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6" r:id="rId4"/>
    <p:sldId id="304" r:id="rId5"/>
    <p:sldId id="266" r:id="rId6"/>
    <p:sldId id="322" r:id="rId7"/>
    <p:sldId id="323" r:id="rId8"/>
    <p:sldId id="289" r:id="rId9"/>
    <p:sldId id="295" r:id="rId10"/>
    <p:sldId id="296" r:id="rId11"/>
    <p:sldId id="297" r:id="rId12"/>
    <p:sldId id="263" r:id="rId13"/>
    <p:sldId id="267" r:id="rId14"/>
    <p:sldId id="312" r:id="rId15"/>
    <p:sldId id="298" r:id="rId16"/>
    <p:sldId id="299" r:id="rId17"/>
    <p:sldId id="305" r:id="rId18"/>
    <p:sldId id="264" r:id="rId19"/>
    <p:sldId id="265" r:id="rId20"/>
    <p:sldId id="324" r:id="rId21"/>
    <p:sldId id="268" r:id="rId22"/>
    <p:sldId id="309" r:id="rId23"/>
    <p:sldId id="269" r:id="rId24"/>
    <p:sldId id="270" r:id="rId25"/>
    <p:sldId id="280" r:id="rId26"/>
    <p:sldId id="278" r:id="rId27"/>
    <p:sldId id="301" r:id="rId28"/>
    <p:sldId id="311" r:id="rId29"/>
    <p:sldId id="310" r:id="rId30"/>
    <p:sldId id="300" r:id="rId31"/>
    <p:sldId id="292" r:id="rId32"/>
    <p:sldId id="325" r:id="rId33"/>
  </p:sldIdLst>
  <p:sldSz cx="12192000" cy="9144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66FF"/>
    <a:srgbClr val="FFFF00"/>
    <a:srgbClr val="00FF00"/>
    <a:srgbClr val="FD4411"/>
    <a:srgbClr val="66FF66"/>
    <a:srgbClr val="000066"/>
    <a:srgbClr val="FF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723" autoAdjust="0"/>
  </p:normalViewPr>
  <p:slideViewPr>
    <p:cSldViewPr snapToGrid="0">
      <p:cViewPr varScale="1">
        <p:scale>
          <a:sx n="64" d="100"/>
          <a:sy n="64" d="100"/>
        </p:scale>
        <p:origin x="1326" y="78"/>
      </p:cViewPr>
      <p:guideLst>
        <p:guide orient="horz"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840038"/>
            <a:ext cx="10363200" cy="19605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6CCB47-DB3F-4D14-B0F0-101A5C8B1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89013-06AF-4A21-A4FB-0A55912A9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901E74-12AB-42E6-B060-DAE1973D0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231A-D6D0-4AF5-A76C-B5FEF9EA80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510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FCE54A-7ED5-43E0-A355-46A42E59C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7E4BD-2FD1-4F8D-8E1D-9B1ACA004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78C69F-CF44-450B-83D4-74637AFCF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B8FD8-F901-4FF5-9534-477C7D0BF1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97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1" y="812800"/>
            <a:ext cx="2590800" cy="7315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812800"/>
            <a:ext cx="7501467" cy="7315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20F97E-352C-4143-99E0-2148EBE32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11493-6A8F-438F-989D-BBD1BAD56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E2A64-0EF9-4E8C-BA2A-EC828A539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1A1AE-5F0F-47EB-B932-FFA8C8134E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733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BC18CB-65CF-409A-A89C-BAC62D44B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DEEC3-5CAA-4DB5-B5B5-37C588F99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AF3FAC-9B6C-4236-BFA4-208EFB5E8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133E-3007-400C-B95A-BA8897B50C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898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379" y="5875338"/>
            <a:ext cx="103632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2379" y="3875088"/>
            <a:ext cx="103632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DB955A-1261-4C5B-9390-58BC929F2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349D6-1446-48CA-9D43-7CC58E489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35E0C1-0552-4313-A81D-AE01DCADD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509B-CE00-404E-82B7-0319A5A363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193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641600"/>
            <a:ext cx="5046133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31467" y="2641600"/>
            <a:ext cx="5046133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3BCFA-4753-4EF6-8D3F-7FD21A231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14711-C87D-4E3D-A207-A32ED6E40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6966F-FEE0-4193-B808-16B4261F6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8FAFF-C1F6-4F0F-B2E2-41D6E1109D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2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66713"/>
            <a:ext cx="109728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2046288"/>
            <a:ext cx="5387623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900364"/>
            <a:ext cx="5387623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4780" y="2046288"/>
            <a:ext cx="5387621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4780" y="2900364"/>
            <a:ext cx="5387621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0F5EAC-ACD8-4D10-A67F-F0C1D68EB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2FC9B3-7937-4D66-8E6D-2FE6B5981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08E460-2298-4D2A-8C8B-4D5C28C48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8D75-3C08-4A28-81F1-10C7549873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992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ADD51D-2422-494D-8E2C-17195A3EA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6DD4BD-A85A-4CB1-B06E-34707EBF3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419483-1DE7-4953-9935-67125CB27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B3FA-0047-401E-A794-E0E2F7127B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650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522399-A973-451E-8E2A-9C57B3F25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05DD12-7913-428B-BBEC-D47B213DF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426B7D-5E62-4CEA-8393-E4B303353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AEE5-89E0-49C3-91C0-20A4322D09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998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63538"/>
            <a:ext cx="4010379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4" y="363538"/>
            <a:ext cx="6815666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912938"/>
            <a:ext cx="4010379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825DB-2816-40AA-B2AC-60C0879BE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0F176D-6101-474E-A258-B7ED9DB76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ED766-1B4F-49D9-817B-C699E0C6B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8B0E-DCDC-4B97-89C7-50229A4274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076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0423" y="6400800"/>
            <a:ext cx="73152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90423" y="817563"/>
            <a:ext cx="7315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90423" y="7156450"/>
            <a:ext cx="73152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65290-6160-4930-9DB8-7FAF260F2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5BC422-85A7-4A22-96B2-0C5CC05C3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38E27-E8B4-4DBC-A33D-27BFCB93A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D57B-DA42-4F5D-9AC3-363777FF33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008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A6B76-4A1F-40E7-A089-ACAED4F0E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12800"/>
            <a:ext cx="1036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3343F9-649B-4359-A01A-ED2A860F1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41600"/>
            <a:ext cx="1036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B35209D-0CB0-4818-A4C1-A053FBF009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8331200"/>
            <a:ext cx="254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0E902A-1793-47F2-9A57-2142F25D22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8331200"/>
            <a:ext cx="386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BA47D1-9C5D-4A30-BD14-BA75CEB253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8331200"/>
            <a:ext cx="254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5DDF23-24C2-4468-B52A-73640256D7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solnfoss.de/images/pterodactylu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://www.flmnh.ufl.edu/cnhc/cbd-gen.htm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C145340A-A5EF-4C58-9C8F-87CB377FF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4271963"/>
            <a:ext cx="2881312" cy="3286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Comic Sans MS" panose="030F0702030302020204" pitchFamily="66" charset="0"/>
            </a:endParaRPr>
          </a:p>
        </p:txBody>
      </p:sp>
      <p:graphicFrame>
        <p:nvGraphicFramePr>
          <p:cNvPr id="10243" name="Object 8">
            <a:extLst>
              <a:ext uri="{FF2B5EF4-FFF2-40B4-BE49-F238E27FC236}">
                <a16:creationId xmlns:a16="http://schemas.microsoft.com/office/drawing/2014/main" id="{FAF67E8D-78F9-42CB-BD0C-3084CC4D5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4163" y="4572000"/>
          <a:ext cx="6569075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Image" r:id="rId3" imgW="7085714" imgH="4787302" progId="Photoshop.Image.8">
                  <p:embed/>
                </p:oleObj>
              </mc:Choice>
              <mc:Fallback>
                <p:oleObj name="Image" r:id="rId3" imgW="7085714" imgH="4787302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572000"/>
                        <a:ext cx="6569075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3">
            <a:extLst>
              <a:ext uri="{FF2B5EF4-FFF2-40B4-BE49-F238E27FC236}">
                <a16:creationId xmlns:a16="http://schemas.microsoft.com/office/drawing/2014/main" id="{D9D63B97-7A96-448D-91E9-F009B8B52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8700" y="508000"/>
          <a:ext cx="3987800" cy="30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Image" r:id="rId5" imgW="4520635" imgH="3453968" progId="Photoshop.Image.8">
                  <p:embed/>
                </p:oleObj>
              </mc:Choice>
              <mc:Fallback>
                <p:oleObj name="Image" r:id="rId5" imgW="4520635" imgH="3453968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508000"/>
                        <a:ext cx="3987800" cy="30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>
            <a:extLst>
              <a:ext uri="{FF2B5EF4-FFF2-40B4-BE49-F238E27FC236}">
                <a16:creationId xmlns:a16="http://schemas.microsoft.com/office/drawing/2014/main" id="{F16BC48E-2D38-4F61-A62E-4FF2B365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37957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A50021"/>
                </a:solidFill>
                <a:latin typeface="Comic Sans MS" panose="030F0702030302020204" pitchFamily="66" charset="0"/>
              </a:rPr>
              <a:t>Diapsida</a:t>
            </a:r>
            <a:r>
              <a:rPr lang="it-IT" altLang="it-IT">
                <a:solidFill>
                  <a:srgbClr val="A50021"/>
                </a:solidFill>
                <a:latin typeface="Comic Sans MS" panose="030F0702030302020204" pitchFamily="66" charset="0"/>
              </a:rPr>
              <a:t> – </a:t>
            </a:r>
            <a:r>
              <a:rPr lang="it-IT" altLang="it-IT" i="1">
                <a:solidFill>
                  <a:srgbClr val="A50021"/>
                </a:solidFill>
                <a:latin typeface="Comic Sans MS" panose="030F0702030302020204" pitchFamily="66" charset="0"/>
              </a:rPr>
              <a:t>Euparkeria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A50021"/>
                </a:solidFill>
                <a:latin typeface="Comic Sans MS" panose="030F0702030302020204" pitchFamily="66" charset="0"/>
              </a:rPr>
              <a:t>alla base degli arcosauri</a:t>
            </a: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300FE513-CDAC-430F-94B9-83D8AC7FA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506663"/>
            <a:ext cx="813593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Denti tecodonti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Finestra anterorbitale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Finestra mandibolare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Tendenza a forme piccole (65 cm lunghezza) in contrasto al gigantismo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Tendenza al bipedalismo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Cinto pelvico specializzato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0066"/>
                </a:solidFill>
                <a:latin typeface="Comic Sans MS" panose="030F0702030302020204" pitchFamily="66" charset="0"/>
              </a:rPr>
              <a:t>Articolazione mesotarsale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31"/>
    </mc:Choice>
    <mc:Fallback xmlns="">
      <p:transition spd="slow" advTm="2714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aping saltwater crocodiles">
            <a:extLst>
              <a:ext uri="{FF2B5EF4-FFF2-40B4-BE49-F238E27FC236}">
                <a16:creationId xmlns:a16="http://schemas.microsoft.com/office/drawing/2014/main" id="{821AA11D-642C-42C4-81B6-704EE167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682625"/>
            <a:ext cx="4048125" cy="77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9"/>
    </mc:Choice>
    <mc:Fallback xmlns="">
      <p:transition spd="slow" advTm="108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harial tail">
            <a:extLst>
              <a:ext uri="{FF2B5EF4-FFF2-40B4-BE49-F238E27FC236}">
                <a16:creationId xmlns:a16="http://schemas.microsoft.com/office/drawing/2014/main" id="{6099B995-33CF-4192-9904-B397C4A7F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914400"/>
            <a:ext cx="5054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webbed A. mississippiensis foot">
            <a:extLst>
              <a:ext uri="{FF2B5EF4-FFF2-40B4-BE49-F238E27FC236}">
                <a16:creationId xmlns:a16="http://schemas.microsoft.com/office/drawing/2014/main" id="{EC3A8C90-68F1-4242-8288-0CEB5F3A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519238"/>
            <a:ext cx="54498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Partially open palatal valve">
            <a:extLst>
              <a:ext uri="{FF2B5EF4-FFF2-40B4-BE49-F238E27FC236}">
                <a16:creationId xmlns:a16="http://schemas.microsoft.com/office/drawing/2014/main" id="{9F918DF6-4C4D-4588-9BEB-D190EF7D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114925"/>
            <a:ext cx="51085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84602A82-7D72-45E2-BF82-9080C442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334963"/>
            <a:ext cx="2530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Vita in acqua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49"/>
    </mc:Choice>
    <mc:Fallback xmlns="">
      <p:transition spd="slow" advTm="875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8670A48-9F40-48D2-852E-C5F6FE4B9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0"/>
            <a:ext cx="5195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A50021"/>
                </a:solidFill>
                <a:latin typeface="Comic Sans MS" panose="030F0702030302020204" pitchFamily="66" charset="0"/>
              </a:rPr>
              <a:t>Crocodylomorpha - loricati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AA793CD-E4AF-42C4-AD46-AF6F37ED3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3625850"/>
            <a:ext cx="77089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Ordine: </a:t>
            </a: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 Crocodylia   </a:t>
            </a:r>
            <a:r>
              <a:rPr lang="it-IT" altLang="it-IT" sz="1400">
                <a:latin typeface="Arial" panose="020B0604020202020204" pitchFamily="34" charset="0"/>
                <a:cs typeface="Times New Roman" panose="02020603050405020304" pitchFamily="18" charset="0"/>
              </a:rPr>
              <a:t>(è indicato il numero di specie per genere)</a:t>
            </a:r>
            <a:br>
              <a:rPr lang="it-IT" altLang="it-IT" sz="14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Sottordine:</a:t>
            </a:r>
            <a:r>
              <a:rPr lang="it-IT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 Eusuchia</a:t>
            </a:r>
            <a:endParaRPr lang="it-IT" altLang="it-IT" sz="18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Sottofamiglia: Alligatorinae (Alligatoridae)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	Genere:   </a:t>
            </a:r>
            <a:r>
              <a:rPr lang="it-IT" altLang="it-IT" sz="1800" i="1">
                <a:latin typeface="Arial" panose="020B0604020202020204" pitchFamily="34" charset="0"/>
                <a:cs typeface="Times New Roman" panose="02020603050405020304" pitchFamily="18" charset="0"/>
              </a:rPr>
              <a:t>Alligator</a:t>
            </a: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 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panose="020B0604020202020204" pitchFamily="34" charset="0"/>
                <a:cs typeface="Arial" panose="020B0604020202020204" pitchFamily="34" charset="0"/>
              </a:rPr>
              <a:t>		Caiman 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altLang="it-IT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panose="020B0604020202020204" pitchFamily="34" charset="0"/>
                <a:cs typeface="Arial" panose="020B0604020202020204" pitchFamily="34" charset="0"/>
              </a:rPr>
              <a:t>		Melanosuchus 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altLang="it-IT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panose="020B0604020202020204" pitchFamily="34" charset="0"/>
                <a:cs typeface="Arial" panose="020B0604020202020204" pitchFamily="34" charset="0"/>
              </a:rPr>
              <a:t>		Paleosuchus 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altLang="it-IT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 Sottofamiglia:  Crocodylinae (Crocodylidae)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	Genere:   </a:t>
            </a:r>
            <a:r>
              <a:rPr lang="it-IT" altLang="it-IT" sz="1800" i="1">
                <a:latin typeface="Arial" panose="020B0604020202020204" pitchFamily="34" charset="0"/>
                <a:cs typeface="Times New Roman" panose="02020603050405020304" pitchFamily="18" charset="0"/>
              </a:rPr>
              <a:t>Crocodylus</a:t>
            </a: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 12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panose="020B0604020202020204" pitchFamily="34" charset="0"/>
                <a:cs typeface="Arial" panose="020B0604020202020204" pitchFamily="34" charset="0"/>
              </a:rPr>
              <a:t>		Osteolaemus </a:t>
            </a: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altLang="it-IT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it-IT" sz="1800" i="1">
                <a:latin typeface="Arial" panose="020B0604020202020204" pitchFamily="34" charset="0"/>
                <a:cs typeface="Arial" panose="020B0604020202020204" pitchFamily="34" charset="0"/>
              </a:rPr>
              <a:t>		Tomistoma </a:t>
            </a:r>
            <a:r>
              <a:rPr lang="en-GB" altLang="it-IT" sz="1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altLang="it-IT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 Sottofamiglia:  Gavialinae (Gavialidae)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		Genere: </a:t>
            </a:r>
            <a:r>
              <a:rPr lang="it-IT" altLang="it-IT" sz="1800" i="1">
                <a:latin typeface="Arial" panose="020B0604020202020204" pitchFamily="34" charset="0"/>
                <a:cs typeface="Times New Roman" panose="02020603050405020304" pitchFamily="18" charset="0"/>
              </a:rPr>
              <a:t>Gavialis</a:t>
            </a:r>
            <a:r>
              <a:rPr lang="it-IT" altLang="it-IT" sz="1800">
                <a:latin typeface="Arial" panose="020B0604020202020204" pitchFamily="34" charset="0"/>
                <a:cs typeface="Times New Roman" panose="02020603050405020304" pitchFamily="18" charset="0"/>
              </a:rPr>
              <a:t> 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pic>
        <p:nvPicPr>
          <p:cNvPr id="19460" name="Picture 4" descr="Map of the world showing the number of crocodilians occurring in each country">
            <a:extLst>
              <a:ext uri="{FF2B5EF4-FFF2-40B4-BE49-F238E27FC236}">
                <a16:creationId xmlns:a16="http://schemas.microsoft.com/office/drawing/2014/main" id="{6547B3AD-909B-4F76-B535-FCC47F95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579438"/>
            <a:ext cx="5842000" cy="2897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52"/>
    </mc:Choice>
    <mc:Fallback xmlns="">
      <p:transition spd="slow" advTm="8495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FA9556F-A171-478E-B71F-465E7C8C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92113"/>
            <a:ext cx="2924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Sottofamiglia </a:t>
            </a:r>
            <a:r>
              <a:rPr lang="it-IT" altLang="it-IT" sz="2000" i="1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Gavialinae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2D800B9-0F64-400B-B99C-EA366A46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60838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1AEA55E3-EA80-4DA7-AC80-44964799F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975" y="890588"/>
            <a:ext cx="643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DISTRIBUZIONE: dal Pakistan all’Indocina e all’Indonesia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3F5ADAC6-0F1F-4593-ABD6-6C641B33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0" y="4306888"/>
            <a:ext cx="2701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Comic Sans MS" panose="030F0702030302020204" pitchFamily="66" charset="0"/>
              </a:rPr>
              <a:t>Gavialis gangeticus </a:t>
            </a:r>
          </a:p>
        </p:txBody>
      </p:sp>
      <p:pic>
        <p:nvPicPr>
          <p:cNvPr id="20486" name="Picture 8" descr="endaccIndian%20Gharial%20Gavialis%20gangeticus%20bt%20gm">
            <a:extLst>
              <a:ext uri="{FF2B5EF4-FFF2-40B4-BE49-F238E27FC236}">
                <a16:creationId xmlns:a16="http://schemas.microsoft.com/office/drawing/2014/main" id="{E53AA461-1BBE-466A-880F-BA425C84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417638"/>
            <a:ext cx="410368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Gavialis_gangeticus_Distribution">
            <a:extLst>
              <a:ext uri="{FF2B5EF4-FFF2-40B4-BE49-F238E27FC236}">
                <a16:creationId xmlns:a16="http://schemas.microsoft.com/office/drawing/2014/main" id="{08E466B1-D6C9-410A-8665-D4BEEADC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74775"/>
            <a:ext cx="20002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8" name="Object 11">
            <a:extLst>
              <a:ext uri="{FF2B5EF4-FFF2-40B4-BE49-F238E27FC236}">
                <a16:creationId xmlns:a16="http://schemas.microsoft.com/office/drawing/2014/main" id="{4C98DF68-31D6-4F23-B4F0-F1ED4DB98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0950" y="7377113"/>
          <a:ext cx="50165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age" r:id="rId5" imgW="5015873" imgH="1511111" progId="Photoshop.Image.8">
                  <p:embed/>
                </p:oleObj>
              </mc:Choice>
              <mc:Fallback>
                <p:oleObj name="Image" r:id="rId5" imgW="5015873" imgH="1511111" progId="Photoshop.Image.8">
                  <p:embed/>
                  <p:pic>
                    <p:nvPicPr>
                      <p:cNvPr id="20488" name="Object 11">
                        <a:extLst>
                          <a:ext uri="{FF2B5EF4-FFF2-40B4-BE49-F238E27FC236}">
                            <a16:creationId xmlns:a16="http://schemas.microsoft.com/office/drawing/2014/main" id="{4C98DF68-31D6-4F23-B4F0-F1ED4DB98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7377113"/>
                        <a:ext cx="50165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3" descr="gavialisgangeticus">
            <a:extLst>
              <a:ext uri="{FF2B5EF4-FFF2-40B4-BE49-F238E27FC236}">
                <a16:creationId xmlns:a16="http://schemas.microsoft.com/office/drawing/2014/main" id="{9CFB4EA7-ADFA-485F-8BE3-8BBEF1CC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5551488"/>
            <a:ext cx="32004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42"/>
    </mc:Choice>
    <mc:Fallback xmlns="">
      <p:transition spd="slow" advTm="7544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26597912-1D0D-4D75-B70F-784171CE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572000"/>
            <a:ext cx="5656262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Risultati immagini per tomistoma">
            <a:extLst>
              <a:ext uri="{FF2B5EF4-FFF2-40B4-BE49-F238E27FC236}">
                <a16:creationId xmlns:a16="http://schemas.microsoft.com/office/drawing/2014/main" id="{274349C6-BA2F-40B8-870A-E9E60FD2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629025"/>
            <a:ext cx="42100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Risultati immagini per tomistoma skull">
            <a:extLst>
              <a:ext uri="{FF2B5EF4-FFF2-40B4-BE49-F238E27FC236}">
                <a16:creationId xmlns:a16="http://schemas.microsoft.com/office/drawing/2014/main" id="{ADD72876-816B-48F1-BC3E-0947A331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117600"/>
            <a:ext cx="60833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asellaDiTesto 5">
            <a:extLst>
              <a:ext uri="{FF2B5EF4-FFF2-40B4-BE49-F238E27FC236}">
                <a16:creationId xmlns:a16="http://schemas.microsoft.com/office/drawing/2014/main" id="{B0326169-67A8-4CE2-B83D-2BCB14905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93688"/>
            <a:ext cx="3651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Tomistoma schlegelii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9"/>
    </mc:Choice>
    <mc:Fallback xmlns="">
      <p:transition spd="slow" advTm="2664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ator">
            <a:extLst>
              <a:ext uri="{FF2B5EF4-FFF2-40B4-BE49-F238E27FC236}">
                <a16:creationId xmlns:a16="http://schemas.microsoft.com/office/drawing/2014/main" id="{17665D7D-7C1F-4395-B4A7-323C693C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1166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Croc">
            <a:extLst>
              <a:ext uri="{FF2B5EF4-FFF2-40B4-BE49-F238E27FC236}">
                <a16:creationId xmlns:a16="http://schemas.microsoft.com/office/drawing/2014/main" id="{ACE1AF7B-1C3A-4DEB-9183-FED83D138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003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Diagram comparing snout shape">
            <a:extLst>
              <a:ext uri="{FF2B5EF4-FFF2-40B4-BE49-F238E27FC236}">
                <a16:creationId xmlns:a16="http://schemas.microsoft.com/office/drawing/2014/main" id="{7DA7297E-D02E-494A-B21B-643AAB78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2304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313BEA18-C828-40F6-81E1-97B4050CD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04800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AMERICAN</a:t>
            </a:r>
            <a:br>
              <a:rPr lang="it-IT" altLang="it-IT" sz="1800">
                <a:latin typeface="Arial" panose="020B0604020202020204" pitchFamily="34" charset="0"/>
              </a:rPr>
            </a:br>
            <a:r>
              <a:rPr lang="it-IT" altLang="it-IT" sz="1800">
                <a:latin typeface="Arial" panose="020B0604020202020204" pitchFamily="34" charset="0"/>
              </a:rPr>
              <a:t>ALLIGATOR 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40B013B4-88F7-46FB-9154-5A642A761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0" y="3048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SIAMESE</a:t>
            </a:r>
            <a:br>
              <a:rPr lang="it-IT" altLang="it-IT" sz="1800">
                <a:latin typeface="Arial" panose="020B0604020202020204" pitchFamily="34" charset="0"/>
              </a:rPr>
            </a:br>
            <a:r>
              <a:rPr lang="it-IT" altLang="it-IT" sz="1800">
                <a:latin typeface="Arial" panose="020B0604020202020204" pitchFamily="34" charset="0"/>
              </a:rPr>
              <a:t>CROCODILE 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4044C231-E03E-432E-B816-A13D8212F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0"/>
            <a:ext cx="300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Alligatore o coccodrillo</a:t>
            </a:r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8B20E434-D409-4C8D-91BE-D6CB86683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19800"/>
            <a:ext cx="294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 = alligator, D = crocodile </a:t>
            </a:r>
          </a:p>
        </p:txBody>
      </p:sp>
      <p:pic>
        <p:nvPicPr>
          <p:cNvPr id="72713" name="Picture 9" descr="Diagram showing arrangement of teeth">
            <a:extLst>
              <a:ext uri="{FF2B5EF4-FFF2-40B4-BE49-F238E27FC236}">
                <a16:creationId xmlns:a16="http://schemas.microsoft.com/office/drawing/2014/main" id="{CB8ED530-9A99-4BB6-A4C9-D88B98B3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553200"/>
            <a:ext cx="3429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Rectangle 10">
            <a:extLst>
              <a:ext uri="{FF2B5EF4-FFF2-40B4-BE49-F238E27FC236}">
                <a16:creationId xmlns:a16="http://schemas.microsoft.com/office/drawing/2014/main" id="{96E0670B-6AE5-4F94-8861-5E715035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6661150"/>
            <a:ext cx="11620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alligator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crocodile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29"/>
    </mc:Choice>
    <mc:Fallback xmlns="">
      <p:transition spd="slow" advTm="12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2" grpId="0"/>
      <p:bldP spid="727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0110826-0A6E-4EB1-9E76-4AF07B80F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328" y="822606"/>
            <a:ext cx="140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crocodile</a:t>
            </a:r>
          </a:p>
        </p:txBody>
      </p:sp>
      <p:pic>
        <p:nvPicPr>
          <p:cNvPr id="73732" name="Picture 4" descr="Neck of alligator">
            <a:extLst>
              <a:ext uri="{FF2B5EF4-FFF2-40B4-BE49-F238E27FC236}">
                <a16:creationId xmlns:a16="http://schemas.microsoft.com/office/drawing/2014/main" id="{2A866087-3FB5-41E6-AC11-F43DF7AF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16" y="4061106"/>
            <a:ext cx="272891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Neck of crocodile">
            <a:extLst>
              <a:ext uri="{FF2B5EF4-FFF2-40B4-BE49-F238E27FC236}">
                <a16:creationId xmlns:a16="http://schemas.microsoft.com/office/drawing/2014/main" id="{4E3FEE51-FE78-4C8C-9F46-7183232A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28" y="4145243"/>
            <a:ext cx="259080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6">
            <a:extLst>
              <a:ext uri="{FF2B5EF4-FFF2-40B4-BE49-F238E27FC236}">
                <a16:creationId xmlns:a16="http://schemas.microsoft.com/office/drawing/2014/main" id="{93B66F1B-8C5A-41A0-B5A1-B064308EE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816" y="7934606"/>
            <a:ext cx="231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GULAR REGION (NECK) OF AMERICAN ALLIGATOR </a:t>
            </a:r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31819092-58FF-418E-9D63-CE4D52A29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28" y="7861581"/>
            <a:ext cx="288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Arial" panose="020B0604020202020204" pitchFamily="34" charset="0"/>
              </a:rPr>
              <a:t>GULAR REGION (NECK) OF AMERICAN CROCODILE </a:t>
            </a:r>
          </a:p>
        </p:txBody>
      </p:sp>
      <p:pic>
        <p:nvPicPr>
          <p:cNvPr id="73736" name="Picture 8" descr="Head">
            <a:extLst>
              <a:ext uri="{FF2B5EF4-FFF2-40B4-BE49-F238E27FC236}">
                <a16:creationId xmlns:a16="http://schemas.microsoft.com/office/drawing/2014/main" id="{E6C74F22-3171-4AE2-BB98-BB2BEA12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28" y="1587781"/>
            <a:ext cx="383381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Sensory pits on lower jaw">
            <a:extLst>
              <a:ext uri="{FF2B5EF4-FFF2-40B4-BE49-F238E27FC236}">
                <a16:creationId xmlns:a16="http://schemas.microsoft.com/office/drawing/2014/main" id="{4E6254DB-D98E-45C8-8BDB-D1991057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91" y="1309968"/>
            <a:ext cx="375761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36"/>
    </mc:Choice>
    <mc:Fallback xmlns="">
      <p:transition spd="slow" advTm="7233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B12AF4A4-925D-45C2-BAFC-09D67A45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6225"/>
            <a:ext cx="9394825" cy="837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8"/>
    </mc:Choice>
    <mc:Fallback xmlns="">
      <p:transition spd="slow" advTm="369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F319C71-5692-46F0-B1CD-6A96988D1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219075"/>
            <a:ext cx="334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Sottofamiglia:  Crocodylinae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FBEE419-1D9E-47E7-B093-2480F3AA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0563"/>
            <a:ext cx="95250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DISTRIBUZIONE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Asia dall’Iran all’Indonesia e alla Nuova Guinea, Australia, Africa, dal Messico meridionale al settentrione del Sudamerica, Caraibi,  Florida meridionale, Madagascar.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it-IT" altLang="it-IT" sz="1600">
              <a:latin typeface="Comic Sans MS" panose="030F0702030302020204" pitchFamily="66" charset="0"/>
            </a:endParaRPr>
          </a:p>
        </p:txBody>
      </p:sp>
      <p:graphicFrame>
        <p:nvGraphicFramePr>
          <p:cNvPr id="25604" name="Object 2">
            <a:extLst>
              <a:ext uri="{FF2B5EF4-FFF2-40B4-BE49-F238E27FC236}">
                <a16:creationId xmlns:a16="http://schemas.microsoft.com/office/drawing/2014/main" id="{99E31100-56D9-48CC-B3C2-3C3EDA9BE0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308600"/>
          <a:ext cx="56197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Image" r:id="rId3" imgW="7492063" imgH="4850794" progId="Photoshop.Image.8">
                  <p:embed/>
                </p:oleObj>
              </mc:Choice>
              <mc:Fallback>
                <p:oleObj name="Image" r:id="rId3" imgW="7492063" imgH="4850794" progId="Photoshop.Image.8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99E31100-56D9-48CC-B3C2-3C3EDA9BE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308600"/>
                        <a:ext cx="561975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8">
            <a:extLst>
              <a:ext uri="{FF2B5EF4-FFF2-40B4-BE49-F238E27FC236}">
                <a16:creationId xmlns:a16="http://schemas.microsoft.com/office/drawing/2014/main" id="{A3EDB7AC-669B-4B48-AF61-DDCFA7F7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572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 </a:t>
            </a:r>
          </a:p>
        </p:txBody>
      </p:sp>
      <p:sp>
        <p:nvSpPr>
          <p:cNvPr id="25606" name="Text Box 9">
            <a:extLst>
              <a:ext uri="{FF2B5EF4-FFF2-40B4-BE49-F238E27FC236}">
                <a16:creationId xmlns:a16="http://schemas.microsoft.com/office/drawing/2014/main" id="{6E5D686E-D48E-4AC4-AEDB-C934F8DF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5535613"/>
            <a:ext cx="2522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>
                <a:solidFill>
                  <a:schemeClr val="bg1"/>
                </a:solidFill>
                <a:latin typeface="Comic Sans MS" panose="030F0702030302020204" pitchFamily="66" charset="0"/>
              </a:rPr>
              <a:t>Crocodylus niloticus</a:t>
            </a:r>
          </a:p>
        </p:txBody>
      </p:sp>
      <p:pic>
        <p:nvPicPr>
          <p:cNvPr id="25607" name="Picture 11" descr="crocodile_box">
            <a:extLst>
              <a:ext uri="{FF2B5EF4-FFF2-40B4-BE49-F238E27FC236}">
                <a16:creationId xmlns:a16="http://schemas.microsoft.com/office/drawing/2014/main" id="{44295671-AA78-4F6D-B7DC-149B2C2C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297113"/>
            <a:ext cx="34131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7"/>
    </mc:Choice>
    <mc:Fallback xmlns="">
      <p:transition spd="slow" advTm="319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22B74EA-227A-4B0D-82F6-0D8F776F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708025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DISTRIBUZIONE: Nord, Centro e Sudamerica (Alligatorinae);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Cina (</a:t>
            </a:r>
            <a:r>
              <a:rPr lang="it-IT" altLang="it-IT" sz="1600" i="1">
                <a:latin typeface="Comic Sans MS" panose="030F0702030302020204" pitchFamily="66" charset="0"/>
              </a:rPr>
              <a:t>Alligator sinensis</a:t>
            </a:r>
            <a:r>
              <a:rPr lang="it-IT" altLang="it-IT" sz="160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322402-A248-4C2D-A881-A5E10F56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231775"/>
            <a:ext cx="3192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Sottofamiglia: Alligatorinae</a:t>
            </a:r>
          </a:p>
        </p:txBody>
      </p:sp>
      <p:pic>
        <p:nvPicPr>
          <p:cNvPr id="26628" name="Picture 5" descr="cs0956">
            <a:extLst>
              <a:ext uri="{FF2B5EF4-FFF2-40B4-BE49-F238E27FC236}">
                <a16:creationId xmlns:a16="http://schemas.microsoft.com/office/drawing/2014/main" id="{92B2A3A5-7F85-4666-9F2E-6553F445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477963"/>
            <a:ext cx="28003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>
            <a:extLst>
              <a:ext uri="{FF2B5EF4-FFF2-40B4-BE49-F238E27FC236}">
                <a16:creationId xmlns:a16="http://schemas.microsoft.com/office/drawing/2014/main" id="{1E93F5B3-BCC7-479D-B9C9-3632B0BC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3094038"/>
            <a:ext cx="2443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Comic Sans MS" panose="030F0702030302020204" pitchFamily="66" charset="0"/>
              </a:rPr>
              <a:t>Alligator missisippiensis</a:t>
            </a:r>
          </a:p>
        </p:txBody>
      </p:sp>
      <p:pic>
        <p:nvPicPr>
          <p:cNvPr id="26630" name="Picture 8" descr="endaccChinese%20alligator,%20Yangtze%20alligator%20Alligator%20sinensis%20bt">
            <a:extLst>
              <a:ext uri="{FF2B5EF4-FFF2-40B4-BE49-F238E27FC236}">
                <a16:creationId xmlns:a16="http://schemas.microsoft.com/office/drawing/2014/main" id="{09A4BD1D-B90B-4E67-BD88-AF73B8B7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6181725"/>
            <a:ext cx="41148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9">
            <a:extLst>
              <a:ext uri="{FF2B5EF4-FFF2-40B4-BE49-F238E27FC236}">
                <a16:creationId xmlns:a16="http://schemas.microsoft.com/office/drawing/2014/main" id="{F1375040-4981-43E1-B806-0D0A5592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8253413"/>
            <a:ext cx="1808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Comic Sans MS" panose="030F0702030302020204" pitchFamily="66" charset="0"/>
              </a:rPr>
              <a:t>Alligator sinensis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8"/>
    </mc:Choice>
    <mc:Fallback xmlns="">
      <p:transition spd="slow" advTm="299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1B792432-7C34-4EDD-9F18-0F030919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363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A50021"/>
                </a:solidFill>
                <a:latin typeface="Comic Sans MS" panose="030F0702030302020204" pitchFamily="66" charset="0"/>
              </a:rPr>
              <a:t>Diapsida</a:t>
            </a:r>
            <a:r>
              <a:rPr lang="it-IT" altLang="it-IT">
                <a:solidFill>
                  <a:srgbClr val="A50021"/>
                </a:solidFill>
                <a:latin typeface="Comic Sans MS" panose="030F0702030302020204" pitchFamily="66" charset="0"/>
              </a:rPr>
              <a:t> - </a:t>
            </a:r>
            <a:r>
              <a:rPr lang="it-IT" altLang="it-IT" i="1">
                <a:solidFill>
                  <a:srgbClr val="A50021"/>
                </a:solidFill>
                <a:latin typeface="Comic Sans MS" panose="030F0702030302020204" pitchFamily="66" charset="0"/>
              </a:rPr>
              <a:t>Euparkeria</a:t>
            </a:r>
          </a:p>
        </p:txBody>
      </p:sp>
      <p:sp>
        <p:nvSpPr>
          <p:cNvPr id="11267" name="Line 7">
            <a:extLst>
              <a:ext uri="{FF2B5EF4-FFF2-40B4-BE49-F238E27FC236}">
                <a16:creationId xmlns:a16="http://schemas.microsoft.com/office/drawing/2014/main" id="{394D9A8F-CA93-4E54-9488-1AE63C822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5029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4E905CDF-0FA1-4F8B-A0AE-D4020BA0C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95800"/>
            <a:ext cx="1300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Finestra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anterorbitale</a:t>
            </a:r>
          </a:p>
        </p:txBody>
      </p:sp>
      <p:pic>
        <p:nvPicPr>
          <p:cNvPr id="11269" name="Immagine 2" descr="Immagine che contiene disegnando, tazza&#10;&#10;Descrizione generata automaticamente">
            <a:extLst>
              <a:ext uri="{FF2B5EF4-FFF2-40B4-BE49-F238E27FC236}">
                <a16:creationId xmlns:a16="http://schemas.microsoft.com/office/drawing/2014/main" id="{EBC73666-AA5C-4CDA-B98C-3E33FB3C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947738"/>
            <a:ext cx="78930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28"/>
    </mc:Choice>
    <mc:Fallback xmlns="">
      <p:transition spd="slow" advTm="9042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0B8977-C134-430E-9EAA-A64813C7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27097" r="27206" b="3368"/>
          <a:stretch>
            <a:fillRect/>
          </a:stretch>
        </p:blipFill>
        <p:spPr bwMode="auto">
          <a:xfrm>
            <a:off x="753222" y="1147762"/>
            <a:ext cx="110347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97"/>
    </mc:Choice>
    <mc:Fallback xmlns="">
      <p:transition spd="slow" advTm="362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46B5ED1-5B6C-4E09-BC34-C7E13A02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158750"/>
            <a:ext cx="208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solidFill>
                  <a:srgbClr val="A50021"/>
                </a:solidFill>
                <a:latin typeface="Comic Sans MS" panose="030F0702030302020204" pitchFamily="66" charset="0"/>
              </a:rPr>
              <a:t>Pterosauria</a:t>
            </a:r>
            <a:endParaRPr lang="it-IT" altLang="it-IT" sz="2800" dirty="0">
              <a:latin typeface="Comic Sans MS" panose="030F0702030302020204" pitchFamily="66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46E21C7-C790-4FF0-9538-1D41F949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700088"/>
            <a:ext cx="10077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Il  più antico pterosauro conosciuto è </a:t>
            </a:r>
            <a:r>
              <a:rPr lang="it-IT" altLang="it-IT" sz="1800" i="1">
                <a:latin typeface="Comic Sans MS" panose="030F0702030302020204" pitchFamily="66" charset="0"/>
              </a:rPr>
              <a:t>Eudimorphodon</a:t>
            </a:r>
            <a:r>
              <a:rPr lang="it-IT" altLang="it-IT" sz="1800">
                <a:latin typeface="Comic Sans MS" panose="030F0702030302020204" pitchFamily="66" charset="0"/>
              </a:rPr>
              <a:t>, del tardo Triassico (Italia settentrionale)</a:t>
            </a:r>
          </a:p>
        </p:txBody>
      </p:sp>
      <p:pic>
        <p:nvPicPr>
          <p:cNvPr id="28676" name="Picture 7" descr="EUDIMORPHODON2-Gmedio">
            <a:extLst>
              <a:ext uri="{FF2B5EF4-FFF2-40B4-BE49-F238E27FC236}">
                <a16:creationId xmlns:a16="http://schemas.microsoft.com/office/drawing/2014/main" id="{260BE079-D0F7-4360-8AF4-5C2639C7C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909763"/>
            <a:ext cx="6332538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Eudimorphodon">
            <a:extLst>
              <a:ext uri="{FF2B5EF4-FFF2-40B4-BE49-F238E27FC236}">
                <a16:creationId xmlns:a16="http://schemas.microsoft.com/office/drawing/2014/main" id="{75B569D6-83F5-4BF8-9CE1-EF96DAD4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6172200"/>
            <a:ext cx="37179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0">
            <a:extLst>
              <a:ext uri="{FF2B5EF4-FFF2-40B4-BE49-F238E27FC236}">
                <a16:creationId xmlns:a16="http://schemas.microsoft.com/office/drawing/2014/main" id="{D5161138-F7F9-45ED-9D57-DD1406F6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5380038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Comic Sans MS" panose="030F0702030302020204" pitchFamily="66" charset="0"/>
              </a:rPr>
              <a:t>Eudimorphodon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67"/>
    </mc:Choice>
    <mc:Fallback xmlns="">
      <p:transition spd="slow" advTm="13896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32B02D1-8F39-4285-A821-37526B08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806450"/>
            <a:ext cx="758507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ttangolo 2">
            <a:extLst>
              <a:ext uri="{FF2B5EF4-FFF2-40B4-BE49-F238E27FC236}">
                <a16:creationId xmlns:a16="http://schemas.microsoft.com/office/drawing/2014/main" id="{5D9DA034-423B-415D-AE68-16F072FC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6923088"/>
            <a:ext cx="8604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mic Sans MS" panose="030F0702030302020204" pitchFamily="66" charset="0"/>
              </a:rPr>
              <a:t>The first pterosaur fossil was described by the Italian naturalist Cosimo Collini in 1784. Collini misinterpreted his specimen as a seagoing creature that used its long front limbs as paddles</a:t>
            </a:r>
            <a:endParaRPr lang="it-IT" altLang="it-IT" sz="20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1"/>
    </mc:Choice>
    <mc:Fallback xmlns="">
      <p:transition spd="slow" advTm="6078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18F7A42-E941-4493-836F-5EF2C42B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241300"/>
            <a:ext cx="6419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A50021"/>
                </a:solidFill>
                <a:latin typeface="Comic Sans MS" panose="030F0702030302020204" pitchFamily="66" charset="0"/>
              </a:rPr>
              <a:t>Le caratteristiche di </a:t>
            </a:r>
            <a:r>
              <a:rPr lang="it-IT" altLang="it-IT" sz="1800" i="1">
                <a:solidFill>
                  <a:srgbClr val="A50021"/>
                </a:solidFill>
                <a:latin typeface="Comic Sans MS" panose="030F0702030302020204" pitchFamily="66" charset="0"/>
              </a:rPr>
              <a:t>Eudimorphodon </a:t>
            </a:r>
            <a:r>
              <a:rPr lang="it-IT" altLang="it-IT" sz="1800">
                <a:solidFill>
                  <a:srgbClr val="A50021"/>
                </a:solidFill>
                <a:latin typeface="Comic Sans MS" panose="030F0702030302020204" pitchFamily="66" charset="0"/>
              </a:rPr>
              <a:t>(pterosauro primitivo, ranforinco)</a:t>
            </a:r>
          </a:p>
        </p:txBody>
      </p:sp>
      <p:grpSp>
        <p:nvGrpSpPr>
          <p:cNvPr id="30723" name="Group 18">
            <a:extLst>
              <a:ext uri="{FF2B5EF4-FFF2-40B4-BE49-F238E27FC236}">
                <a16:creationId xmlns:a16="http://schemas.microsoft.com/office/drawing/2014/main" id="{911DC0F4-9131-4759-94A7-06AA6DE8DCC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874713"/>
            <a:ext cx="6908800" cy="6278562"/>
            <a:chOff x="0" y="365"/>
            <a:chExt cx="3767" cy="2643"/>
          </a:xfrm>
        </p:grpSpPr>
        <p:graphicFrame>
          <p:nvGraphicFramePr>
            <p:cNvPr id="30731" name="Object 2">
              <a:extLst>
                <a:ext uri="{FF2B5EF4-FFF2-40B4-BE49-F238E27FC236}">
                  <a16:creationId xmlns:a16="http://schemas.microsoft.com/office/drawing/2014/main" id="{8C6E4B7D-1A21-4B9A-A15C-BB9E3DE2AE7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" y="365"/>
            <a:ext cx="3584" cy="2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Image" r:id="rId3" imgW="5452421" imgH="4169672" progId="Photoshop.Image.8">
                    <p:embed/>
                  </p:oleObj>
                </mc:Choice>
                <mc:Fallback>
                  <p:oleObj name="Image" r:id="rId3" imgW="5452421" imgH="4169672" progId="Photoshop.Image.8">
                    <p:embed/>
                    <p:pic>
                      <p:nvPicPr>
                        <p:cNvPr id="30731" name="Object 2">
                          <a:extLst>
                            <a:ext uri="{FF2B5EF4-FFF2-40B4-BE49-F238E27FC236}">
                              <a16:creationId xmlns:a16="http://schemas.microsoft.com/office/drawing/2014/main" id="{8C6E4B7D-1A21-4B9A-A15C-BB9E3DE2AE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" y="365"/>
                          <a:ext cx="3584" cy="2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2" name="Text Box 4">
              <a:extLst>
                <a:ext uri="{FF2B5EF4-FFF2-40B4-BE49-F238E27FC236}">
                  <a16:creationId xmlns:a16="http://schemas.microsoft.com/office/drawing/2014/main" id="{C70C5D58-9F11-4FCA-8FC9-51E1F045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421"/>
              <a:ext cx="6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Patagio alare</a:t>
              </a:r>
            </a:p>
          </p:txBody>
        </p:sp>
        <p:sp>
          <p:nvSpPr>
            <p:cNvPr id="30733" name="Text Box 5">
              <a:extLst>
                <a:ext uri="{FF2B5EF4-FFF2-40B4-BE49-F238E27FC236}">
                  <a16:creationId xmlns:a16="http://schemas.microsoft.com/office/drawing/2014/main" id="{0134DCF0-E258-426B-ACE6-50E4887BE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" y="401"/>
              <a:ext cx="599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Ulna/Radio</a:t>
              </a:r>
            </a:p>
          </p:txBody>
        </p:sp>
        <p:sp>
          <p:nvSpPr>
            <p:cNvPr id="30734" name="Text Box 6">
              <a:extLst>
                <a:ext uri="{FF2B5EF4-FFF2-40B4-BE49-F238E27FC236}">
                  <a16:creationId xmlns:a16="http://schemas.microsoft.com/office/drawing/2014/main" id="{F93BEB78-D660-49CF-B973-8C8A77343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456"/>
              <a:ext cx="38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omero</a:t>
              </a:r>
            </a:p>
          </p:txBody>
        </p:sp>
        <p:sp>
          <p:nvSpPr>
            <p:cNvPr id="30735" name="Text Box 7">
              <a:extLst>
                <a:ext uri="{FF2B5EF4-FFF2-40B4-BE49-F238E27FC236}">
                  <a16:creationId xmlns:a16="http://schemas.microsoft.com/office/drawing/2014/main" id="{F1756E50-D3C0-4119-BC3A-6B1465ABD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" y="2042"/>
              <a:ext cx="71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Quarto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dito allungato</a:t>
              </a:r>
            </a:p>
          </p:txBody>
        </p:sp>
        <p:sp>
          <p:nvSpPr>
            <p:cNvPr id="30736" name="Text Box 8">
              <a:extLst>
                <a:ext uri="{FF2B5EF4-FFF2-40B4-BE49-F238E27FC236}">
                  <a16:creationId xmlns:a16="http://schemas.microsoft.com/office/drawing/2014/main" id="{26F073E3-D076-4858-8747-E1C76677E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8" y="1666"/>
              <a:ext cx="40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50 mm</a:t>
              </a:r>
            </a:p>
          </p:txBody>
        </p:sp>
        <p:sp>
          <p:nvSpPr>
            <p:cNvPr id="30737" name="Text Box 9">
              <a:extLst>
                <a:ext uri="{FF2B5EF4-FFF2-40B4-BE49-F238E27FC236}">
                  <a16:creationId xmlns:a16="http://schemas.microsoft.com/office/drawing/2014/main" id="{76338773-BE39-4426-93A5-658535A38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05"/>
              <a:ext cx="38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10 mm</a:t>
              </a:r>
            </a:p>
          </p:txBody>
        </p:sp>
        <p:sp>
          <p:nvSpPr>
            <p:cNvPr id="30738" name="Text Box 10">
              <a:extLst>
                <a:ext uri="{FF2B5EF4-FFF2-40B4-BE49-F238E27FC236}">
                  <a16:creationId xmlns:a16="http://schemas.microsoft.com/office/drawing/2014/main" id="{D5B1F204-D85B-4F81-8585-DBB5863FE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" y="1010"/>
              <a:ext cx="26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ileo</a:t>
              </a:r>
            </a:p>
          </p:txBody>
        </p:sp>
        <p:sp>
          <p:nvSpPr>
            <p:cNvPr id="30739" name="Text Box 11">
              <a:extLst>
                <a:ext uri="{FF2B5EF4-FFF2-40B4-BE49-F238E27FC236}">
                  <a16:creationId xmlns:a16="http://schemas.microsoft.com/office/drawing/2014/main" id="{9F1055AE-B4BA-4552-9C12-CA4C1FDCC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62"/>
              <a:ext cx="31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pube</a:t>
              </a:r>
            </a:p>
          </p:txBody>
        </p:sp>
        <p:sp>
          <p:nvSpPr>
            <p:cNvPr id="30740" name="Text Box 12">
              <a:extLst>
                <a:ext uri="{FF2B5EF4-FFF2-40B4-BE49-F238E27FC236}">
                  <a16:creationId xmlns:a16="http://schemas.microsoft.com/office/drawing/2014/main" id="{DE58821B-9652-425A-8AED-B10BAFE52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1418"/>
              <a:ext cx="46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prepube</a:t>
              </a:r>
            </a:p>
          </p:txBody>
        </p:sp>
        <p:sp>
          <p:nvSpPr>
            <p:cNvPr id="30741" name="Text Box 13">
              <a:extLst>
                <a:ext uri="{FF2B5EF4-FFF2-40B4-BE49-F238E27FC236}">
                  <a16:creationId xmlns:a16="http://schemas.microsoft.com/office/drawing/2014/main" id="{2DBB66D1-835C-4A69-A7BE-372D77196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" y="2002"/>
              <a:ext cx="48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pteroide</a:t>
              </a:r>
            </a:p>
          </p:txBody>
        </p:sp>
        <p:sp>
          <p:nvSpPr>
            <p:cNvPr id="30742" name="Text Box 14">
              <a:extLst>
                <a:ext uri="{FF2B5EF4-FFF2-40B4-BE49-F238E27FC236}">
                  <a16:creationId xmlns:a16="http://schemas.microsoft.com/office/drawing/2014/main" id="{6012EF0B-376C-4F9C-8E6E-4CA4EA2EF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2762"/>
              <a:ext cx="599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Radio/Ulna</a:t>
              </a:r>
            </a:p>
          </p:txBody>
        </p:sp>
      </p:grpSp>
      <p:sp>
        <p:nvSpPr>
          <p:cNvPr id="30724" name="Text Box 16">
            <a:extLst>
              <a:ext uri="{FF2B5EF4-FFF2-40B4-BE49-F238E27FC236}">
                <a16:creationId xmlns:a16="http://schemas.microsoft.com/office/drawing/2014/main" id="{4E0B3002-8F40-4B9E-93FF-3565ED176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7318375"/>
            <a:ext cx="60944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Lo pteroide sostiene il piccolo patagio anteriore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Il prepube probabilmente sosteneva l’intestino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La coda è sostenuta da tendini ossificati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Ossa cave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Corti metatarsali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it-IT" altLang="it-IT" sz="1600">
              <a:latin typeface="Comic Sans MS" panose="030F0702030302020204" pitchFamily="66" charset="0"/>
            </a:endParaRPr>
          </a:p>
        </p:txBody>
      </p:sp>
      <p:sp>
        <p:nvSpPr>
          <p:cNvPr id="30725" name="Text Box 19">
            <a:extLst>
              <a:ext uri="{FF2B5EF4-FFF2-40B4-BE49-F238E27FC236}">
                <a16:creationId xmlns:a16="http://schemas.microsoft.com/office/drawing/2014/main" id="{79247E6F-C306-4A09-B250-D71A869A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4111625"/>
            <a:ext cx="1217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Comic Sans MS" panose="030F0702030302020204" pitchFamily="66" charset="0"/>
              </a:rPr>
              <a:t>Lunga coda</a:t>
            </a:r>
          </a:p>
        </p:txBody>
      </p:sp>
      <p:sp>
        <p:nvSpPr>
          <p:cNvPr id="30726" name="Line 20">
            <a:extLst>
              <a:ext uri="{FF2B5EF4-FFF2-40B4-BE49-F238E27FC236}">
                <a16:creationId xmlns:a16="http://schemas.microsoft.com/office/drawing/2014/main" id="{2508631F-631E-42D6-9440-510A1463B4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5000" y="3182938"/>
            <a:ext cx="236538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Text Box 21">
            <a:extLst>
              <a:ext uri="{FF2B5EF4-FFF2-40B4-BE49-F238E27FC236}">
                <a16:creationId xmlns:a16="http://schemas.microsoft.com/office/drawing/2014/main" id="{58E7E7E5-9721-44D9-9329-2C2CC2BA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3495675"/>
            <a:ext cx="369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0728" name="Line 22">
            <a:extLst>
              <a:ext uri="{FF2B5EF4-FFF2-40B4-BE49-F238E27FC236}">
                <a16:creationId xmlns:a16="http://schemas.microsoft.com/office/drawing/2014/main" id="{1A5CC683-0C02-4CE4-BEC3-45C13E1935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5100" y="1811338"/>
            <a:ext cx="8255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Text Box 23">
            <a:extLst>
              <a:ext uri="{FF2B5EF4-FFF2-40B4-BE49-F238E27FC236}">
                <a16:creationId xmlns:a16="http://schemas.microsoft.com/office/drawing/2014/main" id="{0FACAF5E-E36A-473C-8693-F85E1267F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563688"/>
            <a:ext cx="1014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Sterno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sviluppato</a:t>
            </a:r>
          </a:p>
        </p:txBody>
      </p:sp>
      <p:sp>
        <p:nvSpPr>
          <p:cNvPr id="30730" name="Rectangle 24">
            <a:extLst>
              <a:ext uri="{FF2B5EF4-FFF2-40B4-BE49-F238E27FC236}">
                <a16:creationId xmlns:a16="http://schemas.microsoft.com/office/drawing/2014/main" id="{1D88900C-4895-4937-8815-206878A1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988" y="2092325"/>
            <a:ext cx="890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pteroide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567"/>
    </mc:Choice>
    <mc:Fallback xmlns="">
      <p:transition spd="slow" advTm="21556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Rhamphorhynchus1">
            <a:extLst>
              <a:ext uri="{FF2B5EF4-FFF2-40B4-BE49-F238E27FC236}">
                <a16:creationId xmlns:a16="http://schemas.microsoft.com/office/drawing/2014/main" id="{21488E46-D8F4-4D89-B033-C3C49791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1988"/>
            <a:ext cx="38100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>
            <a:extLst>
              <a:ext uri="{FF2B5EF4-FFF2-40B4-BE49-F238E27FC236}">
                <a16:creationId xmlns:a16="http://schemas.microsoft.com/office/drawing/2014/main" id="{6984E5EF-BF43-4034-8FB6-5D99B866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88900"/>
            <a:ext cx="208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A50021"/>
                </a:solidFill>
                <a:latin typeface="Comic Sans MS" panose="030F0702030302020204" pitchFamily="66" charset="0"/>
              </a:rPr>
              <a:t>Ranforinchi</a:t>
            </a:r>
          </a:p>
        </p:txBody>
      </p:sp>
      <p:pic>
        <p:nvPicPr>
          <p:cNvPr id="31748" name="Picture 9" descr="Sordes1">
            <a:extLst>
              <a:ext uri="{FF2B5EF4-FFF2-40B4-BE49-F238E27FC236}">
                <a16:creationId xmlns:a16="http://schemas.microsoft.com/office/drawing/2014/main" id="{B81D960F-599D-46D5-B858-0E2F2FAB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6149975"/>
            <a:ext cx="50514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0">
            <a:extLst>
              <a:ext uri="{FF2B5EF4-FFF2-40B4-BE49-F238E27FC236}">
                <a16:creationId xmlns:a16="http://schemas.microsoft.com/office/drawing/2014/main" id="{10C1B94C-5F23-41AE-9C8D-0094D953F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8731250"/>
            <a:ext cx="27527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Comic Sans MS" panose="030F0702030302020204" pitchFamily="66" charset="0"/>
              </a:rPr>
              <a:t>Sordes pilosus</a:t>
            </a:r>
            <a:r>
              <a:rPr lang="it-IT" altLang="it-IT" sz="1600">
                <a:latin typeface="Comic Sans MS" panose="030F0702030302020204" pitchFamily="66" charset="0"/>
              </a:rPr>
              <a:t>  40 - 63 cm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600">
              <a:latin typeface="Comic Sans MS" panose="030F0702030302020204" pitchFamily="66" charset="0"/>
            </a:endParaRPr>
          </a:p>
        </p:txBody>
      </p:sp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0889CD24-D8AC-4162-8E32-58F63D4F39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9675" y="0"/>
          <a:ext cx="525145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Image" r:id="rId5" imgW="5251715" imgH="3571961" progId="Photoshop.Image.8">
                  <p:embed/>
                </p:oleObj>
              </mc:Choice>
              <mc:Fallback>
                <p:oleObj name="Image" r:id="rId5" imgW="5251715" imgH="3571961" progId="Photoshop.Image.8">
                  <p:embed/>
                  <p:pic>
                    <p:nvPicPr>
                      <p:cNvPr id="31750" name="Object 6">
                        <a:extLst>
                          <a:ext uri="{FF2B5EF4-FFF2-40B4-BE49-F238E27FC236}">
                            <a16:creationId xmlns:a16="http://schemas.microsoft.com/office/drawing/2014/main" id="{0889CD24-D8AC-4162-8E32-58F63D4F39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0"/>
                        <a:ext cx="5251450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11">
            <a:extLst>
              <a:ext uri="{FF2B5EF4-FFF2-40B4-BE49-F238E27FC236}">
                <a16:creationId xmlns:a16="http://schemas.microsoft.com/office/drawing/2014/main" id="{FC48D1B9-67AB-4215-9768-7CAC07BE1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4658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Comic Sans MS" panose="030F0702030302020204" pitchFamily="66" charset="0"/>
              </a:rPr>
              <a:t>Rhamphorhynchus muensteri</a:t>
            </a:r>
            <a:r>
              <a:rPr lang="it-IT" altLang="it-IT" sz="1400">
                <a:latin typeface="Comic Sans MS" panose="030F0702030302020204" pitchFamily="66" charset="0"/>
              </a:rPr>
              <a:t>  - 1,75 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 </a:t>
            </a:r>
            <a:endParaRPr lang="it-IT" altLang="it-IT" sz="100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>
              <a:latin typeface="Comic Sans MS" panose="030F0702030302020204" pitchFamily="66" charset="0"/>
            </a:endParaRPr>
          </a:p>
        </p:txBody>
      </p:sp>
      <p:pic>
        <p:nvPicPr>
          <p:cNvPr id="31752" name="Picture 12" descr="Rhamphorhynchus">
            <a:extLst>
              <a:ext uri="{FF2B5EF4-FFF2-40B4-BE49-F238E27FC236}">
                <a16:creationId xmlns:a16="http://schemas.microsoft.com/office/drawing/2014/main" id="{26522232-BD62-4175-B923-6FE7D506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617538"/>
            <a:ext cx="2349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Rectangle 13">
            <a:extLst>
              <a:ext uri="{FF2B5EF4-FFF2-40B4-BE49-F238E27FC236}">
                <a16:creationId xmlns:a16="http://schemas.microsoft.com/office/drawing/2014/main" id="{0753DD55-D1B9-4EE0-8B0B-6DDFAF23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185988"/>
            <a:ext cx="16859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panose="020B0604020202020204" pitchFamily="34" charset="0"/>
              </a:rPr>
              <a:t>Rhamphorhynchus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an early pterosaur.</a:t>
            </a:r>
            <a:br>
              <a:rPr lang="it-IT" altLang="it-IT" sz="1400">
                <a:latin typeface="Arial" panose="020B0604020202020204" pitchFamily="34" charset="0"/>
              </a:rPr>
            </a:br>
            <a:r>
              <a:rPr lang="it-IT" altLang="it-IT" sz="1400">
                <a:latin typeface="Arial" panose="020B0604020202020204" pitchFamily="34" charset="0"/>
              </a:rPr>
              <a:t>  </a:t>
            </a:r>
          </a:p>
        </p:txBody>
      </p:sp>
      <p:sp>
        <p:nvSpPr>
          <p:cNvPr id="31754" name="Line 14">
            <a:extLst>
              <a:ext uri="{FF2B5EF4-FFF2-40B4-BE49-F238E27FC236}">
                <a16:creationId xmlns:a16="http://schemas.microsoft.com/office/drawing/2014/main" id="{20F6302D-E61E-4743-AE19-F92549282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7875" y="7877175"/>
            <a:ext cx="404813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5" name="Text Box 15">
            <a:extLst>
              <a:ext uri="{FF2B5EF4-FFF2-40B4-BE49-F238E27FC236}">
                <a16:creationId xmlns:a16="http://schemas.microsoft.com/office/drawing/2014/main" id="{C6B80019-FBC2-4916-B342-3421F375E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8012113"/>
            <a:ext cx="1427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uropatagio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13"/>
    </mc:Choice>
    <mc:Fallback xmlns="">
      <p:transition spd="slow" advTm="4711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2">
            <a:extLst>
              <a:ext uri="{FF2B5EF4-FFF2-40B4-BE49-F238E27FC236}">
                <a16:creationId xmlns:a16="http://schemas.microsoft.com/office/drawing/2014/main" id="{FF2A55D8-1F5C-4EF9-A502-B9F1166100AB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252413"/>
            <a:ext cx="10113962" cy="8585200"/>
            <a:chOff x="-777" y="283"/>
            <a:chExt cx="5097" cy="4327"/>
          </a:xfrm>
        </p:grpSpPr>
        <p:sp>
          <p:nvSpPr>
            <p:cNvPr id="32771" name="Rectangle 2">
              <a:extLst>
                <a:ext uri="{FF2B5EF4-FFF2-40B4-BE49-F238E27FC236}">
                  <a16:creationId xmlns:a16="http://schemas.microsoft.com/office/drawing/2014/main" id="{33ABD735-CDF6-4388-ACA9-182AF5459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7" y="283"/>
              <a:ext cx="421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A50021"/>
                  </a:solidFill>
                  <a:latin typeface="Comic Sans MS" panose="030F0702030302020204" pitchFamily="66" charset="0"/>
                </a:rPr>
                <a:t>Altre caratteristiche degli pterosauri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A50021"/>
                  </a:solidFill>
                  <a:latin typeface="Comic Sans MS" panose="030F0702030302020204" pitchFamily="66" charset="0"/>
                </a:rPr>
                <a:t>più recenti, gli pterodattili</a:t>
              </a:r>
            </a:p>
          </p:txBody>
        </p:sp>
        <p:graphicFrame>
          <p:nvGraphicFramePr>
            <p:cNvPr id="32772" name="Object 3">
              <a:extLst>
                <a:ext uri="{FF2B5EF4-FFF2-40B4-BE49-F238E27FC236}">
                  <a16:creationId xmlns:a16="http://schemas.microsoft.com/office/drawing/2014/main" id="{E95707FE-BF62-4680-8909-09F29A15F7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" y="1386"/>
            <a:ext cx="4214" cy="2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Image" r:id="rId3" imgW="5406705" imgH="3562817" progId="Photoshop.Image.8">
                    <p:embed/>
                  </p:oleObj>
                </mc:Choice>
                <mc:Fallback>
                  <p:oleObj name="Image" r:id="rId3" imgW="5406705" imgH="3562817" progId="Photoshop.Image.8">
                    <p:embed/>
                    <p:pic>
                      <p:nvPicPr>
                        <p:cNvPr id="32772" name="Object 3">
                          <a:extLst>
                            <a:ext uri="{FF2B5EF4-FFF2-40B4-BE49-F238E27FC236}">
                              <a16:creationId xmlns:a16="http://schemas.microsoft.com/office/drawing/2014/main" id="{E95707FE-BF62-4680-8909-09F29A15F7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" y="1386"/>
                          <a:ext cx="4214" cy="2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3" name="Rectangle 4">
              <a:extLst>
                <a:ext uri="{FF2B5EF4-FFF2-40B4-BE49-F238E27FC236}">
                  <a16:creationId xmlns:a16="http://schemas.microsoft.com/office/drawing/2014/main" id="{D3658017-069E-4EE8-AC9E-524248D82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906"/>
              <a:ext cx="84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Vertebre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toracolombari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fuse</a:t>
              </a:r>
            </a:p>
          </p:txBody>
        </p:sp>
        <p:sp>
          <p:nvSpPr>
            <p:cNvPr id="32774" name="Rectangle 5">
              <a:extLst>
                <a:ext uri="{FF2B5EF4-FFF2-40B4-BE49-F238E27FC236}">
                  <a16:creationId xmlns:a16="http://schemas.microsoft.com/office/drawing/2014/main" id="{51504E22-4246-4023-8627-C4EC331D9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1367"/>
              <a:ext cx="12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Cresta sovraoccipitale</a:t>
              </a:r>
            </a:p>
          </p:txBody>
        </p:sp>
        <p:sp>
          <p:nvSpPr>
            <p:cNvPr id="32775" name="Rectangle 6">
              <a:extLst>
                <a:ext uri="{FF2B5EF4-FFF2-40B4-BE49-F238E27FC236}">
                  <a16:creationId xmlns:a16="http://schemas.microsoft.com/office/drawing/2014/main" id="{86D4E0F5-AB41-4818-A7ED-207691FE8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261"/>
              <a:ext cx="56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pteroide</a:t>
              </a:r>
            </a:p>
          </p:txBody>
        </p:sp>
        <p:sp>
          <p:nvSpPr>
            <p:cNvPr id="32776" name="Rectangle 7">
              <a:extLst>
                <a:ext uri="{FF2B5EF4-FFF2-40B4-BE49-F238E27FC236}">
                  <a16:creationId xmlns:a16="http://schemas.microsoft.com/office/drawing/2014/main" id="{4AF93F4D-A9C9-43AE-8A0F-54291CBA7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" y="3095"/>
              <a:ext cx="6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Vertebre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sacrali</a:t>
              </a:r>
            </a:p>
          </p:txBody>
        </p:sp>
        <p:sp>
          <p:nvSpPr>
            <p:cNvPr id="32777" name="Rectangle 8">
              <a:extLst>
                <a:ext uri="{FF2B5EF4-FFF2-40B4-BE49-F238E27FC236}">
                  <a16:creationId xmlns:a16="http://schemas.microsoft.com/office/drawing/2014/main" id="{05A4E979-AD16-43AB-B8FC-C649C86C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262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ileo</a:t>
              </a:r>
            </a:p>
          </p:txBody>
        </p:sp>
        <p:sp>
          <p:nvSpPr>
            <p:cNvPr id="32778" name="Rectangle 9">
              <a:extLst>
                <a:ext uri="{FF2B5EF4-FFF2-40B4-BE49-F238E27FC236}">
                  <a16:creationId xmlns:a16="http://schemas.microsoft.com/office/drawing/2014/main" id="{35EFC378-55C9-4A0B-B712-3B5B085FA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" y="3483"/>
              <a:ext cx="5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66"/>
                  </a:solidFill>
                  <a:latin typeface="Comic Sans MS" panose="030F0702030302020204" pitchFamily="66" charset="0"/>
                </a:rPr>
                <a:t>sinsacro</a:t>
              </a:r>
            </a:p>
          </p:txBody>
        </p:sp>
        <p:sp>
          <p:nvSpPr>
            <p:cNvPr id="32779" name="Rectangle 10">
              <a:extLst>
                <a:ext uri="{FF2B5EF4-FFF2-40B4-BE49-F238E27FC236}">
                  <a16:creationId xmlns:a16="http://schemas.microsoft.com/office/drawing/2014/main" id="{46F7EFD6-CD92-4AC0-A033-080572891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4280"/>
              <a:ext cx="10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66"/>
                  </a:solidFill>
                  <a:latin typeface="Comic Sans MS" panose="030F0702030302020204" pitchFamily="66" charset="0"/>
                </a:rPr>
                <a:t>Sterno carenato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66"/>
                  </a:solidFill>
                  <a:latin typeface="Comic Sans MS" panose="030F0702030302020204" pitchFamily="66" charset="0"/>
                </a:rPr>
                <a:t>in vista ventrale</a:t>
              </a:r>
            </a:p>
          </p:txBody>
        </p:sp>
        <p:sp>
          <p:nvSpPr>
            <p:cNvPr id="32780" name="Rectangle 11">
              <a:extLst>
                <a:ext uri="{FF2B5EF4-FFF2-40B4-BE49-F238E27FC236}">
                  <a16:creationId xmlns:a16="http://schemas.microsoft.com/office/drawing/2014/main" id="{9230144B-813F-4C92-AE77-FFD4AE9F1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194"/>
              <a:ext cx="10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latin typeface="Comic Sans MS" panose="030F0702030302020204" pitchFamily="66" charset="0"/>
                </a:rPr>
                <a:t>Vertebra cervicale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14"/>
    </mc:Choice>
    <mc:Fallback xmlns="">
      <p:transition spd="slow" advTm="15651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D4B9892D-E2B4-4617-B3E2-9C78AB3080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4163" y="0"/>
          <a:ext cx="5430837" cy="52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Image" r:id="rId3" imgW="6138165" imgH="5974092" progId="Photoshop.Image.8">
                  <p:embed/>
                </p:oleObj>
              </mc:Choice>
              <mc:Fallback>
                <p:oleObj name="Image" r:id="rId3" imgW="6138165" imgH="5974092" progId="Photoshop.Image.8">
                  <p:embed/>
                  <p:pic>
                    <p:nvPicPr>
                      <p:cNvPr id="33794" name="Object 2">
                        <a:extLst>
                          <a:ext uri="{FF2B5EF4-FFF2-40B4-BE49-F238E27FC236}">
                            <a16:creationId xmlns:a16="http://schemas.microsoft.com/office/drawing/2014/main" id="{D4B9892D-E2B4-4617-B3E2-9C78AB3080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0"/>
                        <a:ext cx="5430837" cy="528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>
            <a:extLst>
              <a:ext uri="{FF2B5EF4-FFF2-40B4-BE49-F238E27FC236}">
                <a16:creationId xmlns:a16="http://schemas.microsoft.com/office/drawing/2014/main" id="{09329B28-A56E-42B7-8834-60E848465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57200"/>
            <a:ext cx="211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A50021"/>
                </a:solidFill>
                <a:latin typeface="Comic Sans MS" panose="030F0702030302020204" pitchFamily="66" charset="0"/>
              </a:rPr>
              <a:t>Pterodattili</a:t>
            </a:r>
          </a:p>
        </p:txBody>
      </p:sp>
      <p:pic>
        <p:nvPicPr>
          <p:cNvPr id="33796" name="Picture 5" descr="Quetzalcoatlus1">
            <a:extLst>
              <a:ext uri="{FF2B5EF4-FFF2-40B4-BE49-F238E27FC236}">
                <a16:creationId xmlns:a16="http://schemas.microsoft.com/office/drawing/2014/main" id="{0EAA223D-6107-475F-8D09-71E9F7E8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8638"/>
            <a:ext cx="275431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>
            <a:extLst>
              <a:ext uri="{FF2B5EF4-FFF2-40B4-BE49-F238E27FC236}">
                <a16:creationId xmlns:a16="http://schemas.microsoft.com/office/drawing/2014/main" id="{C45A6AFF-730D-4076-83DB-DD48185C1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8807450"/>
            <a:ext cx="3521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i="1">
                <a:latin typeface="Comic Sans MS" panose="030F0702030302020204" pitchFamily="66" charset="0"/>
              </a:rPr>
              <a:t>Quetzalcoatlus northropi</a:t>
            </a:r>
            <a:r>
              <a:rPr lang="it-IT" altLang="it-IT" sz="1600">
                <a:latin typeface="Comic Sans MS" panose="030F0702030302020204" pitchFamily="66" charset="0"/>
              </a:rPr>
              <a:t> (13 m) </a:t>
            </a:r>
            <a:endParaRPr lang="it-IT" altLang="it-IT" sz="2400">
              <a:latin typeface="Comic Sans MS" panose="030F0702030302020204" pitchFamily="66" charset="0"/>
            </a:endParaRPr>
          </a:p>
        </p:txBody>
      </p:sp>
      <p:pic>
        <p:nvPicPr>
          <p:cNvPr id="33798" name="Picture 8" descr="Pterodactylus1">
            <a:extLst>
              <a:ext uri="{FF2B5EF4-FFF2-40B4-BE49-F238E27FC236}">
                <a16:creationId xmlns:a16="http://schemas.microsoft.com/office/drawing/2014/main" id="{98F0479E-0A5C-4AA4-BF88-6E2BFB9A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5124450"/>
            <a:ext cx="393858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9">
            <a:extLst>
              <a:ext uri="{FF2B5EF4-FFF2-40B4-BE49-F238E27FC236}">
                <a16:creationId xmlns:a16="http://schemas.microsoft.com/office/drawing/2014/main" id="{3770360B-CE17-45E9-85B1-5A8B08E9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7720013"/>
            <a:ext cx="3084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Comic Sans MS" panose="030F0702030302020204" pitchFamily="66" charset="0"/>
              </a:rPr>
              <a:t>Pterodactylus kochi</a:t>
            </a:r>
            <a:r>
              <a:rPr lang="it-IT" altLang="it-IT" sz="1400">
                <a:latin typeface="Comic Sans MS" panose="030F0702030302020204" pitchFamily="66" charset="0"/>
              </a:rPr>
              <a:t> 36 cm – 2,5 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>
              <a:latin typeface="Comic Sans MS" panose="030F0702030302020204" pitchFamily="66" charset="0"/>
            </a:endParaRPr>
          </a:p>
        </p:txBody>
      </p:sp>
      <p:sp>
        <p:nvSpPr>
          <p:cNvPr id="33800" name="Text Box 10">
            <a:extLst>
              <a:ext uri="{FF2B5EF4-FFF2-40B4-BE49-F238E27FC236}">
                <a16:creationId xmlns:a16="http://schemas.microsoft.com/office/drawing/2014/main" id="{09D69A50-91D9-4317-828A-F9775C8D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97000"/>
            <a:ext cx="2722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Alcuni con becco corneo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68"/>
    </mc:Choice>
    <mc:Fallback xmlns="">
      <p:transition spd="slow" advTm="8276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arious pterosaurs">
            <a:extLst>
              <a:ext uri="{FF2B5EF4-FFF2-40B4-BE49-F238E27FC236}">
                <a16:creationId xmlns:a16="http://schemas.microsoft.com/office/drawing/2014/main" id="{1932929A-5514-47C6-8484-B30D2151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038225"/>
            <a:ext cx="90297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62"/>
    </mc:Choice>
    <mc:Fallback xmlns="">
      <p:transition spd="slow" advTm="1716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2">
            <a:extLst>
              <a:ext uri="{FF2B5EF4-FFF2-40B4-BE49-F238E27FC236}">
                <a16:creationId xmlns:a16="http://schemas.microsoft.com/office/drawing/2014/main" id="{51A713BE-C20E-44FD-A268-0D519807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5202238"/>
            <a:ext cx="8696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2400">
                <a:latin typeface="Comic Sans MS" panose="030F0702030302020204" pitchFamily="66" charset="0"/>
              </a:rPr>
              <a:t>The outer wings (from the tip to the elbow) were strengthened by closely spaced fibers called actinofibrils.</a:t>
            </a:r>
          </a:p>
          <a:p>
            <a:pPr eaLnBrk="1" hangingPunct="1">
              <a:spcBef>
                <a:spcPct val="0"/>
              </a:spcBef>
            </a:pPr>
            <a:endParaRPr lang="en-US" altLang="it-IT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2400">
                <a:latin typeface="Comic Sans MS" panose="030F0702030302020204" pitchFamily="66" charset="0"/>
              </a:rPr>
              <a:t>The wing membranes also contained muscles, fibrous tissue, and a unique, complex circulatory system of looping blood vessels.</a:t>
            </a:r>
          </a:p>
          <a:p>
            <a:pPr eaLnBrk="1" hangingPunct="1">
              <a:spcBef>
                <a:spcPct val="0"/>
              </a:spcBef>
            </a:pPr>
            <a:endParaRPr lang="en-US" altLang="it-IT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2400">
                <a:latin typeface="Comic Sans MS" panose="030F0702030302020204" pitchFamily="66" charset="0"/>
              </a:rPr>
              <a:t>At least some pterosaurs were covered with hair-like filaments known as pycnofibres,</a:t>
            </a:r>
            <a:endParaRPr lang="it-IT" altLang="it-IT" sz="2400">
              <a:latin typeface="Comic Sans MS" panose="030F0702030302020204" pitchFamily="66" charset="0"/>
            </a:endParaRPr>
          </a:p>
        </p:txBody>
      </p:sp>
      <p:pic>
        <p:nvPicPr>
          <p:cNvPr id="35843" name="Picture 2" descr="Image: Artwork of flying pterosaurs.">
            <a:extLst>
              <a:ext uri="{FF2B5EF4-FFF2-40B4-BE49-F238E27FC236}">
                <a16:creationId xmlns:a16="http://schemas.microsoft.com/office/drawing/2014/main" id="{CE0F5A83-804F-458F-8856-E5528BB8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28600"/>
            <a:ext cx="5919788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35"/>
    </mc:Choice>
    <mc:Fallback xmlns="">
      <p:transition spd="slow" advTm="20803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E35ACB45-A2D9-47E4-834B-3E9CBECD5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008063"/>
            <a:ext cx="5772150" cy="77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sellaDiTesto 3">
            <a:extLst>
              <a:ext uri="{FF2B5EF4-FFF2-40B4-BE49-F238E27FC236}">
                <a16:creationId xmlns:a16="http://schemas.microsoft.com/office/drawing/2014/main" id="{70AEBE90-D73C-4372-9ADA-F22766AB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346075"/>
            <a:ext cx="265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La ventilazione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52"/>
    </mc:Choice>
    <mc:Fallback xmlns="">
      <p:transition spd="slow" advTm="1068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2C7BCA7D-7890-44EA-BD51-C7FF3ADE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282575"/>
            <a:ext cx="80216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Quarto trocantere sul femore per l’origine del muscolo caudofemorale</a:t>
            </a:r>
          </a:p>
        </p:txBody>
      </p:sp>
      <p:pic>
        <p:nvPicPr>
          <p:cNvPr id="12291" name="Picture 6" descr="diapsidi">
            <a:extLst>
              <a:ext uri="{FF2B5EF4-FFF2-40B4-BE49-F238E27FC236}">
                <a16:creationId xmlns:a16="http://schemas.microsoft.com/office/drawing/2014/main" id="{1DB636F4-BF3E-4CE4-93FA-880016BA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/>
          <a:stretch>
            <a:fillRect/>
          </a:stretch>
        </p:blipFill>
        <p:spPr bwMode="auto">
          <a:xfrm>
            <a:off x="1409700" y="1358900"/>
            <a:ext cx="36941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diapsidi1">
            <a:extLst>
              <a:ext uri="{FF2B5EF4-FFF2-40B4-BE49-F238E27FC236}">
                <a16:creationId xmlns:a16="http://schemas.microsoft.com/office/drawing/2014/main" id="{160888AA-C2FB-45B9-9C93-3DA56506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3" b="28430"/>
          <a:stretch>
            <a:fillRect/>
          </a:stretch>
        </p:blipFill>
        <p:spPr bwMode="auto">
          <a:xfrm>
            <a:off x="4483100" y="3203575"/>
            <a:ext cx="7265988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6"/>
    </mc:Choice>
    <mc:Fallback xmlns="">
      <p:transition spd="slow" advTm="11217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terodactylus_small">
            <a:hlinkClick r:id="rId2"/>
            <a:extLst>
              <a:ext uri="{FF2B5EF4-FFF2-40B4-BE49-F238E27FC236}">
                <a16:creationId xmlns:a16="http://schemas.microsoft.com/office/drawing/2014/main" id="{39D74D04-8BDF-46F2-9541-DC30F4F9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19075"/>
            <a:ext cx="3705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>
            <a:extLst>
              <a:ext uri="{FF2B5EF4-FFF2-40B4-BE49-F238E27FC236}">
                <a16:creationId xmlns:a16="http://schemas.microsoft.com/office/drawing/2014/main" id="{B07FC9EB-ED52-4F9A-83C3-7330E62A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500438"/>
            <a:ext cx="65659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53"/>
    </mc:Choice>
    <mc:Fallback xmlns="">
      <p:transition spd="slow" advTm="5785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FF7630EE-1B10-4C5E-86FB-F10CB4D50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360363"/>
            <a:ext cx="3322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Uovo di Pterosauro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D25BC0B1-273B-476B-BDB1-30F4F039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1006475"/>
            <a:ext cx="5918200" cy="792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03"/>
    </mc:Choice>
    <mc:Fallback xmlns="">
      <p:transition spd="slow" advTm="9970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942722F-5E39-44B2-A361-E699E3558927}"/>
              </a:ext>
            </a:extLst>
          </p:cNvPr>
          <p:cNvSpPr/>
          <p:nvPr/>
        </p:nvSpPr>
        <p:spPr>
          <a:xfrm>
            <a:off x="1640541" y="2875747"/>
            <a:ext cx="8910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https://www.youtube.com/watch?v=ooQg3HkJSDQ</a:t>
            </a:r>
          </a:p>
        </p:txBody>
      </p:sp>
    </p:spTree>
    <p:extLst>
      <p:ext uri="{BB962C8B-B14F-4D97-AF65-F5344CB8AC3E}">
        <p14:creationId xmlns:p14="http://schemas.microsoft.com/office/powerpoint/2010/main" val="19229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1"/>
    </mc:Choice>
    <mc:Fallback xmlns="">
      <p:transition spd="slow" advTm="185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ectur29">
            <a:extLst>
              <a:ext uri="{FF2B5EF4-FFF2-40B4-BE49-F238E27FC236}">
                <a16:creationId xmlns:a16="http://schemas.microsoft.com/office/drawing/2014/main" id="{F4AF9F2B-BC5F-4EBB-A1E5-30E7A9C5A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925638"/>
            <a:ext cx="79375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>
            <a:extLst>
              <a:ext uri="{FF2B5EF4-FFF2-40B4-BE49-F238E27FC236}">
                <a16:creationId xmlns:a16="http://schemas.microsoft.com/office/drawing/2014/main" id="{A7205A9E-5D9F-4A82-9350-79D7AA33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65088"/>
            <a:ext cx="11296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Summary of the changes in the reptilian pelvic girdles. In </a:t>
            </a:r>
            <a:r>
              <a:rPr lang="it-IT" altLang="it-IT" sz="1800" i="1">
                <a:latin typeface="Comic Sans MS" panose="030F0702030302020204" pitchFamily="66" charset="0"/>
              </a:rPr>
              <a:t>Sphenodon</a:t>
            </a:r>
            <a:r>
              <a:rPr lang="it-IT" altLang="it-IT" sz="1800">
                <a:latin typeface="Comic Sans MS" panose="030F0702030302020204" pitchFamily="66" charset="0"/>
              </a:rPr>
              <a:t> and lizards, with a sprawled stance, the femur is horizontal and many of the muscles are "press-up" muscles. In dinosaurs, with their upright stance, the femur is vertical, the muscles mostly pull backwards and forwards, and the pelvic girdle is accordingly restructured. The early archosaur </a:t>
            </a:r>
            <a:r>
              <a:rPr lang="it-IT" altLang="it-IT" sz="1800" i="1">
                <a:latin typeface="Comic Sans MS" panose="030F0702030302020204" pitchFamily="66" charset="0"/>
              </a:rPr>
              <a:t>Euparkeria</a:t>
            </a:r>
            <a:r>
              <a:rPr lang="it-IT" altLang="it-IT" sz="1800">
                <a:latin typeface="Comic Sans MS" panose="030F0702030302020204" pitchFamily="66" charset="0"/>
              </a:rPr>
              <a:t> and the crocodylian </a:t>
            </a:r>
            <a:r>
              <a:rPr lang="it-IT" altLang="it-IT" sz="1800" i="1">
                <a:latin typeface="Comic Sans MS" panose="030F0702030302020204" pitchFamily="66" charset="0"/>
              </a:rPr>
              <a:t>Alligator</a:t>
            </a:r>
            <a:r>
              <a:rPr lang="it-IT" altLang="it-IT" sz="1800">
                <a:latin typeface="Comic Sans MS" panose="030F0702030302020204" pitchFamily="66" charset="0"/>
              </a:rPr>
              <a:t> show intermediate conditions.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CC59A6F5-A696-448B-A326-16C83DFF8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7712075"/>
            <a:ext cx="430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2"/>
                </a:solidFill>
                <a:latin typeface="Comic Sans MS" panose="030F0702030302020204" pitchFamily="66" charset="0"/>
              </a:rPr>
              <a:t>Cinto pelvico Euparkeria: struttura</a:t>
            </a:r>
          </a:p>
        </p:txBody>
      </p:sp>
      <p:pic>
        <p:nvPicPr>
          <p:cNvPr id="13317" name="Picture 9">
            <a:extLst>
              <a:ext uri="{FF2B5EF4-FFF2-40B4-BE49-F238E27FC236}">
                <a16:creationId xmlns:a16="http://schemas.microsoft.com/office/drawing/2014/main" id="{EBAE1D42-02BC-41D6-90B8-FF348FC7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7073900"/>
            <a:ext cx="23558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15"/>
    </mc:Choice>
    <mc:Fallback xmlns="">
      <p:transition spd="slow" advTm="23301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5ADE1BD-B28F-414F-8F4B-9880ECFD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864" y="0"/>
            <a:ext cx="9796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A50021"/>
                </a:solidFill>
                <a:latin typeface="Comic Sans MS" panose="030F0702030302020204" pitchFamily="66" charset="0"/>
              </a:rPr>
              <a:t>Gli attuali </a:t>
            </a:r>
            <a:r>
              <a:rPr lang="it-IT" altLang="it-IT" dirty="0" err="1">
                <a:solidFill>
                  <a:srgbClr val="A50021"/>
                </a:solidFill>
                <a:latin typeface="Comic Sans MS" panose="030F0702030302020204" pitchFamily="66" charset="0"/>
              </a:rPr>
              <a:t>Pseudosuchi</a:t>
            </a:r>
            <a:r>
              <a:rPr lang="it-IT" altLang="it-IT" dirty="0">
                <a:solidFill>
                  <a:srgbClr val="A50021"/>
                </a:solidFill>
                <a:latin typeface="Comic Sans MS" panose="030F0702030302020204" pitchFamily="66" charset="0"/>
              </a:rPr>
              <a:t>: </a:t>
            </a:r>
            <a:r>
              <a:rPr lang="it-IT" altLang="it-IT" dirty="0" err="1">
                <a:solidFill>
                  <a:srgbClr val="A50021"/>
                </a:solidFill>
                <a:latin typeface="Comic Sans MS" panose="030F0702030302020204" pitchFamily="66" charset="0"/>
              </a:rPr>
              <a:t>Crocodylomorpha</a:t>
            </a:r>
            <a:r>
              <a:rPr lang="it-IT" altLang="it-IT" dirty="0">
                <a:solidFill>
                  <a:srgbClr val="A50021"/>
                </a:solidFill>
                <a:latin typeface="Comic Sans MS" panose="030F0702030302020204" pitchFamily="66" charset="0"/>
              </a:rPr>
              <a:t> – loricati</a:t>
            </a:r>
          </a:p>
        </p:txBody>
      </p:sp>
      <p:pic>
        <p:nvPicPr>
          <p:cNvPr id="14340" name="Picture 3" descr="Nile Crocodile Skull Replica Museum Quality">
            <a:extLst>
              <a:ext uri="{FF2B5EF4-FFF2-40B4-BE49-F238E27FC236}">
                <a16:creationId xmlns:a16="http://schemas.microsoft.com/office/drawing/2014/main" id="{96241501-6C1B-4294-85C4-414CCC68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13" y="3223464"/>
            <a:ext cx="5785187" cy="38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6">
            <a:extLst>
              <a:ext uri="{FF2B5EF4-FFF2-40B4-BE49-F238E27FC236}">
                <a16:creationId xmlns:a16="http://schemas.microsoft.com/office/drawing/2014/main" id="{4260138A-FF49-439E-832F-7D3999B8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440113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Comic Sans MS" panose="030F0702030302020204" pitchFamily="66" charset="0"/>
            </a:endParaRPr>
          </a:p>
        </p:txBody>
      </p:sp>
      <p:pic>
        <p:nvPicPr>
          <p:cNvPr id="14342" name="Picture 9" descr="powrót">
            <a:extLst>
              <a:ext uri="{FF2B5EF4-FFF2-40B4-BE49-F238E27FC236}">
                <a16:creationId xmlns:a16="http://schemas.microsoft.com/office/drawing/2014/main" id="{4C72DA42-F6D5-41CE-92AB-70A63673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6" y="3026242"/>
            <a:ext cx="5940494" cy="384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3"/>
    </mc:Choice>
    <mc:Fallback xmlns="">
      <p:transition spd="slow" advTm="628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7BAF38-F73F-4DD5-9228-D085C823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8" y="710288"/>
            <a:ext cx="11974831" cy="658615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9A8255-0154-41FB-85F5-5CDAB54E9526}"/>
              </a:ext>
            </a:extLst>
          </p:cNvPr>
          <p:cNvSpPr txBox="1"/>
          <p:nvPr/>
        </p:nvSpPr>
        <p:spPr>
          <a:xfrm>
            <a:off x="5214426" y="0"/>
            <a:ext cx="213872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733" i="1" dirty="0" err="1"/>
              <a:t>Alligator</a:t>
            </a:r>
            <a:endParaRPr lang="it-IT" sz="3733" i="1" dirty="0"/>
          </a:p>
        </p:txBody>
      </p:sp>
    </p:spTree>
    <p:extLst>
      <p:ext uri="{BB962C8B-B14F-4D97-AF65-F5344CB8AC3E}">
        <p14:creationId xmlns:p14="http://schemas.microsoft.com/office/powerpoint/2010/main" val="34880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39"/>
    </mc:Choice>
    <mc:Fallback xmlns="">
      <p:transition spd="slow" advTm="937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6CC0AAB-D65F-4B95-B2F3-130FBF1D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948104"/>
            <a:ext cx="11730395" cy="64608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38E285-1426-406D-8644-E3B2FA8BCF09}"/>
              </a:ext>
            </a:extLst>
          </p:cNvPr>
          <p:cNvSpPr txBox="1"/>
          <p:nvPr/>
        </p:nvSpPr>
        <p:spPr>
          <a:xfrm>
            <a:off x="4929945" y="0"/>
            <a:ext cx="213872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733" i="1" dirty="0" err="1"/>
              <a:t>Alligator</a:t>
            </a:r>
            <a:endParaRPr lang="it-IT" sz="3733" i="1" dirty="0"/>
          </a:p>
        </p:txBody>
      </p:sp>
    </p:spTree>
    <p:extLst>
      <p:ext uri="{BB962C8B-B14F-4D97-AF65-F5344CB8AC3E}">
        <p14:creationId xmlns:p14="http://schemas.microsoft.com/office/powerpoint/2010/main" val="30050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72"/>
    </mc:Choice>
    <mc:Fallback xmlns="">
      <p:transition spd="slow" advTm="521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264F9C39-319C-4172-B92E-2161801C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389188"/>
            <a:ext cx="9804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7A8873C4-A362-48E8-BEA1-95E6BBA6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31800"/>
            <a:ext cx="3686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D0030350-F089-46E6-AB1B-85F6DE3C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711325"/>
            <a:ext cx="380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>
            <a:extLst>
              <a:ext uri="{FF2B5EF4-FFF2-40B4-BE49-F238E27FC236}">
                <a16:creationId xmlns:a16="http://schemas.microsoft.com/office/drawing/2014/main" id="{30F35456-01E1-429B-9463-D3DFCF4B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981700"/>
            <a:ext cx="72151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38"/>
    </mc:Choice>
    <mc:Fallback xmlns="">
      <p:transition spd="slow" advTm="620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high walk">
            <a:extLst>
              <a:ext uri="{FF2B5EF4-FFF2-40B4-BE49-F238E27FC236}">
                <a16:creationId xmlns:a16="http://schemas.microsoft.com/office/drawing/2014/main" id="{7A0820C0-F5DC-4C9A-B111-8F64D03C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4956175"/>
            <a:ext cx="479583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rocodile belly crawl on sand">
            <a:extLst>
              <a:ext uri="{FF2B5EF4-FFF2-40B4-BE49-F238E27FC236}">
                <a16:creationId xmlns:a16="http://schemas.microsoft.com/office/drawing/2014/main" id="{AB112E57-F20D-4F87-BD49-912107B3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385888"/>
            <a:ext cx="78533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tructure of ankle joint">
            <a:extLst>
              <a:ext uri="{FF2B5EF4-FFF2-40B4-BE49-F238E27FC236}">
                <a16:creationId xmlns:a16="http://schemas.microsoft.com/office/drawing/2014/main" id="{CE71AC79-67FF-42E7-9988-5054D800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08188"/>
            <a:ext cx="192246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">
            <a:extLst>
              <a:ext uri="{FF2B5EF4-FFF2-40B4-BE49-F238E27FC236}">
                <a16:creationId xmlns:a16="http://schemas.microsoft.com/office/drawing/2014/main" id="{BE339DB4-7D69-4B9C-AC46-9520F71C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812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Comic Sans MS" panose="030F0702030302020204" pitchFamily="66" charset="0"/>
            </a:endParaRPr>
          </a:p>
        </p:txBody>
      </p:sp>
      <p:sp>
        <p:nvSpPr>
          <p:cNvPr id="16390" name="Rectangle 13">
            <a:extLst>
              <a:ext uri="{FF2B5EF4-FFF2-40B4-BE49-F238E27FC236}">
                <a16:creationId xmlns:a16="http://schemas.microsoft.com/office/drawing/2014/main" id="{924E9381-CB11-4336-98EF-78DC6C0E0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302000"/>
            <a:ext cx="184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800">
                <a:latin typeface="Arial" panose="020B0604020202020204" pitchFamily="34" charset="0"/>
              </a:rPr>
            </a:br>
            <a:br>
              <a:rPr lang="it-IT" altLang="it-IT" sz="800">
                <a:latin typeface="Arial" panose="020B0604020202020204" pitchFamily="34" charset="0"/>
              </a:rPr>
            </a:br>
            <a:endParaRPr lang="it-IT" altLang="it-IT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69646" name="Picture 14" descr="Return to main General Biology menu">
            <a:hlinkClick r:id="rId6"/>
            <a:extLst>
              <a:ext uri="{FF2B5EF4-FFF2-40B4-BE49-F238E27FC236}">
                <a16:creationId xmlns:a16="http://schemas.microsoft.com/office/drawing/2014/main" id="{596ECEBA-E2D6-431A-884C-2BD91825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903913"/>
            <a:ext cx="504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22">
            <a:extLst>
              <a:ext uri="{FF2B5EF4-FFF2-40B4-BE49-F238E27FC236}">
                <a16:creationId xmlns:a16="http://schemas.microsoft.com/office/drawing/2014/main" id="{39A941AB-6642-4F6B-8E15-701233F3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302000"/>
            <a:ext cx="184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800">
                <a:latin typeface="Arial" panose="020B0604020202020204" pitchFamily="34" charset="0"/>
              </a:rPr>
            </a:br>
            <a:br>
              <a:rPr lang="it-IT" altLang="it-IT" sz="800">
                <a:latin typeface="Arial" panose="020B0604020202020204" pitchFamily="34" charset="0"/>
              </a:rPr>
            </a:br>
            <a:endParaRPr lang="it-IT" altLang="it-IT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69655" name="Picture 23" descr="galloping C. johnstoni">
            <a:extLst>
              <a:ext uri="{FF2B5EF4-FFF2-40B4-BE49-F238E27FC236}">
                <a16:creationId xmlns:a16="http://schemas.microsoft.com/office/drawing/2014/main" id="{63356A59-73A8-45DB-A7E0-E1583E06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187825"/>
            <a:ext cx="31765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24" descr="Return to main General Biology menu">
            <a:hlinkClick r:id="rId6"/>
            <a:extLst>
              <a:ext uri="{FF2B5EF4-FFF2-40B4-BE49-F238E27FC236}">
                <a16:creationId xmlns:a16="http://schemas.microsoft.com/office/drawing/2014/main" id="{2D4FBB94-E408-4D03-B09A-4F39AA67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903913"/>
            <a:ext cx="504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25">
            <a:extLst>
              <a:ext uri="{FF2B5EF4-FFF2-40B4-BE49-F238E27FC236}">
                <a16:creationId xmlns:a16="http://schemas.microsoft.com/office/drawing/2014/main" id="{80F914E5-B147-4F1E-BB2A-B6118E00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574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Comic Sans MS" panose="030F0702030302020204" pitchFamily="66" charset="0"/>
            </a:endParaRPr>
          </a:p>
        </p:txBody>
      </p:sp>
      <p:sp>
        <p:nvSpPr>
          <p:cNvPr id="16396" name="Rectangle 32">
            <a:extLst>
              <a:ext uri="{FF2B5EF4-FFF2-40B4-BE49-F238E27FC236}">
                <a16:creationId xmlns:a16="http://schemas.microsoft.com/office/drawing/2014/main" id="{2D0820BA-49B2-4EB7-A6B9-CC19CD3DD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302000"/>
            <a:ext cx="1841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800">
                <a:latin typeface="Arial" panose="020B0604020202020204" pitchFamily="34" charset="0"/>
              </a:rPr>
            </a:br>
            <a:br>
              <a:rPr lang="it-IT" altLang="it-IT" sz="800">
                <a:latin typeface="Arial" panose="020B0604020202020204" pitchFamily="34" charset="0"/>
              </a:rPr>
            </a:br>
            <a:endParaRPr lang="it-IT" altLang="it-IT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69665" name="Picture 33" descr="Return to main General Biology menu">
            <a:hlinkClick r:id="rId6"/>
            <a:extLst>
              <a:ext uri="{FF2B5EF4-FFF2-40B4-BE49-F238E27FC236}">
                <a16:creationId xmlns:a16="http://schemas.microsoft.com/office/drawing/2014/main" id="{C13CF361-59A9-4828-AC8C-4F635780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903913"/>
            <a:ext cx="5048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6" name="Picture 34" descr="gallop 2">
            <a:extLst>
              <a:ext uri="{FF2B5EF4-FFF2-40B4-BE49-F238E27FC236}">
                <a16:creationId xmlns:a16="http://schemas.microsoft.com/office/drawing/2014/main" id="{0B54AFFE-C3BE-40AA-90CA-C3A5FEFF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5172075"/>
            <a:ext cx="315436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gallop 3">
            <a:extLst>
              <a:ext uri="{FF2B5EF4-FFF2-40B4-BE49-F238E27FC236}">
                <a16:creationId xmlns:a16="http://schemas.microsoft.com/office/drawing/2014/main" id="{779BF12F-3A82-40BC-929F-5FB13E27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037263"/>
            <a:ext cx="31654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gallop 4">
            <a:extLst>
              <a:ext uri="{FF2B5EF4-FFF2-40B4-BE49-F238E27FC236}">
                <a16:creationId xmlns:a16="http://schemas.microsoft.com/office/drawing/2014/main" id="{C361411A-A65A-4BAE-B23B-499F9F9A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7265988"/>
            <a:ext cx="31353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 Box 38">
            <a:extLst>
              <a:ext uri="{FF2B5EF4-FFF2-40B4-BE49-F238E27FC236}">
                <a16:creationId xmlns:a16="http://schemas.microsoft.com/office/drawing/2014/main" id="{5711DD81-4AA7-4588-960A-08ECB695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0"/>
            <a:ext cx="65071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mic Sans MS" panose="030F0702030302020204" pitchFamily="66" charset="0"/>
              </a:rPr>
              <a:t>Diversi tipi di deambulazione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26"/>
    </mc:Choice>
    <mc:Fallback xmlns="">
      <p:transition spd="slow" advTm="122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26.6"/>
</p:tagLst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578</Words>
  <Application>Microsoft Office PowerPoint</Application>
  <PresentationFormat>Personalizzato</PresentationFormat>
  <Paragraphs>125</Paragraphs>
  <Slides>32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Comic Sans MS</vt:lpstr>
      <vt:lpstr>Times New Roman</vt:lpstr>
      <vt:lpstr>Struttura predefinita</vt:lpstr>
      <vt:lpstr>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BAU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Corti</dc:creator>
  <cp:lastModifiedBy>riccardo castiglia</cp:lastModifiedBy>
  <cp:revision>99</cp:revision>
  <dcterms:created xsi:type="dcterms:W3CDTF">2005-05-24T11:08:40Z</dcterms:created>
  <dcterms:modified xsi:type="dcterms:W3CDTF">2021-05-25T13:11:25Z</dcterms:modified>
</cp:coreProperties>
</file>