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72" r:id="rId2"/>
    <p:sldId id="273" r:id="rId3"/>
    <p:sldId id="271" r:id="rId4"/>
    <p:sldId id="289" r:id="rId5"/>
    <p:sldId id="305" r:id="rId6"/>
    <p:sldId id="314" r:id="rId7"/>
    <p:sldId id="298" r:id="rId8"/>
    <p:sldId id="299" r:id="rId9"/>
    <p:sldId id="256" r:id="rId10"/>
    <p:sldId id="261" r:id="rId11"/>
    <p:sldId id="263" r:id="rId12"/>
    <p:sldId id="260" r:id="rId13"/>
    <p:sldId id="348" r:id="rId14"/>
    <p:sldId id="283" r:id="rId15"/>
    <p:sldId id="315" r:id="rId16"/>
    <p:sldId id="334" r:id="rId17"/>
    <p:sldId id="284" r:id="rId18"/>
    <p:sldId id="300" r:id="rId19"/>
    <p:sldId id="349" r:id="rId20"/>
    <p:sldId id="352" r:id="rId21"/>
    <p:sldId id="351" r:id="rId22"/>
    <p:sldId id="302" r:id="rId23"/>
    <p:sldId id="266" r:id="rId24"/>
    <p:sldId id="292" r:id="rId25"/>
    <p:sldId id="347" r:id="rId26"/>
    <p:sldId id="290" r:id="rId27"/>
    <p:sldId id="281" r:id="rId28"/>
    <p:sldId id="345" r:id="rId29"/>
    <p:sldId id="353" r:id="rId30"/>
    <p:sldId id="265" r:id="rId31"/>
    <p:sldId id="354" r:id="rId32"/>
    <p:sldId id="267" r:id="rId33"/>
    <p:sldId id="279" r:id="rId34"/>
    <p:sldId id="268" r:id="rId35"/>
    <p:sldId id="304" r:id="rId36"/>
    <p:sldId id="313" r:id="rId37"/>
    <p:sldId id="335" r:id="rId38"/>
    <p:sldId id="346" r:id="rId39"/>
    <p:sldId id="276" r:id="rId40"/>
    <p:sldId id="270" r:id="rId41"/>
    <p:sldId id="293" r:id="rId42"/>
    <p:sldId id="269" r:id="rId43"/>
    <p:sldId id="355" r:id="rId44"/>
    <p:sldId id="341" r:id="rId45"/>
    <p:sldId id="356" r:id="rId46"/>
    <p:sldId id="332" r:id="rId47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F08C5A"/>
    <a:srgbClr val="A8C903"/>
    <a:srgbClr val="0000FF"/>
    <a:srgbClr val="A50021"/>
    <a:srgbClr val="00FF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50" autoAdjust="0"/>
    <p:restoredTop sz="90323" autoAdjust="0"/>
  </p:normalViewPr>
  <p:slideViewPr>
    <p:cSldViewPr snapToGrid="0">
      <p:cViewPr varScale="1">
        <p:scale>
          <a:sx n="85" d="100"/>
          <a:sy n="85" d="100"/>
        </p:scale>
        <p:origin x="13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CFCBD9C-6006-473D-BD79-C793349FC6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83DB4A1E-AAF3-41FA-84E3-34E11CAA3C1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A40CD652-AA65-41F6-B6FB-E0810F06A2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>
            <a:extLst>
              <a:ext uri="{FF2B5EF4-FFF2-40B4-BE49-F238E27FC236}">
                <a16:creationId xmlns:a16="http://schemas.microsoft.com/office/drawing/2014/main" id="{296354F1-B3D3-41E4-82A5-D9A0107DBBB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  <a:p>
            <a:pPr lvl="4"/>
            <a:r>
              <a:rPr lang="it-IT" noProof="0"/>
              <a:t>Fifth level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48E7562F-761D-4D66-896D-1DACBE7D927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9943" name="Rectangle 7">
            <a:extLst>
              <a:ext uri="{FF2B5EF4-FFF2-40B4-BE49-F238E27FC236}">
                <a16:creationId xmlns:a16="http://schemas.microsoft.com/office/drawing/2014/main" id="{6F9EA48A-BA50-4BAC-ADD3-8628055F9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40E4BC8F-1892-47CD-9E69-261AB9E5B9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79E3B811-60AE-4D71-AD28-C8747ED311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7DEF6E6-8B21-43D1-8447-60EE1F72C129}" type="slidenum">
              <a:rPr lang="it-IT" altLang="it-IT" sz="1200">
                <a:latin typeface="Times New Roman" panose="02020603050405020304" pitchFamily="18" charset="0"/>
              </a:rPr>
              <a:pPr eaLnBrk="1" hangingPunct="1"/>
              <a:t>26</a:t>
            </a:fld>
            <a:endParaRPr lang="it-IT" altLang="it-IT" sz="1200">
              <a:latin typeface="Times New Roman" panose="02020603050405020304" pitchFamily="18" charset="0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788A67BB-BC33-4C2A-ABF5-B29BE09109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3518EC02-2D0D-4771-AF0A-1E4CFA55AA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028"/>
            <a:ext cx="7772400" cy="147042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3F5033-70D9-46CC-8EC7-5B0A1A20BC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8B6B2E-ED6A-4E7E-851F-944A3A274A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3F2B4F-437A-4FA9-8184-287C3607C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CC96D-846B-4B6C-B13D-5763C5DC9E5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496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DC15DC-BBCE-4E6A-87D0-EE5CE7F1AA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3F8002-28D8-4D3D-8BFD-0F625F56A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4B681D-8D8C-4863-A84B-784C413291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366C3-2DCD-4EDE-95ED-EC686DAD5DA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9323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261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EE7091-8451-4B38-B9BC-6FEE54972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CFDE41-BFC1-4681-BC93-D0705AFE11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5BADB9-D196-4AE9-8C00-BC898775D4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94023C-19CF-43F8-AC51-2F63B7C9761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379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B1F92F-6479-436F-B901-38EE0DB41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F98957-C81D-4782-8CE1-1AE4271DFB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7DAC73-D061-4CDB-A32D-52B8435CD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DDD6B-1EC0-4236-A67F-85F12B05EC2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9642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62D365-9E5C-45F8-988B-A2EFD769EF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A175A6-69C8-477B-85B5-44550EC8C4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DAF53A-0B5C-4D64-9D35-60F21F142D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6DE7E-7D85-4945-B83F-B200DD9FEF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38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784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73600" y="1981200"/>
            <a:ext cx="37846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F0B414-A0E6-4347-B9FE-614A183BBE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7A9A40-4924-49B2-B7F9-E08D174468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8FC583-6235-40BB-932C-CB2B34BB9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A1514-50BC-466F-B2F9-83E8082F7F2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982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803C88-1D18-4041-B132-51C87E9F0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2AC6CFC-3469-4457-A1CE-CF1546A0C4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BB566D2-4000-4565-AD3D-30943C274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B1858-84D8-4CC4-A5EE-99A8D054A7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5724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4F5AFD-42A4-4D5E-A317-9CA931019A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703F96-88E0-4860-A01C-ABA49A2E6F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9A2255-ACBE-4D71-AD44-3D1A02A0D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9D22D-6F93-469C-8893-AAD370C5B6C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6078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F8B7F4-911B-43E3-9798-05428D5058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3516D88-B150-4091-B528-901BAEE475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9A9670A-2E16-4E7E-90FF-749C1B25F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7FC7C-E39E-4A5C-A7BA-C1C27716F7A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50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9AE5BA-E447-4FE0-9BA6-C3703A9200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6E5E1F-E482-455F-A9A3-484F0C931B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0501B4-08EB-4745-9D42-7E73C325C9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D2EB7-70C3-4BB7-8E8E-EF2F454411F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958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055612-8911-4C49-9640-C417CBDD56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9D220-1858-4810-9A0A-B7DC38B985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988EDD-0BFF-421B-A618-23F5DBD0E1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21649-6C2D-4295-9B38-20AC961A35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534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367DA3C5-AAC9-422E-A9C9-3A8323D7E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A72BC63-2F42-4767-909C-78B17A7EC4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9DFFFE-0AC3-4A18-8CD7-E9786313E9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34A055E-A076-4EC9-A4EC-3009F1698F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BCCB95-E839-4CD8-9ED3-9AA163F179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Times New Roman" panose="02020603050405020304" pitchFamily="18" charset="0"/>
              </a:defRPr>
            </a:lvl1pPr>
          </a:lstStyle>
          <a:p>
            <a:fld id="{3132EBDB-A05F-48C5-BC0E-3C7C1C4A9D9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2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8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11" Type="http://schemas.openxmlformats.org/officeDocument/2006/relationships/image" Target="../media/image22.jpeg"/><Relationship Id="rId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9.jpeg"/><Relationship Id="rId9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>
            <a:extLst>
              <a:ext uri="{FF2B5EF4-FFF2-40B4-BE49-F238E27FC236}">
                <a16:creationId xmlns:a16="http://schemas.microsoft.com/office/drawing/2014/main" id="{39E4ADAF-3A7A-4967-8404-731507255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215" y="122320"/>
            <a:ext cx="39549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b="1" dirty="0"/>
              <a:t>Le caratteristiche degli amnioti</a:t>
            </a:r>
          </a:p>
        </p:txBody>
      </p:sp>
      <p:sp>
        <p:nvSpPr>
          <p:cNvPr id="18439" name="Text Box 7">
            <a:extLst>
              <a:ext uri="{FF2B5EF4-FFF2-40B4-BE49-F238E27FC236}">
                <a16:creationId xmlns:a16="http://schemas.microsoft.com/office/drawing/2014/main" id="{1D3EB85C-0CD6-424B-9426-F2AB0D2E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691" y="4239087"/>
            <a:ext cx="254813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/>
              <a:t>Tegumento</a:t>
            </a:r>
          </a:p>
          <a:p>
            <a:pPr eaLnBrk="1" hangingPunct="1"/>
            <a:r>
              <a:rPr lang="it-IT" altLang="it-IT" sz="2400" dirty="0"/>
              <a:t>Polmoni</a:t>
            </a:r>
          </a:p>
          <a:p>
            <a:pPr eaLnBrk="1" hangingPunct="1"/>
            <a:r>
              <a:rPr lang="it-IT" altLang="it-IT" sz="2400" dirty="0"/>
              <a:t>Ventilazione</a:t>
            </a:r>
          </a:p>
          <a:p>
            <a:pPr eaLnBrk="1" hangingPunct="1"/>
            <a:r>
              <a:rPr lang="it-IT" altLang="it-IT" sz="2400" dirty="0"/>
              <a:t>Vertebre cervicali</a:t>
            </a:r>
          </a:p>
          <a:p>
            <a:pPr eaLnBrk="1" hangingPunct="1"/>
            <a:r>
              <a:rPr lang="it-IT" altLang="it-IT" sz="2400" dirty="0"/>
              <a:t>Cranio</a:t>
            </a:r>
          </a:p>
          <a:p>
            <a:pPr eaLnBrk="1" hangingPunct="1"/>
            <a:endParaRPr lang="it-IT" altLang="it-IT" sz="2400" dirty="0"/>
          </a:p>
          <a:p>
            <a:pPr eaLnBrk="1" hangingPunct="1"/>
            <a:endParaRPr lang="it-IT" altLang="it-IT" sz="2400" dirty="0"/>
          </a:p>
          <a:p>
            <a:pPr eaLnBrk="1" hangingPunct="1"/>
            <a:endParaRPr lang="it-IT" altLang="it-IT" sz="2400" dirty="0"/>
          </a:p>
          <a:p>
            <a:pPr eaLnBrk="1" hangingPunct="1"/>
            <a:endParaRPr lang="it-IT" altLang="it-IT" sz="2400" dirty="0"/>
          </a:p>
        </p:txBody>
      </p:sp>
      <p:pic>
        <p:nvPicPr>
          <p:cNvPr id="13316" name="Picture 8" descr="404">
            <a:extLst>
              <a:ext uri="{FF2B5EF4-FFF2-40B4-BE49-F238E27FC236}">
                <a16:creationId xmlns:a16="http://schemas.microsoft.com/office/drawing/2014/main" id="{C8F39562-7F95-4C62-BC34-5F4BFCFF0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67" y="795337"/>
            <a:ext cx="4550103" cy="27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Salamandra_salamandra_terrestris_4">
            <a:extLst>
              <a:ext uri="{FF2B5EF4-FFF2-40B4-BE49-F238E27FC236}">
                <a16:creationId xmlns:a16="http://schemas.microsoft.com/office/drawing/2014/main" id="{225B80DB-CA9F-4B06-9A5F-A49DF627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7" y="795337"/>
            <a:ext cx="4194244" cy="276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10">
            <a:extLst>
              <a:ext uri="{FF2B5EF4-FFF2-40B4-BE49-F238E27FC236}">
                <a16:creationId xmlns:a16="http://schemas.microsoft.com/office/drawing/2014/main" id="{68AF2289-2A23-46BC-8183-6E6CE9519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1827" y="4239087"/>
            <a:ext cx="583533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/>
              <a:t>Articolazione della caviglia</a:t>
            </a:r>
          </a:p>
          <a:p>
            <a:pPr eaLnBrk="1" hangingPunct="1"/>
            <a:r>
              <a:rPr lang="it-IT" altLang="it-IT" sz="2400" dirty="0"/>
              <a:t>Vertebre sacrali</a:t>
            </a:r>
          </a:p>
          <a:p>
            <a:pPr eaLnBrk="1" hangingPunct="1"/>
            <a:r>
              <a:rPr lang="it-IT" altLang="it-IT" sz="2400" dirty="0"/>
              <a:t>Rene</a:t>
            </a:r>
          </a:p>
          <a:p>
            <a:pPr eaLnBrk="1" hangingPunct="1"/>
            <a:r>
              <a:rPr lang="it-IT" altLang="it-IT" sz="2400" dirty="0"/>
              <a:t>Organo copulatore</a:t>
            </a:r>
          </a:p>
          <a:p>
            <a:pPr eaLnBrk="1" hangingPunct="1"/>
            <a:r>
              <a:rPr lang="it-IT" altLang="it-IT" sz="2400" dirty="0"/>
              <a:t>Organi di senso (perdita linea laterale)</a:t>
            </a:r>
          </a:p>
          <a:p>
            <a:pPr eaLnBrk="1" hangingPunct="1"/>
            <a:endParaRPr lang="it-IT" altLang="it-IT" sz="2400" dirty="0"/>
          </a:p>
          <a:p>
            <a:pPr eaLnBrk="1" hangingPunct="1">
              <a:spcBef>
                <a:spcPct val="50000"/>
              </a:spcBef>
            </a:pPr>
            <a:endParaRPr lang="it-IT" altLang="it-IT" sz="24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227"/>
    </mc:Choice>
    <mc:Fallback xmlns="">
      <p:transition spd="slow" advTm="469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0718">
            <a:extLst>
              <a:ext uri="{FF2B5EF4-FFF2-40B4-BE49-F238E27FC236}">
                <a16:creationId xmlns:a16="http://schemas.microsoft.com/office/drawing/2014/main" id="{2FA0838F-3D4E-4079-94BE-2241B4D6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81" y="1759624"/>
            <a:ext cx="6229350" cy="439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>
            <a:extLst>
              <a:ext uri="{FF2B5EF4-FFF2-40B4-BE49-F238E27FC236}">
                <a16:creationId xmlns:a16="http://schemas.microsoft.com/office/drawing/2014/main" id="{DAC055A6-588B-4AA5-AC2C-02A1A93B0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673" y="698897"/>
            <a:ext cx="311976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it-IT" sz="2100">
                <a:solidFill>
                  <a:srgbClr val="A50021"/>
                </a:solidFill>
                <a:latin typeface="Comic Sans MS" panose="030F0702030302020204" pitchFamily="66" charset="0"/>
              </a:rPr>
              <a:t>Fenestrature temporali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667"/>
    </mc:Choice>
    <mc:Fallback xmlns="">
      <p:transition spd="slow" advTm="17066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4">
            <a:extLst>
              <a:ext uri="{FF2B5EF4-FFF2-40B4-BE49-F238E27FC236}">
                <a16:creationId xmlns:a16="http://schemas.microsoft.com/office/drawing/2014/main" id="{C2DF9FA0-51D0-48C2-A741-D8EDAFD53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553" y="-38238"/>
            <a:ext cx="3314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2400" dirty="0">
                <a:solidFill>
                  <a:srgbClr val="990000"/>
                </a:solidFill>
                <a:latin typeface="Comic Sans MS" panose="030F0702030302020204" pitchFamily="66" charset="0"/>
              </a:rPr>
              <a:t>Origine degli amnioti</a:t>
            </a:r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45CACBB2-B95D-41A7-B571-41761F488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19" y="400934"/>
            <a:ext cx="6296922" cy="6457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4" descr="oeufrep1">
            <a:extLst>
              <a:ext uri="{FF2B5EF4-FFF2-40B4-BE49-F238E27FC236}">
                <a16:creationId xmlns:a16="http://schemas.microsoft.com/office/drawing/2014/main" id="{5DC79751-9D7C-4CB9-A2C6-D3D68493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34" y="5701785"/>
            <a:ext cx="1011941" cy="97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25">
            <a:extLst>
              <a:ext uri="{FF2B5EF4-FFF2-40B4-BE49-F238E27FC236}">
                <a16:creationId xmlns:a16="http://schemas.microsoft.com/office/drawing/2014/main" id="{10DACD0F-89EA-4FF0-B3D6-F41859D9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212" y="6493131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dirty="0"/>
              <a:t>Pelle ghiandolare</a:t>
            </a:r>
          </a:p>
          <a:p>
            <a:pPr eaLnBrk="1" hangingPunct="1"/>
            <a:r>
              <a:rPr lang="it-IT" altLang="it-IT" sz="900" dirty="0"/>
              <a:t>Escrezione ureotelica</a:t>
            </a:r>
          </a:p>
        </p:txBody>
      </p:sp>
      <p:sp>
        <p:nvSpPr>
          <p:cNvPr id="21511" name="Line 27">
            <a:extLst>
              <a:ext uri="{FF2B5EF4-FFF2-40B4-BE49-F238E27FC236}">
                <a16:creationId xmlns:a16="http://schemas.microsoft.com/office/drawing/2014/main" id="{9E97795F-120C-4927-8C24-5BEB0749F7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60526" y="6300439"/>
            <a:ext cx="437246" cy="25868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762"/>
    </mc:Choice>
    <mc:Fallback xmlns="">
      <p:transition spd="slow" advTm="25476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Group 52">
            <a:extLst>
              <a:ext uri="{FF2B5EF4-FFF2-40B4-BE49-F238E27FC236}">
                <a16:creationId xmlns:a16="http://schemas.microsoft.com/office/drawing/2014/main" id="{1E298494-5EC7-4DD4-80AA-C3992C583316}"/>
              </a:ext>
            </a:extLst>
          </p:cNvPr>
          <p:cNvGrpSpPr>
            <a:grpSpLocks/>
          </p:cNvGrpSpPr>
          <p:nvPr/>
        </p:nvGrpSpPr>
        <p:grpSpPr bwMode="auto">
          <a:xfrm>
            <a:off x="2628900" y="628650"/>
            <a:ext cx="3795713" cy="6057900"/>
            <a:chOff x="528" y="528"/>
            <a:chExt cx="3188" cy="5088"/>
          </a:xfrm>
        </p:grpSpPr>
        <p:graphicFrame>
          <p:nvGraphicFramePr>
            <p:cNvPr id="4098" name="Object 3">
              <a:extLst>
                <a:ext uri="{FF2B5EF4-FFF2-40B4-BE49-F238E27FC236}">
                  <a16:creationId xmlns:a16="http://schemas.microsoft.com/office/drawing/2014/main" id="{D5D4E847-37FA-4FEF-939E-7C86EC2BE71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8" y="528"/>
            <a:ext cx="3188" cy="5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Image" r:id="rId3" imgW="4105317" imgH="6553213" progId="Photoshop.Image.8">
                    <p:embed/>
                  </p:oleObj>
                </mc:Choice>
                <mc:Fallback>
                  <p:oleObj name="Image" r:id="rId3" imgW="4105317" imgH="6553213" progId="Photoshop.Image.8">
                    <p:embed/>
                    <p:pic>
                      <p:nvPicPr>
                        <p:cNvPr id="4098" name="Object 3">
                          <a:extLst>
                            <a:ext uri="{FF2B5EF4-FFF2-40B4-BE49-F238E27FC236}">
                              <a16:creationId xmlns:a16="http://schemas.microsoft.com/office/drawing/2014/main" id="{D5D4E847-37FA-4FEF-939E-7C86EC2BE71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528"/>
                          <a:ext cx="3188" cy="5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100" name="Group 50">
              <a:extLst>
                <a:ext uri="{FF2B5EF4-FFF2-40B4-BE49-F238E27FC236}">
                  <a16:creationId xmlns:a16="http://schemas.microsoft.com/office/drawing/2014/main" id="{F60D04DC-24B9-4861-85FE-B5CB8C530E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" y="624"/>
              <a:ext cx="3024" cy="624"/>
              <a:chOff x="624" y="291"/>
              <a:chExt cx="3024" cy="624"/>
            </a:xfrm>
          </p:grpSpPr>
          <p:sp>
            <p:nvSpPr>
              <p:cNvPr id="4137" name="Rectangle 4">
                <a:extLst>
                  <a:ext uri="{FF2B5EF4-FFF2-40B4-BE49-F238E27FC236}">
                    <a16:creationId xmlns:a16="http://schemas.microsoft.com/office/drawing/2014/main" id="{9E866E96-8D30-4204-8B15-8D37F95D74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4" y="291"/>
                <a:ext cx="384" cy="624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200"/>
              </a:p>
            </p:txBody>
          </p:sp>
          <p:sp>
            <p:nvSpPr>
              <p:cNvPr id="4138" name="Rectangle 5">
                <a:extLst>
                  <a:ext uri="{FF2B5EF4-FFF2-40B4-BE49-F238E27FC236}">
                    <a16:creationId xmlns:a16="http://schemas.microsoft.com/office/drawing/2014/main" id="{DF7E11BA-78CA-4F70-AA33-43563479A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91"/>
                <a:ext cx="576" cy="624"/>
              </a:xfrm>
              <a:prstGeom prst="rect">
                <a:avLst/>
              </a:prstGeom>
              <a:solidFill>
                <a:srgbClr val="53FFD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200"/>
              </a:p>
            </p:txBody>
          </p:sp>
          <p:sp>
            <p:nvSpPr>
              <p:cNvPr id="4139" name="Rectangle 6">
                <a:extLst>
                  <a:ext uri="{FF2B5EF4-FFF2-40B4-BE49-F238E27FC236}">
                    <a16:creationId xmlns:a16="http://schemas.microsoft.com/office/drawing/2014/main" id="{F436D2D4-14A3-4BE5-A9B6-99085DFBF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1"/>
                <a:ext cx="672" cy="624"/>
              </a:xfrm>
              <a:prstGeom prst="rect">
                <a:avLst/>
              </a:prstGeom>
              <a:solidFill>
                <a:srgbClr val="8BFC7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200"/>
              </a:p>
            </p:txBody>
          </p:sp>
          <p:sp>
            <p:nvSpPr>
              <p:cNvPr id="4140" name="Rectangle 7">
                <a:extLst>
                  <a:ext uri="{FF2B5EF4-FFF2-40B4-BE49-F238E27FC236}">
                    <a16:creationId xmlns:a16="http://schemas.microsoft.com/office/drawing/2014/main" id="{D5A1E833-3CC4-450F-9646-D4557CE07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291"/>
                <a:ext cx="672" cy="624"/>
              </a:xfrm>
              <a:prstGeom prst="rect">
                <a:avLst/>
              </a:prstGeom>
              <a:solidFill>
                <a:srgbClr val="A8C903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200"/>
              </a:p>
            </p:txBody>
          </p:sp>
          <p:sp>
            <p:nvSpPr>
              <p:cNvPr id="4141" name="Rectangle 8">
                <a:extLst>
                  <a:ext uri="{FF2B5EF4-FFF2-40B4-BE49-F238E27FC236}">
                    <a16:creationId xmlns:a16="http://schemas.microsoft.com/office/drawing/2014/main" id="{910D4B09-F127-48BC-B497-4CF2A1E73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291"/>
                <a:ext cx="720" cy="624"/>
              </a:xfrm>
              <a:prstGeom prst="rect">
                <a:avLst/>
              </a:prstGeom>
              <a:solidFill>
                <a:srgbClr val="F08C5A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 sz="1200"/>
              </a:p>
            </p:txBody>
          </p:sp>
          <p:sp>
            <p:nvSpPr>
              <p:cNvPr id="4142" name="Text Box 11">
                <a:extLst>
                  <a:ext uri="{FF2B5EF4-FFF2-40B4-BE49-F238E27FC236}">
                    <a16:creationId xmlns:a16="http://schemas.microsoft.com/office/drawing/2014/main" id="{7C2827DA-717A-41FF-9E31-EC43A25EA3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5" y="389"/>
                <a:ext cx="244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sz="1500">
                    <a:latin typeface="Comic Sans MS" panose="030F0702030302020204" pitchFamily="66" charset="0"/>
                  </a:rPr>
                  <a:t>CAR       PER        TRI       GIU</a:t>
                </a:r>
              </a:p>
            </p:txBody>
          </p:sp>
        </p:grpSp>
        <p:sp>
          <p:nvSpPr>
            <p:cNvPr id="4101" name="Text Box 13">
              <a:extLst>
                <a:ext uri="{FF2B5EF4-FFF2-40B4-BE49-F238E27FC236}">
                  <a16:creationId xmlns:a16="http://schemas.microsoft.com/office/drawing/2014/main" id="{37BF0ED0-8327-4704-B072-F8CF0A4458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" y="1260"/>
              <a:ext cx="60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solidFill>
                    <a:srgbClr val="990000"/>
                  </a:solidFill>
                </a:rPr>
                <a:t>AMNIOTA</a:t>
              </a:r>
            </a:p>
          </p:txBody>
        </p:sp>
        <p:sp>
          <p:nvSpPr>
            <p:cNvPr id="4102" name="Text Box 14">
              <a:extLst>
                <a:ext uri="{FF2B5EF4-FFF2-40B4-BE49-F238E27FC236}">
                  <a16:creationId xmlns:a16="http://schemas.microsoft.com/office/drawing/2014/main" id="{28949D1B-88A9-4F67-9036-70ECB34AE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" y="1382"/>
              <a:ext cx="7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solidFill>
                    <a:srgbClr val="990000"/>
                  </a:solidFill>
                </a:rPr>
                <a:t>SYNAPSIDA</a:t>
              </a:r>
            </a:p>
          </p:txBody>
        </p:sp>
        <p:sp>
          <p:nvSpPr>
            <p:cNvPr id="4103" name="Text Box 15">
              <a:extLst>
                <a:ext uri="{FF2B5EF4-FFF2-40B4-BE49-F238E27FC236}">
                  <a16:creationId xmlns:a16="http://schemas.microsoft.com/office/drawing/2014/main" id="{FBAD7794-8AFC-44FE-AD2C-5D0006C4A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" y="4475"/>
              <a:ext cx="61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solidFill>
                    <a:srgbClr val="990000"/>
                  </a:solidFill>
                </a:rPr>
                <a:t>DIAPSIDA</a:t>
              </a:r>
            </a:p>
          </p:txBody>
        </p:sp>
        <p:sp>
          <p:nvSpPr>
            <p:cNvPr id="4104" name="Text Box 16">
              <a:extLst>
                <a:ext uri="{FF2B5EF4-FFF2-40B4-BE49-F238E27FC236}">
                  <a16:creationId xmlns:a16="http://schemas.microsoft.com/office/drawing/2014/main" id="{9EE8348C-11EC-4BAB-8785-6406BD10AF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1" y="1300"/>
              <a:ext cx="60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Eothyrididae</a:t>
              </a:r>
            </a:p>
          </p:txBody>
        </p:sp>
        <p:sp>
          <p:nvSpPr>
            <p:cNvPr id="4105" name="Text Box 17">
              <a:extLst>
                <a:ext uri="{FF2B5EF4-FFF2-40B4-BE49-F238E27FC236}">
                  <a16:creationId xmlns:a16="http://schemas.microsoft.com/office/drawing/2014/main" id="{A03AA71A-7AB7-430F-B7AB-834CE87D4F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5" y="1445"/>
              <a:ext cx="493" cy="1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Caseidae</a:t>
              </a:r>
            </a:p>
          </p:txBody>
        </p:sp>
        <p:sp>
          <p:nvSpPr>
            <p:cNvPr id="4106" name="Text Box 18">
              <a:extLst>
                <a:ext uri="{FF2B5EF4-FFF2-40B4-BE49-F238E27FC236}">
                  <a16:creationId xmlns:a16="http://schemas.microsoft.com/office/drawing/2014/main" id="{2C7CABD1-C988-4CE4-89F2-DFC7CCE55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" y="1558"/>
              <a:ext cx="69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Varanopseidae</a:t>
              </a:r>
            </a:p>
          </p:txBody>
        </p:sp>
        <p:sp>
          <p:nvSpPr>
            <p:cNvPr id="4107" name="Text Box 19">
              <a:extLst>
                <a:ext uri="{FF2B5EF4-FFF2-40B4-BE49-F238E27FC236}">
                  <a16:creationId xmlns:a16="http://schemas.microsoft.com/office/drawing/2014/main" id="{09ECBA03-ADFE-4664-A293-35C41AA83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7" y="1726"/>
              <a:ext cx="76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Ophiacodontidae</a:t>
              </a:r>
            </a:p>
          </p:txBody>
        </p:sp>
        <p:sp>
          <p:nvSpPr>
            <p:cNvPr id="4108" name="Text Box 20">
              <a:extLst>
                <a:ext uri="{FF2B5EF4-FFF2-40B4-BE49-F238E27FC236}">
                  <a16:creationId xmlns:a16="http://schemas.microsoft.com/office/drawing/2014/main" id="{888A309F-8390-4DD0-A008-D64172ED72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7" y="1870"/>
              <a:ext cx="73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Edaphosauridae</a:t>
              </a:r>
            </a:p>
          </p:txBody>
        </p:sp>
        <p:sp>
          <p:nvSpPr>
            <p:cNvPr id="4109" name="Text Box 21">
              <a:extLst>
                <a:ext uri="{FF2B5EF4-FFF2-40B4-BE49-F238E27FC236}">
                  <a16:creationId xmlns:a16="http://schemas.microsoft.com/office/drawing/2014/main" id="{8E9FD75B-6F72-48D8-BBA5-59E0D244B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" y="2014"/>
              <a:ext cx="82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Sphenacodontidae</a:t>
              </a:r>
            </a:p>
          </p:txBody>
        </p:sp>
        <p:sp>
          <p:nvSpPr>
            <p:cNvPr id="4110" name="Text Box 22">
              <a:extLst>
                <a:ext uri="{FF2B5EF4-FFF2-40B4-BE49-F238E27FC236}">
                  <a16:creationId xmlns:a16="http://schemas.microsoft.com/office/drawing/2014/main" id="{843B6490-3888-43AC-B5FD-24CDAEE80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3" y="2164"/>
              <a:ext cx="64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Biarmosuchia</a:t>
              </a:r>
            </a:p>
          </p:txBody>
        </p:sp>
        <p:sp>
          <p:nvSpPr>
            <p:cNvPr id="4111" name="Text Box 23">
              <a:extLst>
                <a:ext uri="{FF2B5EF4-FFF2-40B4-BE49-F238E27FC236}">
                  <a16:creationId xmlns:a16="http://schemas.microsoft.com/office/drawing/2014/main" id="{BCE311D2-23CE-471F-9DF4-47E26CFE6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7" y="2374"/>
              <a:ext cx="61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Dinocephalia</a:t>
              </a:r>
            </a:p>
          </p:txBody>
        </p:sp>
        <p:sp>
          <p:nvSpPr>
            <p:cNvPr id="4112" name="Text Box 24">
              <a:extLst>
                <a:ext uri="{FF2B5EF4-FFF2-40B4-BE49-F238E27FC236}">
                  <a16:creationId xmlns:a16="http://schemas.microsoft.com/office/drawing/2014/main" id="{A3F5024F-7F56-4471-9AC2-29079C87F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1" y="2692"/>
              <a:ext cx="61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Dicynodontia</a:t>
              </a:r>
            </a:p>
          </p:txBody>
        </p:sp>
        <p:sp>
          <p:nvSpPr>
            <p:cNvPr id="4113" name="Text Box 25">
              <a:extLst>
                <a:ext uri="{FF2B5EF4-FFF2-40B4-BE49-F238E27FC236}">
                  <a16:creationId xmlns:a16="http://schemas.microsoft.com/office/drawing/2014/main" id="{EAFF8782-90E4-457F-9306-941CEEC9B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1" y="2920"/>
              <a:ext cx="61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Gorgonopsia</a:t>
              </a:r>
            </a:p>
          </p:txBody>
        </p:sp>
        <p:sp>
          <p:nvSpPr>
            <p:cNvPr id="4114" name="Text Box 26">
              <a:extLst>
                <a:ext uri="{FF2B5EF4-FFF2-40B4-BE49-F238E27FC236}">
                  <a16:creationId xmlns:a16="http://schemas.microsoft.com/office/drawing/2014/main" id="{1A372DD8-1020-430A-917D-EE257424D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3" y="3118"/>
              <a:ext cx="66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Therocephalia</a:t>
              </a:r>
            </a:p>
          </p:txBody>
        </p:sp>
        <p:sp>
          <p:nvSpPr>
            <p:cNvPr id="4115" name="Text Box 27">
              <a:extLst>
                <a:ext uri="{FF2B5EF4-FFF2-40B4-BE49-F238E27FC236}">
                  <a16:creationId xmlns:a16="http://schemas.microsoft.com/office/drawing/2014/main" id="{AA1B5ACD-5744-4F77-AAD2-491CDC9D50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5" y="3244"/>
              <a:ext cx="56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Cynodontia</a:t>
              </a:r>
            </a:p>
          </p:txBody>
        </p:sp>
        <p:sp>
          <p:nvSpPr>
            <p:cNvPr id="4116" name="Text Box 28">
              <a:extLst>
                <a:ext uri="{FF2B5EF4-FFF2-40B4-BE49-F238E27FC236}">
                  <a16:creationId xmlns:a16="http://schemas.microsoft.com/office/drawing/2014/main" id="{36BE83BF-A3F1-4155-A6FD-726F69768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3" y="3482"/>
              <a:ext cx="69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solidFill>
                    <a:schemeClr val="bg1"/>
                  </a:solidFill>
                </a:rPr>
                <a:t>MAMMALIA</a:t>
              </a:r>
            </a:p>
          </p:txBody>
        </p:sp>
        <p:sp>
          <p:nvSpPr>
            <p:cNvPr id="4117" name="Text Box 29">
              <a:extLst>
                <a:ext uri="{FF2B5EF4-FFF2-40B4-BE49-F238E27FC236}">
                  <a16:creationId xmlns:a16="http://schemas.microsoft.com/office/drawing/2014/main" id="{92A08D27-E37C-40CC-9162-8E81BD5076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5" y="3394"/>
              <a:ext cx="65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Mesosauridae</a:t>
              </a:r>
            </a:p>
          </p:txBody>
        </p:sp>
        <p:sp>
          <p:nvSpPr>
            <p:cNvPr id="4118" name="Text Box 30">
              <a:extLst>
                <a:ext uri="{FF2B5EF4-FFF2-40B4-BE49-F238E27FC236}">
                  <a16:creationId xmlns:a16="http://schemas.microsoft.com/office/drawing/2014/main" id="{DA7B032E-E575-48A6-AD77-FFFDF86AD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65" y="3610"/>
              <a:ext cx="75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Procolophonidae</a:t>
              </a:r>
            </a:p>
          </p:txBody>
        </p:sp>
        <p:sp>
          <p:nvSpPr>
            <p:cNvPr id="4119" name="Text Box 31">
              <a:extLst>
                <a:ext uri="{FF2B5EF4-FFF2-40B4-BE49-F238E27FC236}">
                  <a16:creationId xmlns:a16="http://schemas.microsoft.com/office/drawing/2014/main" id="{E8DD78B6-4C30-4632-B1C2-B5121F72F4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7" y="3742"/>
              <a:ext cx="58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Millerettidae</a:t>
              </a:r>
            </a:p>
          </p:txBody>
        </p:sp>
        <p:sp>
          <p:nvSpPr>
            <p:cNvPr id="4120" name="Text Box 32">
              <a:extLst>
                <a:ext uri="{FF2B5EF4-FFF2-40B4-BE49-F238E27FC236}">
                  <a16:creationId xmlns:a16="http://schemas.microsoft.com/office/drawing/2014/main" id="{6F1070FB-42B0-4AF6-B8FD-1FBD5BBEA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1" y="3880"/>
              <a:ext cx="69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Pareiasauridae</a:t>
              </a:r>
            </a:p>
          </p:txBody>
        </p:sp>
        <p:sp>
          <p:nvSpPr>
            <p:cNvPr id="4121" name="Text Box 33">
              <a:extLst>
                <a:ext uri="{FF2B5EF4-FFF2-40B4-BE49-F238E27FC236}">
                  <a16:creationId xmlns:a16="http://schemas.microsoft.com/office/drawing/2014/main" id="{F4528558-9D5F-4962-A0DB-5BEE618094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9" y="4094"/>
              <a:ext cx="76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solidFill>
                    <a:schemeClr val="bg1"/>
                  </a:solidFill>
                </a:rPr>
                <a:t>TESTUDINES</a:t>
              </a:r>
            </a:p>
          </p:txBody>
        </p:sp>
        <p:sp>
          <p:nvSpPr>
            <p:cNvPr id="4122" name="Text Box 34">
              <a:extLst>
                <a:ext uri="{FF2B5EF4-FFF2-40B4-BE49-F238E27FC236}">
                  <a16:creationId xmlns:a16="http://schemas.microsoft.com/office/drawing/2014/main" id="{4E625CBA-B468-4F29-B36C-F64CC8324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9" y="4174"/>
              <a:ext cx="60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Captorinidae</a:t>
              </a:r>
            </a:p>
          </p:txBody>
        </p:sp>
        <p:sp>
          <p:nvSpPr>
            <p:cNvPr id="4123" name="Text Box 35">
              <a:extLst>
                <a:ext uri="{FF2B5EF4-FFF2-40B4-BE49-F238E27FC236}">
                  <a16:creationId xmlns:a16="http://schemas.microsoft.com/office/drawing/2014/main" id="{15CC636C-D821-4111-ADDA-EAB83971C6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" y="4312"/>
              <a:ext cx="76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Protorothyrididae</a:t>
              </a:r>
            </a:p>
          </p:txBody>
        </p:sp>
        <p:sp>
          <p:nvSpPr>
            <p:cNvPr id="4124" name="Text Box 36">
              <a:extLst>
                <a:ext uri="{FF2B5EF4-FFF2-40B4-BE49-F238E27FC236}">
                  <a16:creationId xmlns:a16="http://schemas.microsoft.com/office/drawing/2014/main" id="{CD1D8E0A-E054-4FAA-A2F9-9A31F8667F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" y="4462"/>
              <a:ext cx="73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 i="1"/>
                <a:t>Petrolacosaurus</a:t>
              </a:r>
            </a:p>
          </p:txBody>
        </p:sp>
        <p:sp>
          <p:nvSpPr>
            <p:cNvPr id="4125" name="Text Box 37">
              <a:extLst>
                <a:ext uri="{FF2B5EF4-FFF2-40B4-BE49-F238E27FC236}">
                  <a16:creationId xmlns:a16="http://schemas.microsoft.com/office/drawing/2014/main" id="{A06D99DD-92EB-4973-AB20-55B3D245EC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7" y="4678"/>
              <a:ext cx="74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Weigeltisauridae</a:t>
              </a:r>
            </a:p>
          </p:txBody>
        </p:sp>
        <p:sp>
          <p:nvSpPr>
            <p:cNvPr id="4126" name="Text Box 38">
              <a:extLst>
                <a:ext uri="{FF2B5EF4-FFF2-40B4-BE49-F238E27FC236}">
                  <a16:creationId xmlns:a16="http://schemas.microsoft.com/office/drawing/2014/main" id="{D6C9C520-9C05-4EB0-8680-6E9172037E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3" y="4822"/>
              <a:ext cx="66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 i="1"/>
                <a:t>Protorosaurud</a:t>
              </a:r>
            </a:p>
          </p:txBody>
        </p:sp>
        <p:sp>
          <p:nvSpPr>
            <p:cNvPr id="4127" name="Text Box 39">
              <a:extLst>
                <a:ext uri="{FF2B5EF4-FFF2-40B4-BE49-F238E27FC236}">
                  <a16:creationId xmlns:a16="http://schemas.microsoft.com/office/drawing/2014/main" id="{C30D3E98-DCD6-4940-B9EB-FF4DA0F8AA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5" y="5128"/>
              <a:ext cx="71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750"/>
                <a:t>Younginiformes</a:t>
              </a:r>
            </a:p>
          </p:txBody>
        </p:sp>
        <p:sp>
          <p:nvSpPr>
            <p:cNvPr id="4128" name="Text Box 40">
              <a:extLst>
                <a:ext uri="{FF2B5EF4-FFF2-40B4-BE49-F238E27FC236}">
                  <a16:creationId xmlns:a16="http://schemas.microsoft.com/office/drawing/2014/main" id="{3E13A434-167C-47E7-9A94-A5BC97D03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9" y="4988"/>
              <a:ext cx="882" cy="1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solidFill>
                    <a:schemeClr val="bg1"/>
                  </a:solidFill>
                </a:rPr>
                <a:t>ARCHOSAURIA</a:t>
              </a:r>
            </a:p>
          </p:txBody>
        </p:sp>
        <p:sp>
          <p:nvSpPr>
            <p:cNvPr id="4129" name="Text Box 41">
              <a:extLst>
                <a:ext uri="{FF2B5EF4-FFF2-40B4-BE49-F238E27FC236}">
                  <a16:creationId xmlns:a16="http://schemas.microsoft.com/office/drawing/2014/main" id="{06153DA3-A8C0-41EF-9587-AF9A96DC1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9" y="5258"/>
              <a:ext cx="888" cy="1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solidFill>
                    <a:schemeClr val="bg1"/>
                  </a:solidFill>
                </a:rPr>
                <a:t>LEPIDOSAURIA</a:t>
              </a:r>
            </a:p>
          </p:txBody>
        </p:sp>
        <p:sp>
          <p:nvSpPr>
            <p:cNvPr id="4130" name="Freeform 43">
              <a:extLst>
                <a:ext uri="{FF2B5EF4-FFF2-40B4-BE49-F238E27FC236}">
                  <a16:creationId xmlns:a16="http://schemas.microsoft.com/office/drawing/2014/main" id="{5FA7B2B7-1D94-4F58-BAD8-F79FF24E5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" y="5244"/>
              <a:ext cx="252" cy="180"/>
            </a:xfrm>
            <a:custGeom>
              <a:avLst/>
              <a:gdLst>
                <a:gd name="T0" fmla="*/ 246 w 252"/>
                <a:gd name="T1" fmla="*/ 0 h 180"/>
                <a:gd name="T2" fmla="*/ 216 w 252"/>
                <a:gd name="T3" fmla="*/ 36 h 180"/>
                <a:gd name="T4" fmla="*/ 180 w 252"/>
                <a:gd name="T5" fmla="*/ 48 h 180"/>
                <a:gd name="T6" fmla="*/ 174 w 252"/>
                <a:gd name="T7" fmla="*/ 66 h 180"/>
                <a:gd name="T8" fmla="*/ 90 w 252"/>
                <a:gd name="T9" fmla="*/ 84 h 180"/>
                <a:gd name="T10" fmla="*/ 0 w 252"/>
                <a:gd name="T11" fmla="*/ 132 h 180"/>
                <a:gd name="T12" fmla="*/ 138 w 252"/>
                <a:gd name="T13" fmla="*/ 156 h 180"/>
                <a:gd name="T14" fmla="*/ 228 w 252"/>
                <a:gd name="T15" fmla="*/ 180 h 180"/>
                <a:gd name="T16" fmla="*/ 252 w 252"/>
                <a:gd name="T17" fmla="*/ 174 h 180"/>
                <a:gd name="T18" fmla="*/ 246 w 252"/>
                <a:gd name="T19" fmla="*/ 60 h 1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2"/>
                <a:gd name="T31" fmla="*/ 0 h 180"/>
                <a:gd name="T32" fmla="*/ 252 w 252"/>
                <a:gd name="T33" fmla="*/ 180 h 1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2" h="180">
                  <a:moveTo>
                    <a:pt x="246" y="0"/>
                  </a:moveTo>
                  <a:cubicBezTo>
                    <a:pt x="235" y="11"/>
                    <a:pt x="229" y="28"/>
                    <a:pt x="216" y="36"/>
                  </a:cubicBezTo>
                  <a:cubicBezTo>
                    <a:pt x="205" y="43"/>
                    <a:pt x="180" y="48"/>
                    <a:pt x="180" y="48"/>
                  </a:cubicBezTo>
                  <a:cubicBezTo>
                    <a:pt x="178" y="54"/>
                    <a:pt x="179" y="62"/>
                    <a:pt x="174" y="66"/>
                  </a:cubicBezTo>
                  <a:cubicBezTo>
                    <a:pt x="160" y="77"/>
                    <a:pt x="103" y="82"/>
                    <a:pt x="90" y="84"/>
                  </a:cubicBezTo>
                  <a:cubicBezTo>
                    <a:pt x="70" y="114"/>
                    <a:pt x="30" y="112"/>
                    <a:pt x="0" y="132"/>
                  </a:cubicBezTo>
                  <a:cubicBezTo>
                    <a:pt x="63" y="141"/>
                    <a:pt x="63" y="150"/>
                    <a:pt x="138" y="156"/>
                  </a:cubicBezTo>
                  <a:cubicBezTo>
                    <a:pt x="168" y="166"/>
                    <a:pt x="198" y="170"/>
                    <a:pt x="228" y="180"/>
                  </a:cubicBezTo>
                  <a:cubicBezTo>
                    <a:pt x="236" y="178"/>
                    <a:pt x="252" y="174"/>
                    <a:pt x="252" y="174"/>
                  </a:cubicBezTo>
                  <a:lnTo>
                    <a:pt x="246" y="60"/>
                  </a:lnTo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  <p:sp>
          <p:nvSpPr>
            <p:cNvPr id="4131" name="Freeform 45">
              <a:extLst>
                <a:ext uri="{FF2B5EF4-FFF2-40B4-BE49-F238E27FC236}">
                  <a16:creationId xmlns:a16="http://schemas.microsoft.com/office/drawing/2014/main" id="{700C2FBA-350B-4102-885B-FD16805CA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" y="1588"/>
              <a:ext cx="1300" cy="1780"/>
            </a:xfrm>
            <a:custGeom>
              <a:avLst/>
              <a:gdLst>
                <a:gd name="T0" fmla="*/ 0 w 1300"/>
                <a:gd name="T1" fmla="*/ 0 h 1780"/>
                <a:gd name="T2" fmla="*/ 56 w 1300"/>
                <a:gd name="T3" fmla="*/ 84 h 1780"/>
                <a:gd name="T4" fmla="*/ 76 w 1300"/>
                <a:gd name="T5" fmla="*/ 104 h 1780"/>
                <a:gd name="T6" fmla="*/ 80 w 1300"/>
                <a:gd name="T7" fmla="*/ 128 h 1780"/>
                <a:gd name="T8" fmla="*/ 108 w 1300"/>
                <a:gd name="T9" fmla="*/ 188 h 1780"/>
                <a:gd name="T10" fmla="*/ 128 w 1300"/>
                <a:gd name="T11" fmla="*/ 240 h 1780"/>
                <a:gd name="T12" fmla="*/ 160 w 1300"/>
                <a:gd name="T13" fmla="*/ 276 h 1780"/>
                <a:gd name="T14" fmla="*/ 180 w 1300"/>
                <a:gd name="T15" fmla="*/ 340 h 1780"/>
                <a:gd name="T16" fmla="*/ 204 w 1300"/>
                <a:gd name="T17" fmla="*/ 384 h 1780"/>
                <a:gd name="T18" fmla="*/ 216 w 1300"/>
                <a:gd name="T19" fmla="*/ 408 h 1780"/>
                <a:gd name="T20" fmla="*/ 232 w 1300"/>
                <a:gd name="T21" fmla="*/ 432 h 1780"/>
                <a:gd name="T22" fmla="*/ 280 w 1300"/>
                <a:gd name="T23" fmla="*/ 464 h 1780"/>
                <a:gd name="T24" fmla="*/ 360 w 1300"/>
                <a:gd name="T25" fmla="*/ 500 h 1780"/>
                <a:gd name="T26" fmla="*/ 432 w 1300"/>
                <a:gd name="T27" fmla="*/ 524 h 1780"/>
                <a:gd name="T28" fmla="*/ 492 w 1300"/>
                <a:gd name="T29" fmla="*/ 568 h 1780"/>
                <a:gd name="T30" fmla="*/ 576 w 1300"/>
                <a:gd name="T31" fmla="*/ 600 h 1780"/>
                <a:gd name="T32" fmla="*/ 640 w 1300"/>
                <a:gd name="T33" fmla="*/ 624 h 1780"/>
                <a:gd name="T34" fmla="*/ 752 w 1300"/>
                <a:gd name="T35" fmla="*/ 652 h 1780"/>
                <a:gd name="T36" fmla="*/ 812 w 1300"/>
                <a:gd name="T37" fmla="*/ 676 h 1780"/>
                <a:gd name="T38" fmla="*/ 848 w 1300"/>
                <a:gd name="T39" fmla="*/ 704 h 1780"/>
                <a:gd name="T40" fmla="*/ 900 w 1300"/>
                <a:gd name="T41" fmla="*/ 736 h 1780"/>
                <a:gd name="T42" fmla="*/ 924 w 1300"/>
                <a:gd name="T43" fmla="*/ 768 h 1780"/>
                <a:gd name="T44" fmla="*/ 968 w 1300"/>
                <a:gd name="T45" fmla="*/ 816 h 1780"/>
                <a:gd name="T46" fmla="*/ 996 w 1300"/>
                <a:gd name="T47" fmla="*/ 872 h 1780"/>
                <a:gd name="T48" fmla="*/ 1016 w 1300"/>
                <a:gd name="T49" fmla="*/ 916 h 1780"/>
                <a:gd name="T50" fmla="*/ 1040 w 1300"/>
                <a:gd name="T51" fmla="*/ 1004 h 1780"/>
                <a:gd name="T52" fmla="*/ 1064 w 1300"/>
                <a:gd name="T53" fmla="*/ 1080 h 1780"/>
                <a:gd name="T54" fmla="*/ 1096 w 1300"/>
                <a:gd name="T55" fmla="*/ 1280 h 1780"/>
                <a:gd name="T56" fmla="*/ 1104 w 1300"/>
                <a:gd name="T57" fmla="*/ 1388 h 1780"/>
                <a:gd name="T58" fmla="*/ 1116 w 1300"/>
                <a:gd name="T59" fmla="*/ 1484 h 1780"/>
                <a:gd name="T60" fmla="*/ 1140 w 1300"/>
                <a:gd name="T61" fmla="*/ 1580 h 1780"/>
                <a:gd name="T62" fmla="*/ 1176 w 1300"/>
                <a:gd name="T63" fmla="*/ 1664 h 1780"/>
                <a:gd name="T64" fmla="*/ 1236 w 1300"/>
                <a:gd name="T65" fmla="*/ 1740 h 1780"/>
                <a:gd name="T66" fmla="*/ 1300 w 1300"/>
                <a:gd name="T67" fmla="*/ 1780 h 17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300"/>
                <a:gd name="T103" fmla="*/ 0 h 1780"/>
                <a:gd name="T104" fmla="*/ 1300 w 1300"/>
                <a:gd name="T105" fmla="*/ 1780 h 178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300" h="1780">
                  <a:moveTo>
                    <a:pt x="0" y="0"/>
                  </a:moveTo>
                  <a:cubicBezTo>
                    <a:pt x="21" y="33"/>
                    <a:pt x="43" y="67"/>
                    <a:pt x="56" y="84"/>
                  </a:cubicBezTo>
                  <a:cubicBezTo>
                    <a:pt x="69" y="101"/>
                    <a:pt x="72" y="97"/>
                    <a:pt x="76" y="104"/>
                  </a:cubicBezTo>
                  <a:cubicBezTo>
                    <a:pt x="80" y="111"/>
                    <a:pt x="75" y="114"/>
                    <a:pt x="80" y="128"/>
                  </a:cubicBezTo>
                  <a:cubicBezTo>
                    <a:pt x="85" y="142"/>
                    <a:pt x="100" y="169"/>
                    <a:pt x="108" y="188"/>
                  </a:cubicBezTo>
                  <a:cubicBezTo>
                    <a:pt x="116" y="207"/>
                    <a:pt x="119" y="225"/>
                    <a:pt x="128" y="240"/>
                  </a:cubicBezTo>
                  <a:cubicBezTo>
                    <a:pt x="137" y="255"/>
                    <a:pt x="151" y="259"/>
                    <a:pt x="160" y="276"/>
                  </a:cubicBezTo>
                  <a:cubicBezTo>
                    <a:pt x="169" y="293"/>
                    <a:pt x="173" y="322"/>
                    <a:pt x="180" y="340"/>
                  </a:cubicBezTo>
                  <a:cubicBezTo>
                    <a:pt x="187" y="358"/>
                    <a:pt x="198" y="373"/>
                    <a:pt x="204" y="384"/>
                  </a:cubicBezTo>
                  <a:cubicBezTo>
                    <a:pt x="210" y="395"/>
                    <a:pt x="211" y="400"/>
                    <a:pt x="216" y="408"/>
                  </a:cubicBezTo>
                  <a:cubicBezTo>
                    <a:pt x="221" y="416"/>
                    <a:pt x="221" y="423"/>
                    <a:pt x="232" y="432"/>
                  </a:cubicBezTo>
                  <a:cubicBezTo>
                    <a:pt x="243" y="441"/>
                    <a:pt x="259" y="453"/>
                    <a:pt x="280" y="464"/>
                  </a:cubicBezTo>
                  <a:cubicBezTo>
                    <a:pt x="301" y="475"/>
                    <a:pt x="335" y="490"/>
                    <a:pt x="360" y="500"/>
                  </a:cubicBezTo>
                  <a:cubicBezTo>
                    <a:pt x="385" y="510"/>
                    <a:pt x="410" y="513"/>
                    <a:pt x="432" y="524"/>
                  </a:cubicBezTo>
                  <a:cubicBezTo>
                    <a:pt x="454" y="535"/>
                    <a:pt x="468" y="555"/>
                    <a:pt x="492" y="568"/>
                  </a:cubicBezTo>
                  <a:cubicBezTo>
                    <a:pt x="516" y="581"/>
                    <a:pt x="551" y="591"/>
                    <a:pt x="576" y="600"/>
                  </a:cubicBezTo>
                  <a:cubicBezTo>
                    <a:pt x="601" y="609"/>
                    <a:pt x="611" y="615"/>
                    <a:pt x="640" y="624"/>
                  </a:cubicBezTo>
                  <a:cubicBezTo>
                    <a:pt x="669" y="633"/>
                    <a:pt x="723" y="643"/>
                    <a:pt x="752" y="652"/>
                  </a:cubicBezTo>
                  <a:cubicBezTo>
                    <a:pt x="781" y="661"/>
                    <a:pt x="796" y="667"/>
                    <a:pt x="812" y="676"/>
                  </a:cubicBezTo>
                  <a:cubicBezTo>
                    <a:pt x="828" y="685"/>
                    <a:pt x="833" y="694"/>
                    <a:pt x="848" y="704"/>
                  </a:cubicBezTo>
                  <a:cubicBezTo>
                    <a:pt x="863" y="714"/>
                    <a:pt x="887" y="725"/>
                    <a:pt x="900" y="736"/>
                  </a:cubicBezTo>
                  <a:cubicBezTo>
                    <a:pt x="913" y="747"/>
                    <a:pt x="913" y="755"/>
                    <a:pt x="924" y="768"/>
                  </a:cubicBezTo>
                  <a:cubicBezTo>
                    <a:pt x="935" y="781"/>
                    <a:pt x="956" y="799"/>
                    <a:pt x="968" y="816"/>
                  </a:cubicBezTo>
                  <a:cubicBezTo>
                    <a:pt x="980" y="833"/>
                    <a:pt x="988" y="855"/>
                    <a:pt x="996" y="872"/>
                  </a:cubicBezTo>
                  <a:cubicBezTo>
                    <a:pt x="1004" y="889"/>
                    <a:pt x="1009" y="894"/>
                    <a:pt x="1016" y="916"/>
                  </a:cubicBezTo>
                  <a:cubicBezTo>
                    <a:pt x="1023" y="938"/>
                    <a:pt x="1032" y="977"/>
                    <a:pt x="1040" y="1004"/>
                  </a:cubicBezTo>
                  <a:cubicBezTo>
                    <a:pt x="1048" y="1031"/>
                    <a:pt x="1055" y="1034"/>
                    <a:pt x="1064" y="1080"/>
                  </a:cubicBezTo>
                  <a:cubicBezTo>
                    <a:pt x="1073" y="1126"/>
                    <a:pt x="1089" y="1229"/>
                    <a:pt x="1096" y="1280"/>
                  </a:cubicBezTo>
                  <a:cubicBezTo>
                    <a:pt x="1103" y="1331"/>
                    <a:pt x="1101" y="1354"/>
                    <a:pt x="1104" y="1388"/>
                  </a:cubicBezTo>
                  <a:cubicBezTo>
                    <a:pt x="1107" y="1422"/>
                    <a:pt x="1110" y="1452"/>
                    <a:pt x="1116" y="1484"/>
                  </a:cubicBezTo>
                  <a:cubicBezTo>
                    <a:pt x="1122" y="1516"/>
                    <a:pt x="1130" y="1550"/>
                    <a:pt x="1140" y="1580"/>
                  </a:cubicBezTo>
                  <a:cubicBezTo>
                    <a:pt x="1150" y="1610"/>
                    <a:pt x="1160" y="1638"/>
                    <a:pt x="1176" y="1664"/>
                  </a:cubicBezTo>
                  <a:cubicBezTo>
                    <a:pt x="1192" y="1690"/>
                    <a:pt x="1215" y="1721"/>
                    <a:pt x="1236" y="1740"/>
                  </a:cubicBezTo>
                  <a:cubicBezTo>
                    <a:pt x="1257" y="1759"/>
                    <a:pt x="1287" y="1774"/>
                    <a:pt x="1300" y="178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  <p:sp>
          <p:nvSpPr>
            <p:cNvPr id="4132" name="Freeform 46">
              <a:extLst>
                <a:ext uri="{FF2B5EF4-FFF2-40B4-BE49-F238E27FC236}">
                  <a16:creationId xmlns:a16="http://schemas.microsoft.com/office/drawing/2014/main" id="{3CB6158D-518F-482F-8400-B5BAC3B22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" y="3440"/>
              <a:ext cx="160" cy="116"/>
            </a:xfrm>
            <a:custGeom>
              <a:avLst/>
              <a:gdLst>
                <a:gd name="T0" fmla="*/ 0 w 160"/>
                <a:gd name="T1" fmla="*/ 0 h 116"/>
                <a:gd name="T2" fmla="*/ 20 w 160"/>
                <a:gd name="T3" fmla="*/ 36 h 116"/>
                <a:gd name="T4" fmla="*/ 84 w 160"/>
                <a:gd name="T5" fmla="*/ 80 h 116"/>
                <a:gd name="T6" fmla="*/ 160 w 160"/>
                <a:gd name="T7" fmla="*/ 116 h 1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0"/>
                <a:gd name="T13" fmla="*/ 0 h 116"/>
                <a:gd name="T14" fmla="*/ 160 w 160"/>
                <a:gd name="T15" fmla="*/ 116 h 1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0" h="116">
                  <a:moveTo>
                    <a:pt x="0" y="0"/>
                  </a:moveTo>
                  <a:cubicBezTo>
                    <a:pt x="3" y="11"/>
                    <a:pt x="6" y="23"/>
                    <a:pt x="20" y="36"/>
                  </a:cubicBezTo>
                  <a:cubicBezTo>
                    <a:pt x="34" y="49"/>
                    <a:pt x="61" y="67"/>
                    <a:pt x="84" y="80"/>
                  </a:cubicBezTo>
                  <a:cubicBezTo>
                    <a:pt x="107" y="93"/>
                    <a:pt x="133" y="104"/>
                    <a:pt x="160" y="11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  <p:sp>
          <p:nvSpPr>
            <p:cNvPr id="4133" name="Freeform 48">
              <a:extLst>
                <a:ext uri="{FF2B5EF4-FFF2-40B4-BE49-F238E27FC236}">
                  <a16:creationId xmlns:a16="http://schemas.microsoft.com/office/drawing/2014/main" id="{FE66BFDB-731B-44CD-B59F-49D37E8A8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" y="4468"/>
              <a:ext cx="1440" cy="908"/>
            </a:xfrm>
            <a:custGeom>
              <a:avLst/>
              <a:gdLst>
                <a:gd name="T0" fmla="*/ 0 w 1440"/>
                <a:gd name="T1" fmla="*/ 0 h 908"/>
                <a:gd name="T2" fmla="*/ 76 w 1440"/>
                <a:gd name="T3" fmla="*/ 36 h 908"/>
                <a:gd name="T4" fmla="*/ 152 w 1440"/>
                <a:gd name="T5" fmla="*/ 100 h 908"/>
                <a:gd name="T6" fmla="*/ 212 w 1440"/>
                <a:gd name="T7" fmla="*/ 160 h 908"/>
                <a:gd name="T8" fmla="*/ 356 w 1440"/>
                <a:gd name="T9" fmla="*/ 232 h 908"/>
                <a:gd name="T10" fmla="*/ 504 w 1440"/>
                <a:gd name="T11" fmla="*/ 304 h 908"/>
                <a:gd name="T12" fmla="*/ 604 w 1440"/>
                <a:gd name="T13" fmla="*/ 360 h 908"/>
                <a:gd name="T14" fmla="*/ 716 w 1440"/>
                <a:gd name="T15" fmla="*/ 472 h 908"/>
                <a:gd name="T16" fmla="*/ 792 w 1440"/>
                <a:gd name="T17" fmla="*/ 596 h 908"/>
                <a:gd name="T18" fmla="*/ 844 w 1440"/>
                <a:gd name="T19" fmla="*/ 728 h 908"/>
                <a:gd name="T20" fmla="*/ 940 w 1440"/>
                <a:gd name="T21" fmla="*/ 796 h 908"/>
                <a:gd name="T22" fmla="*/ 1056 w 1440"/>
                <a:gd name="T23" fmla="*/ 844 h 908"/>
                <a:gd name="T24" fmla="*/ 1228 w 1440"/>
                <a:gd name="T25" fmla="*/ 876 h 908"/>
                <a:gd name="T26" fmla="*/ 1384 w 1440"/>
                <a:gd name="T27" fmla="*/ 900 h 908"/>
                <a:gd name="T28" fmla="*/ 1440 w 1440"/>
                <a:gd name="T29" fmla="*/ 908 h 9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40"/>
                <a:gd name="T46" fmla="*/ 0 h 908"/>
                <a:gd name="T47" fmla="*/ 1440 w 1440"/>
                <a:gd name="T48" fmla="*/ 908 h 9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40" h="908">
                  <a:moveTo>
                    <a:pt x="0" y="0"/>
                  </a:moveTo>
                  <a:cubicBezTo>
                    <a:pt x="25" y="9"/>
                    <a:pt x="51" y="19"/>
                    <a:pt x="76" y="36"/>
                  </a:cubicBezTo>
                  <a:cubicBezTo>
                    <a:pt x="101" y="53"/>
                    <a:pt x="129" y="79"/>
                    <a:pt x="152" y="100"/>
                  </a:cubicBezTo>
                  <a:cubicBezTo>
                    <a:pt x="175" y="121"/>
                    <a:pt x="178" y="138"/>
                    <a:pt x="212" y="160"/>
                  </a:cubicBezTo>
                  <a:cubicBezTo>
                    <a:pt x="246" y="182"/>
                    <a:pt x="307" y="208"/>
                    <a:pt x="356" y="232"/>
                  </a:cubicBezTo>
                  <a:cubicBezTo>
                    <a:pt x="405" y="256"/>
                    <a:pt x="463" y="283"/>
                    <a:pt x="504" y="304"/>
                  </a:cubicBezTo>
                  <a:cubicBezTo>
                    <a:pt x="545" y="325"/>
                    <a:pt x="569" y="332"/>
                    <a:pt x="604" y="360"/>
                  </a:cubicBezTo>
                  <a:cubicBezTo>
                    <a:pt x="639" y="388"/>
                    <a:pt x="685" y="433"/>
                    <a:pt x="716" y="472"/>
                  </a:cubicBezTo>
                  <a:cubicBezTo>
                    <a:pt x="747" y="511"/>
                    <a:pt x="771" y="553"/>
                    <a:pt x="792" y="596"/>
                  </a:cubicBezTo>
                  <a:cubicBezTo>
                    <a:pt x="813" y="639"/>
                    <a:pt x="819" y="695"/>
                    <a:pt x="844" y="728"/>
                  </a:cubicBezTo>
                  <a:cubicBezTo>
                    <a:pt x="869" y="761"/>
                    <a:pt x="905" y="777"/>
                    <a:pt x="940" y="796"/>
                  </a:cubicBezTo>
                  <a:cubicBezTo>
                    <a:pt x="975" y="815"/>
                    <a:pt x="1008" y="831"/>
                    <a:pt x="1056" y="844"/>
                  </a:cubicBezTo>
                  <a:cubicBezTo>
                    <a:pt x="1104" y="857"/>
                    <a:pt x="1173" y="867"/>
                    <a:pt x="1228" y="876"/>
                  </a:cubicBezTo>
                  <a:cubicBezTo>
                    <a:pt x="1283" y="885"/>
                    <a:pt x="1349" y="895"/>
                    <a:pt x="1384" y="900"/>
                  </a:cubicBezTo>
                  <a:cubicBezTo>
                    <a:pt x="1419" y="905"/>
                    <a:pt x="1429" y="906"/>
                    <a:pt x="1440" y="908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  <p:sp>
          <p:nvSpPr>
            <p:cNvPr id="4134" name="Freeform 49">
              <a:extLst>
                <a:ext uri="{FF2B5EF4-FFF2-40B4-BE49-F238E27FC236}">
                  <a16:creationId xmlns:a16="http://schemas.microsoft.com/office/drawing/2014/main" id="{E7999680-C8B8-40E5-9900-257343AE7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6" y="4996"/>
              <a:ext cx="300" cy="84"/>
            </a:xfrm>
            <a:custGeom>
              <a:avLst/>
              <a:gdLst>
                <a:gd name="T0" fmla="*/ 0 w 300"/>
                <a:gd name="T1" fmla="*/ 40 h 84"/>
                <a:gd name="T2" fmla="*/ 44 w 300"/>
                <a:gd name="T3" fmla="*/ 12 h 84"/>
                <a:gd name="T4" fmla="*/ 76 w 300"/>
                <a:gd name="T5" fmla="*/ 0 h 84"/>
                <a:gd name="T6" fmla="*/ 148 w 300"/>
                <a:gd name="T7" fmla="*/ 40 h 84"/>
                <a:gd name="T8" fmla="*/ 228 w 300"/>
                <a:gd name="T9" fmla="*/ 72 h 84"/>
                <a:gd name="T10" fmla="*/ 300 w 300"/>
                <a:gd name="T11" fmla="*/ 84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0"/>
                <a:gd name="T19" fmla="*/ 0 h 84"/>
                <a:gd name="T20" fmla="*/ 300 w 300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0" h="84">
                  <a:moveTo>
                    <a:pt x="0" y="40"/>
                  </a:moveTo>
                  <a:lnTo>
                    <a:pt x="44" y="12"/>
                  </a:lnTo>
                  <a:lnTo>
                    <a:pt x="76" y="0"/>
                  </a:lnTo>
                  <a:lnTo>
                    <a:pt x="148" y="40"/>
                  </a:lnTo>
                  <a:lnTo>
                    <a:pt x="228" y="72"/>
                  </a:lnTo>
                  <a:lnTo>
                    <a:pt x="300" y="84"/>
                  </a:ln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  <p:sp>
          <p:nvSpPr>
            <p:cNvPr id="4135" name="Text Box 10">
              <a:extLst>
                <a:ext uri="{FF2B5EF4-FFF2-40B4-BE49-F238E27FC236}">
                  <a16:creationId xmlns:a16="http://schemas.microsoft.com/office/drawing/2014/main" id="{B3563B09-AD05-4CA4-A716-66559E6D8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5" y="1080"/>
              <a:ext cx="224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 b="1">
                  <a:latin typeface="Comic Sans MS" panose="030F0702030302020204" pitchFamily="66" charset="0"/>
                </a:rPr>
                <a:t>360         286            245            208</a:t>
              </a:r>
            </a:p>
          </p:txBody>
        </p:sp>
        <p:sp>
          <p:nvSpPr>
            <p:cNvPr id="4136" name="Rectangle 51">
              <a:extLst>
                <a:ext uri="{FF2B5EF4-FFF2-40B4-BE49-F238E27FC236}">
                  <a16:creationId xmlns:a16="http://schemas.microsoft.com/office/drawing/2014/main" id="{B7C109C4-5654-43C8-A662-27639C8A4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" y="611"/>
              <a:ext cx="3039" cy="4910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15"/>
    </mc:Choice>
    <mc:Fallback xmlns="">
      <p:transition spd="slow" advTm="7981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>
            <a:extLst>
              <a:ext uri="{FF2B5EF4-FFF2-40B4-BE49-F238E27FC236}">
                <a16:creationId xmlns:a16="http://schemas.microsoft.com/office/drawing/2014/main" id="{EF493DA7-8492-4BF1-8827-F5FB55820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00" y="0"/>
            <a:ext cx="4386399" cy="6898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82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58"/>
    </mc:Choice>
    <mc:Fallback xmlns="">
      <p:transition spd="slow" advTm="21495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>
            <a:extLst>
              <a:ext uri="{FF2B5EF4-FFF2-40B4-BE49-F238E27FC236}">
                <a16:creationId xmlns:a16="http://schemas.microsoft.com/office/drawing/2014/main" id="{C10FAB84-A7E9-4AFA-A5A8-0E36EF2AE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70" y="-242086"/>
            <a:ext cx="5881377" cy="334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>
            <a:extLst>
              <a:ext uri="{FF2B5EF4-FFF2-40B4-BE49-F238E27FC236}">
                <a16:creationId xmlns:a16="http://schemas.microsoft.com/office/drawing/2014/main" id="{34B2F170-9CEA-4A01-ADE2-29100D1F1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635" y="0"/>
            <a:ext cx="18614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I Mesosauri:</a:t>
            </a:r>
          </a:p>
        </p:txBody>
      </p:sp>
      <p:sp>
        <p:nvSpPr>
          <p:cNvPr id="23556" name="Text Box 5">
            <a:extLst>
              <a:ext uri="{FF2B5EF4-FFF2-40B4-BE49-F238E27FC236}">
                <a16:creationId xmlns:a16="http://schemas.microsoft.com/office/drawing/2014/main" id="{B0C869B5-3184-47D0-BF80-F6D3CE730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847" y="85725"/>
            <a:ext cx="2621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/>
              <a:t>il primo ritorno all’acqua</a:t>
            </a:r>
          </a:p>
        </p:txBody>
      </p:sp>
      <p:pic>
        <p:nvPicPr>
          <p:cNvPr id="31751" name="Picture 7" descr="Mesosaurus1">
            <a:extLst>
              <a:ext uri="{FF2B5EF4-FFF2-40B4-BE49-F238E27FC236}">
                <a16:creationId xmlns:a16="http://schemas.microsoft.com/office/drawing/2014/main" id="{2303D77D-D1C7-4BF4-B127-20E9F03F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08" y="5204937"/>
            <a:ext cx="2635830" cy="144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b5213">
            <a:extLst>
              <a:ext uri="{FF2B5EF4-FFF2-40B4-BE49-F238E27FC236}">
                <a16:creationId xmlns:a16="http://schemas.microsoft.com/office/drawing/2014/main" id="{484E0DFE-FA7E-4DE7-BF6C-59A2FDFF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4" y="2398561"/>
            <a:ext cx="3920729" cy="23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 Box 12">
            <a:extLst>
              <a:ext uri="{FF2B5EF4-FFF2-40B4-BE49-F238E27FC236}">
                <a16:creationId xmlns:a16="http://schemas.microsoft.com/office/drawing/2014/main" id="{93C46362-DD4D-41D8-991A-FBAD17AD5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22" y="455057"/>
            <a:ext cx="254428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 dirty="0"/>
              <a:t>Acqua dolce</a:t>
            </a:r>
          </a:p>
          <a:p>
            <a:pPr eaLnBrk="1" hangingPunct="1"/>
            <a:r>
              <a:rPr lang="it-IT" altLang="it-IT" sz="1500" dirty="0"/>
              <a:t>Distribuzione </a:t>
            </a:r>
            <a:r>
              <a:rPr lang="it-IT" altLang="it-IT" sz="1500" dirty="0" err="1"/>
              <a:t>Gondwaniana</a:t>
            </a:r>
            <a:endParaRPr lang="it-IT" altLang="it-IT" sz="1500" dirty="0"/>
          </a:p>
          <a:p>
            <a:pPr eaLnBrk="1" hangingPunct="1"/>
            <a:r>
              <a:rPr lang="it-IT" altLang="it-IT" sz="1500" dirty="0"/>
              <a:t>Filtratori</a:t>
            </a:r>
          </a:p>
        </p:txBody>
      </p:sp>
      <p:pic>
        <p:nvPicPr>
          <p:cNvPr id="31758" name="Picture 14" descr="mesosaurus">
            <a:extLst>
              <a:ext uri="{FF2B5EF4-FFF2-40B4-BE49-F238E27FC236}">
                <a16:creationId xmlns:a16="http://schemas.microsoft.com/office/drawing/2014/main" id="{9B47E567-6DC8-4F39-9474-7470EACFE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69" y="4011335"/>
            <a:ext cx="4196592" cy="238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10"/>
    </mc:Choice>
    <mc:Fallback xmlns="">
      <p:transition spd="slow" advTm="153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Full-size image (143 K)">
            <a:extLst>
              <a:ext uri="{FF2B5EF4-FFF2-40B4-BE49-F238E27FC236}">
                <a16:creationId xmlns:a16="http://schemas.microsoft.com/office/drawing/2014/main" id="{D8D696B0-61BA-435E-8393-BD32340DE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31" y="-128588"/>
            <a:ext cx="3686175" cy="698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71"/>
    </mc:Choice>
    <mc:Fallback xmlns="">
      <p:transition spd="slow" advTm="7677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B0913822-9F07-4EF8-ADEE-C281C01B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67" y="1120070"/>
            <a:ext cx="7856002" cy="461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3"/>
    </mc:Choice>
    <mc:Fallback xmlns="">
      <p:transition spd="slow" advTm="4434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7" descr="00429">
            <a:extLst>
              <a:ext uri="{FF2B5EF4-FFF2-40B4-BE49-F238E27FC236}">
                <a16:creationId xmlns:a16="http://schemas.microsoft.com/office/drawing/2014/main" id="{D4E1A6BA-2AA5-4138-A03E-62490951C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79" y="2113955"/>
            <a:ext cx="3944540" cy="263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7">
            <a:extLst>
              <a:ext uri="{FF2B5EF4-FFF2-40B4-BE49-F238E27FC236}">
                <a16:creationId xmlns:a16="http://schemas.microsoft.com/office/drawing/2014/main" id="{61B4C4B9-8061-46D5-8724-BE2BCC285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63" y="553761"/>
            <a:ext cx="699797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457200" indent="-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sz="1500" dirty="0"/>
              <a:t>La corazza è composta da un carapace dorsale di </a:t>
            </a:r>
            <a:r>
              <a:rPr lang="it-IT" altLang="it-IT" sz="1500" dirty="0" err="1"/>
              <a:t>osteodermi</a:t>
            </a:r>
            <a:r>
              <a:rPr lang="it-IT" altLang="it-IT" sz="1500" dirty="0"/>
              <a:t> che incorpora elementi endocondrali delle vertebre e delle costole e da un piastrone ventrale che incorpora clavicola e </a:t>
            </a:r>
            <a:r>
              <a:rPr lang="it-IT" altLang="it-IT" sz="1500" dirty="0" err="1"/>
              <a:t>interclavicola</a:t>
            </a:r>
            <a:r>
              <a:rPr lang="it-IT" altLang="it-IT" sz="1500" dirty="0"/>
              <a:t> e coste addominali.</a:t>
            </a:r>
          </a:p>
          <a:p>
            <a:pPr eaLnBrk="1" hangingPunct="1">
              <a:buFontTx/>
              <a:buAutoNum type="arabicPeriod"/>
            </a:pPr>
            <a:endParaRPr lang="it-IT" altLang="it-IT" sz="1500" dirty="0"/>
          </a:p>
          <a:p>
            <a:pPr eaLnBrk="1" hangingPunct="1">
              <a:buFontTx/>
              <a:buAutoNum type="arabicPeriod"/>
            </a:pPr>
            <a:r>
              <a:rPr lang="it-IT" altLang="it-IT" sz="1500" dirty="0"/>
              <a:t>Assenza di denti sulle mascelle.</a:t>
            </a:r>
          </a:p>
          <a:p>
            <a:pPr eaLnBrk="1" hangingPunct="1">
              <a:buFontTx/>
              <a:buAutoNum type="arabicPeriod"/>
            </a:pPr>
            <a:endParaRPr lang="it-IT" altLang="it-IT" sz="1500" dirty="0"/>
          </a:p>
        </p:txBody>
      </p:sp>
      <p:sp>
        <p:nvSpPr>
          <p:cNvPr id="32777" name="Text Box 9">
            <a:extLst>
              <a:ext uri="{FF2B5EF4-FFF2-40B4-BE49-F238E27FC236}">
                <a16:creationId xmlns:a16="http://schemas.microsoft.com/office/drawing/2014/main" id="{B9E76609-BE3B-4471-BE71-28EBB1B15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379" y="0"/>
            <a:ext cx="3116559" cy="41549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CA" sz="21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Anapsida -  Parareptilia</a:t>
            </a:r>
          </a:p>
        </p:txBody>
      </p:sp>
      <p:sp>
        <p:nvSpPr>
          <p:cNvPr id="26629" name="Text Box 10">
            <a:extLst>
              <a:ext uri="{FF2B5EF4-FFF2-40B4-BE49-F238E27FC236}">
                <a16:creationId xmlns:a16="http://schemas.microsoft.com/office/drawing/2014/main" id="{3B7B8C9F-3AAD-4D82-8B90-C2CD1652B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163" y="0"/>
            <a:ext cx="13324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/>
              <a:t>I cheloni</a:t>
            </a:r>
          </a:p>
        </p:txBody>
      </p:sp>
      <p:pic>
        <p:nvPicPr>
          <p:cNvPr id="26630" name="Picture 13" descr="galapagosturtles_25_original">
            <a:extLst>
              <a:ext uri="{FF2B5EF4-FFF2-40B4-BE49-F238E27FC236}">
                <a16:creationId xmlns:a16="http://schemas.microsoft.com/office/drawing/2014/main" id="{ADBA483A-F7C4-4CE3-B88A-592D98B3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79" y="4579542"/>
            <a:ext cx="3944539" cy="262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87"/>
    </mc:Choice>
    <mc:Fallback xmlns="">
      <p:transition spd="slow" advTm="14508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>
            <a:extLst>
              <a:ext uri="{FF2B5EF4-FFF2-40B4-BE49-F238E27FC236}">
                <a16:creationId xmlns:a16="http://schemas.microsoft.com/office/drawing/2014/main" id="{E31C02A1-AB6E-45A3-B97E-DAD36074F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9" b="17273"/>
          <a:stretch>
            <a:fillRect/>
          </a:stretch>
        </p:blipFill>
        <p:spPr bwMode="auto">
          <a:xfrm>
            <a:off x="1051728" y="1478601"/>
            <a:ext cx="6725174" cy="42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7">
            <a:extLst>
              <a:ext uri="{FF2B5EF4-FFF2-40B4-BE49-F238E27FC236}">
                <a16:creationId xmlns:a16="http://schemas.microsoft.com/office/drawing/2014/main" id="{04BA759E-758E-460C-B3C6-2A4E929FB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410" y="152400"/>
            <a:ext cx="43529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/>
              <a:t>3. Orecchio medio incapsulato in un quadrato grande e semicircolare.</a:t>
            </a:r>
          </a:p>
          <a:p>
            <a:pPr eaLnBrk="1" hangingPunct="1"/>
            <a:endParaRPr lang="it-IT" altLang="it-IT" sz="15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91"/>
    </mc:Choice>
    <mc:Fallback xmlns="">
      <p:transition spd="slow" advTm="9489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8C19709-8EF3-49A9-85E1-7D2531B11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61" y="824740"/>
            <a:ext cx="7116916" cy="549654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7E0BCB-506A-40B3-8F3E-47CDB7440939}"/>
              </a:ext>
            </a:extLst>
          </p:cNvPr>
          <p:cNvSpPr txBox="1"/>
          <p:nvPr/>
        </p:nvSpPr>
        <p:spPr>
          <a:xfrm>
            <a:off x="3710608" y="367436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smarginature</a:t>
            </a:r>
          </a:p>
        </p:txBody>
      </p:sp>
    </p:spTree>
    <p:extLst>
      <p:ext uri="{BB962C8B-B14F-4D97-AF65-F5344CB8AC3E}">
        <p14:creationId xmlns:p14="http://schemas.microsoft.com/office/powerpoint/2010/main" val="204454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54"/>
    </mc:Choice>
    <mc:Fallback xmlns="">
      <p:transition spd="slow" advTm="2235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>
            <a:extLst>
              <a:ext uri="{FF2B5EF4-FFF2-40B4-BE49-F238E27FC236}">
                <a16:creationId xmlns:a16="http://schemas.microsoft.com/office/drawing/2014/main" id="{3291032A-B25C-45D7-B469-BCFD38626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694" y="1403748"/>
            <a:ext cx="14526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/>
              <a:t>Muscoli mandibola</a:t>
            </a:r>
          </a:p>
          <a:p>
            <a:pPr eaLnBrk="1" hangingPunct="1"/>
            <a:endParaRPr lang="it-IT" altLang="it-IT" sz="1200"/>
          </a:p>
          <a:p>
            <a:pPr eaLnBrk="1" hangingPunct="1"/>
            <a:endParaRPr lang="it-IT" altLang="it-IT" sz="1200"/>
          </a:p>
        </p:txBody>
      </p:sp>
      <p:pic>
        <p:nvPicPr>
          <p:cNvPr id="14339" name="Picture 6" descr="amnioti">
            <a:extLst>
              <a:ext uri="{FF2B5EF4-FFF2-40B4-BE49-F238E27FC236}">
                <a16:creationId xmlns:a16="http://schemas.microsoft.com/office/drawing/2014/main" id="{3493F202-3CC2-4E91-B8D9-83E3E5A8E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/>
          <a:stretch>
            <a:fillRect/>
          </a:stretch>
        </p:blipFill>
        <p:spPr bwMode="auto">
          <a:xfrm rot="21468352">
            <a:off x="3537348" y="-3572"/>
            <a:ext cx="255389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7">
            <a:extLst>
              <a:ext uri="{FF2B5EF4-FFF2-40B4-BE49-F238E27FC236}">
                <a16:creationId xmlns:a16="http://schemas.microsoft.com/office/drawing/2014/main" id="{411B6836-89D7-4EA2-8C45-1608C0DDC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422673"/>
            <a:ext cx="194155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/>
              <a:t>Morso inerziale</a:t>
            </a:r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endParaRPr lang="it-IT" altLang="it-IT" sz="1800"/>
          </a:p>
          <a:p>
            <a:pPr eaLnBrk="1" hangingPunct="1"/>
            <a:r>
              <a:rPr lang="it-IT" altLang="it-IT" sz="1800"/>
              <a:t>Pressione statica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8E023720-F1B7-42D3-B483-77234A1DB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997" y="5737623"/>
            <a:ext cx="153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/>
              <a:t>Competizione tra  ventilazione e alimentazione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411"/>
    </mc:Choice>
    <mc:Fallback xmlns="">
      <p:transition spd="slow" advTm="20041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AC42957-10C4-42FA-AF61-699235D64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218" y="195526"/>
            <a:ext cx="6917634" cy="609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96"/>
    </mc:Choice>
    <mc:Fallback xmlns="">
      <p:transition spd="slow" advTm="8019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2C62A90B-8E37-4B53-8880-36CB57F0B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25545"/>
          <a:stretch>
            <a:fillRect/>
          </a:stretch>
        </p:blipFill>
        <p:spPr bwMode="auto">
          <a:xfrm>
            <a:off x="1300778" y="1391156"/>
            <a:ext cx="7017722" cy="402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5C00C484-0015-4901-B24A-18B6F25F6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848" y="261937"/>
            <a:ext cx="393248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 dirty="0"/>
              <a:t>4. Cinto pettorale interno alla cassa toracica</a:t>
            </a:r>
          </a:p>
        </p:txBody>
      </p:sp>
    </p:spTree>
    <p:extLst>
      <p:ext uri="{BB962C8B-B14F-4D97-AF65-F5344CB8AC3E}">
        <p14:creationId xmlns:p14="http://schemas.microsoft.com/office/powerpoint/2010/main" val="3913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66"/>
    </mc:Choice>
    <mc:Fallback xmlns="">
      <p:transition spd="slow" advTm="6306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0815">
            <a:extLst>
              <a:ext uri="{FF2B5EF4-FFF2-40B4-BE49-F238E27FC236}">
                <a16:creationId xmlns:a16="http://schemas.microsoft.com/office/drawing/2014/main" id="{87F5D7ED-3D90-42C4-95BB-F02DE2D1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844" y="1385887"/>
            <a:ext cx="4964906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CasellaDiTesto 2">
            <a:extLst>
              <a:ext uri="{FF2B5EF4-FFF2-40B4-BE49-F238E27FC236}">
                <a16:creationId xmlns:a16="http://schemas.microsoft.com/office/drawing/2014/main" id="{A7662152-A97A-471C-A672-DD54E69E2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797" y="239317"/>
            <a:ext cx="25266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b="1" dirty="0"/>
              <a:t>Altre caratteristiche dei cheloni:</a:t>
            </a:r>
          </a:p>
        </p:txBody>
      </p:sp>
      <p:sp>
        <p:nvSpPr>
          <p:cNvPr id="28676" name="CasellaDiTesto 3">
            <a:extLst>
              <a:ext uri="{FF2B5EF4-FFF2-40B4-BE49-F238E27FC236}">
                <a16:creationId xmlns:a16="http://schemas.microsoft.com/office/drawing/2014/main" id="{734D1492-62D3-452B-BDFE-1D119BBC1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903" y="685801"/>
            <a:ext cx="34703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200"/>
              <a:t>Vertebre toraciche allungate e in numero ridotto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200"/>
              <a:t>Costole a forma di “T” in sezione trasversale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200"/>
              <a:t>Perdita dei muscoli intercostali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altLang="it-IT" sz="1200"/>
              <a:t>Presenza di piastre neurali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it-IT" altLang="it-IT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20"/>
    </mc:Choice>
    <mc:Fallback xmlns="">
      <p:transition spd="slow" advTm="20452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4">
            <a:extLst>
              <a:ext uri="{FF2B5EF4-FFF2-40B4-BE49-F238E27FC236}">
                <a16:creationId xmlns:a16="http://schemas.microsoft.com/office/drawing/2014/main" id="{441B72A7-B39E-443B-9AA9-A21F7ACAC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0991" y="23813"/>
            <a:ext cx="4695516" cy="65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1050" b="1">
                <a:solidFill>
                  <a:srgbClr val="A50021"/>
                </a:solidFill>
              </a:rPr>
              <a:t>Nomenclatura dello scudo epidermico (a) e del piastrone (b).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050" b="1">
                <a:solidFill>
                  <a:srgbClr val="A50021"/>
                </a:solidFill>
              </a:rPr>
              <a:t>Nomenclatura delle ossa dermiche del carapace ( c) e del piastrone (d)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050" b="1">
                <a:solidFill>
                  <a:srgbClr val="A50021"/>
                </a:solidFill>
              </a:rPr>
              <a:t>Colonna vertebrale vista dall’interno del carapace (e)</a:t>
            </a:r>
          </a:p>
        </p:txBody>
      </p:sp>
      <p:grpSp>
        <p:nvGrpSpPr>
          <p:cNvPr id="5124" name="Group 10">
            <a:extLst>
              <a:ext uri="{FF2B5EF4-FFF2-40B4-BE49-F238E27FC236}">
                <a16:creationId xmlns:a16="http://schemas.microsoft.com/office/drawing/2014/main" id="{91ED1AA5-CF47-4A29-8ED2-63F85C442494}"/>
              </a:ext>
            </a:extLst>
          </p:cNvPr>
          <p:cNvGrpSpPr>
            <a:grpSpLocks/>
          </p:cNvGrpSpPr>
          <p:nvPr/>
        </p:nvGrpSpPr>
        <p:grpSpPr bwMode="auto">
          <a:xfrm>
            <a:off x="3102769" y="1009651"/>
            <a:ext cx="3496048" cy="5670947"/>
            <a:chOff x="926" y="848"/>
            <a:chExt cx="2695" cy="4524"/>
          </a:xfrm>
        </p:grpSpPr>
        <p:graphicFrame>
          <p:nvGraphicFramePr>
            <p:cNvPr id="5122" name="Object 3">
              <a:extLst>
                <a:ext uri="{FF2B5EF4-FFF2-40B4-BE49-F238E27FC236}">
                  <a16:creationId xmlns:a16="http://schemas.microsoft.com/office/drawing/2014/main" id="{4EF7CB34-7C8D-4505-90ED-CAA79B1E32A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59" y="848"/>
            <a:ext cx="2580" cy="45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name="Image" r:id="rId3" imgW="4096520" imgH="7181102" progId="Photoshop.Image.8">
                    <p:embed/>
                  </p:oleObj>
                </mc:Choice>
                <mc:Fallback>
                  <p:oleObj name="Image" r:id="rId3" imgW="4096520" imgH="7181102" progId="Photoshop.Image.8">
                    <p:embed/>
                    <p:pic>
                      <p:nvPicPr>
                        <p:cNvPr id="5122" name="Object 3">
                          <a:extLst>
                            <a:ext uri="{FF2B5EF4-FFF2-40B4-BE49-F238E27FC236}">
                              <a16:creationId xmlns:a16="http://schemas.microsoft.com/office/drawing/2014/main" id="{4EF7CB34-7C8D-4505-90ED-CAA79B1E32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9" y="848"/>
                          <a:ext cx="2580" cy="45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9" name="Text Box 5">
              <a:extLst>
                <a:ext uri="{FF2B5EF4-FFF2-40B4-BE49-F238E27FC236}">
                  <a16:creationId xmlns:a16="http://schemas.microsoft.com/office/drawing/2014/main" id="{A05EE8D3-798B-4E3A-AB1D-AB82A0919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6" y="2124"/>
              <a:ext cx="208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 b="1"/>
                <a:t>a</a:t>
              </a:r>
            </a:p>
          </p:txBody>
        </p:sp>
        <p:sp>
          <p:nvSpPr>
            <p:cNvPr id="5130" name="Text Box 6">
              <a:extLst>
                <a:ext uri="{FF2B5EF4-FFF2-40B4-BE49-F238E27FC236}">
                  <a16:creationId xmlns:a16="http://schemas.microsoft.com/office/drawing/2014/main" id="{50514C9F-1B32-40FA-B6F3-AFDE487B7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6" y="2158"/>
              <a:ext cx="215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 b="1"/>
                <a:t>b</a:t>
              </a:r>
            </a:p>
          </p:txBody>
        </p:sp>
        <p:sp>
          <p:nvSpPr>
            <p:cNvPr id="5131" name="Text Box 7">
              <a:extLst>
                <a:ext uri="{FF2B5EF4-FFF2-40B4-BE49-F238E27FC236}">
                  <a16:creationId xmlns:a16="http://schemas.microsoft.com/office/drawing/2014/main" id="{376B7995-F9D6-4AB0-9562-CA3A76CC79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" y="3806"/>
              <a:ext cx="208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 b="1"/>
                <a:t>c</a:t>
              </a:r>
            </a:p>
          </p:txBody>
        </p:sp>
        <p:sp>
          <p:nvSpPr>
            <p:cNvPr id="5132" name="Text Box 8">
              <a:extLst>
                <a:ext uri="{FF2B5EF4-FFF2-40B4-BE49-F238E27FC236}">
                  <a16:creationId xmlns:a16="http://schemas.microsoft.com/office/drawing/2014/main" id="{1ECCEB71-67A4-4383-B71B-D43D5D806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3700"/>
              <a:ext cx="215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 b="1"/>
                <a:t>d</a:t>
              </a:r>
            </a:p>
          </p:txBody>
        </p:sp>
        <p:sp>
          <p:nvSpPr>
            <p:cNvPr id="5133" name="Text Box 9">
              <a:extLst>
                <a:ext uri="{FF2B5EF4-FFF2-40B4-BE49-F238E27FC236}">
                  <a16:creationId xmlns:a16="http://schemas.microsoft.com/office/drawing/2014/main" id="{29FB7E9F-58C4-4489-AF29-FAD4488314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" y="5009"/>
              <a:ext cx="208" cy="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 b="1"/>
                <a:t>e</a:t>
              </a:r>
            </a:p>
          </p:txBody>
        </p:sp>
      </p:grpSp>
      <p:sp>
        <p:nvSpPr>
          <p:cNvPr id="5125" name="Text Box 11">
            <a:extLst>
              <a:ext uri="{FF2B5EF4-FFF2-40B4-BE49-F238E27FC236}">
                <a16:creationId xmlns:a16="http://schemas.microsoft.com/office/drawing/2014/main" id="{5C00CC11-FFE3-43F2-AF14-F13E0F8A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3867" y="2920604"/>
            <a:ext cx="67197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b="1"/>
              <a:t>clavicole</a:t>
            </a:r>
          </a:p>
        </p:txBody>
      </p:sp>
      <p:sp>
        <p:nvSpPr>
          <p:cNvPr id="5126" name="Text Box 12">
            <a:extLst>
              <a:ext uri="{FF2B5EF4-FFF2-40B4-BE49-F238E27FC236}">
                <a16:creationId xmlns:a16="http://schemas.microsoft.com/office/drawing/2014/main" id="{84D0215A-63CE-490C-B671-3023559E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5785" y="3133725"/>
            <a:ext cx="9220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900" b="1"/>
              <a:t>interclavicola</a:t>
            </a:r>
          </a:p>
        </p:txBody>
      </p:sp>
      <p:sp>
        <p:nvSpPr>
          <p:cNvPr id="5127" name="Line 13">
            <a:extLst>
              <a:ext uri="{FF2B5EF4-FFF2-40B4-BE49-F238E27FC236}">
                <a16:creationId xmlns:a16="http://schemas.microsoft.com/office/drawing/2014/main" id="{A3D45644-E104-4092-BE82-DC9E46E95E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4797" y="3070622"/>
            <a:ext cx="184547" cy="1083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  <p:sp>
        <p:nvSpPr>
          <p:cNvPr id="5128" name="Line 14">
            <a:extLst>
              <a:ext uri="{FF2B5EF4-FFF2-40B4-BE49-F238E27FC236}">
                <a16:creationId xmlns:a16="http://schemas.microsoft.com/office/drawing/2014/main" id="{9A1B5AC8-69DD-4A72-BDC8-6AAA3047C7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85260" y="3275410"/>
            <a:ext cx="413147" cy="216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42"/>
    </mc:Choice>
    <mc:Fallback xmlns="">
      <p:transition spd="slow" advTm="6834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4">
            <a:extLst>
              <a:ext uri="{FF2B5EF4-FFF2-40B4-BE49-F238E27FC236}">
                <a16:creationId xmlns:a16="http://schemas.microsoft.com/office/drawing/2014/main" id="{DE9AE1BD-3E2D-4586-9548-B1ECE3AF5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642" y="136357"/>
            <a:ext cx="4452950" cy="4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b="1" baseline="-25000" dirty="0"/>
              <a:t>LA VENTILAZIONE NEI CHELONI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5F594165-7DA4-4BDE-AD02-7246BC6BCE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36056" y="776288"/>
          <a:ext cx="4043363" cy="5137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3" imgW="3267463" imgH="4151033" progId="Photoshop.Image.7">
                  <p:embed/>
                </p:oleObj>
              </mc:Choice>
              <mc:Fallback>
                <p:oleObj name="Image" r:id="rId3" imgW="3267463" imgH="4151033" progId="Photoshop.Image.7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5F594165-7DA4-4BDE-AD02-7246BC6BCE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6056" y="776288"/>
                        <a:ext cx="4043363" cy="51375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6">
            <a:extLst>
              <a:ext uri="{FF2B5EF4-FFF2-40B4-BE49-F238E27FC236}">
                <a16:creationId xmlns:a16="http://schemas.microsoft.com/office/drawing/2014/main" id="{B57ED921-9A86-4383-9340-CFF83DB0E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642" y="5389960"/>
            <a:ext cx="9300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 b="1" baseline="-25000"/>
              <a:t>Inalazione</a:t>
            </a:r>
          </a:p>
        </p:txBody>
      </p:sp>
      <p:sp>
        <p:nvSpPr>
          <p:cNvPr id="6149" name="Rectangle 7">
            <a:extLst>
              <a:ext uri="{FF2B5EF4-FFF2-40B4-BE49-F238E27FC236}">
                <a16:creationId xmlns:a16="http://schemas.microsoft.com/office/drawing/2014/main" id="{3131B910-3FBF-40CF-9DD9-D1CF7AF93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9125" y="5599510"/>
            <a:ext cx="96212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800" b="1" baseline="-25000"/>
              <a:t>esalazione</a:t>
            </a:r>
          </a:p>
        </p:txBody>
      </p:sp>
      <p:sp>
        <p:nvSpPr>
          <p:cNvPr id="6150" name="Line 8">
            <a:extLst>
              <a:ext uri="{FF2B5EF4-FFF2-40B4-BE49-F238E27FC236}">
                <a16:creationId xmlns:a16="http://schemas.microsoft.com/office/drawing/2014/main" id="{C3B3A075-3C59-42DF-9987-6D8F17D6F8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1173" y="4941094"/>
            <a:ext cx="42505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200"/>
          </a:p>
        </p:txBody>
      </p:sp>
      <p:sp>
        <p:nvSpPr>
          <p:cNvPr id="6151" name="Line 9">
            <a:extLst>
              <a:ext uri="{FF2B5EF4-FFF2-40B4-BE49-F238E27FC236}">
                <a16:creationId xmlns:a16="http://schemas.microsoft.com/office/drawing/2014/main" id="{CBBB9B74-56EB-4DCA-B6CF-5A883D8E2B0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504" y="4941094"/>
            <a:ext cx="983456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200"/>
          </a:p>
        </p:txBody>
      </p:sp>
      <p:sp>
        <p:nvSpPr>
          <p:cNvPr id="6152" name="Rectangle 10">
            <a:extLst>
              <a:ext uri="{FF2B5EF4-FFF2-40B4-BE49-F238E27FC236}">
                <a16:creationId xmlns:a16="http://schemas.microsoft.com/office/drawing/2014/main" id="{17CB5EA7-578A-4560-BAA8-68FD333C2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188" y="6039342"/>
            <a:ext cx="464105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/>
              <a:t>Many aquatic turtles augment gas exchange at the lungs with gas exchange in the throat or in the cloaca.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7"/>
    </mc:Choice>
    <mc:Fallback xmlns="">
      <p:transition spd="slow" advTm="3123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592F3BC-67DE-4BB4-BDDA-0801E467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1" y="700606"/>
            <a:ext cx="7802269" cy="497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CB2BDCD-4C81-445D-B10B-A8413AAAB24C}"/>
              </a:ext>
            </a:extLst>
          </p:cNvPr>
          <p:cNvSpPr/>
          <p:nvPr/>
        </p:nvSpPr>
        <p:spPr>
          <a:xfrm>
            <a:off x="3562749" y="158714"/>
            <a:ext cx="2018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 err="1"/>
              <a:t>Chelydra</a:t>
            </a:r>
            <a:r>
              <a:rPr lang="it-IT" i="1" dirty="0"/>
              <a:t> serpentina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357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69"/>
    </mc:Choice>
    <mc:Fallback xmlns="">
      <p:transition spd="slow" advTm="9076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 descr="Chelodina steindachneri">
            <a:extLst>
              <a:ext uri="{FF2B5EF4-FFF2-40B4-BE49-F238E27FC236}">
                <a16:creationId xmlns:a16="http://schemas.microsoft.com/office/drawing/2014/main" id="{FD8FF1B6-FD8A-44DF-8898-AE2E6CB35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742950"/>
            <a:ext cx="252293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3">
            <a:extLst>
              <a:ext uri="{FF2B5EF4-FFF2-40B4-BE49-F238E27FC236}">
                <a16:creationId xmlns:a16="http://schemas.microsoft.com/office/drawing/2014/main" id="{9B3E1E51-AEC7-4117-A392-9C09D544B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9041" y="2777729"/>
            <a:ext cx="9036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7173" name="Rectangle 4">
            <a:extLst>
              <a:ext uri="{FF2B5EF4-FFF2-40B4-BE49-F238E27FC236}">
                <a16:creationId xmlns:a16="http://schemas.microsoft.com/office/drawing/2014/main" id="{EAC580CE-FAE8-45E4-A6A6-14EB72AD0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8335" y="2777729"/>
            <a:ext cx="4586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7174" name="Rectangle 5">
            <a:extLst>
              <a:ext uri="{FF2B5EF4-FFF2-40B4-BE49-F238E27FC236}">
                <a16:creationId xmlns:a16="http://schemas.microsoft.com/office/drawing/2014/main" id="{9B1DAE4C-5EDE-4787-AF4C-7D68A7649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353" y="2777729"/>
            <a:ext cx="45862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pic>
        <p:nvPicPr>
          <p:cNvPr id="7175" name="Picture 6" descr="Sacalia bealei">
            <a:extLst>
              <a:ext uri="{FF2B5EF4-FFF2-40B4-BE49-F238E27FC236}">
                <a16:creationId xmlns:a16="http://schemas.microsoft.com/office/drawing/2014/main" id="{9CC43EE6-9E62-472E-9D50-EE5F71930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42951"/>
            <a:ext cx="2147888" cy="158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7">
            <a:extLst>
              <a:ext uri="{FF2B5EF4-FFF2-40B4-BE49-F238E27FC236}">
                <a16:creationId xmlns:a16="http://schemas.microsoft.com/office/drawing/2014/main" id="{7D7DEC49-7D4B-4D7E-8714-D5F73A044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060" y="2777729"/>
            <a:ext cx="9036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graphicFrame>
        <p:nvGraphicFramePr>
          <p:cNvPr id="7170" name="Object 8">
            <a:extLst>
              <a:ext uri="{FF2B5EF4-FFF2-40B4-BE49-F238E27FC236}">
                <a16:creationId xmlns:a16="http://schemas.microsoft.com/office/drawing/2014/main" id="{F1C4F682-AF43-41F3-A24C-9D517FD2BD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5241" y="2606279"/>
          <a:ext cx="5218510" cy="3063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Image" r:id="rId6" imgW="3809524" imgH="2234921" progId="Photoshop.Image.7">
                  <p:embed/>
                </p:oleObj>
              </mc:Choice>
              <mc:Fallback>
                <p:oleObj name="Image" r:id="rId6" imgW="3809524" imgH="2234921" progId="Photoshop.Image.7">
                  <p:embed/>
                  <p:pic>
                    <p:nvPicPr>
                      <p:cNvPr id="7170" name="Object 8">
                        <a:extLst>
                          <a:ext uri="{FF2B5EF4-FFF2-40B4-BE49-F238E27FC236}">
                            <a16:creationId xmlns:a16="http://schemas.microsoft.com/office/drawing/2014/main" id="{F1C4F682-AF43-41F3-A24C-9D517FD2BD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241" y="2606279"/>
                        <a:ext cx="5218510" cy="3063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Text Box 9">
            <a:extLst>
              <a:ext uri="{FF2B5EF4-FFF2-40B4-BE49-F238E27FC236}">
                <a16:creationId xmlns:a16="http://schemas.microsoft.com/office/drawing/2014/main" id="{792FBE0C-26C0-4947-8EEF-70E33BE6D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254" y="351235"/>
            <a:ext cx="30957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/>
              <a:t>Pleurodiri                         Criptodiri</a:t>
            </a:r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2B8D5818-EBCB-475F-9F1C-126BEA6A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607" y="26194"/>
            <a:ext cx="19800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/>
              <a:t>Anapsidi: Cheloni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3"/>
    </mc:Choice>
    <mc:Fallback xmlns="">
      <p:transition spd="slow" advTm="52463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6">
            <a:extLst>
              <a:ext uri="{FF2B5EF4-FFF2-40B4-BE49-F238E27FC236}">
                <a16:creationId xmlns:a16="http://schemas.microsoft.com/office/drawing/2014/main" id="{A092DF5D-3DCA-44C8-B7B2-224D1F70B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3517" y="165497"/>
            <a:ext cx="269176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/>
              <a:t>Pleurodiri e Criptodiri</a:t>
            </a:r>
          </a:p>
        </p:txBody>
      </p:sp>
      <p:pic>
        <p:nvPicPr>
          <p:cNvPr id="29701" name="Picture 9" descr="tartarughe2">
            <a:extLst>
              <a:ext uri="{FF2B5EF4-FFF2-40B4-BE49-F238E27FC236}">
                <a16:creationId xmlns:a16="http://schemas.microsoft.com/office/drawing/2014/main" id="{9EBADFE7-D49D-44F2-A44C-01B2F857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0"/>
          <a:stretch>
            <a:fillRect/>
          </a:stretch>
        </p:blipFill>
        <p:spPr bwMode="auto">
          <a:xfrm>
            <a:off x="4194573" y="603648"/>
            <a:ext cx="2949178" cy="383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0">
            <a:extLst>
              <a:ext uri="{FF2B5EF4-FFF2-40B4-BE49-F238E27FC236}">
                <a16:creationId xmlns:a16="http://schemas.microsoft.com/office/drawing/2014/main" id="{7C74C2A7-91A0-431D-ADB0-CCF0DA3ED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1219" y="1071035"/>
            <a:ext cx="2102644" cy="279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350" b="1"/>
              <a:t>Criptodiri</a:t>
            </a:r>
            <a:r>
              <a:rPr lang="it-IT" altLang="it-IT" sz="1350"/>
              <a:t>: gli adduttori della mandibola passano sopra un processo trocleare delle capsule otiche </a:t>
            </a:r>
          </a:p>
          <a:p>
            <a:pPr eaLnBrk="1" hangingPunct="1"/>
            <a:endParaRPr lang="it-IT" altLang="it-IT" sz="1350"/>
          </a:p>
          <a:p>
            <a:pPr eaLnBrk="1" hangingPunct="1"/>
            <a:endParaRPr lang="it-IT" altLang="it-IT" sz="1350"/>
          </a:p>
          <a:p>
            <a:pPr eaLnBrk="1" hangingPunct="1"/>
            <a:endParaRPr lang="it-IT" altLang="it-IT" sz="1350"/>
          </a:p>
          <a:p>
            <a:pPr eaLnBrk="1" hangingPunct="1"/>
            <a:endParaRPr lang="it-IT" altLang="it-IT" sz="1350"/>
          </a:p>
          <a:p>
            <a:pPr eaLnBrk="1" hangingPunct="1"/>
            <a:r>
              <a:rPr lang="it-IT" altLang="it-IT" sz="1350" b="1"/>
              <a:t>Pleurodiri</a:t>
            </a:r>
            <a:r>
              <a:rPr lang="it-IT" altLang="it-IT" sz="1350"/>
              <a:t>: gli adduttori della mandibola passano sopra un processo laterale dello pterigoideo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52"/>
    </mc:Choice>
    <mc:Fallback xmlns="">
      <p:transition spd="slow" advTm="5945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, disegnando&#10;&#10;Descrizione generata automaticamente">
            <a:extLst>
              <a:ext uri="{FF2B5EF4-FFF2-40B4-BE49-F238E27FC236}">
                <a16:creationId xmlns:a16="http://schemas.microsoft.com/office/drawing/2014/main" id="{C1800915-04FE-419F-84B3-0334E5EC4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0"/>
          <a:stretch/>
        </p:blipFill>
        <p:spPr>
          <a:xfrm>
            <a:off x="586359" y="1470992"/>
            <a:ext cx="8345606" cy="31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3"/>
    </mc:Choice>
    <mc:Fallback xmlns="">
      <p:transition spd="slow" advTm="46173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BD34A2CE-1C59-461A-A62F-F84A4224A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113" y="111479"/>
            <a:ext cx="4876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350" b="1" dirty="0" err="1"/>
              <a:t>Criptodiri</a:t>
            </a:r>
            <a:r>
              <a:rPr lang="it-IT" altLang="it-IT" sz="1350" b="1" dirty="0"/>
              <a:t>:</a:t>
            </a:r>
            <a:r>
              <a:rPr lang="it-IT" altLang="it-IT" sz="1350" dirty="0"/>
              <a:t> cinto pelvico non fuso con il piastrone</a:t>
            </a:r>
          </a:p>
          <a:p>
            <a:pPr eaLnBrk="1" hangingPunct="1"/>
            <a:r>
              <a:rPr lang="it-IT" altLang="it-IT" sz="1350" b="1" dirty="0" err="1"/>
              <a:t>Pleurodiri</a:t>
            </a:r>
            <a:r>
              <a:rPr lang="it-IT" altLang="it-IT" sz="1350" dirty="0"/>
              <a:t>: cinto pelvico fuso sia al carapace che al piastrone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7AEBEC3-A802-4701-AF9F-5C136022BB21}"/>
              </a:ext>
            </a:extLst>
          </p:cNvPr>
          <p:cNvSpPr/>
          <p:nvPr/>
        </p:nvSpPr>
        <p:spPr>
          <a:xfrm>
            <a:off x="396606" y="6183794"/>
            <a:ext cx="42691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https://jeb.biologists.org/content/219/17/2650</a:t>
            </a:r>
          </a:p>
        </p:txBody>
      </p:sp>
      <p:pic>
        <p:nvPicPr>
          <p:cNvPr id="12290" name="Picture 2" descr="Effects of Sutured Pelvic Elements on Turtle Shell Strength: A ...">
            <a:extLst>
              <a:ext uri="{FF2B5EF4-FFF2-40B4-BE49-F238E27FC236}">
                <a16:creationId xmlns:a16="http://schemas.microsoft.com/office/drawing/2014/main" id="{970CFF68-CA8D-4CCF-BA4A-4D87310A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113" y="1012760"/>
            <a:ext cx="6460878" cy="477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8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56"/>
    </mc:Choice>
    <mc:Fallback xmlns="">
      <p:transition spd="slow" advTm="7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>
            <a:extLst>
              <a:ext uri="{FF2B5EF4-FFF2-40B4-BE49-F238E27FC236}">
                <a16:creationId xmlns:a16="http://schemas.microsoft.com/office/drawing/2014/main" id="{926D842B-EBB3-4D8E-83EF-6AB52CAF0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6675" y="258366"/>
            <a:ext cx="162576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 b="1"/>
              <a:t>Uovo amniotico</a:t>
            </a:r>
          </a:p>
        </p:txBody>
      </p:sp>
      <p:sp>
        <p:nvSpPr>
          <p:cNvPr id="15363" name="Text Box 11">
            <a:extLst>
              <a:ext uri="{FF2B5EF4-FFF2-40B4-BE49-F238E27FC236}">
                <a16:creationId xmlns:a16="http://schemas.microsoft.com/office/drawing/2014/main" id="{757CD111-AA8D-4485-9262-3BE9624CA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404" y="1109663"/>
            <a:ext cx="309571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 dirty="0"/>
              <a:t>Funzioni:</a:t>
            </a:r>
          </a:p>
          <a:p>
            <a:pPr eaLnBrk="1" hangingPunct="1"/>
            <a:r>
              <a:rPr lang="it-IT" altLang="it-IT" sz="1800" dirty="0"/>
              <a:t>Nutrimento</a:t>
            </a:r>
          </a:p>
          <a:p>
            <a:pPr eaLnBrk="1" hangingPunct="1"/>
            <a:r>
              <a:rPr lang="it-IT" altLang="it-IT" sz="1800" dirty="0"/>
              <a:t>Accumulazione dei cataboliti</a:t>
            </a:r>
          </a:p>
          <a:p>
            <a:pPr eaLnBrk="1" hangingPunct="1"/>
            <a:r>
              <a:rPr lang="it-IT" altLang="it-IT" sz="1800" dirty="0"/>
              <a:t>Respirazione</a:t>
            </a:r>
          </a:p>
          <a:p>
            <a:pPr eaLnBrk="1" hangingPunct="1"/>
            <a:r>
              <a:rPr lang="it-IT" altLang="it-IT" sz="1800" dirty="0"/>
              <a:t>Mantenimento dell’acqua</a:t>
            </a:r>
          </a:p>
          <a:p>
            <a:pPr eaLnBrk="1" hangingPunct="1"/>
            <a:r>
              <a:rPr lang="it-IT" altLang="it-IT" sz="1800" dirty="0"/>
              <a:t> </a:t>
            </a:r>
          </a:p>
        </p:txBody>
      </p:sp>
      <p:pic>
        <p:nvPicPr>
          <p:cNvPr id="15364" name="Picture 12" descr=" ">
            <a:extLst>
              <a:ext uri="{FF2B5EF4-FFF2-40B4-BE49-F238E27FC236}">
                <a16:creationId xmlns:a16="http://schemas.microsoft.com/office/drawing/2014/main" id="{F5023918-BEB6-440D-BE09-962244B3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796529"/>
            <a:ext cx="2753916" cy="2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uovo1">
            <a:extLst>
              <a:ext uri="{FF2B5EF4-FFF2-40B4-BE49-F238E27FC236}">
                <a16:creationId xmlns:a16="http://schemas.microsoft.com/office/drawing/2014/main" id="{01352B9F-16A2-4498-BDED-7BA6656C4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68" y="3463528"/>
            <a:ext cx="4711069" cy="342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Line 15">
            <a:extLst>
              <a:ext uri="{FF2B5EF4-FFF2-40B4-BE49-F238E27FC236}">
                <a16:creationId xmlns:a16="http://schemas.microsoft.com/office/drawing/2014/main" id="{0CF1F31F-E3D1-4814-948F-26BC8AC34E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46735" y="1109663"/>
            <a:ext cx="75128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  <p:sp>
        <p:nvSpPr>
          <p:cNvPr id="15367" name="Line 16">
            <a:extLst>
              <a:ext uri="{FF2B5EF4-FFF2-40B4-BE49-F238E27FC236}">
                <a16:creationId xmlns:a16="http://schemas.microsoft.com/office/drawing/2014/main" id="{C8BDF63F-FF86-491F-90D0-8CC0E3717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69319" y="1453754"/>
            <a:ext cx="75128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  <p:sp>
        <p:nvSpPr>
          <p:cNvPr id="15368" name="Line 17">
            <a:extLst>
              <a:ext uri="{FF2B5EF4-FFF2-40B4-BE49-F238E27FC236}">
                <a16:creationId xmlns:a16="http://schemas.microsoft.com/office/drawing/2014/main" id="{71599B9C-99CC-4DBC-9AB3-C2E511EC5F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1922" y="1980010"/>
            <a:ext cx="751284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03"/>
    </mc:Choice>
    <mc:Fallback xmlns="">
      <p:transition spd="slow" advTm="317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3">
            <a:extLst>
              <a:ext uri="{FF2B5EF4-FFF2-40B4-BE49-F238E27FC236}">
                <a16:creationId xmlns:a16="http://schemas.microsoft.com/office/drawing/2014/main" id="{6DAF4F6F-B21F-4CB9-9C34-A0F85EB396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5057" y="519112"/>
          <a:ext cx="4641056" cy="135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Image" r:id="rId3" imgW="3236708" imgH="947850" progId="Photoshop.Image.8">
                  <p:embed/>
                </p:oleObj>
              </mc:Choice>
              <mc:Fallback>
                <p:oleObj name="Image" r:id="rId3" imgW="3236708" imgH="947850" progId="Photoshop.Image.8">
                  <p:embed/>
                  <p:pic>
                    <p:nvPicPr>
                      <p:cNvPr id="8194" name="Object 3">
                        <a:extLst>
                          <a:ext uri="{FF2B5EF4-FFF2-40B4-BE49-F238E27FC236}">
                            <a16:creationId xmlns:a16="http://schemas.microsoft.com/office/drawing/2014/main" id="{6DAF4F6F-B21F-4CB9-9C34-A0F85EB396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057" y="519112"/>
                        <a:ext cx="4641056" cy="1358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4">
            <a:extLst>
              <a:ext uri="{FF2B5EF4-FFF2-40B4-BE49-F238E27FC236}">
                <a16:creationId xmlns:a16="http://schemas.microsoft.com/office/drawing/2014/main" id="{6FBA79D3-B2CB-4AB4-8C91-CCEC7095A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3" y="1191"/>
            <a:ext cx="41735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>
                <a:solidFill>
                  <a:srgbClr val="A50021"/>
                </a:solidFill>
              </a:rPr>
              <a:t>Tassonomia  </a:t>
            </a:r>
            <a:r>
              <a:rPr lang="it-IT" altLang="it-IT" sz="1350"/>
              <a:t>e numero di specie per famiglia</a:t>
            </a: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9C0E0945-C1E5-42FA-8A45-256BBC16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666" y="1632347"/>
            <a:ext cx="33041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050" b="1">
                <a:latin typeface="Comic Sans MS" panose="030F0702030302020204" pitchFamily="66" charset="0"/>
                <a:cs typeface="Times New Roman" panose="02020603050405020304" pitchFamily="18" charset="0"/>
              </a:rPr>
              <a:t>Pleurodira                               Cryptodira</a:t>
            </a:r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6BBB7E73-F67F-4ADB-86BA-96EE4A588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848" y="1934767"/>
            <a:ext cx="4990469" cy="507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Ordine: </a:t>
            </a:r>
            <a:r>
              <a:rPr lang="it-IT" altLang="it-IT" sz="1500" b="1" dirty="0" err="1">
                <a:cs typeface="Times New Roman" panose="02020603050405020304" pitchFamily="18" charset="0"/>
              </a:rPr>
              <a:t>Testudines</a:t>
            </a:r>
            <a:r>
              <a:rPr lang="it-IT" altLang="it-IT" sz="12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Sottordine:    </a:t>
            </a:r>
            <a:r>
              <a:rPr lang="it-IT" altLang="it-IT" sz="135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Cryptodira</a:t>
            </a:r>
            <a:endParaRPr lang="it-IT" altLang="it-IT" sz="135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350" dirty="0">
                <a:cs typeface="Times New Roman" panose="02020603050405020304" pitchFamily="18" charset="0"/>
              </a:rPr>
              <a:t>               </a:t>
            </a:r>
            <a:r>
              <a:rPr lang="it-IT" altLang="it-IT" sz="1200" dirty="0">
                <a:cs typeface="Times New Roman" panose="02020603050405020304" pitchFamily="18" charset="0"/>
              </a:rPr>
              <a:t>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Chelydridoidea</a:t>
            </a:r>
            <a:endParaRPr lang="it-IT" altLang="it-IT" sz="1350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Chelydridae</a:t>
            </a:r>
            <a:r>
              <a:rPr lang="it-IT" altLang="it-IT" sz="1200" dirty="0">
                <a:cs typeface="Times New Roman" panose="02020603050405020304" pitchFamily="18" charset="0"/>
              </a:rPr>
              <a:t> 3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Testudinoidea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Emydidae</a:t>
            </a:r>
            <a:r>
              <a:rPr lang="it-IT" altLang="it-IT" sz="1200" dirty="0">
                <a:cs typeface="Times New Roman" panose="02020603050405020304" pitchFamily="18" charset="0"/>
              </a:rPr>
              <a:t> 41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Testudinidae</a:t>
            </a:r>
            <a:r>
              <a:rPr lang="it-IT" altLang="it-IT" sz="1200" dirty="0">
                <a:cs typeface="Times New Roman" panose="02020603050405020304" pitchFamily="18" charset="0"/>
              </a:rPr>
              <a:t> 51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Geoemydidae</a:t>
            </a:r>
            <a:r>
              <a:rPr lang="it-IT" altLang="it-IT" sz="1200" dirty="0">
                <a:cs typeface="Times New Roman" panose="02020603050405020304" pitchFamily="18" charset="0"/>
              </a:rPr>
              <a:t>, e </a:t>
            </a:r>
            <a:r>
              <a:rPr lang="it-IT" altLang="it-IT" sz="1200" dirty="0" err="1">
                <a:cs typeface="Times New Roman" panose="02020603050405020304" pitchFamily="18" charset="0"/>
              </a:rPr>
              <a:t>Bataguridae</a:t>
            </a:r>
            <a:r>
              <a:rPr lang="it-IT" altLang="it-IT" sz="1200" dirty="0">
                <a:cs typeface="Times New Roman" panose="02020603050405020304" pitchFamily="18" charset="0"/>
              </a:rPr>
              <a:t> 69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Trionychoidea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Carettochelyidae</a:t>
            </a:r>
            <a:r>
              <a:rPr lang="it-IT" altLang="it-IT" sz="1200" dirty="0">
                <a:cs typeface="Times New Roman" panose="02020603050405020304" pitchFamily="18" charset="0"/>
              </a:rPr>
              <a:t> 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Trionychidae</a:t>
            </a:r>
            <a:r>
              <a:rPr lang="it-IT" altLang="it-IT" sz="1200" dirty="0">
                <a:cs typeface="Times New Roman" panose="02020603050405020304" pitchFamily="18" charset="0"/>
              </a:rPr>
              <a:t> 30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Kinosternoidea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Dermatemydidae</a:t>
            </a:r>
            <a:r>
              <a:rPr lang="it-IT" altLang="it-IT" sz="1200" dirty="0">
                <a:cs typeface="Times New Roman" panose="02020603050405020304" pitchFamily="18" charset="0"/>
              </a:rPr>
              <a:t> 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Kinosternidae</a:t>
            </a:r>
            <a:r>
              <a:rPr lang="it-IT" altLang="it-IT" sz="1200" dirty="0">
                <a:cs typeface="Times New Roman" panose="02020603050405020304" pitchFamily="18" charset="0"/>
              </a:rPr>
              <a:t> 25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Chelonioidea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Cheloniidae</a:t>
            </a:r>
            <a:r>
              <a:rPr lang="it-IT" altLang="it-IT" sz="1200" dirty="0">
                <a:cs typeface="Times New Roman" panose="02020603050405020304" pitchFamily="18" charset="0"/>
              </a:rPr>
              <a:t> 6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Dermochelyidae</a:t>
            </a:r>
            <a:r>
              <a:rPr lang="it-IT" altLang="it-IT" sz="1200" dirty="0">
                <a:cs typeface="Times New Roman" panose="02020603050405020304" pitchFamily="18" charset="0"/>
              </a:rPr>
              <a:t> 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Sottordine:    </a:t>
            </a:r>
            <a:r>
              <a:rPr lang="it-IT" altLang="it-IT" sz="135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Pleurodira</a:t>
            </a:r>
            <a:endParaRPr lang="it-IT" altLang="it-IT" sz="1350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Chelidae</a:t>
            </a:r>
            <a:r>
              <a:rPr lang="it-IT" altLang="it-IT" sz="1200" dirty="0">
                <a:cs typeface="Times New Roman" panose="02020603050405020304" pitchFamily="18" charset="0"/>
              </a:rPr>
              <a:t> 52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Superfamiglia: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Pelomedusoidea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Pelomedusidae</a:t>
            </a:r>
            <a:r>
              <a:rPr lang="it-IT" altLang="it-IT" sz="1200" dirty="0">
                <a:cs typeface="Times New Roman" panose="02020603050405020304" pitchFamily="18" charset="0"/>
              </a:rPr>
              <a:t> 19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Podocnemididae</a:t>
            </a:r>
            <a:r>
              <a:rPr lang="it-IT" altLang="it-IT" sz="1200" dirty="0">
                <a:cs typeface="Times New Roman" panose="02020603050405020304" pitchFamily="18" charset="0"/>
              </a:rPr>
              <a:t> 8</a:t>
            </a:r>
          </a:p>
          <a:p>
            <a:pPr eaLnBrk="1" hangingPunct="1">
              <a:lnSpc>
                <a:spcPct val="110000"/>
              </a:lnSpc>
            </a:pPr>
            <a:endParaRPr lang="it-IT" altLang="it-IT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45"/>
    </mc:Choice>
    <mc:Fallback xmlns="">
      <p:transition spd="slow" advTm="19054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3">
            <a:extLst>
              <a:ext uri="{FF2B5EF4-FFF2-40B4-BE49-F238E27FC236}">
                <a16:creationId xmlns:a16="http://schemas.microsoft.com/office/drawing/2014/main" id="{6DAF4F6F-B21F-4CB9-9C34-A0F85EB396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5057" y="519112"/>
          <a:ext cx="4641056" cy="1358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Image" r:id="rId3" imgW="3236708" imgH="947850" progId="Photoshop.Image.8">
                  <p:embed/>
                </p:oleObj>
              </mc:Choice>
              <mc:Fallback>
                <p:oleObj name="Image" r:id="rId3" imgW="3236708" imgH="947850" progId="Photoshop.Image.8">
                  <p:embed/>
                  <p:pic>
                    <p:nvPicPr>
                      <p:cNvPr id="8194" name="Object 3">
                        <a:extLst>
                          <a:ext uri="{FF2B5EF4-FFF2-40B4-BE49-F238E27FC236}">
                            <a16:creationId xmlns:a16="http://schemas.microsoft.com/office/drawing/2014/main" id="{6DAF4F6F-B21F-4CB9-9C34-A0F85EB396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5057" y="519112"/>
                        <a:ext cx="4641056" cy="1358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4">
            <a:extLst>
              <a:ext uri="{FF2B5EF4-FFF2-40B4-BE49-F238E27FC236}">
                <a16:creationId xmlns:a16="http://schemas.microsoft.com/office/drawing/2014/main" id="{6FBA79D3-B2CB-4AB4-8C91-CCEC7095A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0813" y="1191"/>
            <a:ext cx="41735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>
                <a:solidFill>
                  <a:srgbClr val="A50021"/>
                </a:solidFill>
              </a:rPr>
              <a:t>Tassonomia  </a:t>
            </a:r>
            <a:r>
              <a:rPr lang="it-IT" altLang="it-IT" sz="1350"/>
              <a:t>e numero di specie per famiglia</a:t>
            </a: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9C0E0945-C1E5-42FA-8A45-256BBC16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666" y="1632347"/>
            <a:ext cx="33041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050" b="1">
                <a:latin typeface="Comic Sans MS" panose="030F0702030302020204" pitchFamily="66" charset="0"/>
                <a:cs typeface="Times New Roman" panose="02020603050405020304" pitchFamily="18" charset="0"/>
              </a:rPr>
              <a:t>Pleurodira                               Cryptodira</a:t>
            </a:r>
          </a:p>
        </p:txBody>
      </p:sp>
      <p:sp>
        <p:nvSpPr>
          <p:cNvPr id="8197" name="Text Box 6">
            <a:extLst>
              <a:ext uri="{FF2B5EF4-FFF2-40B4-BE49-F238E27FC236}">
                <a16:creationId xmlns:a16="http://schemas.microsoft.com/office/drawing/2014/main" id="{6BBB7E73-F67F-4ADB-86BA-96EE4A588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848" y="1934767"/>
            <a:ext cx="4990469" cy="507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Ordine: </a:t>
            </a:r>
            <a:r>
              <a:rPr lang="it-IT" altLang="it-IT" sz="1500" b="1" dirty="0" err="1">
                <a:cs typeface="Times New Roman" panose="02020603050405020304" pitchFamily="18" charset="0"/>
              </a:rPr>
              <a:t>Testudines</a:t>
            </a:r>
            <a:r>
              <a:rPr lang="it-IT" altLang="it-IT" sz="1200" dirty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 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Sottordine:    </a:t>
            </a:r>
            <a:r>
              <a:rPr lang="it-IT" altLang="it-IT" sz="135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Cryptodira</a:t>
            </a:r>
            <a:endParaRPr lang="it-IT" altLang="it-IT" sz="1350" b="1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350" dirty="0">
                <a:cs typeface="Times New Roman" panose="02020603050405020304" pitchFamily="18" charset="0"/>
              </a:rPr>
              <a:t>               </a:t>
            </a:r>
            <a:r>
              <a:rPr lang="it-IT" altLang="it-IT" sz="1200" dirty="0">
                <a:cs typeface="Times New Roman" panose="02020603050405020304" pitchFamily="18" charset="0"/>
              </a:rPr>
              <a:t>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Chelydridoidea</a:t>
            </a:r>
            <a:endParaRPr lang="it-IT" altLang="it-IT" sz="1350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Chelydridae</a:t>
            </a:r>
            <a:r>
              <a:rPr lang="it-IT" altLang="it-IT" sz="1200" dirty="0">
                <a:cs typeface="Times New Roman" panose="02020603050405020304" pitchFamily="18" charset="0"/>
              </a:rPr>
              <a:t> 3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Testudinoidea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Emydidae</a:t>
            </a:r>
            <a:r>
              <a:rPr lang="it-IT" altLang="it-IT" sz="1200" dirty="0">
                <a:cs typeface="Times New Roman" panose="02020603050405020304" pitchFamily="18" charset="0"/>
              </a:rPr>
              <a:t> 41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Testudinidae</a:t>
            </a:r>
            <a:r>
              <a:rPr lang="it-IT" altLang="it-IT" sz="1200" dirty="0">
                <a:cs typeface="Times New Roman" panose="02020603050405020304" pitchFamily="18" charset="0"/>
              </a:rPr>
              <a:t> 51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Geoemydidae</a:t>
            </a:r>
            <a:r>
              <a:rPr lang="it-IT" altLang="it-IT" sz="1200" dirty="0">
                <a:cs typeface="Times New Roman" panose="02020603050405020304" pitchFamily="18" charset="0"/>
              </a:rPr>
              <a:t>, e </a:t>
            </a:r>
            <a:r>
              <a:rPr lang="it-IT" altLang="it-IT" sz="1200" dirty="0" err="1">
                <a:cs typeface="Times New Roman" panose="02020603050405020304" pitchFamily="18" charset="0"/>
              </a:rPr>
              <a:t>Bataguridae</a:t>
            </a:r>
            <a:r>
              <a:rPr lang="it-IT" altLang="it-IT" sz="1200" dirty="0">
                <a:cs typeface="Times New Roman" panose="02020603050405020304" pitchFamily="18" charset="0"/>
              </a:rPr>
              <a:t> 69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Trionychoidea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Carettochelyidae</a:t>
            </a:r>
            <a:r>
              <a:rPr lang="it-IT" altLang="it-IT" sz="1200" dirty="0">
                <a:cs typeface="Times New Roman" panose="02020603050405020304" pitchFamily="18" charset="0"/>
              </a:rPr>
              <a:t> 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Trionychidae</a:t>
            </a:r>
            <a:r>
              <a:rPr lang="it-IT" altLang="it-IT" sz="1200" dirty="0">
                <a:cs typeface="Times New Roman" panose="02020603050405020304" pitchFamily="18" charset="0"/>
              </a:rPr>
              <a:t> 30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Kinosternoidea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Dermatemydidae</a:t>
            </a:r>
            <a:r>
              <a:rPr lang="it-IT" altLang="it-IT" sz="1200" dirty="0">
                <a:cs typeface="Times New Roman" panose="02020603050405020304" pitchFamily="18" charset="0"/>
              </a:rPr>
              <a:t> 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Kinosternidae</a:t>
            </a:r>
            <a:r>
              <a:rPr lang="it-IT" altLang="it-IT" sz="1200" dirty="0">
                <a:cs typeface="Times New Roman" panose="02020603050405020304" pitchFamily="18" charset="0"/>
              </a:rPr>
              <a:t> 25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Superfamiglia:  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Chelonioidea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Cheloniidae</a:t>
            </a:r>
            <a:r>
              <a:rPr lang="it-IT" altLang="it-IT" sz="1200" dirty="0">
                <a:cs typeface="Times New Roman" panose="02020603050405020304" pitchFamily="18" charset="0"/>
              </a:rPr>
              <a:t> 6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Dermochelyidae</a:t>
            </a:r>
            <a:r>
              <a:rPr lang="it-IT" altLang="it-IT" sz="1200" dirty="0">
                <a:cs typeface="Times New Roman" panose="02020603050405020304" pitchFamily="18" charset="0"/>
              </a:rPr>
              <a:t> 1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Sottordine:    </a:t>
            </a:r>
            <a:r>
              <a:rPr lang="it-IT" altLang="it-IT" sz="1350" b="1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Pleurodira</a:t>
            </a:r>
            <a:endParaRPr lang="it-IT" altLang="it-IT" sz="1350" dirty="0">
              <a:solidFill>
                <a:schemeClr val="accent2"/>
              </a:solidFill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Chelidae</a:t>
            </a:r>
            <a:r>
              <a:rPr lang="it-IT" altLang="it-IT" sz="1200" dirty="0">
                <a:cs typeface="Times New Roman" panose="02020603050405020304" pitchFamily="18" charset="0"/>
              </a:rPr>
              <a:t> 52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Superfamiglia: </a:t>
            </a:r>
            <a:r>
              <a:rPr lang="it-IT" altLang="it-IT" sz="1200" b="1" dirty="0" err="1">
                <a:cs typeface="Times New Roman" panose="02020603050405020304" pitchFamily="18" charset="0"/>
              </a:rPr>
              <a:t>Pelomedusoidea</a:t>
            </a:r>
            <a:endParaRPr lang="it-IT" altLang="it-IT" sz="12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Pelomedusidae</a:t>
            </a:r>
            <a:r>
              <a:rPr lang="it-IT" altLang="it-IT" sz="1200" dirty="0">
                <a:cs typeface="Times New Roman" panose="02020603050405020304" pitchFamily="18" charset="0"/>
              </a:rPr>
              <a:t> 19</a:t>
            </a:r>
          </a:p>
          <a:p>
            <a:pPr eaLnBrk="1" hangingPunct="1">
              <a:lnSpc>
                <a:spcPct val="110000"/>
              </a:lnSpc>
            </a:pPr>
            <a:r>
              <a:rPr lang="it-IT" altLang="it-IT" sz="1200" dirty="0">
                <a:cs typeface="Times New Roman" panose="02020603050405020304" pitchFamily="18" charset="0"/>
              </a:rPr>
              <a:t>		Famiglia:   </a:t>
            </a:r>
            <a:r>
              <a:rPr lang="it-IT" altLang="it-IT" sz="1200" dirty="0" err="1">
                <a:cs typeface="Times New Roman" panose="02020603050405020304" pitchFamily="18" charset="0"/>
              </a:rPr>
              <a:t>Podocnemididae</a:t>
            </a:r>
            <a:r>
              <a:rPr lang="it-IT" altLang="it-IT" sz="1200" dirty="0">
                <a:cs typeface="Times New Roman" panose="02020603050405020304" pitchFamily="18" charset="0"/>
              </a:rPr>
              <a:t> 8</a:t>
            </a:r>
          </a:p>
          <a:p>
            <a:pPr eaLnBrk="1" hangingPunct="1">
              <a:lnSpc>
                <a:spcPct val="110000"/>
              </a:lnSpc>
            </a:pPr>
            <a:endParaRPr lang="it-IT" altLang="it-IT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38"/>
    </mc:Choice>
    <mc:Fallback xmlns="">
      <p:transition spd="slow" advTm="50238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>
            <a:extLst>
              <a:ext uri="{FF2B5EF4-FFF2-40B4-BE49-F238E27FC236}">
                <a16:creationId xmlns:a16="http://schemas.microsoft.com/office/drawing/2014/main" id="{8D8599C1-DDB1-4217-8E45-1C8A10B870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83956" y="1884760"/>
          <a:ext cx="1952625" cy="3701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Image" r:id="rId3" imgW="1801067" imgH="3416815" progId="Photoshop.Image.8">
                  <p:embed/>
                </p:oleObj>
              </mc:Choice>
              <mc:Fallback>
                <p:oleObj name="Image" r:id="rId3" imgW="1801067" imgH="3416815" progId="Photoshop.Image.8">
                  <p:embed/>
                  <p:pic>
                    <p:nvPicPr>
                      <p:cNvPr id="9218" name="Object 4">
                        <a:extLst>
                          <a:ext uri="{FF2B5EF4-FFF2-40B4-BE49-F238E27FC236}">
                            <a16:creationId xmlns:a16="http://schemas.microsoft.com/office/drawing/2014/main" id="{8D8599C1-DDB1-4217-8E45-1C8A10B870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956" y="1884760"/>
                        <a:ext cx="1952625" cy="37016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 Box 5">
            <a:extLst>
              <a:ext uri="{FF2B5EF4-FFF2-40B4-BE49-F238E27FC236}">
                <a16:creationId xmlns:a16="http://schemas.microsoft.com/office/drawing/2014/main" id="{21E67331-692E-4B89-833A-5E1B7E6F4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632" y="5594748"/>
            <a:ext cx="213552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350" i="1">
                <a:latin typeface="Comic Sans MS" panose="030F0702030302020204" pitchFamily="66" charset="0"/>
              </a:rPr>
              <a:t>Testudo graeca</a:t>
            </a:r>
          </a:p>
          <a:p>
            <a:pPr eaLnBrk="1" hangingPunct="1"/>
            <a:endParaRPr lang="it-IT" altLang="it-IT" sz="1350">
              <a:latin typeface="Comic Sans MS" panose="030F0702030302020204" pitchFamily="66" charset="0"/>
            </a:endParaRPr>
          </a:p>
          <a:p>
            <a:pPr eaLnBrk="1" hangingPunct="1"/>
            <a:r>
              <a:rPr lang="it-IT" altLang="it-IT" sz="1350">
                <a:latin typeface="Comic Sans MS" panose="030F0702030302020204" pitchFamily="66" charset="0"/>
              </a:rPr>
              <a:t>(di introduzione storica)</a:t>
            </a:r>
          </a:p>
        </p:txBody>
      </p:sp>
      <p:graphicFrame>
        <p:nvGraphicFramePr>
          <p:cNvPr id="9219" name="Object 6">
            <a:extLst>
              <a:ext uri="{FF2B5EF4-FFF2-40B4-BE49-F238E27FC236}">
                <a16:creationId xmlns:a16="http://schemas.microsoft.com/office/drawing/2014/main" id="{CACB99FD-91BD-4D53-9044-0A35C5DFB5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45506" y="2127648"/>
          <a:ext cx="2234804" cy="4206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Image" r:id="rId5" imgW="2980193" imgH="5607856" progId="Photoshop.Image.8">
                  <p:embed/>
                </p:oleObj>
              </mc:Choice>
              <mc:Fallback>
                <p:oleObj name="Image" r:id="rId5" imgW="2980193" imgH="5607856" progId="Photoshop.Image.8">
                  <p:embed/>
                  <p:pic>
                    <p:nvPicPr>
                      <p:cNvPr id="9219" name="Object 6">
                        <a:extLst>
                          <a:ext uri="{FF2B5EF4-FFF2-40B4-BE49-F238E27FC236}">
                            <a16:creationId xmlns:a16="http://schemas.microsoft.com/office/drawing/2014/main" id="{CACB99FD-91BD-4D53-9044-0A35C5DFB5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5506" y="2127648"/>
                        <a:ext cx="2234804" cy="4206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7">
            <a:extLst>
              <a:ext uri="{FF2B5EF4-FFF2-40B4-BE49-F238E27FC236}">
                <a16:creationId xmlns:a16="http://schemas.microsoft.com/office/drawing/2014/main" id="{BBD58720-DCD3-479B-8AEB-FD8E4734A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6428185"/>
            <a:ext cx="162736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350" i="1">
                <a:latin typeface="Comic Sans MS" panose="030F0702030302020204" pitchFamily="66" charset="0"/>
              </a:rPr>
              <a:t>Testudo hermanni</a:t>
            </a:r>
          </a:p>
          <a:p>
            <a:pPr eaLnBrk="1" hangingPunct="1"/>
            <a:endParaRPr lang="it-IT" altLang="it-IT" sz="1350">
              <a:latin typeface="Comic Sans MS" panose="030F0702030302020204" pitchFamily="66" charset="0"/>
            </a:endParaRPr>
          </a:p>
          <a:p>
            <a:pPr eaLnBrk="1" hangingPunct="1"/>
            <a:endParaRPr lang="it-IT" altLang="it-IT" sz="1200"/>
          </a:p>
        </p:txBody>
      </p:sp>
      <p:grpSp>
        <p:nvGrpSpPr>
          <p:cNvPr id="9223" name="Group 9">
            <a:extLst>
              <a:ext uri="{FF2B5EF4-FFF2-40B4-BE49-F238E27FC236}">
                <a16:creationId xmlns:a16="http://schemas.microsoft.com/office/drawing/2014/main" id="{0FDAF5D4-8B4B-4367-9458-AB217F4EEADD}"/>
              </a:ext>
            </a:extLst>
          </p:cNvPr>
          <p:cNvGrpSpPr>
            <a:grpSpLocks/>
          </p:cNvGrpSpPr>
          <p:nvPr/>
        </p:nvGrpSpPr>
        <p:grpSpPr bwMode="auto">
          <a:xfrm>
            <a:off x="2962275" y="909637"/>
            <a:ext cx="2491979" cy="1607344"/>
            <a:chOff x="808" y="499"/>
            <a:chExt cx="2093" cy="1350"/>
          </a:xfrm>
        </p:grpSpPr>
        <p:graphicFrame>
          <p:nvGraphicFramePr>
            <p:cNvPr id="9220" name="Object 2">
              <a:extLst>
                <a:ext uri="{FF2B5EF4-FFF2-40B4-BE49-F238E27FC236}">
                  <a16:creationId xmlns:a16="http://schemas.microsoft.com/office/drawing/2014/main" id="{5E621449-6F49-415A-B5F3-EAF9ED363B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70" y="499"/>
            <a:ext cx="2031" cy="8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44" name="Image" r:id="rId7" imgW="3224517" imgH="1368323" progId="Photoshop.Image.8">
                    <p:embed/>
                  </p:oleObj>
                </mc:Choice>
                <mc:Fallback>
                  <p:oleObj name="Image" r:id="rId7" imgW="3224517" imgH="1368323" progId="Photoshop.Image.8">
                    <p:embed/>
                    <p:pic>
                      <p:nvPicPr>
                        <p:cNvPr id="9220" name="Object 2">
                          <a:extLst>
                            <a:ext uri="{FF2B5EF4-FFF2-40B4-BE49-F238E27FC236}">
                              <a16:creationId xmlns:a16="http://schemas.microsoft.com/office/drawing/2014/main" id="{5E621449-6F49-415A-B5F3-EAF9ED363B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0" y="499"/>
                          <a:ext cx="2031" cy="8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6" name="Text Box 8">
              <a:extLst>
                <a:ext uri="{FF2B5EF4-FFF2-40B4-BE49-F238E27FC236}">
                  <a16:creationId xmlns:a16="http://schemas.microsoft.com/office/drawing/2014/main" id="{C233DA4D-02DE-4712-9481-55DEE05EA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" y="1267"/>
              <a:ext cx="1917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350" i="1">
                  <a:latin typeface="Comic Sans MS" panose="030F0702030302020204" pitchFamily="66" charset="0"/>
                </a:rPr>
                <a:t>T. hermanni        T. graeca</a:t>
              </a:r>
            </a:p>
            <a:p>
              <a:pPr eaLnBrk="1" hangingPunct="1"/>
              <a:endParaRPr lang="it-IT" altLang="it-IT" sz="1350">
                <a:latin typeface="Comic Sans MS" panose="030F0702030302020204" pitchFamily="66" charset="0"/>
              </a:endParaRPr>
            </a:p>
            <a:p>
              <a:pPr eaLnBrk="1" hangingPunct="1"/>
              <a:endParaRPr lang="it-IT" altLang="it-IT" sz="1200"/>
            </a:p>
          </p:txBody>
        </p:sp>
      </p:grpSp>
      <p:sp>
        <p:nvSpPr>
          <p:cNvPr id="9224" name="Text Box 10">
            <a:extLst>
              <a:ext uri="{FF2B5EF4-FFF2-40B4-BE49-F238E27FC236}">
                <a16:creationId xmlns:a16="http://schemas.microsoft.com/office/drawing/2014/main" id="{CD3EBF20-1AEE-4ED5-BD38-450D82C0C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2" y="447675"/>
            <a:ext cx="325505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/>
              <a:t>Testudinoidea</a:t>
            </a:r>
            <a:r>
              <a:rPr lang="it-IT" altLang="it-IT" sz="1200"/>
              <a:t>,</a:t>
            </a:r>
            <a:r>
              <a:rPr lang="it-IT" altLang="it-IT" sz="2100">
                <a:solidFill>
                  <a:srgbClr val="A50021"/>
                </a:solidFill>
                <a:cs typeface="Times New Roman" panose="02020603050405020304" pitchFamily="18" charset="0"/>
              </a:rPr>
              <a:t> </a:t>
            </a:r>
            <a:r>
              <a:rPr lang="it-IT" altLang="it-IT" sz="1800">
                <a:solidFill>
                  <a:srgbClr val="A50021"/>
                </a:solidFill>
                <a:cs typeface="Times New Roman" panose="02020603050405020304" pitchFamily="18" charset="0"/>
              </a:rPr>
              <a:t>Testudinidae</a:t>
            </a:r>
          </a:p>
        </p:txBody>
      </p:sp>
      <p:sp>
        <p:nvSpPr>
          <p:cNvPr id="9225" name="Text Box 4">
            <a:extLst>
              <a:ext uri="{FF2B5EF4-FFF2-40B4-BE49-F238E27FC236}">
                <a16:creationId xmlns:a16="http://schemas.microsoft.com/office/drawing/2014/main" id="{8FEA77DA-68B8-4A59-AC34-2F4256186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2622"/>
            <a:ext cx="15456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 b="1">
                <a:cs typeface="Times New Roman" panose="02020603050405020304" pitchFamily="18" charset="0"/>
              </a:rPr>
              <a:t>Cryptodira</a:t>
            </a:r>
            <a:endParaRPr lang="it-IT" altLang="it-IT" sz="2100">
              <a:solidFill>
                <a:srgbClr val="A5002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3"/>
    </mc:Choice>
    <mc:Fallback xmlns="">
      <p:transition spd="slow" advTm="11566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>
            <a:extLst>
              <a:ext uri="{FF2B5EF4-FFF2-40B4-BE49-F238E27FC236}">
                <a16:creationId xmlns:a16="http://schemas.microsoft.com/office/drawing/2014/main" id="{30FA7264-D755-4DE9-AE4F-80A95745E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2622"/>
            <a:ext cx="154561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 b="1">
                <a:cs typeface="Times New Roman" panose="02020603050405020304" pitchFamily="18" charset="0"/>
              </a:rPr>
              <a:t>Cryptodira</a:t>
            </a:r>
            <a:endParaRPr lang="it-IT" altLang="it-IT" sz="2100">
              <a:solidFill>
                <a:srgbClr val="A50021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23" name="Picture 12" descr="closed">
            <a:extLst>
              <a:ext uri="{FF2B5EF4-FFF2-40B4-BE49-F238E27FC236}">
                <a16:creationId xmlns:a16="http://schemas.microsoft.com/office/drawing/2014/main" id="{10D53DDC-488C-4294-B4FF-ED2B8ADB0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3339704"/>
            <a:ext cx="2457450" cy="312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3" descr="TC3">
            <a:extLst>
              <a:ext uri="{FF2B5EF4-FFF2-40B4-BE49-F238E27FC236}">
                <a16:creationId xmlns:a16="http://schemas.microsoft.com/office/drawing/2014/main" id="{6CF9D3FF-AE19-400A-9057-66AB2E66E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260" y="1456135"/>
            <a:ext cx="2345531" cy="172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14">
            <a:extLst>
              <a:ext uri="{FF2B5EF4-FFF2-40B4-BE49-F238E27FC236}">
                <a16:creationId xmlns:a16="http://schemas.microsoft.com/office/drawing/2014/main" id="{1E1F7FC5-9F2C-4561-9B96-301A4AA69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1" y="479823"/>
            <a:ext cx="25646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/>
              <a:t>Testudinoidea, Emydidae </a:t>
            </a:r>
          </a:p>
          <a:p>
            <a:pPr eaLnBrk="1" hangingPunct="1"/>
            <a:endParaRPr lang="it-IT" altLang="it-IT" sz="1500" i="1"/>
          </a:p>
          <a:p>
            <a:pPr eaLnBrk="1" hangingPunct="1"/>
            <a:endParaRPr lang="it-IT" altLang="it-IT" sz="1500" i="1"/>
          </a:p>
          <a:p>
            <a:pPr eaLnBrk="1" hangingPunct="1"/>
            <a:r>
              <a:rPr lang="it-IT" altLang="it-IT" sz="1500" i="1"/>
              <a:t>Terrapene carolina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1"/>
    </mc:Choice>
    <mc:Fallback xmlns="">
      <p:transition spd="slow" advTm="5255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>
            <a:extLst>
              <a:ext uri="{FF2B5EF4-FFF2-40B4-BE49-F238E27FC236}">
                <a16:creationId xmlns:a16="http://schemas.microsoft.com/office/drawing/2014/main" id="{A79081A1-5E53-4D18-B611-4099F38739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98932" y="129778"/>
          <a:ext cx="3490912" cy="688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Image" r:id="rId3" imgW="2986793" imgH="5888249" progId="Photoshop.Image.8">
                  <p:embed/>
                </p:oleObj>
              </mc:Choice>
              <mc:Fallback>
                <p:oleObj name="Image" r:id="rId3" imgW="2986793" imgH="5888249" progId="Photoshop.Image.8">
                  <p:embed/>
                  <p:pic>
                    <p:nvPicPr>
                      <p:cNvPr id="10242" name="Object 2">
                        <a:extLst>
                          <a:ext uri="{FF2B5EF4-FFF2-40B4-BE49-F238E27FC236}">
                            <a16:creationId xmlns:a16="http://schemas.microsoft.com/office/drawing/2014/main" id="{A79081A1-5E53-4D18-B611-4099F38739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8932" y="129778"/>
                        <a:ext cx="3490912" cy="688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Text Box 3">
            <a:extLst>
              <a:ext uri="{FF2B5EF4-FFF2-40B4-BE49-F238E27FC236}">
                <a16:creationId xmlns:a16="http://schemas.microsoft.com/office/drawing/2014/main" id="{075C6466-9DC1-46BF-B711-D64C18DDA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02" y="106694"/>
            <a:ext cx="36659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 err="1">
                <a:cs typeface="Times New Roman" panose="02020603050405020304" pitchFamily="18" charset="0"/>
              </a:rPr>
              <a:t>Cryptodira</a:t>
            </a:r>
            <a:r>
              <a:rPr lang="it-IT" altLang="it-IT" sz="1200" b="1" dirty="0"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it-IT" altLang="it-IT" sz="2400" dirty="0" err="1"/>
              <a:t>Testudinoidea</a:t>
            </a:r>
            <a:r>
              <a:rPr lang="it-IT" altLang="it-IT" sz="2400" dirty="0"/>
              <a:t>,</a:t>
            </a:r>
            <a:r>
              <a:rPr lang="it-IT" altLang="it-IT" sz="2400" dirty="0">
                <a:solidFill>
                  <a:srgbClr val="A50021"/>
                </a:solidFill>
                <a:cs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rgbClr val="A50021"/>
                </a:solidFill>
                <a:cs typeface="Times New Roman" panose="02020603050405020304" pitchFamily="18" charset="0"/>
              </a:rPr>
              <a:t>Emydidae</a:t>
            </a:r>
            <a:r>
              <a:rPr lang="it-IT" altLang="it-IT" sz="12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18EB5567-7984-443E-89E4-EC5FDE8C7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388" y="222787"/>
            <a:ext cx="15087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350" i="1" dirty="0" err="1">
                <a:latin typeface="Comic Sans MS" panose="030F0702030302020204" pitchFamily="66" charset="0"/>
              </a:rPr>
              <a:t>Emys</a:t>
            </a:r>
            <a:r>
              <a:rPr lang="it-IT" altLang="it-IT" sz="1350" i="1" dirty="0">
                <a:latin typeface="Comic Sans MS" panose="030F0702030302020204" pitchFamily="66" charset="0"/>
              </a:rPr>
              <a:t> </a:t>
            </a:r>
            <a:r>
              <a:rPr lang="it-IT" altLang="it-IT" sz="1350" i="1" dirty="0" err="1">
                <a:latin typeface="Comic Sans MS" panose="030F0702030302020204" pitchFamily="66" charset="0"/>
              </a:rPr>
              <a:t>orbicularis</a:t>
            </a:r>
            <a:endParaRPr lang="it-IT" altLang="it-IT" sz="1350" i="1" dirty="0">
              <a:latin typeface="Comic Sans MS" panose="030F0702030302020204" pitchFamily="66" charset="0"/>
            </a:endParaRPr>
          </a:p>
        </p:txBody>
      </p:sp>
      <p:pic>
        <p:nvPicPr>
          <p:cNvPr id="10245" name="Picture 10" descr="ScienzaPerTutti_Emys_orbicularis+testuggine_palustre_europea">
            <a:extLst>
              <a:ext uri="{FF2B5EF4-FFF2-40B4-BE49-F238E27FC236}">
                <a16:creationId xmlns:a16="http://schemas.microsoft.com/office/drawing/2014/main" id="{98164CE5-C41A-476C-BD85-5FD9DDF3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67" y="1590158"/>
            <a:ext cx="3571334" cy="206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60"/>
    </mc:Choice>
    <mc:Fallback xmlns="">
      <p:transition spd="slow" advTm="14596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>
            <a:extLst>
              <a:ext uri="{FF2B5EF4-FFF2-40B4-BE49-F238E27FC236}">
                <a16:creationId xmlns:a16="http://schemas.microsoft.com/office/drawing/2014/main" id="{544161FB-C3EF-4D0C-80DE-73AC4E58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1526381"/>
            <a:ext cx="4236244" cy="506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>
            <a:extLst>
              <a:ext uri="{FF2B5EF4-FFF2-40B4-BE49-F238E27FC236}">
                <a16:creationId xmlns:a16="http://schemas.microsoft.com/office/drawing/2014/main" id="{DF9DC474-D822-474B-AF8F-92FDE82EA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43" y="1632942"/>
            <a:ext cx="2551976" cy="23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>
            <a:extLst>
              <a:ext uri="{FF2B5EF4-FFF2-40B4-BE49-F238E27FC236}">
                <a16:creationId xmlns:a16="http://schemas.microsoft.com/office/drawing/2014/main" id="{C5AF1838-7DF1-44B1-8989-104B8A4C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08" y="113629"/>
            <a:ext cx="5041589" cy="1190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>
            <a:extLst>
              <a:ext uri="{FF2B5EF4-FFF2-40B4-BE49-F238E27FC236}">
                <a16:creationId xmlns:a16="http://schemas.microsoft.com/office/drawing/2014/main" id="{5ED3AED4-A0D2-4F7A-8A82-DD2DE21B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9" y="1040607"/>
            <a:ext cx="2138724" cy="48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>
            <a:extLst>
              <a:ext uri="{FF2B5EF4-FFF2-40B4-BE49-F238E27FC236}">
                <a16:creationId xmlns:a16="http://schemas.microsoft.com/office/drawing/2014/main" id="{9D077985-8F56-4E36-A8E8-177234F0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442" y="4093368"/>
            <a:ext cx="2345635" cy="273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>
            <a:extLst>
              <a:ext uri="{FF2B5EF4-FFF2-40B4-BE49-F238E27FC236}">
                <a16:creationId xmlns:a16="http://schemas.microsoft.com/office/drawing/2014/main" id="{CA630B7F-CC70-4C9E-82CF-6FE959D4B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754" y="4638675"/>
            <a:ext cx="2993231" cy="1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367"/>
    </mc:Choice>
    <mc:Fallback xmlns="">
      <p:transition spd="slow" advTm="14736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Alligator_snapping_turtle_-_Geierschildkr%C3%B6te_-_Alligatorschildkr%C3%B6te_-_Macrochelys_temminckii_01">
            <a:extLst>
              <a:ext uri="{FF2B5EF4-FFF2-40B4-BE49-F238E27FC236}">
                <a16:creationId xmlns:a16="http://schemas.microsoft.com/office/drawing/2014/main" id="{2568A4DD-D38E-4FC2-BA2B-DA86AB02F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598" y="882254"/>
            <a:ext cx="4906565" cy="315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6">
            <a:extLst>
              <a:ext uri="{FF2B5EF4-FFF2-40B4-BE49-F238E27FC236}">
                <a16:creationId xmlns:a16="http://schemas.microsoft.com/office/drawing/2014/main" id="{8E3654D3-9377-4ABF-B635-698E3E778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9644" y="59144"/>
            <a:ext cx="392447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 err="1">
                <a:cs typeface="Times New Roman" panose="02020603050405020304" pitchFamily="18" charset="0"/>
              </a:rPr>
              <a:t>Cryptodira</a:t>
            </a:r>
            <a:r>
              <a:rPr lang="it-IT" altLang="it-IT" sz="2800" b="1" dirty="0">
                <a:cs typeface="Times New Roman" panose="02020603050405020304" pitchFamily="18" charset="0"/>
              </a:rPr>
              <a:t> </a:t>
            </a:r>
            <a:r>
              <a:rPr lang="it-IT" altLang="it-IT" sz="2800" dirty="0" err="1"/>
              <a:t>Chelidridae</a:t>
            </a:r>
            <a:endParaRPr lang="it-IT" altLang="it-IT" sz="2800" dirty="0"/>
          </a:p>
          <a:p>
            <a:pPr eaLnBrk="1" hangingPunct="1"/>
            <a:r>
              <a:rPr lang="it-IT" altLang="it-IT" sz="1500" dirty="0" err="1"/>
              <a:t>Macrochelys</a:t>
            </a:r>
            <a:r>
              <a:rPr lang="it-IT" altLang="it-IT" sz="1500" dirty="0"/>
              <a:t> </a:t>
            </a:r>
            <a:r>
              <a:rPr lang="it-IT" altLang="it-IT" sz="1500" dirty="0" err="1"/>
              <a:t>temminckii</a:t>
            </a:r>
            <a:endParaRPr lang="it-IT" altLang="it-IT" sz="1500" dirty="0"/>
          </a:p>
        </p:txBody>
      </p:sp>
      <p:pic>
        <p:nvPicPr>
          <p:cNvPr id="32772" name="Picture 8" descr="417383">
            <a:extLst>
              <a:ext uri="{FF2B5EF4-FFF2-40B4-BE49-F238E27FC236}">
                <a16:creationId xmlns:a16="http://schemas.microsoft.com/office/drawing/2014/main" id="{DDF2A7AB-7546-4F8F-94D2-38ADB3B60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66" y="4175523"/>
            <a:ext cx="2892028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27"/>
    </mc:Choice>
    <mc:Fallback xmlns="">
      <p:transition spd="slow" advTm="71827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spinysoftshell_S">
            <a:extLst>
              <a:ext uri="{FF2B5EF4-FFF2-40B4-BE49-F238E27FC236}">
                <a16:creationId xmlns:a16="http://schemas.microsoft.com/office/drawing/2014/main" id="{B0573E8C-56CE-44BC-A720-70B8987A4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66" y="1165622"/>
            <a:ext cx="3462338" cy="246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tri1">
            <a:extLst>
              <a:ext uri="{FF2B5EF4-FFF2-40B4-BE49-F238E27FC236}">
                <a16:creationId xmlns:a16="http://schemas.microsoft.com/office/drawing/2014/main" id="{8118F550-D563-4357-B150-BB529D228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32" y="3806429"/>
            <a:ext cx="3886232" cy="272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CBF0E619-9D61-44CA-B0B0-DE69D133E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258091"/>
            <a:ext cx="513796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altLang="it-IT" sz="2000" b="1" dirty="0" err="1">
                <a:cs typeface="Times New Roman" panose="02020603050405020304" pitchFamily="18" charset="0"/>
              </a:rPr>
              <a:t>Cryptodira</a:t>
            </a:r>
            <a:r>
              <a:rPr lang="it-IT" altLang="it-IT" sz="2000" b="1" dirty="0">
                <a:cs typeface="Times New Roman" panose="02020603050405020304" pitchFamily="18" charset="0"/>
              </a:rPr>
              <a:t> : </a:t>
            </a:r>
            <a:r>
              <a:rPr lang="it-IT" altLang="it-IT" sz="2000" b="1" dirty="0" err="1"/>
              <a:t>Trionychoidea</a:t>
            </a:r>
            <a:r>
              <a:rPr lang="it-IT" altLang="it-IT" sz="2000" b="1" dirty="0"/>
              <a:t>, </a:t>
            </a:r>
            <a:r>
              <a:rPr lang="it-IT" altLang="it-IT" sz="2000" b="1" dirty="0" err="1"/>
              <a:t>Trionychidae</a:t>
            </a:r>
            <a:r>
              <a:rPr lang="it-IT" altLang="it-IT" sz="2000" b="1" dirty="0"/>
              <a:t> </a:t>
            </a:r>
          </a:p>
          <a:p>
            <a:pPr eaLnBrk="1" hangingPunct="1">
              <a:spcBef>
                <a:spcPct val="50000"/>
              </a:spcBef>
            </a:pPr>
            <a:endParaRPr lang="it-IT" altLang="it-IT" sz="2000" b="1" i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53"/>
    </mc:Choice>
    <mc:Fallback xmlns="">
      <p:transition spd="slow" advTm="146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sterni, erba, animale, uccello&#10;&#10;Descrizione generata automaticamente">
            <a:extLst>
              <a:ext uri="{FF2B5EF4-FFF2-40B4-BE49-F238E27FC236}">
                <a16:creationId xmlns:a16="http://schemas.microsoft.com/office/drawing/2014/main" id="{470A29C0-A975-422C-854B-C2597F3B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9" y="1002229"/>
            <a:ext cx="7076661" cy="524655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474457C-DC10-43DD-9819-C286A1DCC65A}"/>
              </a:ext>
            </a:extLst>
          </p:cNvPr>
          <p:cNvSpPr/>
          <p:nvPr/>
        </p:nvSpPr>
        <p:spPr>
          <a:xfrm>
            <a:off x="2216663" y="438143"/>
            <a:ext cx="4621650" cy="3421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it-IT" altLang="it-IT" b="1" dirty="0" err="1">
                <a:cs typeface="Times New Roman" panose="02020603050405020304" pitchFamily="18" charset="0"/>
              </a:rPr>
              <a:t>Cryptodira</a:t>
            </a:r>
            <a:r>
              <a:rPr lang="it-IT" altLang="it-IT" b="1" dirty="0">
                <a:cs typeface="Times New Roman" panose="02020603050405020304" pitchFamily="18" charset="0"/>
              </a:rPr>
              <a:t> : </a:t>
            </a:r>
            <a:r>
              <a:rPr lang="it-IT" altLang="it-IT" b="1" dirty="0" err="1"/>
              <a:t>Trionychoidea</a:t>
            </a:r>
            <a:r>
              <a:rPr lang="it-IT" altLang="it-IT" b="1" dirty="0"/>
              <a:t>, </a:t>
            </a:r>
            <a:r>
              <a:rPr lang="it-IT" altLang="it-IT" b="1" dirty="0" err="1">
                <a:cs typeface="Times New Roman" panose="02020603050405020304" pitchFamily="18" charset="0"/>
              </a:rPr>
              <a:t>Carettochelyidae</a:t>
            </a:r>
            <a:r>
              <a:rPr lang="it-IT" altLang="it-IT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3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00"/>
    </mc:Choice>
    <mc:Fallback xmlns="">
      <p:transition spd="slow" advTm="658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061952DE-000A-46B0-B18A-5FB70AFA8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900" y="775097"/>
            <a:ext cx="2715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b="1">
                <a:cs typeface="Times New Roman" panose="02020603050405020304" pitchFamily="18" charset="0"/>
              </a:rPr>
              <a:t>Cryptodira  </a:t>
            </a:r>
            <a:r>
              <a:rPr lang="it-IT" altLang="it-IT" sz="1800">
                <a:solidFill>
                  <a:srgbClr val="A50021"/>
                </a:solidFill>
                <a:cs typeface="Times New Roman" panose="02020603050405020304" pitchFamily="18" charset="0"/>
              </a:rPr>
              <a:t>Dermochelyidae</a:t>
            </a:r>
          </a:p>
        </p:txBody>
      </p:sp>
      <p:pic>
        <p:nvPicPr>
          <p:cNvPr id="34819" name="Picture 5" descr="Dermochelys%20coriacea">
            <a:extLst>
              <a:ext uri="{FF2B5EF4-FFF2-40B4-BE49-F238E27FC236}">
                <a16:creationId xmlns:a16="http://schemas.microsoft.com/office/drawing/2014/main" id="{34B2DF57-D516-4157-B0BC-4EBF34A0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44" y="1197769"/>
            <a:ext cx="3206354" cy="170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6">
            <a:extLst>
              <a:ext uri="{FF2B5EF4-FFF2-40B4-BE49-F238E27FC236}">
                <a16:creationId xmlns:a16="http://schemas.microsoft.com/office/drawing/2014/main" id="{1450614D-AACE-4711-97B0-D4475CE38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8" y="2462213"/>
            <a:ext cx="1939955" cy="57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1350" i="1">
                <a:latin typeface="Comic Sans MS" panose="030F0702030302020204" pitchFamily="66" charset="0"/>
              </a:rPr>
              <a:t>Dermochelys coriacea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350">
                <a:latin typeface="Comic Sans MS" panose="030F0702030302020204" pitchFamily="66" charset="0"/>
              </a:rPr>
              <a:t>Tartaruga liuto</a:t>
            </a:r>
          </a:p>
        </p:txBody>
      </p:sp>
      <p:pic>
        <p:nvPicPr>
          <p:cNvPr id="34821" name="Picture 8" descr="tar_Dermochelys02">
            <a:extLst>
              <a:ext uri="{FF2B5EF4-FFF2-40B4-BE49-F238E27FC236}">
                <a16:creationId xmlns:a16="http://schemas.microsoft.com/office/drawing/2014/main" id="{BF5C3674-1C7C-4A53-AF17-B965D5A6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42" y="3396854"/>
            <a:ext cx="4117181" cy="252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7">
            <a:extLst>
              <a:ext uri="{FF2B5EF4-FFF2-40B4-BE49-F238E27FC236}">
                <a16:creationId xmlns:a16="http://schemas.microsoft.com/office/drawing/2014/main" id="{5DF44A16-66FE-4F40-ABA4-5A342C7C1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510" y="135731"/>
            <a:ext cx="17491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/>
              <a:t>Chelonioidea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60"/>
    </mc:Choice>
    <mc:Fallback xmlns="">
      <p:transition spd="slow" advTm="8036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uovo2">
            <a:extLst>
              <a:ext uri="{FF2B5EF4-FFF2-40B4-BE49-F238E27FC236}">
                <a16:creationId xmlns:a16="http://schemas.microsoft.com/office/drawing/2014/main" id="{8B4F07E2-2EAB-471A-B293-365A37D9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65" y="1430873"/>
            <a:ext cx="5885141" cy="466512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6">
            <a:extLst>
              <a:ext uri="{FF2B5EF4-FFF2-40B4-BE49-F238E27FC236}">
                <a16:creationId xmlns:a16="http://schemas.microsoft.com/office/drawing/2014/main" id="{0D23BA10-1852-4323-9B34-13CAC08CB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245" y="461918"/>
            <a:ext cx="66136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Guscio flessibile (sauri), guscio calcificato e impermeabile (uccelli, uovo </a:t>
            </a:r>
            <a:r>
              <a:rPr lang="it-IT" altLang="it-IT" sz="1800" dirty="0" err="1"/>
              <a:t>cleidoico</a:t>
            </a:r>
            <a:r>
              <a:rPr lang="it-IT" altLang="it-IT" sz="1800" dirty="0"/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5"/>
    </mc:Choice>
    <mc:Fallback xmlns="">
      <p:transition spd="slow" advTm="43325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748177FF-DC22-405E-BB33-5E71214F0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482204"/>
            <a:ext cx="2223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 b="1">
                <a:cs typeface="Times New Roman" panose="02020603050405020304" pitchFamily="18" charset="0"/>
              </a:rPr>
              <a:t>Cryptodira </a:t>
            </a:r>
            <a:r>
              <a:rPr lang="it-IT" altLang="it-IT" sz="1800">
                <a:solidFill>
                  <a:srgbClr val="A50021"/>
                </a:solidFill>
                <a:cs typeface="Times New Roman" panose="02020603050405020304" pitchFamily="18" charset="0"/>
              </a:rPr>
              <a:t>Cheloniidae</a:t>
            </a:r>
          </a:p>
        </p:txBody>
      </p:sp>
      <p:graphicFrame>
        <p:nvGraphicFramePr>
          <p:cNvPr id="11266" name="Object 3">
            <a:extLst>
              <a:ext uri="{FF2B5EF4-FFF2-40B4-BE49-F238E27FC236}">
                <a16:creationId xmlns:a16="http://schemas.microsoft.com/office/drawing/2014/main" id="{DA571BF2-7711-46DE-BE18-4B29C29011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00462" y="935832"/>
          <a:ext cx="3443288" cy="2212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Image" r:id="rId3" imgW="7492063" imgH="4812698" progId="Photoshop.Image.8">
                  <p:embed/>
                </p:oleObj>
              </mc:Choice>
              <mc:Fallback>
                <p:oleObj name="Image" r:id="rId3" imgW="7492063" imgH="4812698" progId="Photoshop.Image.8">
                  <p:embed/>
                  <p:pic>
                    <p:nvPicPr>
                      <p:cNvPr id="11266" name="Object 3">
                        <a:extLst>
                          <a:ext uri="{FF2B5EF4-FFF2-40B4-BE49-F238E27FC236}">
                            <a16:creationId xmlns:a16="http://schemas.microsoft.com/office/drawing/2014/main" id="{DA571BF2-7711-46DE-BE18-4B29C29011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462" y="935832"/>
                        <a:ext cx="3443288" cy="2212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4">
            <a:extLst>
              <a:ext uri="{FF2B5EF4-FFF2-40B4-BE49-F238E27FC236}">
                <a16:creationId xmlns:a16="http://schemas.microsoft.com/office/drawing/2014/main" id="{AF7D1DA4-6A16-4C10-B056-E59BA0919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1414463"/>
            <a:ext cx="1505540" cy="57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1350" i="1">
                <a:latin typeface="Comic Sans MS" panose="030F0702030302020204" pitchFamily="66" charset="0"/>
              </a:rPr>
              <a:t>Chelonia mydas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350">
                <a:latin typeface="Comic Sans MS" panose="030F0702030302020204" pitchFamily="66" charset="0"/>
              </a:rPr>
              <a:t>Tartaruga verde</a:t>
            </a:r>
          </a:p>
        </p:txBody>
      </p:sp>
      <p:pic>
        <p:nvPicPr>
          <p:cNvPr id="11269" name="Picture 6" descr="caretta_1">
            <a:extLst>
              <a:ext uri="{FF2B5EF4-FFF2-40B4-BE49-F238E27FC236}">
                <a16:creationId xmlns:a16="http://schemas.microsoft.com/office/drawing/2014/main" id="{5EDB182E-3634-4ADF-95AD-C033DA039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554" y="3754041"/>
            <a:ext cx="3429000" cy="198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Rectangle 7">
            <a:extLst>
              <a:ext uri="{FF2B5EF4-FFF2-40B4-BE49-F238E27FC236}">
                <a16:creationId xmlns:a16="http://schemas.microsoft.com/office/drawing/2014/main" id="{B70B31EC-F0DD-4239-A21C-FA492FD5C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932" y="4293394"/>
            <a:ext cx="1653017" cy="57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1350" i="1">
                <a:latin typeface="Comic Sans MS" panose="030F0702030302020204" pitchFamily="66" charset="0"/>
              </a:rPr>
              <a:t>Caretta caretta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350">
                <a:latin typeface="Comic Sans MS" panose="030F0702030302020204" pitchFamily="66" charset="0"/>
              </a:rPr>
              <a:t>Tartaruga caretta</a:t>
            </a:r>
          </a:p>
        </p:txBody>
      </p:sp>
      <p:sp>
        <p:nvSpPr>
          <p:cNvPr id="11271" name="Rectangle 8">
            <a:extLst>
              <a:ext uri="{FF2B5EF4-FFF2-40B4-BE49-F238E27FC236}">
                <a16:creationId xmlns:a16="http://schemas.microsoft.com/office/drawing/2014/main" id="{BC99C7A8-BC98-4397-B0B4-48E43403C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0"/>
            <a:ext cx="17491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/>
              <a:t>Chelonioidea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11"/>
    </mc:Choice>
    <mc:Fallback xmlns="">
      <p:transition spd="slow" advTm="6311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tartarughe">
            <a:extLst>
              <a:ext uri="{FF2B5EF4-FFF2-40B4-BE49-F238E27FC236}">
                <a16:creationId xmlns:a16="http://schemas.microsoft.com/office/drawing/2014/main" id="{09887A2F-D878-43B1-8E04-81DD0F293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r="5020" b="74159"/>
          <a:stretch>
            <a:fillRect/>
          </a:stretch>
        </p:blipFill>
        <p:spPr bwMode="auto">
          <a:xfrm>
            <a:off x="1212204" y="1782603"/>
            <a:ext cx="6719591" cy="40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>
            <a:extLst>
              <a:ext uri="{FF2B5EF4-FFF2-40B4-BE49-F238E27FC236}">
                <a16:creationId xmlns:a16="http://schemas.microsoft.com/office/drawing/2014/main" id="{8327CCC4-8D31-446D-83E1-0B4C23C7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931" y="603647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b="1"/>
              <a:t>Palato secondario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67"/>
    </mc:Choice>
    <mc:Fallback xmlns="">
      <p:transition spd="slow" advTm="57867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medium">
            <a:extLst>
              <a:ext uri="{FF2B5EF4-FFF2-40B4-BE49-F238E27FC236}">
                <a16:creationId xmlns:a16="http://schemas.microsoft.com/office/drawing/2014/main" id="{A0966282-F0ED-4080-B907-61FA0A8F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3" y="717948"/>
            <a:ext cx="2815828" cy="156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2">
            <a:extLst>
              <a:ext uri="{FF2B5EF4-FFF2-40B4-BE49-F238E27FC236}">
                <a16:creationId xmlns:a16="http://schemas.microsoft.com/office/drawing/2014/main" id="{EC18C079-654E-4D55-AD34-F3F899250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95" y="-30498"/>
            <a:ext cx="28504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 err="1">
                <a:cs typeface="Times New Roman" panose="02020603050405020304" pitchFamily="18" charset="0"/>
              </a:rPr>
              <a:t>Pleurodira</a:t>
            </a:r>
            <a:r>
              <a:rPr lang="it-IT" altLang="it-IT" sz="1200" b="1" dirty="0">
                <a:cs typeface="Times New Roman" panose="02020603050405020304" pitchFamily="18" charset="0"/>
              </a:rPr>
              <a:t> </a:t>
            </a:r>
            <a:r>
              <a:rPr lang="it-IT" altLang="it-IT" sz="2100" dirty="0" err="1">
                <a:solidFill>
                  <a:srgbClr val="A50021"/>
                </a:solidFill>
                <a:cs typeface="Times New Roman" panose="02020603050405020304" pitchFamily="18" charset="0"/>
              </a:rPr>
              <a:t>Chelidae</a:t>
            </a:r>
            <a:r>
              <a:rPr lang="it-IT" altLang="it-IT" sz="12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7D79C7A6-A99C-422E-9731-91F7AA785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8" y="2383632"/>
            <a:ext cx="1781257" cy="32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1350" i="1">
                <a:latin typeface="Comic Sans MS" panose="030F0702030302020204" pitchFamily="66" charset="0"/>
              </a:rPr>
              <a:t>Chelodina longicollis</a:t>
            </a:r>
            <a:endParaRPr lang="it-IT" altLang="it-IT" sz="1350">
              <a:latin typeface="Comic Sans MS" panose="030F0702030302020204" pitchFamily="66" charset="0"/>
            </a:endParaRPr>
          </a:p>
        </p:txBody>
      </p:sp>
      <p:pic>
        <p:nvPicPr>
          <p:cNvPr id="15366" name="Picture 6" descr="Chelus%20fimbriatus_Mata%20Mata">
            <a:extLst>
              <a:ext uri="{FF2B5EF4-FFF2-40B4-BE49-F238E27FC236}">
                <a16:creationId xmlns:a16="http://schemas.microsoft.com/office/drawing/2014/main" id="{153010A6-42C7-4034-8473-0816400F5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35" y="3463529"/>
            <a:ext cx="2780109" cy="198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8">
            <a:extLst>
              <a:ext uri="{FF2B5EF4-FFF2-40B4-BE49-F238E27FC236}">
                <a16:creationId xmlns:a16="http://schemas.microsoft.com/office/drawing/2014/main" id="{22E4A468-D6B2-4F09-9A83-871012306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7" y="3442098"/>
            <a:ext cx="1606530" cy="8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altLang="it-IT" sz="1350" i="1">
                <a:latin typeface="Comic Sans MS" panose="030F0702030302020204" pitchFamily="66" charset="0"/>
              </a:rPr>
              <a:t>Chelus fimbriatus</a:t>
            </a:r>
          </a:p>
          <a:p>
            <a:pPr eaLnBrk="1" hangingPunct="1">
              <a:lnSpc>
                <a:spcPct val="120000"/>
              </a:lnSpc>
            </a:pPr>
            <a:endParaRPr lang="it-IT" altLang="it-IT" sz="1350" i="1"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it-IT" altLang="it-IT" sz="1350">
                <a:latin typeface="Comic Sans MS" panose="030F0702030302020204" pitchFamily="66" charset="0"/>
              </a:rPr>
              <a:t>Mata mata</a:t>
            </a:r>
          </a:p>
        </p:txBody>
      </p:sp>
      <p:pic>
        <p:nvPicPr>
          <p:cNvPr id="15370" name="Picture 10" descr="mata-mata_12">
            <a:extLst>
              <a:ext uri="{FF2B5EF4-FFF2-40B4-BE49-F238E27FC236}">
                <a16:creationId xmlns:a16="http://schemas.microsoft.com/office/drawing/2014/main" id="{A701CF4F-60DE-40E4-8031-F1645EC9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32" y="4972050"/>
            <a:ext cx="2969419" cy="1712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" descr="pic13">
            <a:extLst>
              <a:ext uri="{FF2B5EF4-FFF2-40B4-BE49-F238E27FC236}">
                <a16:creationId xmlns:a16="http://schemas.microsoft.com/office/drawing/2014/main" id="{E4A14D08-CF9D-4F94-BFF1-5E4A2955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71487"/>
            <a:ext cx="2437210" cy="239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94"/>
    </mc:Choice>
    <mc:Fallback xmlns="">
      <p:transition spd="slow" advTm="8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nimale, rettile, tartaruga, cibo&#10;&#10;Descrizione generata automaticamente">
            <a:extLst>
              <a:ext uri="{FF2B5EF4-FFF2-40B4-BE49-F238E27FC236}">
                <a16:creationId xmlns:a16="http://schemas.microsoft.com/office/drawing/2014/main" id="{C0EE7D06-1AA9-485A-B0CA-0F71D7A9A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40" y="1943132"/>
            <a:ext cx="5706294" cy="4126364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C935C145-0527-458A-B0C3-F4D67BB19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25" y="788504"/>
            <a:ext cx="3599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 err="1">
                <a:cs typeface="Times New Roman" panose="02020603050405020304" pitchFamily="18" charset="0"/>
              </a:rPr>
              <a:t>Pleurodira</a:t>
            </a:r>
            <a:r>
              <a:rPr lang="it-IT" altLang="it-IT" sz="1200" b="1" dirty="0">
                <a:cs typeface="Times New Roman" panose="02020603050405020304" pitchFamily="18" charset="0"/>
              </a:rPr>
              <a:t> </a:t>
            </a:r>
            <a:r>
              <a:rPr lang="it-IT" altLang="it-IT" sz="2100" dirty="0" err="1">
                <a:solidFill>
                  <a:srgbClr val="A50021"/>
                </a:solidFill>
                <a:cs typeface="Times New Roman" panose="02020603050405020304" pitchFamily="18" charset="0"/>
              </a:rPr>
              <a:t>Pelomedusidae</a:t>
            </a:r>
            <a:endParaRPr lang="it-IT" altLang="it-IT" sz="12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43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63"/>
    </mc:Choice>
    <mc:Fallback xmlns="">
      <p:transition spd="slow" advTm="3426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94CF4207-B715-44E5-8F9A-447DC74B7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22" y="216813"/>
            <a:ext cx="3038786" cy="679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asellaDiTesto 3">
            <a:extLst>
              <a:ext uri="{FF2B5EF4-FFF2-40B4-BE49-F238E27FC236}">
                <a16:creationId xmlns:a16="http://schemas.microsoft.com/office/drawing/2014/main" id="{4EA69AC3-7D83-436B-AC23-6F5C59344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3162" y="216813"/>
            <a:ext cx="4711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800" dirty="0"/>
              <a:t>Relazioni filogenetiche all’interno dei cheloni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14"/>
    </mc:Choice>
    <mc:Fallback xmlns="">
      <p:transition spd="slow" advTm="117414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icture">
            <a:extLst>
              <a:ext uri="{FF2B5EF4-FFF2-40B4-BE49-F238E27FC236}">
                <a16:creationId xmlns:a16="http://schemas.microsoft.com/office/drawing/2014/main" id="{5BE71836-DEBA-4603-91B9-ACC350A96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8" y="316948"/>
            <a:ext cx="6258458" cy="62241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67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49"/>
    </mc:Choice>
    <mc:Fallback xmlns="">
      <p:transition spd="slow" advTm="73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03BA2BF5-5FAB-476D-896C-678BF1562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66546" y="-138945"/>
            <a:ext cx="6082338" cy="791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5AB69E76-FE27-4162-96EB-89F9742B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08" y="238539"/>
            <a:ext cx="7782983" cy="50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583"/>
    </mc:Choice>
    <mc:Fallback xmlns="">
      <p:transition spd="slow" advTm="1335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6">
            <a:extLst>
              <a:ext uri="{FF2B5EF4-FFF2-40B4-BE49-F238E27FC236}">
                <a16:creationId xmlns:a16="http://schemas.microsoft.com/office/drawing/2014/main" id="{A2B0423A-E648-4E15-B91D-94A2B87DB22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1066" y="1622822"/>
          <a:ext cx="3419475" cy="103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Image" r:id="rId4" imgW="3450051" imgH="3059421" progId="Photoshop.Image.8">
                  <p:embed/>
                </p:oleObj>
              </mc:Choice>
              <mc:Fallback>
                <p:oleObj name="Image" r:id="rId4" imgW="3450051" imgH="3059421" progId="Photoshop.Imag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5958"/>
                      <a:stretch>
                        <a:fillRect/>
                      </a:stretch>
                    </p:blipFill>
                    <p:spPr bwMode="auto">
                      <a:xfrm>
                        <a:off x="2811066" y="1622822"/>
                        <a:ext cx="3419475" cy="1032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7">
            <a:extLst>
              <a:ext uri="{FF2B5EF4-FFF2-40B4-BE49-F238E27FC236}">
                <a16:creationId xmlns:a16="http://schemas.microsoft.com/office/drawing/2014/main" id="{A1334BAC-D269-4EF5-89A1-92A0F54D0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73" y="80206"/>
            <a:ext cx="792687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 b="1" dirty="0"/>
              <a:t>Ipotesi evolutiva:</a:t>
            </a:r>
          </a:p>
          <a:p>
            <a:pPr eaLnBrk="1" hangingPunct="1"/>
            <a:endParaRPr lang="it-IT" altLang="it-IT" sz="1500" b="1" dirty="0"/>
          </a:p>
          <a:p>
            <a:pPr eaLnBrk="1" hangingPunct="1"/>
            <a:r>
              <a:rPr lang="it-IT" altLang="it-IT" dirty="0"/>
              <a:t>La diffusione passiva limita la dimensione delle uova dagli anamni in ambiente terrestre (meno di 10 mm).</a:t>
            </a:r>
          </a:p>
          <a:p>
            <a:pPr eaLnBrk="1" hangingPunct="1"/>
            <a:r>
              <a:rPr lang="it-IT" altLang="it-IT" dirty="0"/>
              <a:t>Uovo terrestre di grandi dimensioni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6233F8AE-E96C-4BCC-82D3-E57275CC973C}"/>
              </a:ext>
            </a:extLst>
          </p:cNvPr>
          <p:cNvGrpSpPr>
            <a:grpSpLocks/>
          </p:cNvGrpSpPr>
          <p:nvPr/>
        </p:nvGrpSpPr>
        <p:grpSpPr bwMode="auto">
          <a:xfrm>
            <a:off x="2196704" y="2645569"/>
            <a:ext cx="5543912" cy="4050506"/>
            <a:chOff x="522" y="1032"/>
            <a:chExt cx="3283" cy="2440"/>
          </a:xfrm>
        </p:grpSpPr>
        <p:graphicFrame>
          <p:nvGraphicFramePr>
            <p:cNvPr id="1027" name="Object 5">
              <a:extLst>
                <a:ext uri="{FF2B5EF4-FFF2-40B4-BE49-F238E27FC236}">
                  <a16:creationId xmlns:a16="http://schemas.microsoft.com/office/drawing/2014/main" id="{49339F53-3865-4561-A1B0-529FB84D89B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2" y="1032"/>
            <a:ext cx="3283" cy="2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" name="Image" r:id="rId6" imgW="4413139" imgH="3279377" progId="Photoshop.Image.8">
                    <p:embed/>
                  </p:oleObj>
                </mc:Choice>
                <mc:Fallback>
                  <p:oleObj name="Image" r:id="rId6" imgW="4413139" imgH="3279377" progId="Photoshop.Image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" y="1032"/>
                          <a:ext cx="3283" cy="24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3" name="Text Box 9">
              <a:extLst>
                <a:ext uri="{FF2B5EF4-FFF2-40B4-BE49-F238E27FC236}">
                  <a16:creationId xmlns:a16="http://schemas.microsoft.com/office/drawing/2014/main" id="{A045BD32-1C64-43F6-A35B-1A8A4B8C60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7" y="2800"/>
              <a:ext cx="528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/>
                <a:t>anamnio</a:t>
              </a:r>
            </a:p>
          </p:txBody>
        </p:sp>
        <p:sp>
          <p:nvSpPr>
            <p:cNvPr id="1034" name="Text Box 10">
              <a:extLst>
                <a:ext uri="{FF2B5EF4-FFF2-40B4-BE49-F238E27FC236}">
                  <a16:creationId xmlns:a16="http://schemas.microsoft.com/office/drawing/2014/main" id="{4BE0655C-C128-4825-B011-84B493D8C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1967"/>
              <a:ext cx="49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/>
                <a:t>amniote</a:t>
              </a:r>
            </a:p>
          </p:txBody>
        </p:sp>
        <p:sp>
          <p:nvSpPr>
            <p:cNvPr id="1035" name="Line 11">
              <a:extLst>
                <a:ext uri="{FF2B5EF4-FFF2-40B4-BE49-F238E27FC236}">
                  <a16:creationId xmlns:a16="http://schemas.microsoft.com/office/drawing/2014/main" id="{1195B812-2DB3-43C8-BCC5-A8ADEECA00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29" y="2843"/>
              <a:ext cx="210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200"/>
            </a:p>
          </p:txBody>
        </p:sp>
        <p:sp>
          <p:nvSpPr>
            <p:cNvPr id="1036" name="Line 12">
              <a:extLst>
                <a:ext uri="{FF2B5EF4-FFF2-40B4-BE49-F238E27FC236}">
                  <a16:creationId xmlns:a16="http://schemas.microsoft.com/office/drawing/2014/main" id="{BB9C373E-35F3-47A6-BA24-3056434EE4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88" y="2202"/>
              <a:ext cx="9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200"/>
            </a:p>
          </p:txBody>
        </p:sp>
      </p:grpSp>
      <p:sp>
        <p:nvSpPr>
          <p:cNvPr id="1030" name="Text Box 14">
            <a:extLst>
              <a:ext uri="{FF2B5EF4-FFF2-40B4-BE49-F238E27FC236}">
                <a16:creationId xmlns:a16="http://schemas.microsoft.com/office/drawing/2014/main" id="{B7625660-9505-4E5E-B0C4-75F3D7076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6048" y="1351360"/>
            <a:ext cx="12057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/>
              <a:t>Plethodontidae</a:t>
            </a:r>
          </a:p>
        </p:txBody>
      </p:sp>
      <p:sp>
        <p:nvSpPr>
          <p:cNvPr id="1031" name="Text Box 16">
            <a:extLst>
              <a:ext uri="{FF2B5EF4-FFF2-40B4-BE49-F238E27FC236}">
                <a16:creationId xmlns:a16="http://schemas.microsoft.com/office/drawing/2014/main" id="{32A43596-322E-4FB7-AC62-490FB707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562" y="1514476"/>
            <a:ext cx="6543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200"/>
              <a:t>40 mm</a:t>
            </a:r>
          </a:p>
        </p:txBody>
      </p:sp>
      <p:sp>
        <p:nvSpPr>
          <p:cNvPr id="1032" name="Line 18">
            <a:extLst>
              <a:ext uri="{FF2B5EF4-FFF2-40B4-BE49-F238E27FC236}">
                <a16:creationId xmlns:a16="http://schemas.microsoft.com/office/drawing/2014/main" id="{EF4ED69A-5D90-4F49-9D29-0536D7A259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70798" y="1697831"/>
            <a:ext cx="11906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698"/>
    </mc:Choice>
    <mc:Fallback xmlns="">
      <p:transition spd="slow" advTm="26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E995EF69-91C0-4EBA-8E58-37A2F942CC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1941" y="242887"/>
          <a:ext cx="4864894" cy="661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Image" r:id="rId3" imgW="6806349" imgH="9257143" progId="Photoshop.Image.7">
                  <p:embed/>
                </p:oleObj>
              </mc:Choice>
              <mc:Fallback>
                <p:oleObj name="Image" r:id="rId3" imgW="6806349" imgH="9257143" progId="Photoshop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1941" y="242887"/>
                        <a:ext cx="4864894" cy="661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268"/>
    </mc:Choice>
    <mc:Fallback xmlns="">
      <p:transition spd="slow" advTm="14726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9EA85DD-7F08-43FE-97CB-BDF359620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0"/>
            <a:ext cx="353654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 b="1">
                <a:solidFill>
                  <a:srgbClr val="990000"/>
                </a:solidFill>
                <a:latin typeface="Comic Sans MS" panose="030F0702030302020204" pitchFamily="66" charset="0"/>
              </a:rPr>
              <a:t>Antracosauri - </a:t>
            </a:r>
            <a:r>
              <a:rPr lang="it-IT" altLang="it-IT" sz="1500" b="1">
                <a:solidFill>
                  <a:srgbClr val="990000"/>
                </a:solidFill>
                <a:latin typeface="Comic Sans MS" panose="030F0702030302020204" pitchFamily="66" charset="0"/>
              </a:rPr>
              <a:t>seymuriamorfi</a:t>
            </a:r>
          </a:p>
        </p:txBody>
      </p:sp>
      <p:pic>
        <p:nvPicPr>
          <p:cNvPr id="49155" name="Picture 3" descr="s">
            <a:extLst>
              <a:ext uri="{FF2B5EF4-FFF2-40B4-BE49-F238E27FC236}">
                <a16:creationId xmlns:a16="http://schemas.microsoft.com/office/drawing/2014/main" id="{42E0F79B-90A3-4A37-A632-C746946AD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0" y="1846659"/>
            <a:ext cx="4278907" cy="116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D34B9516-E50E-4C57-AE3B-F33FA742192C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571500"/>
            <a:ext cx="3094435" cy="1231881"/>
            <a:chOff x="1006" y="1198"/>
            <a:chExt cx="3007" cy="1453"/>
          </a:xfrm>
        </p:grpSpPr>
        <p:pic>
          <p:nvPicPr>
            <p:cNvPr id="18447" name="Picture 5" descr="Seymouriamorphamap">
              <a:extLst>
                <a:ext uri="{FF2B5EF4-FFF2-40B4-BE49-F238E27FC236}">
                  <a16:creationId xmlns:a16="http://schemas.microsoft.com/office/drawing/2014/main" id="{AB79C63E-A3B7-4C9D-94B5-2FA5D585A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" y="1198"/>
              <a:ext cx="3007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8" name="Text Box 6">
              <a:extLst>
                <a:ext uri="{FF2B5EF4-FFF2-40B4-BE49-F238E27FC236}">
                  <a16:creationId xmlns:a16="http://schemas.microsoft.com/office/drawing/2014/main" id="{4DC49884-62A0-4CFD-B877-6330EB125D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3" y="2379"/>
              <a:ext cx="2334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900">
                  <a:latin typeface="Comic Sans MS" panose="030F0702030302020204" pitchFamily="66" charset="0"/>
                </a:rPr>
                <a:t>Località di reperimento di Seymuriamorfi</a:t>
              </a:r>
            </a:p>
          </p:txBody>
        </p:sp>
      </p:grpSp>
      <p:pic>
        <p:nvPicPr>
          <p:cNvPr id="49159" name="Picture 7" descr="Seymouria">
            <a:extLst>
              <a:ext uri="{FF2B5EF4-FFF2-40B4-BE49-F238E27FC236}">
                <a16:creationId xmlns:a16="http://schemas.microsoft.com/office/drawing/2014/main" id="{27B121F6-A254-4E86-AE0E-15E58E1EA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53" y="3240881"/>
            <a:ext cx="3784997" cy="325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8">
            <a:extLst>
              <a:ext uri="{FF2B5EF4-FFF2-40B4-BE49-F238E27FC236}">
                <a16:creationId xmlns:a16="http://schemas.microsoft.com/office/drawing/2014/main" id="{711467C1-D8DF-4C2B-8ACF-38263DBB4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844" y="2709862"/>
            <a:ext cx="1328738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endParaRPr lang="it-IT" altLang="it-IT" sz="105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endParaRPr lang="it-IT" altLang="it-IT" sz="105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endParaRPr lang="it-IT" altLang="it-IT" sz="105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endParaRPr lang="it-IT" altLang="it-IT" sz="1050">
              <a:latin typeface="Comic Sans MS" panose="030F0702030302020204" pitchFamily="66" charset="0"/>
            </a:endParaRPr>
          </a:p>
          <a:p>
            <a:pPr eaLnBrk="1" hangingPunct="1">
              <a:buFontTx/>
              <a:buChar char="•"/>
            </a:pPr>
            <a:endParaRPr lang="it-IT" altLang="it-IT" sz="1050">
              <a:latin typeface="Comic Sans MS" panose="030F0702030302020204" pitchFamily="66" charset="0"/>
            </a:endParaRPr>
          </a:p>
        </p:txBody>
      </p:sp>
      <p:sp>
        <p:nvSpPr>
          <p:cNvPr id="49162" name="Text Box 10">
            <a:extLst>
              <a:ext uri="{FF2B5EF4-FFF2-40B4-BE49-F238E27FC236}">
                <a16:creationId xmlns:a16="http://schemas.microsoft.com/office/drawing/2014/main" id="{10988B0D-F0FD-4109-845E-AC2CA7310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6193" y="3200816"/>
            <a:ext cx="111761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500" i="1">
                <a:solidFill>
                  <a:srgbClr val="990000"/>
                </a:solidFill>
                <a:latin typeface="Comic Sans MS" panose="030F0702030302020204" pitchFamily="66" charset="0"/>
              </a:rPr>
              <a:t>Seymouria</a:t>
            </a:r>
          </a:p>
        </p:txBody>
      </p:sp>
      <p:sp>
        <p:nvSpPr>
          <p:cNvPr id="49164" name="Text Box 12">
            <a:extLst>
              <a:ext uri="{FF2B5EF4-FFF2-40B4-BE49-F238E27FC236}">
                <a16:creationId xmlns:a16="http://schemas.microsoft.com/office/drawing/2014/main" id="{AF6F2AA9-6D64-4FB7-AA86-A7C56E717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39" y="3715315"/>
            <a:ext cx="17085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1200" dirty="0">
                <a:latin typeface="Comic Sans MS" panose="030F0702030302020204" pitchFamily="66" charset="0"/>
              </a:rPr>
              <a:t>Staffa più sottile in grado di trasmettere i suoni dal timpano all’orecchio interno. </a:t>
            </a:r>
          </a:p>
          <a:p>
            <a:pPr eaLnBrk="1" hangingPunct="1"/>
            <a:endParaRPr lang="it-IT" altLang="it-IT" sz="1200" dirty="0">
              <a:latin typeface="Comic Sans MS" panose="030F0702030302020204" pitchFamily="66" charset="0"/>
            </a:endParaRP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8C94155F-1E39-4897-9D5A-04FB25675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699" y="4570809"/>
            <a:ext cx="1890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1200" dirty="0">
                <a:latin typeface="Comic Sans MS" panose="030F0702030302020204" pitchFamily="66" charset="0"/>
              </a:rPr>
              <a:t>Archi neurali rigonfiati</a:t>
            </a:r>
          </a:p>
          <a:p>
            <a:pPr eaLnBrk="1" hangingPunct="1"/>
            <a:endParaRPr lang="it-IT" altLang="it-IT" sz="1200" dirty="0">
              <a:latin typeface="Comic Sans MS" panose="030F0702030302020204" pitchFamily="66" charset="0"/>
            </a:endParaRPr>
          </a:p>
        </p:txBody>
      </p:sp>
      <p:sp>
        <p:nvSpPr>
          <p:cNvPr id="49166" name="Text Box 14">
            <a:extLst>
              <a:ext uri="{FF2B5EF4-FFF2-40B4-BE49-F238E27FC236}">
                <a16:creationId xmlns:a16="http://schemas.microsoft.com/office/drawing/2014/main" id="{EB0CF8ED-E034-483B-9690-51D95957C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0" y="4992640"/>
            <a:ext cx="13561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1200" dirty="0">
                <a:latin typeface="Comic Sans MS" panose="030F0702030302020204" pitchFamily="66" charset="0"/>
              </a:rPr>
              <a:t>Omero e femore robusti</a:t>
            </a:r>
          </a:p>
          <a:p>
            <a:pPr eaLnBrk="1" hangingPunct="1"/>
            <a:endParaRPr lang="it-IT" altLang="it-IT" sz="1200" dirty="0">
              <a:latin typeface="Comic Sans MS" panose="030F0702030302020204" pitchFamily="66" charset="0"/>
            </a:endParaRPr>
          </a:p>
        </p:txBody>
      </p:sp>
      <p:sp>
        <p:nvSpPr>
          <p:cNvPr id="49167" name="Text Box 15">
            <a:extLst>
              <a:ext uri="{FF2B5EF4-FFF2-40B4-BE49-F238E27FC236}">
                <a16:creationId xmlns:a16="http://schemas.microsoft.com/office/drawing/2014/main" id="{B152C85F-1034-41E1-91F8-0E79BE94A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39" y="5634052"/>
            <a:ext cx="9220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1200" dirty="0">
                <a:latin typeface="Comic Sans MS" panose="030F0702030302020204" pitchFamily="66" charset="0"/>
              </a:rPr>
              <a:t>predatori</a:t>
            </a:r>
          </a:p>
          <a:p>
            <a:pPr eaLnBrk="1" hangingPunct="1"/>
            <a:endParaRPr lang="it-IT" altLang="it-IT" sz="1200" dirty="0">
              <a:latin typeface="Comic Sans MS" panose="030F0702030302020204" pitchFamily="66" charset="0"/>
            </a:endParaRPr>
          </a:p>
        </p:txBody>
      </p:sp>
      <p:sp>
        <p:nvSpPr>
          <p:cNvPr id="49168" name="Text Box 16">
            <a:extLst>
              <a:ext uri="{FF2B5EF4-FFF2-40B4-BE49-F238E27FC236}">
                <a16:creationId xmlns:a16="http://schemas.microsoft.com/office/drawing/2014/main" id="{529C37DA-C962-44F5-98B5-6D415E3CB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39" y="6020762"/>
            <a:ext cx="19880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altLang="it-IT" sz="1200" dirty="0">
                <a:latin typeface="Comic Sans MS" panose="030F0702030302020204" pitchFamily="66" charset="0"/>
              </a:rPr>
              <a:t>Flangia dello pterigoideo</a:t>
            </a:r>
          </a:p>
          <a:p>
            <a:pPr eaLnBrk="1" hangingPunct="1"/>
            <a:endParaRPr lang="it-IT" altLang="it-IT" sz="1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25"/>
    </mc:Choice>
    <mc:Fallback xmlns="">
      <p:transition spd="slow" advTm="1811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BD3128E-0EA8-43AE-9A6F-78E6082FF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281" y="267891"/>
            <a:ext cx="376898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100" b="1">
                <a:solidFill>
                  <a:srgbClr val="990000"/>
                </a:solidFill>
                <a:latin typeface="Comic Sans MS" panose="030F0702030302020204" pitchFamily="66" charset="0"/>
              </a:rPr>
              <a:t>Antracosauri - </a:t>
            </a:r>
            <a:r>
              <a:rPr lang="it-IT" altLang="it-IT" sz="1800" b="1">
                <a:solidFill>
                  <a:srgbClr val="990000"/>
                </a:solidFill>
                <a:latin typeface="Comic Sans MS" panose="030F0702030302020204" pitchFamily="66" charset="0"/>
              </a:rPr>
              <a:t>diadectomorfi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DA329CAE-ECCF-4E3C-A05B-DE2462905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183" y="939899"/>
            <a:ext cx="296941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CA" altLang="it-IT" sz="1800" dirty="0" err="1"/>
              <a:t>Almeno</a:t>
            </a:r>
            <a:r>
              <a:rPr lang="en-CA" altLang="it-IT" sz="1800" dirty="0"/>
              <a:t> due </a:t>
            </a:r>
            <a:r>
              <a:rPr lang="en-CA" altLang="it-IT" sz="1800" dirty="0" err="1"/>
              <a:t>vertebre</a:t>
            </a:r>
            <a:r>
              <a:rPr lang="en-CA" altLang="it-IT" sz="1800" dirty="0"/>
              <a:t> </a:t>
            </a:r>
            <a:r>
              <a:rPr lang="en-CA" altLang="it-IT" sz="1800" dirty="0" err="1"/>
              <a:t>sacrali</a:t>
            </a:r>
            <a:endParaRPr lang="en-CA" altLang="it-IT" sz="1800" dirty="0"/>
          </a:p>
          <a:p>
            <a:pPr>
              <a:buFontTx/>
              <a:buChar char="•"/>
            </a:pPr>
            <a:r>
              <a:rPr lang="en-CA" altLang="it-IT" sz="1800" dirty="0" err="1"/>
              <a:t>Erbivori</a:t>
            </a:r>
            <a:endParaRPr lang="en-CA" altLang="it-IT" sz="1800" dirty="0"/>
          </a:p>
          <a:p>
            <a:pPr>
              <a:buFontTx/>
              <a:buChar char="•"/>
            </a:pPr>
            <a:r>
              <a:rPr lang="en-CA" altLang="it-IT" sz="1800" dirty="0" err="1"/>
              <a:t>Orecchio</a:t>
            </a:r>
            <a:r>
              <a:rPr lang="en-CA" altLang="it-IT" sz="1800" dirty="0"/>
              <a:t> </a:t>
            </a:r>
            <a:r>
              <a:rPr lang="en-CA" altLang="it-IT" sz="1800" dirty="0" err="1"/>
              <a:t>timpanico</a:t>
            </a:r>
            <a:r>
              <a:rPr lang="en-CA" altLang="it-IT" sz="1800" dirty="0"/>
              <a:t>?</a:t>
            </a:r>
          </a:p>
          <a:p>
            <a:pPr>
              <a:buFontTx/>
              <a:buChar char="•"/>
            </a:pPr>
            <a:r>
              <a:rPr lang="en-CA" altLang="it-IT" sz="1800" dirty="0"/>
              <a:t>I </a:t>
            </a:r>
            <a:r>
              <a:rPr lang="en-CA" altLang="it-IT" sz="1800" dirty="0" err="1"/>
              <a:t>primi</a:t>
            </a:r>
            <a:r>
              <a:rPr lang="en-CA" altLang="it-IT" sz="1800" dirty="0"/>
              <a:t> </a:t>
            </a:r>
            <a:r>
              <a:rPr lang="en-CA" altLang="it-IT" sz="1800" dirty="0" err="1"/>
              <a:t>amnioti</a:t>
            </a:r>
            <a:r>
              <a:rPr lang="en-CA" altLang="it-IT" sz="1800" dirty="0"/>
              <a:t>?</a:t>
            </a:r>
          </a:p>
        </p:txBody>
      </p:sp>
      <p:grpSp>
        <p:nvGrpSpPr>
          <p:cNvPr id="19460" name="Group 4">
            <a:extLst>
              <a:ext uri="{FF2B5EF4-FFF2-40B4-BE49-F238E27FC236}">
                <a16:creationId xmlns:a16="http://schemas.microsoft.com/office/drawing/2014/main" id="{74DB835A-2831-458F-9E26-18BD3341CA68}"/>
              </a:ext>
            </a:extLst>
          </p:cNvPr>
          <p:cNvGrpSpPr>
            <a:grpSpLocks/>
          </p:cNvGrpSpPr>
          <p:nvPr/>
        </p:nvGrpSpPr>
        <p:grpSpPr bwMode="auto">
          <a:xfrm>
            <a:off x="1351723" y="2439591"/>
            <a:ext cx="5621770" cy="1708547"/>
            <a:chOff x="176" y="2618"/>
            <a:chExt cx="4930" cy="1579"/>
          </a:xfrm>
        </p:grpSpPr>
        <p:pic>
          <p:nvPicPr>
            <p:cNvPr id="19466" name="Picture 5" descr="Diad-SeymourSkeleton">
              <a:extLst>
                <a:ext uri="{FF2B5EF4-FFF2-40B4-BE49-F238E27FC236}">
                  <a16:creationId xmlns:a16="http://schemas.microsoft.com/office/drawing/2014/main" id="{22BCE658-83B6-418C-A7BD-BF9E36D62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9" r="3055" b="55359"/>
            <a:stretch>
              <a:fillRect/>
            </a:stretch>
          </p:blipFill>
          <p:spPr bwMode="auto">
            <a:xfrm>
              <a:off x="176" y="2618"/>
              <a:ext cx="4930" cy="1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Rectangle 6">
              <a:extLst>
                <a:ext uri="{FF2B5EF4-FFF2-40B4-BE49-F238E27FC236}">
                  <a16:creationId xmlns:a16="http://schemas.microsoft.com/office/drawing/2014/main" id="{2B8D2195-B4DF-4D48-B5E1-8019E923DC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" y="3909"/>
              <a:ext cx="1053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</p:grpSp>
      <p:sp>
        <p:nvSpPr>
          <p:cNvPr id="19461" name="Text Box 7">
            <a:extLst>
              <a:ext uri="{FF2B5EF4-FFF2-40B4-BE49-F238E27FC236}">
                <a16:creationId xmlns:a16="http://schemas.microsoft.com/office/drawing/2014/main" id="{0E60B18B-A238-4DA7-B1AA-636681C09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582" y="3946923"/>
            <a:ext cx="162736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it-IT" sz="1500" i="1"/>
              <a:t>Diadectes</a:t>
            </a:r>
            <a:r>
              <a:rPr lang="en-CA" altLang="it-IT" sz="1500"/>
              <a:t> </a:t>
            </a:r>
            <a:r>
              <a:rPr lang="en-CA" altLang="it-IT" sz="1500">
                <a:cs typeface="Arial" panose="020B0604020202020204" pitchFamily="34" charset="0"/>
              </a:rPr>
              <a:t>≈ 3 m</a:t>
            </a:r>
            <a:r>
              <a:rPr lang="en-CA" altLang="it-IT" sz="1500"/>
              <a:t> </a:t>
            </a:r>
          </a:p>
        </p:txBody>
      </p:sp>
      <p:sp>
        <p:nvSpPr>
          <p:cNvPr id="19462" name="Line 8">
            <a:extLst>
              <a:ext uri="{FF2B5EF4-FFF2-40B4-BE49-F238E27FC236}">
                <a16:creationId xmlns:a16="http://schemas.microsoft.com/office/drawing/2014/main" id="{F828078F-E569-4DC5-B5E4-6A428EF62B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8022" y="2994423"/>
            <a:ext cx="138113" cy="1690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200"/>
          </a:p>
        </p:txBody>
      </p:sp>
      <p:pic>
        <p:nvPicPr>
          <p:cNvPr id="19463" name="Picture 9" descr="diadectes skull">
            <a:extLst>
              <a:ext uri="{FF2B5EF4-FFF2-40B4-BE49-F238E27FC236}">
                <a16:creationId xmlns:a16="http://schemas.microsoft.com/office/drawing/2014/main" id="{28E9DD0A-1427-406D-8DBE-AD0CC494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3" y="712946"/>
            <a:ext cx="1955006" cy="130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Diadectes absitus">
            <a:extLst>
              <a:ext uri="{FF2B5EF4-FFF2-40B4-BE49-F238E27FC236}">
                <a16:creationId xmlns:a16="http://schemas.microsoft.com/office/drawing/2014/main" id="{2F00C078-69FD-497F-BAC3-327AEE826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47" y="4276726"/>
            <a:ext cx="3086100" cy="9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73"/>
    </mc:Choice>
    <mc:Fallback xmlns="">
      <p:transition spd="slow" advTm="11017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oup 97">
            <a:extLst>
              <a:ext uri="{FF2B5EF4-FFF2-40B4-BE49-F238E27FC236}">
                <a16:creationId xmlns:a16="http://schemas.microsoft.com/office/drawing/2014/main" id="{87104C80-D05D-47C1-8F5D-CFE12D0692F1}"/>
              </a:ext>
            </a:extLst>
          </p:cNvPr>
          <p:cNvGrpSpPr>
            <a:grpSpLocks/>
          </p:cNvGrpSpPr>
          <p:nvPr/>
        </p:nvGrpSpPr>
        <p:grpSpPr bwMode="auto">
          <a:xfrm>
            <a:off x="858440" y="0"/>
            <a:ext cx="6300789" cy="6716316"/>
            <a:chOff x="-959" y="0"/>
            <a:chExt cx="5292" cy="5641"/>
          </a:xfrm>
        </p:grpSpPr>
        <p:sp>
          <p:nvSpPr>
            <p:cNvPr id="3077" name="Text Box 4">
              <a:extLst>
                <a:ext uri="{FF2B5EF4-FFF2-40B4-BE49-F238E27FC236}">
                  <a16:creationId xmlns:a16="http://schemas.microsoft.com/office/drawing/2014/main" id="{D1DC548A-6E86-41E5-AC3D-86838EA41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0"/>
              <a:ext cx="175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CA" altLang="it-IT" sz="1500">
                  <a:latin typeface="Comic Sans MS" panose="030F0702030302020204" pitchFamily="66" charset="0"/>
                </a:rPr>
                <a:t>“ I primi AMNIOTI“ </a:t>
              </a:r>
            </a:p>
          </p:txBody>
        </p:sp>
        <p:grpSp>
          <p:nvGrpSpPr>
            <p:cNvPr id="3078" name="Group 38">
              <a:extLst>
                <a:ext uri="{FF2B5EF4-FFF2-40B4-BE49-F238E27FC236}">
                  <a16:creationId xmlns:a16="http://schemas.microsoft.com/office/drawing/2014/main" id="{603FB6A6-F897-4CB2-9631-8CA3BFA879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66" y="3936"/>
              <a:ext cx="3154" cy="1705"/>
              <a:chOff x="247" y="2484"/>
              <a:chExt cx="3154" cy="1705"/>
            </a:xfrm>
          </p:grpSpPr>
          <p:pic>
            <p:nvPicPr>
              <p:cNvPr id="3109" name="Picture 12" descr="reptilomorph">
                <a:extLst>
                  <a:ext uri="{FF2B5EF4-FFF2-40B4-BE49-F238E27FC236}">
                    <a16:creationId xmlns:a16="http://schemas.microsoft.com/office/drawing/2014/main" id="{A502021B-2CF3-43CD-A31E-F7133D5D77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8" y="2484"/>
                <a:ext cx="958" cy="1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10" name="Group 13">
                <a:extLst>
                  <a:ext uri="{FF2B5EF4-FFF2-40B4-BE49-F238E27FC236}">
                    <a16:creationId xmlns:a16="http://schemas.microsoft.com/office/drawing/2014/main" id="{44DC2470-E271-4D52-84DE-462186E174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7" y="2634"/>
                <a:ext cx="3154" cy="1415"/>
                <a:chOff x="247" y="2634"/>
                <a:chExt cx="3154" cy="1415"/>
              </a:xfrm>
            </p:grpSpPr>
            <p:grpSp>
              <p:nvGrpSpPr>
                <p:cNvPr id="3111" name="Group 14">
                  <a:extLst>
                    <a:ext uri="{FF2B5EF4-FFF2-40B4-BE49-F238E27FC236}">
                      <a16:creationId xmlns:a16="http://schemas.microsoft.com/office/drawing/2014/main" id="{D1E228A2-C5BA-4356-9C85-E525912385E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19" y="3400"/>
                  <a:ext cx="1282" cy="409"/>
                  <a:chOff x="218" y="2610"/>
                  <a:chExt cx="1282" cy="409"/>
                </a:xfrm>
              </p:grpSpPr>
              <p:grpSp>
                <p:nvGrpSpPr>
                  <p:cNvPr id="3113" name="Group 15">
                    <a:extLst>
                      <a:ext uri="{FF2B5EF4-FFF2-40B4-BE49-F238E27FC236}">
                        <a16:creationId xmlns:a16="http://schemas.microsoft.com/office/drawing/2014/main" id="{20E2A756-805A-48E2-8D50-C3D2D1805E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8" y="2610"/>
                    <a:ext cx="1065" cy="233"/>
                    <a:chOff x="240" y="24"/>
                    <a:chExt cx="1065" cy="233"/>
                  </a:xfrm>
                </p:grpSpPr>
                <p:sp>
                  <p:nvSpPr>
                    <p:cNvPr id="3117" name="Rectangle 16">
                      <a:extLst>
                        <a:ext uri="{FF2B5EF4-FFF2-40B4-BE49-F238E27FC236}">
                          <a16:creationId xmlns:a16="http://schemas.microsoft.com/office/drawing/2014/main" id="{39F6DBA9-590E-4C72-9840-03CB48D2401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50"/>
                      <a:ext cx="150" cy="142"/>
                    </a:xfrm>
                    <a:prstGeom prst="rect">
                      <a:avLst/>
                    </a:prstGeom>
                    <a:solidFill>
                      <a:srgbClr val="00CC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it-IT" altLang="it-IT" sz="1200"/>
                    </a:p>
                  </p:txBody>
                </p:sp>
                <p:sp>
                  <p:nvSpPr>
                    <p:cNvPr id="3118" name="Text Box 17">
                      <a:extLst>
                        <a:ext uri="{FF2B5EF4-FFF2-40B4-BE49-F238E27FC236}">
                          <a16:creationId xmlns:a16="http://schemas.microsoft.com/office/drawing/2014/main" id="{C02B2D78-83CE-4D8C-AFA3-E03C6C34ABE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4" y="24"/>
                      <a:ext cx="921" cy="2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r>
                        <a:rPr lang="en-CA" altLang="it-IT" sz="1200">
                          <a:latin typeface="Comic Sans MS" panose="030F0702030302020204" pitchFamily="66" charset="0"/>
                        </a:rPr>
                        <a:t>pleurocentro</a:t>
                      </a:r>
                    </a:p>
                  </p:txBody>
                </p:sp>
              </p:grpSp>
              <p:grpSp>
                <p:nvGrpSpPr>
                  <p:cNvPr id="3114" name="Group 18">
                    <a:extLst>
                      <a:ext uri="{FF2B5EF4-FFF2-40B4-BE49-F238E27FC236}">
                        <a16:creationId xmlns:a16="http://schemas.microsoft.com/office/drawing/2014/main" id="{C6712356-0947-40B0-87F9-7897F5C2760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8" y="2786"/>
                    <a:ext cx="1282" cy="233"/>
                    <a:chOff x="240" y="192"/>
                    <a:chExt cx="1282" cy="233"/>
                  </a:xfrm>
                </p:grpSpPr>
                <p:sp>
                  <p:nvSpPr>
                    <p:cNvPr id="3115" name="Rectangle 19">
                      <a:extLst>
                        <a:ext uri="{FF2B5EF4-FFF2-40B4-BE49-F238E27FC236}">
                          <a16:creationId xmlns:a16="http://schemas.microsoft.com/office/drawing/2014/main" id="{94D0E9E7-A396-425F-B7B9-148D013AA32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0" y="242"/>
                      <a:ext cx="150" cy="142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>
                      <a:lvl1pPr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it-IT" altLang="it-IT" sz="1200"/>
                    </a:p>
                  </p:txBody>
                </p:sp>
                <p:sp>
                  <p:nvSpPr>
                    <p:cNvPr id="3116" name="Text Box 20">
                      <a:extLst>
                        <a:ext uri="{FF2B5EF4-FFF2-40B4-BE49-F238E27FC236}">
                          <a16:creationId xmlns:a16="http://schemas.microsoft.com/office/drawing/2014/main" id="{2E833C1F-4204-4430-BBAE-CCA0E192D2B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7" y="192"/>
                      <a:ext cx="1145" cy="23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2857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>
                        <a:spcBef>
                          <a:spcPct val="50000"/>
                        </a:spcBef>
                      </a:pPr>
                      <a:r>
                        <a:rPr lang="en-CA" altLang="it-IT" sz="1200">
                          <a:latin typeface="Comic Sans MS" panose="030F0702030302020204" pitchFamily="66" charset="0"/>
                        </a:rPr>
                        <a:t>intercentro</a:t>
                      </a:r>
                    </a:p>
                  </p:txBody>
                </p:sp>
              </p:grpSp>
            </p:grpSp>
            <p:pic>
              <p:nvPicPr>
                <p:cNvPr id="3112" name="Picture 21" descr="rhachitomevert">
                  <a:extLst>
                    <a:ext uri="{FF2B5EF4-FFF2-40B4-BE49-F238E27FC236}">
                      <a16:creationId xmlns:a16="http://schemas.microsoft.com/office/drawing/2014/main" id="{536998E9-72AB-46A3-ABE3-61A74F0BCB5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7" y="2634"/>
                  <a:ext cx="1040" cy="1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3079" name="Picture 3" descr="reptiloskull">
              <a:extLst>
                <a:ext uri="{FF2B5EF4-FFF2-40B4-BE49-F238E27FC236}">
                  <a16:creationId xmlns:a16="http://schemas.microsoft.com/office/drawing/2014/main" id="{3DFE8405-E507-4F25-912E-AAADDB658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" y="2529"/>
              <a:ext cx="1592" cy="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0" name="Text Box 5">
              <a:extLst>
                <a:ext uri="{FF2B5EF4-FFF2-40B4-BE49-F238E27FC236}">
                  <a16:creationId xmlns:a16="http://schemas.microsoft.com/office/drawing/2014/main" id="{5E055EB6-D835-4137-B5C4-0AA85FE88E4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27" y="3568"/>
              <a:ext cx="77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CA" altLang="it-IT" sz="1050">
                  <a:latin typeface="Comic Sans MS" panose="030F0702030302020204" pitchFamily="66" charset="0"/>
                </a:rPr>
                <a:t>esoccipitale</a:t>
              </a:r>
            </a:p>
          </p:txBody>
        </p:sp>
        <p:sp>
          <p:nvSpPr>
            <p:cNvPr id="3081" name="Text Box 6">
              <a:extLst>
                <a:ext uri="{FF2B5EF4-FFF2-40B4-BE49-F238E27FC236}">
                  <a16:creationId xmlns:a16="http://schemas.microsoft.com/office/drawing/2014/main" id="{C062446A-744A-4F0B-A2D6-0AE189755A55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702" y="3716"/>
              <a:ext cx="97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CA" altLang="it-IT" sz="1200">
                  <a:latin typeface="Comic Sans MS" panose="030F0702030302020204" pitchFamily="66" charset="0"/>
                </a:rPr>
                <a:t>basioccipitale</a:t>
              </a:r>
            </a:p>
          </p:txBody>
        </p:sp>
        <p:sp>
          <p:nvSpPr>
            <p:cNvPr id="3082" name="Freeform 7">
              <a:extLst>
                <a:ext uri="{FF2B5EF4-FFF2-40B4-BE49-F238E27FC236}">
                  <a16:creationId xmlns:a16="http://schemas.microsoft.com/office/drawing/2014/main" id="{796080C2-C377-48F0-B340-D8FE0286803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71" y="3264"/>
              <a:ext cx="140" cy="138"/>
            </a:xfrm>
            <a:custGeom>
              <a:avLst/>
              <a:gdLst>
                <a:gd name="T0" fmla="*/ 3 w 208"/>
                <a:gd name="T1" fmla="*/ 0 h 204"/>
                <a:gd name="T2" fmla="*/ 3 w 208"/>
                <a:gd name="T3" fmla="*/ 1 h 204"/>
                <a:gd name="T4" fmla="*/ 2 w 208"/>
                <a:gd name="T5" fmla="*/ 2 h 204"/>
                <a:gd name="T6" fmla="*/ 1 w 208"/>
                <a:gd name="T7" fmla="*/ 2 h 204"/>
                <a:gd name="T8" fmla="*/ 0 w 208"/>
                <a:gd name="T9" fmla="*/ 3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8"/>
                <a:gd name="T16" fmla="*/ 0 h 204"/>
                <a:gd name="T17" fmla="*/ 208 w 208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8" h="204">
                  <a:moveTo>
                    <a:pt x="204" y="0"/>
                  </a:moveTo>
                  <a:lnTo>
                    <a:pt x="208" y="88"/>
                  </a:lnTo>
                  <a:lnTo>
                    <a:pt x="152" y="160"/>
                  </a:lnTo>
                  <a:lnTo>
                    <a:pt x="84" y="180"/>
                  </a:lnTo>
                  <a:lnTo>
                    <a:pt x="0" y="20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  <p:sp>
          <p:nvSpPr>
            <p:cNvPr id="3083" name="Freeform 8">
              <a:extLst>
                <a:ext uri="{FF2B5EF4-FFF2-40B4-BE49-F238E27FC236}">
                  <a16:creationId xmlns:a16="http://schemas.microsoft.com/office/drawing/2014/main" id="{9D1212ED-5A2D-4FFF-AA4C-901B8939FC7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17" y="3278"/>
              <a:ext cx="129" cy="140"/>
            </a:xfrm>
            <a:custGeom>
              <a:avLst/>
              <a:gdLst>
                <a:gd name="T0" fmla="*/ 1 w 192"/>
                <a:gd name="T1" fmla="*/ 0 h 208"/>
                <a:gd name="T2" fmla="*/ 0 w 192"/>
                <a:gd name="T3" fmla="*/ 1 h 208"/>
                <a:gd name="T4" fmla="*/ 1 w 192"/>
                <a:gd name="T5" fmla="*/ 1 h 208"/>
                <a:gd name="T6" fmla="*/ 1 w 192"/>
                <a:gd name="T7" fmla="*/ 2 h 208"/>
                <a:gd name="T8" fmla="*/ 2 w 192"/>
                <a:gd name="T9" fmla="*/ 3 h 2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08"/>
                <a:gd name="T17" fmla="*/ 192 w 192"/>
                <a:gd name="T18" fmla="*/ 208 h 2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08">
                  <a:moveTo>
                    <a:pt x="4" y="0"/>
                  </a:moveTo>
                  <a:lnTo>
                    <a:pt x="0" y="68"/>
                  </a:lnTo>
                  <a:lnTo>
                    <a:pt x="44" y="116"/>
                  </a:lnTo>
                  <a:lnTo>
                    <a:pt x="92" y="160"/>
                  </a:lnTo>
                  <a:lnTo>
                    <a:pt x="192" y="208"/>
                  </a:lnTo>
                </a:path>
              </a:pathLst>
            </a:cu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 sz="1200"/>
            </a:p>
          </p:txBody>
        </p:sp>
        <p:sp>
          <p:nvSpPr>
            <p:cNvPr id="3084" name="Line 9">
              <a:extLst>
                <a:ext uri="{FF2B5EF4-FFF2-40B4-BE49-F238E27FC236}">
                  <a16:creationId xmlns:a16="http://schemas.microsoft.com/office/drawing/2014/main" id="{A1A6A769-97AF-40F4-85F3-61928712DE0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2806" y="3278"/>
              <a:ext cx="103" cy="26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 sz="1200"/>
            </a:p>
          </p:txBody>
        </p:sp>
        <p:sp>
          <p:nvSpPr>
            <p:cNvPr id="3085" name="Line 10">
              <a:extLst>
                <a:ext uri="{FF2B5EF4-FFF2-40B4-BE49-F238E27FC236}">
                  <a16:creationId xmlns:a16="http://schemas.microsoft.com/office/drawing/2014/main" id="{860DC483-D90B-403D-BB08-197E8D46EB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783" y="3337"/>
              <a:ext cx="223" cy="1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 sz="1200"/>
            </a:p>
          </p:txBody>
        </p:sp>
        <p:sp>
          <p:nvSpPr>
            <p:cNvPr id="3086" name="Line 11">
              <a:extLst>
                <a:ext uri="{FF2B5EF4-FFF2-40B4-BE49-F238E27FC236}">
                  <a16:creationId xmlns:a16="http://schemas.microsoft.com/office/drawing/2014/main" id="{8DCE280C-C70B-4A3C-BEDF-3DFE7F00636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111" y="3402"/>
              <a:ext cx="0" cy="3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 sz="1200"/>
            </a:p>
          </p:txBody>
        </p:sp>
        <p:sp>
          <p:nvSpPr>
            <p:cNvPr id="3087" name="Line 33">
              <a:extLst>
                <a:ext uri="{FF2B5EF4-FFF2-40B4-BE49-F238E27FC236}">
                  <a16:creationId xmlns:a16="http://schemas.microsoft.com/office/drawing/2014/main" id="{D96D3756-3E85-4C52-8805-264801496E0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631" y="2967"/>
              <a:ext cx="135" cy="20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 sz="1200"/>
            </a:p>
          </p:txBody>
        </p:sp>
        <p:sp>
          <p:nvSpPr>
            <p:cNvPr id="3088" name="Text Box 34">
              <a:extLst>
                <a:ext uri="{FF2B5EF4-FFF2-40B4-BE49-F238E27FC236}">
                  <a16:creationId xmlns:a16="http://schemas.microsoft.com/office/drawing/2014/main" id="{75DD5455-4B44-4439-A85B-291E8902775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61" y="2819"/>
              <a:ext cx="64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CA" altLang="it-IT" sz="1050">
                  <a:latin typeface="Comic Sans MS" panose="030F0702030302020204" pitchFamily="66" charset="0"/>
                </a:rPr>
                <a:t>squamoso</a:t>
              </a:r>
            </a:p>
          </p:txBody>
        </p:sp>
        <p:sp>
          <p:nvSpPr>
            <p:cNvPr id="3089" name="Text Box 35">
              <a:extLst>
                <a:ext uri="{FF2B5EF4-FFF2-40B4-BE49-F238E27FC236}">
                  <a16:creationId xmlns:a16="http://schemas.microsoft.com/office/drawing/2014/main" id="{23CCAC14-2D71-4C2E-94FB-33EF3E18AD5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605" y="3694"/>
              <a:ext cx="62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CA" altLang="it-IT" sz="1050">
                  <a:latin typeface="Comic Sans MS" panose="030F0702030302020204" pitchFamily="66" charset="0"/>
                </a:rPr>
                <a:t>quadrato</a:t>
              </a:r>
            </a:p>
          </p:txBody>
        </p:sp>
        <p:sp>
          <p:nvSpPr>
            <p:cNvPr id="3090" name="Line 36">
              <a:extLst>
                <a:ext uri="{FF2B5EF4-FFF2-40B4-BE49-F238E27FC236}">
                  <a16:creationId xmlns:a16="http://schemas.microsoft.com/office/drawing/2014/main" id="{99F08824-B8BE-4EB9-9169-382A635FB93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690" y="3628"/>
              <a:ext cx="18" cy="12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 sz="1200"/>
            </a:p>
          </p:txBody>
        </p:sp>
        <p:sp>
          <p:nvSpPr>
            <p:cNvPr id="3091" name="Line 37">
              <a:extLst>
                <a:ext uri="{FF2B5EF4-FFF2-40B4-BE49-F238E27FC236}">
                  <a16:creationId xmlns:a16="http://schemas.microsoft.com/office/drawing/2014/main" id="{AC6ACB60-CCF6-4F17-B492-BAA0219B004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411" y="3461"/>
              <a:ext cx="58" cy="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 sz="1200"/>
            </a:p>
          </p:txBody>
        </p:sp>
        <p:sp>
          <p:nvSpPr>
            <p:cNvPr id="3092" name="Text Box 39">
              <a:extLst>
                <a:ext uri="{FF2B5EF4-FFF2-40B4-BE49-F238E27FC236}">
                  <a16:creationId xmlns:a16="http://schemas.microsoft.com/office/drawing/2014/main" id="{367AF05F-B14B-46DF-A2B2-32E4E5624ED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52" y="3513"/>
              <a:ext cx="63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CA" altLang="it-IT" sz="1050">
                  <a:latin typeface="Comic Sans MS" panose="030F0702030302020204" pitchFamily="66" charset="0"/>
                </a:rPr>
                <a:t>columella</a:t>
              </a:r>
            </a:p>
          </p:txBody>
        </p:sp>
        <p:sp>
          <p:nvSpPr>
            <p:cNvPr id="3093" name="Text Box 71">
              <a:extLst>
                <a:ext uri="{FF2B5EF4-FFF2-40B4-BE49-F238E27FC236}">
                  <a16:creationId xmlns:a16="http://schemas.microsoft.com/office/drawing/2014/main" id="{14495E98-3992-4D22-B6DE-630335C74E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59" y="2675"/>
              <a:ext cx="2736" cy="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169863" indent="-169863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CA" altLang="it-IT" sz="1500" dirty="0" err="1">
                  <a:latin typeface="Comic Sans MS" panose="030F0702030302020204" pitchFamily="66" charset="0"/>
                </a:rPr>
                <a:t>Cranio</a:t>
              </a:r>
              <a:r>
                <a:rPr lang="en-CA" altLang="it-IT" sz="1500" dirty="0">
                  <a:latin typeface="Comic Sans MS" panose="030F0702030302020204" pitchFamily="66" charset="0"/>
                </a:rPr>
                <a:t> </a:t>
              </a:r>
              <a:r>
                <a:rPr lang="en-CA" altLang="it-IT" sz="1500" dirty="0" err="1">
                  <a:latin typeface="Comic Sans MS" panose="030F0702030302020204" pitchFamily="66" charset="0"/>
                </a:rPr>
                <a:t>tropibasico</a:t>
              </a:r>
              <a:endParaRPr lang="en-CA" altLang="it-IT" sz="1500" dirty="0">
                <a:latin typeface="Comic Sans MS" panose="030F0702030302020204" pitchFamily="66" charset="0"/>
              </a:endParaRP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CA" altLang="it-IT" sz="1500" dirty="0" err="1">
                  <a:latin typeface="Comic Sans MS" panose="030F0702030302020204" pitchFamily="66" charset="0"/>
                </a:rPr>
                <a:t>Singolo</a:t>
              </a:r>
              <a:r>
                <a:rPr lang="en-CA" altLang="it-IT" sz="1500" dirty="0">
                  <a:latin typeface="Comic Sans MS" panose="030F0702030302020204" pitchFamily="66" charset="0"/>
                </a:rPr>
                <a:t> </a:t>
              </a:r>
              <a:r>
                <a:rPr lang="en-CA" altLang="it-IT" sz="1500" dirty="0" err="1">
                  <a:latin typeface="Comic Sans MS" panose="030F0702030302020204" pitchFamily="66" charset="0"/>
                </a:rPr>
                <a:t>condilo</a:t>
              </a:r>
              <a:r>
                <a:rPr lang="en-CA" altLang="it-IT" sz="1500" dirty="0">
                  <a:latin typeface="Comic Sans MS" panose="030F0702030302020204" pitchFamily="66" charset="0"/>
                </a:rPr>
                <a:t> </a:t>
              </a:r>
              <a:r>
                <a:rPr lang="en-CA" altLang="it-IT" sz="1500" dirty="0" err="1">
                  <a:latin typeface="Comic Sans MS" panose="030F0702030302020204" pitchFamily="66" charset="0"/>
                </a:rPr>
                <a:t>occipitale</a:t>
              </a:r>
              <a:endParaRPr lang="en-CA" altLang="it-IT" sz="1500" dirty="0">
                <a:latin typeface="Comic Sans MS" panose="030F0702030302020204" pitchFamily="66" charset="0"/>
              </a:endParaRP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CA" altLang="it-IT" sz="1500" dirty="0">
                  <a:latin typeface="Comic Sans MS" panose="030F0702030302020204" pitchFamily="66" charset="0"/>
                </a:rPr>
                <a:t>Staffa </a:t>
              </a:r>
              <a:r>
                <a:rPr lang="en-CA" altLang="it-IT" sz="1500" dirty="0" err="1">
                  <a:latin typeface="Comic Sans MS" panose="030F0702030302020204" pitchFamily="66" charset="0"/>
                </a:rPr>
                <a:t>connessa</a:t>
              </a:r>
              <a:r>
                <a:rPr lang="en-CA" altLang="it-IT" sz="1500" dirty="0">
                  <a:latin typeface="Comic Sans MS" panose="030F0702030302020204" pitchFamily="66" charset="0"/>
                </a:rPr>
                <a:t> al </a:t>
              </a:r>
              <a:r>
                <a:rPr lang="en-CA" altLang="it-IT" sz="1500" dirty="0" err="1">
                  <a:latin typeface="Comic Sans MS" panose="030F0702030302020204" pitchFamily="66" charset="0"/>
                </a:rPr>
                <a:t>quadrato</a:t>
              </a:r>
              <a:endParaRPr lang="en-CA" altLang="it-IT" sz="1500" dirty="0">
                <a:latin typeface="Comic Sans MS" panose="030F0702030302020204" pitchFamily="66" charset="0"/>
              </a:endParaRPr>
            </a:p>
            <a:p>
              <a:pPr>
                <a:lnSpc>
                  <a:spcPct val="120000"/>
                </a:lnSpc>
                <a:buFontTx/>
                <a:buChar char="•"/>
              </a:pPr>
              <a:r>
                <a:rPr lang="en-CA" altLang="it-IT" sz="1500" dirty="0" err="1">
                  <a:latin typeface="Comic Sans MS" panose="030F0702030302020204" pitchFamily="66" charset="0"/>
                </a:rPr>
                <a:t>Pleurocentro</a:t>
              </a:r>
              <a:r>
                <a:rPr lang="en-CA" altLang="it-IT" sz="1500" dirty="0">
                  <a:latin typeface="Comic Sans MS" panose="030F0702030302020204" pitchFamily="66" charset="0"/>
                </a:rPr>
                <a:t> </a:t>
              </a:r>
              <a:r>
                <a:rPr lang="en-CA" altLang="it-IT" sz="1500" dirty="0" err="1">
                  <a:latin typeface="Comic Sans MS" panose="030F0702030302020204" pitchFamily="66" charset="0"/>
                </a:rPr>
                <a:t>dominante</a:t>
              </a:r>
              <a:endParaRPr lang="en-CA" altLang="it-IT" sz="1500" dirty="0">
                <a:latin typeface="Comic Sans MS" panose="030F0702030302020204" pitchFamily="66" charset="0"/>
              </a:endParaRPr>
            </a:p>
          </p:txBody>
        </p:sp>
        <p:pic>
          <p:nvPicPr>
            <p:cNvPr id="3094" name="Picture 75" descr="hylonomus">
              <a:extLst>
                <a:ext uri="{FF2B5EF4-FFF2-40B4-BE49-F238E27FC236}">
                  <a16:creationId xmlns:a16="http://schemas.microsoft.com/office/drawing/2014/main" id="{6AB88801-C3ED-403C-A054-DE0FB42EC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317"/>
              <a:ext cx="3283" cy="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5" name="Text Box 76">
              <a:extLst>
                <a:ext uri="{FF2B5EF4-FFF2-40B4-BE49-F238E27FC236}">
                  <a16:creationId xmlns:a16="http://schemas.microsoft.com/office/drawing/2014/main" id="{1EE044A2-472B-4784-8B0F-3343927EC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" y="1106"/>
              <a:ext cx="83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 i="1"/>
                <a:t>Hylonomus</a:t>
              </a:r>
              <a:r>
                <a:rPr lang="it-IT" altLang="it-IT" sz="1200"/>
                <a:t> </a:t>
              </a:r>
            </a:p>
          </p:txBody>
        </p:sp>
        <p:sp>
          <p:nvSpPr>
            <p:cNvPr id="3096" name="Text Box 79">
              <a:extLst>
                <a:ext uri="{FF2B5EF4-FFF2-40B4-BE49-F238E27FC236}">
                  <a16:creationId xmlns:a16="http://schemas.microsoft.com/office/drawing/2014/main" id="{803021FE-85B0-4440-8D62-CAC9E30167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" y="1115"/>
              <a:ext cx="50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it-IT" altLang="it-IT" sz="1200"/>
                <a:t>16 cm</a:t>
              </a:r>
            </a:p>
          </p:txBody>
        </p:sp>
        <p:graphicFrame>
          <p:nvGraphicFramePr>
            <p:cNvPr id="3074" name="Object 81">
              <a:extLst>
                <a:ext uri="{FF2B5EF4-FFF2-40B4-BE49-F238E27FC236}">
                  <a16:creationId xmlns:a16="http://schemas.microsoft.com/office/drawing/2014/main" id="{CFE69A48-9811-4E5F-AC49-F4312013AEF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59" y="1612"/>
            <a:ext cx="1325" cy="8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1" name="Image" r:id="rId7" imgW="2103124" imgH="1292026" progId="Photoshop.Image.8">
                    <p:embed/>
                  </p:oleObj>
                </mc:Choice>
                <mc:Fallback>
                  <p:oleObj name="Image" r:id="rId7" imgW="2103124" imgH="1292026" progId="Photoshop.Image.8">
                    <p:embed/>
                    <p:pic>
                      <p:nvPicPr>
                        <p:cNvPr id="0" name="Object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" y="1612"/>
                          <a:ext cx="1325" cy="8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097" name="Group 94">
              <a:extLst>
                <a:ext uri="{FF2B5EF4-FFF2-40B4-BE49-F238E27FC236}">
                  <a16:creationId xmlns:a16="http://schemas.microsoft.com/office/drawing/2014/main" id="{08CC2770-4DB2-4989-93A2-47AF26BED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1" y="1612"/>
              <a:ext cx="1359" cy="797"/>
              <a:chOff x="2557" y="2490"/>
              <a:chExt cx="1359" cy="797"/>
            </a:xfrm>
          </p:grpSpPr>
          <p:grpSp>
            <p:nvGrpSpPr>
              <p:cNvPr id="3099" name="Group 91">
                <a:extLst>
                  <a:ext uri="{FF2B5EF4-FFF2-40B4-BE49-F238E27FC236}">
                    <a16:creationId xmlns:a16="http://schemas.microsoft.com/office/drawing/2014/main" id="{50FD60DD-8EC9-4444-ACD8-BB9322AE22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7" y="2490"/>
                <a:ext cx="1298" cy="797"/>
                <a:chOff x="2557" y="2490"/>
                <a:chExt cx="1298" cy="797"/>
              </a:xfrm>
            </p:grpSpPr>
            <p:graphicFrame>
              <p:nvGraphicFramePr>
                <p:cNvPr id="3075" name="Object 82">
                  <a:extLst>
                    <a:ext uri="{FF2B5EF4-FFF2-40B4-BE49-F238E27FC236}">
                      <a16:creationId xmlns:a16="http://schemas.microsoft.com/office/drawing/2014/main" id="{5569B1FD-3C9D-47E9-ABCA-25CEB551ECB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57" y="2490"/>
                <a:ext cx="1298" cy="79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52" name="Image" r:id="rId9" imgW="2060278" imgH="1264708" progId="Photoshop.Image.8">
                        <p:embed/>
                      </p:oleObj>
                    </mc:Choice>
                    <mc:Fallback>
                      <p:oleObj name="Image" r:id="rId9" imgW="2060278" imgH="1264708" progId="Photoshop.Image.8">
                        <p:embed/>
                        <p:pic>
                          <p:nvPicPr>
                            <p:cNvPr id="0" name="Object 8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57" y="2490"/>
                              <a:ext cx="1298" cy="79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102" name="Line 83">
                  <a:extLst>
                    <a:ext uri="{FF2B5EF4-FFF2-40B4-BE49-F238E27FC236}">
                      <a16:creationId xmlns:a16="http://schemas.microsoft.com/office/drawing/2014/main" id="{3BA13EC8-2B43-4E73-83C2-7DF8D72E7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16" y="2601"/>
                  <a:ext cx="6" cy="393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sz="1200"/>
                </a:p>
              </p:txBody>
            </p:sp>
            <p:sp>
              <p:nvSpPr>
                <p:cNvPr id="3103" name="Line 84">
                  <a:extLst>
                    <a:ext uri="{FF2B5EF4-FFF2-40B4-BE49-F238E27FC236}">
                      <a16:creationId xmlns:a16="http://schemas.microsoft.com/office/drawing/2014/main" id="{7E696FD3-0638-43FA-8122-BDA6ED6CD3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41" y="2613"/>
                  <a:ext cx="18" cy="309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sz="1200"/>
                </a:p>
              </p:txBody>
            </p:sp>
            <p:sp>
              <p:nvSpPr>
                <p:cNvPr id="3104" name="Line 85">
                  <a:extLst>
                    <a:ext uri="{FF2B5EF4-FFF2-40B4-BE49-F238E27FC236}">
                      <a16:creationId xmlns:a16="http://schemas.microsoft.com/office/drawing/2014/main" id="{267A8184-0752-4607-974C-AFA8D9C41B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9" y="2655"/>
                  <a:ext cx="21" cy="28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sz="1200"/>
                </a:p>
              </p:txBody>
            </p:sp>
            <p:sp>
              <p:nvSpPr>
                <p:cNvPr id="3105" name="Line 86">
                  <a:extLst>
                    <a:ext uri="{FF2B5EF4-FFF2-40B4-BE49-F238E27FC236}">
                      <a16:creationId xmlns:a16="http://schemas.microsoft.com/office/drawing/2014/main" id="{13371149-C154-4D4D-9D50-699CF4A908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3" y="2775"/>
                  <a:ext cx="30" cy="174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sz="1200"/>
                </a:p>
              </p:txBody>
            </p:sp>
            <p:sp>
              <p:nvSpPr>
                <p:cNvPr id="3106" name="Line 87">
                  <a:extLst>
                    <a:ext uri="{FF2B5EF4-FFF2-40B4-BE49-F238E27FC236}">
                      <a16:creationId xmlns:a16="http://schemas.microsoft.com/office/drawing/2014/main" id="{388875A4-9518-4FB8-A2B3-7A5A4D59E8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63" y="2931"/>
                  <a:ext cx="135" cy="147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sz="1200"/>
                </a:p>
              </p:txBody>
            </p:sp>
            <p:sp>
              <p:nvSpPr>
                <p:cNvPr id="3107" name="Line 89">
                  <a:extLst>
                    <a:ext uri="{FF2B5EF4-FFF2-40B4-BE49-F238E27FC236}">
                      <a16:creationId xmlns:a16="http://schemas.microsoft.com/office/drawing/2014/main" id="{4D714B96-8BAA-462B-B249-586C60FB3B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73" y="2931"/>
                  <a:ext cx="207" cy="30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sz="1200"/>
                </a:p>
              </p:txBody>
            </p:sp>
            <p:sp>
              <p:nvSpPr>
                <p:cNvPr id="3108" name="Line 90">
                  <a:extLst>
                    <a:ext uri="{FF2B5EF4-FFF2-40B4-BE49-F238E27FC236}">
                      <a16:creationId xmlns:a16="http://schemas.microsoft.com/office/drawing/2014/main" id="{51664B96-905C-484E-A3A1-19A3906B6F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700" y="2940"/>
                  <a:ext cx="165" cy="84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 sz="1200"/>
                </a:p>
              </p:txBody>
            </p:sp>
          </p:grpSp>
          <p:sp>
            <p:nvSpPr>
              <p:cNvPr id="3100" name="Text Box 92">
                <a:extLst>
                  <a:ext uri="{FF2B5EF4-FFF2-40B4-BE49-F238E27FC236}">
                    <a16:creationId xmlns:a16="http://schemas.microsoft.com/office/drawing/2014/main" id="{C8D509E4-8F03-4A44-A0CB-E252AA3ABA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8" y="2852"/>
                <a:ext cx="77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sz="900" b="1">
                    <a:latin typeface="Comic Sans MS" panose="030F0702030302020204" pitchFamily="66" charset="0"/>
                  </a:rPr>
                  <a:t>m. adduttore</a:t>
                </a:r>
              </a:p>
            </p:txBody>
          </p:sp>
          <p:sp>
            <p:nvSpPr>
              <p:cNvPr id="3101" name="Text Box 93">
                <a:extLst>
                  <a:ext uri="{FF2B5EF4-FFF2-40B4-BE49-F238E27FC236}">
                    <a16:creationId xmlns:a16="http://schemas.microsoft.com/office/drawing/2014/main" id="{5193A639-D9A2-4BB6-916C-A596DA7880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86" y="2964"/>
                <a:ext cx="830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it-IT" altLang="it-IT" sz="900" b="1">
                    <a:latin typeface="Comic Sans MS" panose="030F0702030302020204" pitchFamily="66" charset="0"/>
                  </a:rPr>
                  <a:t>m. pterigoideo</a:t>
                </a:r>
              </a:p>
            </p:txBody>
          </p:sp>
        </p:grpSp>
        <p:pic>
          <p:nvPicPr>
            <p:cNvPr id="3098" name="Picture 78" descr="Hylonomus1">
              <a:extLst>
                <a:ext uri="{FF2B5EF4-FFF2-40B4-BE49-F238E27FC236}">
                  <a16:creationId xmlns:a16="http://schemas.microsoft.com/office/drawing/2014/main" id="{F2EF6F77-5BEB-4A62-9AD8-F91ECB3F8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6" y="942"/>
              <a:ext cx="1627" cy="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683"/>
    </mc:Choice>
    <mc:Fallback xmlns="">
      <p:transition spd="slow" advTm="13868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3.5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3"/>
</p:tagLst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</TotalTime>
  <Words>799</Words>
  <Application>Microsoft Office PowerPoint</Application>
  <PresentationFormat>Presentazione su schermo (4:3)</PresentationFormat>
  <Paragraphs>245</Paragraphs>
  <Slides>46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1" baseType="lpstr">
      <vt:lpstr>Arial</vt:lpstr>
      <vt:lpstr>Comic Sans MS</vt:lpstr>
      <vt:lpstr>Times New Roman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Marco Corti</dc:creator>
  <cp:lastModifiedBy>riccardo castiglia</cp:lastModifiedBy>
  <cp:revision>141</cp:revision>
  <dcterms:created xsi:type="dcterms:W3CDTF">2005-05-23T14:51:34Z</dcterms:created>
  <dcterms:modified xsi:type="dcterms:W3CDTF">2021-05-06T15:23:55Z</dcterms:modified>
</cp:coreProperties>
</file>