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ink/ink1.xml" ContentType="application/inkml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273" r:id="rId3"/>
    <p:sldId id="300" r:id="rId4"/>
    <p:sldId id="263" r:id="rId5"/>
    <p:sldId id="331" r:id="rId6"/>
    <p:sldId id="594" r:id="rId7"/>
    <p:sldId id="368" r:id="rId8"/>
    <p:sldId id="265" r:id="rId9"/>
    <p:sldId id="382" r:id="rId10"/>
    <p:sldId id="595" r:id="rId11"/>
    <p:sldId id="384" r:id="rId12"/>
    <p:sldId id="596" r:id="rId13"/>
    <p:sldId id="385" r:id="rId14"/>
    <p:sldId id="383" r:id="rId15"/>
    <p:sldId id="399" r:id="rId16"/>
    <p:sldId id="400" r:id="rId17"/>
    <p:sldId id="401" r:id="rId18"/>
    <p:sldId id="403" r:id="rId19"/>
    <p:sldId id="404" r:id="rId20"/>
    <p:sldId id="278" r:id="rId21"/>
    <p:sldId id="305" r:id="rId22"/>
    <p:sldId id="347" r:id="rId23"/>
    <p:sldId id="307" r:id="rId24"/>
    <p:sldId id="369" r:id="rId25"/>
    <p:sldId id="279" r:id="rId26"/>
    <p:sldId id="597" r:id="rId27"/>
    <p:sldId id="304" r:id="rId28"/>
    <p:sldId id="314" r:id="rId29"/>
    <p:sldId id="308" r:id="rId30"/>
    <p:sldId id="306" r:id="rId31"/>
    <p:sldId id="315" r:id="rId32"/>
    <p:sldId id="332" r:id="rId33"/>
    <p:sldId id="359" r:id="rId34"/>
    <p:sldId id="309" r:id="rId35"/>
    <p:sldId id="326" r:id="rId36"/>
    <p:sldId id="311" r:id="rId37"/>
    <p:sldId id="358" r:id="rId38"/>
    <p:sldId id="310" r:id="rId39"/>
    <p:sldId id="377" r:id="rId40"/>
    <p:sldId id="378" r:id="rId41"/>
    <p:sldId id="387" r:id="rId42"/>
    <p:sldId id="353" r:id="rId43"/>
    <p:sldId id="270" r:id="rId44"/>
    <p:sldId id="598" r:id="rId45"/>
    <p:sldId id="349" r:id="rId46"/>
    <p:sldId id="350" r:id="rId47"/>
    <p:sldId id="405" r:id="rId48"/>
    <p:sldId id="351" r:id="rId49"/>
    <p:sldId id="354" r:id="rId50"/>
    <p:sldId id="356" r:id="rId51"/>
    <p:sldId id="407" r:id="rId52"/>
    <p:sldId id="406" r:id="rId53"/>
    <p:sldId id="352" r:id="rId54"/>
    <p:sldId id="355" r:id="rId55"/>
    <p:sldId id="599" r:id="rId56"/>
    <p:sldId id="373" r:id="rId57"/>
    <p:sldId id="374" r:id="rId58"/>
    <p:sldId id="370" r:id="rId59"/>
    <p:sldId id="371" r:id="rId60"/>
    <p:sldId id="372" r:id="rId61"/>
    <p:sldId id="376" r:id="rId62"/>
  </p:sldIdLst>
  <p:sldSz cx="9144000" cy="6858000" type="screen4x3"/>
  <p:notesSz cx="7099300" cy="1023461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CCFFCC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38" autoAdjust="0"/>
    <p:restoredTop sz="94249" autoAdjust="0"/>
  </p:normalViewPr>
  <p:slideViewPr>
    <p:cSldViewPr snapToGrid="0">
      <p:cViewPr varScale="1">
        <p:scale>
          <a:sx n="85" d="100"/>
          <a:sy n="85" d="100"/>
        </p:scale>
        <p:origin x="31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44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4-28T11:04:38.5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23837 17521 0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89D7528B-8002-4C61-B2E7-7BFEA477F4B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833C4126-376F-4CF0-887E-ED935AB263D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8788" name="Rectangle 4">
            <a:extLst>
              <a:ext uri="{FF2B5EF4-FFF2-40B4-BE49-F238E27FC236}">
                <a16:creationId xmlns:a16="http://schemas.microsoft.com/office/drawing/2014/main" id="{6F4DE9C6-5C66-44D2-8B59-B6ECF2E5AD3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3338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081D7D5E-8325-4751-A35A-6FAD7207E70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Click to edit Master text styles</a:t>
            </a:r>
          </a:p>
          <a:p>
            <a:pPr lvl="1"/>
            <a:r>
              <a:rPr lang="it-IT" noProof="0"/>
              <a:t>Second level</a:t>
            </a:r>
          </a:p>
          <a:p>
            <a:pPr lvl="2"/>
            <a:r>
              <a:rPr lang="it-IT" noProof="0"/>
              <a:t>Third level</a:t>
            </a:r>
          </a:p>
          <a:p>
            <a:pPr lvl="3"/>
            <a:r>
              <a:rPr lang="it-IT" noProof="0"/>
              <a:t>Fourth level</a:t>
            </a:r>
          </a:p>
          <a:p>
            <a:pPr lvl="4"/>
            <a:r>
              <a:rPr lang="it-IT" noProof="0"/>
              <a:t>Fifth level</a:t>
            </a:r>
          </a:p>
        </p:txBody>
      </p:sp>
      <p:sp>
        <p:nvSpPr>
          <p:cNvPr id="46086" name="Rectangle 6">
            <a:extLst>
              <a:ext uri="{FF2B5EF4-FFF2-40B4-BE49-F238E27FC236}">
                <a16:creationId xmlns:a16="http://schemas.microsoft.com/office/drawing/2014/main" id="{B2E7AF81-C3AE-47F8-A574-A31A1C70136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6087" name="Rectangle 7">
            <a:extLst>
              <a:ext uri="{FF2B5EF4-FFF2-40B4-BE49-F238E27FC236}">
                <a16:creationId xmlns:a16="http://schemas.microsoft.com/office/drawing/2014/main" id="{95E97685-6F4F-4038-A7D4-52620C36E9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Times New Roman" panose="02020603050405020304" pitchFamily="18" charset="0"/>
              </a:defRPr>
            </a:lvl1pPr>
          </a:lstStyle>
          <a:p>
            <a:fld id="{85512A13-2EEB-445C-9C16-F2ED68DB66CE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>
            <a:extLst>
              <a:ext uri="{FF2B5EF4-FFF2-40B4-BE49-F238E27FC236}">
                <a16:creationId xmlns:a16="http://schemas.microsoft.com/office/drawing/2014/main" id="{01C59B37-BFE2-4E00-839C-D34C3F337B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90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90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90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90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D9FA5EA3-8E16-4CA9-BBF7-BB9D30034384}" type="slidenum">
              <a:rPr lang="it-IT" altLang="it-IT" sz="1300">
                <a:latin typeface="Times New Roman" panose="02020603050405020304" pitchFamily="18" charset="0"/>
              </a:rPr>
              <a:pPr eaLnBrk="1" hangingPunct="1"/>
              <a:t>5</a:t>
            </a:fld>
            <a:endParaRPr lang="it-IT" altLang="it-IT" sz="1300">
              <a:latin typeface="Times New Roman" panose="02020603050405020304" pitchFamily="18" charset="0"/>
            </a:endParaRPr>
          </a:p>
        </p:txBody>
      </p:sp>
      <p:sp>
        <p:nvSpPr>
          <p:cNvPr id="132099" name="Rectangle 2">
            <a:extLst>
              <a:ext uri="{FF2B5EF4-FFF2-40B4-BE49-F238E27FC236}">
                <a16:creationId xmlns:a16="http://schemas.microsoft.com/office/drawing/2014/main" id="{C458E3C5-7522-4D36-B11F-E8CB82816C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132100" name="Rectangle 3">
            <a:extLst>
              <a:ext uri="{FF2B5EF4-FFF2-40B4-BE49-F238E27FC236}">
                <a16:creationId xmlns:a16="http://schemas.microsoft.com/office/drawing/2014/main" id="{9B991968-6699-452C-9EFA-B2D765FFDE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it-IT" altLang="it-IT"/>
              <a:t>However all Archarobatrachians have free vertebrae, whereas all other species of frog have their ribs fused to their vertebrae. </a:t>
            </a:r>
          </a:p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>
            <a:extLst>
              <a:ext uri="{FF2B5EF4-FFF2-40B4-BE49-F238E27FC236}">
                <a16:creationId xmlns:a16="http://schemas.microsoft.com/office/drawing/2014/main" id="{94682880-9010-4B73-8141-A399DF5594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90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90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90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90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C8455A3A-A63A-47E2-A0C0-4BB0994C0416}" type="slidenum">
              <a:rPr lang="it-IT" altLang="it-IT" sz="1300">
                <a:latin typeface="Times New Roman" panose="02020603050405020304" pitchFamily="18" charset="0"/>
              </a:rPr>
              <a:pPr eaLnBrk="1" hangingPunct="1"/>
              <a:t>27</a:t>
            </a:fld>
            <a:endParaRPr lang="it-IT" altLang="it-IT" sz="1300">
              <a:latin typeface="Times New Roman" panose="02020603050405020304" pitchFamily="18" charset="0"/>
            </a:endParaRPr>
          </a:p>
        </p:txBody>
      </p:sp>
      <p:sp>
        <p:nvSpPr>
          <p:cNvPr id="133123" name="Rectangle 2">
            <a:extLst>
              <a:ext uri="{FF2B5EF4-FFF2-40B4-BE49-F238E27FC236}">
                <a16:creationId xmlns:a16="http://schemas.microsoft.com/office/drawing/2014/main" id="{3E21DE7E-1DBA-462D-83FE-63830660CD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133124" name="Rectangle 3">
            <a:extLst>
              <a:ext uri="{FF2B5EF4-FFF2-40B4-BE49-F238E27FC236}">
                <a16:creationId xmlns:a16="http://schemas.microsoft.com/office/drawing/2014/main" id="{1FBB6F1B-1740-4872-A0A9-E52E075B18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>
            <a:extLst>
              <a:ext uri="{FF2B5EF4-FFF2-40B4-BE49-F238E27FC236}">
                <a16:creationId xmlns:a16="http://schemas.microsoft.com/office/drawing/2014/main" id="{08BF5D75-30B6-4A7F-820A-647990DA7D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90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90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90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90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218AAC3B-9A63-4E18-A1F9-62FFE57E088F}" type="slidenum">
              <a:rPr lang="it-IT" altLang="it-IT" sz="1300">
                <a:latin typeface="Times New Roman" panose="02020603050405020304" pitchFamily="18" charset="0"/>
              </a:rPr>
              <a:pPr eaLnBrk="1" hangingPunct="1"/>
              <a:t>35</a:t>
            </a:fld>
            <a:endParaRPr lang="it-IT" altLang="it-IT" sz="1300">
              <a:latin typeface="Times New Roman" panose="02020603050405020304" pitchFamily="18" charset="0"/>
            </a:endParaRPr>
          </a:p>
        </p:txBody>
      </p:sp>
      <p:sp>
        <p:nvSpPr>
          <p:cNvPr id="134147" name="Rectangle 2">
            <a:extLst>
              <a:ext uri="{FF2B5EF4-FFF2-40B4-BE49-F238E27FC236}">
                <a16:creationId xmlns:a16="http://schemas.microsoft.com/office/drawing/2014/main" id="{28C93114-C116-4A41-8630-62D1064214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134148" name="Rectangle 3">
            <a:extLst>
              <a:ext uri="{FF2B5EF4-FFF2-40B4-BE49-F238E27FC236}">
                <a16:creationId xmlns:a16="http://schemas.microsoft.com/office/drawing/2014/main" id="{F5863240-C9D2-46E0-9558-57A34887EA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/>
              <a:t>Come si fà per accoppiare i girini con gli adulti corrispondenti se non si conosce il ciclo vitale?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>
            <a:extLst>
              <a:ext uri="{FF2B5EF4-FFF2-40B4-BE49-F238E27FC236}">
                <a16:creationId xmlns:a16="http://schemas.microsoft.com/office/drawing/2014/main" id="{EF2E7097-7FA0-4975-B756-4C42D97C19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90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90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90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90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0315C535-A50A-4385-AA97-32ED22DE188B}" type="slidenum">
              <a:rPr lang="it-IT" altLang="it-IT" sz="1300">
                <a:latin typeface="Times New Roman" panose="02020603050405020304" pitchFamily="18" charset="0"/>
              </a:rPr>
              <a:pPr eaLnBrk="1" hangingPunct="1"/>
              <a:t>54</a:t>
            </a:fld>
            <a:endParaRPr lang="it-IT" altLang="it-IT" sz="1300">
              <a:latin typeface="Times New Roman" panose="02020603050405020304" pitchFamily="18" charset="0"/>
            </a:endParaRPr>
          </a:p>
        </p:txBody>
      </p:sp>
      <p:sp>
        <p:nvSpPr>
          <p:cNvPr id="135171" name="Rectangle 2">
            <a:extLst>
              <a:ext uri="{FF2B5EF4-FFF2-40B4-BE49-F238E27FC236}">
                <a16:creationId xmlns:a16="http://schemas.microsoft.com/office/drawing/2014/main" id="{0886A1EC-14A4-4301-A056-454DD0255A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135172" name="Rectangle 3">
            <a:extLst>
              <a:ext uri="{FF2B5EF4-FFF2-40B4-BE49-F238E27FC236}">
                <a16:creationId xmlns:a16="http://schemas.microsoft.com/office/drawing/2014/main" id="{535661B7-F4BA-4429-81B7-FE9492C428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028"/>
            <a:ext cx="7772400" cy="147042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827CA9-D30B-4BCA-ACF9-DAD79D43A1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85C23B-5F5D-4C0E-8EE4-02B4820E24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33FE6B-076A-4EE3-9D3E-47527ABEE7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B3B4AB-99AD-4627-A74C-6E4C8043105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04473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B8137E-C5F5-4BCC-8FB6-5172BD59F7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8354C4-373B-44DB-BB30-A5118C6AF5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C7FD4D-BDF8-451A-9E98-CA41C3867F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8A6E25-9E5A-49C2-9EA1-D7CDB8CBE2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5131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261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D5ECEB-5881-4AB0-A2FB-A13A9F7262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F93148-AACE-4F53-B09D-B5197470B0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52F620-624B-4A4E-AB30-B9186D22A0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2CDD1-E7CC-43C1-9CA3-1C22A29FA2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1961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99A356-05DE-4F35-8447-9F11DC022C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21E998-B7CE-407C-83A1-D6A50E42F5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82296C-029D-492A-B273-342FEF01C8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FBA4D9-88F0-4DDE-8C6B-983E30622A9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84785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1784" y="44065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1784" y="2906316"/>
            <a:ext cx="7772400" cy="1500188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C89DC7-4C3C-4317-9A30-A3E0BD6C2A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0D7B15-A88E-4D34-A5CA-218F70DBE2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151202-39ED-4617-881A-F0B389DB95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8CED6C-9FE4-48DD-97B7-12132D2CB69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8233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7846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73600" y="1981200"/>
            <a:ext cx="37846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340FA3-C99B-4C51-AD9A-318601BFA3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85B0A3-8181-4153-84A6-0E86612168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E7F523-CFEF-45E0-A944-19AD7DDE73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3F7B31-C8B9-4DB3-BF5D-99C3DD9BAB8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039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503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4716"/>
            <a:ext cx="4040717" cy="64055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5272"/>
            <a:ext cx="4040717" cy="395049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6085" y="1534716"/>
            <a:ext cx="4040716" cy="64055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6085" y="2175272"/>
            <a:ext cx="4040716" cy="395049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8A9B25D-740A-4642-BE96-47916276FB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22A3EB0-182F-406A-B34E-9A50C5115C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253D2D0-B381-4281-9326-FBF2A5E8B8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CC2137-0CC6-40FC-8309-11EEF23AB7A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4366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299EBA8-1F2B-4609-90C0-A0091BD08A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A8DDA30-6530-455F-B321-6C9D99F147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ACEE559-70AE-49A6-955B-528D95D076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B85751-39A9-4FE3-9892-00F6DE5E283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83910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0FE34FB-934C-4698-8571-392B3BF0F2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A3C2D47-A427-4BCA-8947-ECC349FCD5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00AA1F4-30DB-4A1E-B690-2C88343002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61171B-1AD2-48A3-A345-C71D4604951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95897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2654"/>
            <a:ext cx="30077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2653"/>
            <a:ext cx="5111749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4703"/>
            <a:ext cx="30077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962E6E-D37E-41BA-8E5D-069AC04D74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D169E4-3312-421E-8F45-536F3D0226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FED958-FBEF-4C01-BFBA-47ACD21916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C20F1D-9B68-4BD6-9844-D706BC4A62B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7862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817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817" y="613172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817" y="5367337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37D5C5-5DD2-42F4-A220-EFB9B7D17E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2FE3F8-A678-4C87-B0B3-9D45A725E3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0AFD0-9EA5-4D52-94F4-96B1C3A8A4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EFAD33-C834-48AE-8249-5235A6EAC98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2365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4FBE3592-1E4D-4674-897F-198D76DDD8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332AA87E-EFF3-4625-BCDE-4886540C25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76B7C58-147D-409E-A1C4-B97DC44F7E0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9E0D825-7B84-42C5-B3B4-73E385E8B8B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93E837B-AEB3-4196-9BD0-F8BFE7AFEA9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Times New Roman" panose="02020603050405020304" pitchFamily="18" charset="0"/>
              </a:defRPr>
            </a:lvl1pPr>
          </a:lstStyle>
          <a:p>
            <a:fld id="{FAEB4206-891D-48B9-8F17-D272F9837A99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1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jpeg"/><Relationship Id="rId2" Type="http://schemas.openxmlformats.org/officeDocument/2006/relationships/tags" Target="../tags/tag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1.png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customXml" Target="../ink/ink1.xml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wmf"/><Relationship Id="rId5" Type="http://schemas.openxmlformats.org/officeDocument/2006/relationships/image" Target="../media/image74.wmf"/><Relationship Id="rId4" Type="http://schemas.openxmlformats.org/officeDocument/2006/relationships/image" Target="../media/image73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90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0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>
            <a:extLst>
              <a:ext uri="{FF2B5EF4-FFF2-40B4-BE49-F238E27FC236}">
                <a16:creationId xmlns:a16="http://schemas.microsoft.com/office/drawing/2014/main" id="{72E69A51-1F29-49AA-A235-989AFD3EB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1"/>
            <a:ext cx="1537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/>
              <a:t>Lissamphibia</a:t>
            </a:r>
          </a:p>
          <a:p>
            <a:pPr eaLnBrk="1" hangingPunct="1"/>
            <a:endParaRPr lang="it-IT" altLang="it-IT" sz="1800"/>
          </a:p>
        </p:txBody>
      </p:sp>
      <p:pic>
        <p:nvPicPr>
          <p:cNvPr id="70659" name="Picture 4" descr="triad_b">
            <a:extLst>
              <a:ext uri="{FF2B5EF4-FFF2-40B4-BE49-F238E27FC236}">
                <a16:creationId xmlns:a16="http://schemas.microsoft.com/office/drawing/2014/main" id="{3E86DEB5-52B5-4227-8670-71EC2289D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3295650"/>
            <a:ext cx="2047875" cy="315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5">
            <a:extLst>
              <a:ext uri="{FF2B5EF4-FFF2-40B4-BE49-F238E27FC236}">
                <a16:creationId xmlns:a16="http://schemas.microsoft.com/office/drawing/2014/main" id="{37B9971D-9580-4235-BB82-535AF908E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4850" y="171450"/>
            <a:ext cx="10502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990000"/>
                </a:solidFill>
              </a:rPr>
              <a:t>Anura</a:t>
            </a:r>
          </a:p>
        </p:txBody>
      </p:sp>
      <p:sp>
        <p:nvSpPr>
          <p:cNvPr id="70661" name="Text Box 6">
            <a:extLst>
              <a:ext uri="{FF2B5EF4-FFF2-40B4-BE49-F238E27FC236}">
                <a16:creationId xmlns:a16="http://schemas.microsoft.com/office/drawing/2014/main" id="{F5FC88FC-381D-4D33-AF1E-6225FF6BD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8304" y="3771901"/>
            <a:ext cx="21264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200" i="1">
                <a:latin typeface="Arial" panose="020B0604020202020204" pitchFamily="34" charset="0"/>
                <a:cs typeface="Arial" panose="020B0604020202020204" pitchFamily="34" charset="0"/>
              </a:rPr>
              <a:t>Triadobatrachus</a:t>
            </a:r>
            <a:r>
              <a:rPr lang="it-IT" altLang="it-IT" sz="1200">
                <a:latin typeface="Arial" panose="020B0604020202020204" pitchFamily="34" charset="0"/>
                <a:cs typeface="Arial" panose="020B0604020202020204" pitchFamily="34" charset="0"/>
              </a:rPr>
              <a:t>, 225 </a:t>
            </a:r>
            <a:r>
              <a:rPr lang="it-IT" altLang="it-IT" sz="1200"/>
              <a:t>Ma</a:t>
            </a:r>
          </a:p>
        </p:txBody>
      </p:sp>
      <p:pic>
        <p:nvPicPr>
          <p:cNvPr id="70662" name="Picture 8" descr="Triadobatrachus%20small">
            <a:extLst>
              <a:ext uri="{FF2B5EF4-FFF2-40B4-BE49-F238E27FC236}">
                <a16:creationId xmlns:a16="http://schemas.microsoft.com/office/drawing/2014/main" id="{5A0A0AB0-D107-49DD-BAB1-94AE8CBAA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14400"/>
            <a:ext cx="348615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11" descr="global distribution of Salientia">
            <a:extLst>
              <a:ext uri="{FF2B5EF4-FFF2-40B4-BE49-F238E27FC236}">
                <a16:creationId xmlns:a16="http://schemas.microsoft.com/office/drawing/2014/main" id="{625E7B96-2735-4B54-AEB8-B6AC5F858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654" y="5028010"/>
            <a:ext cx="3076575" cy="119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4" name="Text Box 12">
            <a:extLst>
              <a:ext uri="{FF2B5EF4-FFF2-40B4-BE49-F238E27FC236}">
                <a16:creationId xmlns:a16="http://schemas.microsoft.com/office/drawing/2014/main" id="{743577DC-A283-4196-977F-D2F89D8BC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7198" y="6254353"/>
            <a:ext cx="295946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350"/>
              <a:t>Distribuzione degli anuri (in rosso)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91"/>
    </mc:Choice>
    <mc:Fallback xmlns="">
      <p:transition spd="slow" advTm="9749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ABF3C6E-2584-44D4-999F-004D6F9E8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8539"/>
            <a:ext cx="4876800" cy="3657600"/>
          </a:xfrm>
          <a:prstGeom prst="rect">
            <a:avLst/>
          </a:prstGeom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5757B8FA-21F8-461F-84EE-141EC9851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287" y="3356113"/>
            <a:ext cx="4669183" cy="350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934"/>
    </mc:Choice>
    <mc:Fallback xmlns="">
      <p:transition spd="slow" advTm="12393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2">
            <a:extLst>
              <a:ext uri="{FF2B5EF4-FFF2-40B4-BE49-F238E27FC236}">
                <a16:creationId xmlns:a16="http://schemas.microsoft.com/office/drawing/2014/main" id="{65B10D46-3881-49AC-B246-E4AEB1D97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794" y="201216"/>
            <a:ext cx="1402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Pelobatidae</a:t>
            </a:r>
            <a:endParaRPr lang="it-IT" altLang="it-IT" sz="1800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530" name="Object 3">
            <a:extLst>
              <a:ext uri="{FF2B5EF4-FFF2-40B4-BE49-F238E27FC236}">
                <a16:creationId xmlns:a16="http://schemas.microsoft.com/office/drawing/2014/main" id="{614AEB08-4C04-4BB4-BA36-8BAF039B95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29100" y="514351"/>
          <a:ext cx="2709863" cy="2250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8" name="Image" r:id="rId3" imgW="5396825" imgH="4482540" progId="Photoshop.Image.8">
                  <p:embed/>
                </p:oleObj>
              </mc:Choice>
              <mc:Fallback>
                <p:oleObj name="Image" r:id="rId3" imgW="5396825" imgH="4482540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9100" y="514351"/>
                        <a:ext cx="2709863" cy="22502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3" name="Text Box 4">
            <a:extLst>
              <a:ext uri="{FF2B5EF4-FFF2-40B4-BE49-F238E27FC236}">
                <a16:creationId xmlns:a16="http://schemas.microsoft.com/office/drawing/2014/main" id="{604A953D-4C11-49D7-B8B2-A8D13DE35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1314450"/>
            <a:ext cx="15376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350" i="1"/>
              <a:t>Pelobates fuscus</a:t>
            </a:r>
          </a:p>
        </p:txBody>
      </p:sp>
      <p:graphicFrame>
        <p:nvGraphicFramePr>
          <p:cNvPr id="22531" name="Object 5">
            <a:extLst>
              <a:ext uri="{FF2B5EF4-FFF2-40B4-BE49-F238E27FC236}">
                <a16:creationId xmlns:a16="http://schemas.microsoft.com/office/drawing/2014/main" id="{0DE2E488-AA08-41DA-BEE8-B855BB054B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28851" y="3200400"/>
          <a:ext cx="2221706" cy="2770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9" name="Image" r:id="rId5" imgW="2961910" imgH="3693871" progId="Photoshop.Image.8">
                  <p:embed/>
                </p:oleObj>
              </mc:Choice>
              <mc:Fallback>
                <p:oleObj name="Image" r:id="rId5" imgW="2961910" imgH="3693871" progId="Photoshop.Imag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8851" y="3200400"/>
                        <a:ext cx="2221706" cy="27705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Text Box 6">
            <a:extLst>
              <a:ext uri="{FF2B5EF4-FFF2-40B4-BE49-F238E27FC236}">
                <a16:creationId xmlns:a16="http://schemas.microsoft.com/office/drawing/2014/main" id="{AE85D9E9-E316-4843-971B-BF9E2C664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4394" y="3349229"/>
            <a:ext cx="2183606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350"/>
              <a:t>Endemica della Pianura Padana, in forte declino dal secolo scorso.</a:t>
            </a:r>
          </a:p>
          <a:p>
            <a:pPr eaLnBrk="1" hangingPunct="1"/>
            <a:r>
              <a:rPr lang="it-IT" altLang="it-IT" sz="1350"/>
              <a:t>Fossoria, predilige località di pianura o collinare. Riproduzione in aprile</a:t>
            </a:r>
          </a:p>
        </p:txBody>
      </p:sp>
      <p:pic>
        <p:nvPicPr>
          <p:cNvPr id="22535" name="Picture 9" descr="Rear foot of a Couch's Spadefoot, Scaphiopus couchii demonstrating the &quot;spade&quot; that gives them their name">
            <a:extLst>
              <a:ext uri="{FF2B5EF4-FFF2-40B4-BE49-F238E27FC236}">
                <a16:creationId xmlns:a16="http://schemas.microsoft.com/office/drawing/2014/main" id="{0EB0DA8C-4894-45C4-AF53-FAE7ED2E6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1753791"/>
            <a:ext cx="1714500" cy="106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03"/>
    </mc:Choice>
    <mc:Fallback xmlns="">
      <p:transition spd="slow" advTm="5630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90728D0-AF24-4FC9-95BE-03087EA67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25" y="1298713"/>
            <a:ext cx="7845285" cy="441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1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76"/>
    </mc:Choice>
    <mc:Fallback xmlns="">
      <p:transition spd="slow" advTm="4357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>
            <a:extLst>
              <a:ext uri="{FF2B5EF4-FFF2-40B4-BE49-F238E27FC236}">
                <a16:creationId xmlns:a16="http://schemas.microsoft.com/office/drawing/2014/main" id="{FAE7AC8A-CE0D-4309-82C4-1FC8E488D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7422"/>
            <a:ext cx="17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Discoglossidae</a:t>
            </a:r>
          </a:p>
        </p:txBody>
      </p:sp>
      <p:graphicFrame>
        <p:nvGraphicFramePr>
          <p:cNvPr id="23554" name="Object 3">
            <a:extLst>
              <a:ext uri="{FF2B5EF4-FFF2-40B4-BE49-F238E27FC236}">
                <a16:creationId xmlns:a16="http://schemas.microsoft.com/office/drawing/2014/main" id="{5F91314A-A80C-4681-9C63-4FEBC15EC3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14850" y="742950"/>
          <a:ext cx="2134791" cy="272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4" name="Image" r:id="rId3" imgW="2846597" imgH="3632916" progId="Photoshop.Image.8">
                  <p:embed/>
                </p:oleObj>
              </mc:Choice>
              <mc:Fallback>
                <p:oleObj name="Image" r:id="rId3" imgW="2846597" imgH="3632916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742950"/>
                        <a:ext cx="2134791" cy="2724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Rectangle 10">
            <a:extLst>
              <a:ext uri="{FF2B5EF4-FFF2-40B4-BE49-F238E27FC236}">
                <a16:creationId xmlns:a16="http://schemas.microsoft.com/office/drawing/2014/main" id="{1B90E09B-3B17-4E1D-8103-2AE263407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28850"/>
            <a:ext cx="5143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it-IT" altLang="it-IT" sz="18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Discoglossus pictus</a:t>
            </a:r>
            <a:endParaRPr lang="it-IT" altLang="it-IT" sz="1800" i="1">
              <a:latin typeface="Times New Roman" panose="02020603050405020304" pitchFamily="18" charset="0"/>
            </a:endParaRPr>
          </a:p>
        </p:txBody>
      </p:sp>
      <p:pic>
        <p:nvPicPr>
          <p:cNvPr id="23557" name="Picture 14" descr="D. pictus (© Aleix Comas)">
            <a:extLst>
              <a:ext uri="{FF2B5EF4-FFF2-40B4-BE49-F238E27FC236}">
                <a16:creationId xmlns:a16="http://schemas.microsoft.com/office/drawing/2014/main" id="{CBC8F9F2-D459-4B5D-B133-F090E9B6C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3773091"/>
            <a:ext cx="3898106" cy="281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49"/>
    </mc:Choice>
    <mc:Fallback xmlns="">
      <p:transition spd="slow" advTm="5344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>
            <a:extLst>
              <a:ext uri="{FF2B5EF4-FFF2-40B4-BE49-F238E27FC236}">
                <a16:creationId xmlns:a16="http://schemas.microsoft.com/office/drawing/2014/main" id="{C6F2AF2C-A406-4665-96BB-A202CCBE1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112" y="33339"/>
            <a:ext cx="18053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2800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Bufonidae</a:t>
            </a:r>
            <a:endParaRPr lang="it-IT" altLang="it-IT" sz="2800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578" name="Object 17">
            <a:extLst>
              <a:ext uri="{FF2B5EF4-FFF2-40B4-BE49-F238E27FC236}">
                <a16:creationId xmlns:a16="http://schemas.microsoft.com/office/drawing/2014/main" id="{CA01C1ED-749D-4DB2-9269-9A2E4F1F0F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3849774"/>
              </p:ext>
            </p:extLst>
          </p:nvPr>
        </p:nvGraphicFramePr>
        <p:xfrm>
          <a:off x="5786520" y="3555722"/>
          <a:ext cx="2599364" cy="3123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0" name="Image" r:id="rId3" imgW="2992889" imgH="3596343" progId="Photoshop.Image.8">
                  <p:embed/>
                </p:oleObj>
              </mc:Choice>
              <mc:Fallback>
                <p:oleObj name="Image" r:id="rId3" imgW="2992889" imgH="3596343" progId="Photoshop.Image.8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6520" y="3555722"/>
                        <a:ext cx="2599364" cy="31233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0" name="Rectangle 18">
            <a:extLst>
              <a:ext uri="{FF2B5EF4-FFF2-40B4-BE49-F238E27FC236}">
                <a16:creationId xmlns:a16="http://schemas.microsoft.com/office/drawing/2014/main" id="{1D3F9B2F-562A-4B7D-B8EC-81448F8E0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520" y="3244334"/>
            <a:ext cx="22509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 b="1" i="1" dirty="0" err="1"/>
              <a:t>Bufotes</a:t>
            </a:r>
            <a:r>
              <a:rPr lang="it-IT" altLang="it-IT" sz="1800" b="1" i="1" dirty="0"/>
              <a:t> </a:t>
            </a:r>
            <a:r>
              <a:rPr lang="it-IT" altLang="it-IT" sz="1800" b="1" i="1" dirty="0" err="1"/>
              <a:t>balearicus</a:t>
            </a:r>
            <a:endParaRPr lang="it-IT" altLang="it-IT" sz="1800" dirty="0"/>
          </a:p>
        </p:txBody>
      </p:sp>
      <p:pic>
        <p:nvPicPr>
          <p:cNvPr id="24581" name="Picture 21">
            <a:extLst>
              <a:ext uri="{FF2B5EF4-FFF2-40B4-BE49-F238E27FC236}">
                <a16:creationId xmlns:a16="http://schemas.microsoft.com/office/drawing/2014/main" id="{1758561D-A5DA-40C2-8C56-38F8956CD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9" t="34996" r="37842" b="25157"/>
          <a:stretch>
            <a:fillRect/>
          </a:stretch>
        </p:blipFill>
        <p:spPr bwMode="auto">
          <a:xfrm>
            <a:off x="614414" y="715566"/>
            <a:ext cx="3523008" cy="235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82"/>
    </mc:Choice>
    <mc:Fallback xmlns="">
      <p:transition spd="slow" advTm="5888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2">
            <a:extLst>
              <a:ext uri="{FF2B5EF4-FFF2-40B4-BE49-F238E27FC236}">
                <a16:creationId xmlns:a16="http://schemas.microsoft.com/office/drawing/2014/main" id="{CA4F0327-5395-4C50-AE96-5C0E4C27C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32172"/>
            <a:ext cx="118333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210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Ranidae</a:t>
            </a:r>
          </a:p>
        </p:txBody>
      </p:sp>
      <p:graphicFrame>
        <p:nvGraphicFramePr>
          <p:cNvPr id="25602" name="Object 3">
            <a:extLst>
              <a:ext uri="{FF2B5EF4-FFF2-40B4-BE49-F238E27FC236}">
                <a16:creationId xmlns:a16="http://schemas.microsoft.com/office/drawing/2014/main" id="{5A7E4E57-88B8-43F8-A87C-9C8AE8C9F1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457200"/>
          <a:ext cx="2216944" cy="456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6" name="Image" r:id="rId3" imgW="2955815" imgH="6083305" progId="Photoshop.Image.8">
                  <p:embed/>
                </p:oleObj>
              </mc:Choice>
              <mc:Fallback>
                <p:oleObj name="Image" r:id="rId3" imgW="2955815" imgH="6083305" progId="Photoshop.Image.8">
                  <p:embed/>
                  <p:pic>
                    <p:nvPicPr>
                      <p:cNvPr id="25602" name="Object 3">
                        <a:extLst>
                          <a:ext uri="{FF2B5EF4-FFF2-40B4-BE49-F238E27FC236}">
                            <a16:creationId xmlns:a16="http://schemas.microsoft.com/office/drawing/2014/main" id="{5A7E4E57-88B8-43F8-A87C-9C8AE8C9F1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57200"/>
                        <a:ext cx="2216944" cy="456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Text Box 4">
            <a:extLst>
              <a:ext uri="{FF2B5EF4-FFF2-40B4-BE49-F238E27FC236}">
                <a16:creationId xmlns:a16="http://schemas.microsoft.com/office/drawing/2014/main" id="{34BC7C39-084E-49B2-B040-BF424D68F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650" y="1543050"/>
            <a:ext cx="164500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500" i="1"/>
              <a:t>Rana temporaria</a:t>
            </a:r>
          </a:p>
        </p:txBody>
      </p:sp>
      <p:graphicFrame>
        <p:nvGraphicFramePr>
          <p:cNvPr id="25603" name="Object 5">
            <a:extLst>
              <a:ext uri="{FF2B5EF4-FFF2-40B4-BE49-F238E27FC236}">
                <a16:creationId xmlns:a16="http://schemas.microsoft.com/office/drawing/2014/main" id="{B2C4B618-4976-459F-94A5-2FBF5BF502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00250" y="2000250"/>
          <a:ext cx="2234804" cy="456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7" name="Image" r:id="rId5" imgW="2980193" imgH="6089401" progId="Photoshop.Image.8">
                  <p:embed/>
                </p:oleObj>
              </mc:Choice>
              <mc:Fallback>
                <p:oleObj name="Image" r:id="rId5" imgW="2980193" imgH="6089401" progId="Photoshop.Image.8">
                  <p:embed/>
                  <p:pic>
                    <p:nvPicPr>
                      <p:cNvPr id="25603" name="Object 5">
                        <a:extLst>
                          <a:ext uri="{FF2B5EF4-FFF2-40B4-BE49-F238E27FC236}">
                            <a16:creationId xmlns:a16="http://schemas.microsoft.com/office/drawing/2014/main" id="{B2C4B618-4976-459F-94A5-2FBF5BF502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0" y="2000250"/>
                        <a:ext cx="2234804" cy="456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6" name="Text Box 6">
            <a:extLst>
              <a:ext uri="{FF2B5EF4-FFF2-40B4-BE49-F238E27FC236}">
                <a16:creationId xmlns:a16="http://schemas.microsoft.com/office/drawing/2014/main" id="{456298D0-6E89-4EFC-A8FE-7B26E9D06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1757363"/>
            <a:ext cx="23487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 i="1"/>
              <a:t>Pelophylax lessonae</a:t>
            </a:r>
            <a:r>
              <a:rPr lang="it-IT" altLang="it-IT" sz="1800"/>
              <a:t> </a:t>
            </a:r>
            <a:endParaRPr lang="it-IT" altLang="it-IT" sz="1500" i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37"/>
    </mc:Choice>
    <mc:Fallback xmlns="">
      <p:transition spd="slow" advTm="7573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 descr="8 frogs">
            <a:extLst>
              <a:ext uri="{FF2B5EF4-FFF2-40B4-BE49-F238E27FC236}">
                <a16:creationId xmlns:a16="http://schemas.microsoft.com/office/drawing/2014/main" id="{F5EFCAF8-EC91-4E12-B51D-14213BDDC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85" y="410817"/>
            <a:ext cx="717832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66"/>
    </mc:Choice>
    <mc:Fallback xmlns="">
      <p:transition spd="slow" advTm="7046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4">
            <a:extLst>
              <a:ext uri="{FF2B5EF4-FFF2-40B4-BE49-F238E27FC236}">
                <a16:creationId xmlns:a16="http://schemas.microsoft.com/office/drawing/2014/main" id="{3472495F-BE02-4122-95DF-D805937C7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0"/>
            <a:ext cx="35429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/>
              <a:t>L’ibridogenesi delle  rane verdi </a:t>
            </a:r>
          </a:p>
        </p:txBody>
      </p:sp>
      <p:sp>
        <p:nvSpPr>
          <p:cNvPr id="76803" name="Rectangle 5">
            <a:extLst>
              <a:ext uri="{FF2B5EF4-FFF2-40B4-BE49-F238E27FC236}">
                <a16:creationId xmlns:a16="http://schemas.microsoft.com/office/drawing/2014/main" id="{CFDD6C71-B90A-473F-A2B7-0FBF48B4E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081" y="404113"/>
            <a:ext cx="4158854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500" i="1"/>
              <a:t>Rana</a:t>
            </a:r>
            <a:r>
              <a:rPr lang="it-IT" altLang="it-IT" sz="1500"/>
              <a:t> kl. </a:t>
            </a:r>
            <a:r>
              <a:rPr lang="it-IT" altLang="it-IT" sz="1500" i="1"/>
              <a:t>esculenta</a:t>
            </a:r>
            <a:r>
              <a:rPr lang="it-IT" altLang="it-IT" sz="1500"/>
              <a:t> had a hybrid origin from </a:t>
            </a:r>
            <a:r>
              <a:rPr lang="it-IT" altLang="it-IT" sz="1500" i="1"/>
              <a:t>Rana lessonae</a:t>
            </a:r>
            <a:r>
              <a:rPr lang="it-IT" altLang="it-IT" sz="1500"/>
              <a:t> and </a:t>
            </a:r>
            <a:r>
              <a:rPr lang="it-IT" altLang="it-IT" sz="1500" i="1"/>
              <a:t>Rana ridibunda</a:t>
            </a:r>
            <a:br>
              <a:rPr lang="it-IT" altLang="it-IT" sz="1500"/>
            </a:br>
            <a:endParaRPr lang="it-IT" altLang="it-IT" sz="1500"/>
          </a:p>
        </p:txBody>
      </p:sp>
      <p:pic>
        <p:nvPicPr>
          <p:cNvPr id="76804" name="Picture 7" descr="P. kl. esculentus (© Jan Van Der Voort)">
            <a:extLst>
              <a:ext uri="{FF2B5EF4-FFF2-40B4-BE49-F238E27FC236}">
                <a16:creationId xmlns:a16="http://schemas.microsoft.com/office/drawing/2014/main" id="{8EFE3157-A88A-40CD-A521-56C071473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1039416"/>
            <a:ext cx="15811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9" descr="P. lessonae (© Jan Van Der Voort)">
            <a:extLst>
              <a:ext uri="{FF2B5EF4-FFF2-40B4-BE49-F238E27FC236}">
                <a16:creationId xmlns:a16="http://schemas.microsoft.com/office/drawing/2014/main" id="{147E8ADE-DC55-4F51-8198-5F1FD8D32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1084660"/>
            <a:ext cx="1501379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5" name="Picture 11" descr=" ">
            <a:extLst>
              <a:ext uri="{FF2B5EF4-FFF2-40B4-BE49-F238E27FC236}">
                <a16:creationId xmlns:a16="http://schemas.microsoft.com/office/drawing/2014/main" id="{7AD6C7B3-8BBA-4AF6-AEDC-AF3F6C52E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229" y="2161045"/>
            <a:ext cx="4228116" cy="178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7" name="Picture 13" descr=" ">
            <a:extLst>
              <a:ext uri="{FF2B5EF4-FFF2-40B4-BE49-F238E27FC236}">
                <a16:creationId xmlns:a16="http://schemas.microsoft.com/office/drawing/2014/main" id="{2814C68C-1616-4993-BE62-09E94AE3A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228" y="3958829"/>
            <a:ext cx="4372971" cy="265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8" name="Picture 14" descr=" ">
            <a:extLst>
              <a:ext uri="{FF2B5EF4-FFF2-40B4-BE49-F238E27FC236}">
                <a16:creationId xmlns:a16="http://schemas.microsoft.com/office/drawing/2014/main" id="{E5F94E86-823B-419D-8142-1217F92A7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1" b="63423"/>
          <a:stretch>
            <a:fillRect/>
          </a:stretch>
        </p:blipFill>
        <p:spPr bwMode="auto">
          <a:xfrm>
            <a:off x="4836319" y="3958829"/>
            <a:ext cx="1763316" cy="87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706"/>
    </mc:Choice>
    <mc:Fallback xmlns="">
      <p:transition spd="slow" advTm="281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7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7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CasellaDiTesto 4">
            <a:extLst>
              <a:ext uri="{FF2B5EF4-FFF2-40B4-BE49-F238E27FC236}">
                <a16:creationId xmlns:a16="http://schemas.microsoft.com/office/drawing/2014/main" id="{738A38C9-C6C5-4BF4-87BE-257EEA791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1" y="239316"/>
            <a:ext cx="19319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/>
              <a:t>Poecilia formosa</a:t>
            </a:r>
          </a:p>
        </p:txBody>
      </p:sp>
      <p:pic>
        <p:nvPicPr>
          <p:cNvPr id="77827" name="Picture 2" descr="Risultati immagini per poecilia formosa">
            <a:extLst>
              <a:ext uri="{FF2B5EF4-FFF2-40B4-BE49-F238E27FC236}">
                <a16:creationId xmlns:a16="http://schemas.microsoft.com/office/drawing/2014/main" id="{38BABAEB-0523-4BEF-B84F-22AEC2DA4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88" y="741760"/>
            <a:ext cx="4286250" cy="236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CasellaDiTesto 6">
            <a:extLst>
              <a:ext uri="{FF2B5EF4-FFF2-40B4-BE49-F238E27FC236}">
                <a16:creationId xmlns:a16="http://schemas.microsoft.com/office/drawing/2014/main" id="{3CCBD8B5-AA6B-49DA-9F13-2FFBDE0B1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3650" y="3625454"/>
            <a:ext cx="13195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/>
              <a:t>Ginogenesi</a:t>
            </a:r>
          </a:p>
        </p:txBody>
      </p:sp>
      <p:pic>
        <p:nvPicPr>
          <p:cNvPr id="77829" name="Picture 2">
            <a:extLst>
              <a:ext uri="{FF2B5EF4-FFF2-40B4-BE49-F238E27FC236}">
                <a16:creationId xmlns:a16="http://schemas.microsoft.com/office/drawing/2014/main" id="{710BDD36-3FF1-4578-8EB1-A22A6C01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2"/>
          <a:stretch>
            <a:fillRect/>
          </a:stretch>
        </p:blipFill>
        <p:spPr bwMode="auto">
          <a:xfrm>
            <a:off x="4819651" y="3299222"/>
            <a:ext cx="1784747" cy="34135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22"/>
    </mc:Choice>
    <mc:Fallback xmlns="">
      <p:transition spd="slow" advTm="8212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>
            <a:extLst>
              <a:ext uri="{FF2B5EF4-FFF2-40B4-BE49-F238E27FC236}">
                <a16:creationId xmlns:a16="http://schemas.microsoft.com/office/drawing/2014/main" id="{44A50D61-48A4-4E78-84AA-45C453D20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22" y="1494959"/>
            <a:ext cx="8184639" cy="386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19"/>
    </mc:Choice>
    <mc:Fallback xmlns="">
      <p:transition spd="slow" advTm="9161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1127">
            <a:extLst>
              <a:ext uri="{FF2B5EF4-FFF2-40B4-BE49-F238E27FC236}">
                <a16:creationId xmlns:a16="http://schemas.microsoft.com/office/drawing/2014/main" id="{70D988D4-6A1B-4F73-AFB8-902156241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748" y="132432"/>
            <a:ext cx="5665149" cy="621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458" name="Object 4">
            <a:extLst>
              <a:ext uri="{FF2B5EF4-FFF2-40B4-BE49-F238E27FC236}">
                <a16:creationId xmlns:a16="http://schemas.microsoft.com/office/drawing/2014/main" id="{F583C421-E890-4119-9A29-AFAC89D5BE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3501" y="3543300"/>
          <a:ext cx="1784747" cy="302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7" name="Image" r:id="rId4" imgW="2639350" imgH="4480190" progId="Photoshop.Image.8">
                  <p:embed/>
                </p:oleObj>
              </mc:Choice>
              <mc:Fallback>
                <p:oleObj name="Image" r:id="rId4" imgW="2639350" imgH="4480190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1" y="3543300"/>
                        <a:ext cx="1784747" cy="302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Text Box 5">
            <a:extLst>
              <a:ext uri="{FF2B5EF4-FFF2-40B4-BE49-F238E27FC236}">
                <a16:creationId xmlns:a16="http://schemas.microsoft.com/office/drawing/2014/main" id="{A053A722-91AB-47F9-8378-8AED84E5F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1644" y="6503194"/>
            <a:ext cx="12809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200" i="1">
                <a:latin typeface="Arial" panose="020B0604020202020204" pitchFamily="34" charset="0"/>
                <a:cs typeface="Arial" panose="020B0604020202020204" pitchFamily="34" charset="0"/>
              </a:rPr>
              <a:t>Triadobatrachus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690"/>
    </mc:Choice>
    <mc:Fallback xmlns="">
      <p:transition spd="slow" advTm="37969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>
            <a:extLst>
              <a:ext uri="{FF2B5EF4-FFF2-40B4-BE49-F238E27FC236}">
                <a16:creationId xmlns:a16="http://schemas.microsoft.com/office/drawing/2014/main" id="{DA1CF283-D3DD-4173-886D-E52DAC47DF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24901" y="801178"/>
          <a:ext cx="2485662" cy="5746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3" name="Image" r:id="rId3" imgW="2449975" imgH="5662716" progId="Photoshop.Image.8">
                  <p:embed/>
                </p:oleObj>
              </mc:Choice>
              <mc:Fallback>
                <p:oleObj name="Image" r:id="rId3" imgW="2449975" imgH="5662716" progId="Photoshop.Image.8">
                  <p:embed/>
                  <p:pic>
                    <p:nvPicPr>
                      <p:cNvPr id="26626" name="Object 2">
                        <a:extLst>
                          <a:ext uri="{FF2B5EF4-FFF2-40B4-BE49-F238E27FC236}">
                            <a16:creationId xmlns:a16="http://schemas.microsoft.com/office/drawing/2014/main" id="{DA1CF283-D3DD-4173-886D-E52DAC47DF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4901" y="801178"/>
                        <a:ext cx="2485662" cy="57461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7" name="Picture 9">
            <a:extLst>
              <a:ext uri="{FF2B5EF4-FFF2-40B4-BE49-F238E27FC236}">
                <a16:creationId xmlns:a16="http://schemas.microsoft.com/office/drawing/2014/main" id="{614BB315-02F0-4143-ABFF-B8C018A37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7" y="2144316"/>
            <a:ext cx="4272201" cy="217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10">
            <a:extLst>
              <a:ext uri="{FF2B5EF4-FFF2-40B4-BE49-F238E27FC236}">
                <a16:creationId xmlns:a16="http://schemas.microsoft.com/office/drawing/2014/main" id="{A29F02C6-EEC2-4C4D-BE14-DEBA66422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479" y="184547"/>
            <a:ext cx="380424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2100" b="1"/>
              <a:t>Cattura del cibo negli Anuri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59"/>
    </mc:Choice>
    <mc:Fallback xmlns="">
      <p:transition spd="slow" advTm="9135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4">
            <a:extLst>
              <a:ext uri="{FF2B5EF4-FFF2-40B4-BE49-F238E27FC236}">
                <a16:creationId xmlns:a16="http://schemas.microsoft.com/office/drawing/2014/main" id="{E817B23C-1E35-4C07-BA4F-2670EA0D4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4973" y="315516"/>
            <a:ext cx="19639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/>
              <a:t>Le vocalizzazioni</a:t>
            </a:r>
          </a:p>
        </p:txBody>
      </p:sp>
      <p:pic>
        <p:nvPicPr>
          <p:cNvPr id="80899" name="Picture 6" descr="rane1">
            <a:extLst>
              <a:ext uri="{FF2B5EF4-FFF2-40B4-BE49-F238E27FC236}">
                <a16:creationId xmlns:a16="http://schemas.microsoft.com/office/drawing/2014/main" id="{BD26285B-8EBF-4893-ACBA-30B91D4D9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7"/>
          <a:stretch>
            <a:fillRect/>
          </a:stretch>
        </p:blipFill>
        <p:spPr bwMode="auto">
          <a:xfrm>
            <a:off x="1337640" y="874437"/>
            <a:ext cx="6809955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8" descr="rane2">
            <a:extLst>
              <a:ext uri="{FF2B5EF4-FFF2-40B4-BE49-F238E27FC236}">
                <a16:creationId xmlns:a16="http://schemas.microsoft.com/office/drawing/2014/main" id="{AF04DC64-D00D-460F-91FD-E28C19DE2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13"/>
          <a:stretch>
            <a:fillRect/>
          </a:stretch>
        </p:blipFill>
        <p:spPr bwMode="auto">
          <a:xfrm>
            <a:off x="2844404" y="4271962"/>
            <a:ext cx="3835003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624"/>
    </mc:Choice>
    <mc:Fallback xmlns="">
      <p:transition spd="slow" advTm="200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 descr="hyla">
            <a:extLst>
              <a:ext uri="{FF2B5EF4-FFF2-40B4-BE49-F238E27FC236}">
                <a16:creationId xmlns:a16="http://schemas.microsoft.com/office/drawing/2014/main" id="{F1FF6FCA-EB90-4DF6-BCA6-C6FA8191D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137" y="2088306"/>
            <a:ext cx="5697916" cy="379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7" name="Text Box 5">
            <a:extLst>
              <a:ext uri="{FF2B5EF4-FFF2-40B4-BE49-F238E27FC236}">
                <a16:creationId xmlns:a16="http://schemas.microsoft.com/office/drawing/2014/main" id="{B293231D-DBDD-4D2C-A470-C5EB2DE87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585" y="1221581"/>
            <a:ext cx="134524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350" b="1">
                <a:latin typeface="Arial" panose="020B0604020202020204" pitchFamily="34" charset="0"/>
              </a:rPr>
              <a:t>Vocalizzazioni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50"/>
    </mc:Choice>
    <mc:Fallback xmlns="">
      <p:transition spd="slow" advTm="34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5">
            <a:extLst>
              <a:ext uri="{FF2B5EF4-FFF2-40B4-BE49-F238E27FC236}">
                <a16:creationId xmlns:a16="http://schemas.microsoft.com/office/drawing/2014/main" id="{7AB35CF9-2658-4CFA-9C5B-1009A4ADE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042" y="500063"/>
            <a:ext cx="74318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/>
              <a:t>Amplesso ascellare    Amplesso inguinale</a:t>
            </a:r>
          </a:p>
        </p:txBody>
      </p:sp>
      <p:pic>
        <p:nvPicPr>
          <p:cNvPr id="82947" name="Picture 7" descr="acampbell36">
            <a:extLst>
              <a:ext uri="{FF2B5EF4-FFF2-40B4-BE49-F238E27FC236}">
                <a16:creationId xmlns:a16="http://schemas.microsoft.com/office/drawing/2014/main" id="{E2505EC3-0937-4C00-89AA-F69DF690B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773" y="869395"/>
            <a:ext cx="2159794" cy="172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8" descr="rane9">
            <a:extLst>
              <a:ext uri="{FF2B5EF4-FFF2-40B4-BE49-F238E27FC236}">
                <a16:creationId xmlns:a16="http://schemas.microsoft.com/office/drawing/2014/main" id="{2546CF86-EAC6-44B0-8293-E246A3B7D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158729"/>
            <a:ext cx="4521994" cy="321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10" descr="2637">
            <a:extLst>
              <a:ext uri="{FF2B5EF4-FFF2-40B4-BE49-F238E27FC236}">
                <a16:creationId xmlns:a16="http://schemas.microsoft.com/office/drawing/2014/main" id="{D7EA643C-14C4-45DA-94D8-98CE0BDB3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4" r="5042" b="12053"/>
          <a:stretch>
            <a:fillRect/>
          </a:stretch>
        </p:blipFill>
        <p:spPr bwMode="auto">
          <a:xfrm>
            <a:off x="2203848" y="819150"/>
            <a:ext cx="2288381" cy="16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030"/>
    </mc:Choice>
    <mc:Fallback xmlns="">
      <p:transition spd="slow" advTm="196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5">
            <a:extLst>
              <a:ext uri="{FF2B5EF4-FFF2-40B4-BE49-F238E27FC236}">
                <a16:creationId xmlns:a16="http://schemas.microsoft.com/office/drawing/2014/main" id="{F1AECB25-0594-4FE5-84A1-92A2871F6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028700"/>
            <a:ext cx="5000625" cy="375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81"/>
    </mc:Choice>
    <mc:Fallback xmlns="">
      <p:transition spd="slow" advTm="3008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egg_mass">
            <a:extLst>
              <a:ext uri="{FF2B5EF4-FFF2-40B4-BE49-F238E27FC236}">
                <a16:creationId xmlns:a16="http://schemas.microsoft.com/office/drawing/2014/main" id="{AE2A7A85-F8B4-4E71-A134-6EA2E11CB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1" y="857250"/>
            <a:ext cx="3545681" cy="281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4" descr="frogchart">
            <a:extLst>
              <a:ext uri="{FF2B5EF4-FFF2-40B4-BE49-F238E27FC236}">
                <a16:creationId xmlns:a16="http://schemas.microsoft.com/office/drawing/2014/main" id="{06D68163-A45E-46E1-8118-87B21ED69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4057650"/>
            <a:ext cx="3684985" cy="217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07"/>
    </mc:Choice>
    <mc:Fallback xmlns="">
      <p:transition spd="slow" advTm="75807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ibo, uccello&#10;&#10;Descrizione generata automaticamente">
            <a:extLst>
              <a:ext uri="{FF2B5EF4-FFF2-40B4-BE49-F238E27FC236}">
                <a16:creationId xmlns:a16="http://schemas.microsoft.com/office/drawing/2014/main" id="{08CAD6A9-32C4-4823-89DC-EFAE85617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34" y="0"/>
            <a:ext cx="5295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0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130"/>
    </mc:Choice>
    <mc:Fallback xmlns="">
      <p:transition spd="slow" advTm="12413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2">
            <a:extLst>
              <a:ext uri="{FF2B5EF4-FFF2-40B4-BE49-F238E27FC236}">
                <a16:creationId xmlns:a16="http://schemas.microsoft.com/office/drawing/2014/main" id="{75AE79B9-81E6-4D4A-B48A-F80A37AC0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485" y="60722"/>
            <a:ext cx="34933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>
                <a:latin typeface="Arial" panose="020B0604020202020204" pitchFamily="34" charset="0"/>
              </a:rPr>
              <a:t>Strategie riproduttive degli Anfibi</a:t>
            </a:r>
          </a:p>
        </p:txBody>
      </p:sp>
      <p:sp>
        <p:nvSpPr>
          <p:cNvPr id="27652" name="Text Box 3">
            <a:extLst>
              <a:ext uri="{FF2B5EF4-FFF2-40B4-BE49-F238E27FC236}">
                <a16:creationId xmlns:a16="http://schemas.microsoft.com/office/drawing/2014/main" id="{C86628FC-2921-40CC-B40D-AB0BD7D82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860" y="1052513"/>
            <a:ext cx="37802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it-IT" altLang="it-IT" sz="1350">
              <a:latin typeface="Arial" panose="020B0604020202020204" pitchFamily="34" charset="0"/>
            </a:endParaRPr>
          </a:p>
          <a:p>
            <a:pPr eaLnBrk="1" hangingPunct="1"/>
            <a:r>
              <a:rPr lang="it-IT" altLang="it-IT" sz="1350">
                <a:latin typeface="Arial" panose="020B0604020202020204" pitchFamily="34" charset="0"/>
              </a:rPr>
              <a:t> </a:t>
            </a:r>
          </a:p>
        </p:txBody>
      </p:sp>
      <p:graphicFrame>
        <p:nvGraphicFramePr>
          <p:cNvPr id="58372" name="Object 4">
            <a:extLst>
              <a:ext uri="{FF2B5EF4-FFF2-40B4-BE49-F238E27FC236}">
                <a16:creationId xmlns:a16="http://schemas.microsoft.com/office/drawing/2014/main" id="{BF51D18A-38CC-46EC-B5CC-DD9C3EC20D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56160" y="2712244"/>
          <a:ext cx="5757863" cy="4064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7" name="Image" r:id="rId5" imgW="5284795" imgH="3730444" progId="Photoshop.Image.7">
                  <p:embed/>
                </p:oleObj>
              </mc:Choice>
              <mc:Fallback>
                <p:oleObj name="Image" r:id="rId5" imgW="5284795" imgH="3730444" progId="Photoshop.Image.7">
                  <p:embed/>
                  <p:pic>
                    <p:nvPicPr>
                      <p:cNvPr id="58372" name="Object 4">
                        <a:extLst>
                          <a:ext uri="{FF2B5EF4-FFF2-40B4-BE49-F238E27FC236}">
                            <a16:creationId xmlns:a16="http://schemas.microsoft.com/office/drawing/2014/main" id="{BF51D18A-38CC-46EC-B5CC-DD9C3EC20D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6160" y="2712244"/>
                        <a:ext cx="5757863" cy="40647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Text Box 5">
            <a:extLst>
              <a:ext uri="{FF2B5EF4-FFF2-40B4-BE49-F238E27FC236}">
                <a16:creationId xmlns:a16="http://schemas.microsoft.com/office/drawing/2014/main" id="{299E4E4F-C6D9-4785-B1F0-AB16472DD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411956"/>
            <a:ext cx="4800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500">
                <a:latin typeface="Arial" panose="020B0604020202020204" pitchFamily="34" charset="0"/>
              </a:rPr>
              <a:t>Anuri </a:t>
            </a:r>
            <a:r>
              <a:rPr lang="it-IT" altLang="it-IT" sz="1500"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it-IT" altLang="it-IT" sz="1500">
                <a:latin typeface="Arial" panose="020B0604020202020204" pitchFamily="34" charset="0"/>
              </a:rPr>
              <a:t>fecondazione esterna (pochi casi interna)</a:t>
            </a:r>
          </a:p>
          <a:p>
            <a:pPr eaLnBrk="1" hangingPunct="1"/>
            <a:endParaRPr lang="it-IT" altLang="it-IT" sz="1500">
              <a:latin typeface="Arial" panose="020B0604020202020204" pitchFamily="34" charset="0"/>
            </a:endParaRPr>
          </a:p>
        </p:txBody>
      </p:sp>
      <p:pic>
        <p:nvPicPr>
          <p:cNvPr id="27654" name="Picture 6" descr="ascaphus1">
            <a:extLst>
              <a:ext uri="{FF2B5EF4-FFF2-40B4-BE49-F238E27FC236}">
                <a16:creationId xmlns:a16="http://schemas.microsoft.com/office/drawing/2014/main" id="{15579B05-7732-4274-907F-243C95826E9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3860" y="944166"/>
            <a:ext cx="2022872" cy="1508522"/>
          </a:xfrm>
          <a:noFill/>
        </p:spPr>
      </p:pic>
      <p:pic>
        <p:nvPicPr>
          <p:cNvPr id="27655" name="Picture 7" descr="alytes">
            <a:extLst>
              <a:ext uri="{FF2B5EF4-FFF2-40B4-BE49-F238E27FC236}">
                <a16:creationId xmlns:a16="http://schemas.microsoft.com/office/drawing/2014/main" id="{8AB02FA3-F7DB-4195-BB4B-CDDF9D13020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3925" y="998935"/>
            <a:ext cx="2263379" cy="1506140"/>
          </a:xfrm>
          <a:noFill/>
        </p:spPr>
      </p:pic>
      <p:sp>
        <p:nvSpPr>
          <p:cNvPr id="58376" name="Text Box 8">
            <a:extLst>
              <a:ext uri="{FF2B5EF4-FFF2-40B4-BE49-F238E27FC236}">
                <a16:creationId xmlns:a16="http://schemas.microsoft.com/office/drawing/2014/main" id="{00989089-CA06-4C6A-A119-BF7BC92AC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272" y="2655094"/>
            <a:ext cx="15199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200"/>
              <a:t>20% degli anuri </a:t>
            </a:r>
          </a:p>
          <a:p>
            <a:pPr eaLnBrk="1" hangingPunct="1"/>
            <a:r>
              <a:rPr lang="it-IT" altLang="it-IT" sz="1200"/>
              <a:t>ha sviluppo diretto</a:t>
            </a:r>
          </a:p>
        </p:txBody>
      </p:sp>
      <p:sp>
        <p:nvSpPr>
          <p:cNvPr id="58378" name="Text Box 10">
            <a:extLst>
              <a:ext uri="{FF2B5EF4-FFF2-40B4-BE49-F238E27FC236}">
                <a16:creationId xmlns:a16="http://schemas.microsoft.com/office/drawing/2014/main" id="{A9FF3962-075E-4D1C-AFD5-90D9580E0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9528" y="6399610"/>
            <a:ext cx="152157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350"/>
              <a:t>6 specie vivipare</a:t>
            </a: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814"/>
    </mc:Choice>
    <mc:Fallback xmlns="">
      <p:transition spd="slow" advTm="154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8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6" grpId="0"/>
      <p:bldP spid="5837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5" descr="rane10">
            <a:extLst>
              <a:ext uri="{FF2B5EF4-FFF2-40B4-BE49-F238E27FC236}">
                <a16:creationId xmlns:a16="http://schemas.microsoft.com/office/drawing/2014/main" id="{C54737C9-BE37-4281-A410-EA6755C32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496" y="1"/>
            <a:ext cx="5646254" cy="329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6" descr="rane11">
            <a:extLst>
              <a:ext uri="{FF2B5EF4-FFF2-40B4-BE49-F238E27FC236}">
                <a16:creationId xmlns:a16="http://schemas.microsoft.com/office/drawing/2014/main" id="{110A981B-1081-49E6-910E-92C8A3ABE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" t="56071"/>
          <a:stretch>
            <a:fillRect/>
          </a:stretch>
        </p:blipFill>
        <p:spPr bwMode="auto">
          <a:xfrm rot="21464078">
            <a:off x="5156752" y="3648536"/>
            <a:ext cx="3419160" cy="314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7" descr="rane11">
            <a:extLst>
              <a:ext uri="{FF2B5EF4-FFF2-40B4-BE49-F238E27FC236}">
                <a16:creationId xmlns:a16="http://schemas.microsoft.com/office/drawing/2014/main" id="{7AE081C0-933A-44E7-9C37-E31D9B78D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" t="5295" b="59846"/>
          <a:stretch>
            <a:fillRect/>
          </a:stretch>
        </p:blipFill>
        <p:spPr bwMode="auto">
          <a:xfrm>
            <a:off x="507303" y="3805640"/>
            <a:ext cx="3839911" cy="289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77"/>
    </mc:Choice>
    <mc:Fallback xmlns="">
      <p:transition spd="slow" advTm="57777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4">
            <a:extLst>
              <a:ext uri="{FF2B5EF4-FFF2-40B4-BE49-F238E27FC236}">
                <a16:creationId xmlns:a16="http://schemas.microsoft.com/office/drawing/2014/main" id="{00C1FF33-0799-4171-A7D5-A7BCB8043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3251" y="126518"/>
            <a:ext cx="39196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 dirty="0"/>
              <a:t>Le rane del genere </a:t>
            </a:r>
            <a:r>
              <a:rPr lang="it-IT" altLang="it-IT" sz="1800" dirty="0" err="1"/>
              <a:t>Rheobatrachus</a:t>
            </a:r>
            <a:r>
              <a:rPr lang="it-IT" altLang="it-IT" sz="1800" dirty="0"/>
              <a:t> </a:t>
            </a:r>
          </a:p>
          <a:p>
            <a:pPr eaLnBrk="1" hangingPunct="1"/>
            <a:r>
              <a:rPr lang="it-IT" altLang="it-IT" sz="1800" dirty="0"/>
              <a:t>Trasportano le uova nello stomaco</a:t>
            </a:r>
          </a:p>
        </p:txBody>
      </p:sp>
      <p:pic>
        <p:nvPicPr>
          <p:cNvPr id="87043" name="Picture 6" descr="American Bullfrog Tadpole">
            <a:extLst>
              <a:ext uri="{FF2B5EF4-FFF2-40B4-BE49-F238E27FC236}">
                <a16:creationId xmlns:a16="http://schemas.microsoft.com/office/drawing/2014/main" id="{DE48DC9B-1368-489F-ABA7-5EB66B7C3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082" y="1054893"/>
            <a:ext cx="3919663" cy="300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8" descr="The former distributions of Rheobatrachus silus (green) and Rheobatrachus vitellinus (blue).">
            <a:extLst>
              <a:ext uri="{FF2B5EF4-FFF2-40B4-BE49-F238E27FC236}">
                <a16:creationId xmlns:a16="http://schemas.microsoft.com/office/drawing/2014/main" id="{CBA52F96-6661-469E-BF5B-733EC88C8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828" y="2670728"/>
            <a:ext cx="2767013" cy="253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Rectangle 9">
            <a:extLst>
              <a:ext uri="{FF2B5EF4-FFF2-40B4-BE49-F238E27FC236}">
                <a16:creationId xmlns:a16="http://schemas.microsoft.com/office/drawing/2014/main" id="{2F08C0AE-F699-4349-85F0-4CAE6C992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319" y="5341442"/>
            <a:ext cx="5325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200" dirty="0"/>
              <a:t>The </a:t>
            </a:r>
            <a:r>
              <a:rPr lang="it-IT" altLang="it-IT" sz="1200" dirty="0" err="1"/>
              <a:t>former</a:t>
            </a:r>
            <a:r>
              <a:rPr lang="it-IT" altLang="it-IT" sz="1200" dirty="0"/>
              <a:t> </a:t>
            </a:r>
            <a:r>
              <a:rPr lang="it-IT" altLang="it-IT" sz="1200" dirty="0" err="1"/>
              <a:t>distributions</a:t>
            </a:r>
            <a:r>
              <a:rPr lang="it-IT" altLang="it-IT" sz="1200" dirty="0"/>
              <a:t> of </a:t>
            </a:r>
            <a:r>
              <a:rPr lang="it-IT" altLang="it-IT" sz="1200" i="1" dirty="0" err="1"/>
              <a:t>Rheobatrachus</a:t>
            </a:r>
            <a:r>
              <a:rPr lang="it-IT" altLang="it-IT" sz="1200" i="1" dirty="0"/>
              <a:t> </a:t>
            </a:r>
            <a:r>
              <a:rPr lang="it-IT" altLang="it-IT" sz="1200" i="1" dirty="0" err="1"/>
              <a:t>silus</a:t>
            </a:r>
            <a:r>
              <a:rPr lang="it-IT" altLang="it-IT" sz="1200" dirty="0"/>
              <a:t> (green) and </a:t>
            </a:r>
            <a:r>
              <a:rPr lang="it-IT" altLang="it-IT" sz="1200" i="1" dirty="0" err="1"/>
              <a:t>Rheobatrachus</a:t>
            </a:r>
            <a:r>
              <a:rPr lang="it-IT" altLang="it-IT" sz="1200" i="1" dirty="0"/>
              <a:t> </a:t>
            </a:r>
            <a:r>
              <a:rPr lang="it-IT" altLang="it-IT" sz="1200" i="1" dirty="0" err="1"/>
              <a:t>vitellinus</a:t>
            </a:r>
            <a:r>
              <a:rPr lang="it-IT" altLang="it-IT" sz="1200" dirty="0"/>
              <a:t> (blue).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31"/>
    </mc:Choice>
    <mc:Fallback xmlns="">
      <p:transition spd="slow" advTm="6833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5">
            <a:extLst>
              <a:ext uri="{FF2B5EF4-FFF2-40B4-BE49-F238E27FC236}">
                <a16:creationId xmlns:a16="http://schemas.microsoft.com/office/drawing/2014/main" id="{582B9852-7184-4E60-827D-C090B1BC8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913" y="242888"/>
            <a:ext cx="55012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 dirty="0"/>
              <a:t>Modalità di locomozione negli anuri: non solo salto</a:t>
            </a:r>
          </a:p>
        </p:txBody>
      </p:sp>
      <p:pic>
        <p:nvPicPr>
          <p:cNvPr id="71683" name="Picture 7" descr="rane4">
            <a:extLst>
              <a:ext uri="{FF2B5EF4-FFF2-40B4-BE49-F238E27FC236}">
                <a16:creationId xmlns:a16="http://schemas.microsoft.com/office/drawing/2014/main" id="{DBAC2235-C680-4CCE-BD79-11125105C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2" t="1570" b="15881"/>
          <a:stretch>
            <a:fillRect/>
          </a:stretch>
        </p:blipFill>
        <p:spPr bwMode="auto">
          <a:xfrm>
            <a:off x="2291177" y="919340"/>
            <a:ext cx="5607120" cy="514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8" descr="rane4">
            <a:extLst>
              <a:ext uri="{FF2B5EF4-FFF2-40B4-BE49-F238E27FC236}">
                <a16:creationId xmlns:a16="http://schemas.microsoft.com/office/drawing/2014/main" id="{D7971311-31A9-4254-973C-6E113ED81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97" r="18558"/>
          <a:stretch>
            <a:fillRect/>
          </a:stretch>
        </p:blipFill>
        <p:spPr bwMode="auto">
          <a:xfrm>
            <a:off x="2184020" y="6060595"/>
            <a:ext cx="4410075" cy="81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834"/>
    </mc:Choice>
    <mc:Fallback xmlns="">
      <p:transition spd="slow" advTm="168834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5" descr="rane8">
            <a:extLst>
              <a:ext uri="{FF2B5EF4-FFF2-40B4-BE49-F238E27FC236}">
                <a16:creationId xmlns:a16="http://schemas.microsoft.com/office/drawing/2014/main" id="{884F5BDA-69F0-4625-A1A3-A1C71AEE9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89" b="72253"/>
          <a:stretch>
            <a:fillRect/>
          </a:stretch>
        </p:blipFill>
        <p:spPr bwMode="auto">
          <a:xfrm>
            <a:off x="7446893" y="2391966"/>
            <a:ext cx="1600200" cy="135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6" descr="rane8">
            <a:extLst>
              <a:ext uri="{FF2B5EF4-FFF2-40B4-BE49-F238E27FC236}">
                <a16:creationId xmlns:a16="http://schemas.microsoft.com/office/drawing/2014/main" id="{B72278FF-36FA-4335-91BC-37A3EB0B0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4"/>
          <a:stretch>
            <a:fillRect/>
          </a:stretch>
        </p:blipFill>
        <p:spPr bwMode="auto">
          <a:xfrm>
            <a:off x="1608722" y="-1"/>
            <a:ext cx="5105213" cy="680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arrotondato 4">
            <a:extLst>
              <a:ext uri="{FF2B5EF4-FFF2-40B4-BE49-F238E27FC236}">
                <a16:creationId xmlns:a16="http://schemas.microsoft.com/office/drawing/2014/main" id="{478BFEA6-5DF1-48B8-B660-09DBEB2C1C1B}"/>
              </a:ext>
            </a:extLst>
          </p:cNvPr>
          <p:cNvSpPr/>
          <p:nvPr/>
        </p:nvSpPr>
        <p:spPr>
          <a:xfrm>
            <a:off x="1602768" y="5736999"/>
            <a:ext cx="5487145" cy="10239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800"/>
          </a:p>
        </p:txBody>
      </p:sp>
      <p:sp>
        <p:nvSpPr>
          <p:cNvPr id="6" name="Rettangolo arrotondato 5">
            <a:extLst>
              <a:ext uri="{FF2B5EF4-FFF2-40B4-BE49-F238E27FC236}">
                <a16:creationId xmlns:a16="http://schemas.microsoft.com/office/drawing/2014/main" id="{AA1B1320-0E71-4D80-ABCB-790D0708D87A}"/>
              </a:ext>
            </a:extLst>
          </p:cNvPr>
          <p:cNvSpPr/>
          <p:nvPr/>
        </p:nvSpPr>
        <p:spPr>
          <a:xfrm>
            <a:off x="1521807" y="3084910"/>
            <a:ext cx="5568106" cy="2557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800"/>
          </a:p>
        </p:txBody>
      </p:sp>
      <p:sp>
        <p:nvSpPr>
          <p:cNvPr id="7" name="Rettangolo arrotondato 6">
            <a:extLst>
              <a:ext uri="{FF2B5EF4-FFF2-40B4-BE49-F238E27FC236}">
                <a16:creationId xmlns:a16="http://schemas.microsoft.com/office/drawing/2014/main" id="{9E393132-D099-40EA-A5C6-ADB2947DDD71}"/>
              </a:ext>
            </a:extLst>
          </p:cNvPr>
          <p:cNvSpPr/>
          <p:nvPr/>
        </p:nvSpPr>
        <p:spPr>
          <a:xfrm>
            <a:off x="1602769" y="54769"/>
            <a:ext cx="5487144" cy="303014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80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490"/>
    </mc:Choice>
    <mc:Fallback xmlns="">
      <p:transition spd="slow" advTm="156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 descr="rane12">
            <a:extLst>
              <a:ext uri="{FF2B5EF4-FFF2-40B4-BE49-F238E27FC236}">
                <a16:creationId xmlns:a16="http://schemas.microsoft.com/office/drawing/2014/main" id="{C7BBAE43-6C46-4563-A7F7-458A96052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6577">
            <a:off x="333906" y="1006414"/>
            <a:ext cx="8476189" cy="484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69"/>
    </mc:Choice>
    <mc:Fallback xmlns="">
      <p:transition spd="slow" advTm="92269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 descr="rane3">
            <a:extLst>
              <a:ext uri="{FF2B5EF4-FFF2-40B4-BE49-F238E27FC236}">
                <a16:creationId xmlns:a16="http://schemas.microsoft.com/office/drawing/2014/main" id="{FE036AE4-57A3-407E-8BB8-276988A80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974" y="670060"/>
            <a:ext cx="6403166" cy="586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 Box 5">
            <a:extLst>
              <a:ext uri="{FF2B5EF4-FFF2-40B4-BE49-F238E27FC236}">
                <a16:creationId xmlns:a16="http://schemas.microsoft.com/office/drawing/2014/main" id="{54E9C0B6-E147-40FD-A949-2BB9D24C9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122" y="207169"/>
            <a:ext cx="27254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/>
              <a:t>L’altra faccia delle rane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89"/>
    </mc:Choice>
    <mc:Fallback xmlns="">
      <p:transition spd="slow" advTm="102889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 descr="FOCUS1701">
            <a:extLst>
              <a:ext uri="{FF2B5EF4-FFF2-40B4-BE49-F238E27FC236}">
                <a16:creationId xmlns:a16="http://schemas.microsoft.com/office/drawing/2014/main" id="{3D60671D-7E7D-4CCE-8899-95771A61B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442" y="137744"/>
            <a:ext cx="4843558" cy="672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 descr="Immagine che contiene mappa, disegnando&#10;&#10;Descrizione generata automaticamente">
            <a:extLst>
              <a:ext uri="{FF2B5EF4-FFF2-40B4-BE49-F238E27FC236}">
                <a16:creationId xmlns:a16="http://schemas.microsoft.com/office/drawing/2014/main" id="{26790930-F1B5-4199-B8C2-0FEECD7C5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7" y="1789895"/>
            <a:ext cx="4174435" cy="2409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492"/>
    </mc:Choice>
    <mc:Fallback xmlns="">
      <p:transition spd="slow" advTm="156492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4">
            <a:extLst>
              <a:ext uri="{FF2B5EF4-FFF2-40B4-BE49-F238E27FC236}">
                <a16:creationId xmlns:a16="http://schemas.microsoft.com/office/drawing/2014/main" id="{887A28C8-95C0-4729-8C1C-DC03C5375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122" y="207169"/>
            <a:ext cx="27254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/>
              <a:t>L’altra faccia delle rane</a:t>
            </a:r>
          </a:p>
        </p:txBody>
      </p:sp>
      <p:pic>
        <p:nvPicPr>
          <p:cNvPr id="92163" name="Picture 10">
            <a:extLst>
              <a:ext uri="{FF2B5EF4-FFF2-40B4-BE49-F238E27FC236}">
                <a16:creationId xmlns:a16="http://schemas.microsoft.com/office/drawing/2014/main" id="{173B4C90-EBB0-4530-BC2D-A1FED4B53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897" y="813407"/>
            <a:ext cx="5068718" cy="398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11">
            <a:extLst>
              <a:ext uri="{FF2B5EF4-FFF2-40B4-BE49-F238E27FC236}">
                <a16:creationId xmlns:a16="http://schemas.microsoft.com/office/drawing/2014/main" id="{7D2197EE-3525-42FB-AA57-396402765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0694"/>
            <a:ext cx="5302372" cy="25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73"/>
    </mc:Choice>
    <mc:Fallback xmlns="">
      <p:transition spd="slow" advTm="95673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rane5">
            <a:extLst>
              <a:ext uri="{FF2B5EF4-FFF2-40B4-BE49-F238E27FC236}">
                <a16:creationId xmlns:a16="http://schemas.microsoft.com/office/drawing/2014/main" id="{189F8FFF-2055-4D8D-AF9F-3A9AD8EC6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72" y="0"/>
            <a:ext cx="6330343" cy="307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5" descr="rane6">
            <a:extLst>
              <a:ext uri="{FF2B5EF4-FFF2-40B4-BE49-F238E27FC236}">
                <a16:creationId xmlns:a16="http://schemas.microsoft.com/office/drawing/2014/main" id="{DC5DA15A-66D3-4BFE-8596-B62ED1111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72656">
            <a:off x="5019129" y="2595023"/>
            <a:ext cx="3928468" cy="419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153"/>
    </mc:Choice>
    <mc:Fallback xmlns="">
      <p:transition spd="slow" advTm="123153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4">
            <a:extLst>
              <a:ext uri="{FF2B5EF4-FFF2-40B4-BE49-F238E27FC236}">
                <a16:creationId xmlns:a16="http://schemas.microsoft.com/office/drawing/2014/main" id="{F9177710-1BB1-452C-A1ED-C48A8FF14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419" y="0"/>
            <a:ext cx="2032929" cy="369332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 i="1"/>
              <a:t>Spea multiplicata</a:t>
            </a:r>
          </a:p>
        </p:txBody>
      </p:sp>
      <p:pic>
        <p:nvPicPr>
          <p:cNvPr id="66565" name="Picture 5">
            <a:extLst>
              <a:ext uri="{FF2B5EF4-FFF2-40B4-BE49-F238E27FC236}">
                <a16:creationId xmlns:a16="http://schemas.microsoft.com/office/drawing/2014/main" id="{EF06E645-1272-4E20-AEE3-6BA96AF24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427" y="3206665"/>
            <a:ext cx="7308073" cy="351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Rectangle 8">
            <a:extLst>
              <a:ext uri="{FF2B5EF4-FFF2-40B4-BE49-F238E27FC236}">
                <a16:creationId xmlns:a16="http://schemas.microsoft.com/office/drawing/2014/main" id="{D7F30D4E-C01A-4871-A7C2-58F00105A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1382" y="74890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94213" name="Rectangle 10">
            <a:extLst>
              <a:ext uri="{FF2B5EF4-FFF2-40B4-BE49-F238E27FC236}">
                <a16:creationId xmlns:a16="http://schemas.microsoft.com/office/drawing/2014/main" id="{832E42AB-590C-4A15-9CFE-66AC6AC54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1382" y="74890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it-IT" altLang="it-IT" sz="1800"/>
          </a:p>
        </p:txBody>
      </p:sp>
      <p:pic>
        <p:nvPicPr>
          <p:cNvPr id="94214" name="Picture 31" descr="figure3">
            <a:extLst>
              <a:ext uri="{FF2B5EF4-FFF2-40B4-BE49-F238E27FC236}">
                <a16:creationId xmlns:a16="http://schemas.microsoft.com/office/drawing/2014/main" id="{33764B59-1EA8-4330-910E-1B678DF9A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371" y="537025"/>
            <a:ext cx="5449202" cy="2775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3B5E8E87-DBFF-430C-B574-93464954E54B}"/>
                  </a:ext>
                </a:extLst>
              </p14:cNvPr>
              <p14:cNvContentPartPr/>
              <p14:nvPr/>
            </p14:nvContentPartPr>
            <p14:xfrm>
              <a:off x="8581320" y="6307560"/>
              <a:ext cx="360" cy="36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3B5E8E87-DBFF-430C-B574-93464954E54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71960" y="62982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451"/>
    </mc:Choice>
    <mc:Fallback xmlns="">
      <p:transition spd="slow" advTm="199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Fig">
            <a:extLst>
              <a:ext uri="{FF2B5EF4-FFF2-40B4-BE49-F238E27FC236}">
                <a16:creationId xmlns:a16="http://schemas.microsoft.com/office/drawing/2014/main" id="{E61F9149-91EF-46C1-BB13-F46BFE727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30" y="147888"/>
            <a:ext cx="6698091" cy="671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5" descr="Spea_multiplicata,I_JDW855">
            <a:extLst>
              <a:ext uri="{FF2B5EF4-FFF2-40B4-BE49-F238E27FC236}">
                <a16:creationId xmlns:a16="http://schemas.microsoft.com/office/drawing/2014/main" id="{75B20873-7727-4944-B186-868099EC2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335" y="1965722"/>
            <a:ext cx="3719513" cy="278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083"/>
    </mc:Choice>
    <mc:Fallback xmlns="">
      <p:transition spd="slow" advTm="115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4">
            <a:extLst>
              <a:ext uri="{FF2B5EF4-FFF2-40B4-BE49-F238E27FC236}">
                <a16:creationId xmlns:a16="http://schemas.microsoft.com/office/drawing/2014/main" id="{90128C81-68B0-450E-A63F-A963985A7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2681" y="188119"/>
            <a:ext cx="50129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 b="1" dirty="0"/>
              <a:t>Alcuni cambiamenti durante la metamorfosi</a:t>
            </a:r>
          </a:p>
        </p:txBody>
      </p:sp>
      <p:sp>
        <p:nvSpPr>
          <p:cNvPr id="96259" name="Text Box 5">
            <a:extLst>
              <a:ext uri="{FF2B5EF4-FFF2-40B4-BE49-F238E27FC236}">
                <a16:creationId xmlns:a16="http://schemas.microsoft.com/office/drawing/2014/main" id="{13947388-6F42-4882-A459-B3B1D18C0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974" y="979556"/>
            <a:ext cx="5194051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2000" dirty="0"/>
              <a:t>Ristrutturazione bocca e testa</a:t>
            </a:r>
          </a:p>
          <a:p>
            <a:pPr eaLnBrk="1" hangingPunct="1"/>
            <a:r>
              <a:rPr lang="it-IT" altLang="it-IT" sz="2000" dirty="0"/>
              <a:t>Regressione dell’intestino</a:t>
            </a:r>
          </a:p>
          <a:p>
            <a:pPr eaLnBrk="1" hangingPunct="1"/>
            <a:r>
              <a:rPr lang="it-IT" altLang="it-IT" sz="2000" dirty="0"/>
              <a:t>Calcificazione dello scheletro</a:t>
            </a:r>
          </a:p>
          <a:p>
            <a:pPr eaLnBrk="1" hangingPunct="1"/>
            <a:r>
              <a:rPr lang="it-IT" altLang="it-IT" sz="2000" dirty="0"/>
              <a:t>Degenerazione della coda</a:t>
            </a:r>
          </a:p>
          <a:p>
            <a:pPr eaLnBrk="1" hangingPunct="1"/>
            <a:r>
              <a:rPr lang="it-IT" altLang="it-IT" sz="2000" dirty="0"/>
              <a:t>Crescita degli arti</a:t>
            </a:r>
          </a:p>
          <a:p>
            <a:pPr eaLnBrk="1" hangingPunct="1"/>
            <a:r>
              <a:rPr lang="it-IT" altLang="it-IT" sz="2000" dirty="0"/>
              <a:t>Degenerazione archi branchiali e branchie</a:t>
            </a:r>
          </a:p>
          <a:p>
            <a:pPr eaLnBrk="1" hangingPunct="1"/>
            <a:r>
              <a:rPr lang="it-IT" altLang="it-IT" sz="2000" dirty="0"/>
              <a:t>Sviluppo dei polmoni</a:t>
            </a:r>
          </a:p>
          <a:p>
            <a:pPr eaLnBrk="1" hangingPunct="1"/>
            <a:r>
              <a:rPr lang="it-IT" altLang="it-IT" sz="2000" dirty="0"/>
              <a:t>Riassorbimento pronefro</a:t>
            </a:r>
          </a:p>
          <a:p>
            <a:pPr eaLnBrk="1" hangingPunct="1"/>
            <a:endParaRPr lang="it-IT" altLang="it-IT" sz="2000" dirty="0"/>
          </a:p>
          <a:p>
            <a:pPr eaLnBrk="1" hangingPunct="1"/>
            <a:endParaRPr lang="it-IT" altLang="it-IT" sz="2000" dirty="0"/>
          </a:p>
        </p:txBody>
      </p:sp>
      <p:pic>
        <p:nvPicPr>
          <p:cNvPr id="96260" name="Picture 6" descr="tadpole">
            <a:extLst>
              <a:ext uri="{FF2B5EF4-FFF2-40B4-BE49-F238E27FC236}">
                <a16:creationId xmlns:a16="http://schemas.microsoft.com/office/drawing/2014/main" id="{DD81282B-D2C6-43DB-904B-0251200FFD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429" y="4571760"/>
            <a:ext cx="4173140" cy="174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75"/>
    </mc:Choice>
    <mc:Fallback xmlns="">
      <p:transition spd="slow" advTm="81975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>
            <a:extLst>
              <a:ext uri="{FF2B5EF4-FFF2-40B4-BE49-F238E27FC236}">
                <a16:creationId xmlns:a16="http://schemas.microsoft.com/office/drawing/2014/main" id="{80D824D6-6C49-4444-BB37-88AF44AB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746" y="4143375"/>
            <a:ext cx="4828834" cy="256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Picture 5">
            <a:extLst>
              <a:ext uri="{FF2B5EF4-FFF2-40B4-BE49-F238E27FC236}">
                <a16:creationId xmlns:a16="http://schemas.microsoft.com/office/drawing/2014/main" id="{00CB44DD-D253-4810-BB1C-7B6D5435B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348" y="1008460"/>
            <a:ext cx="3692128" cy="327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Picture 6">
            <a:extLst>
              <a:ext uri="{FF2B5EF4-FFF2-40B4-BE49-F238E27FC236}">
                <a16:creationId xmlns:a16="http://schemas.microsoft.com/office/drawing/2014/main" id="{0835B168-30F0-47A8-B89E-4F4539EA8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13" y="4702969"/>
            <a:ext cx="1784747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7">
            <a:extLst>
              <a:ext uri="{FF2B5EF4-FFF2-40B4-BE49-F238E27FC236}">
                <a16:creationId xmlns:a16="http://schemas.microsoft.com/office/drawing/2014/main" id="{597BAC32-6617-45E7-8D63-28425BABB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6" y="4854179"/>
            <a:ext cx="1784747" cy="22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8">
            <a:extLst>
              <a:ext uri="{FF2B5EF4-FFF2-40B4-BE49-F238E27FC236}">
                <a16:creationId xmlns:a16="http://schemas.microsoft.com/office/drawing/2014/main" id="{7CEDF4C9-8A2A-4C04-B835-F3E61F75A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4441031"/>
            <a:ext cx="1584722" cy="23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5" name="Picture 9">
            <a:extLst>
              <a:ext uri="{FF2B5EF4-FFF2-40B4-BE49-F238E27FC236}">
                <a16:creationId xmlns:a16="http://schemas.microsoft.com/office/drawing/2014/main" id="{0A078C75-BBB1-4C07-AA08-F51182EF5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10" y="90140"/>
            <a:ext cx="6378331" cy="94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5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394"/>
    </mc:Choice>
    <mc:Fallback xmlns="">
      <p:transition spd="slow" advTm="21139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2">
            <a:extLst>
              <a:ext uri="{FF2B5EF4-FFF2-40B4-BE49-F238E27FC236}">
                <a16:creationId xmlns:a16="http://schemas.microsoft.com/office/drawing/2014/main" id="{D599CCDE-F1B2-492F-916F-A3CABD04A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794" y="77747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72707" name="Text Box 13">
            <a:extLst>
              <a:ext uri="{FF2B5EF4-FFF2-40B4-BE49-F238E27FC236}">
                <a16:creationId xmlns:a16="http://schemas.microsoft.com/office/drawing/2014/main" id="{1779A5BF-D0C0-4A98-AAA2-6D156D245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980" y="1146811"/>
            <a:ext cx="2619628" cy="538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it-IT" altLang="it-IT" sz="1600">
                <a:latin typeface="Arial" panose="020B0604020202020204" pitchFamily="34" charset="0"/>
                <a:cs typeface="Arial" panose="020B0604020202020204" pitchFamily="34" charset="0"/>
              </a:rPr>
              <a:t>             Allophrynidae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600">
                <a:latin typeface="Arial" panose="020B0604020202020204" pitchFamily="34" charset="0"/>
                <a:cs typeface="Arial" panose="020B0604020202020204" pitchFamily="34" charset="0"/>
              </a:rPr>
              <a:t>             Arthroleptidae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600">
                <a:latin typeface="Arial" panose="020B0604020202020204" pitchFamily="34" charset="0"/>
                <a:cs typeface="Arial" panose="020B0604020202020204" pitchFamily="34" charset="0"/>
              </a:rPr>
              <a:t>             Ascaphidae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600">
                <a:latin typeface="Arial" panose="020B0604020202020204" pitchFamily="34" charset="0"/>
                <a:cs typeface="Arial" panose="020B0604020202020204" pitchFamily="34" charset="0"/>
              </a:rPr>
              <a:t>             Astylosternidae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600">
                <a:latin typeface="Arial" panose="020B0604020202020204" pitchFamily="34" charset="0"/>
                <a:cs typeface="Arial" panose="020B0604020202020204" pitchFamily="34" charset="0"/>
              </a:rPr>
              <a:t>             Bombinatoridae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600">
                <a:latin typeface="Arial" panose="020B0604020202020204" pitchFamily="34" charset="0"/>
                <a:cs typeface="Arial" panose="020B0604020202020204" pitchFamily="34" charset="0"/>
              </a:rPr>
              <a:t>             Brachycephalidae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600">
                <a:latin typeface="Arial" panose="020B0604020202020204" pitchFamily="34" charset="0"/>
                <a:cs typeface="Arial" panose="020B0604020202020204" pitchFamily="34" charset="0"/>
              </a:rPr>
              <a:t>             Bufonidae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600">
                <a:latin typeface="Arial" panose="020B0604020202020204" pitchFamily="34" charset="0"/>
                <a:cs typeface="Arial" panose="020B0604020202020204" pitchFamily="34" charset="0"/>
              </a:rPr>
              <a:t>             Centrolenidae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600">
                <a:latin typeface="Arial" panose="020B0604020202020204" pitchFamily="34" charset="0"/>
                <a:cs typeface="Arial" panose="020B0604020202020204" pitchFamily="34" charset="0"/>
              </a:rPr>
              <a:t>             Dendrobatidae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600">
                <a:latin typeface="Arial" panose="020B0604020202020204" pitchFamily="34" charset="0"/>
                <a:cs typeface="Arial" panose="020B0604020202020204" pitchFamily="34" charset="0"/>
              </a:rPr>
              <a:t>             Discoglossidae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600">
                <a:latin typeface="Arial" panose="020B0604020202020204" pitchFamily="34" charset="0"/>
                <a:cs typeface="Arial" panose="020B0604020202020204" pitchFamily="34" charset="0"/>
              </a:rPr>
              <a:t>             Heleophrynidae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600">
                <a:latin typeface="Arial" panose="020B0604020202020204" pitchFamily="34" charset="0"/>
                <a:cs typeface="Arial" panose="020B0604020202020204" pitchFamily="34" charset="0"/>
              </a:rPr>
              <a:t>             Hemisotidae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600">
                <a:latin typeface="Arial" panose="020B0604020202020204" pitchFamily="34" charset="0"/>
                <a:cs typeface="Arial" panose="020B0604020202020204" pitchFamily="34" charset="0"/>
              </a:rPr>
              <a:t>             Hylidae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600">
                <a:latin typeface="Arial" panose="020B0604020202020204" pitchFamily="34" charset="0"/>
                <a:cs typeface="Arial" panose="020B0604020202020204" pitchFamily="34" charset="0"/>
              </a:rPr>
              <a:t>             Hyperoliidae 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600">
                <a:latin typeface="Arial" panose="020B0604020202020204" pitchFamily="34" charset="0"/>
                <a:cs typeface="Arial" panose="020B0604020202020204" pitchFamily="34" charset="0"/>
              </a:rPr>
              <a:t>             Leiopelmatidae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600">
                <a:latin typeface="Arial" panose="020B0604020202020204" pitchFamily="34" charset="0"/>
                <a:cs typeface="Arial" panose="020B0604020202020204" pitchFamily="34" charset="0"/>
              </a:rPr>
              <a:t>             Leptodactylidae 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600">
                <a:latin typeface="Arial" panose="020B0604020202020204" pitchFamily="34" charset="0"/>
                <a:cs typeface="Arial" panose="020B0604020202020204" pitchFamily="34" charset="0"/>
              </a:rPr>
              <a:t>             Limnodynastidae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60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endParaRPr lang="it-IT" altLang="it-IT" sz="1600"/>
          </a:p>
        </p:txBody>
      </p:sp>
      <p:sp>
        <p:nvSpPr>
          <p:cNvPr id="72708" name="Text Box 15">
            <a:extLst>
              <a:ext uri="{FF2B5EF4-FFF2-40B4-BE49-F238E27FC236}">
                <a16:creationId xmlns:a16="http://schemas.microsoft.com/office/drawing/2014/main" id="{A3E1812D-FEBD-49B1-B94E-DDC1E0E24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114300"/>
            <a:ext cx="42242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990000"/>
                </a:solidFill>
              </a:rPr>
              <a:t>Anura   -   </a:t>
            </a:r>
            <a:r>
              <a:rPr lang="it-IT" altLang="it-IT" sz="1500" b="1">
                <a:solidFill>
                  <a:srgbClr val="990000"/>
                </a:solidFill>
              </a:rPr>
              <a:t>33 famiglie, </a:t>
            </a:r>
            <a:r>
              <a:rPr lang="it-IT" altLang="it-IT" sz="1350">
                <a:solidFill>
                  <a:srgbClr val="000000"/>
                </a:solidFill>
                <a:cs typeface="Arial" panose="020B0604020202020204" pitchFamily="34" charset="0"/>
              </a:rPr>
              <a:t>5083 specie</a:t>
            </a:r>
          </a:p>
        </p:txBody>
      </p:sp>
      <p:sp>
        <p:nvSpPr>
          <p:cNvPr id="72709" name="Text Box 16">
            <a:extLst>
              <a:ext uri="{FF2B5EF4-FFF2-40B4-BE49-F238E27FC236}">
                <a16:creationId xmlns:a16="http://schemas.microsoft.com/office/drawing/2014/main" id="{B484AAFC-4E00-4AE7-9EEB-0B321C088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9895" y="1146811"/>
            <a:ext cx="2993127" cy="5380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it-IT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Mantellidae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it-IT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Megophryidae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it-IT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Microhylidae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it-IT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Myobatrachidae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it-IT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Nasikabatrachidae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it-IT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Pelobatidae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it-IT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Pelodytidae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it-IT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Petropedetidae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it-IT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Pipidae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it-IT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Ranidae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it-IT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Rhacophoridae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it-IT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Rheobatrachidae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it-IT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Rhinodermatidae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it-IT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Rhinophrynidae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it-IT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Scaphiopodidae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it-IT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Sooglossidae</a:t>
            </a:r>
            <a:endParaRPr lang="it-IT" alt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49"/>
    </mc:Choice>
    <mc:Fallback xmlns="">
      <p:transition spd="slow" advTm="68749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4">
            <a:extLst>
              <a:ext uri="{FF2B5EF4-FFF2-40B4-BE49-F238E27FC236}">
                <a16:creationId xmlns:a16="http://schemas.microsoft.com/office/drawing/2014/main" id="{2BDCD4B2-A840-41E7-AFE3-5B4CC36CB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07" b="45639"/>
          <a:stretch>
            <a:fillRect/>
          </a:stretch>
        </p:blipFill>
        <p:spPr bwMode="auto">
          <a:xfrm>
            <a:off x="2505076" y="170260"/>
            <a:ext cx="3898106" cy="668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5" name="Picture 7">
            <a:extLst>
              <a:ext uri="{FF2B5EF4-FFF2-40B4-BE49-F238E27FC236}">
                <a16:creationId xmlns:a16="http://schemas.microsoft.com/office/drawing/2014/main" id="{B844D2E2-E1D1-4692-998C-A1C8F025D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7" y="0"/>
            <a:ext cx="4710113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33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782"/>
    </mc:Choice>
    <mc:Fallback xmlns="">
      <p:transition spd="slow" advTm="152782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4">
            <a:extLst>
              <a:ext uri="{FF2B5EF4-FFF2-40B4-BE49-F238E27FC236}">
                <a16:creationId xmlns:a16="http://schemas.microsoft.com/office/drawing/2014/main" id="{5B502EFD-C118-41F0-8426-5CA2D6D1C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7" b="45639"/>
          <a:stretch>
            <a:fillRect/>
          </a:stretch>
        </p:blipFill>
        <p:spPr bwMode="auto">
          <a:xfrm>
            <a:off x="2545557" y="240506"/>
            <a:ext cx="4040981" cy="622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Picture 5">
            <a:extLst>
              <a:ext uri="{FF2B5EF4-FFF2-40B4-BE49-F238E27FC236}">
                <a16:creationId xmlns:a16="http://schemas.microsoft.com/office/drawing/2014/main" id="{FE4C4F7B-B283-4ECB-9AF8-CE4505266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0"/>
            <a:ext cx="3917156" cy="579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1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90"/>
    </mc:Choice>
    <mc:Fallback xmlns="">
      <p:transition spd="slow" advTm="11229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">
            <a:extLst>
              <a:ext uri="{FF2B5EF4-FFF2-40B4-BE49-F238E27FC236}">
                <a16:creationId xmlns:a16="http://schemas.microsoft.com/office/drawing/2014/main" id="{2CCA7EA1-77E6-4A03-9633-AA7C4C2BB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0" r="11621"/>
          <a:stretch>
            <a:fillRect/>
          </a:stretch>
        </p:blipFill>
        <p:spPr bwMode="auto">
          <a:xfrm>
            <a:off x="2084785" y="-107157"/>
            <a:ext cx="5017294" cy="475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5" descr="distribution">
            <a:extLst>
              <a:ext uri="{FF2B5EF4-FFF2-40B4-BE49-F238E27FC236}">
                <a16:creationId xmlns:a16="http://schemas.microsoft.com/office/drawing/2014/main" id="{2F049CF4-0ABA-4EA0-A48B-058832CBE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369" y="4714875"/>
            <a:ext cx="321468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08"/>
    </mc:Choice>
    <mc:Fallback xmlns="">
      <p:transition spd="slow" advTm="115408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>
            <a:extLst>
              <a:ext uri="{FF2B5EF4-FFF2-40B4-BE49-F238E27FC236}">
                <a16:creationId xmlns:a16="http://schemas.microsoft.com/office/drawing/2014/main" id="{C10F9B6A-992D-4CB2-BAC7-77504812B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1" y="228600"/>
            <a:ext cx="31165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>
                <a:solidFill>
                  <a:srgbClr val="990000"/>
                </a:solidFill>
                <a:cs typeface="Arial" panose="020B0604020202020204" pitchFamily="34" charset="0"/>
              </a:rPr>
              <a:t>Gymnophiona </a:t>
            </a:r>
            <a:r>
              <a:rPr lang="it-IT" altLang="it-IT" sz="1500">
                <a:solidFill>
                  <a:srgbClr val="990000"/>
                </a:solidFill>
                <a:cs typeface="Arial" panose="020B0604020202020204" pitchFamily="34" charset="0"/>
              </a:rPr>
              <a:t> 170 specie</a:t>
            </a: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67ED1456-F10E-4C37-9A8C-27752C9E2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669" y="2708672"/>
            <a:ext cx="5143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it-IT" altLang="it-IT" sz="1800"/>
          </a:p>
        </p:txBody>
      </p:sp>
      <p:pic>
        <p:nvPicPr>
          <p:cNvPr id="98308" name="Picture 5" descr="Ichthyophis glutinosus">
            <a:extLst>
              <a:ext uri="{FF2B5EF4-FFF2-40B4-BE49-F238E27FC236}">
                <a16:creationId xmlns:a16="http://schemas.microsoft.com/office/drawing/2014/main" id="{99DE115F-E49A-4470-9D8C-3398C4EC6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14600"/>
            <a:ext cx="1865710" cy="115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Text Box 10">
            <a:extLst>
              <a:ext uri="{FF2B5EF4-FFF2-40B4-BE49-F238E27FC236}">
                <a16:creationId xmlns:a16="http://schemas.microsoft.com/office/drawing/2014/main" id="{8777E9C2-6EFF-4B07-9FF2-08CA67111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062288"/>
            <a:ext cx="160973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050" i="1"/>
              <a:t>Ichthyophis glutinosus</a:t>
            </a:r>
          </a:p>
        </p:txBody>
      </p:sp>
      <p:pic>
        <p:nvPicPr>
          <p:cNvPr id="98310" name="Picture 14" descr="0137">
            <a:extLst>
              <a:ext uri="{FF2B5EF4-FFF2-40B4-BE49-F238E27FC236}">
                <a16:creationId xmlns:a16="http://schemas.microsoft.com/office/drawing/2014/main" id="{B679BFE6-3110-4E08-A66F-6237A7033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644" y="3885010"/>
            <a:ext cx="4008835" cy="297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1" name="Rectangle 15">
            <a:extLst>
              <a:ext uri="{FF2B5EF4-FFF2-40B4-BE49-F238E27FC236}">
                <a16:creationId xmlns:a16="http://schemas.microsoft.com/office/drawing/2014/main" id="{83D7C517-E1A8-4D8A-B12E-BFA5CACA2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000751"/>
            <a:ext cx="2371725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350" i="1">
                <a:solidFill>
                  <a:schemeClr val="bg1"/>
                </a:solidFill>
              </a:rPr>
              <a:t>Dermophis oaxacae</a:t>
            </a:r>
          </a:p>
          <a:p>
            <a:endParaRPr lang="it-IT" altLang="it-IT" sz="1350" i="1">
              <a:solidFill>
                <a:schemeClr val="bg1"/>
              </a:solidFill>
            </a:endParaRPr>
          </a:p>
        </p:txBody>
      </p:sp>
      <p:pic>
        <p:nvPicPr>
          <p:cNvPr id="98312" name="Picture 19" descr="Caecilians2">
            <a:extLst>
              <a:ext uri="{FF2B5EF4-FFF2-40B4-BE49-F238E27FC236}">
                <a16:creationId xmlns:a16="http://schemas.microsoft.com/office/drawing/2014/main" id="{59FF0BB2-B3BA-4239-976F-0CA6C88A9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42950"/>
            <a:ext cx="2121694" cy="141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3" name="Rectangle 20">
            <a:extLst>
              <a:ext uri="{FF2B5EF4-FFF2-40B4-BE49-F238E27FC236}">
                <a16:creationId xmlns:a16="http://schemas.microsoft.com/office/drawing/2014/main" id="{B1A40F3D-61C0-42BA-8996-3C2356EF6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004" y="830669"/>
            <a:ext cx="24062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200" i="1"/>
              <a:t>Idiocranium russeli </a:t>
            </a:r>
            <a:r>
              <a:rPr lang="it-IT" altLang="it-IT" sz="1200"/>
              <a:t>14.4cm </a:t>
            </a:r>
          </a:p>
        </p:txBody>
      </p:sp>
      <p:sp>
        <p:nvSpPr>
          <p:cNvPr id="98314" name="Rectangle 21">
            <a:extLst>
              <a:ext uri="{FF2B5EF4-FFF2-40B4-BE49-F238E27FC236}">
                <a16:creationId xmlns:a16="http://schemas.microsoft.com/office/drawing/2014/main" id="{F773ECC7-EA38-4947-96E1-070F618D1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1525" y="1197382"/>
            <a:ext cx="22621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200" i="1"/>
              <a:t>Caecilia thompsoni</a:t>
            </a:r>
            <a:r>
              <a:rPr lang="it-IT" altLang="it-IT" sz="1200"/>
              <a:t> at 151 cm </a:t>
            </a:r>
          </a:p>
        </p:txBody>
      </p:sp>
      <p:sp>
        <p:nvSpPr>
          <p:cNvPr id="98315" name="Text Box 22">
            <a:extLst>
              <a:ext uri="{FF2B5EF4-FFF2-40B4-BE49-F238E27FC236}">
                <a16:creationId xmlns:a16="http://schemas.microsoft.com/office/drawing/2014/main" id="{22DC94A6-782A-4546-806A-C4BDB9E5E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9879" y="1850231"/>
            <a:ext cx="21226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/>
              <a:t>Abitudini fossorie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78"/>
    </mc:Choice>
    <mc:Fallback xmlns="">
      <p:transition spd="slow" advTm="89878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16AB398-3C84-4EF9-9B7F-85CF61CE4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076" y="1588293"/>
            <a:ext cx="6546625" cy="322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8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55"/>
    </mc:Choice>
    <mc:Fallback xmlns="">
      <p:transition spd="slow" advTm="62555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4">
            <a:extLst>
              <a:ext uri="{FF2B5EF4-FFF2-40B4-BE49-F238E27FC236}">
                <a16:creationId xmlns:a16="http://schemas.microsoft.com/office/drawing/2014/main" id="{02C86F45-2E6B-4471-B8BC-95E97D74F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0" y="95884"/>
            <a:ext cx="5300663" cy="134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350" b="1" dirty="0"/>
              <a:t>Primitive Families:</a:t>
            </a:r>
            <a:r>
              <a:rPr lang="it-IT" altLang="it-IT" sz="1350" dirty="0"/>
              <a:t> </a:t>
            </a:r>
            <a:r>
              <a:rPr lang="it-IT" altLang="it-IT" sz="1350" dirty="0" err="1"/>
              <a:t>Rhinatrematidae</a:t>
            </a:r>
            <a:r>
              <a:rPr lang="it-IT" altLang="it-IT" sz="1350" dirty="0"/>
              <a:t>, </a:t>
            </a:r>
            <a:r>
              <a:rPr lang="it-IT" altLang="it-IT" sz="1350" dirty="0" err="1"/>
              <a:t>Ichthyophidae</a:t>
            </a:r>
            <a:r>
              <a:rPr lang="it-IT" altLang="it-IT" sz="1350" dirty="0"/>
              <a:t>, </a:t>
            </a:r>
            <a:r>
              <a:rPr lang="it-IT" altLang="it-IT" sz="1400" dirty="0" err="1"/>
              <a:t>Uraeotyphlidae</a:t>
            </a:r>
            <a:endParaRPr lang="it-IT" sz="1400" dirty="0"/>
          </a:p>
          <a:p>
            <a:pPr eaLnBrk="1" hangingPunct="1"/>
            <a:br>
              <a:rPr lang="it-IT" altLang="it-IT" sz="1350" dirty="0"/>
            </a:br>
            <a:br>
              <a:rPr lang="it-IT" altLang="it-IT" sz="1350" dirty="0"/>
            </a:br>
            <a:r>
              <a:rPr lang="it-IT" altLang="it-IT" sz="1350" b="1" dirty="0"/>
              <a:t>Advanced Families:</a:t>
            </a:r>
            <a:r>
              <a:rPr lang="it-IT" altLang="it-IT" sz="1350" dirty="0"/>
              <a:t> </a:t>
            </a:r>
            <a:r>
              <a:rPr lang="it-IT" altLang="it-IT" sz="1350" dirty="0" err="1"/>
              <a:t>Scolecomorphidae</a:t>
            </a:r>
            <a:r>
              <a:rPr lang="it-IT" altLang="it-IT" sz="1350" dirty="0"/>
              <a:t>, </a:t>
            </a:r>
            <a:r>
              <a:rPr lang="it-IT" altLang="it-IT" sz="1350" dirty="0" err="1"/>
              <a:t>Caecilidae</a:t>
            </a:r>
            <a:r>
              <a:rPr lang="it-IT" altLang="it-IT" sz="1350" dirty="0"/>
              <a:t>, </a:t>
            </a:r>
            <a:r>
              <a:rPr lang="it-IT" altLang="it-IT" sz="1350" dirty="0" err="1"/>
              <a:t>Typhlonectidae</a:t>
            </a:r>
            <a:r>
              <a:rPr lang="it-IT" altLang="it-IT" sz="1350" dirty="0"/>
              <a:t> </a:t>
            </a:r>
          </a:p>
        </p:txBody>
      </p:sp>
      <p:pic>
        <p:nvPicPr>
          <p:cNvPr id="99331" name="Picture 6" descr="fig_taxon_2">
            <a:extLst>
              <a:ext uri="{FF2B5EF4-FFF2-40B4-BE49-F238E27FC236}">
                <a16:creationId xmlns:a16="http://schemas.microsoft.com/office/drawing/2014/main" id="{58BC31A4-0D05-4258-BB0C-AC53B6F83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1360676"/>
            <a:ext cx="4397364" cy="3224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7">
            <a:extLst>
              <a:ext uri="{FF2B5EF4-FFF2-40B4-BE49-F238E27FC236}">
                <a16:creationId xmlns:a16="http://schemas.microsoft.com/office/drawing/2014/main" id="{23499CC2-0D3C-4E62-B4AA-948CFED4A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754" y="5243409"/>
            <a:ext cx="355898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 dirty="0"/>
              <a:t>Caratteri primitivi: </a:t>
            </a:r>
          </a:p>
          <a:p>
            <a:pPr eaLnBrk="1" hangingPunct="1">
              <a:buFontTx/>
              <a:buChar char="•"/>
            </a:pPr>
            <a:r>
              <a:rPr lang="it-IT" altLang="it-IT" sz="1350" dirty="0"/>
              <a:t>presenza di coda</a:t>
            </a:r>
          </a:p>
          <a:p>
            <a:pPr eaLnBrk="1" hangingPunct="1">
              <a:buFontTx/>
              <a:buChar char="•"/>
            </a:pPr>
            <a:r>
              <a:rPr lang="it-IT" altLang="it-IT" sz="1350" dirty="0"/>
              <a:t>Cranio con fenestrature e con molte ossa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41"/>
    </mc:Choice>
    <mc:Fallback xmlns="">
      <p:transition spd="slow" advTm="87341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5" descr="fig_morph_1">
            <a:extLst>
              <a:ext uri="{FF2B5EF4-FFF2-40B4-BE49-F238E27FC236}">
                <a16:creationId xmlns:a16="http://schemas.microsoft.com/office/drawing/2014/main" id="{0646E9C0-6723-4768-A0F9-01D64304E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57" y="314753"/>
            <a:ext cx="3086617" cy="246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7" descr="fig_morph_2">
            <a:extLst>
              <a:ext uri="{FF2B5EF4-FFF2-40B4-BE49-F238E27FC236}">
                <a16:creationId xmlns:a16="http://schemas.microsoft.com/office/drawing/2014/main" id="{FA26225E-A2DB-4801-A06F-6F28E503C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263543"/>
            <a:ext cx="2871788" cy="270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12" descr="fig_morph_3_4">
            <a:extLst>
              <a:ext uri="{FF2B5EF4-FFF2-40B4-BE49-F238E27FC236}">
                <a16:creationId xmlns:a16="http://schemas.microsoft.com/office/drawing/2014/main" id="{89BE8A9E-6E20-4A56-8D0D-1F9F38CC6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348" y="3111153"/>
            <a:ext cx="3721117" cy="310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Text Box 13">
            <a:extLst>
              <a:ext uri="{FF2B5EF4-FFF2-40B4-BE49-F238E27FC236}">
                <a16:creationId xmlns:a16="http://schemas.microsoft.com/office/drawing/2014/main" id="{1278B3FE-4C17-4CBE-B132-5F63F7D0D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2218" y="6353108"/>
            <a:ext cx="333937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500" dirty="0"/>
              <a:t>cranio derivato       cranio primitivo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18"/>
    </mc:Choice>
    <mc:Fallback xmlns="">
      <p:transition spd="slow" advTm="92818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>
            <a:extLst>
              <a:ext uri="{FF2B5EF4-FFF2-40B4-BE49-F238E27FC236}">
                <a16:creationId xmlns:a16="http://schemas.microsoft.com/office/drawing/2014/main" id="{79A6FA2C-0A49-41B0-812C-8E630499E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8" y="666489"/>
            <a:ext cx="7209183" cy="590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844"/>
    </mc:Choice>
    <mc:Fallback xmlns="">
      <p:transition spd="slow" advTm="130844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5" descr="fig_morph_7">
            <a:extLst>
              <a:ext uri="{FF2B5EF4-FFF2-40B4-BE49-F238E27FC236}">
                <a16:creationId xmlns:a16="http://schemas.microsoft.com/office/drawing/2014/main" id="{B48BB194-61C1-43B7-9A7B-46445E926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44" y="495031"/>
            <a:ext cx="3250851" cy="3900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4" name="Rectangle 6">
            <a:extLst>
              <a:ext uri="{FF2B5EF4-FFF2-40B4-BE49-F238E27FC236}">
                <a16:creationId xmlns:a16="http://schemas.microsoft.com/office/drawing/2014/main" id="{14A7AF28-BA15-4CB2-9166-C2F6F40B8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258" y="4377499"/>
            <a:ext cx="53557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200" b="1" dirty="0"/>
              <a:t>The </a:t>
            </a:r>
            <a:r>
              <a:rPr lang="it-IT" altLang="it-IT" sz="1200" b="1" dirty="0" err="1"/>
              <a:t>tentacle</a:t>
            </a:r>
            <a:r>
              <a:rPr lang="it-IT" altLang="it-IT" sz="1200" b="1" dirty="0"/>
              <a:t> </a:t>
            </a:r>
            <a:r>
              <a:rPr lang="it-IT" altLang="it-IT" sz="1200" b="1" dirty="0" err="1"/>
              <a:t>is</a:t>
            </a:r>
            <a:r>
              <a:rPr lang="it-IT" altLang="it-IT" sz="1200" b="1" dirty="0"/>
              <a:t> a </a:t>
            </a:r>
            <a:r>
              <a:rPr lang="it-IT" altLang="it-IT" sz="1200" b="1" dirty="0" err="1"/>
              <a:t>complex</a:t>
            </a:r>
            <a:r>
              <a:rPr lang="it-IT" altLang="it-IT" sz="1200" b="1" dirty="0"/>
              <a:t> </a:t>
            </a:r>
            <a:r>
              <a:rPr lang="it-IT" altLang="it-IT" sz="1200" b="1" dirty="0" err="1"/>
              <a:t>structure</a:t>
            </a:r>
            <a:r>
              <a:rPr lang="it-IT" altLang="it-IT" sz="1200" b="1" dirty="0"/>
              <a:t> of </a:t>
            </a:r>
            <a:r>
              <a:rPr lang="it-IT" altLang="it-IT" sz="1200" b="1" dirty="0" err="1"/>
              <a:t>many</a:t>
            </a:r>
            <a:r>
              <a:rPr lang="it-IT" altLang="it-IT" sz="1200" b="1" dirty="0"/>
              <a:t> </a:t>
            </a:r>
            <a:r>
              <a:rPr lang="it-IT" altLang="it-IT" sz="1200" b="1" dirty="0" err="1"/>
              <a:t>forms</a:t>
            </a:r>
            <a:r>
              <a:rPr lang="it-IT" altLang="it-IT" sz="1200" b="1" dirty="0"/>
              <a:t> of </a:t>
            </a:r>
            <a:r>
              <a:rPr lang="it-IT" altLang="it-IT" sz="1200" b="1" dirty="0" err="1"/>
              <a:t>tissues</a:t>
            </a:r>
            <a:r>
              <a:rPr lang="it-IT" altLang="it-IT" sz="1200" b="1" dirty="0"/>
              <a:t> </a:t>
            </a:r>
            <a:r>
              <a:rPr lang="it-IT" altLang="it-IT" sz="1200" b="1" dirty="0" err="1"/>
              <a:t>including</a:t>
            </a:r>
            <a:r>
              <a:rPr lang="it-IT" altLang="it-IT" sz="1200" b="1" dirty="0"/>
              <a:t> </a:t>
            </a:r>
            <a:r>
              <a:rPr lang="it-IT" altLang="it-IT" sz="1200" b="1" dirty="0" err="1"/>
              <a:t>nerves</a:t>
            </a:r>
            <a:r>
              <a:rPr lang="it-IT" altLang="it-IT" sz="1200" b="1" dirty="0"/>
              <a:t>, muscles, </a:t>
            </a:r>
            <a:r>
              <a:rPr lang="it-IT" altLang="it-IT" sz="1200" b="1" dirty="0" err="1"/>
              <a:t>ducts</a:t>
            </a:r>
            <a:r>
              <a:rPr lang="it-IT" altLang="it-IT" sz="1200" b="1" dirty="0"/>
              <a:t>, and </a:t>
            </a:r>
            <a:r>
              <a:rPr lang="it-IT" altLang="it-IT" sz="1200" b="1" dirty="0" err="1"/>
              <a:t>glands</a:t>
            </a:r>
            <a:r>
              <a:rPr lang="it-IT" altLang="it-IT" sz="1200" b="1" dirty="0"/>
              <a:t> and </a:t>
            </a:r>
            <a:r>
              <a:rPr lang="it-IT" altLang="it-IT" sz="1200" b="1" dirty="0" err="1"/>
              <a:t>is</a:t>
            </a:r>
            <a:r>
              <a:rPr lang="it-IT" altLang="it-IT" sz="1200" b="1" dirty="0"/>
              <a:t> </a:t>
            </a:r>
            <a:r>
              <a:rPr lang="it-IT" altLang="it-IT" sz="1200" b="1" dirty="0" err="1"/>
              <a:t>thought</a:t>
            </a:r>
            <a:r>
              <a:rPr lang="it-IT" altLang="it-IT" sz="1200" b="1" dirty="0"/>
              <a:t> to </a:t>
            </a:r>
            <a:r>
              <a:rPr lang="it-IT" altLang="it-IT" sz="1200" b="1" dirty="0" err="1"/>
              <a:t>function</a:t>
            </a:r>
            <a:r>
              <a:rPr lang="it-IT" altLang="it-IT" sz="1200" b="1" dirty="0"/>
              <a:t> in </a:t>
            </a:r>
            <a:r>
              <a:rPr lang="it-IT" altLang="it-IT" sz="1200" b="1" dirty="0" err="1"/>
              <a:t>chemoreception</a:t>
            </a:r>
            <a:r>
              <a:rPr lang="it-IT" altLang="it-IT" sz="1200" b="1" dirty="0"/>
              <a:t> </a:t>
            </a:r>
          </a:p>
        </p:txBody>
      </p:sp>
      <p:sp>
        <p:nvSpPr>
          <p:cNvPr id="109575" name="Rectangle 7">
            <a:extLst>
              <a:ext uri="{FF2B5EF4-FFF2-40B4-BE49-F238E27FC236}">
                <a16:creationId xmlns:a16="http://schemas.microsoft.com/office/drawing/2014/main" id="{924E8F59-042C-4899-83EE-05E8BEC0B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258" y="5146012"/>
            <a:ext cx="53557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200" b="1" dirty="0"/>
              <a:t>One or more of the </a:t>
            </a:r>
            <a:r>
              <a:rPr lang="it-IT" altLang="it-IT" sz="1200" b="1" dirty="0" err="1"/>
              <a:t>lungs</a:t>
            </a:r>
            <a:r>
              <a:rPr lang="it-IT" altLang="it-IT" sz="1200" b="1" dirty="0"/>
              <a:t> </a:t>
            </a:r>
            <a:r>
              <a:rPr lang="it-IT" altLang="it-IT" sz="1200" b="1" dirty="0" err="1"/>
              <a:t>may</a:t>
            </a:r>
            <a:r>
              <a:rPr lang="it-IT" altLang="it-IT" sz="1200" b="1" dirty="0"/>
              <a:t> be </a:t>
            </a:r>
            <a:r>
              <a:rPr lang="it-IT" altLang="it-IT" sz="1200" b="1" dirty="0" err="1"/>
              <a:t>reduced</a:t>
            </a:r>
            <a:r>
              <a:rPr lang="it-IT" altLang="it-IT" sz="1200" b="1" dirty="0"/>
              <a:t> or </a:t>
            </a:r>
            <a:r>
              <a:rPr lang="it-IT" altLang="it-IT" sz="1200" b="1" dirty="0" err="1"/>
              <a:t>absent</a:t>
            </a:r>
            <a:r>
              <a:rPr lang="it-IT" altLang="it-IT" sz="1200" b="1" dirty="0"/>
              <a:t> </a:t>
            </a:r>
            <a:r>
              <a:rPr lang="it-IT" altLang="it-IT" sz="1200" b="1" dirty="0" err="1"/>
              <a:t>entirely</a:t>
            </a:r>
            <a:r>
              <a:rPr lang="it-IT" altLang="it-IT" sz="1200" b="1" dirty="0"/>
              <a:t>, </a:t>
            </a:r>
            <a:r>
              <a:rPr lang="it-IT" altLang="it-IT" sz="1200" b="1" dirty="0" err="1"/>
              <a:t>usually</a:t>
            </a:r>
            <a:r>
              <a:rPr lang="it-IT" altLang="it-IT" sz="1200" b="1" dirty="0"/>
              <a:t> the </a:t>
            </a:r>
            <a:r>
              <a:rPr lang="it-IT" altLang="it-IT" sz="1200" b="1" dirty="0" err="1"/>
              <a:t>left</a:t>
            </a:r>
            <a:r>
              <a:rPr lang="it-IT" altLang="it-IT" sz="1200" b="1" dirty="0"/>
              <a:t> </a:t>
            </a:r>
            <a:r>
              <a:rPr lang="it-IT" altLang="it-IT" sz="1200" b="1" dirty="0" err="1"/>
              <a:t>lung</a:t>
            </a:r>
            <a:r>
              <a:rPr lang="it-IT" altLang="it-IT" sz="1200" b="1" dirty="0"/>
              <a:t> (</a:t>
            </a:r>
            <a:r>
              <a:rPr lang="it-IT" altLang="it-IT" sz="1200" b="1" i="1" dirty="0" err="1"/>
              <a:t>Atretochoana</a:t>
            </a:r>
            <a:r>
              <a:rPr lang="it-IT" altLang="it-IT" sz="1200" b="1" i="1" dirty="0"/>
              <a:t> </a:t>
            </a:r>
            <a:r>
              <a:rPr lang="it-IT" altLang="it-IT" sz="1200" b="1" i="1" dirty="0" err="1"/>
              <a:t>eiselti</a:t>
            </a:r>
            <a:r>
              <a:rPr lang="it-IT" altLang="it-IT" sz="1200" b="1" dirty="0"/>
              <a:t> </a:t>
            </a:r>
            <a:r>
              <a:rPr lang="it-IT" altLang="it-IT" sz="1200" b="1" dirty="0" err="1"/>
              <a:t>lacks</a:t>
            </a:r>
            <a:r>
              <a:rPr lang="it-IT" altLang="it-IT" sz="1200" b="1" dirty="0"/>
              <a:t> </a:t>
            </a:r>
            <a:r>
              <a:rPr lang="it-IT" altLang="it-IT" sz="1200" b="1" dirty="0" err="1"/>
              <a:t>lungs</a:t>
            </a:r>
            <a:r>
              <a:rPr lang="it-IT" altLang="it-IT" sz="1200" b="1" dirty="0"/>
              <a:t> </a:t>
            </a:r>
            <a:r>
              <a:rPr lang="it-IT" altLang="it-IT" sz="1200" b="1" dirty="0" err="1"/>
              <a:t>entirely</a:t>
            </a:r>
            <a:r>
              <a:rPr lang="it-IT" altLang="it-IT" sz="1200" b="1" dirty="0"/>
              <a:t>). </a:t>
            </a:r>
          </a:p>
        </p:txBody>
      </p:sp>
      <p:sp>
        <p:nvSpPr>
          <p:cNvPr id="109576" name="Rectangle 8">
            <a:extLst>
              <a:ext uri="{FF2B5EF4-FFF2-40B4-BE49-F238E27FC236}">
                <a16:creationId xmlns:a16="http://schemas.microsoft.com/office/drawing/2014/main" id="{561CF8D2-E1E2-47CB-9CA1-64652B1A4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258" y="5733376"/>
            <a:ext cx="53557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200" b="1" dirty="0"/>
              <a:t>Scales under the </a:t>
            </a:r>
            <a:r>
              <a:rPr lang="it-IT" altLang="it-IT" sz="1200" b="1" dirty="0" err="1"/>
              <a:t>skin</a:t>
            </a:r>
            <a:r>
              <a:rPr lang="it-IT" altLang="it-IT" sz="1200" b="1" dirty="0"/>
              <a:t>, </a:t>
            </a:r>
            <a:r>
              <a:rPr lang="it-IT" altLang="it-IT" sz="1200" b="1" dirty="0" err="1"/>
              <a:t>which</a:t>
            </a:r>
            <a:r>
              <a:rPr lang="it-IT" altLang="it-IT" sz="1200" b="1" dirty="0"/>
              <a:t> are </a:t>
            </a:r>
            <a:r>
              <a:rPr lang="it-IT" altLang="it-IT" sz="1200" b="1" dirty="0" err="1"/>
              <a:t>composed</a:t>
            </a:r>
            <a:r>
              <a:rPr lang="it-IT" altLang="it-IT" sz="1200" b="1" dirty="0"/>
              <a:t> of </a:t>
            </a:r>
            <a:r>
              <a:rPr lang="it-IT" altLang="it-IT" sz="1200" b="1" dirty="0" err="1"/>
              <a:t>collagenous</a:t>
            </a:r>
            <a:r>
              <a:rPr lang="it-IT" altLang="it-IT" sz="1200" b="1" dirty="0"/>
              <a:t> </a:t>
            </a:r>
            <a:r>
              <a:rPr lang="it-IT" altLang="it-IT" sz="1200" b="1" dirty="0" err="1"/>
              <a:t>fibers</a:t>
            </a:r>
            <a:r>
              <a:rPr lang="it-IT" altLang="it-IT" sz="1200" b="1" dirty="0"/>
              <a:t> </a:t>
            </a:r>
            <a:r>
              <a:rPr lang="it-IT" altLang="it-IT" sz="1200" b="1" dirty="0" err="1"/>
              <a:t>covered</a:t>
            </a:r>
            <a:r>
              <a:rPr lang="it-IT" altLang="it-IT" sz="1200" b="1" dirty="0"/>
              <a:t> with </a:t>
            </a:r>
            <a:r>
              <a:rPr lang="it-IT" altLang="it-IT" sz="1200" b="1" dirty="0" err="1"/>
              <a:t>mineralized</a:t>
            </a:r>
            <a:r>
              <a:rPr lang="it-IT" altLang="it-IT" sz="1200" b="1" dirty="0"/>
              <a:t> </a:t>
            </a:r>
            <a:r>
              <a:rPr lang="it-IT" altLang="it-IT" sz="1200" b="1" dirty="0" err="1"/>
              <a:t>nodules</a:t>
            </a:r>
            <a:r>
              <a:rPr lang="it-IT" altLang="it-IT" sz="1200" b="1" dirty="0"/>
              <a:t>. </a:t>
            </a:r>
          </a:p>
        </p:txBody>
      </p:sp>
      <p:sp>
        <p:nvSpPr>
          <p:cNvPr id="102406" name="Text Box 9">
            <a:extLst>
              <a:ext uri="{FF2B5EF4-FFF2-40B4-BE49-F238E27FC236}">
                <a16:creationId xmlns:a16="http://schemas.microsoft.com/office/drawing/2014/main" id="{FB8AB05A-41AD-4A1D-B942-2FDA5BCD9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2719" y="0"/>
            <a:ext cx="41777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/>
              <a:t>Altre caratteristiche dei gimnofioni  </a:t>
            </a:r>
          </a:p>
        </p:txBody>
      </p:sp>
      <p:pic>
        <p:nvPicPr>
          <p:cNvPr id="102407" name="Picture 10" descr="gcampbell1">
            <a:extLst>
              <a:ext uri="{FF2B5EF4-FFF2-40B4-BE49-F238E27FC236}">
                <a16:creationId xmlns:a16="http://schemas.microsoft.com/office/drawing/2014/main" id="{586D4434-CB9F-435A-B189-71FC15EB5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754" y="4016364"/>
            <a:ext cx="2988757" cy="239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14"/>
    </mc:Choice>
    <mc:Fallback xmlns="">
      <p:transition spd="slow" advTm="76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9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9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4" grpId="0"/>
      <p:bldP spid="109575" grpId="0"/>
      <p:bldP spid="10957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 descr="Internal concertina motion">
            <a:extLst>
              <a:ext uri="{FF2B5EF4-FFF2-40B4-BE49-F238E27FC236}">
                <a16:creationId xmlns:a16="http://schemas.microsoft.com/office/drawing/2014/main" id="{26E6D65F-FB13-412B-8152-04C1A0A4D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65" y="558190"/>
            <a:ext cx="5524404" cy="574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83"/>
    </mc:Choice>
    <mc:Fallback xmlns="">
      <p:transition spd="slow" advTm="4548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5" descr="taxon links">
            <a:extLst>
              <a:ext uri="{FF2B5EF4-FFF2-40B4-BE49-F238E27FC236}">
                <a16:creationId xmlns:a16="http://schemas.microsoft.com/office/drawing/2014/main" id="{17269F4C-1E50-4BCA-864D-966ECD788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065610"/>
            <a:ext cx="4648200" cy="429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6">
            <a:extLst>
              <a:ext uri="{FF2B5EF4-FFF2-40B4-BE49-F238E27FC236}">
                <a16:creationId xmlns:a16="http://schemas.microsoft.com/office/drawing/2014/main" id="{0351203C-33CF-42FF-B162-A19D06EFC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1004" y="5571232"/>
            <a:ext cx="452080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/>
              <a:t>Archaeobatrachians have generally included discoglossoids, pipoids and pelobatoids.</a:t>
            </a:r>
          </a:p>
        </p:txBody>
      </p:sp>
      <p:sp>
        <p:nvSpPr>
          <p:cNvPr id="73732" name="Rectangle 7">
            <a:extLst>
              <a:ext uri="{FF2B5EF4-FFF2-40B4-BE49-F238E27FC236}">
                <a16:creationId xmlns:a16="http://schemas.microsoft.com/office/drawing/2014/main" id="{9729F38A-F5DE-48D7-BF19-B1507F0FA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391" y="2844403"/>
            <a:ext cx="66675" cy="23098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73733" name="Rectangle 8">
            <a:extLst>
              <a:ext uri="{FF2B5EF4-FFF2-40B4-BE49-F238E27FC236}">
                <a16:creationId xmlns:a16="http://schemas.microsoft.com/office/drawing/2014/main" id="{8568809C-708C-4ED7-90A5-F11D6B715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1935" y="5649516"/>
            <a:ext cx="173831" cy="19645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73734" name="Rectangle 9">
            <a:extLst>
              <a:ext uri="{FF2B5EF4-FFF2-40B4-BE49-F238E27FC236}">
                <a16:creationId xmlns:a16="http://schemas.microsoft.com/office/drawing/2014/main" id="{87818B39-A730-41E1-A18D-AA39CB566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64756" y="324433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73735" name="Rectangle 10">
            <a:extLst>
              <a:ext uri="{FF2B5EF4-FFF2-40B4-BE49-F238E27FC236}">
                <a16:creationId xmlns:a16="http://schemas.microsoft.com/office/drawing/2014/main" id="{FAE3463D-46FD-458D-9B93-5E6731AC6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0" y="214313"/>
            <a:ext cx="514350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350"/>
              <a:t>All Archarobatrachians have free vertebrae, whereas all other species of frog have their ribs fused to their vertebrae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550"/>
    </mc:Choice>
    <mc:Fallback xmlns="">
      <p:transition spd="slow" advTm="12655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3">
            <a:extLst>
              <a:ext uri="{FF2B5EF4-FFF2-40B4-BE49-F238E27FC236}">
                <a16:creationId xmlns:a16="http://schemas.microsoft.com/office/drawing/2014/main" id="{D96CB961-F7CF-4BE7-923B-34E2A7E06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2110" y="0"/>
            <a:ext cx="15568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 dirty="0" err="1">
                <a:latin typeface="Arial" panose="020B0604020202020204" pitchFamily="34" charset="0"/>
              </a:rPr>
              <a:t>Gimnophiona</a:t>
            </a:r>
            <a:endParaRPr lang="it-IT" altLang="it-IT" sz="1800" dirty="0">
              <a:latin typeface="Arial" panose="020B0604020202020204" pitchFamily="34" charset="0"/>
            </a:endParaRPr>
          </a:p>
        </p:txBody>
      </p:sp>
      <p:pic>
        <p:nvPicPr>
          <p:cNvPr id="104451" name="Picture 4">
            <a:extLst>
              <a:ext uri="{FF2B5EF4-FFF2-40B4-BE49-F238E27FC236}">
                <a16:creationId xmlns:a16="http://schemas.microsoft.com/office/drawing/2014/main" id="{CDECBDC4-F630-4CCE-A5CC-C87DC310C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2" t="8818" r="16801" b="22200"/>
          <a:stretch>
            <a:fillRect/>
          </a:stretch>
        </p:blipFill>
        <p:spPr bwMode="auto">
          <a:xfrm>
            <a:off x="1807720" y="2674167"/>
            <a:ext cx="5062636" cy="421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5">
            <a:extLst>
              <a:ext uri="{FF2B5EF4-FFF2-40B4-BE49-F238E27FC236}">
                <a16:creationId xmlns:a16="http://schemas.microsoft.com/office/drawing/2014/main" id="{6E928FF1-4F2C-48A7-8392-7D91979CC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258" y="636921"/>
            <a:ext cx="3206354" cy="214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31"/>
    </mc:Choice>
    <mc:Fallback xmlns="">
      <p:transition spd="slow" advTm="58131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>
            <a:extLst>
              <a:ext uri="{FF2B5EF4-FFF2-40B4-BE49-F238E27FC236}">
                <a16:creationId xmlns:a16="http://schemas.microsoft.com/office/drawing/2014/main" id="{1E3AA4D0-DF5C-4352-A757-06D6D9F9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874" y="1528478"/>
            <a:ext cx="6742251" cy="380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96"/>
    </mc:Choice>
    <mc:Fallback xmlns="">
      <p:transition spd="slow" advTm="72796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>
              <a:ext uri="{FF2B5EF4-FFF2-40B4-BE49-F238E27FC236}">
                <a16:creationId xmlns:a16="http://schemas.microsoft.com/office/drawing/2014/main" id="{C49B926D-BD73-40FC-BB1D-07FBCBCF8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31" y="317096"/>
            <a:ext cx="5262653" cy="654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71"/>
    </mc:Choice>
    <mc:Fallback xmlns="">
      <p:transition spd="slow" advTm="109071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5">
            <a:extLst>
              <a:ext uri="{FF2B5EF4-FFF2-40B4-BE49-F238E27FC236}">
                <a16:creationId xmlns:a16="http://schemas.microsoft.com/office/drawing/2014/main" id="{A3082BA1-14A0-4E67-985F-11998101B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976" y="1258204"/>
            <a:ext cx="5309454" cy="468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 Box 6">
            <a:extLst>
              <a:ext uri="{FF2B5EF4-FFF2-40B4-BE49-F238E27FC236}">
                <a16:creationId xmlns:a16="http://schemas.microsoft.com/office/drawing/2014/main" id="{B82CF6E1-C331-4417-A176-BDF4DEDB7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566" y="208360"/>
            <a:ext cx="25571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 b="1">
                <a:latin typeface="Arial" panose="020B0604020202020204" pitchFamily="34" charset="0"/>
              </a:rPr>
              <a:t>Fecondazione interna</a:t>
            </a:r>
          </a:p>
          <a:p>
            <a:pPr eaLnBrk="1" hangingPunct="1"/>
            <a:r>
              <a:rPr lang="it-IT" altLang="it-IT" sz="1800" b="1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79"/>
    </mc:Choice>
    <mc:Fallback xmlns="">
      <p:transition spd="slow" advTm="31179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3" descr="xiaoran_">
            <a:extLst>
              <a:ext uri="{FF2B5EF4-FFF2-40B4-BE49-F238E27FC236}">
                <a16:creationId xmlns:a16="http://schemas.microsoft.com/office/drawing/2014/main" id="{C92740CE-CE39-4ABC-99BA-BA749CCF7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6" y="1275618"/>
            <a:ext cx="3612123" cy="215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Picture 5" descr="caecilian embryo">
            <a:extLst>
              <a:ext uri="{FF2B5EF4-FFF2-40B4-BE49-F238E27FC236}">
                <a16:creationId xmlns:a16="http://schemas.microsoft.com/office/drawing/2014/main" id="{A0D10B0B-3D5F-4A13-B665-720F785C9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940" y="2162908"/>
            <a:ext cx="5015676" cy="405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Text Box 6">
            <a:extLst>
              <a:ext uri="{FF2B5EF4-FFF2-40B4-BE49-F238E27FC236}">
                <a16:creationId xmlns:a16="http://schemas.microsoft.com/office/drawing/2014/main" id="{D6B9282D-AEDF-4EDA-9B07-B5B4F0883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7879" y="133350"/>
            <a:ext cx="12875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>
                <a:latin typeface="Arial" panose="020B0604020202020204" pitchFamily="34" charset="0"/>
              </a:rPr>
              <a:t>Gimnofioni</a:t>
            </a:r>
            <a:endParaRPr lang="en-GB" altLang="it-IT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53"/>
    </mc:Choice>
    <mc:Fallback xmlns="">
      <p:transition spd="slow" advTm="42253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4">
            <a:extLst>
              <a:ext uri="{FF2B5EF4-FFF2-40B4-BE49-F238E27FC236}">
                <a16:creationId xmlns:a16="http://schemas.microsoft.com/office/drawing/2014/main" id="{8B90F9A4-0389-4452-81BB-FD1319A6F0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91941" y="242887"/>
          <a:ext cx="4864894" cy="661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3" name="Image" r:id="rId3" imgW="6806349" imgH="9257143" progId="Photoshop.Image.7">
                  <p:embed/>
                </p:oleObj>
              </mc:Choice>
              <mc:Fallback>
                <p:oleObj name="Image" r:id="rId3" imgW="6806349" imgH="9257143" progId="Photoshop.Image.7">
                  <p:embed/>
                  <p:pic>
                    <p:nvPicPr>
                      <p:cNvPr id="28674" name="Object 4">
                        <a:extLst>
                          <a:ext uri="{FF2B5EF4-FFF2-40B4-BE49-F238E27FC236}">
                            <a16:creationId xmlns:a16="http://schemas.microsoft.com/office/drawing/2014/main" id="{8B90F9A4-0389-4452-81BB-FD1319A6F0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1941" y="242887"/>
                        <a:ext cx="4864894" cy="6615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5" name="CasellaDiTesto 2">
            <a:extLst>
              <a:ext uri="{FF2B5EF4-FFF2-40B4-BE49-F238E27FC236}">
                <a16:creationId xmlns:a16="http://schemas.microsoft.com/office/drawing/2014/main" id="{A80BDF79-31D5-40EF-A8D0-2F6640FD7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0426" y="0"/>
            <a:ext cx="21900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/>
              <a:t>I tetrapodi anamni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59"/>
    </mc:Choice>
    <mc:Fallback xmlns="">
      <p:transition spd="slow" advTm="102359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6" name="Picture 4">
            <a:extLst>
              <a:ext uri="{FF2B5EF4-FFF2-40B4-BE49-F238E27FC236}">
                <a16:creationId xmlns:a16="http://schemas.microsoft.com/office/drawing/2014/main" id="{CF06119B-FA62-45FB-8901-73813D135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176" y="86916"/>
            <a:ext cx="9636118" cy="525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246"/>
    </mc:Choice>
    <mc:Fallback xmlns="">
      <p:transition spd="slow" advTm="128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46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0" name="Picture 4">
            <a:extLst>
              <a:ext uri="{FF2B5EF4-FFF2-40B4-BE49-F238E27FC236}">
                <a16:creationId xmlns:a16="http://schemas.microsoft.com/office/drawing/2014/main" id="{724552EC-F43C-4D7B-8ABF-7F310A7C3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638" y="257174"/>
            <a:ext cx="9875978" cy="502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63"/>
    </mc:Choice>
    <mc:Fallback xmlns="">
      <p:transition spd="slow" advTm="114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7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4">
            <a:extLst>
              <a:ext uri="{FF2B5EF4-FFF2-40B4-BE49-F238E27FC236}">
                <a16:creationId xmlns:a16="http://schemas.microsoft.com/office/drawing/2014/main" id="{E0911B30-694A-46A3-9AD7-8DE49A045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56" y="-1"/>
            <a:ext cx="8286043" cy="437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2" descr="skullntooth">
            <a:extLst>
              <a:ext uri="{FF2B5EF4-FFF2-40B4-BE49-F238E27FC236}">
                <a16:creationId xmlns:a16="http://schemas.microsoft.com/office/drawing/2014/main" id="{7079FFA3-81C9-457D-ACD8-2E290B5B8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933" y="4486426"/>
            <a:ext cx="3336131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9" name="Rectangle 13">
            <a:extLst>
              <a:ext uri="{FF2B5EF4-FFF2-40B4-BE49-F238E27FC236}">
                <a16:creationId xmlns:a16="http://schemas.microsoft.com/office/drawing/2014/main" id="{9DE07497-E947-46FA-8F2A-AB1941CC0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5999" y="6280919"/>
            <a:ext cx="457200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050" dirty="0" err="1"/>
              <a:t>Doleserpeton</a:t>
            </a:r>
            <a:r>
              <a:rPr lang="it-IT" altLang="it-IT" sz="1050" dirty="0"/>
              <a:t>, </a:t>
            </a:r>
            <a:r>
              <a:rPr lang="it-IT" altLang="it-IT" sz="1050" dirty="0" err="1"/>
              <a:t>closely</a:t>
            </a:r>
            <a:r>
              <a:rPr lang="it-IT" altLang="it-IT" sz="1050" dirty="0"/>
              <a:t> </a:t>
            </a:r>
            <a:r>
              <a:rPr lang="it-IT" altLang="it-IT" sz="1050" dirty="0" err="1"/>
              <a:t>related</a:t>
            </a:r>
            <a:r>
              <a:rPr lang="it-IT" altLang="it-IT" sz="1050" dirty="0"/>
              <a:t> to </a:t>
            </a:r>
            <a:r>
              <a:rPr lang="it-IT" altLang="it-IT" sz="1050" dirty="0" err="1"/>
              <a:t>lissamphibians</a:t>
            </a:r>
            <a:r>
              <a:rPr lang="it-IT" altLang="it-IT" sz="1050" dirty="0"/>
              <a:t>. A. </a:t>
            </a:r>
            <a:r>
              <a:rPr lang="it-IT" altLang="it-IT" sz="1050" dirty="0" err="1"/>
              <a:t>Dorsal</a:t>
            </a:r>
            <a:r>
              <a:rPr lang="it-IT" altLang="it-IT" sz="1050" dirty="0"/>
              <a:t> </a:t>
            </a:r>
            <a:r>
              <a:rPr lang="it-IT" altLang="it-IT" sz="1050" dirty="0" err="1"/>
              <a:t>view</a:t>
            </a:r>
            <a:r>
              <a:rPr lang="it-IT" altLang="it-IT" sz="1050" dirty="0"/>
              <a:t> of the </a:t>
            </a:r>
            <a:r>
              <a:rPr lang="it-IT" altLang="it-IT" sz="1050" dirty="0" err="1"/>
              <a:t>skull</a:t>
            </a:r>
            <a:r>
              <a:rPr lang="it-IT" altLang="it-IT" sz="1050" dirty="0"/>
              <a:t>. B. </a:t>
            </a:r>
            <a:r>
              <a:rPr lang="it-IT" altLang="it-IT" sz="1050" dirty="0" err="1"/>
              <a:t>Palatal</a:t>
            </a:r>
            <a:r>
              <a:rPr lang="it-IT" altLang="it-IT" sz="1050" dirty="0"/>
              <a:t> </a:t>
            </a:r>
            <a:r>
              <a:rPr lang="it-IT" altLang="it-IT" sz="1050" dirty="0" err="1"/>
              <a:t>view</a:t>
            </a:r>
            <a:r>
              <a:rPr lang="it-IT" altLang="it-IT" sz="1050" dirty="0"/>
              <a:t>. Scale bar for A and B </a:t>
            </a:r>
            <a:r>
              <a:rPr lang="it-IT" altLang="it-IT" sz="1050" dirty="0" err="1"/>
              <a:t>equals</a:t>
            </a:r>
            <a:r>
              <a:rPr lang="it-IT" altLang="it-IT" sz="1050" dirty="0"/>
              <a:t> 1 mm. C. </a:t>
            </a:r>
            <a:r>
              <a:rPr lang="it-IT" altLang="it-IT" sz="1050" dirty="0" err="1"/>
              <a:t>Bicuspid</a:t>
            </a:r>
            <a:r>
              <a:rPr lang="it-IT" altLang="it-IT" sz="1050" dirty="0"/>
              <a:t> </a:t>
            </a:r>
            <a:r>
              <a:rPr lang="it-IT" altLang="it-IT" sz="1050" dirty="0" err="1"/>
              <a:t>tooth</a:t>
            </a:r>
            <a:r>
              <a:rPr lang="it-IT" altLang="it-IT" sz="1050" dirty="0"/>
              <a:t> (</a:t>
            </a:r>
            <a:r>
              <a:rPr lang="it-IT" altLang="it-IT" sz="1050" dirty="0" err="1"/>
              <a:t>also</a:t>
            </a:r>
            <a:r>
              <a:rPr lang="it-IT" altLang="it-IT" sz="1050" dirty="0"/>
              <a:t> </a:t>
            </a:r>
            <a:r>
              <a:rPr lang="it-IT" altLang="it-IT" sz="1050" dirty="0" err="1"/>
              <a:t>found</a:t>
            </a:r>
            <a:r>
              <a:rPr lang="it-IT" altLang="it-IT" sz="1050" dirty="0"/>
              <a:t> in </a:t>
            </a:r>
            <a:r>
              <a:rPr lang="it-IT" altLang="it-IT" sz="1050" dirty="0" err="1"/>
              <a:t>lissamphibians</a:t>
            </a:r>
            <a:r>
              <a:rPr lang="it-IT" altLang="it-IT" sz="1050" dirty="0"/>
              <a:t>).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81"/>
    </mc:Choice>
    <mc:Fallback xmlns="">
      <p:transition spd="slow" advTm="80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2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>
            <a:extLst>
              <a:ext uri="{FF2B5EF4-FFF2-40B4-BE49-F238E27FC236}">
                <a16:creationId xmlns:a16="http://schemas.microsoft.com/office/drawing/2014/main" id="{5A536A06-9A18-4A69-B54E-A2EA4843A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2177654" cy="74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6">
            <a:extLst>
              <a:ext uri="{FF2B5EF4-FFF2-40B4-BE49-F238E27FC236}">
                <a16:creationId xmlns:a16="http://schemas.microsoft.com/office/drawing/2014/main" id="{B5D26312-7E28-48CE-8F59-44467E03E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103" y="1316831"/>
            <a:ext cx="2127647" cy="2153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7">
            <a:extLst>
              <a:ext uri="{FF2B5EF4-FFF2-40B4-BE49-F238E27FC236}">
                <a16:creationId xmlns:a16="http://schemas.microsoft.com/office/drawing/2014/main" id="{6704E7D3-1256-4E53-8B53-C74EF6CDE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845344"/>
            <a:ext cx="2857500" cy="470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8">
            <a:extLst>
              <a:ext uri="{FF2B5EF4-FFF2-40B4-BE49-F238E27FC236}">
                <a16:creationId xmlns:a16="http://schemas.microsoft.com/office/drawing/2014/main" id="{D871D1DC-1826-4FC5-BC82-56FED8816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3" t="39107" r="30338" b="33173"/>
          <a:stretch>
            <a:fillRect/>
          </a:stretch>
        </p:blipFill>
        <p:spPr bwMode="auto">
          <a:xfrm>
            <a:off x="5114925" y="3589735"/>
            <a:ext cx="1571625" cy="130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6" name="Text Box 9">
            <a:extLst>
              <a:ext uri="{FF2B5EF4-FFF2-40B4-BE49-F238E27FC236}">
                <a16:creationId xmlns:a16="http://schemas.microsoft.com/office/drawing/2014/main" id="{9EAE13A2-1CA6-41AC-9E84-B37B2234D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8738" y="4811316"/>
            <a:ext cx="164981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750"/>
              <a:t>CRANIO DI ANURO MODERNO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B095FF9-00BD-4E81-90FA-EF01580BF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5701904"/>
            <a:ext cx="535066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350"/>
              <a:t>Mosaico di caratteri, temnospondilo-anuro-urodelo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1350"/>
              <a:t>Cranio simile ad un anuro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1350"/>
              <a:t>Tarsali simili ad un urodelo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1350"/>
              <a:t>Numero di vertebre toraciche (17) intermedio tra un anuro primitivo e un temnospondilo</a:t>
            </a:r>
          </a:p>
          <a:p>
            <a:pPr eaLnBrk="1" hangingPunct="1"/>
            <a:endParaRPr lang="it-IT" altLang="it-IT" sz="135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443"/>
    </mc:Choice>
    <mc:Fallback xmlns="">
      <p:transition spd="slow" advTm="240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segnando, mappa&#10;&#10;Descrizione generata automaticamente">
            <a:extLst>
              <a:ext uri="{FF2B5EF4-FFF2-40B4-BE49-F238E27FC236}">
                <a16:creationId xmlns:a16="http://schemas.microsoft.com/office/drawing/2014/main" id="{24BB9AAA-05CC-4972-9F73-4B6124AE8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852" y="844825"/>
            <a:ext cx="5661993" cy="566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2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01"/>
    </mc:Choice>
    <mc:Fallback xmlns="">
      <p:transition spd="slow" advTm="57601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4">
            <a:extLst>
              <a:ext uri="{FF2B5EF4-FFF2-40B4-BE49-F238E27FC236}">
                <a16:creationId xmlns:a16="http://schemas.microsoft.com/office/drawing/2014/main" id="{145CA217-D287-4DB8-8505-D9A26E8CF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0369" y="0"/>
            <a:ext cx="23006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3600" dirty="0" err="1"/>
              <a:t>Eocaecilia</a:t>
            </a:r>
            <a:endParaRPr lang="it-IT" altLang="it-IT" sz="3600" dirty="0"/>
          </a:p>
        </p:txBody>
      </p:sp>
      <p:pic>
        <p:nvPicPr>
          <p:cNvPr id="113667" name="Picture 5">
            <a:extLst>
              <a:ext uri="{FF2B5EF4-FFF2-40B4-BE49-F238E27FC236}">
                <a16:creationId xmlns:a16="http://schemas.microsoft.com/office/drawing/2014/main" id="{F7DD9439-3666-481A-8F64-30F9446EA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21" y="3200401"/>
            <a:ext cx="4007764" cy="365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Picture 6">
            <a:extLst>
              <a:ext uri="{FF2B5EF4-FFF2-40B4-BE49-F238E27FC236}">
                <a16:creationId xmlns:a16="http://schemas.microsoft.com/office/drawing/2014/main" id="{A0D37C8C-4E0B-4981-A8B9-7E03AACE6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46" y="499951"/>
            <a:ext cx="2957055" cy="270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9" name="Picture 8" descr="Eocaecilia_recons">
            <a:extLst>
              <a:ext uri="{FF2B5EF4-FFF2-40B4-BE49-F238E27FC236}">
                <a16:creationId xmlns:a16="http://schemas.microsoft.com/office/drawing/2014/main" id="{0987914F-3806-48EE-A77B-0188F5EC3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667" y="646331"/>
            <a:ext cx="4371333" cy="286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CB88D841-27D3-482A-A66D-E659EBB20F97}"/>
              </a:ext>
            </a:extLst>
          </p:cNvPr>
          <p:cNvSpPr/>
          <p:nvPr/>
        </p:nvSpPr>
        <p:spPr>
          <a:xfrm>
            <a:off x="683421" y="4553591"/>
            <a:ext cx="4007764" cy="4786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80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6812FA8-AC22-4B03-B664-8EA73DF82735}"/>
              </a:ext>
            </a:extLst>
          </p:cNvPr>
          <p:cNvSpPr/>
          <p:nvPr/>
        </p:nvSpPr>
        <p:spPr>
          <a:xfrm>
            <a:off x="683421" y="5263958"/>
            <a:ext cx="4007764" cy="15940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80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16"/>
    </mc:Choice>
    <mc:Fallback xmlns="">
      <p:transition spd="slow" advTm="164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1">
            <a:extLst>
              <a:ext uri="{FF2B5EF4-FFF2-40B4-BE49-F238E27FC236}">
                <a16:creationId xmlns:a16="http://schemas.microsoft.com/office/drawing/2014/main" id="{DAB83432-662B-457A-8AB2-A0C1639AF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8"/>
          <a:stretch>
            <a:fillRect/>
          </a:stretch>
        </p:blipFill>
        <p:spPr bwMode="auto">
          <a:xfrm>
            <a:off x="463411" y="182095"/>
            <a:ext cx="8304888" cy="402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75D9622-5E52-4520-A405-2611864E2200}"/>
              </a:ext>
            </a:extLst>
          </p:cNvPr>
          <p:cNvSpPr/>
          <p:nvPr/>
        </p:nvSpPr>
        <p:spPr>
          <a:xfrm>
            <a:off x="463411" y="5492650"/>
            <a:ext cx="82445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https://www.youtube.com/watch?v=DMvL4zOLSeM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692AE2D-9294-4CF4-BFC9-9E6B78C9E744}"/>
              </a:ext>
            </a:extLst>
          </p:cNvPr>
          <p:cNvSpPr txBox="1"/>
          <p:nvPr/>
        </p:nvSpPr>
        <p:spPr>
          <a:xfrm>
            <a:off x="463411" y="4661653"/>
            <a:ext cx="7607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Video sui </a:t>
            </a:r>
            <a:r>
              <a:rPr lang="it-IT" dirty="0" err="1"/>
              <a:t>gimnofioni</a:t>
            </a:r>
            <a:r>
              <a:rPr lang="it-IT" dirty="0"/>
              <a:t> con particolare tipologia di cure parentali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34"/>
    </mc:Choice>
    <mc:Fallback xmlns="">
      <p:transition spd="slow" advTm="5273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temporaria-1">
            <a:extLst>
              <a:ext uri="{FF2B5EF4-FFF2-40B4-BE49-F238E27FC236}">
                <a16:creationId xmlns:a16="http://schemas.microsoft.com/office/drawing/2014/main" id="{63E7C437-11C5-4160-8BC7-322232D59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628650"/>
            <a:ext cx="3076575" cy="231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5">
            <a:extLst>
              <a:ext uri="{FF2B5EF4-FFF2-40B4-BE49-F238E27FC236}">
                <a16:creationId xmlns:a16="http://schemas.microsoft.com/office/drawing/2014/main" id="{65769947-092C-4340-A2D2-853B0359C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0"/>
            <a:ext cx="1659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 b="1">
                <a:latin typeface="Arial" panose="020B0604020202020204" pitchFamily="34" charset="0"/>
              </a:rPr>
              <a:t>Lissamphibia</a:t>
            </a:r>
            <a:endParaRPr lang="en-GB" altLang="it-IT" sz="1800" b="1">
              <a:latin typeface="Arial" panose="020B0604020202020204" pitchFamily="34" charset="0"/>
            </a:endParaRPr>
          </a:p>
        </p:txBody>
      </p:sp>
      <p:sp>
        <p:nvSpPr>
          <p:cNvPr id="74756" name="Text Box 6">
            <a:extLst>
              <a:ext uri="{FF2B5EF4-FFF2-40B4-BE49-F238E27FC236}">
                <a16:creationId xmlns:a16="http://schemas.microsoft.com/office/drawing/2014/main" id="{881D1ADD-6F3B-4871-965E-155CDB0A5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651" y="0"/>
            <a:ext cx="7873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 b="1">
                <a:latin typeface="Arial" panose="020B0604020202020204" pitchFamily="34" charset="0"/>
              </a:rPr>
              <a:t>Anuri</a:t>
            </a:r>
            <a:endParaRPr lang="en-GB" altLang="it-IT" sz="1800" b="1">
              <a:latin typeface="Arial" panose="020B0604020202020204" pitchFamily="34" charset="0"/>
            </a:endParaRPr>
          </a:p>
        </p:txBody>
      </p:sp>
      <p:pic>
        <p:nvPicPr>
          <p:cNvPr id="139272" name="Picture 8" descr="bufo_speciosus_slc">
            <a:extLst>
              <a:ext uri="{FF2B5EF4-FFF2-40B4-BE49-F238E27FC236}">
                <a16:creationId xmlns:a16="http://schemas.microsoft.com/office/drawing/2014/main" id="{A0369C03-50B2-4321-90FD-3C4BDB4BF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2571751"/>
            <a:ext cx="2228850" cy="211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Text Box 9">
            <a:extLst>
              <a:ext uri="{FF2B5EF4-FFF2-40B4-BE49-F238E27FC236}">
                <a16:creationId xmlns:a16="http://schemas.microsoft.com/office/drawing/2014/main" id="{0690B5F3-D8D0-4335-8FFC-60F8404E8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232172"/>
            <a:ext cx="10823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 b="1">
                <a:latin typeface="Arial" panose="020B0604020202020204" pitchFamily="34" charset="0"/>
              </a:rPr>
              <a:t>Ranidae</a:t>
            </a:r>
            <a:endParaRPr lang="en-GB" altLang="it-IT" sz="1800" b="1">
              <a:latin typeface="Arial" panose="020B0604020202020204" pitchFamily="34" charset="0"/>
            </a:endParaRPr>
          </a:p>
        </p:txBody>
      </p:sp>
      <p:sp>
        <p:nvSpPr>
          <p:cNvPr id="139274" name="Text Box 10">
            <a:extLst>
              <a:ext uri="{FF2B5EF4-FFF2-40B4-BE49-F238E27FC236}">
                <a16:creationId xmlns:a16="http://schemas.microsoft.com/office/drawing/2014/main" id="{393731E0-B48B-4208-A018-4BBBC32AF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8831" y="2286000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 b="1">
                <a:latin typeface="Arial" panose="020B0604020202020204" pitchFamily="34" charset="0"/>
              </a:rPr>
              <a:t>Bufonidae</a:t>
            </a:r>
            <a:endParaRPr lang="en-GB" altLang="it-IT" sz="1800" b="1">
              <a:latin typeface="Arial" panose="020B0604020202020204" pitchFamily="34" charset="0"/>
            </a:endParaRPr>
          </a:p>
        </p:txBody>
      </p:sp>
      <p:pic>
        <p:nvPicPr>
          <p:cNvPr id="139275" name="Picture 11" descr="img04">
            <a:extLst>
              <a:ext uri="{FF2B5EF4-FFF2-40B4-BE49-F238E27FC236}">
                <a16:creationId xmlns:a16="http://schemas.microsoft.com/office/drawing/2014/main" id="{1564684E-E94D-4D3D-A0A3-DF1F5DE1F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3196828"/>
            <a:ext cx="187166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6" name="Text Box 12">
            <a:extLst>
              <a:ext uri="{FF2B5EF4-FFF2-40B4-BE49-F238E27FC236}">
                <a16:creationId xmlns:a16="http://schemas.microsoft.com/office/drawing/2014/main" id="{037828C0-62CA-4673-9D89-9597B7479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6944" y="2855119"/>
            <a:ext cx="18004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 b="1">
                <a:latin typeface="Arial" panose="020B0604020202020204" pitchFamily="34" charset="0"/>
              </a:rPr>
              <a:t>Dendrobatidae</a:t>
            </a:r>
            <a:endParaRPr lang="en-GB" altLang="it-IT" sz="1800" b="1">
              <a:latin typeface="Arial" panose="020B0604020202020204" pitchFamily="34" charset="0"/>
            </a:endParaRPr>
          </a:p>
        </p:txBody>
      </p:sp>
      <p:pic>
        <p:nvPicPr>
          <p:cNvPr id="139277" name="Picture 13" descr="xenopus-couple_grand">
            <a:extLst>
              <a:ext uri="{FF2B5EF4-FFF2-40B4-BE49-F238E27FC236}">
                <a16:creationId xmlns:a16="http://schemas.microsoft.com/office/drawing/2014/main" id="{7C5FC20F-7497-4C74-BEA5-C23516148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106" y="4843463"/>
            <a:ext cx="2928938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8" name="Text Box 14">
            <a:extLst>
              <a:ext uri="{FF2B5EF4-FFF2-40B4-BE49-F238E27FC236}">
                <a16:creationId xmlns:a16="http://schemas.microsoft.com/office/drawing/2014/main" id="{6F91FAE4-AE80-4937-9689-BC8179A27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651" y="4532710"/>
            <a:ext cx="10054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 b="1">
                <a:latin typeface="Arial" panose="020B0604020202020204" pitchFamily="34" charset="0"/>
              </a:rPr>
              <a:t>Pipidae</a:t>
            </a:r>
            <a:endParaRPr lang="en-GB" altLang="it-IT" sz="1800" b="1">
              <a:latin typeface="Arial" panose="020B0604020202020204" pitchFamily="34" charset="0"/>
            </a:endParaRPr>
          </a:p>
        </p:txBody>
      </p:sp>
      <p:pic>
        <p:nvPicPr>
          <p:cNvPr id="74764" name="Picture 15">
            <a:extLst>
              <a:ext uri="{FF2B5EF4-FFF2-40B4-BE49-F238E27FC236}">
                <a16:creationId xmlns:a16="http://schemas.microsoft.com/office/drawing/2014/main" id="{27B54CB6-E8DA-4E10-96D2-6B4D15031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628651"/>
            <a:ext cx="2352675" cy="120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5" name="Picture 16" descr="ascaphus1">
            <a:extLst>
              <a:ext uri="{FF2B5EF4-FFF2-40B4-BE49-F238E27FC236}">
                <a16:creationId xmlns:a16="http://schemas.microsoft.com/office/drawing/2014/main" id="{3BA4EFC5-93FD-4C7C-AFFB-ED26CB037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5267325"/>
            <a:ext cx="22098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4">
            <a:extLst>
              <a:ext uri="{FF2B5EF4-FFF2-40B4-BE49-F238E27FC236}">
                <a16:creationId xmlns:a16="http://schemas.microsoft.com/office/drawing/2014/main" id="{5E1801FC-F71D-453B-B08E-AEB26B07C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13" y="4961335"/>
            <a:ext cx="10823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 b="1">
                <a:latin typeface="Arial" panose="020B0604020202020204" pitchFamily="34" charset="0"/>
              </a:rPr>
              <a:t>Ascafidi</a:t>
            </a:r>
            <a:endParaRPr lang="en-GB" altLang="it-IT" sz="18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368"/>
    </mc:Choice>
    <mc:Fallback xmlns="">
      <p:transition spd="slow" advTm="24536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>
            <a:extLst>
              <a:ext uri="{FF2B5EF4-FFF2-40B4-BE49-F238E27FC236}">
                <a16:creationId xmlns:a16="http://schemas.microsoft.com/office/drawing/2014/main" id="{2CCD8E0A-0617-4368-A743-5DBDE0459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8850" y="80963"/>
            <a:ext cx="12137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Pipidae</a:t>
            </a:r>
          </a:p>
        </p:txBody>
      </p:sp>
      <p:graphicFrame>
        <p:nvGraphicFramePr>
          <p:cNvPr id="20482" name="Object 3">
            <a:extLst>
              <a:ext uri="{FF2B5EF4-FFF2-40B4-BE49-F238E27FC236}">
                <a16:creationId xmlns:a16="http://schemas.microsoft.com/office/drawing/2014/main" id="{51716924-C72B-4323-A9BB-5960EA34D2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43300" y="228600"/>
          <a:ext cx="342900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3" name="Image" r:id="rId3" imgW="9955556" imgH="5739683" progId="Photoshop.Image.8">
                  <p:embed/>
                </p:oleObj>
              </mc:Choice>
              <mc:Fallback>
                <p:oleObj name="Image" r:id="rId3" imgW="9955556" imgH="5739683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3300" y="228600"/>
                        <a:ext cx="3429000" cy="197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4" name="Text Box 4">
            <a:extLst>
              <a:ext uri="{FF2B5EF4-FFF2-40B4-BE49-F238E27FC236}">
                <a16:creationId xmlns:a16="http://schemas.microsoft.com/office/drawing/2014/main" id="{35162195-5D3A-444F-91EB-8BA992D72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1428750"/>
            <a:ext cx="148149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500" i="1"/>
              <a:t>Xenopus laevis</a:t>
            </a:r>
          </a:p>
        </p:txBody>
      </p:sp>
      <p:pic>
        <p:nvPicPr>
          <p:cNvPr id="20485" name="Picture 6" descr="0159">
            <a:extLst>
              <a:ext uri="{FF2B5EF4-FFF2-40B4-BE49-F238E27FC236}">
                <a16:creationId xmlns:a16="http://schemas.microsoft.com/office/drawing/2014/main" id="{E2784A46-8A96-48F6-9D9E-1B136B27C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2628900"/>
            <a:ext cx="2939654" cy="289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7">
            <a:extLst>
              <a:ext uri="{FF2B5EF4-FFF2-40B4-BE49-F238E27FC236}">
                <a16:creationId xmlns:a16="http://schemas.microsoft.com/office/drawing/2014/main" id="{2B947A66-7902-4E38-ADB1-68FF72293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551" y="3371850"/>
            <a:ext cx="95410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500" i="1"/>
              <a:t>Pipa pipa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40"/>
    </mc:Choice>
    <mc:Fallback xmlns="">
      <p:transition spd="slow" advTm="4784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2">
            <a:extLst>
              <a:ext uri="{FF2B5EF4-FFF2-40B4-BE49-F238E27FC236}">
                <a16:creationId xmlns:a16="http://schemas.microsoft.com/office/drawing/2014/main" id="{4D42FE9D-941E-4398-ABEB-17BF6C684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094" y="86916"/>
            <a:ext cx="18004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80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Bombinatoridae</a:t>
            </a:r>
          </a:p>
        </p:txBody>
      </p:sp>
      <p:pic>
        <p:nvPicPr>
          <p:cNvPr id="21508" name="Picture 4" descr="bombina_variegata_mazzei_2">
            <a:extLst>
              <a:ext uri="{FF2B5EF4-FFF2-40B4-BE49-F238E27FC236}">
                <a16:creationId xmlns:a16="http://schemas.microsoft.com/office/drawing/2014/main" id="{C5FB50C7-46AE-43E3-8748-775FEF6CD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685800"/>
            <a:ext cx="2961085" cy="196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5">
            <a:extLst>
              <a:ext uri="{FF2B5EF4-FFF2-40B4-BE49-F238E27FC236}">
                <a16:creationId xmlns:a16="http://schemas.microsoft.com/office/drawing/2014/main" id="{B8573B58-EA4B-402B-8655-B86D512AD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1" y="2743200"/>
            <a:ext cx="164981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350" i="1"/>
              <a:t>Bombina variegata</a:t>
            </a:r>
          </a:p>
        </p:txBody>
      </p:sp>
      <p:pic>
        <p:nvPicPr>
          <p:cNvPr id="21510" name="Picture 7" descr="bo_bombina2">
            <a:extLst>
              <a:ext uri="{FF2B5EF4-FFF2-40B4-BE49-F238E27FC236}">
                <a16:creationId xmlns:a16="http://schemas.microsoft.com/office/drawing/2014/main" id="{F41C3F50-4C41-4F43-921F-3063BE149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1" y="3314700"/>
            <a:ext cx="2470547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8">
            <a:extLst>
              <a:ext uri="{FF2B5EF4-FFF2-40B4-BE49-F238E27FC236}">
                <a16:creationId xmlns:a16="http://schemas.microsoft.com/office/drawing/2014/main" id="{2CFA3EA3-3B21-40FE-BEEC-EA76A87E7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50" y="4400550"/>
            <a:ext cx="156004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350" i="1"/>
              <a:t>Bombina bombina</a:t>
            </a:r>
          </a:p>
        </p:txBody>
      </p:sp>
      <p:graphicFrame>
        <p:nvGraphicFramePr>
          <p:cNvPr id="21506" name="Object 9">
            <a:extLst>
              <a:ext uri="{FF2B5EF4-FFF2-40B4-BE49-F238E27FC236}">
                <a16:creationId xmlns:a16="http://schemas.microsoft.com/office/drawing/2014/main" id="{DB5AF4C8-2D86-4182-8F3B-E89C9212D5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0" y="514350"/>
          <a:ext cx="2171700" cy="272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8" name="Image" r:id="rId5" imgW="2895361" imgH="3632916" progId="Photoshop.Image.8">
                  <p:embed/>
                </p:oleObj>
              </mc:Choice>
              <mc:Fallback>
                <p:oleObj name="Image" r:id="rId5" imgW="2895361" imgH="3632916" progId="Photoshop.Image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514350"/>
                        <a:ext cx="2171700" cy="2724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11"/>
    </mc:Choice>
    <mc:Fallback xmlns="">
      <p:transition spd="slow" advTm="84611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8|7.3|7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9.9|36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5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3|4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25.9|37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7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.4|0.6"/>
</p:tagLst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4615</TotalTime>
  <Words>576</Words>
  <Application>Microsoft Office PowerPoint</Application>
  <PresentationFormat>Presentazione su schermo (4:3)</PresentationFormat>
  <Paragraphs>133</Paragraphs>
  <Slides>61</Slides>
  <Notes>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61</vt:i4>
      </vt:variant>
    </vt:vector>
  </HeadingPairs>
  <TitlesOfParts>
    <vt:vector size="66" baseType="lpstr">
      <vt:lpstr>Arial</vt:lpstr>
      <vt:lpstr>Comic Sans MS</vt:lpstr>
      <vt:lpstr>Times New Roman</vt:lpstr>
      <vt:lpstr>Struttura predefinita</vt:lpstr>
      <vt:lpstr>Image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Dip. BAU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Marco Corti</dc:creator>
  <cp:lastModifiedBy>riccardo castiglia</cp:lastModifiedBy>
  <cp:revision>206</cp:revision>
  <dcterms:created xsi:type="dcterms:W3CDTF">2005-05-23T15:02:00Z</dcterms:created>
  <dcterms:modified xsi:type="dcterms:W3CDTF">2021-05-07T07:36:58Z</dcterms:modified>
</cp:coreProperties>
</file>