
<file path=[Content_Types].xml><?xml version="1.0" encoding="utf-8"?>
<Types xmlns="http://schemas.openxmlformats.org/package/2006/content-types">
  <Default Extension="xml" ContentType="application/xml"/>
  <Default Extension="tif" ContentType="image/tif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289" r:id="rId2"/>
    <p:sldId id="276" r:id="rId3"/>
    <p:sldId id="277" r:id="rId4"/>
    <p:sldId id="278" r:id="rId5"/>
    <p:sldId id="279" r:id="rId6"/>
    <p:sldId id="280" r:id="rId7"/>
    <p:sldId id="281" r:id="rId8"/>
    <p:sldId id="282" r:id="rId9"/>
    <p:sldId id="283" r:id="rId10"/>
    <p:sldId id="291" r:id="rId11"/>
    <p:sldId id="292" r:id="rId12"/>
    <p:sldId id="290" r:id="rId13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53D5FD"/>
        </a:solidFill>
        <a:effectLst/>
        <a:uFillTx/>
        <a:latin typeface="Franklin Gothic Book"/>
        <a:ea typeface="Franklin Gothic Book"/>
        <a:cs typeface="Franklin Gothic Book"/>
        <a:sym typeface="Franklin Gothic Book"/>
      </a:defRPr>
    </a:lvl1pPr>
    <a:lvl2pPr marL="0" marR="0" indent="34290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53D5FD"/>
        </a:solidFill>
        <a:effectLst/>
        <a:uFillTx/>
        <a:latin typeface="Franklin Gothic Book"/>
        <a:ea typeface="Franklin Gothic Book"/>
        <a:cs typeface="Franklin Gothic Book"/>
        <a:sym typeface="Franklin Gothic Book"/>
      </a:defRPr>
    </a:lvl2pPr>
    <a:lvl3pPr marL="0" marR="0" indent="68580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53D5FD"/>
        </a:solidFill>
        <a:effectLst/>
        <a:uFillTx/>
        <a:latin typeface="Franklin Gothic Book"/>
        <a:ea typeface="Franklin Gothic Book"/>
        <a:cs typeface="Franklin Gothic Book"/>
        <a:sym typeface="Franklin Gothic Book"/>
      </a:defRPr>
    </a:lvl3pPr>
    <a:lvl4pPr marL="0" marR="0" indent="102870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53D5FD"/>
        </a:solidFill>
        <a:effectLst/>
        <a:uFillTx/>
        <a:latin typeface="Franklin Gothic Book"/>
        <a:ea typeface="Franklin Gothic Book"/>
        <a:cs typeface="Franklin Gothic Book"/>
        <a:sym typeface="Franklin Gothic Book"/>
      </a:defRPr>
    </a:lvl4pPr>
    <a:lvl5pPr marL="0" marR="0" indent="137160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53D5FD"/>
        </a:solidFill>
        <a:effectLst/>
        <a:uFillTx/>
        <a:latin typeface="Franklin Gothic Book"/>
        <a:ea typeface="Franklin Gothic Book"/>
        <a:cs typeface="Franklin Gothic Book"/>
        <a:sym typeface="Franklin Gothic Book"/>
      </a:defRPr>
    </a:lvl5pPr>
    <a:lvl6pPr marL="0" marR="0" indent="171450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53D5FD"/>
        </a:solidFill>
        <a:effectLst/>
        <a:uFillTx/>
        <a:latin typeface="Franklin Gothic Book"/>
        <a:ea typeface="Franklin Gothic Book"/>
        <a:cs typeface="Franklin Gothic Book"/>
        <a:sym typeface="Franklin Gothic Book"/>
      </a:defRPr>
    </a:lvl6pPr>
    <a:lvl7pPr marL="0" marR="0" indent="205740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53D5FD"/>
        </a:solidFill>
        <a:effectLst/>
        <a:uFillTx/>
        <a:latin typeface="Franklin Gothic Book"/>
        <a:ea typeface="Franklin Gothic Book"/>
        <a:cs typeface="Franklin Gothic Book"/>
        <a:sym typeface="Franklin Gothic Book"/>
      </a:defRPr>
    </a:lvl7pPr>
    <a:lvl8pPr marL="0" marR="0" indent="240030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53D5FD"/>
        </a:solidFill>
        <a:effectLst/>
        <a:uFillTx/>
        <a:latin typeface="Franklin Gothic Book"/>
        <a:ea typeface="Franklin Gothic Book"/>
        <a:cs typeface="Franklin Gothic Book"/>
        <a:sym typeface="Franklin Gothic Book"/>
      </a:defRPr>
    </a:lvl8pPr>
    <a:lvl9pPr marL="0" marR="0" indent="274320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53D5FD"/>
        </a:solidFill>
        <a:effectLst/>
        <a:uFillTx/>
        <a:latin typeface="Franklin Gothic Book"/>
        <a:ea typeface="Franklin Gothic Book"/>
        <a:cs typeface="Franklin Gothic Book"/>
        <a:sym typeface="Franklin Gothic Book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8F44A2F1-9E1F-4B54-A3A2-5F16C0AD49E2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A9A9A9"/>
              </a:solidFill>
              <a:prstDash val="solid"/>
              <a:miter lim="400000"/>
            </a:ln>
          </a:left>
          <a:right>
            <a:ln w="25400" cap="flat">
              <a:solidFill>
                <a:srgbClr val="A9A9A9"/>
              </a:solidFill>
              <a:prstDash val="solid"/>
              <a:miter lim="400000"/>
            </a:ln>
          </a:right>
          <a:top>
            <a:ln w="25400" cap="flat">
              <a:solidFill>
                <a:srgbClr val="A9A9A9"/>
              </a:solidFill>
              <a:prstDash val="solid"/>
              <a:miter lim="400000"/>
            </a:ln>
          </a:top>
          <a:bottom>
            <a:ln w="25400" cap="flat">
              <a:solidFill>
                <a:srgbClr val="A9A9A9"/>
              </a:solidFill>
              <a:prstDash val="solid"/>
              <a:miter lim="400000"/>
            </a:ln>
          </a:bottom>
          <a:insideH>
            <a:ln w="25400" cap="flat">
              <a:solidFill>
                <a:srgbClr val="A9A9A9"/>
              </a:solidFill>
              <a:prstDash val="solid"/>
              <a:miter lim="400000"/>
            </a:ln>
          </a:insideH>
          <a:insideV>
            <a:ln w="254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000000">
              <a:alpha val="2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A9A9A9"/>
              </a:solidFill>
              <a:prstDash val="solid"/>
              <a:miter lim="400000"/>
            </a:ln>
          </a:left>
          <a:right>
            <a:ln w="25400" cap="flat">
              <a:solidFill>
                <a:srgbClr val="A9A9A9"/>
              </a:solidFill>
              <a:prstDash val="solid"/>
              <a:miter lim="400000"/>
            </a:ln>
          </a:right>
          <a:top>
            <a:ln w="25400" cap="flat">
              <a:solidFill>
                <a:srgbClr val="A9A9A9"/>
              </a:solidFill>
              <a:prstDash val="solid"/>
              <a:miter lim="400000"/>
            </a:ln>
          </a:top>
          <a:bottom>
            <a:ln w="25400" cap="flat">
              <a:solidFill>
                <a:srgbClr val="A9A9A9"/>
              </a:solidFill>
              <a:prstDash val="solid"/>
              <a:miter lim="400000"/>
            </a:ln>
          </a:bottom>
          <a:insideH>
            <a:ln w="25400" cap="flat">
              <a:solidFill>
                <a:srgbClr val="A9A9A9"/>
              </a:solidFill>
              <a:prstDash val="solid"/>
              <a:miter lim="400000"/>
            </a:ln>
          </a:insideH>
          <a:insideV>
            <a:ln w="254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gradFill>
            <a:gsLst>
              <a:gs pos="0">
                <a:srgbClr val="679AEA">
                  <a:alpha val="25000"/>
                </a:srgbClr>
              </a:gs>
              <a:gs pos="100000">
                <a:srgbClr val="2E73D3">
                  <a:alpha val="25000"/>
                </a:srgbClr>
              </a:gs>
            </a:gsLst>
            <a:lin ang="5400000"/>
          </a:gra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A9A9A9"/>
              </a:solidFill>
              <a:prstDash val="solid"/>
              <a:miter lim="400000"/>
            </a:ln>
          </a:left>
          <a:right>
            <a:ln w="25400" cap="flat">
              <a:solidFill>
                <a:srgbClr val="A9A9A9"/>
              </a:solidFill>
              <a:prstDash val="solid"/>
              <a:miter lim="400000"/>
            </a:ln>
          </a:right>
          <a:top>
            <a:ln w="25400" cap="flat">
              <a:solidFill>
                <a:srgbClr val="A9A9A9"/>
              </a:solidFill>
              <a:prstDash val="solid"/>
              <a:miter lim="400000"/>
            </a:ln>
          </a:top>
          <a:bottom>
            <a:ln w="25400" cap="flat">
              <a:solidFill>
                <a:srgbClr val="A9A9A9"/>
              </a:solidFill>
              <a:prstDash val="solid"/>
              <a:miter lim="400000"/>
            </a:ln>
          </a:bottom>
          <a:insideH>
            <a:ln w="25400" cap="flat">
              <a:solidFill>
                <a:srgbClr val="A9A9A9"/>
              </a:solidFill>
              <a:prstDash val="solid"/>
              <a:miter lim="400000"/>
            </a:ln>
          </a:insideH>
          <a:insideV>
            <a:ln w="254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gradFill>
            <a:gsLst>
              <a:gs pos="0">
                <a:srgbClr val="679AEA">
                  <a:alpha val="25000"/>
                </a:srgbClr>
              </a:gs>
              <a:gs pos="100000">
                <a:srgbClr val="2E73D3">
                  <a:alpha val="25000"/>
                </a:srgbClr>
              </a:gs>
            </a:gsLst>
            <a:lin ang="5400000"/>
          </a:gra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A9A9A9"/>
              </a:solidFill>
              <a:prstDash val="solid"/>
              <a:miter lim="400000"/>
            </a:ln>
          </a:left>
          <a:right>
            <a:ln w="25400" cap="flat">
              <a:solidFill>
                <a:srgbClr val="A9A9A9"/>
              </a:solidFill>
              <a:prstDash val="solid"/>
              <a:miter lim="400000"/>
            </a:ln>
          </a:right>
          <a:top>
            <a:ln w="25400" cap="flat">
              <a:solidFill>
                <a:srgbClr val="A9A9A9"/>
              </a:solidFill>
              <a:prstDash val="solid"/>
              <a:miter lim="400000"/>
            </a:ln>
          </a:top>
          <a:bottom>
            <a:ln w="25400" cap="flat">
              <a:solidFill>
                <a:srgbClr val="A9A9A9"/>
              </a:solidFill>
              <a:prstDash val="solid"/>
              <a:miter lim="400000"/>
            </a:ln>
          </a:bottom>
          <a:insideH>
            <a:ln w="25400" cap="flat">
              <a:solidFill>
                <a:srgbClr val="A9A9A9"/>
              </a:solidFill>
              <a:prstDash val="solid"/>
              <a:miter lim="400000"/>
            </a:ln>
          </a:insideH>
          <a:insideV>
            <a:ln w="254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gradFill>
            <a:gsLst>
              <a:gs pos="0">
                <a:srgbClr val="679AEA">
                  <a:alpha val="25000"/>
                </a:srgbClr>
              </a:gs>
              <a:gs pos="100000">
                <a:srgbClr val="2E73D3">
                  <a:alpha val="25000"/>
                </a:srgbClr>
              </a:gs>
            </a:gsLst>
            <a:lin ang="5400000"/>
          </a:gradFill>
        </a:fill>
      </a:tcStyle>
    </a:firstRow>
  </a:tblStyle>
  <a:tblStyle styleId="{C7B018BB-80A7-4F77-B60F-C8B233D01FF8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4C3C2611-4C71-4FC5-86AE-919BDF0F9419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46" d="100"/>
          <a:sy n="46" d="100"/>
        </p:scale>
        <p:origin x="-104" y="-824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0" name="Shape 13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83892272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584200" latinLnBrk="0">
      <a:defRPr sz="2200">
        <a:latin typeface="Franklin Gothic Book"/>
        <a:ea typeface="Franklin Gothic Book"/>
        <a:cs typeface="Franklin Gothic Book"/>
        <a:sym typeface="Lucida Grande"/>
      </a:defRPr>
    </a:lvl1pPr>
    <a:lvl2pPr indent="228600" defTabSz="584200" latinLnBrk="0">
      <a:defRPr sz="2200">
        <a:latin typeface="Lucida Grande"/>
        <a:ea typeface="Lucida Grande"/>
        <a:cs typeface="Lucida Grande"/>
        <a:sym typeface="Lucida Grande"/>
      </a:defRPr>
    </a:lvl2pPr>
    <a:lvl3pPr indent="457200" defTabSz="584200" latinLnBrk="0">
      <a:defRPr sz="2200">
        <a:latin typeface="Lucida Grande"/>
        <a:ea typeface="Lucida Grande"/>
        <a:cs typeface="Lucida Grande"/>
        <a:sym typeface="Lucida Grande"/>
      </a:defRPr>
    </a:lvl3pPr>
    <a:lvl4pPr indent="685800" defTabSz="584200" latinLnBrk="0">
      <a:defRPr sz="2200">
        <a:latin typeface="Lucida Grande"/>
        <a:ea typeface="Lucida Grande"/>
        <a:cs typeface="Lucida Grande"/>
        <a:sym typeface="Lucida Grande"/>
      </a:defRPr>
    </a:lvl4pPr>
    <a:lvl5pPr indent="914400" defTabSz="584200" latinLnBrk="0">
      <a:defRPr sz="2200">
        <a:latin typeface="Lucida Grande"/>
        <a:ea typeface="Lucida Grande"/>
        <a:cs typeface="Lucida Grande"/>
        <a:sym typeface="Lucida Grande"/>
      </a:defRPr>
    </a:lvl5pPr>
    <a:lvl6pPr indent="1143000" defTabSz="584200" latinLnBrk="0">
      <a:defRPr sz="2200">
        <a:latin typeface="Lucida Grande"/>
        <a:ea typeface="Lucida Grande"/>
        <a:cs typeface="Lucida Grande"/>
        <a:sym typeface="Lucida Grande"/>
      </a:defRPr>
    </a:lvl6pPr>
    <a:lvl7pPr indent="1371600" defTabSz="584200" latinLnBrk="0">
      <a:defRPr sz="2200">
        <a:latin typeface="Lucida Grande"/>
        <a:ea typeface="Lucida Grande"/>
        <a:cs typeface="Lucida Grande"/>
        <a:sym typeface="Lucida Grande"/>
      </a:defRPr>
    </a:lvl7pPr>
    <a:lvl8pPr indent="1600200" defTabSz="584200" latinLnBrk="0">
      <a:defRPr sz="2200">
        <a:latin typeface="Lucida Grande"/>
        <a:ea typeface="Lucida Grande"/>
        <a:cs typeface="Lucida Grande"/>
        <a:sym typeface="Lucida Grande"/>
      </a:defRPr>
    </a:lvl8pPr>
    <a:lvl9pPr indent="1828800" defTabSz="584200" latinLnBrk="0">
      <a:defRPr sz="2200">
        <a:latin typeface="Lucida Grande"/>
        <a:ea typeface="Lucida Grande"/>
        <a:cs typeface="Lucida Grande"/>
        <a:sym typeface="Lucida Grand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1079500" y="2921000"/>
            <a:ext cx="10845800" cy="2413000"/>
          </a:xfrm>
          <a:prstGeom prst="rect">
            <a:avLst/>
          </a:prstGeom>
        </p:spPr>
        <p:txBody>
          <a:bodyPr anchor="b"/>
          <a:lstStyle>
            <a:lvl1pPr>
              <a:defRPr sz="8000"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American Typewriter"/>
              </a:defRPr>
            </a:lvl1pPr>
          </a:lstStyle>
          <a:p>
            <a:r>
              <a:t>Titolo Testo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1079500" y="5359400"/>
            <a:ext cx="10845800" cy="1380067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>
                <a:solidFill>
                  <a:srgbClr val="909696"/>
                </a:solidFill>
              </a:defRPr>
            </a:lvl1pPr>
            <a:lvl2pPr marL="0" indent="0" algn="ctr">
              <a:spcBef>
                <a:spcPts val="0"/>
              </a:spcBef>
              <a:buSzTx/>
              <a:buNone/>
              <a:defRPr>
                <a:solidFill>
                  <a:srgbClr val="909696"/>
                </a:solidFill>
              </a:defRPr>
            </a:lvl2pPr>
            <a:lvl3pPr marL="0" indent="0" algn="ctr">
              <a:spcBef>
                <a:spcPts val="0"/>
              </a:spcBef>
              <a:buSzTx/>
              <a:buNone/>
              <a:defRPr>
                <a:solidFill>
                  <a:srgbClr val="909696"/>
                </a:solidFill>
              </a:defRPr>
            </a:lvl3pPr>
            <a:lvl4pPr marL="0" indent="0" algn="ctr">
              <a:spcBef>
                <a:spcPts val="0"/>
              </a:spcBef>
              <a:buSzTx/>
              <a:buNone/>
              <a:defRPr>
                <a:solidFill>
                  <a:srgbClr val="909696"/>
                </a:solidFill>
              </a:defRPr>
            </a:lvl4pPr>
            <a:lvl5pPr marL="0" indent="0" algn="ctr">
              <a:spcBef>
                <a:spcPts val="0"/>
              </a:spcBef>
              <a:buSzTx/>
              <a:buNone/>
              <a:defRPr>
                <a:solidFill>
                  <a:srgbClr val="909696"/>
                </a:solidFill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, punti elenco 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pic" sz="half" idx="13"/>
          </p:nvPr>
        </p:nvSpPr>
        <p:spPr>
          <a:xfrm>
            <a:off x="6400800" y="3302000"/>
            <a:ext cx="6096000" cy="4572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103" name="Shape 10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104" name="Shape 104"/>
          <p:cNvSpPr>
            <a:spLocks noGrp="1"/>
          </p:cNvSpPr>
          <p:nvPr>
            <p:ph type="body" sz="half" idx="1"/>
          </p:nvPr>
        </p:nvSpPr>
        <p:spPr>
          <a:xfrm>
            <a:off x="1079500" y="2527300"/>
            <a:ext cx="5232400" cy="6108700"/>
          </a:xfrm>
          <a:prstGeom prst="rect">
            <a:avLst/>
          </a:prstGeom>
        </p:spPr>
        <p:txBody>
          <a:bodyPr/>
          <a:lstStyle>
            <a:lvl1pPr marL="802738" indent="-459838">
              <a:defRPr sz="3200"/>
            </a:lvl1pPr>
            <a:lvl2pPr marL="1327671" indent="-459838">
              <a:defRPr sz="3200"/>
            </a:lvl2pPr>
            <a:lvl3pPr marL="1835671" indent="-459838">
              <a:defRPr sz="3200"/>
            </a:lvl3pPr>
            <a:lvl4pPr marL="2360605" indent="-459838">
              <a:defRPr sz="3200"/>
            </a:lvl4pPr>
            <a:lvl5pPr marL="2885538" indent="-459838">
              <a:defRPr sz="32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05" name="Shape 10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 - A sinist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113" name="Shape 113"/>
          <p:cNvSpPr>
            <a:spLocks noGrp="1"/>
          </p:cNvSpPr>
          <p:nvPr>
            <p:ph type="body" sz="half" idx="1"/>
          </p:nvPr>
        </p:nvSpPr>
        <p:spPr>
          <a:xfrm>
            <a:off x="1079500" y="2527300"/>
            <a:ext cx="5232400" cy="6108700"/>
          </a:xfrm>
          <a:prstGeom prst="rect">
            <a:avLst/>
          </a:prstGeom>
        </p:spPr>
        <p:txBody>
          <a:bodyPr/>
          <a:lstStyle>
            <a:lvl1pPr marL="802738" indent="-459838">
              <a:defRPr sz="3200"/>
            </a:lvl1pPr>
            <a:lvl2pPr marL="1327671" indent="-459838">
              <a:defRPr sz="3200"/>
            </a:lvl2pPr>
            <a:lvl3pPr marL="1835671" indent="-459838">
              <a:defRPr sz="3200"/>
            </a:lvl3pPr>
            <a:lvl4pPr marL="2360605" indent="-459838">
              <a:defRPr sz="3200"/>
            </a:lvl4pPr>
            <a:lvl5pPr marL="2885538" indent="-459838">
              <a:defRPr sz="32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14" name="Shape 11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 - A dest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122" name="Shape 122"/>
          <p:cNvSpPr>
            <a:spLocks noGrp="1"/>
          </p:cNvSpPr>
          <p:nvPr>
            <p:ph type="body" sz="half" idx="1"/>
          </p:nvPr>
        </p:nvSpPr>
        <p:spPr>
          <a:xfrm>
            <a:off x="7772400" y="2527300"/>
            <a:ext cx="4152900" cy="6108700"/>
          </a:xfrm>
          <a:prstGeom prst="rect">
            <a:avLst/>
          </a:prstGeom>
        </p:spPr>
        <p:txBody>
          <a:bodyPr/>
          <a:lstStyle>
            <a:lvl1pPr marL="802738" indent="-459838">
              <a:defRPr sz="3200"/>
            </a:lvl1pPr>
            <a:lvl2pPr marL="1327671" indent="-459838">
              <a:defRPr sz="3200"/>
            </a:lvl2pPr>
            <a:lvl3pPr marL="1835671" indent="-459838">
              <a:defRPr sz="3200"/>
            </a:lvl3pPr>
            <a:lvl4pPr marL="2360605" indent="-459838">
              <a:defRPr sz="3200"/>
            </a:lvl4pPr>
            <a:lvl5pPr marL="2885538" indent="-459838">
              <a:defRPr sz="32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23" name="Shape 12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21" name="Shape 2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2" name="Shape 2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 - 2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30" name="Shape 3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numCol="2" spcCol="542290" anchor="t"/>
          <a:lstStyle>
            <a:lvl1pPr marL="802738" indent="-459838">
              <a:defRPr sz="3200"/>
            </a:lvl1pPr>
            <a:lvl2pPr marL="1327671" indent="-459838">
              <a:defRPr sz="3200"/>
            </a:lvl2pPr>
            <a:lvl3pPr marL="1835671" indent="-459838">
              <a:defRPr sz="3200"/>
            </a:lvl3pPr>
            <a:lvl4pPr marL="2360605" indent="-459838">
              <a:defRPr sz="3200"/>
            </a:lvl4pPr>
            <a:lvl5pPr marL="2885538" indent="-459838">
              <a:defRPr sz="32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unti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body" idx="1"/>
          </p:nvPr>
        </p:nvSpPr>
        <p:spPr>
          <a:xfrm>
            <a:off x="1079500" y="876300"/>
            <a:ext cx="10845800" cy="8001000"/>
          </a:xfrm>
          <a:prstGeom prst="rect">
            <a:avLst/>
          </a:prstGeom>
        </p:spPr>
        <p:txBody>
          <a:bodyPr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39" name="Shape 3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- Centr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>
            <a:spLocks noGrp="1"/>
          </p:cNvSpPr>
          <p:nvPr>
            <p:ph type="title"/>
          </p:nvPr>
        </p:nvSpPr>
        <p:spPr>
          <a:xfrm>
            <a:off x="1079500" y="2971800"/>
            <a:ext cx="10845800" cy="3810000"/>
          </a:xfrm>
          <a:prstGeom prst="rect">
            <a:avLst/>
          </a:prstGeom>
        </p:spPr>
        <p:txBody>
          <a:bodyPr/>
          <a:lstStyle>
            <a:lvl1pPr>
              <a:defRPr sz="8000"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American Typewriter"/>
              </a:defRPr>
            </a:lvl1pPr>
          </a:lstStyle>
          <a:p>
            <a:r>
              <a:t>Titolo Testo</a:t>
            </a:r>
          </a:p>
        </p:txBody>
      </p:sp>
      <p:sp>
        <p:nvSpPr>
          <p:cNvPr id="62" name="Shape 6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Orizzont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/>
          </p:cNvSpPr>
          <p:nvPr>
            <p:ph type="pic" sz="half" idx="13"/>
          </p:nvPr>
        </p:nvSpPr>
        <p:spPr>
          <a:xfrm>
            <a:off x="2451100" y="952500"/>
            <a:ext cx="8102600" cy="6096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70" name="Shape 70"/>
          <p:cNvSpPr>
            <a:spLocks noGrp="1"/>
          </p:cNvSpPr>
          <p:nvPr>
            <p:ph type="title"/>
          </p:nvPr>
        </p:nvSpPr>
        <p:spPr>
          <a:xfrm>
            <a:off x="1079500" y="7480300"/>
            <a:ext cx="10845800" cy="1460500"/>
          </a:xfrm>
          <a:prstGeom prst="rect">
            <a:avLst/>
          </a:prstGeom>
        </p:spPr>
        <p:txBody>
          <a:bodyPr/>
          <a:lstStyle>
            <a:lvl1pPr>
              <a:defRPr sz="8000"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American Typewriter"/>
              </a:defRPr>
            </a:lvl1pPr>
          </a:lstStyle>
          <a:p>
            <a:r>
              <a:t>Titolo Testo</a:t>
            </a:r>
          </a:p>
        </p:txBody>
      </p:sp>
      <p:sp>
        <p:nvSpPr>
          <p:cNvPr id="71" name="Shape 7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6 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>
            <a:spLocks noGrp="1"/>
          </p:cNvSpPr>
          <p:nvPr>
            <p:ph type="pic" sz="quarter" idx="13"/>
          </p:nvPr>
        </p:nvSpPr>
        <p:spPr>
          <a:xfrm>
            <a:off x="4978400" y="1041400"/>
            <a:ext cx="3048000" cy="2286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79" name="Shape 79"/>
          <p:cNvSpPr>
            <a:spLocks noGrp="1"/>
          </p:cNvSpPr>
          <p:nvPr>
            <p:ph type="pic" sz="quarter" idx="14"/>
          </p:nvPr>
        </p:nvSpPr>
        <p:spPr>
          <a:xfrm>
            <a:off x="1333500" y="1041400"/>
            <a:ext cx="3048000" cy="2286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80" name="Shape 80"/>
          <p:cNvSpPr>
            <a:spLocks noGrp="1"/>
          </p:cNvSpPr>
          <p:nvPr>
            <p:ph type="pic" sz="quarter" idx="15"/>
          </p:nvPr>
        </p:nvSpPr>
        <p:spPr>
          <a:xfrm>
            <a:off x="8623300" y="1041400"/>
            <a:ext cx="3048000" cy="2286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81" name="Shape 81"/>
          <p:cNvSpPr>
            <a:spLocks noGrp="1"/>
          </p:cNvSpPr>
          <p:nvPr>
            <p:ph type="pic" sz="quarter" idx="16"/>
          </p:nvPr>
        </p:nvSpPr>
        <p:spPr>
          <a:xfrm>
            <a:off x="4978400" y="3975100"/>
            <a:ext cx="3048000" cy="2286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82" name="Shape 82"/>
          <p:cNvSpPr>
            <a:spLocks noGrp="1"/>
          </p:cNvSpPr>
          <p:nvPr>
            <p:ph type="pic" sz="quarter" idx="17"/>
          </p:nvPr>
        </p:nvSpPr>
        <p:spPr>
          <a:xfrm>
            <a:off x="1333500" y="3975100"/>
            <a:ext cx="3048000" cy="2286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83" name="Shape 83"/>
          <p:cNvSpPr>
            <a:spLocks noGrp="1"/>
          </p:cNvSpPr>
          <p:nvPr>
            <p:ph type="pic" sz="quarter" idx="18"/>
          </p:nvPr>
        </p:nvSpPr>
        <p:spPr>
          <a:xfrm>
            <a:off x="8623300" y="3975100"/>
            <a:ext cx="3048000" cy="2286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title"/>
          </p:nvPr>
        </p:nvSpPr>
        <p:spPr>
          <a:xfrm>
            <a:off x="1079500" y="7480300"/>
            <a:ext cx="10845800" cy="1460500"/>
          </a:xfrm>
          <a:prstGeom prst="rect">
            <a:avLst/>
          </a:prstGeom>
        </p:spPr>
        <p:txBody>
          <a:bodyPr/>
          <a:lstStyle>
            <a:lvl1pPr>
              <a:defRPr sz="8000"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American Typewriter"/>
              </a:defRPr>
            </a:lvl1pPr>
          </a:lstStyle>
          <a:p>
            <a:r>
              <a:t>Titolo Testo</a:t>
            </a:r>
          </a:p>
        </p:txBody>
      </p:sp>
      <p:sp>
        <p:nvSpPr>
          <p:cNvPr id="85" name="Shape 8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/>
          </p:cNvSpPr>
          <p:nvPr>
            <p:ph type="pic" sz="half" idx="13"/>
          </p:nvPr>
        </p:nvSpPr>
        <p:spPr>
          <a:xfrm>
            <a:off x="6400800" y="2590800"/>
            <a:ext cx="6096000" cy="4572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93" name="Shape 93"/>
          <p:cNvSpPr>
            <a:spLocks noGrp="1"/>
          </p:cNvSpPr>
          <p:nvPr>
            <p:ph type="title"/>
          </p:nvPr>
        </p:nvSpPr>
        <p:spPr>
          <a:xfrm>
            <a:off x="495300" y="1663700"/>
            <a:ext cx="5651500" cy="3302000"/>
          </a:xfrm>
          <a:prstGeom prst="rect">
            <a:avLst/>
          </a:prstGeom>
        </p:spPr>
        <p:txBody>
          <a:bodyPr anchor="b"/>
          <a:lstStyle/>
          <a:p>
            <a:r>
              <a:t>Titolo Testo</a:t>
            </a:r>
          </a:p>
        </p:txBody>
      </p:sp>
      <p:sp>
        <p:nvSpPr>
          <p:cNvPr id="94" name="Shape 94"/>
          <p:cNvSpPr>
            <a:spLocks noGrp="1"/>
          </p:cNvSpPr>
          <p:nvPr>
            <p:ph type="body" sz="quarter" idx="1"/>
          </p:nvPr>
        </p:nvSpPr>
        <p:spPr>
          <a:xfrm>
            <a:off x="495300" y="4991100"/>
            <a:ext cx="5651500" cy="30734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000">
                <a:solidFill>
                  <a:srgbClr val="909696"/>
                </a:solidFill>
              </a:defRPr>
            </a:lvl1pPr>
            <a:lvl2pPr marL="0" indent="0" algn="ctr">
              <a:spcBef>
                <a:spcPts val="0"/>
              </a:spcBef>
              <a:buSzTx/>
              <a:buNone/>
              <a:defRPr sz="5000">
                <a:solidFill>
                  <a:srgbClr val="909696"/>
                </a:solidFill>
              </a:defRPr>
            </a:lvl2pPr>
            <a:lvl3pPr marL="0" indent="0" algn="ctr">
              <a:spcBef>
                <a:spcPts val="0"/>
              </a:spcBef>
              <a:buSzTx/>
              <a:buNone/>
              <a:defRPr sz="5000">
                <a:solidFill>
                  <a:srgbClr val="909696"/>
                </a:solidFill>
              </a:defRPr>
            </a:lvl3pPr>
            <a:lvl4pPr marL="0" indent="0" algn="ctr">
              <a:spcBef>
                <a:spcPts val="0"/>
              </a:spcBef>
              <a:buSzTx/>
              <a:buNone/>
              <a:defRPr sz="5000">
                <a:solidFill>
                  <a:srgbClr val="909696"/>
                </a:solidFill>
              </a:defRPr>
            </a:lvl4pPr>
            <a:lvl5pPr marL="0" indent="0" algn="ctr">
              <a:spcBef>
                <a:spcPts val="0"/>
              </a:spcBef>
              <a:buSzTx/>
              <a:buNone/>
              <a:defRPr sz="5000">
                <a:solidFill>
                  <a:srgbClr val="909696"/>
                </a:solidFill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95" name="Shape 9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1079500" y="152400"/>
            <a:ext cx="10845800" cy="2095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r>
              <a:t>Titolo Testo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1079500" y="2527300"/>
            <a:ext cx="10845800" cy="6108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6504151" y="9080500"/>
            <a:ext cx="373708" cy="355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fld id="{86CB4B4D-7CA3-9044-876B-883B54F8677D}" type="slidenum">
              <a:t>‹n.›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ransition xmlns:p14="http://schemas.microsoft.com/office/powerpoint/2010/main"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rgbClr val="63F907"/>
          </a:solidFill>
          <a:uFillTx/>
          <a:latin typeface="Franklin Gothic Book"/>
          <a:ea typeface="Franklin Gothic Book"/>
          <a:cs typeface="Franklin Gothic Book"/>
          <a:sym typeface="Franklin Gothic Medium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rgbClr val="63F907"/>
          </a:solidFill>
          <a:uFillTx/>
          <a:latin typeface="+mj-lt"/>
          <a:ea typeface="+mj-ea"/>
          <a:cs typeface="+mj-cs"/>
          <a:sym typeface="Franklin Gothic Medium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rgbClr val="63F907"/>
          </a:solidFill>
          <a:uFillTx/>
          <a:latin typeface="+mj-lt"/>
          <a:ea typeface="+mj-ea"/>
          <a:cs typeface="+mj-cs"/>
          <a:sym typeface="Franklin Gothic Medium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rgbClr val="63F907"/>
          </a:solidFill>
          <a:uFillTx/>
          <a:latin typeface="+mj-lt"/>
          <a:ea typeface="+mj-ea"/>
          <a:cs typeface="+mj-cs"/>
          <a:sym typeface="Franklin Gothic Medium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rgbClr val="63F907"/>
          </a:solidFill>
          <a:uFillTx/>
          <a:latin typeface="+mj-lt"/>
          <a:ea typeface="+mj-ea"/>
          <a:cs typeface="+mj-cs"/>
          <a:sym typeface="Franklin Gothic Medium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rgbClr val="63F907"/>
          </a:solidFill>
          <a:uFillTx/>
          <a:latin typeface="+mj-lt"/>
          <a:ea typeface="+mj-ea"/>
          <a:cs typeface="+mj-cs"/>
          <a:sym typeface="Franklin Gothic Medium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rgbClr val="63F907"/>
          </a:solidFill>
          <a:uFillTx/>
          <a:latin typeface="+mj-lt"/>
          <a:ea typeface="+mj-ea"/>
          <a:cs typeface="+mj-cs"/>
          <a:sym typeface="Franklin Gothic Medium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rgbClr val="63F907"/>
          </a:solidFill>
          <a:uFillTx/>
          <a:latin typeface="+mj-lt"/>
          <a:ea typeface="+mj-ea"/>
          <a:cs typeface="+mj-cs"/>
          <a:sym typeface="Franklin Gothic Medium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rgbClr val="63F907"/>
          </a:solidFill>
          <a:uFillTx/>
          <a:latin typeface="+mj-lt"/>
          <a:ea typeface="+mj-ea"/>
          <a:cs typeface="+mj-cs"/>
          <a:sym typeface="Franklin Gothic Medium"/>
        </a:defRPr>
      </a:lvl9pPr>
    </p:titleStyle>
    <p:bodyStyle>
      <a:lvl1pPr marL="904390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Franklin Gothic Book"/>
          <a:ea typeface="Franklin Gothic Book"/>
          <a:cs typeface="Franklin Gothic Book"/>
          <a:sym typeface="American Typewriter"/>
        </a:defRPr>
      </a:lvl1pPr>
      <a:lvl2pPr marL="1429323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Franklin Gothic Book"/>
          <a:ea typeface="Franklin Gothic Book"/>
          <a:cs typeface="Franklin Gothic Book"/>
          <a:sym typeface="American Typewriter"/>
        </a:defRPr>
      </a:lvl2pPr>
      <a:lvl3pPr marL="1937323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Franklin Gothic Book"/>
          <a:ea typeface="Franklin Gothic Book"/>
          <a:cs typeface="Franklin Gothic Book"/>
          <a:sym typeface="American Typewriter"/>
        </a:defRPr>
      </a:lvl3pPr>
      <a:lvl4pPr marL="2462257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Franklin Gothic Book"/>
          <a:ea typeface="Franklin Gothic Book"/>
          <a:cs typeface="Franklin Gothic Book"/>
          <a:sym typeface="American Typewriter"/>
        </a:defRPr>
      </a:lvl4pPr>
      <a:lvl5pPr marL="2987190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Franklin Gothic Book"/>
          <a:ea typeface="Franklin Gothic Book"/>
          <a:cs typeface="Franklin Gothic Book"/>
          <a:sym typeface="American Typewriter"/>
        </a:defRPr>
      </a:lvl5pPr>
      <a:lvl6pPr marL="3342790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6pPr>
      <a:lvl7pPr marL="3698390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7pPr>
      <a:lvl8pPr marL="4053990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8pPr>
      <a:lvl9pPr marL="4409590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9pPr>
    </p:bodyStyle>
    <p:otherStyle>
      <a:lvl1pPr marL="0" marR="0" indent="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1pPr>
      <a:lvl2pPr marL="0" marR="0" indent="22860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2pPr>
      <a:lvl3pPr marL="0" marR="0" indent="45720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3pPr>
      <a:lvl4pPr marL="0" marR="0" indent="68580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4pPr>
      <a:lvl5pPr marL="0" marR="0" indent="91440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5pPr>
      <a:lvl6pPr marL="0" marR="0" indent="114300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6pPr>
      <a:lvl7pPr marL="0" marR="0" indent="137160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7pPr>
      <a:lvl8pPr marL="0" marR="0" indent="160020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8pPr>
      <a:lvl9pPr marL="0" marR="0" indent="182880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>
            <a:spLocks noGrp="1"/>
          </p:cNvSpPr>
          <p:nvPr>
            <p:ph type="ctrTitle"/>
          </p:nvPr>
        </p:nvSpPr>
        <p:spPr>
          <a:xfrm>
            <a:off x="1079500" y="2971800"/>
            <a:ext cx="10845800" cy="3810000"/>
          </a:xfrm>
          <a:prstGeom prst="rect">
            <a:avLst/>
          </a:prstGeom>
        </p:spPr>
        <p:txBody>
          <a:bodyPr anchor="ctr"/>
          <a:lstStyle/>
          <a:p>
            <a:pPr>
              <a:defRPr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chemeClr val="bg1">
                    <a:lumMod val="10000"/>
                  </a:schemeClr>
                </a:solidFill>
              </a:rPr>
              <a:t>Corso di Genetica</a:t>
            </a:r>
          </a:p>
          <a:p>
            <a:pPr>
              <a:defRPr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chemeClr val="bg1">
                    <a:lumMod val="10000"/>
                  </a:schemeClr>
                </a:solidFill>
              </a:rPr>
              <a:t>-Lezione </a:t>
            </a:r>
            <a:r>
              <a:rPr lang="it-IT">
                <a:solidFill>
                  <a:schemeClr val="bg1">
                    <a:lumMod val="10000"/>
                  </a:schemeClr>
                </a:solidFill>
              </a:rPr>
              <a:t>8</a:t>
            </a:r>
            <a:r>
              <a:rPr>
                <a:solidFill>
                  <a:schemeClr val="bg1">
                    <a:lumMod val="10000"/>
                  </a:schemeClr>
                </a:solidFill>
              </a:rPr>
              <a:t>-</a:t>
            </a:r>
          </a:p>
          <a:p>
            <a:pPr>
              <a:defRPr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chemeClr val="bg1">
                    <a:lumMod val="10000"/>
                  </a:schemeClr>
                </a:solidFill>
              </a:rPr>
              <a:t>Cenci</a:t>
            </a:r>
            <a:r>
              <a:rPr lang="it-IT">
                <a:solidFill>
                  <a:schemeClr val="bg1">
                    <a:lumMod val="10000"/>
                  </a:schemeClr>
                </a:solidFill>
              </a:rPr>
              <a:t/>
            </a:r>
            <a:br>
              <a:rPr lang="it-IT">
                <a:solidFill>
                  <a:schemeClr val="bg1">
                    <a:lumMod val="10000"/>
                  </a:schemeClr>
                </a:solidFill>
              </a:rPr>
            </a:br>
            <a:endParaRPr>
              <a:solidFill>
                <a:schemeClr val="bg1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84455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1154"/>
            <a:ext cx="7708900" cy="1587500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055" y="1688210"/>
            <a:ext cx="7162800" cy="505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031130"/>
      </p:ext>
    </p:extLst>
  </p:cSld>
  <p:clrMapOvr>
    <a:masterClrMapping/>
  </p:clrMapOvr>
  <p:transition xmlns:p14="http://schemas.microsoft.com/office/powerpoint/2010/main"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3277" y="-351773"/>
            <a:ext cx="12038413" cy="2912425"/>
          </a:xfrm>
        </p:spPr>
        <p:txBody>
          <a:bodyPr/>
          <a:lstStyle/>
          <a:p>
            <a:r>
              <a:rPr lang="en-US">
                <a:solidFill>
                  <a:srgbClr val="800000"/>
                </a:solidFill>
              </a:rPr>
              <a:t>Anche i geni autosomici possono determinare differenze tra i sessi</a:t>
            </a:r>
            <a:endParaRPr lang="en-US">
              <a:solidFill>
                <a:srgbClr val="800000"/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93277" y="3285714"/>
            <a:ext cx="12397357" cy="6184872"/>
          </a:xfrm>
        </p:spPr>
        <p:txBody>
          <a:bodyPr/>
          <a:lstStyle/>
          <a:p>
            <a:r>
              <a:rPr lang="en-US" b="1">
                <a:solidFill>
                  <a:srgbClr val="800000"/>
                </a:solidFill>
              </a:rPr>
              <a:t>I caratteri limitati al sesso </a:t>
            </a:r>
            <a:r>
              <a:rPr lang="en-US">
                <a:solidFill>
                  <a:schemeClr val="bg1">
                    <a:lumMod val="10000"/>
                  </a:schemeClr>
                </a:solidFill>
              </a:rPr>
              <a:t>influenzano una struttura o un processo che si trova in un sesso e non sull’altro.</a:t>
            </a:r>
          </a:p>
          <a:p>
            <a:pPr lvl="4"/>
            <a:r>
              <a:rPr lang="en-US" sz="3600">
                <a:solidFill>
                  <a:schemeClr val="bg1">
                    <a:lumMod val="10000"/>
                  </a:schemeClr>
                </a:solidFill>
              </a:rPr>
              <a:t>mutazione </a:t>
            </a:r>
            <a:r>
              <a:rPr lang="en-US" sz="3600" i="1">
                <a:solidFill>
                  <a:schemeClr val="bg1">
                    <a:lumMod val="10000"/>
                  </a:schemeClr>
                </a:solidFill>
              </a:rPr>
              <a:t>stuck</a:t>
            </a:r>
            <a:r>
              <a:rPr lang="en-US"/>
              <a:t>ratteri influenzati</a:t>
            </a:r>
          </a:p>
          <a:p>
            <a:r>
              <a:rPr lang="en-US" b="1">
                <a:solidFill>
                  <a:srgbClr val="800000"/>
                </a:solidFill>
              </a:rPr>
              <a:t>I caratteri influenzati dal sesso </a:t>
            </a:r>
            <a:r>
              <a:rPr lang="en-US">
                <a:solidFill>
                  <a:srgbClr val="290A01"/>
                </a:solidFill>
              </a:rPr>
              <a:t>si presentano in entrambi i sessi, ma l’espressione di questi caratteri può essere diversa nei due sessi a causa di differenze ormonali.</a:t>
            </a:r>
          </a:p>
          <a:p>
            <a:pPr lvl="4"/>
            <a:r>
              <a:rPr lang="en-US" sz="3600">
                <a:solidFill>
                  <a:srgbClr val="290A01"/>
                </a:solidFill>
              </a:rPr>
              <a:t>calvizie a chiazze</a:t>
            </a:r>
          </a:p>
          <a:p>
            <a:pPr lvl="1"/>
            <a:endParaRPr lang="en-US">
              <a:solidFill>
                <a:srgbClr val="290A0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2384822"/>
      </p:ext>
    </p:extLst>
  </p:cSld>
  <p:clrMapOvr>
    <a:masterClrMapping/>
  </p:clrMapOvr>
  <p:transition xmlns:p14="http://schemas.microsoft.com/office/powerpoint/2010/main"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723" y="0"/>
            <a:ext cx="11099800" cy="299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054513"/>
      </p:ext>
    </p:extLst>
  </p:cSld>
  <p:clrMapOvr>
    <a:masterClrMapping/>
  </p:clrMapOvr>
  <p:transition xmlns:p14="http://schemas.microsoft.com/office/powerpoint/2010/main"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4.16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74381" y="1981200"/>
            <a:ext cx="10114419" cy="7785100"/>
          </a:xfrm>
          <a:prstGeom prst="rect">
            <a:avLst/>
          </a:prstGeom>
          <a:ln w="12700">
            <a:miter lim="400000"/>
          </a:ln>
        </p:spPr>
      </p:pic>
      <p:sp>
        <p:nvSpPr>
          <p:cNvPr id="192" name="Shape 192"/>
          <p:cNvSpPr/>
          <p:nvPr/>
        </p:nvSpPr>
        <p:spPr>
          <a:xfrm>
            <a:off x="330200" y="-162341"/>
            <a:ext cx="12890500" cy="23185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>
              <a:defRPr sz="4800">
                <a:solidFill>
                  <a:srgbClr val="63F907"/>
                </a:solidFill>
                <a:latin typeface="+mj-lt"/>
                <a:ea typeface="+mj-ea"/>
                <a:cs typeface="+mj-cs"/>
                <a:sym typeface="Franklin Gothic Medium"/>
              </a:defRPr>
            </a:pPr>
            <a:r>
              <a:rPr>
                <a:solidFill>
                  <a:srgbClr val="800000"/>
                </a:solidFill>
              </a:rPr>
              <a:t>L’oogenesi nell’uomo</a:t>
            </a:r>
            <a:r>
              <a:rPr>
                <a:solidFill>
                  <a:schemeClr val="bg1">
                    <a:lumMod val="10000"/>
                  </a:schemeClr>
                </a:solidFill>
              </a:rPr>
              <a:t>: </a:t>
            </a:r>
            <a:r>
              <a:rPr>
                <a:solidFill>
                  <a:schemeClr val="bg1">
                    <a:lumMod val="10000"/>
                  </a:schemeClr>
                </a:solidFill>
              </a:rPr>
              <a:t>divisioni meiotiche</a:t>
            </a:r>
          </a:p>
          <a:p>
            <a:pPr algn="ctr">
              <a:defRPr sz="4800">
                <a:solidFill>
                  <a:srgbClr val="FDF3FF"/>
                </a:solidFill>
                <a:latin typeface="+mj-lt"/>
                <a:ea typeface="+mj-ea"/>
                <a:cs typeface="+mj-cs"/>
                <a:sym typeface="Franklin Gothic Medium"/>
              </a:defRPr>
            </a:pPr>
            <a:r>
              <a:rPr>
                <a:solidFill>
                  <a:schemeClr val="bg1">
                    <a:lumMod val="10000"/>
                  </a:schemeClr>
                </a:solidFill>
              </a:rPr>
              <a:t>asimmetriche producono una cellula uovo</a:t>
            </a:r>
          </a:p>
          <a:p>
            <a:pPr algn="ctr">
              <a:defRPr sz="4800">
                <a:solidFill>
                  <a:srgbClr val="FDF3FF"/>
                </a:solidFill>
                <a:latin typeface="+mj-lt"/>
                <a:ea typeface="+mj-ea"/>
                <a:cs typeface="+mj-cs"/>
                <a:sym typeface="Franklin Gothic Medium"/>
              </a:defRPr>
            </a:pPr>
            <a:r>
              <a:rPr>
                <a:solidFill>
                  <a:schemeClr val="bg1">
                    <a:lumMod val="10000"/>
                  </a:schemeClr>
                </a:solidFill>
              </a:rPr>
              <a:t>di grandi dimensioni</a:t>
            </a:r>
          </a:p>
        </p:txBody>
      </p:sp>
    </p:spTree>
  </p:cSld>
  <p:clrMapOvr>
    <a:masterClrMapping/>
  </p:clrMapOvr>
  <p:transition xmlns:p14="http://schemas.microsoft.com/office/powerpoint/2010/main" spd="slow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4.17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658087" y="2444165"/>
            <a:ext cx="8657613" cy="7149572"/>
          </a:xfrm>
          <a:prstGeom prst="rect">
            <a:avLst/>
          </a:prstGeom>
          <a:ln w="12700">
            <a:miter lim="400000"/>
          </a:ln>
        </p:spPr>
      </p:pic>
      <p:sp>
        <p:nvSpPr>
          <p:cNvPr id="195" name="Shape 195"/>
          <p:cNvSpPr/>
          <p:nvPr/>
        </p:nvSpPr>
        <p:spPr>
          <a:xfrm>
            <a:off x="393038" y="-71897"/>
            <a:ext cx="13004801" cy="23493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lnSpc>
                <a:spcPct val="80000"/>
              </a:lnSpc>
              <a:defRPr sz="6000">
                <a:solidFill>
                  <a:srgbClr val="63F907"/>
                </a:solidFill>
                <a:latin typeface="+mj-lt"/>
                <a:ea typeface="+mj-ea"/>
                <a:cs typeface="+mj-cs"/>
                <a:sym typeface="Franklin Gothic Medium"/>
              </a:defRPr>
            </a:pPr>
            <a:r>
              <a:rPr>
                <a:solidFill>
                  <a:srgbClr val="800000"/>
                </a:solidFill>
              </a:rPr>
              <a:t>La spermatogenesi nell’uomo</a:t>
            </a:r>
            <a:r>
              <a:rPr>
                <a:solidFill>
                  <a:srgbClr val="290A01"/>
                </a:solidFill>
              </a:rPr>
              <a:t>: divisioni meiotiche simmetriche producono quattro spermatozoi</a:t>
            </a:r>
          </a:p>
        </p:txBody>
      </p:sp>
    </p:spTree>
  </p:cSld>
  <p:clrMapOvr>
    <a:masterClrMapping/>
  </p:clrMapOvr>
  <p:transition xmlns:p14="http://schemas.microsoft.com/office/powerpoint/2010/main" spd="slow">
    <p:circl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/>
          <p:nvPr/>
        </p:nvSpPr>
        <p:spPr>
          <a:xfrm>
            <a:off x="1270000" y="3322285"/>
            <a:ext cx="11125200" cy="47346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4300"/>
            </a:pPr>
            <a:r>
              <a:rPr>
                <a:solidFill>
                  <a:schemeClr val="bg1">
                    <a:lumMod val="10000"/>
                  </a:schemeClr>
                </a:solidFill>
              </a:rPr>
              <a:t>(1) l’eredità dei geni corrisponde all’eredità</a:t>
            </a:r>
          </a:p>
          <a:p>
            <a:pPr>
              <a:defRPr sz="4300"/>
            </a:pPr>
            <a:r>
              <a:rPr>
                <a:solidFill>
                  <a:schemeClr val="bg1">
                    <a:lumMod val="10000"/>
                  </a:schemeClr>
                </a:solidFill>
              </a:rPr>
              <a:t>dei cromosomi in ogni dettaglio</a:t>
            </a:r>
          </a:p>
          <a:p>
            <a:pPr>
              <a:defRPr sz="4300"/>
            </a:pPr>
            <a:r>
              <a:rPr>
                <a:solidFill>
                  <a:schemeClr val="bg1">
                    <a:lumMod val="10000"/>
                  </a:schemeClr>
                </a:solidFill>
              </a:rPr>
              <a:t> </a:t>
            </a:r>
          </a:p>
          <a:p>
            <a:pPr>
              <a:defRPr sz="4300">
                <a:solidFill>
                  <a:srgbClr val="EEF921"/>
                </a:solidFill>
              </a:defRPr>
            </a:pPr>
            <a:r>
              <a:rPr>
                <a:solidFill>
                  <a:schemeClr val="bg1">
                    <a:lumMod val="10000"/>
                  </a:schemeClr>
                </a:solidFill>
              </a:rPr>
              <a:t>(2) la trasmissione di particolari cromosomi coincide con la trasmissione di caratteri specifici oltre quelli della determinazione del sesso.</a:t>
            </a:r>
          </a:p>
        </p:txBody>
      </p:sp>
      <p:sp>
        <p:nvSpPr>
          <p:cNvPr id="198" name="Shape 198"/>
          <p:cNvSpPr/>
          <p:nvPr/>
        </p:nvSpPr>
        <p:spPr>
          <a:xfrm>
            <a:off x="2930690" y="375807"/>
            <a:ext cx="7803819" cy="19492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ctr">
              <a:defRPr sz="6000">
                <a:solidFill>
                  <a:srgbClr val="63F907"/>
                </a:solidFill>
                <a:latin typeface="+mj-lt"/>
                <a:ea typeface="+mj-ea"/>
                <a:cs typeface="+mj-cs"/>
                <a:sym typeface="Franklin Gothic Medium"/>
              </a:defRPr>
            </a:pPr>
            <a:r>
              <a:rPr>
                <a:solidFill>
                  <a:srgbClr val="800000"/>
                </a:solidFill>
              </a:rPr>
              <a:t>Validazione della teoria</a:t>
            </a:r>
          </a:p>
          <a:p>
            <a:pPr algn="ctr">
              <a:defRPr sz="6000">
                <a:solidFill>
                  <a:srgbClr val="63F907"/>
                </a:solidFill>
                <a:latin typeface="+mj-lt"/>
                <a:ea typeface="+mj-ea"/>
                <a:cs typeface="+mj-cs"/>
                <a:sym typeface="Franklin Gothic Medium"/>
              </a:defRPr>
            </a:pPr>
            <a:r>
              <a:rPr>
                <a:solidFill>
                  <a:srgbClr val="800000"/>
                </a:solidFill>
              </a:rPr>
              <a:t>cromosomica</a:t>
            </a:r>
          </a:p>
        </p:txBody>
      </p:sp>
    </p:spTree>
  </p:cSld>
  <p:clrMapOvr>
    <a:masterClrMapping/>
  </p:clrMapOvr>
  <p:transition xmlns:p14="http://schemas.microsoft.com/office/powerpoint/2010/main" spd="slow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/>
          <p:nvPr/>
        </p:nvSpPr>
        <p:spPr>
          <a:xfrm>
            <a:off x="2023977" y="-4961"/>
            <a:ext cx="7845848" cy="1025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>
              <a:defRPr sz="6000">
                <a:solidFill>
                  <a:srgbClr val="63F907"/>
                </a:solidFill>
                <a:latin typeface="+mj-lt"/>
                <a:ea typeface="+mj-ea"/>
                <a:cs typeface="+mj-cs"/>
                <a:sym typeface="Franklin Gothic Medium"/>
              </a:defRPr>
            </a:lvl1pPr>
          </a:lstStyle>
          <a:p>
            <a:r>
              <a:rPr>
                <a:solidFill>
                  <a:srgbClr val="800000"/>
                </a:solidFill>
                <a:latin typeface="Franklin Gothic Book"/>
                <a:ea typeface="Franklin Gothic Book"/>
                <a:cs typeface="Franklin Gothic Book"/>
              </a:rPr>
              <a:t>Ipotesi di Sutton (1903)</a:t>
            </a:r>
          </a:p>
        </p:txBody>
      </p:sp>
      <p:sp>
        <p:nvSpPr>
          <p:cNvPr id="201" name="Shape 201"/>
          <p:cNvSpPr/>
          <p:nvPr/>
        </p:nvSpPr>
        <p:spPr>
          <a:xfrm>
            <a:off x="254000" y="1929673"/>
            <a:ext cx="12700000" cy="1025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>
                <a:solidFill>
                  <a:srgbClr val="E7F821"/>
                </a:solidFill>
              </a:defRPr>
            </a:pPr>
            <a:r>
              <a:rPr>
                <a:solidFill>
                  <a:schemeClr val="bg1">
                    <a:lumMod val="10000"/>
                  </a:schemeClr>
                </a:solidFill>
              </a:rPr>
              <a:t>2. Il complemento cromosomico, come i geni di Mendel,</a:t>
            </a:r>
          </a:p>
          <a:p>
            <a:pPr>
              <a:defRPr>
                <a:solidFill>
                  <a:srgbClr val="E7F821"/>
                </a:solidFill>
              </a:defRPr>
            </a:pPr>
            <a:r>
              <a:rPr>
                <a:solidFill>
                  <a:schemeClr val="bg1">
                    <a:lumMod val="10000"/>
                  </a:schemeClr>
                </a:solidFill>
              </a:rPr>
              <a:t>non mostra variazioni quando viene trasmesso dai genitori alla progenie.</a:t>
            </a:r>
          </a:p>
        </p:txBody>
      </p:sp>
      <p:sp>
        <p:nvSpPr>
          <p:cNvPr id="202" name="Shape 202"/>
          <p:cNvSpPr/>
          <p:nvPr/>
        </p:nvSpPr>
        <p:spPr>
          <a:xfrm>
            <a:off x="241300" y="2947673"/>
            <a:ext cx="12725400" cy="14875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r>
              <a:rPr>
                <a:solidFill>
                  <a:srgbClr val="800000"/>
                </a:solidFill>
              </a:rPr>
              <a:t>3. Durante la meiosi, i cromosomi omologhi si appaiano e</a:t>
            </a:r>
          </a:p>
          <a:p>
            <a:r>
              <a:rPr>
                <a:solidFill>
                  <a:srgbClr val="800000"/>
                </a:solidFill>
              </a:rPr>
              <a:t>poi si separano in gameti differenti così come gli alleli alternativi di ciascun gene segregano in gameti diversi</a:t>
            </a:r>
          </a:p>
        </p:txBody>
      </p:sp>
      <p:sp>
        <p:nvSpPr>
          <p:cNvPr id="203" name="Shape 203"/>
          <p:cNvSpPr/>
          <p:nvPr/>
        </p:nvSpPr>
        <p:spPr>
          <a:xfrm>
            <a:off x="292100" y="4410174"/>
            <a:ext cx="12801600" cy="19492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>
                <a:solidFill>
                  <a:srgbClr val="FF6018"/>
                </a:solidFill>
              </a:defRPr>
            </a:pPr>
            <a:r>
              <a:rPr>
                <a:solidFill>
                  <a:schemeClr val="bg1">
                    <a:lumMod val="10000"/>
                  </a:schemeClr>
                </a:solidFill>
              </a:rPr>
              <a:t>4. Le copie materne e paterne di ciascuna coppia cromosomica</a:t>
            </a:r>
          </a:p>
          <a:p>
            <a:pPr>
              <a:defRPr>
                <a:solidFill>
                  <a:srgbClr val="FF6018"/>
                </a:solidFill>
              </a:defRPr>
            </a:pPr>
            <a:r>
              <a:rPr>
                <a:solidFill>
                  <a:schemeClr val="bg1">
                    <a:lumMod val="10000"/>
                  </a:schemeClr>
                </a:solidFill>
              </a:rPr>
              <a:t>si separano ai poli opposti del fuso a prescindere dalla segregazione di ogni altra coppia di omologhi, così come alleli alternativi di geni non associati assortiscono in maniera indipendente.</a:t>
            </a:r>
          </a:p>
        </p:txBody>
      </p:sp>
      <p:sp>
        <p:nvSpPr>
          <p:cNvPr id="204" name="Shape 204"/>
          <p:cNvSpPr/>
          <p:nvPr/>
        </p:nvSpPr>
        <p:spPr>
          <a:xfrm>
            <a:off x="254000" y="6162774"/>
            <a:ext cx="12446000" cy="19492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>
                <a:solidFill>
                  <a:srgbClr val="FDF40D"/>
                </a:solidFill>
              </a:defRPr>
            </a:pPr>
            <a:r>
              <a:rPr>
                <a:solidFill>
                  <a:srgbClr val="800000"/>
                </a:solidFill>
              </a:rPr>
              <a:t>5. Durante la fecondazione il gruppo di cromosomi di una</a:t>
            </a:r>
          </a:p>
          <a:p>
            <a:pPr>
              <a:defRPr>
                <a:solidFill>
                  <a:srgbClr val="FDF40D"/>
                </a:solidFill>
              </a:defRPr>
            </a:pPr>
            <a:r>
              <a:rPr>
                <a:solidFill>
                  <a:srgbClr val="800000"/>
                </a:solidFill>
              </a:rPr>
              <a:t>cellula uovo si unisce con il gruppo dei cromosomi di uno spermatozoo incontrato a caso, così come gli alleli di un genitore si uniscono a caso con quelli provenienti dall’altro genitore.</a:t>
            </a:r>
          </a:p>
        </p:txBody>
      </p:sp>
      <p:sp>
        <p:nvSpPr>
          <p:cNvPr id="205" name="Shape 205"/>
          <p:cNvSpPr/>
          <p:nvPr/>
        </p:nvSpPr>
        <p:spPr>
          <a:xfrm>
            <a:off x="241300" y="8146207"/>
            <a:ext cx="13093700" cy="14875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>
                <a:solidFill>
                  <a:srgbClr val="43F72C"/>
                </a:solidFill>
              </a:defRPr>
            </a:pPr>
            <a:r>
              <a:rPr>
                <a:solidFill>
                  <a:schemeClr val="bg2">
                    <a:lumMod val="50000"/>
                  </a:schemeClr>
                </a:solidFill>
              </a:rPr>
              <a:t>6. In tutte le cellule che derivano dalla fecondazione di una</a:t>
            </a:r>
          </a:p>
          <a:p>
            <a:pPr>
              <a:defRPr>
                <a:solidFill>
                  <a:srgbClr val="43F72C"/>
                </a:solidFill>
              </a:defRPr>
            </a:pPr>
            <a:r>
              <a:rPr>
                <a:solidFill>
                  <a:schemeClr val="bg2">
                    <a:lumMod val="50000"/>
                  </a:schemeClr>
                </a:solidFill>
              </a:rPr>
              <a:t>cellula uovo, metà dei cromosomi e metà dei geni sono di</a:t>
            </a:r>
          </a:p>
          <a:p>
            <a:pPr>
              <a:defRPr>
                <a:solidFill>
                  <a:srgbClr val="43F72C"/>
                </a:solidFill>
              </a:defRPr>
            </a:pPr>
            <a:r>
              <a:rPr>
                <a:solidFill>
                  <a:schemeClr val="bg2">
                    <a:lumMod val="50000"/>
                  </a:schemeClr>
                </a:solidFill>
              </a:rPr>
              <a:t>origine materna, l’altra metà di origine paterna</a:t>
            </a:r>
          </a:p>
        </p:txBody>
      </p:sp>
      <p:sp>
        <p:nvSpPr>
          <p:cNvPr id="206" name="Shape 206"/>
          <p:cNvSpPr/>
          <p:nvPr/>
        </p:nvSpPr>
        <p:spPr>
          <a:xfrm>
            <a:off x="254000" y="917906"/>
            <a:ext cx="12446000" cy="1025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r>
              <a:rPr>
                <a:solidFill>
                  <a:srgbClr val="800000"/>
                </a:solidFill>
              </a:rPr>
              <a:t>1. Ogni cellula contiene due copie di ciascun tipo di cromosoma</a:t>
            </a:r>
          </a:p>
          <a:p>
            <a:r>
              <a:rPr>
                <a:solidFill>
                  <a:srgbClr val="800000"/>
                </a:solidFill>
              </a:rPr>
              <a:t>e ci sono due copie di ciascun tipo di gene.</a:t>
            </a:r>
          </a:p>
        </p:txBody>
      </p:sp>
    </p:spTree>
  </p:cSld>
  <p:clrMapOvr>
    <a:masterClrMapping/>
  </p:clrMapOvr>
  <p:transition xmlns:p14="http://schemas.microsoft.com/office/powerpoint/2010/main" spd="slow">
    <p:cover/>
  </p:transition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1" grpId="2" animBg="1" advAuto="0"/>
      <p:bldP spid="202" grpId="3" animBg="1" advAuto="0"/>
      <p:bldP spid="203" grpId="4" animBg="1" advAuto="0"/>
      <p:bldP spid="204" grpId="5" animBg="1" advAuto="0"/>
      <p:bldP spid="205" grpId="6" animBg="1" advAuto="0"/>
      <p:bldP spid="206" grpId="1" animBg="1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" name="tab 4.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95500" y="88900"/>
            <a:ext cx="8242300" cy="927604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hecker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" name="4.18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00400" y="317500"/>
            <a:ext cx="5516556" cy="9118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11" name="dropped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924300" y="1282700"/>
            <a:ext cx="4051300" cy="5207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12" name="droppedImage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959100" y="190500"/>
            <a:ext cx="6235700" cy="8423954"/>
          </a:xfrm>
          <a:prstGeom prst="rect">
            <a:avLst/>
          </a:prstGeom>
          <a:ln w="12700">
            <a:miter lim="400000"/>
          </a:ln>
        </p:spPr>
      </p:pic>
      <p:sp>
        <p:nvSpPr>
          <p:cNvPr id="213" name="Shape 213"/>
          <p:cNvSpPr/>
          <p:nvPr/>
        </p:nvSpPr>
        <p:spPr>
          <a:xfrm>
            <a:off x="6083300" y="177800"/>
            <a:ext cx="3479800" cy="83312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defRPr sz="3600">
                <a:solidFill>
                  <a:srgbClr val="FFFFFF"/>
                </a:solidFill>
                <a:latin typeface="+mn-lt"/>
                <a:ea typeface="+mn-ea"/>
                <a:cs typeface="+mn-cs"/>
                <a:sym typeface="American Typewriter"/>
              </a:defRPr>
            </a:pPr>
            <a:endParaRPr/>
          </a:p>
        </p:txBody>
      </p: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wipe(left)">
                                      <p:cBhvr>
                                        <p:cTn id="6" dur="500" fill="hold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3" grpId="1" animBg="1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" name="4.19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38300" y="2446815"/>
            <a:ext cx="10109200" cy="7116285"/>
          </a:xfrm>
          <a:prstGeom prst="rect">
            <a:avLst/>
          </a:prstGeom>
          <a:ln w="12700">
            <a:miter lim="400000"/>
          </a:ln>
        </p:spPr>
      </p:pic>
      <p:sp>
        <p:nvSpPr>
          <p:cNvPr id="216" name="Shape 216"/>
          <p:cNvSpPr/>
          <p:nvPr/>
        </p:nvSpPr>
        <p:spPr>
          <a:xfrm>
            <a:off x="532870" y="108019"/>
            <a:ext cx="12320060" cy="23493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>
              <a:defRPr sz="6000">
                <a:solidFill>
                  <a:srgbClr val="63F907"/>
                </a:solidFill>
                <a:latin typeface="+mj-lt"/>
                <a:ea typeface="+mj-ea"/>
                <a:cs typeface="+mj-cs"/>
                <a:sym typeface="Franklin Gothic Medium"/>
              </a:defRPr>
            </a:lvl1pPr>
          </a:lstStyle>
          <a:p>
            <a:pPr>
              <a:lnSpc>
                <a:spcPct val="80000"/>
              </a:lnSpc>
            </a:pPr>
            <a:r>
              <a:rPr>
                <a:solidFill>
                  <a:srgbClr val="800000"/>
                </a:solidFill>
                <a:latin typeface="Franklin Gothic Book"/>
                <a:ea typeface="Franklin Gothic Book"/>
                <a:cs typeface="Franklin Gothic Book"/>
              </a:rPr>
              <a:t>L’analisi dei rari errori della meiosi ha fornito un ulteriore sostegno alla teoria cromosomica</a:t>
            </a:r>
          </a:p>
        </p:txBody>
      </p:sp>
    </p:spTree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" name="4.20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30975" y="1892300"/>
            <a:ext cx="6241966" cy="7137400"/>
          </a:xfrm>
          <a:prstGeom prst="rect">
            <a:avLst/>
          </a:prstGeom>
          <a:ln w="12700">
            <a:miter lim="400000"/>
          </a:ln>
        </p:spPr>
      </p:pic>
      <p:sp>
        <p:nvSpPr>
          <p:cNvPr id="219" name="Shape 219"/>
          <p:cNvSpPr/>
          <p:nvPr/>
        </p:nvSpPr>
        <p:spPr>
          <a:xfrm>
            <a:off x="635000" y="37499"/>
            <a:ext cx="11734800" cy="1787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>
              <a:defRPr sz="4500">
                <a:solidFill>
                  <a:srgbClr val="63F907"/>
                </a:solidFill>
                <a:latin typeface="+mj-lt"/>
                <a:ea typeface="+mj-ea"/>
                <a:cs typeface="+mj-cs"/>
                <a:sym typeface="Franklin Gothic Medium"/>
              </a:defRPr>
            </a:lvl1pPr>
          </a:lstStyle>
          <a:p>
            <a:pPr>
              <a:lnSpc>
                <a:spcPct val="80000"/>
              </a:lnSpc>
            </a:pPr>
            <a:r>
              <a:rPr b="1">
                <a:solidFill>
                  <a:srgbClr val="800000"/>
                </a:solidFill>
                <a:latin typeface="Franklin Gothic Book"/>
                <a:ea typeface="Franklin Gothic Book"/>
                <a:cs typeface="Franklin Gothic Book"/>
              </a:rPr>
              <a:t>I caratteri associati ai cromosomi X e Y nell’uomo sono identificati mediante l’analisi dei pedigree</a:t>
            </a:r>
          </a:p>
        </p:txBody>
      </p:sp>
      <p:sp>
        <p:nvSpPr>
          <p:cNvPr id="220" name="Shape 220"/>
          <p:cNvSpPr/>
          <p:nvPr/>
        </p:nvSpPr>
        <p:spPr>
          <a:xfrm>
            <a:off x="6400800" y="2498240"/>
            <a:ext cx="6273800" cy="6535121"/>
          </a:xfrm>
          <a:prstGeom prst="rect">
            <a:avLst/>
          </a:prstGeom>
          <a:ln w="50800">
            <a:solidFill>
              <a:srgbClr val="FFFCE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200">
                <a:solidFill>
                  <a:srgbClr val="FFFC41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>
                <a:solidFill>
                  <a:srgbClr val="008000"/>
                </a:solidFill>
              </a:rPr>
              <a:t>1. Il carattere si manifesta più frequentemente nei maschi che nelle femmine</a:t>
            </a:r>
          </a:p>
          <a:p>
            <a:pPr>
              <a:defRPr sz="2200">
                <a:solidFill>
                  <a:srgbClr val="D9500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2. La mutazione e il carattere non vengono mai trasmessi dal padre al figlio poiché i figli ricevono dai propri padri solo il cromosoma Y.</a:t>
            </a:r>
          </a:p>
          <a:p>
            <a:pPr>
              <a:defRPr sz="2200">
                <a:solidFill>
                  <a:srgbClr val="FFFC41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>
                <a:solidFill>
                  <a:schemeClr val="bg1">
                    <a:lumMod val="10000"/>
                  </a:schemeClr>
                </a:solidFill>
              </a:rPr>
              <a:t>3. Un maschio malato, invece, trasmette la mutazione associata all’X a tutte le sue figlie, che si comportano da portatori eterozigoti senza manifestare il carattere</a:t>
            </a:r>
            <a:r>
              <a:rPr>
                <a:solidFill>
                  <a:srgbClr val="FFFFFF"/>
                </a:solidFill>
              </a:rPr>
              <a:t>, ma trasmettendolo alla loro progenie.</a:t>
            </a:r>
            <a:r>
              <a:t> </a:t>
            </a:r>
          </a:p>
          <a:p>
            <a:pPr>
              <a:defRPr sz="2200">
                <a:solidFill>
                  <a:srgbClr val="00A3D7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4. In questo modo, il carattere spesso salta una generazione, dato che la mutazione viene trasmessa dal nonno, tramite</a:t>
            </a:r>
          </a:p>
          <a:p>
            <a:pPr>
              <a:defRPr sz="2200">
                <a:solidFill>
                  <a:srgbClr val="00A3D7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una figlia portatrice, al nipote maschio.</a:t>
            </a:r>
          </a:p>
          <a:p>
            <a:pPr>
              <a:defRPr sz="2200">
                <a:solidFill>
                  <a:srgbClr val="9CD21C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5. Il solo modo in cui il carattere può comparire nelle generazioni successive è quando la sorella di un maschio ma-lato è portatrice. In tal caso, metà dei suoi figli maschi mostreranno il carattere.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tif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tif"/></Relationships>
</file>

<file path=ppt/theme/theme1.xml><?xml version="1.0" encoding="utf-8"?>
<a:theme xmlns:a="http://schemas.openxmlformats.org/drawingml/2006/main" name="White">
  <a:themeElements>
    <a:clrScheme name="White">
      <a:dk1>
        <a:srgbClr val="FDBDAA"/>
      </a:dk1>
      <a:lt1>
        <a:srgbClr val="53D5FD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Franklin Gothic Medium"/>
        <a:ea typeface="Franklin Gothic Medium"/>
        <a:cs typeface="Franklin Gothic Medium"/>
      </a:majorFont>
      <a:minorFont>
        <a:latin typeface="American Typewriter"/>
        <a:ea typeface="American Typewriter"/>
        <a:cs typeface="American Typewriter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77800" dist="406400" dir="5400000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177800" dist="406400" dir="5400000" rotWithShape="0">
            <a:srgbClr val="000000">
              <a:alpha val="68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American Typewrite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53D5FD"/>
            </a:solidFill>
            <a:effectLst/>
            <a:uFillTx/>
            <a:latin typeface="Franklin Gothic Book"/>
            <a:ea typeface="Franklin Gothic Book"/>
            <a:cs typeface="Franklin Gothic Book"/>
            <a:sym typeface="Franklin Gothic Book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Franklin Gothic Medium"/>
        <a:ea typeface="Franklin Gothic Medium"/>
        <a:cs typeface="Franklin Gothic Medium"/>
      </a:majorFont>
      <a:minorFont>
        <a:latin typeface="American Typewriter"/>
        <a:ea typeface="American Typewriter"/>
        <a:cs typeface="American Typewriter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77800" dist="406400" dir="5400000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177800" dist="406400" dir="5400000" rotWithShape="0">
            <a:srgbClr val="000000">
              <a:alpha val="68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American Typewrite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53D5FD"/>
            </a:solidFill>
            <a:effectLst/>
            <a:uFillTx/>
            <a:latin typeface="Franklin Gothic Book"/>
            <a:ea typeface="Franklin Gothic Book"/>
            <a:cs typeface="Franklin Gothic Book"/>
            <a:sym typeface="Franklin Gothic Book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</TotalTime>
  <Words>513</Words>
  <Application>Microsoft Macintosh PowerPoint</Application>
  <PresentationFormat>Personalizzato</PresentationFormat>
  <Paragraphs>40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13" baseType="lpstr">
      <vt:lpstr>White</vt:lpstr>
      <vt:lpstr>Corso di Genetica -Lezione 8- Cenci 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Anche i geni autosomici possono determinare differenze tra i sessi</vt:lpstr>
      <vt:lpstr>Presentazione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cp:lastModifiedBy>Giovanni Cenci</cp:lastModifiedBy>
  <cp:revision>14</cp:revision>
  <dcterms:modified xsi:type="dcterms:W3CDTF">2021-03-15T20:49:45Z</dcterms:modified>
</cp:coreProperties>
</file>