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89" r:id="rId2"/>
    <p:sldId id="284" r:id="rId3"/>
    <p:sldId id="285" r:id="rId4"/>
    <p:sldId id="286" r:id="rId5"/>
    <p:sldId id="287" r:id="rId6"/>
    <p:sldId id="28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992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Franklin Gothic Book"/>
          <a:ea typeface="Franklin Gothic Book"/>
          <a:cs typeface="Franklin Gothic Book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-Lezione 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>7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Cenci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it-IT">
                <a:solidFill>
                  <a:schemeClr val="bg1">
                    <a:lumMod val="10000"/>
                  </a:schemeClr>
                </a:solidFill>
              </a:rPr>
            </a:b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4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800" y="1587500"/>
            <a:ext cx="6819900" cy="657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tab 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6050" y="3970855"/>
            <a:ext cx="13296900" cy="572771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-25400" y="337476"/>
            <a:ext cx="1300480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modo con cui i cromosomi determinano il sesso di un individuo non è uguale per tutte le specie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1934" y="1054100"/>
            <a:ext cx="5665775" cy="85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807655" y="11973"/>
            <a:ext cx="509419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ciclo cellulare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4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0"/>
            <a:ext cx="13004800" cy="984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4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2600" y="800100"/>
            <a:ext cx="6959600" cy="816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4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927100"/>
            <a:ext cx="7150100" cy="789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4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4509" y="2032000"/>
            <a:ext cx="4981730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182824" y="-82570"/>
            <a:ext cx="12865101" cy="219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L’esistenza di checkpoint garantisce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una corretta separazione dei cromosomi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durante la mitosi</a:t>
            </a:r>
          </a:p>
        </p:txBody>
      </p:sp>
      <p:pic>
        <p:nvPicPr>
          <p:cNvPr id="16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6839" y="1993900"/>
            <a:ext cx="4942333" cy="596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4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2374900"/>
            <a:ext cx="6946900" cy="732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28600" y="244202"/>
            <a:ext cx="12776200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meiosi produce cellule germinali aploidi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sz="6500">
                <a:solidFill>
                  <a:schemeClr val="bg1">
                    <a:lumMod val="10000"/>
                  </a:schemeClr>
                </a:solidFill>
              </a:rPr>
              <a:t>i gameti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.1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23" y="893233"/>
            <a:ext cx="6198402" cy="7603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4.11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9384" y="1246000"/>
            <a:ext cx="6078204" cy="723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4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352862"/>
            <a:ext cx="11658600" cy="7029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tab 3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52" y="1369150"/>
            <a:ext cx="11272068" cy="73553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4466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4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520700"/>
            <a:ext cx="12166600" cy="872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3554610"/>
            <a:ext cx="9865846" cy="476525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7914" y="1302219"/>
            <a:ext cx="12913271" cy="244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F2FCE2"/>
                </a:solidFill>
              </a:defRPr>
            </a:lvl1pPr>
          </a:lstStyle>
          <a:p>
            <a:r>
              <a:rPr>
                <a:solidFill>
                  <a:schemeClr val="bg1">
                    <a:lumMod val="10000"/>
                  </a:schemeClr>
                </a:solidFill>
              </a:rPr>
              <a:t>Dopo il crossing over i cromatidi fratelli non sono più identici. Questo processo è infatti alla base della ricombinazione intracromosomica che genera nuove combinazioni di alleli su un cromatidio.</a:t>
            </a:r>
          </a:p>
        </p:txBody>
      </p:sp>
      <p:sp>
        <p:nvSpPr>
          <p:cNvPr id="174" name="Shape 174"/>
          <p:cNvSpPr/>
          <p:nvPr/>
        </p:nvSpPr>
        <p:spPr>
          <a:xfrm>
            <a:off x="517875" y="8227541"/>
            <a:ext cx="11770125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rgbClr val="290A01"/>
                </a:solidFill>
                <a:sym typeface="Franklin Gothic Medium"/>
              </a:rPr>
              <a:t>Nota bene</a:t>
            </a:r>
            <a:r>
              <a:rPr>
                <a:solidFill>
                  <a:srgbClr val="290A01"/>
                </a:solidFill>
              </a:rPr>
              <a:t>: Dopo la meiosi I e II ognuna delle cellule aploidi risultanti porta </a:t>
            </a:r>
            <a:r>
              <a:rPr>
                <a:solidFill>
                  <a:srgbClr val="290A01"/>
                </a:solidFill>
                <a:sym typeface="Franklin Gothic Medium"/>
              </a:rPr>
              <a:t>una sola combinazione di alleli</a:t>
            </a:r>
          </a:p>
        </p:txBody>
      </p:sp>
      <p:sp>
        <p:nvSpPr>
          <p:cNvPr id="175" name="Shape 175"/>
          <p:cNvSpPr/>
          <p:nvPr/>
        </p:nvSpPr>
        <p:spPr>
          <a:xfrm>
            <a:off x="6502400" y="4610100"/>
            <a:ext cx="958900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348651" y="-47294"/>
            <a:ext cx="51268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Crossing-Over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460" y="2598436"/>
            <a:ext cx="10364722" cy="597223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970636" y="967691"/>
            <a:ext cx="1113565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600">
                <a:solidFill>
                  <a:srgbClr val="000000"/>
                </a:solidFill>
              </a:defRPr>
            </a:pPr>
            <a:r>
              <a:t>Le modalità con cui ogni coppia di omologhi si allinea e separa sono </a:t>
            </a:r>
            <a:r>
              <a:rPr>
                <a:sym typeface="Franklin Gothic Medium"/>
              </a:rPr>
              <a:t>casuali e del tutto indipendenti </a:t>
            </a:r>
            <a:r>
              <a:t>da quelle delle altre coppie di cromosomi</a:t>
            </a:r>
          </a:p>
        </p:txBody>
      </p:sp>
      <p:sp>
        <p:nvSpPr>
          <p:cNvPr id="180" name="Shape 180"/>
          <p:cNvSpPr/>
          <p:nvPr/>
        </p:nvSpPr>
        <p:spPr>
          <a:xfrm>
            <a:off x="889839" y="8312180"/>
            <a:ext cx="10432782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900">
                <a:solidFill>
                  <a:srgbClr val="020202"/>
                </a:solidFill>
              </a:defRPr>
            </a:pPr>
            <a:r>
              <a:t>Nei gameti sono possibili otto diverse (2</a:t>
            </a:r>
            <a:r>
              <a:rPr baseline="31999"/>
              <a:t>3</a:t>
            </a:r>
            <a:r>
              <a:t>) combinazioni di cromosomi, a seconda di come i cromosomi si appaiano e si separano nella meiosi I e II (nell’uomo 2</a:t>
            </a:r>
            <a:r>
              <a:rPr baseline="31999"/>
              <a:t>23</a:t>
            </a:r>
            <a:r>
              <a:t>=8388068)</a:t>
            </a:r>
          </a:p>
        </p:txBody>
      </p:sp>
      <p:sp>
        <p:nvSpPr>
          <p:cNvPr id="181" name="Shape 181"/>
          <p:cNvSpPr/>
          <p:nvPr/>
        </p:nvSpPr>
        <p:spPr>
          <a:xfrm>
            <a:off x="-1919" y="104306"/>
            <a:ext cx="1485443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separazione casuale dei cromosomi omologhi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4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0" y="127000"/>
            <a:ext cx="5373212" cy="949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4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2393" y="57150"/>
            <a:ext cx="5783581" cy="963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2833" y="-21946"/>
            <a:ext cx="6362701" cy="827999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-2282" y="944570"/>
            <a:ext cx="6539641" cy="864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700"/>
            </a:pPr>
            <a:r>
              <a:rPr>
                <a:solidFill>
                  <a:srgbClr val="FD2601"/>
                </a:solidFill>
                <a:sym typeface="Franklin Gothic Medium"/>
              </a:rPr>
              <a:t>Riassumendo</a:t>
            </a:r>
            <a:r>
              <a:t>: il </a:t>
            </a:r>
            <a:r>
              <a:rPr>
                <a:sym typeface="Franklin Gothic Medium"/>
              </a:rPr>
              <a:t>crossing-over </a:t>
            </a:r>
            <a:r>
              <a:t>crea nuove combinazioni rimescolando gli alleli presenti sullo </a:t>
            </a:r>
            <a:r>
              <a:rPr i="1"/>
              <a:t>stesso</a:t>
            </a:r>
            <a:r>
              <a:t> cromosoma, mentre la </a:t>
            </a:r>
            <a:r>
              <a:rPr>
                <a:solidFill>
                  <a:srgbClr val="FFF921"/>
                </a:solidFill>
                <a:sym typeface="Franklin Gothic Medium"/>
              </a:rPr>
              <a:t>distribuzione casuale dei cromosomi materni e paterni</a:t>
            </a:r>
            <a:r>
              <a:rPr>
                <a:sym typeface="Franklin Gothic Medium"/>
              </a:rPr>
              <a:t> </a:t>
            </a:r>
            <a:r>
              <a:t>determina nuove combinazioni rimescolando gli alleli portati da cromosomi </a:t>
            </a:r>
            <a:r>
              <a:rPr i="1"/>
              <a:t>diversi</a:t>
            </a:r>
            <a:r>
              <a:t>. Questi due processi insieme riescono a spiegare la straordinaria quantità di </a:t>
            </a:r>
            <a:r>
              <a:rPr>
                <a:solidFill>
                  <a:srgbClr val="FFF522"/>
                </a:solidFill>
                <a:sym typeface="Franklin Gothic Medium"/>
              </a:rPr>
              <a:t>variabilità genetica</a:t>
            </a:r>
            <a:r>
              <a:t> che si manifesta nelle cellule dopo la meiosi.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ab 4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200" y="-381000"/>
            <a:ext cx="7505700" cy="9755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4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381" y="1981200"/>
            <a:ext cx="10114419" cy="778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30200" y="-162341"/>
            <a:ext cx="128905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L’oogenesi nell’uomo: </a:t>
            </a:r>
            <a:r>
              <a:rPr>
                <a:solidFill>
                  <a:srgbClr val="FDF3FF"/>
                </a:solidFill>
              </a:rPr>
              <a:t>divisioni meiotiche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asimmetriche producono una cellula uovo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di grandi dimensioni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4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8087" y="2444165"/>
            <a:ext cx="8657613" cy="714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93038" y="-71897"/>
            <a:ext cx="13004801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spermatogenesi nell’uomo</a:t>
            </a:r>
            <a:r>
              <a:rPr>
                <a:solidFill>
                  <a:srgbClr val="290A01"/>
                </a:solidFill>
              </a:rPr>
              <a:t>: divisioni meiotiche simmetriche producono quattro spermatozoi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322285"/>
            <a:ext cx="11125200" cy="473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(1) l’eredità dei geni corrisponde all’eredità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dei cromosomi in ogni dettaglio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930690" y="375807"/>
            <a:ext cx="780381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cromosomica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3977" y="-4961"/>
            <a:ext cx="78458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1947333"/>
            <a:ext cx="1270000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r>
              <a:t>2. Il complemento cromosomico, come i geni di Mendel,</a:t>
            </a:r>
          </a:p>
          <a:p>
            <a:pPr>
              <a:defRPr>
                <a:solidFill>
                  <a:srgbClr val="E7F821"/>
                </a:solidFill>
              </a:defRPr>
            </a:pPr>
            <a:r>
              <a:t>non mostra variazioni quando viene trasmesso dai genitori alla progenie.</a:t>
            </a:r>
          </a:p>
        </p:txBody>
      </p:sp>
      <p:sp>
        <p:nvSpPr>
          <p:cNvPr id="202" name="Shape 202"/>
          <p:cNvSpPr/>
          <p:nvPr/>
        </p:nvSpPr>
        <p:spPr>
          <a:xfrm>
            <a:off x="241300" y="2973916"/>
            <a:ext cx="1272540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3. Durante la meiosi, i cromosomi omologhi si appaiano e</a:t>
            </a:r>
          </a:p>
          <a:p>
            <a:r>
              <a:t>poi si separano in gameti differenti così come gli alleli alternativi di ciascun gene segregano in gameti diversi</a:t>
            </a:r>
          </a:p>
        </p:txBody>
      </p:sp>
      <p:sp>
        <p:nvSpPr>
          <p:cNvPr id="203" name="Shape 203"/>
          <p:cNvSpPr/>
          <p:nvPr/>
        </p:nvSpPr>
        <p:spPr>
          <a:xfrm>
            <a:off x="292100" y="4445000"/>
            <a:ext cx="12801600" cy="1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r>
              <a:t>4. Le copie materne e paterne di ciascuna coppia cromosomica</a:t>
            </a:r>
          </a:p>
          <a:p>
            <a:pPr>
              <a:defRPr>
                <a:solidFill>
                  <a:srgbClr val="FF6018"/>
                </a:solidFill>
              </a:defRPr>
            </a:pPr>
            <a:r>
              <a:t>si separano ai poli opposti del fuso a prescindere dalla segregazione di ogni altra coppia di omologhi, così come alleli alternativi di geni non associati assortiscono in maniera indipendente.</a:t>
            </a:r>
          </a:p>
        </p:txBody>
      </p:sp>
      <p:sp>
        <p:nvSpPr>
          <p:cNvPr id="204" name="Shape 204"/>
          <p:cNvSpPr/>
          <p:nvPr/>
        </p:nvSpPr>
        <p:spPr>
          <a:xfrm>
            <a:off x="254000" y="6197600"/>
            <a:ext cx="12446000" cy="1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DF40D"/>
                </a:solidFill>
              </a:defRPr>
            </a:pPr>
            <a:r>
              <a:t>5. Durante la fecondazione il gruppo di cromosomi di una</a:t>
            </a:r>
          </a:p>
          <a:p>
            <a:pPr>
              <a:defRPr>
                <a:solidFill>
                  <a:srgbClr val="FDF40D"/>
                </a:solidFill>
              </a:defRPr>
            </a:pPr>
            <a:r>
              <a:t>cellula uovo si unisce con il gruppo dei cromosomi di uno spermatozoo incontrato a caso, così come gli alleli di un genitore si uniscono a caso con quelli provenienti dall’altro genitore.</a:t>
            </a:r>
          </a:p>
        </p:txBody>
      </p:sp>
      <p:sp>
        <p:nvSpPr>
          <p:cNvPr id="205" name="Shape 205"/>
          <p:cNvSpPr/>
          <p:nvPr/>
        </p:nvSpPr>
        <p:spPr>
          <a:xfrm>
            <a:off x="241300" y="8172450"/>
            <a:ext cx="130937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r>
              <a:t>6. In tutte le cellule che derivano dalla fecondazione di una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t>cellula uovo, metà dei cromosomi e metà dei geni sono di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t>origine materna, l’altra metà di origine paterna</a:t>
            </a:r>
          </a:p>
        </p:txBody>
      </p:sp>
      <p:sp>
        <p:nvSpPr>
          <p:cNvPr id="206" name="Shape 206"/>
          <p:cNvSpPr/>
          <p:nvPr/>
        </p:nvSpPr>
        <p:spPr>
          <a:xfrm>
            <a:off x="254000" y="935566"/>
            <a:ext cx="1244600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1. Ogni cellula contiene due copie di ciascun tipo di cromosoma</a:t>
            </a:r>
          </a:p>
          <a:p>
            <a:r>
              <a:t>e ci sono due copie di ciascun tipo di gene.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2" animBg="1" advAuto="0"/>
      <p:bldP spid="202" grpId="3" animBg="1" advAuto="0"/>
      <p:bldP spid="203" grpId="4" animBg="1" advAuto="0"/>
      <p:bldP spid="204" grpId="5" animBg="1" advAuto="0"/>
      <p:bldP spid="205" grpId="6" animBg="1" advAuto="0"/>
      <p:bldP spid="20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9800" y="1892300"/>
            <a:ext cx="5346700" cy="759495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6350" y="34052"/>
            <a:ext cx="12992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Federico Guglielmo di Prussia e le Guardie di Potsdam (1713-1740)</a:t>
            </a:r>
          </a:p>
        </p:txBody>
      </p:sp>
    </p:spTree>
    <p:extLst>
      <p:ext uri="{BB962C8B-B14F-4D97-AF65-F5344CB8AC3E}">
        <p14:creationId xmlns:p14="http://schemas.microsoft.com/office/powerpoint/2010/main" val="5525246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446815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108019"/>
            <a:ext cx="12320060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L’analisi dei rari errori della meiosi ha fornito un ulteriore sostegno alla teoria cromosomica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975" y="1892300"/>
            <a:ext cx="6241966" cy="71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35000" y="37499"/>
            <a:ext cx="11734800" cy="17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caratteri associati ai cromosomi X e Y nell’uomo sono identificati mediante l’analisi dei pedigree</a:t>
            </a:r>
          </a:p>
        </p:txBody>
      </p:sp>
      <p:sp>
        <p:nvSpPr>
          <p:cNvPr id="220" name="Shape 220"/>
          <p:cNvSpPr/>
          <p:nvPr/>
        </p:nvSpPr>
        <p:spPr>
          <a:xfrm>
            <a:off x="6400800" y="2498240"/>
            <a:ext cx="6273800" cy="6535121"/>
          </a:xfrm>
          <a:prstGeom prst="rect">
            <a:avLst/>
          </a:prstGeom>
          <a:ln w="50800">
            <a:solidFill>
              <a:srgbClr val="FFFC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8000"/>
                </a:solidFill>
              </a:rPr>
              <a:t>1. Il carattere si manifesta più frequentemente nei maschi che nelle femmine</a:t>
            </a:r>
          </a:p>
          <a:p>
            <a:pPr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La mutazione e il carattere non vengono mai trasmessi dal padre al figlio poiché i figli ricevono dai propri padri solo il cromosoma Y.</a:t>
            </a:r>
          </a:p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3. Un maschio malato, invece, trasmette la mutazione associata all’X a tutte le sue figlie, che si comportano da portatori eterozigoti senza manifestare il carattere</a:t>
            </a:r>
            <a:r>
              <a:rPr>
                <a:solidFill>
                  <a:srgbClr val="FFFFFF"/>
                </a:solidFill>
              </a:rPr>
              <a:t>, ma trasmettendolo alla loro progenie.</a:t>
            </a:r>
            <a:r>
              <a:t> 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In questo modo, il carattere spesso salta una generazione, dato che la mutazione viene trasmessa dal nonno, tramite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una figlia portatrice, al nipote maschio.</a:t>
            </a:r>
          </a:p>
          <a:p>
            <a:pPr>
              <a:defRPr sz="2200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Il solo modo in cui il carattere può comparire nelle generazioni successive è quando la sorella di un maschio ma-lato è portatrice. In tal caso, metà dei suoi figli maschi mostreranno il carattere.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1854200"/>
            <a:ext cx="6731000" cy="496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568452" y="7555773"/>
            <a:ext cx="1158352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290A01"/>
                </a:solidFill>
                <a:latin typeface="Franklin Gothic Medium"/>
                <a:ea typeface="Franklin Gothic Medium"/>
                <a:cs typeface="Franklin Gothic Medium"/>
              </a:rPr>
              <a:t>Caratteri continui: </a:t>
            </a:r>
          </a:p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290A01"/>
                </a:solidFill>
                <a:latin typeface="Franklin Gothic Medium"/>
                <a:ea typeface="Franklin Gothic Medium"/>
                <a:cs typeface="Franklin Gothic Medium"/>
              </a:rPr>
              <a:t>Se produciono fenotipi a variazione continua</a:t>
            </a:r>
          </a:p>
        </p:txBody>
      </p:sp>
    </p:spTree>
    <p:extLst>
      <p:ext uri="{BB962C8B-B14F-4D97-AF65-F5344CB8AC3E}">
        <p14:creationId xmlns:p14="http://schemas.microsoft.com/office/powerpoint/2010/main" val="30770928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3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9600" y="1266419"/>
            <a:ext cx="13487400" cy="852528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152400" y="21547"/>
            <a:ext cx="14033500" cy="1900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Anche la variabilità continua può essere spiegata dalle estensioni dell’analisi </a:t>
            </a:r>
          </a:p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mendeliana</a:t>
            </a:r>
          </a:p>
        </p:txBody>
      </p:sp>
      <p:sp>
        <p:nvSpPr>
          <p:cNvPr id="264" name="Shape 264"/>
          <p:cNvSpPr/>
          <p:nvPr/>
        </p:nvSpPr>
        <p:spPr>
          <a:xfrm>
            <a:off x="1905000" y="2603500"/>
            <a:ext cx="2794000" cy="6070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914900" y="1663700"/>
            <a:ext cx="3771900" cy="6972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9080500" y="1625600"/>
            <a:ext cx="3771900" cy="701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 advAuto="0"/>
      <p:bldP spid="265" grpId="0" animBg="1" advAuto="0"/>
      <p:bldP spid="26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30200" y="654575"/>
            <a:ext cx="11656366" cy="2780248"/>
          </a:xfrm>
          <a:prstGeom prst="rect">
            <a:avLst/>
          </a:prstGeom>
          <a:ln w="38100">
            <a:solidFill>
              <a:srgbClr val="28F91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continui (chiamati anche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caratteri quantitativi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)</a:t>
            </a:r>
          </a:p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variano quantitativamente in un intervallo di valori e possono essere anche misurati: la lunghezza di un fiore del tabacco,in millimetri, la quantità di latte giornalmente prodotto da una mucca, in litri, l’altezza di una persona, in metri.</a:t>
            </a:r>
          </a:p>
        </p:txBody>
      </p:sp>
      <p:sp>
        <p:nvSpPr>
          <p:cNvPr id="269" name="Shape 269"/>
          <p:cNvSpPr/>
          <p:nvPr/>
        </p:nvSpPr>
        <p:spPr>
          <a:xfrm>
            <a:off x="390651" y="4274601"/>
            <a:ext cx="11595915" cy="1893852"/>
          </a:xfrm>
          <a:prstGeom prst="rect">
            <a:avLst/>
          </a:prstGeom>
          <a:ln w="28575" cmpd="sng">
            <a:solidFill>
              <a:srgbClr val="000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</a:pP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Essi sono di solito </a:t>
            </a:r>
            <a:r>
              <a:rPr sz="3600"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poligenici</a:t>
            </a:r>
            <a:r>
              <a:rPr sz="36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(controllati da più geni) e mostrano gli effetti additivi di un gran numero di alleli, che creano un enorme potenziale di variazione all’interno di una popolazione.</a:t>
            </a:r>
          </a:p>
        </p:txBody>
      </p:sp>
      <p:sp>
        <p:nvSpPr>
          <p:cNvPr id="270" name="Shape 270"/>
          <p:cNvSpPr/>
          <p:nvPr/>
        </p:nvSpPr>
        <p:spPr>
          <a:xfrm>
            <a:off x="390651" y="6771748"/>
            <a:ext cx="11595915" cy="2337050"/>
          </a:xfrm>
          <a:prstGeom prst="rect">
            <a:avLst/>
          </a:prstGeom>
          <a:ln w="28575" cmpd="sng">
            <a:solidFill>
              <a:srgbClr val="FF6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poligenici sono, per definizione,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multifattoriali</a:t>
            </a:r>
            <a:r>
              <a:rPr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,</a:t>
            </a:r>
            <a:endParaRPr>
              <a:solidFill>
                <a:srgbClr val="000000"/>
              </a:solidFill>
              <a:latin typeface="Franklin Gothic Medium"/>
              <a:ea typeface="Franklin Gothic Medium"/>
              <a:cs typeface="Franklin Gothic Medium"/>
              <a:sym typeface="Helvetica"/>
            </a:endParaRPr>
          </a:p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ma non tutti i caratteri multifattoriali sono poligenici (alcuni,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per esempio, sono determinati dal modo in cui gli alleli di un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gene interagiscono l’uno con l’altro e con l’ambiente).</a:t>
            </a:r>
          </a:p>
        </p:txBody>
      </p:sp>
    </p:spTree>
    <p:extLst>
      <p:ext uri="{BB962C8B-B14F-4D97-AF65-F5344CB8AC3E}">
        <p14:creationId xmlns:p14="http://schemas.microsoft.com/office/powerpoint/2010/main" val="91469559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 advAuto="0"/>
      <p:bldP spid="27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200" y="38100"/>
            <a:ext cx="5486400" cy="966701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533400" y="380603"/>
            <a:ext cx="6083300" cy="5334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71F711"/>
                </a:solidFill>
              </a:defRPr>
            </a:pPr>
            <a:r>
              <a:rPr>
                <a:solidFill>
                  <a:srgbClr val="000000"/>
                </a:solidFill>
              </a:rPr>
              <a:t>Una coppia di cromosomi determina il sesso di un individuo</a:t>
            </a:r>
          </a:p>
          <a:p>
            <a:endParaRPr>
              <a:solidFill>
                <a:srgbClr val="000000"/>
              </a:solidFill>
            </a:endParaRPr>
          </a:p>
          <a:p>
            <a:endParaRPr>
              <a:solidFill>
                <a:srgbClr val="000000"/>
              </a:solidFill>
            </a:endParaRP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rPr>
                <a:solidFill>
                  <a:srgbClr val="000000"/>
                </a:solidFill>
              </a:rPr>
              <a:t>Cromosomi sessuali</a:t>
            </a: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rPr>
                <a:solidFill>
                  <a:srgbClr val="000000"/>
                </a:solidFill>
              </a:rPr>
              <a:t>Autosomi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42900" y="-174525"/>
            <a:ext cx="12563674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Con la fecondazione, i gameti aplodi formano zigoti diploidi</a:t>
            </a:r>
          </a:p>
        </p:txBody>
      </p:sp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9070" y="1786466"/>
            <a:ext cx="5806661" cy="701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900" y="1485900"/>
            <a:ext cx="6604000" cy="825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749300" y="-238026"/>
            <a:ext cx="121412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numero e la forma dei cromosomi variano da specie a specie</a:t>
            </a:r>
          </a:p>
        </p:txBody>
      </p:sp>
      <p:pic>
        <p:nvPicPr>
          <p:cNvPr id="14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2332" y="1536700"/>
            <a:ext cx="6357475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FDBDAA"/>
      </a:dk1>
      <a:lt1>
        <a:srgbClr val="53D5F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872</Words>
  <Application>Microsoft Macintosh PowerPoint</Application>
  <PresentationFormat>Personalizzato</PresentationFormat>
  <Paragraphs>65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White</vt:lpstr>
      <vt:lpstr>Corso di Genetica -Lezione 7- Cenci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8</cp:revision>
  <dcterms:modified xsi:type="dcterms:W3CDTF">2021-03-11T15:02:11Z</dcterms:modified>
</cp:coreProperties>
</file>