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83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5000"/>
      <a:buFontTx/>
      <a:buChar char="•"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" d="100"/>
          <a:sy n="16" d="100"/>
        </p:scale>
        <p:origin x="-2760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2221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76FA21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SzTx/>
              <a:buNone/>
              <a:defRPr sz="18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8.png"/><Relationship Id="rId3" Type="http://schemas.openxmlformats.org/officeDocument/2006/relationships/image" Target="../media/image1.t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-Lezione </a:t>
            </a:r>
            <a:r>
              <a:rPr lang="it-IT">
                <a:solidFill>
                  <a:srgbClr val="800000"/>
                </a:solidFill>
              </a:rPr>
              <a:t>4</a:t>
            </a:r>
            <a:r>
              <a:rPr>
                <a:solidFill>
                  <a:srgbClr val="800000"/>
                </a:solidFill>
              </a:rP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17599" y="2751108"/>
            <a:ext cx="11917297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151618"/>
                </a:solidFill>
              </a:rPr>
              <a:t>Sebbene molti caratteri nell’uomo si trasmettano chiaramente nelle famiglie, la maggior parte non mostra un modello mendeliano semplice d’eredità</a:t>
            </a:r>
          </a:p>
        </p:txBody>
      </p:sp>
      <p:sp>
        <p:nvSpPr>
          <p:cNvPr id="219" name="Shape 219"/>
          <p:cNvSpPr/>
          <p:nvPr/>
        </p:nvSpPr>
        <p:spPr>
          <a:xfrm>
            <a:off x="1030320" y="871339"/>
            <a:ext cx="1049185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L’eredità mendeliana dell’uomo</a:t>
            </a:r>
          </a:p>
        </p:txBody>
      </p:sp>
      <p:sp>
        <p:nvSpPr>
          <p:cNvPr id="220" name="Shape 220"/>
          <p:cNvSpPr/>
          <p:nvPr/>
        </p:nvSpPr>
        <p:spPr>
          <a:xfrm>
            <a:off x="195395" y="5425143"/>
            <a:ext cx="12161705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151618"/>
                </a:solidFill>
              </a:rPr>
              <a:t>Esistono pochi caratteri governati da un singolo gene nella specie umana e spesso sono la causa di un’anormalità che è disabilitante o sfavorevole per la vita.</a:t>
            </a:r>
          </a:p>
        </p:txBody>
      </p:sp>
    </p:spTree>
    <p:extLst>
      <p:ext uri="{BB962C8B-B14F-4D97-AF65-F5344CB8AC3E}">
        <p14:creationId xmlns:p14="http://schemas.microsoft.com/office/powerpoint/2010/main" val="5088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 advAuto="0"/>
      <p:bldP spid="220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tab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317500"/>
            <a:ext cx="10883900" cy="89175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813455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2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270" y="4335262"/>
            <a:ext cx="12263954" cy="540582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256744" y="1586846"/>
            <a:ext cx="12491312" cy="279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buSzTx/>
              <a:buNone/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Una storia familiare può essere rappresentata e seguita attraverso il cosiddetto </a:t>
            </a:r>
            <a:r>
              <a:rPr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  <a:sym typeface="Franklin Gothic Medium"/>
              </a:rPr>
              <a:t>pedigree</a:t>
            </a:r>
            <a:r>
              <a:rPr>
                <a:solidFill>
                  <a:schemeClr val="bg2">
                    <a:lumMod val="50000"/>
                  </a:schemeClr>
                </a:solidFill>
              </a:rPr>
              <a:t>, cioè un diagramma ordinato delle più importanti caratteristiche genetiche di una famiglia, che risale almeno a entrambe le coppie di nonni e possibilmente per più generazioni possibili.</a:t>
            </a:r>
          </a:p>
        </p:txBody>
      </p:sp>
      <p:sp>
        <p:nvSpPr>
          <p:cNvPr id="226" name="Shape 226"/>
          <p:cNvSpPr/>
          <p:nvPr/>
        </p:nvSpPr>
        <p:spPr>
          <a:xfrm>
            <a:off x="2815683" y="113573"/>
            <a:ext cx="619467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Analisi di pedigree</a:t>
            </a:r>
          </a:p>
        </p:txBody>
      </p:sp>
    </p:spTree>
    <p:extLst>
      <p:ext uri="{BB962C8B-B14F-4D97-AF65-F5344CB8AC3E}">
        <p14:creationId xmlns:p14="http://schemas.microsoft.com/office/powerpoint/2010/main" val="6339328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2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0596" y="423333"/>
            <a:ext cx="6663608" cy="84328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37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003" y="254000"/>
            <a:ext cx="5778501" cy="884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 239"/>
          <p:cNvGrpSpPr/>
          <p:nvPr/>
        </p:nvGrpSpPr>
        <p:grpSpPr>
          <a:xfrm>
            <a:off x="6474919" y="3977405"/>
            <a:ext cx="5394143" cy="2537697"/>
            <a:chOff x="1123551" y="-200894"/>
            <a:chExt cx="5394141" cy="2537695"/>
          </a:xfrm>
        </p:grpSpPr>
        <p:grpSp>
          <p:nvGrpSpPr>
            <p:cNvPr id="237" name="Group 237"/>
            <p:cNvGrpSpPr/>
            <p:nvPr/>
          </p:nvGrpSpPr>
          <p:grpSpPr>
            <a:xfrm>
              <a:off x="1123551" y="723900"/>
              <a:ext cx="4375208" cy="1612901"/>
              <a:chOff x="79182" y="0"/>
              <a:chExt cx="4375206" cy="1612900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861417" y="0"/>
                <a:ext cx="622698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>
                    <a:solidFill>
                      <a:srgbClr val="151618"/>
                    </a:solidFill>
                  </a:rPr>
                  <a:t>n!</a:t>
                </a: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79182" y="723900"/>
                <a:ext cx="1981201" cy="127"/>
              </a:xfrm>
              <a:prstGeom prst="line">
                <a:avLst/>
              </a:prstGeom>
              <a:noFill/>
              <a:ln w="25400" cap="flat">
                <a:solidFill>
                  <a:schemeClr val="tx2">
                    <a:lumMod val="10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SzTx/>
                  <a:buNone/>
                  <a:defRPr sz="6400" b="1">
                    <a:solidFill>
                      <a:srgbClr val="79C126"/>
                    </a:solidFill>
                  </a:defRPr>
                </a:pPr>
                <a:endParaRPr>
                  <a:solidFill>
                    <a:srgbClr val="151618"/>
                  </a:solidFill>
                </a:endParaRPr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150217" y="774700"/>
                <a:ext cx="2180035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>
                    <a:solidFill>
                      <a:srgbClr val="151618"/>
                    </a:solidFill>
                  </a:rPr>
                  <a:t>k! (n-k)!</a:t>
                </a: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2489810" y="531872"/>
                <a:ext cx="1964578" cy="841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defTabSz="457200">
                  <a:buSzTx/>
                  <a:buNone/>
                  <a:defRPr sz="4800" b="1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151618"/>
                    </a:solidFill>
                  </a:rPr>
                  <a:t>p</a:t>
                </a:r>
                <a:r>
                  <a:rPr baseline="31999">
                    <a:solidFill>
                      <a:srgbClr val="151618"/>
                    </a:solidFill>
                  </a:rPr>
                  <a:t>k</a:t>
                </a:r>
                <a:r>
                  <a:rPr>
                    <a:solidFill>
                      <a:srgbClr val="151618"/>
                    </a:solidFill>
                  </a:rPr>
                  <a:t>q</a:t>
                </a:r>
                <a:r>
                  <a:rPr baseline="31999">
                    <a:solidFill>
                      <a:srgbClr val="151618"/>
                    </a:solidFill>
                  </a:rPr>
                  <a:t>(n-k)</a:t>
                </a:r>
              </a:p>
            </p:txBody>
          </p:sp>
        </p:grpSp>
        <p:sp>
          <p:nvSpPr>
            <p:cNvPr id="238" name="Shape 238"/>
            <p:cNvSpPr/>
            <p:nvPr/>
          </p:nvSpPr>
          <p:spPr>
            <a:xfrm>
              <a:off x="1459794" y="-200894"/>
              <a:ext cx="5057898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77F720"/>
                  </a:solidFill>
                  <a:latin typeface="+mj-lt"/>
                  <a:ea typeface="+mj-ea"/>
                  <a:cs typeface="+mj-cs"/>
                  <a:sym typeface="Franklin Gothic Medium"/>
                </a:defRPr>
              </a:lvl1pPr>
            </a:lstStyle>
            <a:p>
              <a:r>
                <a:rPr>
                  <a:solidFill>
                    <a:srgbClr val="800000"/>
                  </a:solidFill>
                </a:rPr>
                <a:t>Estensione binomiale</a:t>
              </a:r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6026930" y="578037"/>
            <a:ext cx="6604001" cy="2960045"/>
            <a:chOff x="0" y="-82362"/>
            <a:chExt cx="6604000" cy="2960043"/>
          </a:xfrm>
        </p:grpSpPr>
        <p:sp>
          <p:nvSpPr>
            <p:cNvPr id="240" name="Shape 240"/>
            <p:cNvSpPr/>
            <p:nvPr/>
          </p:nvSpPr>
          <p:spPr>
            <a:xfrm>
              <a:off x="1209637" y="-82362"/>
              <a:ext cx="4480104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r>
                <a:rPr>
                  <a:solidFill>
                    <a:srgbClr val="151618"/>
                  </a:solidFill>
                </a:rPr>
                <a:t>Es: 3 sani-1 malato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0" y="805320"/>
              <a:ext cx="6604000" cy="2072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SSSM                  3/4 x3/4x3/4x1/4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   SSMS                 3/4 x3/4x1/4x3/4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   SMSS                 3/4 x1/4x3/4x3/4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   MSSS                 1/4 x3/4x3/4x3/4</a:t>
              </a:r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6421034" y="6604000"/>
            <a:ext cx="5442398" cy="1612901"/>
            <a:chOff x="82847" y="0"/>
            <a:chExt cx="5442396" cy="1612900"/>
          </a:xfrm>
        </p:grpSpPr>
        <p:sp>
          <p:nvSpPr>
            <p:cNvPr id="243" name="Shape 243"/>
            <p:cNvSpPr/>
            <p:nvPr/>
          </p:nvSpPr>
          <p:spPr>
            <a:xfrm>
              <a:off x="819447" y="0"/>
              <a:ext cx="622698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>
                  <a:solidFill>
                    <a:srgbClr val="151618"/>
                  </a:solidFill>
                </a:rPr>
                <a:t>4!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13413" y="723900"/>
              <a:ext cx="1981201" cy="127"/>
            </a:xfrm>
            <a:prstGeom prst="line">
              <a:avLst/>
            </a:prstGeom>
            <a:noFill/>
            <a:ln w="25400" cap="flat">
              <a:solidFill>
                <a:srgbClr val="1516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SzTx/>
                <a:buNone/>
                <a:defRPr sz="6400" b="1">
                  <a:solidFill>
                    <a:srgbClr val="79C126"/>
                  </a:solidFill>
                </a:defRPr>
              </a:pPr>
              <a:endParaRPr>
                <a:solidFill>
                  <a:srgbClr val="151618"/>
                </a:solidFill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82847" y="774700"/>
              <a:ext cx="2248496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>
                  <a:solidFill>
                    <a:srgbClr val="151618"/>
                  </a:solidFill>
                </a:rPr>
                <a:t>3! (4-3)!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2320841" y="582673"/>
              <a:ext cx="3204402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151618"/>
                  </a:solidFill>
                </a:rPr>
                <a:t>(3/4)</a:t>
              </a:r>
              <a:r>
                <a:rPr baseline="31999">
                  <a:solidFill>
                    <a:srgbClr val="151618"/>
                  </a:solidFill>
                </a:rPr>
                <a:t>3 </a:t>
              </a:r>
              <a:r>
                <a:rPr>
                  <a:solidFill>
                    <a:srgbClr val="151618"/>
                  </a:solidFill>
                </a:rPr>
                <a:t>(1/4)</a:t>
              </a:r>
              <a:r>
                <a:rPr baseline="31999">
                  <a:solidFill>
                    <a:srgbClr val="151618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5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dvAuto="0"/>
      <p:bldP spid="247" grpId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806110"/>
      </p:ext>
    </p:extLst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419100" y="3543995"/>
            <a:ext cx="117094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Diversamente dai caratteri del pisello esaminati da Mendel, la maggior parte delle caratteristiche umane (altezza, colore dei capelli, colore della pelle, timbro di voce, abilità artistica o atletica,...) non fanno parte della categoria dei caratteri che hanno solo due fenotipi opposti.</a:t>
            </a:r>
          </a:p>
        </p:txBody>
      </p:sp>
      <p:sp>
        <p:nvSpPr>
          <p:cNvPr id="250" name="Shape 250"/>
          <p:cNvSpPr/>
          <p:nvPr/>
        </p:nvSpPr>
        <p:spPr>
          <a:xfrm>
            <a:off x="266700" y="502177"/>
            <a:ext cx="12471400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correlazioni complesse fra genotipo e fenotipo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882325" y="3689669"/>
            <a:ext cx="10448479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Altri caratteri risultarono essere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+mj-lt"/>
                <a:ea typeface="+mj-ea"/>
                <a:cs typeface="+mj-cs"/>
                <a:sym typeface="Franklin Gothic Medium"/>
              </a:rPr>
              <a:t>multifattoriali</a:t>
            </a:r>
            <a:r>
              <a:rPr>
                <a:solidFill>
                  <a:schemeClr val="tx2">
                    <a:lumMod val="10000"/>
                  </a:schemeClr>
                </a:solidFill>
              </a:rPr>
              <a:t> cioè determinati da due o più fattori, includendo geni multipli che interagiscono l’uno con l’altro oppure uno o più geni che interagiscono con l’ambiente.</a:t>
            </a:r>
          </a:p>
        </p:txBody>
      </p:sp>
      <p:sp>
        <p:nvSpPr>
          <p:cNvPr id="253" name="Shape 253"/>
          <p:cNvSpPr/>
          <p:nvPr/>
        </p:nvSpPr>
        <p:spPr>
          <a:xfrm>
            <a:off x="487139" y="349777"/>
            <a:ext cx="12471401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correlazioni complesse fra genotipo e fenotipo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>
                <a:solidFill>
                  <a:srgbClr val="800000"/>
                </a:solidFill>
              </a:rPr>
              <a:t>Estensioni Dell’analisi Mendeliana</a:t>
            </a:r>
          </a:p>
        </p:txBody>
      </p:sp>
      <p:sp>
        <p:nvSpPr>
          <p:cNvPr id="256" name="Shape 256"/>
          <p:cNvSpPr/>
          <p:nvPr/>
        </p:nvSpPr>
        <p:spPr>
          <a:xfrm>
            <a:off x="952500" y="6795538"/>
            <a:ext cx="1144270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+mj-lt"/>
                <a:ea typeface="+mj-ea"/>
                <a:cs typeface="+mj-cs"/>
                <a:sym typeface="Franklin Gothic Medium"/>
              </a:rPr>
              <a:t>EREDITA’ MULTIFATTORIALE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151618"/>
                </a:solidFill>
              </a:rPr>
              <a:t>in cui il fenotipo si origina dall’interazione di uno o più geni con l’ambiente, dalla casualità o da un insieme delle due cose.</a:t>
            </a:r>
          </a:p>
        </p:txBody>
      </p:sp>
      <p:sp>
        <p:nvSpPr>
          <p:cNvPr id="257" name="Shape 257"/>
          <p:cNvSpPr/>
          <p:nvPr/>
        </p:nvSpPr>
        <p:spPr>
          <a:xfrm>
            <a:off x="990600" y="2597845"/>
            <a:ext cx="120650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A634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EREDITA’ DI UN SINGOLO GENE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(a) in cui le coppie di alleli mostrano deviazioni dalla completa dominanza e recessività,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(b) in cui le forme differenti di un gene non sono limitate a due alleli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(c) in cui un gene può determinare più di un carattere.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2" animBg="1" advAuto="0"/>
      <p:bldP spid="257" grpId="1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1790700"/>
            <a:ext cx="12077700" cy="617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52350" y="-120651"/>
            <a:ext cx="1252225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58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La dominanza non è sempre completa</a:t>
            </a:r>
          </a:p>
        </p:txBody>
      </p:sp>
      <p:sp>
        <p:nvSpPr>
          <p:cNvPr id="261" name="Shape 261"/>
          <p:cNvSpPr/>
          <p:nvPr/>
        </p:nvSpPr>
        <p:spPr>
          <a:xfrm>
            <a:off x="3632200" y="34417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3632200" y="45085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3632200" y="5575300"/>
            <a:ext cx="8280400" cy="787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animBg="1" advAuto="0"/>
      <p:bldP spid="262" grpId="2" animBg="1" advAuto="0"/>
      <p:bldP spid="263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2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2146" y="508000"/>
            <a:ext cx="6415369" cy="872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4229100" y="749300"/>
            <a:ext cx="1580967" cy="2139950"/>
            <a:chOff x="0" y="0"/>
            <a:chExt cx="1580966" cy="2139949"/>
          </a:xfrm>
        </p:grpSpPr>
        <p:grpSp>
          <p:nvGrpSpPr>
            <p:cNvPr id="169" name="Group 169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901700" y="1441449"/>
              <a:ext cx="679267" cy="698501"/>
              <a:chOff x="0" y="-6350"/>
              <a:chExt cx="679266" cy="698500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83" name="Group 183"/>
          <p:cNvGrpSpPr/>
          <p:nvPr/>
        </p:nvGrpSpPr>
        <p:grpSpPr>
          <a:xfrm>
            <a:off x="7543800" y="749300"/>
            <a:ext cx="1504767" cy="2774950"/>
            <a:chOff x="0" y="0"/>
            <a:chExt cx="1504766" cy="2774949"/>
          </a:xfrm>
        </p:grpSpPr>
        <p:grpSp>
          <p:nvGrpSpPr>
            <p:cNvPr id="176" name="Group 17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>
              <a:off x="825500" y="1441449"/>
              <a:ext cx="679267" cy="698501"/>
              <a:chOff x="0" y="-6350"/>
              <a:chExt cx="679266" cy="698500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825500" y="2076449"/>
              <a:ext cx="679267" cy="698501"/>
              <a:chOff x="0" y="-6350"/>
              <a:chExt cx="679266" cy="69850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99" name="Group 199"/>
          <p:cNvGrpSpPr/>
          <p:nvPr/>
        </p:nvGrpSpPr>
        <p:grpSpPr>
          <a:xfrm>
            <a:off x="7543800" y="3937000"/>
            <a:ext cx="1504767" cy="4070350"/>
            <a:chOff x="0" y="0"/>
            <a:chExt cx="1504766" cy="4070349"/>
          </a:xfrm>
        </p:grpSpPr>
        <p:grpSp>
          <p:nvGrpSpPr>
            <p:cNvPr id="186" name="Group 18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825500" y="1403349"/>
              <a:ext cx="679267" cy="698501"/>
              <a:chOff x="0" y="-6350"/>
              <a:chExt cx="679266" cy="698500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825500" y="2038349"/>
              <a:ext cx="679267" cy="698501"/>
              <a:chOff x="0" y="-6350"/>
              <a:chExt cx="679266" cy="698500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825500" y="2686049"/>
              <a:ext cx="679267" cy="698501"/>
              <a:chOff x="0" y="-6350"/>
              <a:chExt cx="679266" cy="6985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825500" y="3371849"/>
              <a:ext cx="679267" cy="698501"/>
              <a:chOff x="0" y="-6350"/>
              <a:chExt cx="679266" cy="69850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209" name="Group 209"/>
          <p:cNvGrpSpPr/>
          <p:nvPr/>
        </p:nvGrpSpPr>
        <p:grpSpPr>
          <a:xfrm>
            <a:off x="4356100" y="3937000"/>
            <a:ext cx="1453967" cy="2736850"/>
            <a:chOff x="0" y="0"/>
            <a:chExt cx="1453966" cy="2736849"/>
          </a:xfrm>
        </p:grpSpPr>
        <p:grpSp>
          <p:nvGrpSpPr>
            <p:cNvPr id="202" name="Group 202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774700" y="1301749"/>
              <a:ext cx="679267" cy="698501"/>
              <a:chOff x="0" y="-6350"/>
              <a:chExt cx="679266" cy="6985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774700" y="2038349"/>
              <a:ext cx="679267" cy="698501"/>
              <a:chOff x="0" y="-6350"/>
              <a:chExt cx="679266" cy="6985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5238482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83" grpId="0" animBg="1" advAuto="0"/>
      <p:bldP spid="199" grpId="0" animBg="1" advAuto="0"/>
      <p:bldP spid="209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3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120" y="-38100"/>
            <a:ext cx="5603906" cy="982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6565900" y="-50801"/>
            <a:ext cx="6350000" cy="985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Poiché gli eterozigoti non rassomiglino a nessuno dei due omozigoti, i rapporti </a:t>
            </a:r>
            <a:r>
              <a:rPr b="1" i="1"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b="1" i="1"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enotipic</a:t>
            </a:r>
            <a:r>
              <a:rPr b="1" i="1"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i="1"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sono un riflesso esatto dei rapporti genotipici.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tx2">
                  <a:lumMod val="1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La spiegazione biochimica, per questo tipo di dominanza incompleta, è che ciascun allele del gene analizzato, specifica una forma alternativa di una molecola proteica che ha un ruolo enzimatico nella produzione del pigmento.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3.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" y="101600"/>
            <a:ext cx="4457700" cy="919731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486400" y="155674"/>
            <a:ext cx="7200900" cy="1949252"/>
          </a:xfrm>
          <a:prstGeom prst="rect">
            <a:avLst/>
          </a:prstGeom>
          <a:ln w="38100">
            <a:solidFill>
              <a:srgbClr val="45932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Nei casi di </a:t>
            </a:r>
            <a:r>
              <a:rPr b="1">
                <a:solidFill>
                  <a:srgbClr val="800000"/>
                </a:solidFill>
              </a:rPr>
              <a:t>codominanza</a:t>
            </a:r>
            <a:r>
              <a:rPr>
                <a:solidFill>
                  <a:srgbClr val="151618"/>
                </a:solidFill>
              </a:rPr>
              <a:t>, i caratteri alternativi sono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entrambi visibili negli ibridi F1</a:t>
            </a:r>
          </a:p>
        </p:txBody>
      </p:sp>
      <p:sp>
        <p:nvSpPr>
          <p:cNvPr id="270" name="Shape 270"/>
          <p:cNvSpPr/>
          <p:nvPr/>
        </p:nvSpPr>
        <p:spPr>
          <a:xfrm>
            <a:off x="5499100" y="2089150"/>
            <a:ext cx="7188200" cy="6819901"/>
          </a:xfrm>
          <a:prstGeom prst="rect">
            <a:avLst/>
          </a:prstGeom>
          <a:ln w="38100">
            <a:solidFill>
              <a:srgbClr val="F1F83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36FCE8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151618"/>
                </a:solidFill>
              </a:rPr>
              <a:t>ATTENZIONE!</a:t>
            </a:r>
            <a:endParaRPr>
              <a:solidFill>
                <a:srgbClr val="15161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Le relazioni di dominanza sono</a:t>
            </a: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definite nel contesto del particolare fenotipo preso in considerazione </a:t>
            </a: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(es. anemia falciforme)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15161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Considerando fenotipi differenti, gli stessi due alleli possono mostrare relazioni di dominanza diverse</a:t>
            </a:r>
          </a:p>
        </p:txBody>
      </p:sp>
      <p:sp>
        <p:nvSpPr>
          <p:cNvPr id="271" name="Shape 271"/>
          <p:cNvSpPr/>
          <p:nvPr/>
        </p:nvSpPr>
        <p:spPr>
          <a:xfrm>
            <a:off x="787400" y="4064000"/>
            <a:ext cx="4445000" cy="5245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animBg="1" advAuto="0"/>
      <p:bldP spid="271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2279650" y="1706661"/>
            <a:ext cx="7776965" cy="6873677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Le deviazioni dalle relazioni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di dominanza </a:t>
            </a:r>
            <a:r>
              <a:rPr b="1">
                <a:solidFill>
                  <a:srgbClr val="800000"/>
                </a:solidFill>
              </a:rPr>
              <a:t>non inficiano le leggi mendeliane della segregazione</a:t>
            </a:r>
            <a:r>
              <a:rPr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Piuttosto, riflettono differenze nel modo in cui i prodotti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genici controllano la formazione del fenotipo, rendendo ancor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più complesso il compito di valutare i risultati visibili della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trasmissione genica e di dedurre il genotipo dal fenotipo.</a:t>
            </a:r>
          </a:p>
        </p:txBody>
      </p:sp>
      <p:sp>
        <p:nvSpPr>
          <p:cNvPr id="274" name="Shape 274"/>
          <p:cNvSpPr/>
          <p:nvPr/>
        </p:nvSpPr>
        <p:spPr>
          <a:xfrm>
            <a:off x="3695415" y="594628"/>
            <a:ext cx="4310037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Bada Bene….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3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850900"/>
            <a:ext cx="6311900" cy="880965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6540500" y="465455"/>
            <a:ext cx="825767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solidFill>
                  <a:srgbClr val="151618"/>
                </a:solidFill>
                <a:latin typeface="Franklin Gothic Book"/>
                <a:ea typeface="+mj-ea"/>
                <a:cs typeface="Franklin Gothic Book"/>
                <a:sym typeface="Franklin Gothic Medium"/>
              </a:rPr>
              <a:t>1</a:t>
            </a:r>
            <a:r>
              <a:rPr>
                <a:solidFill>
                  <a:srgbClr val="151618"/>
                </a:solidFill>
                <a:latin typeface="Franklin Gothic Book"/>
                <a:ea typeface="+mj-ea"/>
                <a:cs typeface="Franklin Gothic Book"/>
                <a:sym typeface="Franklin Gothic Medium"/>
              </a:rPr>
              <a:t>.</a:t>
            </a:r>
            <a:r>
              <a:rPr>
                <a:solidFill>
                  <a:srgbClr val="151618"/>
                </a:solidFill>
                <a:latin typeface="Franklin Gothic Book"/>
                <a:cs typeface="Franklin Gothic Book"/>
              </a:rPr>
              <a:t>Un gene può avere più di due alleli</a:t>
            </a:r>
          </a:p>
        </p:txBody>
      </p:sp>
      <p:sp>
        <p:nvSpPr>
          <p:cNvPr id="278" name="Shape 278"/>
          <p:cNvSpPr/>
          <p:nvPr/>
        </p:nvSpPr>
        <p:spPr>
          <a:xfrm>
            <a:off x="6515100" y="1384041"/>
            <a:ext cx="6604000" cy="450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2</a:t>
            </a:r>
            <a:r>
              <a:rPr sz="36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.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Dato che ciascun individuo porta non più di due alleli per ciascun gene, </a:t>
            </a:r>
            <a:r>
              <a:rPr sz="32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non importa quanti alleli ci siano in una serie allelica, la legge della segregazione di Mendel rimane identica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, </a:t>
            </a:r>
            <a:r>
              <a:rPr b="1">
                <a:solidFill>
                  <a:srgbClr val="800000"/>
                </a:solidFill>
                <a:latin typeface="Franklin Gothic Book"/>
                <a:cs typeface="Franklin Gothic Book"/>
              </a:rPr>
              <a:t>in quanto in ogni organismo che si riproduce sessualmente i due alleli di un gene si separano durante</a:t>
            </a:r>
          </a:p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800000"/>
                </a:solidFill>
                <a:latin typeface="Franklin Gothic Book"/>
                <a:cs typeface="Franklin Gothic Book"/>
              </a:rPr>
              <a:t>la formazione dei gameti.</a:t>
            </a:r>
          </a:p>
        </p:txBody>
      </p:sp>
      <p:sp>
        <p:nvSpPr>
          <p:cNvPr id="279" name="Shape 279"/>
          <p:cNvSpPr/>
          <p:nvPr/>
        </p:nvSpPr>
        <p:spPr>
          <a:xfrm>
            <a:off x="6464300" y="6167875"/>
            <a:ext cx="6386166" cy="324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Franklin Gothic Book"/>
                <a:ea typeface="+mj-ea"/>
                <a:cs typeface="Franklin Gothic Book"/>
                <a:sym typeface="Franklin Gothic Medium"/>
              </a:rPr>
              <a:t>3</a:t>
            </a:r>
            <a:r>
              <a:rPr>
                <a:solidFill>
                  <a:srgbClr val="151618"/>
                </a:solidFill>
                <a:latin typeface="Franklin Gothic Book"/>
                <a:cs typeface="Franklin Gothic Book"/>
              </a:rPr>
              <a:t>. Un allele non è intrinsecamente</a:t>
            </a:r>
          </a:p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Franklin Gothic Book"/>
                <a:cs typeface="Franklin Gothic Book"/>
              </a:rPr>
              <a:t>dominante o recessivo</a:t>
            </a:r>
            <a:r>
              <a:rPr>
                <a:solidFill>
                  <a:srgbClr val="800000"/>
                </a:solidFill>
                <a:latin typeface="Franklin Gothic Book"/>
                <a:cs typeface="Franklin Gothic Book"/>
              </a:rPr>
              <a:t>; </a:t>
            </a:r>
            <a:r>
              <a:rPr>
                <a:solidFill>
                  <a:srgbClr val="800000"/>
                </a:solidFill>
                <a:latin typeface="Franklin Gothic Book"/>
                <a:ea typeface="+mj-ea"/>
                <a:cs typeface="Franklin Gothic Book"/>
                <a:sym typeface="Franklin Gothic Medium"/>
              </a:rPr>
              <a:t>la sua dominanza o recessività è sempre relativa al secondo allele</a:t>
            </a:r>
            <a:r>
              <a:rPr>
                <a:solidFill>
                  <a:srgbClr val="151618"/>
                </a:solidFill>
                <a:latin typeface="Franklin Gothic Book"/>
                <a:cs typeface="Franklin Gothic Book"/>
              </a:rPr>
              <a:t>. In altre parole, le relazioni di dominanza sono riferite a coppie di alleli.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1" animBg="1" advAuto="0"/>
      <p:bldP spid="279" grpId="2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5528" y="208798"/>
            <a:ext cx="8878642" cy="6302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9723" y="6757236"/>
            <a:ext cx="8878492" cy="2604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3. 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0055" y="76200"/>
            <a:ext cx="4851401" cy="979172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7531100" y="120650"/>
            <a:ext cx="5270500" cy="1765300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buSzTx/>
              <a:buNone/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b="1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Come si stabiliscono le relazioni di dominanza tra alleli multipli.</a:t>
            </a:r>
          </a:p>
        </p:txBody>
      </p:sp>
      <p:sp>
        <p:nvSpPr>
          <p:cNvPr id="286" name="Shape 286"/>
          <p:cNvSpPr/>
          <p:nvPr/>
        </p:nvSpPr>
        <p:spPr>
          <a:xfrm>
            <a:off x="7581900" y="2873117"/>
            <a:ext cx="5143500" cy="6750567"/>
          </a:xfrm>
          <a:prstGeom prst="rect">
            <a:avLst/>
          </a:prstGeom>
          <a:ln w="127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In alcune serie di alleli multipli, ciascun allele è codominante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con ogni altro allele, e ogni differente genotipo produce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perciò un fenotipo distinto. Questo succede soprattutto con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caratteri rilevabili solo a livello molecolare (es. HLA-B)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3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12700"/>
            <a:ext cx="4787900" cy="970936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419100" y="1387674"/>
            <a:ext cx="7008515" cy="7181453"/>
          </a:xfrm>
          <a:prstGeom prst="rect">
            <a:avLst/>
          </a:prstGeom>
          <a:ln w="254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Un allele la cui frequenza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è maggiore dell’1% è considerato un allele di tipo </a:t>
            </a:r>
            <a:r>
              <a:rPr>
                <a:solidFill>
                  <a:srgbClr val="151618"/>
                </a:solidFill>
                <a:latin typeface="+mj-lt"/>
                <a:ea typeface="+mj-ea"/>
                <a:cs typeface="+mj-cs"/>
                <a:sym typeface="Franklin Gothic Medium"/>
              </a:rPr>
              <a:t>selvatico</a:t>
            </a:r>
            <a:r>
              <a:rPr>
                <a:solidFill>
                  <a:srgbClr val="151618"/>
                </a:solidFill>
              </a:rPr>
              <a:t>, spesso indicato dal segno “più” in apice (+).Un allele con una frequenza minore dell’1% è considerato un allele </a:t>
            </a:r>
            <a:r>
              <a:rPr>
                <a:solidFill>
                  <a:srgbClr val="151618"/>
                </a:solidFill>
                <a:latin typeface="+mj-lt"/>
                <a:ea typeface="+mj-ea"/>
                <a:cs typeface="+mj-cs"/>
                <a:sym typeface="Franklin Gothic Medium"/>
              </a:rPr>
              <a:t>mutante</a:t>
            </a:r>
            <a:r>
              <a:rPr>
                <a:solidFill>
                  <a:srgbClr val="151618"/>
                </a:solidFill>
              </a:rPr>
              <a:t>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15161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15161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Al contrario, alcuni geni hanno più di un allele selvatico, ciò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li rende polimorfici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3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9200" y="12700"/>
            <a:ext cx="6642100" cy="9717147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139700" y="-63501"/>
            <a:ext cx="6171704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6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Un gene può controllare diversi caratteri visibili</a:t>
            </a:r>
          </a:p>
        </p:txBody>
      </p:sp>
      <p:sp>
        <p:nvSpPr>
          <p:cNvPr id="293" name="Shape 293"/>
          <p:cNvSpPr/>
          <p:nvPr/>
        </p:nvSpPr>
        <p:spPr>
          <a:xfrm>
            <a:off x="279400" y="4474012"/>
            <a:ext cx="53594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Il fenomeno per cui un singolo gene determina un certo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numero di caratteri apparentemente non correlati, è conosciuto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come </a:t>
            </a:r>
            <a:r>
              <a:rPr b="1"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pleiotropia</a:t>
            </a:r>
          </a:p>
        </p:txBody>
      </p:sp>
      <p:grpSp>
        <p:nvGrpSpPr>
          <p:cNvPr id="298" name="Group 298"/>
          <p:cNvGrpSpPr/>
          <p:nvPr/>
        </p:nvGrpSpPr>
        <p:grpSpPr>
          <a:xfrm>
            <a:off x="11036300" y="2286000"/>
            <a:ext cx="965200" cy="876300"/>
            <a:chOff x="0" y="0"/>
            <a:chExt cx="965200" cy="876300"/>
          </a:xfrm>
        </p:grpSpPr>
        <p:sp>
          <p:nvSpPr>
            <p:cNvPr id="294" name="Shape 294"/>
            <p:cNvSpPr/>
            <p:nvPr/>
          </p:nvSpPr>
          <p:spPr>
            <a:xfrm>
              <a:off x="0" y="469900"/>
              <a:ext cx="406400" cy="406400"/>
            </a:xfrm>
            <a:prstGeom prst="rect">
              <a:avLst/>
            </a:prstGeom>
            <a:solidFill>
              <a:srgbClr val="FFD9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58800" y="469900"/>
              <a:ext cx="406400" cy="406400"/>
            </a:xfrm>
            <a:prstGeom prst="rect">
              <a:avLst/>
            </a:prstGeom>
            <a:solidFill>
              <a:srgbClr val="94826C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381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969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  <p:sp>
        <p:nvSpPr>
          <p:cNvPr id="299" name="Shape 299"/>
          <p:cNvSpPr/>
          <p:nvPr/>
        </p:nvSpPr>
        <p:spPr>
          <a:xfrm>
            <a:off x="6705600" y="4025900"/>
            <a:ext cx="5803900" cy="3505200"/>
          </a:xfrm>
          <a:prstGeom prst="rect">
            <a:avLst/>
          </a:prstGeom>
          <a:solidFill>
            <a:srgbClr val="FFE2BD"/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" dur="500" fill="hold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1" animBg="1" advAuto="0"/>
      <p:bldP spid="299" grpId="2" animBg="1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3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4800" y="1282700"/>
            <a:ext cx="13095519" cy="84455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-12006" y="6349"/>
            <a:ext cx="1309552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L’anemia falciforme illustra molte estensioni dell’analisi mendeliana dell’eredità di un singolo gene</a:t>
            </a:r>
          </a:p>
        </p:txBody>
      </p:sp>
      <p:pic>
        <p:nvPicPr>
          <p:cNvPr id="30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3564970"/>
            <a:ext cx="2692400" cy="230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6210300"/>
            <a:ext cx="2413156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TAB 3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2300" y="1981200"/>
            <a:ext cx="13767293" cy="600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517738" y="239028"/>
            <a:ext cx="5026592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Riassumendo…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2217" y="952128"/>
            <a:ext cx="12035777" cy="8659290"/>
          </a:xfrm>
        </p:spPr>
        <p:txBody>
          <a:bodyPr>
            <a:noAutofit/>
          </a:bodyPr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Unità discrete chiamate geni controllano la comparsa dei caratteri ereditati.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I geni sono costituiti da forme alternative chiamate alleli che sono responsabili della manifestazione delle differenti forme di un carattere.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Le cellule somatiche degli organismi che si riproducono sessualmente portano due copie di ciascun gene. Quando le due copie di un gene sono costituite dallo stesso allele, l’individuo è omozigote per quell’allele. Quando le due copie sono differenti, l’individuo è eterozigote per quelli alleli.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Franklin Gothic Book"/>
                <a:cs typeface="Franklin Gothic Book"/>
              </a:rPr>
              <a:t>Il genotipo è una descrizione della combinazione allelica delle due copie di un gene presenti in un individuo. Il fenotipo è la forma che si osserva delcarattere espresso da un individuo.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26022144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22217" y="1141698"/>
            <a:ext cx="12035777" cy="800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Un incrocio tra due linee parentali (P), pure per una coppia di alleli alternativi di un gene, produrrà una prima generazione filiale (F1) di ibridi eterozigoti.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Il fenotipo espresso da questi ibridi è determinato dall’allele dominante della coppia, e questo fenotipo è uguale a quello espresso dagli individui omozigoti per l’allele dominante.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 Il fenotipo associato con l’allele recessivo ricomparirà solo nella generazione F2 negliindividui omozigoti per questo allele.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151618"/>
                </a:solidFill>
                <a:latin typeface="Franklin Gothic Book"/>
                <a:cs typeface="Franklin Gothic Book"/>
              </a:rPr>
              <a:t>Negli incroci trala F1 eterozigote, i fenotipi dominante e recessivo appariranno nella generazione F2 nel rapporto 3:1.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28609419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445023"/>
            <a:ext cx="12357995" cy="8001000"/>
          </a:xfrm>
        </p:spPr>
        <p:txBody>
          <a:bodyPr/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Le due copie di ciascun gene segregano durante la formazione dei gameti. Come risultato, ciascun uovo e ciascun spematozoo o granulo pollinico contiene solo una copia, e quindi, solo un allele, di ciascun gene. I gameti maschili e femminili si uniscono casualmente al momento della fecondazione. Mendel descrisse questo processo come </a:t>
            </a:r>
            <a:r>
              <a:rPr lang="en-US" sz="4000" b="1">
                <a:solidFill>
                  <a:srgbClr val="800000"/>
                </a:solidFill>
              </a:rPr>
              <a:t>legge della segregazione</a:t>
            </a:r>
            <a:r>
              <a:rPr lang="en-US" sz="4000" b="1">
                <a:solidFill>
                  <a:srgbClr val="151618"/>
                </a:solidFill>
                <a:latin typeface="Franklin Gothic Book"/>
                <a:cs typeface="Franklin Gothic Book"/>
              </a:rPr>
              <a:t>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La segregazione degli alleli di un qualsiasi gene è indipendente dalla segregazione degli alleli di un altro gene. 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Mendel descrisse questo processo come la </a:t>
            </a:r>
            <a:r>
              <a:rPr lang="en-US" sz="4000" b="1">
                <a:solidFill>
                  <a:srgbClr val="800000"/>
                </a:solidFill>
              </a:rPr>
              <a:t>legge dell’assortimento indipendente</a:t>
            </a: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. Secondo questa legge, gli incroci tra diibridi Aa Bb della F1 genereranno progenie F2 con rapporto fenotipici di </a:t>
            </a:r>
            <a:r>
              <a:rPr lang="en-US" sz="4000" i="1">
                <a:solidFill>
                  <a:srgbClr val="151618"/>
                </a:solidFill>
                <a:latin typeface="Franklin Gothic Book"/>
                <a:cs typeface="Franklin Gothic Book"/>
              </a:rPr>
              <a:t>9(A–B–) : 3(A–</a:t>
            </a:r>
            <a:r>
              <a:rPr lang="tr-TR" sz="4000" i="1">
                <a:solidFill>
                  <a:srgbClr val="151618"/>
                </a:solidFill>
                <a:latin typeface="Franklin Gothic Book"/>
                <a:cs typeface="Franklin Gothic Book"/>
              </a:rPr>
              <a:t>bb) : 3(aa B–) : 1(aa bb)</a:t>
            </a:r>
            <a:endParaRPr lang="en-US" sz="4000" i="1">
              <a:solidFill>
                <a:srgbClr val="151618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0" y="-47625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2260551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00" y="152400"/>
            <a:ext cx="7877326" cy="47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81390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66816" y="340674"/>
            <a:ext cx="10160206" cy="453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Una bambina decise di incrociare porcellini</a:t>
            </a:r>
            <a:r>
              <a:rPr kumimoji="0" lang="en-US" sz="24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d’India per la sua esperienza di scienze. Comprò un  maschio con pelliccia liscia e nera e una femmina con pelliccia bianca e riccia e li incrociò. Alla prima generazione di 8 cuccioli osservò solo animali con pelliccia nera e riccia. Dalla seconda cucciolata con gli stessi genitori ottenne 7 animali, sempre con pelliccia nera e riccia. La F2 della prima cucciolata mostrava una varietà di mantelli: su 125 porcellini, 8 mostravano mantello bianco e liscio, 25 nero e liscio, 23 erano bianchi e 69 neri e ricci.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Come sono ereditati I caratteri per il colore ed il tipo di mantello?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Quali fenotipi e in quali proporzioni la studentessa avrebbe dovuto aspettarsi se avesse incrociato una femmina bianca e liscia della F2 con un maschio della F1?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Book"/>
              <a:cs typeface="Franklin Gothic Book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07479623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99" y="595352"/>
            <a:ext cx="6437051" cy="38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77587"/>
      </p:ext>
    </p:extLst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5" name="2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92100"/>
            <a:ext cx="12824263" cy="4660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397933" y="5333378"/>
            <a:ext cx="11912601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Per ben 34 anni, le leggi di Mendel rimasero ignorate: non sperimentate, non confermate e non applicate. Poi nel 1900, 16 anni dopo la morte di Mendel, 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+mj-lt"/>
                <a:ea typeface="+mj-ea"/>
                <a:cs typeface="+mj-cs"/>
                <a:sym typeface="Franklin Gothic Medium"/>
              </a:rPr>
              <a:t>Carl Correns, Hugo de Vries e Erich von Tschermak</a:t>
            </a:r>
            <a:r>
              <a:rPr>
                <a:solidFill>
                  <a:schemeClr val="tx2">
                    <a:lumMod val="10000"/>
                  </a:schemeClr>
                </a:solidFill>
              </a:rPr>
              <a:t>, indipendentemente l’uno dall’altro, riscoprirono e diedero atto del suo lavoro </a:t>
            </a:r>
          </a:p>
        </p:txBody>
      </p:sp>
    </p:spTree>
    <p:extLst>
      <p:ext uri="{BB962C8B-B14F-4D97-AF65-F5344CB8AC3E}">
        <p14:creationId xmlns:p14="http://schemas.microsoft.com/office/powerpoint/2010/main" val="409247032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83689C"/>
      </a:dk1>
      <a:lt1>
        <a:srgbClr val="669C3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1402</Words>
  <Application>Microsoft Macintosh PowerPoint</Application>
  <PresentationFormat>Personalizzato</PresentationFormat>
  <Paragraphs>104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White</vt:lpstr>
      <vt:lpstr>Corso di Genetica -Lezione 4- Cenci</vt:lpstr>
      <vt:lpstr>Presentazione di PowerPoint</vt:lpstr>
      <vt:lpstr>Concetti Essenziali</vt:lpstr>
      <vt:lpstr>Concetti Essenziali</vt:lpstr>
      <vt:lpstr>Concetti Essenziali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Estensioni Dell’analisi Mendeliana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2- Cenci</dc:title>
  <cp:lastModifiedBy>Giovanni Cenci</cp:lastModifiedBy>
  <cp:revision>17</cp:revision>
  <dcterms:modified xsi:type="dcterms:W3CDTF">2021-03-05T11:30:40Z</dcterms:modified>
</cp:coreProperties>
</file>