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26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15" r:id="rId10"/>
    <p:sldId id="301" r:id="rId11"/>
    <p:sldId id="316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7" r:id="rId23"/>
    <p:sldId id="318" r:id="rId24"/>
    <p:sldId id="319" r:id="rId25"/>
    <p:sldId id="327" r:id="rId26"/>
    <p:sldId id="329" r:id="rId27"/>
    <p:sldId id="328" r:id="rId28"/>
    <p:sldId id="320" r:id="rId29"/>
    <p:sldId id="321" r:id="rId30"/>
    <p:sldId id="322" r:id="rId31"/>
    <p:sldId id="323" r:id="rId32"/>
    <p:sldId id="324" r:id="rId33"/>
    <p:sldId id="325" r:id="rId3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984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07359" y="9258300"/>
            <a:ext cx="377382" cy="37959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Gill Sans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5462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fld id="{86CB4B4D-7CA3-9044-876B-883B54F8677D}" type="slidenum">
              <a:rPr lang="nb-NO"/>
              <a:pPr/>
              <a:t>‹n.›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t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TOKEN</a:t>
            </a:r>
            <a:br>
              <a:rPr lang="en-US"/>
            </a:br>
            <a:r>
              <a:rPr lang="en-US"/>
              <a:t>257972</a:t>
            </a:r>
          </a:p>
        </p:txBody>
      </p:sp>
    </p:spTree>
    <p:extLst>
      <p:ext uri="{BB962C8B-B14F-4D97-AF65-F5344CB8AC3E}">
        <p14:creationId xmlns:p14="http://schemas.microsoft.com/office/powerpoint/2010/main" val="2154169723"/>
      </p:ext>
    </p:extLst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800000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800000"/>
                </a:solidFill>
              </a:rPr>
              <a:t>Yy </a:t>
            </a:r>
            <a:r>
              <a:rPr lang="it-IT" sz="4800">
                <a:solidFill>
                  <a:srgbClr val="800000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Bisogna sommare </a:t>
            </a:r>
            <a:r>
              <a:rPr>
                <a:solidFill>
                  <a:srgbClr val="800000"/>
                </a:solidFill>
              </a:rPr>
              <a:t>1/4</a:t>
            </a:r>
            <a:r>
              <a:rPr>
                <a:solidFill>
                  <a:schemeClr val="bg1"/>
                </a:solidFill>
              </a:rPr>
              <a:t> (la probabilità che l’allele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 </a:t>
            </a:r>
            <a:r>
              <a:rPr>
                <a:solidFill>
                  <a:schemeClr val="bg1"/>
                </a:solidFill>
              </a:rPr>
              <a:t>materno si unisca con l’allele paterno 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Trebuchet MS"/>
              </a:rPr>
              <a:t>y</a:t>
            </a:r>
            <a:r>
              <a:rPr>
                <a:solidFill>
                  <a:schemeClr val="bg1"/>
                </a:solidFill>
              </a:rPr>
              <a:t>) e </a:t>
            </a:r>
            <a:r>
              <a:rPr>
                <a:solidFill>
                  <a:srgbClr val="800000"/>
                </a:solidFill>
              </a:rPr>
              <a:t>1/4 </a:t>
            </a:r>
            <a:r>
              <a:rPr>
                <a:solidFill>
                  <a:schemeClr val="bg1"/>
                </a:solidFill>
              </a:rPr>
              <a:t>(la probabilità dell’evento mutualmente escluso, cioè la probabilità che l’allele paterno Y incontri quello materno y) per ottenere </a:t>
            </a:r>
            <a:r>
              <a:rPr lang="it-IT">
                <a:solidFill>
                  <a:srgbClr val="800000"/>
                </a:solidFill>
              </a:rPr>
              <a:t>2/4 = </a:t>
            </a:r>
            <a:r>
              <a:rPr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chemeClr val="bg1"/>
                </a:solidFill>
              </a:rPr>
              <a:t>,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274062" y="4630258"/>
              <a:ext cx="5212753" cy="4019592"/>
              <a:chOff x="7274062" y="4630258"/>
              <a:chExt cx="5212753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274062" y="574792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274062" y="799326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499760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21619" y="4630258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379378" y="6991136"/>
            <a:ext cx="2746475" cy="2192193"/>
            <a:chOff x="9379378" y="6991136"/>
            <a:chExt cx="2746475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12790" y="6991136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295934" y="7042307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30125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379378" y="8649850"/>
              <a:ext cx="695728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26839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3626327" y="362225"/>
            <a:ext cx="5435483" cy="11182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¼+¼+¼= 3/4</a:t>
            </a: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298033" y="9052538"/>
              <a:ext cx="2524354" cy="1210588"/>
            </a:xfrm>
            <a:prstGeom prst="rect">
              <a:avLst/>
            </a:prstGeom>
            <a:noFill/>
            <a:ln w="12700" cap="flat">
              <a:solidFill>
                <a:srgbClr val="000000"/>
              </a:solidFill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>
                  <a:solidFill>
                    <a:srgbClr val="800000"/>
                  </a:solidFill>
                  <a:latin typeface="Franklin Gothic Medium"/>
                  <a:ea typeface="Franklin Gothic Medium"/>
                  <a:cs typeface="Franklin Gothic Medium"/>
                </a:rPr>
                <a:t>½ x ½=1/4</a:t>
              </a:r>
            </a:p>
            <a:p>
              <a:endParaRPr lang="en-US" sz="3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endParaRPr>
            </a:p>
          </p:txBody>
        </p:sp>
      </p:grpSp>
      <p:sp>
        <p:nvSpPr>
          <p:cNvPr id="2" name="CasellaDiTesto 1"/>
          <p:cNvSpPr txBox="1"/>
          <p:nvPr/>
        </p:nvSpPr>
        <p:spPr>
          <a:xfrm>
            <a:off x="-21519" y="3987576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107869" y="4052240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707461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0168197" y="4163471"/>
            <a:ext cx="86519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>
                <a:ln>
                  <a:noFill/>
                </a:ln>
                <a:solidFill>
                  <a:srgbClr val="800000"/>
                </a:solidFill>
                <a:effectLst/>
                <a:uFillTx/>
                <a:latin typeface="Franklin Gothic Medium"/>
                <a:ea typeface="Franklin Gothic Medium"/>
                <a:cs typeface="Franklin Gothic Medium"/>
                <a:sym typeface="Trebuchet MS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un uso leggermente differente della legge della somma, è possibile predire il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rPr>
                <a:solidFill>
                  <a:schemeClr val="bg1"/>
                </a:solidFill>
              </a:rPr>
              <a:t> La frazione di piselli F2 che saranno gialli è la somma di 1/4 (l’evento che produce YY) + 1/4 (l’evento mutuamente escluso che genera Yy) + 1/4 (il terzo evento, mutuamente escluso, che produce yY) per ottenere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rPr>
                <a:solidFill>
                  <a:schemeClr val="bg1"/>
                </a:solidFill>
              </a:rP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225326"/>
            <a:ext cx="127000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53922"/>
            <a:ext cx="12767268" cy="7489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800000"/>
                </a:solidFill>
              </a:rP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824528"/>
            <a:ext cx="12890500" cy="6504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>
                <a:solidFill>
                  <a:srgbClr val="000000"/>
                </a:solidFill>
              </a:rP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>
                <a:solidFill>
                  <a:srgbClr val="000000"/>
                </a:solidFill>
              </a:rP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genotipo YY o yy è chiamato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>
                <a:solidFill>
                  <a:srgbClr val="000000"/>
                </a:solidFill>
              </a:rP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differenti alleli per un carattere è detto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rgbClr val="000000"/>
                </a:solidFill>
              </a:rPr>
              <a:t>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41374"/>
            <a:ext cx="1120933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97036"/>
            <a:ext cx="723900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Medium"/>
                <a:cs typeface="Franklin Gothic Book"/>
              </a:rP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chemeClr val="bg1"/>
                </a:solidFill>
                <a:sym typeface="Trebuchet MS"/>
              </a:rPr>
              <a:t>diibrido</a:t>
            </a:r>
            <a:r>
              <a:rPr sz="3600">
                <a:solidFill>
                  <a:schemeClr val="bg1"/>
                </a:solidFill>
              </a:rPr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>
              <a:solidFill>
                <a:schemeClr val="bg1"/>
              </a:solidFill>
            </a:endParaRP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i="1">
                <a:solidFill>
                  <a:srgbClr val="800000"/>
                </a:solidFill>
                <a:latin typeface="Franklin Gothic Medium"/>
                <a:cs typeface="Franklin Gothic Medium"/>
              </a:rPr>
              <a:t>“I differenti tipi di cellule germinali [uova o polline] di un ibrido sono prodotti, in media, in numeri uguali” (Mendel</a:t>
            </a:r>
            <a:r>
              <a:rPr sz="360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4993201"/>
            <a:ext cx="7289800" cy="2410916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giallo e liscio, giallo e rugoso, verde e liscio, verde e rugoso in un rapporto</a:t>
            </a:r>
            <a:r>
              <a:rPr>
                <a:solidFill>
                  <a:srgbClr val="000000"/>
                </a:solidFill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45586"/>
            <a:ext cx="7289800" cy="1887696"/>
          </a:xfrm>
          <a:prstGeom prst="rect">
            <a:avLst/>
          </a:prstGeom>
          <a:ln w="28575" cmpd="sng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osservate solo il colore o solo la forma del pisello, potrete vedere che ciascun carattere è ereditato con un rapporto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3:1</a:t>
            </a:r>
            <a:r>
              <a:rPr>
                <a:solidFill>
                  <a:srgbClr val="000000"/>
                </a:solidFill>
              </a:rP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607155" y="529243"/>
            <a:ext cx="3809848" cy="125803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2076" y="5910164"/>
            <a:ext cx="1961914" cy="214915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86450" y="3084668"/>
            <a:ext cx="2018901" cy="2035845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8074107" y="2085158"/>
            <a:ext cx="5283445" cy="3245321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9" grpId="0" animBg="1"/>
      <p:bldP spid="11" grpId="0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30458"/>
            <a:ext cx="12176262" cy="2272417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chemeClr val="bg1"/>
                </a:solidFill>
              </a:rP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71239"/>
            <a:ext cx="1279955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744291"/>
            <a:ext cx="12026901" cy="5027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liscio  3/4 X 3/4 =  </a:t>
            </a:r>
            <a:r>
              <a:rPr>
                <a:solidFill>
                  <a:srgbClr val="800000"/>
                </a:solidFill>
              </a:rPr>
              <a:t>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giallo e rugoso  3/4 X 1/4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liscio  1/4 X 3/4 = </a:t>
            </a:r>
            <a:r>
              <a:rPr>
                <a:solidFill>
                  <a:srgbClr val="800000"/>
                </a:solidFill>
              </a:rPr>
              <a:t>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Probabilità di verde e rugoso  1/4 X 1/4 = </a:t>
            </a:r>
            <a:r>
              <a:rPr>
                <a:solidFill>
                  <a:srgbClr val="800000"/>
                </a:solidFill>
              </a:rPr>
              <a:t>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000000"/>
              </a:solidFill>
            </a:endParaRPr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479525"/>
            <a:ext cx="1293706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Se i due insiemi di alleli si assortiscono indipendentemente, il r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apporto giallo/verde</a:t>
            </a:r>
            <a:r>
              <a:rPr>
                <a:solidFill>
                  <a:srgbClr val="000000"/>
                </a:solidFill>
              </a:rPr>
              <a:t> nella generazione F2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/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4:1/4</a:t>
            </a:r>
            <a:r>
              <a:rPr>
                <a:solidFill>
                  <a:srgbClr val="000000"/>
                </a:solidFill>
              </a:rPr>
              <a:t>, e similmente, il rapporto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liscio/rugoso</a:t>
            </a:r>
            <a:r>
              <a:rPr>
                <a:solidFill>
                  <a:srgbClr val="000000"/>
                </a:solidFill>
              </a:rPr>
              <a:t> sarà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767608"/>
            <a:ext cx="11645900" cy="2041585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-66985"/>
            <a:ext cx="7048502" cy="5273238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definì i caratteri alternativi costanti, e che si escludono mutua</a:t>
            </a:r>
            <a:r>
              <a:rPr lang="it-IT">
                <a:solidFill>
                  <a:srgbClr val="000000"/>
                </a:solidFill>
              </a:rPr>
              <a:t>l</a:t>
            </a:r>
            <a:r>
              <a:rPr>
                <a:solidFill>
                  <a:srgbClr val="000000"/>
                </a:solidFill>
              </a:rPr>
              <a:t>mente, come i fiori porpora o bianchi, i semi gialli o i verdi, come </a:t>
            </a:r>
            <a:r>
              <a:rPr>
                <a:solidFill>
                  <a:srgbClr val="800000"/>
                </a:solidFill>
              </a:rPr>
              <a:t>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116046"/>
            <a:ext cx="7048500" cy="4626908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la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rPr>
                <a:solidFill>
                  <a:srgbClr val="000000"/>
                </a:solidFill>
              </a:rP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905"/>
                <a:ext cx="825501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rPr>
                    <a:latin typeface="Franklin Gothic Medium"/>
                    <a:ea typeface="Franklin Gothic Medium"/>
                    <a:cs typeface="Franklin Gothic Medium"/>
                  </a:rP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>
                  <a:latin typeface="Franklin Gothic Medium"/>
                  <a:ea typeface="Franklin Gothic Medium"/>
                  <a:cs typeface="Franklin Gothic Medium"/>
                </a:endParaRP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1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20820"/>
            <a:ext cx="12750800" cy="817880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Unità discrete chiamate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I geni sono costituiti da forme alternative chiamate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alleli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 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 per quell’allele. Quando le due copie sono differenti, l’individuo è </a:t>
            </a:r>
            <a:r>
              <a:rPr lang="en-US" sz="4000">
                <a:solidFill>
                  <a:srgbClr val="800000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Il genotipo è una descrizione della combinazione allelica delle due copie di un gene presenti in un individuo. Il fenotipo è la forma che si osserva delcarattere espresso da un individuo.</a:t>
            </a:r>
          </a:p>
        </p:txBody>
      </p:sp>
    </p:spTree>
    <p:extLst>
      <p:ext uri="{BB962C8B-B14F-4D97-AF65-F5344CB8AC3E}">
        <p14:creationId xmlns:p14="http://schemas.microsoft.com/office/powerpoint/2010/main" val="280100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97577" y="1213468"/>
            <a:ext cx="13202377" cy="85401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chemeClr val="bg1"/>
                </a:solidFill>
                <a:latin typeface="Franklin Gothic Book"/>
                <a:cs typeface="Franklin Gothic Book"/>
              </a:rPr>
              <a:t>Negli incroci trala F1 eterozigote, i fenotipi dominante e recessivo appariranno nella generazione F2 nel rapporto 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936032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071" y="1618560"/>
            <a:ext cx="12285054" cy="74119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</a:t>
            </a:r>
            <a:r>
              <a:rPr lang="en-US" sz="4000">
                <a:solidFill>
                  <a:srgbClr val="800000"/>
                </a:solidFill>
              </a:rPr>
              <a:t>legge della segregazione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Mendel descrisse questo processo come la </a:t>
            </a:r>
            <a:r>
              <a:rPr lang="en-US" sz="4000">
                <a:solidFill>
                  <a:srgbClr val="800000"/>
                </a:solidFill>
              </a:rPr>
              <a:t>legge dell’assortimento indipendente</a:t>
            </a:r>
            <a:r>
              <a:rPr lang="en-US" sz="4000">
                <a:solidFill>
                  <a:schemeClr val="bg1"/>
                </a:solidFill>
                <a:latin typeface="Franklin Gothic Book"/>
                <a:cs typeface="Franklin Gothic Book"/>
              </a:rPr>
              <a:t>. Secondo questa legge, gli incroci tra diibridi Aa Bb della F1 genereranno progenie F2 con rapporto fenotipici di </a:t>
            </a:r>
            <a:r>
              <a:rPr lang="en-US" sz="4000" i="1">
                <a:solidFill>
                  <a:schemeClr val="bg1"/>
                </a:solidFill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solidFill>
                  <a:schemeClr val="bg1"/>
                </a:solidFill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solidFill>
                <a:schemeClr val="bg1"/>
              </a:solidFill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800000"/>
                </a:solidFill>
              </a:rPr>
              <a:t> </a:t>
            </a:r>
            <a:r>
              <a:rPr lang="en-US">
                <a:solidFill>
                  <a:srgbClr val="800000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347330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00" y="152400"/>
            <a:ext cx="7877326" cy="477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54288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166816" y="340674"/>
            <a:ext cx="10160206" cy="45345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Una bambina decise di incrociare porcellini</a:t>
            </a:r>
            <a:r>
              <a:rPr kumimoji="0" lang="en-US" sz="24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Franklin Gothic Book"/>
                <a:cs typeface="Franklin Gothic Book"/>
                <a:sym typeface="Trebuchet MS"/>
              </a:rPr>
              <a:t> d’India per la sua esperienza di scienze. Comprò un  maschio con pelliccia liscia e nera e una femmina con pelliccia bianca e riccia e li incrociò. Alla prima generazione di 8 cuccioli osservò solo animali con pelliccia nera e riccia. Dalla seconda cucciolata con gli stessi genitori ottenne 7 animali, sempre con pelliccia nera e riccia. La F2 della prima cucciolata mostrava una varietà di mantelli: su 125 porcellini, 8 mostravano mantello bianco e liscio, 25 nero e liscio, 23 erano bianchi e 69 neri e ricci.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Come sono ereditati I caratteri per il colore ed il tipo di mantello?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2400">
                <a:solidFill>
                  <a:srgbClr val="000000"/>
                </a:solidFill>
                <a:latin typeface="Franklin Gothic Book"/>
                <a:cs typeface="Franklin Gothic Book"/>
              </a:rPr>
              <a:t>Quali fenotipi e in quali proporzioni la studentessa avrebbe dovuto aspettarsi se avesse incrociato una femmina bianca e liscia della F2 con un maschio della F1?</a:t>
            </a: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Franklin Gothic Book"/>
              <a:cs typeface="Franklin Gothic Book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64049022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099" y="595352"/>
            <a:ext cx="6437051" cy="38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333477"/>
      </p:ext>
    </p:extLst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15" name="2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292100"/>
            <a:ext cx="12824263" cy="4660900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397933" y="5333378"/>
            <a:ext cx="11912601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tx2">
                    <a:lumMod val="10000"/>
                  </a:schemeClr>
                </a:solidFill>
              </a:rPr>
              <a:t>Per ben 34 anni, le leggi di Mendel rimasero ignorate: non sperimentate, non confermate e non applicate. Poi nel 1900, 16 anni dopo la morte di Mendel, </a:t>
            </a:r>
            <a:r>
              <a:rPr>
                <a:solidFill>
                  <a:schemeClr val="tx2">
                    <a:lumMod val="1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Carl Correns, Hugo de Vries e Erich von Tschermak</a:t>
            </a:r>
            <a:r>
              <a:rPr>
                <a:solidFill>
                  <a:schemeClr val="tx2">
                    <a:lumMod val="10000"/>
                  </a:schemeClr>
                </a:solidFill>
              </a:rPr>
              <a:t>, indipendentemente l’uno dall’altro, riscoprirono e diedero atto del suo lavoro </a:t>
            </a:r>
          </a:p>
        </p:txBody>
      </p:sp>
    </p:spTree>
    <p:extLst>
      <p:ext uri="{BB962C8B-B14F-4D97-AF65-F5344CB8AC3E}">
        <p14:creationId xmlns:p14="http://schemas.microsoft.com/office/powerpoint/2010/main" val="22039706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/>
        </p:nvSpPr>
        <p:spPr>
          <a:xfrm>
            <a:off x="317599" y="2751108"/>
            <a:ext cx="11917297" cy="2041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Sebbene molti caratteri nell’uomo si trasmettano chiaramente nelle famiglie, la maggior parte non mostra un modello mendeliano semplice d’eredità</a:t>
            </a:r>
          </a:p>
        </p:txBody>
      </p:sp>
      <p:sp>
        <p:nvSpPr>
          <p:cNvPr id="219" name="Shape 219"/>
          <p:cNvSpPr/>
          <p:nvPr/>
        </p:nvSpPr>
        <p:spPr>
          <a:xfrm>
            <a:off x="1030320" y="871339"/>
            <a:ext cx="1049185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L’eredità mendeliana dell’uomo</a:t>
            </a:r>
          </a:p>
        </p:txBody>
      </p:sp>
      <p:sp>
        <p:nvSpPr>
          <p:cNvPr id="220" name="Shape 220"/>
          <p:cNvSpPr/>
          <p:nvPr/>
        </p:nvSpPr>
        <p:spPr>
          <a:xfrm>
            <a:off x="195395" y="5425143"/>
            <a:ext cx="12161705" cy="2687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buSzTx/>
              <a:buNone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>
                <a:solidFill>
                  <a:srgbClr val="151618"/>
                </a:solidFill>
              </a:rPr>
              <a:t>Esistono pochi caratteri governati da un singolo gene nella specie umana e spesso sono la causa di un’anormalità che è disabilitante o sfavorevole per la vita.</a:t>
            </a:r>
          </a:p>
        </p:txBody>
      </p:sp>
    </p:spTree>
    <p:extLst>
      <p:ext uri="{BB962C8B-B14F-4D97-AF65-F5344CB8AC3E}">
        <p14:creationId xmlns:p14="http://schemas.microsoft.com/office/powerpoint/2010/main" val="34272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" grpId="0" animBg="1" advAuto="0"/>
      <p:bldP spid="220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-498034" y="407613"/>
            <a:ext cx="13909355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7200">
                <a:solidFill>
                  <a:srgbClr val="800000"/>
                </a:solidFill>
              </a:rP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44003"/>
            <a:ext cx="10659336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sz="5400">
                <a:solidFill>
                  <a:schemeClr val="bg1"/>
                </a:solidFill>
              </a:rPr>
              <a:t>Esistenza di </a:t>
            </a:r>
            <a:r>
              <a:rPr sz="5400">
                <a:solidFill>
                  <a:srgbClr val="800000"/>
                </a:solidFill>
              </a:rPr>
              <a:t>“legge universalmente applicabile che governa la formazione e lo sviluppo degli ibridi”</a:t>
            </a:r>
            <a:r>
              <a:rPr sz="540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tab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7100" y="317500"/>
            <a:ext cx="10883900" cy="891757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6802903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2.1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270" y="4335262"/>
            <a:ext cx="12263954" cy="5405823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56744" y="1586846"/>
            <a:ext cx="12491312" cy="279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buSzTx/>
              <a:buNone/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2">
                    <a:lumMod val="50000"/>
                  </a:schemeClr>
                </a:solidFill>
              </a:rPr>
              <a:t>Una storia familiare può essere rappresentata e seguita attraverso il cosiddetto </a:t>
            </a:r>
            <a:r>
              <a:rPr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  <a:sym typeface="Franklin Gothic Medium"/>
              </a:rPr>
              <a:t>pedigree</a:t>
            </a:r>
            <a:r>
              <a:rPr>
                <a:solidFill>
                  <a:schemeClr val="bg2">
                    <a:lumMod val="50000"/>
                  </a:schemeClr>
                </a:solidFill>
              </a:rPr>
              <a:t>, cioè un diagramma ordinato delle più importanti caratteristiche genetiche di una famiglia, che risale almeno a entrambe le coppie di nonni e possibilmente per più generazioni possibili.</a:t>
            </a:r>
          </a:p>
        </p:txBody>
      </p:sp>
      <p:sp>
        <p:nvSpPr>
          <p:cNvPr id="226" name="Shape 226"/>
          <p:cNvSpPr/>
          <p:nvPr/>
        </p:nvSpPr>
        <p:spPr>
          <a:xfrm>
            <a:off x="2815683" y="113573"/>
            <a:ext cx="61946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Analisi di pedigree</a:t>
            </a:r>
          </a:p>
        </p:txBody>
      </p:sp>
    </p:spTree>
    <p:extLst>
      <p:ext uri="{BB962C8B-B14F-4D97-AF65-F5344CB8AC3E}">
        <p14:creationId xmlns:p14="http://schemas.microsoft.com/office/powerpoint/2010/main" val="72401210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230" name="2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0596" y="423333"/>
            <a:ext cx="6663608" cy="84328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9669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1003" y="254000"/>
            <a:ext cx="5778501" cy="884379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" name="Group 239"/>
          <p:cNvGrpSpPr/>
          <p:nvPr/>
        </p:nvGrpSpPr>
        <p:grpSpPr>
          <a:xfrm>
            <a:off x="6474919" y="3977405"/>
            <a:ext cx="5394143" cy="2537697"/>
            <a:chOff x="1123551" y="-200894"/>
            <a:chExt cx="5394141" cy="2537695"/>
          </a:xfrm>
        </p:grpSpPr>
        <p:grpSp>
          <p:nvGrpSpPr>
            <p:cNvPr id="237" name="Group 237"/>
            <p:cNvGrpSpPr/>
            <p:nvPr/>
          </p:nvGrpSpPr>
          <p:grpSpPr>
            <a:xfrm>
              <a:off x="1123551" y="723900"/>
              <a:ext cx="4375208" cy="1612901"/>
              <a:chOff x="79182" y="0"/>
              <a:chExt cx="4375206" cy="1612900"/>
            </a:xfrm>
          </p:grpSpPr>
          <p:sp>
            <p:nvSpPr>
              <p:cNvPr id="233" name="Shape 233"/>
              <p:cNvSpPr/>
              <p:nvPr/>
            </p:nvSpPr>
            <p:spPr>
              <a:xfrm>
                <a:off x="861417" y="0"/>
                <a:ext cx="622698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n!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79182" y="723900"/>
                <a:ext cx="1981201" cy="127"/>
              </a:xfrm>
              <a:prstGeom prst="line">
                <a:avLst/>
              </a:prstGeom>
              <a:noFill/>
              <a:ln w="25400" cap="flat">
                <a:solidFill>
                  <a:schemeClr val="tx2">
                    <a:lumMod val="1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457200">
                  <a:buSzTx/>
                  <a:buNone/>
                  <a:defRPr sz="6400" b="1">
                    <a:solidFill>
                      <a:srgbClr val="79C126"/>
                    </a:solidFill>
                  </a:defRPr>
                </a:pPr>
                <a:endParaRPr>
                  <a:solidFill>
                    <a:srgbClr val="151618"/>
                  </a:solidFill>
                </a:endParaRPr>
              </a:p>
            </p:txBody>
          </p:sp>
          <p:sp>
            <p:nvSpPr>
              <p:cNvPr id="235" name="Shape 235"/>
              <p:cNvSpPr/>
              <p:nvPr/>
            </p:nvSpPr>
            <p:spPr>
              <a:xfrm>
                <a:off x="150217" y="774700"/>
                <a:ext cx="2180035" cy="8382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800">
                    <a:solidFill>
                      <a:srgbClr val="EAF1FD"/>
                    </a:solidFill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r>
                  <a:rPr>
                    <a:solidFill>
                      <a:srgbClr val="151618"/>
                    </a:solidFill>
                  </a:rPr>
                  <a:t>k! (n-k)!</a:t>
                </a:r>
              </a:p>
            </p:txBody>
          </p:sp>
          <p:sp>
            <p:nvSpPr>
              <p:cNvPr id="236" name="Shape 236"/>
              <p:cNvSpPr/>
              <p:nvPr/>
            </p:nvSpPr>
            <p:spPr>
              <a:xfrm>
                <a:off x="2489810" y="531872"/>
                <a:ext cx="1964578" cy="8412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defTabSz="457200">
                  <a:buSzTx/>
                  <a:buNone/>
                  <a:defRPr sz="4800" b="1">
                    <a:solidFill>
                      <a:srgbClr val="FFFFFF"/>
                    </a:solidFill>
                  </a:defRPr>
                </a:pPr>
                <a:r>
                  <a:rPr>
                    <a:solidFill>
                      <a:srgbClr val="151618"/>
                    </a:solidFill>
                  </a:rPr>
                  <a:t>p</a:t>
                </a:r>
                <a:r>
                  <a:rPr baseline="31999">
                    <a:solidFill>
                      <a:srgbClr val="151618"/>
                    </a:solidFill>
                  </a:rPr>
                  <a:t>k</a:t>
                </a:r>
                <a:r>
                  <a:rPr>
                    <a:solidFill>
                      <a:srgbClr val="151618"/>
                    </a:solidFill>
                  </a:rPr>
                  <a:t>q</a:t>
                </a:r>
                <a:r>
                  <a:rPr baseline="31999">
                    <a:solidFill>
                      <a:srgbClr val="151618"/>
                    </a:solidFill>
                  </a:rPr>
                  <a:t>(n-k)</a:t>
                </a:r>
              </a:p>
            </p:txBody>
          </p:sp>
        </p:grpSp>
        <p:sp>
          <p:nvSpPr>
            <p:cNvPr id="238" name="Shape 238"/>
            <p:cNvSpPr/>
            <p:nvPr/>
          </p:nvSpPr>
          <p:spPr>
            <a:xfrm>
              <a:off x="1459794" y="-200894"/>
              <a:ext cx="5057898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77F720"/>
                  </a:solidFill>
                  <a:latin typeface="+mj-lt"/>
                  <a:ea typeface="+mj-ea"/>
                  <a:cs typeface="+mj-cs"/>
                  <a:sym typeface="Franklin Gothic Medium"/>
                </a:defRPr>
              </a:lvl1pPr>
            </a:lstStyle>
            <a:p>
              <a:r>
                <a:rPr>
                  <a:solidFill>
                    <a:srgbClr val="800000"/>
                  </a:solidFill>
                </a:rPr>
                <a:t>Estensione binomiale</a:t>
              </a:r>
            </a:p>
          </p:txBody>
        </p:sp>
      </p:grpSp>
      <p:grpSp>
        <p:nvGrpSpPr>
          <p:cNvPr id="242" name="Group 242"/>
          <p:cNvGrpSpPr/>
          <p:nvPr/>
        </p:nvGrpSpPr>
        <p:grpSpPr>
          <a:xfrm>
            <a:off x="6026930" y="578037"/>
            <a:ext cx="6604001" cy="2960045"/>
            <a:chOff x="0" y="-82362"/>
            <a:chExt cx="6604000" cy="2960043"/>
          </a:xfrm>
        </p:grpSpPr>
        <p:sp>
          <p:nvSpPr>
            <p:cNvPr id="240" name="Shape 240"/>
            <p:cNvSpPr/>
            <p:nvPr/>
          </p:nvSpPr>
          <p:spPr>
            <a:xfrm>
              <a:off x="1209637" y="-82362"/>
              <a:ext cx="4480104" cy="748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Es: 3 sani-1 malato</a:t>
              </a:r>
            </a:p>
          </p:txBody>
        </p:sp>
        <p:sp>
          <p:nvSpPr>
            <p:cNvPr id="241" name="Shape 241"/>
            <p:cNvSpPr/>
            <p:nvPr/>
          </p:nvSpPr>
          <p:spPr>
            <a:xfrm>
              <a:off x="0" y="805320"/>
              <a:ext cx="6604000" cy="2072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lvl="1"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SSSM                 </a:t>
              </a: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3/4</a:t>
              </a: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x3/4x3/4x</a:t>
              </a: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1/4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SSMS                 3/4 x3/4x1/4x3/4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SMSS                 3/4 x1/4x3/4x3/4</a:t>
              </a:r>
            </a:p>
            <a:p>
              <a:pPr>
                <a:buSzTx/>
                <a:buNone/>
                <a:defRPr sz="3200">
                  <a:solidFill>
                    <a:srgbClr val="EAF1FD"/>
                  </a:solidFill>
                  <a:latin typeface="Franklin Gothic Book"/>
                  <a:ea typeface="Franklin Gothic Book"/>
                  <a:cs typeface="Franklin Gothic Book"/>
                  <a:sym typeface="Franklin Gothic Book"/>
                </a:defRPr>
              </a:pPr>
              <a:r>
                <a:rPr>
                  <a:solidFill>
                    <a:schemeClr val="tx2">
                      <a:lumMod val="10000"/>
                    </a:schemeClr>
                  </a:solidFill>
                </a:rPr>
                <a:t>    MSSS                 1/4 x3/4x3/4x3/4</a:t>
              </a:r>
            </a:p>
          </p:txBody>
        </p:sp>
      </p:grpSp>
      <p:grpSp>
        <p:nvGrpSpPr>
          <p:cNvPr id="247" name="Group 247"/>
          <p:cNvGrpSpPr/>
          <p:nvPr/>
        </p:nvGrpSpPr>
        <p:grpSpPr>
          <a:xfrm>
            <a:off x="6421034" y="6604000"/>
            <a:ext cx="5442398" cy="1612901"/>
            <a:chOff x="82847" y="0"/>
            <a:chExt cx="5442396" cy="1612900"/>
          </a:xfrm>
        </p:grpSpPr>
        <p:sp>
          <p:nvSpPr>
            <p:cNvPr id="243" name="Shape 243"/>
            <p:cNvSpPr/>
            <p:nvPr/>
          </p:nvSpPr>
          <p:spPr>
            <a:xfrm>
              <a:off x="819447" y="0"/>
              <a:ext cx="622698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4!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13413" y="723900"/>
              <a:ext cx="1981201" cy="127"/>
            </a:xfrm>
            <a:prstGeom prst="line">
              <a:avLst/>
            </a:prstGeom>
            <a:noFill/>
            <a:ln w="25400" cap="flat">
              <a:solidFill>
                <a:srgbClr val="151618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457200">
                <a:buSzTx/>
                <a:buNone/>
                <a:defRPr sz="6400" b="1">
                  <a:solidFill>
                    <a:srgbClr val="79C126"/>
                  </a:solidFill>
                </a:defRPr>
              </a:pPr>
              <a:endParaRPr>
                <a:solidFill>
                  <a:srgbClr val="151618"/>
                </a:solidFill>
              </a:endParaRPr>
            </a:p>
          </p:txBody>
        </p:sp>
        <p:sp>
          <p:nvSpPr>
            <p:cNvPr id="245" name="Shape 245"/>
            <p:cNvSpPr/>
            <p:nvPr/>
          </p:nvSpPr>
          <p:spPr>
            <a:xfrm>
              <a:off x="82847" y="774700"/>
              <a:ext cx="2248496" cy="8382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r>
                <a:rPr>
                  <a:solidFill>
                    <a:srgbClr val="151618"/>
                  </a:solidFill>
                </a:rPr>
                <a:t>3! (4-3)!</a:t>
              </a:r>
            </a:p>
          </p:txBody>
        </p:sp>
        <p:sp>
          <p:nvSpPr>
            <p:cNvPr id="246" name="Shape 246"/>
            <p:cNvSpPr/>
            <p:nvPr/>
          </p:nvSpPr>
          <p:spPr>
            <a:xfrm>
              <a:off x="2320841" y="582673"/>
              <a:ext cx="3204402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457200">
                <a:buSzTx/>
                <a:buNone/>
                <a:defRPr sz="4800">
                  <a:solidFill>
                    <a:srgbClr val="EAF1FD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solidFill>
                    <a:srgbClr val="151618"/>
                  </a:solidFill>
                </a:rPr>
                <a:t>(3/4)</a:t>
              </a:r>
              <a:r>
                <a:rPr baseline="31999">
                  <a:solidFill>
                    <a:srgbClr val="151618"/>
                  </a:solidFill>
                </a:rPr>
                <a:t>3 </a:t>
              </a:r>
              <a:r>
                <a:rPr>
                  <a:solidFill>
                    <a:srgbClr val="151618"/>
                  </a:solidFill>
                </a:rPr>
                <a:t>(1/4)</a:t>
              </a:r>
              <a:r>
                <a:rPr baseline="31999">
                  <a:solidFill>
                    <a:srgbClr val="151618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626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" grpId="0" advAuto="0"/>
      <p:bldP spid="247" grpId="0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94547"/>
            <a:ext cx="143156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486711"/>
            <a:ext cx="6649244" cy="3334246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ibridi per un singolo carattere, sono spesso chiamati incroci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rPr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738192"/>
            <a:ext cx="6649244" cy="5027017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000000"/>
                </a:solidFill>
              </a:rPr>
              <a:t>Egli chiamò il carattere che compariva in tutti gli ibridi F1, in questo caso i semi gialli, dominante e il carattere “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rPr>
                <a:solidFill>
                  <a:srgbClr val="000000"/>
                </a:solidFill>
              </a:rPr>
              <a:t>, pisello verde, che rimaneva nascosto negli ibridi F1 ma ricompariva nella generazione F2,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3622" y="1300143"/>
            <a:ext cx="5395678" cy="8491557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963743"/>
            <a:ext cx="7056702" cy="5553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 legge della segregazione di Mendel compendia questo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principio generale dell’eredità: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lnSpc>
                <a:spcPct val="80000"/>
              </a:lnSpc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i="1">
                <a:solidFill>
                  <a:srgbClr val="800000"/>
                </a:solidFill>
              </a:rP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67807"/>
            <a:ext cx="11568841" cy="1210588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 sz="7200">
                <a:solidFill>
                  <a:srgbClr val="800000"/>
                </a:solidFill>
              </a:rP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54653" y="316773"/>
            <a:ext cx="702455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94548"/>
            <a:ext cx="12484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048849"/>
            <a:ext cx="12230100" cy="6058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La</a:t>
            </a:r>
            <a:r>
              <a:rPr cap="all">
                <a:solidFill>
                  <a:schemeClr val="bg1"/>
                </a:solidFill>
              </a:rPr>
              <a:t> 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rPr>
                <a:solidFill>
                  <a:schemeClr val="bg1"/>
                </a:solidFill>
              </a:rPr>
              <a:t>afferma che la probabilità che due o più 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rPr>
                <a:solidFill>
                  <a:srgbClr val="800000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 </a:t>
            </a:r>
            <a:r>
              <a:rPr sz="51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rPr>
                <a:solidFill>
                  <a:schemeClr val="bg1"/>
                </a:solidFill>
              </a:rPr>
              <a:t>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157592"/>
            <a:ext cx="12700001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Una seconda regola della probabilità,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>
                <a:solidFill>
                  <a:schemeClr val="bg1"/>
                </a:solidFill>
              </a:rPr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chemeClr val="bg1"/>
                </a:solidFill>
              </a:rP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chemeClr val="bg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chemeClr val="bg1"/>
                </a:solidFill>
              </a:rPr>
              <a:t>Probabilità dell’evento 1+ 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noFill/>
          <a:ln w="12700" cap="flat">
            <a:solidFill>
              <a:srgbClr val="00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2531563"/>
            <a:ext cx="1071996" cy="1426567"/>
          </a:xfrm>
          <a:prstGeom prst="rightArrow">
            <a:avLst/>
          </a:prstGeom>
          <a:solidFill>
            <a:srgbClr val="000000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2543105"/>
            <a:ext cx="1071996" cy="1426567"/>
          </a:xfrm>
          <a:prstGeom prst="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Franklin Gothic Medium"/>
              <a:ea typeface="Franklin Gothic Medium"/>
              <a:cs typeface="Franklin Gothic Medium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082100" y="4971654"/>
            <a:ext cx="4023532" cy="662086"/>
            <a:chOff x="2548916" y="4971654"/>
            <a:chExt cx="4023532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48916" y="4971654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07252" y="4977150"/>
              <a:ext cx="86519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Franklin Gothic Medium"/>
                  <a:ea typeface="Franklin Gothic Medium"/>
                  <a:cs typeface="Franklin Gothic Medium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07667" y="1545361"/>
            <a:ext cx="4267229" cy="4096149"/>
            <a:chOff x="6135896" y="1044497"/>
            <a:chExt cx="4267229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038469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139451"/>
              <a:ext cx="1071996" cy="1426567"/>
            </a:xfrm>
            <a:prstGeom prst="rightArrow">
              <a:avLst/>
            </a:prstGeom>
            <a:solidFill>
              <a:srgbClr val="000000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Franklin Gothic Medium"/>
                <a:ea typeface="Franklin Gothic Medium"/>
                <a:cs typeface="Franklin Gothic Medium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35896" y="4478560"/>
              <a:ext cx="4023532" cy="662086"/>
              <a:chOff x="2548916" y="4971654"/>
              <a:chExt cx="4023532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48916" y="4971654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07252" y="4977150"/>
                <a:ext cx="865196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uFillTx/>
                    <a:latin typeface="Franklin Gothic Medium"/>
                    <a:ea typeface="Franklin Gothic Medium"/>
                    <a:cs typeface="Franklin Gothic Medium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chemeClr val="bg1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chemeClr val="bg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solidFill>
                <a:srgbClr val="000000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Franklin Gothic Medium"/>
                  <a:ea typeface="Franklin Gothic Medium"/>
                  <a:cs typeface="Franklin Gothic Medium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108355" y="8949415"/>
            <a:ext cx="249838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09815" y="9070443"/>
            <a:ext cx="2524354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½ x ½=1/4</a:t>
            </a:r>
          </a:p>
          <a:p>
            <a:endParaRPr lang="en-US" sz="3600">
              <a:solidFill>
                <a:schemeClr val="bg1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7334909" y="8210751"/>
            <a:ext cx="3807245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¼+¼= ½</a:t>
            </a:r>
          </a:p>
          <a:p>
            <a:endParaRPr lang="en-US" sz="6600">
              <a:solidFill>
                <a:srgbClr val="800000"/>
              </a:solidFill>
              <a:latin typeface="Franklin Gothic Medium"/>
              <a:ea typeface="Franklin Gothic Medium"/>
              <a:cs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2591</TotalTime>
  <Words>1897</Words>
  <Application>Microsoft Macintosh PowerPoint</Application>
  <PresentationFormat>Personalizzato</PresentationFormat>
  <Paragraphs>174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White</vt:lpstr>
      <vt:lpstr>TOKEN 257972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Concetti Essenziali</vt:lpstr>
      <vt:lpstr>Concetti Essenziali</vt:lpstr>
      <vt:lpstr>Concetti Essenziali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52</cp:revision>
  <cp:lastPrinted>2018-03-06T11:54:25Z</cp:lastPrinted>
  <dcterms:modified xsi:type="dcterms:W3CDTF">2021-03-03T08:12:58Z</dcterms:modified>
</cp:coreProperties>
</file>