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7" r:id="rId40"/>
    <p:sldId id="318" r:id="rId41"/>
    <p:sldId id="319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2512" y="-8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457451"/>
            <a:ext cx="7056702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½=1/4</a:t>
            </a:r>
          </a:p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¼+¼= ½</a:t>
            </a:r>
          </a:p>
          <a:p>
            <a:endParaRPr lang="en-US" sz="66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½=1/4</a:t>
            </a:r>
          </a:p>
          <a:p>
            <a:endParaRPr lang="en-US" sz="360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973065" y="362225"/>
            <a:ext cx="508874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4774" y="3987576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44162" y="4052240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11091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20449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101599"/>
            <a:ext cx="11209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555625"/>
            <a:ext cx="723900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rgbClr val="FC460A"/>
                </a:solidFill>
                <a:sym typeface="Trebuchet MS"/>
              </a:rPr>
              <a:t>diibrido</a:t>
            </a:r>
            <a:r>
              <a:rPr sz="3600"/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/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“I differenti tipi di cellule germinali [uova o polline] di un ibrido sono prodotti, in media, in numeri uguali” (Mendel)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5062008"/>
            <a:ext cx="7289800" cy="2273301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giallo e liscio, giallo e rugoso, verde e liscio, verde e rugoso in un rapporto</a:t>
            </a:r>
            <a:r>
              <a:rPr>
                <a:solidFill>
                  <a:srgbClr val="FDE32B"/>
                </a:solidFill>
              </a:rPr>
              <a:t> </a:t>
            </a:r>
            <a:r>
              <a:rPr>
                <a:solidFill>
                  <a:srgbClr val="FDE32B"/>
                </a:solidFill>
                <a:latin typeface="+mj-lt"/>
                <a:ea typeface="+mj-ea"/>
                <a:cs typeface="+mj-cs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94083"/>
            <a:ext cx="7289800" cy="1790701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osservate solo il colore o solo la forma del pisello, potrete vedere che ciascun carattere è ereditato con un rapporto </a:t>
            </a:r>
            <a:r>
              <a:rPr>
                <a:solidFill>
                  <a:srgbClr val="FF550C"/>
                </a:solidFill>
                <a:latin typeface="+mj-lt"/>
                <a:ea typeface="+mj-ea"/>
                <a:cs typeface="+mj-cs"/>
                <a:sym typeface="Franklin Gothic Medium"/>
              </a:rPr>
              <a:t>3:1</a:t>
            </a:r>
            <a: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7948" y="545802"/>
            <a:ext cx="3999055" cy="8731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15556" y="2109469"/>
            <a:ext cx="4840386" cy="346555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67474" y="5062008"/>
            <a:ext cx="1751980" cy="296688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99866"/>
            <a:ext cx="12176262" cy="2133601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101600"/>
            <a:ext cx="1279955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870199"/>
            <a:ext cx="12026901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giallo e liscio  3/4 X 3/4 =  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giallo e rugoso  3/4 X 1/4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verde e liscio  1/4 X 3/4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verde e rugoso  1/4 X 1/4 = 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527050"/>
            <a:ext cx="1293706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i due insiemi di alleli si assortiscono indipendentemente, il r</a:t>
            </a:r>
            <a:r>
              <a:rPr>
                <a:solidFill>
                  <a:srgbClr val="FDF749"/>
                </a:solidFill>
                <a:latin typeface="+mj-lt"/>
                <a:ea typeface="+mj-ea"/>
                <a:cs typeface="+mj-cs"/>
                <a:sym typeface="Franklin Gothic Medium"/>
              </a:rPr>
              <a:t>apporto giallo/verde</a:t>
            </a:r>
            <a:r>
              <a:t> nella generazione F2 sarà </a:t>
            </a:r>
            <a:r>
              <a:rPr>
                <a:solidFill>
                  <a:srgbClr val="FDE039"/>
                </a:solidFill>
                <a:latin typeface="+mj-lt"/>
                <a:ea typeface="+mj-ea"/>
                <a:cs typeface="+mj-cs"/>
                <a:sym typeface="Franklin Gothic Medium"/>
              </a:rPr>
              <a:t>3/4:1/4</a:t>
            </a:r>
            <a:r>
              <a:t>, e similmente, il rapporto </a:t>
            </a:r>
            <a:r>
              <a:rPr>
                <a:solidFill>
                  <a:srgbClr val="FEA474"/>
                </a:solidFill>
                <a:latin typeface="+mj-lt"/>
                <a:ea typeface="+mj-ea"/>
                <a:cs typeface="+mj-cs"/>
                <a:sym typeface="Franklin Gothic Medium"/>
              </a:rPr>
              <a:t>liscio/rugoso</a:t>
            </a:r>
            <a:r>
              <a:t> sarà </a:t>
            </a:r>
            <a:r>
              <a:rPr>
                <a:solidFill>
                  <a:srgbClr val="FEA947"/>
                </a:solidFill>
                <a:latin typeface="+mj-lt"/>
                <a:ea typeface="+mj-ea"/>
                <a:cs typeface="+mj-cs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810500"/>
            <a:ext cx="11645900" cy="1955801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20820"/>
            <a:ext cx="12750800" cy="817880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Unità discrete chiamate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4000">
                <a:latin typeface="Franklin Gothic Book"/>
                <a:cs typeface="Franklin Gothic Book"/>
              </a:rPr>
              <a:t>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alleli </a:t>
            </a:r>
            <a:r>
              <a:rPr lang="en-US" sz="4000">
                <a:latin typeface="Franklin Gothic Book"/>
                <a:cs typeface="Franklin Gothic Book"/>
              </a:rPr>
              <a:t>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4000">
                <a:latin typeface="Franklin Gothic Book"/>
                <a:cs typeface="Franklin Gothic Book"/>
              </a:rPr>
              <a:t> per quell’allele. Quando le due copie sono differenti, l’individuoè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4000">
                <a:latin typeface="Franklin Gothic Book"/>
                <a:cs typeface="Franklin Gothic Book"/>
              </a:rPr>
              <a:t>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Il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genotipo</a:t>
            </a:r>
            <a:r>
              <a:rPr lang="en-US" sz="4000">
                <a:latin typeface="Franklin Gothic Book"/>
                <a:cs typeface="Franklin Gothic Book"/>
              </a:rPr>
              <a:t> è una descrizione della combinazione allelica delle due copie di un gene presenti in un individuo. Il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4000">
                <a:latin typeface="Franklin Gothic Book"/>
                <a:cs typeface="Franklin Gothic Book"/>
              </a:rPr>
              <a:t> è la forma che si osserva delcarattere espresso da un individuo.</a:t>
            </a:r>
          </a:p>
        </p:txBody>
      </p:sp>
    </p:spTree>
    <p:extLst>
      <p:ext uri="{BB962C8B-B14F-4D97-AF65-F5344CB8AC3E}">
        <p14:creationId xmlns:p14="http://schemas.microsoft.com/office/powerpoint/2010/main" val="280100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97577" y="1213468"/>
            <a:ext cx="13202377" cy="85401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Negli incroci trala F1 eterozigote, i fenotipi dominante e recessivo appariranno nella generazione F2 nel rapporto </a:t>
            </a:r>
            <a:r>
              <a:rPr lang="en-US">
                <a:solidFill>
                  <a:srgbClr val="FFFF00"/>
                </a:solidFill>
                <a:latin typeface="Franklin Gothic Book"/>
                <a:cs typeface="Franklin Gothic Book"/>
              </a:rPr>
              <a:t>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936032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071" y="1618560"/>
            <a:ext cx="12285054" cy="74119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legge della segregazione.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Mendel descrisse questo processo come la legge dell’assortimento indipendente. Secondo questa legge, gli incroci tra diibridi Aa Bb della F1 genereranno progenie F2 con rapporto fenotipici di </a:t>
            </a:r>
            <a:r>
              <a:rPr lang="en-US" sz="4000" i="1"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34733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2122</Words>
  <Application>Microsoft Macintosh PowerPoint</Application>
  <PresentationFormat>Personalizzato</PresentationFormat>
  <Paragraphs>205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40</cp:revision>
  <cp:lastPrinted>2018-03-06T11:54:25Z</cp:lastPrinted>
  <dcterms:modified xsi:type="dcterms:W3CDTF">2021-03-01T18:09:32Z</dcterms:modified>
</cp:coreProperties>
</file>