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90" r:id="rId4"/>
    <p:sldId id="291" r:id="rId5"/>
    <p:sldId id="282" r:id="rId6"/>
    <p:sldId id="283" r:id="rId7"/>
    <p:sldId id="284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8" r:id="rId19"/>
    <p:sldId id="289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45" d="100"/>
          <a:sy n="45" d="100"/>
        </p:scale>
        <p:origin x="-1848" y="-79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9519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27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latin typeface="Franklin Gothic Book"/>
                <a:ea typeface="Franklin Gothic Book"/>
                <a:cs typeface="Franklin Gothic Book"/>
                <a:sym typeface="American Typewriter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4" Type="http://schemas.openxmlformats.org/officeDocument/2006/relationships/image" Target="../media/image21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4" Type="http://schemas.openxmlformats.org/officeDocument/2006/relationships/image" Target="../media/image26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4" Type="http://schemas.openxmlformats.org/officeDocument/2006/relationships/image" Target="../media/image29.tif"/><Relationship Id="rId5" Type="http://schemas.openxmlformats.org/officeDocument/2006/relationships/image" Target="../media/image30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4" Type="http://schemas.openxmlformats.org/officeDocument/2006/relationships/image" Target="../media/image33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eg"/><Relationship Id="rId3" Type="http://schemas.openxmlformats.org/officeDocument/2006/relationships/image" Target="../media/image35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facebook.com/CenciLab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1079500" y="161985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FFA2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In cosa consiste il corso di Genetica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idx="1"/>
          </p:nvPr>
        </p:nvSpPr>
        <p:spPr>
          <a:xfrm>
            <a:off x="756344" y="2101850"/>
            <a:ext cx="11900992" cy="7314903"/>
          </a:xfrm>
          <a:prstGeom prst="rect">
            <a:avLst/>
          </a:prstGeom>
        </p:spPr>
        <p:txBody>
          <a:bodyPr/>
          <a:lstStyle/>
          <a:p>
            <a:pPr marL="342900" indent="0">
              <a:buNone/>
              <a:defRPr sz="4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6000" b="1">
                <a:solidFill>
                  <a:schemeClr val="bg1"/>
                </a:solidFill>
              </a:rPr>
              <a:t>Lezioni Frontali</a:t>
            </a:r>
            <a:endParaRPr lang="it-IT" sz="6000" b="1">
              <a:solidFill>
                <a:schemeClr val="bg1"/>
              </a:solidFill>
            </a:endParaRPr>
          </a:p>
          <a:p>
            <a:pPr>
              <a:defRPr sz="4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6</a:t>
            </a:r>
            <a:r>
              <a:rPr>
                <a:solidFill>
                  <a:schemeClr val="bg1"/>
                </a:solidFill>
              </a:rPr>
              <a:t> cfu Cenci</a:t>
            </a:r>
            <a:endParaRPr lang="it-IT">
              <a:solidFill>
                <a:schemeClr val="bg1"/>
              </a:solidFill>
            </a:endParaRPr>
          </a:p>
          <a:p>
            <a:pPr lvl="1">
              <a:buFont typeface="Wingdings" charset="2"/>
              <a:buChar char="Ø"/>
              <a:defRPr sz="4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Esercitazioni Numeriche</a:t>
            </a:r>
          </a:p>
          <a:p>
            <a:pPr>
              <a:defRPr sz="4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3 </a:t>
            </a:r>
            <a:r>
              <a:rPr>
                <a:solidFill>
                  <a:schemeClr val="bg1"/>
                </a:solidFill>
              </a:rPr>
              <a:t> cfu </a:t>
            </a:r>
            <a:r>
              <a:rPr lang="it-IT">
                <a:solidFill>
                  <a:schemeClr val="bg1"/>
                </a:solidFill>
              </a:rPr>
              <a:t>Amicone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739611" y="418305"/>
            <a:ext cx="509795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token 864659</a:t>
            </a: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sym typeface="Trebuchet M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716" y="1219200"/>
            <a:ext cx="4483101" cy="447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1033" y="3105150"/>
            <a:ext cx="4597401" cy="354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773648" y="-27071"/>
            <a:ext cx="11846242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Teoria Cromosomica dell’Eredità</a:t>
            </a:r>
          </a:p>
        </p:txBody>
      </p:sp>
      <p:pic>
        <p:nvPicPr>
          <p:cNvPr id="29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9166" y="6013450"/>
            <a:ext cx="5308601" cy="358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233" y="2460737"/>
            <a:ext cx="5576856" cy="4304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3033" y="5208170"/>
            <a:ext cx="4130226" cy="430413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1020233" y="208416"/>
            <a:ext cx="11530068" cy="213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4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Analisi di associazione genica e Mappe genetiche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383" y="2125133"/>
            <a:ext cx="4991101" cy="431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3150" y="5879062"/>
            <a:ext cx="4073934" cy="284160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4202745" y="533845"/>
            <a:ext cx="5005709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Il DNA (cenni)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566" y="1996016"/>
            <a:ext cx="4497384" cy="4247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4908" y="6953997"/>
            <a:ext cx="7581901" cy="217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17633" y="2686050"/>
            <a:ext cx="6578601" cy="316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1444983" y="-402514"/>
            <a:ext cx="10468629" cy="2826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5900">
                <a:solidFill>
                  <a:srgbClr val="FDFDFD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Anatomia e Funzione di un Gene: Dissezione mediante Mutazione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511" y="1657350"/>
            <a:ext cx="6511778" cy="3435016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658459" y="481501"/>
            <a:ext cx="12466817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Caratteristiche del Codice Genetico</a:t>
            </a:r>
          </a:p>
        </p:txBody>
      </p:sp>
      <p:pic>
        <p:nvPicPr>
          <p:cNvPr id="31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66921" y="4142316"/>
            <a:ext cx="4313732" cy="4332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0663" y="5797866"/>
            <a:ext cx="4245135" cy="3693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401" y="2876764"/>
            <a:ext cx="5823233" cy="400007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1064401" y="191723"/>
            <a:ext cx="10720780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300">
                <a:solidFill>
                  <a:srgbClr val="FAFAFA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Struttura e Funzione del Cromosoma Eucariotico</a:t>
            </a:r>
          </a:p>
        </p:txBody>
      </p:sp>
      <p:pic>
        <p:nvPicPr>
          <p:cNvPr id="31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6756" y="2207948"/>
            <a:ext cx="3081745" cy="3255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159" y="1499338"/>
            <a:ext cx="2784991" cy="445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4505" y="1746898"/>
            <a:ext cx="4140217" cy="3317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93213" y="5418645"/>
            <a:ext cx="3657601" cy="3136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2021816" y="-107937"/>
            <a:ext cx="9685594" cy="2010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Riarrangiamenti Cromosomi: </a:t>
            </a:r>
          </a:p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Struttura e Numero</a:t>
            </a:r>
          </a:p>
        </p:txBody>
      </p:sp>
      <p:pic>
        <p:nvPicPr>
          <p:cNvPr id="321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9797" y="6690762"/>
            <a:ext cx="4025901" cy="223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966" y="1697566"/>
            <a:ext cx="3937001" cy="256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4666" y="1917700"/>
            <a:ext cx="4927601" cy="591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5416" y="5856816"/>
            <a:ext cx="4051301" cy="24257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435561" y="287539"/>
            <a:ext cx="1254007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6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Trasferimento genico nei procarioti</a:t>
            </a:r>
          </a:p>
        </p:txBody>
      </p:sp>
    </p:spTree>
  </p:cSld>
  <p:clrMapOvr>
    <a:masterClrMapping/>
  </p:clrMapOvr>
  <p:transition xmlns:p14="http://schemas.microsoft.com/office/powerpoint/2010/main" spd="med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foto 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2060" y="2031999"/>
            <a:ext cx="2870200" cy="382693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48" name="Shape 348"/>
          <p:cNvSpPr/>
          <p:nvPr/>
        </p:nvSpPr>
        <p:spPr>
          <a:xfrm>
            <a:off x="695660" y="6142121"/>
            <a:ext cx="4521201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Franklin Gothic Book"/>
                <a:ea typeface="Franklin Gothic Book"/>
                <a:cs typeface="Franklin Gothic Book"/>
                <a:sym typeface="Trebuchet MS"/>
              </a:rPr>
              <a:t>GENETICA:dall'Analisi Formale alla Genomica</a:t>
            </a:r>
            <a:r>
              <a:rPr>
                <a:latin typeface="Franklin Gothic Book"/>
                <a:ea typeface="Franklin Gothic Book"/>
                <a:cs typeface="Franklin Gothic Book"/>
                <a:sym typeface="Trebuchet MS"/>
              </a:rPr>
              <a:t>- Hartwell, Hood, Goldberg, Reynolds, Silver, Veres. McGraw HILL</a:t>
            </a:r>
          </a:p>
        </p:txBody>
      </p:sp>
      <p:sp>
        <p:nvSpPr>
          <p:cNvPr id="350" name="Shape 350"/>
          <p:cNvSpPr/>
          <p:nvPr/>
        </p:nvSpPr>
        <p:spPr>
          <a:xfrm>
            <a:off x="3048326" y="-206560"/>
            <a:ext cx="6061480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4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latin typeface="Franklin Gothic Book"/>
                <a:ea typeface="Franklin Gothic Book"/>
                <a:cs typeface="Franklin Gothic Book"/>
              </a:rPr>
              <a:t>Testi Adottati </a:t>
            </a:r>
          </a:p>
        </p:txBody>
      </p:sp>
      <p:pic>
        <p:nvPicPr>
          <p:cNvPr id="35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29133" y="2438399"/>
            <a:ext cx="2565401" cy="342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8068974" y="6386571"/>
            <a:ext cx="388571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Franklin Gothic Book"/>
                <a:ea typeface="Franklin Gothic Book"/>
                <a:cs typeface="Franklin Gothic Book"/>
                <a:sym typeface="Trebuchet MS"/>
              </a:rPr>
              <a:t>GENETICA</a:t>
            </a:r>
            <a:r>
              <a:rPr>
                <a:latin typeface="Franklin Gothic Book"/>
                <a:ea typeface="Franklin Gothic Book"/>
                <a:cs typeface="Franklin Gothic Book"/>
                <a:sym typeface="Trebuchet MS"/>
              </a:rPr>
              <a:t>- Stansfield-McGraw HILL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 noChangeAspect="1"/>
          </p:cNvGrpSpPr>
          <p:nvPr/>
        </p:nvGrpSpPr>
        <p:grpSpPr>
          <a:xfrm>
            <a:off x="1532828" y="1548580"/>
            <a:ext cx="9360000" cy="7430398"/>
            <a:chOff x="559211" y="142599"/>
            <a:chExt cx="12106885" cy="9611001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211" y="377446"/>
              <a:ext cx="2944847" cy="4053123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0762" y="151684"/>
              <a:ext cx="3166375" cy="4278885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992" y="142599"/>
              <a:ext cx="2984824" cy="4287970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211" y="5061247"/>
              <a:ext cx="3060480" cy="4410151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3833" y="4904511"/>
              <a:ext cx="3166375" cy="4566887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16268" y="4712771"/>
              <a:ext cx="3949828" cy="5040829"/>
            </a:xfrm>
            <a:prstGeom prst="rect">
              <a:avLst/>
            </a:prstGeom>
          </p:spPr>
        </p:pic>
      </p:grp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69025" y="-299120"/>
            <a:ext cx="10845800" cy="20955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Ottime Alternative</a:t>
            </a:r>
          </a:p>
        </p:txBody>
      </p:sp>
    </p:spTree>
    <p:extLst>
      <p:ext uri="{BB962C8B-B14F-4D97-AF65-F5344CB8AC3E}">
        <p14:creationId xmlns:p14="http://schemas.microsoft.com/office/powerpoint/2010/main" val="7486202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 flipV="1">
            <a:off x="4555066" y="2523066"/>
            <a:ext cx="1540934" cy="812801"/>
          </a:xfrm>
          <a:prstGeom prst="line">
            <a:avLst/>
          </a:prstGeom>
          <a:ln w="50800">
            <a:solidFill>
              <a:srgbClr val="02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Franklin Gothic Book"/>
              <a:ea typeface="Franklin Gothic Book"/>
              <a:cs typeface="Franklin Gothic Book"/>
            </a:endParaRPr>
          </a:p>
        </p:txBody>
      </p:sp>
      <p:sp>
        <p:nvSpPr>
          <p:cNvPr id="260" name="Shape 260"/>
          <p:cNvSpPr/>
          <p:nvPr/>
        </p:nvSpPr>
        <p:spPr>
          <a:xfrm>
            <a:off x="6667500" y="215469"/>
            <a:ext cx="6311900" cy="7443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>
                <a:solidFill>
                  <a:srgbClr val="ED5C1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Giovanni Cenci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Dip.to Biologia e Biotecnologie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“C. Darwin”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Sezione Genetica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30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Stanza 3-07</a:t>
            </a: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 -Citofono </a:t>
            </a: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¾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s-IS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0649912-477 </a:t>
            </a: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giovanni.cenci@uniroma1.it</a:t>
            </a:r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www.facebook.com/CenciLab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cencilabsapienza.weebly.com</a:t>
            </a: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>
              <a:defRPr sz="12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chemeClr val="bg1"/>
              </a:solidFill>
              <a:latin typeface="Franklin Gothic Book"/>
              <a:ea typeface="Franklin Gothic Book"/>
              <a:cs typeface="Franklin Gothic Book"/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chemeClr val="bg1"/>
              </a:solidFill>
              <a:latin typeface="Franklin Gothic Book"/>
              <a:ea typeface="Franklin Gothic Book"/>
              <a:cs typeface="Franklin Gothic Book"/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Ricevimento Studenti: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Lunedì 10-11.30</a:t>
            </a:r>
          </a:p>
          <a:p>
            <a:pPr defTabSz="584200"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previa prenotazione</a:t>
            </a:r>
          </a:p>
        </p:txBody>
      </p:sp>
      <p:sp>
        <p:nvSpPr>
          <p:cNvPr id="261" name="Shape 261"/>
          <p:cNvSpPr/>
          <p:nvPr/>
        </p:nvSpPr>
        <p:spPr>
          <a:xfrm>
            <a:off x="5967781" y="1878072"/>
            <a:ext cx="82184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rPr>
                <a:latin typeface="Franklin Gothic Book"/>
                <a:ea typeface="Franklin Gothic Book"/>
                <a:cs typeface="Franklin Gothic Book"/>
              </a:rPr>
              <a:t>Cenci </a:t>
            </a:r>
          </a:p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rPr>
                <a:latin typeface="Franklin Gothic Book"/>
                <a:ea typeface="Franklin Gothic Book"/>
                <a:cs typeface="Franklin Gothic Book"/>
              </a:rPr>
              <a:t>lab</a:t>
            </a:r>
          </a:p>
        </p:txBody>
      </p:sp>
      <p:pic>
        <p:nvPicPr>
          <p:cNvPr id="262" name="imag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2291" y="4527551"/>
            <a:ext cx="457200" cy="45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857" y="31750"/>
            <a:ext cx="8026401" cy="896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4743683" y="2983780"/>
            <a:ext cx="55381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3C0F"/>
                </a:solidFill>
              </a:defRPr>
            </a:lvl1pPr>
          </a:lstStyle>
          <a:p>
            <a:r>
              <a:rPr>
                <a:latin typeface="Franklin Gothic Book"/>
                <a:ea typeface="Franklin Gothic Book"/>
                <a:cs typeface="Franklin Gothic Book"/>
              </a:rPr>
              <a:t>*</a:t>
            </a:r>
          </a:p>
        </p:txBody>
      </p:sp>
      <p:sp>
        <p:nvSpPr>
          <p:cNvPr id="265" name="Shape 265"/>
          <p:cNvSpPr/>
          <p:nvPr/>
        </p:nvSpPr>
        <p:spPr>
          <a:xfrm>
            <a:off x="7575091" y="8953499"/>
            <a:ext cx="546258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3C0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* Istituto di Genetica</a:t>
            </a:r>
          </a:p>
        </p:txBody>
      </p:sp>
      <p:sp>
        <p:nvSpPr>
          <p:cNvPr id="9" name="Shape 264"/>
          <p:cNvSpPr/>
          <p:nvPr/>
        </p:nvSpPr>
        <p:spPr>
          <a:xfrm>
            <a:off x="590723" y="2983780"/>
            <a:ext cx="553812" cy="102592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3C0F"/>
                </a:solidFill>
              </a:defRPr>
            </a:lvl1pPr>
          </a:lstStyle>
          <a:p>
            <a:r>
              <a:rPr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Book"/>
                <a:ea typeface="Franklin Gothic Book"/>
                <a:cs typeface="Franklin Gothic Book"/>
              </a:rPr>
              <a:t>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882040" y="629341"/>
            <a:ext cx="13886840" cy="2095500"/>
          </a:xfrm>
        </p:spPr>
        <p:txBody>
          <a:bodyPr/>
          <a:lstStyle/>
          <a:p>
            <a:r>
              <a:rPr lang="it-IT" b="1">
                <a:solidFill>
                  <a:srgbClr val="800000"/>
                </a:solidFill>
                <a:latin typeface="Franklin Gothic Book"/>
                <a:cs typeface="Franklin Gothic Book"/>
              </a:rPr>
              <a:t>APPELLI </a:t>
            </a:r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Genetica 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(2020-2021)</a:t>
            </a:r>
            <a:r>
              <a:rPr lang="it-IT">
                <a:solidFill>
                  <a:srgbClr val="800000"/>
                </a:solidFill>
                <a:effectLst/>
                <a:latin typeface="Franklin Gothic Book"/>
                <a:cs typeface="Franklin Gothic Book"/>
              </a:rPr>
              <a:t/>
            </a:r>
            <a:br>
              <a:rPr lang="it-IT">
                <a:solidFill>
                  <a:srgbClr val="800000"/>
                </a:solidFill>
                <a:effectLst/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2060447" y="2205672"/>
            <a:ext cx="10019975" cy="6429704"/>
          </a:xfrm>
        </p:spPr>
        <p:txBody>
          <a:bodyPr/>
          <a:lstStyle/>
          <a:p>
            <a:pPr>
              <a:lnSpc>
                <a:spcPct val="60000"/>
              </a:lnSpc>
            </a:pPr>
            <a:r>
              <a:rPr lang="it-IT" sz="4800">
                <a:solidFill>
                  <a:schemeClr val="bg1"/>
                </a:solidFill>
                <a:effectLst/>
              </a:rPr>
              <a:t>15/06/2021</a:t>
            </a:r>
            <a:endParaRPr lang="it-IT" sz="480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chemeClr val="bg1"/>
                </a:solidFill>
                <a:effectLst/>
              </a:rPr>
              <a:t>15/07/2021</a:t>
            </a: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chemeClr val="bg1"/>
                </a:solidFill>
              </a:rPr>
              <a:t>10/09/2021</a:t>
            </a: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chemeClr val="bg1"/>
                </a:solidFill>
                <a:effectLst/>
              </a:rPr>
              <a:t>23/10/2021</a:t>
            </a:r>
          </a:p>
          <a:p>
            <a:pPr marL="342900" indent="0">
              <a:lnSpc>
                <a:spcPct val="60000"/>
              </a:lnSpc>
              <a:buNone/>
            </a:pPr>
            <a:endParaRPr lang="it-IT" sz="4800">
              <a:solidFill>
                <a:schemeClr val="bg1"/>
              </a:solidFill>
              <a:effectLst/>
            </a:endParaRPr>
          </a:p>
          <a:p>
            <a:pPr marL="342900" indent="0" algn="ctr">
              <a:lnSpc>
                <a:spcPct val="60000"/>
              </a:lnSpc>
              <a:buNone/>
            </a:pPr>
            <a:r>
              <a:rPr lang="it-IT" sz="4800">
                <a:solidFill>
                  <a:schemeClr val="bg1"/>
                </a:solidFill>
              </a:rPr>
              <a:t>Le date si riferiscono allo scritto di Genetica</a:t>
            </a:r>
            <a:endParaRPr lang="it-IT" sz="480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50351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97577" y="170906"/>
            <a:ext cx="12948467" cy="2095500"/>
          </a:xfrm>
        </p:spPr>
        <p:txBody>
          <a:bodyPr/>
          <a:lstStyle/>
          <a:p>
            <a:r>
              <a:rPr lang="it-IT" b="1">
                <a:solidFill>
                  <a:srgbClr val="800000"/>
                </a:solidFill>
              </a:rPr>
              <a:t>Frequently Asked Questions -1-</a:t>
            </a:r>
            <a:br>
              <a:rPr lang="it-IT" b="1">
                <a:solidFill>
                  <a:srgbClr val="800000"/>
                </a:solidFill>
              </a:rPr>
            </a:b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197577" y="2077712"/>
            <a:ext cx="12447351" cy="7675888"/>
          </a:xfrm>
        </p:spPr>
        <p:txBody>
          <a:bodyPr/>
          <a:lstStyle/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Per svolgere il compito scritto devo iscrivermi all’esame tramite Infostud?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Si. É obbligatorio iscriversi su Infostud all’appello desiderato e stampare il foglio di prenotazione.</a:t>
            </a:r>
          </a:p>
          <a:p>
            <a:pPr marL="342900" indent="0">
              <a:spcBef>
                <a:spcPts val="1000"/>
              </a:spcBef>
              <a:buNone/>
            </a:pPr>
            <a:endParaRPr lang="it-IT" sz="2800">
              <a:solidFill>
                <a:schemeClr val="bg1"/>
              </a:solidFill>
            </a:endParaRP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è prevista qualche propedeucità?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No</a:t>
            </a:r>
          </a:p>
          <a:p>
            <a:pPr marL="342900" indent="0">
              <a:spcBef>
                <a:spcPts val="1000"/>
              </a:spcBef>
              <a:buNone/>
            </a:pPr>
            <a:endParaRPr lang="it-IT" sz="2800">
              <a:solidFill>
                <a:schemeClr val="bg1"/>
              </a:solidFill>
            </a:endParaRP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Se non sono fuori corso posso comunque iscrivermi agli appelli riservati per i fuori corso di aprile e novembre?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No. Gli appelli per i fuori corso sono riservati esclusivamente agli studenti fuori corso e/o laureandi e/o lavoratori</a:t>
            </a:r>
          </a:p>
          <a:p>
            <a:pPr marL="342900" indent="0">
              <a:spcBef>
                <a:spcPts val="1000"/>
              </a:spcBef>
              <a:buNone/>
            </a:pPr>
            <a:endParaRPr lang="it-IT" sz="2800">
              <a:solidFill>
                <a:schemeClr val="bg1"/>
              </a:solidFill>
            </a:endParaRP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Quanto tempo ho per lo svolgimento dello scritto di genetica?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1h.</a:t>
            </a:r>
          </a:p>
          <a:p>
            <a:pPr marL="342900" indent="0">
              <a:spcBef>
                <a:spcPts val="1000"/>
              </a:spcBef>
              <a:buNone/>
            </a:pP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058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-2173341" y="-605941"/>
            <a:ext cx="17993736" cy="20955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Questions-2</a:t>
            </a: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97578" y="2201174"/>
            <a:ext cx="11741718" cy="7891066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In cosa consiste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Lo scritto prevede 4 esercizi. Non ci sono domande “aperte”. La tipologia degli esercizi è la stessa degli esercizi svolti durante le lezioni/esercitazioni (Da Remoto: scritto su Exam.net)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Qual è il voto minimo per accedere all’orale?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Il voto minimo è 16.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Dove trovo i risultati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Gli esiti degli scritti vengono pubblicati sul sito E-learning del docente di riferimento dopo 2-3 giorni dalla prova scritta.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Quando è previsto 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EF0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Circa una settimana dopo lo scritto. Data, ora e luogo dell’orale verranno comunicati insieme ai risultati dello scritto sul sito E-learning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Se si viene bocciati all’orale, viene mantenuto il voto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BF92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No. La bocciatura prevede l’annullamento anche del voto dello scritto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BF92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algn="just"/>
            <a:endParaRPr lang="en-US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252065" y="4333061"/>
            <a:ext cx="1250067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818534" y="46726"/>
            <a:ext cx="14225543" cy="20955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 -3-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2063260"/>
            <a:ext cx="11967522" cy="61087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lang="it-IT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Si può ripetere la prova scritta all’appello successivo se non viene superata?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61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R. Sì. Non è previsto nessun “salto dell’appello”.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Se sono stato ammesso alla prova orale e non accetto il voto finale, posso conservare il voto dello scritto?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02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R. Si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Se supero lo scritto posso sostenere l’orale ad un appello successivo?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739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R. Si , il voto dello scritto rimane valido per tutto l’anno accademico in corso (ultimo appello Febbraio)</a:t>
            </a:r>
          </a:p>
          <a:p>
            <a:pPr marL="0" indent="0">
              <a:spcBef>
                <a:spcPts val="0"/>
              </a:spcBef>
              <a:buNone/>
            </a:pP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9637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252065" y="4425395"/>
            <a:ext cx="12500670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>
              <a:latin typeface="Franklin Gothic Book"/>
              <a:ea typeface="Franklin Gothic Book"/>
              <a:cs typeface="Franklin Gothic Book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969636" cy="20955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 -4-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1580332"/>
            <a:ext cx="11913033" cy="8550714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D. Come comunico al docente che voglio sostenere l’orale ad un appello successivo?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Basta scrivere </a:t>
            </a:r>
            <a:r>
              <a:rPr lang="it-IT" u="sng">
                <a:solidFill>
                  <a:srgbClr val="000000"/>
                </a:solidFill>
              </a:rPr>
              <a:t>chiaramente</a:t>
            </a:r>
            <a:r>
              <a:rPr lang="it-IT">
                <a:solidFill>
                  <a:srgbClr val="000000"/>
                </a:solidFill>
              </a:rPr>
              <a:t> sul foglio dello scritto l’appello in cui si intende sostenere l’orale.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9FAD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D. Se supero lo scritto e non intendo sostenere l’orale nello stesso appello, devo ri-iscrivermi su Infostud?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Si, bisogna iscriversi all’appello in cui si intende sostenere l’orale.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D. Se supero lo scritto e voglio sostenere l’orale ad un appello successivo come verrò verbalizzato all’appello in cui ho sostenuto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23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Vi verrà verbalizzata </a:t>
            </a:r>
            <a:r>
              <a:rPr lang="it-IT" b="1">
                <a:solidFill>
                  <a:srgbClr val="800000"/>
                </a:solidFill>
              </a:rPr>
              <a:t>una rinuncia</a:t>
            </a:r>
            <a:r>
              <a:rPr lang="it-IT">
                <a:solidFill>
                  <a:srgbClr val="000000"/>
                </a:solidFill>
              </a:rPr>
              <a:t>, il risultato finale dell’esame verrà verbalizzato successivamente all’appello in cui si sostiene e supera l’esame orale.</a:t>
            </a:r>
          </a:p>
        </p:txBody>
      </p:sp>
    </p:spTree>
    <p:extLst>
      <p:ext uri="{BB962C8B-B14F-4D97-AF65-F5344CB8AC3E}">
        <p14:creationId xmlns:p14="http://schemas.microsoft.com/office/powerpoint/2010/main" val="20633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1583" y="5071533"/>
            <a:ext cx="4191001" cy="335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0300" y="1547283"/>
            <a:ext cx="4191000" cy="288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5716" y="5818716"/>
            <a:ext cx="39243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51283" y="1282700"/>
            <a:ext cx="2336801" cy="3124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2486294" y="1217"/>
            <a:ext cx="7591947" cy="114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8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I principi dell’eredità</a:t>
            </a:r>
          </a:p>
        </p:txBody>
      </p:sp>
    </p:spTree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933" y="2076450"/>
            <a:ext cx="3874640" cy="589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8516" y="1631950"/>
            <a:ext cx="5245101" cy="384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778561" y="515368"/>
            <a:ext cx="12091145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Estensioni dell’analisi mendeliana</a:t>
            </a:r>
          </a:p>
        </p:txBody>
      </p:sp>
      <p:pic>
        <p:nvPicPr>
          <p:cNvPr id="28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7713" y="5707674"/>
            <a:ext cx="5650537" cy="3760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676</Words>
  <Application>Microsoft Macintosh PowerPoint</Application>
  <PresentationFormat>Personalizzato</PresentationFormat>
  <Paragraphs>97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White</vt:lpstr>
      <vt:lpstr>In cosa consiste il corso di Genetica</vt:lpstr>
      <vt:lpstr>Presentazione di PowerPoint</vt:lpstr>
      <vt:lpstr>APPELLI Genetica  (2020-2021) </vt:lpstr>
      <vt:lpstr>Frequently Asked Questions -1- </vt:lpstr>
      <vt:lpstr>Frequently Asked Questions-2</vt:lpstr>
      <vt:lpstr>Frequently Asked Questions -3- </vt:lpstr>
      <vt:lpstr>Frequently Asked Questions -4-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Ottime Alternative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cosa consiste il corso di Genetica</dc:title>
  <cp:lastModifiedBy>Giovanni Cenci</cp:lastModifiedBy>
  <cp:revision>39</cp:revision>
  <dcterms:modified xsi:type="dcterms:W3CDTF">2021-03-02T06:38:53Z</dcterms:modified>
</cp:coreProperties>
</file>