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952" y="-5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Franklin Gothic Book"/>
          <a:ea typeface="Franklin Gothic Book"/>
          <a:cs typeface="Franklin Gothic Book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799"/>
            <a:ext cx="10845800" cy="5339175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-Lezione </a:t>
            </a:r>
            <a:r>
              <a:rPr lang="it-IT">
                <a:solidFill>
                  <a:srgbClr val="800000"/>
                </a:solidFill>
              </a:rPr>
              <a:t>16</a:t>
            </a:r>
            <a:r>
              <a:rPr>
                <a:solidFill>
                  <a:srgbClr val="800000"/>
                </a:solidFill>
              </a:rPr>
              <a:t>-</a:t>
            </a:r>
            <a:r>
              <a:rPr lang="it-IT">
                <a:solidFill>
                  <a:srgbClr val="800000"/>
                </a:solidFill>
              </a:rPr>
              <a:t/>
            </a:r>
            <a:br>
              <a:rPr lang="it-IT">
                <a:solidFill>
                  <a:srgbClr val="800000"/>
                </a:solidFill>
              </a:rPr>
            </a:br>
            <a:r>
              <a:rPr lang="it-IT">
                <a:solidFill>
                  <a:srgbClr val="FF0000"/>
                </a:solidFill>
              </a:rPr>
              <a:t>Token: </a:t>
            </a:r>
            <a:r>
              <a:rPr lang="is-IS" sz="8000" b="1">
                <a:solidFill>
                  <a:srgbClr val="000000"/>
                </a:solidFill>
                <a:sym typeface="Franklin Gothic Book"/>
              </a:rPr>
              <a:t>264508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7.5a-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326922"/>
            <a:ext cx="6488551" cy="6130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7.5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2004" y="317500"/>
            <a:ext cx="6590896" cy="9118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7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39700"/>
            <a:ext cx="10429038" cy="946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7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9250" y="1689100"/>
            <a:ext cx="7226300" cy="787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2986127" y="699890"/>
            <a:ext cx="679124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Escissione riparativa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7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5800" y="406400"/>
            <a:ext cx="7353300" cy="892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7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800" y="-76200"/>
            <a:ext cx="6248400" cy="9888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7.9 fig le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7900" y="5905500"/>
            <a:ext cx="6921500" cy="379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7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723900"/>
            <a:ext cx="12839700" cy="7622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7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028" y="1615210"/>
            <a:ext cx="12745284" cy="720385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114028" y="135482"/>
            <a:ext cx="1303822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mutageni inducono le mutazioni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7.12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725" y="2081415"/>
            <a:ext cx="10872526" cy="2554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7.12a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407" y="5803034"/>
            <a:ext cx="11595943" cy="261706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1011311" y="566539"/>
            <a:ext cx="1102194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Come i mutageni alterano il DNA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6"/>
          <p:cNvGrpSpPr/>
          <p:nvPr/>
        </p:nvGrpSpPr>
        <p:grpSpPr>
          <a:xfrm>
            <a:off x="2050810" y="432593"/>
            <a:ext cx="9481168" cy="11414417"/>
            <a:chOff x="0" y="0"/>
            <a:chExt cx="10706100" cy="13018727"/>
          </a:xfrm>
        </p:grpSpPr>
        <p:grpSp>
          <p:nvGrpSpPr>
            <p:cNvPr id="183" name="Group 183"/>
            <p:cNvGrpSpPr/>
            <p:nvPr/>
          </p:nvGrpSpPr>
          <p:grpSpPr>
            <a:xfrm>
              <a:off x="0" y="50800"/>
              <a:ext cx="10706100" cy="12967928"/>
              <a:chOff x="0" y="0"/>
              <a:chExt cx="10706100" cy="12967927"/>
            </a:xfrm>
          </p:grpSpPr>
          <p:pic>
            <p:nvPicPr>
              <p:cNvPr id="181" name="7.12b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0703178" cy="80691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2" name="7.12b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923" y="4888284"/>
                <a:ext cx="10703177" cy="80796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84" name="Shape 184"/>
            <p:cNvSpPr/>
            <p:nvPr/>
          </p:nvSpPr>
          <p:spPr>
            <a:xfrm>
              <a:off x="50800" y="0"/>
              <a:ext cx="10541000" cy="4940300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3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76200" y="4991100"/>
              <a:ext cx="10541000" cy="4470400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3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7.12b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29442"/>
            <a:ext cx="10553544" cy="796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7.12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-5880100"/>
            <a:ext cx="13004800" cy="980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518379" y="2823958"/>
            <a:ext cx="12181622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rgbClr val="800000"/>
                </a:solidFill>
              </a:rPr>
              <a:t>■ Cosa sono le mutazioni</a:t>
            </a:r>
          </a:p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rgbClr val="800000"/>
                </a:solidFill>
              </a:rPr>
              <a:t>■ Cosa ci dicono le mutazioni sulla struttura di un gene</a:t>
            </a:r>
          </a:p>
          <a:p>
            <a:pPr algn="l">
              <a:defRPr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rgbClr val="800000"/>
                </a:solidFill>
              </a:rPr>
              <a:t>■ Cosa ci dicono le mutazioni sulla funzione di un gene.</a:t>
            </a:r>
          </a:p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rgbClr val="800000"/>
                </a:solidFill>
              </a:rPr>
              <a:t>■ Come il genotipo è correlato con il fenotipo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1168400"/>
            <a:ext cx="6874934" cy="699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419100"/>
            <a:ext cx="6021693" cy="848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7.12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646" y="1731188"/>
            <a:ext cx="11298685" cy="284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7.12c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5623826"/>
            <a:ext cx="11395531" cy="386307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863600" y="203199"/>
            <a:ext cx="120015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Come i mutageni alterano il DNA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7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9899" y="50800"/>
            <a:ext cx="4500267" cy="935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535073" y="1286470"/>
            <a:ext cx="5232335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Sfrutta la reversione a istidina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000">
                <a:solidFill>
                  <a:srgbClr val="000000"/>
                </a:solidFill>
              </a:rPr>
              <a:t>+</a:t>
            </a:r>
            <a:r>
              <a:rPr sz="3200">
                <a:solidFill>
                  <a:srgbClr val="000000"/>
                </a:solidFill>
              </a:rPr>
              <a:t> di un particolare ceppo mutante istidina-del batterio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 i="1">
                <a:solidFill>
                  <a:srgbClr val="000000"/>
                </a:solidFill>
              </a:rPr>
              <a:t>Salmonella typhimurium</a:t>
            </a:r>
            <a:r>
              <a:rPr sz="3200">
                <a:solidFill>
                  <a:srgbClr val="000000"/>
                </a:solidFill>
              </a:rPr>
              <a:t>.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200">
              <a:solidFill>
                <a:srgbClr val="000000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Per simulare l’azione del metabolismo dei mammiferi,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i tossicologi spesso aggiungono una soluzione di enzimi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di fegato di ratto alla sostanza che stanno analizzando con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il test di Ames</a:t>
            </a:r>
          </a:p>
        </p:txBody>
      </p:sp>
      <p:sp>
        <p:nvSpPr>
          <p:cNvPr id="201" name="Shape 201"/>
          <p:cNvSpPr/>
          <p:nvPr/>
        </p:nvSpPr>
        <p:spPr>
          <a:xfrm>
            <a:off x="-3049" y="50800"/>
            <a:ext cx="6489701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Test di Ames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457200" y="3294519"/>
            <a:ext cx="1209040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Le mutazioni: 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lo strumento</a:t>
            </a:r>
          </a:p>
          <a:p>
            <a:pPr>
              <a:defRPr sz="6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principale per l’analisi genetica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723900" y="694908"/>
            <a:ext cx="10795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b="1">
                <a:solidFill>
                  <a:srgbClr val="800000"/>
                </a:solidFill>
              </a:rPr>
              <a:t>Mutazion</a:t>
            </a:r>
            <a:r>
              <a:rPr>
                <a:solidFill>
                  <a:schemeClr val="bg1">
                    <a:lumMod val="75000"/>
                    <a:lumOff val="25000"/>
                  </a:schemeClr>
                </a:solidFill>
              </a:rPr>
              <a:t>i: cambiamenti ereditabili della sequenza di basi che modificano l’informazione contenuta nel DNA</a:t>
            </a:r>
          </a:p>
        </p:txBody>
      </p:sp>
      <p:sp>
        <p:nvSpPr>
          <p:cNvPr id="140" name="Shape 140"/>
          <p:cNvSpPr/>
          <p:nvPr/>
        </p:nvSpPr>
        <p:spPr>
          <a:xfrm>
            <a:off x="5854700" y="5262106"/>
            <a:ext cx="4297701" cy="1210588"/>
          </a:xfrm>
          <a:prstGeom prst="rect">
            <a:avLst/>
          </a:prstGeom>
          <a:ln w="38100">
            <a:solidFill>
              <a:srgbClr val="3A930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mutazione “in avanti”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(</a:t>
            </a:r>
            <a:r>
              <a:rPr i="1"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forward</a:t>
            </a:r>
            <a:r>
              <a:rPr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)</a:t>
            </a:r>
          </a:p>
        </p:txBody>
      </p:sp>
      <p:sp>
        <p:nvSpPr>
          <p:cNvPr id="141" name="Shape 141"/>
          <p:cNvSpPr/>
          <p:nvPr/>
        </p:nvSpPr>
        <p:spPr>
          <a:xfrm>
            <a:off x="1943100" y="7507605"/>
            <a:ext cx="6475280" cy="656590"/>
          </a:xfrm>
          <a:prstGeom prst="rect">
            <a:avLst/>
          </a:prstGeom>
          <a:ln w="38100">
            <a:solidFill>
              <a:srgbClr val="D6FB2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404040"/>
                </a:solidFill>
                <a:latin typeface="Franklin Gothic Book"/>
                <a:ea typeface="Franklin Gothic Book"/>
                <a:cs typeface="Franklin Gothic Book"/>
              </a:rPr>
              <a:t>mutazione inversa</a:t>
            </a:r>
            <a:r>
              <a:rPr>
                <a:solidFill>
                  <a:srgbClr val="404040"/>
                </a:solidFill>
                <a:latin typeface="Franklin Gothic Book"/>
                <a:ea typeface="Franklin Gothic Book"/>
                <a:cs typeface="Franklin Gothic Book"/>
              </a:rPr>
              <a:t>, o </a:t>
            </a:r>
            <a:r>
              <a:rPr b="1">
                <a:solidFill>
                  <a:srgbClr val="404040"/>
                </a:solidFill>
                <a:latin typeface="Franklin Gothic Book"/>
                <a:ea typeface="Franklin Gothic Book"/>
                <a:cs typeface="Franklin Gothic Book"/>
              </a:rPr>
              <a:t>reversione</a:t>
            </a:r>
            <a:r>
              <a:rPr>
                <a:solidFill>
                  <a:srgbClr val="404040"/>
                </a:solidFill>
                <a:latin typeface="Franklin Gothic Book"/>
                <a:ea typeface="Franklin Gothic Book"/>
                <a:cs typeface="Franklin Gothic Book"/>
              </a:rPr>
              <a:t>.</a:t>
            </a:r>
          </a:p>
        </p:txBody>
      </p:sp>
      <p:sp>
        <p:nvSpPr>
          <p:cNvPr id="142" name="Shape 142"/>
          <p:cNvSpPr/>
          <p:nvPr/>
        </p:nvSpPr>
        <p:spPr>
          <a:xfrm>
            <a:off x="850900" y="3761105"/>
            <a:ext cx="5278288" cy="656590"/>
          </a:xfrm>
          <a:prstGeom prst="rect">
            <a:avLst/>
          </a:prstGeom>
          <a:ln w="508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allele selvatico 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(</a:t>
            </a:r>
            <a:r>
              <a:rPr i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wild type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).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2" animBg="1" advAuto="0"/>
      <p:bldP spid="141" grpId="3" animBg="1" advAuto="0"/>
      <p:bldP spid="142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7.2a-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6690" y="1714500"/>
            <a:ext cx="8537310" cy="796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1892300" y="-9426"/>
            <a:ext cx="107061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Classificazione delle mutazioni in base al loro effetto sul DNA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7.2 d-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38100"/>
            <a:ext cx="10210800" cy="966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7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-38100"/>
            <a:ext cx="6426200" cy="787780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7048500" y="2221310"/>
            <a:ext cx="544830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frequenza di mutazione varia da gene a gene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516835"/>
            <a:ext cx="12736722" cy="7718844"/>
          </a:xfrm>
        </p:spPr>
        <p:txBody>
          <a:bodyPr/>
          <a:lstStyle/>
          <a:p>
            <a:pPr marL="342900" indent="0">
              <a:buNone/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400" b="1">
                <a:solidFill>
                  <a:schemeClr val="bg1"/>
                </a:solidFill>
              </a:rPr>
              <a:t>(1) le mutazioni che alterano il fenotipo sono molto rare; </a:t>
            </a:r>
          </a:p>
          <a:p>
            <a:pPr marL="342900" indent="0">
              <a:buNone/>
              <a:defRPr sz="48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400" b="1">
                <a:solidFill>
                  <a:srgbClr val="FF6600"/>
                </a:solidFill>
              </a:rPr>
              <a:t>(2) geni differenti mutano con una frequenza differente</a:t>
            </a:r>
            <a:r>
              <a:rPr lang="it-IT" sz="4400" b="1">
                <a:solidFill>
                  <a:schemeClr val="bg1"/>
                </a:solidFill>
              </a:rPr>
              <a:t>; </a:t>
            </a:r>
          </a:p>
          <a:p>
            <a:pPr marL="342900" indent="0">
              <a:buNone/>
              <a:defRPr sz="4800">
                <a:solidFill>
                  <a:srgbClr val="FFFC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400" b="1">
                <a:solidFill>
                  <a:srgbClr val="008000"/>
                </a:solidFill>
              </a:rPr>
              <a:t>(3) la frequenza delle mutazioni in avanti (l’alterazione di una funzione genica) è quasi sempre più alta della frequenza di reversione (che richiede il ripristino di una funzione di un gene precedentemente danneggiato).</a:t>
            </a:r>
          </a:p>
          <a:p>
            <a:pPr marL="342900" indent="0">
              <a:buNone/>
            </a:pP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7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1572" y="2801197"/>
            <a:ext cx="9546128" cy="662278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-557461" y="-206707"/>
            <a:ext cx="13562261" cy="282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Le mutazioni spontanee sono prodotte</a:t>
            </a:r>
          </a:p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da diversi tipi di eventi casuali</a:t>
            </a:r>
          </a:p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-</a:t>
            </a:r>
            <a:r>
              <a:rPr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Il test di fluttuazione</a:t>
            </a:r>
            <a:r>
              <a:rPr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-</a:t>
            </a:r>
          </a:p>
        </p:txBody>
      </p:sp>
      <p:sp>
        <p:nvSpPr>
          <p:cNvPr id="156" name="Shape 156"/>
          <p:cNvSpPr/>
          <p:nvPr/>
        </p:nvSpPr>
        <p:spPr>
          <a:xfrm>
            <a:off x="4836610" y="4238328"/>
            <a:ext cx="128079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Franklin Gothic Book"/>
                <a:ea typeface="Franklin Gothic Book"/>
                <a:cs typeface="Franklin Gothic Book"/>
              </a:rPr>
              <a:t>Testo</a:t>
            </a:r>
          </a:p>
        </p:txBody>
      </p:sp>
      <p:sp>
        <p:nvSpPr>
          <p:cNvPr id="157" name="Shape 157"/>
          <p:cNvSpPr/>
          <p:nvPr/>
        </p:nvSpPr>
        <p:spPr>
          <a:xfrm>
            <a:off x="10934865" y="9054688"/>
            <a:ext cx="1174671" cy="610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1943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589120" y="9013617"/>
            <a:ext cx="75609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rPr>
              <a:t>1943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261</Words>
  <Application>Microsoft Macintosh PowerPoint</Application>
  <PresentationFormat>Personalizzato</PresentationFormat>
  <Paragraphs>37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White</vt:lpstr>
      <vt:lpstr>Corso di Genetica -Lezione 16- Token: 264508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10- Cenci</dc:title>
  <cp:lastModifiedBy>Giovanni Cenci</cp:lastModifiedBy>
  <cp:revision>12</cp:revision>
  <dcterms:modified xsi:type="dcterms:W3CDTF">2021-04-07T08:28:22Z</dcterms:modified>
</cp:coreProperties>
</file>