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vml" ContentType="application/vnd.openxmlformats-officedocument.vmlDrawing"/>
  <Default Extension="tif" ContentType="image/tif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7"/>
  </p:notesMasterIdLst>
  <p:sldIdLst>
    <p:sldId id="300" r:id="rId2"/>
    <p:sldId id="303" r:id="rId3"/>
    <p:sldId id="301" r:id="rId4"/>
    <p:sldId id="267" r:id="rId5"/>
    <p:sldId id="268" r:id="rId6"/>
    <p:sldId id="269" r:id="rId7"/>
    <p:sldId id="270" r:id="rId8"/>
    <p:sldId id="302" r:id="rId9"/>
    <p:sldId id="295" r:id="rId10"/>
    <p:sldId id="298" r:id="rId11"/>
    <p:sldId id="299" r:id="rId12"/>
    <p:sldId id="271" r:id="rId13"/>
    <p:sldId id="272" r:id="rId14"/>
    <p:sldId id="273" r:id="rId15"/>
    <p:sldId id="274" r:id="rId16"/>
    <p:sldId id="277" r:id="rId17"/>
    <p:sldId id="278" r:id="rId18"/>
    <p:sldId id="279" r:id="rId19"/>
    <p:sldId id="280" r:id="rId20"/>
    <p:sldId id="275" r:id="rId21"/>
    <p:sldId id="276" r:id="rId22"/>
    <p:sldId id="281" r:id="rId23"/>
    <p:sldId id="282" r:id="rId24"/>
    <p:sldId id="283" r:id="rId25"/>
    <p:sldId id="297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1pPr>
    <a:lvl2pPr marL="0" marR="0" indent="3429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2pPr>
    <a:lvl3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3pPr>
    <a:lvl4pPr marL="0" marR="0" indent="10287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4pPr>
    <a:lvl5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5pPr>
    <a:lvl6pPr marL="0" marR="0" indent="17145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6pPr>
    <a:lvl7pPr marL="0" marR="0" indent="2057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7pPr>
    <a:lvl8pPr marL="0" marR="0" indent="24003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8pPr>
    <a:lvl9pPr marL="0" marR="0" indent="2743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firstRow>
  </a:tblStyle>
  <a:tblStyle styleId="{D51ADE6A-740E-44AE-83CC-AE7238B6C88D}" styleName="">
    <a:tblBg/>
    <a:wholeTbl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>
        <p:scale>
          <a:sx n="76" d="100"/>
          <a:sy n="76" d="100"/>
        </p:scale>
        <p:origin x="-224" y="-80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4" name="Shape 25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0562835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Franklin Gothic Book"/>
        <a:ea typeface="Franklin Gothic Book"/>
        <a:cs typeface="Franklin Gothic Book"/>
        <a:sym typeface="Lucida Grande"/>
      </a:defRPr>
    </a:lvl1pPr>
    <a:lvl2pPr indent="228600"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079500" y="2921000"/>
            <a:ext cx="10845800" cy="2413000"/>
          </a:xfrm>
          <a:prstGeom prst="rect">
            <a:avLst/>
          </a:prstGeom>
        </p:spPr>
        <p:txBody>
          <a:bodyPr anchor="b"/>
          <a:lstStyle>
            <a:lvl1pPr>
              <a:defRPr sz="8000"/>
            </a:lvl1pPr>
          </a:lstStyle>
          <a:p>
            <a:r>
              <a:t>Titolo Testo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079500" y="5359400"/>
            <a:ext cx="10845800" cy="1380067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pic" sz="half" idx="13"/>
          </p:nvPr>
        </p:nvSpPr>
        <p:spPr>
          <a:xfrm>
            <a:off x="6400800" y="2590800"/>
            <a:ext cx="6096000" cy="4572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93" name="Shape 93"/>
          <p:cNvSpPr>
            <a:spLocks noGrp="1"/>
          </p:cNvSpPr>
          <p:nvPr>
            <p:ph type="title"/>
          </p:nvPr>
        </p:nvSpPr>
        <p:spPr>
          <a:xfrm>
            <a:off x="495300" y="1663700"/>
            <a:ext cx="5651500" cy="3302000"/>
          </a:xfrm>
          <a:prstGeom prst="rect">
            <a:avLst/>
          </a:prstGeom>
        </p:spPr>
        <p:txBody>
          <a:bodyPr anchor="b"/>
          <a:lstStyle/>
          <a:p>
            <a:r>
              <a:t>Titolo Testo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"/>
          </p:nvPr>
        </p:nvSpPr>
        <p:spPr>
          <a:xfrm>
            <a:off x="495300" y="4991100"/>
            <a:ext cx="5651500" cy="3073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sz="half" idx="13"/>
          </p:nvPr>
        </p:nvSpPr>
        <p:spPr>
          <a:xfrm>
            <a:off x="6400800" y="3302000"/>
            <a:ext cx="6096000" cy="4572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04" name="Shape 104"/>
          <p:cNvSpPr>
            <a:spLocks noGrp="1"/>
          </p:cNvSpPr>
          <p:nvPr>
            <p:ph type="body" sz="half" idx="1"/>
          </p:nvPr>
        </p:nvSpPr>
        <p:spPr>
          <a:xfrm>
            <a:off x="1079500" y="2527300"/>
            <a:ext cx="52324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05" name="Shape 10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sini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13" name="Shape 113"/>
          <p:cNvSpPr>
            <a:spLocks noGrp="1"/>
          </p:cNvSpPr>
          <p:nvPr>
            <p:ph type="body" sz="half" idx="1"/>
          </p:nvPr>
        </p:nvSpPr>
        <p:spPr>
          <a:xfrm>
            <a:off x="1079500" y="2527300"/>
            <a:ext cx="52324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14" name="Shape 11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de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22" name="Shape 122"/>
          <p:cNvSpPr>
            <a:spLocks noGrp="1"/>
          </p:cNvSpPr>
          <p:nvPr>
            <p:ph type="body" sz="half" idx="1"/>
          </p:nvPr>
        </p:nvSpPr>
        <p:spPr>
          <a:xfrm>
            <a:off x="7772400" y="2527300"/>
            <a:ext cx="41529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23" name="Shape 1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131" name="Shape 131"/>
          <p:cNvSpPr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  <a:lvl2pPr marL="0" indent="0" algn="ctr"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2pPr>
            <a:lvl3pPr marL="0" indent="0" algn="ctr"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3pPr>
            <a:lvl4pPr marL="0" indent="0" algn="ctr"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4pPr>
            <a:lvl5pPr marL="0" indent="0" algn="ctr"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2" name="Shape 132"/>
          <p:cNvSpPr>
            <a:spLocks noGrp="1"/>
          </p:cNvSpPr>
          <p:nvPr>
            <p:ph type="sldNum" sz="quarter" idx="2"/>
          </p:nvPr>
        </p:nvSpPr>
        <p:spPr>
          <a:xfrm>
            <a:off x="6303865" y="9258300"/>
            <a:ext cx="384370" cy="37959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‹n.›</a:t>
            </a:fld>
            <a:endParaRPr lang="nb-NO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140" name="Shape 140"/>
          <p:cNvSpPr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/>
          <a:lstStyle>
            <a:lvl1pPr marL="889000" indent="-571500">
              <a:spcBef>
                <a:spcPts val="2400"/>
              </a:spcBef>
              <a:buSzPct val="171000"/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  <a:lvl2pPr marL="1333500" indent="-571500">
              <a:spcBef>
                <a:spcPts val="2400"/>
              </a:spcBef>
              <a:buSzPct val="171000"/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2pPr>
            <a:lvl3pPr marL="1778000" indent="-571500">
              <a:spcBef>
                <a:spcPts val="2400"/>
              </a:spcBef>
              <a:buSzPct val="171000"/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3pPr>
            <a:lvl4pPr marL="2222500" indent="-571500">
              <a:spcBef>
                <a:spcPts val="2400"/>
              </a:spcBef>
              <a:buSzPct val="171000"/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4pPr>
            <a:lvl5pPr marL="2667000" indent="-571500">
              <a:spcBef>
                <a:spcPts val="2400"/>
              </a:spcBef>
              <a:buSzPct val="171000"/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41" name="Shape 141"/>
          <p:cNvSpPr>
            <a:spLocks noGrp="1"/>
          </p:cNvSpPr>
          <p:nvPr>
            <p:ph type="sldNum" sz="quarter" idx="2"/>
          </p:nvPr>
        </p:nvSpPr>
        <p:spPr>
          <a:xfrm>
            <a:off x="6303865" y="9258300"/>
            <a:ext cx="384370" cy="37959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‹n.›</a:t>
            </a:fld>
            <a:endParaRPr lang="nb-NO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2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149" name="Shape 149"/>
          <p:cNvSpPr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 numCol="2" spcCol="523240" anchor="t"/>
          <a:lstStyle>
            <a:lvl1pPr marL="812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  <a:lvl2pPr marL="1256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2pPr>
            <a:lvl3pPr marL="1701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3pPr>
            <a:lvl4pPr marL="2145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4pPr>
            <a:lvl5pPr marL="2590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50" name="Shape 150"/>
          <p:cNvSpPr>
            <a:spLocks noGrp="1"/>
          </p:cNvSpPr>
          <p:nvPr>
            <p:ph type="sldNum" sz="quarter" idx="2"/>
          </p:nvPr>
        </p:nvSpPr>
        <p:spPr>
          <a:xfrm>
            <a:off x="6303865" y="9258300"/>
            <a:ext cx="384370" cy="37959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‹n.›</a:t>
            </a:fld>
            <a:endParaRPr lang="nb-NO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/>
          </p:cNvSpPr>
          <p:nvPr>
            <p:ph type="body" idx="1"/>
          </p:nvPr>
        </p:nvSpPr>
        <p:spPr>
          <a:xfrm>
            <a:off x="1270000" y="1270000"/>
            <a:ext cx="10464800" cy="7213600"/>
          </a:xfrm>
          <a:prstGeom prst="rect">
            <a:avLst/>
          </a:prstGeom>
        </p:spPr>
        <p:txBody>
          <a:bodyPr/>
          <a:lstStyle>
            <a:lvl1pPr marL="889000" indent="-571500">
              <a:spcBef>
                <a:spcPts val="4800"/>
              </a:spcBef>
              <a:buSzPct val="171000"/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  <a:lvl2pPr marL="1333500" indent="-571500">
              <a:spcBef>
                <a:spcPts val="4800"/>
              </a:spcBef>
              <a:buSzPct val="171000"/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2pPr>
            <a:lvl3pPr marL="1778000" indent="-571500">
              <a:spcBef>
                <a:spcPts val="4800"/>
              </a:spcBef>
              <a:buSzPct val="171000"/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3pPr>
            <a:lvl4pPr marL="2222500" indent="-571500">
              <a:spcBef>
                <a:spcPts val="4800"/>
              </a:spcBef>
              <a:buSzPct val="171000"/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4pPr>
            <a:lvl5pPr marL="2667000" indent="-571500">
              <a:spcBef>
                <a:spcPts val="4800"/>
              </a:spcBef>
              <a:buSzPct val="171000"/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58" name="Shape 158"/>
          <p:cNvSpPr>
            <a:spLocks noGrp="1"/>
          </p:cNvSpPr>
          <p:nvPr>
            <p:ph type="sldNum" sz="quarter" idx="2"/>
          </p:nvPr>
        </p:nvSpPr>
        <p:spPr>
          <a:xfrm>
            <a:off x="6303865" y="9258300"/>
            <a:ext cx="384370" cy="37959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‹n.›</a:t>
            </a:fld>
            <a:endParaRPr lang="nb-NO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/>
          </p:cNvSpPr>
          <p:nvPr>
            <p:ph type="sldNum" sz="quarter" idx="2"/>
          </p:nvPr>
        </p:nvSpPr>
        <p:spPr>
          <a:xfrm>
            <a:off x="6303865" y="9258300"/>
            <a:ext cx="384370" cy="37959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‹n.›</a:t>
            </a:fld>
            <a:endParaRPr lang="nb-NO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173" name="Shape 173"/>
          <p:cNvSpPr>
            <a:spLocks noGrp="1"/>
          </p:cNvSpPr>
          <p:nvPr>
            <p:ph type="sldNum" sz="quarter" idx="2"/>
          </p:nvPr>
        </p:nvSpPr>
        <p:spPr>
          <a:xfrm>
            <a:off x="6303865" y="9258300"/>
            <a:ext cx="384370" cy="37959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‹n.›</a:t>
            </a:fld>
            <a:endParaRPr lang="nb-NO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Cent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/>
          </p:cNvSpPr>
          <p:nvPr>
            <p:ph type="title"/>
          </p:nvPr>
        </p:nvSpPr>
        <p:spPr>
          <a:xfrm>
            <a:off x="1270000" y="2971800"/>
            <a:ext cx="10464800" cy="3810000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181" name="Shape 181"/>
          <p:cNvSpPr>
            <a:spLocks noGrp="1"/>
          </p:cNvSpPr>
          <p:nvPr>
            <p:ph type="sldNum" sz="quarter" idx="2"/>
          </p:nvPr>
        </p:nvSpPr>
        <p:spPr>
          <a:xfrm>
            <a:off x="6303865" y="9258300"/>
            <a:ext cx="384370" cy="37959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‹n.›</a:t>
            </a:fld>
            <a:endParaRPr lang="nb-NO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/>
          </p:cNvSpPr>
          <p:nvPr>
            <p:ph type="pic" sz="half" idx="13"/>
          </p:nvPr>
        </p:nvSpPr>
        <p:spPr>
          <a:xfrm>
            <a:off x="2438400" y="1638300"/>
            <a:ext cx="8128000" cy="45593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89" name="Shape 189"/>
          <p:cNvSpPr>
            <a:spLocks noGrp="1"/>
          </p:cNvSpPr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190" name="Shape 190"/>
          <p:cNvSpPr>
            <a:spLocks noGrp="1"/>
          </p:cNvSpPr>
          <p:nvPr>
            <p:ph type="sldNum" sz="quarter" idx="2"/>
          </p:nvPr>
        </p:nvSpPr>
        <p:spPr>
          <a:xfrm>
            <a:off x="6303865" y="9258300"/>
            <a:ext cx="384370" cy="37959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‹n.›</a:t>
            </a:fld>
            <a:endParaRPr lang="nb-NO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Riflesso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/>
          </p:cNvSpPr>
          <p:nvPr>
            <p:ph type="pic" sz="half" idx="13"/>
          </p:nvPr>
        </p:nvSpPr>
        <p:spPr>
          <a:xfrm>
            <a:off x="2438400" y="1638300"/>
            <a:ext cx="8128000" cy="4559300"/>
          </a:xfrm>
          <a:prstGeom prst="rect">
            <a:avLst/>
          </a:prstGeom>
          <a:ln w="25400"/>
          <a:effectLst>
            <a:reflection stA="50000" endPos="40000" dir="5400000" sy="-100000" algn="bl" rotWithShape="0"/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98" name="Shape 198"/>
          <p:cNvSpPr>
            <a:spLocks noGrp="1"/>
          </p:cNvSpPr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199" name="Shape 199"/>
          <p:cNvSpPr>
            <a:spLocks noGrp="1"/>
          </p:cNvSpPr>
          <p:nvPr>
            <p:ph type="sldNum" sz="quarter" idx="2"/>
          </p:nvPr>
        </p:nvSpPr>
        <p:spPr>
          <a:xfrm>
            <a:off x="6303865" y="9258300"/>
            <a:ext cx="384370" cy="37959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‹n.›</a:t>
            </a:fld>
            <a:endParaRPr lang="nb-NO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>
            <a:spLocks noGrp="1"/>
          </p:cNvSpPr>
          <p:nvPr>
            <p:ph type="pic" sz="quarter" idx="13"/>
          </p:nvPr>
        </p:nvSpPr>
        <p:spPr>
          <a:xfrm>
            <a:off x="7124700" y="1968500"/>
            <a:ext cx="4216400" cy="56261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207" name="Shape 207"/>
          <p:cNvSpPr>
            <a:spLocks noGrp="1"/>
          </p:cNvSpPr>
          <p:nvPr>
            <p:ph type="title"/>
          </p:nvPr>
        </p:nvSpPr>
        <p:spPr>
          <a:xfrm>
            <a:off x="635000" y="1409700"/>
            <a:ext cx="5867400" cy="33020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208" name="Shape 208"/>
          <p:cNvSpPr>
            <a:spLocks noGrp="1"/>
          </p:cNvSpPr>
          <p:nvPr>
            <p:ph type="body" sz="quarter" idx="1"/>
          </p:nvPr>
        </p:nvSpPr>
        <p:spPr>
          <a:xfrm>
            <a:off x="635000" y="4787900"/>
            <a:ext cx="5867400" cy="3302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  <a:lvl2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2pPr>
            <a:lvl3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3pPr>
            <a:lvl4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4pPr>
            <a:lvl5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09" name="Shape 209"/>
          <p:cNvSpPr>
            <a:spLocks noGrp="1"/>
          </p:cNvSpPr>
          <p:nvPr>
            <p:ph type="sldNum" sz="quarter" idx="2"/>
          </p:nvPr>
        </p:nvSpPr>
        <p:spPr>
          <a:xfrm>
            <a:off x="6303865" y="9258300"/>
            <a:ext cx="384370" cy="37959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‹n.›</a:t>
            </a:fld>
            <a:endParaRPr lang="nb-NO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Rifless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>
            <a:spLocks noGrp="1"/>
          </p:cNvSpPr>
          <p:nvPr>
            <p:ph type="pic" sz="quarter" idx="13"/>
          </p:nvPr>
        </p:nvSpPr>
        <p:spPr>
          <a:xfrm>
            <a:off x="7124700" y="1968500"/>
            <a:ext cx="4216400" cy="5626100"/>
          </a:xfrm>
          <a:prstGeom prst="rect">
            <a:avLst/>
          </a:prstGeom>
          <a:ln w="25400"/>
          <a:effectLst>
            <a:reflection stA="50000" endPos="40000" dir="5400000" sy="-100000" algn="bl" rotWithShape="0"/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217" name="Shape 217"/>
          <p:cNvSpPr>
            <a:spLocks noGrp="1"/>
          </p:cNvSpPr>
          <p:nvPr>
            <p:ph type="title"/>
          </p:nvPr>
        </p:nvSpPr>
        <p:spPr>
          <a:xfrm>
            <a:off x="635000" y="1409700"/>
            <a:ext cx="5867400" cy="33020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218" name="Shape 218"/>
          <p:cNvSpPr>
            <a:spLocks noGrp="1"/>
          </p:cNvSpPr>
          <p:nvPr>
            <p:ph type="body" sz="quarter" idx="1"/>
          </p:nvPr>
        </p:nvSpPr>
        <p:spPr>
          <a:xfrm>
            <a:off x="635000" y="4787900"/>
            <a:ext cx="5867400" cy="3302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  <a:lvl2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2pPr>
            <a:lvl3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3pPr>
            <a:lvl4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4pPr>
            <a:lvl5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19" name="Shape 219"/>
          <p:cNvSpPr>
            <a:spLocks noGrp="1"/>
          </p:cNvSpPr>
          <p:nvPr>
            <p:ph type="sldNum" sz="quarter" idx="2"/>
          </p:nvPr>
        </p:nvSpPr>
        <p:spPr>
          <a:xfrm>
            <a:off x="6303865" y="9258300"/>
            <a:ext cx="384370" cy="37959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‹n.›</a:t>
            </a:fld>
            <a:endParaRPr lang="nb-NO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>
            <a:spLocks noGrp="1"/>
          </p:cNvSpPr>
          <p:nvPr>
            <p:ph type="pic" sz="quarter" idx="13"/>
          </p:nvPr>
        </p:nvSpPr>
        <p:spPr>
          <a:xfrm>
            <a:off x="7175500" y="2882900"/>
            <a:ext cx="4102100" cy="54737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227" name="Shape 227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228" name="Shape 228"/>
          <p:cNvSpPr>
            <a:spLocks noGrp="1"/>
          </p:cNvSpPr>
          <p:nvPr>
            <p:ph type="body" sz="half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  <a:lvl2pPr marL="1256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2pPr>
            <a:lvl3pPr marL="1701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3pPr>
            <a:lvl4pPr marL="2145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4pPr>
            <a:lvl5pPr marL="2590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29" name="Shape 229"/>
          <p:cNvSpPr>
            <a:spLocks noGrp="1"/>
          </p:cNvSpPr>
          <p:nvPr>
            <p:ph type="sldNum" sz="quarter" idx="2"/>
          </p:nvPr>
        </p:nvSpPr>
        <p:spPr>
          <a:xfrm>
            <a:off x="6303865" y="9258300"/>
            <a:ext cx="384370" cy="37959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‹n.›</a:t>
            </a:fld>
            <a:endParaRPr lang="nb-NO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sini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237" name="Shape 237"/>
          <p:cNvSpPr>
            <a:spLocks noGrp="1"/>
          </p:cNvSpPr>
          <p:nvPr>
            <p:ph type="body" sz="half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  <a:lvl2pPr marL="1256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2pPr>
            <a:lvl3pPr marL="1701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3pPr>
            <a:lvl4pPr marL="2145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4pPr>
            <a:lvl5pPr marL="2590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38" name="Shape 238"/>
          <p:cNvSpPr>
            <a:spLocks noGrp="1"/>
          </p:cNvSpPr>
          <p:nvPr>
            <p:ph type="sldNum" sz="quarter" idx="2"/>
          </p:nvPr>
        </p:nvSpPr>
        <p:spPr>
          <a:xfrm>
            <a:off x="6303865" y="9258300"/>
            <a:ext cx="384370" cy="37959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‹n.›</a:t>
            </a:fld>
            <a:endParaRPr lang="nb-NO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de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246" name="Shape 246"/>
          <p:cNvSpPr>
            <a:spLocks noGrp="1"/>
          </p:cNvSpPr>
          <p:nvPr>
            <p:ph type="body" sz="quarter" idx="1"/>
          </p:nvPr>
        </p:nvSpPr>
        <p:spPr>
          <a:xfrm>
            <a:off x="7772400" y="2768600"/>
            <a:ext cx="39624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  <a:lvl2pPr marL="1256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2pPr>
            <a:lvl3pPr marL="1701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3pPr>
            <a:lvl4pPr marL="2145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4pPr>
            <a:lvl5pPr marL="2590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47" name="Shape 247"/>
          <p:cNvSpPr>
            <a:spLocks noGrp="1"/>
          </p:cNvSpPr>
          <p:nvPr>
            <p:ph type="sldNum" sz="quarter" idx="2"/>
          </p:nvPr>
        </p:nvSpPr>
        <p:spPr>
          <a:xfrm>
            <a:off x="6303865" y="9258300"/>
            <a:ext cx="384370" cy="37959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‹n.›</a:t>
            </a:fld>
            <a:endParaRPr lang="nb-NO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2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numCol="2" spcCol="542290" anchor="t"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body" idx="1"/>
          </p:nvPr>
        </p:nvSpPr>
        <p:spPr>
          <a:xfrm>
            <a:off x="1079500" y="876300"/>
            <a:ext cx="10845800" cy="8001000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9" name="Shape 3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54" name="Shape 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Cent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/>
          </p:cNvSpPr>
          <p:nvPr>
            <p:ph type="title"/>
          </p:nvPr>
        </p:nvSpPr>
        <p:spPr>
          <a:xfrm>
            <a:off x="1079500" y="2971800"/>
            <a:ext cx="10845800" cy="3810000"/>
          </a:xfrm>
          <a:prstGeom prst="rect">
            <a:avLst/>
          </a:prstGeom>
        </p:spPr>
        <p:txBody>
          <a:bodyPr/>
          <a:lstStyle>
            <a:lvl1pPr>
              <a:defRPr sz="8000"/>
            </a:lvl1pPr>
          </a:lstStyle>
          <a:p>
            <a:r>
              <a:t>Titolo Testo</a:t>
            </a:r>
          </a:p>
        </p:txBody>
      </p:sp>
      <p:sp>
        <p:nvSpPr>
          <p:cNvPr id="62" name="Shape 6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/>
          </p:cNvSpPr>
          <p:nvPr>
            <p:ph type="pic" sz="half" idx="13"/>
          </p:nvPr>
        </p:nvSpPr>
        <p:spPr>
          <a:xfrm>
            <a:off x="2451100" y="952500"/>
            <a:ext cx="8102600" cy="609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0" name="Shape 70"/>
          <p:cNvSpPr>
            <a:spLocks noGrp="1"/>
          </p:cNvSpPr>
          <p:nvPr>
            <p:ph type="title"/>
          </p:nvPr>
        </p:nvSpPr>
        <p:spPr>
          <a:xfrm>
            <a:off x="1079500" y="7480300"/>
            <a:ext cx="10845800" cy="1460500"/>
          </a:xfrm>
          <a:prstGeom prst="rect">
            <a:avLst/>
          </a:prstGeom>
        </p:spPr>
        <p:txBody>
          <a:bodyPr/>
          <a:lstStyle>
            <a:lvl1pPr>
              <a:defRPr sz="8000"/>
            </a:lvl1pPr>
          </a:lstStyle>
          <a:p>
            <a:r>
              <a:t>Titolo Testo</a:t>
            </a:r>
          </a:p>
        </p:txBody>
      </p:sp>
      <p:sp>
        <p:nvSpPr>
          <p:cNvPr id="71" name="Shape 7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6 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/>
          </p:cNvSpPr>
          <p:nvPr>
            <p:ph type="pic" sz="quarter" idx="13"/>
          </p:nvPr>
        </p:nvSpPr>
        <p:spPr>
          <a:xfrm>
            <a:off x="49784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9" name="Shape 79"/>
          <p:cNvSpPr>
            <a:spLocks noGrp="1"/>
          </p:cNvSpPr>
          <p:nvPr>
            <p:ph type="pic" sz="quarter" idx="14"/>
          </p:nvPr>
        </p:nvSpPr>
        <p:spPr>
          <a:xfrm>
            <a:off x="13335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0" name="Shape 80"/>
          <p:cNvSpPr>
            <a:spLocks noGrp="1"/>
          </p:cNvSpPr>
          <p:nvPr>
            <p:ph type="pic" sz="quarter" idx="15"/>
          </p:nvPr>
        </p:nvSpPr>
        <p:spPr>
          <a:xfrm>
            <a:off x="86233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1" name="Shape 81"/>
          <p:cNvSpPr>
            <a:spLocks noGrp="1"/>
          </p:cNvSpPr>
          <p:nvPr>
            <p:ph type="pic" sz="quarter" idx="16"/>
          </p:nvPr>
        </p:nvSpPr>
        <p:spPr>
          <a:xfrm>
            <a:off x="49784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2" name="Shape 82"/>
          <p:cNvSpPr>
            <a:spLocks noGrp="1"/>
          </p:cNvSpPr>
          <p:nvPr>
            <p:ph type="pic" sz="quarter" idx="17"/>
          </p:nvPr>
        </p:nvSpPr>
        <p:spPr>
          <a:xfrm>
            <a:off x="13335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3" name="Shape 83"/>
          <p:cNvSpPr>
            <a:spLocks noGrp="1"/>
          </p:cNvSpPr>
          <p:nvPr>
            <p:ph type="pic" sz="quarter" idx="18"/>
          </p:nvPr>
        </p:nvSpPr>
        <p:spPr>
          <a:xfrm>
            <a:off x="86233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title"/>
          </p:nvPr>
        </p:nvSpPr>
        <p:spPr>
          <a:xfrm>
            <a:off x="1079500" y="7480300"/>
            <a:ext cx="10845800" cy="1460500"/>
          </a:xfrm>
          <a:prstGeom prst="rect">
            <a:avLst/>
          </a:prstGeom>
        </p:spPr>
        <p:txBody>
          <a:bodyPr/>
          <a:lstStyle>
            <a:lvl1pPr>
              <a:defRPr sz="8000"/>
            </a:lvl1pPr>
          </a:lstStyle>
          <a:p>
            <a:r>
              <a:t>Titolo Testo</a:t>
            </a:r>
          </a:p>
        </p:txBody>
      </p:sp>
      <p:sp>
        <p:nvSpPr>
          <p:cNvPr id="85" name="Shape 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079500" y="152400"/>
            <a:ext cx="10845800" cy="2095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r>
              <a:t>Titolo Testo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079500" y="2527300"/>
            <a:ext cx="10845800" cy="610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504151" y="9080500"/>
            <a:ext cx="373708" cy="355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l">
              <a:defRPr sz="1800">
                <a:solidFill>
                  <a:srgbClr val="00C7FC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</p:sldLayoutIdLst>
  <p:transition xmlns:p14="http://schemas.microsoft.com/office/powerpoint/2010/main"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Book"/>
          <a:ea typeface="Franklin Gothic Book"/>
          <a:cs typeface="Franklin Gothic Book"/>
          <a:sym typeface="American Typewriter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9pPr>
    </p:titleStyle>
    <p:bodyStyle>
      <a:lvl1pPr marL="9043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Book"/>
          <a:ea typeface="Franklin Gothic Book"/>
          <a:cs typeface="Franklin Gothic Book"/>
          <a:sym typeface="American Typewriter"/>
        </a:defRPr>
      </a:lvl1pPr>
      <a:lvl2pPr marL="1429323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Book"/>
          <a:ea typeface="Franklin Gothic Book"/>
          <a:cs typeface="Franklin Gothic Book"/>
          <a:sym typeface="American Typewriter"/>
        </a:defRPr>
      </a:lvl2pPr>
      <a:lvl3pPr marL="1937323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Book"/>
          <a:ea typeface="Franklin Gothic Book"/>
          <a:cs typeface="Franklin Gothic Book"/>
          <a:sym typeface="American Typewriter"/>
        </a:defRPr>
      </a:lvl3pPr>
      <a:lvl4pPr marL="2462257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Book"/>
          <a:ea typeface="Franklin Gothic Book"/>
          <a:cs typeface="Franklin Gothic Book"/>
          <a:sym typeface="American Typewriter"/>
        </a:defRPr>
      </a:lvl4pPr>
      <a:lvl5pPr marL="29871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Book"/>
          <a:ea typeface="Franklin Gothic Book"/>
          <a:cs typeface="Franklin Gothic Book"/>
          <a:sym typeface="American Typewriter"/>
        </a:defRPr>
      </a:lvl5pPr>
      <a:lvl6pPr marL="33427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6pPr>
      <a:lvl7pPr marL="36983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7pPr>
      <a:lvl8pPr marL="40539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8pPr>
      <a:lvl9pPr marL="44095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9pPr>
    </p:bodyStyle>
    <p:otherStyle>
      <a:lvl1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1pPr>
      <a:lvl2pPr marL="0" marR="0" indent="2286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2pPr>
      <a:lvl3pPr marL="0" marR="0" indent="4572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3pPr>
      <a:lvl4pPr marL="0" marR="0" indent="6858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4pPr>
      <a:lvl5pPr marL="0" marR="0" indent="9144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5pPr>
      <a:lvl6pPr marL="0" marR="0" indent="11430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6pPr>
      <a:lvl7pPr marL="0" marR="0" indent="13716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7pPr>
      <a:lvl8pPr marL="0" marR="0" indent="16002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8pPr>
      <a:lvl9pPr marL="0" marR="0" indent="18288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package" Target="../embeddings/Documento_di_Microsoft_Word2.docx"/><Relationship Id="rId5" Type="http://schemas.openxmlformats.org/officeDocument/2006/relationships/image" Target="../media/image10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package" Target="../embeddings/Documento_di_Microsoft_Word3.docx"/><Relationship Id="rId5" Type="http://schemas.openxmlformats.org/officeDocument/2006/relationships/image" Target="../media/image11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4" Type="http://schemas.openxmlformats.org/officeDocument/2006/relationships/image" Target="../media/image4.tif"/><Relationship Id="rId5" Type="http://schemas.openxmlformats.org/officeDocument/2006/relationships/image" Target="../media/image5.tif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t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.ti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9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tif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1.t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package" Target="../embeddings/Documento_di_Microsoft_Word1.docx"/><Relationship Id="rId5" Type="http://schemas.openxmlformats.org/officeDocument/2006/relationships/image" Target="../media/image9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800000"/>
                </a:solidFill>
              </a:rPr>
              <a:t>Lezione 15</a:t>
            </a:r>
            <a:br>
              <a:rPr lang="en-US">
                <a:solidFill>
                  <a:srgbClr val="800000"/>
                </a:solidFill>
              </a:rPr>
            </a:br>
            <a:r>
              <a:rPr lang="en-US">
                <a:solidFill>
                  <a:srgbClr val="800000"/>
                </a:solidFill>
              </a:rPr>
              <a:t>Biotecnologie</a:t>
            </a:r>
          </a:p>
        </p:txBody>
      </p:sp>
    </p:spTree>
    <p:extLst>
      <p:ext uri="{BB962C8B-B14F-4D97-AF65-F5344CB8AC3E}">
        <p14:creationId xmlns:p14="http://schemas.microsoft.com/office/powerpoint/2010/main" val="507766411"/>
      </p:ext>
    </p:extLst>
  </p:cSld>
  <p:clrMapOvr>
    <a:masterClrMapping/>
  </p:clrMapOvr>
  <p:transition xmlns:p14="http://schemas.microsoft.com/office/powerpoint/2010/main"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gget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8367429"/>
              </p:ext>
            </p:extLst>
          </p:nvPr>
        </p:nvGraphicFramePr>
        <p:xfrm>
          <a:off x="982389" y="1051977"/>
          <a:ext cx="10561079" cy="38988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Documento" r:id="rId4" imgW="6261100" imgH="2311400" progId="Word.Document.12">
                  <p:embed/>
                </p:oleObj>
              </mc:Choice>
              <mc:Fallback>
                <p:oleObj name="Documento" r:id="rId4" imgW="6261100" imgH="2311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82389" y="1051977"/>
                        <a:ext cx="10561079" cy="38988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5394135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gget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6604538"/>
              </p:ext>
            </p:extLst>
          </p:nvPr>
        </p:nvGraphicFramePr>
        <p:xfrm>
          <a:off x="1356180" y="184315"/>
          <a:ext cx="9589897" cy="41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Documento" r:id="rId4" imgW="6261100" imgH="2692400" progId="Word.Document.12">
                  <p:embed/>
                </p:oleObj>
              </mc:Choice>
              <mc:Fallback>
                <p:oleObj name="Documento" r:id="rId4" imgW="6261100" imgH="2692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56180" y="184315"/>
                        <a:ext cx="9589897" cy="4123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7398620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7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08846" y="1384300"/>
            <a:ext cx="7756053" cy="3715690"/>
          </a:xfrm>
          <a:prstGeom prst="rect">
            <a:avLst/>
          </a:prstGeom>
          <a:ln w="12700">
            <a:miter lim="400000"/>
          </a:ln>
        </p:spPr>
      </p:pic>
      <p:sp>
        <p:nvSpPr>
          <p:cNvPr id="358" name="Shape 358"/>
          <p:cNvSpPr/>
          <p:nvPr/>
        </p:nvSpPr>
        <p:spPr>
          <a:xfrm>
            <a:off x="396651" y="-83139"/>
            <a:ext cx="12023533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rPr sz="4000"/>
              <a:t>La presenza di macchie gemelle suggerisce che il crossing over può avvenire anche durante la mitosi</a:t>
            </a:r>
          </a:p>
        </p:txBody>
      </p:sp>
      <p:sp>
        <p:nvSpPr>
          <p:cNvPr id="2" name="Rettangolo 1"/>
          <p:cNvSpPr/>
          <p:nvPr/>
        </p:nvSpPr>
        <p:spPr>
          <a:xfrm>
            <a:off x="6264261" y="3425527"/>
            <a:ext cx="2303354" cy="71814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Franklin Gothic Book"/>
              <a:ea typeface="Franklin Gothic Book"/>
              <a:cs typeface="Franklin Gothic Book"/>
              <a:sym typeface="Gill Sans"/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0" name="5.25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51550" y="1271487"/>
            <a:ext cx="11093553" cy="3603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61" name="5.25b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24866" y="4862613"/>
            <a:ext cx="10196833" cy="4793621"/>
          </a:xfrm>
          <a:prstGeom prst="rect">
            <a:avLst/>
          </a:prstGeom>
          <a:ln w="12700">
            <a:miter lim="400000"/>
          </a:ln>
        </p:spPr>
      </p:pic>
      <p:sp>
        <p:nvSpPr>
          <p:cNvPr id="362" name="Shape 362"/>
          <p:cNvSpPr/>
          <p:nvPr/>
        </p:nvSpPr>
        <p:spPr>
          <a:xfrm>
            <a:off x="3236453" y="162983"/>
            <a:ext cx="6531894" cy="82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Il crossing over mitotico</a:t>
            </a:r>
          </a:p>
        </p:txBody>
      </p:sp>
    </p:spTree>
  </p:cSld>
  <p:clrMapOvr>
    <a:masterClrMapping/>
  </p:clrMapOvr>
  <p:transition xmlns:p14="http://schemas.microsoft.com/office/powerpoint/2010/main" spd="slow">
    <p:blinds dir="vert"/>
  </p:transition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1" grpId="1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" name="D1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3700" y="381000"/>
            <a:ext cx="11023600" cy="3670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65" name="D1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31900" y="4112525"/>
            <a:ext cx="9807742" cy="5562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Genetica e società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6600" y="-317500"/>
            <a:ext cx="11518900" cy="1120393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6.2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84500" y="469900"/>
            <a:ext cx="7378700" cy="88138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772856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u"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fase1-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16000" y="139700"/>
            <a:ext cx="7747000" cy="940016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67403302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fase 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800" y="-457200"/>
            <a:ext cx="11950700" cy="1066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769089795"/>
      </p:ext>
    </p:extLst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fase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19300" y="190500"/>
            <a:ext cx="8957644" cy="9372600"/>
          </a:xfrm>
          <a:prstGeom prst="rect">
            <a:avLst/>
          </a:prstGeom>
          <a:ln w="12700">
            <a:miter lim="400000"/>
          </a:ln>
        </p:spPr>
      </p:pic>
      <p:sp>
        <p:nvSpPr>
          <p:cNvPr id="202" name="Shape 202"/>
          <p:cNvSpPr/>
          <p:nvPr/>
        </p:nvSpPr>
        <p:spPr>
          <a:xfrm>
            <a:off x="4991335" y="6851839"/>
            <a:ext cx="423193" cy="7489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E32400"/>
                </a:solidFill>
              </a:defRPr>
            </a:lvl1pPr>
          </a:lstStyle>
          <a:p>
            <a:r>
              <a:rPr>
                <a:latin typeface="Franklin Gothic Book"/>
                <a:ea typeface="Franklin Gothic Book"/>
                <a:cs typeface="Franklin Gothic Book"/>
              </a:rPr>
              <a:t>A</a:t>
            </a:r>
          </a:p>
        </p:txBody>
      </p:sp>
      <p:sp>
        <p:nvSpPr>
          <p:cNvPr id="203" name="Shape 203"/>
          <p:cNvSpPr/>
          <p:nvPr/>
        </p:nvSpPr>
        <p:spPr>
          <a:xfrm>
            <a:off x="4979708" y="7474139"/>
            <a:ext cx="936154" cy="7489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B51A00"/>
                </a:solidFill>
              </a:defRPr>
            </a:lvl1pPr>
          </a:lstStyle>
          <a:p>
            <a:r>
              <a:rPr>
                <a:latin typeface="Franklin Gothic Book"/>
                <a:ea typeface="Franklin Gothic Book"/>
                <a:cs typeface="Franklin Gothic Book"/>
              </a:rPr>
              <a:t>a/A</a:t>
            </a:r>
          </a:p>
        </p:txBody>
      </p:sp>
      <p:sp>
        <p:nvSpPr>
          <p:cNvPr id="204" name="Shape 204"/>
          <p:cNvSpPr/>
          <p:nvPr/>
        </p:nvSpPr>
        <p:spPr>
          <a:xfrm>
            <a:off x="6550340" y="4502339"/>
            <a:ext cx="1339710" cy="7489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>
                <a:latin typeface="Franklin Gothic Book"/>
                <a:ea typeface="Franklin Gothic Book"/>
                <a:cs typeface="Franklin Gothic Book"/>
              </a:rPr>
              <a:t>Testo</a:t>
            </a:r>
          </a:p>
        </p:txBody>
      </p:sp>
      <p:sp>
        <p:nvSpPr>
          <p:cNvPr id="205" name="Shape 205"/>
          <p:cNvSpPr/>
          <p:nvPr/>
        </p:nvSpPr>
        <p:spPr>
          <a:xfrm>
            <a:off x="4991335" y="8337739"/>
            <a:ext cx="423193" cy="7489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E32400"/>
                </a:solidFill>
              </a:defRPr>
            </a:lvl1pPr>
          </a:lstStyle>
          <a:p>
            <a:r>
              <a:rPr>
                <a:latin typeface="Franklin Gothic Book"/>
                <a:ea typeface="Franklin Gothic Book"/>
                <a:cs typeface="Franklin Gothic Book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4047714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7" name="Group 297"/>
          <p:cNvGrpSpPr/>
          <p:nvPr/>
        </p:nvGrpSpPr>
        <p:grpSpPr>
          <a:xfrm>
            <a:off x="-26239" y="555721"/>
            <a:ext cx="13004801" cy="3850024"/>
            <a:chOff x="0" y="0"/>
            <a:chExt cx="13004800" cy="3850022"/>
          </a:xfrm>
        </p:grpSpPr>
        <p:pic>
          <p:nvPicPr>
            <p:cNvPr id="295" name="pasted-image.tif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13004800" cy="385002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96" name="pasted-image.tif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9002431" y="900544"/>
              <a:ext cx="3464042" cy="293111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98" name="pasted-image.tif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29361" y="5154083"/>
            <a:ext cx="12293601" cy="3136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99" name="pasted-image.tif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832409" y="5272616"/>
            <a:ext cx="3701684" cy="299585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04" name="Group 304"/>
          <p:cNvGrpSpPr/>
          <p:nvPr/>
        </p:nvGrpSpPr>
        <p:grpSpPr>
          <a:xfrm>
            <a:off x="3084695" y="8351123"/>
            <a:ext cx="6036424" cy="1395254"/>
            <a:chOff x="-69049" y="-24526"/>
            <a:chExt cx="6036423" cy="1395253"/>
          </a:xfrm>
        </p:grpSpPr>
        <p:grpSp>
          <p:nvGrpSpPr>
            <p:cNvPr id="302" name="Group 302"/>
            <p:cNvGrpSpPr/>
            <p:nvPr/>
          </p:nvGrpSpPr>
          <p:grpSpPr>
            <a:xfrm>
              <a:off x="3229858" y="-24526"/>
              <a:ext cx="2737516" cy="1395253"/>
              <a:chOff x="-87626" y="-24526"/>
              <a:chExt cx="2737515" cy="1395253"/>
            </a:xfrm>
          </p:grpSpPr>
          <p:sp>
            <p:nvSpPr>
              <p:cNvPr id="300" name="Shape 300"/>
              <p:cNvSpPr/>
              <p:nvPr/>
            </p:nvSpPr>
            <p:spPr>
              <a:xfrm>
                <a:off x="-87626" y="-24526"/>
                <a:ext cx="2737515" cy="139525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r>
                  <a:rPr>
                    <a:latin typeface="Franklin Gothic Book"/>
                    <a:ea typeface="Franklin Gothic Book"/>
                    <a:cs typeface="Franklin Gothic Book"/>
                  </a:rPr>
                  <a:t>1/2 SDS</a:t>
                </a:r>
              </a:p>
              <a:p>
                <a:r>
                  <a:rPr>
                    <a:latin typeface="Franklin Gothic Book"/>
                    <a:ea typeface="Franklin Gothic Book"/>
                    <a:cs typeface="Franklin Gothic Book"/>
                  </a:rPr>
                  <a:t>totale aschi</a:t>
                </a:r>
              </a:p>
            </p:txBody>
          </p:sp>
          <p:sp>
            <p:nvSpPr>
              <p:cNvPr id="301" name="Shape 301"/>
              <p:cNvSpPr/>
              <p:nvPr/>
            </p:nvSpPr>
            <p:spPr>
              <a:xfrm>
                <a:off x="77737" y="666750"/>
                <a:ext cx="2387601" cy="127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Franklin Gothic Book"/>
                  <a:ea typeface="Franklin Gothic Book"/>
                  <a:cs typeface="Franklin Gothic Book"/>
                </a:endParaRPr>
              </a:p>
            </p:txBody>
          </p:sp>
        </p:grpSp>
        <p:sp>
          <p:nvSpPr>
            <p:cNvPr id="303" name="Shape 303"/>
            <p:cNvSpPr/>
            <p:nvPr/>
          </p:nvSpPr>
          <p:spPr>
            <a:xfrm>
              <a:off x="-69049" y="298639"/>
              <a:ext cx="3366330" cy="7489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rPr>
                  <a:latin typeface="Franklin Gothic Book"/>
                  <a:ea typeface="Franklin Gothic Book"/>
                  <a:cs typeface="Franklin Gothic Book"/>
                </a:rPr>
                <a:t>FR cen-gene =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14110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6.20a-b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30500" y="1549400"/>
            <a:ext cx="7239000" cy="60198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109406824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" name="Group 193"/>
          <p:cNvGrpSpPr/>
          <p:nvPr/>
        </p:nvGrpSpPr>
        <p:grpSpPr>
          <a:xfrm>
            <a:off x="38084" y="1574200"/>
            <a:ext cx="12763516" cy="6438901"/>
            <a:chOff x="0" y="0"/>
            <a:chExt cx="12763514" cy="6438900"/>
          </a:xfrm>
        </p:grpSpPr>
        <p:pic>
          <p:nvPicPr>
            <p:cNvPr id="191" name="6.20 3-4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6716546" y="969370"/>
              <a:ext cx="6046969" cy="451331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2" name="6.20c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6002175" cy="64389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2616706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/>
          <p:nvPr/>
        </p:nvSpPr>
        <p:spPr>
          <a:xfrm>
            <a:off x="812800" y="3579837"/>
            <a:ext cx="11366500" cy="2949525"/>
          </a:xfrm>
          <a:prstGeom prst="rect">
            <a:avLst/>
          </a:prstGeom>
          <a:ln w="50800">
            <a:solidFill>
              <a:srgbClr val="71EF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700"/>
            </a:lvl1pPr>
          </a:lstStyle>
          <a:p>
            <a:r>
              <a:rPr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</a:rPr>
              <a:t>Il modello di ricombinazione di tipo riparativo ha cominciato a essere accreditato perché spiegava molti dei dati ottenuti fino allora in studi genetici e molecolari, e poiché spiegava le cinque proprietà della ricombinazione, dedotte dagli esperimenti d’incrocio: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4493677" y="8450067"/>
            <a:ext cx="102592" cy="7489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Franklin Gothic Book"/>
              <a:ea typeface="Franklin Gothic Book"/>
              <a:cs typeface="Franklin Gothic Book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639587640"/>
      </p:ext>
    </p:extLst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/>
          <p:nvPr/>
        </p:nvSpPr>
        <p:spPr>
          <a:xfrm>
            <a:off x="88900" y="393521"/>
            <a:ext cx="12915900" cy="8966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3600">
                <a:solidFill>
                  <a:srgbClr val="96D35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latin typeface="Franklin Gothic Book"/>
                <a:ea typeface="Franklin Gothic Book"/>
                <a:cs typeface="Franklin Gothic Book"/>
              </a:rPr>
              <a:t>1. Gli omologhi si rompono, si scambiano materiale e si ricongiungono.</a:t>
            </a:r>
          </a:p>
          <a:p>
            <a:pPr algn="l">
              <a:defRPr sz="36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rgbClr val="53D5FD"/>
                </a:solidFill>
                <a:latin typeface="Franklin Gothic Book"/>
                <a:ea typeface="Franklin Gothic Book"/>
                <a:cs typeface="Franklin Gothic Book"/>
              </a:rPr>
              <a:t>2. Rottura e riparazione creano prodotti reciproci di ricombinazione.</a:t>
            </a:r>
          </a:p>
          <a:p>
            <a:pPr algn="l">
              <a:defRPr sz="3600">
                <a:solidFill>
                  <a:srgbClr val="FF6A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latin typeface="Franklin Gothic Book"/>
                <a:ea typeface="Franklin Gothic Book"/>
                <a:cs typeface="Franklin Gothic Book"/>
              </a:rPr>
              <a:t>3. Gli eventi di ricombinazione possono avvenire ovunque lungo la molecola di DNA.</a:t>
            </a:r>
          </a:p>
          <a:p>
            <a:pPr algn="l">
              <a:defRPr sz="3600">
                <a:solidFill>
                  <a:srgbClr val="FFFC41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latin typeface="Franklin Gothic Book"/>
                <a:ea typeface="Franklin Gothic Book"/>
                <a:cs typeface="Franklin Gothic Book"/>
              </a:rPr>
              <a:t>4. La precisione nello scambio, senza guadagno, né perdita di coppie di nucleotidi, previene l’introduzione di mutazioni durante il processo.</a:t>
            </a:r>
          </a:p>
          <a:p>
            <a:pPr algn="l">
              <a:defRPr sz="36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chemeClr val="bg1"/>
                </a:solidFill>
                <a:latin typeface="Franklin Gothic Book"/>
                <a:ea typeface="Franklin Gothic Book"/>
                <a:cs typeface="Franklin Gothic Book"/>
              </a:rPr>
              <a:t>5.</a:t>
            </a:r>
            <a:r>
              <a:rPr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>
                <a:solidFill>
                  <a:srgbClr val="FF0000"/>
                </a:solidFill>
                <a:latin typeface="Franklin Gothic Book"/>
                <a:ea typeface="Franklin Gothic Book"/>
                <a:cs typeface="Franklin Gothic Book"/>
              </a:rPr>
              <a:t>La </a:t>
            </a:r>
            <a:r>
              <a:rPr b="1">
                <a:solidFill>
                  <a:srgbClr val="FF0000"/>
                </a:solidFill>
                <a:latin typeface="Franklin Gothic Book"/>
                <a:ea typeface="Franklin Gothic Book"/>
                <a:cs typeface="Franklin Gothic Book"/>
              </a:rPr>
              <a:t>conversione genica</a:t>
            </a:r>
            <a:r>
              <a:rPr b="1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</a:rPr>
              <a:t>,</a:t>
            </a:r>
            <a:r>
              <a:rPr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</a:rPr>
              <a:t> in cui piccoli segmenti d’informazioni si trasferiscono da un cromosoma omologo all’altro, può dare origine, nella progenie, ad un rapporto diverso dall’atteso 1:1 nella frequenza di due alleli differenti. Il 50% degli eventi di conversione genica è associato al crossing-over tra marcatori fiancheggianti, mentre il rimanente 50% non è associato ad eventi di scambio.</a:t>
            </a:r>
          </a:p>
        </p:txBody>
      </p:sp>
    </p:spTree>
    <p:extLst>
      <p:ext uri="{BB962C8B-B14F-4D97-AF65-F5344CB8AC3E}">
        <p14:creationId xmlns:p14="http://schemas.microsoft.com/office/powerpoint/2010/main" val="4121795584"/>
      </p:ext>
    </p:extLst>
  </p:cSld>
  <p:clrMapOvr>
    <a:masterClrMapping/>
  </p:clrMapOvr>
  <p:transition xmlns:p14="http://schemas.microsoft.com/office/powerpoint/2010/main" spd="slow">
    <p:blinds dir="vert"/>
  </p:transition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0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2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2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2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2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" grpId="0" build="p" bldLvl="5" animBg="1" advAuto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6.2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38030" y="1122597"/>
            <a:ext cx="6633146" cy="8620737"/>
          </a:xfrm>
          <a:prstGeom prst="rect">
            <a:avLst/>
          </a:prstGeom>
          <a:ln w="12700">
            <a:miter lim="400000"/>
          </a:ln>
        </p:spPr>
      </p:pic>
      <p:sp>
        <p:nvSpPr>
          <p:cNvPr id="212" name="Shape 212"/>
          <p:cNvSpPr/>
          <p:nvPr/>
        </p:nvSpPr>
        <p:spPr>
          <a:xfrm>
            <a:off x="1683353" y="107950"/>
            <a:ext cx="8950128" cy="901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sz="56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La ricombinazione illegittima</a:t>
            </a:r>
          </a:p>
        </p:txBody>
      </p:sp>
    </p:spTree>
    <p:extLst>
      <p:ext uri="{BB962C8B-B14F-4D97-AF65-F5344CB8AC3E}">
        <p14:creationId xmlns:p14="http://schemas.microsoft.com/office/powerpoint/2010/main" val="1053929745"/>
      </p:ext>
    </p:extLst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194431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>
                <a:solidFill>
                  <a:srgbClr val="FF0000"/>
                </a:solidFill>
              </a:rPr>
              <a:t>Mappatura Genetica di Caratteri Mendeliani</a:t>
            </a:r>
            <a:r>
              <a:rPr lang="it-IT">
                <a:solidFill>
                  <a:srgbClr val="FF0000"/>
                </a:solidFill>
              </a:rPr>
              <a:t> Umani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66" name="Shape 166"/>
          <p:cNvSpPr>
            <a:spLocks noGrp="1"/>
          </p:cNvSpPr>
          <p:nvPr>
            <p:ph type="body" idx="1"/>
          </p:nvPr>
        </p:nvSpPr>
        <p:spPr>
          <a:xfrm>
            <a:off x="334433" y="1934632"/>
            <a:ext cx="12335934" cy="7431686"/>
          </a:xfrm>
          <a:prstGeom prst="rect">
            <a:avLst/>
          </a:prstGeom>
        </p:spPr>
        <p:txBody>
          <a:bodyPr/>
          <a:lstStyle/>
          <a:p>
            <a:pPr marL="652638" indent="-652638" defTabSz="457200">
              <a:spcBef>
                <a:spcPts val="0"/>
              </a:spcBef>
              <a:buSzPct val="100000"/>
              <a:buAutoNum type="arabicPeriod"/>
              <a:defRPr sz="43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Per localizzare i geni responsabili di una particolare malattia o di qualsiasi carattere fenotipico, abbiamo ancora bisogno di una mappa genetica</a:t>
            </a:r>
          </a:p>
          <a:p>
            <a:pPr marL="652638" indent="-652638" defTabSz="457200">
              <a:spcBef>
                <a:spcPts val="0"/>
              </a:spcBef>
              <a:buSzPct val="100000"/>
              <a:buAutoNum type="arabicPeriod"/>
              <a:defRPr sz="43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é importante scoprire la posizione cromosomica del gene</a:t>
            </a:r>
          </a:p>
          <a:p>
            <a:pPr marL="652638" indent="-652638" defTabSz="457200">
              <a:spcBef>
                <a:spcPts val="0"/>
              </a:spcBef>
              <a:buSzPct val="100000"/>
              <a:buAutoNum type="arabicPeriod"/>
              <a:defRPr sz="43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Identificare una serie di casi clinici con fenotipi chiari, che poi vengono genotipizzati in laboratorio per una serie di marcatori genetici</a:t>
            </a:r>
          </a:p>
          <a:p>
            <a:pPr marL="652638" indent="-652638" defTabSz="457200">
              <a:spcBef>
                <a:spcPts val="0"/>
              </a:spcBef>
              <a:buSzPct val="100000"/>
              <a:buAutoNum type="arabicPeriod"/>
              <a:defRPr sz="43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Questi genotipi sono poi analizzati per mappare il determinante</a:t>
            </a:r>
          </a:p>
        </p:txBody>
      </p:sp>
    </p:spTree>
    <p:extLst>
      <p:ext uri="{BB962C8B-B14F-4D97-AF65-F5344CB8AC3E}">
        <p14:creationId xmlns:p14="http://schemas.microsoft.com/office/powerpoint/2010/main" val="3148267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s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>
                <a:solidFill>
                  <a:srgbClr val="FF0000"/>
                </a:solidFill>
              </a:rPr>
              <a:t>Il ruolo della ricombinazione nella mappatura genetica</a:t>
            </a:r>
          </a:p>
        </p:txBody>
      </p:sp>
      <p:sp>
        <p:nvSpPr>
          <p:cNvPr id="169" name="Shape 169"/>
          <p:cNvSpPr>
            <a:spLocks noGrp="1"/>
          </p:cNvSpPr>
          <p:nvPr>
            <p:ph type="body" idx="1"/>
          </p:nvPr>
        </p:nvSpPr>
        <p:spPr>
          <a:xfrm>
            <a:off x="1079500" y="2527299"/>
            <a:ext cx="10845800" cy="6930498"/>
          </a:xfrm>
          <a:prstGeom prst="rect">
            <a:avLst/>
          </a:prstGeom>
        </p:spPr>
        <p:txBody>
          <a:bodyPr/>
          <a:lstStyle/>
          <a:p>
            <a:pPr marL="228600" indent="-228600" defTabSz="457200">
              <a:spcBef>
                <a:spcPts val="0"/>
              </a:spcBef>
              <a:buSzPct val="100000"/>
              <a:defRPr sz="41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In teoria la mappatura in uomo è esattamente la stessa degli altri organismi diploidi. Lo scopo è scoprire quanto frequentemente i due loci sono separati dalla ricombinazione meiotica.</a:t>
            </a:r>
          </a:p>
          <a:p>
            <a:pPr marL="228600" indent="-228600" defTabSz="457200">
              <a:spcBef>
                <a:spcPts val="0"/>
              </a:spcBef>
              <a:buSzPct val="100000"/>
              <a:defRPr sz="41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  <a:p>
            <a:pPr marL="228600" indent="-228600" defTabSz="457200">
              <a:spcBef>
                <a:spcPts val="0"/>
              </a:spcBef>
              <a:buSzPct val="100000"/>
              <a:defRPr sz="41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I ricombinanti sono identificati genotipizzando i genitori e la proteina per coppie di loci</a:t>
            </a:r>
          </a:p>
          <a:p>
            <a:pPr marL="228600" indent="-228600" defTabSz="457200">
              <a:spcBef>
                <a:spcPts val="0"/>
              </a:spcBef>
              <a:buSzPct val="100000"/>
              <a:defRPr sz="41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  <a:p>
            <a:pPr marL="228600" indent="-228600" defTabSz="457200">
              <a:spcBef>
                <a:spcPts val="0"/>
              </a:spcBef>
              <a:buSzPct val="100000"/>
              <a:defRPr sz="41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La frazione ricombinante è una misura della distanza genetica tra i due loci</a:t>
            </a:r>
          </a:p>
        </p:txBody>
      </p:sp>
    </p:spTree>
    <p:extLst>
      <p:ext uri="{BB962C8B-B14F-4D97-AF65-F5344CB8AC3E}">
        <p14:creationId xmlns:p14="http://schemas.microsoft.com/office/powerpoint/2010/main" val="3567142857"/>
      </p:ext>
    </p:extLst>
  </p:cSld>
  <p:clrMapOvr>
    <a:masterClrMapping/>
  </p:clrMapOvr>
  <p:transition xmlns:p14="http://schemas.microsoft.com/office/powerpoint/2010/main" spd="slow">
    <p:check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image3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22400" y="699669"/>
            <a:ext cx="10160000" cy="835426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40830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7400" y="1488015"/>
            <a:ext cx="11430000" cy="727652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152340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5.23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27200" y="1739900"/>
            <a:ext cx="9423400" cy="38608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025834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>
                <a:solidFill>
                  <a:srgbClr val="FF6600"/>
                </a:solidFill>
              </a:rPr>
              <a:t>Mappare un locus malattia</a:t>
            </a:r>
          </a:p>
        </p:txBody>
      </p:sp>
      <p:sp>
        <p:nvSpPr>
          <p:cNvPr id="176" name="Shape 176"/>
          <p:cNvSpPr>
            <a:spLocks noGrp="1"/>
          </p:cNvSpPr>
          <p:nvPr>
            <p:ph type="body" idx="1"/>
          </p:nvPr>
        </p:nvSpPr>
        <p:spPr>
          <a:xfrm>
            <a:off x="1079500" y="1951565"/>
            <a:ext cx="10845800" cy="6978255"/>
          </a:xfrm>
          <a:prstGeom prst="rect">
            <a:avLst/>
          </a:prstGeom>
        </p:spPr>
        <p:txBody>
          <a:bodyPr/>
          <a:lstStyle/>
          <a:p>
            <a:pPr marL="228600" indent="-228600" defTabSz="457200">
              <a:spcBef>
                <a:spcPts val="0"/>
              </a:spcBef>
              <a:buSzPct val="100000"/>
              <a:defRPr sz="37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La mappatura di geni malattia dipende da marcatori genetici</a:t>
            </a:r>
          </a:p>
          <a:p>
            <a:pPr marL="228600" indent="-228600" defTabSz="457200">
              <a:spcBef>
                <a:spcPts val="0"/>
              </a:spcBef>
              <a:buSzPct val="100000"/>
              <a:defRPr sz="37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  <a:p>
            <a:pPr marL="228600" indent="-228600" defTabSz="457200">
              <a:spcBef>
                <a:spcPts val="0"/>
              </a:spcBef>
              <a:buSzPct val="100000"/>
              <a:defRPr sz="37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Per analisi di associazione abbiamo bisogno di meiosi informative</a:t>
            </a:r>
          </a:p>
          <a:p>
            <a:pPr marL="228600" indent="-228600" defTabSz="457200">
              <a:spcBef>
                <a:spcPts val="0"/>
              </a:spcBef>
              <a:buSzPct val="100000"/>
              <a:defRPr sz="37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  <a:p>
            <a:pPr marL="228600" indent="-228600" defTabSz="457200">
              <a:spcBef>
                <a:spcPts val="0"/>
              </a:spcBef>
              <a:buSzPct val="100000"/>
              <a:defRPr sz="37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Marcatori utili sono quelli distribuiti su tutto il genoma</a:t>
            </a:r>
          </a:p>
          <a:p>
            <a:pPr marL="228600" indent="-228600" defTabSz="457200">
              <a:spcBef>
                <a:spcPts val="0"/>
              </a:spcBef>
              <a:buSzPct val="100000"/>
              <a:defRPr sz="37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  <a:p>
            <a:pPr marL="228600" indent="-228600" defTabSz="457200">
              <a:spcBef>
                <a:spcPts val="0"/>
              </a:spcBef>
              <a:buSzPct val="100000"/>
              <a:defRPr sz="37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L’analisi di associazione normalmente usa microsatelliti o SNPs come marcatori</a:t>
            </a:r>
          </a:p>
        </p:txBody>
      </p:sp>
    </p:spTree>
    <p:extLst>
      <p:ext uri="{BB962C8B-B14F-4D97-AF65-F5344CB8AC3E}">
        <p14:creationId xmlns:p14="http://schemas.microsoft.com/office/powerpoint/2010/main" val="1943692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l"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>
                <a:solidFill>
                  <a:srgbClr val="FF6600"/>
                </a:solidFill>
              </a:rPr>
              <a:t>Quale marcatore genetico scegliere?</a:t>
            </a:r>
          </a:p>
        </p:txBody>
      </p:sp>
      <p:sp>
        <p:nvSpPr>
          <p:cNvPr id="179" name="Shape 179"/>
          <p:cNvSpPr>
            <a:spLocks noGrp="1"/>
          </p:cNvSpPr>
          <p:nvPr>
            <p:ph type="body" idx="1"/>
          </p:nvPr>
        </p:nvSpPr>
        <p:spPr>
          <a:xfrm>
            <a:off x="554566" y="1985433"/>
            <a:ext cx="11895667" cy="6890016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SzTx/>
              <a:buNone/>
              <a:defRPr sz="34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Deve avere un pattern chiaro di eredità Mendeliana, preferibilmente codominante così il genotipo si può dedurre dal fenotipo</a:t>
            </a:r>
          </a:p>
          <a:p>
            <a:pPr marL="0" indent="0">
              <a:spcBef>
                <a:spcPts val="0"/>
              </a:spcBef>
              <a:buSzTx/>
              <a:buNone/>
              <a:defRPr sz="34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  <a:p>
            <a:pPr marL="0" indent="0">
              <a:spcBef>
                <a:spcPts val="0"/>
              </a:spcBef>
              <a:buSzTx/>
              <a:buNone/>
              <a:defRPr sz="34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Facilmente analizzabile usando materiale facilmente disponibile (saliva vs biopsia cerebrale)</a:t>
            </a:r>
          </a:p>
          <a:p>
            <a:pPr marL="0" indent="0">
              <a:spcBef>
                <a:spcPts val="0"/>
              </a:spcBef>
              <a:buSzTx/>
              <a:buNone/>
              <a:defRPr sz="34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  <a:p>
            <a:pPr marL="0" indent="0">
              <a:spcBef>
                <a:spcPts val="0"/>
              </a:spcBef>
              <a:buSzTx/>
              <a:buNone/>
              <a:defRPr sz="34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Il locus deve essere altamente polimorfico, in modo tale che la persona selezionata ha una buona possibilità di essere eterozigote</a:t>
            </a:r>
          </a:p>
          <a:p>
            <a:pPr marL="0" indent="0">
              <a:spcBef>
                <a:spcPts val="0"/>
              </a:spcBef>
              <a:buSzTx/>
              <a:buNone/>
              <a:defRPr sz="34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  <a:p>
            <a:pPr marL="0" indent="0">
              <a:spcBef>
                <a:spcPts val="0"/>
              </a:spcBef>
              <a:buSzTx/>
              <a:buNone/>
              <a:defRPr sz="34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Qualsiasi carattere che soddisfi questi criteri può essere utilizzato come </a:t>
            </a:r>
            <a:r>
              <a:rPr>
                <a:solidFill>
                  <a:schemeClr val="accent4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marcatore genetico</a:t>
            </a:r>
          </a:p>
        </p:txBody>
      </p:sp>
    </p:spTree>
    <p:extLst>
      <p:ext uri="{BB962C8B-B14F-4D97-AF65-F5344CB8AC3E}">
        <p14:creationId xmlns:p14="http://schemas.microsoft.com/office/powerpoint/2010/main" val="2769210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" y="2001809"/>
            <a:ext cx="13004803" cy="637596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037897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ip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image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215" y="2184400"/>
            <a:ext cx="12924369" cy="4368800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Shape 184"/>
          <p:cNvSpPr/>
          <p:nvPr/>
        </p:nvSpPr>
        <p:spPr>
          <a:xfrm>
            <a:off x="2743414" y="463550"/>
            <a:ext cx="7812138" cy="901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sz="5600">
                <a:solidFill>
                  <a:srgbClr val="70BF41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</a:lstStyle>
          <a:p>
            <a:r>
              <a:t>Meiosi informative e non </a:t>
            </a:r>
          </a:p>
        </p:txBody>
      </p:sp>
    </p:spTree>
    <p:extLst>
      <p:ext uri="{BB962C8B-B14F-4D97-AF65-F5344CB8AC3E}">
        <p14:creationId xmlns:p14="http://schemas.microsoft.com/office/powerpoint/2010/main" val="1602247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ip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image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3455" y="547489"/>
            <a:ext cx="12097889" cy="831729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014729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l"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image4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8000" y="184150"/>
            <a:ext cx="6319240" cy="8578154"/>
          </a:xfrm>
          <a:prstGeom prst="rect">
            <a:avLst/>
          </a:prstGeom>
          <a:ln w="12700">
            <a:miter lim="400000"/>
          </a:ln>
        </p:spPr>
      </p:pic>
      <p:pic>
        <p:nvPicPr>
          <p:cNvPr id="189" name="image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47360" y="279400"/>
            <a:ext cx="6011400" cy="4640049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image5.ti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902450" y="5130800"/>
            <a:ext cx="5372100" cy="2171700"/>
          </a:xfrm>
          <a:prstGeom prst="rect">
            <a:avLst/>
          </a:prstGeom>
          <a:ln w="12700">
            <a:miter lim="400000"/>
          </a:ln>
        </p:spPr>
      </p:pic>
      <p:sp>
        <p:nvSpPr>
          <p:cNvPr id="191" name="Shape 191"/>
          <p:cNvSpPr/>
          <p:nvPr/>
        </p:nvSpPr>
        <p:spPr>
          <a:xfrm>
            <a:off x="7699350" y="7550150"/>
            <a:ext cx="4104569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+3 = Linkage</a:t>
            </a:r>
          </a:p>
          <a:p>
            <a:pPr>
              <a:defRPr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-2= esclusione di linkage</a:t>
            </a:r>
          </a:p>
        </p:txBody>
      </p:sp>
    </p:spTree>
    <p:extLst>
      <p:ext uri="{BB962C8B-B14F-4D97-AF65-F5344CB8AC3E}">
        <p14:creationId xmlns:p14="http://schemas.microsoft.com/office/powerpoint/2010/main" val="41380091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/>
          <p:nvPr/>
        </p:nvSpPr>
        <p:spPr>
          <a:xfrm>
            <a:off x="4584700" y="1106805"/>
            <a:ext cx="3715152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3600" b="1" i="1">
                <a:solidFill>
                  <a:srgbClr val="00C7FC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latin typeface="Franklin Gothic Book"/>
                <a:ea typeface="Franklin Gothic Book"/>
                <a:cs typeface="Franklin Gothic Book"/>
              </a:rPr>
              <a:t>thr arg X thr</a:t>
            </a:r>
            <a:r>
              <a:rPr baseline="31999">
                <a:latin typeface="Franklin Gothic Book"/>
                <a:ea typeface="Franklin Gothic Book"/>
                <a:cs typeface="Franklin Gothic Book"/>
              </a:rPr>
              <a:t>+</a:t>
            </a:r>
            <a:r>
              <a:rPr>
                <a:latin typeface="Franklin Gothic Book"/>
                <a:ea typeface="Franklin Gothic Book"/>
                <a:cs typeface="Franklin Gothic Book"/>
              </a:rPr>
              <a:t> arg</a:t>
            </a:r>
            <a:r>
              <a:rPr baseline="31999">
                <a:latin typeface="Franklin Gothic Book"/>
                <a:ea typeface="Franklin Gothic Book"/>
                <a:cs typeface="Franklin Gothic Book"/>
              </a:rPr>
              <a:t>+</a:t>
            </a:r>
          </a:p>
        </p:txBody>
      </p:sp>
      <p:pic>
        <p:nvPicPr>
          <p:cNvPr id="307" name="5.23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27200" y="1739900"/>
            <a:ext cx="9423400" cy="3860800"/>
          </a:xfrm>
          <a:prstGeom prst="rect">
            <a:avLst/>
          </a:prstGeom>
          <a:ln w="12700">
            <a:miter lim="400000"/>
          </a:ln>
        </p:spPr>
      </p:pic>
      <p:sp>
        <p:nvSpPr>
          <p:cNvPr id="308" name="Shape 308"/>
          <p:cNvSpPr/>
          <p:nvPr/>
        </p:nvSpPr>
        <p:spPr>
          <a:xfrm>
            <a:off x="2265170" y="6017755"/>
            <a:ext cx="9472946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3600">
                <a:solidFill>
                  <a:srgbClr val="00A3D7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800000"/>
                </a:solidFill>
              </a:rPr>
              <a:t>Mappare thr e arg rispetto al centromero</a:t>
            </a:r>
          </a:p>
          <a:p>
            <a:pPr algn="l">
              <a:defRPr sz="3600">
                <a:solidFill>
                  <a:srgbClr val="00C7FC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tx1"/>
                </a:solidFill>
              </a:rPr>
              <a:t>Considero un gene alla volta selezionando </a:t>
            </a:r>
            <a:r>
              <a:t>i </a:t>
            </a:r>
            <a:r>
              <a:rPr>
                <a:solidFill>
                  <a:srgbClr val="77BB41"/>
                </a:solidFill>
              </a:rPr>
              <a:t>SDS</a:t>
            </a:r>
          </a:p>
        </p:txBody>
      </p:sp>
      <p:sp>
        <p:nvSpPr>
          <p:cNvPr id="309" name="Shape 309"/>
          <p:cNvSpPr/>
          <p:nvPr/>
        </p:nvSpPr>
        <p:spPr>
          <a:xfrm>
            <a:off x="3683000" y="3238500"/>
            <a:ext cx="355600" cy="1511300"/>
          </a:xfrm>
          <a:prstGeom prst="rect">
            <a:avLst/>
          </a:prstGeom>
          <a:solidFill>
            <a:srgbClr val="FF4013">
              <a:alpha val="60000"/>
            </a:srgbClr>
          </a:solidFill>
          <a:ln w="12700">
            <a:miter lim="400000"/>
          </a:ln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pPr>
            <a:endParaRPr>
              <a:latin typeface="Franklin Gothic Book"/>
              <a:ea typeface="Franklin Gothic Book"/>
              <a:cs typeface="Franklin Gothic Book"/>
            </a:endParaRPr>
          </a:p>
        </p:txBody>
      </p:sp>
      <p:sp>
        <p:nvSpPr>
          <p:cNvPr id="310" name="Shape 310"/>
          <p:cNvSpPr/>
          <p:nvPr/>
        </p:nvSpPr>
        <p:spPr>
          <a:xfrm>
            <a:off x="5651500" y="3238500"/>
            <a:ext cx="355600" cy="1511300"/>
          </a:xfrm>
          <a:prstGeom prst="rect">
            <a:avLst/>
          </a:prstGeom>
          <a:solidFill>
            <a:srgbClr val="FF4013">
              <a:alpha val="60000"/>
            </a:srgbClr>
          </a:solidFill>
          <a:ln w="12700">
            <a:miter lim="400000"/>
          </a:ln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pPr>
            <a:endParaRPr>
              <a:latin typeface="Franklin Gothic Book"/>
              <a:ea typeface="Franklin Gothic Book"/>
              <a:cs typeface="Franklin Gothic Book"/>
            </a:endParaRPr>
          </a:p>
        </p:txBody>
      </p:sp>
      <p:sp>
        <p:nvSpPr>
          <p:cNvPr id="311" name="Shape 311"/>
          <p:cNvSpPr/>
          <p:nvPr/>
        </p:nvSpPr>
        <p:spPr>
          <a:xfrm>
            <a:off x="8585200" y="3238500"/>
            <a:ext cx="355600" cy="1511300"/>
          </a:xfrm>
          <a:prstGeom prst="rect">
            <a:avLst/>
          </a:prstGeom>
          <a:solidFill>
            <a:srgbClr val="FF4013">
              <a:alpha val="60000"/>
            </a:srgbClr>
          </a:solidFill>
          <a:ln w="12700">
            <a:miter lim="400000"/>
          </a:ln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pPr>
            <a:endParaRPr>
              <a:latin typeface="Franklin Gothic Book"/>
              <a:ea typeface="Franklin Gothic Book"/>
              <a:cs typeface="Franklin Gothic Book"/>
            </a:endParaRPr>
          </a:p>
        </p:txBody>
      </p:sp>
      <p:sp>
        <p:nvSpPr>
          <p:cNvPr id="312" name="Shape 312"/>
          <p:cNvSpPr/>
          <p:nvPr/>
        </p:nvSpPr>
        <p:spPr>
          <a:xfrm>
            <a:off x="9613900" y="3238500"/>
            <a:ext cx="355600" cy="1511300"/>
          </a:xfrm>
          <a:prstGeom prst="rect">
            <a:avLst/>
          </a:prstGeom>
          <a:solidFill>
            <a:srgbClr val="669C35">
              <a:alpha val="60000"/>
            </a:srgbClr>
          </a:solidFill>
          <a:ln w="12700">
            <a:miter lim="400000"/>
          </a:ln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pPr>
            <a:endParaRPr>
              <a:latin typeface="Franklin Gothic Book"/>
              <a:ea typeface="Franklin Gothic Book"/>
              <a:cs typeface="Franklin Gothic Book"/>
            </a:endParaRPr>
          </a:p>
        </p:txBody>
      </p:sp>
      <p:sp>
        <p:nvSpPr>
          <p:cNvPr id="313" name="Shape 313"/>
          <p:cNvSpPr/>
          <p:nvPr/>
        </p:nvSpPr>
        <p:spPr>
          <a:xfrm>
            <a:off x="7607300" y="3238500"/>
            <a:ext cx="355600" cy="1511300"/>
          </a:xfrm>
          <a:prstGeom prst="rect">
            <a:avLst/>
          </a:prstGeom>
          <a:solidFill>
            <a:srgbClr val="669C35">
              <a:alpha val="60000"/>
            </a:srgbClr>
          </a:solidFill>
          <a:ln w="12700">
            <a:miter lim="400000"/>
          </a:ln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pPr>
            <a:endParaRPr>
              <a:latin typeface="Franklin Gothic Book"/>
              <a:ea typeface="Franklin Gothic Book"/>
              <a:cs typeface="Franklin Gothic Book"/>
            </a:endParaRPr>
          </a:p>
        </p:txBody>
      </p:sp>
      <p:sp>
        <p:nvSpPr>
          <p:cNvPr id="314" name="Shape 314"/>
          <p:cNvSpPr/>
          <p:nvPr/>
        </p:nvSpPr>
        <p:spPr>
          <a:xfrm>
            <a:off x="4622800" y="3238500"/>
            <a:ext cx="355600" cy="1511300"/>
          </a:xfrm>
          <a:prstGeom prst="rect">
            <a:avLst/>
          </a:prstGeom>
          <a:solidFill>
            <a:srgbClr val="669C35">
              <a:alpha val="60000"/>
            </a:srgbClr>
          </a:solidFill>
          <a:ln w="12700">
            <a:miter lim="400000"/>
          </a:ln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pPr>
            <a:endParaRPr>
              <a:latin typeface="Franklin Gothic Book"/>
              <a:ea typeface="Franklin Gothic Book"/>
              <a:cs typeface="Franklin Gothic Book"/>
            </a:endParaRPr>
          </a:p>
        </p:txBody>
      </p:sp>
      <p:sp>
        <p:nvSpPr>
          <p:cNvPr id="315" name="Shape 315"/>
          <p:cNvSpPr/>
          <p:nvPr/>
        </p:nvSpPr>
        <p:spPr>
          <a:xfrm>
            <a:off x="6591300" y="3238500"/>
            <a:ext cx="355600" cy="1511300"/>
          </a:xfrm>
          <a:prstGeom prst="rect">
            <a:avLst/>
          </a:prstGeom>
          <a:solidFill>
            <a:srgbClr val="669C35">
              <a:alpha val="60000"/>
            </a:srgbClr>
          </a:solidFill>
          <a:ln w="12700">
            <a:miter lim="400000"/>
          </a:ln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pPr>
            <a:endParaRPr>
              <a:latin typeface="Franklin Gothic Book"/>
              <a:ea typeface="Franklin Gothic Book"/>
              <a:cs typeface="Franklin Gothic Book"/>
            </a:endParaRPr>
          </a:p>
        </p:txBody>
      </p:sp>
      <p:sp>
        <p:nvSpPr>
          <p:cNvPr id="316" name="Shape 316"/>
          <p:cNvSpPr/>
          <p:nvPr/>
        </p:nvSpPr>
        <p:spPr>
          <a:xfrm>
            <a:off x="9464802" y="5080000"/>
            <a:ext cx="2094463" cy="685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600"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t>Tot=105</a:t>
            </a:r>
          </a:p>
        </p:txBody>
      </p:sp>
      <p:grpSp>
        <p:nvGrpSpPr>
          <p:cNvPr id="2" name="Gruppo 1"/>
          <p:cNvGrpSpPr/>
          <p:nvPr/>
        </p:nvGrpSpPr>
        <p:grpSpPr>
          <a:xfrm>
            <a:off x="2291849" y="8083782"/>
            <a:ext cx="5015866" cy="1210588"/>
            <a:chOff x="1905634" y="7827235"/>
            <a:chExt cx="5015866" cy="1210588"/>
          </a:xfrm>
        </p:grpSpPr>
        <p:sp>
          <p:nvSpPr>
            <p:cNvPr id="317" name="Shape 317"/>
            <p:cNvSpPr/>
            <p:nvPr/>
          </p:nvSpPr>
          <p:spPr>
            <a:xfrm>
              <a:off x="3035300" y="8407129"/>
              <a:ext cx="3886200" cy="25400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Franklin Gothic Book"/>
                <a:ea typeface="Franklin Gothic Book"/>
                <a:cs typeface="Franklin Gothic Book"/>
              </a:endParaRPr>
            </a:p>
          </p:txBody>
        </p:sp>
        <p:sp>
          <p:nvSpPr>
            <p:cNvPr id="318" name="Shape 318"/>
            <p:cNvSpPr/>
            <p:nvPr/>
          </p:nvSpPr>
          <p:spPr>
            <a:xfrm>
              <a:off x="1905634" y="7827235"/>
              <a:ext cx="4790925" cy="12105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3600">
                  <a:solidFill>
                    <a:srgbClr val="00C7FC"/>
                  </a:solidFill>
                  <a:latin typeface="Franklin Gothic Book"/>
                  <a:ea typeface="Franklin Gothic Book"/>
                  <a:cs typeface="Franklin Gothic Book"/>
                  <a:sym typeface="Franklin Gothic Book"/>
                </a:defRPr>
              </a:pPr>
              <a:r>
                <a:rPr>
                  <a:solidFill>
                    <a:srgbClr val="77BB41"/>
                  </a:solidFill>
                </a:rPr>
                <a:t>            </a:t>
              </a:r>
              <a:r>
                <a:rPr u="sng">
                  <a:solidFill>
                    <a:srgbClr val="77BB41"/>
                  </a:solidFill>
                </a:rPr>
                <a:t>1/2 (16+2+2+1)</a:t>
              </a:r>
            </a:p>
            <a:p>
              <a:pPr>
                <a:defRPr sz="3600">
                  <a:solidFill>
                    <a:srgbClr val="00C7FC"/>
                  </a:solidFill>
                  <a:latin typeface="Franklin Gothic Book"/>
                  <a:ea typeface="Franklin Gothic Book"/>
                  <a:cs typeface="Franklin Gothic Book"/>
                  <a:sym typeface="Franklin Gothic Book"/>
                </a:defRPr>
              </a:pPr>
              <a:r>
                <a:rPr>
                  <a:solidFill>
                    <a:srgbClr val="77BB41"/>
                  </a:solidFill>
                </a:rPr>
                <a:t>           105</a:t>
              </a:r>
            </a:p>
          </p:txBody>
        </p:sp>
      </p:grpSp>
      <p:sp>
        <p:nvSpPr>
          <p:cNvPr id="319" name="Shape 319"/>
          <p:cNvSpPr/>
          <p:nvPr/>
        </p:nvSpPr>
        <p:spPr>
          <a:xfrm>
            <a:off x="7788401" y="8278283"/>
            <a:ext cx="3236790" cy="62230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numCol="1" anchor="ctr">
            <a:spAutoFit/>
          </a:bodyPr>
          <a:lstStyle>
            <a:lvl1pPr>
              <a:defRPr sz="3600">
                <a:solidFill>
                  <a:srgbClr val="00C7FC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t>X 100 = 10 um  </a:t>
            </a:r>
          </a:p>
        </p:txBody>
      </p:sp>
      <p:sp>
        <p:nvSpPr>
          <p:cNvPr id="320" name="Shape 320"/>
          <p:cNvSpPr/>
          <p:nvPr/>
        </p:nvSpPr>
        <p:spPr>
          <a:xfrm>
            <a:off x="1765300" y="8261350"/>
            <a:ext cx="1299717" cy="62230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numCol="1" anchor="ctr">
            <a:spAutoFit/>
          </a:bodyPr>
          <a:lstStyle>
            <a:lvl1pPr algn="l">
              <a:defRPr sz="3600">
                <a:solidFill>
                  <a:srgbClr val="77BB41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pPr>
              <a:defRPr>
                <a:solidFill>
                  <a:srgbClr val="00C7FC"/>
                </a:solidFill>
              </a:defRPr>
            </a:pPr>
            <a:r>
              <a:rPr>
                <a:solidFill>
                  <a:srgbClr val="77BB41"/>
                </a:solidFill>
              </a:rPr>
              <a:t>C-thr=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/>
          <p:nvPr/>
        </p:nvSpPr>
        <p:spPr>
          <a:xfrm>
            <a:off x="4584700" y="1106805"/>
            <a:ext cx="3715152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3600" b="1" i="1">
                <a:solidFill>
                  <a:srgbClr val="00C7FC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thr arg X thr</a:t>
            </a:r>
            <a:r>
              <a:rPr baseline="31999"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+</a:t>
            </a:r>
            <a:r>
              <a:rPr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 arg</a:t>
            </a:r>
            <a:r>
              <a:rPr baseline="31999"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+</a:t>
            </a:r>
          </a:p>
        </p:txBody>
      </p:sp>
      <p:pic>
        <p:nvPicPr>
          <p:cNvPr id="324" name="5.23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27200" y="1739900"/>
            <a:ext cx="9423400" cy="3860800"/>
          </a:xfrm>
          <a:prstGeom prst="rect">
            <a:avLst/>
          </a:prstGeom>
          <a:ln w="12700">
            <a:miter lim="400000"/>
          </a:ln>
        </p:spPr>
      </p:pic>
      <p:sp>
        <p:nvSpPr>
          <p:cNvPr id="325" name="Shape 325"/>
          <p:cNvSpPr/>
          <p:nvPr/>
        </p:nvSpPr>
        <p:spPr>
          <a:xfrm>
            <a:off x="487170" y="6038850"/>
            <a:ext cx="11630532" cy="1308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3600">
                <a:solidFill>
                  <a:srgbClr val="00A3D7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Mappare </a:t>
            </a:r>
            <a:r>
              <a:rPr>
                <a:solidFill>
                  <a:srgbClr val="FFFFFF"/>
                </a:solidFill>
              </a:rPr>
              <a:t>thr</a:t>
            </a:r>
            <a:r>
              <a:t> e </a:t>
            </a:r>
            <a:r>
              <a:rPr>
                <a:solidFill>
                  <a:srgbClr val="FFFFFF"/>
                </a:solidFill>
              </a:rPr>
              <a:t>arg</a:t>
            </a:r>
            <a:r>
              <a:t> rispetto al centromero</a:t>
            </a:r>
          </a:p>
          <a:p>
            <a:pPr algn="l">
              <a:defRPr sz="3600">
                <a:solidFill>
                  <a:srgbClr val="00C7FC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Considero un gene alla volta selezionando i </a:t>
            </a:r>
            <a:r>
              <a:rPr>
                <a:solidFill>
                  <a:srgbClr val="77BB41"/>
                </a:solidFill>
              </a:rPr>
              <a:t>SDS</a:t>
            </a:r>
          </a:p>
        </p:txBody>
      </p:sp>
      <p:sp>
        <p:nvSpPr>
          <p:cNvPr id="326" name="Shape 326"/>
          <p:cNvSpPr/>
          <p:nvPr/>
        </p:nvSpPr>
        <p:spPr>
          <a:xfrm>
            <a:off x="4140200" y="3238500"/>
            <a:ext cx="355600" cy="1511300"/>
          </a:xfrm>
          <a:prstGeom prst="rect">
            <a:avLst/>
          </a:prstGeom>
          <a:solidFill>
            <a:srgbClr val="FF4013">
              <a:alpha val="60000"/>
            </a:srgbClr>
          </a:solidFill>
          <a:ln w="12700">
            <a:miter lim="400000"/>
          </a:ln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pPr>
            <a:endParaRPr>
              <a:latin typeface="Franklin Gothic Book"/>
              <a:ea typeface="Franklin Gothic Book"/>
              <a:cs typeface="Franklin Gothic Book"/>
            </a:endParaRPr>
          </a:p>
        </p:txBody>
      </p:sp>
      <p:sp>
        <p:nvSpPr>
          <p:cNvPr id="327" name="Shape 327"/>
          <p:cNvSpPr/>
          <p:nvPr/>
        </p:nvSpPr>
        <p:spPr>
          <a:xfrm>
            <a:off x="5168900" y="3238500"/>
            <a:ext cx="355600" cy="1511300"/>
          </a:xfrm>
          <a:prstGeom prst="rect">
            <a:avLst/>
          </a:prstGeom>
          <a:solidFill>
            <a:srgbClr val="FF4013">
              <a:alpha val="60000"/>
            </a:srgbClr>
          </a:solidFill>
          <a:ln w="12700">
            <a:miter lim="400000"/>
          </a:ln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pPr>
            <a:endParaRPr>
              <a:latin typeface="Franklin Gothic Book"/>
              <a:ea typeface="Franklin Gothic Book"/>
              <a:cs typeface="Franklin Gothic Book"/>
            </a:endParaRPr>
          </a:p>
        </p:txBody>
      </p:sp>
      <p:sp>
        <p:nvSpPr>
          <p:cNvPr id="328" name="Shape 328"/>
          <p:cNvSpPr/>
          <p:nvPr/>
        </p:nvSpPr>
        <p:spPr>
          <a:xfrm>
            <a:off x="10083800" y="3238500"/>
            <a:ext cx="355600" cy="1511300"/>
          </a:xfrm>
          <a:prstGeom prst="rect">
            <a:avLst/>
          </a:prstGeom>
          <a:solidFill>
            <a:srgbClr val="669C35">
              <a:alpha val="60000"/>
            </a:srgbClr>
          </a:solidFill>
          <a:ln w="12700">
            <a:miter lim="400000"/>
          </a:ln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pPr>
            <a:endParaRPr>
              <a:latin typeface="Franklin Gothic Book"/>
              <a:ea typeface="Franklin Gothic Book"/>
              <a:cs typeface="Franklin Gothic Book"/>
            </a:endParaRPr>
          </a:p>
        </p:txBody>
      </p:sp>
      <p:sp>
        <p:nvSpPr>
          <p:cNvPr id="329" name="Shape 329"/>
          <p:cNvSpPr/>
          <p:nvPr/>
        </p:nvSpPr>
        <p:spPr>
          <a:xfrm>
            <a:off x="8089900" y="3238500"/>
            <a:ext cx="355600" cy="1511300"/>
          </a:xfrm>
          <a:prstGeom prst="rect">
            <a:avLst/>
          </a:prstGeom>
          <a:solidFill>
            <a:srgbClr val="669C35">
              <a:alpha val="60000"/>
            </a:srgbClr>
          </a:solidFill>
          <a:ln w="12700">
            <a:miter lim="400000"/>
          </a:ln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pPr>
            <a:endParaRPr>
              <a:latin typeface="Franklin Gothic Book"/>
              <a:ea typeface="Franklin Gothic Book"/>
              <a:cs typeface="Franklin Gothic Book"/>
            </a:endParaRPr>
          </a:p>
        </p:txBody>
      </p:sp>
      <p:sp>
        <p:nvSpPr>
          <p:cNvPr id="330" name="Shape 330"/>
          <p:cNvSpPr/>
          <p:nvPr/>
        </p:nvSpPr>
        <p:spPr>
          <a:xfrm>
            <a:off x="6121400" y="3238500"/>
            <a:ext cx="355600" cy="1511300"/>
          </a:xfrm>
          <a:prstGeom prst="rect">
            <a:avLst/>
          </a:prstGeom>
          <a:solidFill>
            <a:srgbClr val="669C35">
              <a:alpha val="60000"/>
            </a:srgbClr>
          </a:solidFill>
          <a:ln w="12700">
            <a:miter lim="400000"/>
          </a:ln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pPr>
            <a:endParaRPr>
              <a:latin typeface="Franklin Gothic Book"/>
              <a:ea typeface="Franklin Gothic Book"/>
              <a:cs typeface="Franklin Gothic Book"/>
            </a:endParaRPr>
          </a:p>
        </p:txBody>
      </p:sp>
      <p:sp>
        <p:nvSpPr>
          <p:cNvPr id="331" name="Shape 331"/>
          <p:cNvSpPr/>
          <p:nvPr/>
        </p:nvSpPr>
        <p:spPr>
          <a:xfrm>
            <a:off x="7073900" y="3238500"/>
            <a:ext cx="355600" cy="1511300"/>
          </a:xfrm>
          <a:prstGeom prst="rect">
            <a:avLst/>
          </a:prstGeom>
          <a:solidFill>
            <a:srgbClr val="669C35">
              <a:alpha val="60000"/>
            </a:srgbClr>
          </a:solidFill>
          <a:ln w="12700">
            <a:miter lim="400000"/>
          </a:ln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pPr>
            <a:endParaRPr>
              <a:latin typeface="Franklin Gothic Book"/>
              <a:ea typeface="Franklin Gothic Book"/>
              <a:cs typeface="Franklin Gothic Book"/>
            </a:endParaRPr>
          </a:p>
        </p:txBody>
      </p:sp>
      <p:sp>
        <p:nvSpPr>
          <p:cNvPr id="332" name="Shape 332"/>
          <p:cNvSpPr/>
          <p:nvPr/>
        </p:nvSpPr>
        <p:spPr>
          <a:xfrm>
            <a:off x="2425700" y="8559800"/>
            <a:ext cx="3568700" cy="2540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>
              <a:latin typeface="Franklin Gothic Book"/>
              <a:ea typeface="Franklin Gothic Book"/>
              <a:cs typeface="Franklin Gothic Book"/>
            </a:endParaRPr>
          </a:p>
        </p:txBody>
      </p:sp>
      <p:sp>
        <p:nvSpPr>
          <p:cNvPr id="333" name="Shape 333"/>
          <p:cNvSpPr/>
          <p:nvPr/>
        </p:nvSpPr>
        <p:spPr>
          <a:xfrm>
            <a:off x="9464802" y="5080000"/>
            <a:ext cx="2094463" cy="685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600"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t>Tot=105</a:t>
            </a:r>
          </a:p>
        </p:txBody>
      </p:sp>
      <p:sp>
        <p:nvSpPr>
          <p:cNvPr id="334" name="Shape 334"/>
          <p:cNvSpPr/>
          <p:nvPr/>
        </p:nvSpPr>
        <p:spPr>
          <a:xfrm>
            <a:off x="2773437" y="7996164"/>
            <a:ext cx="4790925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3600">
                <a:solidFill>
                  <a:srgbClr val="00C7FC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77BB41"/>
                </a:solidFill>
              </a:rPr>
              <a:t>            </a:t>
            </a:r>
            <a:r>
              <a:rPr u="sng">
                <a:solidFill>
                  <a:srgbClr val="77BB41"/>
                </a:solidFill>
              </a:rPr>
              <a:t>1/2 (11+2+2+1)</a:t>
            </a:r>
          </a:p>
          <a:p>
            <a:pPr algn="l">
              <a:defRPr sz="3600">
                <a:solidFill>
                  <a:srgbClr val="00C7FC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77BB41"/>
                </a:solidFill>
              </a:rPr>
              <a:t>                       105</a:t>
            </a:r>
          </a:p>
        </p:txBody>
      </p:sp>
      <p:sp>
        <p:nvSpPr>
          <p:cNvPr id="335" name="Shape 335"/>
          <p:cNvSpPr/>
          <p:nvPr/>
        </p:nvSpPr>
        <p:spPr>
          <a:xfrm>
            <a:off x="7928100" y="8244205"/>
            <a:ext cx="3169913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600">
                <a:solidFill>
                  <a:srgbClr val="00C7FC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rPr>
                <a:solidFill>
                  <a:srgbClr val="000000"/>
                </a:solidFill>
              </a:rPr>
              <a:t>X 100 = 7,6 um  </a:t>
            </a:r>
          </a:p>
        </p:txBody>
      </p:sp>
      <p:sp>
        <p:nvSpPr>
          <p:cNvPr id="336" name="Shape 336"/>
          <p:cNvSpPr/>
          <p:nvPr/>
        </p:nvSpPr>
        <p:spPr>
          <a:xfrm>
            <a:off x="2167401" y="8231505"/>
            <a:ext cx="1379159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600">
                <a:solidFill>
                  <a:srgbClr val="77BB41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pPr>
              <a:defRPr>
                <a:solidFill>
                  <a:srgbClr val="00C7FC"/>
                </a:solidFill>
              </a:defRPr>
            </a:pPr>
            <a:r>
              <a:rPr>
                <a:solidFill>
                  <a:srgbClr val="000000"/>
                </a:solidFill>
              </a:rPr>
              <a:t>C-arg=</a:t>
            </a:r>
          </a:p>
        </p:txBody>
      </p:sp>
      <p:sp>
        <p:nvSpPr>
          <p:cNvPr id="337" name="Shape 337"/>
          <p:cNvSpPr/>
          <p:nvPr/>
        </p:nvSpPr>
        <p:spPr>
          <a:xfrm>
            <a:off x="9055100" y="3238500"/>
            <a:ext cx="355600" cy="1511300"/>
          </a:xfrm>
          <a:prstGeom prst="rect">
            <a:avLst/>
          </a:prstGeom>
          <a:solidFill>
            <a:srgbClr val="FF4013">
              <a:alpha val="60000"/>
            </a:srgbClr>
          </a:solidFill>
          <a:ln w="12700">
            <a:miter lim="400000"/>
          </a:ln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pPr>
            <a:endParaRPr>
              <a:latin typeface="Franklin Gothic Book"/>
              <a:ea typeface="Franklin Gothic Book"/>
              <a:cs typeface="Franklin Gothic Book"/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/>
          <p:nvPr/>
        </p:nvSpPr>
        <p:spPr>
          <a:xfrm>
            <a:off x="4584700" y="1106805"/>
            <a:ext cx="3715152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3600" b="1" i="1">
                <a:solidFill>
                  <a:srgbClr val="00C7FC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latin typeface="Franklin Gothic Book"/>
                <a:ea typeface="Franklin Gothic Book"/>
                <a:cs typeface="Franklin Gothic Book"/>
              </a:rPr>
              <a:t>thr arg X thr</a:t>
            </a:r>
            <a:r>
              <a:rPr baseline="31999">
                <a:latin typeface="Franklin Gothic Book"/>
                <a:ea typeface="Franklin Gothic Book"/>
                <a:cs typeface="Franklin Gothic Book"/>
              </a:rPr>
              <a:t>+</a:t>
            </a:r>
            <a:r>
              <a:rPr>
                <a:latin typeface="Franklin Gothic Book"/>
                <a:ea typeface="Franklin Gothic Book"/>
                <a:cs typeface="Franklin Gothic Book"/>
              </a:rPr>
              <a:t> arg</a:t>
            </a:r>
            <a:r>
              <a:rPr baseline="31999">
                <a:latin typeface="Franklin Gothic Book"/>
                <a:ea typeface="Franklin Gothic Book"/>
                <a:cs typeface="Franklin Gothic Book"/>
              </a:rPr>
              <a:t>+</a:t>
            </a:r>
          </a:p>
        </p:txBody>
      </p:sp>
      <p:pic>
        <p:nvPicPr>
          <p:cNvPr id="340" name="5.23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27200" y="1739900"/>
            <a:ext cx="9423400" cy="3860800"/>
          </a:xfrm>
          <a:prstGeom prst="rect">
            <a:avLst/>
          </a:prstGeom>
          <a:ln w="12700">
            <a:miter lim="400000"/>
          </a:ln>
        </p:spPr>
      </p:pic>
      <p:sp>
        <p:nvSpPr>
          <p:cNvPr id="341" name="Shape 341"/>
          <p:cNvSpPr/>
          <p:nvPr/>
        </p:nvSpPr>
        <p:spPr>
          <a:xfrm>
            <a:off x="487170" y="6087606"/>
            <a:ext cx="5408808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3600">
                <a:solidFill>
                  <a:srgbClr val="00A3D7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800000"/>
                </a:solidFill>
              </a:rPr>
              <a:t>Distanza thr arg</a:t>
            </a:r>
          </a:p>
          <a:p>
            <a:pPr algn="l">
              <a:defRPr sz="3600">
                <a:solidFill>
                  <a:srgbClr val="00C7FC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tx1"/>
                </a:solidFill>
              </a:rPr>
              <a:t>Considero le classi </a:t>
            </a:r>
            <a:r>
              <a:rPr>
                <a:solidFill>
                  <a:srgbClr val="F5EC00"/>
                </a:solidFill>
              </a:rPr>
              <a:t>NPD</a:t>
            </a:r>
            <a:r>
              <a:t> e </a:t>
            </a:r>
            <a:r>
              <a:rPr>
                <a:solidFill>
                  <a:srgbClr val="3EFDF3"/>
                </a:solidFill>
              </a:rPr>
              <a:t>T</a:t>
            </a:r>
          </a:p>
        </p:txBody>
      </p:sp>
      <p:sp>
        <p:nvSpPr>
          <p:cNvPr id="342" name="Shape 342"/>
          <p:cNvSpPr/>
          <p:nvPr/>
        </p:nvSpPr>
        <p:spPr>
          <a:xfrm>
            <a:off x="4597400" y="3225800"/>
            <a:ext cx="1016000" cy="1562100"/>
          </a:xfrm>
          <a:prstGeom prst="rect">
            <a:avLst/>
          </a:prstGeom>
          <a:solidFill>
            <a:srgbClr val="00C7FC">
              <a:alpha val="60000"/>
            </a:srgbClr>
          </a:solidFill>
          <a:ln w="12700">
            <a:miter lim="400000"/>
          </a:ln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pPr>
            <a:endParaRPr>
              <a:latin typeface="Franklin Gothic Book"/>
              <a:ea typeface="Franklin Gothic Book"/>
              <a:cs typeface="Franklin Gothic Book"/>
            </a:endParaRPr>
          </a:p>
        </p:txBody>
      </p:sp>
      <p:sp>
        <p:nvSpPr>
          <p:cNvPr id="343" name="Shape 343"/>
          <p:cNvSpPr/>
          <p:nvPr/>
        </p:nvSpPr>
        <p:spPr>
          <a:xfrm>
            <a:off x="2425700" y="8559800"/>
            <a:ext cx="5473700" cy="25400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>
              <a:latin typeface="Franklin Gothic Book"/>
              <a:ea typeface="Franklin Gothic Book"/>
              <a:cs typeface="Franklin Gothic Book"/>
            </a:endParaRPr>
          </a:p>
        </p:txBody>
      </p:sp>
      <p:sp>
        <p:nvSpPr>
          <p:cNvPr id="344" name="Shape 344"/>
          <p:cNvSpPr/>
          <p:nvPr/>
        </p:nvSpPr>
        <p:spPr>
          <a:xfrm>
            <a:off x="9464802" y="5080000"/>
            <a:ext cx="2094463" cy="685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600"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t>Tot=105</a:t>
            </a:r>
          </a:p>
        </p:txBody>
      </p:sp>
      <p:sp>
        <p:nvSpPr>
          <p:cNvPr id="345" name="Shape 345"/>
          <p:cNvSpPr/>
          <p:nvPr/>
        </p:nvSpPr>
        <p:spPr>
          <a:xfrm>
            <a:off x="1130300" y="7852907"/>
            <a:ext cx="5989495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3600">
                <a:solidFill>
                  <a:srgbClr val="00C7FC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            </a:t>
            </a:r>
            <a:r>
              <a:rPr u="sng"/>
              <a:t>(2+1) +1/2 (16+11+2)</a:t>
            </a:r>
          </a:p>
          <a:p>
            <a:pPr algn="l">
              <a:defRPr sz="3600">
                <a:solidFill>
                  <a:srgbClr val="00C7FC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                           105</a:t>
            </a:r>
          </a:p>
        </p:txBody>
      </p:sp>
      <p:sp>
        <p:nvSpPr>
          <p:cNvPr id="346" name="Shape 346"/>
          <p:cNvSpPr/>
          <p:nvPr/>
        </p:nvSpPr>
        <p:spPr>
          <a:xfrm>
            <a:off x="7041033" y="8027845"/>
            <a:ext cx="4310344" cy="685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600">
                <a:solidFill>
                  <a:srgbClr val="00C7FC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t>X 100 = 16,7 um  </a:t>
            </a:r>
          </a:p>
        </p:txBody>
      </p:sp>
      <p:sp>
        <p:nvSpPr>
          <p:cNvPr id="347" name="Shape 347"/>
          <p:cNvSpPr/>
          <p:nvPr/>
        </p:nvSpPr>
        <p:spPr>
          <a:xfrm>
            <a:off x="336773" y="7953146"/>
            <a:ext cx="1846760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600">
                <a:solidFill>
                  <a:srgbClr val="00C7FC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rPr lang="it-IT">
                <a:solidFill>
                  <a:srgbClr val="000000"/>
                </a:solidFill>
              </a:rPr>
              <a:t>Dis</a:t>
            </a:r>
            <a:r>
              <a:rPr baseline="-25000">
                <a:solidFill>
                  <a:srgbClr val="000000"/>
                </a:solidFill>
              </a:rPr>
              <a:t>thr-arg</a:t>
            </a:r>
            <a:r>
              <a:rPr>
                <a:solidFill>
                  <a:srgbClr val="000000"/>
                </a:solidFill>
              </a:rPr>
              <a:t>=</a:t>
            </a:r>
          </a:p>
        </p:txBody>
      </p:sp>
      <p:sp>
        <p:nvSpPr>
          <p:cNvPr id="348" name="Shape 348"/>
          <p:cNvSpPr/>
          <p:nvPr/>
        </p:nvSpPr>
        <p:spPr>
          <a:xfrm>
            <a:off x="5626100" y="3225800"/>
            <a:ext cx="1016000" cy="1562100"/>
          </a:xfrm>
          <a:prstGeom prst="rect">
            <a:avLst/>
          </a:prstGeom>
          <a:solidFill>
            <a:srgbClr val="00C7FC">
              <a:alpha val="60000"/>
            </a:srgbClr>
          </a:solidFill>
          <a:ln w="12700">
            <a:miter lim="400000"/>
          </a:ln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pPr>
            <a:endParaRPr>
              <a:latin typeface="Franklin Gothic Book"/>
              <a:ea typeface="Franklin Gothic Book"/>
              <a:cs typeface="Franklin Gothic Book"/>
            </a:endParaRPr>
          </a:p>
        </p:txBody>
      </p:sp>
      <p:sp>
        <p:nvSpPr>
          <p:cNvPr id="349" name="Shape 349"/>
          <p:cNvSpPr/>
          <p:nvPr/>
        </p:nvSpPr>
        <p:spPr>
          <a:xfrm>
            <a:off x="6604000" y="3213100"/>
            <a:ext cx="1016000" cy="1562100"/>
          </a:xfrm>
          <a:prstGeom prst="rect">
            <a:avLst/>
          </a:prstGeom>
          <a:solidFill>
            <a:srgbClr val="00C7FC">
              <a:alpha val="60000"/>
            </a:srgbClr>
          </a:solidFill>
          <a:ln w="12700">
            <a:miter lim="400000"/>
          </a:ln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pPr>
            <a:endParaRPr>
              <a:latin typeface="Franklin Gothic Book"/>
              <a:ea typeface="Franklin Gothic Book"/>
              <a:cs typeface="Franklin Gothic Book"/>
            </a:endParaRPr>
          </a:p>
        </p:txBody>
      </p:sp>
      <p:sp>
        <p:nvSpPr>
          <p:cNvPr id="350" name="Shape 350"/>
          <p:cNvSpPr/>
          <p:nvPr/>
        </p:nvSpPr>
        <p:spPr>
          <a:xfrm>
            <a:off x="7581900" y="3213100"/>
            <a:ext cx="1016000" cy="1562100"/>
          </a:xfrm>
          <a:prstGeom prst="rect">
            <a:avLst/>
          </a:prstGeom>
          <a:solidFill>
            <a:srgbClr val="F5EC00">
              <a:alpha val="60000"/>
            </a:srgbClr>
          </a:solidFill>
          <a:ln w="12700">
            <a:miter lim="400000"/>
          </a:ln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pPr>
            <a:endParaRPr>
              <a:latin typeface="Franklin Gothic Book"/>
              <a:ea typeface="Franklin Gothic Book"/>
              <a:cs typeface="Franklin Gothic Book"/>
            </a:endParaRPr>
          </a:p>
        </p:txBody>
      </p:sp>
      <p:sp>
        <p:nvSpPr>
          <p:cNvPr id="351" name="Shape 351"/>
          <p:cNvSpPr/>
          <p:nvPr/>
        </p:nvSpPr>
        <p:spPr>
          <a:xfrm>
            <a:off x="8610600" y="3213100"/>
            <a:ext cx="1016000" cy="1562100"/>
          </a:xfrm>
          <a:prstGeom prst="rect">
            <a:avLst/>
          </a:prstGeom>
          <a:solidFill>
            <a:srgbClr val="F5EC00">
              <a:alpha val="60000"/>
            </a:srgbClr>
          </a:solidFill>
          <a:ln w="12700">
            <a:miter lim="400000"/>
          </a:ln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pPr>
            <a:endParaRPr>
              <a:latin typeface="Franklin Gothic Book"/>
              <a:ea typeface="Franklin Gothic Book"/>
              <a:cs typeface="Franklin Gothic Book"/>
            </a:endParaRPr>
          </a:p>
        </p:txBody>
      </p:sp>
      <p:pic>
        <p:nvPicPr>
          <p:cNvPr id="352" name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962900" y="6538674"/>
            <a:ext cx="4800601" cy="11067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4" name="5.23b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54200" y="2908300"/>
            <a:ext cx="9410700" cy="4597400"/>
          </a:xfrm>
          <a:prstGeom prst="rect">
            <a:avLst/>
          </a:prstGeom>
          <a:ln w="12700">
            <a:miter lim="400000"/>
          </a:ln>
        </p:spPr>
      </p:pic>
      <p:sp>
        <p:nvSpPr>
          <p:cNvPr id="355" name="Shape 355"/>
          <p:cNvSpPr/>
          <p:nvPr/>
        </p:nvSpPr>
        <p:spPr>
          <a:xfrm>
            <a:off x="1705809" y="715450"/>
            <a:ext cx="9593183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rPr>
                <a:solidFill>
                  <a:srgbClr val="800000"/>
                </a:solidFill>
              </a:rPr>
              <a:t>Costituzione della mappa genetica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5.23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27200" y="1739900"/>
            <a:ext cx="9423400" cy="38608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374948496"/>
      </p:ext>
    </p:extLst>
  </p:cSld>
  <p:clrMapOvr>
    <a:masterClrMapping/>
  </p:clrMapOvr>
  <p:transition xmlns:p14="http://schemas.microsoft.com/office/powerpoint/2010/main"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gget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1046510"/>
              </p:ext>
            </p:extLst>
          </p:nvPr>
        </p:nvGraphicFramePr>
        <p:xfrm>
          <a:off x="2120886" y="0"/>
          <a:ext cx="8345757" cy="43602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Documento" r:id="rId4" imgW="6223000" imgH="3251200" progId="Word.Document.12">
                  <p:embed/>
                </p:oleObj>
              </mc:Choice>
              <mc:Fallback>
                <p:oleObj name="Documento" r:id="rId4" imgW="6223000" imgH="3251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20886" y="0"/>
                        <a:ext cx="8345757" cy="43602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220500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Franklin Gothic Medium"/>
        <a:ea typeface="Franklin Gothic Medium"/>
        <a:cs typeface="Franklin Gothic Medium"/>
      </a:majorFont>
      <a:minorFont>
        <a:latin typeface="American Typewriter"/>
        <a:ea typeface="American Typewriter"/>
        <a:cs typeface="American Typewrite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Franklin Gothic Medium"/>
        <a:ea typeface="Franklin Gothic Medium"/>
        <a:cs typeface="Franklin Gothic Medium"/>
      </a:majorFont>
      <a:minorFont>
        <a:latin typeface="American Typewriter"/>
        <a:ea typeface="American Typewriter"/>
        <a:cs typeface="American Typewrite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7693</TotalTime>
  <Words>623</Words>
  <Application>Microsoft Macintosh PowerPoint</Application>
  <PresentationFormat>Personalizzato</PresentationFormat>
  <Paragraphs>72</Paragraphs>
  <Slides>35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35</vt:i4>
      </vt:variant>
    </vt:vector>
  </HeadingPairs>
  <TitlesOfParts>
    <vt:vector size="37" baseType="lpstr">
      <vt:lpstr>White</vt:lpstr>
      <vt:lpstr>Documento</vt:lpstr>
      <vt:lpstr>Lezione 15 Biotecnologie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Mappatura Genetica di Caratteri Mendeliani Umani</vt:lpstr>
      <vt:lpstr>Il ruolo della ricombinazione nella mappatura genetica</vt:lpstr>
      <vt:lpstr>Presentazione di PowerPoint</vt:lpstr>
      <vt:lpstr>Presentazione di PowerPoint</vt:lpstr>
      <vt:lpstr>Mappare un locus malattia</vt:lpstr>
      <vt:lpstr>Quale marcatore genetico scegliere?</vt:lpstr>
      <vt:lpstr>Presentazione di PowerPoint</vt:lpstr>
      <vt:lpstr>Presentazione di PowerPoint</vt:lpstr>
      <vt:lpstr>Presentazione di PowerPoint</vt:lpstr>
      <vt:lpstr>Presentazione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cp:lastModifiedBy>Giovanni Cenci</cp:lastModifiedBy>
  <cp:revision>32</cp:revision>
  <dcterms:modified xsi:type="dcterms:W3CDTF">2021-03-31T08:29:35Z</dcterms:modified>
</cp:coreProperties>
</file>