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3" r:id="rId3"/>
    <p:sldId id="258" r:id="rId4"/>
    <p:sldId id="259" r:id="rId5"/>
    <p:sldId id="260" r:id="rId6"/>
    <p:sldId id="261" r:id="rId7"/>
    <p:sldId id="262" r:id="rId8"/>
    <p:sldId id="263" r:id="rId9"/>
    <p:sldId id="264" r:id="rId10"/>
    <p:sldId id="274" r:id="rId11"/>
    <p:sldId id="265" r:id="rId12"/>
    <p:sldId id="272" r:id="rId13"/>
    <p:sldId id="266" r:id="rId14"/>
    <p:sldId id="267" r:id="rId15"/>
    <p:sldId id="268" r:id="rId16"/>
    <p:sldId id="269" r:id="rId17"/>
    <p:sldId id="275" r:id="rId18"/>
    <p:sldId id="270" r:id="rId19"/>
    <p:sldId id="27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568" y="6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92631695"/>
      </p:ext>
    </p:extLst>
  </p:cSld>
  <p:clrMap bg1="lt1" tx1="dk1" bg2="lt2" tx2="dk2" accent1="accent1" accent2="accent2" accent3="accent3" accent4="accent4" accent5="accent5" accent6="accent6" hlink="hlink" folHlink="folHlink"/>
  <p:notesStyle>
    <a:lvl1pPr defTabSz="584200" latinLnBrk="0">
      <a:defRPr sz="2200">
        <a:latin typeface="Franklin Gothic Book"/>
        <a:ea typeface="Franklin Gothic Book"/>
        <a:cs typeface="Franklin Gothic Book"/>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Franklin Gothic Book"/>
                <a:ea typeface="Franklin Gothic Book"/>
                <a:cs typeface="Franklin Gothic Book"/>
                <a:sym typeface="Gill Sans"/>
              </a:defRPr>
            </a:lvl1pPr>
            <a:lvl2pPr marL="0" indent="0" algn="ctr">
              <a:spcBef>
                <a:spcPts val="0"/>
              </a:spcBef>
              <a:buSzTx/>
              <a:buNone/>
              <a:defRPr sz="3600">
                <a:solidFill>
                  <a:srgbClr val="000000"/>
                </a:solidFill>
                <a:latin typeface="Franklin Gothic Book"/>
                <a:ea typeface="Franklin Gothic Book"/>
                <a:cs typeface="Franklin Gothic Book"/>
                <a:sym typeface="Gill Sans"/>
              </a:defRPr>
            </a:lvl2pPr>
            <a:lvl3pPr marL="0" indent="0" algn="ctr">
              <a:spcBef>
                <a:spcPts val="0"/>
              </a:spcBef>
              <a:buSzTx/>
              <a:buNone/>
              <a:defRPr sz="3600">
                <a:solidFill>
                  <a:srgbClr val="000000"/>
                </a:solidFill>
                <a:latin typeface="Franklin Gothic Book"/>
                <a:ea typeface="Franklin Gothic Book"/>
                <a:cs typeface="Franklin Gothic Book"/>
                <a:sym typeface="Gill Sans"/>
              </a:defRPr>
            </a:lvl3pPr>
            <a:lvl4pPr marL="0" indent="0" algn="ctr">
              <a:spcBef>
                <a:spcPts val="0"/>
              </a:spcBef>
              <a:buSzTx/>
              <a:buNone/>
              <a:defRPr sz="3600">
                <a:solidFill>
                  <a:srgbClr val="000000"/>
                </a:solidFill>
                <a:latin typeface="Franklin Gothic Book"/>
                <a:ea typeface="Franklin Gothic Book"/>
                <a:cs typeface="Franklin Gothic Book"/>
                <a:sym typeface="Gill Sans"/>
              </a:defRPr>
            </a:lvl4pPr>
            <a:lvl5pPr marL="0" indent="0" algn="ctr">
              <a:spcBef>
                <a:spcPts val="0"/>
              </a:spcBef>
              <a:buSzTx/>
              <a:buNone/>
              <a:defRPr sz="36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Franklin Gothic Book"/>
                <a:ea typeface="Franklin Gothic Book"/>
                <a:cs typeface="Franklin Gothic Book"/>
                <a:sym typeface="Gill Sans"/>
              </a:defRPr>
            </a:lvl1pPr>
            <a:lvl2pPr marL="1333500" indent="-571500">
              <a:spcBef>
                <a:spcPts val="2400"/>
              </a:spcBef>
              <a:buSzPct val="171000"/>
              <a:defRPr>
                <a:solidFill>
                  <a:srgbClr val="000000"/>
                </a:solidFill>
                <a:latin typeface="Franklin Gothic Book"/>
                <a:ea typeface="Franklin Gothic Book"/>
                <a:cs typeface="Franklin Gothic Book"/>
                <a:sym typeface="Gill Sans"/>
              </a:defRPr>
            </a:lvl2pPr>
            <a:lvl3pPr marL="1778000" indent="-571500">
              <a:spcBef>
                <a:spcPts val="2400"/>
              </a:spcBef>
              <a:buSzPct val="171000"/>
              <a:defRPr>
                <a:solidFill>
                  <a:srgbClr val="000000"/>
                </a:solidFill>
                <a:latin typeface="Franklin Gothic Book"/>
                <a:ea typeface="Franklin Gothic Book"/>
                <a:cs typeface="Franklin Gothic Book"/>
                <a:sym typeface="Gill Sans"/>
              </a:defRPr>
            </a:lvl3pPr>
            <a:lvl4pPr marL="2222500" indent="-571500">
              <a:spcBef>
                <a:spcPts val="2400"/>
              </a:spcBef>
              <a:buSzPct val="171000"/>
              <a:defRPr>
                <a:solidFill>
                  <a:srgbClr val="000000"/>
                </a:solidFill>
                <a:latin typeface="Franklin Gothic Book"/>
                <a:ea typeface="Franklin Gothic Book"/>
                <a:cs typeface="Franklin Gothic Book"/>
                <a:sym typeface="Gill Sans"/>
              </a:defRPr>
            </a:lvl4pPr>
            <a:lvl5pPr marL="2667000" indent="-571500">
              <a:spcBef>
                <a:spcPts val="24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Franklin Gothic Book"/>
                <a:ea typeface="Franklin Gothic Book"/>
                <a:cs typeface="Franklin Gothic Book"/>
                <a:sym typeface="Gill Sans"/>
              </a:defRPr>
            </a:lvl1pPr>
            <a:lvl2pPr marL="1333500" indent="-571500">
              <a:spcBef>
                <a:spcPts val="4800"/>
              </a:spcBef>
              <a:buSzPct val="171000"/>
              <a:defRPr>
                <a:solidFill>
                  <a:srgbClr val="000000"/>
                </a:solidFill>
                <a:latin typeface="Franklin Gothic Book"/>
                <a:ea typeface="Franklin Gothic Book"/>
                <a:cs typeface="Franklin Gothic Book"/>
                <a:sym typeface="Gill Sans"/>
              </a:defRPr>
            </a:lvl2pPr>
            <a:lvl3pPr marL="1778000" indent="-571500">
              <a:spcBef>
                <a:spcPts val="4800"/>
              </a:spcBef>
              <a:buSzPct val="171000"/>
              <a:defRPr>
                <a:solidFill>
                  <a:srgbClr val="000000"/>
                </a:solidFill>
                <a:latin typeface="Franklin Gothic Book"/>
                <a:ea typeface="Franklin Gothic Book"/>
                <a:cs typeface="Franklin Gothic Book"/>
                <a:sym typeface="Gill Sans"/>
              </a:defRPr>
            </a:lvl3pPr>
            <a:lvl4pPr marL="2222500" indent="-571500">
              <a:spcBef>
                <a:spcPts val="4800"/>
              </a:spcBef>
              <a:buSzPct val="171000"/>
              <a:defRPr>
                <a:solidFill>
                  <a:srgbClr val="000000"/>
                </a:solidFill>
                <a:latin typeface="Franklin Gothic Book"/>
                <a:ea typeface="Franklin Gothic Book"/>
                <a:cs typeface="Franklin Gothic Book"/>
                <a:sym typeface="Gill Sans"/>
              </a:defRPr>
            </a:lvl4pPr>
            <a:lvl5pPr marL="2667000" indent="-571500">
              <a:spcBef>
                <a:spcPts val="48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73" name="Shape 173"/>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81" name="Shape 181"/>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90" name="Shape 190"/>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orizzontale">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199" name="Shape 19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Franklin Gothic Book"/>
                <a:ea typeface="Franklin Gothic Book"/>
                <a:cs typeface="Franklin Gothic Book"/>
                <a:sym typeface="Gill Sans"/>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Riflesso verticale">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Franklin Gothic Book"/>
                <a:ea typeface="Franklin Gothic Book"/>
                <a:cs typeface="Franklin Gothic Book"/>
                <a:sym typeface="Gill Sans"/>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Franklin Gothic Book"/>
                <a:ea typeface="Franklin Gothic Book"/>
                <a:cs typeface="Franklin Gothic Book"/>
                <a:sym typeface="Gill Sans"/>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03865" y="9258300"/>
            <a:ext cx="384370" cy="379591"/>
          </a:xfrm>
          <a:prstGeom prst="rect">
            <a:avLst/>
          </a:prstGeom>
        </p:spPr>
        <p:txBody>
          <a:bodyPr/>
          <a:lstStyle>
            <a:lvl1pP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1079500" y="2971800"/>
            <a:ext cx="10845800" cy="3810000"/>
          </a:xfrm>
          <a:prstGeom prst="rect">
            <a:avLst/>
          </a:prstGeom>
        </p:spPr>
        <p:txBody>
          <a:bodyPr/>
          <a:lstStyle>
            <a:lvl1pPr>
              <a:defRPr sz="8000"/>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968" y="9080500"/>
            <a:ext cx="384370" cy="379591"/>
          </a:xfrm>
          <a:prstGeom prst="rect">
            <a:avLst/>
          </a:prstGeom>
          <a:ln w="12700">
            <a:miter lim="400000"/>
          </a:ln>
        </p:spPr>
        <p:txBody>
          <a:bodyPr wrap="none" lIns="50800" tIns="50800" rIns="50800" bIns="50800">
            <a:spAutoFit/>
          </a:bodyPr>
          <a:lstStyle>
            <a:lvl1pPr>
              <a:defRPr sz="1800">
                <a:solidFill>
                  <a:srgbClr val="FFFFFF"/>
                </a:solidFill>
                <a:latin typeface="Franklin Gothic Book"/>
                <a:ea typeface="Franklin Gothic Book"/>
                <a:cs typeface="Franklin Gothic Book"/>
                <a:sym typeface="American Typewriter"/>
              </a:defRPr>
            </a:lvl1pPr>
          </a:lstStyle>
          <a:p>
            <a:fld id="{86CB4B4D-7CA3-9044-876B-883B54F8677D}" type="slidenum">
              <a:rPr lang="nb-NO"/>
              <a:pPr/>
              <a:t>‹n.›</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Franklin Gothic Book"/>
          <a:ea typeface="Franklin Gothic Book"/>
          <a:cs typeface="Franklin Gothic Book"/>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tif"/><Relationship Id="rId3" Type="http://schemas.openxmlformats.org/officeDocument/2006/relationships/image" Target="../media/image16.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tif"/><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783815"/>
            <a:ext cx="11387609" cy="9643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chemeClr val="tx1"/>
                </a:solidFill>
                <a:effectLst/>
                <a:uFillTx/>
                <a:latin typeface="Franklin Gothic Book"/>
                <a:ea typeface="Franklin Gothic Book"/>
                <a:cs typeface="Franklin Gothic Book"/>
                <a:sym typeface="American Typewriter"/>
              </a:rPr>
              <a:t>f</a:t>
            </a:r>
            <a:r>
              <a:rPr kumimoji="0" lang="en-US" sz="4400" b="0" i="0" u="none" strike="noStrike" cap="none" spc="0" normalizeH="0" baseline="-25000">
                <a:ln>
                  <a:noFill/>
                </a:ln>
                <a:solidFill>
                  <a:schemeClr val="tx1"/>
                </a:solidFill>
                <a:effectLst/>
                <a:uFillTx/>
                <a:latin typeface="Franklin Gothic Book"/>
                <a:ea typeface="Franklin Gothic Book"/>
                <a:cs typeface="Franklin Gothic Book"/>
                <a:sym typeface="American Typewriter"/>
              </a:rPr>
              <a:t>R(a/b)</a:t>
            </a:r>
            <a:r>
              <a:rPr kumimoji="0" lang="en-US" sz="4400" b="0" i="0" u="none" strike="noStrike" cap="none" spc="0" normalizeH="0">
                <a:ln>
                  <a:noFill/>
                </a:ln>
                <a:solidFill>
                  <a:schemeClr val="tx1"/>
                </a:solidFill>
                <a:effectLst/>
                <a:uFillTx/>
                <a:latin typeface="Franklin Gothic Book"/>
                <a:ea typeface="Franklin Gothic Book"/>
                <a:cs typeface="Franklin Gothic Book"/>
                <a:sym typeface="American Typewriter"/>
              </a:rPr>
              <a:t>= </a:t>
            </a:r>
            <a:r>
              <a:rPr lang="en-US" sz="4400">
                <a:solidFill>
                  <a:schemeClr val="tx1"/>
                </a:solidFill>
                <a:latin typeface="Franklin Gothic Book"/>
                <a:ea typeface="Franklin Gothic Book"/>
                <a:cs typeface="Franklin Gothic Book"/>
              </a:rPr>
              <a:t>f</a:t>
            </a:r>
            <a:r>
              <a:rPr lang="en-US" sz="4400" baseline="-25000">
                <a:solidFill>
                  <a:schemeClr val="tx1"/>
                </a:solidFill>
                <a:latin typeface="Franklin Gothic Book"/>
                <a:ea typeface="Franklin Gothic Book"/>
                <a:cs typeface="Franklin Gothic Book"/>
              </a:rPr>
              <a:t>RI</a:t>
            </a:r>
            <a:r>
              <a:rPr lang="en-US" sz="4400">
                <a:solidFill>
                  <a:schemeClr val="tx1"/>
                </a:solidFill>
                <a:latin typeface="Franklin Gothic Book"/>
                <a:ea typeface="Franklin Gothic Book"/>
                <a:cs typeface="Franklin Gothic Book"/>
              </a:rPr>
              <a:t> + [f</a:t>
            </a:r>
            <a:r>
              <a:rPr lang="en-US" sz="4400" baseline="-25000">
                <a:solidFill>
                  <a:schemeClr val="tx1"/>
                </a:solidFill>
                <a:latin typeface="Franklin Gothic Book"/>
                <a:ea typeface="Franklin Gothic Book"/>
                <a:cs typeface="Franklin Gothic Book"/>
              </a:rPr>
              <a:t>DCO</a:t>
            </a:r>
            <a:r>
              <a:rPr lang="en-US" sz="4400">
                <a:solidFill>
                  <a:schemeClr val="tx1"/>
                </a:solidFill>
                <a:latin typeface="Franklin Gothic Book"/>
                <a:ea typeface="Franklin Gothic Book"/>
                <a:cs typeface="Franklin Gothic Book"/>
              </a:rPr>
              <a:t>x CC]</a:t>
            </a:r>
          </a:p>
          <a:p>
            <a:pPr algn="ctr"/>
            <a:r>
              <a:rPr lang="en-US" sz="3600">
                <a:solidFill>
                  <a:schemeClr val="tx1"/>
                </a:solidFill>
                <a:latin typeface="Franklin Gothic Book"/>
                <a:ea typeface="Franklin Gothic Book"/>
                <a:cs typeface="Franklin Gothic Book"/>
              </a:rPr>
              <a:t>Da cui</a:t>
            </a:r>
          </a:p>
          <a:p>
            <a:r>
              <a:rPr lang="en-US" sz="4400" b="1">
                <a:solidFill>
                  <a:schemeClr val="tx1"/>
                </a:solidFill>
                <a:latin typeface="Franklin Gothic Book"/>
                <a:ea typeface="Franklin Gothic Book"/>
                <a:cs typeface="Franklin Gothic Book"/>
              </a:rPr>
              <a:t>f</a:t>
            </a:r>
            <a:r>
              <a:rPr lang="en-US" sz="4400" b="1" baseline="-25000">
                <a:solidFill>
                  <a:schemeClr val="tx1"/>
                </a:solidFill>
                <a:latin typeface="Franklin Gothic Book"/>
                <a:ea typeface="Franklin Gothic Book"/>
                <a:cs typeface="Franklin Gothic Book"/>
              </a:rPr>
              <a:t>RI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R(a/b)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DCO</a:t>
            </a:r>
            <a:r>
              <a:rPr lang="en-US" sz="4400" b="1">
                <a:solidFill>
                  <a:schemeClr val="tx1"/>
                </a:solidFill>
                <a:latin typeface="Franklin Gothic Book"/>
                <a:ea typeface="Franklin Gothic Book"/>
                <a:cs typeface="Franklin Gothic Book"/>
              </a:rPr>
              <a:t>x CC]</a:t>
            </a:r>
            <a:endParaRPr lang="en-US" sz="3200">
              <a:solidFill>
                <a:schemeClr val="tx1"/>
              </a:solidFill>
              <a:latin typeface="Franklin Gothic Book"/>
              <a:ea typeface="Franklin Gothic Book"/>
              <a:cs typeface="Franklin Gothic Book"/>
            </a:endParaRPr>
          </a:p>
          <a:p>
            <a:r>
              <a:rPr lang="en-US" sz="3200">
                <a:solidFill>
                  <a:schemeClr val="tx1"/>
                </a:solidFill>
                <a:latin typeface="Franklin Gothic Book"/>
                <a:ea typeface="Franklin Gothic Book"/>
                <a:cs typeface="Franklin Gothic Book"/>
              </a:rPr>
              <a:t>Oppure, considerando che f</a:t>
            </a:r>
            <a:r>
              <a:rPr lang="en-US" sz="3200" baseline="-25000">
                <a:solidFill>
                  <a:schemeClr val="tx1"/>
                </a:solidFill>
                <a:latin typeface="Franklin Gothic Book"/>
                <a:ea typeface="Franklin Gothic Book"/>
                <a:cs typeface="Franklin Gothic Book"/>
              </a:rPr>
              <a:t>DCO</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endParaRPr kumimoji="0" lang="en-US" sz="32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RI</a:t>
            </a:r>
            <a:r>
              <a:rPr lang="en-US" sz="3200">
                <a:solidFill>
                  <a:schemeClr val="tx1"/>
                </a:solidFill>
                <a:latin typeface="Franklin Gothic Book"/>
                <a:ea typeface="Franklin Gothic Book"/>
                <a:cs typeface="Franklin Gothic Book"/>
              </a:rPr>
              <a:t> +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RI </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R(a/b)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R(b/c])</a:t>
            </a:r>
            <a:r>
              <a:rPr lang="en-US" sz="4000" b="1">
                <a:solidFill>
                  <a:schemeClr val="tx1"/>
                </a:solidFill>
                <a:latin typeface="Franklin Gothic Book"/>
                <a:ea typeface="Franklin Gothic Book"/>
                <a:cs typeface="Franklin Gothic Book"/>
              </a:rPr>
              <a:t> x CC]</a:t>
            </a:r>
            <a:endParaRPr lang="en-US" sz="3200">
              <a:solidFill>
                <a:schemeClr val="tx1"/>
              </a:solidFill>
              <a:latin typeface="Franklin Gothic Book"/>
              <a:ea typeface="Franklin Gothic Book"/>
              <a:cs typeface="Franklin Gothic Book"/>
            </a:endParaRPr>
          </a:p>
          <a:p>
            <a:pPr algn="ctr"/>
            <a:r>
              <a:rPr lang="en-US" sz="3200">
                <a:solidFill>
                  <a:schemeClr val="tx1"/>
                </a:solidFill>
                <a:latin typeface="Franklin Gothic Book"/>
                <a:ea typeface="Franklin Gothic Book"/>
                <a:cs typeface="Franklin Gothic Book"/>
              </a:rPr>
              <a:t>Analogamente</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R(b/c)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R(a/b])</a:t>
            </a:r>
            <a:r>
              <a:rPr lang="en-US" sz="4000" b="1">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In altre parole:</a:t>
            </a:r>
            <a:endParaRPr lang="en-US" sz="4000">
              <a:solidFill>
                <a:schemeClr val="tx1"/>
              </a:solidFill>
              <a:latin typeface="Franklin Gothic Book"/>
              <a:ea typeface="Franklin Gothic Book"/>
              <a:cs typeface="Franklin Gothic Book"/>
            </a:endParaRPr>
          </a:p>
          <a:p>
            <a:pPr algn="ctr"/>
            <a:r>
              <a:rPr lang="en-US" sz="3200">
                <a:solidFill>
                  <a:srgbClr val="800000"/>
                </a:solidFill>
                <a:latin typeface="Franklin Gothic Book"/>
                <a:ea typeface="Franklin Gothic Book"/>
                <a:cs typeface="Franklin Gothic Book"/>
              </a:rPr>
              <a:t>La frequenza dei ricombinanti nella regione è uguale al prodotto tra la probabilità che avvenga un CO in quella regione X la probabilità che non avvenga nella regione adiacente</a:t>
            </a:r>
          </a:p>
          <a:p>
            <a:pPr algn="ctr"/>
            <a:endParaRPr lang="en-US" sz="4000">
              <a:solidFill>
                <a:schemeClr val="tx1"/>
              </a:solidFill>
              <a:latin typeface="Franklin Gothic Book"/>
              <a:ea typeface="Franklin Gothic Book"/>
              <a:cs typeface="Franklin Gothic Book"/>
            </a:endParaRPr>
          </a:p>
          <a:p>
            <a:pPr algn="ctr"/>
            <a:endParaRPr lang="en-US" sz="4000">
              <a:solidFill>
                <a:schemeClr val="tx1"/>
              </a:solidFill>
              <a:latin typeface="Franklin Gothic Book"/>
              <a:ea typeface="Franklin Gothic Book"/>
              <a:cs typeface="Franklin Gothic Book"/>
            </a:endParaRPr>
          </a:p>
          <a:p>
            <a:pPr algn="ctr"/>
            <a:endParaRPr kumimoji="0" lang="en-US" sz="40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rPr>
              <a:t>Calcolare il numero dei ricombinanti </a:t>
            </a:r>
            <a:r>
              <a:rPr kumimoji="0" lang="en-US" sz="4400" b="0" i="0" u="none" strike="noStrike" cap="none" spc="0" normalizeH="0" baseline="0">
                <a:ln>
                  <a:noFill/>
                </a:ln>
                <a:solidFill>
                  <a:srgbClr val="800000"/>
                </a:solidFill>
                <a:effectLst/>
                <a:uFillTx/>
                <a:latin typeface="Franklin Gothic Book"/>
                <a:ea typeface="Franklin Gothic Book"/>
                <a:cs typeface="Franklin Gothic Book"/>
                <a:sym typeface="Gill Sans"/>
              </a:rPr>
              <a:t>conoscendo</a:t>
            </a:r>
            <a:r>
              <a:rPr kumimoji="0" lang="en-US" sz="4400" b="0" i="0" u="none" strike="noStrike" cap="none" spc="0" normalizeH="0">
                <a:ln>
                  <a:noFill/>
                </a:ln>
                <a:solidFill>
                  <a:srgbClr val="800000"/>
                </a:solidFill>
                <a:effectLst/>
                <a:uFillTx/>
                <a:latin typeface="Franklin Gothic Book"/>
                <a:ea typeface="Franklin Gothic Book"/>
                <a:cs typeface="Franklin Gothic Book"/>
                <a:sym typeface="Gill Sans"/>
              </a:rPr>
              <a:t> le distanze tra I </a:t>
            </a:r>
            <a:r>
              <a:rPr kumimoji="0" lang="en-US" sz="4800" b="0" i="0" u="none" strike="noStrike" cap="none" spc="0" normalizeH="0">
                <a:ln>
                  <a:noFill/>
                </a:ln>
                <a:solidFill>
                  <a:srgbClr val="800000"/>
                </a:solidFill>
                <a:effectLst/>
                <a:uFillTx/>
                <a:latin typeface="Franklin Gothic Book"/>
                <a:ea typeface="Franklin Gothic Book"/>
                <a:cs typeface="Franklin Gothic Book"/>
                <a:sym typeface="Gill Sans"/>
              </a:rPr>
              <a:t>geni</a:t>
            </a:r>
            <a:endPar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88101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0" y="184028"/>
            <a:ext cx="12848133" cy="182614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5600">
                <a:solidFill>
                  <a:schemeClr val="accent2">
                    <a:hueOff val="-2473793"/>
                    <a:satOff val="-50209"/>
                    <a:lumOff val="23543"/>
                  </a:schemeClr>
                </a:solidFill>
              </a:defRPr>
            </a:lvl1pPr>
          </a:lstStyle>
          <a:p>
            <a:r>
              <a:rPr>
                <a:solidFill>
                  <a:srgbClr val="800000"/>
                </a:solidFill>
                <a:latin typeface="Franklin Gothic Book"/>
                <a:ea typeface="Franklin Gothic Book"/>
                <a:cs typeface="Franklin Gothic Book"/>
              </a:rPr>
              <a:t>Correlazione tra mappa genetica e posizione fisica dei geni</a:t>
            </a:r>
          </a:p>
        </p:txBody>
      </p:sp>
      <p:sp>
        <p:nvSpPr>
          <p:cNvPr id="294" name="Shape 294"/>
          <p:cNvSpPr/>
          <p:nvPr/>
        </p:nvSpPr>
        <p:spPr>
          <a:xfrm>
            <a:off x="558800" y="1971349"/>
            <a:ext cx="12289334" cy="4626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rPr>
                <a:solidFill>
                  <a:schemeClr val="tx1">
                    <a:lumMod val="85000"/>
                    <a:lumOff val="15000"/>
                  </a:schemeClr>
                </a:solidFill>
                <a:latin typeface="Franklin Gothic Book"/>
                <a:ea typeface="Franklin Gothic Book"/>
                <a:cs typeface="Franklin Gothic Book"/>
              </a:rP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La correlazione tra FR e distanza fisica non è lineare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Esistenza di doppi, tripli o multipli CO</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hot spot di ricombinazione</a:t>
            </a:r>
          </a:p>
        </p:txBody>
      </p:sp>
      <p:sp>
        <p:nvSpPr>
          <p:cNvPr id="295" name="Shape 295"/>
          <p:cNvSpPr/>
          <p:nvPr/>
        </p:nvSpPr>
        <p:spPr>
          <a:xfrm>
            <a:off x="1032043" y="6640537"/>
            <a:ext cx="10377411" cy="2949525"/>
          </a:xfrm>
          <a:prstGeom prst="rect">
            <a:avLst/>
          </a:prstGeom>
          <a:ln w="12700">
            <a:solidFill>
              <a:srgbClr val="800000"/>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rPr>
                <a:solidFill>
                  <a:srgbClr val="800000"/>
                </a:solidFill>
                <a:latin typeface="Franklin Gothic Book"/>
                <a:ea typeface="Franklin Gothic Book"/>
                <a:cs typeface="Franklin Gothic Book"/>
              </a:rPr>
              <a:t>Utilizzo di Funzioni di mappa</a:t>
            </a:r>
          </a:p>
          <a:p>
            <a:pPr>
              <a:defRPr>
                <a:solidFill>
                  <a:srgbClr val="FFFFFF"/>
                </a:solidFill>
              </a:defRPr>
            </a:pPr>
            <a:r>
              <a:rPr>
                <a:solidFill>
                  <a:srgbClr val="262626"/>
                </a:solidFill>
                <a:latin typeface="Franklin Gothic Book"/>
                <a:ea typeface="Franklin Gothic Book"/>
                <a:cs typeface="Franklin Gothic Book"/>
              </a:rPr>
              <a:t>Equazioni matematiche che compensano le discrepanze insiste nella correlazione tra FR e distanze fisiche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66806" y="2461790"/>
            <a:ext cx="36190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a:t>
            </a:r>
            <a:r>
              <a:rPr kumimoji="0" lang="en-US" sz="6000" b="0" i="0" u="none" strike="noStrike" cap="none" spc="0" normalizeH="0" baseline="-25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 (e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)i!</a:t>
            </a:r>
          </a:p>
        </p:txBody>
      </p:sp>
      <p:sp>
        <p:nvSpPr>
          <p:cNvPr id="3" name="CasellaDiTesto 2"/>
          <p:cNvSpPr txBox="1"/>
          <p:nvPr/>
        </p:nvSpPr>
        <p:spPr>
          <a:xfrm>
            <a:off x="3306257" y="3924412"/>
            <a:ext cx="49401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FR= 1/2(1-e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a:ln>
                  <a:noFill/>
                </a:ln>
                <a:solidFill>
                  <a:srgbClr val="800000"/>
                </a:solidFill>
                <a:effectLst/>
                <a:uFillTx/>
                <a:latin typeface="Franklin Gothic Book"/>
                <a:ea typeface="Franklin Gothic Book"/>
                <a:cs typeface="Franklin Gothic Book"/>
                <a:sym typeface="Gill Sans"/>
              </a:rPr>
              <a:t>)</a:t>
            </a:r>
          </a:p>
        </p:txBody>
      </p:sp>
    </p:spTree>
    <p:extLst>
      <p:ext uri="{BB962C8B-B14F-4D97-AF65-F5344CB8AC3E}">
        <p14:creationId xmlns:p14="http://schemas.microsoft.com/office/powerpoint/2010/main" val="146066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67365" y="-75218"/>
            <a:ext cx="12415761"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pPr>
              <a:lnSpc>
                <a:spcPct val="70000"/>
              </a:lnSpc>
            </a:pPr>
            <a:r>
              <a:rPr>
                <a:solidFill>
                  <a:srgbClr val="800000"/>
                </a:solidFill>
                <a:latin typeface="Franklin Gothic Book"/>
                <a:ea typeface="Franklin Gothic Book"/>
                <a:cs typeface="Franklin Gothic Book"/>
              </a:rPr>
              <a:t>Le Frequenze di ricombinazione possono variare da specie a specie</a:t>
            </a:r>
          </a:p>
        </p:txBody>
      </p:sp>
      <p:sp>
        <p:nvSpPr>
          <p:cNvPr id="298" name="Shape 298"/>
          <p:cNvSpPr>
            <a:spLocks noGrp="1"/>
          </p:cNvSpPr>
          <p:nvPr>
            <p:ph type="body" idx="1"/>
          </p:nvPr>
        </p:nvSpPr>
        <p:spPr>
          <a:xfrm>
            <a:off x="1295400" y="3552864"/>
            <a:ext cx="10845800" cy="4719625"/>
          </a:xfrm>
          <a:prstGeom prst="rect">
            <a:avLst/>
          </a:prstGeom>
        </p:spPr>
        <p:txBody>
          <a:bodyPr/>
          <a:lstStyle/>
          <a:p>
            <a:pPr>
              <a:defRPr>
                <a:latin typeface="+mj-lt"/>
                <a:ea typeface="+mj-ea"/>
                <a:cs typeface="+mj-cs"/>
                <a:sym typeface="Gill Sans"/>
              </a:defRPr>
            </a:pPr>
            <a:r>
              <a:rPr>
                <a:solidFill>
                  <a:schemeClr val="tx1"/>
                </a:solidFill>
              </a:rPr>
              <a:t>in uomo 1um = 10</a:t>
            </a:r>
            <a:r>
              <a:rPr baseline="31999">
                <a:solidFill>
                  <a:schemeClr val="tx1"/>
                </a:solidFill>
              </a:rPr>
              <a:t>6 </a:t>
            </a:r>
            <a:r>
              <a:rPr>
                <a:solidFill>
                  <a:schemeClr val="tx1"/>
                </a:solidFill>
              </a:rPr>
              <a:t>bp</a:t>
            </a:r>
          </a:p>
          <a:p>
            <a:pPr>
              <a:defRPr>
                <a:latin typeface="+mj-lt"/>
                <a:ea typeface="+mj-ea"/>
                <a:cs typeface="+mj-cs"/>
                <a:sym typeface="Gill Sans"/>
              </a:defRPr>
            </a:pPr>
            <a:r>
              <a:rPr>
                <a:solidFill>
                  <a:schemeClr val="tx1"/>
                </a:solidFill>
              </a:rPr>
              <a:t>in lievito 1 um= 2500 bp</a:t>
            </a:r>
          </a:p>
          <a:p>
            <a:pPr>
              <a:defRPr>
                <a:latin typeface="+mj-lt"/>
                <a:ea typeface="+mj-ea"/>
                <a:cs typeface="+mj-cs"/>
                <a:sym typeface="Gill Sans"/>
              </a:defRPr>
            </a:pPr>
            <a:r>
              <a:rPr>
                <a:solidFill>
                  <a:schemeClr val="tx1"/>
                </a:solidFill>
              </a:rPr>
              <a:t>Nei maschi di Drosophila non avviene ricombinazione!!!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707089" y="-128672"/>
            <a:ext cx="8536523" cy="11336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rPr>
                <a:solidFill>
                  <a:srgbClr val="800000"/>
                </a:solidFill>
                <a:latin typeface="Franklin Gothic Book"/>
                <a:ea typeface="Franklin Gothic Book"/>
                <a:cs typeface="Franklin Gothic Book"/>
              </a:rPr>
              <a:t>Gruppo di Associazione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078905" y="6604248"/>
            <a:ext cx="5898951"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rPr>
                <a:solidFill>
                  <a:srgbClr val="000000"/>
                </a:solidFill>
                <a:latin typeface="Franklin Gothic Book"/>
                <a:ea typeface="Franklin Gothic Book"/>
                <a:cs typeface="Franklin Gothic Book"/>
              </a:rPr>
              <a:t>MLH1= mismatch protein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latin typeface="Franklin Gothic Book"/>
                <a:ea typeface="Franklin Gothic Book"/>
                <a:cs typeface="Franklin Gothic Book"/>
              </a:rPr>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latin typeface="Franklin Gothic Book"/>
              <a:ea typeface="Franklin Gothic Book"/>
              <a:cs typeface="Franklin Gothic Book"/>
            </a:endParaRPr>
          </a:p>
          <a:p>
            <a:pPr indent="2957513" algn="just"/>
            <a:r>
              <a:rPr lang="en-US" sz="1800">
                <a:latin typeface="Franklin Gothic Book"/>
                <a:ea typeface="Franklin Gothic Book"/>
                <a:cs typeface="Franklin Gothic Book"/>
              </a:rPr>
              <a:t>darf, peloria	 		172</a:t>
            </a:r>
          </a:p>
          <a:p>
            <a:pPr indent="2957513" algn="just"/>
            <a:r>
              <a:rPr lang="en-US" sz="1800">
                <a:latin typeface="Franklin Gothic Book"/>
                <a:ea typeface="Franklin Gothic Book"/>
                <a:cs typeface="Franklin Gothic Book"/>
              </a:rPr>
              <a:t>white 			162</a:t>
            </a:r>
          </a:p>
          <a:p>
            <a:pPr indent="2957513" algn="just"/>
            <a:r>
              <a:rPr lang="en-US" sz="1800">
                <a:latin typeface="Franklin Gothic Book"/>
                <a:ea typeface="Franklin Gothic Book"/>
                <a:cs typeface="Franklin Gothic Book"/>
              </a:rPr>
              <a:t>darf, peloria, white 	56</a:t>
            </a:r>
          </a:p>
          <a:p>
            <a:pPr indent="2957513" algn="just"/>
            <a:r>
              <a:rPr lang="en-US" sz="1800">
                <a:latin typeface="Franklin Gothic Book"/>
                <a:ea typeface="Franklin Gothic Book"/>
                <a:cs typeface="Franklin Gothic Book"/>
              </a:rPr>
              <a:t>tipo selvatico 		48</a:t>
            </a:r>
          </a:p>
          <a:p>
            <a:pPr indent="2957513" algn="just"/>
            <a:r>
              <a:rPr lang="en-US" sz="1800">
                <a:latin typeface="Franklin Gothic Book"/>
                <a:ea typeface="Franklin Gothic Book"/>
                <a:cs typeface="Franklin Gothic Book"/>
              </a:rPr>
              <a:t>darf, white 			51</a:t>
            </a:r>
          </a:p>
          <a:p>
            <a:pPr indent="2957513" algn="just"/>
            <a:r>
              <a:rPr lang="en-US" sz="1800">
                <a:latin typeface="Franklin Gothic Book"/>
                <a:ea typeface="Franklin Gothic Book"/>
                <a:cs typeface="Franklin Gothic Book"/>
              </a:rPr>
              <a:t>peloria 			43</a:t>
            </a:r>
          </a:p>
          <a:p>
            <a:pPr indent="2957513" algn="just"/>
            <a:r>
              <a:rPr lang="en-US" sz="1800">
                <a:latin typeface="Franklin Gothic Book"/>
                <a:ea typeface="Franklin Gothic Book"/>
                <a:cs typeface="Franklin Gothic Book"/>
              </a:rPr>
              <a:t>darf 				6</a:t>
            </a:r>
          </a:p>
          <a:p>
            <a:pPr indent="2957513" algn="just"/>
            <a:r>
              <a:rPr lang="en-US" sz="1800">
                <a:latin typeface="Franklin Gothic Book"/>
                <a:ea typeface="Franklin Gothic Book"/>
                <a:cs typeface="Franklin Gothic Book"/>
              </a:rPr>
              <a:t>peloria, white 		5</a:t>
            </a:r>
          </a:p>
          <a:p>
            <a:pPr indent="2957513" algn="just"/>
            <a:endParaRPr lang="en-US" sz="1800">
              <a:latin typeface="Franklin Gothic Book"/>
              <a:ea typeface="Franklin Gothic Book"/>
              <a:cs typeface="Franklin Gothic Book"/>
            </a:endParaRPr>
          </a:p>
          <a:p>
            <a:pPr algn="just"/>
            <a:r>
              <a:rPr lang="en-US" sz="1800">
                <a:latin typeface="Franklin Gothic Book"/>
                <a:ea typeface="Franklin Gothic Book"/>
                <a:cs typeface="Franklin Gothic Book"/>
              </a:rPr>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917923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7064" y="164574"/>
            <a:ext cx="984314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latin typeface="Franklin Gothic Book"/>
                <a:ea typeface="Franklin Gothic Book"/>
                <a:cs typeface="Franklin Gothic Book"/>
              </a:rPr>
              <a:t>Una linea pura di tabacco Virginia presenta degli alleli dominanti</a:t>
            </a:r>
          </a:p>
          <a:p>
            <a:pPr algn="just"/>
            <a:r>
              <a:rPr lang="en-US" sz="2800">
                <a:latin typeface="Franklin Gothic Book"/>
                <a:ea typeface="Franklin Gothic Book"/>
                <a:cs typeface="Franklin Gothic Book"/>
              </a:rPr>
              <a:t>che determinano la morforlogia della foglia (M), il colore</a:t>
            </a:r>
          </a:p>
          <a:p>
            <a:pPr algn="just"/>
            <a:r>
              <a:rPr lang="en-US" sz="2800">
                <a:latin typeface="Franklin Gothic Book"/>
                <a:ea typeface="Franklin Gothic Book"/>
                <a:cs typeface="Franklin Gothic Book"/>
              </a:rPr>
              <a:t>della foglia (C), e la grandezza della foglia (S). Una linea</a:t>
            </a:r>
          </a:p>
          <a:p>
            <a:pPr algn="just"/>
            <a:r>
              <a:rPr lang="en-US" sz="2800">
                <a:latin typeface="Franklin Gothic Book"/>
                <a:ea typeface="Franklin Gothic Book"/>
                <a:cs typeface="Franklin Gothic Book"/>
              </a:rPr>
              <a:t>Carolina è omozigote per gli alleli recessivi di questi tre geni.</a:t>
            </a:r>
          </a:p>
          <a:p>
            <a:pPr algn="just"/>
            <a:r>
              <a:rPr lang="en-US" sz="2800">
                <a:latin typeface="Franklin Gothic Book"/>
                <a:ea typeface="Franklin Gothic Book"/>
                <a:cs typeface="Franklin Gothic Book"/>
              </a:rPr>
              <a:t>La distribuzione di questi geni sul cromosoma è la seguente:</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latin typeface="Franklin Gothic Book"/>
                <a:ea typeface="Franklin Gothic Book"/>
                <a:cs typeface="Franklin Gothic Book"/>
              </a:rPr>
              <a:t>Un ibrido della F1 tra le due linee viene incrociato con la linea</a:t>
            </a:r>
          </a:p>
          <a:p>
            <a:pPr algn="just"/>
            <a:r>
              <a:rPr lang="en-US" sz="2800">
                <a:latin typeface="Franklin Gothic Book"/>
                <a:ea typeface="Franklin Gothic Book"/>
                <a:cs typeface="Franklin Gothic Book"/>
              </a:rPr>
              <a:t>parentale Carolina. Assumendo assenza di interferenza:</a:t>
            </a:r>
          </a:p>
          <a:p>
            <a:pPr algn="just"/>
            <a:r>
              <a:rPr lang="en-US" sz="2800">
                <a:latin typeface="Franklin Gothic Book"/>
                <a:ea typeface="Franklin Gothic Book"/>
                <a:cs typeface="Franklin Gothic Book"/>
              </a:rPr>
              <a:t>a. Quale proporzione della progenie di quest’ultimo incrocio</a:t>
            </a:r>
          </a:p>
          <a:p>
            <a:pPr algn="just"/>
            <a:r>
              <a:rPr lang="en-US" sz="2800">
                <a:latin typeface="Franklin Gothic Book"/>
                <a:ea typeface="Franklin Gothic Book"/>
                <a:cs typeface="Franklin Gothic Book"/>
              </a:rPr>
              <a:t>somiglierà alla linea Virginia per tutti e tre i caratteri?</a:t>
            </a:r>
          </a:p>
          <a:p>
            <a:pPr algn="just"/>
            <a:r>
              <a:rPr lang="en-US" sz="2800">
                <a:latin typeface="Franklin Gothic Book"/>
                <a:ea typeface="Franklin Gothic Book"/>
                <a:cs typeface="Franklin Gothic Book"/>
              </a:rPr>
              <a:t>b. Quale proporzione della progenie di quest’ultimo incrocio</a:t>
            </a:r>
          </a:p>
          <a:p>
            <a:pPr algn="just"/>
            <a:r>
              <a:rPr lang="en-US" sz="2800">
                <a:latin typeface="Franklin Gothic Book"/>
                <a:ea typeface="Franklin Gothic Book"/>
                <a:cs typeface="Franklin Gothic Book"/>
              </a:rPr>
              <a:t>presenterà la morfologia delle foglie e la grandezza delle</a:t>
            </a:r>
          </a:p>
          <a:p>
            <a:pPr algn="just"/>
            <a:r>
              <a:rPr lang="en-US" sz="2800">
                <a:latin typeface="Franklin Gothic Book"/>
                <a:ea typeface="Franklin Gothic Book"/>
                <a:cs typeface="Franklin Gothic Book"/>
              </a:rPr>
              <a:t>foglie della linea Virginia ma il colore delle foglie della linea</a:t>
            </a:r>
          </a:p>
          <a:p>
            <a:pPr algn="just"/>
            <a:r>
              <a:rPr lang="en-US" sz="2800">
                <a:latin typeface="Franklin Gothic Book"/>
                <a:ea typeface="Franklin Gothic Book"/>
                <a:cs typeface="Franklin Gothic Book"/>
              </a:rPr>
              <a:t>Carolina?</a:t>
            </a:r>
          </a:p>
          <a:p>
            <a:pPr algn="just"/>
            <a:r>
              <a:rPr lang="en-US" sz="2800">
                <a:latin typeface="Franklin Gothic Book"/>
                <a:ea typeface="Franklin Gothic Book"/>
                <a:cs typeface="Franklin Gothic Book"/>
              </a:rPr>
              <a:t>c. Quale proporzione della progenie di quest’ultimo incrocio</a:t>
            </a:r>
          </a:p>
          <a:p>
            <a:pPr algn="just"/>
            <a:r>
              <a:rPr lang="en-US" sz="2800">
                <a:latin typeface="Franklin Gothic Book"/>
                <a:ea typeface="Franklin Gothic Book"/>
                <a:cs typeface="Franklin Gothic Book"/>
              </a:rPr>
              <a:t>presenterà la morfologia delle foglie e il colore delle foglie</a:t>
            </a:r>
          </a:p>
          <a:p>
            <a:pPr algn="just"/>
            <a:r>
              <a:rPr lang="en-US" sz="2800">
                <a:latin typeface="Franklin Gothic Book"/>
                <a:ea typeface="Franklin Gothic Book"/>
                <a:cs typeface="Franklin Gothic Book"/>
              </a:rPr>
              <a:t>della linea Virginia ma la grandezza delle foglie della linea</a:t>
            </a:r>
          </a:p>
          <a:p>
            <a:pPr algn="just"/>
            <a:r>
              <a:rPr lang="en-US" sz="2800">
                <a:latin typeface="Franklin Gothic Book"/>
                <a:ea typeface="Franklin Gothic Book"/>
                <a:cs typeface="Franklin Gothic Book"/>
              </a:rPr>
              <a:t>Carolina?</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5103449"/>
            <a:ext cx="11785600" cy="1764586"/>
          </a:xfrm>
          <a:prstGeom prst="rect">
            <a:avLst/>
          </a:prstGeom>
          <a:ln w="12700">
            <a:solidFill>
              <a:schemeClr val="tx1"/>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pPr algn="ctr"/>
            <a:r>
              <a:rPr>
                <a:solidFill>
                  <a:schemeClr val="tx1"/>
                </a:solidFill>
                <a:latin typeface="Franklin Gothic Book"/>
                <a:ea typeface="Franklin Gothic Book"/>
                <a:cs typeface="Franklin Gothic Book"/>
              </a:rPr>
              <a:t>negli incroci che coinvolgono solamente due geni alla volta, potrebbe essere difficile determinare l’ordine dei geni se i due geni sono molto vicino tra loro.</a:t>
            </a:r>
          </a:p>
        </p:txBody>
      </p:sp>
      <p:sp>
        <p:nvSpPr>
          <p:cNvPr id="324" name="Shape 324"/>
          <p:cNvSpPr/>
          <p:nvPr/>
        </p:nvSpPr>
        <p:spPr>
          <a:xfrm>
            <a:off x="2159000" y="7236689"/>
            <a:ext cx="789198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Limiti dell’incrocio a due punti</a:t>
            </a:r>
          </a:p>
        </p:txBody>
      </p:sp>
      <p:sp>
        <p:nvSpPr>
          <p:cNvPr id="2" name="Rettangolo 1"/>
          <p:cNvSpPr/>
          <p:nvPr/>
        </p:nvSpPr>
        <p:spPr>
          <a:xfrm>
            <a:off x="3314700" y="603402"/>
            <a:ext cx="4927600" cy="71814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259849481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type="lt">
                                    <p:tmAbs val="0"/>
                                  </p:iterate>
                                  <p:childTnLst>
                                    <p:set>
                                      <p:cBhvr>
                                        <p:cTn id="10" fill="hold"/>
                                        <p:tgtEl>
                                          <p:spTgt spid="324"/>
                                        </p:tgtEl>
                                        <p:attrNameLst>
                                          <p:attrName>style.visibility</p:attrName>
                                        </p:attrNameLst>
                                      </p:cBhvr>
                                      <p:to>
                                        <p:strVal val="visible"/>
                                      </p:to>
                                    </p:set>
                                    <p:animEffect transition="in" filter="dissolve">
                                      <p:cBhvr>
                                        <p:cTn id="11"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37574"/>
            <a:ext cx="3606801" cy="1949252"/>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rPr>
                <a:latin typeface="Franklin Gothic Book"/>
                <a:ea typeface="Franklin Gothic Book"/>
                <a:cs typeface="Franklin Gothic Book"/>
              </a:rP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rPr>
                <a:solidFill>
                  <a:srgbClr val="FF0000"/>
                </a:solidFill>
                <a:latin typeface="Franklin Gothic Book"/>
                <a:ea typeface="Franklin Gothic Book"/>
                <a:cs typeface="Franklin Gothic Book"/>
              </a:rPr>
              <a:t>probabilità doppio C.O. attesa </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0,123 (</a:t>
            </a:r>
            <a:r>
              <a:rPr i="1">
                <a:solidFill>
                  <a:schemeClr val="tx1"/>
                </a:solidFill>
                <a:latin typeface="Franklin Gothic Book"/>
                <a:ea typeface="Franklin Gothic Book"/>
                <a:cs typeface="Franklin Gothic Book"/>
              </a:rPr>
              <a:t>vg pr</a:t>
            </a:r>
            <a:r>
              <a:rPr>
                <a:solidFill>
                  <a:schemeClr val="tx1"/>
                </a:solidFill>
                <a:latin typeface="Franklin Gothic Book"/>
                <a:ea typeface="Franklin Gothic Book"/>
                <a:cs typeface="Franklin Gothic Book"/>
              </a:rPr>
              <a:t>) x 0,064 (</a:t>
            </a:r>
            <a:r>
              <a:rPr i="1">
                <a:solidFill>
                  <a:schemeClr val="tx1"/>
                </a:solidFill>
                <a:latin typeface="Franklin Gothic Book"/>
                <a:ea typeface="Franklin Gothic Book"/>
                <a:cs typeface="Franklin Gothic Book"/>
              </a:rPr>
              <a:t>pr b</a:t>
            </a:r>
            <a:r>
              <a:rPr>
                <a:solidFill>
                  <a:schemeClr val="tx1"/>
                </a:solidFill>
                <a:latin typeface="Franklin Gothic Book"/>
                <a:ea typeface="Franklin Gothic Book"/>
                <a:cs typeface="Franklin Gothic Book"/>
              </a:rPr>
              <a:t>)=</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 0,0079= </a:t>
            </a:r>
            <a:r>
              <a:rPr sz="3600" b="1">
                <a:solidFill>
                  <a:schemeClr val="tx1"/>
                </a:solidFill>
                <a:latin typeface="Franklin Gothic Book"/>
                <a:ea typeface="Franklin Gothic Book"/>
                <a:cs typeface="Franklin Gothic Book"/>
              </a:rPr>
              <a:t>0,79%</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a:p>
            <a:pPr algn="l">
              <a:defRPr sz="3000" b="1">
                <a:solidFill>
                  <a:srgbClr val="FFFFFF"/>
                </a:solidFill>
                <a:latin typeface="Trebuchet MS"/>
                <a:ea typeface="Trebuchet MS"/>
                <a:cs typeface="Trebuchet MS"/>
                <a:sym typeface="Trebuchet MS"/>
              </a:defRPr>
            </a:pPr>
            <a:r>
              <a:rPr>
                <a:solidFill>
                  <a:srgbClr val="0000FF"/>
                </a:solidFill>
                <a:latin typeface="Franklin Gothic Book"/>
                <a:ea typeface="Franklin Gothic Book"/>
                <a:cs typeface="Franklin Gothic Book"/>
              </a:rPr>
              <a:t>probabilità doppio C.O.osservata</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13+9/4197 x 100= </a:t>
            </a:r>
            <a:r>
              <a:rPr sz="3600" b="1">
                <a:solidFill>
                  <a:schemeClr val="tx1"/>
                </a:solidFill>
                <a:latin typeface="Franklin Gothic Book"/>
                <a:ea typeface="Franklin Gothic Book"/>
                <a:cs typeface="Franklin Gothic Book"/>
              </a:rPr>
              <a:t>0,52%</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p:txBody>
      </p:sp>
      <p:sp>
        <p:nvSpPr>
          <p:cNvPr id="279" name="Shape 279"/>
          <p:cNvSpPr/>
          <p:nvPr/>
        </p:nvSpPr>
        <p:spPr>
          <a:xfrm>
            <a:off x="6781800" y="3717509"/>
            <a:ext cx="59309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il numero dei doppi crossing-over può essere inferiore a quello atteso</a:t>
            </a:r>
          </a:p>
        </p:txBody>
      </p:sp>
      <p:grpSp>
        <p:nvGrpSpPr>
          <p:cNvPr id="282" name="Group 282"/>
          <p:cNvGrpSpPr/>
          <p:nvPr/>
        </p:nvGrpSpPr>
        <p:grpSpPr>
          <a:xfrm>
            <a:off x="6553200" y="5689600"/>
            <a:ext cx="6388100" cy="3620691"/>
            <a:chOff x="0" y="0"/>
            <a:chExt cx="6388100" cy="3620691"/>
          </a:xfrm>
        </p:grpSpPr>
        <p:sp>
          <p:nvSpPr>
            <p:cNvPr id="280" name="Shape 280"/>
            <p:cNvSpPr/>
            <p:nvPr/>
          </p:nvSpPr>
          <p:spPr>
            <a:xfrm>
              <a:off x="0" y="748110"/>
              <a:ext cx="6388100" cy="2872581"/>
            </a:xfrm>
            <a:prstGeom prst="rect">
              <a:avLst/>
            </a:prstGeom>
            <a:noFill/>
            <a:ln w="12700" cap="flat">
              <a:solidFill>
                <a:srgbClr val="000000"/>
              </a:solid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rPr>
                  <a:solidFill>
                    <a:schemeClr val="tx1"/>
                  </a:solidFill>
                  <a:latin typeface="Franklin Gothic Book"/>
                  <a:ea typeface="Franklin Gothic Book"/>
                  <a:cs typeface="Franklin Gothic Book"/>
                </a:rP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gr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701259"/>
            <a:ext cx="11036300" cy="23185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b="1">
                <a:solidFill>
                  <a:srgbClr val="FF4013"/>
                </a:solidFill>
                <a:latin typeface="Franklin Gothic Book"/>
                <a:ea typeface="Franklin Gothic Book"/>
                <a:cs typeface="Franklin Gothic Book"/>
              </a:rPr>
              <a:t>coefficiente di coincidenza=</a:t>
            </a:r>
            <a:r>
              <a:rPr b="1">
                <a:latin typeface="Franklin Gothic Book"/>
                <a:ea typeface="Franklin Gothic Book"/>
                <a:cs typeface="Franklin Gothic Book"/>
              </a:rPr>
              <a:t> </a:t>
            </a:r>
            <a:r>
              <a:rPr>
                <a:solidFill>
                  <a:srgbClr val="800000"/>
                </a:solidFill>
                <a:latin typeface="Franklin Gothic Book"/>
                <a:ea typeface="Franklin Gothic Book"/>
                <a:cs typeface="Franklin Gothic Book"/>
              </a:rPr>
              <a:t>rapporto tra la frequenza effettiva di doppi crossing-over osservati e il numero dei doppi crossing-over attesi in base al prodotto delle probabilità.</a:t>
            </a:r>
          </a:p>
        </p:txBody>
      </p:sp>
      <p:sp>
        <p:nvSpPr>
          <p:cNvPr id="285" name="Shape 285"/>
          <p:cNvSpPr/>
          <p:nvPr/>
        </p:nvSpPr>
        <p:spPr>
          <a:xfrm>
            <a:off x="1081608" y="3670046"/>
            <a:ext cx="10632320" cy="2380139"/>
          </a:xfrm>
          <a:prstGeom prst="rect">
            <a:avLst/>
          </a:prstGeom>
          <a:ln w="12700">
            <a:solidFill>
              <a:schemeClr val="accent2"/>
            </a:solidFill>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3600" b="1">
                <a:solidFill>
                  <a:srgbClr val="FF3814"/>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Coeff di coincidenza </a:t>
            </a:r>
            <a:r>
              <a:rPr>
                <a:solidFill>
                  <a:schemeClr val="tx1"/>
                </a:solidFill>
                <a:latin typeface="Franklin Gothic Book"/>
                <a:ea typeface="Franklin Gothic Book"/>
                <a:cs typeface="Franklin Gothic Book"/>
              </a:rPr>
              <a:t>= freq. osservata/freq attesa</a:t>
            </a:r>
          </a:p>
          <a:p>
            <a:pPr>
              <a:defRPr sz="4000">
                <a:solidFill>
                  <a:srgbClr val="FF2E00"/>
                </a:solidFill>
                <a:latin typeface="Arial"/>
                <a:ea typeface="Arial"/>
                <a:cs typeface="Arial"/>
                <a:sym typeface="Arial"/>
              </a:defRPr>
            </a:pPr>
            <a:r>
              <a:rPr>
                <a:solidFill>
                  <a:srgbClr val="FF0000"/>
                </a:solidFill>
                <a:latin typeface="Franklin Gothic Book"/>
                <a:ea typeface="Franklin Gothic Book"/>
                <a:cs typeface="Franklin Gothic Book"/>
              </a:rPr>
              <a:t>0,52/0,79=0,66</a:t>
            </a:r>
          </a:p>
          <a:p>
            <a:pPr>
              <a:defRPr sz="3600" b="1">
                <a:solidFill>
                  <a:srgbClr val="FF3814"/>
                </a:solidFill>
                <a:latin typeface="Trebuchet MS"/>
                <a:ea typeface="Trebuchet MS"/>
                <a:cs typeface="Trebuchet MS"/>
                <a:sym typeface="Trebuchet MS"/>
              </a:defRPr>
            </a:pPr>
            <a:endParaRPr>
              <a:solidFill>
                <a:schemeClr val="tx1"/>
              </a:solidFill>
              <a:latin typeface="Franklin Gothic Book"/>
              <a:ea typeface="Franklin Gothic Book"/>
              <a:cs typeface="Franklin Gothic Book"/>
            </a:endParaRPr>
          </a:p>
          <a:p>
            <a:pPr>
              <a:defRPr sz="3600" b="1">
                <a:solidFill>
                  <a:srgbClr val="FF3814"/>
                </a:solidFill>
                <a:latin typeface="Trebuchet MS"/>
                <a:ea typeface="Trebuchet MS"/>
                <a:cs typeface="Trebuchet MS"/>
                <a:sym typeface="Trebuchet MS"/>
              </a:defRPr>
            </a:pPr>
            <a:r>
              <a:rPr>
                <a:solidFill>
                  <a:schemeClr val="accent1">
                    <a:lumMod val="60000"/>
                    <a:lumOff val="40000"/>
                  </a:schemeClr>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 coeff coincidenza</a:t>
            </a:r>
          </a:p>
        </p:txBody>
      </p:sp>
      <p:sp>
        <p:nvSpPr>
          <p:cNvPr id="286" name="Shape 286"/>
          <p:cNvSpPr/>
          <p:nvPr/>
        </p:nvSpPr>
        <p:spPr>
          <a:xfrm>
            <a:off x="1883596" y="7680028"/>
            <a:ext cx="9701519"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rgbClr val="97FA4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a:t>
            </a:r>
            <a:r>
              <a:rPr>
                <a:solidFill>
                  <a:srgbClr val="FF4703"/>
                </a:solidFill>
                <a:latin typeface="Franklin Gothic Book"/>
                <a:ea typeface="Franklin Gothic Book"/>
                <a:cs typeface="Franklin Gothic Book"/>
              </a:rPr>
              <a:t>(0,52/0,79)</a:t>
            </a:r>
            <a:r>
              <a:rPr>
                <a:solidFill>
                  <a:schemeClr val="tx1"/>
                </a:solidFill>
                <a:latin typeface="Franklin Gothic Book"/>
                <a:ea typeface="Franklin Gothic Book"/>
                <a:cs typeface="Franklin Gothic Book"/>
              </a:rPr>
              <a:t>= 1-</a:t>
            </a:r>
            <a:r>
              <a:rPr>
                <a:solidFill>
                  <a:srgbClr val="FF380E"/>
                </a:solidFill>
                <a:latin typeface="Franklin Gothic Book"/>
                <a:ea typeface="Franklin Gothic Book"/>
                <a:cs typeface="Franklin Gothic Book"/>
              </a:rPr>
              <a:t>0,66</a:t>
            </a:r>
            <a:r>
              <a:rPr>
                <a:solidFill>
                  <a:schemeClr val="tx1"/>
                </a:solidFill>
                <a:latin typeface="Franklin Gothic Book"/>
                <a:ea typeface="Franklin Gothic Book"/>
                <a:cs typeface="Franklin Gothic Book"/>
              </a:rPr>
              <a:t>=</a:t>
            </a:r>
            <a:r>
              <a:rPr>
                <a:latin typeface="Franklin Gothic Book"/>
                <a:ea typeface="Franklin Gothic Book"/>
                <a:cs typeface="Franklin Gothic Book"/>
              </a:rPr>
              <a:t> </a:t>
            </a:r>
            <a:r>
              <a:rPr>
                <a:solidFill>
                  <a:srgbClr val="9CFA35"/>
                </a:solidFill>
                <a:latin typeface="Franklin Gothic Book"/>
                <a:ea typeface="Franklin Gothic Book"/>
                <a:cs typeface="Franklin Gothic Book"/>
              </a:rPr>
              <a:t>0,34</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33682" y="567909"/>
            <a:ext cx="12415762" cy="23185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La disposizione degli alleli nei doppi ricombinanti</a:t>
            </a:r>
          </a:p>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svela l’ordine relativo dei tre geni</a:t>
            </a:r>
          </a:p>
        </p:txBody>
      </p:sp>
      <p:sp>
        <p:nvSpPr>
          <p:cNvPr id="289" name="Shape 289"/>
          <p:cNvSpPr/>
          <p:nvPr/>
        </p:nvSpPr>
        <p:spPr>
          <a:xfrm>
            <a:off x="1336825" y="3910410"/>
            <a:ext cx="10126449" cy="2872581"/>
          </a:xfrm>
          <a:prstGeom prst="rect">
            <a:avLst/>
          </a:prstGeom>
          <a:ln/>
          <a:extLst>
            <a:ext uri="{C572A759-6A51-4108-AA02-DFA0A04FC94B}">
              <ma14:wrappingTextBoxFlag xmlns:ma14="http://schemas.microsoft.com/office/mac/drawingml/2011/main" val="1"/>
            </a:ext>
          </a:extLst>
        </p:spPr>
        <p:style>
          <a:lnRef idx="2">
            <a:schemeClr val="accent5"/>
          </a:lnRef>
          <a:fillRef idx="1">
            <a:schemeClr val="lt1"/>
          </a:fillRef>
          <a:effectRef idx="0">
            <a:schemeClr val="accent5"/>
          </a:effectRef>
          <a:fontRef idx="minor">
            <a:schemeClr val="dk1"/>
          </a:fontRef>
        </p:style>
        <p:txBody>
          <a:bodyPr wrap="square" lIns="50800" tIns="50800" rIns="50800" bIns="50800" anchor="ctr">
            <a:spAutoFit/>
          </a:bodyPr>
          <a:lstStyle/>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Nei gameti originati da doppio crossing-over, il gene</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i cui alleli hanno ricombinato rispetto alle configurazioni parentali</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degli altri due geni è sempre quello situato al centro.</a:t>
            </a: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528</TotalTime>
  <Words>869</Words>
  <Application>Microsoft Macintosh PowerPoint</Application>
  <PresentationFormat>Personalizzato</PresentationFormat>
  <Paragraphs>84</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White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7- Cenci</dc:title>
  <cp:lastModifiedBy>Giovanni Cenci</cp:lastModifiedBy>
  <cp:revision>19</cp:revision>
  <dcterms:modified xsi:type="dcterms:W3CDTF">2021-03-22T16:29:35Z</dcterms:modified>
</cp:coreProperties>
</file>