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9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5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56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jpeg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tif"/><Relationship Id="rId3" Type="http://schemas.openxmlformats.org/officeDocument/2006/relationships/image" Target="../media/image31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6-</a:t>
            </a:r>
          </a:p>
          <a:p>
            <a:pPr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923" y="3276600"/>
            <a:ext cx="11355978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2819400"/>
            <a:ext cx="9944100" cy="612199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870919" y="428830"/>
            <a:ext cx="1103162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800" b="1">
                <a:solidFill>
                  <a:srgbClr val="5BD22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Anche i caratteri autosomici possono essere associati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795348" y="5966101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355510" y="6245495"/>
            <a:ext cx="6107197" cy="324742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93700" y="40462"/>
            <a:ext cx="12217400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test del chi quadrato determina con quale probabilità i risultati sperimentali provano l’esistenza di un’associazione</a:t>
            </a:r>
          </a:p>
        </p:txBody>
      </p:sp>
      <p:sp>
        <p:nvSpPr>
          <p:cNvPr id="281" name="Shape 281"/>
          <p:cNvSpPr/>
          <p:nvPr/>
        </p:nvSpPr>
        <p:spPr>
          <a:xfrm>
            <a:off x="6645401" y="1168400"/>
            <a:ext cx="362200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AB/ab X ab/ab</a:t>
            </a:r>
          </a:p>
        </p:txBody>
      </p:sp>
      <p:pic>
        <p:nvPicPr>
          <p:cNvPr id="282" name="5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1200" y="1739900"/>
            <a:ext cx="7890296" cy="4559300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36651" y="1742144"/>
            <a:ext cx="4076701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1.Numero totale progenie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2.Classi diverse</a:t>
            </a:r>
          </a:p>
          <a:p>
            <a:pPr algn="l">
              <a:defRPr sz="24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>
              <a:solidFill>
                <a:schemeClr val="bg1"/>
              </a:solidFill>
            </a:endParaRPr>
          </a:p>
          <a:p>
            <a:pPr algn="l">
              <a:defRPr sz="2400">
                <a:solidFill>
                  <a:srgbClr val="74A7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chemeClr val="bg1"/>
                </a:solidFill>
              </a:rPr>
              <a:t>3.Numero osservato della progenie</a:t>
            </a:r>
          </a:p>
        </p:txBody>
      </p:sp>
      <p:pic>
        <p:nvPicPr>
          <p:cNvPr id="284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2300" y="6168409"/>
            <a:ext cx="8636000" cy="11600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</p:pic>
      <p:pic>
        <p:nvPicPr>
          <p:cNvPr id="285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0" y="7315232"/>
            <a:ext cx="7163634" cy="1117601"/>
          </a:xfrm>
          <a:prstGeom prst="rect">
            <a:avLst/>
          </a:prstGeom>
          <a:solidFill>
            <a:srgbClr val="3366FF"/>
          </a:solidFill>
          <a:ln w="12700">
            <a:miter lim="400000"/>
          </a:ln>
        </p:spPr>
      </p:pic>
      <p:pic>
        <p:nvPicPr>
          <p:cNvPr id="286" name="dropped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" y="8508994"/>
            <a:ext cx="7163633" cy="11176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26594" y="693603"/>
            <a:ext cx="11852706" cy="836639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defRPr sz="4800" b="1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Calcolare i gradi di libertà (gl). </a:t>
            </a:r>
          </a:p>
          <a:p>
            <a:pPr algn="just">
              <a:defRPr sz="4800" b="1">
                <a:solidFill>
                  <a:srgbClr val="47FBC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Il gl è una misura del numero dei parametri che possono variare in maniera indipendente nell’esperimento. Per i tipi di esperimenti qui discussi, il numero dei gradi di libertà è uguale al numero delle classi meno uno. 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Per esempio, s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e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totale della progenie in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un testcross è suddiviso in quattro classi e si conosce il numero della progenie presente in tre, si può facilmente calcolare il numero della progenie presente nella quarta classe. In questo modo, se </a:t>
            </a:r>
            <a:r>
              <a:rPr i="1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 il numero delle classi, allora i gradi di libertà (gl)</a:t>
            </a:r>
            <a:r>
              <a:rPr lang="it-IT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N </a:t>
            </a:r>
            <a:r>
              <a:rPr lang="it-IT"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-- </a:t>
            </a:r>
            <a:r>
              <a:rPr i="1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1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. Se ci sono 4 classi, ci saranno 3 gl</a:t>
            </a: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just">
              <a:defRPr sz="3200" b="1">
                <a:solidFill>
                  <a:srgbClr val="EBEBEB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>
              <a:defRPr sz="36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850">
              <a:solidFill>
                <a:srgbClr val="2F2A2B"/>
              </a:solidFill>
              <a:latin typeface="Franklin Gothic Book"/>
              <a:ea typeface="Franklin Gothic Book"/>
              <a:cs typeface="Franklin Gothic Book"/>
              <a:sym typeface="Helvetica"/>
            </a:endParaRP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Con due classi (parentali e ricombinanti), il numero</a:t>
            </a:r>
          </a:p>
          <a:p>
            <a:pPr algn="just" defTabSz="457200"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dei gradi di libertà (gl) è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ab 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00" y="-114300"/>
            <a:ext cx="12294914" cy="55753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25400" y="5541784"/>
            <a:ext cx="12954000" cy="4042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</a:t>
            </a:r>
            <a:r>
              <a:rPr i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valore p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: 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probabilità che una deviazione dai numeri previsti, grande quanto quella osservata nell’esperimento, possa essere dovuta al caso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l">
              <a:defRPr sz="3200" b="1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 defTabSz="457200">
              <a:defRPr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Gli statistici hanno arbitrariamente selezionato il valore 0,05 per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come limite tra l’accettare e il rifiutare l’ipotesi nulla. Un valore di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minore di 0,05 indica che i dati mostrano una deviazione 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significativa 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e che quindi l’ipotesi nulla deve essere rifiutata.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84566"/>
            <a:ext cx="130048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6893" y="1614918"/>
            <a:ext cx="1124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Gli scambi reciproci tra i cromosomi omologhi</a:t>
            </a:r>
          </a:p>
          <a:p>
            <a:r>
              <a:rPr lang="en-US"/>
              <a:t>costituiscono la base fisica della ricombinazione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84566"/>
            <a:ext cx="13004800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  <a:r>
              <a:rPr lang="it-IT"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  <p:sp>
        <p:nvSpPr>
          <p:cNvPr id="2" name="Rettangolo 1"/>
          <p:cNvSpPr/>
          <p:nvPr/>
        </p:nvSpPr>
        <p:spPr>
          <a:xfrm>
            <a:off x="946893" y="1614918"/>
            <a:ext cx="112459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Gli scambi reciproci tra i cromosomi omologhi</a:t>
            </a:r>
          </a:p>
          <a:p>
            <a:r>
              <a:rPr lang="en-US"/>
              <a:t>costituiscono la base fisica della ricombinazione</a:t>
            </a:r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453602" y="5653504"/>
            <a:ext cx="12265427" cy="50616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3731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5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400" y="203200"/>
            <a:ext cx="8394700" cy="935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06934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latin typeface="Franklin Gothic Book"/>
                <a:ea typeface="Franklin Gothic Book"/>
                <a:cs typeface="Franklin Gothic Book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422400"/>
            <a:ext cx="11303000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5450" y="586105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769207"/>
            <a:ext cx="1178560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it-IT">
                <a:latin typeface="Franklin Gothic Book"/>
                <a:ea typeface="Franklin Gothic Book"/>
                <a:cs typeface="Franklin Gothic Book"/>
              </a:rPr>
              <a:t>N</a:t>
            </a:r>
            <a:r>
              <a:rPr>
                <a:latin typeface="Franklin Gothic Book"/>
                <a:ea typeface="Franklin Gothic Book"/>
                <a:cs typeface="Franklin Gothic Book"/>
              </a:rPr>
              <a:t>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241300" y="7129006"/>
            <a:ext cx="115824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339594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992947" y="7979149"/>
            <a:ext cx="1163736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endParaRPr>
              <a:solidFill>
                <a:schemeClr val="tx1"/>
              </a:solidFill>
              <a:latin typeface="Franklin Gothic Book"/>
              <a:cs typeface="Franklin Gothic Book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079500" y="-183768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</a:rPr>
              <a:t>OBIETTIVI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-209075" y="1500113"/>
            <a:ext cx="12747000" cy="789864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L’associazione e la ricombinazione meiotica</a:t>
            </a:r>
            <a:r>
              <a:rPr lang="it-IT">
                <a:solidFill>
                  <a:schemeClr val="tx1"/>
                </a:solidFill>
              </a:rPr>
              <a:t>: i geni associati sullo stesso cromosoma normalmente assortiscono insieme, piuttosto che in modo indipendente; questi geni associat possono, comunque, essere separati mediante la ricombinazionedurante la meiosi.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mappatura</a:t>
            </a:r>
            <a:r>
              <a:rPr lang="it-IT">
                <a:solidFill>
                  <a:schemeClr val="tx1"/>
                </a:solidFill>
              </a:rPr>
              <a:t>: la frequenza con cui i geni associati si separano mediante ricombinazione meiotica è generalmente in funzione di quanto essi sono distanti; in questo modo, i dati sulla ricombinazione rendono possibile determinare la distanza tra i geni su un cromosoma.</a:t>
            </a:r>
          </a:p>
          <a:p>
            <a:pPr algn="just"/>
            <a:r>
              <a:rPr lang="it-IT">
                <a:solidFill>
                  <a:schemeClr val="tx1"/>
                </a:solidFill>
              </a:rPr>
              <a:t>■ </a:t>
            </a:r>
            <a:r>
              <a:rPr lang="it-IT">
                <a:solidFill>
                  <a:srgbClr val="800000"/>
                </a:solidFill>
              </a:rPr>
              <a:t>La ricombinazione mitotica</a:t>
            </a:r>
            <a:r>
              <a:rPr lang="it-IT">
                <a:solidFill>
                  <a:schemeClr val="tx1"/>
                </a:solidFill>
              </a:rPr>
              <a:t>: la ricombinazione avviene raramente in mitosi. Negli organismi pluricellulari, la ricombinazione mitotica può produrre mosaicismo genetico in cui cellule diverse di uno stesso individuo possiedono genotipi differenti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/>
        </p:nvSpPr>
        <p:spPr>
          <a:xfrm>
            <a:off x="1699914" y="2820479"/>
            <a:ext cx="9296401" cy="3795911"/>
          </a:xfrm>
          <a:prstGeom prst="rect">
            <a:avLst/>
          </a:prstGeom>
          <a:ln w="38100">
            <a:solidFill>
              <a:srgbClr val="53930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Associazione genetica</a:t>
            </a:r>
          </a:p>
          <a:p>
            <a:pPr>
              <a:defRPr sz="4800" b="1">
                <a:solidFill>
                  <a:srgbClr val="00C7F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80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e ricombinazione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093" y="2344118"/>
            <a:ext cx="2349500" cy="23495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83" y="2452970"/>
            <a:ext cx="2247900" cy="21717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8" y="5319407"/>
            <a:ext cx="2298700" cy="23495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715" y="5319407"/>
            <a:ext cx="238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0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26" y="1476815"/>
            <a:ext cx="9931400" cy="74041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3493" y="1106663"/>
            <a:ext cx="3356663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446338" y="1106663"/>
            <a:ext cx="4148772" cy="810948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245863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762" y="101600"/>
            <a:ext cx="6900024" cy="8890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304800" y="802859"/>
            <a:ext cx="5549900" cy="2318583"/>
          </a:xfrm>
          <a:prstGeom prst="rect">
            <a:avLst/>
          </a:prstGeom>
          <a:ln w="38100">
            <a:solidFill>
              <a:srgbClr val="981E1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Alcuni geni sullo stesso cromosoma assortiscono insieme più spesso di quanto non si separino</a:t>
            </a:r>
          </a:p>
        </p:txBody>
      </p:sp>
      <p:sp>
        <p:nvSpPr>
          <p:cNvPr id="266" name="Shape 266"/>
          <p:cNvSpPr/>
          <p:nvPr/>
        </p:nvSpPr>
        <p:spPr>
          <a:xfrm>
            <a:off x="152400" y="6016208"/>
            <a:ext cx="5854700" cy="2318583"/>
          </a:xfrm>
          <a:prstGeom prst="rect">
            <a:avLst/>
          </a:prstGeom>
          <a:ln w="50800">
            <a:solidFill>
              <a:srgbClr val="2E930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3">
                    <a:satOff val="18648"/>
                    <a:lumOff val="5971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008000"/>
                </a:solidFill>
              </a:rPr>
              <a:t>Quando i geni sono associati, le combinazioni parentali sono più numerose dei tipi ricombinanti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173148" y="4880202"/>
            <a:ext cx="10259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5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31" y="19315"/>
            <a:ext cx="5829301" cy="9353285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6439365" y="4491176"/>
            <a:ext cx="6332299" cy="3057247"/>
          </a:xfrm>
          <a:prstGeom prst="rect">
            <a:avLst/>
          </a:prstGeom>
          <a:ln w="50800">
            <a:solidFill>
              <a:srgbClr val="02932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EFF85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>
                <a:solidFill>
                  <a:schemeClr val="tx1"/>
                </a:solidFill>
              </a:rPr>
              <a:t>Due geni, invece, sono considerati associati quando, nella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progenie F2 il numero degli individui con genotipo parentale</a:t>
            </a:r>
            <a:r>
              <a:rPr lang="it-IT" sz="3200">
                <a:solidFill>
                  <a:schemeClr val="tx1"/>
                </a:solidFill>
              </a:rPr>
              <a:t> </a:t>
            </a:r>
            <a:r>
              <a:rPr sz="3200">
                <a:solidFill>
                  <a:schemeClr val="tx1"/>
                </a:solidFill>
              </a:rPr>
              <a:t>è più elevato di quello degli individui con genotipo ricombinante.</a:t>
            </a:r>
          </a:p>
        </p:txBody>
      </p:sp>
      <p:sp>
        <p:nvSpPr>
          <p:cNvPr id="270" name="Shape 270"/>
          <p:cNvSpPr/>
          <p:nvPr/>
        </p:nvSpPr>
        <p:spPr>
          <a:xfrm>
            <a:off x="6261100" y="149722"/>
            <a:ext cx="6515100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Una preponderanza dei genotipi parentali nella generazione F2 definisce l’associazione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5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3623" y="2857500"/>
            <a:ext cx="8995775" cy="6819900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698500" y="554008"/>
            <a:ext cx="11430000" cy="2041585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percentuale delle classi parentali e ricombinanti varia</a:t>
            </a:r>
            <a:r>
              <a:rPr lang="it-IT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 seconda della coppie di geni considerate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596</Words>
  <Application>Microsoft Macintosh PowerPoint</Application>
  <PresentationFormat>Personalizzato</PresentationFormat>
  <Paragraphs>47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White</vt:lpstr>
      <vt:lpstr>Corso di Genetica -Lezione 6- Cenci</vt:lpstr>
      <vt:lpstr>Presentazione di PowerPoint</vt:lpstr>
      <vt:lpstr>OBIETTIVI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13</cp:revision>
  <dcterms:modified xsi:type="dcterms:W3CDTF">2021-03-18T09:54:37Z</dcterms:modified>
</cp:coreProperties>
</file>