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89" r:id="rId2"/>
    <p:sldId id="284" r:id="rId3"/>
    <p:sldId id="285" r:id="rId4"/>
    <p:sldId id="286" r:id="rId5"/>
    <p:sldId id="287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53D5FD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11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8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Franklin Gothic Book"/>
          <a:ea typeface="Franklin Gothic Book"/>
          <a:cs typeface="Franklin Gothic Book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3F907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-Lezione 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>6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Cenci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r>
              <a:rPr lang="it-IT">
                <a:solidFill>
                  <a:schemeClr val="bg1">
                    <a:lumMod val="10000"/>
                  </a:schemeClr>
                </a:solidFill>
              </a:rPr>
              <a:t>TOKEN </a:t>
            </a:r>
            <a:r>
              <a:rPr lang="fi-FI" b="1">
                <a:solidFill>
                  <a:schemeClr val="bg1">
                    <a:lumMod val="10000"/>
                  </a:schemeClr>
                </a:solidFill>
                <a:sym typeface="Franklin Gothic Book"/>
              </a:rPr>
              <a:t>401815</a:t>
            </a:r>
            <a:r>
              <a:rPr lang="it-IT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it-IT">
                <a:solidFill>
                  <a:schemeClr val="bg1">
                    <a:lumMod val="10000"/>
                  </a:schemeClr>
                </a:solidFill>
              </a:rPr>
            </a:b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5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4466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789161"/>
            <a:ext cx="6539641" cy="695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700"/>
            </a:pPr>
            <a:r>
              <a:rPr>
                <a:solidFill>
                  <a:srgbClr val="800000"/>
                </a:solidFill>
                <a:sym typeface="Franklin Gothic Medium"/>
              </a:rPr>
              <a:t>Riassumendo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il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crossing-over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crea nuove combinazioni rimescolando gli alleli presenti sullo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stesso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cromosoma, mentre la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distribuzione casuale dei cromosomi materni e paterni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determina nuove combinazioni rimescolando gli alleli portati da cromosomi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diversi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. Questi due processi insieme riescono a spiegare la straordinaria quantità di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variabilità genetica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che si manifesta nelle cellule dopo la meiosi.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660066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</a:t>
            </a:r>
            <a:r>
              <a:rPr>
                <a:solidFill>
                  <a:srgbClr val="290A01"/>
                </a:solidFill>
              </a:rPr>
              <a:t>divisioni meiotiche simmetriche producono quattro spermatozoi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1947333"/>
            <a:ext cx="12700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r>
              <a:t>2. Il complemento cromosomico, come i geni di Mendel,</a:t>
            </a:r>
          </a:p>
          <a:p>
            <a:pPr>
              <a:defRPr>
                <a:solidFill>
                  <a:srgbClr val="E7F821"/>
                </a:solidFill>
              </a:defRPr>
            </a:pPr>
            <a:r>
              <a:t>non mostra variazioni quando viene trasmesso dai genitori alla progenie.</a:t>
            </a:r>
          </a:p>
        </p:txBody>
      </p:sp>
      <p:sp>
        <p:nvSpPr>
          <p:cNvPr id="202" name="Shape 202"/>
          <p:cNvSpPr/>
          <p:nvPr/>
        </p:nvSpPr>
        <p:spPr>
          <a:xfrm>
            <a:off x="241300" y="2973916"/>
            <a:ext cx="1272540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3. Durante la meiosi, i cromosomi omologhi si appaiano e</a:t>
            </a:r>
          </a:p>
          <a:p>
            <a:r>
              <a:t>poi si separano in gameti differenti così come gli alleli alternativi di ciascun gene segregano in gameti diversi</a:t>
            </a:r>
          </a:p>
        </p:txBody>
      </p:sp>
      <p:sp>
        <p:nvSpPr>
          <p:cNvPr id="203" name="Shape 203"/>
          <p:cNvSpPr/>
          <p:nvPr/>
        </p:nvSpPr>
        <p:spPr>
          <a:xfrm>
            <a:off x="292100" y="4445000"/>
            <a:ext cx="128016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r>
              <a:t>4. Le copie materne e paterne di ciascuna coppia cromosomica</a:t>
            </a:r>
          </a:p>
          <a:p>
            <a:pPr>
              <a:defRPr>
                <a:solidFill>
                  <a:srgbClr val="FF6018"/>
                </a:solidFill>
              </a:defRPr>
            </a:pPr>
            <a:r>
              <a:t>si separano ai poli opposti del fuso a prescindere dalla segregazione di ogni altra coppia di omologhi, così come alleli alternativi di geni non associati assortiscono in maniera indipendente.</a:t>
            </a:r>
          </a:p>
        </p:txBody>
      </p:sp>
      <p:sp>
        <p:nvSpPr>
          <p:cNvPr id="204" name="Shape 204"/>
          <p:cNvSpPr/>
          <p:nvPr/>
        </p:nvSpPr>
        <p:spPr>
          <a:xfrm>
            <a:off x="254000" y="6197600"/>
            <a:ext cx="12446000" cy="187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DF40D"/>
                </a:solidFill>
              </a:defRPr>
            </a:pPr>
            <a:r>
              <a:t>5. Durante la fecondazione il gruppo di cromosomi di una</a:t>
            </a:r>
          </a:p>
          <a:p>
            <a:pPr>
              <a:defRPr>
                <a:solidFill>
                  <a:srgbClr val="FDF40D"/>
                </a:solidFill>
              </a:defRPr>
            </a:pPr>
            <a:r>
              <a:t>cellula uovo si unisce con il gruppo dei cromosomi di uno spermatozoo incontrato a caso, così come gli alleli di un genitore si uniscono a caso con quelli provenienti dall’altro genitore.</a:t>
            </a:r>
          </a:p>
        </p:txBody>
      </p:sp>
      <p:sp>
        <p:nvSpPr>
          <p:cNvPr id="205" name="Shape 205"/>
          <p:cNvSpPr/>
          <p:nvPr/>
        </p:nvSpPr>
        <p:spPr>
          <a:xfrm>
            <a:off x="241300" y="8172450"/>
            <a:ext cx="130937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r>
              <a:t>6. In tutte le cellule che derivano dalla fecondazione di una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cellula uovo, metà dei cromosomi e metà dei geni sono di</a:t>
            </a:r>
          </a:p>
          <a:p>
            <a:pPr>
              <a:defRPr>
                <a:solidFill>
                  <a:srgbClr val="43F72C"/>
                </a:solidFill>
              </a:defRPr>
            </a:pPr>
            <a:r>
              <a:t>origine materna, l’altra metà di origine paterna</a:t>
            </a:r>
          </a:p>
        </p:txBody>
      </p:sp>
      <p:sp>
        <p:nvSpPr>
          <p:cNvPr id="206" name="Shape 206"/>
          <p:cNvSpPr/>
          <p:nvPr/>
        </p:nvSpPr>
        <p:spPr>
          <a:xfrm>
            <a:off x="254000" y="935566"/>
            <a:ext cx="124460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1. Ogni cellula contiene due copie di ciascun tipo di cromosoma</a:t>
            </a:r>
          </a:p>
          <a:p>
            <a:r>
              <a:t>e ci sono due copie di ciascun tipo di gene.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2" animBg="1" advAuto="0"/>
      <p:bldP spid="202" grpId="3" animBg="1" advAuto="0"/>
      <p:bldP spid="203" grpId="4" animBg="1" advAuto="0"/>
      <p:bldP spid="204" grpId="5" animBg="1" advAuto="0"/>
      <p:bldP spid="205" grpId="6" animBg="1" advAuto="0"/>
      <p:bldP spid="206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115869"/>
            <a:ext cx="12992100" cy="172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90000"/>
              </a:lnSpc>
            </a:pPr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  <p:extLst>
      <p:ext uri="{BB962C8B-B14F-4D97-AF65-F5344CB8AC3E}">
        <p14:creationId xmlns:p14="http://schemas.microsoft.com/office/powerpoint/2010/main" val="5525246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555773"/>
            <a:ext cx="1158352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290A01"/>
                </a:solidFill>
                <a:ea typeface="Franklin Gothic Medium"/>
              </a:rPr>
              <a:t>Se producono fenotipi a variazione continua</a:t>
            </a:r>
          </a:p>
        </p:txBody>
      </p:sp>
    </p:spTree>
    <p:extLst>
      <p:ext uri="{BB962C8B-B14F-4D97-AF65-F5344CB8AC3E}">
        <p14:creationId xmlns:p14="http://schemas.microsoft.com/office/powerpoint/2010/main" val="30770928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 advAuto="0"/>
      <p:bldP spid="265" grpId="0" animBg="1" advAuto="0"/>
      <p:bldP spid="26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  <p:extLst>
      <p:ext uri="{BB962C8B-B14F-4D97-AF65-F5344CB8AC3E}">
        <p14:creationId xmlns:p14="http://schemas.microsoft.com/office/powerpoint/2010/main" val="91469559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 advAuto="0"/>
      <p:bldP spid="27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FDBDAA"/>
      </a:dk1>
      <a:lt1>
        <a:srgbClr val="53D5F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53D5FD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872</Words>
  <Application>Microsoft Macintosh PowerPoint</Application>
  <PresentationFormat>Personalizzato</PresentationFormat>
  <Paragraphs>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White</vt:lpstr>
      <vt:lpstr>Corso di Genetica -Lezione 6- Cenci TOKEN 401815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11</cp:revision>
  <dcterms:modified xsi:type="dcterms:W3CDTF">2021-03-11T09:46:36Z</dcterms:modified>
</cp:coreProperties>
</file>