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2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15" r:id="rId10"/>
    <p:sldId id="301" r:id="rId11"/>
    <p:sldId id="316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512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275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5462" y="9080500"/>
            <a:ext cx="37738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</a:t>
            </a:r>
            <a:br>
              <a:rPr lang="en-US"/>
            </a:br>
            <a:r>
              <a:rPr lang="en-US"/>
              <a:t>86262</a:t>
            </a:r>
          </a:p>
        </p:txBody>
      </p:sp>
    </p:spTree>
    <p:extLst>
      <p:ext uri="{BB962C8B-B14F-4D97-AF65-F5344CB8AC3E}">
        <p14:creationId xmlns:p14="http://schemas.microsoft.com/office/powerpoint/2010/main" val="2154169723"/>
      </p:ext>
    </p:extLst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152400" y="749299"/>
            <a:ext cx="127000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800000"/>
                </a:solidFill>
              </a:rPr>
              <a:t>Calcolare la probabilità che la progenie di un ibrido </a:t>
            </a:r>
            <a:r>
              <a:rPr lang="it-IT" sz="4800" i="1">
                <a:solidFill>
                  <a:srgbClr val="800000"/>
                </a:solidFill>
              </a:rPr>
              <a:t>Yy </a:t>
            </a:r>
            <a:r>
              <a:rPr lang="it-IT" sz="4800">
                <a:solidFill>
                  <a:srgbClr val="800000"/>
                </a:solidFill>
              </a:rPr>
              <a:t>che si autofeconda, sia un ibrido simile ai genitori</a:t>
            </a:r>
          </a:p>
        </p:txBody>
      </p:sp>
      <p:sp>
        <p:nvSpPr>
          <p:cNvPr id="439" name="Shape 439"/>
          <p:cNvSpPr/>
          <p:nvPr/>
        </p:nvSpPr>
        <p:spPr>
          <a:xfrm>
            <a:off x="400777" y="2853272"/>
            <a:ext cx="6665105" cy="6889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Bisogna sommare </a:t>
            </a:r>
            <a:r>
              <a:rPr>
                <a:solidFill>
                  <a:srgbClr val="800000"/>
                </a:solidFill>
              </a:rPr>
              <a:t>1/4</a:t>
            </a:r>
            <a:r>
              <a:rPr>
                <a:solidFill>
                  <a:schemeClr val="bg1"/>
                </a:solidFill>
              </a:rPr>
              <a:t> (la probabilità che l’allele </a:t>
            </a:r>
            <a:r>
              <a:rPr i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Trebuchet MS"/>
              </a:rPr>
              <a:t>Y </a:t>
            </a:r>
            <a:r>
              <a:rPr>
                <a:solidFill>
                  <a:schemeClr val="bg1"/>
                </a:solidFill>
              </a:rPr>
              <a:t>materno si unisca con l’allele paterno </a:t>
            </a:r>
            <a:r>
              <a:rPr i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Trebuchet MS"/>
              </a:rPr>
              <a:t>y</a:t>
            </a:r>
            <a:r>
              <a:rPr>
                <a:solidFill>
                  <a:schemeClr val="bg1"/>
                </a:solidFill>
              </a:rPr>
              <a:t>) e </a:t>
            </a:r>
            <a:r>
              <a:rPr>
                <a:solidFill>
                  <a:srgbClr val="800000"/>
                </a:solidFill>
              </a:rPr>
              <a:t>1/4 </a:t>
            </a:r>
            <a:r>
              <a:rPr>
                <a:solidFill>
                  <a:schemeClr val="bg1"/>
                </a:solidFill>
              </a:rPr>
              <a:t>(la probabilità dell’evento mutualmente escluso, cioè la probabilità che l’allele paterno Y incontri quello materno y) per ottenere </a:t>
            </a:r>
            <a:r>
              <a:rPr lang="it-IT">
                <a:solidFill>
                  <a:srgbClr val="800000"/>
                </a:solidFill>
              </a:rPr>
              <a:t>2/4 = </a:t>
            </a:r>
            <a:r>
              <a:rPr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1/2</a:t>
            </a:r>
            <a:r>
              <a:rPr>
                <a:solidFill>
                  <a:schemeClr val="bg1"/>
                </a:solidFill>
              </a:rPr>
              <a:t>, di nuovo lo stesso risultato del quadrato di Punnett.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  <a:sym typeface="Trebuchet MS"/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  <a:sym typeface="Trebuchet M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7205561" y="4185863"/>
            <a:ext cx="5646839" cy="5034406"/>
            <a:chOff x="7205561" y="4185863"/>
            <a:chExt cx="5646839" cy="503440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5561" y="4185863"/>
              <a:ext cx="5646839" cy="5034406"/>
            </a:xfrm>
            <a:prstGeom prst="rect">
              <a:avLst/>
            </a:prstGeom>
          </p:spPr>
        </p:pic>
        <p:grpSp>
          <p:nvGrpSpPr>
            <p:cNvPr id="5" name="Gruppo 4"/>
            <p:cNvGrpSpPr/>
            <p:nvPr/>
          </p:nvGrpSpPr>
          <p:grpSpPr>
            <a:xfrm>
              <a:off x="7274062" y="4630258"/>
              <a:ext cx="5212753" cy="4019592"/>
              <a:chOff x="7274062" y="4630258"/>
              <a:chExt cx="5212753" cy="4019592"/>
            </a:xfrm>
          </p:grpSpPr>
          <p:sp>
            <p:nvSpPr>
              <p:cNvPr id="3" name="CasellaDiTesto 2"/>
              <p:cNvSpPr txBox="1"/>
              <p:nvPr/>
            </p:nvSpPr>
            <p:spPr>
              <a:xfrm>
                <a:off x="7274062" y="574792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7274062" y="799326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8499760" y="463025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11621619" y="463025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4" name="Gruppo 3"/>
          <p:cNvGrpSpPr/>
          <p:nvPr/>
        </p:nvGrpSpPr>
        <p:grpSpPr>
          <a:xfrm>
            <a:off x="9379378" y="6991136"/>
            <a:ext cx="2746475" cy="2192193"/>
            <a:chOff x="9379378" y="6991136"/>
            <a:chExt cx="2746475" cy="2192193"/>
          </a:xfrm>
        </p:grpSpPr>
        <p:sp>
          <p:nvSpPr>
            <p:cNvPr id="9" name="CasellaDiTesto 8"/>
            <p:cNvSpPr txBox="1"/>
            <p:nvPr/>
          </p:nvSpPr>
          <p:spPr>
            <a:xfrm>
              <a:off x="9712790" y="6991136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295934" y="7042307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430125" y="8649850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9379378" y="8649850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2531563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2543105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082100" y="4971654"/>
            <a:ext cx="4023532" cy="662086"/>
            <a:chOff x="2548916" y="4971654"/>
            <a:chExt cx="4023532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48916" y="4971654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07252" y="4977150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07667" y="1545361"/>
            <a:ext cx="4267229" cy="4096149"/>
            <a:chOff x="6135896" y="1044497"/>
            <a:chExt cx="4267229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chemeClr val="tx1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038469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139451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35896" y="4478560"/>
              <a:ext cx="4023532" cy="662086"/>
              <a:chOff x="2548916" y="4971654"/>
              <a:chExt cx="4023532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48916" y="4971654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07252" y="497715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cxnSp>
        <p:nvCxnSpPr>
          <p:cNvPr id="31" name="Connettore 2 30"/>
          <p:cNvCxnSpPr/>
          <p:nvPr/>
        </p:nvCxnSpPr>
        <p:spPr>
          <a:xfrm>
            <a:off x="4672539" y="5872042"/>
            <a:ext cx="0" cy="2417177"/>
          </a:xfrm>
          <a:prstGeom prst="straightConnector1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nettore 2 31"/>
          <p:cNvCxnSpPr/>
          <p:nvPr/>
        </p:nvCxnSpPr>
        <p:spPr>
          <a:xfrm flipH="1">
            <a:off x="4733390" y="5415997"/>
            <a:ext cx="3773841" cy="287322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Ovale 32"/>
          <p:cNvSpPr/>
          <p:nvPr/>
        </p:nvSpPr>
        <p:spPr>
          <a:xfrm>
            <a:off x="4180115" y="8267862"/>
            <a:ext cx="1186382" cy="1009847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-108355" y="8949415"/>
            <a:ext cx="24983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926839" y="9070443"/>
            <a:ext cx="252435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½ x ½=1/4</a:t>
            </a:r>
          </a:p>
          <a:p>
            <a:endParaRPr lang="en-US" sz="3600">
              <a:solidFill>
                <a:srgbClr val="800000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626327" y="362225"/>
            <a:ext cx="5435483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¼+¼+¼= 3/4</a:t>
            </a:r>
          </a:p>
        </p:txBody>
      </p:sp>
      <p:grpSp>
        <p:nvGrpSpPr>
          <p:cNvPr id="47" name="Gruppo 46"/>
          <p:cNvGrpSpPr/>
          <p:nvPr/>
        </p:nvGrpSpPr>
        <p:grpSpPr>
          <a:xfrm>
            <a:off x="1867872" y="5420857"/>
            <a:ext cx="6770954" cy="4842269"/>
            <a:chOff x="1867872" y="5420857"/>
            <a:chExt cx="6770954" cy="4842269"/>
          </a:xfrm>
        </p:grpSpPr>
        <p:sp>
          <p:nvSpPr>
            <p:cNvPr id="44" name="Ovale 43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cxnSp>
          <p:nvCxnSpPr>
            <p:cNvPr id="38" name="Connettore 2 37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Connettore 2 38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CasellaDiTesto 45"/>
            <p:cNvSpPr txBox="1"/>
            <p:nvPr/>
          </p:nvSpPr>
          <p:spPr>
            <a:xfrm>
              <a:off x="5298033" y="9052538"/>
              <a:ext cx="2524354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  <a:latin typeface="Franklin Gothic Medium"/>
                  <a:ea typeface="Franklin Gothic Medium"/>
                  <a:cs typeface="Franklin Gothic Medium"/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endParaRP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4918178" y="5438762"/>
            <a:ext cx="6770954" cy="4842269"/>
            <a:chOff x="1867872" y="5420857"/>
            <a:chExt cx="6770954" cy="4842269"/>
          </a:xfrm>
        </p:grpSpPr>
        <p:sp>
          <p:nvSpPr>
            <p:cNvPr id="49" name="Ovale 48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008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cxnSp>
          <p:nvCxnSpPr>
            <p:cNvPr id="50" name="Connettore 2 49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Connettore 2 50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CasellaDiTesto 51"/>
            <p:cNvSpPr txBox="1"/>
            <p:nvPr/>
          </p:nvSpPr>
          <p:spPr>
            <a:xfrm>
              <a:off x="5298033" y="9052538"/>
              <a:ext cx="2524354" cy="121058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  <a:latin typeface="Franklin Gothic Medium"/>
                  <a:ea typeface="Franklin Gothic Medium"/>
                  <a:cs typeface="Franklin Gothic Medium"/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-21519" y="3987576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107869" y="4052240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7074617" y="4163471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0168197" y="4163471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6362423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1159895" y="3389917"/>
            <a:ext cx="10855808" cy="6211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Con un uso leggermente differente della legge della somma, è possibile predire il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rapporto tra giallo e verde nella progenie F2.</a:t>
            </a:r>
            <a:r>
              <a:rPr>
                <a:solidFill>
                  <a:schemeClr val="bg1"/>
                </a:solidFill>
              </a:rPr>
              <a:t> La frazione di piselli F2 che saranno gialli è la somma di 1/4 (l’evento che produce YY) + 1/4 (l’evento mutuamente escluso che genera Yy) + 1/4 (il terzo evento, mutuamente escluso, che produce yY) per ottenere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3/4</a:t>
            </a:r>
            <a:r>
              <a:rPr>
                <a:solidFill>
                  <a:schemeClr val="bg1"/>
                </a:solidFill>
              </a:rPr>
              <a:t>. Il rimanente 1/4 della progenie F2 sarà verde.</a:t>
            </a: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ctr" defTabSz="584200">
              <a:defRPr sz="4100">
                <a:solidFill>
                  <a:srgbClr val="72FBF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Così il rapporto giallo-verde è 3/4 a 1/4, o più semplicemente 3:1</a:t>
            </a:r>
          </a:p>
        </p:txBody>
      </p:sp>
      <p:sp>
        <p:nvSpPr>
          <p:cNvPr id="442" name="Shape 442"/>
          <p:cNvSpPr/>
          <p:nvPr/>
        </p:nvSpPr>
        <p:spPr>
          <a:xfrm>
            <a:off x="152400" y="-225326"/>
            <a:ext cx="127000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43" name="Shape 443"/>
          <p:cNvSpPr/>
          <p:nvPr/>
        </p:nvSpPr>
        <p:spPr>
          <a:xfrm>
            <a:off x="177539" y="2353922"/>
            <a:ext cx="1276726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FFEF0C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Quale è il rapporto tra giallo e verde nella progenie F2?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2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2677148"/>
            <a:ext cx="11544300" cy="5704852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hape 446"/>
          <p:cNvSpPr/>
          <p:nvPr/>
        </p:nvSpPr>
        <p:spPr>
          <a:xfrm>
            <a:off x="177800" y="-254000"/>
            <a:ext cx="12433300" cy="292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Ulteriori incroci confermano i rapporti predetti dalla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1778000" y="-6477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Terminologia</a:t>
            </a:r>
          </a:p>
        </p:txBody>
      </p:sp>
      <p:sp>
        <p:nvSpPr>
          <p:cNvPr id="449" name="Shape 449"/>
          <p:cNvSpPr/>
          <p:nvPr/>
        </p:nvSpPr>
        <p:spPr>
          <a:xfrm>
            <a:off x="50800" y="824528"/>
            <a:ext cx="12890500" cy="650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FENOTIPO</a:t>
            </a:r>
            <a:r>
              <a:rPr>
                <a:solidFill>
                  <a:srgbClr val="000000"/>
                </a:solidFill>
              </a:rPr>
              <a:t> caratteristica osservabile, come il colore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giallo o verde del seme di pisello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GENOTIPO</a:t>
            </a:r>
            <a:r>
              <a:rPr>
                <a:solidFill>
                  <a:srgbClr val="000000"/>
                </a:solidFill>
              </a:rPr>
              <a:t> l’effettiva coppia di alleli presenti in un individuo.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Un genotipo YY o yy è chiamato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omozigote</a:t>
            </a:r>
            <a:r>
              <a:rPr>
                <a:solidFill>
                  <a:srgbClr val="000000"/>
                </a:solidFill>
              </a:rPr>
              <a:t>, perché le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due copie del gene che determina il particolare carattere in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questione sono identiche. Al contrario un genotipo con due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differenti alleli per un carattere è detto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eterozigote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(ibrido per quel carattere)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Un individuo con un genotipo omozigote è analogamente detto un omozigote. Mentre uno con il genotipo eterozigote è detto eterozigote. </a:t>
            </a:r>
          </a:p>
        </p:txBody>
      </p:sp>
      <p:sp>
        <p:nvSpPr>
          <p:cNvPr id="450" name="Shape 450"/>
          <p:cNvSpPr/>
          <p:nvPr/>
        </p:nvSpPr>
        <p:spPr>
          <a:xfrm>
            <a:off x="234057" y="7689850"/>
            <a:ext cx="12585701" cy="1968501"/>
          </a:xfrm>
          <a:prstGeom prst="rect">
            <a:avLst/>
          </a:prstGeom>
          <a:ln w="762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Se conoscete il genotipo e la relazione di dominanza</a:t>
            </a:r>
          </a:p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tra gli alleli in un individuo, potete predirne con precisione il fenotipo.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2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1900" y="1701800"/>
            <a:ext cx="8001000" cy="636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2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2260600"/>
            <a:ext cx="7480300" cy="7302500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/>
        </p:nvSpPr>
        <p:spPr>
          <a:xfrm>
            <a:off x="1270000" y="41374"/>
            <a:ext cx="1120933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reincrocio serve a decifrare il genotipo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2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7212" y="88900"/>
            <a:ext cx="5278729" cy="957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254000" y="-97036"/>
            <a:ext cx="7239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Medium"/>
                <a:cs typeface="Franklin Gothic Book"/>
              </a:rPr>
              <a:t>Gli incroci diibridi</a:t>
            </a:r>
          </a:p>
        </p:txBody>
      </p:sp>
      <p:sp>
        <p:nvSpPr>
          <p:cNvPr id="151" name="Shape 151"/>
          <p:cNvSpPr/>
          <p:nvPr/>
        </p:nvSpPr>
        <p:spPr>
          <a:xfrm>
            <a:off x="273050" y="1002678"/>
            <a:ext cx="7200900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 b="1" cap="all">
                <a:solidFill>
                  <a:schemeClr val="bg1"/>
                </a:solidFill>
                <a:sym typeface="Trebuchet MS"/>
              </a:rPr>
              <a:t>diibrido</a:t>
            </a:r>
            <a:r>
              <a:rPr sz="3600">
                <a:solidFill>
                  <a:schemeClr val="bg1"/>
                </a:solidFill>
              </a:rPr>
              <a:t>, una pianta eterozigote per due geni allo stesso tempo.</a:t>
            </a:r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600">
              <a:solidFill>
                <a:schemeClr val="bg1"/>
              </a:solidFill>
            </a:endParaRPr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 i="1">
                <a:solidFill>
                  <a:srgbClr val="800000"/>
                </a:solidFill>
                <a:latin typeface="Franklin Gothic Medium"/>
                <a:cs typeface="Franklin Gothic Medium"/>
              </a:rPr>
              <a:t>“I differenti tipi di cellule germinali [uova o polline] di un ibrido sono prodotti, in media, in numeri uguali” (Mendel</a:t>
            </a:r>
            <a:r>
              <a:rPr sz="360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2" name="Shape 152"/>
          <p:cNvSpPr/>
          <p:nvPr/>
        </p:nvSpPr>
        <p:spPr>
          <a:xfrm>
            <a:off x="228600" y="4993201"/>
            <a:ext cx="7289800" cy="2410916"/>
          </a:xfrm>
          <a:prstGeom prst="rect">
            <a:avLst/>
          </a:prstGeom>
          <a:ln w="12700">
            <a:solidFill>
              <a:srgbClr val="FB5B4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Se osservate la combinazione dei caratteri determinata dai nove genotipi, potete individuare solo quattro differenti fenotipi:</a:t>
            </a:r>
          </a:p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giallo e liscio, giallo e rugoso, verde e liscio, verde e rugoso in un rapporto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9:3:3:1</a:t>
            </a:r>
          </a:p>
        </p:txBody>
      </p:sp>
      <p:sp>
        <p:nvSpPr>
          <p:cNvPr id="153" name="Shape 153"/>
          <p:cNvSpPr/>
          <p:nvPr/>
        </p:nvSpPr>
        <p:spPr>
          <a:xfrm>
            <a:off x="228600" y="7645586"/>
            <a:ext cx="7289800" cy="1887696"/>
          </a:xfrm>
          <a:prstGeom prst="rect">
            <a:avLst/>
          </a:prstGeom>
          <a:ln w="28575" cmpd="sng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29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Se osservate solo il colore o solo la forma del pisello, potrete vedere che ciascun carattere è ereditato con un rapporto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3:1</a:t>
            </a:r>
            <a:r>
              <a:rPr>
                <a:solidFill>
                  <a:srgbClr val="000000"/>
                </a:solidFill>
              </a:rPr>
              <a:t> come predetto dalla legge della segregazione di Mendel</a:t>
            </a:r>
          </a:p>
        </p:txBody>
      </p:sp>
      <p:sp>
        <p:nvSpPr>
          <p:cNvPr id="2" name="Rettangolo 1"/>
          <p:cNvSpPr/>
          <p:nvPr/>
        </p:nvSpPr>
        <p:spPr>
          <a:xfrm>
            <a:off x="8607155" y="529243"/>
            <a:ext cx="3809848" cy="125803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872076" y="5910164"/>
            <a:ext cx="1961914" cy="214915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786450" y="3084668"/>
            <a:ext cx="2018901" cy="20358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074107" y="2085158"/>
            <a:ext cx="5283445" cy="324532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015913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 advAuto="0"/>
      <p:bldP spid="152" grpId="0" animBg="1" advAuto="0"/>
      <p:bldP spid="153" grpId="0" animBg="1" advAuto="0"/>
      <p:bldP spid="2" grpId="0" animBg="1"/>
      <p:bldP spid="9" grpId="0" animBg="1"/>
      <p:bldP spid="11" grpId="0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1509" y="1337733"/>
            <a:ext cx="6415291" cy="563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407024" y="7330458"/>
            <a:ext cx="12176262" cy="2272417"/>
          </a:xfrm>
          <a:prstGeom prst="rect">
            <a:avLst/>
          </a:prstGeom>
          <a:ln w="12700">
            <a:solidFill>
              <a:srgbClr val="F94F4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700">
                <a:solidFill>
                  <a:srgbClr val="FDF629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Durante la formazione dei gameti, coppie di alleli differenti segregano indipendentemente l’una dall’altra</a:t>
            </a:r>
          </a:p>
        </p:txBody>
      </p:sp>
      <p:sp>
        <p:nvSpPr>
          <p:cNvPr id="157" name="Shape 157"/>
          <p:cNvSpPr/>
          <p:nvPr/>
        </p:nvSpPr>
        <p:spPr>
          <a:xfrm>
            <a:off x="102625" y="71239"/>
            <a:ext cx="127995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Legge dell’Assortimento Indipendente</a:t>
            </a:r>
          </a:p>
        </p:txBody>
      </p:sp>
    </p:spTree>
    <p:extLst>
      <p:ext uri="{BB962C8B-B14F-4D97-AF65-F5344CB8AC3E}">
        <p14:creationId xmlns:p14="http://schemas.microsoft.com/office/powerpoint/2010/main" val="3211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791633" y="2744291"/>
            <a:ext cx="12026901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giallo e liscio  3/4 X 3/4 =  </a:t>
            </a:r>
            <a:r>
              <a:rPr>
                <a:solidFill>
                  <a:srgbClr val="800000"/>
                </a:solidFill>
              </a:rPr>
              <a:t>9/16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giallo e rugoso  3/4 X 1/4 = </a:t>
            </a:r>
            <a:r>
              <a:rPr>
                <a:solidFill>
                  <a:srgbClr val="800000"/>
                </a:solidFill>
              </a:rPr>
              <a:t>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verde e liscio  1/4 X 3/4 = </a:t>
            </a:r>
            <a:r>
              <a:rPr>
                <a:solidFill>
                  <a:srgbClr val="800000"/>
                </a:solidFill>
              </a:rPr>
              <a:t>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verde e rugoso  1/4 X 1/4 = </a:t>
            </a:r>
            <a:r>
              <a:rPr>
                <a:solidFill>
                  <a:srgbClr val="800000"/>
                </a:solidFill>
              </a:rPr>
              <a:t>1/16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ctr"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Così, in una popolazione di piante F2, ci sarà un rapporto fenotipico 9:3:3:1 di piselli gialli e lisci, gialli e rugoso, verdi e lisci, verdi e rugosi</a:t>
            </a:r>
          </a:p>
        </p:txBody>
      </p:sp>
      <p:sp>
        <p:nvSpPr>
          <p:cNvPr id="160" name="Shape 160"/>
          <p:cNvSpPr/>
          <p:nvPr/>
        </p:nvSpPr>
        <p:spPr>
          <a:xfrm>
            <a:off x="33866" y="479525"/>
            <a:ext cx="1293706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Se i due insiemi di alleli si assortiscono indipendentemente, il r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apporto giallo/verde</a:t>
            </a:r>
            <a:r>
              <a:rPr>
                <a:solidFill>
                  <a:srgbClr val="000000"/>
                </a:solidFill>
              </a:rPr>
              <a:t> nella generazione F2 sarà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</a:t>
            </a:r>
            <a:r>
              <a:rPr lang="it-IT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/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4:1/4</a:t>
            </a:r>
            <a:r>
              <a:rPr>
                <a:solidFill>
                  <a:srgbClr val="000000"/>
                </a:solidFill>
              </a:rPr>
              <a:t>, e similmente, il rapporto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liscio/rugoso</a:t>
            </a:r>
            <a:r>
              <a:rPr>
                <a:solidFill>
                  <a:srgbClr val="000000"/>
                </a:solidFill>
              </a:rPr>
              <a:t> sarà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3/4:1/4.</a:t>
            </a:r>
          </a:p>
        </p:txBody>
      </p:sp>
      <p:sp>
        <p:nvSpPr>
          <p:cNvPr id="161" name="Shape 161"/>
          <p:cNvSpPr/>
          <p:nvPr/>
        </p:nvSpPr>
        <p:spPr>
          <a:xfrm>
            <a:off x="457200" y="7767608"/>
            <a:ext cx="11645900" cy="2041585"/>
          </a:xfrm>
          <a:prstGeom prst="rect">
            <a:avLst/>
          </a:prstGeom>
          <a:ln w="63500">
            <a:solidFill>
              <a:srgbClr val="98162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200">
                <a:solidFill>
                  <a:srgbClr val="57FADD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il rapporto fenotipico 9:3:3:1, osservato in un incrocio diibrido, deriva da due rapporti fenotipici 3:1 separati.</a:t>
            </a:r>
          </a:p>
        </p:txBody>
      </p:sp>
    </p:spTree>
    <p:extLst>
      <p:ext uri="{BB962C8B-B14F-4D97-AF65-F5344CB8AC3E}">
        <p14:creationId xmlns:p14="http://schemas.microsoft.com/office/powerpoint/2010/main" val="39550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  <p:bldP spid="161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2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9200" y="76200"/>
            <a:ext cx="4120056" cy="960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/>
          <p:nvPr/>
        </p:nvSpPr>
        <p:spPr>
          <a:xfrm>
            <a:off x="241299" y="-66985"/>
            <a:ext cx="7048502" cy="5273238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Mendel definì i caratteri alternativi costanti, e che si escludono mutua</a:t>
            </a:r>
            <a:r>
              <a:rPr lang="it-IT">
                <a:solidFill>
                  <a:srgbClr val="000000"/>
                </a:solidFill>
              </a:rPr>
              <a:t>l</a:t>
            </a:r>
            <a:r>
              <a:rPr>
                <a:solidFill>
                  <a:srgbClr val="000000"/>
                </a:solidFill>
              </a:rPr>
              <a:t>mente, come i fiori porpora o bianchi, i semi gialli o i verdi, come </a:t>
            </a:r>
            <a:r>
              <a:rPr>
                <a:solidFill>
                  <a:srgbClr val="800000"/>
                </a:solidFill>
              </a:rPr>
              <a:t>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coppie antagoniste”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 per i suoi studi, considerò sette coppie antagoniste</a:t>
            </a:r>
          </a:p>
        </p:txBody>
      </p:sp>
      <p:sp>
        <p:nvSpPr>
          <p:cNvPr id="415" name="Shape 415"/>
          <p:cNvSpPr/>
          <p:nvPr/>
        </p:nvSpPr>
        <p:spPr>
          <a:xfrm>
            <a:off x="241300" y="5116046"/>
            <a:ext cx="7048500" cy="4626908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Mendel operò anche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fecondazione incrociata</a:t>
            </a:r>
            <a:r>
              <a:rPr>
                <a:solidFill>
                  <a:srgbClr val="000000"/>
                </a:solidFill>
              </a:rPr>
              <a:t>, per ciascun coppia di caratteri antagonisti, allo scopo di ottenere degli ibridi, vale a dire progenie geneticamente diversa dai genitori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1" animBg="1" advAuto="0"/>
      <p:bldP spid="415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2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600" y="1930400"/>
            <a:ext cx="8851900" cy="651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1574800" y="533400"/>
            <a:ext cx="86995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Diagramma Ramificato</a:t>
            </a:r>
          </a:p>
        </p:txBody>
      </p:sp>
    </p:spTree>
    <p:extLst>
      <p:ext uri="{BB962C8B-B14F-4D97-AF65-F5344CB8AC3E}">
        <p14:creationId xmlns:p14="http://schemas.microsoft.com/office/powerpoint/2010/main" val="320308725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-498034" y="407613"/>
            <a:ext cx="13909355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“Esperimenti sulle Piante Ibride”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G. Mendel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-1865-</a:t>
            </a:r>
          </a:p>
        </p:txBody>
      </p:sp>
      <p:sp>
        <p:nvSpPr>
          <p:cNvPr id="418" name="Shape 418"/>
          <p:cNvSpPr/>
          <p:nvPr/>
        </p:nvSpPr>
        <p:spPr>
          <a:xfrm>
            <a:off x="1043516" y="4144003"/>
            <a:ext cx="10659336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5400">
                <a:solidFill>
                  <a:schemeClr val="bg1"/>
                </a:solidFill>
              </a:rPr>
              <a:t>Esistenza di </a:t>
            </a:r>
            <a:r>
              <a:rPr sz="5400">
                <a:solidFill>
                  <a:srgbClr val="800000"/>
                </a:solidFill>
              </a:rPr>
              <a:t>“legge universalmente applicabile che governa la formazione e lo sviluppo degli ibridi”</a:t>
            </a:r>
            <a:r>
              <a:rPr sz="54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2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834" y="1943100"/>
            <a:ext cx="6300965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>
            <a:off x="-746059" y="-194547"/>
            <a:ext cx="14315613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L’incrocio monoibrido svela le unità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dell’eredità e le leggi della segregazione</a:t>
            </a:r>
          </a:p>
        </p:txBody>
      </p:sp>
      <p:sp>
        <p:nvSpPr>
          <p:cNvPr id="422" name="Shape 422"/>
          <p:cNvSpPr/>
          <p:nvPr/>
        </p:nvSpPr>
        <p:spPr>
          <a:xfrm>
            <a:off x="6241256" y="1486711"/>
            <a:ext cx="6649244" cy="3334246"/>
          </a:xfrm>
          <a:prstGeom prst="rect">
            <a:avLst/>
          </a:prstGeom>
          <a:ln w="12700">
            <a:solidFill>
              <a:srgbClr val="F0FAF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Esperimenti come questi che coinvolgono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ibridi per un singolo carattere, sono spesso chiamati incroci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monoibridi</a:t>
            </a:r>
            <a:r>
              <a:rPr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423" name="Shape 423"/>
          <p:cNvSpPr/>
          <p:nvPr/>
        </p:nvSpPr>
        <p:spPr>
          <a:xfrm>
            <a:off x="6241256" y="4738192"/>
            <a:ext cx="6649244" cy="5027017"/>
          </a:xfrm>
          <a:prstGeom prst="rect">
            <a:avLst/>
          </a:prstGeom>
          <a:ln w="12700">
            <a:solidFill>
              <a:srgbClr val="AEF29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Egli chiamò il carattere che compariva in tutti gli ibridi F1, in questo caso i semi gialli, dominante e il carattere 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antagonista”</a:t>
            </a:r>
            <a:r>
              <a:rPr>
                <a:solidFill>
                  <a:srgbClr val="000000"/>
                </a:solidFill>
              </a:rPr>
              <a:t>, pisello verde, che rimaneva nascosto negli ibridi F1 ma ricompariva nella generazione F2,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recessivo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1" animBg="1" advAuto="0"/>
      <p:bldP spid="423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2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622" y="1300143"/>
            <a:ext cx="5395678" cy="8491557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5829300" y="2963743"/>
            <a:ext cx="7056702" cy="5553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 legge della segregazione di Mendel compendia questo</a:t>
            </a:r>
          </a:p>
          <a:p>
            <a:pPr algn="l" defTabSz="584200">
              <a:lnSpc>
                <a:spcPct val="80000"/>
              </a:lnSpc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principio generale dell’eredità: </a:t>
            </a:r>
            <a:r>
              <a:rPr i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 due alleli di ogni carattere</a:t>
            </a:r>
          </a:p>
          <a:p>
            <a:pPr algn="l" defTabSz="584200">
              <a:lnSpc>
                <a:spcPct val="80000"/>
              </a:lnSpc>
              <a:defRPr sz="4200">
                <a:solidFill>
                  <a:srgbClr val="FDE4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i="1">
                <a:solidFill>
                  <a:srgbClr val="800000"/>
                </a:solidFill>
              </a:rPr>
              <a:t>si separano (segregano) durante la formazione dei gameti e poi si uniscono casualmente, uno da ciascun genitore, al momento della fecondazione</a:t>
            </a:r>
          </a:p>
        </p:txBody>
      </p:sp>
      <p:sp>
        <p:nvSpPr>
          <p:cNvPr id="427" name="Shape 427"/>
          <p:cNvSpPr/>
          <p:nvPr/>
        </p:nvSpPr>
        <p:spPr>
          <a:xfrm>
            <a:off x="867833" y="67807"/>
            <a:ext cx="11568841" cy="121058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7200">
                <a:solidFill>
                  <a:srgbClr val="800000"/>
                </a:solidFill>
              </a:rPr>
              <a:t>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2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2033" y="1943100"/>
            <a:ext cx="6794501" cy="6578600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/>
          <p:nvPr/>
        </p:nvSpPr>
        <p:spPr>
          <a:xfrm>
            <a:off x="2854653" y="316773"/>
            <a:ext cx="702455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quadrato di Punnet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152400" y="-194548"/>
            <a:ext cx="12484100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3" name="Shape 433"/>
          <p:cNvSpPr/>
          <p:nvPr/>
        </p:nvSpPr>
        <p:spPr>
          <a:xfrm>
            <a:off x="387350" y="2048849"/>
            <a:ext cx="12230100" cy="605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</a:t>
            </a:r>
            <a:r>
              <a:rPr cap="all">
                <a:solidFill>
                  <a:schemeClr val="bg1"/>
                </a:solidFill>
              </a:rPr>
              <a:t> </a:t>
            </a:r>
            <a:r>
              <a:rPr cap="all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legge del prodotto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chemeClr val="bg1"/>
                </a:solidFill>
              </a:rPr>
              <a:t>afferma che la probabilità che due o più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eventi indipendenti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si verifichino contemporaneamente è uguale al prodotto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Per due eventi indipendenti avremo: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ctr" defTabSz="584200">
              <a:defRPr sz="4200">
                <a:solidFill>
                  <a:srgbClr val="5FF72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Probabilità dell’evento 1 e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Probabilità dell’evento 1 </a:t>
            </a:r>
            <a:r>
              <a:rPr sz="51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X</a:t>
            </a:r>
            <a:r>
              <a:rPr>
                <a:solidFill>
                  <a:schemeClr val="bg1"/>
                </a:solidFill>
              </a:rPr>
              <a:t>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-1" y="-157592"/>
            <a:ext cx="1270000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6" name="Shape 436"/>
          <p:cNvSpPr/>
          <p:nvPr/>
        </p:nvSpPr>
        <p:spPr>
          <a:xfrm>
            <a:off x="520700" y="1974850"/>
            <a:ext cx="119507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Una seconda regola della probabilità,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</a:t>
            </a:r>
            <a:r>
              <a:rPr cap="all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 legge della somma,</a:t>
            </a:r>
            <a:r>
              <a:rPr cap="all">
                <a:solidFill>
                  <a:schemeClr val="bg1"/>
                </a:solidFill>
              </a:rPr>
              <a:t>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cap="all"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FFF0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probabilità di verificarsi, di uno qualsiasi di due eventi che si escludono l’un l’altro, è la somma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Con due eventi che si escludono a vicenda, avremo:</a:t>
            </a:r>
          </a:p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Probabilità dell’evento 1 o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Probabilità dell’evento 1+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2531563"/>
            <a:ext cx="1071996" cy="1426567"/>
          </a:xfrm>
          <a:prstGeom prst="rightArrow">
            <a:avLst/>
          </a:prstGeom>
          <a:solidFill>
            <a:srgbClr val="000000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2543105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082100" y="4971654"/>
            <a:ext cx="4023532" cy="662086"/>
            <a:chOff x="2548916" y="4971654"/>
            <a:chExt cx="4023532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48916" y="4971654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07252" y="4977150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07667" y="1545361"/>
            <a:ext cx="4267229" cy="4096149"/>
            <a:chOff x="6135896" y="1044497"/>
            <a:chExt cx="4267229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038469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139451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35896" y="4478560"/>
              <a:ext cx="4023532" cy="662086"/>
              <a:chOff x="2548916" y="4971654"/>
              <a:chExt cx="4023532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48916" y="4971654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07252" y="497715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chemeClr val="bg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4180115" y="5415997"/>
            <a:ext cx="4327116" cy="3861713"/>
            <a:chOff x="498627" y="5420857"/>
            <a:chExt cx="10708752" cy="3629480"/>
          </a:xfrm>
        </p:grpSpPr>
        <p:cxnSp>
          <p:nvCxnSpPr>
            <p:cNvPr id="31" name="Connettore 2 30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Connettore 2 31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Ovale 32"/>
            <p:cNvSpPr/>
            <p:nvPr/>
          </p:nvSpPr>
          <p:spPr>
            <a:xfrm>
              <a:off x="498627" y="8101219"/>
              <a:ext cx="2936060" cy="94911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-108355" y="8949415"/>
            <a:ext cx="24983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409815" y="9070443"/>
            <a:ext cx="252435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½ x ½=1/4</a:t>
            </a:r>
          </a:p>
          <a:p>
            <a:endParaRPr lang="en-US" sz="36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334909" y="8210751"/>
            <a:ext cx="3807245" cy="21339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¼+¼= ½</a:t>
            </a:r>
          </a:p>
          <a:p>
            <a:endParaRPr lang="en-US" sz="6600">
              <a:solidFill>
                <a:srgbClr val="800000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79578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1135</Words>
  <Application>Microsoft Macintosh PowerPoint</Application>
  <PresentationFormat>Personalizzato</PresentationFormat>
  <Paragraphs>126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White</vt:lpstr>
      <vt:lpstr>TOKEN 86262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Terminologia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cosa consiste il corso di Genetica</dc:title>
  <cp:lastModifiedBy>Giovanni Cenci</cp:lastModifiedBy>
  <cp:revision>55</cp:revision>
  <cp:lastPrinted>2018-03-06T11:54:25Z</cp:lastPrinted>
  <dcterms:modified xsi:type="dcterms:W3CDTF">2021-03-03T18:24:05Z</dcterms:modified>
</cp:coreProperties>
</file>