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sldIdLst>
    <p:sldId id="278" r:id="rId2"/>
    <p:sldId id="279" r:id="rId3"/>
    <p:sldId id="280" r:id="rId4"/>
    <p:sldId id="313" r:id="rId5"/>
    <p:sldId id="314" r:id="rId6"/>
    <p:sldId id="282" r:id="rId7"/>
    <p:sldId id="281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15" r:id="rId27"/>
    <p:sldId id="301" r:id="rId28"/>
    <p:sldId id="316" r:id="rId29"/>
    <p:sldId id="302" r:id="rId30"/>
    <p:sldId id="303" r:id="rId31"/>
    <p:sldId id="304" r:id="rId32"/>
    <p:sldId id="305" r:id="rId3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Trebuchet MS"/>
        <a:ea typeface="Trebuchet MS"/>
        <a:cs typeface="Trebuchet MS"/>
        <a:sym typeface="Trebuchet MS"/>
      </a:defRPr>
    </a:lvl1pPr>
    <a:lvl2pPr marL="0" marR="0" indent="0" algn="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Trebuchet MS"/>
        <a:ea typeface="Trebuchet MS"/>
        <a:cs typeface="Trebuchet MS"/>
        <a:sym typeface="Trebuchet MS"/>
      </a:defRPr>
    </a:lvl2pPr>
    <a:lvl3pPr marL="0" marR="0" indent="0" algn="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Trebuchet MS"/>
        <a:ea typeface="Trebuchet MS"/>
        <a:cs typeface="Trebuchet MS"/>
        <a:sym typeface="Trebuchet MS"/>
      </a:defRPr>
    </a:lvl3pPr>
    <a:lvl4pPr marL="0" marR="0" indent="0" algn="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Trebuchet MS"/>
        <a:ea typeface="Trebuchet MS"/>
        <a:cs typeface="Trebuchet MS"/>
        <a:sym typeface="Trebuchet MS"/>
      </a:defRPr>
    </a:lvl4pPr>
    <a:lvl5pPr marL="0" marR="0" indent="0" algn="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Trebuchet MS"/>
        <a:ea typeface="Trebuchet MS"/>
        <a:cs typeface="Trebuchet MS"/>
        <a:sym typeface="Trebuchet MS"/>
      </a:defRPr>
    </a:lvl5pPr>
    <a:lvl6pPr marL="0" marR="0" indent="0" algn="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Trebuchet MS"/>
        <a:ea typeface="Trebuchet MS"/>
        <a:cs typeface="Trebuchet MS"/>
        <a:sym typeface="Trebuchet MS"/>
      </a:defRPr>
    </a:lvl6pPr>
    <a:lvl7pPr marL="0" marR="0" indent="0" algn="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Trebuchet MS"/>
        <a:ea typeface="Trebuchet MS"/>
        <a:cs typeface="Trebuchet MS"/>
        <a:sym typeface="Trebuchet MS"/>
      </a:defRPr>
    </a:lvl7pPr>
    <a:lvl8pPr marL="0" marR="0" indent="0" algn="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Trebuchet MS"/>
        <a:ea typeface="Trebuchet MS"/>
        <a:cs typeface="Trebuchet MS"/>
        <a:sym typeface="Trebuchet MS"/>
      </a:defRPr>
    </a:lvl8pPr>
    <a:lvl9pPr marL="0" marR="0" indent="0" algn="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Trebuchet MS"/>
        <a:ea typeface="Trebuchet MS"/>
        <a:cs typeface="Trebuchet MS"/>
        <a:sym typeface="Trebuchet M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FF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Row>
  </a:tblStyle>
  <a:tblStyle styleId="{D51ADE6A-740E-44AE-83CC-AE7238B6C88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>
        <p:scale>
          <a:sx n="41" d="100"/>
          <a:sy n="41" d="100"/>
        </p:scale>
        <p:origin x="-2648" y="-1096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64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3" name="Shape 26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142753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079500" y="2921000"/>
            <a:ext cx="10845800" cy="2413000"/>
          </a:xfrm>
          <a:prstGeom prst="rect">
            <a:avLst/>
          </a:prstGeom>
        </p:spPr>
        <p:txBody>
          <a:bodyPr anchor="b"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079500" y="5359400"/>
            <a:ext cx="10845800" cy="138006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pic" sz="half" idx="13"/>
          </p:nvPr>
        </p:nvSpPr>
        <p:spPr>
          <a:xfrm>
            <a:off x="6400800" y="25908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xfrm>
            <a:off x="495300" y="1663700"/>
            <a:ext cx="5651500" cy="3302000"/>
          </a:xfrm>
          <a:prstGeom prst="rect">
            <a:avLst/>
          </a:prstGeom>
        </p:spPr>
        <p:txBody>
          <a:bodyPr anchor="b"/>
          <a:lstStyle/>
          <a:p>
            <a:r>
              <a:t>Titolo Testo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"/>
          </p:nvPr>
        </p:nvSpPr>
        <p:spPr>
          <a:xfrm>
            <a:off x="495300" y="4991100"/>
            <a:ext cx="5651500" cy="3073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sz="half" idx="13"/>
          </p:nvPr>
        </p:nvSpPr>
        <p:spPr>
          <a:xfrm>
            <a:off x="6400800" y="33020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04" name="Shape 104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13" name="Shape 113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4" name="Shape 1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22" name="Shape 122"/>
          <p:cNvSpPr>
            <a:spLocks noGrp="1"/>
          </p:cNvSpPr>
          <p:nvPr>
            <p:ph type="body" sz="half" idx="1"/>
          </p:nvPr>
        </p:nvSpPr>
        <p:spPr>
          <a:xfrm>
            <a:off x="7772400" y="2527300"/>
            <a:ext cx="41529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3" name="Shape 1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>
            <a:lvl1pPr>
              <a:defRPr sz="8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131" name="Shape 131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  <a:lvl2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2pPr>
            <a:lvl3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3pPr>
            <a:lvl4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4pPr>
            <a:lvl5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2" name="Shape 132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8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149" name="Shape 149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 numCol="2" spcCol="523240" anchor="t"/>
          <a:lstStyle>
            <a:lvl1pPr marL="812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  <a:lvl2pPr marL="1256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2pPr>
            <a:lvl3pPr marL="1701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3pPr>
            <a:lvl4pPr marL="2145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50" name="Shape 150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/>
          </p:cNvSpPr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</p:spPr>
        <p:txBody>
          <a:bodyPr/>
          <a:lstStyle>
            <a:lvl1pPr marL="8890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  <a:lvl2pPr marL="13335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2pPr>
            <a:lvl3pPr marL="17780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3pPr>
            <a:lvl4pPr marL="22225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4pPr>
            <a:lvl5pPr marL="26670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58" name="Shape 158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8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173" name="Shape 173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/>
          </p:cNvSpPr>
          <p:nvPr>
            <p:ph type="title"/>
          </p:nvPr>
        </p:nvSpPr>
        <p:spPr>
          <a:xfrm>
            <a:off x="1270000" y="2971800"/>
            <a:ext cx="10464800" cy="3810000"/>
          </a:xfrm>
          <a:prstGeom prst="rect">
            <a:avLst/>
          </a:prstGeom>
        </p:spPr>
        <p:txBody>
          <a:bodyPr/>
          <a:lstStyle>
            <a:lvl1pPr>
              <a:defRPr sz="8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181" name="Shape 181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/>
          </p:cNvSpPr>
          <p:nvPr>
            <p:ph type="pic" sz="half" idx="13"/>
          </p:nvPr>
        </p:nvSpPr>
        <p:spPr>
          <a:xfrm>
            <a:off x="2438400" y="1638300"/>
            <a:ext cx="8128000" cy="45593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89" name="Shape 189"/>
          <p:cNvSpPr>
            <a:spLocks noGrp="1"/>
          </p:cNvSpPr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>
            <a:lvl1pPr>
              <a:defRPr sz="8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190" name="Shape 190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Riflesso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/>
          </p:cNvSpPr>
          <p:nvPr>
            <p:ph type="pic" sz="half" idx="13"/>
          </p:nvPr>
        </p:nvSpPr>
        <p:spPr>
          <a:xfrm>
            <a:off x="2438400" y="1638300"/>
            <a:ext cx="8128000" cy="4559300"/>
          </a:xfrm>
          <a:prstGeom prst="rect">
            <a:avLst/>
          </a:prstGeom>
          <a:ln w="25400"/>
          <a:effectLst>
            <a:reflection stA="50000" endPos="40000" dir="5400000" sy="-100000" algn="bl" rotWithShape="0"/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98" name="Shape 198"/>
          <p:cNvSpPr>
            <a:spLocks noGrp="1"/>
          </p:cNvSpPr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>
            <a:lvl1pPr>
              <a:defRPr sz="8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199" name="Shape 199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/>
          </p:cNvSpPr>
          <p:nvPr>
            <p:ph type="pic" sz="quarter" idx="13"/>
          </p:nvPr>
        </p:nvSpPr>
        <p:spPr>
          <a:xfrm>
            <a:off x="7124700" y="1968500"/>
            <a:ext cx="4216400" cy="56261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07" name="Shape 207"/>
          <p:cNvSpPr>
            <a:spLocks noGrp="1"/>
          </p:cNvSpPr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208" name="Shape 208"/>
          <p:cNvSpPr>
            <a:spLocks noGrp="1"/>
          </p:cNvSpPr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  <a:lvl2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2pPr>
            <a:lvl3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3pPr>
            <a:lvl4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4pPr>
            <a:lvl5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09" name="Shape 209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Rifless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/>
          </p:cNvSpPr>
          <p:nvPr>
            <p:ph type="pic" sz="quarter" idx="13"/>
          </p:nvPr>
        </p:nvSpPr>
        <p:spPr>
          <a:xfrm>
            <a:off x="7124700" y="1968500"/>
            <a:ext cx="4216400" cy="5626100"/>
          </a:xfrm>
          <a:prstGeom prst="rect">
            <a:avLst/>
          </a:prstGeom>
          <a:ln w="25400"/>
          <a:effectLst>
            <a:reflection stA="50000" endPos="40000" dir="5400000" sy="-100000" algn="bl" rotWithShape="0"/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17" name="Shape 217"/>
          <p:cNvSpPr>
            <a:spLocks noGrp="1"/>
          </p:cNvSpPr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218" name="Shape 218"/>
          <p:cNvSpPr>
            <a:spLocks noGrp="1"/>
          </p:cNvSpPr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  <a:lvl2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2pPr>
            <a:lvl3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3pPr>
            <a:lvl4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4pPr>
            <a:lvl5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19" name="Shape 219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/>
          </p:cNvSpPr>
          <p:nvPr>
            <p:ph type="pic" sz="quarter" idx="13"/>
          </p:nvPr>
        </p:nvSpPr>
        <p:spPr>
          <a:xfrm>
            <a:off x="7175500" y="2882900"/>
            <a:ext cx="4102100" cy="54737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27" name="Shape 227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8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228" name="Shape 228"/>
          <p:cNvSpPr>
            <a:spLocks noGrp="1"/>
          </p:cNvSpPr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  <a:lvl2pPr marL="1256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2pPr>
            <a:lvl3pPr marL="1701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3pPr>
            <a:lvl4pPr marL="2145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9" name="Shape 229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8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237" name="Shape 237"/>
          <p:cNvSpPr>
            <a:spLocks noGrp="1"/>
          </p:cNvSpPr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  <a:lvl2pPr marL="1256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2pPr>
            <a:lvl3pPr marL="1701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3pPr>
            <a:lvl4pPr marL="2145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38" name="Shape 238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8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246" name="Shape 246"/>
          <p:cNvSpPr>
            <a:spLocks noGrp="1"/>
          </p:cNvSpPr>
          <p:nvPr>
            <p:ph type="body" sz="quarter" idx="1"/>
          </p:nvPr>
        </p:nvSpPr>
        <p:spPr>
          <a:xfrm>
            <a:off x="7772400" y="2768600"/>
            <a:ext cx="39624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  <a:lvl2pPr marL="1256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2pPr>
            <a:lvl3pPr marL="1701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3pPr>
            <a:lvl4pPr marL="2145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47" name="Shape 247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000"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255" name="Shape 25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56" name="Shape 256"/>
          <p:cNvSpPr>
            <a:spLocks noGrp="1"/>
          </p:cNvSpPr>
          <p:nvPr>
            <p:ph type="sldNum" sz="quarter" idx="2"/>
          </p:nvPr>
        </p:nvSpPr>
        <p:spPr>
          <a:xfrm>
            <a:off x="6504151" y="9080500"/>
            <a:ext cx="373708" cy="3556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2" spcCol="542290" anchor="t"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1079500" y="876300"/>
            <a:ext cx="10845800" cy="8001000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xfrm>
            <a:off x="1079500" y="2971800"/>
            <a:ext cx="10845800" cy="3810000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62" name="Shape 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pic" sz="half" idx="13"/>
          </p:nvPr>
        </p:nvSpPr>
        <p:spPr>
          <a:xfrm>
            <a:off x="2451100" y="952500"/>
            <a:ext cx="8102600" cy="609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6 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pic" sz="quarter" idx="13"/>
          </p:nvPr>
        </p:nvSpPr>
        <p:spPr>
          <a:xfrm>
            <a:off x="49784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pic" sz="quarter" idx="14"/>
          </p:nvPr>
        </p:nvSpPr>
        <p:spPr>
          <a:xfrm>
            <a:off x="13335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pic" sz="quarter" idx="15"/>
          </p:nvPr>
        </p:nvSpPr>
        <p:spPr>
          <a:xfrm>
            <a:off x="86233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1" name="Shape 81"/>
          <p:cNvSpPr>
            <a:spLocks noGrp="1"/>
          </p:cNvSpPr>
          <p:nvPr>
            <p:ph type="pic" sz="quarter" idx="16"/>
          </p:nvPr>
        </p:nvSpPr>
        <p:spPr>
          <a:xfrm>
            <a:off x="49784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pic" sz="quarter" idx="17"/>
          </p:nvPr>
        </p:nvSpPr>
        <p:spPr>
          <a:xfrm>
            <a:off x="13335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pic" sz="quarter" idx="18"/>
          </p:nvPr>
        </p:nvSpPr>
        <p:spPr>
          <a:xfrm>
            <a:off x="86233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079500" y="152400"/>
            <a:ext cx="10845800" cy="2095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Titolo Testo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079500" y="2527300"/>
            <a:ext cx="10845800" cy="610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900" y="9080500"/>
            <a:ext cx="384506" cy="368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 defTabSz="584200">
              <a:defRPr sz="1800"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</p:sldLayoutIdLst>
  <p:transition xmlns:p14="http://schemas.microsoft.com/office/powerpoint/2010/main"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9pPr>
    </p:titleStyle>
    <p:bodyStyle>
      <a:lvl1pPr marL="904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1pPr>
      <a:lvl2pPr marL="1429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2pPr>
      <a:lvl3pPr marL="1937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3pPr>
      <a:lvl4pPr marL="2462257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4pPr>
      <a:lvl5pPr marL="29871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5pPr>
      <a:lvl6pPr marL="33427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6pPr>
      <a:lvl7pPr marL="3698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7pPr>
      <a:lvl8pPr marL="40539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8pPr>
      <a:lvl9pPr marL="44095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>
            <a:spLocks noGrp="1"/>
          </p:cNvSpPr>
          <p:nvPr>
            <p:ph type="title"/>
          </p:nvPr>
        </p:nvSpPr>
        <p:spPr>
          <a:xfrm>
            <a:off x="1079500" y="-381000"/>
            <a:ext cx="10845800" cy="2095500"/>
          </a:xfrm>
          <a:prstGeom prst="rect">
            <a:avLst/>
          </a:prstGeom>
        </p:spPr>
        <p:txBody>
          <a:bodyPr/>
          <a:lstStyle>
            <a:lvl1pPr>
              <a:defRPr sz="9100">
                <a:solidFill>
                  <a:srgbClr val="60F904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</a:rPr>
              <a:t>Genetica</a:t>
            </a:r>
          </a:p>
        </p:txBody>
      </p:sp>
      <p:sp>
        <p:nvSpPr>
          <p:cNvPr id="362" name="Shape 362"/>
          <p:cNvSpPr>
            <a:spLocks noGrp="1"/>
          </p:cNvSpPr>
          <p:nvPr>
            <p:ph type="body" idx="1"/>
          </p:nvPr>
        </p:nvSpPr>
        <p:spPr>
          <a:xfrm>
            <a:off x="513308" y="1282700"/>
            <a:ext cx="11978184" cy="5393333"/>
          </a:xfrm>
          <a:prstGeom prst="rect">
            <a:avLst/>
          </a:prstGeom>
        </p:spPr>
        <p:txBody>
          <a:bodyPr lIns="152400" tIns="152400" rIns="152400" bIns="152400"/>
          <a:lstStyle/>
          <a:p>
            <a:pPr marL="0" indent="0">
              <a:lnSpc>
                <a:spcPct val="90000"/>
              </a:lnSpc>
              <a:buSzTx/>
              <a:buNone/>
              <a:defRPr sz="3600">
                <a:solidFill>
                  <a:srgbClr val="FDFD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La </a:t>
            </a:r>
            <a:r>
              <a:rPr>
                <a:solidFill>
                  <a:srgbClr val="800000"/>
                </a:solidFill>
              </a:rPr>
              <a:t>Genetica</a:t>
            </a:r>
            <a:r>
              <a:rPr>
                <a:solidFill>
                  <a:srgbClr val="000000"/>
                </a:solidFill>
              </a:rPr>
              <a:t>, ovvero la scienza dell’eredità, consiste essenzialmente nello studio dell’informazione biologica </a:t>
            </a:r>
          </a:p>
          <a:p>
            <a:pPr marL="0" indent="0">
              <a:lnSpc>
                <a:spcPct val="90000"/>
              </a:lnSpc>
              <a:buSzTx/>
              <a:buNone/>
              <a:defRPr sz="3600">
                <a:solidFill>
                  <a:srgbClr val="FDFD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Tutti gli organismi viventi, dai batteri e protozoi unicellulari alle piante e animali multicellulari devono immagazzinare, replicare, trasmettere alla generazione successiva e utilizzare le tante informazioni necessarie per lo sviluppo, la crescita, la riproduzione e la sopravvivenza nei loro ambienti</a:t>
            </a:r>
          </a:p>
        </p:txBody>
      </p:sp>
      <p:sp>
        <p:nvSpPr>
          <p:cNvPr id="363" name="Shape 363"/>
          <p:cNvSpPr/>
          <p:nvPr/>
        </p:nvSpPr>
        <p:spPr>
          <a:xfrm>
            <a:off x="513308" y="6522143"/>
            <a:ext cx="11978184" cy="2863616"/>
          </a:xfrm>
          <a:prstGeom prst="rect">
            <a:avLst/>
          </a:prstGeom>
          <a:ln w="12700">
            <a:solidFill>
              <a:schemeClr val="accent1">
                <a:lumMod val="75000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52400" tIns="152400" rIns="152400" bIns="152400" anchor="ctr"/>
          <a:lstStyle/>
          <a:p>
            <a:pPr algn="just">
              <a:defRPr sz="3600">
                <a:solidFill>
                  <a:srgbClr val="FCFC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Il compito dei Genetisti è quello di </a:t>
            </a:r>
            <a:r>
              <a:rPr b="1">
                <a:solidFill>
                  <a:srgbClr val="800000"/>
                </a:solidFill>
              </a:rPr>
              <a:t>studiare come gli organismi trasmettono l’informazione biologica </a:t>
            </a:r>
            <a:r>
              <a:rPr>
                <a:solidFill>
                  <a:srgbClr val="000000"/>
                </a:solidFill>
              </a:rPr>
              <a:t>alla loro progenie e come la utilizzano durante il corso della propria vita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2" grpId="1" animBg="1" advAuto="0"/>
      <p:bldP spid="363" grpId="2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>
            <a:spLocks noGrp="1"/>
          </p:cNvSpPr>
          <p:nvPr>
            <p:ph type="title"/>
          </p:nvPr>
        </p:nvSpPr>
        <p:spPr>
          <a:xfrm>
            <a:off x="1079500" y="-304800"/>
            <a:ext cx="10845800" cy="2095500"/>
          </a:xfrm>
          <a:prstGeom prst="rect">
            <a:avLst/>
          </a:prstGeom>
        </p:spPr>
        <p:txBody>
          <a:bodyPr/>
          <a:lstStyle/>
          <a:p>
            <a:r>
              <a:rPr>
                <a:solidFill>
                  <a:srgbClr val="800000"/>
                </a:solidFill>
              </a:rPr>
              <a:t>L’Eredità prima di Mendel</a:t>
            </a:r>
          </a:p>
        </p:txBody>
      </p:sp>
      <p:sp>
        <p:nvSpPr>
          <p:cNvPr id="384" name="Shape 384"/>
          <p:cNvSpPr/>
          <p:nvPr/>
        </p:nvSpPr>
        <p:spPr>
          <a:xfrm>
            <a:off x="342899" y="6530585"/>
            <a:ext cx="12661901" cy="2872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3600">
                <a:solidFill>
                  <a:srgbClr val="000000"/>
                </a:solidFill>
              </a:rPr>
              <a:t>Il primo era che uno dei genitori contribuisse maggiormente alle caratteristiche ereditate dalla progenie; nel1694, </a:t>
            </a:r>
            <a:r>
              <a:rPr sz="36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Nicolaas Hartsoeker</a:t>
            </a:r>
            <a:r>
              <a:rPr sz="3600">
                <a:solidFill>
                  <a:srgbClr val="000000"/>
                </a:solidFill>
              </a:rPr>
              <a:t>, uno dei primi microscopisti, sosteneva che questo genitore fosse il maschio, grazie alla presenza di un </a:t>
            </a:r>
            <a:r>
              <a:rPr sz="3600" i="1">
                <a:solidFill>
                  <a:srgbClr val="000000"/>
                </a:solidFill>
              </a:rPr>
              <a:t>homu</a:t>
            </a:r>
            <a:r>
              <a:rPr lang="it-IT" sz="3600" i="1">
                <a:solidFill>
                  <a:srgbClr val="000000"/>
                </a:solidFill>
              </a:rPr>
              <a:t>n</a:t>
            </a:r>
            <a:r>
              <a:rPr sz="3600" i="1">
                <a:solidFill>
                  <a:srgbClr val="000000"/>
                </a:solidFill>
              </a:rPr>
              <a:t>culus</a:t>
            </a:r>
            <a:r>
              <a:rPr sz="3600">
                <a:solidFill>
                  <a:srgbClr val="000000"/>
                </a:solidFill>
              </a:rPr>
              <a:t> pienamente formato all’interno dello spermatozoo</a:t>
            </a:r>
          </a:p>
        </p:txBody>
      </p:sp>
      <p:pic>
        <p:nvPicPr>
          <p:cNvPr id="385" name="1_4_2_Hartsoeker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67705" y="1376482"/>
            <a:ext cx="3385560" cy="4724158"/>
          </a:xfrm>
          <a:prstGeom prst="rect">
            <a:avLst/>
          </a:prstGeom>
          <a:ln w="12700">
            <a:miter lim="400000"/>
          </a:ln>
        </p:spPr>
      </p:pic>
      <p:pic>
        <p:nvPicPr>
          <p:cNvPr id="386" name="ME0000058605_3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19260" y="1290285"/>
            <a:ext cx="3777340" cy="48965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ip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>
            <a:spLocks noGrp="1"/>
          </p:cNvSpPr>
          <p:nvPr>
            <p:ph type="title"/>
          </p:nvPr>
        </p:nvSpPr>
        <p:spPr>
          <a:xfrm>
            <a:off x="1079500" y="-304800"/>
            <a:ext cx="10845800" cy="2095500"/>
          </a:xfrm>
          <a:prstGeom prst="rect">
            <a:avLst/>
          </a:prstGeom>
        </p:spPr>
        <p:txBody>
          <a:bodyPr/>
          <a:lstStyle/>
          <a:p>
            <a:r>
              <a:rPr>
                <a:solidFill>
                  <a:srgbClr val="800000"/>
                </a:solidFill>
              </a:rPr>
              <a:t>L’Eredità prima di Mendel</a:t>
            </a:r>
          </a:p>
        </p:txBody>
      </p:sp>
      <p:sp>
        <p:nvSpPr>
          <p:cNvPr id="389" name="Shape 389"/>
          <p:cNvSpPr/>
          <p:nvPr/>
        </p:nvSpPr>
        <p:spPr>
          <a:xfrm>
            <a:off x="411431" y="1529027"/>
            <a:ext cx="5259163" cy="7212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Eredità per mescolamento</a:t>
            </a:r>
            <a:r>
              <a:rPr>
                <a:solidFill>
                  <a:schemeClr val="bg1"/>
                </a:solidFill>
              </a:rPr>
              <a:t>, cioè l’idea che i tratti parentali si mescolassero e cambiassero per sempre nella progenie,</a:t>
            </a:r>
            <a:r>
              <a:rPr lang="it-IT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come il blu e il giallo che sulla tavolozza di un pittore diventano</a:t>
            </a: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verde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141" y="3293105"/>
            <a:ext cx="6728427" cy="37906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/>
          <p:nvPr/>
        </p:nvSpPr>
        <p:spPr>
          <a:xfrm>
            <a:off x="1517678" y="3152613"/>
            <a:ext cx="10747641" cy="3155735"/>
          </a:xfrm>
          <a:prstGeom prst="rect">
            <a:avLst/>
          </a:prstGeom>
          <a:noFill/>
          <a:ln w="12700" cap="flat">
            <a:solidFill>
              <a:srgbClr val="4F81BD"/>
            </a:solidFill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spAutoFit/>
          </a:bodyPr>
          <a:lstStyle/>
          <a:p>
            <a:pPr algn="l" defTabSz="584200">
              <a:lnSpc>
                <a:spcPct val="140000"/>
              </a:lnSpc>
              <a:buSzPct val="100000"/>
              <a:buAutoNum type="arabicPeriod"/>
              <a:defRPr sz="4200">
                <a:solidFill>
                  <a:srgbClr val="FF551F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 lang="it-IT" sz="4800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sz="4800">
                <a:solidFill>
                  <a:srgbClr val="000000"/>
                </a:solidFill>
                <a:latin typeface="Franklin Gothic Book"/>
                <a:cs typeface="Franklin Gothic Book"/>
              </a:rPr>
              <a:t>Che cosa è ereditato? </a:t>
            </a:r>
          </a:p>
          <a:p>
            <a:pPr algn="l" defTabSz="584200">
              <a:lnSpc>
                <a:spcPct val="140000"/>
              </a:lnSpc>
              <a:buSzPct val="100000"/>
              <a:buAutoNum type="arabicPeriod"/>
              <a:defRPr sz="4200">
                <a:solidFill>
                  <a:srgbClr val="73F727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 lang="it-IT" sz="4800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sz="4800">
                <a:solidFill>
                  <a:srgbClr val="000000"/>
                </a:solidFill>
                <a:latin typeface="Franklin Gothic Book"/>
                <a:cs typeface="Franklin Gothic Book"/>
              </a:rPr>
              <a:t>Come viene ereditato?</a:t>
            </a:r>
          </a:p>
          <a:p>
            <a:pPr algn="l" defTabSz="584200">
              <a:lnSpc>
                <a:spcPct val="140000"/>
              </a:lnSpc>
              <a:buSzPct val="100000"/>
              <a:buAutoNum type="arabicPeriod"/>
              <a:defRPr sz="4200">
                <a:solidFill>
                  <a:srgbClr val="2C97FD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 lang="it-IT" sz="4800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sz="4800">
                <a:solidFill>
                  <a:srgbClr val="000000"/>
                </a:solidFill>
                <a:latin typeface="Franklin Gothic Book"/>
                <a:cs typeface="Franklin Gothic Book"/>
              </a:rPr>
              <a:t>Qual è il ruolo del caso nell’eredità?</a:t>
            </a:r>
          </a:p>
        </p:txBody>
      </p:sp>
    </p:spTree>
  </p:cSld>
  <p:clrMapOvr>
    <a:masterClrMapping/>
  </p:clrMapOvr>
  <p:transition xmlns:p14="http://schemas.microsoft.com/office/powerpoint/2010/main" spd="slow">
    <p:blinds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>
            <a:spLocks noGrp="1"/>
          </p:cNvSpPr>
          <p:nvPr>
            <p:ph type="title"/>
          </p:nvPr>
        </p:nvSpPr>
        <p:spPr>
          <a:xfrm>
            <a:off x="1079500" y="2971800"/>
            <a:ext cx="10845800" cy="5854700"/>
          </a:xfrm>
          <a:prstGeom prst="rect">
            <a:avLst/>
          </a:prstGeom>
        </p:spPr>
        <p:txBody>
          <a:bodyPr/>
          <a:lstStyle/>
          <a:p>
            <a:pPr>
              <a:defRPr sz="6000"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Cosa fece Mendel di diverso dai suoi predecessori?</a:t>
            </a:r>
          </a:p>
          <a:p>
            <a:pPr>
              <a:defRPr sz="6000"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>
                <a:solidFill>
                  <a:srgbClr val="000000"/>
                </a:solidFill>
              </a:rPr>
              <a:t>...almeno 6 cose</a:t>
            </a:r>
          </a:p>
          <a:p>
            <a:pPr>
              <a:defRPr sz="6000"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>
            <a:spLocks noGrp="1"/>
          </p:cNvSpPr>
          <p:nvPr>
            <p:ph type="title"/>
          </p:nvPr>
        </p:nvSpPr>
        <p:spPr>
          <a:xfrm>
            <a:off x="765770" y="-127000"/>
            <a:ext cx="12065993" cy="2095500"/>
          </a:xfrm>
          <a:prstGeom prst="rect">
            <a:avLst/>
          </a:prstGeom>
        </p:spPr>
        <p:txBody>
          <a:bodyPr/>
          <a:lstStyle/>
          <a:p>
            <a:r>
              <a:rPr>
                <a:solidFill>
                  <a:srgbClr val="800000"/>
                </a:solidFill>
                <a:latin typeface="Franklin Gothic Book"/>
                <a:cs typeface="Franklin Gothic Book"/>
              </a:rPr>
              <a:t>1. L’Organismo sperimentale di Mendel: </a:t>
            </a:r>
            <a:r>
              <a:rPr i="1">
                <a:solidFill>
                  <a:srgbClr val="800000"/>
                </a:solidFill>
                <a:latin typeface="Franklin Gothic Book"/>
                <a:cs typeface="Franklin Gothic Book"/>
              </a:rPr>
              <a:t>Pisum sativum</a:t>
            </a:r>
          </a:p>
        </p:txBody>
      </p:sp>
      <p:pic>
        <p:nvPicPr>
          <p:cNvPr id="398" name="2.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23360" y="1913994"/>
            <a:ext cx="6337301" cy="108622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/>
          <p:nvPr/>
        </p:nvSpPr>
        <p:spPr>
          <a:xfrm>
            <a:off x="268023" y="2056085"/>
            <a:ext cx="12288640" cy="67505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246184" indent="-246184" algn="just" defTabSz="584200">
              <a:buSzPct val="100000"/>
              <a:buChar char="•"/>
              <a:defRPr sz="42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4800">
                <a:solidFill>
                  <a:schemeClr val="bg1"/>
                </a:solidFill>
              </a:rPr>
              <a:t>Mendel studiò l’eredità di </a:t>
            </a:r>
            <a:r>
              <a:rPr sz="4800"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forme alternative</a:t>
            </a:r>
            <a:r>
              <a:rPr sz="4800">
                <a:solidFill>
                  <a:schemeClr val="bg1"/>
                </a:solidFill>
              </a:rPr>
              <a:t>, ben visibili, di particolari caratteri: fiori porpora e bianchi, piselli gialli e verdi. </a:t>
            </a:r>
          </a:p>
          <a:p>
            <a:pPr algn="just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sz="4800">
              <a:solidFill>
                <a:schemeClr val="bg1"/>
              </a:solidFill>
            </a:endParaRPr>
          </a:p>
          <a:p>
            <a:pPr marL="246184" indent="-246184" algn="just" defTabSz="584200">
              <a:buSzPct val="100000"/>
              <a:buChar char="•"/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4800">
                <a:solidFill>
                  <a:schemeClr val="bg1"/>
                </a:solidFill>
              </a:rPr>
              <a:t>Usando questi caratteri alternativi, egli poté distinguere e tracciare senza ambiguità la trasmissione dell’una o dell’altra caratteristica osservata, perché non c’erano forme intermedie.</a:t>
            </a:r>
          </a:p>
        </p:txBody>
      </p:sp>
      <p:sp>
        <p:nvSpPr>
          <p:cNvPr id="401" name="Shape 401"/>
          <p:cNvSpPr>
            <a:spLocks noGrp="1"/>
          </p:cNvSpPr>
          <p:nvPr>
            <p:ph type="title"/>
          </p:nvPr>
        </p:nvSpPr>
        <p:spPr>
          <a:xfrm>
            <a:off x="721518" y="-347134"/>
            <a:ext cx="11561764" cy="2095501"/>
          </a:xfrm>
          <a:prstGeom prst="rect">
            <a:avLst/>
          </a:prstGeom>
        </p:spPr>
        <p:txBody>
          <a:bodyPr/>
          <a:lstStyle/>
          <a:p>
            <a:r>
              <a:rPr>
                <a:solidFill>
                  <a:srgbClr val="800000"/>
                </a:solidFill>
              </a:rPr>
              <a:t>2. Le forme alternative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/>
          <p:nvPr/>
        </p:nvSpPr>
        <p:spPr>
          <a:xfrm>
            <a:off x="1302808" y="2519644"/>
            <a:ext cx="9923992" cy="33342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rPr>
                <a:solidFill>
                  <a:schemeClr val="bg1"/>
                </a:solidFill>
              </a:rPr>
              <a:t>Mendel collezionò e perpetuò linee di pisello pure. Incroci fra linee pure producono progenie con specifici caratteri parentali che rimangono costanti da una generazione all’altra.</a:t>
            </a:r>
          </a:p>
        </p:txBody>
      </p:sp>
      <p:sp>
        <p:nvSpPr>
          <p:cNvPr id="404" name="Shape 404"/>
          <p:cNvSpPr>
            <a:spLocks noGrp="1"/>
          </p:cNvSpPr>
          <p:nvPr>
            <p:ph type="title"/>
          </p:nvPr>
        </p:nvSpPr>
        <p:spPr>
          <a:xfrm>
            <a:off x="721518" y="-347134"/>
            <a:ext cx="11561764" cy="2095501"/>
          </a:xfrm>
          <a:prstGeom prst="rect">
            <a:avLst/>
          </a:prstGeom>
        </p:spPr>
        <p:txBody>
          <a:bodyPr/>
          <a:lstStyle/>
          <a:p>
            <a:r>
              <a:rPr>
                <a:solidFill>
                  <a:srgbClr val="800000"/>
                </a:solidFill>
              </a:rPr>
              <a:t>3. Le linee pure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/>
          <p:nvPr/>
        </p:nvSpPr>
        <p:spPr>
          <a:xfrm>
            <a:off x="282773" y="2437716"/>
            <a:ext cx="12541052" cy="5919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571500" indent="-571500" algn="l" defTabSz="584200">
              <a:buFont typeface="Wingdings" charset="2"/>
              <a:buChar char="ü"/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Mendel, da esperto coltivatore, controllò attentamente i suoi incroci, lavorando su </a:t>
            </a:r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grandi numeri </a:t>
            </a:r>
            <a:r>
              <a:rPr>
                <a:solidFill>
                  <a:schemeClr val="bg1"/>
                </a:solidFill>
              </a:rPr>
              <a:t>per assicurarsi che la progenie osservata fosse realmente il risultato degli incroci specifici che lui aveva programmato.</a:t>
            </a:r>
          </a:p>
          <a:p>
            <a:pPr marL="571500" indent="-571500" algn="l" defTabSz="584200">
              <a:buFont typeface="Wingdings" charset="2"/>
              <a:buChar char="ü"/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chemeClr val="bg1"/>
              </a:solidFill>
            </a:endParaRPr>
          </a:p>
          <a:p>
            <a:pPr marL="571500" indent="-571500" algn="l" defTabSz="584200">
              <a:buFont typeface="Wingdings" charset="2"/>
              <a:buChar char="ü"/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chemeClr val="bg1"/>
              </a:solidFill>
            </a:endParaRPr>
          </a:p>
          <a:p>
            <a:pPr marL="571500" indent="-571500" algn="l" defTabSz="584200">
              <a:buFont typeface="Wingdings" charset="2"/>
              <a:buChar char="ü"/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Effettuò </a:t>
            </a:r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incroci reciproci</a:t>
            </a:r>
            <a:r>
              <a:rPr>
                <a:solidFill>
                  <a:srgbClr val="800000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invertendo i caratteri dei genitori femminili e maschili</a:t>
            </a:r>
          </a:p>
        </p:txBody>
      </p:sp>
      <p:sp>
        <p:nvSpPr>
          <p:cNvPr id="407" name="Shape 407"/>
          <p:cNvSpPr>
            <a:spLocks noGrp="1"/>
          </p:cNvSpPr>
          <p:nvPr>
            <p:ph type="title"/>
          </p:nvPr>
        </p:nvSpPr>
        <p:spPr>
          <a:xfrm>
            <a:off x="282773" y="-25401"/>
            <a:ext cx="12541053" cy="2095501"/>
          </a:xfrm>
          <a:prstGeom prst="rect">
            <a:avLst/>
          </a:prstGeom>
        </p:spPr>
        <p:txBody>
          <a:bodyPr/>
          <a:lstStyle/>
          <a:p>
            <a:r>
              <a:rPr>
                <a:solidFill>
                  <a:srgbClr val="800000"/>
                </a:solidFill>
              </a:rPr>
              <a:t>4. Numerosità delle osservazioni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/>
          <p:nvPr/>
        </p:nvSpPr>
        <p:spPr>
          <a:xfrm>
            <a:off x="1144091" y="2677336"/>
            <a:ext cx="10716618" cy="3334246"/>
          </a:xfrm>
          <a:prstGeom prst="rect">
            <a:avLst/>
          </a:prstGeom>
          <a:ln w="12700">
            <a:solidFill>
              <a:srgbClr val="F5FF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Mendel lavorò con un gran numero di piante,contò la progenie, sottopose i suoi dati a un’</a:t>
            </a:r>
            <a:r>
              <a:rPr>
                <a:solidFill>
                  <a:schemeClr val="bg1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analisi statistica</a:t>
            </a:r>
            <a:r>
              <a:rPr>
                <a:solidFill>
                  <a:schemeClr val="bg1"/>
                </a:solidFill>
              </a:rPr>
              <a:t> e poi confrontò i suoi risultati con le predizioni basate sui suoi</a:t>
            </a: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modelli.</a:t>
            </a:r>
          </a:p>
        </p:txBody>
      </p:sp>
      <p:sp>
        <p:nvSpPr>
          <p:cNvPr id="410" name="Shape 410"/>
          <p:cNvSpPr/>
          <p:nvPr/>
        </p:nvSpPr>
        <p:spPr>
          <a:xfrm>
            <a:off x="1149449" y="6744858"/>
            <a:ext cx="10705902" cy="1949252"/>
          </a:xfrm>
          <a:prstGeom prst="rect">
            <a:avLst/>
          </a:prstGeom>
          <a:ln w="12700">
            <a:solidFill>
              <a:srgbClr val="4B933A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</a:rPr>
              <a:t>6. Mendel fu un brillante sperimentatore</a:t>
            </a:r>
          </a:p>
        </p:txBody>
      </p:sp>
      <p:sp>
        <p:nvSpPr>
          <p:cNvPr id="411" name="Shape 411"/>
          <p:cNvSpPr>
            <a:spLocks noGrp="1"/>
          </p:cNvSpPr>
          <p:nvPr>
            <p:ph type="title"/>
          </p:nvPr>
        </p:nvSpPr>
        <p:spPr>
          <a:xfrm>
            <a:off x="-238092" y="-59267"/>
            <a:ext cx="13004801" cy="2095501"/>
          </a:xfrm>
          <a:prstGeom prst="rect">
            <a:avLst/>
          </a:prstGeom>
        </p:spPr>
        <p:txBody>
          <a:bodyPr/>
          <a:lstStyle/>
          <a:p>
            <a:r>
              <a:rPr>
                <a:solidFill>
                  <a:srgbClr val="800000"/>
                </a:solidFill>
              </a:rPr>
              <a:t>5. Analisi Statistica e Elaborazione di Modelli</a:t>
            </a:r>
          </a:p>
        </p:txBody>
      </p:sp>
    </p:spTree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" name="2.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69200" y="76200"/>
            <a:ext cx="4120056" cy="9601200"/>
          </a:xfrm>
          <a:prstGeom prst="rect">
            <a:avLst/>
          </a:prstGeom>
          <a:ln w="12700">
            <a:miter lim="400000"/>
          </a:ln>
        </p:spPr>
      </p:pic>
      <p:sp>
        <p:nvSpPr>
          <p:cNvPr id="414" name="Shape 414"/>
          <p:cNvSpPr/>
          <p:nvPr/>
        </p:nvSpPr>
        <p:spPr>
          <a:xfrm>
            <a:off x="241299" y="-66985"/>
            <a:ext cx="7048502" cy="5273238"/>
          </a:xfrm>
          <a:prstGeom prst="rect">
            <a:avLst/>
          </a:prstGeom>
          <a:ln w="12700">
            <a:solidFill>
              <a:srgbClr val="F5FF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Mendel definì i caratteri alternativi costanti, e che si escludono mutua</a:t>
            </a:r>
            <a:r>
              <a:rPr lang="it-IT">
                <a:solidFill>
                  <a:srgbClr val="000000"/>
                </a:solidFill>
              </a:rPr>
              <a:t>l</a:t>
            </a:r>
            <a:r>
              <a:rPr>
                <a:solidFill>
                  <a:srgbClr val="000000"/>
                </a:solidFill>
              </a:rPr>
              <a:t>mente, come i fiori porpora o bianchi, i semi gialli o i verdi, come </a:t>
            </a:r>
            <a:r>
              <a:rPr>
                <a:solidFill>
                  <a:srgbClr val="800000"/>
                </a:solidFill>
              </a:rPr>
              <a:t>“</a:t>
            </a:r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coppie antagoniste”</a:t>
            </a: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e per i suoi studi, considerò sette coppie antagoniste</a:t>
            </a:r>
          </a:p>
        </p:txBody>
      </p:sp>
      <p:sp>
        <p:nvSpPr>
          <p:cNvPr id="415" name="Shape 415"/>
          <p:cNvSpPr/>
          <p:nvPr/>
        </p:nvSpPr>
        <p:spPr>
          <a:xfrm>
            <a:off x="241300" y="5116046"/>
            <a:ext cx="7048500" cy="4626908"/>
          </a:xfrm>
          <a:prstGeom prst="rect">
            <a:avLst/>
          </a:prstGeom>
          <a:ln w="12700">
            <a:solidFill>
              <a:srgbClr val="F4FEFE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Mendel operò anche</a:t>
            </a: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la </a:t>
            </a:r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fecondazione incrociata</a:t>
            </a:r>
            <a:r>
              <a:rPr>
                <a:solidFill>
                  <a:srgbClr val="000000"/>
                </a:solidFill>
              </a:rPr>
              <a:t>, per ciascun coppia di caratteri antagonisti, allo scopo di ottenere degli ibridi, vale a dire progenie geneticamente diversa dai genitori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" grpId="1" animBg="1" advAuto="0"/>
      <p:bldP spid="415" grpId="2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/>
          <p:nvPr/>
        </p:nvSpPr>
        <p:spPr>
          <a:xfrm>
            <a:off x="1570298" y="1986518"/>
            <a:ext cx="10317646" cy="73045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 sz="36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Genetica classica </a:t>
            </a:r>
            <a:r>
              <a:rPr>
                <a:solidFill>
                  <a:schemeClr val="bg1"/>
                </a:solidFill>
              </a:rPr>
              <a:t>(o di trasmissione): Include i principi fondamentali dell’eredità e il modo in cui i caratteri passano da una generazione all’altra.</a:t>
            </a:r>
          </a:p>
          <a:p>
            <a:pPr algn="l">
              <a:defRPr sz="36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chemeClr val="bg1"/>
              </a:solidFill>
            </a:endParaRPr>
          </a:p>
          <a:p>
            <a:pPr algn="l">
              <a:defRPr sz="36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Genetica molecolare</a:t>
            </a:r>
            <a:r>
              <a:rPr>
                <a:solidFill>
                  <a:schemeClr val="bg1"/>
                </a:solidFill>
              </a:rPr>
              <a:t>: riguarda la natura chimica del gene, cioè il modo in cui l’informazione genetica viene codificata, replicata ed espressa.</a:t>
            </a:r>
          </a:p>
          <a:p>
            <a:pPr algn="l">
              <a:defRPr sz="36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chemeClr val="bg1"/>
              </a:solidFill>
            </a:endParaRPr>
          </a:p>
          <a:p>
            <a:pPr algn="l">
              <a:defRPr sz="36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Genetica di popolazioni:</a:t>
            </a:r>
            <a:r>
              <a:rPr>
                <a:solidFill>
                  <a:schemeClr val="bg1"/>
                </a:solidFill>
              </a:rPr>
              <a:t> esplora la composizione genetica di gruppi di individui appartenenti alla stessa specie (popolazioni) e come questa composizione possa variare nello spazio e nel tempo.</a:t>
            </a:r>
          </a:p>
        </p:txBody>
      </p:sp>
      <p:sp>
        <p:nvSpPr>
          <p:cNvPr id="366" name="Shape 366"/>
          <p:cNvSpPr>
            <a:spLocks noGrp="1"/>
          </p:cNvSpPr>
          <p:nvPr>
            <p:ph type="title" idx="4294967295"/>
          </p:nvPr>
        </p:nvSpPr>
        <p:spPr>
          <a:xfrm>
            <a:off x="1079500" y="0"/>
            <a:ext cx="10845800" cy="2095500"/>
          </a:xfrm>
          <a:prstGeom prst="rect">
            <a:avLst/>
          </a:prstGeom>
        </p:spPr>
        <p:txBody>
          <a:bodyPr/>
          <a:lstStyle>
            <a:lvl1pPr>
              <a:defRPr sz="9100">
                <a:solidFill>
                  <a:srgbClr val="60F904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</a:rPr>
              <a:t>Genetica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/>
          <p:nvPr/>
        </p:nvSpPr>
        <p:spPr>
          <a:xfrm>
            <a:off x="-498034" y="407613"/>
            <a:ext cx="13909355" cy="3426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ctr" defTabSz="584200">
              <a:defRPr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 sz="7200">
                <a:solidFill>
                  <a:srgbClr val="800000"/>
                </a:solidFill>
              </a:rPr>
              <a:t>“Esperimenti sulle Piante Ibride”</a:t>
            </a:r>
          </a:p>
          <a:p>
            <a:pPr algn="ctr" defTabSz="584200">
              <a:defRPr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 sz="7200">
                <a:solidFill>
                  <a:srgbClr val="800000"/>
                </a:solidFill>
              </a:rPr>
              <a:t>G. Mendel</a:t>
            </a:r>
          </a:p>
          <a:p>
            <a:pPr algn="ctr" defTabSz="584200">
              <a:defRPr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 sz="7200">
                <a:solidFill>
                  <a:srgbClr val="800000"/>
                </a:solidFill>
              </a:rPr>
              <a:t>-1865-</a:t>
            </a:r>
          </a:p>
        </p:txBody>
      </p:sp>
      <p:sp>
        <p:nvSpPr>
          <p:cNvPr id="418" name="Shape 418"/>
          <p:cNvSpPr/>
          <p:nvPr/>
        </p:nvSpPr>
        <p:spPr>
          <a:xfrm>
            <a:off x="1043516" y="4144003"/>
            <a:ext cx="10659336" cy="3426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rPr sz="5400">
                <a:solidFill>
                  <a:schemeClr val="bg1"/>
                </a:solidFill>
              </a:rPr>
              <a:t>Esistenza di </a:t>
            </a:r>
            <a:r>
              <a:rPr sz="5400">
                <a:solidFill>
                  <a:srgbClr val="800000"/>
                </a:solidFill>
              </a:rPr>
              <a:t>“legge universalmente applicabile che governa la formazione e lo sviluppo degli ibridi”</a:t>
            </a:r>
            <a:r>
              <a:rPr sz="540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" name="2.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5834" y="1943100"/>
            <a:ext cx="6300965" cy="7289800"/>
          </a:xfrm>
          <a:prstGeom prst="rect">
            <a:avLst/>
          </a:prstGeom>
          <a:ln w="12700">
            <a:miter lim="400000"/>
          </a:ln>
        </p:spPr>
      </p:pic>
      <p:sp>
        <p:nvSpPr>
          <p:cNvPr id="421" name="Shape 421"/>
          <p:cNvSpPr/>
          <p:nvPr/>
        </p:nvSpPr>
        <p:spPr>
          <a:xfrm>
            <a:off x="-746059" y="-194547"/>
            <a:ext cx="14315613" cy="18876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584200">
              <a:defRPr sz="5800"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L’incrocio monoibrido svela le unità</a:t>
            </a:r>
          </a:p>
          <a:p>
            <a:pPr algn="ctr" defTabSz="584200">
              <a:defRPr sz="5800"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dell’eredità e le leggi della segregazione</a:t>
            </a:r>
          </a:p>
        </p:txBody>
      </p:sp>
      <p:sp>
        <p:nvSpPr>
          <p:cNvPr id="422" name="Shape 422"/>
          <p:cNvSpPr/>
          <p:nvPr/>
        </p:nvSpPr>
        <p:spPr>
          <a:xfrm>
            <a:off x="6241256" y="1486711"/>
            <a:ext cx="6649244" cy="3334246"/>
          </a:xfrm>
          <a:prstGeom prst="rect">
            <a:avLst/>
          </a:prstGeom>
          <a:ln w="12700">
            <a:solidFill>
              <a:srgbClr val="F0FAFB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Esperimenti come questi che coinvolgono</a:t>
            </a: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ibridi per un singolo carattere, sono spesso chiamati incroci </a:t>
            </a:r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monoibridi</a:t>
            </a:r>
            <a:r>
              <a:rPr>
                <a:solidFill>
                  <a:srgbClr val="800000"/>
                </a:solidFill>
              </a:rPr>
              <a:t>.</a:t>
            </a:r>
          </a:p>
        </p:txBody>
      </p:sp>
      <p:sp>
        <p:nvSpPr>
          <p:cNvPr id="423" name="Shape 423"/>
          <p:cNvSpPr/>
          <p:nvPr/>
        </p:nvSpPr>
        <p:spPr>
          <a:xfrm>
            <a:off x="6241256" y="4738192"/>
            <a:ext cx="6649244" cy="5027017"/>
          </a:xfrm>
          <a:prstGeom prst="rect">
            <a:avLst/>
          </a:prstGeom>
          <a:ln w="12700">
            <a:solidFill>
              <a:srgbClr val="AEF29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584200">
              <a:defRPr sz="40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Egli chiamò il carattere che compariva in tutti gli ibridi F1, in questo caso i semi gialli, dominante e il carattere “</a:t>
            </a:r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antagonista”</a:t>
            </a:r>
            <a:r>
              <a:rPr>
                <a:solidFill>
                  <a:srgbClr val="000000"/>
                </a:solidFill>
              </a:rPr>
              <a:t>, pisello verde, che rimaneva nascosto negli ibridi F1 ma ricompariva nella generazione F2,</a:t>
            </a:r>
            <a:r>
              <a: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 </a:t>
            </a:r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recessivo</a:t>
            </a:r>
          </a:p>
        </p:txBody>
      </p:sp>
    </p:spTree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" grpId="1" animBg="1" advAuto="0"/>
      <p:bldP spid="423" grpId="2" animBg="1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" name="2.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3622" y="1300143"/>
            <a:ext cx="5395678" cy="8491557"/>
          </a:xfrm>
          <a:prstGeom prst="rect">
            <a:avLst/>
          </a:prstGeom>
          <a:ln w="12700">
            <a:miter lim="400000"/>
          </a:ln>
        </p:spPr>
      </p:pic>
      <p:sp>
        <p:nvSpPr>
          <p:cNvPr id="426" name="Shape 426"/>
          <p:cNvSpPr/>
          <p:nvPr/>
        </p:nvSpPr>
        <p:spPr>
          <a:xfrm>
            <a:off x="5829300" y="2457451"/>
            <a:ext cx="7056702" cy="6565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La legge della segregazione di Mendel compendia questo</a:t>
            </a: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principio generale dell’eredità: </a:t>
            </a:r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i due alleli di ogni carattere</a:t>
            </a:r>
          </a:p>
          <a:p>
            <a:pPr algn="l" defTabSz="584200">
              <a:defRPr sz="4200">
                <a:solidFill>
                  <a:srgbClr val="FDE41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si separano (segregano) durante la formazione dei gameti e poi si uniscono casualmente, uno da ciascun genitore, al momento della fecondazione</a:t>
            </a:r>
          </a:p>
        </p:txBody>
      </p:sp>
      <p:sp>
        <p:nvSpPr>
          <p:cNvPr id="427" name="Shape 427"/>
          <p:cNvSpPr/>
          <p:nvPr/>
        </p:nvSpPr>
        <p:spPr>
          <a:xfrm>
            <a:off x="867833" y="67807"/>
            <a:ext cx="11568841" cy="1210588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rPr sz="7200">
                <a:solidFill>
                  <a:srgbClr val="800000"/>
                </a:solidFill>
              </a:rPr>
              <a:t>La legge della Segregazione</a:t>
            </a:r>
          </a:p>
        </p:txBody>
      </p:sp>
    </p:spTree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" name="2.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22033" y="1943100"/>
            <a:ext cx="6794501" cy="6578600"/>
          </a:xfrm>
          <a:prstGeom prst="rect">
            <a:avLst/>
          </a:prstGeom>
          <a:ln w="12700">
            <a:miter lim="400000"/>
          </a:ln>
        </p:spPr>
      </p:pic>
      <p:sp>
        <p:nvSpPr>
          <p:cNvPr id="430" name="Shape 430"/>
          <p:cNvSpPr/>
          <p:nvPr/>
        </p:nvSpPr>
        <p:spPr>
          <a:xfrm>
            <a:off x="2854653" y="316773"/>
            <a:ext cx="7024559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</a:rPr>
              <a:t>Il quadrato di Punnet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/>
          <p:nvPr/>
        </p:nvSpPr>
        <p:spPr>
          <a:xfrm>
            <a:off x="152400" y="-194548"/>
            <a:ext cx="12484100" cy="18876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584200">
              <a:defRPr sz="5800"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I risultati di Mendel riflettono le regole</a:t>
            </a:r>
          </a:p>
          <a:p>
            <a:pPr algn="ctr" defTabSz="584200">
              <a:defRPr sz="5800"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fondamentali della probabilità</a:t>
            </a:r>
          </a:p>
        </p:txBody>
      </p:sp>
      <p:sp>
        <p:nvSpPr>
          <p:cNvPr id="433" name="Shape 433"/>
          <p:cNvSpPr/>
          <p:nvPr/>
        </p:nvSpPr>
        <p:spPr>
          <a:xfrm>
            <a:off x="387350" y="2048849"/>
            <a:ext cx="12230100" cy="6058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La</a:t>
            </a:r>
            <a:r>
              <a:rPr cap="all">
                <a:solidFill>
                  <a:schemeClr val="bg1"/>
                </a:solidFill>
              </a:rPr>
              <a:t> </a:t>
            </a:r>
            <a:r>
              <a:rPr cap="all">
                <a:solidFill>
                  <a:schemeClr val="bg1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legge del prodotto</a:t>
            </a:r>
            <a:r>
              <a:rPr>
                <a:solidFill>
                  <a:schemeClr val="bg1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 </a:t>
            </a:r>
            <a:r>
              <a:rPr>
                <a:solidFill>
                  <a:schemeClr val="bg1"/>
                </a:solidFill>
              </a:rPr>
              <a:t>afferma che la probabilità che due o più </a:t>
            </a:r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eventi indipendenti</a:t>
            </a:r>
            <a:r>
              <a:rPr>
                <a:solidFill>
                  <a:srgbClr val="800000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si verifichino contemporaneamente è uguale al prodotto delle singole probabilità.</a:t>
            </a: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chemeClr val="bg1"/>
              </a:solidFill>
            </a:endParaRP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Per due eventi indipendenti avremo:</a:t>
            </a: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chemeClr val="bg1"/>
              </a:solidFill>
            </a:endParaRPr>
          </a:p>
          <a:p>
            <a:pPr algn="ctr" defTabSz="584200">
              <a:defRPr sz="4200">
                <a:solidFill>
                  <a:srgbClr val="5FF728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>
                <a:solidFill>
                  <a:schemeClr val="bg1"/>
                </a:solidFill>
              </a:rPr>
              <a:t>Probabilità dell’evento 1 e 2 </a:t>
            </a: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Probabilità dell’evento 1 </a:t>
            </a:r>
            <a:r>
              <a:rPr sz="5100">
                <a:solidFill>
                  <a:schemeClr val="bg1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X</a:t>
            </a:r>
            <a:r>
              <a:rPr>
                <a:solidFill>
                  <a:schemeClr val="bg1"/>
                </a:solidFill>
              </a:rPr>
              <a:t> Probabilità dell’evento 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/>
          <p:nvPr/>
        </p:nvSpPr>
        <p:spPr>
          <a:xfrm>
            <a:off x="-1" y="-157592"/>
            <a:ext cx="12700001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584200">
              <a:defRPr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I risultati di Mendel riflettono le regole</a:t>
            </a:r>
          </a:p>
          <a:p>
            <a:pPr algn="ctr" defTabSz="584200">
              <a:defRPr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fondamentali della probabilità</a:t>
            </a:r>
          </a:p>
        </p:txBody>
      </p:sp>
      <p:sp>
        <p:nvSpPr>
          <p:cNvPr id="436" name="Shape 436"/>
          <p:cNvSpPr/>
          <p:nvPr/>
        </p:nvSpPr>
        <p:spPr>
          <a:xfrm>
            <a:off x="520700" y="1974850"/>
            <a:ext cx="11950700" cy="721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Una seconda regola della probabilità, </a:t>
            </a:r>
            <a:r>
              <a:rPr>
                <a:solidFill>
                  <a:schemeClr val="bg1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L</a:t>
            </a:r>
            <a:r>
              <a:rPr cap="all">
                <a:solidFill>
                  <a:schemeClr val="bg1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a legge della somma,</a:t>
            </a:r>
            <a:r>
              <a:rPr cap="all">
                <a:solidFill>
                  <a:schemeClr val="bg1"/>
                </a:solidFill>
              </a:rPr>
              <a:t> </a:t>
            </a: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cap="all">
              <a:solidFill>
                <a:schemeClr val="bg1"/>
              </a:solidFill>
            </a:endParaRPr>
          </a:p>
          <a:p>
            <a:pPr algn="l" defTabSz="584200">
              <a:defRPr sz="4200">
                <a:solidFill>
                  <a:srgbClr val="FFF01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la probabilità di verificarsi, di uno qualsiasi di due eventi che si escludono l’un l’altro, è la somma delle singole probabilità.</a:t>
            </a: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chemeClr val="bg1"/>
              </a:solidFill>
            </a:endParaRP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Con due eventi che si escludono a vicenda, avremo:</a:t>
            </a:r>
          </a:p>
          <a:p>
            <a:pPr algn="ctr" defTabSz="584200">
              <a:defRPr sz="4200">
                <a:solidFill>
                  <a:srgbClr val="EAF1FD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>
                <a:solidFill>
                  <a:schemeClr val="bg1"/>
                </a:solidFill>
              </a:rPr>
              <a:t>Probabilità dell’evento 1 o 2 </a:t>
            </a: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chemeClr val="bg1"/>
              </a:solidFill>
            </a:endParaRP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Probabilità dell’evento 1+ Probabilità dell’evento 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r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e 3"/>
          <p:cNvSpPr/>
          <p:nvPr/>
        </p:nvSpPr>
        <p:spPr>
          <a:xfrm>
            <a:off x="2558053" y="1537591"/>
            <a:ext cx="1216405" cy="1009848"/>
          </a:xfrm>
          <a:prstGeom prst="ellipse">
            <a:avLst/>
          </a:prstGeom>
          <a:solidFill>
            <a:srgbClr val="FFFF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Gill Sans"/>
              </a:rPr>
              <a:t>Yy</a:t>
            </a:r>
          </a:p>
        </p:txBody>
      </p:sp>
      <p:sp>
        <p:nvSpPr>
          <p:cNvPr id="5" name="Ovale 4"/>
          <p:cNvSpPr/>
          <p:nvPr/>
        </p:nvSpPr>
        <p:spPr>
          <a:xfrm>
            <a:off x="1118393" y="3961806"/>
            <a:ext cx="1216405" cy="1009848"/>
          </a:xfrm>
          <a:prstGeom prst="ellipse">
            <a:avLst/>
          </a:prstGeom>
          <a:noFill/>
          <a:ln w="12700" cap="flat">
            <a:solidFill>
              <a:srgbClr val="00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Gill Sans"/>
              </a:rPr>
              <a:t>Y</a:t>
            </a:r>
          </a:p>
        </p:txBody>
      </p:sp>
      <p:sp>
        <p:nvSpPr>
          <p:cNvPr id="6" name="Ovale 5"/>
          <p:cNvSpPr/>
          <p:nvPr/>
        </p:nvSpPr>
        <p:spPr>
          <a:xfrm>
            <a:off x="4132924" y="3978398"/>
            <a:ext cx="1216405" cy="1009848"/>
          </a:xfrm>
          <a:prstGeom prst="ellipse">
            <a:avLst/>
          </a:prstGeom>
          <a:noFill/>
          <a:ln w="12700" cap="flat">
            <a:solidFill>
              <a:srgbClr val="00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Gill Sans"/>
              </a:rPr>
              <a:t>y</a:t>
            </a:r>
          </a:p>
        </p:txBody>
      </p:sp>
      <p:sp>
        <p:nvSpPr>
          <p:cNvPr id="7" name="Freccia destra 6"/>
          <p:cNvSpPr/>
          <p:nvPr/>
        </p:nvSpPr>
        <p:spPr>
          <a:xfrm rot="3781167">
            <a:off x="3468803" y="2531563"/>
            <a:ext cx="1071996" cy="1426567"/>
          </a:xfrm>
          <a:prstGeom prst="rightArrow">
            <a:avLst/>
          </a:prstGeom>
          <a:solidFill>
            <a:srgbClr val="000000"/>
          </a:solidFill>
          <a:ln w="12700" cap="flat">
            <a:solidFill>
              <a:schemeClr val="tx1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chemeClr val="bg1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j-lt"/>
              <a:ea typeface="+mj-ea"/>
              <a:cs typeface="+mj-cs"/>
              <a:sym typeface="Gill Sans"/>
            </a:endParaRPr>
          </a:p>
        </p:txBody>
      </p:sp>
      <p:sp>
        <p:nvSpPr>
          <p:cNvPr id="8" name="Freccia destra 7"/>
          <p:cNvSpPr/>
          <p:nvPr/>
        </p:nvSpPr>
        <p:spPr>
          <a:xfrm rot="7244217">
            <a:off x="1864789" y="2543105"/>
            <a:ext cx="1071996" cy="1426567"/>
          </a:xfrm>
          <a:prstGeom prst="rightArrow">
            <a:avLst/>
          </a:prstGeom>
          <a:solidFill>
            <a:schemeClr val="bg1"/>
          </a:solidFill>
          <a:ln w="12700" cap="flat">
            <a:solidFill>
              <a:schemeClr val="tx1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chemeClr val="bg1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j-lt"/>
              <a:ea typeface="+mj-ea"/>
              <a:cs typeface="+mj-cs"/>
              <a:sym typeface="Gill Sans"/>
            </a:endParaRPr>
          </a:p>
        </p:txBody>
      </p:sp>
      <p:grpSp>
        <p:nvGrpSpPr>
          <p:cNvPr id="11" name="Gruppo 10"/>
          <p:cNvGrpSpPr/>
          <p:nvPr/>
        </p:nvGrpSpPr>
        <p:grpSpPr>
          <a:xfrm>
            <a:off x="1118393" y="4971654"/>
            <a:ext cx="3987239" cy="662086"/>
            <a:chOff x="2585209" y="4971654"/>
            <a:chExt cx="3987239" cy="662086"/>
          </a:xfrm>
        </p:grpSpPr>
        <p:sp>
          <p:nvSpPr>
            <p:cNvPr id="9" name="CasellaDiTesto 8"/>
            <p:cNvSpPr txBox="1"/>
            <p:nvPr/>
          </p:nvSpPr>
          <p:spPr>
            <a:xfrm>
              <a:off x="2585209" y="4971654"/>
              <a:ext cx="828903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Trebuchet MS"/>
                  <a:ea typeface="Trebuchet MS"/>
                  <a:cs typeface="Trebuchet MS"/>
                  <a:sym typeface="Trebuchet MS"/>
                </a:rPr>
                <a:t>1/2</a:t>
              </a:r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5743545" y="4977150"/>
              <a:ext cx="828903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Trebuchet MS"/>
                  <a:ea typeface="Trebuchet MS"/>
                  <a:cs typeface="Trebuchet MS"/>
                  <a:sym typeface="Trebuchet MS"/>
                </a:rPr>
                <a:t>1/2</a:t>
              </a:r>
            </a:p>
          </p:txBody>
        </p:sp>
      </p:grpSp>
      <p:grpSp>
        <p:nvGrpSpPr>
          <p:cNvPr id="20" name="Gruppo 19"/>
          <p:cNvGrpSpPr/>
          <p:nvPr/>
        </p:nvGrpSpPr>
        <p:grpSpPr>
          <a:xfrm>
            <a:off x="8043960" y="1545361"/>
            <a:ext cx="4230936" cy="4096149"/>
            <a:chOff x="6172189" y="1044497"/>
            <a:chExt cx="4230936" cy="4096149"/>
          </a:xfrm>
        </p:grpSpPr>
        <p:sp>
          <p:nvSpPr>
            <p:cNvPr id="12" name="Ovale 11"/>
            <p:cNvSpPr/>
            <p:nvPr/>
          </p:nvSpPr>
          <p:spPr>
            <a:xfrm>
              <a:off x="7611849" y="1044497"/>
              <a:ext cx="1216405" cy="1009848"/>
            </a:xfrm>
            <a:prstGeom prst="ellipse">
              <a:avLst/>
            </a:prstGeom>
            <a:solidFill>
              <a:srgbClr val="FFFF00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+mj-lt"/>
                  <a:ea typeface="+mj-ea"/>
                  <a:cs typeface="+mj-cs"/>
                  <a:sym typeface="Gill Sans"/>
                </a:rPr>
                <a:t>Yy</a:t>
              </a:r>
            </a:p>
          </p:txBody>
        </p:sp>
        <p:sp>
          <p:nvSpPr>
            <p:cNvPr id="13" name="Ovale 12"/>
            <p:cNvSpPr/>
            <p:nvPr/>
          </p:nvSpPr>
          <p:spPr>
            <a:xfrm>
              <a:off x="6172189" y="3468712"/>
              <a:ext cx="1216405" cy="1009848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+mj-lt"/>
                  <a:ea typeface="+mj-ea"/>
                  <a:cs typeface="+mj-cs"/>
                  <a:sym typeface="Gill Sans"/>
                </a:rPr>
                <a:t>Y</a:t>
              </a:r>
            </a:p>
          </p:txBody>
        </p:sp>
        <p:sp>
          <p:nvSpPr>
            <p:cNvPr id="14" name="Ovale 13"/>
            <p:cNvSpPr/>
            <p:nvPr/>
          </p:nvSpPr>
          <p:spPr>
            <a:xfrm>
              <a:off x="9186720" y="3485304"/>
              <a:ext cx="1216405" cy="1009848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+mj-lt"/>
                  <a:ea typeface="+mj-ea"/>
                  <a:cs typeface="+mj-cs"/>
                  <a:sym typeface="Gill Sans"/>
                </a:rPr>
                <a:t>y</a:t>
              </a:r>
            </a:p>
          </p:txBody>
        </p:sp>
        <p:sp>
          <p:nvSpPr>
            <p:cNvPr id="15" name="Freccia destra 14"/>
            <p:cNvSpPr/>
            <p:nvPr/>
          </p:nvSpPr>
          <p:spPr>
            <a:xfrm rot="3781167">
              <a:off x="8522599" y="2038469"/>
              <a:ext cx="1071996" cy="1426567"/>
            </a:xfrm>
            <a:prstGeom prst="rightArrow">
              <a:avLst/>
            </a:prstGeom>
            <a:solidFill>
              <a:srgbClr val="000000"/>
            </a:solidFill>
            <a:ln w="12700" cap="flat">
              <a:solidFill>
                <a:schemeClr val="tx1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Gill Sans"/>
              </a:endParaRPr>
            </a:p>
          </p:txBody>
        </p:sp>
        <p:sp>
          <p:nvSpPr>
            <p:cNvPr id="16" name="Freccia destra 15"/>
            <p:cNvSpPr/>
            <p:nvPr/>
          </p:nvSpPr>
          <p:spPr>
            <a:xfrm rot="7244217">
              <a:off x="6757593" y="2139451"/>
              <a:ext cx="1071996" cy="1426567"/>
            </a:xfrm>
            <a:prstGeom prst="rightArrow">
              <a:avLst/>
            </a:prstGeom>
            <a:solidFill>
              <a:srgbClr val="000000"/>
            </a:solidFill>
            <a:ln w="12700" cap="flat">
              <a:solidFill>
                <a:schemeClr val="tx1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Gill Sans"/>
              </a:endParaRPr>
            </a:p>
          </p:txBody>
        </p:sp>
        <p:grpSp>
          <p:nvGrpSpPr>
            <p:cNvPr id="17" name="Gruppo 16"/>
            <p:cNvGrpSpPr/>
            <p:nvPr/>
          </p:nvGrpSpPr>
          <p:grpSpPr>
            <a:xfrm>
              <a:off x="6172189" y="4478560"/>
              <a:ext cx="3987239" cy="662086"/>
              <a:chOff x="2585209" y="4971654"/>
              <a:chExt cx="3987239" cy="662086"/>
            </a:xfrm>
          </p:grpSpPr>
          <p:sp>
            <p:nvSpPr>
              <p:cNvPr id="18" name="CasellaDiTesto 17"/>
              <p:cNvSpPr txBox="1"/>
              <p:nvPr/>
            </p:nvSpPr>
            <p:spPr>
              <a:xfrm>
                <a:off x="2585209" y="4971654"/>
                <a:ext cx="828903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Trebuchet MS"/>
                    <a:ea typeface="Trebuchet MS"/>
                    <a:cs typeface="Trebuchet MS"/>
                    <a:sym typeface="Trebuchet MS"/>
                  </a:rPr>
                  <a:t>1/2</a:t>
                </a:r>
              </a:p>
            </p:txBody>
          </p:sp>
          <p:sp>
            <p:nvSpPr>
              <p:cNvPr id="19" name="CasellaDiTesto 18"/>
              <p:cNvSpPr txBox="1"/>
              <p:nvPr/>
            </p:nvSpPr>
            <p:spPr>
              <a:xfrm>
                <a:off x="5743545" y="4977150"/>
                <a:ext cx="828903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Trebuchet MS"/>
                    <a:ea typeface="Trebuchet MS"/>
                    <a:cs typeface="Trebuchet MS"/>
                    <a:sym typeface="Trebuchet MS"/>
                  </a:rPr>
                  <a:t>1/2</a:t>
                </a:r>
              </a:p>
            </p:txBody>
          </p:sp>
        </p:grpSp>
      </p:grpSp>
      <p:grpSp>
        <p:nvGrpSpPr>
          <p:cNvPr id="29" name="Gruppo 28"/>
          <p:cNvGrpSpPr/>
          <p:nvPr/>
        </p:nvGrpSpPr>
        <p:grpSpPr>
          <a:xfrm>
            <a:off x="1118393" y="5420857"/>
            <a:ext cx="10088986" cy="3710283"/>
            <a:chOff x="1118393" y="5420857"/>
            <a:chExt cx="10088986" cy="3710283"/>
          </a:xfrm>
        </p:grpSpPr>
        <p:cxnSp>
          <p:nvCxnSpPr>
            <p:cNvPr id="24" name="Connettore 2 23"/>
            <p:cNvCxnSpPr/>
            <p:nvPr/>
          </p:nvCxnSpPr>
          <p:spPr>
            <a:xfrm>
              <a:off x="1717278" y="5849477"/>
              <a:ext cx="0" cy="2271815"/>
            </a:xfrm>
            <a:prstGeom prst="straightConnector1">
              <a:avLst/>
            </a:prstGeom>
            <a:noFill/>
            <a:ln w="25400" cap="flat">
              <a:solidFill>
                <a:schemeClr val="bg1"/>
              </a:solidFill>
              <a:prstDash val="solid"/>
              <a:miter lim="400000"/>
              <a:tailEnd type="arrow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6" name="Connettore 2 25"/>
            <p:cNvCxnSpPr/>
            <p:nvPr/>
          </p:nvCxnSpPr>
          <p:spPr>
            <a:xfrm flipH="1">
              <a:off x="1867872" y="5420857"/>
              <a:ext cx="9339507" cy="2700435"/>
            </a:xfrm>
            <a:prstGeom prst="straightConnector1">
              <a:avLst/>
            </a:prstGeom>
            <a:noFill/>
            <a:ln w="25400" cap="flat">
              <a:solidFill>
                <a:schemeClr val="bg1"/>
              </a:solidFill>
              <a:prstDash val="solid"/>
              <a:miter lim="400000"/>
              <a:tailEnd type="arrow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8" name="Ovale 27"/>
            <p:cNvSpPr/>
            <p:nvPr/>
          </p:nvSpPr>
          <p:spPr>
            <a:xfrm>
              <a:off x="1118393" y="8121292"/>
              <a:ext cx="1216405" cy="1009848"/>
            </a:xfrm>
            <a:prstGeom prst="ellipse">
              <a:avLst/>
            </a:prstGeom>
            <a:solidFill>
              <a:srgbClr val="FFFF00"/>
            </a:solidFill>
            <a:ln w="12700" cap="flat">
              <a:solidFill>
                <a:schemeClr val="bg1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+mj-lt"/>
                  <a:ea typeface="+mj-ea"/>
                  <a:cs typeface="+mj-cs"/>
                  <a:sym typeface="Gill Sans"/>
                </a:rPr>
                <a:t>Yy</a:t>
              </a:r>
            </a:p>
          </p:txBody>
        </p:sp>
      </p:grpSp>
      <p:grpSp>
        <p:nvGrpSpPr>
          <p:cNvPr id="30" name="Gruppo 29"/>
          <p:cNvGrpSpPr/>
          <p:nvPr/>
        </p:nvGrpSpPr>
        <p:grpSpPr>
          <a:xfrm>
            <a:off x="4180115" y="5415997"/>
            <a:ext cx="4327116" cy="3861713"/>
            <a:chOff x="498627" y="5420857"/>
            <a:chExt cx="10708752" cy="3629480"/>
          </a:xfrm>
        </p:grpSpPr>
        <p:cxnSp>
          <p:nvCxnSpPr>
            <p:cNvPr id="31" name="Connettore 2 30"/>
            <p:cNvCxnSpPr/>
            <p:nvPr/>
          </p:nvCxnSpPr>
          <p:spPr>
            <a:xfrm>
              <a:off x="1717278" y="5849477"/>
              <a:ext cx="0" cy="2271815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arrow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2" name="Connettore 2 31"/>
            <p:cNvCxnSpPr/>
            <p:nvPr/>
          </p:nvCxnSpPr>
          <p:spPr>
            <a:xfrm flipH="1">
              <a:off x="1867872" y="5420857"/>
              <a:ext cx="9339507" cy="2700435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arrow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33" name="Ovale 32"/>
            <p:cNvSpPr/>
            <p:nvPr/>
          </p:nvSpPr>
          <p:spPr>
            <a:xfrm>
              <a:off x="498627" y="8101219"/>
              <a:ext cx="2936060" cy="949118"/>
            </a:xfrm>
            <a:prstGeom prst="ellipse">
              <a:avLst/>
            </a:prstGeom>
            <a:solidFill>
              <a:srgbClr val="FFFF00"/>
            </a:solidFill>
            <a:ln w="12700" cap="flat">
              <a:solidFill>
                <a:srgbClr val="000000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+mj-lt"/>
                  <a:ea typeface="+mj-ea"/>
                  <a:cs typeface="+mj-cs"/>
                  <a:sym typeface="Gill Sans"/>
                </a:rPr>
                <a:t>Yy</a:t>
              </a:r>
            </a:p>
          </p:txBody>
        </p:sp>
      </p:grpSp>
      <p:sp>
        <p:nvSpPr>
          <p:cNvPr id="34" name="CasellaDiTesto 33"/>
          <p:cNvSpPr txBox="1"/>
          <p:nvPr/>
        </p:nvSpPr>
        <p:spPr>
          <a:xfrm>
            <a:off x="-81530" y="8949415"/>
            <a:ext cx="2471555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½ x ½= 1/4</a:t>
            </a:r>
          </a:p>
        </p:txBody>
      </p:sp>
      <p:sp>
        <p:nvSpPr>
          <p:cNvPr id="35" name="CasellaDiTesto 34"/>
          <p:cNvSpPr txBox="1"/>
          <p:nvPr/>
        </p:nvSpPr>
        <p:spPr>
          <a:xfrm>
            <a:off x="3461111" y="9070443"/>
            <a:ext cx="2473058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½ x ½=1/4</a:t>
            </a:r>
          </a:p>
          <a:p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36" name="CasellaDiTesto 35"/>
          <p:cNvSpPr txBox="1"/>
          <p:nvPr/>
        </p:nvSpPr>
        <p:spPr>
          <a:xfrm>
            <a:off x="7565742" y="8210751"/>
            <a:ext cx="3576412" cy="21339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US" sz="6600">
                <a:solidFill>
                  <a:srgbClr val="800000"/>
                </a:solidFill>
              </a:rPr>
              <a:t>¼+¼= ½</a:t>
            </a:r>
          </a:p>
          <a:p>
            <a:endParaRPr lang="en-US" sz="660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57851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/>
          <p:nvPr/>
        </p:nvSpPr>
        <p:spPr>
          <a:xfrm>
            <a:off x="152400" y="749299"/>
            <a:ext cx="12700000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584200">
              <a:defRPr sz="4200">
                <a:solidFill>
                  <a:srgbClr val="EAF1FD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 lang="it-IT" sz="4800">
                <a:solidFill>
                  <a:srgbClr val="800000"/>
                </a:solidFill>
              </a:rPr>
              <a:t>Calcolare la probabilità che la progenie di un ibrido </a:t>
            </a:r>
            <a:r>
              <a:rPr lang="it-IT" sz="4800" i="1">
                <a:solidFill>
                  <a:srgbClr val="800000"/>
                </a:solidFill>
              </a:rPr>
              <a:t>Yy </a:t>
            </a:r>
            <a:r>
              <a:rPr lang="it-IT" sz="4800">
                <a:solidFill>
                  <a:srgbClr val="800000"/>
                </a:solidFill>
              </a:rPr>
              <a:t>che si autofeconda, sia un ibrido simile ai genitori</a:t>
            </a:r>
          </a:p>
        </p:txBody>
      </p:sp>
      <p:sp>
        <p:nvSpPr>
          <p:cNvPr id="439" name="Shape 439"/>
          <p:cNvSpPr/>
          <p:nvPr/>
        </p:nvSpPr>
        <p:spPr>
          <a:xfrm>
            <a:off x="400777" y="2853272"/>
            <a:ext cx="6665105" cy="6889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chemeClr val="bg1"/>
              </a:solidFill>
            </a:endParaRPr>
          </a:p>
          <a:p>
            <a:pPr algn="l" defTabSz="584200">
              <a:defRPr sz="35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Bisogna sommare </a:t>
            </a:r>
            <a:r>
              <a:rPr>
                <a:solidFill>
                  <a:srgbClr val="800000"/>
                </a:solidFill>
              </a:rPr>
              <a:t>1/4</a:t>
            </a:r>
            <a:r>
              <a:rPr>
                <a:solidFill>
                  <a:schemeClr val="bg1"/>
                </a:solidFill>
              </a:rPr>
              <a:t> (la probabilità che l’allele </a:t>
            </a:r>
            <a:r>
              <a:rPr i="1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  <a:t>Y </a:t>
            </a:r>
            <a:r>
              <a:rPr>
                <a:solidFill>
                  <a:schemeClr val="bg1"/>
                </a:solidFill>
              </a:rPr>
              <a:t>materno si unisca con l’allele paterno </a:t>
            </a:r>
            <a:r>
              <a:rPr i="1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  <a:t>y</a:t>
            </a:r>
            <a:r>
              <a:rPr>
                <a:solidFill>
                  <a:schemeClr val="bg1"/>
                </a:solidFill>
              </a:rPr>
              <a:t>) e </a:t>
            </a:r>
            <a:r>
              <a:rPr>
                <a:solidFill>
                  <a:srgbClr val="800000"/>
                </a:solidFill>
              </a:rPr>
              <a:t>1/4 </a:t>
            </a:r>
            <a:r>
              <a:rPr>
                <a:solidFill>
                  <a:schemeClr val="bg1"/>
                </a:solidFill>
              </a:rPr>
              <a:t>(la probabilità dell’evento mutualmente escluso, cioè la probabilità che l’allele paterno Y incontri quello materno y) per ottenere </a:t>
            </a:r>
            <a:r>
              <a:rPr lang="it-IT">
                <a:solidFill>
                  <a:srgbClr val="800000"/>
                </a:solidFill>
              </a:rPr>
              <a:t>2/4 = </a:t>
            </a:r>
            <a:r>
              <a:rPr sz="3600"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1/2</a:t>
            </a:r>
            <a:r>
              <a:rPr>
                <a:solidFill>
                  <a:schemeClr val="bg1"/>
                </a:solidFill>
              </a:rPr>
              <a:t>, di nuovo lo stesso risultato del quadrato di Punnett. </a:t>
            </a: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sz="2400">
              <a:solidFill>
                <a:schemeClr val="bg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algn="l" defTabSz="584200">
              <a:defRPr sz="35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sz="2400">
              <a:solidFill>
                <a:schemeClr val="bg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13" name="Gruppo 12"/>
          <p:cNvGrpSpPr/>
          <p:nvPr/>
        </p:nvGrpSpPr>
        <p:grpSpPr>
          <a:xfrm>
            <a:off x="7205561" y="4185863"/>
            <a:ext cx="5646839" cy="5034406"/>
            <a:chOff x="7205561" y="4185863"/>
            <a:chExt cx="5646839" cy="5034406"/>
          </a:xfrm>
        </p:grpSpPr>
        <p:pic>
          <p:nvPicPr>
            <p:cNvPr id="2" name="Immagin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05561" y="4185863"/>
              <a:ext cx="5646839" cy="5034406"/>
            </a:xfrm>
            <a:prstGeom prst="rect">
              <a:avLst/>
            </a:prstGeom>
          </p:spPr>
        </p:pic>
        <p:grpSp>
          <p:nvGrpSpPr>
            <p:cNvPr id="5" name="Gruppo 4"/>
            <p:cNvGrpSpPr/>
            <p:nvPr/>
          </p:nvGrpSpPr>
          <p:grpSpPr>
            <a:xfrm>
              <a:off x="7310355" y="4630258"/>
              <a:ext cx="5176460" cy="4019592"/>
              <a:chOff x="7310355" y="4630258"/>
              <a:chExt cx="5176460" cy="4019592"/>
            </a:xfrm>
          </p:grpSpPr>
          <p:sp>
            <p:nvSpPr>
              <p:cNvPr id="3" name="CasellaDiTesto 2"/>
              <p:cNvSpPr txBox="1"/>
              <p:nvPr/>
            </p:nvSpPr>
            <p:spPr>
              <a:xfrm>
                <a:off x="7310355" y="5747928"/>
                <a:ext cx="828903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>
                    <a:ln>
                      <a:noFill/>
                    </a:ln>
                    <a:solidFill>
                      <a:schemeClr val="bg1">
                        <a:lumMod val="85000"/>
                        <a:lumOff val="15000"/>
                      </a:schemeClr>
                    </a:solidFill>
                    <a:effectLst/>
                    <a:uFillTx/>
                    <a:latin typeface="Trebuchet MS"/>
                    <a:ea typeface="Trebuchet MS"/>
                    <a:cs typeface="Trebuchet MS"/>
                    <a:sym typeface="Trebuchet MS"/>
                  </a:rPr>
                  <a:t>1/2</a:t>
                </a:r>
              </a:p>
            </p:txBody>
          </p:sp>
          <p:sp>
            <p:nvSpPr>
              <p:cNvPr id="6" name="CasellaDiTesto 5"/>
              <p:cNvSpPr txBox="1"/>
              <p:nvPr/>
            </p:nvSpPr>
            <p:spPr>
              <a:xfrm>
                <a:off x="7310355" y="7993260"/>
                <a:ext cx="828903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>
                    <a:ln>
                      <a:noFill/>
                    </a:ln>
                    <a:solidFill>
                      <a:schemeClr val="bg1">
                        <a:lumMod val="85000"/>
                        <a:lumOff val="15000"/>
                      </a:schemeClr>
                    </a:solidFill>
                    <a:effectLst/>
                    <a:uFillTx/>
                    <a:latin typeface="Trebuchet MS"/>
                    <a:ea typeface="Trebuchet MS"/>
                    <a:cs typeface="Trebuchet MS"/>
                    <a:sym typeface="Trebuchet MS"/>
                  </a:rPr>
                  <a:t>1/2</a:t>
                </a:r>
              </a:p>
            </p:txBody>
          </p:sp>
          <p:sp>
            <p:nvSpPr>
              <p:cNvPr id="7" name="CasellaDiTesto 6"/>
              <p:cNvSpPr txBox="1"/>
              <p:nvPr/>
            </p:nvSpPr>
            <p:spPr>
              <a:xfrm>
                <a:off x="8536053" y="4630258"/>
                <a:ext cx="828903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>
                    <a:ln>
                      <a:noFill/>
                    </a:ln>
                    <a:solidFill>
                      <a:schemeClr val="bg1">
                        <a:lumMod val="85000"/>
                        <a:lumOff val="15000"/>
                      </a:schemeClr>
                    </a:solidFill>
                    <a:effectLst/>
                    <a:uFillTx/>
                    <a:latin typeface="Trebuchet MS"/>
                    <a:ea typeface="Trebuchet MS"/>
                    <a:cs typeface="Trebuchet MS"/>
                    <a:sym typeface="Trebuchet MS"/>
                  </a:rPr>
                  <a:t>1/2</a:t>
                </a:r>
              </a:p>
            </p:txBody>
          </p:sp>
          <p:sp>
            <p:nvSpPr>
              <p:cNvPr id="8" name="CasellaDiTesto 7"/>
              <p:cNvSpPr txBox="1"/>
              <p:nvPr/>
            </p:nvSpPr>
            <p:spPr>
              <a:xfrm>
                <a:off x="11657912" y="4630258"/>
                <a:ext cx="828903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>
                    <a:ln>
                      <a:noFill/>
                    </a:ln>
                    <a:solidFill>
                      <a:schemeClr val="bg1">
                        <a:lumMod val="85000"/>
                        <a:lumOff val="15000"/>
                      </a:schemeClr>
                    </a:solidFill>
                    <a:effectLst/>
                    <a:uFillTx/>
                    <a:latin typeface="Trebuchet MS"/>
                    <a:ea typeface="Trebuchet MS"/>
                    <a:cs typeface="Trebuchet MS"/>
                    <a:sym typeface="Trebuchet MS"/>
                  </a:rPr>
                  <a:t>1/2</a:t>
                </a:r>
              </a:p>
            </p:txBody>
          </p:sp>
        </p:grpSp>
      </p:grpSp>
      <p:grpSp>
        <p:nvGrpSpPr>
          <p:cNvPr id="4" name="Gruppo 3"/>
          <p:cNvGrpSpPr/>
          <p:nvPr/>
        </p:nvGrpSpPr>
        <p:grpSpPr>
          <a:xfrm>
            <a:off x="9407606" y="6991136"/>
            <a:ext cx="2718247" cy="2192193"/>
            <a:chOff x="9407606" y="6991136"/>
            <a:chExt cx="2718247" cy="2192193"/>
          </a:xfrm>
        </p:grpSpPr>
        <p:sp>
          <p:nvSpPr>
            <p:cNvPr id="9" name="CasellaDiTesto 8"/>
            <p:cNvSpPr txBox="1"/>
            <p:nvPr/>
          </p:nvSpPr>
          <p:spPr>
            <a:xfrm>
              <a:off x="9741018" y="6991136"/>
              <a:ext cx="667500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spc="0" normalizeH="0" baseline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Trebuchet MS"/>
                  <a:ea typeface="Trebuchet MS"/>
                  <a:cs typeface="Trebuchet MS"/>
                  <a:sym typeface="Trebuchet MS"/>
                </a:rPr>
                <a:t>1/4</a:t>
              </a:r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11324162" y="7042307"/>
              <a:ext cx="667500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spc="0" normalizeH="0" baseline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Trebuchet MS"/>
                  <a:ea typeface="Trebuchet MS"/>
                  <a:cs typeface="Trebuchet MS"/>
                  <a:sym typeface="Trebuchet MS"/>
                </a:rPr>
                <a:t>1/4</a:t>
              </a:r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11458353" y="8649850"/>
              <a:ext cx="667500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spc="0" normalizeH="0" baseline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Trebuchet MS"/>
                  <a:ea typeface="Trebuchet MS"/>
                  <a:cs typeface="Trebuchet MS"/>
                  <a:sym typeface="Trebuchet MS"/>
                </a:rPr>
                <a:t>1/4</a:t>
              </a:r>
            </a:p>
          </p:txBody>
        </p:sp>
        <p:sp>
          <p:nvSpPr>
            <p:cNvPr id="12" name="CasellaDiTesto 11"/>
            <p:cNvSpPr txBox="1"/>
            <p:nvPr/>
          </p:nvSpPr>
          <p:spPr>
            <a:xfrm>
              <a:off x="9407606" y="8649850"/>
              <a:ext cx="667500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spc="0" normalizeH="0" baseline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Trebuchet MS"/>
                  <a:ea typeface="Trebuchet MS"/>
                  <a:cs typeface="Trebuchet MS"/>
                  <a:sym typeface="Trebuchet MS"/>
                </a:rPr>
                <a:t>1/4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e 3"/>
          <p:cNvSpPr/>
          <p:nvPr/>
        </p:nvSpPr>
        <p:spPr>
          <a:xfrm>
            <a:off x="2558053" y="1537591"/>
            <a:ext cx="1216405" cy="1009848"/>
          </a:xfrm>
          <a:prstGeom prst="ellipse">
            <a:avLst/>
          </a:prstGeom>
          <a:solidFill>
            <a:srgbClr val="FFFF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Gill Sans"/>
              </a:rPr>
              <a:t>Yy</a:t>
            </a:r>
          </a:p>
        </p:txBody>
      </p:sp>
      <p:sp>
        <p:nvSpPr>
          <p:cNvPr id="5" name="Ovale 4"/>
          <p:cNvSpPr/>
          <p:nvPr/>
        </p:nvSpPr>
        <p:spPr>
          <a:xfrm>
            <a:off x="1118393" y="3961806"/>
            <a:ext cx="1216405" cy="1009848"/>
          </a:xfrm>
          <a:prstGeom prst="ellipse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Gill Sans"/>
              </a:rPr>
              <a:t>Y</a:t>
            </a:r>
          </a:p>
        </p:txBody>
      </p:sp>
      <p:sp>
        <p:nvSpPr>
          <p:cNvPr id="6" name="Ovale 5"/>
          <p:cNvSpPr/>
          <p:nvPr/>
        </p:nvSpPr>
        <p:spPr>
          <a:xfrm>
            <a:off x="4132924" y="3978398"/>
            <a:ext cx="1216405" cy="1009848"/>
          </a:xfrm>
          <a:prstGeom prst="ellipse">
            <a:avLst/>
          </a:prstGeom>
          <a:solidFill>
            <a:schemeClr val="tx1"/>
          </a:solidFill>
          <a:ln w="12700" cap="flat">
            <a:solidFill>
              <a:srgbClr val="00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Gill Sans"/>
              </a:rPr>
              <a:t>y</a:t>
            </a:r>
          </a:p>
        </p:txBody>
      </p:sp>
      <p:sp>
        <p:nvSpPr>
          <p:cNvPr id="7" name="Freccia destra 6"/>
          <p:cNvSpPr/>
          <p:nvPr/>
        </p:nvSpPr>
        <p:spPr>
          <a:xfrm rot="3781167">
            <a:off x="3468803" y="3193293"/>
            <a:ext cx="1071996" cy="103106"/>
          </a:xfrm>
          <a:prstGeom prst="rightArrow">
            <a:avLst/>
          </a:prstGeom>
          <a:solidFill>
            <a:schemeClr val="bg1"/>
          </a:solidFill>
          <a:ln w="12700" cap="flat">
            <a:solidFill>
              <a:srgbClr val="00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j-lt"/>
              <a:ea typeface="+mj-ea"/>
              <a:cs typeface="+mj-cs"/>
              <a:sym typeface="Gill Sans"/>
            </a:endParaRPr>
          </a:p>
        </p:txBody>
      </p:sp>
      <p:sp>
        <p:nvSpPr>
          <p:cNvPr id="8" name="Freccia destra 7"/>
          <p:cNvSpPr/>
          <p:nvPr/>
        </p:nvSpPr>
        <p:spPr>
          <a:xfrm rot="7244217">
            <a:off x="1864789" y="3204835"/>
            <a:ext cx="1071996" cy="103106"/>
          </a:xfrm>
          <a:prstGeom prst="rightArrow">
            <a:avLst/>
          </a:prstGeom>
          <a:solidFill>
            <a:schemeClr val="bg1"/>
          </a:solidFill>
          <a:ln w="12700" cap="flat">
            <a:solidFill>
              <a:srgbClr val="00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j-lt"/>
              <a:ea typeface="+mj-ea"/>
              <a:cs typeface="+mj-cs"/>
              <a:sym typeface="Gill Sans"/>
            </a:endParaRPr>
          </a:p>
        </p:txBody>
      </p:sp>
      <p:grpSp>
        <p:nvGrpSpPr>
          <p:cNvPr id="11" name="Gruppo 10"/>
          <p:cNvGrpSpPr/>
          <p:nvPr/>
        </p:nvGrpSpPr>
        <p:grpSpPr>
          <a:xfrm>
            <a:off x="1118393" y="4971654"/>
            <a:ext cx="3987239" cy="662086"/>
            <a:chOff x="2585209" y="4971654"/>
            <a:chExt cx="3987239" cy="662086"/>
          </a:xfrm>
        </p:grpSpPr>
        <p:sp>
          <p:nvSpPr>
            <p:cNvPr id="9" name="CasellaDiTesto 8"/>
            <p:cNvSpPr txBox="1"/>
            <p:nvPr/>
          </p:nvSpPr>
          <p:spPr>
            <a:xfrm>
              <a:off x="2585209" y="4971654"/>
              <a:ext cx="828903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Trebuchet MS"/>
                  <a:ea typeface="Trebuchet MS"/>
                  <a:cs typeface="Trebuchet MS"/>
                  <a:sym typeface="Trebuchet MS"/>
                </a:rPr>
                <a:t>1/2</a:t>
              </a:r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5743545" y="4977150"/>
              <a:ext cx="828903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Trebuchet MS"/>
                  <a:ea typeface="Trebuchet MS"/>
                  <a:cs typeface="Trebuchet MS"/>
                  <a:sym typeface="Trebuchet MS"/>
                </a:rPr>
                <a:t>1/2</a:t>
              </a:r>
            </a:p>
          </p:txBody>
        </p:sp>
      </p:grpSp>
      <p:grpSp>
        <p:nvGrpSpPr>
          <p:cNvPr id="20" name="Gruppo 19"/>
          <p:cNvGrpSpPr/>
          <p:nvPr/>
        </p:nvGrpSpPr>
        <p:grpSpPr>
          <a:xfrm>
            <a:off x="8043960" y="1545361"/>
            <a:ext cx="4230936" cy="4096149"/>
            <a:chOff x="6172189" y="1044497"/>
            <a:chExt cx="4230936" cy="4096149"/>
          </a:xfrm>
        </p:grpSpPr>
        <p:sp>
          <p:nvSpPr>
            <p:cNvPr id="12" name="Ovale 11"/>
            <p:cNvSpPr/>
            <p:nvPr/>
          </p:nvSpPr>
          <p:spPr>
            <a:xfrm>
              <a:off x="7611849" y="1044497"/>
              <a:ext cx="1216405" cy="1009848"/>
            </a:xfrm>
            <a:prstGeom prst="ellipse">
              <a:avLst/>
            </a:prstGeom>
            <a:solidFill>
              <a:srgbClr val="FFFF00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+mj-lt"/>
                  <a:ea typeface="+mj-ea"/>
                  <a:cs typeface="+mj-cs"/>
                  <a:sym typeface="Gill Sans"/>
                </a:rPr>
                <a:t>Yy</a:t>
              </a:r>
            </a:p>
          </p:txBody>
        </p:sp>
        <p:sp>
          <p:nvSpPr>
            <p:cNvPr id="13" name="Ovale 12"/>
            <p:cNvSpPr/>
            <p:nvPr/>
          </p:nvSpPr>
          <p:spPr>
            <a:xfrm>
              <a:off x="6172189" y="3468712"/>
              <a:ext cx="1216405" cy="1009848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+mj-lt"/>
                  <a:ea typeface="+mj-ea"/>
                  <a:cs typeface="+mj-cs"/>
                  <a:sym typeface="Gill Sans"/>
                </a:rPr>
                <a:t>Y</a:t>
              </a:r>
            </a:p>
          </p:txBody>
        </p:sp>
        <p:sp>
          <p:nvSpPr>
            <p:cNvPr id="14" name="Ovale 13"/>
            <p:cNvSpPr/>
            <p:nvPr/>
          </p:nvSpPr>
          <p:spPr>
            <a:xfrm>
              <a:off x="9186720" y="3485304"/>
              <a:ext cx="1216405" cy="1009848"/>
            </a:xfrm>
            <a:prstGeom prst="ellipse">
              <a:avLst/>
            </a:prstGeom>
            <a:solidFill>
              <a:schemeClr val="tx1"/>
            </a:solidFill>
            <a:ln w="12700" cap="flat">
              <a:solidFill>
                <a:srgbClr val="000000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+mj-lt"/>
                  <a:ea typeface="+mj-ea"/>
                  <a:cs typeface="+mj-cs"/>
                  <a:sym typeface="Gill Sans"/>
                </a:rPr>
                <a:t>y</a:t>
              </a:r>
            </a:p>
          </p:txBody>
        </p:sp>
        <p:sp>
          <p:nvSpPr>
            <p:cNvPr id="15" name="Freccia destra 14"/>
            <p:cNvSpPr/>
            <p:nvPr/>
          </p:nvSpPr>
          <p:spPr>
            <a:xfrm rot="3781167">
              <a:off x="8522599" y="2700199"/>
              <a:ext cx="1071996" cy="103106"/>
            </a:xfrm>
            <a:prstGeom prst="rightArrow">
              <a:avLst/>
            </a:prstGeom>
            <a:solidFill>
              <a:srgbClr val="000000"/>
            </a:solidFill>
            <a:ln w="12700" cap="flat">
              <a:solidFill>
                <a:srgbClr val="000000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Gill Sans"/>
              </a:endParaRPr>
            </a:p>
          </p:txBody>
        </p:sp>
        <p:sp>
          <p:nvSpPr>
            <p:cNvPr id="16" name="Freccia destra 15"/>
            <p:cNvSpPr/>
            <p:nvPr/>
          </p:nvSpPr>
          <p:spPr>
            <a:xfrm rot="7244217">
              <a:off x="6757593" y="2801181"/>
              <a:ext cx="1071996" cy="103106"/>
            </a:xfrm>
            <a:prstGeom prst="rightArrow">
              <a:avLst/>
            </a:prstGeom>
            <a:solidFill>
              <a:srgbClr val="000000"/>
            </a:solidFill>
            <a:ln w="12700" cap="flat">
              <a:solidFill>
                <a:srgbClr val="000000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Gill Sans"/>
              </a:endParaRPr>
            </a:p>
          </p:txBody>
        </p:sp>
        <p:grpSp>
          <p:nvGrpSpPr>
            <p:cNvPr id="17" name="Gruppo 16"/>
            <p:cNvGrpSpPr/>
            <p:nvPr/>
          </p:nvGrpSpPr>
          <p:grpSpPr>
            <a:xfrm>
              <a:off x="6172189" y="4478560"/>
              <a:ext cx="3987239" cy="662086"/>
              <a:chOff x="2585209" y="4971654"/>
              <a:chExt cx="3987239" cy="662086"/>
            </a:xfrm>
          </p:grpSpPr>
          <p:sp>
            <p:nvSpPr>
              <p:cNvPr id="18" name="CasellaDiTesto 17"/>
              <p:cNvSpPr txBox="1"/>
              <p:nvPr/>
            </p:nvSpPr>
            <p:spPr>
              <a:xfrm>
                <a:off x="2585209" y="4971654"/>
                <a:ext cx="828903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Trebuchet MS"/>
                    <a:ea typeface="Trebuchet MS"/>
                    <a:cs typeface="Trebuchet MS"/>
                    <a:sym typeface="Trebuchet MS"/>
                  </a:rPr>
                  <a:t>1/2</a:t>
                </a:r>
              </a:p>
            </p:txBody>
          </p:sp>
          <p:sp>
            <p:nvSpPr>
              <p:cNvPr id="19" name="CasellaDiTesto 18"/>
              <p:cNvSpPr txBox="1"/>
              <p:nvPr/>
            </p:nvSpPr>
            <p:spPr>
              <a:xfrm>
                <a:off x="5743545" y="4977150"/>
                <a:ext cx="828903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Trebuchet MS"/>
                    <a:ea typeface="Trebuchet MS"/>
                    <a:cs typeface="Trebuchet MS"/>
                    <a:sym typeface="Trebuchet MS"/>
                  </a:rPr>
                  <a:t>1/2</a:t>
                </a:r>
              </a:p>
            </p:txBody>
          </p:sp>
        </p:grpSp>
      </p:grpSp>
      <p:grpSp>
        <p:nvGrpSpPr>
          <p:cNvPr id="29" name="Gruppo 28"/>
          <p:cNvGrpSpPr/>
          <p:nvPr/>
        </p:nvGrpSpPr>
        <p:grpSpPr>
          <a:xfrm>
            <a:off x="1118393" y="5420857"/>
            <a:ext cx="10088986" cy="3710283"/>
            <a:chOff x="1118393" y="5420857"/>
            <a:chExt cx="10088986" cy="3710283"/>
          </a:xfrm>
        </p:grpSpPr>
        <p:cxnSp>
          <p:nvCxnSpPr>
            <p:cNvPr id="24" name="Connettore 2 23"/>
            <p:cNvCxnSpPr/>
            <p:nvPr/>
          </p:nvCxnSpPr>
          <p:spPr>
            <a:xfrm>
              <a:off x="1717278" y="5849477"/>
              <a:ext cx="0" cy="2271815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arrow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6" name="Connettore 2 25"/>
            <p:cNvCxnSpPr/>
            <p:nvPr/>
          </p:nvCxnSpPr>
          <p:spPr>
            <a:xfrm flipH="1">
              <a:off x="1867872" y="5420857"/>
              <a:ext cx="9339507" cy="2700435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arrow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8" name="Ovale 27"/>
            <p:cNvSpPr/>
            <p:nvPr/>
          </p:nvSpPr>
          <p:spPr>
            <a:xfrm>
              <a:off x="1118393" y="8121292"/>
              <a:ext cx="1216405" cy="1009848"/>
            </a:xfrm>
            <a:prstGeom prst="ellipse">
              <a:avLst/>
            </a:prstGeom>
            <a:solidFill>
              <a:srgbClr val="FFFF00"/>
            </a:solidFill>
            <a:ln w="12700" cap="flat">
              <a:solidFill>
                <a:srgbClr val="000000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+mj-lt"/>
                  <a:ea typeface="+mj-ea"/>
                  <a:cs typeface="+mj-cs"/>
                  <a:sym typeface="Gill Sans"/>
                </a:rPr>
                <a:t>Yy</a:t>
              </a:r>
            </a:p>
          </p:txBody>
        </p:sp>
      </p:grpSp>
      <p:cxnSp>
        <p:nvCxnSpPr>
          <p:cNvPr id="31" name="Connettore 2 30"/>
          <p:cNvCxnSpPr/>
          <p:nvPr/>
        </p:nvCxnSpPr>
        <p:spPr>
          <a:xfrm>
            <a:off x="4672539" y="5872042"/>
            <a:ext cx="0" cy="2417177"/>
          </a:xfrm>
          <a:prstGeom prst="straightConnector1">
            <a:avLst/>
          </a:prstGeom>
          <a:noFill/>
          <a:ln w="25400" cap="flat">
            <a:solidFill>
              <a:srgbClr val="FFFFFF"/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Connettore 2 31"/>
          <p:cNvCxnSpPr/>
          <p:nvPr/>
        </p:nvCxnSpPr>
        <p:spPr>
          <a:xfrm flipH="1">
            <a:off x="4733390" y="5415997"/>
            <a:ext cx="3773841" cy="2873223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3" name="Ovale 32"/>
          <p:cNvSpPr/>
          <p:nvPr/>
        </p:nvSpPr>
        <p:spPr>
          <a:xfrm>
            <a:off x="4180115" y="8267862"/>
            <a:ext cx="1186382" cy="1009847"/>
          </a:xfrm>
          <a:prstGeom prst="ellipse">
            <a:avLst/>
          </a:prstGeom>
          <a:solidFill>
            <a:srgbClr val="FFFF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Gill Sans"/>
              </a:rPr>
              <a:t>Yy</a:t>
            </a:r>
          </a:p>
        </p:txBody>
      </p:sp>
      <p:sp>
        <p:nvSpPr>
          <p:cNvPr id="34" name="CasellaDiTesto 33"/>
          <p:cNvSpPr txBox="1"/>
          <p:nvPr/>
        </p:nvSpPr>
        <p:spPr>
          <a:xfrm>
            <a:off x="-81530" y="8949415"/>
            <a:ext cx="2471555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US" sz="3600">
                <a:solidFill>
                  <a:srgbClr val="800000"/>
                </a:solidFill>
              </a:rPr>
              <a:t>½ x ½= 1/4</a:t>
            </a:r>
          </a:p>
        </p:txBody>
      </p:sp>
      <p:sp>
        <p:nvSpPr>
          <p:cNvPr id="35" name="CasellaDiTesto 34"/>
          <p:cNvSpPr txBox="1"/>
          <p:nvPr/>
        </p:nvSpPr>
        <p:spPr>
          <a:xfrm>
            <a:off x="2978135" y="9070443"/>
            <a:ext cx="2473058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US" sz="3600">
                <a:solidFill>
                  <a:srgbClr val="800000"/>
                </a:solidFill>
              </a:rPr>
              <a:t>½ x ½=1/4</a:t>
            </a:r>
          </a:p>
          <a:p>
            <a:endParaRPr lang="en-US" sz="3600">
              <a:solidFill>
                <a:srgbClr val="800000"/>
              </a:solidFill>
            </a:endParaRPr>
          </a:p>
        </p:txBody>
      </p:sp>
      <p:sp>
        <p:nvSpPr>
          <p:cNvPr id="36" name="CasellaDiTesto 35"/>
          <p:cNvSpPr txBox="1"/>
          <p:nvPr/>
        </p:nvSpPr>
        <p:spPr>
          <a:xfrm>
            <a:off x="3973065" y="362225"/>
            <a:ext cx="5088745" cy="11182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US" sz="6600">
                <a:solidFill>
                  <a:srgbClr val="800000"/>
                </a:solidFill>
              </a:rPr>
              <a:t>¼+¼+¼= 3/4</a:t>
            </a:r>
          </a:p>
        </p:txBody>
      </p:sp>
      <p:grpSp>
        <p:nvGrpSpPr>
          <p:cNvPr id="47" name="Gruppo 46"/>
          <p:cNvGrpSpPr/>
          <p:nvPr/>
        </p:nvGrpSpPr>
        <p:grpSpPr>
          <a:xfrm>
            <a:off x="1867872" y="5420857"/>
            <a:ext cx="6770954" cy="4842269"/>
            <a:chOff x="1867872" y="5420857"/>
            <a:chExt cx="6770954" cy="4842269"/>
          </a:xfrm>
        </p:grpSpPr>
        <p:sp>
          <p:nvSpPr>
            <p:cNvPr id="44" name="Ovale 43"/>
            <p:cNvSpPr/>
            <p:nvPr/>
          </p:nvSpPr>
          <p:spPr>
            <a:xfrm>
              <a:off x="5924528" y="8272722"/>
              <a:ext cx="1186382" cy="1009847"/>
            </a:xfrm>
            <a:prstGeom prst="ellipse">
              <a:avLst/>
            </a:prstGeom>
            <a:solidFill>
              <a:srgbClr val="FFFF00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+mj-lt"/>
                  <a:ea typeface="+mj-ea"/>
                  <a:cs typeface="+mj-cs"/>
                  <a:sym typeface="Gill Sans"/>
                </a:rPr>
                <a:t>YY</a:t>
              </a:r>
            </a:p>
          </p:txBody>
        </p:sp>
        <p:cxnSp>
          <p:nvCxnSpPr>
            <p:cNvPr id="38" name="Connettore 2 37"/>
            <p:cNvCxnSpPr/>
            <p:nvPr/>
          </p:nvCxnSpPr>
          <p:spPr>
            <a:xfrm>
              <a:off x="1867872" y="5849477"/>
              <a:ext cx="4506743" cy="2423245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arrow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9" name="Connettore 2 38"/>
            <p:cNvCxnSpPr/>
            <p:nvPr/>
          </p:nvCxnSpPr>
          <p:spPr>
            <a:xfrm flipH="1">
              <a:off x="6529232" y="5420857"/>
              <a:ext cx="2109594" cy="2894581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arrow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46" name="CasellaDiTesto 45"/>
            <p:cNvSpPr txBox="1"/>
            <p:nvPr/>
          </p:nvSpPr>
          <p:spPr>
            <a:xfrm>
              <a:off x="5349329" y="9052538"/>
              <a:ext cx="2473058" cy="12105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r>
                <a:rPr lang="en-US" sz="3600">
                  <a:solidFill>
                    <a:srgbClr val="800000"/>
                  </a:solidFill>
                </a:rPr>
                <a:t>½ x ½=1/4</a:t>
              </a:r>
            </a:p>
            <a:p>
              <a:endParaRPr lang="en-US" sz="3600">
                <a:solidFill>
                  <a:srgbClr val="800000"/>
                </a:solidFill>
              </a:endParaRPr>
            </a:p>
          </p:txBody>
        </p:sp>
      </p:grpSp>
      <p:grpSp>
        <p:nvGrpSpPr>
          <p:cNvPr id="48" name="Gruppo 47"/>
          <p:cNvGrpSpPr/>
          <p:nvPr/>
        </p:nvGrpSpPr>
        <p:grpSpPr>
          <a:xfrm>
            <a:off x="4918178" y="5438762"/>
            <a:ext cx="6770954" cy="4842269"/>
            <a:chOff x="1867872" y="5420857"/>
            <a:chExt cx="6770954" cy="4842269"/>
          </a:xfrm>
        </p:grpSpPr>
        <p:sp>
          <p:nvSpPr>
            <p:cNvPr id="49" name="Ovale 48"/>
            <p:cNvSpPr/>
            <p:nvPr/>
          </p:nvSpPr>
          <p:spPr>
            <a:xfrm>
              <a:off x="5924528" y="8272722"/>
              <a:ext cx="1186382" cy="1009847"/>
            </a:xfrm>
            <a:prstGeom prst="ellipse">
              <a:avLst/>
            </a:prstGeom>
            <a:solidFill>
              <a:srgbClr val="008000"/>
            </a:solidFill>
            <a:ln w="12700" cap="flat">
              <a:solidFill>
                <a:srgbClr val="000000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+mj-lt"/>
                  <a:ea typeface="+mj-ea"/>
                  <a:cs typeface="+mj-cs"/>
                  <a:sym typeface="Gill Sans"/>
                </a:rPr>
                <a:t>yy</a:t>
              </a:r>
            </a:p>
          </p:txBody>
        </p:sp>
        <p:cxnSp>
          <p:nvCxnSpPr>
            <p:cNvPr id="50" name="Connettore 2 49"/>
            <p:cNvCxnSpPr/>
            <p:nvPr/>
          </p:nvCxnSpPr>
          <p:spPr>
            <a:xfrm>
              <a:off x="1867872" y="5849477"/>
              <a:ext cx="4506743" cy="2423245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arrow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1" name="Connettore 2 50"/>
            <p:cNvCxnSpPr/>
            <p:nvPr/>
          </p:nvCxnSpPr>
          <p:spPr>
            <a:xfrm flipH="1">
              <a:off x="6529232" y="5420857"/>
              <a:ext cx="2109594" cy="2894581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arrow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52" name="CasellaDiTesto 51"/>
            <p:cNvSpPr txBox="1"/>
            <p:nvPr/>
          </p:nvSpPr>
          <p:spPr>
            <a:xfrm>
              <a:off x="5349329" y="9052538"/>
              <a:ext cx="2473058" cy="1210588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r>
                <a:rPr lang="en-US" sz="3600">
                  <a:solidFill>
                    <a:srgbClr val="800000"/>
                  </a:solidFill>
                </a:rPr>
                <a:t>½ x ½=1/4</a:t>
              </a:r>
            </a:p>
            <a:p>
              <a:endParaRPr lang="en-US" sz="3600">
                <a:solidFill>
                  <a:srgbClr val="800000"/>
                </a:solidFill>
              </a:endParaRPr>
            </a:p>
          </p:txBody>
        </p:sp>
      </p:grpSp>
      <p:sp>
        <p:nvSpPr>
          <p:cNvPr id="2" name="CasellaDiTesto 1"/>
          <p:cNvSpPr txBox="1"/>
          <p:nvPr/>
        </p:nvSpPr>
        <p:spPr>
          <a:xfrm>
            <a:off x="14774" y="3987576"/>
            <a:ext cx="828903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>
                <a:ln>
                  <a:noFill/>
                </a:ln>
                <a:solidFill>
                  <a:srgbClr val="8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1/2</a:t>
            </a:r>
          </a:p>
        </p:txBody>
      </p:sp>
      <p:sp>
        <p:nvSpPr>
          <p:cNvPr id="40" name="CasellaDiTesto 39"/>
          <p:cNvSpPr txBox="1"/>
          <p:nvPr/>
        </p:nvSpPr>
        <p:spPr>
          <a:xfrm>
            <a:off x="3144162" y="4052240"/>
            <a:ext cx="828903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>
                <a:ln>
                  <a:noFill/>
                </a:ln>
                <a:solidFill>
                  <a:srgbClr val="8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1/2</a:t>
            </a:r>
          </a:p>
        </p:txBody>
      </p:sp>
      <p:sp>
        <p:nvSpPr>
          <p:cNvPr id="41" name="CasellaDiTesto 40"/>
          <p:cNvSpPr txBox="1"/>
          <p:nvPr/>
        </p:nvSpPr>
        <p:spPr>
          <a:xfrm>
            <a:off x="7110910" y="4163471"/>
            <a:ext cx="828903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>
                <a:ln>
                  <a:noFill/>
                </a:ln>
                <a:solidFill>
                  <a:srgbClr val="8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1/2</a:t>
            </a:r>
          </a:p>
        </p:txBody>
      </p:sp>
      <p:sp>
        <p:nvSpPr>
          <p:cNvPr id="42" name="CasellaDiTesto 41"/>
          <p:cNvSpPr txBox="1"/>
          <p:nvPr/>
        </p:nvSpPr>
        <p:spPr>
          <a:xfrm>
            <a:off x="10204490" y="4163471"/>
            <a:ext cx="828903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>
                <a:ln>
                  <a:noFill/>
                </a:ln>
                <a:solidFill>
                  <a:srgbClr val="8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1/2</a:t>
            </a:r>
          </a:p>
        </p:txBody>
      </p:sp>
    </p:spTree>
    <p:extLst>
      <p:ext uri="{BB962C8B-B14F-4D97-AF65-F5344CB8AC3E}">
        <p14:creationId xmlns:p14="http://schemas.microsoft.com/office/powerpoint/2010/main" val="63624230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/>
          <p:nvPr/>
        </p:nvSpPr>
        <p:spPr>
          <a:xfrm>
            <a:off x="1159895" y="3389917"/>
            <a:ext cx="10855808" cy="62119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584200">
              <a:defRPr sz="35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Con un uso leggermente differente della legge della somma, è possibile predire il </a:t>
            </a:r>
            <a:r>
              <a:rPr>
                <a:solidFill>
                  <a:schemeClr val="bg1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rapporto tra giallo e verde nella progenie F2.</a:t>
            </a:r>
            <a:r>
              <a:rPr>
                <a:solidFill>
                  <a:schemeClr val="bg1"/>
                </a:solidFill>
              </a:rPr>
              <a:t> La frazione di piselli F2 che saranno gialli è la somma di 1/4 (l’evento che produce YY) + 1/4 (l’evento mutuamente escluso che genera Yy) + 1/4 (il terzo evento, mutuamente escluso, che produce yY) per ottenere </a:t>
            </a:r>
            <a:r>
              <a:rPr>
                <a:solidFill>
                  <a:schemeClr val="bg1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3/4</a:t>
            </a:r>
            <a:r>
              <a:rPr>
                <a:solidFill>
                  <a:schemeClr val="bg1"/>
                </a:solidFill>
              </a:rPr>
              <a:t>. Il rimanente 1/4 della progenie F2 sarà verde.</a:t>
            </a:r>
          </a:p>
          <a:p>
            <a:pPr algn="l" defTabSz="584200">
              <a:defRPr sz="35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chemeClr val="bg1"/>
              </a:solidFill>
            </a:endParaRPr>
          </a:p>
          <a:p>
            <a:pPr algn="ctr" defTabSz="584200">
              <a:defRPr sz="4100">
                <a:solidFill>
                  <a:srgbClr val="72FBF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>
                <a:solidFill>
                  <a:schemeClr val="bg1"/>
                </a:solidFill>
              </a:rPr>
              <a:t>Così il rapporto giallo-verde è 3/4 a 1/4, o più semplicemente 3:1</a:t>
            </a:r>
          </a:p>
        </p:txBody>
      </p:sp>
      <p:sp>
        <p:nvSpPr>
          <p:cNvPr id="442" name="Shape 442"/>
          <p:cNvSpPr/>
          <p:nvPr/>
        </p:nvSpPr>
        <p:spPr>
          <a:xfrm>
            <a:off x="152400" y="-225326"/>
            <a:ext cx="12700000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584200">
              <a:defRPr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I risultati di Mendel riflettono le regole</a:t>
            </a:r>
          </a:p>
          <a:p>
            <a:pPr algn="ctr" defTabSz="584200">
              <a:defRPr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fondamentali della probabilità</a:t>
            </a:r>
          </a:p>
        </p:txBody>
      </p:sp>
      <p:sp>
        <p:nvSpPr>
          <p:cNvPr id="443" name="Shape 443"/>
          <p:cNvSpPr/>
          <p:nvPr/>
        </p:nvSpPr>
        <p:spPr>
          <a:xfrm>
            <a:off x="177539" y="2353922"/>
            <a:ext cx="12767268" cy="748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584200">
              <a:defRPr sz="4200">
                <a:solidFill>
                  <a:srgbClr val="FFEF0C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</a:rPr>
              <a:t>Quale è il rapporto tra giallo e verde nella progenie F2?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2.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49500" y="1676400"/>
            <a:ext cx="8305800" cy="6400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5" name="2.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3900" y="2677148"/>
            <a:ext cx="11544300" cy="5704852"/>
          </a:xfrm>
          <a:prstGeom prst="rect">
            <a:avLst/>
          </a:prstGeom>
          <a:ln w="12700">
            <a:miter lim="400000"/>
          </a:ln>
        </p:spPr>
      </p:pic>
      <p:sp>
        <p:nvSpPr>
          <p:cNvPr id="446" name="Shape 446"/>
          <p:cNvSpPr/>
          <p:nvPr/>
        </p:nvSpPr>
        <p:spPr>
          <a:xfrm>
            <a:off x="177800" y="-254000"/>
            <a:ext cx="12433300" cy="292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</a:rPr>
              <a:t>Ulteriori incroci confermano i rapporti predetti dalla legge della segregazione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>
            <a:spLocks noGrp="1"/>
          </p:cNvSpPr>
          <p:nvPr>
            <p:ph type="title"/>
          </p:nvPr>
        </p:nvSpPr>
        <p:spPr>
          <a:xfrm>
            <a:off x="1778000" y="-647700"/>
            <a:ext cx="10845800" cy="2095500"/>
          </a:xfrm>
          <a:prstGeom prst="rect">
            <a:avLst/>
          </a:prstGeom>
        </p:spPr>
        <p:txBody>
          <a:bodyPr/>
          <a:lstStyle/>
          <a:p>
            <a:r>
              <a:rPr>
                <a:solidFill>
                  <a:srgbClr val="800000"/>
                </a:solidFill>
              </a:rPr>
              <a:t>Terminologia</a:t>
            </a:r>
          </a:p>
        </p:txBody>
      </p:sp>
      <p:sp>
        <p:nvSpPr>
          <p:cNvPr id="449" name="Shape 449"/>
          <p:cNvSpPr/>
          <p:nvPr/>
        </p:nvSpPr>
        <p:spPr>
          <a:xfrm>
            <a:off x="50800" y="824528"/>
            <a:ext cx="12890500" cy="6504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584200">
              <a:defRPr sz="3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FENOTIPO</a:t>
            </a:r>
            <a:r>
              <a:rPr>
                <a:solidFill>
                  <a:srgbClr val="000000"/>
                </a:solidFill>
              </a:rPr>
              <a:t> caratteristica osservabile, come il colore</a:t>
            </a:r>
          </a:p>
          <a:p>
            <a:pPr algn="l" defTabSz="584200">
              <a:defRPr sz="3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giallo o verde del seme di pisello</a:t>
            </a:r>
          </a:p>
          <a:p>
            <a:pPr algn="l" defTabSz="584200">
              <a:defRPr sz="3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rgbClr val="000000"/>
              </a:solidFill>
            </a:endParaRPr>
          </a:p>
          <a:p>
            <a:pPr algn="l" defTabSz="584200">
              <a:defRPr sz="3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GENOTIPO</a:t>
            </a:r>
            <a:r>
              <a:rPr>
                <a:solidFill>
                  <a:srgbClr val="000000"/>
                </a:solidFill>
              </a:rPr>
              <a:t> l’effettiva coppia di alleli presenti in un individuo.</a:t>
            </a:r>
          </a:p>
          <a:p>
            <a:pPr algn="l" defTabSz="584200">
              <a:defRPr sz="3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rgbClr val="000000"/>
              </a:solidFill>
            </a:endParaRPr>
          </a:p>
          <a:p>
            <a:pPr algn="l" defTabSz="584200">
              <a:defRPr sz="3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Un genotipo YY o yy è chiamato </a:t>
            </a:r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omozigote</a:t>
            </a:r>
            <a:r>
              <a:rPr>
                <a:solidFill>
                  <a:srgbClr val="000000"/>
                </a:solidFill>
              </a:rPr>
              <a:t>, perché le</a:t>
            </a:r>
          </a:p>
          <a:p>
            <a:pPr algn="l" defTabSz="584200">
              <a:defRPr sz="3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due copie del gene che determina il particolare carattere in</a:t>
            </a:r>
          </a:p>
          <a:p>
            <a:pPr algn="l" defTabSz="584200">
              <a:defRPr sz="3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questione sono identiche. Al contrario un genotipo con due</a:t>
            </a:r>
          </a:p>
          <a:p>
            <a:pPr algn="l" defTabSz="584200">
              <a:defRPr sz="3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differenti alleli per un carattere è detto </a:t>
            </a:r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eterozigote</a:t>
            </a:r>
            <a:r>
              <a:rPr>
                <a:solidFill>
                  <a:srgbClr val="800000"/>
                </a:solidFill>
              </a:rPr>
              <a:t> </a:t>
            </a:r>
            <a:r>
              <a:rPr>
                <a:solidFill>
                  <a:srgbClr val="000000"/>
                </a:solidFill>
              </a:rPr>
              <a:t>(ibrido per quel carattere)</a:t>
            </a:r>
          </a:p>
          <a:p>
            <a:pPr algn="l" defTabSz="584200">
              <a:defRPr sz="3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rgbClr val="000000"/>
              </a:solidFill>
            </a:endParaRPr>
          </a:p>
          <a:p>
            <a:pPr algn="l" defTabSz="584200">
              <a:defRPr sz="3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Un individuo con un genotipo omozigote è analogamente detto un omozigote. Mentre uno con il genotipo eterozigote è detto eterozigote. </a:t>
            </a:r>
          </a:p>
        </p:txBody>
      </p:sp>
      <p:sp>
        <p:nvSpPr>
          <p:cNvPr id="450" name="Shape 450"/>
          <p:cNvSpPr/>
          <p:nvPr/>
        </p:nvSpPr>
        <p:spPr>
          <a:xfrm>
            <a:off x="234057" y="7689850"/>
            <a:ext cx="12585701" cy="1968501"/>
          </a:xfrm>
          <a:prstGeom prst="rect">
            <a:avLst/>
          </a:prstGeom>
          <a:ln w="76200">
            <a:solidFill>
              <a:srgbClr val="909696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584200">
              <a:defRPr sz="4200">
                <a:solidFill>
                  <a:srgbClr val="FF8214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t>Se conoscete il genotipo e la relazione di dominanza</a:t>
            </a:r>
          </a:p>
          <a:p>
            <a:pPr algn="ctr" defTabSz="584200">
              <a:defRPr sz="4200">
                <a:solidFill>
                  <a:srgbClr val="FF8214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t>tra gli alleli in un individuo, potete predirne con precisione il fenotipo.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2" name="2.1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01900" y="1701800"/>
            <a:ext cx="8001000" cy="6362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o 9"/>
          <p:cNvGrpSpPr/>
          <p:nvPr/>
        </p:nvGrpSpPr>
        <p:grpSpPr>
          <a:xfrm>
            <a:off x="1823015" y="603250"/>
            <a:ext cx="8833174" cy="3289300"/>
            <a:chOff x="1823015" y="603250"/>
            <a:chExt cx="8833174" cy="3289300"/>
          </a:xfrm>
        </p:grpSpPr>
        <p:pic>
          <p:nvPicPr>
            <p:cNvPr id="4" name="Immagin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3015" y="1190267"/>
              <a:ext cx="3302000" cy="2463800"/>
            </a:xfrm>
            <a:prstGeom prst="rect">
              <a:avLst/>
            </a:prstGeom>
          </p:spPr>
        </p:pic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92389" y="603250"/>
              <a:ext cx="2463800" cy="3289300"/>
            </a:xfrm>
            <a:prstGeom prst="rect">
              <a:avLst/>
            </a:prstGeom>
          </p:spPr>
        </p:pic>
      </p:grpSp>
      <p:sp>
        <p:nvSpPr>
          <p:cNvPr id="9" name="Per 8"/>
          <p:cNvSpPr/>
          <p:nvPr/>
        </p:nvSpPr>
        <p:spPr>
          <a:xfrm>
            <a:off x="6285678" y="1917343"/>
            <a:ext cx="1270034" cy="1406167"/>
          </a:xfrm>
          <a:prstGeom prst="mathMultiply">
            <a:avLst/>
          </a:prstGeom>
          <a:solidFill>
            <a:schemeClr val="accent1">
              <a:lumMod val="60000"/>
              <a:lumOff val="40000"/>
            </a:schemeClr>
          </a:solidFill>
          <a:ln w="12700" cap="flat">
            <a:solidFill>
              <a:schemeClr val="bg1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j-lt"/>
              <a:ea typeface="+mj-ea"/>
              <a:cs typeface="+mj-cs"/>
              <a:sym typeface="Gill Sans"/>
            </a:endParaRPr>
          </a:p>
        </p:txBody>
      </p:sp>
      <p:grpSp>
        <p:nvGrpSpPr>
          <p:cNvPr id="13" name="Gruppo 12"/>
          <p:cNvGrpSpPr/>
          <p:nvPr/>
        </p:nvGrpSpPr>
        <p:grpSpPr>
          <a:xfrm>
            <a:off x="2334181" y="3623357"/>
            <a:ext cx="9668806" cy="5893199"/>
            <a:chOff x="2334181" y="3623357"/>
            <a:chExt cx="9668806" cy="5893199"/>
          </a:xfrm>
        </p:grpSpPr>
        <p:grpSp>
          <p:nvGrpSpPr>
            <p:cNvPr id="11" name="Gruppo 10"/>
            <p:cNvGrpSpPr/>
            <p:nvPr/>
          </p:nvGrpSpPr>
          <p:grpSpPr>
            <a:xfrm>
              <a:off x="2334181" y="3623357"/>
              <a:ext cx="9668806" cy="5893199"/>
              <a:chOff x="2430732" y="3342771"/>
              <a:chExt cx="8966813" cy="5496954"/>
            </a:xfrm>
          </p:grpSpPr>
          <p:pic>
            <p:nvPicPr>
              <p:cNvPr id="6" name="Immagine 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30732" y="6567832"/>
                <a:ext cx="2271893" cy="2271893"/>
              </a:xfrm>
              <a:prstGeom prst="rect">
                <a:avLst/>
              </a:prstGeom>
            </p:spPr>
          </p:pic>
          <p:pic>
            <p:nvPicPr>
              <p:cNvPr id="7" name="Immagine 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770668" y="6750318"/>
                <a:ext cx="2626877" cy="1967622"/>
              </a:xfrm>
              <a:prstGeom prst="rect">
                <a:avLst/>
              </a:prstGeom>
            </p:spPr>
          </p:pic>
          <p:sp>
            <p:nvSpPr>
              <p:cNvPr id="8" name="Freccia destra 7"/>
              <p:cNvSpPr/>
              <p:nvPr/>
            </p:nvSpPr>
            <p:spPr>
              <a:xfrm rot="5400000">
                <a:off x="6356603" y="3279614"/>
                <a:ext cx="771069" cy="897384"/>
              </a:xfrm>
              <a:prstGeom prst="rightArrow">
                <a:avLst/>
              </a:prstGeom>
              <a:solidFill>
                <a:srgbClr val="45A4FC"/>
              </a:solidFill>
              <a:ln w="12700" cap="flat">
                <a:solidFill>
                  <a:srgbClr val="000000"/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0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+mj-lt"/>
                  <a:ea typeface="+mj-ea"/>
                  <a:cs typeface="+mj-cs"/>
                  <a:sym typeface="Gill Sans"/>
                </a:endParaRPr>
              </a:p>
            </p:txBody>
          </p:sp>
          <p:sp>
            <p:nvSpPr>
              <p:cNvPr id="14" name="Freccia destra 13"/>
              <p:cNvSpPr/>
              <p:nvPr/>
            </p:nvSpPr>
            <p:spPr>
              <a:xfrm rot="8755605">
                <a:off x="4554694" y="6532993"/>
                <a:ext cx="766635" cy="902574"/>
              </a:xfrm>
              <a:prstGeom prst="rightArrow">
                <a:avLst/>
              </a:prstGeom>
              <a:solidFill>
                <a:srgbClr val="45A4FC"/>
              </a:solidFill>
              <a:ln w="12700" cap="flat">
                <a:solidFill>
                  <a:srgbClr val="000000"/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0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+mj-lt"/>
                  <a:ea typeface="+mj-ea"/>
                  <a:cs typeface="+mj-cs"/>
                  <a:sym typeface="Gill Sans"/>
                </a:endParaRPr>
              </a:p>
            </p:txBody>
          </p:sp>
          <p:sp>
            <p:nvSpPr>
              <p:cNvPr id="15" name="Freccia destra 14"/>
              <p:cNvSpPr/>
              <p:nvPr/>
            </p:nvSpPr>
            <p:spPr>
              <a:xfrm rot="2389027">
                <a:off x="7909662" y="6471966"/>
                <a:ext cx="766635" cy="902574"/>
              </a:xfrm>
              <a:prstGeom prst="rightArrow">
                <a:avLst/>
              </a:prstGeom>
              <a:solidFill>
                <a:srgbClr val="45A4FC"/>
              </a:solidFill>
              <a:ln w="12700" cap="flat">
                <a:solidFill>
                  <a:srgbClr val="000000"/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0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+mj-lt"/>
                  <a:ea typeface="+mj-ea"/>
                  <a:cs typeface="+mj-cs"/>
                  <a:sym typeface="Gill Sans"/>
                </a:endParaRPr>
              </a:p>
            </p:txBody>
          </p:sp>
        </p:grpSp>
        <p:pic>
          <p:nvPicPr>
            <p:cNvPr id="12" name="Immagine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62862" y="4501550"/>
              <a:ext cx="3492500" cy="2324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381272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0468" y="1670000"/>
            <a:ext cx="3865272" cy="4680000"/>
          </a:xfrm>
          <a:prstGeom prst="rect">
            <a:avLst/>
          </a:prstGeom>
        </p:spPr>
      </p:pic>
      <p:grpSp>
        <p:nvGrpSpPr>
          <p:cNvPr id="8" name="Gruppo 7"/>
          <p:cNvGrpSpPr/>
          <p:nvPr/>
        </p:nvGrpSpPr>
        <p:grpSpPr>
          <a:xfrm>
            <a:off x="100762" y="61555"/>
            <a:ext cx="12904038" cy="1546889"/>
            <a:chOff x="100762" y="61555"/>
            <a:chExt cx="12904038" cy="1546889"/>
          </a:xfrm>
        </p:grpSpPr>
        <p:sp>
          <p:nvSpPr>
            <p:cNvPr id="5" name="CasellaDiTesto 4"/>
            <p:cNvSpPr txBox="1"/>
            <p:nvPr/>
          </p:nvSpPr>
          <p:spPr>
            <a:xfrm>
              <a:off x="8582140" y="151635"/>
              <a:ext cx="4422660" cy="14568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4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Franklin Gothic Book"/>
                  <a:ea typeface="Trebuchet MS"/>
                  <a:cs typeface="Franklin Gothic Book"/>
                  <a:sym typeface="Trebuchet MS"/>
                </a:rPr>
                <a:t>padre</a:t>
              </a:r>
            </a:p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4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Franklin Gothic Book"/>
                  <a:ea typeface="Trebuchet MS"/>
                  <a:cs typeface="Franklin Gothic Book"/>
                  <a:sym typeface="Trebuchet MS"/>
                </a:rPr>
                <a:t>anemia falciforme</a:t>
              </a:r>
            </a:p>
          </p:txBody>
        </p:sp>
        <p:sp>
          <p:nvSpPr>
            <p:cNvPr id="6" name="CasellaDiTesto 5"/>
            <p:cNvSpPr txBox="1"/>
            <p:nvPr/>
          </p:nvSpPr>
          <p:spPr>
            <a:xfrm>
              <a:off x="100762" y="61555"/>
              <a:ext cx="4419654" cy="14568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4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Franklin Gothic Book"/>
                  <a:ea typeface="Trebuchet MS"/>
                  <a:cs typeface="Franklin Gothic Book"/>
                  <a:sym typeface="Trebuchet MS"/>
                </a:rPr>
                <a:t>madre con</a:t>
              </a:r>
            </a:p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4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Franklin Gothic Book"/>
                  <a:ea typeface="Trebuchet MS"/>
                  <a:cs typeface="Franklin Gothic Book"/>
                  <a:sym typeface="Trebuchet MS"/>
                </a:rPr>
                <a:t>anemia falciforme</a:t>
              </a:r>
            </a:p>
          </p:txBody>
        </p:sp>
      </p:grp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1709" y="7536714"/>
            <a:ext cx="1880157" cy="2010122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8582140" y="3667103"/>
            <a:ext cx="1720749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zeno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1934422" y="3718461"/>
            <a:ext cx="2585994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celeste</a:t>
            </a:r>
          </a:p>
        </p:txBody>
      </p:sp>
    </p:spTree>
    <p:extLst>
      <p:ext uri="{BB962C8B-B14F-4D97-AF65-F5344CB8AC3E}">
        <p14:creationId xmlns:p14="http://schemas.microsoft.com/office/powerpoint/2010/main" val="312947078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2.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24865" y="653019"/>
            <a:ext cx="7505700" cy="6083300"/>
          </a:xfrm>
          <a:prstGeom prst="rect">
            <a:avLst/>
          </a:prstGeom>
          <a:ln w="12700">
            <a:miter lim="400000"/>
          </a:ln>
        </p:spPr>
      </p:pic>
      <p:sp>
        <p:nvSpPr>
          <p:cNvPr id="374" name="Shape 374"/>
          <p:cNvSpPr/>
          <p:nvPr/>
        </p:nvSpPr>
        <p:spPr>
          <a:xfrm>
            <a:off x="101887" y="6488510"/>
            <a:ext cx="12032945" cy="2872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57200" indent="-457200" algn="l" defTabSz="584200">
              <a:buSzPct val="125000"/>
              <a:buFont typeface="Wingdings" charset="2"/>
              <a:buChar char="ü"/>
              <a:defRPr sz="2800">
                <a:solidFill>
                  <a:srgbClr val="F3FFFA"/>
                </a:solidFill>
                <a:latin typeface="Telugu Sangam MN"/>
                <a:ea typeface="Telugu Sangam MN"/>
                <a:cs typeface="Telugu Sangam MN"/>
                <a:sym typeface="Telugu Sangam MN"/>
              </a:defRPr>
            </a:pPr>
            <a:r>
              <a:rPr lang="it-IT" sz="3600">
                <a:solidFill>
                  <a:srgbClr val="000000"/>
                </a:solidFill>
              </a:rPr>
              <a:t>L</a:t>
            </a:r>
            <a:r>
              <a:rPr lang="it-IT" sz="36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rPr>
              <a:t>’attenta Osservazione Nel Tempo Di Organismi</a:t>
            </a:r>
          </a:p>
          <a:p>
            <a:pPr marL="571500" indent="-571500" algn="l">
              <a:buSzPct val="125000"/>
              <a:buFont typeface="Wingdings" charset="2"/>
              <a:buChar char="ü"/>
              <a:defRPr sz="3600">
                <a:solidFill>
                  <a:srgbClr val="F0FEF4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it-IT" sz="3600">
                <a:solidFill>
                  <a:srgbClr val="000000"/>
                </a:solidFill>
              </a:rPr>
              <a:t>Rigorosa Analisi Delle Informazioni Registrate Sistematicamente, Ricavate Da Queste Osservazioni</a:t>
            </a:r>
          </a:p>
          <a:p>
            <a:pPr marL="571500" indent="-571500" algn="l">
              <a:buSzPct val="125000"/>
              <a:buFont typeface="Wingdings" charset="2"/>
              <a:buChar char="ü"/>
              <a:defRPr sz="3600">
                <a:solidFill>
                  <a:srgbClr val="FFC05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it-IT" sz="3600">
                <a:solidFill>
                  <a:srgbClr val="000000"/>
                </a:solidFill>
              </a:rPr>
              <a:t>Lo Sviluppo Di Un Quadro Teorico, Un Modo Di Vedere I Fenomeni, Che Può Spiegare La Loro Origine E Relazione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079500" y="-486032"/>
            <a:ext cx="10845800" cy="2095500"/>
          </a:xfrm>
          <a:ln>
            <a:noFill/>
          </a:ln>
        </p:spPr>
        <p:txBody>
          <a:bodyPr/>
          <a:lstStyle/>
          <a:p>
            <a:r>
              <a:rPr lang="en-US" b="1">
                <a:solidFill>
                  <a:srgbClr val="800000"/>
                </a:solidFill>
                <a:latin typeface="Franklin Gothic Book"/>
                <a:cs typeface="Franklin Gothic Book"/>
              </a:rPr>
              <a:t>La Rivoluzione di Mendel</a:t>
            </a:r>
            <a:endParaRPr lang="en-US">
              <a:solidFill>
                <a:srgbClr val="800000"/>
              </a:solidFill>
              <a:latin typeface="Franklin Gothic Book"/>
              <a:cs typeface="Franklin Gothic Book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4" grpId="1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>
                <a:solidFill>
                  <a:srgbClr val="800000"/>
                </a:solidFill>
              </a:rPr>
              <a:t>Le strategie mendeliane</a:t>
            </a:r>
          </a:p>
        </p:txBody>
      </p:sp>
      <p:sp>
        <p:nvSpPr>
          <p:cNvPr id="371" name="Shape 371"/>
          <p:cNvSpPr/>
          <p:nvPr/>
        </p:nvSpPr>
        <p:spPr>
          <a:xfrm>
            <a:off x="677604" y="2247900"/>
            <a:ext cx="11555847" cy="5919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571500" indent="-571500" algn="l" defTabSz="584200">
              <a:buSzPct val="125000"/>
              <a:buFont typeface="Wingdings" charset="2"/>
              <a:buChar char="ü"/>
              <a:defRPr sz="4200">
                <a:solidFill>
                  <a:srgbClr val="669C35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Il punto di partenza: il rompicapo sull’eredità e come l’approccio sperimentale innovativo di Mendel aiutò a risolverlo.</a:t>
            </a:r>
          </a:p>
          <a:p>
            <a:pPr marL="571500" indent="-571500" algn="l" defTabSz="584200">
              <a:buFont typeface="Wingdings" charset="2"/>
              <a:buChar char="ü"/>
              <a:defRPr sz="4200">
                <a:solidFill>
                  <a:srgbClr val="FED128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 Il lavoro vero e proprio: l’analisi genetica secondo Mendel,compresa una discussione degli esperimenti di incrocio di Mendel e i relativi mezzi analitici della genetica.</a:t>
            </a:r>
          </a:p>
          <a:p>
            <a:pPr marL="571500" indent="-571500" algn="l" defTabSz="584200">
              <a:buFont typeface="Wingdings" charset="2"/>
              <a:buChar char="ü"/>
              <a:defRPr sz="4200">
                <a:solidFill>
                  <a:srgbClr val="FED128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 Le conseguenze: un esempio esauriente di eredità mendeliana nell’uomo.</a:t>
            </a:r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" grpId="1" build="p" bldLvl="5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2.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08400" y="88900"/>
            <a:ext cx="4688805" cy="9563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>
            <a:spLocks noGrp="1"/>
          </p:cNvSpPr>
          <p:nvPr>
            <p:ph type="title"/>
          </p:nvPr>
        </p:nvSpPr>
        <p:spPr>
          <a:xfrm>
            <a:off x="744220" y="738105"/>
            <a:ext cx="11966068" cy="2095501"/>
          </a:xfrm>
          <a:prstGeom prst="rect">
            <a:avLst/>
          </a:prstGeom>
        </p:spPr>
        <p:txBody>
          <a:bodyPr/>
          <a:lstStyle/>
          <a:p>
            <a:r>
              <a:rPr>
                <a:solidFill>
                  <a:srgbClr val="800000"/>
                </a:solidFill>
              </a:rPr>
              <a:t>La selezione artificiale</a:t>
            </a:r>
          </a:p>
        </p:txBody>
      </p:sp>
      <p:sp>
        <p:nvSpPr>
          <p:cNvPr id="381" name="Shape 381"/>
          <p:cNvSpPr/>
          <p:nvPr/>
        </p:nvSpPr>
        <p:spPr>
          <a:xfrm>
            <a:off x="2040782" y="3377500"/>
            <a:ext cx="9588501" cy="2041585"/>
          </a:xfrm>
          <a:prstGeom prst="rect">
            <a:avLst/>
          </a:prstGeom>
          <a:ln w="25400">
            <a:solidFill>
              <a:srgbClr val="4F81B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pPr algn="ctr"/>
            <a:r>
              <a:rPr lang="it-IT">
                <a:solidFill>
                  <a:schemeClr val="bg1"/>
                </a:solidFill>
              </a:rPr>
              <a:t>Incrocio Controllato Mediante La Scelta Dei Genitori Che Origineranno La Generazione Successiva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j-lt"/>
            <a:ea typeface="+mj-ea"/>
            <a:cs typeface="+mj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6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j-lt"/>
            <a:ea typeface="+mj-ea"/>
            <a:cs typeface="+mj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6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1691</TotalTime>
  <Words>1431</Words>
  <Application>Microsoft Macintosh PowerPoint</Application>
  <PresentationFormat>Personalizzato</PresentationFormat>
  <Paragraphs>159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32</vt:i4>
      </vt:variant>
    </vt:vector>
  </HeadingPairs>
  <TitlesOfParts>
    <vt:vector size="33" baseType="lpstr">
      <vt:lpstr>White</vt:lpstr>
      <vt:lpstr>Genetica</vt:lpstr>
      <vt:lpstr>Genetica</vt:lpstr>
      <vt:lpstr>Presentazione di PowerPoint</vt:lpstr>
      <vt:lpstr>Presentazione di PowerPoint</vt:lpstr>
      <vt:lpstr>Presentazione di PowerPoint</vt:lpstr>
      <vt:lpstr>La Rivoluzione di Mendel</vt:lpstr>
      <vt:lpstr>Le strategie mendeliane</vt:lpstr>
      <vt:lpstr>Presentazione di PowerPoint</vt:lpstr>
      <vt:lpstr>La selezione artificiale</vt:lpstr>
      <vt:lpstr>L’Eredità prima di Mendel</vt:lpstr>
      <vt:lpstr>L’Eredità prima di Mendel</vt:lpstr>
      <vt:lpstr>Presentazione di PowerPoint</vt:lpstr>
      <vt:lpstr>Cosa fece Mendel di diverso dai suoi predecessori? ...almeno 6 cose  </vt:lpstr>
      <vt:lpstr>1. L’Organismo sperimentale di Mendel: Pisum sativum</vt:lpstr>
      <vt:lpstr>2. Le forme alternative</vt:lpstr>
      <vt:lpstr>3. Le linee pure</vt:lpstr>
      <vt:lpstr>4. Numerosità delle osservazioni</vt:lpstr>
      <vt:lpstr>5. Analisi Statistica e Elaborazione di Modelli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Terminologia</vt:lpstr>
      <vt:lpstr>Presentazione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cosa consiste il corso di Genetica</dc:title>
  <cp:lastModifiedBy>Giovanni Cenci</cp:lastModifiedBy>
  <cp:revision>42</cp:revision>
  <cp:lastPrinted>2018-03-06T11:54:25Z</cp:lastPrinted>
  <dcterms:modified xsi:type="dcterms:W3CDTF">2021-03-02T09:29:20Z</dcterms:modified>
</cp:coreProperties>
</file>