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if" ContentType="image/t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93" r:id="rId2"/>
    <p:sldId id="256" r:id="rId3"/>
    <p:sldId id="257" r:id="rId4"/>
    <p:sldId id="290" r:id="rId5"/>
    <p:sldId id="291" r:id="rId6"/>
    <p:sldId id="282" r:id="rId7"/>
    <p:sldId id="283" r:id="rId8"/>
    <p:sldId id="292" r:id="rId9"/>
    <p:sldId id="284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8" r:id="rId21"/>
    <p:sldId id="289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1pPr>
    <a:lvl2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2pPr>
    <a:lvl3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3pPr>
    <a:lvl4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4pPr>
    <a:lvl5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5pPr>
    <a:lvl6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6pPr>
    <a:lvl7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7pPr>
    <a:lvl8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8pPr>
    <a:lvl9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Row>
  </a:tblStyle>
  <a:tblStyle styleId="{D51ADE6A-740E-44AE-83CC-AE7238B6C88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Stile con tema 2 - Color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Stile con tema 2 - Colore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45" d="100"/>
          <a:sy n="45" d="100"/>
        </p:scale>
        <p:origin x="-2488" y="-96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4" name="Shape 25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795199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half" idx="1"/>
          </p:nvPr>
        </p:nvSpPr>
        <p:spPr>
          <a:xfrm>
            <a:off x="7772400" y="2527300"/>
            <a:ext cx="41529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sottotito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2" name="Shape 132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3335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780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2225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6670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1" name="Shape 141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2 colon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49" name="Shape 149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73" name="Shape 173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81" name="Shape 181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90" name="Shape 190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079500" y="876300"/>
            <a:ext cx="10845800" cy="80010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Riflesso orizzont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99" name="Shape 199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09" name="Shape 209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Riflesso vertic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19" name="Shape 219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9" name="Shape 229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37" name="Shape 237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8" name="Shape 238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47" name="Shape 247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079500" y="2971800"/>
            <a:ext cx="10845800" cy="38100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Titolo Testo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2451100" y="952500"/>
            <a:ext cx="8102600" cy="609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Titolo Testo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6 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quarter" idx="13"/>
          </p:nvPr>
        </p:nvSpPr>
        <p:spPr>
          <a:xfrm>
            <a:off x="49784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sz="quarter" idx="14"/>
          </p:nvPr>
        </p:nvSpPr>
        <p:spPr>
          <a:xfrm>
            <a:off x="13335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pic" sz="quarter" idx="15"/>
          </p:nvPr>
        </p:nvSpPr>
        <p:spPr>
          <a:xfrm>
            <a:off x="86233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pic" sz="quarter" idx="16"/>
          </p:nvPr>
        </p:nvSpPr>
        <p:spPr>
          <a:xfrm>
            <a:off x="49784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sz="quarter" idx="17"/>
          </p:nvPr>
        </p:nvSpPr>
        <p:spPr>
          <a:xfrm>
            <a:off x="13335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pic" sz="quarter" idx="18"/>
          </p:nvPr>
        </p:nvSpPr>
        <p:spPr>
          <a:xfrm>
            <a:off x="86233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Titolo Testo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pic" sz="half" idx="13"/>
          </p:nvPr>
        </p:nvSpPr>
        <p:spPr>
          <a:xfrm>
            <a:off x="6400800" y="25908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495300" y="1663700"/>
            <a:ext cx="5651500" cy="33020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495300" y="4991100"/>
            <a:ext cx="5651500" cy="307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sz="half" idx="13"/>
          </p:nvPr>
        </p:nvSpPr>
        <p:spPr>
          <a:xfrm>
            <a:off x="6400800" y="33020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theme" Target="../theme/theme1.xml"/><Relationship Id="rId27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968" y="9080500"/>
            <a:ext cx="384370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584200">
              <a:defRPr sz="1800">
                <a:latin typeface="Franklin Gothic Book"/>
                <a:ea typeface="Franklin Gothic Book"/>
                <a:cs typeface="Franklin Gothic Book"/>
                <a:sym typeface="American Typewriter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titleStyle>
    <p:bodyStyle>
      <a:lvl1pPr marL="904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1pPr>
      <a:lvl2pPr marL="1429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2pPr>
      <a:lvl3pPr marL="1937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3pPr>
      <a:lvl4pPr marL="2462257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4pPr>
      <a:lvl5pPr marL="29871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5pPr>
      <a:lvl6pPr marL="33427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3698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40539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44095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4" Type="http://schemas.openxmlformats.org/officeDocument/2006/relationships/image" Target="../media/image7.tif"/><Relationship Id="rId5" Type="http://schemas.openxmlformats.org/officeDocument/2006/relationships/image" Target="../media/image8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4" Type="http://schemas.openxmlformats.org/officeDocument/2006/relationships/image" Target="../media/image14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t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tif"/><Relationship Id="rId3" Type="http://schemas.openxmlformats.org/officeDocument/2006/relationships/image" Target="../media/image16.t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tif"/><Relationship Id="rId3" Type="http://schemas.openxmlformats.org/officeDocument/2006/relationships/image" Target="../media/image18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4" Type="http://schemas.openxmlformats.org/officeDocument/2006/relationships/image" Target="../media/image21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t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4" Type="http://schemas.openxmlformats.org/officeDocument/2006/relationships/image" Target="../media/image26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4" Type="http://schemas.openxmlformats.org/officeDocument/2006/relationships/image" Target="../media/image29.tif"/><Relationship Id="rId5" Type="http://schemas.openxmlformats.org/officeDocument/2006/relationships/image" Target="../media/image30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4" Type="http://schemas.openxmlformats.org/officeDocument/2006/relationships/image" Target="../media/image33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jpeg"/><Relationship Id="rId3" Type="http://schemas.openxmlformats.org/officeDocument/2006/relationships/image" Target="../media/image35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tif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facebook.com/CenciLab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TOKEN PRODIGIT</a:t>
            </a:r>
            <a:br>
              <a:rPr lang="en-US"/>
            </a:br>
            <a:r>
              <a:rPr lang="en-US"/>
              <a:t>84246</a:t>
            </a:r>
          </a:p>
        </p:txBody>
      </p:sp>
    </p:spTree>
    <p:extLst>
      <p:ext uri="{BB962C8B-B14F-4D97-AF65-F5344CB8AC3E}">
        <p14:creationId xmlns:p14="http://schemas.microsoft.com/office/powerpoint/2010/main" val="2229332292"/>
      </p:ext>
    </p:extLst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41583" y="5071533"/>
            <a:ext cx="4191001" cy="3352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0300" y="1547283"/>
            <a:ext cx="4191000" cy="288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5716" y="5818716"/>
            <a:ext cx="39243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51283" y="1282700"/>
            <a:ext cx="2336801" cy="312420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283"/>
          <p:cNvSpPr/>
          <p:nvPr/>
        </p:nvSpPr>
        <p:spPr>
          <a:xfrm>
            <a:off x="2486294" y="1217"/>
            <a:ext cx="7591947" cy="114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8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800000"/>
                </a:solidFill>
                <a:latin typeface="Franklin Gothic Book"/>
                <a:ea typeface="Franklin Gothic Book"/>
                <a:cs typeface="Franklin Gothic Book"/>
              </a:rPr>
              <a:t>I principi dell’eredità</a:t>
            </a:r>
          </a:p>
        </p:txBody>
      </p:sp>
    </p:spTree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933" y="2076450"/>
            <a:ext cx="3874640" cy="5899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8516" y="1631950"/>
            <a:ext cx="5245101" cy="3848100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Shape 287"/>
          <p:cNvSpPr/>
          <p:nvPr/>
        </p:nvSpPr>
        <p:spPr>
          <a:xfrm>
            <a:off x="778561" y="515368"/>
            <a:ext cx="12091145" cy="1102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5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Estensioni dell’analisi mendeliana</a:t>
            </a:r>
          </a:p>
        </p:txBody>
      </p:sp>
      <p:pic>
        <p:nvPicPr>
          <p:cNvPr id="288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17713" y="5707674"/>
            <a:ext cx="5650537" cy="3760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8716" y="1219200"/>
            <a:ext cx="4483101" cy="4470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1033" y="3105150"/>
            <a:ext cx="4597401" cy="3543300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/>
          <p:nvPr/>
        </p:nvSpPr>
        <p:spPr>
          <a:xfrm>
            <a:off x="773648" y="-27071"/>
            <a:ext cx="11846242" cy="1133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7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Teoria Cromosomica dell’Eredità</a:t>
            </a:r>
          </a:p>
        </p:txBody>
      </p:sp>
      <p:pic>
        <p:nvPicPr>
          <p:cNvPr id="293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9166" y="6013450"/>
            <a:ext cx="5308601" cy="358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0233" y="2460737"/>
            <a:ext cx="5576856" cy="4304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83033" y="5208170"/>
            <a:ext cx="4130226" cy="430413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Shape 297"/>
          <p:cNvSpPr/>
          <p:nvPr/>
        </p:nvSpPr>
        <p:spPr>
          <a:xfrm>
            <a:off x="1020233" y="208416"/>
            <a:ext cx="11530068" cy="213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64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Analisi di associazione genica e Mappe genetiche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383" y="2125133"/>
            <a:ext cx="4991101" cy="431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33150" y="5879062"/>
            <a:ext cx="4073934" cy="2841605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Shape 301"/>
          <p:cNvSpPr/>
          <p:nvPr/>
        </p:nvSpPr>
        <p:spPr>
          <a:xfrm>
            <a:off x="4202745" y="533845"/>
            <a:ext cx="5005709" cy="1133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7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Il DNA (cenni)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4566" y="1996016"/>
            <a:ext cx="4497384" cy="4247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4908" y="6953997"/>
            <a:ext cx="7581901" cy="2171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17633" y="2686050"/>
            <a:ext cx="6578601" cy="3162300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hape 306"/>
          <p:cNvSpPr/>
          <p:nvPr/>
        </p:nvSpPr>
        <p:spPr>
          <a:xfrm>
            <a:off x="1444983" y="-402514"/>
            <a:ext cx="10468629" cy="2826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5900">
                <a:solidFill>
                  <a:srgbClr val="FDFDFD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Anatomia e Funzione di un Gene: Dissezione mediante Mutazione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6511" y="1657350"/>
            <a:ext cx="6511778" cy="3435016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hape 309"/>
          <p:cNvSpPr/>
          <p:nvPr/>
        </p:nvSpPr>
        <p:spPr>
          <a:xfrm>
            <a:off x="658459" y="481501"/>
            <a:ext cx="12466817" cy="1102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5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Caratteristiche del Codice Genetico</a:t>
            </a:r>
          </a:p>
        </p:txBody>
      </p:sp>
      <p:pic>
        <p:nvPicPr>
          <p:cNvPr id="310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66921" y="4142316"/>
            <a:ext cx="4313732" cy="43329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20663" y="5797866"/>
            <a:ext cx="4245135" cy="3693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4401" y="2876764"/>
            <a:ext cx="5823233" cy="4000072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Shape 314"/>
          <p:cNvSpPr/>
          <p:nvPr/>
        </p:nvSpPr>
        <p:spPr>
          <a:xfrm>
            <a:off x="1064401" y="191723"/>
            <a:ext cx="10720780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6300">
                <a:solidFill>
                  <a:srgbClr val="FAFAFA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Struttura e Funzione del Cromosoma Eucariotico</a:t>
            </a:r>
          </a:p>
        </p:txBody>
      </p:sp>
      <p:pic>
        <p:nvPicPr>
          <p:cNvPr id="31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46756" y="2207948"/>
            <a:ext cx="3081745" cy="3255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1159" y="1499338"/>
            <a:ext cx="2784991" cy="4450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94505" y="1746898"/>
            <a:ext cx="4140217" cy="3317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93213" y="5418645"/>
            <a:ext cx="3657601" cy="3136901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hape 320"/>
          <p:cNvSpPr/>
          <p:nvPr/>
        </p:nvSpPr>
        <p:spPr>
          <a:xfrm>
            <a:off x="2021816" y="-107937"/>
            <a:ext cx="9685594" cy="2010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6200">
                <a:latin typeface="+mj-lt"/>
                <a:ea typeface="+mj-ea"/>
                <a:cs typeface="+mj-cs"/>
                <a:sym typeface="Gill Sans"/>
              </a:defRPr>
            </a:pPr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Riarrangiamenti Cromosomi: </a:t>
            </a:r>
          </a:p>
          <a:p>
            <a:pPr algn="ctr" defTabSz="584200">
              <a:defRPr sz="6200">
                <a:latin typeface="+mj-lt"/>
                <a:ea typeface="+mj-ea"/>
                <a:cs typeface="+mj-cs"/>
                <a:sym typeface="Gill Sans"/>
              </a:defRPr>
            </a:pPr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Struttura e Numero</a:t>
            </a:r>
          </a:p>
        </p:txBody>
      </p:sp>
      <p:pic>
        <p:nvPicPr>
          <p:cNvPr id="321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69797" y="6690762"/>
            <a:ext cx="4025901" cy="223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4966" y="1697566"/>
            <a:ext cx="3937001" cy="2565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34666" y="1917700"/>
            <a:ext cx="4927601" cy="5918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5416" y="5856816"/>
            <a:ext cx="4051301" cy="2425701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Shape 326"/>
          <p:cNvSpPr/>
          <p:nvPr/>
        </p:nvSpPr>
        <p:spPr>
          <a:xfrm>
            <a:off x="435561" y="287539"/>
            <a:ext cx="1254007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6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Trasferimento genico nei procarioti</a:t>
            </a:r>
          </a:p>
        </p:txBody>
      </p:sp>
    </p:spTree>
  </p:cSld>
  <p:clrMapOvr>
    <a:masterClrMapping/>
  </p:clrMapOvr>
  <p:transition xmlns:p14="http://schemas.microsoft.com/office/powerpoint/2010/main" spd="med">
    <p:circl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xfrm>
            <a:off x="825472" y="77324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FFA2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  <a:latin typeface="Franklin Gothic Book"/>
                <a:ea typeface="Franklin Gothic Book"/>
                <a:cs typeface="Franklin Gothic Book"/>
              </a:rPr>
              <a:t>In cosa consiste il corso di Genetica</a:t>
            </a:r>
          </a:p>
        </p:txBody>
      </p:sp>
      <p:sp>
        <p:nvSpPr>
          <p:cNvPr id="6" name="Segnaposto testo 2"/>
          <p:cNvSpPr txBox="1">
            <a:spLocks/>
          </p:cNvSpPr>
          <p:nvPr/>
        </p:nvSpPr>
        <p:spPr>
          <a:xfrm>
            <a:off x="479829" y="3273537"/>
            <a:ext cx="11854620" cy="7044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9043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Franklin Gothic Book"/>
                <a:ea typeface="Franklin Gothic Book"/>
                <a:cs typeface="Franklin Gothic Book"/>
                <a:sym typeface="American Typewriter"/>
              </a:defRPr>
            </a:lvl1pPr>
            <a:lvl2pPr marL="1429323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Franklin Gothic Book"/>
                <a:ea typeface="Franklin Gothic Book"/>
                <a:cs typeface="Franklin Gothic Book"/>
                <a:sym typeface="American Typewriter"/>
              </a:defRPr>
            </a:lvl2pPr>
            <a:lvl3pPr marL="1937323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Franklin Gothic Book"/>
                <a:ea typeface="Franklin Gothic Book"/>
                <a:cs typeface="Franklin Gothic Book"/>
                <a:sym typeface="American Typewriter"/>
              </a:defRPr>
            </a:lvl3pPr>
            <a:lvl4pPr marL="2462257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Franklin Gothic Book"/>
                <a:ea typeface="Franklin Gothic Book"/>
                <a:cs typeface="Franklin Gothic Book"/>
                <a:sym typeface="American Typewriter"/>
              </a:defRPr>
            </a:lvl4pPr>
            <a:lvl5pPr marL="29871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Franklin Gothic Book"/>
                <a:ea typeface="Franklin Gothic Book"/>
                <a:cs typeface="Franklin Gothic Book"/>
                <a:sym typeface="American Typewriter"/>
              </a:defRPr>
            </a:lvl5pPr>
            <a:lvl6pPr marL="33427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6pPr>
            <a:lvl7pPr marL="36983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7pPr>
            <a:lvl8pPr marL="40539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8pPr>
            <a:lvl9pPr marL="44095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9pPr>
          </a:lstStyle>
          <a:p>
            <a:pPr marL="342900" indent="0">
              <a:lnSpc>
                <a:spcPct val="60000"/>
              </a:lnSpc>
              <a:buFontTx/>
              <a:buNone/>
            </a:pPr>
            <a:r>
              <a:rPr lang="en-US" sz="5400">
                <a:solidFill>
                  <a:schemeClr val="bg1"/>
                </a:solidFill>
              </a:rPr>
              <a:t>8 cfu (lezioni Frontali)+1 cfu (esercitazione pratiche)</a:t>
            </a:r>
          </a:p>
          <a:p>
            <a:pPr lvl="1">
              <a:lnSpc>
                <a:spcPct val="60000"/>
              </a:lnSpc>
            </a:pPr>
            <a:r>
              <a:rPr lang="en-US" sz="4800">
                <a:solidFill>
                  <a:srgbClr val="800000"/>
                </a:solidFill>
              </a:rPr>
              <a:t>Frontali:</a:t>
            </a:r>
          </a:p>
          <a:p>
            <a:pPr lvl="2">
              <a:lnSpc>
                <a:spcPct val="60000"/>
              </a:lnSpc>
            </a:pPr>
            <a:r>
              <a:rPr lang="en-US" sz="4400">
                <a:solidFill>
                  <a:schemeClr val="bg1"/>
                </a:solidFill>
              </a:rPr>
              <a:t>5,5 Cenci + 2,5 Fanti</a:t>
            </a:r>
          </a:p>
          <a:p>
            <a:pPr lvl="2">
              <a:lnSpc>
                <a:spcPct val="60000"/>
              </a:lnSpc>
            </a:pPr>
            <a:r>
              <a:rPr lang="en-US" sz="4400">
                <a:solidFill>
                  <a:schemeClr val="bg1"/>
                </a:solidFill>
              </a:rPr>
              <a:t>Include esercitazioni numeriche</a:t>
            </a:r>
          </a:p>
          <a:p>
            <a:pPr lvl="1">
              <a:lnSpc>
                <a:spcPct val="60000"/>
              </a:lnSpc>
            </a:pPr>
            <a:r>
              <a:rPr lang="en-US" sz="4400">
                <a:solidFill>
                  <a:srgbClr val="800000"/>
                </a:solidFill>
              </a:rPr>
              <a:t>Esercitazioni Pratiche??</a:t>
            </a:r>
          </a:p>
          <a:p>
            <a:pPr lvl="2">
              <a:lnSpc>
                <a:spcPct val="60000"/>
              </a:lnSpc>
            </a:pPr>
            <a:endParaRPr lang="en-US" sz="4400">
              <a:solidFill>
                <a:schemeClr val="bg1"/>
              </a:solidFill>
            </a:endParaRPr>
          </a:p>
          <a:p>
            <a:pPr marL="867833" lvl="1" indent="0">
              <a:lnSpc>
                <a:spcPct val="60000"/>
              </a:lnSpc>
              <a:buFontTx/>
              <a:buNone/>
            </a:pPr>
            <a:endParaRPr lang="en-US" sz="44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foto 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2060" y="2031999"/>
            <a:ext cx="2870200" cy="382693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48" name="Shape 348"/>
          <p:cNvSpPr/>
          <p:nvPr/>
        </p:nvSpPr>
        <p:spPr>
          <a:xfrm>
            <a:off x="695660" y="6142121"/>
            <a:ext cx="4521201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60045" algn="just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latin typeface="Franklin Gothic Book"/>
                <a:ea typeface="Franklin Gothic Book"/>
                <a:cs typeface="Franklin Gothic Book"/>
                <a:sym typeface="Trebuchet MS"/>
              </a:rPr>
              <a:t>GENETICA:dall'Analisi Formale alla Genomica</a:t>
            </a:r>
            <a:r>
              <a:rPr>
                <a:latin typeface="Franklin Gothic Book"/>
                <a:ea typeface="Franklin Gothic Book"/>
                <a:cs typeface="Franklin Gothic Book"/>
                <a:sym typeface="Trebuchet MS"/>
              </a:rPr>
              <a:t>- Hartwell, Hood, Goldberg, Reynolds, Silver, Veres. McGraw HILL</a:t>
            </a:r>
          </a:p>
        </p:txBody>
      </p:sp>
      <p:sp>
        <p:nvSpPr>
          <p:cNvPr id="350" name="Shape 350"/>
          <p:cNvSpPr/>
          <p:nvPr/>
        </p:nvSpPr>
        <p:spPr>
          <a:xfrm>
            <a:off x="3048326" y="-206560"/>
            <a:ext cx="6061480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84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>
                <a:latin typeface="Franklin Gothic Book"/>
                <a:ea typeface="Franklin Gothic Book"/>
                <a:cs typeface="Franklin Gothic Book"/>
              </a:rPr>
              <a:t>Testi Adottati </a:t>
            </a:r>
          </a:p>
        </p:txBody>
      </p:sp>
      <p:pic>
        <p:nvPicPr>
          <p:cNvPr id="351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29133" y="2438399"/>
            <a:ext cx="2565401" cy="3420535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Shape 352"/>
          <p:cNvSpPr/>
          <p:nvPr/>
        </p:nvSpPr>
        <p:spPr>
          <a:xfrm>
            <a:off x="8068974" y="6386571"/>
            <a:ext cx="3885719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60045" algn="just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latin typeface="Franklin Gothic Book"/>
                <a:ea typeface="Franklin Gothic Book"/>
                <a:cs typeface="Franklin Gothic Book"/>
                <a:sym typeface="Trebuchet MS"/>
              </a:rPr>
              <a:t>GENETICA</a:t>
            </a:r>
            <a:r>
              <a:rPr>
                <a:latin typeface="Franklin Gothic Book"/>
                <a:ea typeface="Franklin Gothic Book"/>
                <a:cs typeface="Franklin Gothic Book"/>
                <a:sym typeface="Trebuchet MS"/>
              </a:rPr>
              <a:t>- Stansfield-McGraw HILL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>
            <a:grpSpLocks noChangeAspect="1"/>
          </p:cNvGrpSpPr>
          <p:nvPr/>
        </p:nvGrpSpPr>
        <p:grpSpPr>
          <a:xfrm>
            <a:off x="1532828" y="1548580"/>
            <a:ext cx="9360000" cy="7430398"/>
            <a:chOff x="559211" y="142599"/>
            <a:chExt cx="12106885" cy="9611001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211" y="377446"/>
              <a:ext cx="2944847" cy="4053123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0762" y="151684"/>
              <a:ext cx="3166375" cy="4278885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4992" y="142599"/>
              <a:ext cx="2984824" cy="4287970"/>
            </a:xfrm>
            <a:prstGeom prst="rect">
              <a:avLst/>
            </a:prstGeom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9211" y="5061247"/>
              <a:ext cx="3060480" cy="4410151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53833" y="4904511"/>
              <a:ext cx="3166375" cy="4566887"/>
            </a:xfrm>
            <a:prstGeom prst="rect">
              <a:avLst/>
            </a:prstGeom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16268" y="4712771"/>
              <a:ext cx="3949828" cy="5040829"/>
            </a:xfrm>
            <a:prstGeom prst="rect">
              <a:avLst/>
            </a:prstGeom>
          </p:spPr>
        </p:pic>
      </p:grp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769025" y="-299120"/>
            <a:ext cx="10845800" cy="20955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Ottime Alternative</a:t>
            </a:r>
          </a:p>
        </p:txBody>
      </p:sp>
    </p:spTree>
    <p:extLst>
      <p:ext uri="{BB962C8B-B14F-4D97-AF65-F5344CB8AC3E}">
        <p14:creationId xmlns:p14="http://schemas.microsoft.com/office/powerpoint/2010/main" val="7486202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/>
        </p:nvSpPr>
        <p:spPr>
          <a:xfrm flipV="1">
            <a:off x="4555066" y="2523066"/>
            <a:ext cx="1540934" cy="812801"/>
          </a:xfrm>
          <a:prstGeom prst="line">
            <a:avLst/>
          </a:prstGeom>
          <a:ln w="50800">
            <a:solidFill>
              <a:srgbClr val="02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Franklin Gothic Book"/>
              <a:ea typeface="Franklin Gothic Book"/>
              <a:cs typeface="Franklin Gothic Book"/>
            </a:endParaRPr>
          </a:p>
        </p:txBody>
      </p:sp>
      <p:sp>
        <p:nvSpPr>
          <p:cNvPr id="260" name="Shape 260"/>
          <p:cNvSpPr/>
          <p:nvPr/>
        </p:nvSpPr>
        <p:spPr>
          <a:xfrm>
            <a:off x="6667500" y="215469"/>
            <a:ext cx="6311900" cy="7443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3600">
                <a:solidFill>
                  <a:srgbClr val="ED5C1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Giovanni Cenci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Dip.to Biologia e Biotecnologie 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“C. Darwin”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Sezione Genetica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30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Stanza 3-07</a:t>
            </a:r>
            <a:r>
              <a:rPr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 -Citofono </a:t>
            </a:r>
            <a:r>
              <a:rPr lang="it-IT"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¾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s-IS"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0649912-477 </a:t>
            </a:r>
            <a:endParaRPr sz="2400"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 defTabSz="584200">
              <a:defRPr sz="27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giovanni.cenci@uniroma1.it</a:t>
            </a:r>
          </a:p>
          <a:p>
            <a:pPr defTabSz="584200">
              <a:defRPr sz="27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www.facebook.com/CenciLab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cencilabsapienza.weebly.com</a:t>
            </a:r>
            <a:endParaRPr sz="2400"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>
              <a:defRPr sz="12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 u="sng">
              <a:solidFill>
                <a:schemeClr val="bg1"/>
              </a:solidFill>
              <a:latin typeface="Franklin Gothic Book"/>
              <a:ea typeface="Franklin Gothic Book"/>
              <a:cs typeface="Franklin Gothic Book"/>
              <a:hlinkClick r:id="rId2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 u="sng">
              <a:solidFill>
                <a:schemeClr val="bg1"/>
              </a:solidFill>
              <a:latin typeface="Franklin Gothic Book"/>
              <a:ea typeface="Franklin Gothic Book"/>
              <a:cs typeface="Franklin Gothic Book"/>
              <a:hlinkClick r:id="rId2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Ricevimento Studenti: 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Lunedì 10-11.30</a:t>
            </a:r>
          </a:p>
          <a:p>
            <a:pPr defTabSz="584200"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previa prenotazione</a:t>
            </a:r>
          </a:p>
        </p:txBody>
      </p:sp>
      <p:sp>
        <p:nvSpPr>
          <p:cNvPr id="261" name="Shape 261"/>
          <p:cNvSpPr/>
          <p:nvPr/>
        </p:nvSpPr>
        <p:spPr>
          <a:xfrm>
            <a:off x="5967781" y="1878072"/>
            <a:ext cx="82184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2400" b="1">
                <a:solidFill>
                  <a:srgbClr val="2746FF"/>
                </a:solidFill>
              </a:defRPr>
            </a:pPr>
            <a:r>
              <a:rPr>
                <a:latin typeface="Franklin Gothic Book"/>
                <a:ea typeface="Franklin Gothic Book"/>
                <a:cs typeface="Franklin Gothic Book"/>
              </a:rPr>
              <a:t>Cenci </a:t>
            </a:r>
          </a:p>
          <a:p>
            <a:pPr algn="ctr" defTabSz="584200">
              <a:defRPr sz="2400" b="1">
                <a:solidFill>
                  <a:srgbClr val="2746FF"/>
                </a:solidFill>
              </a:defRPr>
            </a:pPr>
            <a:r>
              <a:rPr>
                <a:latin typeface="Franklin Gothic Book"/>
                <a:ea typeface="Franklin Gothic Book"/>
                <a:cs typeface="Franklin Gothic Book"/>
              </a:rPr>
              <a:t>lab</a:t>
            </a:r>
          </a:p>
        </p:txBody>
      </p:sp>
      <p:pic>
        <p:nvPicPr>
          <p:cNvPr id="262" name="imag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02291" y="4527551"/>
            <a:ext cx="457200" cy="45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5857" y="31750"/>
            <a:ext cx="8026401" cy="896620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hape 264"/>
          <p:cNvSpPr/>
          <p:nvPr/>
        </p:nvSpPr>
        <p:spPr>
          <a:xfrm>
            <a:off x="4743683" y="2983780"/>
            <a:ext cx="55381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3C0F"/>
                </a:solidFill>
              </a:defRPr>
            </a:lvl1pPr>
          </a:lstStyle>
          <a:p>
            <a:r>
              <a:rPr>
                <a:latin typeface="Franklin Gothic Book"/>
                <a:ea typeface="Franklin Gothic Book"/>
                <a:cs typeface="Franklin Gothic Book"/>
              </a:rPr>
              <a:t>*</a:t>
            </a:r>
          </a:p>
        </p:txBody>
      </p:sp>
      <p:sp>
        <p:nvSpPr>
          <p:cNvPr id="265" name="Shape 265"/>
          <p:cNvSpPr/>
          <p:nvPr/>
        </p:nvSpPr>
        <p:spPr>
          <a:xfrm>
            <a:off x="7575091" y="8953499"/>
            <a:ext cx="546258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FF3C0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* Istituto di Genetica</a:t>
            </a:r>
          </a:p>
        </p:txBody>
      </p:sp>
      <p:sp>
        <p:nvSpPr>
          <p:cNvPr id="9" name="Shape 264"/>
          <p:cNvSpPr/>
          <p:nvPr/>
        </p:nvSpPr>
        <p:spPr>
          <a:xfrm>
            <a:off x="590723" y="2983780"/>
            <a:ext cx="553812" cy="1025922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3C0F"/>
                </a:solidFill>
              </a:defRPr>
            </a:lvl1pPr>
          </a:lstStyle>
          <a:p>
            <a:r>
              <a:rPr>
                <a:solidFill>
                  <a:schemeClr val="accent1">
                    <a:lumMod val="60000"/>
                    <a:lumOff val="40000"/>
                  </a:schemeClr>
                </a:solidFill>
                <a:latin typeface="Franklin Gothic Book"/>
                <a:ea typeface="Franklin Gothic Book"/>
                <a:cs typeface="Franklin Gothic Book"/>
              </a:rPr>
              <a:t>*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-882040" y="629341"/>
            <a:ext cx="13886840" cy="2095500"/>
          </a:xfrm>
        </p:spPr>
        <p:txBody>
          <a:bodyPr/>
          <a:lstStyle/>
          <a:p>
            <a:r>
              <a:rPr lang="it-IT" b="1">
                <a:solidFill>
                  <a:srgbClr val="800000"/>
                </a:solidFill>
                <a:latin typeface="Franklin Gothic Book"/>
                <a:cs typeface="Franklin Gothic Book"/>
              </a:rPr>
              <a:t>APPELLI </a:t>
            </a:r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Genetica </a:t>
            </a:r>
            <a:b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</a:br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(2020-2021)</a:t>
            </a:r>
            <a:r>
              <a:rPr lang="it-IT">
                <a:solidFill>
                  <a:srgbClr val="800000"/>
                </a:solidFill>
                <a:effectLst/>
                <a:latin typeface="Franklin Gothic Book"/>
                <a:cs typeface="Franklin Gothic Book"/>
              </a:rPr>
              <a:t/>
            </a:r>
            <a:br>
              <a:rPr lang="it-IT">
                <a:solidFill>
                  <a:srgbClr val="800000"/>
                </a:solidFill>
                <a:effectLst/>
                <a:latin typeface="Franklin Gothic Book"/>
                <a:cs typeface="Franklin Gothic Book"/>
              </a:rPr>
            </a:br>
            <a:endParaRPr lang="en-US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2060447" y="2205672"/>
            <a:ext cx="10019975" cy="6429704"/>
          </a:xfrm>
        </p:spPr>
        <p:txBody>
          <a:bodyPr/>
          <a:lstStyle/>
          <a:p>
            <a:pPr>
              <a:lnSpc>
                <a:spcPct val="60000"/>
              </a:lnSpc>
            </a:pPr>
            <a:r>
              <a:rPr lang="it-IT" sz="4800">
                <a:solidFill>
                  <a:schemeClr val="bg1"/>
                </a:solidFill>
                <a:effectLst/>
              </a:rPr>
              <a:t>15/06/2021</a:t>
            </a:r>
            <a:endParaRPr lang="it-IT" sz="4800">
              <a:solidFill>
                <a:schemeClr val="bg1"/>
              </a:solidFill>
            </a:endParaRPr>
          </a:p>
          <a:p>
            <a:pPr>
              <a:lnSpc>
                <a:spcPct val="60000"/>
              </a:lnSpc>
            </a:pPr>
            <a:r>
              <a:rPr lang="it-IT" sz="4800">
                <a:solidFill>
                  <a:schemeClr val="bg1"/>
                </a:solidFill>
                <a:effectLst/>
              </a:rPr>
              <a:t>15/07/2021</a:t>
            </a:r>
          </a:p>
          <a:p>
            <a:pPr>
              <a:lnSpc>
                <a:spcPct val="60000"/>
              </a:lnSpc>
            </a:pPr>
            <a:r>
              <a:rPr lang="it-IT" sz="4800">
                <a:solidFill>
                  <a:schemeClr val="bg1"/>
                </a:solidFill>
              </a:rPr>
              <a:t>10/09/2021</a:t>
            </a:r>
          </a:p>
          <a:p>
            <a:pPr>
              <a:lnSpc>
                <a:spcPct val="60000"/>
              </a:lnSpc>
            </a:pPr>
            <a:r>
              <a:rPr lang="it-IT" sz="4800">
                <a:solidFill>
                  <a:schemeClr val="bg1"/>
                </a:solidFill>
                <a:effectLst/>
              </a:rPr>
              <a:t>23/10/2021</a:t>
            </a:r>
          </a:p>
          <a:p>
            <a:pPr marL="342900" indent="0">
              <a:lnSpc>
                <a:spcPct val="60000"/>
              </a:lnSpc>
              <a:buNone/>
            </a:pPr>
            <a:endParaRPr lang="it-IT" sz="4800">
              <a:solidFill>
                <a:schemeClr val="bg1"/>
              </a:solidFill>
              <a:effectLst/>
            </a:endParaRPr>
          </a:p>
          <a:p>
            <a:pPr marL="342900" indent="0" algn="ctr">
              <a:lnSpc>
                <a:spcPct val="60000"/>
              </a:lnSpc>
              <a:buNone/>
            </a:pPr>
            <a:r>
              <a:rPr lang="it-IT" sz="4800">
                <a:solidFill>
                  <a:schemeClr val="bg1"/>
                </a:solidFill>
              </a:rPr>
              <a:t>Le date si riferiscono allo scritto di Genetica</a:t>
            </a:r>
            <a:endParaRPr lang="it-IT" sz="480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750351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97577" y="170906"/>
            <a:ext cx="12948467" cy="2095500"/>
          </a:xfrm>
        </p:spPr>
        <p:txBody>
          <a:bodyPr/>
          <a:lstStyle/>
          <a:p>
            <a:r>
              <a:rPr lang="it-IT" b="1">
                <a:solidFill>
                  <a:srgbClr val="800000"/>
                </a:solidFill>
              </a:rPr>
              <a:t>Frequently Asked Questions -1-</a:t>
            </a:r>
            <a:br>
              <a:rPr lang="it-IT" b="1">
                <a:solidFill>
                  <a:srgbClr val="800000"/>
                </a:solidFill>
              </a:rPr>
            </a:b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197577" y="2077712"/>
            <a:ext cx="12447351" cy="7675888"/>
          </a:xfrm>
        </p:spPr>
        <p:txBody>
          <a:bodyPr/>
          <a:lstStyle/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D. Per svolgere il compito scritto devo iscrivermi all’esame tramite Infostud?</a:t>
            </a:r>
          </a:p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R. Si. É obbligatorio iscriversi su Infostud all’appello desiderato e stampare il foglio di prenotazione.</a:t>
            </a:r>
          </a:p>
          <a:p>
            <a:pPr marL="342900" indent="0">
              <a:spcBef>
                <a:spcPts val="1000"/>
              </a:spcBef>
              <a:buNone/>
            </a:pPr>
            <a:endParaRPr lang="it-IT" sz="2800">
              <a:solidFill>
                <a:schemeClr val="bg1"/>
              </a:solidFill>
            </a:endParaRP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800" b="1">
                <a:solidFill>
                  <a:schemeClr val="bg1"/>
                </a:solidFill>
              </a:rPr>
              <a:t>D. E’ possibile sostenere la prova scritta prima di aver superato l’esame di Biologia Cellulare?</a:t>
            </a: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800" b="1">
                <a:solidFill>
                  <a:schemeClr val="bg1"/>
                </a:solidFill>
              </a:rPr>
              <a:t>R. Sì, si può sostenere lo scritto, ma bisogna essere in regola con questi esami propedeutici al momento di sostenere l’orale di Genetica.</a:t>
            </a:r>
          </a:p>
          <a:p>
            <a:pPr marL="342900" indent="0">
              <a:spcBef>
                <a:spcPts val="1000"/>
              </a:spcBef>
              <a:buNone/>
            </a:pPr>
            <a:endParaRPr lang="it-IT" sz="2800">
              <a:solidFill>
                <a:schemeClr val="bg1"/>
              </a:solidFill>
            </a:endParaRPr>
          </a:p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D. Se non sono fuori corso posso comunque iscrivermi agli appelli riservati per i fuori corso di aprile e novembre?</a:t>
            </a:r>
          </a:p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R. No. Gli appelli per i fuori corso sono riservati esclusivamente agli studenti fuori corso e/o laureandi e/o lavoratori</a:t>
            </a:r>
          </a:p>
          <a:p>
            <a:pPr marL="342900" indent="0">
              <a:spcBef>
                <a:spcPts val="1000"/>
              </a:spcBef>
              <a:buNone/>
            </a:pPr>
            <a:endParaRPr lang="it-IT" sz="2800">
              <a:solidFill>
                <a:schemeClr val="bg1"/>
              </a:solidFill>
            </a:endParaRPr>
          </a:p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D. Quanto tempo ho per lo svolgimento dello scritto di genetica?</a:t>
            </a:r>
          </a:p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R. 1h.</a:t>
            </a:r>
          </a:p>
          <a:p>
            <a:pPr marL="342900" indent="0">
              <a:spcBef>
                <a:spcPts val="1000"/>
              </a:spcBef>
              <a:buNone/>
            </a:pPr>
            <a:endParaRPr 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9058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-2173341" y="-605941"/>
            <a:ext cx="17993736" cy="2095500"/>
          </a:xfrm>
        </p:spPr>
        <p:txBody>
          <a:bodyPr/>
          <a:lstStyle/>
          <a:p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Frequently Asked Questions-2</a:t>
            </a:r>
            <a:endParaRPr lang="en-US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197578" y="2201174"/>
            <a:ext cx="11741718" cy="7891066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D. In cosa consiste 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91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R. Lo scritto prevede 4 esercizi. Non ci sono domande “aperte”. La tipologia degli esercizi è la stessa degli esercizi svolti durante le lezioni/esercitazioni (Da Remoto: scritto su Exam.net)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91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3000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D. Qual è il voto minimo per accedere all’orale?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41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R. Il voto minimo è 16.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41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3000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D. Dove trovo i risultati dello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11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R. Gli esiti degli scritti vengono pubblicati sul sito E-learning del docente di riferimento dopo 2-3 giorni dalla prova scritta. 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11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3000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D. Quando è previsto l’orale?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EF0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R. Circa una settimana dopo lo scritto. Data, ora e luogo dell’orale verranno comunicati insieme ai risultati dello scritto sul sito E-learning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3000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D. Se si viene bocciati all’orale, viene mantenuto il voto dello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EBF92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R. No. La bocciatura prevede l’annullamento anche del voto dello scritto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EBF92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3000">
              <a:solidFill>
                <a:srgbClr val="000000"/>
              </a:solidFill>
            </a:endParaRPr>
          </a:p>
          <a:p>
            <a:pPr algn="just"/>
            <a:endParaRPr lang="en-US" sz="3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89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/>
        </p:nvSpPr>
        <p:spPr>
          <a:xfrm>
            <a:off x="252065" y="4333061"/>
            <a:ext cx="12500670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  <a:p>
            <a:pPr algn="l"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818534" y="46726"/>
            <a:ext cx="14225543" cy="2095500"/>
          </a:xfrm>
        </p:spPr>
        <p:txBody>
          <a:bodyPr/>
          <a:lstStyle/>
          <a:p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Frequently Asked Questions -3-</a:t>
            </a:r>
            <a:b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</a:br>
            <a:endParaRPr lang="en-US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2065" y="2063260"/>
            <a:ext cx="11967522" cy="61087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  <a:defRPr sz="5200">
                <a:solidFill>
                  <a:srgbClr val="31F52A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lang="it-IT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D. Si può ripetere la prova scritta all’appello successivo se non viene superata?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61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R. Sì. Non è previsto nessun “salto dell’appello”.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D. Se sono stato ammesso alla prova orale e non accetto il voto finale, posso conservare il voto dello scritto?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02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R. Si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D. Se supero lo scritto posso sostenere l’orale ad un appello successivo?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739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R. Si , Secondo il seguente specchietto</a:t>
            </a:r>
          </a:p>
          <a:p>
            <a:pPr marL="0" indent="0">
              <a:spcBef>
                <a:spcPts val="0"/>
              </a:spcBef>
              <a:buNone/>
            </a:pP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9637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011830"/>
              </p:ext>
            </p:extLst>
          </p:nvPr>
        </p:nvGraphicFramePr>
        <p:xfrm>
          <a:off x="2167466" y="1986840"/>
          <a:ext cx="9122648" cy="62534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1324"/>
                <a:gridCol w="4561324"/>
              </a:tblGrid>
              <a:tr h="1042242">
                <a:tc>
                  <a:txBody>
                    <a:bodyPr/>
                    <a:lstStyle/>
                    <a:p>
                      <a:pPr algn="l"/>
                      <a:r>
                        <a:rPr lang="en-US" sz="4000">
                          <a:solidFill>
                            <a:srgbClr val="FF0000"/>
                          </a:solidFill>
                          <a:latin typeface="Franklin Gothic Book"/>
                          <a:cs typeface="Franklin Gothic Book"/>
                        </a:rPr>
                        <a:t>APPELLO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VALIDITà</a:t>
                      </a:r>
                    </a:p>
                  </a:txBody>
                  <a:tcPr/>
                </a:tc>
              </a:tr>
              <a:tr h="1042242">
                <a:tc>
                  <a:txBody>
                    <a:bodyPr/>
                    <a:lstStyle/>
                    <a:p>
                      <a:pPr algn="l"/>
                      <a:r>
                        <a:rPr lang="en-US" sz="4000">
                          <a:solidFill>
                            <a:schemeClr val="bg1"/>
                          </a:solidFill>
                          <a:latin typeface="Franklin Gothic Book"/>
                          <a:cs typeface="Franklin Gothic Book"/>
                        </a:rPr>
                        <a:t>giugno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>
                          <a:solidFill>
                            <a:schemeClr val="bg1"/>
                          </a:solidFill>
                          <a:latin typeface="Franklin Gothic Book"/>
                          <a:cs typeface="Franklin Gothic Book"/>
                        </a:rPr>
                        <a:t>SETTEMBRE</a:t>
                      </a:r>
                    </a:p>
                  </a:txBody>
                  <a:tcPr/>
                </a:tc>
              </a:tr>
              <a:tr h="1042242">
                <a:tc>
                  <a:txBody>
                    <a:bodyPr/>
                    <a:lstStyle/>
                    <a:p>
                      <a:pPr algn="l"/>
                      <a:r>
                        <a:rPr lang="en-US" sz="4000">
                          <a:solidFill>
                            <a:schemeClr val="bg1"/>
                          </a:solidFill>
                          <a:latin typeface="Franklin Gothic Book"/>
                          <a:cs typeface="Franklin Gothic Book"/>
                        </a:rPr>
                        <a:t>luglio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>
                          <a:solidFill>
                            <a:schemeClr val="bg1"/>
                          </a:solidFill>
                          <a:latin typeface="Franklin Gothic Book"/>
                          <a:cs typeface="Franklin Gothic Book"/>
                        </a:rPr>
                        <a:t>SETTEMBRE</a:t>
                      </a:r>
                    </a:p>
                  </a:txBody>
                  <a:tcPr/>
                </a:tc>
              </a:tr>
              <a:tr h="1042242">
                <a:tc>
                  <a:txBody>
                    <a:bodyPr/>
                    <a:lstStyle/>
                    <a:p>
                      <a:pPr algn="l"/>
                      <a:r>
                        <a:rPr lang="en-US" sz="4000">
                          <a:solidFill>
                            <a:schemeClr val="bg1"/>
                          </a:solidFill>
                          <a:latin typeface="Franklin Gothic Book"/>
                          <a:cs typeface="Franklin Gothic Book"/>
                        </a:rPr>
                        <a:t>settembre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>
                          <a:solidFill>
                            <a:schemeClr val="bg1"/>
                          </a:solidFill>
                          <a:latin typeface="Franklin Gothic Book"/>
                          <a:cs typeface="Franklin Gothic Book"/>
                        </a:rPr>
                        <a:t>SETTEMBRE</a:t>
                      </a:r>
                    </a:p>
                  </a:txBody>
                  <a:tcPr/>
                </a:tc>
              </a:tr>
              <a:tr h="1042242">
                <a:tc>
                  <a:txBody>
                    <a:bodyPr/>
                    <a:lstStyle/>
                    <a:p>
                      <a:pPr algn="l"/>
                      <a:r>
                        <a:rPr lang="en-US" sz="4000">
                          <a:solidFill>
                            <a:schemeClr val="bg1"/>
                          </a:solidFill>
                          <a:latin typeface="Franklin Gothic Book"/>
                          <a:cs typeface="Franklin Gothic Book"/>
                        </a:rPr>
                        <a:t>ottobre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>
                          <a:solidFill>
                            <a:schemeClr val="bg1"/>
                          </a:solidFill>
                          <a:latin typeface="Franklin Gothic Book"/>
                          <a:cs typeface="Franklin Gothic Book"/>
                        </a:rPr>
                        <a:t>SETTEMBRE</a:t>
                      </a:r>
                    </a:p>
                  </a:txBody>
                  <a:tcPr/>
                </a:tc>
              </a:tr>
              <a:tr h="1042242">
                <a:tc>
                  <a:txBody>
                    <a:bodyPr/>
                    <a:lstStyle/>
                    <a:p>
                      <a:pPr algn="l"/>
                      <a:r>
                        <a:rPr lang="en-US" sz="4000">
                          <a:solidFill>
                            <a:schemeClr val="bg1"/>
                          </a:solidFill>
                          <a:latin typeface="Franklin Gothic Book"/>
                          <a:cs typeface="Franklin Gothic Book"/>
                        </a:rPr>
                        <a:t>gennaio febbraio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>
                          <a:solidFill>
                            <a:schemeClr val="bg1"/>
                          </a:solidFill>
                          <a:latin typeface="Franklin Gothic Book"/>
                          <a:cs typeface="Franklin Gothic Book"/>
                        </a:rPr>
                        <a:t>FEBBRAIO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4005785"/>
      </p:ext>
    </p:extLst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/>
        </p:nvSpPr>
        <p:spPr>
          <a:xfrm>
            <a:off x="252065" y="4425395"/>
            <a:ext cx="12500670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5200">
                <a:solidFill>
                  <a:srgbClr val="31F52A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>
              <a:latin typeface="Franklin Gothic Book"/>
              <a:ea typeface="Franklin Gothic Book"/>
              <a:cs typeface="Franklin Gothic Book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969636" cy="2095500"/>
          </a:xfrm>
        </p:spPr>
        <p:txBody>
          <a:bodyPr/>
          <a:lstStyle/>
          <a:p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Frequently Asked Questions -4-</a:t>
            </a:r>
            <a:b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</a:br>
            <a:endParaRPr lang="en-US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2065" y="1580332"/>
            <a:ext cx="11913033" cy="8550714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D. Come comunico al docente che voglio sostenere l’orale ad un appello successivo?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72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R. Basta scrivere </a:t>
            </a:r>
            <a:r>
              <a:rPr lang="it-IT" u="sng">
                <a:solidFill>
                  <a:srgbClr val="000000"/>
                </a:solidFill>
              </a:rPr>
              <a:t>chiaramente</a:t>
            </a:r>
            <a:r>
              <a:rPr lang="it-IT">
                <a:solidFill>
                  <a:srgbClr val="000000"/>
                </a:solidFill>
              </a:rPr>
              <a:t> sul foglio dello scritto l’appello in cui si intende sostenere l’orale. 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72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E9FAD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D. Se supero lo scritto e non intendo sostenere l’orale nello stesso appello, devo ri-iscrivermi su Infostud?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EA2A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R. Si, bisogna iscriversi all’appello in cui si intende sostenere l’orale.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EA2A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D. Se supero lo scritto e voglio sostenere l’orale ad un appello successivo come verrò verbalizzato all’appello in cui ho sostenuto 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F23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R. Vi verrà verbalizzata </a:t>
            </a:r>
            <a:r>
              <a:rPr lang="it-IT" b="1">
                <a:solidFill>
                  <a:srgbClr val="800000"/>
                </a:solidFill>
              </a:rPr>
              <a:t>una rinuncia</a:t>
            </a:r>
            <a:r>
              <a:rPr lang="it-IT">
                <a:solidFill>
                  <a:srgbClr val="000000"/>
                </a:solidFill>
              </a:rPr>
              <a:t>, il risultato finale dell’esame verrà verbalizzato successivamente all’appello in cui si sostiene e supera l’esame orale.</a:t>
            </a:r>
          </a:p>
        </p:txBody>
      </p:sp>
    </p:spTree>
    <p:extLst>
      <p:ext uri="{BB962C8B-B14F-4D97-AF65-F5344CB8AC3E}">
        <p14:creationId xmlns:p14="http://schemas.microsoft.com/office/powerpoint/2010/main" val="206337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</TotalTime>
  <Words>728</Words>
  <Application>Microsoft Macintosh PowerPoint</Application>
  <PresentationFormat>Personalizzato</PresentationFormat>
  <Paragraphs>110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White</vt:lpstr>
      <vt:lpstr>TOKEN PRODIGIT 84246</vt:lpstr>
      <vt:lpstr>In cosa consiste il corso di Genetica</vt:lpstr>
      <vt:lpstr>Presentazione di PowerPoint</vt:lpstr>
      <vt:lpstr>APPELLI Genetica  (2020-2021) </vt:lpstr>
      <vt:lpstr>Frequently Asked Questions -1- </vt:lpstr>
      <vt:lpstr>Frequently Asked Questions-2</vt:lpstr>
      <vt:lpstr>Frequently Asked Questions -3- </vt:lpstr>
      <vt:lpstr>Presentazione di PowerPoint</vt:lpstr>
      <vt:lpstr>Frequently Asked Questions -4-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Ottime Alternative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cosa consiste il corso di Genetica</dc:title>
  <cp:lastModifiedBy>Giovanni Cenci</cp:lastModifiedBy>
  <cp:revision>43</cp:revision>
  <dcterms:modified xsi:type="dcterms:W3CDTF">2021-03-02T09:26:04Z</dcterms:modified>
</cp:coreProperties>
</file>