
<file path=[Content_Types].xml><?xml version="1.0" encoding="utf-8"?>
<Types xmlns="http://schemas.openxmlformats.org/package/2006/content-types">
  <Default Extension="xml" ContentType="application/xml"/>
  <Default Extension="jpeg" ContentType="image/jpeg"/>
  <Default Extension="tif" ContentType="image/tif"/>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6858000" cy="9144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34" d="100"/>
          <a:sy n="134" d="100"/>
        </p:scale>
        <p:origin x="-848" y="16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2840568"/>
            <a:ext cx="5829300" cy="1960033"/>
          </a:xfrm>
        </p:spPr>
        <p:txBody>
          <a:bodyPr/>
          <a:lstStyle/>
          <a:p>
            <a:r>
              <a:rPr lang="it-IT"/>
              <a:t>Fare clic per modificare stile</a:t>
            </a:r>
            <a:endParaRPr lang="en-US"/>
          </a:p>
        </p:txBody>
      </p:sp>
      <p:sp>
        <p:nvSpPr>
          <p:cNvPr id="3" name="Sottotito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a:p>
        </p:txBody>
      </p:sp>
      <p:sp>
        <p:nvSpPr>
          <p:cNvPr id="4" name="Segnaposto data 3"/>
          <p:cNvSpPr>
            <a:spLocks noGrp="1"/>
          </p:cNvSpPr>
          <p:nvPr>
            <p:ph type="dt" sz="half" idx="10"/>
          </p:nvPr>
        </p:nvSpPr>
        <p:spPr/>
        <p:txBody>
          <a:bodyPr/>
          <a:lstStyle/>
          <a:p>
            <a:fld id="{7B7753B7-55FC-3049-AF6C-448D11BEBAC0}" type="datetimeFigureOut">
              <a:t>25/03/21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EFAF031-6ED7-4343-B02C-29CD6D48BD39}" type="slidenum">
              <a:t>‹n.›</a:t>
            </a:fld>
            <a:endParaRPr lang="en-US"/>
          </a:p>
        </p:txBody>
      </p:sp>
    </p:spTree>
    <p:extLst>
      <p:ext uri="{BB962C8B-B14F-4D97-AF65-F5344CB8AC3E}">
        <p14:creationId xmlns:p14="http://schemas.microsoft.com/office/powerpoint/2010/main" val="2885800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7B7753B7-55FC-3049-AF6C-448D11BEBAC0}" type="datetimeFigureOut">
              <a:t>25/03/21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EFAF031-6ED7-4343-B02C-29CD6D48BD39}" type="slidenum">
              <a:t>‹n.›</a:t>
            </a:fld>
            <a:endParaRPr lang="en-US"/>
          </a:p>
        </p:txBody>
      </p:sp>
    </p:spTree>
    <p:extLst>
      <p:ext uri="{BB962C8B-B14F-4D97-AF65-F5344CB8AC3E}">
        <p14:creationId xmlns:p14="http://schemas.microsoft.com/office/powerpoint/2010/main" val="1870937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3729037" y="488951"/>
            <a:ext cx="1157288" cy="10401300"/>
          </a:xfrm>
        </p:spPr>
        <p:txBody>
          <a:bodyPr vert="eaVert"/>
          <a:lstStyle/>
          <a:p>
            <a:r>
              <a:rPr lang="it-IT"/>
              <a:t>Fare clic per modificare stile</a:t>
            </a:r>
            <a:endParaRPr lang="en-US"/>
          </a:p>
        </p:txBody>
      </p:sp>
      <p:sp>
        <p:nvSpPr>
          <p:cNvPr id="3" name="Segnaposto testo verticale 2"/>
          <p:cNvSpPr>
            <a:spLocks noGrp="1"/>
          </p:cNvSpPr>
          <p:nvPr>
            <p:ph type="body" orient="vert" idx="1"/>
          </p:nvPr>
        </p:nvSpPr>
        <p:spPr>
          <a:xfrm>
            <a:off x="257175" y="488951"/>
            <a:ext cx="3357563" cy="1040130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7B7753B7-55FC-3049-AF6C-448D11BEBAC0}" type="datetimeFigureOut">
              <a:t>25/03/21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EFAF031-6ED7-4343-B02C-29CD6D48BD39}" type="slidenum">
              <a:t>‹n.›</a:t>
            </a:fld>
            <a:endParaRPr lang="en-US"/>
          </a:p>
        </p:txBody>
      </p:sp>
    </p:spTree>
    <p:extLst>
      <p:ext uri="{BB962C8B-B14F-4D97-AF65-F5344CB8AC3E}">
        <p14:creationId xmlns:p14="http://schemas.microsoft.com/office/powerpoint/2010/main" val="2380183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en-US"/>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7B7753B7-55FC-3049-AF6C-448D11BEBAC0}" type="datetimeFigureOut">
              <a:t>25/03/21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EFAF031-6ED7-4343-B02C-29CD6D48BD39}" type="slidenum">
              <a:t>‹n.›</a:t>
            </a:fld>
            <a:endParaRPr lang="en-US"/>
          </a:p>
        </p:txBody>
      </p:sp>
    </p:spTree>
    <p:extLst>
      <p:ext uri="{BB962C8B-B14F-4D97-AF65-F5344CB8AC3E}">
        <p14:creationId xmlns:p14="http://schemas.microsoft.com/office/powerpoint/2010/main" val="373468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5875867"/>
            <a:ext cx="5829300" cy="1816100"/>
          </a:xfrm>
        </p:spPr>
        <p:txBody>
          <a:bodyPr anchor="t"/>
          <a:lstStyle>
            <a:lvl1pPr algn="l">
              <a:defRPr sz="4000" b="1" cap="all"/>
            </a:lvl1pPr>
          </a:lstStyle>
          <a:p>
            <a:r>
              <a:rPr lang="it-IT"/>
              <a:t>Fare clic per modificare stile</a:t>
            </a:r>
            <a:endParaRPr lang="en-US"/>
          </a:p>
        </p:txBody>
      </p:sp>
      <p:sp>
        <p:nvSpPr>
          <p:cNvPr id="3" name="Segnaposto testo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7B7753B7-55FC-3049-AF6C-448D11BEBAC0}" type="datetimeFigureOut">
              <a:t>25/03/21</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EEFAF031-6ED7-4343-B02C-29CD6D48BD39}" type="slidenum">
              <a:t>‹n.›</a:t>
            </a:fld>
            <a:endParaRPr lang="en-US"/>
          </a:p>
        </p:txBody>
      </p:sp>
    </p:spTree>
    <p:extLst>
      <p:ext uri="{BB962C8B-B14F-4D97-AF65-F5344CB8AC3E}">
        <p14:creationId xmlns:p14="http://schemas.microsoft.com/office/powerpoint/2010/main" val="63942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en-US"/>
          </a:p>
        </p:txBody>
      </p:sp>
      <p:sp>
        <p:nvSpPr>
          <p:cNvPr id="3" name="Segnaposto contenuto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p>
            <a:fld id="{7B7753B7-55FC-3049-AF6C-448D11BEBAC0}" type="datetimeFigureOut">
              <a:t>25/03/21</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EEFAF031-6ED7-4343-B02C-29CD6D48BD39}" type="slidenum">
              <a:t>‹n.›</a:t>
            </a:fld>
            <a:endParaRPr lang="en-US"/>
          </a:p>
        </p:txBody>
      </p:sp>
    </p:spTree>
    <p:extLst>
      <p:ext uri="{BB962C8B-B14F-4D97-AF65-F5344CB8AC3E}">
        <p14:creationId xmlns:p14="http://schemas.microsoft.com/office/powerpoint/2010/main" val="312536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342900" y="366184"/>
            <a:ext cx="6172200" cy="1524000"/>
          </a:xfrm>
        </p:spPr>
        <p:txBody>
          <a:bodyPr/>
          <a:lstStyle>
            <a:lvl1pPr>
              <a:defRPr/>
            </a:lvl1pPr>
          </a:lstStyle>
          <a:p>
            <a:r>
              <a:rPr lang="it-IT"/>
              <a:t>Fare clic per modificare stile</a:t>
            </a:r>
            <a:endParaRPr lang="en-US"/>
          </a:p>
        </p:txBody>
      </p:sp>
      <p:sp>
        <p:nvSpPr>
          <p:cNvPr id="3" name="Segnaposto testo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p>
            <a:fld id="{7B7753B7-55FC-3049-AF6C-448D11BEBAC0}" type="datetimeFigureOut">
              <a:t>25/03/21</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EEFAF031-6ED7-4343-B02C-29CD6D48BD39}" type="slidenum">
              <a:t>‹n.›</a:t>
            </a:fld>
            <a:endParaRPr lang="en-US"/>
          </a:p>
        </p:txBody>
      </p:sp>
    </p:spTree>
    <p:extLst>
      <p:ext uri="{BB962C8B-B14F-4D97-AF65-F5344CB8AC3E}">
        <p14:creationId xmlns:p14="http://schemas.microsoft.com/office/powerpoint/2010/main" val="65004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endParaRPr lang="en-US"/>
          </a:p>
        </p:txBody>
      </p:sp>
      <p:sp>
        <p:nvSpPr>
          <p:cNvPr id="3" name="Segnaposto data 2"/>
          <p:cNvSpPr>
            <a:spLocks noGrp="1"/>
          </p:cNvSpPr>
          <p:nvPr>
            <p:ph type="dt" sz="half" idx="10"/>
          </p:nvPr>
        </p:nvSpPr>
        <p:spPr/>
        <p:txBody>
          <a:bodyPr/>
          <a:lstStyle/>
          <a:p>
            <a:fld id="{7B7753B7-55FC-3049-AF6C-448D11BEBAC0}" type="datetimeFigureOut">
              <a:t>25/03/21</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EEFAF031-6ED7-4343-B02C-29CD6D48BD39}" type="slidenum">
              <a:t>‹n.›</a:t>
            </a:fld>
            <a:endParaRPr lang="en-US"/>
          </a:p>
        </p:txBody>
      </p:sp>
    </p:spTree>
    <p:extLst>
      <p:ext uri="{BB962C8B-B14F-4D97-AF65-F5344CB8AC3E}">
        <p14:creationId xmlns:p14="http://schemas.microsoft.com/office/powerpoint/2010/main" val="1510661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B7753B7-55FC-3049-AF6C-448D11BEBAC0}" type="datetimeFigureOut">
              <a:t>25/03/21</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EEFAF031-6ED7-4343-B02C-29CD6D48BD39}" type="slidenum">
              <a:t>‹n.›</a:t>
            </a:fld>
            <a:endParaRPr lang="en-US"/>
          </a:p>
        </p:txBody>
      </p:sp>
    </p:spTree>
    <p:extLst>
      <p:ext uri="{BB962C8B-B14F-4D97-AF65-F5344CB8AC3E}">
        <p14:creationId xmlns:p14="http://schemas.microsoft.com/office/powerpoint/2010/main" val="3807630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0" y="364067"/>
            <a:ext cx="2256235" cy="1549400"/>
          </a:xfrm>
        </p:spPr>
        <p:txBody>
          <a:bodyPr anchor="b"/>
          <a:lstStyle>
            <a:lvl1pPr algn="l">
              <a:defRPr sz="2000" b="1"/>
            </a:lvl1pPr>
          </a:lstStyle>
          <a:p>
            <a:r>
              <a:rPr lang="it-IT"/>
              <a:t>Fare clic per modificare stile</a:t>
            </a:r>
            <a:endParaRPr lang="en-US"/>
          </a:p>
        </p:txBody>
      </p:sp>
      <p:sp>
        <p:nvSpPr>
          <p:cNvPr id="3" name="Segnaposto contenuto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7B7753B7-55FC-3049-AF6C-448D11BEBAC0}" type="datetimeFigureOut">
              <a:t>25/03/21</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EEFAF031-6ED7-4343-B02C-29CD6D48BD39}" type="slidenum">
              <a:t>‹n.›</a:t>
            </a:fld>
            <a:endParaRPr lang="en-US"/>
          </a:p>
        </p:txBody>
      </p:sp>
    </p:spTree>
    <p:extLst>
      <p:ext uri="{BB962C8B-B14F-4D97-AF65-F5344CB8AC3E}">
        <p14:creationId xmlns:p14="http://schemas.microsoft.com/office/powerpoint/2010/main" val="38561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400800"/>
            <a:ext cx="4114800" cy="755651"/>
          </a:xfrm>
        </p:spPr>
        <p:txBody>
          <a:bodyPr anchor="b"/>
          <a:lstStyle>
            <a:lvl1pPr algn="l">
              <a:defRPr sz="2000" b="1"/>
            </a:lvl1pPr>
          </a:lstStyle>
          <a:p>
            <a:r>
              <a:rPr lang="it-IT"/>
              <a:t>Fare clic per modificare stile</a:t>
            </a:r>
            <a:endParaRPr lang="en-US"/>
          </a:p>
        </p:txBody>
      </p:sp>
      <p:sp>
        <p:nvSpPr>
          <p:cNvPr id="3" name="Segnaposto immagin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7B7753B7-55FC-3049-AF6C-448D11BEBAC0}" type="datetimeFigureOut">
              <a:t>25/03/21</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EEFAF031-6ED7-4343-B02C-29CD6D48BD39}" type="slidenum">
              <a:t>‹n.›</a:t>
            </a:fld>
            <a:endParaRPr lang="en-US"/>
          </a:p>
        </p:txBody>
      </p:sp>
    </p:spTree>
    <p:extLst>
      <p:ext uri="{BB962C8B-B14F-4D97-AF65-F5344CB8AC3E}">
        <p14:creationId xmlns:p14="http://schemas.microsoft.com/office/powerpoint/2010/main" val="5334783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it-IT"/>
              <a:t>Fare clic per modificare stile</a:t>
            </a:r>
            <a:endParaRPr lang="en-US"/>
          </a:p>
        </p:txBody>
      </p:sp>
      <p:sp>
        <p:nvSpPr>
          <p:cNvPr id="3" name="Segnaposto testo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B7753B7-55FC-3049-AF6C-448D11BEBAC0}" type="datetimeFigureOut">
              <a:t>25/03/21</a:t>
            </a:fld>
            <a:endParaRPr lang="en-US"/>
          </a:p>
        </p:txBody>
      </p:sp>
      <p:sp>
        <p:nvSpPr>
          <p:cNvPr id="5" name="Segnaposto piè di pagina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EFAF031-6ED7-4343-B02C-29CD6D48BD39}" type="slidenum">
              <a:t>‹n.›</a:t>
            </a:fld>
            <a:endParaRPr lang="en-US"/>
          </a:p>
        </p:txBody>
      </p:sp>
    </p:spTree>
    <p:extLst>
      <p:ext uri="{BB962C8B-B14F-4D97-AF65-F5344CB8AC3E}">
        <p14:creationId xmlns:p14="http://schemas.microsoft.com/office/powerpoint/2010/main" val="2384302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t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p:cNvSpPr>
            <a:spLocks noGrp="1"/>
          </p:cNvSpPr>
          <p:nvPr>
            <p:ph idx="1"/>
          </p:nvPr>
        </p:nvSpPr>
        <p:spPr>
          <a:xfrm>
            <a:off x="342900" y="278902"/>
            <a:ext cx="6172200" cy="6034617"/>
          </a:xfrm>
        </p:spPr>
        <p:txBody>
          <a:bodyPr>
            <a:normAutofit/>
          </a:bodyPr>
          <a:lstStyle/>
          <a:p>
            <a:r>
              <a:rPr lang="en-US" sz="1000">
                <a:latin typeface="Franklin Gothic Book"/>
                <a:ea typeface="Franklin Gothic Book"/>
                <a:cs typeface="Franklin Gothic Book"/>
              </a:rPr>
              <a:t>I fiori tubulari della digitale di tipo selvatico sono rossi, mentre la mutazione white produce fiori bianchi. Un’altra mutazione, peloria, determina la formazione di fiori enormi all’apice dello stelo. Un’altra mutazione ancora, dwarf, influenza la lunghezza degli steli rendendoli più corti del normale. Incrociando una pianta a fiori bianchi con una pianta dwarf e peloria tutte le piante della F1 sono alte con fiori bianchi e di grandezza normale. Incrociando una pianta della F1 con la pianta parentale dwarf e peloria si ottenie la progenia indicata sotto. (Come al solito sono indicati solo i caratteri mutanti.)</a:t>
            </a:r>
          </a:p>
          <a:p>
            <a:pPr algn="just"/>
            <a:endParaRPr lang="en-US" sz="1000">
              <a:latin typeface="Franklin Gothic Book"/>
              <a:ea typeface="Franklin Gothic Book"/>
              <a:cs typeface="Franklin Gothic Book"/>
            </a:endParaRPr>
          </a:p>
          <a:p>
            <a:pPr indent="0" algn="just">
              <a:buNone/>
            </a:pPr>
            <a:r>
              <a:rPr lang="en-US" sz="1000">
                <a:latin typeface="Franklin Gothic Book"/>
                <a:ea typeface="Franklin Gothic Book"/>
                <a:cs typeface="Franklin Gothic Book"/>
              </a:rPr>
              <a:t>darf, peloria	 	172</a:t>
            </a:r>
          </a:p>
          <a:p>
            <a:pPr indent="0" algn="just">
              <a:buNone/>
            </a:pPr>
            <a:r>
              <a:rPr lang="en-US" sz="1000">
                <a:latin typeface="Franklin Gothic Book"/>
                <a:ea typeface="Franklin Gothic Book"/>
                <a:cs typeface="Franklin Gothic Book"/>
              </a:rPr>
              <a:t>white 			162</a:t>
            </a:r>
          </a:p>
          <a:p>
            <a:pPr indent="0" algn="just">
              <a:buNone/>
            </a:pPr>
            <a:r>
              <a:rPr lang="en-US" sz="1000">
                <a:latin typeface="Franklin Gothic Book"/>
                <a:ea typeface="Franklin Gothic Book"/>
                <a:cs typeface="Franklin Gothic Book"/>
              </a:rPr>
              <a:t>darf, peloria, white 	56</a:t>
            </a:r>
          </a:p>
          <a:p>
            <a:pPr indent="0" algn="just">
              <a:buNone/>
            </a:pPr>
            <a:r>
              <a:rPr lang="en-US" sz="1000">
                <a:latin typeface="Franklin Gothic Book"/>
                <a:ea typeface="Franklin Gothic Book"/>
                <a:cs typeface="Franklin Gothic Book"/>
              </a:rPr>
              <a:t>tipo selvatico 		48</a:t>
            </a:r>
          </a:p>
          <a:p>
            <a:pPr indent="0" algn="just">
              <a:buNone/>
            </a:pPr>
            <a:r>
              <a:rPr lang="en-US" sz="1000">
                <a:latin typeface="Franklin Gothic Book"/>
                <a:ea typeface="Franklin Gothic Book"/>
                <a:cs typeface="Franklin Gothic Book"/>
              </a:rPr>
              <a:t>darf, white 		51</a:t>
            </a:r>
          </a:p>
          <a:p>
            <a:pPr indent="0" algn="just">
              <a:buNone/>
            </a:pPr>
            <a:r>
              <a:rPr lang="en-US" sz="1000">
                <a:latin typeface="Franklin Gothic Book"/>
                <a:ea typeface="Franklin Gothic Book"/>
                <a:cs typeface="Franklin Gothic Book"/>
              </a:rPr>
              <a:t>peloria 			43</a:t>
            </a:r>
          </a:p>
          <a:p>
            <a:pPr indent="0" algn="just">
              <a:buNone/>
            </a:pPr>
            <a:r>
              <a:rPr lang="en-US" sz="1000">
                <a:latin typeface="Franklin Gothic Book"/>
                <a:ea typeface="Franklin Gothic Book"/>
                <a:cs typeface="Franklin Gothic Book"/>
              </a:rPr>
              <a:t>darf 			6</a:t>
            </a:r>
          </a:p>
          <a:p>
            <a:pPr indent="0" algn="just">
              <a:buNone/>
            </a:pPr>
            <a:r>
              <a:rPr lang="en-US" sz="1000">
                <a:latin typeface="Franklin Gothic Book"/>
                <a:ea typeface="Franklin Gothic Book"/>
                <a:cs typeface="Franklin Gothic Book"/>
              </a:rPr>
              <a:t>peloria, white 		5</a:t>
            </a:r>
          </a:p>
          <a:p>
            <a:pPr indent="0" algn="just">
              <a:buNone/>
            </a:pPr>
            <a:endParaRPr lang="en-US" sz="1000">
              <a:latin typeface="Franklin Gothic Book"/>
              <a:ea typeface="Franklin Gothic Book"/>
              <a:cs typeface="Franklin Gothic Book"/>
            </a:endParaRPr>
          </a:p>
          <a:p>
            <a:pPr indent="0" algn="just">
              <a:buNone/>
            </a:pPr>
            <a:r>
              <a:rPr lang="en-US" sz="1000">
                <a:latin typeface="Franklin Gothic Book"/>
                <a:ea typeface="Franklin Gothic Book"/>
                <a:cs typeface="Franklin Gothic Book"/>
              </a:rPr>
              <a:t>a. Quali alleli sono dominanti? b. Quali erano i genotipi parentali nell’incrocio iniziale? c. Disegnare una mappa mostrando le relazioni di associazione di questi tre loci. d. C’è interferenza? Se sì, calcolare il coefficiente di coincidenza e il valore dell’interferenza. e) Quale proporzione di piante white peloria vi aspettereste da un incrocio di individui della F2 peloria white con i parentali dwarf e peloria considerando che non avvenga nessun evento di ricombinazione?</a:t>
            </a:r>
            <a:endParaRPr kumimoji="0" lang="en-US" sz="1000" b="0" i="0" u="none" strike="noStrike" cap="none" spc="0" normalizeH="0" baseline="0">
              <a:ln>
                <a:noFill/>
              </a:ln>
              <a:solidFill>
                <a:srgbClr val="000000"/>
              </a:solidFill>
              <a:effectLst/>
              <a:uFillTx/>
              <a:latin typeface="Franklin Gothic Book"/>
              <a:ea typeface="Franklin Gothic Book"/>
              <a:cs typeface="Franklin Gothic Book"/>
              <a:sym typeface="Gill Sans"/>
            </a:endParaRPr>
          </a:p>
          <a:p>
            <a:pPr indent="0" algn="just">
              <a:buNone/>
            </a:pPr>
            <a:endParaRPr lang="en-US" sz="1000">
              <a:latin typeface="Franklin Gothic Book"/>
              <a:ea typeface="Franklin Gothic Book"/>
              <a:cs typeface="Franklin Gothic Book"/>
            </a:endParaRPr>
          </a:p>
          <a:p>
            <a:pPr marL="0" indent="0">
              <a:buNone/>
            </a:pPr>
            <a:endParaRPr lang="en-US" sz="1000">
              <a:latin typeface="Franklin Gothic Book"/>
              <a:ea typeface="Franklin Gothic Book"/>
              <a:cs typeface="Franklin Gothic Book"/>
            </a:endParaRPr>
          </a:p>
          <a:p>
            <a:pPr marL="0" indent="0">
              <a:buNone/>
            </a:pPr>
            <a:endParaRPr lang="en-US" sz="1000"/>
          </a:p>
        </p:txBody>
      </p:sp>
    </p:spTree>
    <p:extLst>
      <p:ext uri="{BB962C8B-B14F-4D97-AF65-F5344CB8AC3E}">
        <p14:creationId xmlns:p14="http://schemas.microsoft.com/office/powerpoint/2010/main" val="2071102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asted-image.tiff"/>
          <p:cNvPicPr>
            <a:picLocks noChangeAspect="1"/>
          </p:cNvPicPr>
          <p:nvPr/>
        </p:nvPicPr>
        <p:blipFill>
          <a:blip r:embed="rId2">
            <a:extLst/>
          </a:blip>
          <a:stretch>
            <a:fillRect/>
          </a:stretch>
        </p:blipFill>
        <p:spPr>
          <a:xfrm>
            <a:off x="161138" y="118693"/>
            <a:ext cx="6120000" cy="895610"/>
          </a:xfrm>
          <a:prstGeom prst="rect">
            <a:avLst/>
          </a:prstGeom>
          <a:ln w="12700">
            <a:miter lim="400000"/>
          </a:ln>
        </p:spPr>
      </p:pic>
      <p:pic>
        <p:nvPicPr>
          <p:cNvPr id="5" name="pasted-image.png"/>
          <p:cNvPicPr>
            <a:picLocks noChangeAspect="1"/>
          </p:cNvPicPr>
          <p:nvPr/>
        </p:nvPicPr>
        <p:blipFill>
          <a:blip r:embed="rId3">
            <a:extLst/>
          </a:blip>
          <a:stretch>
            <a:fillRect/>
          </a:stretch>
        </p:blipFill>
        <p:spPr>
          <a:xfrm>
            <a:off x="471412" y="967648"/>
            <a:ext cx="4753055" cy="2109366"/>
          </a:xfrm>
          <a:prstGeom prst="rect">
            <a:avLst/>
          </a:prstGeom>
          <a:ln w="12700">
            <a:miter lim="400000"/>
          </a:ln>
        </p:spPr>
      </p:pic>
      <p:pic>
        <p:nvPicPr>
          <p:cNvPr id="6" name="pasted-image.png"/>
          <p:cNvPicPr>
            <a:picLocks noChangeAspect="1"/>
          </p:cNvPicPr>
          <p:nvPr/>
        </p:nvPicPr>
        <p:blipFill>
          <a:blip r:embed="rId4">
            <a:extLst/>
          </a:blip>
          <a:stretch>
            <a:fillRect/>
          </a:stretch>
        </p:blipFill>
        <p:spPr>
          <a:xfrm>
            <a:off x="161138" y="3077014"/>
            <a:ext cx="6120000" cy="713498"/>
          </a:xfrm>
          <a:prstGeom prst="rect">
            <a:avLst/>
          </a:prstGeom>
          <a:ln w="12700">
            <a:miter lim="400000"/>
          </a:ln>
        </p:spPr>
      </p:pic>
    </p:spTree>
    <p:extLst>
      <p:ext uri="{BB962C8B-B14F-4D97-AF65-F5344CB8AC3E}">
        <p14:creationId xmlns:p14="http://schemas.microsoft.com/office/powerpoint/2010/main" val="3307988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63792" y="92333"/>
            <a:ext cx="5874747" cy="84125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r>
              <a:rPr lang="en-US" sz="1200">
                <a:latin typeface="Franklin Gothic Book"/>
                <a:ea typeface="Franklin Gothic Book"/>
                <a:cs typeface="Franklin Gothic Book"/>
              </a:rPr>
              <a:t>Una linea pura di tabacco Virginia presenta degli alleli dominanti che determinano la morforlogia della foglia (M), il colore della foglia (C), e la grandezza della foglia (S). Una linea Carolina è omozigote per gli alleli recessivi di questi tre geni. La distribuzione di questi geni sul cromosoma è la seguente:</a:t>
            </a:r>
            <a:endParaRPr kumimoji="0" lang="en-US" sz="1200" b="0" i="0" u="none" strike="noStrike" cap="none" spc="0" normalizeH="0" baseline="0">
              <a:ln>
                <a:noFill/>
              </a:ln>
              <a:solidFill>
                <a:srgbClr val="000000"/>
              </a:solidFill>
              <a:effectLst/>
              <a:uFillTx/>
              <a:latin typeface="Franklin Gothic Book"/>
              <a:ea typeface="Franklin Gothic Book"/>
              <a:cs typeface="Franklin Gothic Book"/>
              <a:sym typeface="Gill Sans"/>
            </a:endParaRPr>
          </a:p>
        </p:txBody>
      </p:sp>
      <p:sp>
        <p:nvSpPr>
          <p:cNvPr id="5" name="CasellaDiTesto 4"/>
          <p:cNvSpPr txBox="1"/>
          <p:nvPr/>
        </p:nvSpPr>
        <p:spPr>
          <a:xfrm>
            <a:off x="203196" y="1686895"/>
            <a:ext cx="5735343" cy="157992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lgn="just"/>
            <a:r>
              <a:rPr lang="en-US" sz="1200">
                <a:latin typeface="Franklin Gothic Book"/>
                <a:ea typeface="Franklin Gothic Book"/>
                <a:cs typeface="Franklin Gothic Book"/>
              </a:rPr>
              <a:t>Un ibrido della F1 tra le due linee viene incrociato con la linea parentale Carolina. Assumendo assenza di interferenza:</a:t>
            </a:r>
          </a:p>
          <a:p>
            <a:pPr algn="just"/>
            <a:r>
              <a:rPr lang="en-US" sz="1200" b="1">
                <a:latin typeface="Franklin Gothic Book"/>
                <a:ea typeface="Franklin Gothic Book"/>
                <a:cs typeface="Franklin Gothic Book"/>
              </a:rPr>
              <a:t>a</a:t>
            </a:r>
            <a:r>
              <a:rPr lang="en-US" sz="1200">
                <a:latin typeface="Franklin Gothic Book"/>
                <a:ea typeface="Franklin Gothic Book"/>
                <a:cs typeface="Franklin Gothic Book"/>
              </a:rPr>
              <a:t>. </a:t>
            </a:r>
            <a:r>
              <a:rPr lang="en-US" sz="1200">
                <a:solidFill>
                  <a:srgbClr val="FF0000"/>
                </a:solidFill>
                <a:latin typeface="Franklin Gothic Book"/>
                <a:ea typeface="Franklin Gothic Book"/>
                <a:cs typeface="Franklin Gothic Book"/>
              </a:rPr>
              <a:t>Quale proporzione della progenie di quest’ultimo incrocio somiglierà alla linea Virginia per tutti e tre i caratteri? </a:t>
            </a:r>
            <a:r>
              <a:rPr lang="en-US" sz="1200" b="1">
                <a:latin typeface="Franklin Gothic Book"/>
                <a:ea typeface="Franklin Gothic Book"/>
                <a:cs typeface="Franklin Gothic Book"/>
              </a:rPr>
              <a:t>b. </a:t>
            </a:r>
            <a:r>
              <a:rPr lang="en-US" sz="1200">
                <a:solidFill>
                  <a:srgbClr val="008000"/>
                </a:solidFill>
                <a:latin typeface="Franklin Gothic Book"/>
                <a:ea typeface="Franklin Gothic Book"/>
                <a:cs typeface="Franklin Gothic Book"/>
              </a:rPr>
              <a:t>Quale proporzione della progenie di quest’ultimo incrocio presenterà la morfologia delle foglie e la grandezza delle foglie della linea Virginia ma il colore delle foglie della linea Carolina? </a:t>
            </a:r>
            <a:r>
              <a:rPr lang="en-US" sz="1200" b="1">
                <a:solidFill>
                  <a:srgbClr val="3366FF"/>
                </a:solidFill>
                <a:latin typeface="Franklin Gothic Book"/>
                <a:ea typeface="Franklin Gothic Book"/>
                <a:cs typeface="Franklin Gothic Book"/>
              </a:rPr>
              <a:t>c. </a:t>
            </a:r>
            <a:r>
              <a:rPr lang="en-US" sz="1200">
                <a:solidFill>
                  <a:srgbClr val="3366FF"/>
                </a:solidFill>
                <a:latin typeface="Franklin Gothic Book"/>
                <a:ea typeface="Franklin Gothic Book"/>
                <a:cs typeface="Franklin Gothic Book"/>
              </a:rPr>
              <a:t>Quale proporzione della progenie di quest’ultimo incrocio presenterà la morfologia delle foglie e il colore delle foglie della linea Virginia ma la grandezza delle foglie della linea Carolina?</a:t>
            </a:r>
            <a:endParaRPr kumimoji="0" lang="en-US" sz="1200" b="0" i="0" u="none" strike="noStrike" cap="none" spc="0" normalizeH="0" baseline="0">
              <a:ln>
                <a:noFill/>
              </a:ln>
              <a:solidFill>
                <a:srgbClr val="3366FF"/>
              </a:solidFill>
              <a:effectLst/>
              <a:uFillTx/>
              <a:latin typeface="Franklin Gothic Book"/>
              <a:ea typeface="Franklin Gothic Book"/>
              <a:cs typeface="Franklin Gothic Book"/>
              <a:sym typeface="Gill Sans"/>
            </a:endParaRPr>
          </a:p>
        </p:txBody>
      </p:sp>
      <p:pic>
        <p:nvPicPr>
          <p:cNvPr id="6" name="Immagine 5"/>
          <p:cNvPicPr>
            <a:picLocks noChangeAspect="1"/>
          </p:cNvPicPr>
          <p:nvPr/>
        </p:nvPicPr>
        <p:blipFill>
          <a:blip r:embed="rId2"/>
          <a:stretch>
            <a:fillRect/>
          </a:stretch>
        </p:blipFill>
        <p:spPr>
          <a:xfrm>
            <a:off x="1251193" y="933589"/>
            <a:ext cx="2792055" cy="642328"/>
          </a:xfrm>
          <a:prstGeom prst="rect">
            <a:avLst/>
          </a:prstGeom>
        </p:spPr>
      </p:pic>
    </p:spTree>
    <p:extLst>
      <p:ext uri="{BB962C8B-B14F-4D97-AF65-F5344CB8AC3E}">
        <p14:creationId xmlns:p14="http://schemas.microsoft.com/office/powerpoint/2010/main" val="396575119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TotalTime>
  <Words>277</Words>
  <Application>Microsoft Macintosh PowerPoint</Application>
  <PresentationFormat>Presentazione su schermo (4:3)</PresentationFormat>
  <Paragraphs>16</Paragraphs>
  <Slides>3</Slides>
  <Notes>0</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Presentazione di PowerPoint</vt:lpstr>
      <vt:lpstr>Presentazione di PowerPoint</vt:lpstr>
      <vt:lpstr>Presentazione di PowerPoint</vt:lpstr>
    </vt:vector>
  </TitlesOfParts>
  <Company>SAPIENZA Università di Roma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Giovanni Cenci</dc:creator>
  <cp:lastModifiedBy>Giovanni Cenci</cp:lastModifiedBy>
  <cp:revision>1</cp:revision>
  <dcterms:created xsi:type="dcterms:W3CDTF">2021-03-25T09:41:47Z</dcterms:created>
  <dcterms:modified xsi:type="dcterms:W3CDTF">2021-03-25T09:50:27Z</dcterms:modified>
</cp:coreProperties>
</file>