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theme/theme8.xml" ContentType="application/vnd.openxmlformats-officedocument.theme+xml"/>
  <Override PartName="/ppt/slideLayouts/slideLayout23.xml" ContentType="application/vnd.openxmlformats-officedocument.presentationml.slideLayout+xml"/>
  <Override PartName="/ppt/theme/theme9.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10.xml" ContentType="application/vnd.openxmlformats-officedocument.theme+xml"/>
  <Override PartName="/ppt/slideLayouts/slideLayout26.xml" ContentType="application/vnd.openxmlformats-officedocument.presentationml.slideLayout+xml"/>
  <Override PartName="/ppt/theme/theme11.xml" ContentType="application/vnd.openxmlformats-officedocument.theme+xml"/>
  <Override PartName="/ppt/slideLayouts/slideLayout27.xml" ContentType="application/vnd.openxmlformats-officedocument.presentationml.slideLayout+xml"/>
  <Override PartName="/ppt/theme/theme12.xml" ContentType="application/vnd.openxmlformats-officedocument.theme+xml"/>
  <Override PartName="/ppt/slideLayouts/slideLayout28.xml" ContentType="application/vnd.openxmlformats-officedocument.presentationml.slideLayout+xml"/>
  <Override PartName="/ppt/theme/theme13.xml" ContentType="application/vnd.openxmlformats-officedocument.theme+xml"/>
  <Override PartName="/ppt/slideLayouts/slideLayout29.xml" ContentType="application/vnd.openxmlformats-officedocument.presentationml.slideLayout+xml"/>
  <Override PartName="/ppt/theme/theme1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96" r:id="rId2"/>
    <p:sldMasterId id="2147483701" r:id="rId3"/>
    <p:sldMasterId id="2147483703" r:id="rId4"/>
    <p:sldMasterId id="2147483709" r:id="rId5"/>
    <p:sldMasterId id="2147483711" r:id="rId6"/>
    <p:sldMasterId id="2147483718" r:id="rId7"/>
    <p:sldMasterId id="2147483720" r:id="rId8"/>
    <p:sldMasterId id="2147483882" r:id="rId9"/>
    <p:sldMasterId id="2147483884" r:id="rId10"/>
    <p:sldMasterId id="2147484036" r:id="rId11"/>
    <p:sldMasterId id="2147484308" r:id="rId12"/>
    <p:sldMasterId id="2147484310" r:id="rId13"/>
    <p:sldMasterId id="2147484312" r:id="rId14"/>
    <p:sldMasterId id="2147484412" r:id="rId15"/>
  </p:sldMasterIdLst>
  <p:notesMasterIdLst>
    <p:notesMasterId r:id="rId174"/>
  </p:notesMasterIdLst>
  <p:handoutMasterIdLst>
    <p:handoutMasterId r:id="rId175"/>
  </p:handoutMasterIdLst>
  <p:sldIdLst>
    <p:sldId id="448" r:id="rId16"/>
    <p:sldId id="502" r:id="rId17"/>
    <p:sldId id="501" r:id="rId18"/>
    <p:sldId id="453" r:id="rId19"/>
    <p:sldId id="454" r:id="rId20"/>
    <p:sldId id="450" r:id="rId21"/>
    <p:sldId id="455" r:id="rId22"/>
    <p:sldId id="457" r:id="rId23"/>
    <p:sldId id="500" r:id="rId24"/>
    <p:sldId id="459" r:id="rId25"/>
    <p:sldId id="460" r:id="rId26"/>
    <p:sldId id="463" r:id="rId27"/>
    <p:sldId id="464" r:id="rId28"/>
    <p:sldId id="505" r:id="rId29"/>
    <p:sldId id="466" r:id="rId30"/>
    <p:sldId id="467" r:id="rId31"/>
    <p:sldId id="468" r:id="rId32"/>
    <p:sldId id="469" r:id="rId33"/>
    <p:sldId id="470" r:id="rId34"/>
    <p:sldId id="471" r:id="rId35"/>
    <p:sldId id="472" r:id="rId36"/>
    <p:sldId id="473" r:id="rId37"/>
    <p:sldId id="475" r:id="rId38"/>
    <p:sldId id="379" r:id="rId39"/>
    <p:sldId id="451" r:id="rId40"/>
    <p:sldId id="452" r:id="rId41"/>
    <p:sldId id="506" r:id="rId42"/>
    <p:sldId id="521" r:id="rId43"/>
    <p:sldId id="414" r:id="rId44"/>
    <p:sldId id="415" r:id="rId45"/>
    <p:sldId id="416" r:id="rId46"/>
    <p:sldId id="525" r:id="rId47"/>
    <p:sldId id="413" r:id="rId48"/>
    <p:sldId id="420" r:id="rId49"/>
    <p:sldId id="498" r:id="rId50"/>
    <p:sldId id="503" r:id="rId51"/>
    <p:sldId id="504" r:id="rId52"/>
    <p:sldId id="417" r:id="rId53"/>
    <p:sldId id="418" r:id="rId54"/>
    <p:sldId id="419" r:id="rId55"/>
    <p:sldId id="423" r:id="rId56"/>
    <p:sldId id="430" r:id="rId57"/>
    <p:sldId id="330" r:id="rId58"/>
    <p:sldId id="333" r:id="rId59"/>
    <p:sldId id="301" r:id="rId60"/>
    <p:sldId id="275" r:id="rId61"/>
    <p:sldId id="377" r:id="rId62"/>
    <p:sldId id="329" r:id="rId63"/>
    <p:sldId id="332" r:id="rId64"/>
    <p:sldId id="476" r:id="rId65"/>
    <p:sldId id="337" r:id="rId66"/>
    <p:sldId id="338" r:id="rId67"/>
    <p:sldId id="339" r:id="rId68"/>
    <p:sldId id="341" r:id="rId69"/>
    <p:sldId id="385" r:id="rId70"/>
    <p:sldId id="386" r:id="rId71"/>
    <p:sldId id="493" r:id="rId72"/>
    <p:sldId id="387" r:id="rId73"/>
    <p:sldId id="527" r:id="rId74"/>
    <p:sldId id="388" r:id="rId75"/>
    <p:sldId id="497" r:id="rId76"/>
    <p:sldId id="389" r:id="rId77"/>
    <p:sldId id="390" r:id="rId78"/>
    <p:sldId id="391" r:id="rId79"/>
    <p:sldId id="428" r:id="rId80"/>
    <p:sldId id="528" r:id="rId81"/>
    <p:sldId id="393" r:id="rId82"/>
    <p:sldId id="392" r:id="rId83"/>
    <p:sldId id="409" r:id="rId84"/>
    <p:sldId id="410" r:id="rId85"/>
    <p:sldId id="425" r:id="rId86"/>
    <p:sldId id="394" r:id="rId87"/>
    <p:sldId id="395" r:id="rId88"/>
    <p:sldId id="426" r:id="rId89"/>
    <p:sldId id="320" r:id="rId90"/>
    <p:sldId id="310" r:id="rId91"/>
    <p:sldId id="309" r:id="rId92"/>
    <p:sldId id="523" r:id="rId93"/>
    <p:sldId id="494" r:id="rId94"/>
    <p:sldId id="495" r:id="rId95"/>
    <p:sldId id="396" r:id="rId96"/>
    <p:sldId id="427" r:id="rId97"/>
    <p:sldId id="346" r:id="rId98"/>
    <p:sldId id="484" r:id="rId99"/>
    <p:sldId id="352" r:id="rId100"/>
    <p:sldId id="433" r:id="rId101"/>
    <p:sldId id="499" r:id="rId102"/>
    <p:sldId id="441" r:id="rId103"/>
    <p:sldId id="442" r:id="rId104"/>
    <p:sldId id="432" r:id="rId105"/>
    <p:sldId id="354" r:id="rId106"/>
    <p:sldId id="353" r:id="rId107"/>
    <p:sldId id="435" r:id="rId108"/>
    <p:sldId id="436" r:id="rId109"/>
    <p:sldId id="311" r:id="rId110"/>
    <p:sldId id="355" r:id="rId111"/>
    <p:sldId id="351" r:id="rId112"/>
    <p:sldId id="431" r:id="rId113"/>
    <p:sldId id="437" r:id="rId114"/>
    <p:sldId id="345" r:id="rId115"/>
    <p:sldId id="444" r:id="rId116"/>
    <p:sldId id="378" r:id="rId117"/>
    <p:sldId id="438" r:id="rId118"/>
    <p:sldId id="439" r:id="rId119"/>
    <p:sldId id="443" r:id="rId120"/>
    <p:sldId id="445" r:id="rId121"/>
    <p:sldId id="446" r:id="rId122"/>
    <p:sldId id="447" r:id="rId123"/>
    <p:sldId id="526" r:id="rId124"/>
    <p:sldId id="489" r:id="rId125"/>
    <p:sldId id="278" r:id="rId126"/>
    <p:sldId id="282" r:id="rId127"/>
    <p:sldId id="360" r:id="rId128"/>
    <p:sldId id="361" r:id="rId129"/>
    <p:sldId id="358" r:id="rId130"/>
    <p:sldId id="480" r:id="rId131"/>
    <p:sldId id="261" r:id="rId132"/>
    <p:sldId id="284" r:id="rId133"/>
    <p:sldId id="507" r:id="rId134"/>
    <p:sldId id="362" r:id="rId135"/>
    <p:sldId id="363" r:id="rId136"/>
    <p:sldId id="367" r:id="rId137"/>
    <p:sldId id="365" r:id="rId138"/>
    <p:sldId id="368" r:id="rId139"/>
    <p:sldId id="264" r:id="rId140"/>
    <p:sldId id="370" r:id="rId141"/>
    <p:sldId id="397" r:id="rId142"/>
    <p:sldId id="376" r:id="rId143"/>
    <p:sldId id="398" r:id="rId144"/>
    <p:sldId id="399" r:id="rId145"/>
    <p:sldId id="482" r:id="rId146"/>
    <p:sldId id="384" r:id="rId147"/>
    <p:sldId id="520" r:id="rId148"/>
    <p:sldId id="524" r:id="rId149"/>
    <p:sldId id="369" r:id="rId150"/>
    <p:sldId id="485" r:id="rId151"/>
    <p:sldId id="509" r:id="rId152"/>
    <p:sldId id="508" r:id="rId153"/>
    <p:sldId id="286" r:id="rId154"/>
    <p:sldId id="510" r:id="rId155"/>
    <p:sldId id="511" r:id="rId156"/>
    <p:sldId id="383" r:id="rId157"/>
    <p:sldId id="488" r:id="rId158"/>
    <p:sldId id="512" r:id="rId159"/>
    <p:sldId id="513" r:id="rId160"/>
    <p:sldId id="373" r:id="rId161"/>
    <p:sldId id="478" r:id="rId162"/>
    <p:sldId id="400" r:id="rId163"/>
    <p:sldId id="401" r:id="rId164"/>
    <p:sldId id="514" r:id="rId165"/>
    <p:sldId id="515" r:id="rId166"/>
    <p:sldId id="516" r:id="rId167"/>
    <p:sldId id="517" r:id="rId168"/>
    <p:sldId id="405" r:id="rId169"/>
    <p:sldId id="407" r:id="rId170"/>
    <p:sldId id="518" r:id="rId171"/>
    <p:sldId id="519" r:id="rId172"/>
    <p:sldId id="434" r:id="rId17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FF0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80"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752"/>
    </p:cViewPr>
  </p:sorterViewPr>
  <p:notesViewPr>
    <p:cSldViewPr>
      <p:cViewPr varScale="1">
        <p:scale>
          <a:sx n="40" d="100"/>
          <a:sy n="40" d="100"/>
        </p:scale>
        <p:origin x="-96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27.xml"/><Relationship Id="rId143" Type="http://schemas.openxmlformats.org/officeDocument/2006/relationships/slide" Target="slides/slide128.xml"/><Relationship Id="rId144" Type="http://schemas.openxmlformats.org/officeDocument/2006/relationships/slide" Target="slides/slide129.xml"/><Relationship Id="rId145" Type="http://schemas.openxmlformats.org/officeDocument/2006/relationships/slide" Target="slides/slide130.xml"/><Relationship Id="rId146" Type="http://schemas.openxmlformats.org/officeDocument/2006/relationships/slide" Target="slides/slide131.xml"/><Relationship Id="rId147" Type="http://schemas.openxmlformats.org/officeDocument/2006/relationships/slide" Target="slides/slide132.xml"/><Relationship Id="rId148" Type="http://schemas.openxmlformats.org/officeDocument/2006/relationships/slide" Target="slides/slide133.xml"/><Relationship Id="rId149" Type="http://schemas.openxmlformats.org/officeDocument/2006/relationships/slide" Target="slides/slide134.xml"/><Relationship Id="rId180" Type="http://schemas.openxmlformats.org/officeDocument/2006/relationships/tableStyles" Target="tableStyles.xml"/><Relationship Id="rId40" Type="http://schemas.openxmlformats.org/officeDocument/2006/relationships/slide" Target="slides/slide25.xml"/><Relationship Id="rId41" Type="http://schemas.openxmlformats.org/officeDocument/2006/relationships/slide" Target="slides/slide26.xml"/><Relationship Id="rId42" Type="http://schemas.openxmlformats.org/officeDocument/2006/relationships/slide" Target="slides/slide27.xml"/><Relationship Id="rId43" Type="http://schemas.openxmlformats.org/officeDocument/2006/relationships/slide" Target="slides/slide28.xml"/><Relationship Id="rId44" Type="http://schemas.openxmlformats.org/officeDocument/2006/relationships/slide" Target="slides/slide29.xml"/><Relationship Id="rId45" Type="http://schemas.openxmlformats.org/officeDocument/2006/relationships/slide" Target="slides/slide30.xml"/><Relationship Id="rId46" Type="http://schemas.openxmlformats.org/officeDocument/2006/relationships/slide" Target="slides/slide31.xml"/><Relationship Id="rId47" Type="http://schemas.openxmlformats.org/officeDocument/2006/relationships/slide" Target="slides/slide32.xml"/><Relationship Id="rId48" Type="http://schemas.openxmlformats.org/officeDocument/2006/relationships/slide" Target="slides/slide33.xml"/><Relationship Id="rId49" Type="http://schemas.openxmlformats.org/officeDocument/2006/relationships/slide" Target="slides/slide34.xml"/><Relationship Id="rId80" Type="http://schemas.openxmlformats.org/officeDocument/2006/relationships/slide" Target="slides/slide65.xml"/><Relationship Id="rId81" Type="http://schemas.openxmlformats.org/officeDocument/2006/relationships/slide" Target="slides/slide66.xml"/><Relationship Id="rId82" Type="http://schemas.openxmlformats.org/officeDocument/2006/relationships/slide" Target="slides/slide67.xml"/><Relationship Id="rId83" Type="http://schemas.openxmlformats.org/officeDocument/2006/relationships/slide" Target="slides/slide68.xml"/><Relationship Id="rId84" Type="http://schemas.openxmlformats.org/officeDocument/2006/relationships/slide" Target="slides/slide69.xml"/><Relationship Id="rId85" Type="http://schemas.openxmlformats.org/officeDocument/2006/relationships/slide" Target="slides/slide70.xml"/><Relationship Id="rId86" Type="http://schemas.openxmlformats.org/officeDocument/2006/relationships/slide" Target="slides/slide71.xml"/><Relationship Id="rId87" Type="http://schemas.openxmlformats.org/officeDocument/2006/relationships/slide" Target="slides/slide72.xml"/><Relationship Id="rId88" Type="http://schemas.openxmlformats.org/officeDocument/2006/relationships/slide" Target="slides/slide73.xml"/><Relationship Id="rId89" Type="http://schemas.openxmlformats.org/officeDocument/2006/relationships/slide" Target="slides/slide74.xml"/><Relationship Id="rId110" Type="http://schemas.openxmlformats.org/officeDocument/2006/relationships/slide" Target="slides/slide95.xml"/><Relationship Id="rId111" Type="http://schemas.openxmlformats.org/officeDocument/2006/relationships/slide" Target="slides/slide96.xml"/><Relationship Id="rId112" Type="http://schemas.openxmlformats.org/officeDocument/2006/relationships/slide" Target="slides/slide97.xml"/><Relationship Id="rId113" Type="http://schemas.openxmlformats.org/officeDocument/2006/relationships/slide" Target="slides/slide98.xml"/><Relationship Id="rId114" Type="http://schemas.openxmlformats.org/officeDocument/2006/relationships/slide" Target="slides/slide99.xml"/><Relationship Id="rId115" Type="http://schemas.openxmlformats.org/officeDocument/2006/relationships/slide" Target="slides/slide100.xml"/><Relationship Id="rId116" Type="http://schemas.openxmlformats.org/officeDocument/2006/relationships/slide" Target="slides/slide101.xml"/><Relationship Id="rId117" Type="http://schemas.openxmlformats.org/officeDocument/2006/relationships/slide" Target="slides/slide102.xml"/><Relationship Id="rId118" Type="http://schemas.openxmlformats.org/officeDocument/2006/relationships/slide" Target="slides/slide103.xml"/><Relationship Id="rId119" Type="http://schemas.openxmlformats.org/officeDocument/2006/relationships/slide" Target="slides/slide104.xml"/><Relationship Id="rId150" Type="http://schemas.openxmlformats.org/officeDocument/2006/relationships/slide" Target="slides/slide135.xml"/><Relationship Id="rId151" Type="http://schemas.openxmlformats.org/officeDocument/2006/relationships/slide" Target="slides/slide136.xml"/><Relationship Id="rId152" Type="http://schemas.openxmlformats.org/officeDocument/2006/relationships/slide" Target="slides/slide137.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 Target="slides/slide1.xml"/><Relationship Id="rId17" Type="http://schemas.openxmlformats.org/officeDocument/2006/relationships/slide" Target="slides/slide2.xml"/><Relationship Id="rId18" Type="http://schemas.openxmlformats.org/officeDocument/2006/relationships/slide" Target="slides/slide3.xml"/><Relationship Id="rId19" Type="http://schemas.openxmlformats.org/officeDocument/2006/relationships/slide" Target="slides/slide4.xml"/><Relationship Id="rId153" Type="http://schemas.openxmlformats.org/officeDocument/2006/relationships/slide" Target="slides/slide138.xml"/><Relationship Id="rId154" Type="http://schemas.openxmlformats.org/officeDocument/2006/relationships/slide" Target="slides/slide139.xml"/><Relationship Id="rId155" Type="http://schemas.openxmlformats.org/officeDocument/2006/relationships/slide" Target="slides/slide140.xml"/><Relationship Id="rId156" Type="http://schemas.openxmlformats.org/officeDocument/2006/relationships/slide" Target="slides/slide141.xml"/><Relationship Id="rId157" Type="http://schemas.openxmlformats.org/officeDocument/2006/relationships/slide" Target="slides/slide142.xml"/><Relationship Id="rId158" Type="http://schemas.openxmlformats.org/officeDocument/2006/relationships/slide" Target="slides/slide143.xml"/><Relationship Id="rId159" Type="http://schemas.openxmlformats.org/officeDocument/2006/relationships/slide" Target="slides/slide144.xml"/><Relationship Id="rId50" Type="http://schemas.openxmlformats.org/officeDocument/2006/relationships/slide" Target="slides/slide35.xml"/><Relationship Id="rId51" Type="http://schemas.openxmlformats.org/officeDocument/2006/relationships/slide" Target="slides/slide36.xml"/><Relationship Id="rId52" Type="http://schemas.openxmlformats.org/officeDocument/2006/relationships/slide" Target="slides/slide37.xml"/><Relationship Id="rId53" Type="http://schemas.openxmlformats.org/officeDocument/2006/relationships/slide" Target="slides/slide38.xml"/><Relationship Id="rId54" Type="http://schemas.openxmlformats.org/officeDocument/2006/relationships/slide" Target="slides/slide39.xml"/><Relationship Id="rId55" Type="http://schemas.openxmlformats.org/officeDocument/2006/relationships/slide" Target="slides/slide40.xml"/><Relationship Id="rId56" Type="http://schemas.openxmlformats.org/officeDocument/2006/relationships/slide" Target="slides/slide41.xml"/><Relationship Id="rId57" Type="http://schemas.openxmlformats.org/officeDocument/2006/relationships/slide" Target="slides/slide42.xml"/><Relationship Id="rId58" Type="http://schemas.openxmlformats.org/officeDocument/2006/relationships/slide" Target="slides/slide43.xml"/><Relationship Id="rId59" Type="http://schemas.openxmlformats.org/officeDocument/2006/relationships/slide" Target="slides/slide44.xml"/><Relationship Id="rId90" Type="http://schemas.openxmlformats.org/officeDocument/2006/relationships/slide" Target="slides/slide75.xml"/><Relationship Id="rId91" Type="http://schemas.openxmlformats.org/officeDocument/2006/relationships/slide" Target="slides/slide76.xml"/><Relationship Id="rId92" Type="http://schemas.openxmlformats.org/officeDocument/2006/relationships/slide" Target="slides/slide77.xml"/><Relationship Id="rId93" Type="http://schemas.openxmlformats.org/officeDocument/2006/relationships/slide" Target="slides/slide78.xml"/><Relationship Id="rId94" Type="http://schemas.openxmlformats.org/officeDocument/2006/relationships/slide" Target="slides/slide79.xml"/><Relationship Id="rId95" Type="http://schemas.openxmlformats.org/officeDocument/2006/relationships/slide" Target="slides/slide80.xml"/><Relationship Id="rId96" Type="http://schemas.openxmlformats.org/officeDocument/2006/relationships/slide" Target="slides/slide81.xml"/><Relationship Id="rId97" Type="http://schemas.openxmlformats.org/officeDocument/2006/relationships/slide" Target="slides/slide82.xml"/><Relationship Id="rId98" Type="http://schemas.openxmlformats.org/officeDocument/2006/relationships/slide" Target="slides/slide83.xml"/><Relationship Id="rId99" Type="http://schemas.openxmlformats.org/officeDocument/2006/relationships/slide" Target="slides/slide84.xml"/><Relationship Id="rId120" Type="http://schemas.openxmlformats.org/officeDocument/2006/relationships/slide" Target="slides/slide105.xml"/><Relationship Id="rId121" Type="http://schemas.openxmlformats.org/officeDocument/2006/relationships/slide" Target="slides/slide106.xml"/><Relationship Id="rId122" Type="http://schemas.openxmlformats.org/officeDocument/2006/relationships/slide" Target="slides/slide107.xml"/><Relationship Id="rId123" Type="http://schemas.openxmlformats.org/officeDocument/2006/relationships/slide" Target="slides/slide108.xml"/><Relationship Id="rId124" Type="http://schemas.openxmlformats.org/officeDocument/2006/relationships/slide" Target="slides/slide109.xml"/><Relationship Id="rId125" Type="http://schemas.openxmlformats.org/officeDocument/2006/relationships/slide" Target="slides/slide110.xml"/><Relationship Id="rId126" Type="http://schemas.openxmlformats.org/officeDocument/2006/relationships/slide" Target="slides/slide111.xml"/><Relationship Id="rId127" Type="http://schemas.openxmlformats.org/officeDocument/2006/relationships/slide" Target="slides/slide112.xml"/><Relationship Id="rId128" Type="http://schemas.openxmlformats.org/officeDocument/2006/relationships/slide" Target="slides/slide113.xml"/><Relationship Id="rId129" Type="http://schemas.openxmlformats.org/officeDocument/2006/relationships/slide" Target="slides/slide114.xml"/><Relationship Id="rId160" Type="http://schemas.openxmlformats.org/officeDocument/2006/relationships/slide" Target="slides/slide145.xml"/><Relationship Id="rId161" Type="http://schemas.openxmlformats.org/officeDocument/2006/relationships/slide" Target="slides/slide146.xml"/><Relationship Id="rId162" Type="http://schemas.openxmlformats.org/officeDocument/2006/relationships/slide" Target="slides/slide147.xml"/><Relationship Id="rId20" Type="http://schemas.openxmlformats.org/officeDocument/2006/relationships/slide" Target="slides/slide5.xml"/><Relationship Id="rId21" Type="http://schemas.openxmlformats.org/officeDocument/2006/relationships/slide" Target="slides/slide6.xml"/><Relationship Id="rId22" Type="http://schemas.openxmlformats.org/officeDocument/2006/relationships/slide" Target="slides/slide7.xml"/><Relationship Id="rId23" Type="http://schemas.openxmlformats.org/officeDocument/2006/relationships/slide" Target="slides/slide8.xml"/><Relationship Id="rId24" Type="http://schemas.openxmlformats.org/officeDocument/2006/relationships/slide" Target="slides/slide9.xml"/><Relationship Id="rId25" Type="http://schemas.openxmlformats.org/officeDocument/2006/relationships/slide" Target="slides/slide10.xml"/><Relationship Id="rId26" Type="http://schemas.openxmlformats.org/officeDocument/2006/relationships/slide" Target="slides/slide11.xml"/><Relationship Id="rId27" Type="http://schemas.openxmlformats.org/officeDocument/2006/relationships/slide" Target="slides/slide12.xml"/><Relationship Id="rId28" Type="http://schemas.openxmlformats.org/officeDocument/2006/relationships/slide" Target="slides/slide13.xml"/><Relationship Id="rId29" Type="http://schemas.openxmlformats.org/officeDocument/2006/relationships/slide" Target="slides/slide14.xml"/><Relationship Id="rId163" Type="http://schemas.openxmlformats.org/officeDocument/2006/relationships/slide" Target="slides/slide148.xml"/><Relationship Id="rId164" Type="http://schemas.openxmlformats.org/officeDocument/2006/relationships/slide" Target="slides/slide149.xml"/><Relationship Id="rId165" Type="http://schemas.openxmlformats.org/officeDocument/2006/relationships/slide" Target="slides/slide150.xml"/><Relationship Id="rId166" Type="http://schemas.openxmlformats.org/officeDocument/2006/relationships/slide" Target="slides/slide151.xml"/><Relationship Id="rId167" Type="http://schemas.openxmlformats.org/officeDocument/2006/relationships/slide" Target="slides/slide152.xml"/><Relationship Id="rId168" Type="http://schemas.openxmlformats.org/officeDocument/2006/relationships/slide" Target="slides/slide153.xml"/><Relationship Id="rId169" Type="http://schemas.openxmlformats.org/officeDocument/2006/relationships/slide" Target="slides/slide154.xml"/><Relationship Id="rId60" Type="http://schemas.openxmlformats.org/officeDocument/2006/relationships/slide" Target="slides/slide45.xml"/><Relationship Id="rId61" Type="http://schemas.openxmlformats.org/officeDocument/2006/relationships/slide" Target="slides/slide46.xml"/><Relationship Id="rId62" Type="http://schemas.openxmlformats.org/officeDocument/2006/relationships/slide" Target="slides/slide47.xml"/><Relationship Id="rId63" Type="http://schemas.openxmlformats.org/officeDocument/2006/relationships/slide" Target="slides/slide48.xml"/><Relationship Id="rId64" Type="http://schemas.openxmlformats.org/officeDocument/2006/relationships/slide" Target="slides/slide49.xml"/><Relationship Id="rId65" Type="http://schemas.openxmlformats.org/officeDocument/2006/relationships/slide" Target="slides/slide50.xml"/><Relationship Id="rId66" Type="http://schemas.openxmlformats.org/officeDocument/2006/relationships/slide" Target="slides/slide51.xml"/><Relationship Id="rId67" Type="http://schemas.openxmlformats.org/officeDocument/2006/relationships/slide" Target="slides/slide52.xml"/><Relationship Id="rId68" Type="http://schemas.openxmlformats.org/officeDocument/2006/relationships/slide" Target="slides/slide53.xml"/><Relationship Id="rId69" Type="http://schemas.openxmlformats.org/officeDocument/2006/relationships/slide" Target="slides/slide54.xml"/><Relationship Id="rId130" Type="http://schemas.openxmlformats.org/officeDocument/2006/relationships/slide" Target="slides/slide115.xml"/><Relationship Id="rId131" Type="http://schemas.openxmlformats.org/officeDocument/2006/relationships/slide" Target="slides/slide116.xml"/><Relationship Id="rId132" Type="http://schemas.openxmlformats.org/officeDocument/2006/relationships/slide" Target="slides/slide117.xml"/><Relationship Id="rId133" Type="http://schemas.openxmlformats.org/officeDocument/2006/relationships/slide" Target="slides/slide118.xml"/><Relationship Id="rId134" Type="http://schemas.openxmlformats.org/officeDocument/2006/relationships/slide" Target="slides/slide119.xml"/><Relationship Id="rId135" Type="http://schemas.openxmlformats.org/officeDocument/2006/relationships/slide" Target="slides/slide120.xml"/><Relationship Id="rId136" Type="http://schemas.openxmlformats.org/officeDocument/2006/relationships/slide" Target="slides/slide121.xml"/><Relationship Id="rId137" Type="http://schemas.openxmlformats.org/officeDocument/2006/relationships/slide" Target="slides/slide122.xml"/><Relationship Id="rId138" Type="http://schemas.openxmlformats.org/officeDocument/2006/relationships/slide" Target="slides/slide123.xml"/><Relationship Id="rId139" Type="http://schemas.openxmlformats.org/officeDocument/2006/relationships/slide" Target="slides/slide124.xml"/><Relationship Id="rId170" Type="http://schemas.openxmlformats.org/officeDocument/2006/relationships/slide" Target="slides/slide155.xml"/><Relationship Id="rId171" Type="http://schemas.openxmlformats.org/officeDocument/2006/relationships/slide" Target="slides/slide156.xml"/><Relationship Id="rId172" Type="http://schemas.openxmlformats.org/officeDocument/2006/relationships/slide" Target="slides/slide157.xml"/><Relationship Id="rId30" Type="http://schemas.openxmlformats.org/officeDocument/2006/relationships/slide" Target="slides/slide15.xml"/><Relationship Id="rId31" Type="http://schemas.openxmlformats.org/officeDocument/2006/relationships/slide" Target="slides/slide16.xml"/><Relationship Id="rId32" Type="http://schemas.openxmlformats.org/officeDocument/2006/relationships/slide" Target="slides/slide17.xml"/><Relationship Id="rId33" Type="http://schemas.openxmlformats.org/officeDocument/2006/relationships/slide" Target="slides/slide18.xml"/><Relationship Id="rId34" Type="http://schemas.openxmlformats.org/officeDocument/2006/relationships/slide" Target="slides/slide19.xml"/><Relationship Id="rId35" Type="http://schemas.openxmlformats.org/officeDocument/2006/relationships/slide" Target="slides/slide20.xml"/><Relationship Id="rId36" Type="http://schemas.openxmlformats.org/officeDocument/2006/relationships/slide" Target="slides/slide21.xml"/><Relationship Id="rId37" Type="http://schemas.openxmlformats.org/officeDocument/2006/relationships/slide" Target="slides/slide22.xml"/><Relationship Id="rId38" Type="http://schemas.openxmlformats.org/officeDocument/2006/relationships/slide" Target="slides/slide23.xml"/><Relationship Id="rId39" Type="http://schemas.openxmlformats.org/officeDocument/2006/relationships/slide" Target="slides/slide24.xml"/><Relationship Id="rId173" Type="http://schemas.openxmlformats.org/officeDocument/2006/relationships/slide" Target="slides/slide158.xml"/><Relationship Id="rId174" Type="http://schemas.openxmlformats.org/officeDocument/2006/relationships/notesMaster" Target="notesMasters/notesMaster1.xml"/><Relationship Id="rId175" Type="http://schemas.openxmlformats.org/officeDocument/2006/relationships/handoutMaster" Target="handoutMasters/handoutMaster1.xml"/><Relationship Id="rId176" Type="http://schemas.openxmlformats.org/officeDocument/2006/relationships/printerSettings" Target="printerSettings/printerSettings1.bin"/><Relationship Id="rId177" Type="http://schemas.openxmlformats.org/officeDocument/2006/relationships/presProps" Target="presProps.xml"/><Relationship Id="rId178" Type="http://schemas.openxmlformats.org/officeDocument/2006/relationships/viewProps" Target="viewProps.xml"/><Relationship Id="rId179" Type="http://schemas.openxmlformats.org/officeDocument/2006/relationships/theme" Target="theme/theme1.xml"/><Relationship Id="rId70" Type="http://schemas.openxmlformats.org/officeDocument/2006/relationships/slide" Target="slides/slide55.xml"/><Relationship Id="rId71" Type="http://schemas.openxmlformats.org/officeDocument/2006/relationships/slide" Target="slides/slide56.xml"/><Relationship Id="rId72" Type="http://schemas.openxmlformats.org/officeDocument/2006/relationships/slide" Target="slides/slide57.xml"/><Relationship Id="rId73" Type="http://schemas.openxmlformats.org/officeDocument/2006/relationships/slide" Target="slides/slide58.xml"/><Relationship Id="rId74" Type="http://schemas.openxmlformats.org/officeDocument/2006/relationships/slide" Target="slides/slide59.xml"/><Relationship Id="rId75" Type="http://schemas.openxmlformats.org/officeDocument/2006/relationships/slide" Target="slides/slide60.xml"/><Relationship Id="rId76" Type="http://schemas.openxmlformats.org/officeDocument/2006/relationships/slide" Target="slides/slide61.xml"/><Relationship Id="rId77" Type="http://schemas.openxmlformats.org/officeDocument/2006/relationships/slide" Target="slides/slide62.xml"/><Relationship Id="rId78" Type="http://schemas.openxmlformats.org/officeDocument/2006/relationships/slide" Target="slides/slide63.xml"/><Relationship Id="rId79" Type="http://schemas.openxmlformats.org/officeDocument/2006/relationships/slide" Target="slides/slide6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85.xml"/><Relationship Id="rId101" Type="http://schemas.openxmlformats.org/officeDocument/2006/relationships/slide" Target="slides/slide86.xml"/><Relationship Id="rId102" Type="http://schemas.openxmlformats.org/officeDocument/2006/relationships/slide" Target="slides/slide87.xml"/><Relationship Id="rId103" Type="http://schemas.openxmlformats.org/officeDocument/2006/relationships/slide" Target="slides/slide88.xml"/><Relationship Id="rId104" Type="http://schemas.openxmlformats.org/officeDocument/2006/relationships/slide" Target="slides/slide89.xml"/><Relationship Id="rId105" Type="http://schemas.openxmlformats.org/officeDocument/2006/relationships/slide" Target="slides/slide90.xml"/><Relationship Id="rId106" Type="http://schemas.openxmlformats.org/officeDocument/2006/relationships/slide" Target="slides/slide91.xml"/><Relationship Id="rId107" Type="http://schemas.openxmlformats.org/officeDocument/2006/relationships/slide" Target="slides/slide92.xml"/><Relationship Id="rId108" Type="http://schemas.openxmlformats.org/officeDocument/2006/relationships/slide" Target="slides/slide93.xml"/><Relationship Id="rId109" Type="http://schemas.openxmlformats.org/officeDocument/2006/relationships/slide" Target="slides/slide9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25.xml"/><Relationship Id="rId141" Type="http://schemas.openxmlformats.org/officeDocument/2006/relationships/slide" Target="slides/slide12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cs typeface="+mn-cs"/>
              </a:defRPr>
            </a:lvl1pPr>
          </a:lstStyle>
          <a:p>
            <a:pPr>
              <a:defRPr/>
            </a:pPr>
            <a:endParaRPr lang="it-IT"/>
          </a:p>
        </p:txBody>
      </p:sp>
      <p:sp>
        <p:nvSpPr>
          <p:cNvPr id="614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cs typeface="+mn-cs"/>
              </a:defRPr>
            </a:lvl1pPr>
          </a:lstStyle>
          <a:p>
            <a:pPr>
              <a:defRPr/>
            </a:pPr>
            <a:endParaRPr lang="it-IT"/>
          </a:p>
        </p:txBody>
      </p:sp>
      <p:sp>
        <p:nvSpPr>
          <p:cNvPr id="614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cs typeface="+mn-cs"/>
              </a:defRPr>
            </a:lvl1pPr>
          </a:lstStyle>
          <a:p>
            <a:pPr>
              <a:defRPr/>
            </a:pPr>
            <a:endParaRPr lang="it-IT"/>
          </a:p>
        </p:txBody>
      </p:sp>
      <p:sp>
        <p:nvSpPr>
          <p:cNvPr id="614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36FEBC2-0771-514E-8115-8EAF2AD45813}" type="slidenum">
              <a:rPr lang="it-IT"/>
              <a:pPr>
                <a:defRPr/>
              </a:pPr>
              <a:t>‹#›</a:t>
            </a:fld>
            <a:endParaRPr lang="it-IT"/>
          </a:p>
        </p:txBody>
      </p:sp>
    </p:spTree>
    <p:extLst>
      <p:ext uri="{BB962C8B-B14F-4D97-AF65-F5344CB8AC3E}">
        <p14:creationId xmlns:p14="http://schemas.microsoft.com/office/powerpoint/2010/main" val="22969451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cs typeface="+mn-cs"/>
              </a:defRPr>
            </a:lvl1pPr>
          </a:lstStyle>
          <a:p>
            <a:pPr>
              <a:defRPr/>
            </a:pPr>
            <a:endParaRPr lang="it-IT"/>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cs typeface="+mn-cs"/>
              </a:defRPr>
            </a:lvl1pPr>
          </a:lstStyle>
          <a:p>
            <a:pPr>
              <a:defRPr/>
            </a:pPr>
            <a:endParaRPr lang="it-IT"/>
          </a:p>
        </p:txBody>
      </p:sp>
      <p:sp>
        <p:nvSpPr>
          <p:cNvPr id="604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cs typeface="+mn-cs"/>
              </a:defRPr>
            </a:lvl1pPr>
          </a:lstStyle>
          <a:p>
            <a:pPr>
              <a:defRPr/>
            </a:pPr>
            <a:endParaRPr lang="it-IT"/>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D98497F-2E1F-F842-84B7-25F0C0E94CDE}" type="slidenum">
              <a:rPr lang="it-IT"/>
              <a:pPr>
                <a:defRPr/>
              </a:pPr>
              <a:t>‹#›</a:t>
            </a:fld>
            <a:endParaRPr lang="it-IT"/>
          </a:p>
        </p:txBody>
      </p:sp>
    </p:spTree>
    <p:extLst>
      <p:ext uri="{BB962C8B-B14F-4D97-AF65-F5344CB8AC3E}">
        <p14:creationId xmlns:p14="http://schemas.microsoft.com/office/powerpoint/2010/main" val="41433742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fld id="{A3AD1DC8-848B-234C-AB84-CA4C31FE5DCC}" type="slidenum">
              <a:rPr lang="it-IT" sz="1200"/>
              <a:pPr eaLnBrk="1" hangingPunct="1"/>
              <a:t>4</a:t>
            </a:fld>
            <a:endParaRPr lang="it-IT" sz="1200"/>
          </a:p>
        </p:txBody>
      </p:sp>
      <p:sp>
        <p:nvSpPr>
          <p:cNvPr id="65538" name="Rectangle 1026"/>
          <p:cNvSpPr>
            <a:spLocks noGrp="1" noRot="1" noChangeAspect="1" noChangeArrowheads="1" noTextEdit="1"/>
          </p:cNvSpPr>
          <p:nvPr>
            <p:ph type="sldImg"/>
          </p:nvPr>
        </p:nvSpPr>
        <p:spPr>
          <a:ln/>
        </p:spPr>
      </p:sp>
      <p:sp>
        <p:nvSpPr>
          <p:cNvPr id="6553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226"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sp>
        <p:nvSpPr>
          <p:cNvPr id="180227" name="Text Box 2"/>
          <p:cNvSpPr>
            <a:spLocks noGrp="1" noChangeArrowheads="1"/>
          </p:cNvSpPr>
          <p:nvPr>
            <p:ph type="body"/>
          </p:nvPr>
        </p:nvSpPr>
        <p:spPr>
          <a:xfrm>
            <a:off x="1046163" y="4352925"/>
            <a:ext cx="4770437" cy="3478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76200" indent="-76200" eaLnBrk="1">
              <a:lnSpc>
                <a:spcPct val="93000"/>
              </a:lnSpc>
              <a:spcBef>
                <a:spcPct val="0"/>
              </a:spcBef>
              <a:buSzPct val="45000"/>
              <a:tabLst>
                <a:tab pos="649288" algn="l"/>
                <a:tab pos="1298575" algn="l"/>
                <a:tab pos="1947863" algn="l"/>
                <a:tab pos="2597150" algn="l"/>
                <a:tab pos="3248025" algn="l"/>
                <a:tab pos="3897313" algn="l"/>
                <a:tab pos="4546600" algn="l"/>
              </a:tabLst>
            </a:pPr>
            <a:r>
              <a:rPr lang="en-GB">
                <a:latin typeface="Arial" charset="0"/>
                <a:ea typeface="ＭＳ Ｐゴシック" charset="0"/>
                <a:cs typeface="ＭＳ Ｐゴシック" charset="0"/>
              </a:rPr>
              <a:t>A model for the determination of chromatin structure. A map of the 102B region is shown, with the smallest and largest rightward deletions that result in a switch from the variegating 39C-12 transgene to a red-eye phenotype indicated as demarcating a euchromatic domain. Heterochromatic domains appear to be initiated from 1360 elements (shown as bars below the map), presumably targeted by the RNAi mechanism, localizing HP1 association with concomitant H3 modification for K9 methylation. Euchromatic domains may be initiated from regions having a high concentration of histone acetyltransferase activity. Both configurations can spread until stopped by competition.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fld id="{0AA3E821-566B-904E-A69E-068BAAB2AEB2}" type="slidenum">
              <a:rPr lang="it-IT" sz="1200"/>
              <a:pPr eaLnBrk="1" hangingPunct="1"/>
              <a:t>5</a:t>
            </a:fld>
            <a:endParaRPr lang="it-IT" sz="120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10D67FD-2C69-7842-BA85-B19604EA3A8C}" type="slidenum">
              <a:rPr lang="it-IT" sz="1200"/>
              <a:pPr/>
              <a:t>9</a:t>
            </a:fld>
            <a:endParaRPr lang="it-IT" sz="1200"/>
          </a:p>
        </p:txBody>
      </p:sp>
      <p:sp>
        <p:nvSpPr>
          <p:cNvPr id="72706" name="Rectangle 1026"/>
          <p:cNvSpPr>
            <a:spLocks noGrp="1" noRot="1" noChangeAspect="1" noChangeArrowheads="1" noTextEdit="1"/>
          </p:cNvSpPr>
          <p:nvPr>
            <p:ph type="sldImg"/>
          </p:nvPr>
        </p:nvSpPr>
        <p:spPr>
          <a:ln/>
        </p:spPr>
      </p:sp>
      <p:sp>
        <p:nvSpPr>
          <p:cNvPr id="7270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egnaposto immagine diapositiva 1"/>
          <p:cNvSpPr>
            <a:spLocks noGrp="1" noRot="1" noChangeAspect="1" noTextEdit="1"/>
          </p:cNvSpPr>
          <p:nvPr>
            <p:ph type="sldImg"/>
          </p:nvPr>
        </p:nvSpPr>
        <p:spPr>
          <a:ln/>
        </p:spPr>
      </p:sp>
      <p:sp>
        <p:nvSpPr>
          <p:cNvPr id="9523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it-IT">
              <a:ea typeface="ＭＳ Ｐゴシック" charset="0"/>
              <a:cs typeface="ＭＳ Ｐゴシック" charset="0"/>
            </a:endParaRPr>
          </a:p>
        </p:txBody>
      </p:sp>
      <p:sp>
        <p:nvSpPr>
          <p:cNvPr id="95235" name="Segnaposto numero diapositiva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C459B1B9-CB2C-7E48-8761-1AFFDD999328}" type="slidenum">
              <a:rPr lang="it-IT" sz="1200">
                <a:latin typeface="Calibri" charset="0"/>
              </a:rPr>
              <a:pPr algn="r"/>
              <a:t>30</a:t>
            </a:fld>
            <a:endParaRPr lang="it-IT"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egnaposto immagine diapositiva 1"/>
          <p:cNvSpPr>
            <a:spLocks noGrp="1" noRot="1" noChangeAspect="1"/>
          </p:cNvSpPr>
          <p:nvPr>
            <p:ph type="sldImg"/>
          </p:nvPr>
        </p:nvSpPr>
        <p:spPr>
          <a:ln/>
        </p:spPr>
      </p:sp>
      <p:sp>
        <p:nvSpPr>
          <p:cNvPr id="12595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ea typeface="ＭＳ Ｐゴシック" charset="0"/>
              <a:cs typeface="ＭＳ Ｐゴシック" charset="0"/>
            </a:endParaRPr>
          </a:p>
        </p:txBody>
      </p:sp>
      <p:sp>
        <p:nvSpPr>
          <p:cNvPr id="12595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CD9E9D6-86FA-5C41-A8D7-25DDBA059747}" type="slidenum">
              <a:rPr lang="it-IT" sz="1200">
                <a:latin typeface="Calibri" charset="0"/>
              </a:rPr>
              <a:pPr/>
              <a:t>56</a:t>
            </a:fld>
            <a:endParaRPr lang="it-IT"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83025EF-CA59-AA40-9259-52C6DB3B613A}" type="slidenum">
              <a:rPr lang="it-IT" sz="1200"/>
              <a:pPr/>
              <a:t>61</a:t>
            </a:fld>
            <a:endParaRPr lang="it-IT" sz="1200"/>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it-IT">
                <a:ea typeface="ＭＳ Ｐゴシック" charset="0"/>
                <a:cs typeface="ＭＳ Ｐゴシック" charset="0"/>
              </a:rPr>
              <a:t>utile se mancano le sequenze di amplificazione batteriche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80068A7-FD2F-5446-858F-26530CF4FD5B}" type="slidenum">
              <a:rPr lang="it-IT" sz="1200"/>
              <a:pPr/>
              <a:t>93</a:t>
            </a:fld>
            <a:endParaRPr lang="it-IT" sz="1200"/>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AD2197D-2F46-C148-B9AA-A0A4528427A8}" type="slidenum">
              <a:rPr lang="it-IT" sz="1200"/>
              <a:pPr/>
              <a:t>99</a:t>
            </a:fld>
            <a:endParaRPr lang="it-IT" sz="1200"/>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Rot="1" noChangeAspect="1" noChangeArrowheads="1" noTextEdit="1"/>
          </p:cNvSpPr>
          <p:nvPr>
            <p:ph type="sldImg"/>
          </p:nvPr>
        </p:nvSpPr>
        <p:spPr>
          <a:noFill/>
          <a:ln/>
        </p:spPr>
      </p:sp>
      <p:sp>
        <p:nvSpPr>
          <p:cNvPr id="188418"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atin typeface="Times New Roman" charset="0"/>
                <a:ea typeface="ＭＳ Ｐゴシック" charset="0"/>
                <a:cs typeface="ＭＳ Ｐゴシック" charset="0"/>
              </a:rPr>
              <a:t>Trying to define heterochromatin is like trying to define life itself: a cluster</a:t>
            </a:r>
          </a:p>
          <a:p>
            <a:pPr>
              <a:spcBef>
                <a:spcPct val="0"/>
              </a:spcBef>
            </a:pPr>
            <a:r>
              <a:rPr lang="en-US">
                <a:latin typeface="Times New Roman" charset="0"/>
                <a:ea typeface="ＭＳ Ｐゴシック" charset="0"/>
                <a:cs typeface="ＭＳ Ｐゴシック" charset="0"/>
              </a:rPr>
              <a:t>of important properties can be specified, but there are exceptions in every</a:t>
            </a:r>
          </a:p>
          <a:p>
            <a:pPr>
              <a:spcBef>
                <a:spcPct val="0"/>
              </a:spcBef>
            </a:pPr>
            <a:r>
              <a:rPr lang="en-US">
                <a:latin typeface="Times New Roman" charset="0"/>
                <a:ea typeface="ＭＳ Ｐゴシック" charset="0"/>
                <a:cs typeface="ＭＳ Ｐゴシック" charset="0"/>
              </a:rPr>
              <a:t>instance. For example, centromeres are usually associated with blocks of</a:t>
            </a:r>
          </a:p>
          <a:p>
            <a:pPr>
              <a:spcBef>
                <a:spcPct val="0"/>
              </a:spcBef>
            </a:pPr>
            <a:r>
              <a:rPr lang="en-US">
                <a:latin typeface="Times New Roman" charset="0"/>
                <a:ea typeface="ＭＳ Ｐゴシック" charset="0"/>
                <a:cs typeface="ＭＳ Ｐゴシック" charset="0"/>
              </a:rPr>
              <a:t>flanking heterochromatin. However, the inner centromere of Drosophila</a:t>
            </a:r>
          </a:p>
          <a:p>
            <a:pPr>
              <a:spcBef>
                <a:spcPct val="0"/>
              </a:spcBef>
            </a:pPr>
            <a:r>
              <a:rPr lang="en-US">
                <a:latin typeface="Times New Roman" charset="0"/>
                <a:ea typeface="ＭＳ Ｐゴシック" charset="0"/>
                <a:cs typeface="ＭＳ Ｐゴシック" charset="0"/>
              </a:rPr>
              <a:t>chromosomes is associated with blocks of nucleosomes that contain</a:t>
            </a:r>
          </a:p>
          <a:p>
            <a:pPr>
              <a:spcBef>
                <a:spcPct val="0"/>
              </a:spcBef>
            </a:pPr>
            <a:r>
              <a:rPr lang="en-US">
                <a:latin typeface="Times New Roman" charset="0"/>
                <a:ea typeface="ＭＳ Ｐゴシック" charset="0"/>
                <a:cs typeface="ＭＳ Ｐゴシック" charset="0"/>
              </a:rPr>
              <a:t>CENP-A (also known as CID), a variant of histone H3, interspersed with</a:t>
            </a:r>
          </a:p>
          <a:p>
            <a:pPr>
              <a:spcBef>
                <a:spcPct val="0"/>
              </a:spcBef>
            </a:pPr>
            <a:r>
              <a:rPr lang="en-US">
                <a:latin typeface="Times New Roman" charset="0"/>
                <a:ea typeface="ＭＳ Ｐゴシック" charset="0"/>
                <a:cs typeface="ＭＳ Ｐゴシック" charset="0"/>
              </a:rPr>
              <a:t>blocks of nucleosomes that contain H3 with a different modification</a:t>
            </a:r>
          </a:p>
          <a:p>
            <a:pPr>
              <a:spcBef>
                <a:spcPct val="0"/>
              </a:spcBef>
            </a:pPr>
            <a:r>
              <a:rPr lang="en-US">
                <a:latin typeface="Times New Roman" charset="0"/>
                <a:ea typeface="ＭＳ Ｐゴシック" charset="0"/>
                <a:cs typeface="ＭＳ Ｐゴシック" charset="0"/>
              </a:rPr>
              <a:t>pattern78. The elements at the telomeres of Drosophila chromosomes</a:t>
            </a:r>
          </a:p>
          <a:p>
            <a:pPr>
              <a:spcBef>
                <a:spcPct val="0"/>
              </a:spcBef>
            </a:pPr>
            <a:r>
              <a:rPr lang="en-US">
                <a:latin typeface="Times New Roman" charset="0"/>
                <a:ea typeface="ＭＳ Ｐゴシック" charset="0"/>
                <a:cs typeface="ＭＳ Ｐゴシック" charset="0"/>
              </a:rPr>
              <a:t>are non-LTR (non-long terminal repeat) retrotransposons, which are </a:t>
            </a:r>
          </a:p>
          <a:p>
            <a:pPr>
              <a:spcBef>
                <a:spcPct val="0"/>
              </a:spcBef>
            </a:pPr>
            <a:r>
              <a:rPr lang="en-US">
                <a:latin typeface="Times New Roman" charset="0"/>
                <a:ea typeface="ＭＳ Ｐゴシック" charset="0"/>
                <a:cs typeface="ＭＳ Ｐゴシック" charset="0"/>
              </a:rPr>
              <a:t>transcribed79. By contrast, the proximal telomere-associated sequences</a:t>
            </a:r>
          </a:p>
          <a:p>
            <a:pPr>
              <a:spcBef>
                <a:spcPct val="0"/>
              </a:spcBef>
            </a:pPr>
            <a:r>
              <a:rPr lang="en-US">
                <a:latin typeface="Times New Roman" charset="0"/>
                <a:ea typeface="ＭＳ Ｐゴシック" charset="0"/>
                <a:cs typeface="ＭＳ Ｐゴシック" charset="0"/>
              </a:rPr>
              <a:t>show more of the properties of heterochromatin. The characteristics</a:t>
            </a:r>
          </a:p>
          <a:p>
            <a:pPr>
              <a:spcBef>
                <a:spcPct val="0"/>
              </a:spcBef>
            </a:pPr>
            <a:r>
              <a:rPr lang="en-US">
                <a:latin typeface="Times New Roman" charset="0"/>
                <a:ea typeface="ＭＳ Ｐゴシック" charset="0"/>
                <a:cs typeface="ＭＳ Ｐゴシック" charset="0"/>
              </a:rPr>
              <a:t>listed in the figure are most consistently observed in pericentromeric</a:t>
            </a:r>
          </a:p>
          <a:p>
            <a:pPr>
              <a:spcBef>
                <a:spcPct val="0"/>
              </a:spcBef>
            </a:pPr>
            <a:r>
              <a:rPr lang="en-US">
                <a:latin typeface="Times New Roman" charset="0"/>
                <a:ea typeface="ＭＳ Ｐゴシック" charset="0"/>
                <a:cs typeface="ＭＳ Ｐゴシック" charset="0"/>
              </a:rPr>
              <a:t>heterochromatin: that is, in the regions that flank the centromeres of</a:t>
            </a:r>
          </a:p>
          <a:p>
            <a:pPr>
              <a:spcBef>
                <a:spcPct val="0"/>
              </a:spcBef>
            </a:pPr>
            <a:r>
              <a:rPr lang="en-US">
                <a:latin typeface="Times New Roman" charset="0"/>
                <a:ea typeface="ＭＳ Ｐゴシック" charset="0"/>
                <a:cs typeface="ＭＳ Ｐゴシック" charset="0"/>
              </a:rPr>
              <a:t>many eukaryotic chromosomes. These regions are rich in remnants</a:t>
            </a:r>
          </a:p>
          <a:p>
            <a:pPr>
              <a:spcBef>
                <a:spcPct val="0"/>
              </a:spcBef>
            </a:pPr>
            <a:r>
              <a:rPr lang="en-US">
                <a:latin typeface="Times New Roman" charset="0"/>
                <a:ea typeface="ＭＳ Ｐゴシック" charset="0"/>
                <a:cs typeface="ＭＳ Ｐゴシック" charset="0"/>
              </a:rPr>
              <a:t>of transposable elements. It should be noted that little is known about</a:t>
            </a:r>
          </a:p>
          <a:p>
            <a:pPr>
              <a:spcBef>
                <a:spcPct val="0"/>
              </a:spcBef>
            </a:pPr>
            <a:r>
              <a:rPr lang="en-US">
                <a:latin typeface="Times New Roman" charset="0"/>
                <a:ea typeface="ＭＳ Ｐゴシック" charset="0"/>
                <a:cs typeface="ＭＳ Ｐゴシック" charset="0"/>
              </a:rPr>
              <a:t>either the stoichiometry of HP1 or the folding of the chromatin fibre in</a:t>
            </a:r>
          </a:p>
          <a:p>
            <a:pPr>
              <a:spcBef>
                <a:spcPct val="0"/>
              </a:spcBef>
            </a:pPr>
            <a:r>
              <a:rPr lang="en-US">
                <a:latin typeface="Times New Roman" charset="0"/>
                <a:ea typeface="ＭＳ Ｐゴシック" charset="0"/>
                <a:cs typeface="ＭＳ Ｐゴシック" charset="0"/>
              </a:rPr>
              <a:t>heterochromatin; the figure is meant to convey only the association of</a:t>
            </a:r>
          </a:p>
          <a:p>
            <a:pPr>
              <a:spcBef>
                <a:spcPct val="0"/>
              </a:spcBef>
            </a:pPr>
            <a:r>
              <a:rPr lang="en-US">
                <a:latin typeface="Times New Roman" charset="0"/>
                <a:ea typeface="ＭＳ Ｐゴシック" charset="0"/>
                <a:cs typeface="ＭＳ Ｐゴシック" charset="0"/>
              </a:rPr>
              <a:t>HP1 and the condensation of the chromatin fibre.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1828800"/>
            <a:ext cx="7772400" cy="1600200"/>
          </a:xfrm>
        </p:spPr>
        <p:txBody>
          <a:bodyPr/>
          <a:lstStyle>
            <a:lvl1pPr>
              <a:defRPr/>
            </a:lvl1pPr>
          </a:lstStyle>
          <a:p>
            <a:r>
              <a:rPr lang="it-IT"/>
              <a:t>Click to edit Master title style</a:t>
            </a:r>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it-IT"/>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a:xfrm>
            <a:off x="6553200" y="6172200"/>
            <a:ext cx="2286000" cy="533400"/>
          </a:xfrm>
        </p:spPr>
        <p:txBody>
          <a:bodyPr/>
          <a:lstStyle>
            <a:lvl1pPr>
              <a:defRPr/>
            </a:lvl1pPr>
          </a:lstStyle>
          <a:p>
            <a:pPr>
              <a:defRPr/>
            </a:pPr>
            <a:fld id="{A14F0BF8-D231-0E47-BF7D-FDCC057B9B34}" type="slidenum">
              <a:rPr lang="it-IT"/>
              <a:pPr>
                <a:defRPr/>
              </a:pPr>
              <a:t>‹#›</a:t>
            </a:fld>
            <a:endParaRPr lang="it-IT"/>
          </a:p>
        </p:txBody>
      </p:sp>
    </p:spTree>
    <p:extLst>
      <p:ext uri="{BB962C8B-B14F-4D97-AF65-F5344CB8AC3E}">
        <p14:creationId xmlns:p14="http://schemas.microsoft.com/office/powerpoint/2010/main" val="1999344195"/>
      </p:ext>
    </p:extLst>
  </p:cSld>
  <p:clrMapOvr>
    <a:masterClrMapping/>
  </p:clrMapOvr>
  <p:transition xmlns:p14="http://schemas.microsoft.com/office/powerpoint/2010/mai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64BE70A-C1B0-C240-81B3-44CC5A97C472}" type="slidenum">
              <a:rPr lang="it-IT"/>
              <a:pPr>
                <a:defRPr/>
              </a:pPr>
              <a:t>‹#›</a:t>
            </a:fld>
            <a:endParaRPr lang="it-IT"/>
          </a:p>
        </p:txBody>
      </p:sp>
    </p:spTree>
    <p:extLst>
      <p:ext uri="{BB962C8B-B14F-4D97-AF65-F5344CB8AC3E}">
        <p14:creationId xmlns:p14="http://schemas.microsoft.com/office/powerpoint/2010/main" val="4006546632"/>
      </p:ext>
    </p:extLst>
  </p:cSld>
  <p:clrMapOvr>
    <a:masterClrMapping/>
  </p:clrMapOvr>
  <p:transition xmlns:p14="http://schemas.microsoft.com/office/powerpoint/2010/mai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05600" y="609600"/>
            <a:ext cx="2133600" cy="53340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304800" y="609600"/>
            <a:ext cx="6248400" cy="53340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8C1FD3A-EAC8-5D44-A254-DF45A6301D62}" type="slidenum">
              <a:rPr lang="it-IT"/>
              <a:pPr>
                <a:defRPr/>
              </a:pPr>
              <a:t>‹#›</a:t>
            </a:fld>
            <a:endParaRPr lang="it-IT"/>
          </a:p>
        </p:txBody>
      </p:sp>
    </p:spTree>
    <p:extLst>
      <p:ext uri="{BB962C8B-B14F-4D97-AF65-F5344CB8AC3E}">
        <p14:creationId xmlns:p14="http://schemas.microsoft.com/office/powerpoint/2010/main" val="1358472516"/>
      </p:ext>
    </p:extLst>
  </p:cSld>
  <p:clrMapOvr>
    <a:masterClrMapping/>
  </p:clrMapOvr>
  <p:transition xmlns:p14="http://schemas.microsoft.com/office/powerpoint/2010/mai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hangingPunct="0">
              <a:defRPr/>
            </a:lvl1pPr>
          </a:lstStyle>
          <a:p>
            <a:pPr>
              <a:defRPr/>
            </a:pPr>
            <a:fld id="{5CDCF658-5008-A04E-8187-7EEE7509FD48}" type="datetime1">
              <a:rPr lang="it-IT"/>
              <a:pPr>
                <a:defRPr/>
              </a:pPr>
              <a:t>22/03/17</a:t>
            </a:fld>
            <a:endParaRPr lang="it-IT"/>
          </a:p>
        </p:txBody>
      </p:sp>
      <p:sp>
        <p:nvSpPr>
          <p:cNvPr id="5" name="Segnaposto piè di pagina 4"/>
          <p:cNvSpPr>
            <a:spLocks noGrp="1"/>
          </p:cNvSpPr>
          <p:nvPr>
            <p:ph type="ftr" sz="quarter" idx="11"/>
          </p:nvPr>
        </p:nvSpPr>
        <p:spPr/>
        <p:txBody>
          <a:bodyPr rtlCol="0"/>
          <a:lstStyle>
            <a:lvl1pPr eaLnBrk="0" fontAlgn="auto" hangingPunct="0">
              <a:spcBef>
                <a:spcPts val="0"/>
              </a:spcBef>
              <a:spcAft>
                <a:spcPts val="0"/>
              </a:spcAft>
              <a:defRPr>
                <a:solidFill>
                  <a:prstClr val="black">
                    <a:tint val="75000"/>
                  </a:prstClr>
                </a:solidFill>
                <a:latin typeface="+mn-lt"/>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lvl1pPr>
          </a:lstStyle>
          <a:p>
            <a:pPr>
              <a:defRPr/>
            </a:pPr>
            <a:fld id="{4FAEA47D-7FDA-F448-A809-5A792DEB054F}" type="slidenum">
              <a:rPr lang="it-IT"/>
              <a:pPr>
                <a:defRPr/>
              </a:pPr>
              <a:t>‹#›</a:t>
            </a:fld>
            <a:endParaRPr lang="it-IT"/>
          </a:p>
        </p:txBody>
      </p:sp>
    </p:spTree>
    <p:extLst>
      <p:ext uri="{BB962C8B-B14F-4D97-AF65-F5344CB8AC3E}">
        <p14:creationId xmlns:p14="http://schemas.microsoft.com/office/powerpoint/2010/main" val="816904901"/>
      </p:ext>
    </p:extLst>
  </p:cSld>
  <p:clrMapOvr>
    <a:masterClrMapping/>
  </p:clrMapOvr>
  <p:transition xmlns:p14="http://schemas.microsoft.com/office/powerpoint/2010/mai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eaLnBrk="0" hangingPunct="0">
              <a:defRPr/>
            </a:lvl1pPr>
          </a:lstStyle>
          <a:p>
            <a:pPr>
              <a:defRPr/>
            </a:pPr>
            <a:fld id="{A4631684-FD67-C342-B8DF-272748285196}" type="datetime1">
              <a:rPr lang="it-IT"/>
              <a:pPr>
                <a:defRPr/>
              </a:pPr>
              <a:t>22/03/17</a:t>
            </a:fld>
            <a:endParaRPr lang="it-IT"/>
          </a:p>
        </p:txBody>
      </p:sp>
      <p:sp>
        <p:nvSpPr>
          <p:cNvPr id="3" name="Segnaposto piè di pagina 4"/>
          <p:cNvSpPr>
            <a:spLocks noGrp="1"/>
          </p:cNvSpPr>
          <p:nvPr>
            <p:ph type="ftr" sz="quarter" idx="11"/>
          </p:nvPr>
        </p:nvSpPr>
        <p:spPr/>
        <p:txBody>
          <a:bodyPr rtlCol="0"/>
          <a:lstStyle>
            <a:lvl1pPr eaLnBrk="0" fontAlgn="auto" hangingPunct="0">
              <a:spcBef>
                <a:spcPts val="0"/>
              </a:spcBef>
              <a:spcAft>
                <a:spcPts val="0"/>
              </a:spcAft>
              <a:defRPr>
                <a:solidFill>
                  <a:schemeClr val="tx1">
                    <a:tint val="75000"/>
                  </a:schemeClr>
                </a:solidFill>
                <a:latin typeface="+mn-lt"/>
              </a:defRPr>
            </a:lvl1pPr>
          </a:lstStyle>
          <a:p>
            <a:pPr>
              <a:defRPr/>
            </a:pPr>
            <a:endParaRPr lang="it-IT"/>
          </a:p>
        </p:txBody>
      </p:sp>
      <p:sp>
        <p:nvSpPr>
          <p:cNvPr id="4" name="Segnaposto numero diapositiva 5"/>
          <p:cNvSpPr>
            <a:spLocks noGrp="1"/>
          </p:cNvSpPr>
          <p:nvPr>
            <p:ph type="sldNum" sz="quarter" idx="12"/>
          </p:nvPr>
        </p:nvSpPr>
        <p:spPr/>
        <p:txBody>
          <a:bodyPr/>
          <a:lstStyle>
            <a:lvl1pPr eaLnBrk="0" hangingPunct="0">
              <a:defRPr/>
            </a:lvl1pPr>
          </a:lstStyle>
          <a:p>
            <a:pPr>
              <a:defRPr/>
            </a:pPr>
            <a:fld id="{5C88B5B4-F3FB-6947-86D1-0774A0BF4991}" type="slidenum">
              <a:rPr lang="it-IT"/>
              <a:pPr>
                <a:defRPr/>
              </a:pPr>
              <a:t>‹#›</a:t>
            </a:fld>
            <a:endParaRPr lang="it-IT"/>
          </a:p>
        </p:txBody>
      </p:sp>
    </p:spTree>
    <p:extLst>
      <p:ext uri="{BB962C8B-B14F-4D97-AF65-F5344CB8AC3E}">
        <p14:creationId xmlns:p14="http://schemas.microsoft.com/office/powerpoint/2010/main" val="923253083"/>
      </p:ext>
    </p:extLst>
  </p:cSld>
  <p:clrMapOvr>
    <a:masterClrMapping/>
  </p:clrMapOvr>
  <p:transition xmlns:p14="http://schemas.microsoft.com/office/powerpoint/2010/mai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hangingPunct="0">
              <a:defRPr/>
            </a:lvl1pPr>
          </a:lstStyle>
          <a:p>
            <a:pPr>
              <a:defRPr/>
            </a:pPr>
            <a:fld id="{22CDD911-6D89-3140-8B2D-937E2CE267F5}" type="datetime1">
              <a:rPr lang="it-IT"/>
              <a:pPr>
                <a:defRPr/>
              </a:pPr>
              <a:t>22/03/17</a:t>
            </a:fld>
            <a:endParaRPr lang="it-IT"/>
          </a:p>
        </p:txBody>
      </p:sp>
      <p:sp>
        <p:nvSpPr>
          <p:cNvPr id="5" name="Segnaposto piè di pagina 4"/>
          <p:cNvSpPr>
            <a:spLocks noGrp="1"/>
          </p:cNvSpPr>
          <p:nvPr>
            <p:ph type="ftr" sz="quarter" idx="11"/>
          </p:nvPr>
        </p:nvSpPr>
        <p:spPr/>
        <p:txBody>
          <a:bodyPr rtlCol="0"/>
          <a:lstStyle>
            <a:lvl1pPr eaLnBrk="0" fontAlgn="auto" hangingPunct="0">
              <a:spcBef>
                <a:spcPts val="0"/>
              </a:spcBef>
              <a:spcAft>
                <a:spcPts val="0"/>
              </a:spcAft>
              <a:defRPr>
                <a:solidFill>
                  <a:prstClr val="black">
                    <a:tint val="75000"/>
                  </a:prstClr>
                </a:solidFill>
                <a:latin typeface="+mn-lt"/>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lvl1pPr>
          </a:lstStyle>
          <a:p>
            <a:pPr>
              <a:defRPr/>
            </a:pPr>
            <a:fld id="{E174013A-2D55-9F41-9A13-6CEEC2D2B0B5}" type="slidenum">
              <a:rPr lang="it-IT"/>
              <a:pPr>
                <a:defRPr/>
              </a:pPr>
              <a:t>‹#›</a:t>
            </a:fld>
            <a:endParaRPr lang="it-IT"/>
          </a:p>
        </p:txBody>
      </p:sp>
    </p:spTree>
    <p:extLst>
      <p:ext uri="{BB962C8B-B14F-4D97-AF65-F5344CB8AC3E}">
        <p14:creationId xmlns:p14="http://schemas.microsoft.com/office/powerpoint/2010/main" val="891891212"/>
      </p:ext>
    </p:extLst>
  </p:cSld>
  <p:clrMapOvr>
    <a:masterClrMapping/>
  </p:clrMapOvr>
  <p:transition xmlns:p14="http://schemas.microsoft.com/office/powerpoint/2010/mai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hangingPunct="0">
              <a:defRPr/>
            </a:lvl1pPr>
          </a:lstStyle>
          <a:p>
            <a:pPr>
              <a:defRPr/>
            </a:pPr>
            <a:fld id="{F2CEEAF9-C7F8-D74A-BE43-609C2A3D1641}" type="datetime1">
              <a:rPr lang="it-IT"/>
              <a:pPr>
                <a:defRPr/>
              </a:pPr>
              <a:t>22/03/17</a:t>
            </a:fld>
            <a:endParaRPr lang="it-IT"/>
          </a:p>
        </p:txBody>
      </p:sp>
      <p:sp>
        <p:nvSpPr>
          <p:cNvPr id="5" name="Segnaposto piè di pagina 4"/>
          <p:cNvSpPr>
            <a:spLocks noGrp="1"/>
          </p:cNvSpPr>
          <p:nvPr>
            <p:ph type="ftr" sz="quarter" idx="11"/>
          </p:nvPr>
        </p:nvSpPr>
        <p:spPr/>
        <p:txBody>
          <a:bodyPr rtlCol="0"/>
          <a:lstStyle>
            <a:lvl1pPr eaLnBrk="0" fontAlgn="auto" hangingPunct="0">
              <a:spcBef>
                <a:spcPts val="0"/>
              </a:spcBef>
              <a:spcAft>
                <a:spcPts val="0"/>
              </a:spcAft>
              <a:defRPr>
                <a:solidFill>
                  <a:prstClr val="black">
                    <a:tint val="75000"/>
                  </a:prstClr>
                </a:solidFill>
                <a:latin typeface="+mn-lt"/>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lvl1pPr>
          </a:lstStyle>
          <a:p>
            <a:pPr>
              <a:defRPr/>
            </a:pPr>
            <a:fld id="{5707E080-9A35-184A-9DF4-FD0A5665563D}" type="slidenum">
              <a:rPr lang="it-IT"/>
              <a:pPr>
                <a:defRPr/>
              </a:pPr>
              <a:t>‹#›</a:t>
            </a:fld>
            <a:endParaRPr lang="it-IT"/>
          </a:p>
        </p:txBody>
      </p:sp>
    </p:spTree>
    <p:extLst>
      <p:ext uri="{BB962C8B-B14F-4D97-AF65-F5344CB8AC3E}">
        <p14:creationId xmlns:p14="http://schemas.microsoft.com/office/powerpoint/2010/main" val="2877571523"/>
      </p:ext>
    </p:extLst>
  </p:cSld>
  <p:clrMapOvr>
    <a:masterClrMapping/>
  </p:clrMapOvr>
  <p:transition xmlns:p14="http://schemas.microsoft.com/office/powerpoint/2010/mai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eaLnBrk="0" hangingPunct="0">
              <a:defRPr/>
            </a:lvl1pPr>
          </a:lstStyle>
          <a:p>
            <a:pPr>
              <a:defRPr/>
            </a:pPr>
            <a:fld id="{BCFBCFA3-BFDD-D042-807F-EE2046FA29E0}" type="datetime1">
              <a:rPr lang="it-IT"/>
              <a:pPr>
                <a:defRPr/>
              </a:pPr>
              <a:t>22/03/17</a:t>
            </a:fld>
            <a:endParaRPr lang="it-IT"/>
          </a:p>
        </p:txBody>
      </p:sp>
      <p:sp>
        <p:nvSpPr>
          <p:cNvPr id="3" name="Segnaposto piè di pagina 4"/>
          <p:cNvSpPr>
            <a:spLocks noGrp="1"/>
          </p:cNvSpPr>
          <p:nvPr>
            <p:ph type="ftr" sz="quarter" idx="11"/>
          </p:nvPr>
        </p:nvSpPr>
        <p:spPr/>
        <p:txBody>
          <a:bodyPr rtlCol="0"/>
          <a:lstStyle>
            <a:lvl1pPr eaLnBrk="0" fontAlgn="auto" hangingPunct="0">
              <a:spcBef>
                <a:spcPts val="0"/>
              </a:spcBef>
              <a:spcAft>
                <a:spcPts val="0"/>
              </a:spcAft>
              <a:defRPr>
                <a:solidFill>
                  <a:schemeClr val="tx1">
                    <a:tint val="75000"/>
                  </a:schemeClr>
                </a:solidFill>
                <a:latin typeface="+mn-lt"/>
              </a:defRPr>
            </a:lvl1pPr>
          </a:lstStyle>
          <a:p>
            <a:pPr>
              <a:defRPr/>
            </a:pPr>
            <a:endParaRPr lang="it-IT"/>
          </a:p>
        </p:txBody>
      </p:sp>
      <p:sp>
        <p:nvSpPr>
          <p:cNvPr id="4" name="Segnaposto numero diapositiva 5"/>
          <p:cNvSpPr>
            <a:spLocks noGrp="1"/>
          </p:cNvSpPr>
          <p:nvPr>
            <p:ph type="sldNum" sz="quarter" idx="12"/>
          </p:nvPr>
        </p:nvSpPr>
        <p:spPr/>
        <p:txBody>
          <a:bodyPr/>
          <a:lstStyle>
            <a:lvl1pPr eaLnBrk="0" hangingPunct="0">
              <a:defRPr/>
            </a:lvl1pPr>
          </a:lstStyle>
          <a:p>
            <a:pPr>
              <a:defRPr/>
            </a:pPr>
            <a:fld id="{C4C25E7F-065A-334D-928A-5129AA6C9B97}" type="slidenum">
              <a:rPr lang="it-IT"/>
              <a:pPr>
                <a:defRPr/>
              </a:pPr>
              <a:t>‹#›</a:t>
            </a:fld>
            <a:endParaRPr lang="it-IT"/>
          </a:p>
        </p:txBody>
      </p:sp>
    </p:spTree>
    <p:extLst>
      <p:ext uri="{BB962C8B-B14F-4D97-AF65-F5344CB8AC3E}">
        <p14:creationId xmlns:p14="http://schemas.microsoft.com/office/powerpoint/2010/main" val="1634229445"/>
      </p:ext>
    </p:extLst>
  </p:cSld>
  <p:clrMapOvr>
    <a:masterClrMapping/>
  </p:clrMapOvr>
  <p:transition xmlns:p14="http://schemas.microsoft.com/office/powerpoint/2010/mai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3"/>
          <p:cNvSpPr>
            <a:spLocks noGrp="1"/>
          </p:cNvSpPr>
          <p:nvPr>
            <p:ph type="dt" sz="half" idx="10"/>
          </p:nvPr>
        </p:nvSpPr>
        <p:spPr/>
        <p:txBody>
          <a:bodyPr/>
          <a:lstStyle>
            <a:lvl1pPr>
              <a:defRPr/>
            </a:lvl1pPr>
          </a:lstStyle>
          <a:p>
            <a:pPr>
              <a:defRPr/>
            </a:pPr>
            <a:fld id="{4DE9E598-5559-E84A-989B-1B673AFA39BF}" type="datetime1">
              <a:rPr lang="it-IT"/>
              <a:pPr>
                <a:defRPr/>
              </a:pPr>
              <a:t>22/03/17</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113E7016-0F8A-E848-B268-8F9F5D4E7251}" type="slidenum">
              <a:rPr lang="it-IT"/>
              <a:pPr>
                <a:defRPr/>
              </a:pPr>
              <a:t>‹#›</a:t>
            </a:fld>
            <a:endParaRPr lang="it-IT"/>
          </a:p>
        </p:txBody>
      </p:sp>
    </p:spTree>
    <p:extLst>
      <p:ext uri="{BB962C8B-B14F-4D97-AF65-F5344CB8AC3E}">
        <p14:creationId xmlns:p14="http://schemas.microsoft.com/office/powerpoint/2010/main" val="2927064858"/>
      </p:ext>
    </p:extLst>
  </p:cSld>
  <p:clrMapOvr>
    <a:masterClrMapping/>
  </p:clrMapOvr>
  <p:transition xmlns:p14="http://schemas.microsoft.com/office/powerpoint/2010/mai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hangingPunct="0">
              <a:defRPr/>
            </a:lvl1pPr>
          </a:lstStyle>
          <a:p>
            <a:pPr>
              <a:defRPr/>
            </a:pPr>
            <a:fld id="{B68F93C0-0949-3B4A-BAEF-3CD3E92F69C0}" type="datetime1">
              <a:rPr lang="it-IT"/>
              <a:pPr>
                <a:defRPr/>
              </a:pPr>
              <a:t>22/03/17</a:t>
            </a:fld>
            <a:endParaRPr lang="it-IT"/>
          </a:p>
        </p:txBody>
      </p:sp>
      <p:sp>
        <p:nvSpPr>
          <p:cNvPr id="5" name="Segnaposto piè di pagina 4"/>
          <p:cNvSpPr>
            <a:spLocks noGrp="1"/>
          </p:cNvSpPr>
          <p:nvPr>
            <p:ph type="ftr" sz="quarter" idx="11"/>
          </p:nvPr>
        </p:nvSpPr>
        <p:spPr/>
        <p:txBody>
          <a:bodyPr rtlCol="0"/>
          <a:lstStyle>
            <a:lvl1pPr eaLnBrk="0" fontAlgn="auto" hangingPunct="0">
              <a:spcBef>
                <a:spcPts val="0"/>
              </a:spcBef>
              <a:spcAft>
                <a:spcPts val="0"/>
              </a:spcAft>
              <a:defRPr>
                <a:solidFill>
                  <a:prstClr val="black">
                    <a:tint val="75000"/>
                  </a:prstClr>
                </a:solidFill>
                <a:latin typeface="+mn-lt"/>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lvl1pPr>
          </a:lstStyle>
          <a:p>
            <a:pPr>
              <a:defRPr/>
            </a:pPr>
            <a:fld id="{EF324E44-FD0C-1147-8C32-1A8A09EDAC44}" type="slidenum">
              <a:rPr lang="it-IT"/>
              <a:pPr>
                <a:defRPr/>
              </a:pPr>
              <a:t>‹#›</a:t>
            </a:fld>
            <a:endParaRPr lang="it-IT"/>
          </a:p>
        </p:txBody>
      </p:sp>
    </p:spTree>
    <p:extLst>
      <p:ext uri="{BB962C8B-B14F-4D97-AF65-F5344CB8AC3E}">
        <p14:creationId xmlns:p14="http://schemas.microsoft.com/office/powerpoint/2010/main" val="1424820081"/>
      </p:ext>
    </p:extLst>
  </p:cSld>
  <p:clrMapOvr>
    <a:masterClrMapping/>
  </p:clrMapOvr>
  <p:transition xmlns:p14="http://schemas.microsoft.com/office/powerpoint/2010/mai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hangingPunct="0">
              <a:defRPr/>
            </a:lvl1pPr>
          </a:lstStyle>
          <a:p>
            <a:pPr>
              <a:defRPr/>
            </a:pPr>
            <a:fld id="{022F0DD3-1542-AD4A-A7BA-D430EAEEDF4E}" type="datetime1">
              <a:rPr lang="it-IT"/>
              <a:pPr>
                <a:defRPr/>
              </a:pPr>
              <a:t>22/03/17</a:t>
            </a:fld>
            <a:endParaRPr lang="it-IT"/>
          </a:p>
        </p:txBody>
      </p:sp>
      <p:sp>
        <p:nvSpPr>
          <p:cNvPr id="5" name="Segnaposto piè di pagina 4"/>
          <p:cNvSpPr>
            <a:spLocks noGrp="1"/>
          </p:cNvSpPr>
          <p:nvPr>
            <p:ph type="ftr" sz="quarter" idx="11"/>
          </p:nvPr>
        </p:nvSpPr>
        <p:spPr/>
        <p:txBody>
          <a:bodyPr rtlCol="0"/>
          <a:lstStyle>
            <a:lvl1pPr eaLnBrk="0" fontAlgn="auto" hangingPunct="0">
              <a:spcBef>
                <a:spcPts val="0"/>
              </a:spcBef>
              <a:spcAft>
                <a:spcPts val="0"/>
              </a:spcAft>
              <a:defRPr>
                <a:solidFill>
                  <a:prstClr val="black">
                    <a:tint val="75000"/>
                  </a:prstClr>
                </a:solidFill>
                <a:latin typeface="+mn-lt"/>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lvl1pPr>
          </a:lstStyle>
          <a:p>
            <a:pPr>
              <a:defRPr/>
            </a:pPr>
            <a:fld id="{7E45D79F-FF11-FA4C-8D27-9E29EEF13F85}" type="slidenum">
              <a:rPr lang="it-IT"/>
              <a:pPr>
                <a:defRPr/>
              </a:pPr>
              <a:t>‹#›</a:t>
            </a:fld>
            <a:endParaRPr lang="it-IT"/>
          </a:p>
        </p:txBody>
      </p:sp>
    </p:spTree>
    <p:extLst>
      <p:ext uri="{BB962C8B-B14F-4D97-AF65-F5344CB8AC3E}">
        <p14:creationId xmlns:p14="http://schemas.microsoft.com/office/powerpoint/2010/main" val="2258256205"/>
      </p:ext>
    </p:extLst>
  </p:cSld>
  <p:clrMapOvr>
    <a:masterClrMapping/>
  </p:clrMapOvr>
  <p:transition xmlns:p14="http://schemas.microsoft.com/office/powerpoint/2010/mai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2F405E1-C2E4-2E4F-9298-B28EF9A569D6}" type="slidenum">
              <a:rPr lang="it-IT"/>
              <a:pPr>
                <a:defRPr/>
              </a:pPr>
              <a:t>‹#›</a:t>
            </a:fld>
            <a:endParaRPr lang="it-IT"/>
          </a:p>
        </p:txBody>
      </p:sp>
    </p:spTree>
    <p:extLst>
      <p:ext uri="{BB962C8B-B14F-4D97-AF65-F5344CB8AC3E}">
        <p14:creationId xmlns:p14="http://schemas.microsoft.com/office/powerpoint/2010/main" val="831641454"/>
      </p:ext>
    </p:extLst>
  </p:cSld>
  <p:clrMapOvr>
    <a:masterClrMapping/>
  </p:clrMapOvr>
  <p:transition xmlns:p14="http://schemas.microsoft.com/office/powerpoint/2010/main" spd="slow">
    <p:cov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hangingPunct="0">
              <a:defRPr/>
            </a:lvl1pPr>
          </a:lstStyle>
          <a:p>
            <a:pPr>
              <a:defRPr/>
            </a:pPr>
            <a:fld id="{E187DDF7-55C3-B74A-98A4-9B3F8D3C6E7D}" type="datetime1">
              <a:rPr lang="it-IT"/>
              <a:pPr>
                <a:defRPr/>
              </a:pPr>
              <a:t>22/03/17</a:t>
            </a:fld>
            <a:endParaRPr lang="it-IT"/>
          </a:p>
        </p:txBody>
      </p:sp>
      <p:sp>
        <p:nvSpPr>
          <p:cNvPr id="5" name="Segnaposto piè di pagina 4"/>
          <p:cNvSpPr>
            <a:spLocks noGrp="1"/>
          </p:cNvSpPr>
          <p:nvPr>
            <p:ph type="ftr" sz="quarter" idx="11"/>
          </p:nvPr>
        </p:nvSpPr>
        <p:spPr/>
        <p:txBody>
          <a:bodyPr rtlCol="0"/>
          <a:lstStyle>
            <a:lvl1pPr eaLnBrk="0" fontAlgn="auto" hangingPunct="0">
              <a:spcBef>
                <a:spcPts val="0"/>
              </a:spcBef>
              <a:spcAft>
                <a:spcPts val="0"/>
              </a:spcAft>
              <a:defRPr>
                <a:solidFill>
                  <a:prstClr val="black">
                    <a:tint val="75000"/>
                  </a:prstClr>
                </a:solidFill>
                <a:latin typeface="+mn-lt"/>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lvl1pPr>
          </a:lstStyle>
          <a:p>
            <a:pPr>
              <a:defRPr/>
            </a:pPr>
            <a:fld id="{AD0479A9-2CFD-7B49-BBCB-4873F7225963}" type="slidenum">
              <a:rPr lang="it-IT"/>
              <a:pPr>
                <a:defRPr/>
              </a:pPr>
              <a:t>‹#›</a:t>
            </a:fld>
            <a:endParaRPr lang="it-IT"/>
          </a:p>
        </p:txBody>
      </p:sp>
    </p:spTree>
    <p:extLst>
      <p:ext uri="{BB962C8B-B14F-4D97-AF65-F5344CB8AC3E}">
        <p14:creationId xmlns:p14="http://schemas.microsoft.com/office/powerpoint/2010/main" val="1283470280"/>
      </p:ext>
    </p:extLst>
  </p:cSld>
  <p:clrMapOvr>
    <a:masterClrMapping/>
  </p:clrMapOvr>
  <p:transition xmlns:p14="http://schemas.microsoft.com/office/powerpoint/2010/mai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atin typeface="Calibri" pitchFamily="-111" charset="0"/>
                <a:ea typeface="ＭＳ Ｐゴシック" pitchFamily="-111" charset="-128"/>
                <a:cs typeface="ＭＳ Ｐゴシック" pitchFamily="-111" charset="-128"/>
              </a:defRPr>
            </a:lvl1pPr>
          </a:lstStyle>
          <a:p>
            <a:pPr>
              <a:defRPr/>
            </a:pPr>
            <a:endParaRPr lang="it-IT"/>
          </a:p>
        </p:txBody>
      </p:sp>
      <p:sp>
        <p:nvSpPr>
          <p:cNvPr id="3" name="Segnaposto piè di pagina 2"/>
          <p:cNvSpPr>
            <a:spLocks noGrp="1"/>
          </p:cNvSpPr>
          <p:nvPr>
            <p:ph type="ftr" sz="quarter" idx="11"/>
          </p:nvPr>
        </p:nvSpPr>
        <p:spPr/>
        <p:txBody>
          <a:bodyPr/>
          <a:lstStyle>
            <a:lvl1pPr>
              <a:defRPr/>
            </a:lvl1pPr>
          </a:lstStyle>
          <a:p>
            <a:pPr>
              <a:defRPr/>
            </a:pPr>
            <a:endParaRPr lang="it-IT"/>
          </a:p>
        </p:txBody>
      </p:sp>
      <p:sp>
        <p:nvSpPr>
          <p:cNvPr id="4" name="Segnaposto numero diapositiva 3"/>
          <p:cNvSpPr>
            <a:spLocks noGrp="1"/>
          </p:cNvSpPr>
          <p:nvPr>
            <p:ph type="sldNum" sz="quarter" idx="12"/>
          </p:nvPr>
        </p:nvSpPr>
        <p:spPr/>
        <p:txBody>
          <a:bodyPr/>
          <a:lstStyle>
            <a:lvl1pPr>
              <a:defRPr/>
            </a:lvl1pPr>
          </a:lstStyle>
          <a:p>
            <a:pPr>
              <a:defRPr/>
            </a:pPr>
            <a:fld id="{1925F034-BA8F-B144-8EA5-C8F99686989A}" type="slidenum">
              <a:rPr lang="it-IT"/>
              <a:pPr>
                <a:defRPr/>
              </a:pPr>
              <a:t>‹#›</a:t>
            </a:fld>
            <a:endParaRPr lang="it-IT"/>
          </a:p>
        </p:txBody>
      </p:sp>
    </p:spTree>
    <p:extLst>
      <p:ext uri="{BB962C8B-B14F-4D97-AF65-F5344CB8AC3E}">
        <p14:creationId xmlns:p14="http://schemas.microsoft.com/office/powerpoint/2010/main" val="988566320"/>
      </p:ext>
    </p:extLst>
  </p:cSld>
  <p:clrMapOvr>
    <a:masterClrMapping/>
  </p:clrMapOvr>
  <p:transition xmlns:p14="http://schemas.microsoft.com/office/powerpoint/2010/mai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hangingPunct="0">
              <a:defRPr/>
            </a:lvl1pPr>
          </a:lstStyle>
          <a:p>
            <a:pPr>
              <a:defRPr/>
            </a:pPr>
            <a:fld id="{CE060F1E-06D6-FA4E-8B76-0056D9A236CC}" type="datetime1">
              <a:rPr lang="it-IT"/>
              <a:pPr>
                <a:defRPr/>
              </a:pPr>
              <a:t>22/03/17</a:t>
            </a:fld>
            <a:endParaRPr lang="it-IT"/>
          </a:p>
        </p:txBody>
      </p:sp>
      <p:sp>
        <p:nvSpPr>
          <p:cNvPr id="5" name="Segnaposto piè di pagina 4"/>
          <p:cNvSpPr>
            <a:spLocks noGrp="1"/>
          </p:cNvSpPr>
          <p:nvPr>
            <p:ph type="ftr" sz="quarter" idx="11"/>
          </p:nvPr>
        </p:nvSpPr>
        <p:spPr/>
        <p:txBody>
          <a:bodyPr rtlCol="0"/>
          <a:lstStyle>
            <a:lvl1pPr eaLnBrk="0" fontAlgn="auto" hangingPunct="0">
              <a:spcBef>
                <a:spcPts val="0"/>
              </a:spcBef>
              <a:spcAft>
                <a:spcPts val="0"/>
              </a:spcAft>
              <a:defRPr>
                <a:solidFill>
                  <a:prstClr val="black">
                    <a:tint val="75000"/>
                  </a:prstClr>
                </a:solidFill>
                <a:latin typeface="+mn-lt"/>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lvl1pPr>
          </a:lstStyle>
          <a:p>
            <a:pPr>
              <a:defRPr/>
            </a:pPr>
            <a:fld id="{CC792D0C-EA22-044F-9A63-D67D4DB32382}" type="slidenum">
              <a:rPr lang="it-IT"/>
              <a:pPr>
                <a:defRPr/>
              </a:pPr>
              <a:t>‹#›</a:t>
            </a:fld>
            <a:endParaRPr lang="it-IT"/>
          </a:p>
        </p:txBody>
      </p:sp>
    </p:spTree>
    <p:extLst>
      <p:ext uri="{BB962C8B-B14F-4D97-AF65-F5344CB8AC3E}">
        <p14:creationId xmlns:p14="http://schemas.microsoft.com/office/powerpoint/2010/main" val="470187724"/>
      </p:ext>
    </p:extLst>
  </p:cSld>
  <p:clrMapOvr>
    <a:masterClrMapping/>
  </p:clrMapOvr>
  <p:transition xmlns:p14="http://schemas.microsoft.com/office/powerpoint/2010/main" spd="slow">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eaLnBrk="0" hangingPunct="0">
              <a:defRPr>
                <a:latin typeface="Times" charset="0"/>
              </a:defRPr>
            </a:lvl1pPr>
          </a:lstStyle>
          <a:p>
            <a:pPr>
              <a:defRPr/>
            </a:pPr>
            <a:fld id="{3241DC6D-24E9-B342-939F-E53EC7858E86}" type="datetime1">
              <a:rPr lang="it-IT"/>
              <a:pPr>
                <a:defRPr/>
              </a:pPr>
              <a:t>22/03/17</a:t>
            </a:fld>
            <a:endParaRPr lang="it-IT"/>
          </a:p>
        </p:txBody>
      </p:sp>
      <p:sp>
        <p:nvSpPr>
          <p:cNvPr id="3" name="Segnaposto piè di pagina 4"/>
          <p:cNvSpPr>
            <a:spLocks noGrp="1"/>
          </p:cNvSpPr>
          <p:nvPr>
            <p:ph type="ftr" sz="quarter" idx="11"/>
          </p:nvPr>
        </p:nvSpPr>
        <p:spPr/>
        <p:txBody>
          <a:bodyPr/>
          <a:lstStyle>
            <a:lvl1pPr eaLnBrk="0" hangingPunct="0">
              <a:defRPr>
                <a:latin typeface="Times" charset="0"/>
                <a:ea typeface="+mn-ea"/>
                <a:cs typeface="+mn-cs"/>
              </a:defRPr>
            </a:lvl1pPr>
          </a:lstStyle>
          <a:p>
            <a:pPr>
              <a:defRPr/>
            </a:pPr>
            <a:endParaRPr lang="it-IT"/>
          </a:p>
        </p:txBody>
      </p:sp>
      <p:sp>
        <p:nvSpPr>
          <p:cNvPr id="4" name="Segnaposto numero diapositiva 5"/>
          <p:cNvSpPr>
            <a:spLocks noGrp="1"/>
          </p:cNvSpPr>
          <p:nvPr>
            <p:ph type="sldNum" sz="quarter" idx="12"/>
          </p:nvPr>
        </p:nvSpPr>
        <p:spPr/>
        <p:txBody>
          <a:bodyPr/>
          <a:lstStyle>
            <a:lvl1pPr eaLnBrk="0" hangingPunct="0">
              <a:defRPr>
                <a:latin typeface="Times" charset="0"/>
              </a:defRPr>
            </a:lvl1pPr>
          </a:lstStyle>
          <a:p>
            <a:pPr>
              <a:defRPr/>
            </a:pPr>
            <a:fld id="{18F804B7-01DD-554C-AD85-642E9EE14DDA}" type="slidenum">
              <a:rPr lang="it-IT"/>
              <a:pPr>
                <a:defRPr/>
              </a:pPr>
              <a:t>‹#›</a:t>
            </a:fld>
            <a:endParaRPr lang="it-IT"/>
          </a:p>
        </p:txBody>
      </p:sp>
    </p:spTree>
    <p:extLst>
      <p:ext uri="{BB962C8B-B14F-4D97-AF65-F5344CB8AC3E}">
        <p14:creationId xmlns:p14="http://schemas.microsoft.com/office/powerpoint/2010/main" val="296852931"/>
      </p:ext>
    </p:extLst>
  </p:cSld>
  <p:clrMapOvr>
    <a:masterClrMapping/>
  </p:clrMapOvr>
  <p:transition xmlns:p14="http://schemas.microsoft.com/office/powerpoint/2010/mai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eaLnBrk="0" hangingPunct="0">
              <a:defRPr>
                <a:latin typeface="Times" charset="0"/>
              </a:defRPr>
            </a:lvl1pPr>
          </a:lstStyle>
          <a:p>
            <a:pPr>
              <a:defRPr/>
            </a:pPr>
            <a:fld id="{038586DB-155B-E443-8579-2728E596FA4E}" type="datetime1">
              <a:rPr lang="it-IT"/>
              <a:pPr>
                <a:defRPr/>
              </a:pPr>
              <a:t>22/03/17</a:t>
            </a:fld>
            <a:endParaRPr lang="it-IT"/>
          </a:p>
        </p:txBody>
      </p:sp>
      <p:sp>
        <p:nvSpPr>
          <p:cNvPr id="4" name="Segnaposto piè di pagina 4"/>
          <p:cNvSpPr>
            <a:spLocks noGrp="1"/>
          </p:cNvSpPr>
          <p:nvPr>
            <p:ph type="ftr" sz="quarter" idx="11"/>
          </p:nvPr>
        </p:nvSpPr>
        <p:spPr/>
        <p:txBody>
          <a:bodyPr/>
          <a:lstStyle>
            <a:lvl1pPr eaLnBrk="0" hangingPunct="0">
              <a:defRPr>
                <a:latin typeface="Times" charset="0"/>
                <a:ea typeface="+mn-ea"/>
                <a:cs typeface="+mn-cs"/>
              </a:defRPr>
            </a:lvl1pPr>
          </a:lstStyle>
          <a:p>
            <a:pPr>
              <a:defRPr/>
            </a:pPr>
            <a:endParaRPr lang="it-IT"/>
          </a:p>
        </p:txBody>
      </p:sp>
      <p:sp>
        <p:nvSpPr>
          <p:cNvPr id="5" name="Segnaposto numero diapositiva 5"/>
          <p:cNvSpPr>
            <a:spLocks noGrp="1"/>
          </p:cNvSpPr>
          <p:nvPr>
            <p:ph type="sldNum" sz="quarter" idx="12"/>
          </p:nvPr>
        </p:nvSpPr>
        <p:spPr/>
        <p:txBody>
          <a:bodyPr/>
          <a:lstStyle>
            <a:lvl1pPr eaLnBrk="0" hangingPunct="0">
              <a:defRPr>
                <a:latin typeface="Times" charset="0"/>
              </a:defRPr>
            </a:lvl1pPr>
          </a:lstStyle>
          <a:p>
            <a:pPr>
              <a:defRPr/>
            </a:pPr>
            <a:fld id="{8688BFE7-F426-D543-9A7F-65E8B5DB11CC}" type="slidenum">
              <a:rPr lang="it-IT"/>
              <a:pPr>
                <a:defRPr/>
              </a:pPr>
              <a:t>‹#›</a:t>
            </a:fld>
            <a:endParaRPr lang="it-IT"/>
          </a:p>
        </p:txBody>
      </p:sp>
    </p:spTree>
    <p:extLst>
      <p:ext uri="{BB962C8B-B14F-4D97-AF65-F5344CB8AC3E}">
        <p14:creationId xmlns:p14="http://schemas.microsoft.com/office/powerpoint/2010/main" val="1806288976"/>
      </p:ext>
    </p:extLst>
  </p:cSld>
  <p:clrMapOvr>
    <a:masterClrMapping/>
  </p:clrMapOvr>
  <p:transition xmlns:p14="http://schemas.microsoft.com/office/powerpoint/2010/main" spd="slow">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eaLnBrk="0" hangingPunct="0">
              <a:defRPr>
                <a:latin typeface="Times" charset="0"/>
              </a:defRPr>
            </a:lvl1pPr>
          </a:lstStyle>
          <a:p>
            <a:pPr>
              <a:defRPr/>
            </a:pPr>
            <a:fld id="{D7AD6EA3-6F92-8246-874D-1D1EDE4D2267}" type="datetime1">
              <a:rPr lang="it-IT"/>
              <a:pPr>
                <a:defRPr/>
              </a:pPr>
              <a:t>22/03/17</a:t>
            </a:fld>
            <a:endParaRPr lang="it-IT"/>
          </a:p>
        </p:txBody>
      </p:sp>
      <p:sp>
        <p:nvSpPr>
          <p:cNvPr id="3" name="Segnaposto piè di pagina 4"/>
          <p:cNvSpPr>
            <a:spLocks noGrp="1"/>
          </p:cNvSpPr>
          <p:nvPr>
            <p:ph type="ftr" sz="quarter" idx="11"/>
          </p:nvPr>
        </p:nvSpPr>
        <p:spPr/>
        <p:txBody>
          <a:bodyPr/>
          <a:lstStyle>
            <a:lvl1pPr eaLnBrk="0" hangingPunct="0">
              <a:defRPr>
                <a:latin typeface="Times" charset="0"/>
                <a:ea typeface="+mn-ea"/>
                <a:cs typeface="+mn-cs"/>
              </a:defRPr>
            </a:lvl1pPr>
          </a:lstStyle>
          <a:p>
            <a:pPr>
              <a:defRPr/>
            </a:pPr>
            <a:endParaRPr lang="it-IT"/>
          </a:p>
        </p:txBody>
      </p:sp>
      <p:sp>
        <p:nvSpPr>
          <p:cNvPr id="4" name="Segnaposto numero diapositiva 5"/>
          <p:cNvSpPr>
            <a:spLocks noGrp="1"/>
          </p:cNvSpPr>
          <p:nvPr>
            <p:ph type="sldNum" sz="quarter" idx="12"/>
          </p:nvPr>
        </p:nvSpPr>
        <p:spPr/>
        <p:txBody>
          <a:bodyPr/>
          <a:lstStyle>
            <a:lvl1pPr eaLnBrk="0" hangingPunct="0">
              <a:defRPr>
                <a:latin typeface="Times" charset="0"/>
              </a:defRPr>
            </a:lvl1pPr>
          </a:lstStyle>
          <a:p>
            <a:pPr>
              <a:defRPr/>
            </a:pPr>
            <a:fld id="{775688DF-66CD-BD47-8EF5-17AF8710CDDC}" type="slidenum">
              <a:rPr lang="it-IT"/>
              <a:pPr>
                <a:defRPr/>
              </a:pPr>
              <a:t>‹#›</a:t>
            </a:fld>
            <a:endParaRPr lang="it-IT"/>
          </a:p>
        </p:txBody>
      </p:sp>
    </p:spTree>
    <p:extLst>
      <p:ext uri="{BB962C8B-B14F-4D97-AF65-F5344CB8AC3E}">
        <p14:creationId xmlns:p14="http://schemas.microsoft.com/office/powerpoint/2010/main" val="1420745037"/>
      </p:ext>
    </p:extLst>
  </p:cSld>
  <p:clrMapOvr>
    <a:masterClrMapping/>
  </p:clrMapOvr>
  <p:transition xmlns:p14="http://schemas.microsoft.com/office/powerpoint/2010/main" spd="slow">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D23C1853-5DAF-5246-A9A7-60DC5B9608DB}" type="slidenum">
              <a:rPr lang="it-IT"/>
              <a:pPr>
                <a:defRPr/>
              </a:pPr>
              <a:t>‹#›</a:t>
            </a:fld>
            <a:endParaRPr lang="it-IT"/>
          </a:p>
        </p:txBody>
      </p:sp>
    </p:spTree>
    <p:extLst>
      <p:ext uri="{BB962C8B-B14F-4D97-AF65-F5344CB8AC3E}">
        <p14:creationId xmlns:p14="http://schemas.microsoft.com/office/powerpoint/2010/main" val="3841615474"/>
      </p:ext>
    </p:extLst>
  </p:cSld>
  <p:clrMapOvr>
    <a:masterClrMapping/>
  </p:clrMapOvr>
  <p:transition xmlns:p14="http://schemas.microsoft.com/office/powerpoint/2010/main" spd="slow">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EE254752-4442-E941-8BD3-2ECF0A47094C}" type="slidenum">
              <a:rPr lang="it-IT"/>
              <a:pPr>
                <a:defRPr/>
              </a:pPr>
              <a:t>‹#›</a:t>
            </a:fld>
            <a:endParaRPr lang="it-IT"/>
          </a:p>
        </p:txBody>
      </p:sp>
    </p:spTree>
    <p:extLst>
      <p:ext uri="{BB962C8B-B14F-4D97-AF65-F5344CB8AC3E}">
        <p14:creationId xmlns:p14="http://schemas.microsoft.com/office/powerpoint/2010/main" val="1246889760"/>
      </p:ext>
    </p:extLst>
  </p:cSld>
  <p:clrMapOvr>
    <a:masterClrMapping/>
  </p:clrMapOvr>
  <p:transition xmlns:p14="http://schemas.microsoft.com/office/powerpoint/2010/main" spd="slow">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BA3F7383-623D-CC46-B5FB-F9DC20ED2444}" type="slidenum">
              <a:rPr lang="it-IT"/>
              <a:pPr>
                <a:defRPr/>
              </a:pPr>
              <a:t>‹#›</a:t>
            </a:fld>
            <a:endParaRPr lang="it-IT"/>
          </a:p>
        </p:txBody>
      </p:sp>
    </p:spTree>
    <p:extLst>
      <p:ext uri="{BB962C8B-B14F-4D97-AF65-F5344CB8AC3E}">
        <p14:creationId xmlns:p14="http://schemas.microsoft.com/office/powerpoint/2010/main" val="3787651377"/>
      </p:ext>
    </p:extLst>
  </p:cSld>
  <p:clrMapOvr>
    <a:masterClrMapping/>
  </p:clrMapOvr>
  <p:transition xmlns:p14="http://schemas.microsoft.com/office/powerpoint/2010/main" spd="slow">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258A8B45-530E-6540-A5DD-A528E23EDFFA}" type="slidenum">
              <a:rPr lang="it-IT"/>
              <a:pPr>
                <a:defRPr/>
              </a:pPr>
              <a:t>‹#›</a:t>
            </a:fld>
            <a:endParaRPr lang="it-IT"/>
          </a:p>
        </p:txBody>
      </p:sp>
    </p:spTree>
    <p:extLst>
      <p:ext uri="{BB962C8B-B14F-4D97-AF65-F5344CB8AC3E}">
        <p14:creationId xmlns:p14="http://schemas.microsoft.com/office/powerpoint/2010/main" val="1457449343"/>
      </p:ext>
    </p:extLst>
  </p:cSld>
  <p:clrMapOvr>
    <a:masterClrMapping/>
  </p:clrMapOvr>
  <p:transition xmlns:p14="http://schemas.microsoft.com/office/powerpoint/2010/mai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BFC83B7-3444-F046-9D8A-5E7D7AE893F3}" type="slidenum">
              <a:rPr lang="it-IT"/>
              <a:pPr>
                <a:defRPr/>
              </a:pPr>
              <a:t>‹#›</a:t>
            </a:fld>
            <a:endParaRPr lang="it-IT"/>
          </a:p>
        </p:txBody>
      </p:sp>
    </p:spTree>
    <p:extLst>
      <p:ext uri="{BB962C8B-B14F-4D97-AF65-F5344CB8AC3E}">
        <p14:creationId xmlns:p14="http://schemas.microsoft.com/office/powerpoint/2010/main" val="2569972481"/>
      </p:ext>
    </p:extLst>
  </p:cSld>
  <p:clrMapOvr>
    <a:masterClrMapping/>
  </p:clrMapOvr>
  <p:transition xmlns:p14="http://schemas.microsoft.com/office/powerpoint/2010/main" spd="slow">
    <p:cove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eaLnBrk="0" hangingPunct="0">
              <a:defRPr>
                <a:latin typeface="Times" charset="0"/>
              </a:defRPr>
            </a:lvl1pPr>
          </a:lstStyle>
          <a:p>
            <a:pPr>
              <a:defRPr/>
            </a:pPr>
            <a:fld id="{CB6F7A81-5CEE-6D42-A432-4C02649C7337}" type="datetime1">
              <a:rPr lang="it-IT"/>
              <a:pPr>
                <a:defRPr/>
              </a:pPr>
              <a:t>22/03/17</a:t>
            </a:fld>
            <a:endParaRPr lang="it-IT"/>
          </a:p>
        </p:txBody>
      </p:sp>
      <p:sp>
        <p:nvSpPr>
          <p:cNvPr id="5" name="Segnaposto piè di pagina 4"/>
          <p:cNvSpPr>
            <a:spLocks noGrp="1"/>
          </p:cNvSpPr>
          <p:nvPr>
            <p:ph type="ftr" sz="quarter" idx="11"/>
          </p:nvPr>
        </p:nvSpPr>
        <p:spPr/>
        <p:txBody>
          <a:bodyPr/>
          <a:lstStyle>
            <a:lvl1pPr defTabSz="914400" eaLnBrk="0" hangingPunc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latin typeface="Times" charset="0"/>
              </a:defRPr>
            </a:lvl1pPr>
          </a:lstStyle>
          <a:p>
            <a:pPr>
              <a:defRPr/>
            </a:pPr>
            <a:fld id="{410B7006-5C42-2F47-8605-88C936D4D365}" type="slidenum">
              <a:rPr lang="it-IT"/>
              <a:pPr>
                <a:defRPr/>
              </a:pPr>
              <a:t>‹#›</a:t>
            </a:fld>
            <a:endParaRPr lang="it-IT"/>
          </a:p>
        </p:txBody>
      </p:sp>
    </p:spTree>
    <p:extLst>
      <p:ext uri="{BB962C8B-B14F-4D97-AF65-F5344CB8AC3E}">
        <p14:creationId xmlns:p14="http://schemas.microsoft.com/office/powerpoint/2010/main" val="1827029974"/>
      </p:ext>
    </p:extLst>
  </p:cSld>
  <p:clrMapOvr>
    <a:masterClrMapping/>
  </p:clrMapOvr>
  <p:transition xmlns:p14="http://schemas.microsoft.com/office/powerpoint/2010/main" spd="slow">
    <p:cov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hangingPunct="0">
              <a:defRPr>
                <a:latin typeface="Times" charset="0"/>
              </a:defRPr>
            </a:lvl1pPr>
          </a:lstStyle>
          <a:p>
            <a:pPr>
              <a:defRPr/>
            </a:pPr>
            <a:fld id="{CDC4B097-5C30-4D4F-9BA6-F9265EDEBBA5}" type="datetime1">
              <a:rPr lang="it-IT"/>
              <a:pPr>
                <a:defRPr/>
              </a:pPr>
              <a:t>22/03/17</a:t>
            </a:fld>
            <a:endParaRPr lang="it-IT"/>
          </a:p>
        </p:txBody>
      </p:sp>
      <p:sp>
        <p:nvSpPr>
          <p:cNvPr id="5" name="Segnaposto piè di pagina 4"/>
          <p:cNvSpPr>
            <a:spLocks noGrp="1"/>
          </p:cNvSpPr>
          <p:nvPr>
            <p:ph type="ftr" sz="quarter" idx="11"/>
          </p:nvPr>
        </p:nvSpPr>
        <p:spPr/>
        <p:txBody>
          <a:bodyPr/>
          <a:lstStyle>
            <a:lvl1pPr defTabSz="914400" eaLnBrk="0" hangingPunc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latin typeface="Times" charset="0"/>
              </a:defRPr>
            </a:lvl1pPr>
          </a:lstStyle>
          <a:p>
            <a:pPr>
              <a:defRPr/>
            </a:pPr>
            <a:fld id="{A7D14840-B546-674D-AED1-FCA8C239FB12}" type="slidenum">
              <a:rPr lang="it-IT"/>
              <a:pPr>
                <a:defRPr/>
              </a:pPr>
              <a:t>‹#›</a:t>
            </a:fld>
            <a:endParaRPr lang="it-IT"/>
          </a:p>
        </p:txBody>
      </p:sp>
    </p:spTree>
    <p:extLst>
      <p:ext uri="{BB962C8B-B14F-4D97-AF65-F5344CB8AC3E}">
        <p14:creationId xmlns:p14="http://schemas.microsoft.com/office/powerpoint/2010/main" val="3814061789"/>
      </p:ext>
    </p:extLst>
  </p:cSld>
  <p:clrMapOvr>
    <a:masterClrMapping/>
  </p:clrMapOvr>
  <p:transition xmlns:p14="http://schemas.microsoft.com/office/powerpoint/2010/main" spd="slow">
    <p:cove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eaLnBrk="0" hangingPunct="0">
              <a:defRPr>
                <a:latin typeface="Times" charset="0"/>
              </a:defRPr>
            </a:lvl1pPr>
          </a:lstStyle>
          <a:p>
            <a:pPr>
              <a:defRPr/>
            </a:pPr>
            <a:fld id="{C0A00BA3-B047-8D48-B3A2-7726BE1B2D44}" type="datetime1">
              <a:rPr lang="it-IT"/>
              <a:pPr>
                <a:defRPr/>
              </a:pPr>
              <a:t>22/03/17</a:t>
            </a:fld>
            <a:endParaRPr lang="it-IT"/>
          </a:p>
        </p:txBody>
      </p:sp>
      <p:sp>
        <p:nvSpPr>
          <p:cNvPr id="5" name="Segnaposto piè di pagina 4"/>
          <p:cNvSpPr>
            <a:spLocks noGrp="1"/>
          </p:cNvSpPr>
          <p:nvPr>
            <p:ph type="ftr" sz="quarter" idx="11"/>
          </p:nvPr>
        </p:nvSpPr>
        <p:spPr/>
        <p:txBody>
          <a:bodyPr/>
          <a:lstStyle>
            <a:lvl1pPr defTabSz="914400" eaLnBrk="0" hangingPunc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latin typeface="Times" charset="0"/>
              </a:defRPr>
            </a:lvl1pPr>
          </a:lstStyle>
          <a:p>
            <a:pPr>
              <a:defRPr/>
            </a:pPr>
            <a:fld id="{50683C4A-92C5-6942-99BF-7B8070345AA6}" type="slidenum">
              <a:rPr lang="it-IT"/>
              <a:pPr>
                <a:defRPr/>
              </a:pPr>
              <a:t>‹#›</a:t>
            </a:fld>
            <a:endParaRPr lang="it-IT"/>
          </a:p>
        </p:txBody>
      </p:sp>
    </p:spTree>
    <p:extLst>
      <p:ext uri="{BB962C8B-B14F-4D97-AF65-F5344CB8AC3E}">
        <p14:creationId xmlns:p14="http://schemas.microsoft.com/office/powerpoint/2010/main" val="894468518"/>
      </p:ext>
    </p:extLst>
  </p:cSld>
  <p:clrMapOvr>
    <a:masterClrMapping/>
  </p:clrMapOvr>
  <p:transition xmlns:p14="http://schemas.microsoft.com/office/powerpoint/2010/main" spd="slow">
    <p:cov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eaLnBrk="0" hangingPunct="0">
              <a:defRPr>
                <a:latin typeface="Times" charset="0"/>
              </a:defRPr>
            </a:lvl1pPr>
          </a:lstStyle>
          <a:p>
            <a:pPr>
              <a:defRPr/>
            </a:pPr>
            <a:fld id="{89F2ABDF-9538-D84A-809C-5EDDF03209F2}" type="datetime1">
              <a:rPr lang="it-IT"/>
              <a:pPr>
                <a:defRPr/>
              </a:pPr>
              <a:t>22/03/17</a:t>
            </a:fld>
            <a:endParaRPr lang="it-IT"/>
          </a:p>
        </p:txBody>
      </p:sp>
      <p:sp>
        <p:nvSpPr>
          <p:cNvPr id="6" name="Segnaposto piè di pagina 4"/>
          <p:cNvSpPr>
            <a:spLocks noGrp="1"/>
          </p:cNvSpPr>
          <p:nvPr>
            <p:ph type="ftr" sz="quarter" idx="11"/>
          </p:nvPr>
        </p:nvSpPr>
        <p:spPr/>
        <p:txBody>
          <a:bodyPr/>
          <a:lstStyle>
            <a:lvl1pPr defTabSz="914400" eaLnBrk="0" hangingPunct="0">
              <a:defRPr/>
            </a:lvl1pPr>
          </a:lstStyle>
          <a:p>
            <a:pPr>
              <a:defRPr/>
            </a:pPr>
            <a:endParaRPr lang="it-IT"/>
          </a:p>
        </p:txBody>
      </p:sp>
      <p:sp>
        <p:nvSpPr>
          <p:cNvPr id="7" name="Segnaposto numero diapositiva 5"/>
          <p:cNvSpPr>
            <a:spLocks noGrp="1"/>
          </p:cNvSpPr>
          <p:nvPr>
            <p:ph type="sldNum" sz="quarter" idx="12"/>
          </p:nvPr>
        </p:nvSpPr>
        <p:spPr/>
        <p:txBody>
          <a:bodyPr/>
          <a:lstStyle>
            <a:lvl1pPr eaLnBrk="0" hangingPunct="0">
              <a:defRPr>
                <a:latin typeface="Times" charset="0"/>
              </a:defRPr>
            </a:lvl1pPr>
          </a:lstStyle>
          <a:p>
            <a:pPr>
              <a:defRPr/>
            </a:pPr>
            <a:fld id="{72E9D8E0-B261-764D-987A-B541A1AE4E2D}" type="slidenum">
              <a:rPr lang="it-IT"/>
              <a:pPr>
                <a:defRPr/>
              </a:pPr>
              <a:t>‹#›</a:t>
            </a:fld>
            <a:endParaRPr lang="it-IT"/>
          </a:p>
        </p:txBody>
      </p:sp>
    </p:spTree>
    <p:extLst>
      <p:ext uri="{BB962C8B-B14F-4D97-AF65-F5344CB8AC3E}">
        <p14:creationId xmlns:p14="http://schemas.microsoft.com/office/powerpoint/2010/main" val="1529851138"/>
      </p:ext>
    </p:extLst>
  </p:cSld>
  <p:clrMapOvr>
    <a:masterClrMapping/>
  </p:clrMapOvr>
  <p:transition xmlns:p14="http://schemas.microsoft.com/office/powerpoint/2010/main" spd="slow">
    <p:cove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eaLnBrk="0" hangingPunct="0">
              <a:defRPr>
                <a:latin typeface="Times" charset="0"/>
              </a:defRPr>
            </a:lvl1pPr>
          </a:lstStyle>
          <a:p>
            <a:pPr>
              <a:defRPr/>
            </a:pPr>
            <a:fld id="{190332FB-05ED-4141-B6D1-50163D4DF78F}" type="datetime1">
              <a:rPr lang="it-IT"/>
              <a:pPr>
                <a:defRPr/>
              </a:pPr>
              <a:t>22/03/17</a:t>
            </a:fld>
            <a:endParaRPr lang="it-IT"/>
          </a:p>
        </p:txBody>
      </p:sp>
      <p:sp>
        <p:nvSpPr>
          <p:cNvPr id="8" name="Segnaposto piè di pagina 4"/>
          <p:cNvSpPr>
            <a:spLocks noGrp="1"/>
          </p:cNvSpPr>
          <p:nvPr>
            <p:ph type="ftr" sz="quarter" idx="11"/>
          </p:nvPr>
        </p:nvSpPr>
        <p:spPr/>
        <p:txBody>
          <a:bodyPr/>
          <a:lstStyle>
            <a:lvl1pPr defTabSz="914400" eaLnBrk="0" hangingPunct="0">
              <a:defRPr/>
            </a:lvl1pPr>
          </a:lstStyle>
          <a:p>
            <a:pPr>
              <a:defRPr/>
            </a:pPr>
            <a:endParaRPr lang="it-IT"/>
          </a:p>
        </p:txBody>
      </p:sp>
      <p:sp>
        <p:nvSpPr>
          <p:cNvPr id="9" name="Segnaposto numero diapositiva 5"/>
          <p:cNvSpPr>
            <a:spLocks noGrp="1"/>
          </p:cNvSpPr>
          <p:nvPr>
            <p:ph type="sldNum" sz="quarter" idx="12"/>
          </p:nvPr>
        </p:nvSpPr>
        <p:spPr/>
        <p:txBody>
          <a:bodyPr/>
          <a:lstStyle>
            <a:lvl1pPr eaLnBrk="0" hangingPunct="0">
              <a:defRPr>
                <a:latin typeface="Times" charset="0"/>
              </a:defRPr>
            </a:lvl1pPr>
          </a:lstStyle>
          <a:p>
            <a:pPr>
              <a:defRPr/>
            </a:pPr>
            <a:fld id="{731A4A52-7CFB-DD4F-9310-D580C8259ADE}" type="slidenum">
              <a:rPr lang="it-IT"/>
              <a:pPr>
                <a:defRPr/>
              </a:pPr>
              <a:t>‹#›</a:t>
            </a:fld>
            <a:endParaRPr lang="it-IT"/>
          </a:p>
        </p:txBody>
      </p:sp>
    </p:spTree>
    <p:extLst>
      <p:ext uri="{BB962C8B-B14F-4D97-AF65-F5344CB8AC3E}">
        <p14:creationId xmlns:p14="http://schemas.microsoft.com/office/powerpoint/2010/main" val="811442081"/>
      </p:ext>
    </p:extLst>
  </p:cSld>
  <p:clrMapOvr>
    <a:masterClrMapping/>
  </p:clrMapOvr>
  <p:transition xmlns:p14="http://schemas.microsoft.com/office/powerpoint/2010/main" spd="slow">
    <p:cove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eaLnBrk="0" hangingPunct="0">
              <a:defRPr>
                <a:latin typeface="Times" charset="0"/>
              </a:defRPr>
            </a:lvl1pPr>
          </a:lstStyle>
          <a:p>
            <a:pPr>
              <a:defRPr/>
            </a:pPr>
            <a:fld id="{10324B5D-2D89-B844-87D5-A2B31B608757}" type="datetime1">
              <a:rPr lang="it-IT"/>
              <a:pPr>
                <a:defRPr/>
              </a:pPr>
              <a:t>22/03/17</a:t>
            </a:fld>
            <a:endParaRPr lang="it-IT"/>
          </a:p>
        </p:txBody>
      </p:sp>
      <p:sp>
        <p:nvSpPr>
          <p:cNvPr id="4" name="Segnaposto piè di pagina 4"/>
          <p:cNvSpPr>
            <a:spLocks noGrp="1"/>
          </p:cNvSpPr>
          <p:nvPr>
            <p:ph type="ftr" sz="quarter" idx="11"/>
          </p:nvPr>
        </p:nvSpPr>
        <p:spPr/>
        <p:txBody>
          <a:bodyPr/>
          <a:lstStyle>
            <a:lvl1pPr defTabSz="914400" eaLnBrk="0" hangingPunct="0">
              <a:defRPr/>
            </a:lvl1pPr>
          </a:lstStyle>
          <a:p>
            <a:pPr>
              <a:defRPr/>
            </a:pPr>
            <a:endParaRPr lang="it-IT"/>
          </a:p>
        </p:txBody>
      </p:sp>
      <p:sp>
        <p:nvSpPr>
          <p:cNvPr id="5" name="Segnaposto numero diapositiva 5"/>
          <p:cNvSpPr>
            <a:spLocks noGrp="1"/>
          </p:cNvSpPr>
          <p:nvPr>
            <p:ph type="sldNum" sz="quarter" idx="12"/>
          </p:nvPr>
        </p:nvSpPr>
        <p:spPr/>
        <p:txBody>
          <a:bodyPr/>
          <a:lstStyle>
            <a:lvl1pPr eaLnBrk="0" hangingPunct="0">
              <a:defRPr>
                <a:latin typeface="Times" charset="0"/>
              </a:defRPr>
            </a:lvl1pPr>
          </a:lstStyle>
          <a:p>
            <a:pPr>
              <a:defRPr/>
            </a:pPr>
            <a:fld id="{00657FE6-4BB7-374C-946B-D9DC191157E0}" type="slidenum">
              <a:rPr lang="it-IT"/>
              <a:pPr>
                <a:defRPr/>
              </a:pPr>
              <a:t>‹#›</a:t>
            </a:fld>
            <a:endParaRPr lang="it-IT"/>
          </a:p>
        </p:txBody>
      </p:sp>
    </p:spTree>
    <p:extLst>
      <p:ext uri="{BB962C8B-B14F-4D97-AF65-F5344CB8AC3E}">
        <p14:creationId xmlns:p14="http://schemas.microsoft.com/office/powerpoint/2010/main" val="3282807702"/>
      </p:ext>
    </p:extLst>
  </p:cSld>
  <p:clrMapOvr>
    <a:masterClrMapping/>
  </p:clrMapOvr>
  <p:transition xmlns:p14="http://schemas.microsoft.com/office/powerpoint/2010/main" spd="slow">
    <p:cove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eaLnBrk="0" hangingPunct="0">
              <a:defRPr>
                <a:latin typeface="Times" charset="0"/>
              </a:defRPr>
            </a:lvl1pPr>
          </a:lstStyle>
          <a:p>
            <a:pPr>
              <a:defRPr/>
            </a:pPr>
            <a:fld id="{E5BFDF7F-6B8E-034C-99BC-80DC9BB2695E}" type="datetime1">
              <a:rPr lang="it-IT"/>
              <a:pPr>
                <a:defRPr/>
              </a:pPr>
              <a:t>22/03/17</a:t>
            </a:fld>
            <a:endParaRPr lang="it-IT"/>
          </a:p>
        </p:txBody>
      </p:sp>
      <p:sp>
        <p:nvSpPr>
          <p:cNvPr id="3" name="Segnaposto piè di pagina 4"/>
          <p:cNvSpPr>
            <a:spLocks noGrp="1"/>
          </p:cNvSpPr>
          <p:nvPr>
            <p:ph type="ftr" sz="quarter" idx="11"/>
          </p:nvPr>
        </p:nvSpPr>
        <p:spPr/>
        <p:txBody>
          <a:bodyPr/>
          <a:lstStyle>
            <a:lvl1pPr defTabSz="914400" eaLnBrk="0" hangingPunct="0">
              <a:defRPr/>
            </a:lvl1pPr>
          </a:lstStyle>
          <a:p>
            <a:pPr>
              <a:defRPr/>
            </a:pPr>
            <a:endParaRPr lang="it-IT"/>
          </a:p>
        </p:txBody>
      </p:sp>
      <p:sp>
        <p:nvSpPr>
          <p:cNvPr id="4" name="Segnaposto numero diapositiva 5"/>
          <p:cNvSpPr>
            <a:spLocks noGrp="1"/>
          </p:cNvSpPr>
          <p:nvPr>
            <p:ph type="sldNum" sz="quarter" idx="12"/>
          </p:nvPr>
        </p:nvSpPr>
        <p:spPr/>
        <p:txBody>
          <a:bodyPr/>
          <a:lstStyle>
            <a:lvl1pPr eaLnBrk="0" hangingPunct="0">
              <a:defRPr>
                <a:latin typeface="Times" charset="0"/>
              </a:defRPr>
            </a:lvl1pPr>
          </a:lstStyle>
          <a:p>
            <a:pPr>
              <a:defRPr/>
            </a:pPr>
            <a:fld id="{E7CBB112-A55E-1E4B-9413-F51289D73E92}" type="slidenum">
              <a:rPr lang="it-IT"/>
              <a:pPr>
                <a:defRPr/>
              </a:pPr>
              <a:t>‹#›</a:t>
            </a:fld>
            <a:endParaRPr lang="it-IT"/>
          </a:p>
        </p:txBody>
      </p:sp>
    </p:spTree>
    <p:extLst>
      <p:ext uri="{BB962C8B-B14F-4D97-AF65-F5344CB8AC3E}">
        <p14:creationId xmlns:p14="http://schemas.microsoft.com/office/powerpoint/2010/main" val="4235989118"/>
      </p:ext>
    </p:extLst>
  </p:cSld>
  <p:clrMapOvr>
    <a:masterClrMapping/>
  </p:clrMapOvr>
  <p:transition xmlns:p14="http://schemas.microsoft.com/office/powerpoint/2010/main" spd="slow">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eaLnBrk="0" hangingPunct="0">
              <a:defRPr>
                <a:latin typeface="Times" charset="0"/>
              </a:defRPr>
            </a:lvl1pPr>
          </a:lstStyle>
          <a:p>
            <a:pPr>
              <a:defRPr/>
            </a:pPr>
            <a:fld id="{746EE910-5702-BA4F-9F24-273BB815943F}" type="datetime1">
              <a:rPr lang="it-IT"/>
              <a:pPr>
                <a:defRPr/>
              </a:pPr>
              <a:t>22/03/17</a:t>
            </a:fld>
            <a:endParaRPr lang="it-IT"/>
          </a:p>
        </p:txBody>
      </p:sp>
      <p:sp>
        <p:nvSpPr>
          <p:cNvPr id="6" name="Segnaposto piè di pagina 4"/>
          <p:cNvSpPr>
            <a:spLocks noGrp="1"/>
          </p:cNvSpPr>
          <p:nvPr>
            <p:ph type="ftr" sz="quarter" idx="11"/>
          </p:nvPr>
        </p:nvSpPr>
        <p:spPr/>
        <p:txBody>
          <a:bodyPr/>
          <a:lstStyle>
            <a:lvl1pPr defTabSz="914400" eaLnBrk="0" hangingPunct="0">
              <a:defRPr/>
            </a:lvl1pPr>
          </a:lstStyle>
          <a:p>
            <a:pPr>
              <a:defRPr/>
            </a:pPr>
            <a:endParaRPr lang="it-IT"/>
          </a:p>
        </p:txBody>
      </p:sp>
      <p:sp>
        <p:nvSpPr>
          <p:cNvPr id="7" name="Segnaposto numero diapositiva 5"/>
          <p:cNvSpPr>
            <a:spLocks noGrp="1"/>
          </p:cNvSpPr>
          <p:nvPr>
            <p:ph type="sldNum" sz="quarter" idx="12"/>
          </p:nvPr>
        </p:nvSpPr>
        <p:spPr/>
        <p:txBody>
          <a:bodyPr/>
          <a:lstStyle>
            <a:lvl1pPr eaLnBrk="0" hangingPunct="0">
              <a:defRPr>
                <a:latin typeface="Times" charset="0"/>
              </a:defRPr>
            </a:lvl1pPr>
          </a:lstStyle>
          <a:p>
            <a:pPr>
              <a:defRPr/>
            </a:pPr>
            <a:fld id="{7E87040D-20A2-F546-B029-C7E43552209F}" type="slidenum">
              <a:rPr lang="it-IT"/>
              <a:pPr>
                <a:defRPr/>
              </a:pPr>
              <a:t>‹#›</a:t>
            </a:fld>
            <a:endParaRPr lang="it-IT"/>
          </a:p>
        </p:txBody>
      </p:sp>
    </p:spTree>
    <p:extLst>
      <p:ext uri="{BB962C8B-B14F-4D97-AF65-F5344CB8AC3E}">
        <p14:creationId xmlns:p14="http://schemas.microsoft.com/office/powerpoint/2010/main" val="1136161168"/>
      </p:ext>
    </p:extLst>
  </p:cSld>
  <p:clrMapOvr>
    <a:masterClrMapping/>
  </p:clrMapOvr>
  <p:transition xmlns:p14="http://schemas.microsoft.com/office/powerpoint/2010/main" spd="slow">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eaLnBrk="0" hangingPunct="0">
              <a:defRPr>
                <a:latin typeface="Times" charset="0"/>
              </a:defRPr>
            </a:lvl1pPr>
          </a:lstStyle>
          <a:p>
            <a:pPr>
              <a:defRPr/>
            </a:pPr>
            <a:fld id="{2A36AEBE-8931-EC45-AB34-382EA2F2BAA6}" type="datetime1">
              <a:rPr lang="it-IT"/>
              <a:pPr>
                <a:defRPr/>
              </a:pPr>
              <a:t>22/03/17</a:t>
            </a:fld>
            <a:endParaRPr lang="it-IT"/>
          </a:p>
        </p:txBody>
      </p:sp>
      <p:sp>
        <p:nvSpPr>
          <p:cNvPr id="6" name="Segnaposto piè di pagina 4"/>
          <p:cNvSpPr>
            <a:spLocks noGrp="1"/>
          </p:cNvSpPr>
          <p:nvPr>
            <p:ph type="ftr" sz="quarter" idx="11"/>
          </p:nvPr>
        </p:nvSpPr>
        <p:spPr/>
        <p:txBody>
          <a:bodyPr/>
          <a:lstStyle>
            <a:lvl1pPr defTabSz="914400" eaLnBrk="0" hangingPunct="0">
              <a:defRPr/>
            </a:lvl1pPr>
          </a:lstStyle>
          <a:p>
            <a:pPr>
              <a:defRPr/>
            </a:pPr>
            <a:endParaRPr lang="it-IT"/>
          </a:p>
        </p:txBody>
      </p:sp>
      <p:sp>
        <p:nvSpPr>
          <p:cNvPr id="7" name="Segnaposto numero diapositiva 5"/>
          <p:cNvSpPr>
            <a:spLocks noGrp="1"/>
          </p:cNvSpPr>
          <p:nvPr>
            <p:ph type="sldNum" sz="quarter" idx="12"/>
          </p:nvPr>
        </p:nvSpPr>
        <p:spPr/>
        <p:txBody>
          <a:bodyPr/>
          <a:lstStyle>
            <a:lvl1pPr eaLnBrk="0" hangingPunct="0">
              <a:defRPr>
                <a:latin typeface="Times" charset="0"/>
              </a:defRPr>
            </a:lvl1pPr>
          </a:lstStyle>
          <a:p>
            <a:pPr>
              <a:defRPr/>
            </a:pPr>
            <a:fld id="{33FC82FE-0528-674D-8C4A-B6829EC68290}" type="slidenum">
              <a:rPr lang="it-IT"/>
              <a:pPr>
                <a:defRPr/>
              </a:pPr>
              <a:t>‹#›</a:t>
            </a:fld>
            <a:endParaRPr lang="it-IT"/>
          </a:p>
        </p:txBody>
      </p:sp>
    </p:spTree>
    <p:extLst>
      <p:ext uri="{BB962C8B-B14F-4D97-AF65-F5344CB8AC3E}">
        <p14:creationId xmlns:p14="http://schemas.microsoft.com/office/powerpoint/2010/main" val="2451825893"/>
      </p:ext>
    </p:extLst>
  </p:cSld>
  <p:clrMapOvr>
    <a:masterClrMapping/>
  </p:clrMapOvr>
  <p:transition xmlns:p14="http://schemas.microsoft.com/office/powerpoint/2010/main" spd="slow">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hangingPunct="0">
              <a:defRPr>
                <a:latin typeface="Times" charset="0"/>
              </a:defRPr>
            </a:lvl1pPr>
          </a:lstStyle>
          <a:p>
            <a:pPr>
              <a:defRPr/>
            </a:pPr>
            <a:fld id="{BE675D2C-2666-A843-92C5-CF40D071C4F1}" type="datetime1">
              <a:rPr lang="it-IT"/>
              <a:pPr>
                <a:defRPr/>
              </a:pPr>
              <a:t>22/03/17</a:t>
            </a:fld>
            <a:endParaRPr lang="it-IT"/>
          </a:p>
        </p:txBody>
      </p:sp>
      <p:sp>
        <p:nvSpPr>
          <p:cNvPr id="5" name="Segnaposto piè di pagina 4"/>
          <p:cNvSpPr>
            <a:spLocks noGrp="1"/>
          </p:cNvSpPr>
          <p:nvPr>
            <p:ph type="ftr" sz="quarter" idx="11"/>
          </p:nvPr>
        </p:nvSpPr>
        <p:spPr/>
        <p:txBody>
          <a:bodyPr/>
          <a:lstStyle>
            <a:lvl1pPr defTabSz="914400" eaLnBrk="0" hangingPunc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latin typeface="Times" charset="0"/>
              </a:defRPr>
            </a:lvl1pPr>
          </a:lstStyle>
          <a:p>
            <a:pPr>
              <a:defRPr/>
            </a:pPr>
            <a:fld id="{089E02B8-5140-994A-BBDE-8F11DBC23822}" type="slidenum">
              <a:rPr lang="it-IT"/>
              <a:pPr>
                <a:defRPr/>
              </a:pPr>
              <a:t>‹#›</a:t>
            </a:fld>
            <a:endParaRPr lang="it-IT"/>
          </a:p>
        </p:txBody>
      </p:sp>
    </p:spTree>
    <p:extLst>
      <p:ext uri="{BB962C8B-B14F-4D97-AF65-F5344CB8AC3E}">
        <p14:creationId xmlns:p14="http://schemas.microsoft.com/office/powerpoint/2010/main" val="2807290888"/>
      </p:ext>
    </p:extLst>
  </p:cSld>
  <p:clrMapOvr>
    <a:masterClrMapping/>
  </p:clrMapOvr>
  <p:transition xmlns:p14="http://schemas.microsoft.com/office/powerpoint/2010/mai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304800" y="2362200"/>
            <a:ext cx="41529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10100" y="2362200"/>
            <a:ext cx="41529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55509751-5ADB-AE4D-A5B1-FD43E50D958F}" type="slidenum">
              <a:rPr lang="it-IT"/>
              <a:pPr>
                <a:defRPr/>
              </a:pPr>
              <a:t>‹#›</a:t>
            </a:fld>
            <a:endParaRPr lang="it-IT"/>
          </a:p>
        </p:txBody>
      </p:sp>
    </p:spTree>
    <p:extLst>
      <p:ext uri="{BB962C8B-B14F-4D97-AF65-F5344CB8AC3E}">
        <p14:creationId xmlns:p14="http://schemas.microsoft.com/office/powerpoint/2010/main" val="1025775491"/>
      </p:ext>
    </p:extLst>
  </p:cSld>
  <p:clrMapOvr>
    <a:masterClrMapping/>
  </p:clrMapOvr>
  <p:transition xmlns:p14="http://schemas.microsoft.com/office/powerpoint/2010/main" spd="slow">
    <p:cove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hangingPunct="0">
              <a:defRPr>
                <a:latin typeface="Times" charset="0"/>
              </a:defRPr>
            </a:lvl1pPr>
          </a:lstStyle>
          <a:p>
            <a:pPr>
              <a:defRPr/>
            </a:pPr>
            <a:fld id="{19CE1F91-6FD1-704E-B03E-3C6299C26121}" type="datetime1">
              <a:rPr lang="it-IT"/>
              <a:pPr>
                <a:defRPr/>
              </a:pPr>
              <a:t>22/03/17</a:t>
            </a:fld>
            <a:endParaRPr lang="it-IT"/>
          </a:p>
        </p:txBody>
      </p:sp>
      <p:sp>
        <p:nvSpPr>
          <p:cNvPr id="5" name="Segnaposto piè di pagina 4"/>
          <p:cNvSpPr>
            <a:spLocks noGrp="1"/>
          </p:cNvSpPr>
          <p:nvPr>
            <p:ph type="ftr" sz="quarter" idx="11"/>
          </p:nvPr>
        </p:nvSpPr>
        <p:spPr/>
        <p:txBody>
          <a:bodyPr/>
          <a:lstStyle>
            <a:lvl1pPr defTabSz="914400" eaLnBrk="0" hangingPunc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latin typeface="Times" charset="0"/>
              </a:defRPr>
            </a:lvl1pPr>
          </a:lstStyle>
          <a:p>
            <a:pPr>
              <a:defRPr/>
            </a:pPr>
            <a:fld id="{C4C3CD19-AED9-C545-AD53-57DBA9B202EC}" type="slidenum">
              <a:rPr lang="it-IT"/>
              <a:pPr>
                <a:defRPr/>
              </a:pPr>
              <a:t>‹#›</a:t>
            </a:fld>
            <a:endParaRPr lang="it-IT"/>
          </a:p>
        </p:txBody>
      </p:sp>
    </p:spTree>
    <p:extLst>
      <p:ext uri="{BB962C8B-B14F-4D97-AF65-F5344CB8AC3E}">
        <p14:creationId xmlns:p14="http://schemas.microsoft.com/office/powerpoint/2010/main" val="2563868568"/>
      </p:ext>
    </p:extLst>
  </p:cSld>
  <p:clrMapOvr>
    <a:masterClrMapping/>
  </p:clrMapOvr>
  <p:transition xmlns:p14="http://schemas.microsoft.com/office/powerpoint/2010/mai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6FFD3BD3-1296-304D-A1D6-E8E24AF8974C}" type="slidenum">
              <a:rPr lang="it-IT"/>
              <a:pPr>
                <a:defRPr/>
              </a:pPr>
              <a:t>‹#›</a:t>
            </a:fld>
            <a:endParaRPr lang="it-IT"/>
          </a:p>
        </p:txBody>
      </p:sp>
    </p:spTree>
    <p:extLst>
      <p:ext uri="{BB962C8B-B14F-4D97-AF65-F5344CB8AC3E}">
        <p14:creationId xmlns:p14="http://schemas.microsoft.com/office/powerpoint/2010/main" val="1145966379"/>
      </p:ext>
    </p:extLst>
  </p:cSld>
  <p:clrMapOvr>
    <a:masterClrMapping/>
  </p:clrMapOvr>
  <p:transition xmlns:p14="http://schemas.microsoft.com/office/powerpoint/2010/mai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0CC8B451-558F-CE41-81ED-6D2F8129BD14}" type="slidenum">
              <a:rPr lang="it-IT"/>
              <a:pPr>
                <a:defRPr/>
              </a:pPr>
              <a:t>‹#›</a:t>
            </a:fld>
            <a:endParaRPr lang="it-IT"/>
          </a:p>
        </p:txBody>
      </p:sp>
    </p:spTree>
    <p:extLst>
      <p:ext uri="{BB962C8B-B14F-4D97-AF65-F5344CB8AC3E}">
        <p14:creationId xmlns:p14="http://schemas.microsoft.com/office/powerpoint/2010/main" val="328426196"/>
      </p:ext>
    </p:extLst>
  </p:cSld>
  <p:clrMapOvr>
    <a:masterClrMapping/>
  </p:clrMapOvr>
  <p:transition xmlns:p14="http://schemas.microsoft.com/office/powerpoint/2010/mai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4C80C4E2-2FF1-3841-B4CA-ADF6D414542A}" type="slidenum">
              <a:rPr lang="it-IT"/>
              <a:pPr>
                <a:defRPr/>
              </a:pPr>
              <a:t>‹#›</a:t>
            </a:fld>
            <a:endParaRPr lang="it-IT"/>
          </a:p>
        </p:txBody>
      </p:sp>
    </p:spTree>
    <p:extLst>
      <p:ext uri="{BB962C8B-B14F-4D97-AF65-F5344CB8AC3E}">
        <p14:creationId xmlns:p14="http://schemas.microsoft.com/office/powerpoint/2010/main" val="2183960100"/>
      </p:ext>
    </p:extLst>
  </p:cSld>
  <p:clrMapOvr>
    <a:masterClrMapping/>
  </p:clrMapOvr>
  <p:transition xmlns:p14="http://schemas.microsoft.com/office/powerpoint/2010/mai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2681EE22-3A06-A24A-B946-180B370CFC2A}" type="slidenum">
              <a:rPr lang="it-IT"/>
              <a:pPr>
                <a:defRPr/>
              </a:pPr>
              <a:t>‹#›</a:t>
            </a:fld>
            <a:endParaRPr lang="it-IT"/>
          </a:p>
        </p:txBody>
      </p:sp>
    </p:spTree>
    <p:extLst>
      <p:ext uri="{BB962C8B-B14F-4D97-AF65-F5344CB8AC3E}">
        <p14:creationId xmlns:p14="http://schemas.microsoft.com/office/powerpoint/2010/main" val="2172651616"/>
      </p:ext>
    </p:extLst>
  </p:cSld>
  <p:clrMapOvr>
    <a:masterClrMapping/>
  </p:clrMapOvr>
  <p:transition xmlns:p14="http://schemas.microsoft.com/office/powerpoint/2010/mai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2CEE3D03-CA82-744F-A38C-6A4DFF740D65}" type="slidenum">
              <a:rPr lang="it-IT"/>
              <a:pPr>
                <a:defRPr/>
              </a:pPr>
              <a:t>‹#›</a:t>
            </a:fld>
            <a:endParaRPr lang="it-IT"/>
          </a:p>
        </p:txBody>
      </p:sp>
    </p:spTree>
    <p:extLst>
      <p:ext uri="{BB962C8B-B14F-4D97-AF65-F5344CB8AC3E}">
        <p14:creationId xmlns:p14="http://schemas.microsoft.com/office/powerpoint/2010/main" val="3332063771"/>
      </p:ext>
    </p:extLst>
  </p:cSld>
  <p:clrMapOvr>
    <a:masterClrMapping/>
  </p:clrMapOvr>
  <p:transition xmlns:p14="http://schemas.microsoft.com/office/powerpoint/2010/main" spd="slow">
    <p:cove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40.xml"/><Relationship Id="rId12" Type="http://schemas.openxmlformats.org/officeDocument/2006/relationships/theme" Target="../theme/theme15.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9" Type="http://schemas.openxmlformats.org/officeDocument/2006/relationships/slideLayout" Target="../slideLayouts/slideLayout38.xml"/><Relationship Id="rId10"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theme" Target="../theme/theme4.xml"/><Relationship Id="rId1" Type="http://schemas.openxmlformats.org/officeDocument/2006/relationships/slideLayout" Target="../slideLayouts/slideLayout15.xml"/><Relationship Id="rId2"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609600"/>
            <a:ext cx="8534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Click to edit Master title style</a:t>
            </a:r>
          </a:p>
        </p:txBody>
      </p:sp>
      <p:sp>
        <p:nvSpPr>
          <p:cNvPr id="1027" name="Rectangle 3"/>
          <p:cNvSpPr>
            <a:spLocks noGrp="1" noChangeArrowheads="1"/>
          </p:cNvSpPr>
          <p:nvPr>
            <p:ph type="body" idx="1"/>
          </p:nvPr>
        </p:nvSpPr>
        <p:spPr bwMode="auto">
          <a:xfrm>
            <a:off x="304800" y="2362200"/>
            <a:ext cx="8458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1028" name="Rectangle 4"/>
          <p:cNvSpPr>
            <a:spLocks noGrp="1" noChangeArrowheads="1"/>
          </p:cNvSpPr>
          <p:nvPr>
            <p:ph type="dt" sz="half" idx="2"/>
          </p:nvPr>
        </p:nvSpPr>
        <p:spPr bwMode="auto">
          <a:xfrm>
            <a:off x="685800" y="6172200"/>
            <a:ext cx="19050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172200"/>
            <a:ext cx="28956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a:defRPr/>
            </a:pPr>
            <a:endParaRPr lang="it-IT"/>
          </a:p>
        </p:txBody>
      </p:sp>
      <p:sp>
        <p:nvSpPr>
          <p:cNvPr id="1030" name="Rectangle 6"/>
          <p:cNvSpPr>
            <a:spLocks noGrp="1" noChangeArrowheads="1"/>
          </p:cNvSpPr>
          <p:nvPr>
            <p:ph type="sldNum" sz="quarter" idx="4"/>
          </p:nvPr>
        </p:nvSpPr>
        <p:spPr bwMode="auto">
          <a:xfrm>
            <a:off x="6477000" y="6172200"/>
            <a:ext cx="22860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053E219-8220-2947-B3F5-619C4E47DA48}"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id="2147485928" r:id="rId1"/>
    <p:sldLayoutId id="2147485913" r:id="rId2"/>
    <p:sldLayoutId id="2147485914" r:id="rId3"/>
    <p:sldLayoutId id="2147485915" r:id="rId4"/>
    <p:sldLayoutId id="2147485916" r:id="rId5"/>
    <p:sldLayoutId id="2147485917" r:id="rId6"/>
    <p:sldLayoutId id="2147485918" r:id="rId7"/>
    <p:sldLayoutId id="2147485919" r:id="rId8"/>
    <p:sldLayoutId id="2147485920" r:id="rId9"/>
    <p:sldLayoutId id="2147485921" r:id="rId10"/>
    <p:sldLayoutId id="2147485922" r:id="rId11"/>
  </p:sldLayoutIdLst>
  <p:transition xmlns:p14="http://schemas.microsoft.com/office/powerpoint/2010/main" spd="slow">
    <p:cover/>
  </p:transition>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charset="0"/>
          <a:ea typeface="ＭＳ Ｐゴシック" pitchFamily="-65" charset="-128"/>
          <a:cs typeface="ＭＳ Ｐゴシック" pitchFamily="-65" charset="-128"/>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35843"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charset="0"/>
              </a:defRPr>
            </a:lvl1pPr>
          </a:lstStyle>
          <a:p>
            <a:pPr>
              <a:defRPr/>
            </a:pPr>
            <a:fld id="{27192950-F965-4E41-8C0D-53C6B07BD3D2}" type="datetime1">
              <a:rPr lang="it-IT"/>
              <a:pPr>
                <a:defRPr/>
              </a:pPr>
              <a:t>22/03/17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charset="0"/>
                <a:ea typeface="ＭＳ Ｐゴシック" charset="-128"/>
                <a:cs typeface="ＭＳ Ｐゴシック" charset="-128"/>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charset="0"/>
              </a:defRPr>
            </a:lvl1pPr>
          </a:lstStyle>
          <a:p>
            <a:pPr>
              <a:defRPr/>
            </a:pPr>
            <a:fld id="{890B636D-7ECB-5447-8D9B-275C639C4DE0}" type="slidenum">
              <a:rPr lang="it-IT"/>
              <a:pPr>
                <a:defRPr/>
              </a:pPr>
              <a:t>‹#›</a:t>
            </a:fld>
            <a:endParaRPr lang="it-IT"/>
          </a:p>
        </p:txBody>
      </p:sp>
      <p:cxnSp>
        <p:nvCxnSpPr>
          <p:cNvPr id="35847" name="Straight Connector 8"/>
          <p:cNvCxnSpPr>
            <a:cxnSpLocks noChangeShapeType="1"/>
          </p:cNvCxnSpPr>
          <p:nvPr/>
        </p:nvCxnSpPr>
        <p:spPr bwMode="auto">
          <a:xfrm>
            <a:off x="173038" y="277813"/>
            <a:ext cx="8724900" cy="1587"/>
          </a:xfrm>
          <a:prstGeom prst="line">
            <a:avLst/>
          </a:prstGeom>
          <a:noFill/>
          <a:ln w="25400">
            <a:solidFill>
              <a:schemeClr val="accent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 bg1="lt1" tx1="dk1" bg2="lt2" tx2="dk2" accent1="accent1" accent2="accent2" accent3="accent3" accent4="accent4" accent5="accent5" accent6="accent6" hlink="hlink" folHlink="folHlink"/>
  <p:sldLayoutIdLst>
    <p:sldLayoutId id="2147485941" r:id="rId1"/>
    <p:sldLayoutId id="2147485942" r:id="rId2"/>
  </p:sldLayoutIdLst>
  <p:transition xmlns:p14="http://schemas.microsoft.com/office/powerpoint/2010/main" spd="slow">
    <p:cover/>
  </p:transition>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304800" y="609600"/>
            <a:ext cx="8534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Click to edit Master title style</a:t>
            </a:r>
          </a:p>
        </p:txBody>
      </p:sp>
      <p:sp>
        <p:nvSpPr>
          <p:cNvPr id="38915" name="Rectangle 3"/>
          <p:cNvSpPr>
            <a:spLocks noGrp="1" noChangeArrowheads="1"/>
          </p:cNvSpPr>
          <p:nvPr>
            <p:ph type="body" idx="1"/>
          </p:nvPr>
        </p:nvSpPr>
        <p:spPr bwMode="auto">
          <a:xfrm>
            <a:off x="304800" y="2362200"/>
            <a:ext cx="8458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1028" name="Rectangle 4"/>
          <p:cNvSpPr>
            <a:spLocks noGrp="1" noChangeArrowheads="1"/>
          </p:cNvSpPr>
          <p:nvPr>
            <p:ph type="dt" sz="half" idx="2"/>
          </p:nvPr>
        </p:nvSpPr>
        <p:spPr bwMode="auto">
          <a:xfrm>
            <a:off x="685800" y="6172200"/>
            <a:ext cx="19050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ea typeface="+mn-ea"/>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172200"/>
            <a:ext cx="28956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ea typeface="+mn-ea"/>
                <a:cs typeface="+mn-cs"/>
              </a:defRPr>
            </a:lvl1pPr>
          </a:lstStyle>
          <a:p>
            <a:pPr>
              <a:defRPr/>
            </a:pPr>
            <a:endParaRPr lang="it-IT"/>
          </a:p>
        </p:txBody>
      </p:sp>
      <p:sp>
        <p:nvSpPr>
          <p:cNvPr id="1030" name="Rectangle 6"/>
          <p:cNvSpPr>
            <a:spLocks noGrp="1" noChangeArrowheads="1"/>
          </p:cNvSpPr>
          <p:nvPr>
            <p:ph type="sldNum" sz="quarter" idx="4"/>
          </p:nvPr>
        </p:nvSpPr>
        <p:spPr bwMode="auto">
          <a:xfrm>
            <a:off x="6477000" y="6172200"/>
            <a:ext cx="22860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4316C05-A50A-5B42-9847-142190DFD0D3}"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id="2147485924" r:id="rId1"/>
  </p:sldLayoutIdLst>
  <p:transition xmlns:p14="http://schemas.microsoft.com/office/powerpoint/2010/main" spd="slow">
    <p:cover/>
  </p:transition>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charset="0"/>
          <a:ea typeface="ＭＳ Ｐゴシック" pitchFamily="-65" charset="-128"/>
          <a:cs typeface="ＭＳ Ｐゴシック" pitchFamily="-65" charset="-128"/>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304800" y="609600"/>
            <a:ext cx="8534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Click to edit Master title style</a:t>
            </a:r>
          </a:p>
        </p:txBody>
      </p:sp>
      <p:sp>
        <p:nvSpPr>
          <p:cNvPr id="40963" name="Rectangle 3"/>
          <p:cNvSpPr>
            <a:spLocks noGrp="1" noChangeArrowheads="1"/>
          </p:cNvSpPr>
          <p:nvPr>
            <p:ph type="body" idx="1"/>
          </p:nvPr>
        </p:nvSpPr>
        <p:spPr bwMode="auto">
          <a:xfrm>
            <a:off x="304800" y="2362200"/>
            <a:ext cx="8458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1028" name="Rectangle 4"/>
          <p:cNvSpPr>
            <a:spLocks noGrp="1" noChangeArrowheads="1"/>
          </p:cNvSpPr>
          <p:nvPr>
            <p:ph type="dt" sz="half" idx="2"/>
          </p:nvPr>
        </p:nvSpPr>
        <p:spPr bwMode="auto">
          <a:xfrm>
            <a:off x="685800" y="6172200"/>
            <a:ext cx="19050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ea typeface="+mn-ea"/>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172200"/>
            <a:ext cx="28956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ea typeface="+mn-ea"/>
                <a:cs typeface="+mn-cs"/>
              </a:defRPr>
            </a:lvl1pPr>
          </a:lstStyle>
          <a:p>
            <a:pPr>
              <a:defRPr/>
            </a:pPr>
            <a:endParaRPr lang="it-IT"/>
          </a:p>
        </p:txBody>
      </p:sp>
      <p:sp>
        <p:nvSpPr>
          <p:cNvPr id="1030" name="Rectangle 6"/>
          <p:cNvSpPr>
            <a:spLocks noGrp="1" noChangeArrowheads="1"/>
          </p:cNvSpPr>
          <p:nvPr>
            <p:ph type="sldNum" sz="quarter" idx="4"/>
          </p:nvPr>
        </p:nvSpPr>
        <p:spPr bwMode="auto">
          <a:xfrm>
            <a:off x="6477000" y="6172200"/>
            <a:ext cx="22860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5DEAAA75-16D7-6C49-9E85-338517908197}"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id="2147485925" r:id="rId1"/>
  </p:sldLayoutIdLst>
  <p:transition xmlns:p14="http://schemas.microsoft.com/office/powerpoint/2010/main" spd="slow">
    <p:cover/>
  </p:transition>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charset="0"/>
          <a:ea typeface="ＭＳ Ｐゴシック" pitchFamily="-65" charset="-128"/>
          <a:cs typeface="ＭＳ Ｐゴシック" pitchFamily="-65" charset="-128"/>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304800" y="609600"/>
            <a:ext cx="8534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Click to edit Master title style</a:t>
            </a:r>
          </a:p>
        </p:txBody>
      </p:sp>
      <p:sp>
        <p:nvSpPr>
          <p:cNvPr id="43011" name="Rectangle 3"/>
          <p:cNvSpPr>
            <a:spLocks noGrp="1" noChangeArrowheads="1"/>
          </p:cNvSpPr>
          <p:nvPr>
            <p:ph type="body" idx="1"/>
          </p:nvPr>
        </p:nvSpPr>
        <p:spPr bwMode="auto">
          <a:xfrm>
            <a:off x="304800" y="2362200"/>
            <a:ext cx="8458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1028" name="Rectangle 4"/>
          <p:cNvSpPr>
            <a:spLocks noGrp="1" noChangeArrowheads="1"/>
          </p:cNvSpPr>
          <p:nvPr>
            <p:ph type="dt" sz="half" idx="2"/>
          </p:nvPr>
        </p:nvSpPr>
        <p:spPr bwMode="auto">
          <a:xfrm>
            <a:off x="685800" y="6172200"/>
            <a:ext cx="19050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ea typeface="+mn-ea"/>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172200"/>
            <a:ext cx="28956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ea typeface="+mn-ea"/>
                <a:cs typeface="+mn-cs"/>
              </a:defRPr>
            </a:lvl1pPr>
          </a:lstStyle>
          <a:p>
            <a:pPr>
              <a:defRPr/>
            </a:pPr>
            <a:endParaRPr lang="it-IT"/>
          </a:p>
        </p:txBody>
      </p:sp>
      <p:sp>
        <p:nvSpPr>
          <p:cNvPr id="1030" name="Rectangle 6"/>
          <p:cNvSpPr>
            <a:spLocks noGrp="1" noChangeArrowheads="1"/>
          </p:cNvSpPr>
          <p:nvPr>
            <p:ph type="sldNum" sz="quarter" idx="4"/>
          </p:nvPr>
        </p:nvSpPr>
        <p:spPr bwMode="auto">
          <a:xfrm>
            <a:off x="6477000" y="6172200"/>
            <a:ext cx="22860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A45A2F5C-9000-2543-96FD-DC5BC0D09796}"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id="2147485926" r:id="rId1"/>
  </p:sldLayoutIdLst>
  <p:transition xmlns:p14="http://schemas.microsoft.com/office/powerpoint/2010/main" spd="slow">
    <p:cover/>
  </p:transition>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charset="0"/>
          <a:ea typeface="ＭＳ Ｐゴシック" pitchFamily="-65" charset="-128"/>
          <a:cs typeface="ＭＳ Ｐゴシック" pitchFamily="-65" charset="-128"/>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304800" y="609600"/>
            <a:ext cx="8534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Click to edit Master title style</a:t>
            </a:r>
          </a:p>
        </p:txBody>
      </p:sp>
      <p:sp>
        <p:nvSpPr>
          <p:cNvPr id="45059" name="Rectangle 3"/>
          <p:cNvSpPr>
            <a:spLocks noGrp="1" noChangeArrowheads="1"/>
          </p:cNvSpPr>
          <p:nvPr>
            <p:ph type="body" idx="1"/>
          </p:nvPr>
        </p:nvSpPr>
        <p:spPr bwMode="auto">
          <a:xfrm>
            <a:off x="304800" y="2362200"/>
            <a:ext cx="8458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1028" name="Rectangle 4"/>
          <p:cNvSpPr>
            <a:spLocks noGrp="1" noChangeArrowheads="1"/>
          </p:cNvSpPr>
          <p:nvPr>
            <p:ph type="dt" sz="half" idx="2"/>
          </p:nvPr>
        </p:nvSpPr>
        <p:spPr bwMode="auto">
          <a:xfrm>
            <a:off x="685800" y="6172200"/>
            <a:ext cx="19050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ea typeface="+mn-ea"/>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172200"/>
            <a:ext cx="28956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ea typeface="+mn-ea"/>
                <a:cs typeface="+mn-cs"/>
              </a:defRPr>
            </a:lvl1pPr>
          </a:lstStyle>
          <a:p>
            <a:pPr>
              <a:defRPr/>
            </a:pPr>
            <a:endParaRPr lang="it-IT"/>
          </a:p>
        </p:txBody>
      </p:sp>
      <p:sp>
        <p:nvSpPr>
          <p:cNvPr id="1030" name="Rectangle 6"/>
          <p:cNvSpPr>
            <a:spLocks noGrp="1" noChangeArrowheads="1"/>
          </p:cNvSpPr>
          <p:nvPr>
            <p:ph type="sldNum" sz="quarter" idx="4"/>
          </p:nvPr>
        </p:nvSpPr>
        <p:spPr bwMode="auto">
          <a:xfrm>
            <a:off x="6477000" y="6172200"/>
            <a:ext cx="22860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7E0FA81A-2F57-8E42-A0BA-1FE0D4E1C034}"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id="2147485927" r:id="rId1"/>
  </p:sldLayoutIdLst>
  <p:transition xmlns:p14="http://schemas.microsoft.com/office/powerpoint/2010/main" spd="slow">
    <p:cover/>
  </p:transition>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charset="0"/>
          <a:ea typeface="ＭＳ Ｐゴシック" pitchFamily="-65" charset="-128"/>
          <a:cs typeface="ＭＳ Ｐゴシック" pitchFamily="-65" charset="-128"/>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4710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charset="0"/>
              </a:defRPr>
            </a:lvl1pPr>
          </a:lstStyle>
          <a:p>
            <a:pPr>
              <a:defRPr/>
            </a:pPr>
            <a:fld id="{98003E29-7CFF-4D4E-81B9-0D411CE570E4}" type="datetime1">
              <a:rPr lang="it-IT"/>
              <a:pPr>
                <a:defRPr/>
              </a:pPr>
              <a:t>22/03/17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charset="0"/>
                <a:ea typeface="ＭＳ Ｐゴシック" charset="-128"/>
                <a:cs typeface="ＭＳ Ｐゴシック" charset="-128"/>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charset="0"/>
              </a:defRPr>
            </a:lvl1pPr>
          </a:lstStyle>
          <a:p>
            <a:pPr>
              <a:defRPr/>
            </a:pPr>
            <a:fld id="{C2210729-91C7-B843-9D2F-22FF701632F4}" type="slidenum">
              <a:rPr lang="it-IT"/>
              <a:pPr>
                <a:defRPr/>
              </a:pPr>
              <a:t>‹#›</a:t>
            </a:fld>
            <a:endParaRPr lang="it-IT"/>
          </a:p>
        </p:txBody>
      </p:sp>
      <p:cxnSp>
        <p:nvCxnSpPr>
          <p:cNvPr id="47111" name="Straight Connector 8"/>
          <p:cNvCxnSpPr>
            <a:cxnSpLocks noChangeShapeType="1"/>
          </p:cNvCxnSpPr>
          <p:nvPr/>
        </p:nvCxnSpPr>
        <p:spPr bwMode="auto">
          <a:xfrm>
            <a:off x="173038" y="277813"/>
            <a:ext cx="8724900" cy="1587"/>
          </a:xfrm>
          <a:prstGeom prst="line">
            <a:avLst/>
          </a:prstGeom>
          <a:noFill/>
          <a:ln w="25400">
            <a:solidFill>
              <a:schemeClr val="accent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 bg1="dk1" tx1="lt1" bg2="dk2" tx2="lt2" accent1="accent1" accent2="accent2" accent3="accent3" accent4="accent4" accent5="accent5" accent6="accent6" hlink="hlink" folHlink="folHlink"/>
  <p:sldLayoutIdLst>
    <p:sldLayoutId id="2147485943" r:id="rId1"/>
    <p:sldLayoutId id="2147485944" r:id="rId2"/>
    <p:sldLayoutId id="2147485945" r:id="rId3"/>
    <p:sldLayoutId id="2147485946" r:id="rId4"/>
    <p:sldLayoutId id="2147485947" r:id="rId5"/>
    <p:sldLayoutId id="2147485948" r:id="rId6"/>
    <p:sldLayoutId id="2147485949" r:id="rId7"/>
    <p:sldLayoutId id="2147485950" r:id="rId8"/>
    <p:sldLayoutId id="2147485951" r:id="rId9"/>
    <p:sldLayoutId id="2147485952" r:id="rId10"/>
    <p:sldLayoutId id="2147485953" r:id="rId11"/>
  </p:sldLayoutIdLst>
  <p:transition xmlns:p14="http://schemas.microsoft.com/office/powerpoint/2010/main" spd="slow">
    <p:cover/>
  </p:transition>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13315"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fld id="{61EC5EF3-3CF6-EF47-9A3F-0E2433B6B25D}" type="datetime1">
              <a:rPr lang="it-IT"/>
              <a:pPr>
                <a:defRPr/>
              </a:pPr>
              <a:t>22/03/17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11" charset="0"/>
                <a:ea typeface="+mn-ea"/>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25222F7C-F422-B345-AC66-FA00AB301C04}"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id="2147485929" r:id="rId1"/>
    <p:sldLayoutId id="2147485930" r:id="rId2"/>
  </p:sldLayoutIdLst>
  <p:transition xmlns:p14="http://schemas.microsoft.com/office/powerpoint/2010/main" spd="slow">
    <p:cover/>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18435"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fld id="{0CECAB8E-2741-CD43-B43F-6EEBA0F61BDC}" type="datetime1">
              <a:rPr lang="it-IT"/>
              <a:pPr>
                <a:defRPr/>
              </a:pPr>
              <a:t>22/03/17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11" charset="0"/>
                <a:ea typeface="+mn-ea"/>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D4D898B2-A52A-744F-BC51-E1A75534E724}"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id="2147485932" r:id="rId1"/>
  </p:sldLayoutIdLst>
  <p:transition xmlns:p14="http://schemas.microsoft.com/office/powerpoint/2010/main" spd="slow">
    <p:cover/>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20483"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fld id="{F5F21CE9-2BE7-C04E-B5ED-189FF9E5E49E}" type="datetime1">
              <a:rPr lang="it-IT"/>
              <a:pPr>
                <a:defRPr/>
              </a:pPr>
              <a:t>22/03/17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11" charset="0"/>
                <a:ea typeface="+mn-ea"/>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752CB948-4092-4E48-ACC6-8DCB24877A04}"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id="2147485933" r:id="rId1"/>
    <p:sldLayoutId id="2147485934" r:id="rId2"/>
    <p:sldLayoutId id="2147485923" r:id="rId3"/>
  </p:sldLayoutIdLst>
  <p:transition xmlns:p14="http://schemas.microsoft.com/office/powerpoint/2010/main" spd="slow">
    <p:cover/>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24579"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fld id="{37D070D2-BAA0-DF41-A013-D821D29E7FAA}" type="datetime1">
              <a:rPr lang="it-IT"/>
              <a:pPr>
                <a:defRPr/>
              </a:pPr>
              <a:t>22/03/17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11" charset="0"/>
                <a:ea typeface="+mn-ea"/>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7696AED9-FC72-1D42-BA3A-A1DA4F68A5FF}"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id="2147485935" r:id="rId1"/>
  </p:sldLayoutIdLst>
  <p:transition xmlns:p14="http://schemas.microsoft.com/office/powerpoint/2010/main" spd="slow">
    <p:cover/>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266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fld id="{24BD5973-120C-0B4F-851B-5D8DAF875BED}" type="datetime1">
              <a:rPr lang="it-IT"/>
              <a:pPr>
                <a:defRPr/>
              </a:pPr>
              <a:t>22/03/17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11" charset="0"/>
                <a:ea typeface="+mn-ea"/>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4B35317D-5FB3-5A48-8E9D-C961CB07CE9E}"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id="2147485936" r:id="rId1"/>
  </p:sldLayoutIdLst>
  <p:transition xmlns:p14="http://schemas.microsoft.com/office/powerpoint/2010/main" spd="slow">
    <p:cover/>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28675"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fld id="{0145BFA1-60CF-304F-AB71-97D111D5D2A9}" type="datetime1">
              <a:rPr lang="it-IT"/>
              <a:pPr>
                <a:defRPr/>
              </a:pPr>
              <a:t>22/03/17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11" charset="0"/>
                <a:ea typeface="+mn-ea"/>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D2CC3375-2CBF-6641-9C48-F88F4BB9810E}"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id="2147485937" r:id="rId1"/>
    <p:sldLayoutId id="2147485938" r:id="rId2"/>
  </p:sldLayoutIdLst>
  <p:transition xmlns:p14="http://schemas.microsoft.com/office/powerpoint/2010/main" spd="slow">
    <p:cover/>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3174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fld id="{C6C18BA2-A589-EE44-A743-BE819BACB642}" type="datetime1">
              <a:rPr lang="it-IT"/>
              <a:pPr>
                <a:defRPr/>
              </a:pPr>
              <a:t>22/03/17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11" charset="0"/>
                <a:ea typeface="+mn-ea"/>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5A090103-4C50-F646-93B1-EEB65FF27624}"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id="2147485939" r:id="rId1"/>
  </p:sldLayoutIdLst>
  <p:transition xmlns:p14="http://schemas.microsoft.com/office/powerpoint/2010/main" spd="slow">
    <p:cover/>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33795"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charset="0"/>
              </a:defRPr>
            </a:lvl1pPr>
          </a:lstStyle>
          <a:p>
            <a:pPr>
              <a:defRPr/>
            </a:pPr>
            <a:fld id="{F6660881-40D8-FA4D-B005-9FD25DB340AB}" type="datetime1">
              <a:rPr lang="it-IT"/>
              <a:pPr>
                <a:defRPr/>
              </a:pPr>
              <a:t>22/03/17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charset="0"/>
                <a:ea typeface="ＭＳ Ｐゴシック" charset="-128"/>
                <a:cs typeface="ＭＳ Ｐゴシック" charset="-128"/>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charset="0"/>
              </a:defRPr>
            </a:lvl1pPr>
          </a:lstStyle>
          <a:p>
            <a:pPr>
              <a:defRPr/>
            </a:pPr>
            <a:fld id="{2F74B8EF-6684-724C-B836-B6B9E5683FE4}" type="slidenum">
              <a:rPr lang="it-IT"/>
              <a:pPr>
                <a:defRPr/>
              </a:pPr>
              <a:t>‹#›</a:t>
            </a:fld>
            <a:endParaRPr lang="it-IT"/>
          </a:p>
        </p:txBody>
      </p:sp>
      <p:cxnSp>
        <p:nvCxnSpPr>
          <p:cNvPr id="33799" name="Straight Connector 8"/>
          <p:cNvCxnSpPr>
            <a:cxnSpLocks noChangeShapeType="1"/>
          </p:cNvCxnSpPr>
          <p:nvPr/>
        </p:nvCxnSpPr>
        <p:spPr bwMode="auto">
          <a:xfrm>
            <a:off x="173038" y="277813"/>
            <a:ext cx="8724900" cy="1587"/>
          </a:xfrm>
          <a:prstGeom prst="line">
            <a:avLst/>
          </a:prstGeom>
          <a:noFill/>
          <a:ln w="25400">
            <a:solidFill>
              <a:schemeClr val="accent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 bg1="lt1" tx1="dk1" bg2="lt2" tx2="dk2" accent1="accent1" accent2="accent2" accent3="accent3" accent4="accent4" accent5="accent5" accent6="accent6" hlink="hlink" folHlink="folHlink"/>
  <p:sldLayoutIdLst>
    <p:sldLayoutId id="2147485940" r:id="rId1"/>
  </p:sldLayoutIdLst>
  <p:transition xmlns:p14="http://schemas.microsoft.com/office/powerpoint/2010/main" spd="slow">
    <p:cover/>
  </p:transition>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5"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2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28.png"/><Relationship Id="rId3" Type="http://schemas.openxmlformats.org/officeDocument/2006/relationships/image" Target="../media/image12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0.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1.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2.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3.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4.jpeg"/><Relationship Id="rId3" Type="http://schemas.openxmlformats.org/officeDocument/2006/relationships/image" Target="../media/image135.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 Id="rId3" Type="http://schemas.openxmlformats.org/officeDocument/2006/relationships/image" Target="../media/image5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6.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7.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8.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17.png"/><Relationship Id="rId3" Type="http://schemas.openxmlformats.org/officeDocument/2006/relationships/image" Target="../media/image1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3.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9.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0.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0.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19.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2.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3.png"/><Relationship Id="rId3" Type="http://schemas.openxmlformats.org/officeDocument/2006/relationships/image" Target="../media/image144.png"/></Relationships>
</file>

<file path=ppt/slides/_rels/slide132.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image" Target="../media/image146.png"/><Relationship Id="rId1" Type="http://schemas.openxmlformats.org/officeDocument/2006/relationships/slideLayout" Target="../slideLayouts/slideLayout25.xml"/><Relationship Id="rId2" Type="http://schemas.openxmlformats.org/officeDocument/2006/relationships/notesSlide" Target="../notesSlides/notesSlide1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7.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8.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9.png"/><Relationship Id="rId3" Type="http://schemas.openxmlformats.org/officeDocument/2006/relationships/image" Target="../media/image150.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1.png"/><Relationship Id="rId3" Type="http://schemas.openxmlformats.org/officeDocument/2006/relationships/image" Target="../media/image152.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3.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4.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20.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7.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58.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59.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60.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61.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21.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3.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4.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5.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6.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7.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9.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0.png"/><Relationship Id="rId3" Type="http://schemas.openxmlformats.org/officeDocument/2006/relationships/image" Target="../media/image171.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2.wmf"/><Relationship Id="rId5" Type="http://schemas.openxmlformats.org/officeDocument/2006/relationships/image" Target="../media/image23.jpeg"/><Relationship Id="rId6" Type="http://schemas.openxmlformats.org/officeDocument/2006/relationships/image" Target="../media/image24.jpeg"/><Relationship Id="rId1" Type="http://schemas.openxmlformats.org/officeDocument/2006/relationships/vmlDrawing" Target="../drawings/vmlDrawing1.vml"/><Relationship Id="rId2"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5.wmf"/><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image" Target="../media/image28.png"/><Relationship Id="rId1" Type="http://schemas.openxmlformats.org/officeDocument/2006/relationships/vmlDrawing" Target="../drawings/vmlDrawing2.vml"/><Relationship Id="rId2"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3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32.png"/><Relationship Id="rId1" Type="http://schemas.openxmlformats.org/officeDocument/2006/relationships/vmlDrawing" Target="../drawings/vmlDrawing3.vml"/><Relationship Id="rId2"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 Id="rId3" Type="http://schemas.openxmlformats.org/officeDocument/2006/relationships/image" Target="../media/image3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3.jpeg"/><Relationship Id="rId3" Type="http://schemas.openxmlformats.org/officeDocument/2006/relationships/image" Target="../media/image4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jpeg"/><Relationship Id="rId5"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 Id="rId3" Type="http://schemas.openxmlformats.org/officeDocument/2006/relationships/image" Target="../media/image5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image" Target="../media/image5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jpeg"/><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0.jpeg"/><Relationship Id="rId3" Type="http://schemas.openxmlformats.org/officeDocument/2006/relationships/image" Target="../media/image7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2.png"/><Relationship Id="rId3" Type="http://schemas.openxmlformats.org/officeDocument/2006/relationships/image" Target="../media/image7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7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4.jpeg"/><Relationship Id="rId3"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7.png"/><Relationship Id="rId5" Type="http://schemas.openxmlformats.org/officeDocument/2006/relationships/image" Target="../media/image78.jpeg"/><Relationship Id="rId6" Type="http://schemas.openxmlformats.org/officeDocument/2006/relationships/image" Target="../media/image79.png"/><Relationship Id="rId1" Type="http://schemas.openxmlformats.org/officeDocument/2006/relationships/slideLayout" Target="../slideLayouts/slideLayout14.xml"/><Relationship Id="rId2" Type="http://schemas.openxmlformats.org/officeDocument/2006/relationships/image" Target="../media/image7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1.png"/><Relationship Id="rId3" Type="http://schemas.openxmlformats.org/officeDocument/2006/relationships/image" Target="../media/image8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3.png"/><Relationship Id="rId3" Type="http://schemas.openxmlformats.org/officeDocument/2006/relationships/image" Target="../media/image8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5.png"/><Relationship Id="rId3" Type="http://schemas.openxmlformats.org/officeDocument/2006/relationships/image" Target="../media/image8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7.jpeg"/><Relationship Id="rId3" Type="http://schemas.openxmlformats.org/officeDocument/2006/relationships/image" Target="../media/image8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0.jpeg"/><Relationship Id="rId3" Type="http://schemas.openxmlformats.org/officeDocument/2006/relationships/image" Target="../media/image91.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2.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4.png"/></Relationships>
</file>

<file path=ppt/slides/_rels/slide72.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jpeg"/><Relationship Id="rId1" Type="http://schemas.openxmlformats.org/officeDocument/2006/relationships/slideLayout" Target="../slideLayouts/slideLayout15.xml"/><Relationship Id="rId2" Type="http://schemas.openxmlformats.org/officeDocument/2006/relationships/image" Target="../media/image95.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8.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9.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jpeg"/><Relationship Id="rId3" Type="http://schemas.openxmlformats.org/officeDocument/2006/relationships/image" Target="../media/image10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2.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3.jpeg"/></Relationships>
</file>

<file path=ppt/slides/_rels/slide78.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1" Type="http://schemas.openxmlformats.org/officeDocument/2006/relationships/slideLayout" Target="../slideLayouts/slideLayout7.xml"/><Relationship Id="rId2" Type="http://schemas.openxmlformats.org/officeDocument/2006/relationships/image" Target="../media/image10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0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0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9.jpeg"/><Relationship Id="rId3" Type="http://schemas.openxmlformats.org/officeDocument/2006/relationships/image" Target="../media/image11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1.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12.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3.jpeg"/></Relationships>
</file>

<file path=ppt/slides/_rels/slide86.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1" Type="http://schemas.openxmlformats.org/officeDocument/2006/relationships/slideLayout" Target="../slideLayouts/slideLayout7.xml"/><Relationship Id="rId2" Type="http://schemas.openxmlformats.org/officeDocument/2006/relationships/image" Target="../media/image11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1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18.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20.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2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xml"/><Relationship Id="rId3" Type="http://schemas.openxmlformats.org/officeDocument/2006/relationships/image" Target="../media/image122.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3.em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 Id="rId3" Type="http://schemas.openxmlformats.org/officeDocument/2006/relationships/image" Target="../media/image1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Immagine 5" descr="Drosophila_melanogaster_-_side_(ak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4624"/>
            <a:ext cx="9036496" cy="6681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2"/>
          <p:cNvSpPr txBox="1">
            <a:spLocks noChangeArrowheads="1"/>
          </p:cNvSpPr>
          <p:nvPr/>
        </p:nvSpPr>
        <p:spPr bwMode="auto">
          <a:xfrm>
            <a:off x="2011363" y="96813"/>
            <a:ext cx="50815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it-IT" sz="2800" b="1" dirty="0">
                <a:solidFill>
                  <a:srgbClr val="000000"/>
                </a:solidFill>
                <a:latin typeface="Arial" charset="0"/>
              </a:rPr>
              <a:t>La </a:t>
            </a:r>
            <a:r>
              <a:rPr lang="it-IT" sz="2800" b="1" i="1" dirty="0" err="1">
                <a:solidFill>
                  <a:srgbClr val="000000"/>
                </a:solidFill>
                <a:latin typeface="Arial" charset="0"/>
              </a:rPr>
              <a:t>Drosophila</a:t>
            </a:r>
            <a:r>
              <a:rPr lang="it-IT" sz="2800" b="1" i="1" dirty="0">
                <a:solidFill>
                  <a:srgbClr val="000000"/>
                </a:solidFill>
                <a:latin typeface="Arial" charset="0"/>
              </a:rPr>
              <a:t> </a:t>
            </a:r>
            <a:r>
              <a:rPr lang="it-IT" sz="2800" b="1" i="1" dirty="0" err="1">
                <a:solidFill>
                  <a:srgbClr val="000000"/>
                </a:solidFill>
                <a:latin typeface="Arial" charset="0"/>
              </a:rPr>
              <a:t>melanogaster</a:t>
            </a:r>
            <a:endParaRPr lang="it-IT" sz="2800" b="1" i="1" dirty="0">
              <a:solidFill>
                <a:srgbClr val="000000"/>
              </a:solidFill>
              <a:latin typeface="Arial" charset="0"/>
            </a:endParaRPr>
          </a:p>
        </p:txBody>
      </p:sp>
    </p:spTree>
  </p:cSld>
  <p:clrMapOvr>
    <a:masterClrMapping/>
  </p:clrMapOvr>
  <p:transition xmlns:p14="http://schemas.microsoft.com/office/powerpoint/2010/main" spd="slow">
    <p:cove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73730" name="Group 3"/>
          <p:cNvGrpSpPr>
            <a:grpSpLocks/>
          </p:cNvGrpSpPr>
          <p:nvPr/>
        </p:nvGrpSpPr>
        <p:grpSpPr bwMode="auto">
          <a:xfrm>
            <a:off x="827088" y="2779713"/>
            <a:ext cx="4371975" cy="1935162"/>
            <a:chOff x="113" y="391"/>
            <a:chExt cx="2754" cy="1219"/>
          </a:xfrm>
        </p:grpSpPr>
        <p:pic>
          <p:nvPicPr>
            <p:cNvPr id="737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 y="391"/>
              <a:ext cx="1228" cy="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0" name="Text Box 5"/>
            <p:cNvSpPr txBox="1">
              <a:spLocks noChangeArrowheads="1"/>
            </p:cNvSpPr>
            <p:nvPr/>
          </p:nvSpPr>
          <p:spPr bwMode="auto">
            <a:xfrm>
              <a:off x="1429" y="845"/>
              <a:ext cx="143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it-IT" sz="1800">
                  <a:solidFill>
                    <a:srgbClr val="000000"/>
                  </a:solidFill>
                  <a:latin typeface="Arial" charset="0"/>
                  <a:cs typeface="Arial" charset="0"/>
                </a:rPr>
                <a:t>Ghiandole salivari</a:t>
              </a:r>
            </a:p>
          </p:txBody>
        </p:sp>
      </p:grpSp>
      <p:grpSp>
        <p:nvGrpSpPr>
          <p:cNvPr id="73731" name="Group 6"/>
          <p:cNvGrpSpPr>
            <a:grpSpLocks/>
          </p:cNvGrpSpPr>
          <p:nvPr/>
        </p:nvGrpSpPr>
        <p:grpSpPr bwMode="auto">
          <a:xfrm>
            <a:off x="798513" y="682625"/>
            <a:ext cx="8353425" cy="2170113"/>
            <a:chOff x="113" y="1661"/>
            <a:chExt cx="5262" cy="1367"/>
          </a:xfrm>
        </p:grpSpPr>
        <p:pic>
          <p:nvPicPr>
            <p:cNvPr id="7373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 y="1661"/>
              <a:ext cx="1258" cy="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8" name="Text Box 8"/>
            <p:cNvSpPr txBox="1">
              <a:spLocks noChangeArrowheads="1"/>
            </p:cNvSpPr>
            <p:nvPr/>
          </p:nvSpPr>
          <p:spPr bwMode="auto">
            <a:xfrm>
              <a:off x="1474" y="2069"/>
              <a:ext cx="3901"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it-IT" sz="1800">
                  <a:solidFill>
                    <a:srgbClr val="000000"/>
                  </a:solidFill>
                  <a:latin typeface="Arial" charset="0"/>
                  <a:cs typeface="Arial" charset="0"/>
                </a:rPr>
                <a:t>Larve di </a:t>
              </a:r>
              <a:r>
                <a:rPr lang="it-IT" sz="1800" i="1">
                  <a:solidFill>
                    <a:srgbClr val="000000"/>
                  </a:solidFill>
                  <a:latin typeface="Arial" charset="0"/>
                  <a:cs typeface="Arial" charset="0"/>
                </a:rPr>
                <a:t>Drosophila melanogaster</a:t>
              </a:r>
              <a:r>
                <a:rPr lang="it-IT" sz="1800">
                  <a:solidFill>
                    <a:srgbClr val="000000"/>
                  </a:solidFill>
                  <a:latin typeface="Arial" charset="0"/>
                  <a:cs typeface="Arial" charset="0"/>
                </a:rPr>
                <a:t> </a:t>
              </a:r>
            </a:p>
            <a:p>
              <a:pPr eaLnBrk="1" hangingPunct="1">
                <a:spcBef>
                  <a:spcPct val="50000"/>
                </a:spcBef>
              </a:pPr>
              <a:r>
                <a:rPr lang="it-IT" sz="1800">
                  <a:solidFill>
                    <a:srgbClr val="000000"/>
                  </a:solidFill>
                  <a:latin typeface="Arial" charset="0"/>
                  <a:cs typeface="Arial" charset="0"/>
                </a:rPr>
                <a:t>al terzo stadio larvale</a:t>
              </a:r>
            </a:p>
          </p:txBody>
        </p:sp>
      </p:grpSp>
      <p:grpSp>
        <p:nvGrpSpPr>
          <p:cNvPr id="73732" name="Group 9"/>
          <p:cNvGrpSpPr>
            <a:grpSpLocks/>
          </p:cNvGrpSpPr>
          <p:nvPr/>
        </p:nvGrpSpPr>
        <p:grpSpPr bwMode="auto">
          <a:xfrm>
            <a:off x="823913" y="4703763"/>
            <a:ext cx="9078912" cy="1882775"/>
            <a:chOff x="132" y="3067"/>
            <a:chExt cx="5718" cy="1186"/>
          </a:xfrm>
        </p:grpSpPr>
        <p:pic>
          <p:nvPicPr>
            <p:cNvPr id="73735" name="Picture 10" descr="fluorescen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 y="3067"/>
              <a:ext cx="2022" cy="1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6" name="Text Box 11"/>
            <p:cNvSpPr txBox="1">
              <a:spLocks noChangeArrowheads="1"/>
            </p:cNvSpPr>
            <p:nvPr/>
          </p:nvSpPr>
          <p:spPr bwMode="auto">
            <a:xfrm>
              <a:off x="2154" y="3385"/>
              <a:ext cx="3696"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lnSpc>
                  <a:spcPct val="40000"/>
                </a:lnSpc>
                <a:spcBef>
                  <a:spcPct val="50000"/>
                </a:spcBef>
              </a:pPr>
              <a:r>
                <a:rPr lang="it-IT" sz="1800">
                  <a:solidFill>
                    <a:srgbClr val="000000"/>
                  </a:solidFill>
                  <a:latin typeface="Arial" charset="0"/>
                  <a:cs typeface="Arial" charset="0"/>
                </a:rPr>
                <a:t>Ghiandole salivari di </a:t>
              </a:r>
              <a:r>
                <a:rPr lang="it-IT" sz="1800" i="1">
                  <a:solidFill>
                    <a:srgbClr val="000000"/>
                  </a:solidFill>
                  <a:latin typeface="Arial" charset="0"/>
                  <a:cs typeface="Arial" charset="0"/>
                </a:rPr>
                <a:t>Drosophila</a:t>
              </a:r>
              <a:r>
                <a:rPr lang="it-IT" sz="1800">
                  <a:solidFill>
                    <a:srgbClr val="000000"/>
                  </a:solidFill>
                  <a:latin typeface="Arial" charset="0"/>
                  <a:cs typeface="Arial" charset="0"/>
                </a:rPr>
                <a:t> colorate </a:t>
              </a:r>
            </a:p>
            <a:p>
              <a:pPr eaLnBrk="1" hangingPunct="1">
                <a:lnSpc>
                  <a:spcPct val="40000"/>
                </a:lnSpc>
                <a:spcBef>
                  <a:spcPct val="50000"/>
                </a:spcBef>
              </a:pPr>
              <a:r>
                <a:rPr lang="it-IT" sz="1800">
                  <a:solidFill>
                    <a:srgbClr val="000000"/>
                  </a:solidFill>
                  <a:latin typeface="Arial" charset="0"/>
                  <a:cs typeface="Arial" charset="0"/>
                </a:rPr>
                <a:t>con una proteina verde fluorescente</a:t>
              </a:r>
            </a:p>
          </p:txBody>
        </p:sp>
      </p:grpSp>
      <p:sp>
        <p:nvSpPr>
          <p:cNvPr id="73733" name="Rettangolo 1"/>
          <p:cNvSpPr>
            <a:spLocks noChangeArrowheads="1"/>
          </p:cNvSpPr>
          <p:nvPr/>
        </p:nvSpPr>
        <p:spPr bwMode="auto">
          <a:xfrm>
            <a:off x="0" y="-26988"/>
            <a:ext cx="9144000" cy="584201"/>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3200">
                <a:solidFill>
                  <a:srgbClr val="FFFFFF"/>
                </a:solidFill>
                <a:latin typeface="Arial" charset="0"/>
              </a:rPr>
              <a:t>Le ghiandole salivari</a:t>
            </a:r>
            <a:endParaRPr lang="it-IT" sz="3200">
              <a:solidFill>
                <a:srgbClr val="FFFFFF"/>
              </a:solidFill>
            </a:endParaRPr>
          </a:p>
        </p:txBody>
      </p:sp>
      <p:pic>
        <p:nvPicPr>
          <p:cNvPr id="73734" name="Immagin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581770">
            <a:off x="4660900" y="3132138"/>
            <a:ext cx="202882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Immagine 4" descr="Lista alcuni geni he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584" y="957635"/>
            <a:ext cx="7570787" cy="592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0" name="Rettangolo 5"/>
          <p:cNvSpPr>
            <a:spLocks noChangeArrowheads="1"/>
          </p:cNvSpPr>
          <p:nvPr/>
        </p:nvSpPr>
        <p:spPr bwMode="auto">
          <a:xfrm>
            <a:off x="0" y="0"/>
            <a:ext cx="9144000" cy="830263"/>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eaLnBrk="1" hangingPunct="1"/>
            <a:r>
              <a:rPr lang="it-IT">
                <a:solidFill>
                  <a:srgbClr val="FFFFFF"/>
                </a:solidFill>
                <a:latin typeface="Arial" charset="0"/>
                <a:cs typeface="Arial" charset="0"/>
              </a:rPr>
              <a:t>Almeno il 50% dei prodotti di geni eterocromatici del cromosoma 2 di Drosophila è conservato nella specie umana</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olo 1"/>
          <p:cNvSpPr>
            <a:spLocks noGrp="1"/>
          </p:cNvSpPr>
          <p:nvPr>
            <p:ph type="title"/>
          </p:nvPr>
        </p:nvSpPr>
        <p:spPr>
          <a:xfrm>
            <a:off x="457200" y="457200"/>
            <a:ext cx="8229600" cy="1143000"/>
          </a:xfrm>
          <a:solidFill>
            <a:srgbClr val="000090"/>
          </a:solidFill>
        </p:spPr>
        <p:txBody>
          <a:bodyPr/>
          <a:lstStyle/>
          <a:p>
            <a:r>
              <a:rPr lang="it-IT" sz="2600">
                <a:solidFill>
                  <a:srgbClr val="FFFFFF"/>
                </a:solidFill>
                <a:latin typeface="Arial" charset="0"/>
                <a:ea typeface="ＭＳ Ｐゴシック" charset="0"/>
                <a:cs typeface="Arial" charset="0"/>
              </a:rPr>
              <a:t>Gli ortologhi umani di alcuni geni eterocromatici sono associati a sindromi genetiche</a:t>
            </a:r>
          </a:p>
        </p:txBody>
      </p:sp>
      <p:sp>
        <p:nvSpPr>
          <p:cNvPr id="151554" name="CasellaDiTesto 4"/>
          <p:cNvSpPr txBox="1">
            <a:spLocks noChangeArrowheads="1"/>
          </p:cNvSpPr>
          <p:nvPr/>
        </p:nvSpPr>
        <p:spPr bwMode="auto">
          <a:xfrm>
            <a:off x="3200400" y="2438400"/>
            <a:ext cx="174625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800" i="1"/>
              <a:t>Nipped- B</a:t>
            </a:r>
          </a:p>
          <a:p>
            <a:endParaRPr lang="it-IT" sz="2800" i="1"/>
          </a:p>
          <a:p>
            <a:r>
              <a:rPr lang="it-IT" sz="2800" i="1"/>
              <a:t>CG17528</a:t>
            </a:r>
          </a:p>
          <a:p>
            <a:endParaRPr lang="it-IT" sz="2800" i="1"/>
          </a:p>
          <a:p>
            <a:r>
              <a:rPr lang="it-IT" sz="2800" i="1"/>
              <a:t>Yeti</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itolo 1"/>
          <p:cNvSpPr>
            <a:spLocks noGrp="1"/>
          </p:cNvSpPr>
          <p:nvPr>
            <p:ph type="title"/>
          </p:nvPr>
        </p:nvSpPr>
        <p:spPr>
          <a:xfrm>
            <a:off x="0" y="0"/>
            <a:ext cx="9144000" cy="914400"/>
          </a:xfrm>
          <a:solidFill>
            <a:srgbClr val="000090"/>
          </a:solidFill>
        </p:spPr>
        <p:txBody>
          <a:bodyPr/>
          <a:lstStyle/>
          <a:p>
            <a:r>
              <a:rPr lang="it-IT" sz="2800" i="1">
                <a:solidFill>
                  <a:srgbClr val="FFFFFF"/>
                </a:solidFill>
                <a:latin typeface="Arial" charset="0"/>
                <a:ea typeface="ＭＳ Ｐゴシック" charset="0"/>
                <a:cs typeface="Arial" charset="0"/>
              </a:rPr>
              <a:t>Nipped-B e NIPBL</a:t>
            </a:r>
          </a:p>
        </p:txBody>
      </p:sp>
      <p:sp>
        <p:nvSpPr>
          <p:cNvPr id="152578" name="Rettangolo 4"/>
          <p:cNvSpPr>
            <a:spLocks noChangeArrowheads="1"/>
          </p:cNvSpPr>
          <p:nvPr/>
        </p:nvSpPr>
        <p:spPr bwMode="auto">
          <a:xfrm>
            <a:off x="76200" y="1066800"/>
            <a:ext cx="3429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1600">
                <a:latin typeface="Arial" charset="0"/>
                <a:cs typeface="Arial" charset="0"/>
              </a:rPr>
              <a:t>Il gene eterocromatico </a:t>
            </a:r>
            <a:r>
              <a:rPr lang="it-IT" sz="1600" b="1" i="1">
                <a:latin typeface="Arial" charset="0"/>
                <a:cs typeface="Arial" charset="0"/>
              </a:rPr>
              <a:t>Nipped-B</a:t>
            </a:r>
            <a:r>
              <a:rPr lang="it-IT" sz="1600">
                <a:latin typeface="Arial" charset="0"/>
                <a:cs typeface="Arial" charset="0"/>
              </a:rPr>
              <a:t>  codifica una proteina cromatinica</a:t>
            </a:r>
          </a:p>
          <a:p>
            <a:r>
              <a:rPr lang="it-IT" sz="1600">
                <a:latin typeface="Arial" charset="0"/>
                <a:cs typeface="Arial" charset="0"/>
              </a:rPr>
              <a:t>che ha un ruolo nella coesione dei cromatidi fratelli e nell’espressione genica.</a:t>
            </a:r>
          </a:p>
          <a:p>
            <a:endParaRPr lang="it-IT" sz="1600">
              <a:latin typeface="Arial" charset="0"/>
              <a:cs typeface="Arial" charset="0"/>
            </a:endParaRPr>
          </a:p>
          <a:p>
            <a:r>
              <a:rPr lang="it-IT" sz="1600">
                <a:latin typeface="Arial" charset="0"/>
                <a:cs typeface="Arial" charset="0"/>
              </a:rPr>
              <a:t>L’ ortologo umano </a:t>
            </a:r>
            <a:r>
              <a:rPr lang="it-IT" sz="1600" b="1">
                <a:latin typeface="Arial" charset="0"/>
                <a:cs typeface="Arial" charset="0"/>
              </a:rPr>
              <a:t>NIPBL </a:t>
            </a:r>
            <a:r>
              <a:rPr lang="it-IT" sz="1600">
                <a:latin typeface="Arial" charset="0"/>
                <a:cs typeface="Arial" charset="0"/>
              </a:rPr>
              <a:t>mappa sul cromosoma 5, banda 5p13.2 ed è responsabile della sindrome di  Cornelia de Lange syndrome un “multiple malformation disorder”</a:t>
            </a:r>
          </a:p>
          <a:p>
            <a:endParaRPr lang="it-IT" sz="1600">
              <a:latin typeface="Arial" charset="0"/>
              <a:cs typeface="Arial" charset="0"/>
            </a:endParaRPr>
          </a:p>
          <a:p>
            <a:r>
              <a:rPr lang="it-IT" sz="1600">
                <a:latin typeface="Arial" charset="0"/>
                <a:cs typeface="Arial" charset="0"/>
              </a:rPr>
              <a:t>La CdLS è una sindrome genetica rara la cui incidenza può essere stimata tra 1:10000 e 1:20000 nati (circa 30-60 nuovi casi all'anno in Italia).</a:t>
            </a:r>
          </a:p>
          <a:p>
            <a:endParaRPr lang="it-IT" sz="1600">
              <a:cs typeface="Arial" charset="0"/>
            </a:endParaRPr>
          </a:p>
        </p:txBody>
      </p:sp>
      <p:pic>
        <p:nvPicPr>
          <p:cNvPr id="152579" name="Immagine 4" descr="Schermata 2015-04-01 a 09.45.4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5334000"/>
            <a:ext cx="3505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Immagine 5" descr="Schermata 2015-03-31 alle 20.43.4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143000"/>
            <a:ext cx="551656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olo 1"/>
          <p:cNvSpPr>
            <a:spLocks noGrp="1"/>
          </p:cNvSpPr>
          <p:nvPr>
            <p:ph type="title"/>
          </p:nvPr>
        </p:nvSpPr>
        <p:spPr>
          <a:xfrm>
            <a:off x="0" y="-228600"/>
            <a:ext cx="9144000" cy="914400"/>
          </a:xfrm>
          <a:solidFill>
            <a:srgbClr val="2D1276"/>
          </a:solidFill>
        </p:spPr>
        <p:txBody>
          <a:bodyPr/>
          <a:lstStyle/>
          <a:p>
            <a:r>
              <a:rPr lang="it-IT" sz="2800">
                <a:solidFill>
                  <a:schemeClr val="bg1"/>
                </a:solidFill>
                <a:latin typeface="Arial" charset="0"/>
                <a:ea typeface="ＭＳ Ｐゴシック" charset="0"/>
                <a:cs typeface="Arial" charset="0"/>
              </a:rPr>
              <a:t>La sindrome di Cornelia De Lange (CDLS)</a:t>
            </a:r>
          </a:p>
        </p:txBody>
      </p:sp>
      <p:sp>
        <p:nvSpPr>
          <p:cNvPr id="153602" name="CasellaDiTesto 3"/>
          <p:cNvSpPr txBox="1">
            <a:spLocks noChangeArrowheads="1"/>
          </p:cNvSpPr>
          <p:nvPr/>
        </p:nvSpPr>
        <p:spPr bwMode="auto">
          <a:xfrm>
            <a:off x="457200" y="1524000"/>
            <a:ext cx="81534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a:latin typeface="Arial" charset="0"/>
                <a:cs typeface="Arial" charset="0"/>
              </a:rPr>
              <a:t>La CdLS è una condizione genetica rara la cui incidenza può essere stimata tra 1:10000 e 1:20000 nati (circa 30-60 nuovi casi all'anno in Italia).</a:t>
            </a:r>
          </a:p>
          <a:p>
            <a:endParaRPr lang="it-IT" sz="2000">
              <a:latin typeface="Arial" charset="0"/>
              <a:cs typeface="Arial" charset="0"/>
            </a:endParaRPr>
          </a:p>
          <a:p>
            <a:r>
              <a:rPr lang="it-IT" sz="2000">
                <a:latin typeface="Arial" charset="0"/>
                <a:cs typeface="Arial" charset="0"/>
              </a:rPr>
              <a:t>Le caratteristiche principali sono: scarso accrescimento in epoca prenatale con basso peso alla nascita, scarsa crescita post-natale in peso ed altezza, microcefalia, irsutismo, mani e piedi piccoli, malformazioni a carico degli arti superiori, ritardo nello sviluppo psicomotorio e intellettivo di grado variabile con compromissione nell'area della comunicazione.</a:t>
            </a:r>
          </a:p>
          <a:p>
            <a:endParaRPr lang="it-IT" sz="2000">
              <a:latin typeface="Arial" charset="0"/>
              <a:cs typeface="Arial" charset="0"/>
            </a:endParaRPr>
          </a:p>
          <a:p>
            <a:r>
              <a:rPr lang="it-IT" sz="2000">
                <a:latin typeface="Arial" charset="0"/>
                <a:cs typeface="Arial" charset="0"/>
              </a:rPr>
              <a:t>I pazienti con CdLS presentano inoltre alcune caratteristiche del volto peculiari che li rendono molto somiglianti tra loro.</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ttangolo 3"/>
          <p:cNvSpPr>
            <a:spLocks noChangeArrowheads="1"/>
          </p:cNvSpPr>
          <p:nvPr/>
        </p:nvSpPr>
        <p:spPr bwMode="auto">
          <a:xfrm>
            <a:off x="533400" y="1066800"/>
            <a:ext cx="80010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2000">
                <a:latin typeface="Arial" charset="0"/>
                <a:cs typeface="Arial" charset="0"/>
              </a:rPr>
              <a:t>Il gene </a:t>
            </a:r>
            <a:r>
              <a:rPr lang="it-IT" sz="2000" b="1" i="1">
                <a:latin typeface="Arial" charset="0"/>
                <a:cs typeface="Arial" charset="0"/>
              </a:rPr>
              <a:t>CG17528</a:t>
            </a:r>
            <a:r>
              <a:rPr lang="it-IT" sz="2000">
                <a:latin typeface="Arial" charset="0"/>
                <a:cs typeface="Arial" charset="0"/>
              </a:rPr>
              <a:t> codifica una ‘microtubule-binding protein’. L’ortologo umano di </a:t>
            </a:r>
            <a:r>
              <a:rPr lang="it-IT" sz="2000" i="1">
                <a:latin typeface="Arial" charset="0"/>
                <a:cs typeface="Arial" charset="0"/>
              </a:rPr>
              <a:t>CG17528</a:t>
            </a:r>
            <a:r>
              <a:rPr lang="it-IT" sz="2000">
                <a:latin typeface="Arial" charset="0"/>
                <a:cs typeface="Arial" charset="0"/>
              </a:rPr>
              <a:t> è DCX è uno dei quattro geni coinvolti nell’insorgenza della </a:t>
            </a:r>
            <a:r>
              <a:rPr lang="it-IT" sz="2000" b="1">
                <a:latin typeface="Arial" charset="0"/>
                <a:cs typeface="Arial" charset="0"/>
              </a:rPr>
              <a:t>lissencefalia</a:t>
            </a:r>
            <a:r>
              <a:rPr lang="it-IT" sz="2000">
                <a:latin typeface="Arial" charset="0"/>
                <a:cs typeface="Arial" charset="0"/>
              </a:rPr>
              <a:t>, una malattia genetica caratterizzato da epilessia e ritardo mentale associata ad anomalea dello sviluppo della corteccia cerebrale. </a:t>
            </a:r>
          </a:p>
          <a:p>
            <a:endParaRPr lang="it-IT" sz="2000">
              <a:latin typeface="Arial" charset="0"/>
              <a:cs typeface="Arial" charset="0"/>
            </a:endParaRPr>
          </a:p>
          <a:p>
            <a:r>
              <a:rPr lang="it-IT" sz="2000">
                <a:latin typeface="Arial" charset="0"/>
                <a:cs typeface="Arial" charset="0"/>
              </a:rPr>
              <a:t>DCX mappa su cromosoma X nella banda Xq22.3-q23 e codifica una proteina “doublecortina” necessaria per la stabilità dei microtubuli che formano il citoscheletro delle cellule neuronali facilitando migrazione dei neuroni durante lo sviluppo. Sono state identificate una settantina di mutazioni nel gene DCX umano.</a:t>
            </a:r>
          </a:p>
        </p:txBody>
      </p:sp>
      <p:sp>
        <p:nvSpPr>
          <p:cNvPr id="154626" name="Titolo 1"/>
          <p:cNvSpPr>
            <a:spLocks noGrp="1"/>
          </p:cNvSpPr>
          <p:nvPr>
            <p:ph type="title"/>
          </p:nvPr>
        </p:nvSpPr>
        <p:spPr>
          <a:xfrm>
            <a:off x="0" y="0"/>
            <a:ext cx="9144000" cy="914400"/>
          </a:xfrm>
          <a:solidFill>
            <a:srgbClr val="2D1276"/>
          </a:solidFill>
        </p:spPr>
        <p:txBody>
          <a:bodyPr/>
          <a:lstStyle/>
          <a:p>
            <a:r>
              <a:rPr lang="it-IT" sz="3000" i="1">
                <a:solidFill>
                  <a:schemeClr val="bg1"/>
                </a:solidFill>
                <a:latin typeface="Arial" charset="0"/>
                <a:ea typeface="ＭＳ Ｐゴシック" charset="0"/>
                <a:cs typeface="Arial" charset="0"/>
              </a:rPr>
              <a:t>CG17528 e DCX </a:t>
            </a:r>
          </a:p>
        </p:txBody>
      </p:sp>
      <p:pic>
        <p:nvPicPr>
          <p:cNvPr id="154627" name="Immagine 3" descr="Schermata 2015-04-01 a 09.35.3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4495800"/>
            <a:ext cx="4305300"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ttangolo 3"/>
          <p:cNvSpPr>
            <a:spLocks noChangeArrowheads="1"/>
          </p:cNvSpPr>
          <p:nvPr/>
        </p:nvSpPr>
        <p:spPr bwMode="auto">
          <a:xfrm>
            <a:off x="762000" y="1295400"/>
            <a:ext cx="7543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2200">
                <a:latin typeface="Arial" charset="0"/>
                <a:cs typeface="Arial" charset="0"/>
              </a:rPr>
              <a:t> </a:t>
            </a:r>
            <a:r>
              <a:rPr lang="it-IT" sz="2200" b="1" i="1">
                <a:latin typeface="Arial" charset="0"/>
                <a:cs typeface="Arial" charset="0"/>
              </a:rPr>
              <a:t>Yeti </a:t>
            </a:r>
            <a:r>
              <a:rPr lang="it-IT" sz="2200">
                <a:latin typeface="Arial" charset="0"/>
                <a:cs typeface="Arial" charset="0"/>
              </a:rPr>
              <a:t>codifica per una proteina cromatinica conservata nella scala evolutiva appartenente alla famiglia BCNT.</a:t>
            </a:r>
          </a:p>
        </p:txBody>
      </p:sp>
      <p:sp>
        <p:nvSpPr>
          <p:cNvPr id="155650" name="Titolo 1"/>
          <p:cNvSpPr>
            <a:spLocks noGrp="1"/>
          </p:cNvSpPr>
          <p:nvPr>
            <p:ph type="title"/>
          </p:nvPr>
        </p:nvSpPr>
        <p:spPr>
          <a:xfrm>
            <a:off x="0" y="0"/>
            <a:ext cx="9144000" cy="914400"/>
          </a:xfrm>
          <a:solidFill>
            <a:srgbClr val="2D1276"/>
          </a:solidFill>
        </p:spPr>
        <p:txBody>
          <a:bodyPr/>
          <a:lstStyle/>
          <a:p>
            <a:r>
              <a:rPr lang="it-IT" sz="3000" i="1">
                <a:solidFill>
                  <a:schemeClr val="bg1"/>
                </a:solidFill>
                <a:latin typeface="Arial" charset="0"/>
                <a:ea typeface="ＭＳ Ｐゴシック" charset="0"/>
                <a:cs typeface="Arial" charset="0"/>
              </a:rPr>
              <a:t>Yeti e Cfdp1</a:t>
            </a:r>
          </a:p>
        </p:txBody>
      </p:sp>
      <p:pic>
        <p:nvPicPr>
          <p:cNvPr id="155651" name="Immagine 6" descr="Schermata 2015-04-01 a 10.07.2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2438" y="2362200"/>
            <a:ext cx="8691562"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ttangolo 3"/>
          <p:cNvSpPr>
            <a:spLocks noChangeArrowheads="1"/>
          </p:cNvSpPr>
          <p:nvPr/>
        </p:nvSpPr>
        <p:spPr bwMode="auto">
          <a:xfrm>
            <a:off x="533400" y="2819400"/>
            <a:ext cx="81534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2200">
                <a:latin typeface="Arial" charset="0"/>
                <a:cs typeface="Arial" charset="0"/>
              </a:rPr>
              <a:t>L’ortologo di Yeti nella specie umana, </a:t>
            </a:r>
            <a:r>
              <a:rPr lang="it-IT" sz="2200" b="1" i="1">
                <a:latin typeface="Arial" charset="0"/>
                <a:cs typeface="Arial" charset="0"/>
              </a:rPr>
              <a:t>Cfdp1</a:t>
            </a:r>
            <a:r>
              <a:rPr lang="it-IT" sz="2200">
                <a:latin typeface="Arial" charset="0"/>
                <a:cs typeface="Arial" charset="0"/>
              </a:rPr>
              <a:t>, mappa sul cromosoma 16, nella banda 16q22.2-q22.3 codifica la proteina ed è stato associato all’insorgenza di sindromi da alterato sviluppo cranio-facciale.</a:t>
            </a:r>
          </a:p>
          <a:p>
            <a:endParaRPr lang="it-IT" sz="2200">
              <a:latin typeface="Arial" charset="0"/>
              <a:cs typeface="Arial" charset="0"/>
            </a:endParaRPr>
          </a:p>
          <a:p>
            <a:r>
              <a:rPr lang="it-IT" sz="2200">
                <a:latin typeface="Arial" charset="0"/>
                <a:cs typeface="Arial" charset="0"/>
              </a:rPr>
              <a:t>Le fondamentali caratteristiche morfologiche della regione cranio-facciale nei vertebrati sono determinate dall'espressione di diversi geni e dei rispettivi prodotti proteici. Alterazioni del normale sviluppo cranio-facciale rappresentano le cause principali di mortalità infantile e disabilità nella specie umana. </a:t>
            </a:r>
          </a:p>
        </p:txBody>
      </p:sp>
      <p:pic>
        <p:nvPicPr>
          <p:cNvPr id="156674" name="Immagine 4" descr="Schermata 2015-04-01 a 09.54.4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47800"/>
            <a:ext cx="66294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5" name="Titolo 1"/>
          <p:cNvSpPr>
            <a:spLocks noGrp="1"/>
          </p:cNvSpPr>
          <p:nvPr>
            <p:ph type="title"/>
          </p:nvPr>
        </p:nvSpPr>
        <p:spPr>
          <a:xfrm>
            <a:off x="0" y="0"/>
            <a:ext cx="9144000" cy="1143000"/>
          </a:xfrm>
          <a:solidFill>
            <a:srgbClr val="2D1276"/>
          </a:solidFill>
        </p:spPr>
        <p:txBody>
          <a:bodyPr/>
          <a:lstStyle/>
          <a:p>
            <a:r>
              <a:rPr lang="it-IT" sz="3000" i="1">
                <a:solidFill>
                  <a:schemeClr val="bg1"/>
                </a:solidFill>
                <a:latin typeface="Arial" charset="0"/>
                <a:ea typeface="ＭＳ Ｐゴシック" charset="0"/>
                <a:cs typeface="Arial" charset="0"/>
              </a:rPr>
              <a:t>Cfdp1 </a:t>
            </a:r>
            <a:r>
              <a:rPr lang="it-IT" sz="3000">
                <a:solidFill>
                  <a:schemeClr val="bg1"/>
                </a:solidFill>
                <a:latin typeface="Arial" charset="0"/>
                <a:ea typeface="ＭＳ Ｐゴシック" charset="0"/>
                <a:cs typeface="Arial" charset="0"/>
              </a:rPr>
              <a:t>e lo sviluppo craniofacciale</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Titolo 1"/>
          <p:cNvSpPr>
            <a:spLocks noGrp="1"/>
          </p:cNvSpPr>
          <p:nvPr>
            <p:ph type="title"/>
          </p:nvPr>
        </p:nvSpPr>
        <p:spPr>
          <a:xfrm>
            <a:off x="0" y="0"/>
            <a:ext cx="9144000" cy="1143000"/>
          </a:xfrm>
          <a:solidFill>
            <a:srgbClr val="2D1276"/>
          </a:solidFill>
        </p:spPr>
        <p:txBody>
          <a:bodyPr/>
          <a:lstStyle/>
          <a:p>
            <a:r>
              <a:rPr lang="it-IT" sz="3000" i="1">
                <a:solidFill>
                  <a:schemeClr val="bg1"/>
                </a:solidFill>
                <a:latin typeface="Arial" charset="0"/>
                <a:ea typeface="ＭＳ Ｐゴシック" charset="0"/>
                <a:cs typeface="Arial" charset="0"/>
              </a:rPr>
              <a:t>Cfdp1 </a:t>
            </a:r>
            <a:r>
              <a:rPr lang="it-IT" sz="3000">
                <a:solidFill>
                  <a:schemeClr val="bg1"/>
                </a:solidFill>
                <a:latin typeface="Arial" charset="0"/>
                <a:ea typeface="ＭＳ Ｐゴシック" charset="0"/>
                <a:cs typeface="Arial" charset="0"/>
              </a:rPr>
              <a:t>in Zebrafish</a:t>
            </a:r>
          </a:p>
        </p:txBody>
      </p:sp>
      <p:pic>
        <p:nvPicPr>
          <p:cNvPr id="157698"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0"/>
            <a:ext cx="61087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8013" y="1828800"/>
            <a:ext cx="378301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2"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28800"/>
            <a:ext cx="363696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3" name="Titolo 1"/>
          <p:cNvSpPr>
            <a:spLocks noGrp="1"/>
          </p:cNvSpPr>
          <p:nvPr>
            <p:ph type="title"/>
          </p:nvPr>
        </p:nvSpPr>
        <p:spPr>
          <a:xfrm>
            <a:off x="0" y="0"/>
            <a:ext cx="9144000" cy="1143000"/>
          </a:xfrm>
          <a:solidFill>
            <a:srgbClr val="2D1276"/>
          </a:solidFill>
        </p:spPr>
        <p:txBody>
          <a:bodyPr/>
          <a:lstStyle/>
          <a:p>
            <a:r>
              <a:rPr lang="it-IT" sz="3000">
                <a:solidFill>
                  <a:schemeClr val="bg1"/>
                </a:solidFill>
                <a:latin typeface="Arial" charset="0"/>
                <a:ea typeface="ＭＳ Ｐゴシック" charset="0"/>
                <a:cs typeface="Arial" charset="0"/>
              </a:rPr>
              <a:t>Il knock-down di </a:t>
            </a:r>
            <a:r>
              <a:rPr lang="it-IT" sz="3000" i="1">
                <a:solidFill>
                  <a:schemeClr val="bg1"/>
                </a:solidFill>
                <a:latin typeface="Arial" charset="0"/>
                <a:ea typeface="ＭＳ Ｐゴシック" charset="0"/>
                <a:cs typeface="Arial" charset="0"/>
              </a:rPr>
              <a:t>Cfdp1 </a:t>
            </a:r>
            <a:r>
              <a:rPr lang="it-IT" sz="3000">
                <a:solidFill>
                  <a:schemeClr val="bg1"/>
                </a:solidFill>
                <a:latin typeface="Arial" charset="0"/>
                <a:ea typeface="ＭＳ Ｐゴシック" charset="0"/>
                <a:cs typeface="Arial" charset="0"/>
              </a:rPr>
              <a:t>in Zebrafish causa difetti nello sviluppo cranio-facciale</a:t>
            </a:r>
          </a:p>
        </p:txBody>
      </p:sp>
      <p:sp>
        <p:nvSpPr>
          <p:cNvPr id="158724" name="CasellaDiTesto 6"/>
          <p:cNvSpPr txBox="1">
            <a:spLocks noChangeArrowheads="1"/>
          </p:cNvSpPr>
          <p:nvPr/>
        </p:nvSpPr>
        <p:spPr bwMode="auto">
          <a:xfrm>
            <a:off x="1371600" y="1371600"/>
            <a:ext cx="6858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a:latin typeface="Arial" charset="0"/>
                <a:cs typeface="Arial" charset="0"/>
              </a:rPr>
              <a:t>Wild-type                                            knock-down							</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1720" y="2276872"/>
            <a:ext cx="5590794" cy="584776"/>
          </a:xfrm>
          <a:prstGeom prst="rect">
            <a:avLst/>
          </a:prstGeom>
          <a:noFill/>
        </p:spPr>
        <p:txBody>
          <a:bodyPr wrap="none" rtlCol="0">
            <a:spAutoFit/>
          </a:bodyPr>
          <a:lstStyle/>
          <a:p>
            <a:r>
              <a:rPr lang="en-US" sz="3200" dirty="0" err="1" smtClean="0">
                <a:latin typeface="Arial"/>
                <a:cs typeface="Arial"/>
              </a:rPr>
              <a:t>Tornando</a:t>
            </a:r>
            <a:r>
              <a:rPr lang="en-US" sz="3200" dirty="0" smtClean="0">
                <a:latin typeface="Arial"/>
                <a:cs typeface="Arial"/>
              </a:rPr>
              <a:t> </a:t>
            </a:r>
            <a:r>
              <a:rPr lang="en-US" sz="3200" dirty="0" err="1" smtClean="0">
                <a:latin typeface="Arial"/>
                <a:cs typeface="Arial"/>
              </a:rPr>
              <a:t>all’eterocromatina</a:t>
            </a:r>
            <a:r>
              <a:rPr lang="en-US" sz="3200" dirty="0" smtClean="0">
                <a:latin typeface="Arial"/>
                <a:cs typeface="Arial"/>
              </a:rPr>
              <a:t>...</a:t>
            </a:r>
            <a:endParaRPr lang="en-US" sz="3200" dirty="0">
              <a:latin typeface="Arial"/>
              <a:cs typeface="Arial"/>
            </a:endParaRPr>
          </a:p>
        </p:txBody>
      </p:sp>
    </p:spTree>
    <p:extLst>
      <p:ext uri="{BB962C8B-B14F-4D97-AF65-F5344CB8AC3E}">
        <p14:creationId xmlns:p14="http://schemas.microsoft.com/office/powerpoint/2010/main" val="3029887079"/>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 calcmode="lin" valueType="num">
                                      <p:cBhvr>
                                        <p:cTn id="9" dur="2000" fill="hold"/>
                                        <p:tgtEl>
                                          <p:spTgt spid="2"/>
                                        </p:tgtEl>
                                        <p:attrNameLst>
                                          <p:attrName>style.rotation</p:attrName>
                                        </p:attrNameLst>
                                      </p:cBhvr>
                                      <p:tavLst>
                                        <p:tav tm="0">
                                          <p:val>
                                            <p:fltVal val="90"/>
                                          </p:val>
                                        </p:tav>
                                        <p:tav tm="100000">
                                          <p:val>
                                            <p:fltVal val="0"/>
                                          </p:val>
                                        </p:tav>
                                      </p:tavLst>
                                    </p:anim>
                                    <p:animEffect transition="in" filter="fad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ttangolo 1"/>
          <p:cNvSpPr>
            <a:spLocks noChangeArrowheads="1"/>
          </p:cNvSpPr>
          <p:nvPr/>
        </p:nvSpPr>
        <p:spPr bwMode="auto">
          <a:xfrm>
            <a:off x="0" y="-26988"/>
            <a:ext cx="9144000" cy="584201"/>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3200">
                <a:solidFill>
                  <a:srgbClr val="FFFFFF"/>
                </a:solidFill>
                <a:latin typeface="Arial" charset="0"/>
              </a:rPr>
              <a:t>Dissezione di ghiandole salivari</a:t>
            </a:r>
            <a:endParaRPr lang="it-IT" sz="3200">
              <a:solidFill>
                <a:srgbClr val="FFFFFF"/>
              </a:solidFill>
            </a:endParaRPr>
          </a:p>
        </p:txBody>
      </p:sp>
      <p:pic>
        <p:nvPicPr>
          <p:cNvPr id="74755" name="Drosophila Salivary Gland Dissection copia.mp4">
            <a:hlinkClick r:id="" action="ppaction://media"/>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850" y="620713"/>
            <a:ext cx="81534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ChangeArrowheads="1"/>
          </p:cNvSpPr>
          <p:nvPr/>
        </p:nvSpPr>
        <p:spPr bwMode="auto">
          <a:xfrm>
            <a:off x="0" y="0"/>
            <a:ext cx="9144000" cy="1211263"/>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it-IT" sz="2800">
                <a:solidFill>
                  <a:srgbClr val="FFFFFF"/>
                </a:solidFill>
                <a:latin typeface="New York" charset="0"/>
              </a:rPr>
              <a:t>Inattività genetica dell’eterocromatina costitutiva: variegazione per effetto di posizione (PEV)</a:t>
            </a:r>
          </a:p>
        </p:txBody>
      </p:sp>
      <p:sp>
        <p:nvSpPr>
          <p:cNvPr id="181251" name="Rettangolo 7"/>
          <p:cNvSpPr>
            <a:spLocks noChangeArrowheads="1"/>
          </p:cNvSpPr>
          <p:nvPr/>
        </p:nvSpPr>
        <p:spPr bwMode="auto">
          <a:xfrm>
            <a:off x="228600" y="1244600"/>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1600">
                <a:latin typeface="Arial" charset="0"/>
              </a:rPr>
              <a:t>Inattivazione di geni eucromatici trasferiti nell’ eterocromatina mediante riordinamenti cromosomici o eventi di trasposizione</a:t>
            </a:r>
            <a:endParaRPr lang="it-IT" sz="1600">
              <a:latin typeface="Arial" charset="0"/>
              <a:cs typeface="Arial" charset="0"/>
            </a:endParaRPr>
          </a:p>
        </p:txBody>
      </p:sp>
      <p:sp>
        <p:nvSpPr>
          <p:cNvPr id="181252" name="CasellaDiTesto 6"/>
          <p:cNvSpPr txBox="1">
            <a:spLocks noChangeArrowheads="1"/>
          </p:cNvSpPr>
          <p:nvPr/>
        </p:nvSpPr>
        <p:spPr bwMode="auto">
          <a:xfrm>
            <a:off x="1828800" y="5791200"/>
            <a:ext cx="2492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200"/>
              <a:t>Mutazione </a:t>
            </a:r>
            <a:r>
              <a:rPr lang="it-IT" sz="1200" i="1"/>
              <a:t>white mottled </a:t>
            </a:r>
          </a:p>
          <a:p>
            <a:r>
              <a:rPr lang="it-IT" sz="1200"/>
              <a:t>identificata da Herman Muller (1930)</a:t>
            </a:r>
          </a:p>
        </p:txBody>
      </p:sp>
      <p:pic>
        <p:nvPicPr>
          <p:cNvPr id="181253" name="Immagin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9475" y="5334000"/>
            <a:ext cx="94932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1254" name="Group 3"/>
          <p:cNvGrpSpPr>
            <a:grpSpLocks/>
          </p:cNvGrpSpPr>
          <p:nvPr/>
        </p:nvGrpSpPr>
        <p:grpSpPr bwMode="auto">
          <a:xfrm>
            <a:off x="725488" y="2012950"/>
            <a:ext cx="7820025" cy="3397250"/>
            <a:chOff x="451" y="1050"/>
            <a:chExt cx="5119" cy="2224"/>
          </a:xfrm>
        </p:grpSpPr>
        <p:pic>
          <p:nvPicPr>
            <p:cNvPr id="181255" name="Picture 4"/>
            <p:cNvPicPr>
              <a:picLocks noChangeAspect="1" noChangeArrowheads="1"/>
            </p:cNvPicPr>
            <p:nvPr/>
          </p:nvPicPr>
          <p:blipFill>
            <a:blip r:embed="rId3">
              <a:extLst>
                <a:ext uri="{28A0092B-C50C-407E-A947-70E740481C1C}">
                  <a14:useLocalDpi xmlns:a14="http://schemas.microsoft.com/office/drawing/2010/main" val="0"/>
                </a:ext>
              </a:extLst>
            </a:blip>
            <a:srcRect r="32712"/>
            <a:stretch>
              <a:fillRect/>
            </a:stretch>
          </p:blipFill>
          <p:spPr bwMode="auto">
            <a:xfrm>
              <a:off x="1715" y="1114"/>
              <a:ext cx="2417"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5"/>
            <p:cNvSpPr>
              <a:spLocks noChangeShapeType="1"/>
            </p:cNvSpPr>
            <p:nvPr/>
          </p:nvSpPr>
          <p:spPr bwMode="auto">
            <a:xfrm flipH="1" flipV="1">
              <a:off x="3069" y="2498"/>
              <a:ext cx="407" cy="6"/>
            </a:xfrm>
            <a:prstGeom prst="line">
              <a:avLst/>
            </a:prstGeom>
            <a:noFill/>
            <a:ln w="19050">
              <a:solidFill>
                <a:srgbClr val="E3180A"/>
              </a:solidFill>
              <a:round/>
              <a:headEnd/>
              <a:tailEnd type="triangle" w="med" len="med"/>
            </a:ln>
            <a:effectLst/>
          </p:spPr>
          <p:txBody>
            <a:bodyPr wrap="none" anchor="ctr"/>
            <a:lstStyle/>
            <a:p>
              <a:pPr>
                <a:defRPr/>
              </a:pPr>
              <a:endParaRPr lang="it-IT" sz="2800">
                <a:effectLst>
                  <a:outerShdw blurRad="38100" dist="38100" dir="2700000" algn="tl">
                    <a:srgbClr val="000000">
                      <a:alpha val="43137"/>
                    </a:srgbClr>
                  </a:outerShdw>
                </a:effectLst>
                <a:latin typeface="Comic Sans MS" pitchFamily="-106" charset="0"/>
                <a:ea typeface="+mn-ea"/>
                <a:cs typeface="+mn-cs"/>
              </a:endParaRPr>
            </a:p>
          </p:txBody>
        </p:sp>
        <p:sp>
          <p:nvSpPr>
            <p:cNvPr id="9" name="Text Box 6"/>
            <p:cNvSpPr txBox="1">
              <a:spLocks noChangeArrowheads="1"/>
            </p:cNvSpPr>
            <p:nvPr/>
          </p:nvSpPr>
          <p:spPr bwMode="auto">
            <a:xfrm>
              <a:off x="3475" y="1881"/>
              <a:ext cx="2095" cy="544"/>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1600" smtClean="0">
                  <a:solidFill>
                    <a:srgbClr val="E3180A"/>
                  </a:solidFill>
                  <a:effectLst>
                    <a:outerShdw blurRad="38100" dist="38100" dir="2700000" algn="tl">
                      <a:srgbClr val="DDDDDD"/>
                    </a:outerShdw>
                  </a:effectLst>
                  <a:latin typeface="Helvetica" charset="0"/>
                </a:rPr>
                <a:t>spreading dell</a:t>
              </a:r>
              <a:r>
                <a:rPr lang="ja-JP" altLang="en-US" sz="1600" smtClean="0">
                  <a:solidFill>
                    <a:srgbClr val="E3180A"/>
                  </a:solidFill>
                  <a:effectLst>
                    <a:outerShdw blurRad="38100" dist="38100" dir="2700000" algn="tl">
                      <a:srgbClr val="DDDDDD"/>
                    </a:outerShdw>
                  </a:effectLst>
                  <a:latin typeface="Helvetica" charset="0"/>
                </a:rPr>
                <a:t>’</a:t>
              </a:r>
              <a:r>
                <a:rPr lang="en-US" altLang="ja-JP" sz="1600" smtClean="0">
                  <a:solidFill>
                    <a:srgbClr val="E3180A"/>
                  </a:solidFill>
                  <a:effectLst>
                    <a:outerShdw blurRad="38100" dist="38100" dir="2700000" algn="tl">
                      <a:srgbClr val="DDDDDD"/>
                    </a:outerShdw>
                  </a:effectLst>
                  <a:latin typeface="Helvetica" charset="0"/>
                </a:rPr>
                <a:t>eterocromatina</a:t>
              </a:r>
            </a:p>
            <a:p>
              <a:pPr>
                <a:defRPr/>
              </a:pPr>
              <a:r>
                <a:rPr lang="it-IT" sz="1600" smtClean="0">
                  <a:solidFill>
                    <a:srgbClr val="E3180A"/>
                  </a:solidFill>
                  <a:effectLst>
                    <a:outerShdw blurRad="38100" dist="38100" dir="2700000" algn="tl">
                      <a:srgbClr val="DDDDDD"/>
                    </a:outerShdw>
                  </a:effectLst>
                  <a:latin typeface="Helvetica" charset="0"/>
                </a:rPr>
                <a:t>I</a:t>
              </a:r>
              <a:r>
                <a:rPr lang="en-US" sz="1600" smtClean="0">
                  <a:solidFill>
                    <a:srgbClr val="E3180A"/>
                  </a:solidFill>
                  <a:effectLst>
                    <a:outerShdw blurRad="38100" dist="38100" dir="2700000" algn="tl">
                      <a:srgbClr val="DDDDDD"/>
                    </a:outerShdw>
                  </a:effectLst>
                  <a:latin typeface="Helvetica" charset="0"/>
                </a:rPr>
                <a:t>nattivazione del gene w+ --&gt; fenotipo a mosaico</a:t>
              </a:r>
            </a:p>
          </p:txBody>
        </p:sp>
        <p:pic>
          <p:nvPicPr>
            <p:cNvPr id="181258" name="Picture 7"/>
            <p:cNvPicPr>
              <a:picLocks noChangeAspect="1" noChangeArrowheads="1"/>
            </p:cNvPicPr>
            <p:nvPr/>
          </p:nvPicPr>
          <p:blipFill>
            <a:blip r:embed="rId3">
              <a:extLst>
                <a:ext uri="{28A0092B-C50C-407E-A947-70E740481C1C}">
                  <a14:useLocalDpi xmlns:a14="http://schemas.microsoft.com/office/drawing/2010/main" val="0"/>
                </a:ext>
              </a:extLst>
            </a:blip>
            <a:srcRect l="68541"/>
            <a:stretch>
              <a:fillRect/>
            </a:stretch>
          </p:blipFill>
          <p:spPr bwMode="auto">
            <a:xfrm>
              <a:off x="451" y="1050"/>
              <a:ext cx="1130"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2"/>
          <p:cNvSpPr txBox="1">
            <a:spLocks noChangeArrowheads="1"/>
          </p:cNvSpPr>
          <p:nvPr/>
        </p:nvSpPr>
        <p:spPr bwMode="auto">
          <a:xfrm>
            <a:off x="381000" y="1557338"/>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it-IT"/>
              <a:t>Muller 1930</a:t>
            </a:r>
          </a:p>
        </p:txBody>
      </p:sp>
      <p:sp>
        <p:nvSpPr>
          <p:cNvPr id="182275" name="Text Box 3"/>
          <p:cNvSpPr txBox="1">
            <a:spLocks noChangeArrowheads="1"/>
          </p:cNvSpPr>
          <p:nvPr/>
        </p:nvSpPr>
        <p:spPr bwMode="auto">
          <a:xfrm>
            <a:off x="609600" y="2243138"/>
            <a:ext cx="8305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it-IT"/>
              <a:t>Fenotipo variegato di mutazioni del gene </a:t>
            </a:r>
            <a:r>
              <a:rPr lang="it-IT" i="1"/>
              <a:t>white</a:t>
            </a:r>
            <a:r>
              <a:rPr lang="it-IT"/>
              <a:t> indotte dai raggi X</a:t>
            </a:r>
          </a:p>
        </p:txBody>
      </p:sp>
      <p:sp>
        <p:nvSpPr>
          <p:cNvPr id="182276" name="Text Box 4"/>
          <p:cNvSpPr txBox="1">
            <a:spLocks noChangeArrowheads="1"/>
          </p:cNvSpPr>
          <p:nvPr/>
        </p:nvSpPr>
        <p:spPr bwMode="auto">
          <a:xfrm>
            <a:off x="457200" y="320040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it-IT"/>
              <a:t>Shultz 1936</a:t>
            </a:r>
          </a:p>
        </p:txBody>
      </p:sp>
      <p:sp>
        <p:nvSpPr>
          <p:cNvPr id="182277" name="Text Box 5"/>
          <p:cNvSpPr txBox="1">
            <a:spLocks noChangeArrowheads="1"/>
          </p:cNvSpPr>
          <p:nvPr/>
        </p:nvSpPr>
        <p:spPr bwMode="auto">
          <a:xfrm>
            <a:off x="533400" y="3886200"/>
            <a:ext cx="7162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it-IT"/>
              <a:t>Variegazione sempre associata a riordinamenti con punti di rottura nell’eterocromatina</a:t>
            </a:r>
          </a:p>
        </p:txBody>
      </p:sp>
      <p:sp>
        <p:nvSpPr>
          <p:cNvPr id="182278" name="Text Box 6"/>
          <p:cNvSpPr txBox="1">
            <a:spLocks noChangeArrowheads="1"/>
          </p:cNvSpPr>
          <p:nvPr/>
        </p:nvSpPr>
        <p:spPr bwMode="auto">
          <a:xfrm>
            <a:off x="381000" y="5157788"/>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it-IT"/>
              <a:t>Judd 1955</a:t>
            </a:r>
          </a:p>
        </p:txBody>
      </p:sp>
      <p:sp>
        <p:nvSpPr>
          <p:cNvPr id="182279" name="Text Box 7"/>
          <p:cNvSpPr txBox="1">
            <a:spLocks noChangeArrowheads="1"/>
          </p:cNvSpPr>
          <p:nvPr/>
        </p:nvSpPr>
        <p:spPr bwMode="auto">
          <a:xfrm>
            <a:off x="533400" y="5730875"/>
            <a:ext cx="7620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it-IT"/>
              <a:t>Reversione del fenotipo variegato in seguito a reversione del riordinamento</a:t>
            </a:r>
          </a:p>
        </p:txBody>
      </p:sp>
      <p:sp>
        <p:nvSpPr>
          <p:cNvPr id="182280" name="Rectangle 8"/>
          <p:cNvSpPr>
            <a:spLocks noChangeArrowheads="1"/>
          </p:cNvSpPr>
          <p:nvPr/>
        </p:nvSpPr>
        <p:spPr bwMode="auto">
          <a:xfrm>
            <a:off x="496888" y="0"/>
            <a:ext cx="8228012"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it-IT" sz="4400">
                <a:solidFill>
                  <a:schemeClr val="tx2"/>
                </a:solidFill>
              </a:rPr>
              <a:t>La scoperta della PEV</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pol.pct                                                        0000D554Macintosh HD                   ABA78158:"/>
          <p:cNvPicPr>
            <a:picLocks noChangeAspect="1" noChangeArrowheads="1"/>
          </p:cNvPicPr>
          <p:nvPr/>
        </p:nvPicPr>
        <p:blipFill>
          <a:blip r:embed="rId2">
            <a:lum bright="-6000" contrast="-6000"/>
            <a:grayscl/>
            <a:extLst>
              <a:ext uri="{28A0092B-C50C-407E-A947-70E740481C1C}">
                <a14:useLocalDpi xmlns:a14="http://schemas.microsoft.com/office/drawing/2010/main" val="0"/>
              </a:ext>
            </a:extLst>
          </a:blip>
          <a:srcRect l="7143" r="8333"/>
          <a:stretch>
            <a:fillRect/>
          </a:stretch>
        </p:blipFill>
        <p:spPr bwMode="auto">
          <a:xfrm>
            <a:off x="1752600" y="1227138"/>
            <a:ext cx="5029200" cy="56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9" name="Rectangle 3"/>
          <p:cNvSpPr>
            <a:spLocks noChangeArrowheads="1"/>
          </p:cNvSpPr>
          <p:nvPr/>
        </p:nvSpPr>
        <p:spPr bwMode="auto">
          <a:xfrm>
            <a:off x="0" y="-65559"/>
            <a:ext cx="9144000" cy="830263"/>
          </a:xfrm>
          <a:prstGeom prst="rect">
            <a:avLst/>
          </a:prstGeom>
          <a:solidFill>
            <a:srgbClr val="000090"/>
          </a:solidFill>
          <a:ln>
            <a:noFill/>
          </a:ln>
          <a:extLst/>
        </p:spPr>
        <p:txBody>
          <a:bodyPr wrap="square">
            <a:spAutoFit/>
          </a:bodyPr>
          <a:lstStyle/>
          <a:p>
            <a:pPr algn="ctr"/>
            <a:r>
              <a:rPr lang="it-IT">
                <a:solidFill>
                  <a:srgbClr val="FFFFFF"/>
                </a:solidFill>
                <a:latin typeface="Arial" charset="0"/>
                <a:cs typeface="Arial" charset="0"/>
              </a:rPr>
              <a:t>L’inattivazione da PEV a livello cromosomico comporta la perdita di bandeggio delle regioni influenzate</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381000" y="685800"/>
            <a:ext cx="3505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it-IT">
                <a:solidFill>
                  <a:srgbClr val="CC0000"/>
                </a:solidFill>
              </a:rPr>
              <a:t>Temperatura</a:t>
            </a:r>
            <a:endParaRPr lang="it-IT"/>
          </a:p>
        </p:txBody>
      </p:sp>
      <p:sp>
        <p:nvSpPr>
          <p:cNvPr id="54275" name="Text Box 3"/>
          <p:cNvSpPr txBox="1">
            <a:spLocks noChangeArrowheads="1"/>
          </p:cNvSpPr>
          <p:nvPr/>
        </p:nvSpPr>
        <p:spPr bwMode="auto">
          <a:xfrm>
            <a:off x="228600" y="1143000"/>
            <a:ext cx="8686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buFontTx/>
              <a:buChar char="•"/>
            </a:pPr>
            <a:r>
              <a:rPr lang="it-IT"/>
              <a:t> le alte temperature (25-30°C) sopprimono la variegazione</a:t>
            </a:r>
          </a:p>
          <a:p>
            <a:pPr>
              <a:spcBef>
                <a:spcPct val="50000"/>
              </a:spcBef>
              <a:buFontTx/>
              <a:buChar char="•"/>
            </a:pPr>
            <a:r>
              <a:rPr lang="it-IT"/>
              <a:t> le basse temperature (17-20°C) aumentano la variegazione</a:t>
            </a:r>
          </a:p>
        </p:txBody>
      </p:sp>
      <p:sp>
        <p:nvSpPr>
          <p:cNvPr id="54276" name="Text Box 4"/>
          <p:cNvSpPr txBox="1">
            <a:spLocks noChangeArrowheads="1"/>
          </p:cNvSpPr>
          <p:nvPr/>
        </p:nvSpPr>
        <p:spPr bwMode="auto">
          <a:xfrm>
            <a:off x="469900" y="3187700"/>
            <a:ext cx="754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it-IT">
                <a:solidFill>
                  <a:srgbClr val="CC0000"/>
                </a:solidFill>
              </a:rPr>
              <a:t>Quantità di eterocromatina presente nel genoma</a:t>
            </a:r>
          </a:p>
        </p:txBody>
      </p:sp>
      <p:sp>
        <p:nvSpPr>
          <p:cNvPr id="54277" name="Text Box 5"/>
          <p:cNvSpPr txBox="1">
            <a:spLocks noChangeArrowheads="1"/>
          </p:cNvSpPr>
          <p:nvPr/>
        </p:nvSpPr>
        <p:spPr bwMode="auto">
          <a:xfrm>
            <a:off x="381000" y="3962400"/>
            <a:ext cx="7924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buFontTx/>
              <a:buChar char="•"/>
            </a:pPr>
            <a:r>
              <a:rPr lang="it-IT"/>
              <a:t> La presenza di dosi extra di eterocromatina nel genoma induce soppressione</a:t>
            </a:r>
          </a:p>
          <a:p>
            <a:pPr>
              <a:spcBef>
                <a:spcPct val="50000"/>
              </a:spcBef>
              <a:buFontTx/>
              <a:buChar char="•"/>
            </a:pPr>
            <a:r>
              <a:rPr lang="it-IT"/>
              <a:t> la sottrazione di eterocromatina dal genoma aumenta la variegazione</a:t>
            </a:r>
          </a:p>
        </p:txBody>
      </p:sp>
      <p:sp>
        <p:nvSpPr>
          <p:cNvPr id="54278" name="Rectangle 6"/>
          <p:cNvSpPr>
            <a:spLocks noGrp="1" noChangeArrowheads="1"/>
          </p:cNvSpPr>
          <p:nvPr>
            <p:ph type="title"/>
          </p:nvPr>
        </p:nvSpPr>
        <p:spPr>
          <a:xfrm>
            <a:off x="0" y="-304800"/>
            <a:ext cx="8534400" cy="1066800"/>
          </a:xfrm>
        </p:spPr>
        <p:txBody>
          <a:bodyPr/>
          <a:lstStyle/>
          <a:p>
            <a:r>
              <a:rPr lang="it-IT" sz="3600">
                <a:latin typeface="Times" charset="0"/>
                <a:ea typeface="ＭＳ Ｐゴシック" charset="0"/>
                <a:cs typeface="ＭＳ Ｐゴシック" charset="0"/>
              </a:rPr>
              <a:t>Fattori che influenzano la PEV</a:t>
            </a:r>
            <a:endParaRPr lang="it-IT">
              <a:latin typeface="Times" charset="0"/>
              <a:ea typeface="ＭＳ Ｐゴシック" charset="0"/>
              <a:cs typeface="ＭＳ Ｐゴシック"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4278"/>
                                        </p:tgtEl>
                                        <p:attrNameLst>
                                          <p:attrName>style.visibility</p:attrName>
                                        </p:attrNameLst>
                                      </p:cBhvr>
                                      <p:to>
                                        <p:strVal val="visible"/>
                                      </p:to>
                                    </p:set>
                                    <p:animEffect transition="in" filter="wipe(up)">
                                      <p:cBhvr>
                                        <p:cTn id="7" dur="500"/>
                                        <p:tgtEl>
                                          <p:spTgt spid="542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4274"/>
                                        </p:tgtEl>
                                        <p:attrNameLst>
                                          <p:attrName>style.visibility</p:attrName>
                                        </p:attrNameLst>
                                      </p:cBhvr>
                                      <p:to>
                                        <p:strVal val="visible"/>
                                      </p:to>
                                    </p:set>
                                    <p:animEffect transition="in" filter="wipe(left)">
                                      <p:cBhvr>
                                        <p:cTn id="12" dur="500"/>
                                        <p:tgtEl>
                                          <p:spTgt spid="542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4275"/>
                                        </p:tgtEl>
                                        <p:attrNameLst>
                                          <p:attrName>style.visibility</p:attrName>
                                        </p:attrNameLst>
                                      </p:cBhvr>
                                      <p:to>
                                        <p:strVal val="visible"/>
                                      </p:to>
                                    </p:set>
                                    <p:animEffect transition="in" filter="wipe(left)">
                                      <p:cBhvr>
                                        <p:cTn id="17" dur="500"/>
                                        <p:tgtEl>
                                          <p:spTgt spid="5427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4276"/>
                                        </p:tgtEl>
                                        <p:attrNameLst>
                                          <p:attrName>style.visibility</p:attrName>
                                        </p:attrNameLst>
                                      </p:cBhvr>
                                      <p:to>
                                        <p:strVal val="visible"/>
                                      </p:to>
                                    </p:set>
                                    <p:animEffect transition="in" filter="wipe(left)">
                                      <p:cBhvr>
                                        <p:cTn id="22" dur="500"/>
                                        <p:tgtEl>
                                          <p:spTgt spid="542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4277"/>
                                        </p:tgtEl>
                                        <p:attrNameLst>
                                          <p:attrName>style.visibility</p:attrName>
                                        </p:attrNameLst>
                                      </p:cBhvr>
                                      <p:to>
                                        <p:strVal val="visible"/>
                                      </p:to>
                                    </p:set>
                                    <p:animEffect transition="in" filter="wipe(left)">
                                      <p:cBhvr>
                                        <p:cTn id="27" dur="500"/>
                                        <p:tgtEl>
                                          <p:spTgt spid="54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autoUpdateAnimBg="0"/>
      <p:bldP spid="54275" grpId="0" autoUpdateAnimBg="0"/>
      <p:bldP spid="54276" grpId="0" autoUpdateAnimBg="0"/>
      <p:bldP spid="54277" grpId="0" autoUpdateAnimBg="0"/>
      <p:bldP spid="54278"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304800" y="762000"/>
            <a:ext cx="715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it-IT">
                <a:solidFill>
                  <a:srgbClr val="CC0000"/>
                </a:solidFill>
              </a:rPr>
              <a:t>Numero di geni istonici</a:t>
            </a:r>
          </a:p>
        </p:txBody>
      </p:sp>
      <p:sp>
        <p:nvSpPr>
          <p:cNvPr id="55299" name="Text Box 3"/>
          <p:cNvSpPr txBox="1">
            <a:spLocks noChangeArrowheads="1"/>
          </p:cNvSpPr>
          <p:nvPr/>
        </p:nvSpPr>
        <p:spPr bwMode="auto">
          <a:xfrm>
            <a:off x="292100" y="1536700"/>
            <a:ext cx="6629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it-IT"/>
              <a:t>delezioni di parte del cluster dei geni istonici sopprimono la variegazione</a:t>
            </a:r>
          </a:p>
        </p:txBody>
      </p:sp>
      <p:sp>
        <p:nvSpPr>
          <p:cNvPr id="55300" name="Text Box 4"/>
          <p:cNvSpPr txBox="1">
            <a:spLocks noChangeArrowheads="1"/>
          </p:cNvSpPr>
          <p:nvPr/>
        </p:nvSpPr>
        <p:spPr bwMode="auto">
          <a:xfrm>
            <a:off x="304800" y="2438400"/>
            <a:ext cx="7831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a:solidFill>
                  <a:srgbClr val="CC0000"/>
                </a:solidFill>
              </a:rPr>
              <a:t>Sostanze che interferiscono col metabolismo degli istoni</a:t>
            </a:r>
          </a:p>
        </p:txBody>
      </p:sp>
      <p:sp>
        <p:nvSpPr>
          <p:cNvPr id="55301" name="Text Box 5"/>
          <p:cNvSpPr txBox="1">
            <a:spLocks noChangeArrowheads="1"/>
          </p:cNvSpPr>
          <p:nvPr/>
        </p:nvSpPr>
        <p:spPr bwMode="auto">
          <a:xfrm>
            <a:off x="1889125" y="4037013"/>
            <a:ext cx="18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sp>
        <p:nvSpPr>
          <p:cNvPr id="185350" name="Text Box 6"/>
          <p:cNvSpPr txBox="1">
            <a:spLocks noChangeArrowheads="1"/>
          </p:cNvSpPr>
          <p:nvPr/>
        </p:nvSpPr>
        <p:spPr bwMode="auto">
          <a:xfrm>
            <a:off x="914400" y="3276600"/>
            <a:ext cx="114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endParaRPr lang="it-IT"/>
          </a:p>
        </p:txBody>
      </p:sp>
      <p:sp>
        <p:nvSpPr>
          <p:cNvPr id="55303" name="Text Box 7"/>
          <p:cNvSpPr txBox="1">
            <a:spLocks noChangeArrowheads="1"/>
          </p:cNvSpPr>
          <p:nvPr/>
        </p:nvSpPr>
        <p:spPr bwMode="auto">
          <a:xfrm>
            <a:off x="304800" y="2895600"/>
            <a:ext cx="822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it-IT"/>
              <a:t>n-butirrato che interferisce con la deacetilazione istonica sopprime la variegazione</a:t>
            </a:r>
          </a:p>
        </p:txBody>
      </p:sp>
      <p:sp>
        <p:nvSpPr>
          <p:cNvPr id="55304" name="Text Box 8"/>
          <p:cNvSpPr txBox="1">
            <a:spLocks noChangeArrowheads="1"/>
          </p:cNvSpPr>
          <p:nvPr/>
        </p:nvSpPr>
        <p:spPr bwMode="auto">
          <a:xfrm>
            <a:off x="457200" y="3962400"/>
            <a:ext cx="7696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it-IT">
                <a:solidFill>
                  <a:srgbClr val="CC0000"/>
                </a:solidFill>
              </a:rPr>
              <a:t>Mutazioni in geni che controllano l’organizzazione della cromatina</a:t>
            </a:r>
          </a:p>
        </p:txBody>
      </p:sp>
      <p:sp>
        <p:nvSpPr>
          <p:cNvPr id="55305" name="Text Box 9"/>
          <p:cNvSpPr txBox="1">
            <a:spLocks noChangeArrowheads="1"/>
          </p:cNvSpPr>
          <p:nvPr/>
        </p:nvSpPr>
        <p:spPr bwMode="auto">
          <a:xfrm>
            <a:off x="381000" y="5029200"/>
            <a:ext cx="6629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buFontTx/>
              <a:buChar char="•"/>
            </a:pPr>
            <a:r>
              <a:rPr lang="it-IT" i="1"/>
              <a:t>Su(var)</a:t>
            </a:r>
            <a:r>
              <a:rPr lang="it-IT"/>
              <a:t> sopprimono  la variegazione</a:t>
            </a:r>
          </a:p>
          <a:p>
            <a:pPr>
              <a:spcBef>
                <a:spcPct val="50000"/>
              </a:spcBef>
              <a:buFontTx/>
              <a:buChar char="•"/>
            </a:pPr>
            <a:r>
              <a:rPr lang="it-IT" i="1"/>
              <a:t>E(var)</a:t>
            </a:r>
            <a:r>
              <a:rPr lang="it-IT"/>
              <a:t> aumentano la variegazione</a:t>
            </a:r>
          </a:p>
        </p:txBody>
      </p:sp>
      <p:sp>
        <p:nvSpPr>
          <p:cNvPr id="55306" name="Rectangle 10"/>
          <p:cNvSpPr>
            <a:spLocks noGrp="1" noChangeArrowheads="1"/>
          </p:cNvSpPr>
          <p:nvPr>
            <p:ph type="title"/>
          </p:nvPr>
        </p:nvSpPr>
        <p:spPr>
          <a:xfrm>
            <a:off x="304800" y="0"/>
            <a:ext cx="8534400" cy="685800"/>
          </a:xfrm>
        </p:spPr>
        <p:txBody>
          <a:bodyPr/>
          <a:lstStyle/>
          <a:p>
            <a:r>
              <a:rPr lang="it-IT" sz="3600">
                <a:latin typeface="Times" charset="0"/>
                <a:ea typeface="ＭＳ Ｐゴシック" charset="0"/>
                <a:cs typeface="ＭＳ Ｐゴシック" charset="0"/>
              </a:rPr>
              <a:t>Fattori che influenzano la PEV</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5306"/>
                                        </p:tgtEl>
                                        <p:attrNameLst>
                                          <p:attrName>style.visibility</p:attrName>
                                        </p:attrNameLst>
                                      </p:cBhvr>
                                      <p:to>
                                        <p:strVal val="visible"/>
                                      </p:to>
                                    </p:set>
                                    <p:animEffect transition="in" filter="wipe(up)">
                                      <p:cBhvr>
                                        <p:cTn id="7" dur="500"/>
                                        <p:tgtEl>
                                          <p:spTgt spid="553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5298"/>
                                        </p:tgtEl>
                                        <p:attrNameLst>
                                          <p:attrName>style.visibility</p:attrName>
                                        </p:attrNameLst>
                                      </p:cBhvr>
                                      <p:to>
                                        <p:strVal val="visible"/>
                                      </p:to>
                                    </p:set>
                                    <p:animEffect transition="in" filter="wipe(left)">
                                      <p:cBhvr>
                                        <p:cTn id="12" dur="500"/>
                                        <p:tgtEl>
                                          <p:spTgt spid="5529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5299"/>
                                        </p:tgtEl>
                                        <p:attrNameLst>
                                          <p:attrName>style.visibility</p:attrName>
                                        </p:attrNameLst>
                                      </p:cBhvr>
                                      <p:to>
                                        <p:strVal val="visible"/>
                                      </p:to>
                                    </p:set>
                                    <p:animEffect transition="in" filter="wipe(left)">
                                      <p:cBhvr>
                                        <p:cTn id="17" dur="500"/>
                                        <p:tgtEl>
                                          <p:spTgt spid="5529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5300"/>
                                        </p:tgtEl>
                                        <p:attrNameLst>
                                          <p:attrName>style.visibility</p:attrName>
                                        </p:attrNameLst>
                                      </p:cBhvr>
                                      <p:to>
                                        <p:strVal val="visible"/>
                                      </p:to>
                                    </p:set>
                                    <p:animEffect transition="in" filter="wipe(left)">
                                      <p:cBhvr>
                                        <p:cTn id="22" dur="500"/>
                                        <p:tgtEl>
                                          <p:spTgt spid="5530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nodePh="1">
                                  <p:stCondLst>
                                    <p:cond delay="0"/>
                                  </p:stCondLst>
                                  <p:endCondLst>
                                    <p:cond evt="begin" delay="0">
                                      <p:tn val="25"/>
                                    </p:cond>
                                  </p:endCondLst>
                                  <p:childTnLst>
                                    <p:set>
                                      <p:cBhvr>
                                        <p:cTn id="26" dur="1" fill="hold">
                                          <p:stCondLst>
                                            <p:cond delay="0"/>
                                          </p:stCondLst>
                                        </p:cTn>
                                        <p:tgtEl>
                                          <p:spTgt spid="55301"/>
                                        </p:tgtEl>
                                        <p:attrNameLst>
                                          <p:attrName>style.visibility</p:attrName>
                                        </p:attrNameLst>
                                      </p:cBhvr>
                                      <p:to>
                                        <p:strVal val="visible"/>
                                      </p:to>
                                    </p:set>
                                    <p:animEffect transition="in" filter="wipe(left)">
                                      <p:cBhvr>
                                        <p:cTn id="27" dur="500"/>
                                        <p:tgtEl>
                                          <p:spTgt spid="5530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5303"/>
                                        </p:tgtEl>
                                        <p:attrNameLst>
                                          <p:attrName>style.visibility</p:attrName>
                                        </p:attrNameLst>
                                      </p:cBhvr>
                                      <p:to>
                                        <p:strVal val="visible"/>
                                      </p:to>
                                    </p:set>
                                    <p:animEffect transition="in" filter="wipe(left)">
                                      <p:cBhvr>
                                        <p:cTn id="32" dur="500"/>
                                        <p:tgtEl>
                                          <p:spTgt spid="5530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5304"/>
                                        </p:tgtEl>
                                        <p:attrNameLst>
                                          <p:attrName>style.visibility</p:attrName>
                                        </p:attrNameLst>
                                      </p:cBhvr>
                                      <p:to>
                                        <p:strVal val="visible"/>
                                      </p:to>
                                    </p:set>
                                    <p:animEffect transition="in" filter="wipe(left)">
                                      <p:cBhvr>
                                        <p:cTn id="37" dur="500"/>
                                        <p:tgtEl>
                                          <p:spTgt spid="5530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5305"/>
                                        </p:tgtEl>
                                        <p:attrNameLst>
                                          <p:attrName>style.visibility</p:attrName>
                                        </p:attrNameLst>
                                      </p:cBhvr>
                                      <p:to>
                                        <p:strVal val="visible"/>
                                      </p:to>
                                    </p:set>
                                    <p:animEffect transition="in" filter="wipe(left)">
                                      <p:cBhvr>
                                        <p:cTn id="42" dur="500"/>
                                        <p:tgtEl>
                                          <p:spTgt spid="55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autoUpdateAnimBg="0"/>
      <p:bldP spid="55299" grpId="0" autoUpdateAnimBg="0"/>
      <p:bldP spid="55300" grpId="0" autoUpdateAnimBg="0"/>
      <p:bldP spid="55301" grpId="0" autoUpdateAnimBg="0"/>
      <p:bldP spid="55303" grpId="0" autoUpdateAnimBg="0"/>
      <p:bldP spid="55304" grpId="0" autoUpdateAnimBg="0"/>
      <p:bldP spid="55305" grpId="0" autoUpdateAnimBg="0"/>
      <p:bldP spid="55306" grpId="0"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ttangolo 1"/>
          <p:cNvSpPr>
            <a:spLocks noChangeArrowheads="1"/>
          </p:cNvSpPr>
          <p:nvPr/>
        </p:nvSpPr>
        <p:spPr bwMode="auto">
          <a:xfrm>
            <a:off x="683568" y="1628800"/>
            <a:ext cx="784887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t-IT" dirty="0">
                <a:solidFill>
                  <a:srgbClr val="000000"/>
                </a:solidFill>
                <a:latin typeface="Arial" charset="0"/>
                <a:cs typeface="Arial" charset="0"/>
              </a:rPr>
              <a:t>La dissezione genetica della PEV in </a:t>
            </a:r>
            <a:r>
              <a:rPr lang="it-IT" dirty="0" err="1">
                <a:solidFill>
                  <a:srgbClr val="000000"/>
                </a:solidFill>
                <a:latin typeface="Arial" charset="0"/>
                <a:cs typeface="Arial" charset="0"/>
              </a:rPr>
              <a:t>Drosophila</a:t>
            </a:r>
            <a:r>
              <a:rPr lang="it-IT" dirty="0">
                <a:solidFill>
                  <a:srgbClr val="000000"/>
                </a:solidFill>
                <a:latin typeface="Arial" charset="0"/>
                <a:cs typeface="Arial" charset="0"/>
              </a:rPr>
              <a:t> ha permesso di compiere progressi notevoli nell’identificare </a:t>
            </a:r>
            <a:r>
              <a:rPr lang="it-IT" dirty="0" smtClean="0">
                <a:solidFill>
                  <a:srgbClr val="000000"/>
                </a:solidFill>
                <a:latin typeface="Arial" charset="0"/>
                <a:cs typeface="Arial" charset="0"/>
              </a:rPr>
              <a:t>geni che codificano proteine </a:t>
            </a:r>
            <a:r>
              <a:rPr lang="it-IT" dirty="0">
                <a:solidFill>
                  <a:srgbClr val="000000"/>
                </a:solidFill>
                <a:latin typeface="Arial" charset="0"/>
                <a:cs typeface="Arial" charset="0"/>
              </a:rPr>
              <a:t>cromosomiche non istoniche associate all’</a:t>
            </a:r>
            <a:r>
              <a:rPr lang="it-IT" altLang="ja-JP" dirty="0" err="1">
                <a:solidFill>
                  <a:srgbClr val="000000"/>
                </a:solidFill>
                <a:latin typeface="Arial" charset="0"/>
                <a:cs typeface="Arial" charset="0"/>
              </a:rPr>
              <a:t>eterocromatina</a:t>
            </a:r>
            <a:r>
              <a:rPr lang="it-IT" altLang="ja-JP" dirty="0">
                <a:solidFill>
                  <a:srgbClr val="000000"/>
                </a:solidFill>
                <a:latin typeface="Arial" charset="0"/>
                <a:cs typeface="Arial" charset="0"/>
              </a:rPr>
              <a:t> che contribuiscono alla </a:t>
            </a:r>
            <a:r>
              <a:rPr lang="it-IT" altLang="ja-JP" b="1" dirty="0">
                <a:solidFill>
                  <a:srgbClr val="000000"/>
                </a:solidFill>
                <a:latin typeface="Arial" charset="0"/>
                <a:cs typeface="Arial" charset="0"/>
              </a:rPr>
              <a:t>regolazione epigenetica </a:t>
            </a:r>
            <a:r>
              <a:rPr lang="it-IT" altLang="ja-JP" dirty="0">
                <a:solidFill>
                  <a:srgbClr val="000000"/>
                </a:solidFill>
                <a:latin typeface="Arial" charset="0"/>
                <a:cs typeface="Arial" charset="0"/>
              </a:rPr>
              <a:t>dell</a:t>
            </a:r>
            <a:r>
              <a:rPr lang="it-IT" dirty="0">
                <a:solidFill>
                  <a:srgbClr val="000000"/>
                </a:solidFill>
                <a:latin typeface="Arial" charset="0"/>
                <a:cs typeface="Arial" charset="0"/>
              </a:rPr>
              <a:t>’</a:t>
            </a:r>
            <a:r>
              <a:rPr lang="it-IT" altLang="ja-JP" dirty="0">
                <a:solidFill>
                  <a:srgbClr val="000000"/>
                </a:solidFill>
                <a:latin typeface="Arial" charset="0"/>
                <a:cs typeface="Arial" charset="0"/>
              </a:rPr>
              <a:t>espressione genica </a:t>
            </a:r>
            <a:endParaRPr lang="it-IT" dirty="0">
              <a:solidFill>
                <a:srgbClr val="000000"/>
              </a:solidFill>
              <a:latin typeface="Arial" charset="0"/>
              <a:cs typeface="Arial" charset="0"/>
            </a:endParaRPr>
          </a:p>
        </p:txBody>
      </p:sp>
      <p:sp>
        <p:nvSpPr>
          <p:cNvPr id="186371" name="CasellaDiTesto 2"/>
          <p:cNvSpPr txBox="1">
            <a:spLocks noChangeArrowheads="1"/>
          </p:cNvSpPr>
          <p:nvPr/>
        </p:nvSpPr>
        <p:spPr bwMode="auto">
          <a:xfrm>
            <a:off x="0" y="-27384"/>
            <a:ext cx="9144000" cy="584200"/>
          </a:xfrm>
          <a:prstGeom prst="rect">
            <a:avLst/>
          </a:prstGeom>
          <a:solidFill>
            <a:srgbClr val="000090"/>
          </a:solidFill>
          <a:ln>
            <a:noFill/>
          </a:ln>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3200" dirty="0">
                <a:solidFill>
                  <a:srgbClr val="FFFFFF"/>
                </a:solidFill>
                <a:latin typeface="Arial" charset="0"/>
                <a:cs typeface="Arial" charset="0"/>
              </a:rPr>
              <a:t>I modificatori genetici della PEV</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ext Box 2"/>
          <p:cNvSpPr txBox="1">
            <a:spLocks noChangeArrowheads="1"/>
          </p:cNvSpPr>
          <p:nvPr/>
        </p:nvSpPr>
        <p:spPr bwMode="auto">
          <a:xfrm>
            <a:off x="395536" y="1196752"/>
            <a:ext cx="8567738"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dirty="0" err="1" smtClean="0">
                <a:latin typeface="Arial" charset="0"/>
              </a:rPr>
              <a:t>Cambiamenti</a:t>
            </a:r>
            <a:r>
              <a:rPr lang="en-US" sz="2000" dirty="0" smtClean="0">
                <a:latin typeface="Arial" charset="0"/>
              </a:rPr>
              <a:t> </a:t>
            </a:r>
            <a:r>
              <a:rPr lang="en-US" sz="2000" dirty="0" err="1">
                <a:latin typeface="Arial" charset="0"/>
              </a:rPr>
              <a:t>trasmissibili</a:t>
            </a:r>
            <a:r>
              <a:rPr lang="en-US" sz="2000" dirty="0">
                <a:latin typeface="Arial" charset="0"/>
              </a:rPr>
              <a:t> </a:t>
            </a:r>
            <a:r>
              <a:rPr lang="en-US" sz="2000" dirty="0" smtClean="0">
                <a:latin typeface="Arial" charset="0"/>
              </a:rPr>
              <a:t>dell</a:t>
            </a:r>
            <a:r>
              <a:rPr lang="it-IT" sz="2000" dirty="0" smtClean="0">
                <a:latin typeface="Arial" charset="0"/>
              </a:rPr>
              <a:t>’</a:t>
            </a:r>
            <a:r>
              <a:rPr lang="en-US" altLang="ja-JP" sz="2000" dirty="0" err="1" smtClean="0">
                <a:latin typeface="Arial" charset="0"/>
              </a:rPr>
              <a:t>espressione</a:t>
            </a:r>
            <a:r>
              <a:rPr lang="en-US" altLang="ja-JP" sz="2000" dirty="0" smtClean="0">
                <a:latin typeface="Arial" charset="0"/>
              </a:rPr>
              <a:t> </a:t>
            </a:r>
            <a:r>
              <a:rPr lang="en-US" altLang="ja-JP" sz="2000" dirty="0" err="1">
                <a:latin typeface="Arial" charset="0"/>
              </a:rPr>
              <a:t>dei</a:t>
            </a:r>
            <a:r>
              <a:rPr lang="en-US" altLang="ja-JP" sz="2000" dirty="0">
                <a:latin typeface="Arial" charset="0"/>
              </a:rPr>
              <a:t> </a:t>
            </a:r>
            <a:r>
              <a:rPr lang="en-US" altLang="ja-JP" sz="2000" dirty="0" err="1">
                <a:latin typeface="Arial" charset="0"/>
              </a:rPr>
              <a:t>geni</a:t>
            </a:r>
            <a:r>
              <a:rPr lang="en-US" altLang="ja-JP" sz="2000" dirty="0">
                <a:latin typeface="Arial" charset="0"/>
              </a:rPr>
              <a:t> </a:t>
            </a:r>
            <a:r>
              <a:rPr lang="en-US" altLang="ja-JP" sz="2000" dirty="0" err="1">
                <a:latin typeface="Arial" charset="0"/>
              </a:rPr>
              <a:t>che</a:t>
            </a:r>
            <a:r>
              <a:rPr lang="en-US" altLang="ja-JP" sz="2000" dirty="0">
                <a:latin typeface="Arial" charset="0"/>
              </a:rPr>
              <a:t> non </a:t>
            </a:r>
            <a:r>
              <a:rPr lang="en-US" altLang="ja-JP" sz="2000" dirty="0" err="1">
                <a:latin typeface="Arial" charset="0"/>
              </a:rPr>
              <a:t>sono</a:t>
            </a:r>
            <a:r>
              <a:rPr lang="en-US" altLang="ja-JP" sz="2000" dirty="0">
                <a:latin typeface="Arial" charset="0"/>
              </a:rPr>
              <a:t> </a:t>
            </a:r>
            <a:r>
              <a:rPr lang="en-US" altLang="ja-JP" sz="2000" dirty="0" err="1">
                <a:latin typeface="Arial" charset="0"/>
              </a:rPr>
              <a:t>il</a:t>
            </a:r>
            <a:r>
              <a:rPr lang="en-US" altLang="ja-JP" sz="2000" dirty="0">
                <a:latin typeface="Arial" charset="0"/>
              </a:rPr>
              <a:t> </a:t>
            </a:r>
            <a:r>
              <a:rPr lang="en-US" altLang="ja-JP" sz="2000" dirty="0" err="1">
                <a:latin typeface="Arial" charset="0"/>
              </a:rPr>
              <a:t>risultato</a:t>
            </a:r>
            <a:r>
              <a:rPr lang="en-US" altLang="ja-JP" sz="2000" dirty="0">
                <a:latin typeface="Arial" charset="0"/>
              </a:rPr>
              <a:t> di </a:t>
            </a:r>
            <a:r>
              <a:rPr lang="en-US" altLang="ja-JP" sz="2000" dirty="0" err="1">
                <a:latin typeface="Arial" charset="0"/>
              </a:rPr>
              <a:t>modificazioni</a:t>
            </a:r>
            <a:r>
              <a:rPr lang="en-US" altLang="ja-JP" sz="2000" dirty="0">
                <a:latin typeface="Arial" charset="0"/>
              </a:rPr>
              <a:t> </a:t>
            </a:r>
            <a:r>
              <a:rPr lang="en-US" altLang="ja-JP" sz="2000" dirty="0" err="1">
                <a:latin typeface="Arial" charset="0"/>
              </a:rPr>
              <a:t>della</a:t>
            </a:r>
            <a:r>
              <a:rPr lang="en-US" altLang="ja-JP" sz="2000" dirty="0">
                <a:latin typeface="Arial" charset="0"/>
              </a:rPr>
              <a:t> </a:t>
            </a:r>
            <a:r>
              <a:rPr lang="en-US" altLang="ja-JP" sz="2000" dirty="0" err="1">
                <a:latin typeface="Arial" charset="0"/>
              </a:rPr>
              <a:t>sequenza</a:t>
            </a:r>
            <a:r>
              <a:rPr lang="en-US" altLang="ja-JP" sz="2000" dirty="0">
                <a:latin typeface="Arial" charset="0"/>
              </a:rPr>
              <a:t> </a:t>
            </a:r>
            <a:r>
              <a:rPr lang="en-US" altLang="ja-JP" sz="2000" dirty="0" err="1" smtClean="0">
                <a:latin typeface="Arial" charset="0"/>
              </a:rPr>
              <a:t>nucleotidica</a:t>
            </a:r>
            <a:endParaRPr lang="en-US" altLang="ja-JP" sz="2000" dirty="0" smtClean="0">
              <a:latin typeface="Arial" charset="0"/>
            </a:endParaRPr>
          </a:p>
          <a:p>
            <a:endParaRPr lang="en-US" altLang="ja-JP" sz="2000" dirty="0">
              <a:latin typeface="Arial" charset="0"/>
            </a:endParaRPr>
          </a:p>
          <a:p>
            <a:r>
              <a:rPr lang="en-US" altLang="en-US" sz="2000" dirty="0" err="1">
                <a:latin typeface="Arial" charset="0"/>
              </a:rPr>
              <a:t>Cambiamenti</a:t>
            </a:r>
            <a:r>
              <a:rPr lang="en-US" altLang="en-US" sz="2000" dirty="0">
                <a:latin typeface="Arial" charset="0"/>
              </a:rPr>
              <a:t> </a:t>
            </a:r>
            <a:r>
              <a:rPr lang="en-US" altLang="en-US" sz="2000" dirty="0" err="1">
                <a:latin typeface="Arial" charset="0"/>
              </a:rPr>
              <a:t>della</a:t>
            </a:r>
            <a:r>
              <a:rPr lang="en-US" altLang="en-US" sz="2000" dirty="0">
                <a:latin typeface="Arial" charset="0"/>
              </a:rPr>
              <a:t> </a:t>
            </a:r>
            <a:r>
              <a:rPr lang="en-US" altLang="en-US" sz="2000" dirty="0" err="1">
                <a:latin typeface="Arial" charset="0"/>
              </a:rPr>
              <a:t>struttura</a:t>
            </a:r>
            <a:r>
              <a:rPr lang="en-US" altLang="en-US" sz="2000" dirty="0">
                <a:latin typeface="Arial" charset="0"/>
              </a:rPr>
              <a:t> e </a:t>
            </a:r>
            <a:r>
              <a:rPr lang="en-US" altLang="en-US" sz="2000" dirty="0" err="1">
                <a:latin typeface="Arial" charset="0"/>
              </a:rPr>
              <a:t>organizzazione</a:t>
            </a:r>
            <a:r>
              <a:rPr lang="en-US" altLang="en-US" sz="2000" dirty="0">
                <a:latin typeface="Arial" charset="0"/>
              </a:rPr>
              <a:t> </a:t>
            </a:r>
            <a:r>
              <a:rPr lang="en-US" altLang="en-US" sz="2000" dirty="0" err="1">
                <a:latin typeface="Arial" charset="0"/>
              </a:rPr>
              <a:t>della</a:t>
            </a:r>
            <a:r>
              <a:rPr lang="en-US" altLang="en-US" sz="2000" dirty="0">
                <a:latin typeface="Arial" charset="0"/>
              </a:rPr>
              <a:t>  </a:t>
            </a:r>
            <a:r>
              <a:rPr lang="en-US" altLang="en-US" sz="2000" dirty="0" err="1">
                <a:latin typeface="Arial" charset="0"/>
              </a:rPr>
              <a:t>cromatina</a:t>
            </a:r>
            <a:endParaRPr lang="en-US" altLang="en-US" sz="2000" dirty="0">
              <a:latin typeface="Arial" charset="0"/>
            </a:endParaRPr>
          </a:p>
          <a:p>
            <a:endParaRPr lang="en-US" altLang="ja-JP" sz="2000" dirty="0">
              <a:latin typeface="Arial" charset="0"/>
            </a:endParaRPr>
          </a:p>
          <a:p>
            <a:endParaRPr lang="en-US" sz="2000" dirty="0">
              <a:latin typeface="Arial" charset="0"/>
            </a:endParaRPr>
          </a:p>
          <a:p>
            <a:r>
              <a:rPr lang="en-US" sz="2000" dirty="0" err="1" smtClean="0">
                <a:latin typeface="Arial" charset="0"/>
              </a:rPr>
              <a:t>Somatici</a:t>
            </a:r>
            <a:r>
              <a:rPr lang="en-US" sz="2000" dirty="0" smtClean="0">
                <a:latin typeface="Arial" charset="0"/>
              </a:rPr>
              <a:t> (</a:t>
            </a:r>
            <a:r>
              <a:rPr lang="en-US" sz="2000" dirty="0">
                <a:latin typeface="Arial" charset="0"/>
              </a:rPr>
              <a:t>da </a:t>
            </a:r>
            <a:r>
              <a:rPr lang="en-US" sz="2000" dirty="0" err="1">
                <a:latin typeface="Arial" charset="0"/>
              </a:rPr>
              <a:t>cellula</a:t>
            </a:r>
            <a:r>
              <a:rPr lang="en-US" sz="2000" dirty="0">
                <a:latin typeface="Arial" charset="0"/>
              </a:rPr>
              <a:t> a </a:t>
            </a:r>
            <a:r>
              <a:rPr lang="en-US" sz="2000" dirty="0" err="1">
                <a:latin typeface="Arial" charset="0"/>
              </a:rPr>
              <a:t>cellula</a:t>
            </a:r>
            <a:r>
              <a:rPr lang="en-US" sz="2000" dirty="0">
                <a:latin typeface="Arial" charset="0"/>
              </a:rPr>
              <a:t>)</a:t>
            </a:r>
          </a:p>
          <a:p>
            <a:r>
              <a:rPr lang="en-US" sz="2000" dirty="0" err="1" smtClean="0">
                <a:latin typeface="Arial" charset="0"/>
              </a:rPr>
              <a:t>Germinali</a:t>
            </a:r>
            <a:r>
              <a:rPr lang="en-US" sz="2000" dirty="0" smtClean="0">
                <a:latin typeface="Arial" charset="0"/>
              </a:rPr>
              <a:t> (</a:t>
            </a:r>
            <a:r>
              <a:rPr lang="en-US" sz="2000" dirty="0">
                <a:latin typeface="Arial" charset="0"/>
              </a:rPr>
              <a:t>da </a:t>
            </a:r>
            <a:r>
              <a:rPr lang="en-US" sz="2000" dirty="0" err="1">
                <a:latin typeface="Arial" charset="0"/>
              </a:rPr>
              <a:t>generazione</a:t>
            </a:r>
            <a:r>
              <a:rPr lang="en-US" sz="2000" dirty="0">
                <a:latin typeface="Arial" charset="0"/>
              </a:rPr>
              <a:t> a </a:t>
            </a:r>
            <a:r>
              <a:rPr lang="en-US" sz="2000" dirty="0" err="1">
                <a:latin typeface="Arial" charset="0"/>
              </a:rPr>
              <a:t>generazione</a:t>
            </a:r>
            <a:r>
              <a:rPr lang="en-US" sz="2000" dirty="0" smtClean="0">
                <a:latin typeface="Arial" charset="0"/>
              </a:rPr>
              <a:t>)?</a:t>
            </a:r>
          </a:p>
          <a:p>
            <a:endParaRPr lang="en-US" sz="2000" dirty="0">
              <a:latin typeface="Arial" charset="0"/>
            </a:endParaRPr>
          </a:p>
          <a:p>
            <a:pPr>
              <a:defRPr/>
            </a:pPr>
            <a:endParaRPr lang="en-US" altLang="en-US" sz="2000" dirty="0">
              <a:latin typeface="Arial" charset="0"/>
            </a:endParaRPr>
          </a:p>
          <a:p>
            <a:pPr>
              <a:defRPr/>
            </a:pPr>
            <a:r>
              <a:rPr lang="en-US" altLang="en-US" sz="2000" dirty="0">
                <a:latin typeface="Arial" charset="0"/>
              </a:rPr>
              <a:t>Come </a:t>
            </a:r>
            <a:r>
              <a:rPr lang="en-US" altLang="en-US" sz="2000" dirty="0" err="1">
                <a:latin typeface="Arial" charset="0"/>
              </a:rPr>
              <a:t>avvengono</a:t>
            </a:r>
            <a:r>
              <a:rPr lang="en-US" altLang="en-US" sz="2000" dirty="0">
                <a:latin typeface="Arial" charset="0"/>
              </a:rPr>
              <a:t> e con </a:t>
            </a:r>
            <a:r>
              <a:rPr lang="en-US" altLang="en-US" sz="2000" dirty="0" err="1">
                <a:latin typeface="Arial" charset="0"/>
              </a:rPr>
              <a:t>quali</a:t>
            </a:r>
            <a:r>
              <a:rPr lang="en-US" altLang="en-US" sz="2000" dirty="0">
                <a:latin typeface="Arial" charset="0"/>
              </a:rPr>
              <a:t> </a:t>
            </a:r>
            <a:r>
              <a:rPr lang="en-US" altLang="en-US" sz="2000" dirty="0" err="1">
                <a:latin typeface="Arial" charset="0"/>
              </a:rPr>
              <a:t>modalità</a:t>
            </a:r>
            <a:r>
              <a:rPr lang="en-US" altLang="en-US" sz="2000" dirty="0">
                <a:latin typeface="Arial" charset="0"/>
              </a:rPr>
              <a:t> </a:t>
            </a:r>
            <a:r>
              <a:rPr lang="en-US" altLang="en-US" sz="2000" dirty="0" err="1">
                <a:latin typeface="Arial" charset="0"/>
              </a:rPr>
              <a:t>sono</a:t>
            </a:r>
            <a:r>
              <a:rPr lang="en-US" altLang="en-US" sz="2000" dirty="0">
                <a:latin typeface="Arial" charset="0"/>
              </a:rPr>
              <a:t> </a:t>
            </a:r>
            <a:r>
              <a:rPr lang="en-US" altLang="en-US" sz="2000" dirty="0" err="1">
                <a:latin typeface="Arial" charset="0"/>
              </a:rPr>
              <a:t>trasmessi</a:t>
            </a:r>
            <a:r>
              <a:rPr lang="en-US" altLang="en-US" sz="2000" dirty="0">
                <a:latin typeface="Arial" charset="0"/>
              </a:rPr>
              <a:t>?</a:t>
            </a:r>
          </a:p>
          <a:p>
            <a:endParaRPr lang="en-US" sz="2000" dirty="0">
              <a:latin typeface="Arial" charset="0"/>
            </a:endParaRPr>
          </a:p>
          <a:p>
            <a:endParaRPr lang="en-US" sz="2000" dirty="0">
              <a:latin typeface="Arial" charset="0"/>
            </a:endParaRPr>
          </a:p>
        </p:txBody>
      </p:sp>
      <p:sp>
        <p:nvSpPr>
          <p:cNvPr id="2" name="Rectangle 1"/>
          <p:cNvSpPr/>
          <p:nvPr/>
        </p:nvSpPr>
        <p:spPr>
          <a:xfrm>
            <a:off x="0" y="0"/>
            <a:ext cx="9144000" cy="461665"/>
          </a:xfrm>
          <a:prstGeom prst="rect">
            <a:avLst/>
          </a:prstGeom>
          <a:solidFill>
            <a:srgbClr val="000090"/>
          </a:solidFill>
        </p:spPr>
        <p:txBody>
          <a:bodyPr wrap="square">
            <a:spAutoFit/>
          </a:bodyPr>
          <a:lstStyle/>
          <a:p>
            <a:pPr algn="ctr"/>
            <a:r>
              <a:rPr lang="en-US" dirty="0" err="1">
                <a:solidFill>
                  <a:srgbClr val="FFFFFF"/>
                </a:solidFill>
                <a:latin typeface="Arial" charset="0"/>
              </a:rPr>
              <a:t>Epigenetica</a:t>
            </a:r>
            <a:endParaRPr lang="en-US" dirty="0">
              <a:solidFill>
                <a:srgbClr val="FFFFFF"/>
              </a:solidFill>
              <a:latin typeface="Arial"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ChangeArrowheads="1"/>
          </p:cNvSpPr>
          <p:nvPr/>
        </p:nvSpPr>
        <p:spPr bwMode="auto">
          <a:xfrm>
            <a:off x="0" y="-27384"/>
            <a:ext cx="9144000" cy="675928"/>
          </a:xfrm>
          <a:prstGeom prst="rect">
            <a:avLst/>
          </a:prstGeom>
          <a:solidFill>
            <a:srgbClr val="000090"/>
          </a:solidFill>
          <a:ln>
            <a:noFill/>
          </a:ln>
          <a:extLst/>
        </p:spPr>
        <p:txBody>
          <a:bodyPr anchor="ctr"/>
          <a:lstStyle/>
          <a:p>
            <a:pPr algn="ctr"/>
            <a:r>
              <a:rPr lang="it-IT" sz="2900" dirty="0">
                <a:solidFill>
                  <a:schemeClr val="bg1"/>
                </a:solidFill>
                <a:latin typeface="Arial" charset="0"/>
                <a:cs typeface="Arial" charset="0"/>
              </a:rPr>
              <a:t>Modificatori genetici del PEV</a:t>
            </a:r>
          </a:p>
        </p:txBody>
      </p:sp>
      <p:sp>
        <p:nvSpPr>
          <p:cNvPr id="189443" name="Rectangle 3"/>
          <p:cNvSpPr>
            <a:spLocks noChangeArrowheads="1"/>
          </p:cNvSpPr>
          <p:nvPr/>
        </p:nvSpPr>
        <p:spPr bwMode="auto">
          <a:xfrm>
            <a:off x="683568" y="126876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dirty="0" smtClean="0">
                <a:latin typeface="Arial" charset="0"/>
                <a:cs typeface="Comic Sans MS" charset="0"/>
              </a:rPr>
              <a:t>Screening </a:t>
            </a:r>
            <a:r>
              <a:rPr lang="it-IT" dirty="0">
                <a:latin typeface="Arial" charset="0"/>
                <a:cs typeface="Comic Sans MS" charset="0"/>
              </a:rPr>
              <a:t>genetici per identificare mutazioni dominanti che modificano la PEV (mutagenesi con EMS, </a:t>
            </a:r>
            <a:r>
              <a:rPr lang="it-IT" dirty="0" err="1">
                <a:latin typeface="Arial" charset="0"/>
                <a:cs typeface="Comic Sans MS" charset="0"/>
              </a:rPr>
              <a:t>trasposoni</a:t>
            </a:r>
            <a:r>
              <a:rPr lang="it-IT" dirty="0">
                <a:latin typeface="Arial" charset="0"/>
                <a:cs typeface="Comic Sans MS" charset="0"/>
              </a:rPr>
              <a:t> e studio di </a:t>
            </a:r>
            <a:r>
              <a:rPr lang="it-IT" dirty="0" err="1">
                <a:latin typeface="Arial" charset="0"/>
                <a:cs typeface="Comic Sans MS" charset="0"/>
              </a:rPr>
              <a:t>aneuploidie</a:t>
            </a:r>
            <a:r>
              <a:rPr lang="it-IT" dirty="0">
                <a:latin typeface="Arial" charset="0"/>
                <a:cs typeface="Comic Sans MS" charset="0"/>
              </a:rPr>
              <a:t> segmentali del genoma)</a:t>
            </a:r>
          </a:p>
          <a:p>
            <a:endParaRPr lang="it-IT" dirty="0">
              <a:latin typeface="Arial" charset="0"/>
              <a:cs typeface="Comic Sans MS" charset="0"/>
            </a:endParaRPr>
          </a:p>
          <a:p>
            <a:r>
              <a:rPr lang="it-IT" dirty="0">
                <a:latin typeface="Arial" charset="0"/>
                <a:cs typeface="Comic Sans MS" charset="0"/>
              </a:rPr>
              <a:t> </a:t>
            </a:r>
            <a:r>
              <a:rPr lang="it-IT" dirty="0">
                <a:solidFill>
                  <a:srgbClr val="000000"/>
                </a:solidFill>
                <a:latin typeface="Arial" charset="0"/>
                <a:cs typeface="Arial" charset="0"/>
              </a:rPr>
              <a:t>Identificazione di mutazioni trans-</a:t>
            </a:r>
            <a:r>
              <a:rPr lang="it-IT" dirty="0" err="1">
                <a:solidFill>
                  <a:srgbClr val="000000"/>
                </a:solidFill>
                <a:latin typeface="Arial" charset="0"/>
                <a:cs typeface="Arial" charset="0"/>
              </a:rPr>
              <a:t>acting</a:t>
            </a:r>
            <a:r>
              <a:rPr lang="it-IT" dirty="0">
                <a:solidFill>
                  <a:srgbClr val="000000"/>
                </a:solidFill>
                <a:latin typeface="Arial" charset="0"/>
                <a:cs typeface="Arial" charset="0"/>
              </a:rPr>
              <a:t> che influenzano la </a:t>
            </a:r>
            <a:r>
              <a:rPr lang="it-IT" dirty="0" err="1">
                <a:solidFill>
                  <a:srgbClr val="000000"/>
                </a:solidFill>
                <a:latin typeface="Arial" charset="0"/>
                <a:cs typeface="Arial" charset="0"/>
              </a:rPr>
              <a:t>severita’</a:t>
            </a:r>
            <a:r>
              <a:rPr lang="it-IT" dirty="0">
                <a:solidFill>
                  <a:srgbClr val="000000"/>
                </a:solidFill>
                <a:latin typeface="Arial" charset="0"/>
                <a:cs typeface="Arial" charset="0"/>
              </a:rPr>
              <a:t> del PEV</a:t>
            </a:r>
          </a:p>
          <a:p>
            <a:endParaRPr lang="it-IT" dirty="0" smtClean="0">
              <a:latin typeface="Arial" charset="0"/>
              <a:cs typeface="Comic Sans MS" charset="0"/>
            </a:endParaRPr>
          </a:p>
          <a:p>
            <a:r>
              <a:rPr lang="it-IT" dirty="0" smtClean="0">
                <a:latin typeface="Arial" charset="0"/>
                <a:cs typeface="Comic Sans MS" charset="0"/>
              </a:rPr>
              <a:t>Centinaia </a:t>
            </a:r>
            <a:r>
              <a:rPr lang="it-IT" dirty="0">
                <a:latin typeface="Arial" charset="0"/>
                <a:cs typeface="Comic Sans MS" charset="0"/>
              </a:rPr>
              <a:t>di modificatori isolati (almeno 50 loci</a:t>
            </a:r>
            <a:r>
              <a:rPr lang="it-IT" dirty="0" smtClean="0">
                <a:latin typeface="Arial" charset="0"/>
                <a:cs typeface="Comic Sans MS" charset="0"/>
              </a:rPr>
              <a:t>)</a:t>
            </a:r>
            <a:endParaRPr lang="it-IT" dirty="0" smtClean="0">
              <a:solidFill>
                <a:srgbClr val="000000"/>
              </a:solidFill>
              <a:latin typeface="Arial" charset="0"/>
              <a:cs typeface="Arial" charset="0"/>
            </a:endParaRPr>
          </a:p>
          <a:p>
            <a:pPr>
              <a:spcBef>
                <a:spcPct val="20000"/>
              </a:spcBef>
            </a:pPr>
            <a:r>
              <a:rPr lang="it-IT" dirty="0" smtClean="0">
                <a:solidFill>
                  <a:srgbClr val="000000"/>
                </a:solidFill>
                <a:latin typeface="Arial" charset="0"/>
                <a:cs typeface="Arial" charset="0"/>
              </a:rPr>
              <a:t>Su</a:t>
            </a:r>
            <a:r>
              <a:rPr lang="it-IT" dirty="0">
                <a:solidFill>
                  <a:srgbClr val="000000"/>
                </a:solidFill>
                <a:latin typeface="Arial" charset="0"/>
                <a:cs typeface="Arial" charset="0"/>
              </a:rPr>
              <a:t>(</a:t>
            </a:r>
            <a:r>
              <a:rPr lang="it-IT" dirty="0" err="1">
                <a:solidFill>
                  <a:srgbClr val="000000"/>
                </a:solidFill>
                <a:latin typeface="Arial" charset="0"/>
                <a:cs typeface="Arial" charset="0"/>
              </a:rPr>
              <a:t>var</a:t>
            </a:r>
            <a:r>
              <a:rPr lang="it-IT" dirty="0">
                <a:solidFill>
                  <a:srgbClr val="000000"/>
                </a:solidFill>
                <a:latin typeface="Arial" charset="0"/>
                <a:cs typeface="Arial" charset="0"/>
              </a:rPr>
              <a:t>) e E(</a:t>
            </a:r>
            <a:r>
              <a:rPr lang="it-IT" dirty="0" err="1">
                <a:solidFill>
                  <a:srgbClr val="000000"/>
                </a:solidFill>
                <a:latin typeface="Arial" charset="0"/>
                <a:cs typeface="Arial" charset="0"/>
              </a:rPr>
              <a:t>var</a:t>
            </a:r>
            <a:r>
              <a:rPr lang="it-IT" dirty="0">
                <a:solidFill>
                  <a:srgbClr val="000000"/>
                </a:solidFill>
                <a:latin typeface="Arial" charset="0"/>
                <a:cs typeface="Arial" charset="0"/>
              </a:rPr>
              <a:t>): </a:t>
            </a:r>
            <a:r>
              <a:rPr lang="it-IT" dirty="0" err="1">
                <a:solidFill>
                  <a:srgbClr val="000000"/>
                </a:solidFill>
                <a:latin typeface="Arial" charset="0"/>
                <a:cs typeface="Arial" charset="0"/>
              </a:rPr>
              <a:t>Grigliatti</a:t>
            </a:r>
            <a:r>
              <a:rPr lang="it-IT" dirty="0">
                <a:solidFill>
                  <a:srgbClr val="000000"/>
                </a:solidFill>
                <a:latin typeface="Arial" charset="0"/>
                <a:cs typeface="Arial" charset="0"/>
              </a:rPr>
              <a:t> e </a:t>
            </a:r>
            <a:r>
              <a:rPr lang="it-IT" dirty="0" err="1" smtClean="0">
                <a:solidFill>
                  <a:srgbClr val="000000"/>
                </a:solidFill>
                <a:latin typeface="Arial" charset="0"/>
                <a:cs typeface="Arial" charset="0"/>
              </a:rPr>
              <a:t>Reuter</a:t>
            </a:r>
            <a:endParaRPr lang="it-IT" dirty="0" smtClean="0">
              <a:solidFill>
                <a:srgbClr val="000000"/>
              </a:solidFill>
              <a:latin typeface="Arial" charset="0"/>
              <a:cs typeface="Arial" charset="0"/>
            </a:endParaRPr>
          </a:p>
          <a:p>
            <a:pPr>
              <a:spcBef>
                <a:spcPct val="20000"/>
              </a:spcBef>
            </a:pPr>
            <a:endParaRPr lang="it-IT" dirty="0">
              <a:solidFill>
                <a:srgbClr val="000000"/>
              </a:solidFill>
              <a:latin typeface="Arial" charset="0"/>
              <a:cs typeface="Arial"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9"/>
          <p:cNvSpPr>
            <a:spLocks noChangeArrowheads="1"/>
          </p:cNvSpPr>
          <p:nvPr/>
        </p:nvSpPr>
        <p:spPr bwMode="auto">
          <a:xfrm>
            <a:off x="0" y="-27384"/>
            <a:ext cx="9143999" cy="1143000"/>
          </a:xfrm>
          <a:prstGeom prst="rect">
            <a:avLst/>
          </a:prstGeom>
          <a:solidFill>
            <a:srgbClr val="000090"/>
          </a:solidFill>
          <a:ln>
            <a:noFill/>
          </a:ln>
          <a:extLst/>
        </p:spPr>
        <p:txBody>
          <a:bodyPr anchor="ctr"/>
          <a:lstStyle/>
          <a:p>
            <a:pPr algn="ctr"/>
            <a:r>
              <a:rPr lang="it-IT" sz="2800" dirty="0">
                <a:solidFill>
                  <a:srgbClr val="FFFFFF"/>
                </a:solidFill>
                <a:latin typeface="Arial" charset="0"/>
                <a:cs typeface="Arial" charset="0"/>
              </a:rPr>
              <a:t>Effetto della mutazione </a:t>
            </a:r>
            <a:r>
              <a:rPr lang="it-IT" sz="2800" i="1" dirty="0">
                <a:solidFill>
                  <a:srgbClr val="FFFFFF"/>
                </a:solidFill>
                <a:latin typeface="Arial" charset="0"/>
                <a:cs typeface="Arial" charset="0"/>
              </a:rPr>
              <a:t>Su(</a:t>
            </a:r>
            <a:r>
              <a:rPr lang="it-IT" sz="2800" i="1" dirty="0" err="1">
                <a:solidFill>
                  <a:srgbClr val="FFFFFF"/>
                </a:solidFill>
                <a:latin typeface="Arial" charset="0"/>
                <a:cs typeface="Arial" charset="0"/>
              </a:rPr>
              <a:t>var</a:t>
            </a:r>
            <a:r>
              <a:rPr lang="it-IT" sz="2800" i="1" dirty="0">
                <a:solidFill>
                  <a:srgbClr val="FFFFFF"/>
                </a:solidFill>
                <a:latin typeface="Arial" charset="0"/>
                <a:cs typeface="Arial" charset="0"/>
              </a:rPr>
              <a:t>)205</a:t>
            </a:r>
            <a:r>
              <a:rPr lang="it-IT" sz="2800" dirty="0">
                <a:solidFill>
                  <a:srgbClr val="FFFFFF"/>
                </a:solidFill>
                <a:latin typeface="Arial" charset="0"/>
                <a:cs typeface="Arial" charset="0"/>
              </a:rPr>
              <a:t> sulla </a:t>
            </a:r>
            <a:r>
              <a:rPr lang="it-IT" sz="2800" dirty="0" err="1">
                <a:solidFill>
                  <a:srgbClr val="FFFFFF"/>
                </a:solidFill>
                <a:latin typeface="Arial" charset="0"/>
                <a:cs typeface="Arial" charset="0"/>
              </a:rPr>
              <a:t>variegazione</a:t>
            </a:r>
            <a:r>
              <a:rPr lang="it-IT" sz="2800" dirty="0">
                <a:solidFill>
                  <a:srgbClr val="FFFFFF"/>
                </a:solidFill>
                <a:latin typeface="Arial" charset="0"/>
                <a:cs typeface="Arial" charset="0"/>
              </a:rPr>
              <a:t> </a:t>
            </a:r>
            <a:r>
              <a:rPr lang="it-IT" sz="2800" dirty="0" smtClean="0">
                <a:solidFill>
                  <a:srgbClr val="FFFFFF"/>
                </a:solidFill>
                <a:latin typeface="Arial" charset="0"/>
                <a:cs typeface="Arial" charset="0"/>
              </a:rPr>
              <a:t>del gene </a:t>
            </a:r>
            <a:r>
              <a:rPr lang="it-IT" sz="2800" i="1" dirty="0" err="1" smtClean="0">
                <a:solidFill>
                  <a:srgbClr val="FFFFFF"/>
                </a:solidFill>
                <a:latin typeface="Arial" charset="0"/>
                <a:cs typeface="Arial" charset="0"/>
              </a:rPr>
              <a:t>white</a:t>
            </a:r>
            <a:r>
              <a:rPr lang="it-IT" sz="2800" i="1" dirty="0" smtClean="0">
                <a:solidFill>
                  <a:srgbClr val="FFFFFF"/>
                </a:solidFill>
                <a:latin typeface="Arial" charset="0"/>
                <a:cs typeface="Arial" charset="0"/>
              </a:rPr>
              <a:t>+</a:t>
            </a:r>
            <a:endParaRPr lang="it-IT" sz="2800" i="1" dirty="0">
              <a:solidFill>
                <a:srgbClr val="FFFFFF"/>
              </a:solidFill>
              <a:latin typeface="Arial" charset="0"/>
              <a:cs typeface="Arial" charset="0"/>
            </a:endParaRPr>
          </a:p>
        </p:txBody>
      </p:sp>
      <p:pic>
        <p:nvPicPr>
          <p:cNvPr id="192515" name="Picture 10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1827213"/>
            <a:ext cx="8329613"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70" name="Text Box 6"/>
          <p:cNvSpPr txBox="1">
            <a:spLocks noChangeArrowheads="1"/>
          </p:cNvSpPr>
          <p:nvPr/>
        </p:nvSpPr>
        <p:spPr bwMode="auto">
          <a:xfrm>
            <a:off x="1663700" y="4991100"/>
            <a:ext cx="5654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it-IT" b="1"/>
              <a:t>A</a:t>
            </a:r>
            <a:r>
              <a:rPr lang="it-IT"/>
              <a:t> </a:t>
            </a:r>
            <a:r>
              <a:rPr lang="it-IT" i="1"/>
              <a:t>In(1)w</a:t>
            </a:r>
            <a:r>
              <a:rPr lang="it-IT" i="1" baseline="30000"/>
              <a:t>m4</a:t>
            </a:r>
            <a:endParaRPr lang="it-IT"/>
          </a:p>
        </p:txBody>
      </p:sp>
      <p:sp>
        <p:nvSpPr>
          <p:cNvPr id="62471" name="Text Box 7"/>
          <p:cNvSpPr txBox="1">
            <a:spLocks noChangeArrowheads="1"/>
          </p:cNvSpPr>
          <p:nvPr/>
        </p:nvSpPr>
        <p:spPr bwMode="auto">
          <a:xfrm>
            <a:off x="1663700" y="5413375"/>
            <a:ext cx="22066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it-IT" b="1"/>
              <a:t>B</a:t>
            </a:r>
            <a:r>
              <a:rPr lang="it-IT"/>
              <a:t> </a:t>
            </a:r>
            <a:r>
              <a:rPr lang="it-IT" i="1"/>
              <a:t>E(var)93D</a:t>
            </a:r>
          </a:p>
        </p:txBody>
      </p:sp>
      <p:sp>
        <p:nvSpPr>
          <p:cNvPr id="62472" name="Rectangle 8"/>
          <p:cNvSpPr>
            <a:spLocks noGrp="1" noChangeArrowheads="1"/>
          </p:cNvSpPr>
          <p:nvPr>
            <p:ph type="title"/>
          </p:nvPr>
        </p:nvSpPr>
        <p:spPr>
          <a:xfrm>
            <a:off x="0" y="-27384"/>
            <a:ext cx="9144000" cy="817364"/>
          </a:xfrm>
          <a:solidFill>
            <a:srgbClr val="000090"/>
          </a:solidFill>
        </p:spPr>
        <p:txBody>
          <a:bodyPr/>
          <a:lstStyle/>
          <a:p>
            <a:r>
              <a:rPr lang="it-IT" sz="2800" dirty="0">
                <a:solidFill>
                  <a:srgbClr val="FFFFFF"/>
                </a:solidFill>
                <a:latin typeface="Arial" charset="0"/>
                <a:ea typeface="ＭＳ Ｐゴシック" charset="0"/>
                <a:cs typeface="Comic Sans MS" charset="0"/>
              </a:rPr>
              <a:t>Effetto </a:t>
            </a:r>
            <a:r>
              <a:rPr lang="it-IT" sz="2800" dirty="0" smtClean="0">
                <a:solidFill>
                  <a:srgbClr val="FFFFFF"/>
                </a:solidFill>
                <a:latin typeface="Arial" charset="0"/>
                <a:ea typeface="ＭＳ Ｐゴシック" charset="0"/>
                <a:cs typeface="Comic Sans MS" charset="0"/>
              </a:rPr>
              <a:t>della mutazione </a:t>
            </a:r>
            <a:r>
              <a:rPr lang="it-IT" sz="2800" i="1" dirty="0" smtClean="0">
                <a:solidFill>
                  <a:srgbClr val="FFFFFF"/>
                </a:solidFill>
                <a:latin typeface="Arial" charset="0"/>
                <a:ea typeface="ＭＳ Ｐゴシック" charset="0"/>
                <a:cs typeface="Comic Sans MS" charset="0"/>
              </a:rPr>
              <a:t>E</a:t>
            </a:r>
            <a:r>
              <a:rPr lang="it-IT" sz="2800" i="1" dirty="0">
                <a:solidFill>
                  <a:srgbClr val="FFFFFF"/>
                </a:solidFill>
                <a:latin typeface="Arial" charset="0"/>
                <a:ea typeface="ＭＳ Ｐゴシック" charset="0"/>
                <a:cs typeface="Comic Sans MS" charset="0"/>
              </a:rPr>
              <a:t>(</a:t>
            </a:r>
            <a:r>
              <a:rPr lang="it-IT" sz="2800" i="1" dirty="0" err="1">
                <a:solidFill>
                  <a:srgbClr val="FFFFFF"/>
                </a:solidFill>
                <a:latin typeface="Arial" charset="0"/>
                <a:ea typeface="ＭＳ Ｐゴシック" charset="0"/>
                <a:cs typeface="Comic Sans MS" charset="0"/>
              </a:rPr>
              <a:t>var</a:t>
            </a:r>
            <a:r>
              <a:rPr lang="it-IT" sz="2800" i="1" dirty="0">
                <a:solidFill>
                  <a:srgbClr val="FFFFFF"/>
                </a:solidFill>
                <a:latin typeface="Arial" charset="0"/>
                <a:ea typeface="ＭＳ Ｐゴシック" charset="0"/>
                <a:cs typeface="Comic Sans MS" charset="0"/>
              </a:rPr>
              <a:t>)</a:t>
            </a:r>
            <a:r>
              <a:rPr lang="it-IT" sz="2800" dirty="0">
                <a:solidFill>
                  <a:srgbClr val="FFFFFF"/>
                </a:solidFill>
                <a:latin typeface="Arial" charset="0"/>
                <a:ea typeface="ＭＳ Ｐゴシック" charset="0"/>
                <a:cs typeface="Comic Sans MS" charset="0"/>
              </a:rPr>
              <a:t> </a:t>
            </a:r>
            <a:r>
              <a:rPr lang="it-IT" sz="2800" dirty="0" smtClean="0">
                <a:solidFill>
                  <a:srgbClr val="FFFFFF"/>
                </a:solidFill>
                <a:latin typeface="Arial" charset="0"/>
                <a:ea typeface="ＭＳ Ｐゴシック" charset="0"/>
                <a:cs typeface="Comic Sans MS" charset="0"/>
              </a:rPr>
              <a:t>93D sulla </a:t>
            </a:r>
            <a:r>
              <a:rPr lang="it-IT" sz="2800" dirty="0" err="1">
                <a:solidFill>
                  <a:srgbClr val="FFFFFF"/>
                </a:solidFill>
                <a:latin typeface="Arial" charset="0"/>
                <a:ea typeface="ＭＳ Ｐゴシック" charset="0"/>
                <a:cs typeface="Comic Sans MS" charset="0"/>
              </a:rPr>
              <a:t>variegazione</a:t>
            </a:r>
            <a:r>
              <a:rPr lang="it-IT" sz="2800" dirty="0">
                <a:solidFill>
                  <a:srgbClr val="FFFFFF"/>
                </a:solidFill>
                <a:latin typeface="Arial" charset="0"/>
                <a:ea typeface="ＭＳ Ｐゴシック" charset="0"/>
                <a:cs typeface="Comic Sans MS" charset="0"/>
              </a:rPr>
              <a:t> di </a:t>
            </a:r>
            <a:r>
              <a:rPr lang="it-IT" sz="2800" i="1" dirty="0" err="1">
                <a:solidFill>
                  <a:srgbClr val="FFFFFF"/>
                </a:solidFill>
                <a:latin typeface="Arial" charset="0"/>
                <a:ea typeface="ＭＳ Ｐゴシック" charset="0"/>
                <a:cs typeface="Comic Sans MS" charset="0"/>
              </a:rPr>
              <a:t>white</a:t>
            </a:r>
            <a:endParaRPr lang="it-IT" sz="2800" dirty="0">
              <a:solidFill>
                <a:srgbClr val="FFFFFF"/>
              </a:solidFill>
              <a:latin typeface="Arial" charset="0"/>
              <a:ea typeface="ＭＳ Ｐゴシック" charset="0"/>
              <a:cs typeface="Comic Sans MS" charset="0"/>
            </a:endParaRPr>
          </a:p>
        </p:txBody>
      </p:sp>
      <p:grpSp>
        <p:nvGrpSpPr>
          <p:cNvPr id="2" name="Group 10"/>
          <p:cNvGrpSpPr>
            <a:grpSpLocks/>
          </p:cNvGrpSpPr>
          <p:nvPr/>
        </p:nvGrpSpPr>
        <p:grpSpPr bwMode="auto">
          <a:xfrm>
            <a:off x="1620838" y="2058988"/>
            <a:ext cx="5111750" cy="2673350"/>
            <a:chOff x="1021" y="1297"/>
            <a:chExt cx="3220" cy="1684"/>
          </a:xfrm>
        </p:grpSpPr>
        <p:grpSp>
          <p:nvGrpSpPr>
            <p:cNvPr id="133126" name="Group 2"/>
            <p:cNvGrpSpPr>
              <a:grpSpLocks/>
            </p:cNvGrpSpPr>
            <p:nvPr/>
          </p:nvGrpSpPr>
          <p:grpSpPr bwMode="auto">
            <a:xfrm>
              <a:off x="1021" y="1297"/>
              <a:ext cx="3220" cy="1684"/>
              <a:chOff x="996" y="489"/>
              <a:chExt cx="3220" cy="1684"/>
            </a:xfrm>
          </p:grpSpPr>
          <p:pic>
            <p:nvPicPr>
              <p:cNvPr id="133128" name="Picture 3" descr="&#10;Immagine 6                                                     00000002Lomu                           ABA78158:"/>
              <p:cNvPicPr>
                <a:picLocks noChangeAspect="1" noChangeArrowheads="1"/>
              </p:cNvPicPr>
              <p:nvPr/>
            </p:nvPicPr>
            <p:blipFill>
              <a:blip r:embed="rId2">
                <a:extLst>
                  <a:ext uri="{28A0092B-C50C-407E-A947-70E740481C1C}">
                    <a14:useLocalDpi xmlns:a14="http://schemas.microsoft.com/office/drawing/2010/main" val="0"/>
                  </a:ext>
                </a:extLst>
              </a:blip>
              <a:srcRect t="1044" r="54092" b="53062"/>
              <a:stretch>
                <a:fillRect/>
              </a:stretch>
            </p:blipFill>
            <p:spPr bwMode="auto">
              <a:xfrm>
                <a:off x="996" y="502"/>
                <a:ext cx="1565" cy="1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9" name="Picture 4" descr="&#10;Immagine 6                                                     00000002Lomu                           ABA78158:"/>
              <p:cNvPicPr>
                <a:picLocks noChangeAspect="1" noChangeArrowheads="1"/>
              </p:cNvPicPr>
              <p:nvPr/>
            </p:nvPicPr>
            <p:blipFill>
              <a:blip r:embed="rId2">
                <a:extLst>
                  <a:ext uri="{28A0092B-C50C-407E-A947-70E740481C1C}">
                    <a14:useLocalDpi xmlns:a14="http://schemas.microsoft.com/office/drawing/2010/main" val="0"/>
                  </a:ext>
                </a:extLst>
              </a:blip>
              <a:srcRect t="50975" r="54092" b="3104"/>
              <a:stretch>
                <a:fillRect/>
              </a:stretch>
            </p:blipFill>
            <p:spPr bwMode="auto">
              <a:xfrm>
                <a:off x="2651" y="489"/>
                <a:ext cx="1565" cy="1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30" name="Rectangle 5"/>
              <p:cNvSpPr>
                <a:spLocks noChangeArrowheads="1"/>
              </p:cNvSpPr>
              <p:nvPr/>
            </p:nvSpPr>
            <p:spPr bwMode="auto">
              <a:xfrm>
                <a:off x="2728" y="543"/>
                <a:ext cx="164" cy="177"/>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it-IT" b="1"/>
                  <a:t>B</a:t>
                </a:r>
              </a:p>
            </p:txBody>
          </p:sp>
        </p:grpSp>
        <p:sp>
          <p:nvSpPr>
            <p:cNvPr id="133127" name="Rectangle 9"/>
            <p:cNvSpPr>
              <a:spLocks noChangeArrowheads="1"/>
            </p:cNvSpPr>
            <p:nvPr/>
          </p:nvSpPr>
          <p:spPr bwMode="auto">
            <a:xfrm>
              <a:off x="1099" y="1326"/>
              <a:ext cx="126" cy="177"/>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it-IT" b="1"/>
                <a:t>A</a:t>
              </a:r>
              <a:endParaRPr lang="it-IT"/>
            </a:p>
          </p:txBody>
        </p:sp>
      </p:grpSp>
    </p:spTree>
    <p:extLst>
      <p:ext uri="{BB962C8B-B14F-4D97-AF65-F5344CB8AC3E}">
        <p14:creationId xmlns:p14="http://schemas.microsoft.com/office/powerpoint/2010/main" val="3294409622"/>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2472"/>
                                        </p:tgtEl>
                                        <p:attrNameLst>
                                          <p:attrName>style.visibility</p:attrName>
                                        </p:attrNameLst>
                                      </p:cBhvr>
                                      <p:to>
                                        <p:strVal val="visible"/>
                                      </p:to>
                                    </p:set>
                                    <p:animEffect transition="in" filter="wipe(up)">
                                      <p:cBhvr>
                                        <p:cTn id="7" dur="500"/>
                                        <p:tgtEl>
                                          <p:spTgt spid="624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2470"/>
                                        </p:tgtEl>
                                        <p:attrNameLst>
                                          <p:attrName>style.visibility</p:attrName>
                                        </p:attrNameLst>
                                      </p:cBhvr>
                                      <p:to>
                                        <p:strVal val="visible"/>
                                      </p:to>
                                    </p:set>
                                    <p:animEffect transition="in" filter="wipe(left)">
                                      <p:cBhvr>
                                        <p:cTn id="17" dur="500"/>
                                        <p:tgtEl>
                                          <p:spTgt spid="6247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2471"/>
                                        </p:tgtEl>
                                        <p:attrNameLst>
                                          <p:attrName>style.visibility</p:attrName>
                                        </p:attrNameLst>
                                      </p:cBhvr>
                                      <p:to>
                                        <p:strVal val="visible"/>
                                      </p:to>
                                    </p:set>
                                    <p:animEffect transition="in" filter="wipe(left)">
                                      <p:cBhvr>
                                        <p:cTn id="22" dur="500"/>
                                        <p:tgtEl>
                                          <p:spTgt spid="62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0" grpId="0" autoUpdateAnimBg="0"/>
      <p:bldP spid="62471" grpId="0" autoUpdateAnimBg="0"/>
      <p:bldP spid="62472"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10;Immagine 2                                                     00000002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79488"/>
            <a:ext cx="6896100"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3"/>
          <p:cNvSpPr txBox="1">
            <a:spLocks noChangeArrowheads="1"/>
          </p:cNvSpPr>
          <p:nvPr/>
        </p:nvSpPr>
        <p:spPr bwMode="auto">
          <a:xfrm>
            <a:off x="5219700" y="4429773"/>
            <a:ext cx="1447800" cy="2210664"/>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spAutoFit/>
          </a:bodyPr>
          <a:lstStyle>
            <a:lvl1pPr defTabSz="457200">
              <a:defRPr sz="2400">
                <a:solidFill>
                  <a:schemeClr val="tx1"/>
                </a:solidFill>
                <a:latin typeface="Times" charset="0"/>
                <a:ea typeface="ＭＳ Ｐゴシック" charset="0"/>
                <a:cs typeface="ＭＳ Ｐゴシック" charset="0"/>
              </a:defRPr>
            </a:lvl1pPr>
            <a:lvl2pPr marL="37931725" indent="-37474525" defTabSz="457200">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lnSpc>
                <a:spcPct val="50000"/>
              </a:lnSpc>
              <a:spcBef>
                <a:spcPct val="50000"/>
              </a:spcBef>
              <a:defRPr/>
            </a:pPr>
            <a:endParaRPr lang="it-IT" sz="1800" smtClean="0">
              <a:solidFill>
                <a:srgbClr val="FFFFFF"/>
              </a:solidFill>
              <a:latin typeface="Comic Sans MS" charset="0"/>
            </a:endParaRPr>
          </a:p>
          <a:p>
            <a:pPr eaLnBrk="1" hangingPunct="1">
              <a:lnSpc>
                <a:spcPct val="50000"/>
              </a:lnSpc>
              <a:spcBef>
                <a:spcPct val="50000"/>
              </a:spcBef>
              <a:defRPr/>
            </a:pPr>
            <a:r>
              <a:rPr lang="it-IT" sz="1800" smtClean="0">
                <a:solidFill>
                  <a:srgbClr val="FF0000"/>
                </a:solidFill>
                <a:latin typeface="Arial" charset="0"/>
              </a:rPr>
              <a:t>X</a:t>
            </a:r>
            <a:r>
              <a:rPr lang="it-IT" sz="1800" smtClean="0">
                <a:solidFill>
                  <a:srgbClr val="FFFFFF"/>
                </a:solidFill>
                <a:latin typeface="Arial" charset="0"/>
              </a:rPr>
              <a:t>  </a:t>
            </a:r>
            <a:r>
              <a:rPr lang="it-IT" sz="1800" smtClean="0">
                <a:solidFill>
                  <a:srgbClr val="FEFF01"/>
                </a:solidFill>
                <a:latin typeface="Arial" charset="0"/>
              </a:rPr>
              <a:t>1-20;</a:t>
            </a:r>
            <a:r>
              <a:rPr lang="it-IT" sz="1800" smtClean="0">
                <a:solidFill>
                  <a:srgbClr val="FFFFFF"/>
                </a:solidFill>
                <a:latin typeface="Arial" charset="0"/>
              </a:rPr>
              <a:t> </a:t>
            </a:r>
          </a:p>
          <a:p>
            <a:pPr eaLnBrk="1" hangingPunct="1">
              <a:lnSpc>
                <a:spcPct val="50000"/>
              </a:lnSpc>
              <a:spcBef>
                <a:spcPct val="50000"/>
              </a:spcBef>
              <a:defRPr/>
            </a:pPr>
            <a:r>
              <a:rPr lang="it-IT" sz="1800" smtClean="0">
                <a:solidFill>
                  <a:srgbClr val="FF0000"/>
                </a:solidFill>
                <a:latin typeface="Arial" charset="0"/>
              </a:rPr>
              <a:t>2L </a:t>
            </a:r>
            <a:r>
              <a:rPr lang="it-IT" sz="1800" smtClean="0">
                <a:solidFill>
                  <a:srgbClr val="FEFF01"/>
                </a:solidFill>
                <a:latin typeface="Arial" charset="0"/>
              </a:rPr>
              <a:t>21-40</a:t>
            </a:r>
            <a:endParaRPr lang="it-IT" sz="1800" smtClean="0">
              <a:solidFill>
                <a:srgbClr val="FFFFFF"/>
              </a:solidFill>
              <a:latin typeface="Arial" charset="0"/>
            </a:endParaRPr>
          </a:p>
          <a:p>
            <a:pPr eaLnBrk="1" hangingPunct="1">
              <a:lnSpc>
                <a:spcPct val="50000"/>
              </a:lnSpc>
              <a:spcBef>
                <a:spcPct val="50000"/>
              </a:spcBef>
              <a:defRPr/>
            </a:pPr>
            <a:r>
              <a:rPr lang="it-IT" sz="1800" smtClean="0">
                <a:solidFill>
                  <a:srgbClr val="FF0000"/>
                </a:solidFill>
                <a:latin typeface="Arial" charset="0"/>
              </a:rPr>
              <a:t>2R</a:t>
            </a:r>
            <a:r>
              <a:rPr lang="it-IT" sz="1800" smtClean="0">
                <a:solidFill>
                  <a:srgbClr val="FFFFFF"/>
                </a:solidFill>
                <a:latin typeface="Arial" charset="0"/>
              </a:rPr>
              <a:t> </a:t>
            </a:r>
            <a:r>
              <a:rPr lang="it-IT" sz="1800" smtClean="0">
                <a:solidFill>
                  <a:srgbClr val="FEFF01"/>
                </a:solidFill>
                <a:latin typeface="Arial" charset="0"/>
              </a:rPr>
              <a:t>41-60</a:t>
            </a:r>
            <a:endParaRPr lang="it-IT" sz="1800" smtClean="0">
              <a:solidFill>
                <a:srgbClr val="FFFFFF"/>
              </a:solidFill>
              <a:latin typeface="Arial" charset="0"/>
            </a:endParaRPr>
          </a:p>
          <a:p>
            <a:pPr eaLnBrk="1" hangingPunct="1">
              <a:lnSpc>
                <a:spcPct val="50000"/>
              </a:lnSpc>
              <a:spcBef>
                <a:spcPct val="50000"/>
              </a:spcBef>
              <a:defRPr/>
            </a:pPr>
            <a:r>
              <a:rPr lang="it-IT" sz="1800" smtClean="0">
                <a:solidFill>
                  <a:srgbClr val="FF0000"/>
                </a:solidFill>
                <a:latin typeface="Arial" charset="0"/>
              </a:rPr>
              <a:t>3L</a:t>
            </a:r>
            <a:r>
              <a:rPr lang="it-IT" sz="1800" smtClean="0">
                <a:solidFill>
                  <a:srgbClr val="FFFFFF"/>
                </a:solidFill>
                <a:latin typeface="Arial" charset="0"/>
              </a:rPr>
              <a:t> </a:t>
            </a:r>
            <a:r>
              <a:rPr lang="it-IT" sz="1800" smtClean="0">
                <a:solidFill>
                  <a:srgbClr val="FEFF01"/>
                </a:solidFill>
                <a:latin typeface="Arial" charset="0"/>
              </a:rPr>
              <a:t>61-80</a:t>
            </a:r>
          </a:p>
          <a:p>
            <a:pPr eaLnBrk="1" hangingPunct="1">
              <a:lnSpc>
                <a:spcPct val="50000"/>
              </a:lnSpc>
              <a:spcBef>
                <a:spcPct val="50000"/>
              </a:spcBef>
              <a:defRPr/>
            </a:pPr>
            <a:r>
              <a:rPr lang="it-IT" sz="1800" smtClean="0">
                <a:solidFill>
                  <a:srgbClr val="FF0000"/>
                </a:solidFill>
                <a:latin typeface="Arial" charset="0"/>
              </a:rPr>
              <a:t>3R</a:t>
            </a:r>
            <a:r>
              <a:rPr lang="it-IT" sz="1800" smtClean="0">
                <a:solidFill>
                  <a:srgbClr val="FFFFFF"/>
                </a:solidFill>
                <a:latin typeface="Arial" charset="0"/>
              </a:rPr>
              <a:t> </a:t>
            </a:r>
            <a:r>
              <a:rPr lang="it-IT" sz="1800" smtClean="0">
                <a:solidFill>
                  <a:srgbClr val="FEFF01"/>
                </a:solidFill>
                <a:latin typeface="Arial" charset="0"/>
              </a:rPr>
              <a:t>81-100</a:t>
            </a:r>
          </a:p>
          <a:p>
            <a:pPr eaLnBrk="1" hangingPunct="1">
              <a:lnSpc>
                <a:spcPct val="50000"/>
              </a:lnSpc>
              <a:spcBef>
                <a:spcPct val="50000"/>
              </a:spcBef>
              <a:defRPr/>
            </a:pPr>
            <a:r>
              <a:rPr lang="it-IT" sz="1800" smtClean="0">
                <a:solidFill>
                  <a:srgbClr val="FF0000"/>
                </a:solidFill>
                <a:latin typeface="Arial" charset="0"/>
              </a:rPr>
              <a:t>4 </a:t>
            </a:r>
            <a:r>
              <a:rPr lang="it-IT" sz="1800" smtClean="0">
                <a:solidFill>
                  <a:srgbClr val="FEFF01"/>
                </a:solidFill>
                <a:latin typeface="Arial" charset="0"/>
              </a:rPr>
              <a:t>101-102</a:t>
            </a:r>
            <a:endParaRPr lang="it-IT" sz="1800" smtClean="0">
              <a:solidFill>
                <a:srgbClr val="FFFFFF"/>
              </a:solidFill>
              <a:latin typeface="Arial" charset="0"/>
            </a:endParaRPr>
          </a:p>
        </p:txBody>
      </p:sp>
      <p:pic>
        <p:nvPicPr>
          <p:cNvPr id="75781" name="Rectangl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378325"/>
            <a:ext cx="3316288"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ext Box 7"/>
          <p:cNvSpPr txBox="1">
            <a:spLocks noChangeArrowheads="1"/>
          </p:cNvSpPr>
          <p:nvPr/>
        </p:nvSpPr>
        <p:spPr bwMode="auto">
          <a:xfrm>
            <a:off x="1125538" y="4673600"/>
            <a:ext cx="3203575"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charset="0"/>
                <a:ea typeface="ＭＳ Ｐゴシック" charset="0"/>
                <a:cs typeface="ＭＳ Ｐゴシック" charset="0"/>
              </a:defRPr>
            </a:lvl1pPr>
            <a:lvl2pPr marL="742950" indent="-285750" defTabSz="457200">
              <a:defRPr sz="2400">
                <a:solidFill>
                  <a:schemeClr val="tx1"/>
                </a:solidFill>
                <a:latin typeface="Times" charset="0"/>
                <a:ea typeface="ＭＳ Ｐゴシック" charset="0"/>
              </a:defRPr>
            </a:lvl2pPr>
            <a:lvl3pPr marL="1143000" indent="-228600" defTabSz="457200">
              <a:defRPr sz="2400">
                <a:solidFill>
                  <a:schemeClr val="tx1"/>
                </a:solidFill>
                <a:latin typeface="Times" charset="0"/>
                <a:ea typeface="ＭＳ Ｐゴシック" charset="0"/>
              </a:defRPr>
            </a:lvl3pPr>
            <a:lvl4pPr marL="1600200" indent="-228600" defTabSz="457200">
              <a:defRPr sz="2400">
                <a:solidFill>
                  <a:schemeClr val="tx1"/>
                </a:solidFill>
                <a:latin typeface="Times" charset="0"/>
                <a:ea typeface="ＭＳ Ｐゴシック" charset="0"/>
              </a:defRPr>
            </a:lvl4pPr>
            <a:lvl5pPr marL="2057400" indent="-228600" defTabSz="4572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lnSpc>
                <a:spcPct val="65000"/>
              </a:lnSpc>
              <a:spcBef>
                <a:spcPct val="50000"/>
              </a:spcBef>
            </a:pPr>
            <a:r>
              <a:rPr lang="it-IT" sz="1800">
                <a:solidFill>
                  <a:srgbClr val="002060"/>
                </a:solidFill>
                <a:latin typeface="Arial" charset="0"/>
              </a:rPr>
              <a:t>102 divisioni (1-102)</a:t>
            </a:r>
          </a:p>
          <a:p>
            <a:pPr eaLnBrk="1" hangingPunct="1">
              <a:lnSpc>
                <a:spcPct val="65000"/>
              </a:lnSpc>
              <a:spcBef>
                <a:spcPct val="50000"/>
              </a:spcBef>
            </a:pPr>
            <a:r>
              <a:rPr lang="it-IT" sz="1800">
                <a:solidFill>
                  <a:srgbClr val="002060"/>
                </a:solidFill>
                <a:latin typeface="Arial" charset="0"/>
              </a:rPr>
              <a:t>6 sottodivisioni (A-F)</a:t>
            </a:r>
          </a:p>
          <a:p>
            <a:pPr eaLnBrk="1" hangingPunct="1">
              <a:lnSpc>
                <a:spcPct val="65000"/>
              </a:lnSpc>
              <a:spcBef>
                <a:spcPct val="50000"/>
              </a:spcBef>
            </a:pPr>
            <a:r>
              <a:rPr lang="it-IT" sz="1800">
                <a:solidFill>
                  <a:srgbClr val="002060"/>
                </a:solidFill>
                <a:latin typeface="Arial" charset="0"/>
              </a:rPr>
              <a:t>bande  </a:t>
            </a:r>
          </a:p>
        </p:txBody>
      </p:sp>
      <p:sp>
        <p:nvSpPr>
          <p:cNvPr id="75783" name="Text Box 7"/>
          <p:cNvSpPr txBox="1">
            <a:spLocks noChangeArrowheads="1"/>
          </p:cNvSpPr>
          <p:nvPr/>
        </p:nvSpPr>
        <p:spPr bwMode="auto">
          <a:xfrm>
            <a:off x="22225" y="0"/>
            <a:ext cx="9121775" cy="584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3200">
                <a:solidFill>
                  <a:srgbClr val="FFFFFF"/>
                </a:solidFill>
                <a:latin typeface="Arial" charset="0"/>
                <a:cs typeface="Arial" charset="0"/>
              </a:rPr>
              <a:t>Mappatura dei cromosomi politenici  </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68"/>
          <p:cNvGrpSpPr>
            <a:grpSpLocks/>
          </p:cNvGrpSpPr>
          <p:nvPr/>
        </p:nvGrpSpPr>
        <p:grpSpPr bwMode="auto">
          <a:xfrm>
            <a:off x="228600" y="990600"/>
            <a:ext cx="8153400" cy="1524000"/>
            <a:chOff x="144" y="624"/>
            <a:chExt cx="5136" cy="960"/>
          </a:xfrm>
        </p:grpSpPr>
        <p:grpSp>
          <p:nvGrpSpPr>
            <p:cNvPr id="194567" name="Group 3"/>
            <p:cNvGrpSpPr>
              <a:grpSpLocks/>
            </p:cNvGrpSpPr>
            <p:nvPr/>
          </p:nvGrpSpPr>
          <p:grpSpPr bwMode="auto">
            <a:xfrm>
              <a:off x="2448" y="768"/>
              <a:ext cx="1872" cy="576"/>
              <a:chOff x="2352" y="768"/>
              <a:chExt cx="1872" cy="576"/>
            </a:xfrm>
          </p:grpSpPr>
          <p:sp>
            <p:nvSpPr>
              <p:cNvPr id="194591" name="Line 4"/>
              <p:cNvSpPr>
                <a:spLocks noChangeShapeType="1"/>
              </p:cNvSpPr>
              <p:nvPr/>
            </p:nvSpPr>
            <p:spPr bwMode="auto">
              <a:xfrm>
                <a:off x="2400" y="1200"/>
                <a:ext cx="17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592" name="Oval 5"/>
              <p:cNvSpPr>
                <a:spLocks noChangeArrowheads="1"/>
              </p:cNvSpPr>
              <p:nvPr/>
            </p:nvSpPr>
            <p:spPr bwMode="auto">
              <a:xfrm>
                <a:off x="2352" y="1200"/>
                <a:ext cx="144"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94593" name="Line 6"/>
              <p:cNvSpPr>
                <a:spLocks noChangeShapeType="1"/>
              </p:cNvSpPr>
              <p:nvPr/>
            </p:nvSpPr>
            <p:spPr bwMode="auto">
              <a:xfrm>
                <a:off x="2400" y="1296"/>
                <a:ext cx="17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594" name="Line 7"/>
              <p:cNvSpPr>
                <a:spLocks noChangeShapeType="1"/>
              </p:cNvSpPr>
              <p:nvPr/>
            </p:nvSpPr>
            <p:spPr bwMode="auto">
              <a:xfrm>
                <a:off x="3072" y="110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595" name="Text Box 8"/>
              <p:cNvSpPr txBox="1">
                <a:spLocks noChangeArrowheads="1"/>
              </p:cNvSpPr>
              <p:nvPr/>
            </p:nvSpPr>
            <p:spPr bwMode="auto">
              <a:xfrm>
                <a:off x="2880" y="768"/>
                <a:ext cx="134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it-IT"/>
                  <a:t>Su(var)</a:t>
                </a:r>
              </a:p>
            </p:txBody>
          </p:sp>
        </p:grpSp>
        <p:grpSp>
          <p:nvGrpSpPr>
            <p:cNvPr id="194568" name="Group 9"/>
            <p:cNvGrpSpPr>
              <a:grpSpLocks/>
            </p:cNvGrpSpPr>
            <p:nvPr/>
          </p:nvGrpSpPr>
          <p:grpSpPr bwMode="auto">
            <a:xfrm>
              <a:off x="144" y="624"/>
              <a:ext cx="2016" cy="912"/>
              <a:chOff x="144" y="624"/>
              <a:chExt cx="2016" cy="912"/>
            </a:xfrm>
          </p:grpSpPr>
          <p:sp>
            <p:nvSpPr>
              <p:cNvPr id="194576" name="AutoShape 10"/>
              <p:cNvSpPr>
                <a:spLocks noChangeArrowheads="1"/>
              </p:cNvSpPr>
              <p:nvPr/>
            </p:nvSpPr>
            <p:spPr bwMode="auto">
              <a:xfrm>
                <a:off x="240" y="960"/>
                <a:ext cx="768" cy="144"/>
              </a:xfrm>
              <a:prstGeom prst="roundRect">
                <a:avLst>
                  <a:gd name="adj" fmla="val 16667"/>
                </a:avLst>
              </a:prstGeom>
              <a:solidFill>
                <a:schemeClr val="accent1"/>
              </a:solidFill>
              <a:ln w="9525">
                <a:solidFill>
                  <a:schemeClr val="tx1"/>
                </a:solidFill>
                <a:round/>
                <a:headEnd/>
                <a:tailEnd/>
              </a:ln>
            </p:spPr>
            <p:txBody>
              <a:bodyPr wrap="none" anchor="ctr"/>
              <a:lstStyle/>
              <a:p>
                <a:endParaRPr lang="it-IT"/>
              </a:p>
            </p:txBody>
          </p:sp>
          <p:sp>
            <p:nvSpPr>
              <p:cNvPr id="194577" name="Oval 11"/>
              <p:cNvSpPr>
                <a:spLocks noChangeArrowheads="1"/>
              </p:cNvSpPr>
              <p:nvPr/>
            </p:nvSpPr>
            <p:spPr bwMode="auto">
              <a:xfrm>
                <a:off x="144" y="960"/>
                <a:ext cx="192" cy="144"/>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194578" name="Line 12"/>
              <p:cNvSpPr>
                <a:spLocks noChangeShapeType="1"/>
              </p:cNvSpPr>
              <p:nvPr/>
            </p:nvSpPr>
            <p:spPr bwMode="auto">
              <a:xfrm>
                <a:off x="1008" y="960"/>
                <a:ext cx="11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579" name="Line 13"/>
              <p:cNvSpPr>
                <a:spLocks noChangeShapeType="1"/>
              </p:cNvSpPr>
              <p:nvPr/>
            </p:nvSpPr>
            <p:spPr bwMode="auto">
              <a:xfrm>
                <a:off x="1008" y="1104"/>
                <a:ext cx="11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580" name="Line 14"/>
              <p:cNvSpPr>
                <a:spLocks noChangeShapeType="1"/>
              </p:cNvSpPr>
              <p:nvPr/>
            </p:nvSpPr>
            <p:spPr bwMode="auto">
              <a:xfrm>
                <a:off x="1008" y="912"/>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581" name="Text Box 15"/>
              <p:cNvSpPr txBox="1">
                <a:spLocks noChangeArrowheads="1"/>
              </p:cNvSpPr>
              <p:nvPr/>
            </p:nvSpPr>
            <p:spPr bwMode="auto">
              <a:xfrm>
                <a:off x="864" y="624"/>
                <a:ext cx="38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it-IT"/>
                  <a:t>w+</a:t>
                </a:r>
              </a:p>
            </p:txBody>
          </p:sp>
          <p:sp>
            <p:nvSpPr>
              <p:cNvPr id="194582" name="AutoShape 16"/>
              <p:cNvSpPr>
                <a:spLocks noChangeArrowheads="1"/>
              </p:cNvSpPr>
              <p:nvPr/>
            </p:nvSpPr>
            <p:spPr bwMode="auto">
              <a:xfrm>
                <a:off x="288" y="1344"/>
                <a:ext cx="912" cy="144"/>
              </a:xfrm>
              <a:prstGeom prst="roundRect">
                <a:avLst>
                  <a:gd name="adj" fmla="val 16667"/>
                </a:avLst>
              </a:prstGeom>
              <a:solidFill>
                <a:schemeClr val="accent1"/>
              </a:solidFill>
              <a:ln w="9525">
                <a:solidFill>
                  <a:schemeClr val="tx1"/>
                </a:solidFill>
                <a:round/>
                <a:headEnd/>
                <a:tailEnd/>
              </a:ln>
            </p:spPr>
            <p:txBody>
              <a:bodyPr wrap="none" anchor="ctr"/>
              <a:lstStyle/>
              <a:p>
                <a:endParaRPr lang="it-IT"/>
              </a:p>
            </p:txBody>
          </p:sp>
          <p:sp>
            <p:nvSpPr>
              <p:cNvPr id="194583" name="Oval 17"/>
              <p:cNvSpPr>
                <a:spLocks noChangeArrowheads="1"/>
              </p:cNvSpPr>
              <p:nvPr/>
            </p:nvSpPr>
            <p:spPr bwMode="auto">
              <a:xfrm>
                <a:off x="144" y="1344"/>
                <a:ext cx="192" cy="144"/>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194584" name="Line 18"/>
              <p:cNvSpPr>
                <a:spLocks noChangeShapeType="1"/>
              </p:cNvSpPr>
              <p:nvPr/>
            </p:nvSpPr>
            <p:spPr bwMode="auto">
              <a:xfrm>
                <a:off x="1008" y="1344"/>
                <a:ext cx="11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585" name="Line 19"/>
              <p:cNvSpPr>
                <a:spLocks noChangeShapeType="1"/>
              </p:cNvSpPr>
              <p:nvPr/>
            </p:nvSpPr>
            <p:spPr bwMode="auto">
              <a:xfrm>
                <a:off x="1008" y="1488"/>
                <a:ext cx="11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586" name="Line 20"/>
              <p:cNvSpPr>
                <a:spLocks noChangeShapeType="1"/>
              </p:cNvSpPr>
              <p:nvPr/>
            </p:nvSpPr>
            <p:spPr bwMode="auto">
              <a:xfrm>
                <a:off x="1776" y="1296"/>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587" name="Text Box 21"/>
              <p:cNvSpPr txBox="1">
                <a:spLocks noChangeArrowheads="1"/>
              </p:cNvSpPr>
              <p:nvPr/>
            </p:nvSpPr>
            <p:spPr bwMode="auto">
              <a:xfrm>
                <a:off x="1680" y="1008"/>
                <a:ext cx="38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it-IT"/>
                  <a:t>w</a:t>
                </a:r>
              </a:p>
            </p:txBody>
          </p:sp>
          <p:sp>
            <p:nvSpPr>
              <p:cNvPr id="194588" name="Rectangle 22"/>
              <p:cNvSpPr>
                <a:spLocks noChangeArrowheads="1"/>
              </p:cNvSpPr>
              <p:nvPr/>
            </p:nvSpPr>
            <p:spPr bwMode="auto">
              <a:xfrm>
                <a:off x="1824" y="960"/>
                <a:ext cx="192" cy="144"/>
              </a:xfrm>
              <a:prstGeom prst="rect">
                <a:avLst/>
              </a:prstGeom>
              <a:solidFill>
                <a:schemeClr val="accent1"/>
              </a:solidFill>
              <a:ln w="9525">
                <a:solidFill>
                  <a:schemeClr val="tx1"/>
                </a:solidFill>
                <a:miter lim="800000"/>
                <a:headEnd/>
                <a:tailEnd/>
              </a:ln>
            </p:spPr>
            <p:txBody>
              <a:bodyPr wrap="none" anchor="ctr"/>
              <a:lstStyle/>
              <a:p>
                <a:endParaRPr lang="it-IT"/>
              </a:p>
            </p:txBody>
          </p:sp>
          <p:sp>
            <p:nvSpPr>
              <p:cNvPr id="194589" name="Line 23"/>
              <p:cNvSpPr>
                <a:spLocks noChangeShapeType="1"/>
              </p:cNvSpPr>
              <p:nvPr/>
            </p:nvSpPr>
            <p:spPr bwMode="auto">
              <a:xfrm>
                <a:off x="2160" y="96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590" name="Line 24"/>
              <p:cNvSpPr>
                <a:spLocks noChangeShapeType="1"/>
              </p:cNvSpPr>
              <p:nvPr/>
            </p:nvSpPr>
            <p:spPr bwMode="auto">
              <a:xfrm>
                <a:off x="2160" y="134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94569" name="Oval 25" descr="75%"/>
            <p:cNvSpPr>
              <a:spLocks noChangeArrowheads="1"/>
            </p:cNvSpPr>
            <p:nvPr/>
          </p:nvSpPr>
          <p:spPr bwMode="auto">
            <a:xfrm>
              <a:off x="4848" y="816"/>
              <a:ext cx="384" cy="528"/>
            </a:xfrm>
            <a:prstGeom prst="ellipse">
              <a:avLst/>
            </a:prstGeom>
            <a:pattFill prst="pct75">
              <a:fgClr>
                <a:srgbClr val="CC0000"/>
              </a:fgClr>
              <a:bgClr>
                <a:srgbClr val="FFFFFF"/>
              </a:bgClr>
            </a:pattFill>
            <a:ln w="9525">
              <a:solidFill>
                <a:schemeClr val="tx1"/>
              </a:solidFill>
              <a:round/>
              <a:headEnd/>
              <a:tailEnd/>
            </a:ln>
          </p:spPr>
          <p:txBody>
            <a:bodyPr wrap="none" anchor="ctr"/>
            <a:lstStyle/>
            <a:p>
              <a:endParaRPr lang="it-IT"/>
            </a:p>
          </p:txBody>
        </p:sp>
        <p:sp>
          <p:nvSpPr>
            <p:cNvPr id="194570" name="Oval 33"/>
            <p:cNvSpPr>
              <a:spLocks noChangeArrowheads="1"/>
            </p:cNvSpPr>
            <p:nvPr/>
          </p:nvSpPr>
          <p:spPr bwMode="auto">
            <a:xfrm>
              <a:off x="4752" y="720"/>
              <a:ext cx="528" cy="72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94571" name="AutoShape 34"/>
            <p:cNvSpPr>
              <a:spLocks noChangeArrowheads="1"/>
            </p:cNvSpPr>
            <p:nvPr/>
          </p:nvSpPr>
          <p:spPr bwMode="auto">
            <a:xfrm>
              <a:off x="4944" y="1440"/>
              <a:ext cx="144" cy="4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94572" name="AutoShape 35"/>
            <p:cNvSpPr>
              <a:spLocks noChangeArrowheads="1"/>
            </p:cNvSpPr>
            <p:nvPr/>
          </p:nvSpPr>
          <p:spPr bwMode="auto">
            <a:xfrm>
              <a:off x="4944" y="1488"/>
              <a:ext cx="192" cy="96"/>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94573" name="Oval 36"/>
            <p:cNvSpPr>
              <a:spLocks noChangeArrowheads="1"/>
            </p:cNvSpPr>
            <p:nvPr/>
          </p:nvSpPr>
          <p:spPr bwMode="auto">
            <a:xfrm rot="3626382">
              <a:off x="4704" y="720"/>
              <a:ext cx="96" cy="19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94574" name="Oval 37"/>
            <p:cNvSpPr>
              <a:spLocks noChangeArrowheads="1"/>
            </p:cNvSpPr>
            <p:nvPr/>
          </p:nvSpPr>
          <p:spPr bwMode="auto">
            <a:xfrm rot="1015195">
              <a:off x="4800" y="672"/>
              <a:ext cx="96" cy="144"/>
            </a:xfrm>
            <a:prstGeom prst="ellipse">
              <a:avLst/>
            </a:prstGeom>
            <a:solidFill>
              <a:schemeClr val="bg1"/>
            </a:solidFill>
            <a:ln w="9525">
              <a:solidFill>
                <a:schemeClr val="tx1"/>
              </a:solidFill>
              <a:round/>
              <a:headEnd/>
              <a:tailEnd/>
            </a:ln>
          </p:spPr>
          <p:txBody>
            <a:bodyPr wrap="none" anchor="ctr"/>
            <a:lstStyle/>
            <a:p>
              <a:endParaRPr lang="it-IT"/>
            </a:p>
          </p:txBody>
        </p:sp>
        <p:sp>
          <p:nvSpPr>
            <p:cNvPr id="194575" name="Line 60"/>
            <p:cNvSpPr>
              <a:spLocks noChangeShapeType="1"/>
            </p:cNvSpPr>
            <p:nvPr/>
          </p:nvSpPr>
          <p:spPr bwMode="auto">
            <a:xfrm>
              <a:off x="1200" y="816"/>
              <a:ext cx="528"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60480" name="Rectangle 64"/>
          <p:cNvSpPr>
            <a:spLocks noChangeArrowheads="1"/>
          </p:cNvSpPr>
          <p:nvPr/>
        </p:nvSpPr>
        <p:spPr bwMode="auto">
          <a:xfrm>
            <a:off x="228600" y="3091110"/>
            <a:ext cx="8915400" cy="769938"/>
          </a:xfrm>
          <a:prstGeom prst="rect">
            <a:avLst/>
          </a:prstGeom>
          <a:noFill/>
          <a:ln w="9525">
            <a:noFill/>
            <a:miter lim="800000"/>
            <a:headEnd/>
            <a:tailEnd/>
          </a:ln>
          <a:effectLst/>
        </p:spPr>
        <p:txBody>
          <a:bodyPr>
            <a:spAutoFit/>
          </a:bodyPr>
          <a:lstStyle/>
          <a:p>
            <a:pPr>
              <a:defRPr/>
            </a:pPr>
            <a:r>
              <a:rPr lang="it-IT" sz="2200" dirty="0">
                <a:effectLst>
                  <a:outerShdw blurRad="38100" dist="38100" dir="2700000" algn="tl">
                    <a:srgbClr val="DDDDDD"/>
                  </a:outerShdw>
                </a:effectLst>
                <a:latin typeface="Arial" charset="0"/>
                <a:cs typeface="Arial" charset="0"/>
              </a:rPr>
              <a:t>Mutazioni che sopprimono la PEV identificano </a:t>
            </a:r>
            <a:r>
              <a:rPr lang="it-IT" sz="2200" b="1" dirty="0">
                <a:effectLst>
                  <a:outerShdw blurRad="38100" dist="38100" dir="2700000" algn="tl">
                    <a:srgbClr val="DDDDDD"/>
                  </a:outerShdw>
                </a:effectLst>
                <a:latin typeface="Arial" charset="0"/>
                <a:cs typeface="Arial" charset="0"/>
              </a:rPr>
              <a:t>geni codificanti per  prodotti proteici</a:t>
            </a:r>
            <a:r>
              <a:rPr lang="it-IT" sz="2200" dirty="0">
                <a:effectLst>
                  <a:outerShdw blurRad="38100" dist="38100" dir="2700000" algn="tl">
                    <a:srgbClr val="DDDDDD"/>
                  </a:outerShdw>
                </a:effectLst>
                <a:latin typeface="Arial" charset="0"/>
                <a:cs typeface="Arial" charset="0"/>
              </a:rPr>
              <a:t> che condensano la cromatina</a:t>
            </a:r>
          </a:p>
        </p:txBody>
      </p:sp>
      <p:sp>
        <p:nvSpPr>
          <p:cNvPr id="60481" name="AutoShape 65"/>
          <p:cNvSpPr>
            <a:spLocks noChangeArrowheads="1"/>
          </p:cNvSpPr>
          <p:nvPr/>
        </p:nvSpPr>
        <p:spPr bwMode="auto">
          <a:xfrm>
            <a:off x="4211960" y="4149080"/>
            <a:ext cx="457200" cy="762000"/>
          </a:xfrm>
          <a:prstGeom prst="downArrow">
            <a:avLst>
              <a:gd name="adj1" fmla="val 50000"/>
              <a:gd name="adj2" fmla="val 38465"/>
            </a:avLst>
          </a:prstGeom>
          <a:solidFill>
            <a:schemeClr val="accent1"/>
          </a:solidFill>
          <a:ln w="9525">
            <a:solidFill>
              <a:schemeClr val="tx1"/>
            </a:solidFill>
            <a:miter lim="800000"/>
            <a:headEnd/>
            <a:tailEnd/>
          </a:ln>
        </p:spPr>
        <p:txBody>
          <a:bodyPr wrap="none" anchor="ctr"/>
          <a:lstStyle/>
          <a:p>
            <a:endParaRPr lang="it-IT"/>
          </a:p>
        </p:txBody>
      </p:sp>
      <p:sp>
        <p:nvSpPr>
          <p:cNvPr id="60482" name="Rectangle 66"/>
          <p:cNvSpPr>
            <a:spLocks noChangeArrowheads="1"/>
          </p:cNvSpPr>
          <p:nvPr/>
        </p:nvSpPr>
        <p:spPr bwMode="auto">
          <a:xfrm>
            <a:off x="0" y="5157192"/>
            <a:ext cx="9296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2200" dirty="0">
                <a:latin typeface="Arial" charset="0"/>
                <a:cs typeface="Arial" charset="0"/>
              </a:rPr>
              <a:t>In </a:t>
            </a:r>
            <a:r>
              <a:rPr lang="it-IT" sz="2200" b="1" dirty="0">
                <a:latin typeface="Arial" charset="0"/>
                <a:cs typeface="Arial" charset="0"/>
              </a:rPr>
              <a:t>assenza di questi prodotti </a:t>
            </a:r>
            <a:r>
              <a:rPr lang="it-IT" sz="2200" dirty="0" smtClean="0">
                <a:latin typeface="Arial" charset="0"/>
                <a:cs typeface="Arial" charset="0"/>
              </a:rPr>
              <a:t>la trascrizione del gene </a:t>
            </a:r>
            <a:r>
              <a:rPr lang="it-IT" sz="2200" dirty="0">
                <a:latin typeface="Arial" charset="0"/>
                <a:cs typeface="Arial" charset="0"/>
              </a:rPr>
              <a:t>eucromatico in cis al riordinamento viene </a:t>
            </a:r>
            <a:r>
              <a:rPr lang="it-IT" sz="2200" dirty="0" smtClean="0">
                <a:latin typeface="Arial" charset="0"/>
                <a:cs typeface="Arial" charset="0"/>
              </a:rPr>
              <a:t>intensificata</a:t>
            </a:r>
            <a:endParaRPr lang="it-IT" sz="2200" dirty="0">
              <a:latin typeface="Arial" charset="0"/>
              <a:cs typeface="Arial" charset="0"/>
            </a:endParaRPr>
          </a:p>
        </p:txBody>
      </p:sp>
      <p:sp>
        <p:nvSpPr>
          <p:cNvPr id="60483" name="Rectangle 67"/>
          <p:cNvSpPr>
            <a:spLocks noGrp="1" noChangeArrowheads="1"/>
          </p:cNvSpPr>
          <p:nvPr>
            <p:ph type="title"/>
          </p:nvPr>
        </p:nvSpPr>
        <p:spPr>
          <a:xfrm>
            <a:off x="685800" y="0"/>
            <a:ext cx="7772400" cy="838200"/>
          </a:xfrm>
        </p:spPr>
        <p:txBody>
          <a:bodyPr/>
          <a:lstStyle/>
          <a:p>
            <a:r>
              <a:rPr lang="it-IT" sz="3200">
                <a:latin typeface="Arial" charset="0"/>
                <a:ea typeface="ＭＳ Ｐゴシック" charset="0"/>
                <a:cs typeface="Arial" charset="0"/>
              </a:rPr>
              <a:t>Mutazioni </a:t>
            </a:r>
            <a:r>
              <a:rPr lang="it-IT" sz="3200" i="1">
                <a:latin typeface="Arial" charset="0"/>
                <a:ea typeface="ＭＳ Ｐゴシック" charset="0"/>
                <a:cs typeface="Arial" charset="0"/>
              </a:rPr>
              <a:t>Su(var)</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0483"/>
                                        </p:tgtEl>
                                        <p:attrNameLst>
                                          <p:attrName>style.visibility</p:attrName>
                                        </p:attrNameLst>
                                      </p:cBhvr>
                                      <p:to>
                                        <p:strVal val="visible"/>
                                      </p:to>
                                    </p:set>
                                    <p:animEffect transition="in" filter="wipe(up)">
                                      <p:cBhvr>
                                        <p:cTn id="7" dur="500"/>
                                        <p:tgtEl>
                                          <p:spTgt spid="604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0480"/>
                                        </p:tgtEl>
                                        <p:attrNameLst>
                                          <p:attrName>style.visibility</p:attrName>
                                        </p:attrNameLst>
                                      </p:cBhvr>
                                      <p:to>
                                        <p:strVal val="visible"/>
                                      </p:to>
                                    </p:set>
                                    <p:animEffect transition="in" filter="wipe(left)">
                                      <p:cBhvr>
                                        <p:cTn id="17" dur="500"/>
                                        <p:tgtEl>
                                          <p:spTgt spid="6048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0481"/>
                                        </p:tgtEl>
                                        <p:attrNameLst>
                                          <p:attrName>style.visibility</p:attrName>
                                        </p:attrNameLst>
                                      </p:cBhvr>
                                      <p:to>
                                        <p:strVal val="visible"/>
                                      </p:to>
                                    </p:set>
                                    <p:animEffect transition="in" filter="dissolve">
                                      <p:cBhvr>
                                        <p:cTn id="22" dur="500"/>
                                        <p:tgtEl>
                                          <p:spTgt spid="6048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0482"/>
                                        </p:tgtEl>
                                        <p:attrNameLst>
                                          <p:attrName>style.visibility</p:attrName>
                                        </p:attrNameLst>
                                      </p:cBhvr>
                                      <p:to>
                                        <p:strVal val="visible"/>
                                      </p:to>
                                    </p:set>
                                    <p:animEffect transition="in" filter="wipe(left)">
                                      <p:cBhvr>
                                        <p:cTn id="27" dur="500"/>
                                        <p:tgtEl>
                                          <p:spTgt spid="6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80" grpId="0" autoUpdateAnimBg="0"/>
      <p:bldP spid="60481" grpId="0" animBg="1"/>
      <p:bldP spid="60482" grpId="0" autoUpdateAnimBg="0"/>
      <p:bldP spid="60483" grpId="0"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43"/>
          <p:cNvGrpSpPr>
            <a:grpSpLocks/>
          </p:cNvGrpSpPr>
          <p:nvPr/>
        </p:nvGrpSpPr>
        <p:grpSpPr bwMode="auto">
          <a:xfrm>
            <a:off x="383232" y="980728"/>
            <a:ext cx="8077200" cy="1676400"/>
            <a:chOff x="144" y="864"/>
            <a:chExt cx="5088" cy="1056"/>
          </a:xfrm>
        </p:grpSpPr>
        <p:grpSp>
          <p:nvGrpSpPr>
            <p:cNvPr id="195591" name="Group 6"/>
            <p:cNvGrpSpPr>
              <a:grpSpLocks/>
            </p:cNvGrpSpPr>
            <p:nvPr/>
          </p:nvGrpSpPr>
          <p:grpSpPr bwMode="auto">
            <a:xfrm>
              <a:off x="2448" y="960"/>
              <a:ext cx="1872" cy="576"/>
              <a:chOff x="2352" y="768"/>
              <a:chExt cx="1872" cy="576"/>
            </a:xfrm>
          </p:grpSpPr>
          <p:sp>
            <p:nvSpPr>
              <p:cNvPr id="195616" name="Line 7"/>
              <p:cNvSpPr>
                <a:spLocks noChangeShapeType="1"/>
              </p:cNvSpPr>
              <p:nvPr/>
            </p:nvSpPr>
            <p:spPr bwMode="auto">
              <a:xfrm>
                <a:off x="2400" y="1200"/>
                <a:ext cx="17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617" name="Oval 8"/>
              <p:cNvSpPr>
                <a:spLocks noChangeArrowheads="1"/>
              </p:cNvSpPr>
              <p:nvPr/>
            </p:nvSpPr>
            <p:spPr bwMode="auto">
              <a:xfrm>
                <a:off x="2352" y="1200"/>
                <a:ext cx="144"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95618" name="Line 9"/>
              <p:cNvSpPr>
                <a:spLocks noChangeShapeType="1"/>
              </p:cNvSpPr>
              <p:nvPr/>
            </p:nvSpPr>
            <p:spPr bwMode="auto">
              <a:xfrm>
                <a:off x="2400" y="1296"/>
                <a:ext cx="17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619" name="Line 10"/>
              <p:cNvSpPr>
                <a:spLocks noChangeShapeType="1"/>
              </p:cNvSpPr>
              <p:nvPr/>
            </p:nvSpPr>
            <p:spPr bwMode="auto">
              <a:xfrm>
                <a:off x="3072" y="110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620" name="Text Box 11"/>
              <p:cNvSpPr txBox="1">
                <a:spLocks noChangeArrowheads="1"/>
              </p:cNvSpPr>
              <p:nvPr/>
            </p:nvSpPr>
            <p:spPr bwMode="auto">
              <a:xfrm>
                <a:off x="2880" y="768"/>
                <a:ext cx="134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it-IT" i="1"/>
                  <a:t>E(var)</a:t>
                </a:r>
              </a:p>
            </p:txBody>
          </p:sp>
        </p:grpSp>
        <p:sp>
          <p:nvSpPr>
            <p:cNvPr id="195592" name="Oval 12" descr="20%"/>
            <p:cNvSpPr>
              <a:spLocks noChangeArrowheads="1"/>
            </p:cNvSpPr>
            <p:nvPr/>
          </p:nvSpPr>
          <p:spPr bwMode="auto">
            <a:xfrm>
              <a:off x="4800" y="1200"/>
              <a:ext cx="384" cy="528"/>
            </a:xfrm>
            <a:prstGeom prst="ellipse">
              <a:avLst/>
            </a:prstGeom>
            <a:pattFill prst="pct20">
              <a:fgClr>
                <a:srgbClr val="CC0000"/>
              </a:fgClr>
              <a:bgClr>
                <a:srgbClr val="FFFFFF"/>
              </a:bgClr>
            </a:pattFill>
            <a:ln w="9525">
              <a:solidFill>
                <a:schemeClr val="tx1"/>
              </a:solidFill>
              <a:round/>
              <a:headEnd/>
              <a:tailEnd/>
            </a:ln>
          </p:spPr>
          <p:txBody>
            <a:bodyPr wrap="none" anchor="ctr"/>
            <a:lstStyle/>
            <a:p>
              <a:endParaRPr lang="it-IT"/>
            </a:p>
          </p:txBody>
        </p:sp>
        <p:sp>
          <p:nvSpPr>
            <p:cNvPr id="195593" name="Oval 13"/>
            <p:cNvSpPr>
              <a:spLocks noChangeArrowheads="1"/>
            </p:cNvSpPr>
            <p:nvPr/>
          </p:nvSpPr>
          <p:spPr bwMode="auto">
            <a:xfrm>
              <a:off x="4704" y="1056"/>
              <a:ext cx="528" cy="72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95594" name="AutoShape 14"/>
            <p:cNvSpPr>
              <a:spLocks noChangeArrowheads="1"/>
            </p:cNvSpPr>
            <p:nvPr/>
          </p:nvSpPr>
          <p:spPr bwMode="auto">
            <a:xfrm>
              <a:off x="4896" y="1776"/>
              <a:ext cx="144" cy="4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95595" name="AutoShape 15"/>
            <p:cNvSpPr>
              <a:spLocks noChangeArrowheads="1"/>
            </p:cNvSpPr>
            <p:nvPr/>
          </p:nvSpPr>
          <p:spPr bwMode="auto">
            <a:xfrm>
              <a:off x="4896" y="1824"/>
              <a:ext cx="192" cy="96"/>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95596" name="Oval 16"/>
            <p:cNvSpPr>
              <a:spLocks noChangeArrowheads="1"/>
            </p:cNvSpPr>
            <p:nvPr/>
          </p:nvSpPr>
          <p:spPr bwMode="auto">
            <a:xfrm rot="3626382">
              <a:off x="4656" y="1104"/>
              <a:ext cx="96" cy="19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95597" name="Oval 17"/>
            <p:cNvSpPr>
              <a:spLocks noChangeArrowheads="1"/>
            </p:cNvSpPr>
            <p:nvPr/>
          </p:nvSpPr>
          <p:spPr bwMode="auto">
            <a:xfrm rot="1015195">
              <a:off x="4752" y="1056"/>
              <a:ext cx="96" cy="144"/>
            </a:xfrm>
            <a:prstGeom prst="ellipse">
              <a:avLst/>
            </a:prstGeom>
            <a:solidFill>
              <a:schemeClr val="bg1"/>
            </a:solidFill>
            <a:ln w="9525">
              <a:solidFill>
                <a:schemeClr val="tx1"/>
              </a:solidFill>
              <a:round/>
              <a:headEnd/>
              <a:tailEnd/>
            </a:ln>
          </p:spPr>
          <p:txBody>
            <a:bodyPr wrap="none" anchor="ctr"/>
            <a:lstStyle/>
            <a:p>
              <a:endParaRPr lang="it-IT"/>
            </a:p>
          </p:txBody>
        </p:sp>
        <p:grpSp>
          <p:nvGrpSpPr>
            <p:cNvPr id="195598" name="Group 18"/>
            <p:cNvGrpSpPr>
              <a:grpSpLocks/>
            </p:cNvGrpSpPr>
            <p:nvPr/>
          </p:nvGrpSpPr>
          <p:grpSpPr bwMode="auto">
            <a:xfrm>
              <a:off x="144" y="864"/>
              <a:ext cx="2016" cy="912"/>
              <a:chOff x="144" y="624"/>
              <a:chExt cx="2016" cy="912"/>
            </a:xfrm>
          </p:grpSpPr>
          <p:sp>
            <p:nvSpPr>
              <p:cNvPr id="195601" name="AutoShape 19"/>
              <p:cNvSpPr>
                <a:spLocks noChangeArrowheads="1"/>
              </p:cNvSpPr>
              <p:nvPr/>
            </p:nvSpPr>
            <p:spPr bwMode="auto">
              <a:xfrm>
                <a:off x="240" y="960"/>
                <a:ext cx="768" cy="144"/>
              </a:xfrm>
              <a:prstGeom prst="roundRect">
                <a:avLst>
                  <a:gd name="adj" fmla="val 16667"/>
                </a:avLst>
              </a:prstGeom>
              <a:solidFill>
                <a:schemeClr val="accent1"/>
              </a:solidFill>
              <a:ln w="9525">
                <a:solidFill>
                  <a:schemeClr val="tx1"/>
                </a:solidFill>
                <a:round/>
                <a:headEnd/>
                <a:tailEnd/>
              </a:ln>
            </p:spPr>
            <p:txBody>
              <a:bodyPr wrap="none" anchor="ctr"/>
              <a:lstStyle/>
              <a:p>
                <a:endParaRPr lang="it-IT"/>
              </a:p>
            </p:txBody>
          </p:sp>
          <p:sp>
            <p:nvSpPr>
              <p:cNvPr id="195602" name="Oval 20"/>
              <p:cNvSpPr>
                <a:spLocks noChangeArrowheads="1"/>
              </p:cNvSpPr>
              <p:nvPr/>
            </p:nvSpPr>
            <p:spPr bwMode="auto">
              <a:xfrm>
                <a:off x="144" y="960"/>
                <a:ext cx="192" cy="144"/>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195603" name="Line 21"/>
              <p:cNvSpPr>
                <a:spLocks noChangeShapeType="1"/>
              </p:cNvSpPr>
              <p:nvPr/>
            </p:nvSpPr>
            <p:spPr bwMode="auto">
              <a:xfrm>
                <a:off x="1008" y="960"/>
                <a:ext cx="11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604" name="Line 22"/>
              <p:cNvSpPr>
                <a:spLocks noChangeShapeType="1"/>
              </p:cNvSpPr>
              <p:nvPr/>
            </p:nvSpPr>
            <p:spPr bwMode="auto">
              <a:xfrm>
                <a:off x="1008" y="1104"/>
                <a:ext cx="11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605" name="Line 23"/>
              <p:cNvSpPr>
                <a:spLocks noChangeShapeType="1"/>
              </p:cNvSpPr>
              <p:nvPr/>
            </p:nvSpPr>
            <p:spPr bwMode="auto">
              <a:xfrm>
                <a:off x="1008" y="912"/>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606" name="Text Box 24"/>
              <p:cNvSpPr txBox="1">
                <a:spLocks noChangeArrowheads="1"/>
              </p:cNvSpPr>
              <p:nvPr/>
            </p:nvSpPr>
            <p:spPr bwMode="auto">
              <a:xfrm>
                <a:off x="864" y="624"/>
                <a:ext cx="38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it-IT" i="1"/>
                  <a:t>w+</a:t>
                </a:r>
                <a:endParaRPr lang="it-IT"/>
              </a:p>
            </p:txBody>
          </p:sp>
          <p:sp>
            <p:nvSpPr>
              <p:cNvPr id="195607" name="AutoShape 25"/>
              <p:cNvSpPr>
                <a:spLocks noChangeArrowheads="1"/>
              </p:cNvSpPr>
              <p:nvPr/>
            </p:nvSpPr>
            <p:spPr bwMode="auto">
              <a:xfrm>
                <a:off x="288" y="1344"/>
                <a:ext cx="912" cy="144"/>
              </a:xfrm>
              <a:prstGeom prst="roundRect">
                <a:avLst>
                  <a:gd name="adj" fmla="val 16667"/>
                </a:avLst>
              </a:prstGeom>
              <a:solidFill>
                <a:schemeClr val="accent1"/>
              </a:solidFill>
              <a:ln w="9525">
                <a:solidFill>
                  <a:schemeClr val="tx1"/>
                </a:solidFill>
                <a:round/>
                <a:headEnd/>
                <a:tailEnd/>
              </a:ln>
            </p:spPr>
            <p:txBody>
              <a:bodyPr wrap="none" anchor="ctr"/>
              <a:lstStyle/>
              <a:p>
                <a:endParaRPr lang="it-IT"/>
              </a:p>
            </p:txBody>
          </p:sp>
          <p:sp>
            <p:nvSpPr>
              <p:cNvPr id="195608" name="Oval 26"/>
              <p:cNvSpPr>
                <a:spLocks noChangeArrowheads="1"/>
              </p:cNvSpPr>
              <p:nvPr/>
            </p:nvSpPr>
            <p:spPr bwMode="auto">
              <a:xfrm>
                <a:off x="144" y="1344"/>
                <a:ext cx="192" cy="144"/>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195609" name="Line 27"/>
              <p:cNvSpPr>
                <a:spLocks noChangeShapeType="1"/>
              </p:cNvSpPr>
              <p:nvPr/>
            </p:nvSpPr>
            <p:spPr bwMode="auto">
              <a:xfrm>
                <a:off x="1008" y="1344"/>
                <a:ext cx="11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610" name="Line 28"/>
              <p:cNvSpPr>
                <a:spLocks noChangeShapeType="1"/>
              </p:cNvSpPr>
              <p:nvPr/>
            </p:nvSpPr>
            <p:spPr bwMode="auto">
              <a:xfrm>
                <a:off x="1008" y="1488"/>
                <a:ext cx="11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611" name="Line 29"/>
              <p:cNvSpPr>
                <a:spLocks noChangeShapeType="1"/>
              </p:cNvSpPr>
              <p:nvPr/>
            </p:nvSpPr>
            <p:spPr bwMode="auto">
              <a:xfrm>
                <a:off x="1776" y="1296"/>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612" name="Text Box 30"/>
              <p:cNvSpPr txBox="1">
                <a:spLocks noChangeArrowheads="1"/>
              </p:cNvSpPr>
              <p:nvPr/>
            </p:nvSpPr>
            <p:spPr bwMode="auto">
              <a:xfrm>
                <a:off x="1680" y="1008"/>
                <a:ext cx="38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it-IT" i="1"/>
                  <a:t>w</a:t>
                </a:r>
                <a:endParaRPr lang="it-IT"/>
              </a:p>
            </p:txBody>
          </p:sp>
          <p:sp>
            <p:nvSpPr>
              <p:cNvPr id="195613" name="Rectangle 31"/>
              <p:cNvSpPr>
                <a:spLocks noChangeArrowheads="1"/>
              </p:cNvSpPr>
              <p:nvPr/>
            </p:nvSpPr>
            <p:spPr bwMode="auto">
              <a:xfrm>
                <a:off x="1824" y="960"/>
                <a:ext cx="192" cy="144"/>
              </a:xfrm>
              <a:prstGeom prst="rect">
                <a:avLst/>
              </a:prstGeom>
              <a:solidFill>
                <a:schemeClr val="accent1"/>
              </a:solidFill>
              <a:ln w="9525">
                <a:solidFill>
                  <a:schemeClr val="tx1"/>
                </a:solidFill>
                <a:miter lim="800000"/>
                <a:headEnd/>
                <a:tailEnd/>
              </a:ln>
            </p:spPr>
            <p:txBody>
              <a:bodyPr wrap="none" anchor="ctr"/>
              <a:lstStyle/>
              <a:p>
                <a:endParaRPr lang="it-IT"/>
              </a:p>
            </p:txBody>
          </p:sp>
          <p:sp>
            <p:nvSpPr>
              <p:cNvPr id="195614" name="Line 32"/>
              <p:cNvSpPr>
                <a:spLocks noChangeShapeType="1"/>
              </p:cNvSpPr>
              <p:nvPr/>
            </p:nvSpPr>
            <p:spPr bwMode="auto">
              <a:xfrm>
                <a:off x="2160" y="96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615" name="Line 33"/>
              <p:cNvSpPr>
                <a:spLocks noChangeShapeType="1"/>
              </p:cNvSpPr>
              <p:nvPr/>
            </p:nvSpPr>
            <p:spPr bwMode="auto">
              <a:xfrm>
                <a:off x="2160" y="134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95599" name="Line 34"/>
            <p:cNvSpPr>
              <a:spLocks noChangeShapeType="1"/>
            </p:cNvSpPr>
            <p:nvPr/>
          </p:nvSpPr>
          <p:spPr bwMode="auto">
            <a:xfrm>
              <a:off x="1200" y="1104"/>
              <a:ext cx="528"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5600" name="Text Box 35"/>
            <p:cNvSpPr txBox="1">
              <a:spLocks noChangeArrowheads="1"/>
            </p:cNvSpPr>
            <p:nvPr/>
          </p:nvSpPr>
          <p:spPr bwMode="auto">
            <a:xfrm>
              <a:off x="1296" y="881"/>
              <a:ext cx="28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it-IT" sz="3200"/>
                <a:t>X</a:t>
              </a:r>
              <a:endParaRPr lang="it-IT"/>
            </a:p>
          </p:txBody>
        </p:sp>
      </p:grpSp>
      <p:sp>
        <p:nvSpPr>
          <p:cNvPr id="88103" name="Rectangle 39"/>
          <p:cNvSpPr>
            <a:spLocks noChangeArrowheads="1"/>
          </p:cNvSpPr>
          <p:nvPr/>
        </p:nvSpPr>
        <p:spPr bwMode="auto">
          <a:xfrm>
            <a:off x="158303" y="3140968"/>
            <a:ext cx="8915400" cy="1108075"/>
          </a:xfrm>
          <a:prstGeom prst="rect">
            <a:avLst/>
          </a:prstGeom>
          <a:noFill/>
          <a:ln w="9525">
            <a:noFill/>
            <a:miter lim="800000"/>
            <a:headEnd/>
            <a:tailEnd/>
          </a:ln>
          <a:effectLst/>
        </p:spPr>
        <p:txBody>
          <a:bodyPr>
            <a:spAutoFit/>
          </a:bodyPr>
          <a:lstStyle/>
          <a:p>
            <a:pPr>
              <a:defRPr/>
            </a:pPr>
            <a:r>
              <a:rPr lang="it-IT" sz="2200" dirty="0">
                <a:effectLst>
                  <a:outerShdw blurRad="38100" dist="38100" dir="2700000" algn="tl">
                    <a:srgbClr val="DDDDDD"/>
                  </a:outerShdw>
                </a:effectLst>
                <a:latin typeface="Arial" charset="0"/>
                <a:cs typeface="Arial" charset="0"/>
              </a:rPr>
              <a:t>Mutazioni che accentuano la </a:t>
            </a:r>
            <a:r>
              <a:rPr lang="it-IT" sz="2200" dirty="0" err="1">
                <a:effectLst>
                  <a:outerShdw blurRad="38100" dist="38100" dir="2700000" algn="tl">
                    <a:srgbClr val="DDDDDD"/>
                  </a:outerShdw>
                </a:effectLst>
                <a:latin typeface="Arial" charset="0"/>
                <a:cs typeface="Arial" charset="0"/>
              </a:rPr>
              <a:t>variegazione</a:t>
            </a:r>
            <a:r>
              <a:rPr lang="it-IT" sz="2200" dirty="0">
                <a:effectLst>
                  <a:outerShdw blurRad="38100" dist="38100" dir="2700000" algn="tl">
                    <a:srgbClr val="DDDDDD"/>
                  </a:outerShdw>
                </a:effectLst>
                <a:latin typeface="Arial" charset="0"/>
                <a:cs typeface="Arial" charset="0"/>
              </a:rPr>
              <a:t> identificano geni che codificano per </a:t>
            </a:r>
            <a:r>
              <a:rPr lang="it-IT" sz="2200" b="1" dirty="0">
                <a:effectLst>
                  <a:outerShdw blurRad="38100" dist="38100" dir="2700000" algn="tl">
                    <a:srgbClr val="DDDDDD"/>
                  </a:outerShdw>
                </a:effectLst>
                <a:latin typeface="Arial" charset="0"/>
                <a:cs typeface="Arial" charset="0"/>
              </a:rPr>
              <a:t>proteine che “aprono” la cromatina </a:t>
            </a:r>
            <a:r>
              <a:rPr lang="it-IT" sz="2200" dirty="0">
                <a:effectLst>
                  <a:outerShdw blurRad="38100" dist="38100" dir="2700000" algn="tl">
                    <a:srgbClr val="DDDDDD"/>
                  </a:outerShdw>
                </a:effectLst>
                <a:latin typeface="Arial" charset="0"/>
                <a:cs typeface="Arial" charset="0"/>
              </a:rPr>
              <a:t>(fattori di trascrizione)</a:t>
            </a:r>
          </a:p>
        </p:txBody>
      </p:sp>
      <p:sp>
        <p:nvSpPr>
          <p:cNvPr id="88104" name="AutoShape 40"/>
          <p:cNvSpPr>
            <a:spLocks noChangeArrowheads="1"/>
          </p:cNvSpPr>
          <p:nvPr/>
        </p:nvSpPr>
        <p:spPr bwMode="auto">
          <a:xfrm>
            <a:off x="4211960" y="4365104"/>
            <a:ext cx="457200" cy="762000"/>
          </a:xfrm>
          <a:prstGeom prst="downArrow">
            <a:avLst>
              <a:gd name="adj1" fmla="val 50000"/>
              <a:gd name="adj2" fmla="val 38465"/>
            </a:avLst>
          </a:prstGeom>
          <a:solidFill>
            <a:schemeClr val="accent1"/>
          </a:solidFill>
          <a:ln w="9525">
            <a:solidFill>
              <a:schemeClr val="tx1"/>
            </a:solidFill>
            <a:miter lim="800000"/>
            <a:headEnd/>
            <a:tailEnd/>
          </a:ln>
        </p:spPr>
        <p:txBody>
          <a:bodyPr wrap="none" anchor="ctr"/>
          <a:lstStyle/>
          <a:p>
            <a:endParaRPr lang="it-IT"/>
          </a:p>
        </p:txBody>
      </p:sp>
      <p:sp>
        <p:nvSpPr>
          <p:cNvPr id="88105" name="Rectangle 41"/>
          <p:cNvSpPr>
            <a:spLocks noChangeArrowheads="1"/>
          </p:cNvSpPr>
          <p:nvPr/>
        </p:nvSpPr>
        <p:spPr bwMode="auto">
          <a:xfrm>
            <a:off x="180528" y="5323358"/>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2200" dirty="0">
                <a:latin typeface="Arial" charset="0"/>
                <a:cs typeface="Arial" charset="0"/>
              </a:rPr>
              <a:t>In assenza di queste </a:t>
            </a:r>
            <a:r>
              <a:rPr lang="it-IT" sz="2200" dirty="0" smtClean="0">
                <a:latin typeface="Arial" charset="0"/>
                <a:cs typeface="Arial" charset="0"/>
              </a:rPr>
              <a:t>proteine, la trascrizione del </a:t>
            </a:r>
            <a:r>
              <a:rPr lang="it-IT" sz="2200" dirty="0">
                <a:latin typeface="Arial" charset="0"/>
                <a:cs typeface="Arial" charset="0"/>
              </a:rPr>
              <a:t>gene eucromatico in cis al </a:t>
            </a:r>
            <a:r>
              <a:rPr lang="it-IT" sz="2200" dirty="0" smtClean="0">
                <a:latin typeface="Arial" charset="0"/>
                <a:cs typeface="Arial" charset="0"/>
              </a:rPr>
              <a:t>riordinamento viene ridotta ulteriormente</a:t>
            </a:r>
            <a:endParaRPr lang="it-IT" sz="2200" dirty="0">
              <a:latin typeface="Arial" charset="0"/>
              <a:cs typeface="Arial" charset="0"/>
            </a:endParaRPr>
          </a:p>
        </p:txBody>
      </p:sp>
      <p:sp>
        <p:nvSpPr>
          <p:cNvPr id="88106" name="Rectangle 42"/>
          <p:cNvSpPr>
            <a:spLocks noGrp="1" noChangeArrowheads="1"/>
          </p:cNvSpPr>
          <p:nvPr>
            <p:ph type="title"/>
          </p:nvPr>
        </p:nvSpPr>
        <p:spPr>
          <a:xfrm>
            <a:off x="685800" y="-76200"/>
            <a:ext cx="7772400" cy="1143000"/>
          </a:xfrm>
        </p:spPr>
        <p:txBody>
          <a:bodyPr/>
          <a:lstStyle/>
          <a:p>
            <a:r>
              <a:rPr lang="it-IT" sz="3200">
                <a:latin typeface="Arial" charset="0"/>
                <a:ea typeface="ＭＳ Ｐゴシック" charset="0"/>
                <a:cs typeface="Arial" charset="0"/>
              </a:rPr>
              <a:t>Mutazioni </a:t>
            </a:r>
            <a:r>
              <a:rPr lang="it-IT" sz="3200" i="1">
                <a:latin typeface="Arial" charset="0"/>
                <a:ea typeface="ＭＳ Ｐゴシック" charset="0"/>
                <a:cs typeface="Arial" charset="0"/>
              </a:rPr>
              <a:t>E(var)</a:t>
            </a:r>
            <a:endParaRPr lang="it-IT" sz="3200">
              <a:latin typeface="Arial" charset="0"/>
              <a:ea typeface="ＭＳ Ｐゴシック" charset="0"/>
              <a:cs typeface="Arial"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8106"/>
                                        </p:tgtEl>
                                        <p:attrNameLst>
                                          <p:attrName>style.visibility</p:attrName>
                                        </p:attrNameLst>
                                      </p:cBhvr>
                                      <p:to>
                                        <p:strVal val="visible"/>
                                      </p:to>
                                    </p:set>
                                    <p:animEffect transition="in" filter="wipe(up)">
                                      <p:cBhvr>
                                        <p:cTn id="7" dur="500"/>
                                        <p:tgtEl>
                                          <p:spTgt spid="88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8103"/>
                                        </p:tgtEl>
                                        <p:attrNameLst>
                                          <p:attrName>style.visibility</p:attrName>
                                        </p:attrNameLst>
                                      </p:cBhvr>
                                      <p:to>
                                        <p:strVal val="visible"/>
                                      </p:to>
                                    </p:set>
                                    <p:animEffect transition="in" filter="wipe(left)">
                                      <p:cBhvr>
                                        <p:cTn id="17" dur="500"/>
                                        <p:tgtEl>
                                          <p:spTgt spid="8810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8104"/>
                                        </p:tgtEl>
                                        <p:attrNameLst>
                                          <p:attrName>style.visibility</p:attrName>
                                        </p:attrNameLst>
                                      </p:cBhvr>
                                      <p:to>
                                        <p:strVal val="visible"/>
                                      </p:to>
                                    </p:set>
                                    <p:animEffect transition="in" filter="dissolve">
                                      <p:cBhvr>
                                        <p:cTn id="22" dur="500"/>
                                        <p:tgtEl>
                                          <p:spTgt spid="8810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8105"/>
                                        </p:tgtEl>
                                        <p:attrNameLst>
                                          <p:attrName>style.visibility</p:attrName>
                                        </p:attrNameLst>
                                      </p:cBhvr>
                                      <p:to>
                                        <p:strVal val="visible"/>
                                      </p:to>
                                    </p:set>
                                    <p:animEffect transition="in" filter="wipe(left)">
                                      <p:cBhvr>
                                        <p:cTn id="27" dur="500"/>
                                        <p:tgtEl>
                                          <p:spTgt spid="88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03" grpId="0" autoUpdateAnimBg="0"/>
      <p:bldP spid="88104" grpId="0" animBg="1"/>
      <p:bldP spid="88105" grpId="0" autoUpdateAnimBg="0"/>
      <p:bldP spid="88106" grpId="0"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304800" y="0"/>
            <a:ext cx="8458200" cy="1143000"/>
          </a:xfrm>
        </p:spPr>
        <p:txBody>
          <a:bodyPr/>
          <a:lstStyle/>
          <a:p>
            <a:r>
              <a:rPr lang="it-IT" sz="3200">
                <a:solidFill>
                  <a:srgbClr val="000000"/>
                </a:solidFill>
                <a:latin typeface="Arial" charset="0"/>
                <a:ea typeface="ＭＳ Ｐゴシック" charset="0"/>
                <a:cs typeface="Comic Sans MS" charset="0"/>
              </a:rPr>
              <a:t>Caratteristiche dei  modificatori  </a:t>
            </a:r>
          </a:p>
        </p:txBody>
      </p:sp>
      <p:sp>
        <p:nvSpPr>
          <p:cNvPr id="63491" name="Rectangle 3"/>
          <p:cNvSpPr>
            <a:spLocks noGrp="1" noChangeArrowheads="1"/>
          </p:cNvSpPr>
          <p:nvPr>
            <p:ph type="body" idx="1"/>
          </p:nvPr>
        </p:nvSpPr>
        <p:spPr>
          <a:xfrm>
            <a:off x="228600" y="1143000"/>
            <a:ext cx="8107363" cy="4114800"/>
          </a:xfrm>
        </p:spPr>
        <p:txBody>
          <a:bodyPr/>
          <a:lstStyle/>
          <a:p>
            <a:pPr>
              <a:buFontTx/>
              <a:buChar char="-"/>
            </a:pPr>
            <a:r>
              <a:rPr lang="it-IT" sz="2400">
                <a:solidFill>
                  <a:srgbClr val="000000"/>
                </a:solidFill>
                <a:latin typeface="Arial" charset="0"/>
                <a:ea typeface="ＭＳ Ｐゴシック" charset="0"/>
                <a:cs typeface="Comic Sans MS" charset="0"/>
              </a:rPr>
              <a:t>Corrispondono a mutazioni dominanti</a:t>
            </a:r>
          </a:p>
          <a:p>
            <a:pPr>
              <a:buFontTx/>
              <a:buChar char="-"/>
            </a:pPr>
            <a:endParaRPr lang="it-IT" sz="2400">
              <a:solidFill>
                <a:srgbClr val="000000"/>
              </a:solidFill>
              <a:latin typeface="Arial" charset="0"/>
              <a:ea typeface="ＭＳ Ｐゴシック" charset="0"/>
              <a:cs typeface="Comic Sans MS" charset="0"/>
            </a:endParaRPr>
          </a:p>
          <a:p>
            <a:pPr>
              <a:buFontTx/>
              <a:buChar char="-"/>
            </a:pPr>
            <a:endParaRPr lang="it-IT" sz="2400">
              <a:solidFill>
                <a:srgbClr val="000000"/>
              </a:solidFill>
              <a:latin typeface="Arial" charset="0"/>
              <a:ea typeface="ＭＳ Ｐゴシック" charset="0"/>
              <a:cs typeface="Comic Sans MS" charset="0"/>
            </a:endParaRPr>
          </a:p>
          <a:p>
            <a:pPr>
              <a:buFontTx/>
              <a:buChar char="-"/>
            </a:pPr>
            <a:endParaRPr lang="it-IT" sz="2400">
              <a:solidFill>
                <a:srgbClr val="000000"/>
              </a:solidFill>
              <a:latin typeface="Arial" charset="0"/>
              <a:ea typeface="ＭＳ Ｐゴシック" charset="0"/>
              <a:cs typeface="Comic Sans MS" charset="0"/>
            </a:endParaRPr>
          </a:p>
          <a:p>
            <a:endParaRPr lang="it-IT">
              <a:solidFill>
                <a:srgbClr val="000000"/>
              </a:solidFill>
              <a:latin typeface="Arial" charset="0"/>
              <a:ea typeface="ＭＳ Ｐゴシック" charset="0"/>
              <a:cs typeface="Comic Sans MS" charset="0"/>
            </a:endParaRPr>
          </a:p>
        </p:txBody>
      </p:sp>
      <p:sp>
        <p:nvSpPr>
          <p:cNvPr id="63492" name="Rectangle 4"/>
          <p:cNvSpPr>
            <a:spLocks noChangeArrowheads="1"/>
          </p:cNvSpPr>
          <p:nvPr/>
        </p:nvSpPr>
        <p:spPr bwMode="auto">
          <a:xfrm>
            <a:off x="234950" y="4191000"/>
            <a:ext cx="8909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solidFill>
                  <a:srgbClr val="000000"/>
                </a:solidFill>
                <a:latin typeface="Arial" charset="0"/>
                <a:cs typeface="Arial" charset="0"/>
              </a:rPr>
              <a:t> - Hanno effetto inverso sulla PEV dei geni eterocromatici</a:t>
            </a:r>
          </a:p>
        </p:txBody>
      </p:sp>
      <p:sp>
        <p:nvSpPr>
          <p:cNvPr id="63493" name="Rectangle 5"/>
          <p:cNvSpPr>
            <a:spLocks noChangeArrowheads="1"/>
          </p:cNvSpPr>
          <p:nvPr/>
        </p:nvSpPr>
        <p:spPr bwMode="auto">
          <a:xfrm>
            <a:off x="152400" y="1979613"/>
            <a:ext cx="89916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dirty="0">
                <a:solidFill>
                  <a:srgbClr val="000000"/>
                </a:solidFill>
                <a:latin typeface="Arial" charset="0"/>
                <a:cs typeface="Arial" charset="0"/>
              </a:rPr>
              <a:t> - Il 10% identificano geni wild-</a:t>
            </a:r>
            <a:r>
              <a:rPr lang="it-IT" dirty="0" err="1">
                <a:solidFill>
                  <a:srgbClr val="000000"/>
                </a:solidFill>
                <a:latin typeface="Arial" charset="0"/>
                <a:cs typeface="Arial" charset="0"/>
              </a:rPr>
              <a:t>type</a:t>
            </a:r>
            <a:r>
              <a:rPr lang="it-IT" dirty="0">
                <a:solidFill>
                  <a:srgbClr val="000000"/>
                </a:solidFill>
                <a:latin typeface="Arial" charset="0"/>
                <a:cs typeface="Arial" charset="0"/>
              </a:rPr>
              <a:t> </a:t>
            </a:r>
            <a:r>
              <a:rPr lang="it-IT" dirty="0" err="1">
                <a:solidFill>
                  <a:srgbClr val="000000"/>
                </a:solidFill>
                <a:latin typeface="Arial" charset="0"/>
                <a:cs typeface="Arial" charset="0"/>
              </a:rPr>
              <a:t>aplo</a:t>
            </a:r>
            <a:r>
              <a:rPr lang="it-IT" dirty="0">
                <a:solidFill>
                  <a:srgbClr val="000000"/>
                </a:solidFill>
                <a:latin typeface="Arial" charset="0"/>
                <a:cs typeface="Arial" charset="0"/>
              </a:rPr>
              <a:t> e triplo-anormali</a:t>
            </a:r>
          </a:p>
          <a:p>
            <a:pPr lvl="1"/>
            <a:endParaRPr lang="it-IT" i="1" dirty="0">
              <a:solidFill>
                <a:srgbClr val="000000"/>
              </a:solidFill>
              <a:latin typeface="Arial" charset="0"/>
              <a:cs typeface="Arial" charset="0"/>
            </a:endParaRPr>
          </a:p>
          <a:p>
            <a:pPr lvl="1"/>
            <a:r>
              <a:rPr lang="it-IT" i="1" dirty="0">
                <a:solidFill>
                  <a:srgbClr val="000000"/>
                </a:solidFill>
                <a:latin typeface="Arial" charset="0"/>
                <a:cs typeface="Arial" charset="0"/>
              </a:rPr>
              <a:t>Su(</a:t>
            </a:r>
            <a:r>
              <a:rPr lang="it-IT" i="1" dirty="0" err="1">
                <a:solidFill>
                  <a:srgbClr val="000000"/>
                </a:solidFill>
                <a:latin typeface="Arial" charset="0"/>
                <a:cs typeface="Arial" charset="0"/>
              </a:rPr>
              <a:t>var</a:t>
            </a:r>
            <a:r>
              <a:rPr lang="it-IT" i="1" dirty="0">
                <a:solidFill>
                  <a:srgbClr val="000000"/>
                </a:solidFill>
                <a:latin typeface="Arial" charset="0"/>
                <a:cs typeface="Arial" charset="0"/>
              </a:rPr>
              <a:t>)205</a:t>
            </a:r>
            <a:r>
              <a:rPr lang="it-IT" i="1" baseline="30000" dirty="0">
                <a:solidFill>
                  <a:srgbClr val="000000"/>
                </a:solidFill>
                <a:latin typeface="Arial" charset="0"/>
                <a:cs typeface="Arial" charset="0"/>
              </a:rPr>
              <a:t>+</a:t>
            </a:r>
            <a:r>
              <a:rPr lang="it-IT" dirty="0">
                <a:solidFill>
                  <a:srgbClr val="000000"/>
                </a:solidFill>
                <a:latin typeface="Arial" charset="0"/>
                <a:cs typeface="Arial" charset="0"/>
              </a:rPr>
              <a:t>  e </a:t>
            </a:r>
            <a:r>
              <a:rPr lang="it-IT" i="1" dirty="0">
                <a:solidFill>
                  <a:srgbClr val="000000"/>
                </a:solidFill>
                <a:latin typeface="Arial" charset="0"/>
                <a:cs typeface="Arial" charset="0"/>
              </a:rPr>
              <a:t>Su(</a:t>
            </a:r>
            <a:r>
              <a:rPr lang="it-IT" i="1" dirty="0" err="1">
                <a:solidFill>
                  <a:srgbClr val="000000"/>
                </a:solidFill>
                <a:latin typeface="Arial" charset="0"/>
                <a:cs typeface="Arial" charset="0"/>
              </a:rPr>
              <a:t>var</a:t>
            </a:r>
            <a:r>
              <a:rPr lang="it-IT" i="1" dirty="0">
                <a:solidFill>
                  <a:srgbClr val="000000"/>
                </a:solidFill>
                <a:latin typeface="Arial" charset="0"/>
                <a:cs typeface="Arial" charset="0"/>
              </a:rPr>
              <a:t>)3-7</a:t>
            </a:r>
            <a:r>
              <a:rPr lang="it-IT" i="1" baseline="30000" dirty="0">
                <a:solidFill>
                  <a:srgbClr val="000000"/>
                </a:solidFill>
                <a:latin typeface="Arial" charset="0"/>
                <a:cs typeface="Arial" charset="0"/>
              </a:rPr>
              <a:t>+</a:t>
            </a:r>
            <a:r>
              <a:rPr lang="it-IT" dirty="0">
                <a:solidFill>
                  <a:srgbClr val="000000"/>
                </a:solidFill>
                <a:latin typeface="Arial" charset="0"/>
                <a:cs typeface="Arial" charset="0"/>
              </a:rPr>
              <a:t> </a:t>
            </a:r>
            <a:r>
              <a:rPr lang="it-IT" dirty="0" err="1">
                <a:solidFill>
                  <a:srgbClr val="000000"/>
                </a:solidFill>
                <a:latin typeface="Arial" charset="0"/>
                <a:cs typeface="Arial" charset="0"/>
              </a:rPr>
              <a:t>aplo</a:t>
            </a:r>
            <a:r>
              <a:rPr lang="it-IT" dirty="0">
                <a:solidFill>
                  <a:srgbClr val="000000"/>
                </a:solidFill>
                <a:latin typeface="Arial" charset="0"/>
                <a:cs typeface="Arial" charset="0"/>
              </a:rPr>
              <a:t> soppressori e triplo </a:t>
            </a:r>
            <a:r>
              <a:rPr lang="it-IT" dirty="0" err="1">
                <a:solidFill>
                  <a:srgbClr val="000000"/>
                </a:solidFill>
                <a:latin typeface="Arial" charset="0"/>
                <a:cs typeface="Arial" charset="0"/>
              </a:rPr>
              <a:t>enhancer</a:t>
            </a:r>
            <a:endParaRPr lang="it-IT" dirty="0">
              <a:solidFill>
                <a:srgbClr val="000000"/>
              </a:solidFill>
              <a:latin typeface="Arial" charset="0"/>
              <a:cs typeface="Arial" charset="0"/>
            </a:endParaRPr>
          </a:p>
          <a:p>
            <a:pPr lvl="1"/>
            <a:endParaRPr lang="it-IT" sz="2000" dirty="0">
              <a:solidFill>
                <a:srgbClr val="000000"/>
              </a:solidFill>
              <a:latin typeface="Arial" charset="0"/>
              <a:cs typeface="Arial" charset="0"/>
            </a:endParaRPr>
          </a:p>
          <a:p>
            <a:pPr lvl="1"/>
            <a:r>
              <a:rPr lang="it-IT" sz="2000" dirty="0">
                <a:solidFill>
                  <a:srgbClr val="000000"/>
                </a:solidFill>
                <a:latin typeface="Arial" charset="0"/>
                <a:cs typeface="Arial" charset="0"/>
              </a:rPr>
              <a:t>Geni con queste caratteristiche potrebbero codificare per proteine strutturali</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wipe(left)">
                                      <p:cBhvr>
                                        <p:cTn id="7" dur="500"/>
                                        <p:tgtEl>
                                          <p:spTgt spid="634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3491">
                                            <p:txEl>
                                              <p:pRg st="0" end="0"/>
                                            </p:txEl>
                                          </p:spTgt>
                                        </p:tgtEl>
                                        <p:attrNameLst>
                                          <p:attrName>style.visibility</p:attrName>
                                        </p:attrNameLst>
                                      </p:cBhvr>
                                      <p:to>
                                        <p:strVal val="visible"/>
                                      </p:to>
                                    </p:set>
                                    <p:animEffect transition="in" filter="wipe(left)">
                                      <p:cBhvr>
                                        <p:cTn id="12" dur="500"/>
                                        <p:tgtEl>
                                          <p:spTgt spid="6349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3493"/>
                                        </p:tgtEl>
                                        <p:attrNameLst>
                                          <p:attrName>style.visibility</p:attrName>
                                        </p:attrNameLst>
                                      </p:cBhvr>
                                      <p:to>
                                        <p:strVal val="visible"/>
                                      </p:to>
                                    </p:set>
                                    <p:animEffect transition="in" filter="wipe(left)">
                                      <p:cBhvr>
                                        <p:cTn id="17" dur="500"/>
                                        <p:tgtEl>
                                          <p:spTgt spid="634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3492"/>
                                        </p:tgtEl>
                                        <p:attrNameLst>
                                          <p:attrName>style.visibility</p:attrName>
                                        </p:attrNameLst>
                                      </p:cBhvr>
                                      <p:to>
                                        <p:strVal val="visible"/>
                                      </p:to>
                                    </p:set>
                                    <p:animEffect transition="in" filter="wipe(left)">
                                      <p:cBhvr>
                                        <p:cTn id="22" dur="500"/>
                                        <p:tgtEl>
                                          <p:spTgt spid="63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autoUpdateAnimBg="0"/>
      <p:bldP spid="63491" grpId="0" build="p" autoUpdateAnimBg="0"/>
      <p:bldP spid="63492" grpId="0" autoUpdateAnimBg="0"/>
      <p:bldP spid="63493" grpId="0"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27384"/>
            <a:ext cx="9144000" cy="1143000"/>
          </a:xfrm>
          <a:solidFill>
            <a:srgbClr val="000090"/>
          </a:solidFill>
        </p:spPr>
        <p:txBody>
          <a:bodyPr/>
          <a:lstStyle/>
          <a:p>
            <a:r>
              <a:rPr lang="it-IT" sz="2800" dirty="0">
                <a:solidFill>
                  <a:srgbClr val="FFFFFF"/>
                </a:solidFill>
                <a:latin typeface="Arial" charset="0"/>
                <a:ea typeface="ＭＳ Ｐゴシック" charset="0"/>
                <a:cs typeface="Comic Sans MS" charset="0"/>
              </a:rPr>
              <a:t>La PEV come sistema per isolare componenti </a:t>
            </a:r>
            <a:br>
              <a:rPr lang="it-IT" sz="2800" dirty="0">
                <a:solidFill>
                  <a:srgbClr val="FFFFFF"/>
                </a:solidFill>
                <a:latin typeface="Arial" charset="0"/>
                <a:ea typeface="ＭＳ Ｐゴシック" charset="0"/>
                <a:cs typeface="Comic Sans MS" charset="0"/>
              </a:rPr>
            </a:br>
            <a:r>
              <a:rPr lang="it-IT" sz="2800" dirty="0">
                <a:solidFill>
                  <a:srgbClr val="FFFFFF"/>
                </a:solidFill>
                <a:latin typeface="Arial" charset="0"/>
                <a:ea typeface="ＭＳ Ｐゴシック" charset="0"/>
                <a:cs typeface="Comic Sans MS" charset="0"/>
              </a:rPr>
              <a:t>della cromatina</a:t>
            </a:r>
          </a:p>
        </p:txBody>
      </p:sp>
      <p:sp>
        <p:nvSpPr>
          <p:cNvPr id="59395" name="Rectangle 3"/>
          <p:cNvSpPr>
            <a:spLocks noGrp="1" noChangeArrowheads="1"/>
          </p:cNvSpPr>
          <p:nvPr>
            <p:ph type="body" idx="1"/>
          </p:nvPr>
        </p:nvSpPr>
        <p:spPr>
          <a:xfrm>
            <a:off x="179388" y="1412875"/>
            <a:ext cx="8713787" cy="5256213"/>
          </a:xfrm>
        </p:spPr>
        <p:txBody>
          <a:bodyPr/>
          <a:lstStyle/>
          <a:p>
            <a:pPr>
              <a:buFontTx/>
              <a:buNone/>
            </a:pPr>
            <a:endParaRPr lang="it-IT" sz="2200" dirty="0">
              <a:latin typeface="Arial" charset="0"/>
              <a:ea typeface="ＭＳ Ｐゴシック" charset="0"/>
              <a:cs typeface="Comic Sans MS" charset="0"/>
            </a:endParaRPr>
          </a:p>
          <a:p>
            <a:pPr>
              <a:buFontTx/>
              <a:buNone/>
            </a:pPr>
            <a:r>
              <a:rPr lang="it-IT" sz="2200" b="1" dirty="0" smtClean="0">
                <a:latin typeface="Arial" charset="0"/>
                <a:ea typeface="ＭＳ Ｐゴシック" charset="0"/>
                <a:cs typeface="Arial" charset="0"/>
              </a:rPr>
              <a:t>    L’analisi </a:t>
            </a:r>
            <a:r>
              <a:rPr lang="it-IT" sz="2200" b="1" dirty="0">
                <a:latin typeface="Arial" charset="0"/>
                <a:ea typeface="ＭＳ Ｐゴシック" charset="0"/>
                <a:cs typeface="Arial" charset="0"/>
              </a:rPr>
              <a:t>molecolare </a:t>
            </a:r>
            <a:r>
              <a:rPr lang="it-IT" sz="2200" dirty="0">
                <a:latin typeface="Arial" charset="0"/>
                <a:ea typeface="ＭＳ Ｐゴシック" charset="0"/>
                <a:cs typeface="Arial" charset="0"/>
              </a:rPr>
              <a:t>di mutazioni </a:t>
            </a:r>
            <a:r>
              <a:rPr lang="it-IT" sz="2200" dirty="0" smtClean="0">
                <a:latin typeface="Arial" charset="0"/>
                <a:ea typeface="ＭＳ Ｐゴシック" charset="0"/>
                <a:cs typeface="Arial" charset="0"/>
              </a:rPr>
              <a:t>Su-</a:t>
            </a:r>
            <a:r>
              <a:rPr lang="it-IT" sz="2200" dirty="0" err="1" smtClean="0">
                <a:latin typeface="Arial" charset="0"/>
                <a:ea typeface="ＭＳ Ｐゴシック" charset="0"/>
                <a:cs typeface="Arial" charset="0"/>
              </a:rPr>
              <a:t>var</a:t>
            </a:r>
            <a:r>
              <a:rPr lang="it-IT" sz="2200" dirty="0" smtClean="0">
                <a:latin typeface="Arial" charset="0"/>
                <a:ea typeface="ＭＳ Ｐゴシック" charset="0"/>
                <a:cs typeface="Arial" charset="0"/>
              </a:rPr>
              <a:t> ed E-</a:t>
            </a:r>
            <a:r>
              <a:rPr lang="it-IT" sz="2200" dirty="0" err="1" smtClean="0">
                <a:latin typeface="Arial" charset="0"/>
                <a:ea typeface="ＭＳ Ｐゴシック" charset="0"/>
                <a:cs typeface="Arial" charset="0"/>
              </a:rPr>
              <a:t>var</a:t>
            </a:r>
            <a:r>
              <a:rPr lang="it-IT" sz="2200" dirty="0" smtClean="0">
                <a:latin typeface="Arial" charset="0"/>
                <a:ea typeface="ＭＳ Ｐゴシック" charset="0"/>
                <a:cs typeface="Arial" charset="0"/>
              </a:rPr>
              <a:t> ha </a:t>
            </a:r>
            <a:r>
              <a:rPr lang="it-IT" sz="2200" dirty="0">
                <a:latin typeface="Arial" charset="0"/>
                <a:ea typeface="ＭＳ Ｐゴシック" charset="0"/>
                <a:cs typeface="Arial" charset="0"/>
              </a:rPr>
              <a:t>confermato che in molti casi i corrispondenti geni wild-</a:t>
            </a:r>
            <a:r>
              <a:rPr lang="it-IT" sz="2200" dirty="0" err="1" smtClean="0">
                <a:latin typeface="Arial" charset="0"/>
                <a:ea typeface="ＭＳ Ｐゴシック" charset="0"/>
                <a:cs typeface="Arial" charset="0"/>
              </a:rPr>
              <a:t>type</a:t>
            </a:r>
            <a:r>
              <a:rPr lang="it-IT" sz="2200" dirty="0" smtClean="0">
                <a:latin typeface="Arial" charset="0"/>
                <a:ea typeface="ＭＳ Ｐゴシック" charset="0"/>
                <a:cs typeface="Arial" charset="0"/>
              </a:rPr>
              <a:t> codificano</a:t>
            </a:r>
            <a:endParaRPr lang="it-IT" sz="2200" dirty="0">
              <a:latin typeface="Arial" charset="0"/>
              <a:ea typeface="ＭＳ Ｐゴシック" charset="0"/>
              <a:cs typeface="Arial" charset="0"/>
            </a:endParaRPr>
          </a:p>
          <a:p>
            <a:pPr>
              <a:buFontTx/>
              <a:buNone/>
            </a:pPr>
            <a:endParaRPr lang="it-IT" sz="2200" dirty="0">
              <a:latin typeface="Arial" charset="0"/>
              <a:ea typeface="ＭＳ Ｐゴシック" charset="0"/>
              <a:cs typeface="Arial" charset="0"/>
            </a:endParaRPr>
          </a:p>
          <a:p>
            <a:pPr>
              <a:buFontTx/>
              <a:buNone/>
            </a:pPr>
            <a:r>
              <a:rPr lang="it-IT" sz="2200" dirty="0">
                <a:latin typeface="Arial" charset="0"/>
                <a:ea typeface="ＭＳ Ｐゴシック" charset="0"/>
                <a:cs typeface="Arial" charset="0"/>
              </a:rPr>
              <a:t>	</a:t>
            </a:r>
          </a:p>
          <a:p>
            <a:pPr>
              <a:buFontTx/>
              <a:buNone/>
            </a:pPr>
            <a:endParaRPr lang="it-IT" sz="2200" dirty="0">
              <a:latin typeface="Arial" charset="0"/>
              <a:ea typeface="ＭＳ Ｐゴシック" charset="0"/>
              <a:cs typeface="Arial" charset="0"/>
            </a:endParaRPr>
          </a:p>
          <a:p>
            <a:pPr>
              <a:buFontTx/>
              <a:buNone/>
            </a:pPr>
            <a:r>
              <a:rPr lang="it-IT" sz="2200" dirty="0">
                <a:latin typeface="Arial" charset="0"/>
                <a:ea typeface="ＭＳ Ｐゴシック" charset="0"/>
                <a:cs typeface="Arial" charset="0"/>
              </a:rPr>
              <a:t>	</a:t>
            </a:r>
            <a:endParaRPr lang="it-IT" sz="2200" dirty="0" smtClean="0">
              <a:latin typeface="Arial" charset="0"/>
              <a:ea typeface="ＭＳ Ｐゴシック" charset="0"/>
              <a:cs typeface="Arial" charset="0"/>
            </a:endParaRPr>
          </a:p>
          <a:p>
            <a:pPr>
              <a:buNone/>
            </a:pPr>
            <a:r>
              <a:rPr lang="it-IT" sz="2200" b="1" dirty="0" smtClean="0">
                <a:latin typeface="Arial" charset="0"/>
                <a:ea typeface="ＭＳ Ｐゴシック" charset="0"/>
                <a:cs typeface="Arial" charset="0"/>
              </a:rPr>
              <a:t>  </a:t>
            </a:r>
          </a:p>
          <a:p>
            <a:pPr>
              <a:buNone/>
            </a:pPr>
            <a:r>
              <a:rPr lang="it-IT" sz="2200" b="1" dirty="0" smtClean="0">
                <a:latin typeface="Arial" charset="0"/>
                <a:ea typeface="ＭＳ Ｐゴシック" charset="0"/>
                <a:cs typeface="Arial" charset="0"/>
              </a:rPr>
              <a:t>proteine </a:t>
            </a:r>
            <a:r>
              <a:rPr lang="it-IT" sz="2200" dirty="0" smtClean="0">
                <a:latin typeface="Arial" charset="0"/>
                <a:ea typeface="ＭＳ Ｐゴシック" charset="0"/>
                <a:cs typeface="Arial" charset="0"/>
              </a:rPr>
              <a:t>che </a:t>
            </a:r>
            <a:r>
              <a:rPr lang="it-IT" sz="2200" dirty="0">
                <a:latin typeface="Arial" charset="0"/>
                <a:ea typeface="ＭＳ Ｐゴシック" charset="0"/>
                <a:cs typeface="Arial" charset="0"/>
              </a:rPr>
              <a:t>regolano lo stato attivo o inattivo </a:t>
            </a:r>
            <a:r>
              <a:rPr lang="it-IT" sz="2200" dirty="0" smtClean="0">
                <a:latin typeface="Arial" charset="0"/>
                <a:ea typeface="ＭＳ Ｐゴシック" charset="0"/>
                <a:cs typeface="Arial" charset="0"/>
              </a:rPr>
              <a:t>della cromatina</a:t>
            </a:r>
            <a:endParaRPr lang="it-IT" sz="2200" dirty="0">
              <a:latin typeface="Arial" charset="0"/>
              <a:ea typeface="ＭＳ Ｐゴシック" charset="0"/>
              <a:cs typeface="Arial" charset="0"/>
            </a:endParaRPr>
          </a:p>
          <a:p>
            <a:pPr>
              <a:buNone/>
            </a:pPr>
            <a:endParaRPr lang="it-IT" sz="2200" dirty="0">
              <a:latin typeface="Arial" charset="0"/>
              <a:ea typeface="ＭＳ Ｐゴシック" charset="0"/>
              <a:cs typeface="Comic Sans MS" charset="0"/>
            </a:endParaRPr>
          </a:p>
        </p:txBody>
      </p:sp>
      <p:sp>
        <p:nvSpPr>
          <p:cNvPr id="6" name="AutoShape 4"/>
          <p:cNvSpPr>
            <a:spLocks noChangeArrowheads="1"/>
          </p:cNvSpPr>
          <p:nvPr/>
        </p:nvSpPr>
        <p:spPr bwMode="auto">
          <a:xfrm>
            <a:off x="4283969" y="3140968"/>
            <a:ext cx="432048" cy="1080120"/>
          </a:xfrm>
          <a:prstGeom prst="downArrow">
            <a:avLst>
              <a:gd name="adj1" fmla="val 50000"/>
              <a:gd name="adj2" fmla="val 31792"/>
            </a:avLst>
          </a:prstGeom>
          <a:gradFill rotWithShape="0">
            <a:gsLst>
              <a:gs pos="0">
                <a:srgbClr val="66FFFF"/>
              </a:gs>
              <a:gs pos="100000">
                <a:srgbClr val="3399FF"/>
              </a:gs>
            </a:gsLst>
            <a:lin ang="5400000" scaled="1"/>
          </a:gradFill>
          <a:ln w="9525">
            <a:solidFill>
              <a:schemeClr val="tx1"/>
            </a:solidFill>
            <a:miter lim="800000"/>
            <a:headEnd/>
            <a:tailEnd/>
          </a:ln>
        </p:spPr>
        <p:txBody>
          <a:bodyPr wrap="none" anchor="ctr"/>
          <a:lstStyle/>
          <a:p>
            <a:endParaRPr lang="it-IT"/>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wipe(up)">
                                      <p:cBhvr>
                                        <p:cTn id="7" dur="500"/>
                                        <p:tgtEl>
                                          <p:spTgt spid="593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5" fill="hold" grpId="0" nodeType="clickEffect">
                                  <p:stCondLst>
                                    <p:cond delay="0"/>
                                  </p:stCondLst>
                                  <p:childTnLst>
                                    <p:set>
                                      <p:cBhvr>
                                        <p:cTn id="11" dur="1" fill="hold">
                                          <p:stCondLst>
                                            <p:cond delay="0"/>
                                          </p:stCondLst>
                                        </p:cTn>
                                        <p:tgtEl>
                                          <p:spTgt spid="59395">
                                            <p:txEl>
                                              <p:pRg st="1" end="1"/>
                                            </p:txEl>
                                          </p:spTgt>
                                        </p:tgtEl>
                                        <p:attrNameLst>
                                          <p:attrName>style.visibility</p:attrName>
                                        </p:attrNameLst>
                                      </p:cBhvr>
                                      <p:to>
                                        <p:strVal val="visible"/>
                                      </p:to>
                                    </p:set>
                                    <p:animEffect transition="in" filter="checkerboard(down)">
                                      <p:cBhvr>
                                        <p:cTn id="12" dur="500"/>
                                        <p:tgtEl>
                                          <p:spTgt spid="593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5" fill="hold" grpId="0" nodeType="clickEffect">
                                  <p:stCondLst>
                                    <p:cond delay="0"/>
                                  </p:stCondLst>
                                  <p:childTnLst>
                                    <p:set>
                                      <p:cBhvr>
                                        <p:cTn id="16" dur="1" fill="hold">
                                          <p:stCondLst>
                                            <p:cond delay="0"/>
                                          </p:stCondLst>
                                        </p:cTn>
                                        <p:tgtEl>
                                          <p:spTgt spid="59395">
                                            <p:txEl>
                                              <p:pRg st="3" end="3"/>
                                            </p:txEl>
                                          </p:spTgt>
                                        </p:tgtEl>
                                        <p:attrNameLst>
                                          <p:attrName>style.visibility</p:attrName>
                                        </p:attrNameLst>
                                      </p:cBhvr>
                                      <p:to>
                                        <p:strVal val="visible"/>
                                      </p:to>
                                    </p:set>
                                    <p:animEffect transition="in" filter="checkerboard(down)">
                                      <p:cBhvr>
                                        <p:cTn id="17" dur="500"/>
                                        <p:tgtEl>
                                          <p:spTgt spid="5939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5" fill="hold" grpId="0" nodeType="clickEffect">
                                  <p:stCondLst>
                                    <p:cond delay="0"/>
                                  </p:stCondLst>
                                  <p:childTnLst>
                                    <p:set>
                                      <p:cBhvr>
                                        <p:cTn id="21" dur="1" fill="hold">
                                          <p:stCondLst>
                                            <p:cond delay="0"/>
                                          </p:stCondLst>
                                        </p:cTn>
                                        <p:tgtEl>
                                          <p:spTgt spid="59395">
                                            <p:txEl>
                                              <p:pRg st="5" end="5"/>
                                            </p:txEl>
                                          </p:spTgt>
                                        </p:tgtEl>
                                        <p:attrNameLst>
                                          <p:attrName>style.visibility</p:attrName>
                                        </p:attrNameLst>
                                      </p:cBhvr>
                                      <p:to>
                                        <p:strVal val="visible"/>
                                      </p:to>
                                    </p:set>
                                    <p:animEffect transition="in" filter="checkerboard(down)">
                                      <p:cBhvr>
                                        <p:cTn id="22" dur="500"/>
                                        <p:tgtEl>
                                          <p:spTgt spid="5939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5" fill="hold" grpId="0" nodeType="clickEffect">
                                  <p:stCondLst>
                                    <p:cond delay="0"/>
                                  </p:stCondLst>
                                  <p:childTnLst>
                                    <p:set>
                                      <p:cBhvr>
                                        <p:cTn id="26" dur="1" fill="hold">
                                          <p:stCondLst>
                                            <p:cond delay="0"/>
                                          </p:stCondLst>
                                        </p:cTn>
                                        <p:tgtEl>
                                          <p:spTgt spid="59395">
                                            <p:txEl>
                                              <p:pRg st="6" end="6"/>
                                            </p:txEl>
                                          </p:spTgt>
                                        </p:tgtEl>
                                        <p:attrNameLst>
                                          <p:attrName>style.visibility</p:attrName>
                                        </p:attrNameLst>
                                      </p:cBhvr>
                                      <p:to>
                                        <p:strVal val="visible"/>
                                      </p:to>
                                    </p:set>
                                    <p:animEffect transition="in" filter="checkerboard(down)">
                                      <p:cBhvr>
                                        <p:cTn id="27" dur="500"/>
                                        <p:tgtEl>
                                          <p:spTgt spid="5939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5" fill="hold" grpId="0" nodeType="clickEffect">
                                  <p:stCondLst>
                                    <p:cond delay="0"/>
                                  </p:stCondLst>
                                  <p:childTnLst>
                                    <p:set>
                                      <p:cBhvr>
                                        <p:cTn id="31" dur="1" fill="hold">
                                          <p:stCondLst>
                                            <p:cond delay="0"/>
                                          </p:stCondLst>
                                        </p:cTn>
                                        <p:tgtEl>
                                          <p:spTgt spid="59395">
                                            <p:txEl>
                                              <p:pRg st="7" end="7"/>
                                            </p:txEl>
                                          </p:spTgt>
                                        </p:tgtEl>
                                        <p:attrNameLst>
                                          <p:attrName>style.visibility</p:attrName>
                                        </p:attrNameLst>
                                      </p:cBhvr>
                                      <p:to>
                                        <p:strVal val="visible"/>
                                      </p:to>
                                    </p:set>
                                    <p:animEffect transition="in" filter="checkerboard(down)">
                                      <p:cBhvr>
                                        <p:cTn id="32" dur="500"/>
                                        <p:tgtEl>
                                          <p:spTgt spid="59395">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42"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outHorizont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nimBg="1" autoUpdateAnimBg="0"/>
      <p:bldP spid="59395" grpId="0" build="p" autoUpdateAnimBg="0"/>
      <p:bldP spid="6"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subTitle" idx="4294967295"/>
          </p:nvPr>
        </p:nvSpPr>
        <p:spPr>
          <a:xfrm>
            <a:off x="250825" y="3141663"/>
            <a:ext cx="8658225" cy="3024187"/>
          </a:xfrm>
        </p:spPr>
        <p:txBody>
          <a:bodyPr>
            <a:noAutofit/>
          </a:bodyPr>
          <a:lstStyle/>
          <a:p>
            <a:pPr eaLnBrk="1" hangingPunct="1">
              <a:spcBef>
                <a:spcPct val="50000"/>
              </a:spcBef>
              <a:buClr>
                <a:srgbClr val="FFFF00"/>
              </a:buClr>
              <a:buFontTx/>
              <a:buNone/>
              <a:defRPr/>
            </a:pPr>
            <a:r>
              <a:rPr lang="it-IT" sz="2200" dirty="0">
                <a:solidFill>
                  <a:srgbClr val="000000"/>
                </a:solidFill>
                <a:effectLst>
                  <a:outerShdw blurRad="38100" dist="38100" dir="2700000" algn="tl">
                    <a:srgbClr val="000000"/>
                  </a:outerShdw>
                </a:effectLst>
                <a:latin typeface="Arial" charset="0"/>
                <a:ea typeface="ＭＳ Ｐゴシック" charset="0"/>
                <a:cs typeface="Arial" charset="0"/>
              </a:rPr>
              <a:t>	E’ una proteina cromosomica estremamente conservata</a:t>
            </a:r>
          </a:p>
          <a:p>
            <a:pPr eaLnBrk="1" hangingPunct="1">
              <a:spcBef>
                <a:spcPct val="50000"/>
              </a:spcBef>
              <a:buClr>
                <a:srgbClr val="FFFF00"/>
              </a:buClr>
              <a:buFontTx/>
              <a:buNone/>
              <a:defRPr/>
            </a:pPr>
            <a:r>
              <a:rPr lang="it-IT" sz="2200" dirty="0">
                <a:solidFill>
                  <a:srgbClr val="000000"/>
                </a:solidFill>
                <a:effectLst>
                  <a:outerShdw blurRad="38100" dist="38100" dir="2700000" algn="tl">
                    <a:srgbClr val="000000"/>
                  </a:outerShdw>
                </a:effectLst>
                <a:latin typeface="Arial" charset="0"/>
                <a:ea typeface="ＭＳ Ｐゴシック" charset="0"/>
                <a:cs typeface="Arial" charset="0"/>
              </a:rPr>
              <a:t>	È composta da 206 aa </a:t>
            </a:r>
          </a:p>
          <a:p>
            <a:pPr eaLnBrk="1" hangingPunct="1">
              <a:spcBef>
                <a:spcPct val="50000"/>
              </a:spcBef>
              <a:buClr>
                <a:srgbClr val="FFFF00"/>
              </a:buClr>
              <a:buFontTx/>
              <a:buNone/>
              <a:defRPr/>
            </a:pPr>
            <a:r>
              <a:rPr lang="it-IT" sz="2200" dirty="0">
                <a:solidFill>
                  <a:srgbClr val="000000"/>
                </a:solidFill>
                <a:effectLst>
                  <a:outerShdw blurRad="38100" dist="38100" dir="2700000" algn="tl">
                    <a:srgbClr val="000000"/>
                  </a:outerShdw>
                </a:effectLst>
                <a:latin typeface="Arial" charset="0"/>
                <a:ea typeface="ＭＳ Ｐゴシック" charset="0"/>
                <a:cs typeface="Arial" charset="0"/>
              </a:rPr>
              <a:t> 	È codificata dal gene </a:t>
            </a:r>
            <a:r>
              <a:rPr lang="it-IT" sz="2200" i="1" dirty="0">
                <a:solidFill>
                  <a:srgbClr val="000000"/>
                </a:solidFill>
                <a:effectLst>
                  <a:outerShdw blurRad="38100" dist="38100" dir="2700000" algn="tl">
                    <a:srgbClr val="000000"/>
                  </a:outerShdw>
                </a:effectLst>
                <a:latin typeface="Arial" charset="0"/>
                <a:ea typeface="ＭＳ Ｐゴシック" charset="0"/>
                <a:cs typeface="Arial" charset="0"/>
              </a:rPr>
              <a:t>Su(</a:t>
            </a:r>
            <a:r>
              <a:rPr lang="it-IT" sz="2200" i="1" dirty="0" err="1">
                <a:solidFill>
                  <a:srgbClr val="000000"/>
                </a:solidFill>
                <a:effectLst>
                  <a:outerShdw blurRad="38100" dist="38100" dir="2700000" algn="tl">
                    <a:srgbClr val="000000"/>
                  </a:outerShdw>
                </a:effectLst>
                <a:latin typeface="Arial" charset="0"/>
                <a:ea typeface="ＭＳ Ｐゴシック" charset="0"/>
                <a:cs typeface="Arial" charset="0"/>
              </a:rPr>
              <a:t>var</a:t>
            </a:r>
            <a:r>
              <a:rPr lang="it-IT" sz="2200" i="1" dirty="0">
                <a:solidFill>
                  <a:srgbClr val="000000"/>
                </a:solidFill>
                <a:effectLst>
                  <a:outerShdw blurRad="38100" dist="38100" dir="2700000" algn="tl">
                    <a:srgbClr val="000000"/>
                  </a:outerShdw>
                </a:effectLst>
                <a:latin typeface="Arial" charset="0"/>
                <a:ea typeface="ＭＳ Ｐゴシック" charset="0"/>
                <a:cs typeface="Arial" charset="0"/>
              </a:rPr>
              <a:t>)205</a:t>
            </a:r>
          </a:p>
          <a:p>
            <a:pPr eaLnBrk="1" hangingPunct="1">
              <a:spcBef>
                <a:spcPct val="50000"/>
              </a:spcBef>
              <a:buClr>
                <a:srgbClr val="FFFF00"/>
              </a:buClr>
              <a:buFontTx/>
              <a:buNone/>
              <a:defRPr/>
            </a:pPr>
            <a:r>
              <a:rPr lang="it-IT" sz="2200" dirty="0">
                <a:solidFill>
                  <a:srgbClr val="000000"/>
                </a:solidFill>
                <a:effectLst>
                  <a:outerShdw blurRad="38100" dist="38100" dir="2700000" algn="tl">
                    <a:srgbClr val="000000"/>
                  </a:outerShdw>
                </a:effectLst>
                <a:latin typeface="Arial" charset="0"/>
                <a:ea typeface="ＭＳ Ｐゴシック" charset="0"/>
                <a:cs typeface="Arial" charset="0"/>
              </a:rPr>
              <a:t> 	Ha un dominio amino-terminale chiamato “</a:t>
            </a:r>
            <a:r>
              <a:rPr lang="it-IT" altLang="ja-JP" sz="2200" dirty="0" err="1">
                <a:solidFill>
                  <a:srgbClr val="000000"/>
                </a:solidFill>
                <a:effectLst>
                  <a:outerShdw blurRad="38100" dist="38100" dir="2700000" algn="tl">
                    <a:srgbClr val="000000"/>
                  </a:outerShdw>
                </a:effectLst>
                <a:latin typeface="Arial" charset="0"/>
                <a:ea typeface="ＭＳ Ｐゴシック" charset="0"/>
                <a:cs typeface="Arial" charset="0"/>
              </a:rPr>
              <a:t>chromodomain</a:t>
            </a:r>
            <a:r>
              <a:rPr lang="it-IT" sz="2200" dirty="0">
                <a:solidFill>
                  <a:srgbClr val="000000"/>
                </a:solidFill>
                <a:effectLst>
                  <a:outerShdw blurRad="38100" dist="38100" dir="2700000" algn="tl">
                    <a:srgbClr val="000000"/>
                  </a:outerShdw>
                </a:effectLst>
                <a:latin typeface="Arial" charset="0"/>
                <a:ea typeface="ＭＳ Ｐゴシック" charset="0"/>
                <a:cs typeface="Arial" charset="0"/>
              </a:rPr>
              <a:t>”</a:t>
            </a:r>
            <a:r>
              <a:rPr lang="it-IT" altLang="ja-JP" sz="2200" dirty="0">
                <a:solidFill>
                  <a:srgbClr val="000000"/>
                </a:solidFill>
                <a:effectLst>
                  <a:outerShdw blurRad="38100" dist="38100" dir="2700000" algn="tl">
                    <a:srgbClr val="000000"/>
                  </a:outerShdw>
                </a:effectLst>
                <a:latin typeface="Arial" charset="0"/>
                <a:ea typeface="ＭＳ Ｐゴシック" charset="0"/>
                <a:cs typeface="Arial" charset="0"/>
              </a:rPr>
              <a:t>  e un dominio </a:t>
            </a:r>
            <a:r>
              <a:rPr lang="it-IT" altLang="ja-JP" sz="2200" dirty="0" err="1">
                <a:solidFill>
                  <a:srgbClr val="000000"/>
                </a:solidFill>
                <a:effectLst>
                  <a:outerShdw blurRad="38100" dist="38100" dir="2700000" algn="tl">
                    <a:srgbClr val="000000"/>
                  </a:outerShdw>
                </a:effectLst>
                <a:latin typeface="Arial" charset="0"/>
                <a:ea typeface="ＭＳ Ｐゴシック" charset="0"/>
                <a:cs typeface="Arial" charset="0"/>
              </a:rPr>
              <a:t>carbossil</a:t>
            </a:r>
            <a:r>
              <a:rPr lang="it-IT" altLang="ja-JP" sz="2200" dirty="0">
                <a:solidFill>
                  <a:srgbClr val="000000"/>
                </a:solidFill>
                <a:effectLst>
                  <a:outerShdw blurRad="38100" dist="38100" dir="2700000" algn="tl">
                    <a:srgbClr val="000000"/>
                  </a:outerShdw>
                </a:effectLst>
                <a:latin typeface="Arial" charset="0"/>
                <a:ea typeface="ＭＳ Ｐゴシック" charset="0"/>
                <a:cs typeface="Arial" charset="0"/>
              </a:rPr>
              <a:t>-terminale chiamato </a:t>
            </a:r>
            <a:r>
              <a:rPr lang="it-IT" sz="2200" dirty="0">
                <a:solidFill>
                  <a:srgbClr val="000000"/>
                </a:solidFill>
                <a:effectLst>
                  <a:outerShdw blurRad="38100" dist="38100" dir="2700000" algn="tl">
                    <a:srgbClr val="000000"/>
                  </a:outerShdw>
                </a:effectLst>
                <a:latin typeface="Arial" charset="0"/>
                <a:ea typeface="ＭＳ Ｐゴシック" charset="0"/>
                <a:cs typeface="Arial" charset="0"/>
              </a:rPr>
              <a:t>“</a:t>
            </a:r>
            <a:r>
              <a:rPr lang="it-IT" altLang="ja-JP" sz="2200" dirty="0" err="1">
                <a:solidFill>
                  <a:srgbClr val="000000"/>
                </a:solidFill>
                <a:effectLst>
                  <a:outerShdw blurRad="38100" dist="38100" dir="2700000" algn="tl">
                    <a:srgbClr val="000000"/>
                  </a:outerShdw>
                </a:effectLst>
                <a:latin typeface="Arial" charset="0"/>
                <a:ea typeface="ＭＳ Ｐゴシック" charset="0"/>
                <a:cs typeface="Arial" charset="0"/>
              </a:rPr>
              <a:t>chromoshadowdomain</a:t>
            </a:r>
            <a:r>
              <a:rPr lang="it-IT" sz="2200" dirty="0">
                <a:solidFill>
                  <a:srgbClr val="000000"/>
                </a:solidFill>
                <a:effectLst>
                  <a:outerShdw blurRad="38100" dist="38100" dir="2700000" algn="tl">
                    <a:srgbClr val="000000"/>
                  </a:outerShdw>
                </a:effectLst>
                <a:latin typeface="Arial" charset="0"/>
                <a:ea typeface="ＭＳ Ｐゴシック" charset="0"/>
                <a:cs typeface="Arial" charset="0"/>
              </a:rPr>
              <a:t>”</a:t>
            </a:r>
            <a:r>
              <a:rPr lang="it-IT" altLang="ja-JP" sz="2200" dirty="0">
                <a:solidFill>
                  <a:srgbClr val="000000"/>
                </a:solidFill>
                <a:effectLst>
                  <a:outerShdw blurRad="38100" dist="38100" dir="2700000" algn="tl">
                    <a:srgbClr val="000000"/>
                  </a:outerShdw>
                </a:effectLst>
                <a:latin typeface="Arial" charset="0"/>
                <a:ea typeface="ＭＳ Ｐゴシック" charset="0"/>
                <a:cs typeface="Arial" charset="0"/>
              </a:rPr>
              <a:t> </a:t>
            </a:r>
            <a:endParaRPr lang="it-IT" sz="2200" dirty="0">
              <a:solidFill>
                <a:srgbClr val="000000"/>
              </a:solidFill>
              <a:effectLst>
                <a:outerShdw blurRad="38100" dist="38100" dir="2700000" algn="tl">
                  <a:srgbClr val="000000"/>
                </a:outerShdw>
              </a:effectLst>
              <a:latin typeface="Arial" charset="0"/>
              <a:ea typeface="ＭＳ Ｐゴシック" charset="0"/>
              <a:cs typeface="Arial" charset="0"/>
            </a:endParaRPr>
          </a:p>
        </p:txBody>
      </p:sp>
      <p:sp>
        <p:nvSpPr>
          <p:cNvPr id="54275" name="Rectangle 3"/>
          <p:cNvSpPr>
            <a:spLocks noChangeArrowheads="1"/>
          </p:cNvSpPr>
          <p:nvPr/>
        </p:nvSpPr>
        <p:spPr bwMode="auto">
          <a:xfrm>
            <a:off x="2051050" y="188913"/>
            <a:ext cx="4705350" cy="646112"/>
          </a:xfrm>
          <a:prstGeom prst="rect">
            <a:avLst/>
          </a:prstGeom>
          <a:noFill/>
          <a:ln w="9525">
            <a:noFill/>
            <a:miter lim="800000"/>
            <a:headEnd/>
            <a:tailEnd/>
          </a:ln>
          <a:effectLst/>
        </p:spPr>
        <p:txBody>
          <a:bodyPr>
            <a:spAutoFit/>
          </a:bodyPr>
          <a:lstStyle/>
          <a:p>
            <a:pPr>
              <a:defRPr/>
            </a:pPr>
            <a:r>
              <a:rPr lang="it-IT" sz="3600" b="1" dirty="0">
                <a:solidFill>
                  <a:srgbClr val="000000"/>
                </a:solidFill>
                <a:effectLst>
                  <a:outerShdw blurRad="38100" dist="38100" dir="2700000" algn="tl">
                    <a:srgbClr val="000000"/>
                  </a:outerShdw>
                </a:effectLst>
                <a:cs typeface="Arial" charset="0"/>
              </a:rPr>
              <a:t>LA PROTEINA HP1</a:t>
            </a:r>
          </a:p>
        </p:txBody>
      </p:sp>
      <p:grpSp>
        <p:nvGrpSpPr>
          <p:cNvPr id="198659" name="Group 4"/>
          <p:cNvGrpSpPr>
            <a:grpSpLocks/>
          </p:cNvGrpSpPr>
          <p:nvPr/>
        </p:nvGrpSpPr>
        <p:grpSpPr bwMode="auto">
          <a:xfrm>
            <a:off x="1524000" y="1611313"/>
            <a:ext cx="5715000" cy="952500"/>
            <a:chOff x="432" y="682"/>
            <a:chExt cx="4896" cy="816"/>
          </a:xfrm>
        </p:grpSpPr>
        <p:sp>
          <p:nvSpPr>
            <p:cNvPr id="54277" name="Rectangle 5"/>
            <p:cNvSpPr>
              <a:spLocks noChangeArrowheads="1"/>
            </p:cNvSpPr>
            <p:nvPr/>
          </p:nvSpPr>
          <p:spPr bwMode="auto">
            <a:xfrm>
              <a:off x="432" y="910"/>
              <a:ext cx="4896" cy="431"/>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12700">
              <a:noFill/>
              <a:miter lim="800000"/>
              <a:headEnd/>
              <a:tailEnd/>
            </a:ln>
            <a:effectLst>
              <a:prstShdw prst="shdw17" dist="17961" dir="2700000">
                <a:schemeClr val="folHlink">
                  <a:gamma/>
                  <a:shade val="60000"/>
                  <a:invGamma/>
                  <a:alpha val="74998"/>
                </a:schemeClr>
              </a:prstShdw>
            </a:effectLst>
          </p:spPr>
          <p:txBody>
            <a:bodyPr wrap="none" anchor="ctr"/>
            <a:lstStyle/>
            <a:p>
              <a:pPr algn="ctr">
                <a:defRPr/>
              </a:pPr>
              <a:r>
                <a:rPr lang="it-IT" b="1"/>
                <a:t>‘hinge’</a:t>
              </a:r>
            </a:p>
          </p:txBody>
        </p:sp>
        <p:sp>
          <p:nvSpPr>
            <p:cNvPr id="198661" name="Rectangle 6"/>
            <p:cNvSpPr>
              <a:spLocks noChangeArrowheads="1"/>
            </p:cNvSpPr>
            <p:nvPr/>
          </p:nvSpPr>
          <p:spPr bwMode="auto">
            <a:xfrm>
              <a:off x="912" y="682"/>
              <a:ext cx="1440" cy="816"/>
            </a:xfrm>
            <a:prstGeom prst="rect">
              <a:avLst/>
            </a:prstGeom>
            <a:gradFill rotWithShape="0">
              <a:gsLst>
                <a:gs pos="0">
                  <a:srgbClr val="3399FF"/>
                </a:gs>
                <a:gs pos="100000">
                  <a:srgbClr val="184776"/>
                </a:gs>
              </a:gsLst>
              <a:lin ang="2700000" scaled="1"/>
            </a:gradFill>
            <a:ln>
              <a:noFill/>
            </a:ln>
            <a:effectLst>
              <a:prstShdw prst="shdw17" dist="17961" dir="2700000">
                <a:srgbClr val="1F5C99">
                  <a:alpha val="74997"/>
                </a:srgbClr>
              </a:prst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it-IT"/>
            </a:p>
          </p:txBody>
        </p:sp>
        <p:sp>
          <p:nvSpPr>
            <p:cNvPr id="198662" name="Rectangle 7"/>
            <p:cNvSpPr>
              <a:spLocks noChangeArrowheads="1"/>
            </p:cNvSpPr>
            <p:nvPr/>
          </p:nvSpPr>
          <p:spPr bwMode="auto">
            <a:xfrm>
              <a:off x="3456" y="682"/>
              <a:ext cx="1440" cy="816"/>
            </a:xfrm>
            <a:prstGeom prst="rect">
              <a:avLst/>
            </a:prstGeom>
            <a:gradFill rotWithShape="0">
              <a:gsLst>
                <a:gs pos="0">
                  <a:srgbClr val="3399FF"/>
                </a:gs>
                <a:gs pos="100000">
                  <a:srgbClr val="184776"/>
                </a:gs>
              </a:gsLst>
              <a:lin ang="2700000" scaled="1"/>
            </a:gradFill>
            <a:ln>
              <a:noFill/>
            </a:ln>
            <a:effectLst>
              <a:prstShdw prst="shdw17" dist="17961" dir="2700000">
                <a:srgbClr val="1F5C99">
                  <a:alpha val="74997"/>
                </a:srgbClr>
              </a:prst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it-IT"/>
            </a:p>
          </p:txBody>
        </p:sp>
        <p:sp>
          <p:nvSpPr>
            <p:cNvPr id="54280" name="AutoShape 8"/>
            <p:cNvSpPr>
              <a:spLocks noChangeArrowheads="1"/>
            </p:cNvSpPr>
            <p:nvPr/>
          </p:nvSpPr>
          <p:spPr bwMode="auto">
            <a:xfrm>
              <a:off x="1128" y="916"/>
              <a:ext cx="1008" cy="384"/>
            </a:xfrm>
            <a:prstGeom prst="roundRect">
              <a:avLst>
                <a:gd name="adj" fmla="val 50000"/>
              </a:avLst>
            </a:prstGeom>
            <a:gradFill rotWithShape="0">
              <a:gsLst>
                <a:gs pos="0">
                  <a:srgbClr val="FF3300"/>
                </a:gs>
                <a:gs pos="100000">
                  <a:srgbClr val="FF3300">
                    <a:gamma/>
                    <a:shade val="46275"/>
                    <a:invGamma/>
                  </a:srgbClr>
                </a:gs>
              </a:gsLst>
              <a:lin ang="2700000" scaled="1"/>
            </a:gradFill>
            <a:ln w="12700">
              <a:noFill/>
              <a:round/>
              <a:headEnd/>
              <a:tailEnd/>
            </a:ln>
            <a:effectLst>
              <a:prstShdw prst="shdw17" dist="17961" dir="2700000">
                <a:srgbClr val="FF3300">
                  <a:gamma/>
                  <a:shade val="60000"/>
                  <a:invGamma/>
                  <a:alpha val="74998"/>
                </a:srgbClr>
              </a:prstShdw>
            </a:effectLst>
          </p:spPr>
          <p:txBody>
            <a:bodyPr wrap="none" anchor="ctr"/>
            <a:lstStyle/>
            <a:p>
              <a:pPr algn="ctr">
                <a:defRPr/>
              </a:pPr>
              <a:r>
                <a:rPr lang="it-IT" b="1">
                  <a:solidFill>
                    <a:schemeClr val="bg1"/>
                  </a:solidFill>
                  <a:effectLst>
                    <a:outerShdw blurRad="38100" dist="38100" dir="2700000" algn="tl">
                      <a:srgbClr val="000000"/>
                    </a:outerShdw>
                  </a:effectLst>
                </a:rPr>
                <a:t>CHD</a:t>
              </a:r>
            </a:p>
          </p:txBody>
        </p:sp>
        <p:sp>
          <p:nvSpPr>
            <p:cNvPr id="54281" name="AutoShape 9"/>
            <p:cNvSpPr>
              <a:spLocks noChangeArrowheads="1"/>
            </p:cNvSpPr>
            <p:nvPr/>
          </p:nvSpPr>
          <p:spPr bwMode="auto">
            <a:xfrm>
              <a:off x="3672" y="916"/>
              <a:ext cx="1009" cy="384"/>
            </a:xfrm>
            <a:prstGeom prst="roundRect">
              <a:avLst>
                <a:gd name="adj" fmla="val 50000"/>
              </a:avLst>
            </a:prstGeom>
            <a:gradFill rotWithShape="0">
              <a:gsLst>
                <a:gs pos="0">
                  <a:srgbClr val="FF3300"/>
                </a:gs>
                <a:gs pos="100000">
                  <a:srgbClr val="FF3300">
                    <a:gamma/>
                    <a:shade val="46275"/>
                    <a:invGamma/>
                  </a:srgbClr>
                </a:gs>
              </a:gsLst>
              <a:lin ang="2700000" scaled="1"/>
            </a:gradFill>
            <a:ln w="12700">
              <a:noFill/>
              <a:round/>
              <a:headEnd/>
              <a:tailEnd/>
            </a:ln>
            <a:effectLst>
              <a:prstShdw prst="shdw17" dist="17961" dir="2700000">
                <a:srgbClr val="FF3300">
                  <a:gamma/>
                  <a:shade val="60000"/>
                  <a:invGamma/>
                  <a:alpha val="74998"/>
                </a:srgbClr>
              </a:prstShdw>
            </a:effectLst>
          </p:spPr>
          <p:txBody>
            <a:bodyPr wrap="none" anchor="ctr"/>
            <a:lstStyle/>
            <a:p>
              <a:pPr algn="ctr">
                <a:defRPr/>
              </a:pPr>
              <a:r>
                <a:rPr lang="it-IT" b="1">
                  <a:solidFill>
                    <a:schemeClr val="bg1"/>
                  </a:solidFill>
                  <a:effectLst>
                    <a:outerShdw blurRad="38100" dist="38100" dir="2700000" algn="tl">
                      <a:srgbClr val="000000"/>
                    </a:outerShdw>
                  </a:effectLst>
                </a:rPr>
                <a:t>CSD</a:t>
              </a:r>
            </a:p>
          </p:txBody>
        </p:sp>
      </p:gr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9682" name="Rectangle 2"/>
          <p:cNvSpPr>
            <a:spLocks noGrp="1" noChangeArrowheads="1"/>
          </p:cNvSpPr>
          <p:nvPr>
            <p:ph type="ctrTitle"/>
          </p:nvPr>
        </p:nvSpPr>
        <p:spPr>
          <a:xfrm>
            <a:off x="0" y="0"/>
            <a:ext cx="9144000" cy="1143000"/>
          </a:xfrm>
          <a:solidFill>
            <a:srgbClr val="000090"/>
          </a:solidFill>
        </p:spPr>
        <p:txBody>
          <a:bodyPr/>
          <a:lstStyle/>
          <a:p>
            <a:r>
              <a:rPr lang="it-IT" sz="2800">
                <a:solidFill>
                  <a:srgbClr val="FFFFFF"/>
                </a:solidFill>
                <a:latin typeface="Arial" charset="0"/>
                <a:ea typeface="ＭＳ Ｐゴシック" charset="0"/>
                <a:cs typeface="Arial" charset="0"/>
              </a:rPr>
              <a:t>Distribuzione cromosomica di HP1</a:t>
            </a:r>
            <a:br>
              <a:rPr lang="it-IT" sz="2800">
                <a:solidFill>
                  <a:srgbClr val="FFFFFF"/>
                </a:solidFill>
                <a:latin typeface="Arial" charset="0"/>
                <a:ea typeface="ＭＳ Ｐゴシック" charset="0"/>
                <a:cs typeface="Arial" charset="0"/>
              </a:rPr>
            </a:br>
            <a:r>
              <a:rPr lang="it-IT" sz="2800">
                <a:solidFill>
                  <a:srgbClr val="FFFFFF"/>
                </a:solidFill>
                <a:latin typeface="Arial" charset="0"/>
                <a:ea typeface="ＭＳ Ｐゴシック" charset="0"/>
                <a:cs typeface="Arial" charset="0"/>
              </a:rPr>
              <a:t>in </a:t>
            </a:r>
            <a:r>
              <a:rPr lang="it-IT" sz="2800" i="1">
                <a:solidFill>
                  <a:srgbClr val="FFFFFF"/>
                </a:solidFill>
                <a:latin typeface="Arial" charset="0"/>
                <a:ea typeface="ＭＳ Ｐゴシック" charset="0"/>
                <a:cs typeface="Arial" charset="0"/>
              </a:rPr>
              <a:t>Drosophila melanogaster </a:t>
            </a:r>
          </a:p>
        </p:txBody>
      </p:sp>
      <p:pic>
        <p:nvPicPr>
          <p:cNvPr id="199683" name="Picture 5" descr="OREGON-HP1 .jpg                                                0001012FG4 finestra                    ABA78158:"/>
          <p:cNvPicPr>
            <a:picLocks noChangeAspect="1" noChangeArrowheads="1"/>
          </p:cNvPicPr>
          <p:nvPr/>
        </p:nvPicPr>
        <p:blipFill>
          <a:blip r:embed="rId2">
            <a:extLst>
              <a:ext uri="{28A0092B-C50C-407E-A947-70E740481C1C}">
                <a14:useLocalDpi xmlns:a14="http://schemas.microsoft.com/office/drawing/2010/main" val="0"/>
              </a:ext>
            </a:extLst>
          </a:blip>
          <a:srcRect l="14363" r="5984"/>
          <a:stretch>
            <a:fillRect/>
          </a:stretch>
        </p:blipFill>
        <p:spPr bwMode="auto">
          <a:xfrm>
            <a:off x="1371600" y="1219200"/>
            <a:ext cx="6096000"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1035" descr="albero HP1.jpg                                                 00031586Macintosh HD                   BBAB73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750" y="782638"/>
            <a:ext cx="4900613"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6" name="Text Box 1036"/>
          <p:cNvSpPr txBox="1">
            <a:spLocks noChangeArrowheads="1"/>
          </p:cNvSpPr>
          <p:nvPr/>
        </p:nvSpPr>
        <p:spPr bwMode="auto">
          <a:xfrm>
            <a:off x="0" y="0"/>
            <a:ext cx="9144000" cy="523875"/>
          </a:xfrm>
          <a:prstGeom prst="rect">
            <a:avLst/>
          </a:prstGeom>
          <a:solidFill>
            <a:srgbClr val="000090"/>
          </a:solid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2800" smtClean="0">
                <a:solidFill>
                  <a:srgbClr val="FFFFFF"/>
                </a:solidFill>
                <a:effectLst>
                  <a:outerShdw blurRad="38100" dist="38100" dir="2700000" algn="tl">
                    <a:srgbClr val="000000"/>
                  </a:outerShdw>
                </a:effectLst>
                <a:latin typeface="Arial" charset="0"/>
                <a:cs typeface="Arial" charset="0"/>
              </a:rPr>
              <a:t>HP1 è una proteina  conservata nell</a:t>
            </a:r>
            <a:r>
              <a:rPr lang="ja-JP" altLang="en-US" sz="2800" smtClean="0">
                <a:solidFill>
                  <a:srgbClr val="FFFFFF"/>
                </a:solidFill>
                <a:effectLst>
                  <a:outerShdw blurRad="38100" dist="38100" dir="2700000" algn="tl">
                    <a:srgbClr val="000000"/>
                  </a:outerShdw>
                </a:effectLst>
                <a:latin typeface="Arial" charset="0"/>
                <a:cs typeface="Arial" charset="0"/>
              </a:rPr>
              <a:t>’</a:t>
            </a:r>
            <a:r>
              <a:rPr lang="en-US" altLang="ja-JP" sz="2800" smtClean="0">
                <a:solidFill>
                  <a:srgbClr val="FFFFFF"/>
                </a:solidFill>
                <a:effectLst>
                  <a:outerShdw blurRad="38100" dist="38100" dir="2700000" algn="tl">
                    <a:srgbClr val="000000"/>
                  </a:outerShdw>
                </a:effectLst>
                <a:latin typeface="Arial" charset="0"/>
                <a:cs typeface="Arial" charset="0"/>
              </a:rPr>
              <a:t>evoluzione</a:t>
            </a:r>
            <a:endParaRPr lang="en-US" sz="2800" smtClean="0">
              <a:solidFill>
                <a:srgbClr val="FFFFFF"/>
              </a:solidFill>
              <a:effectLst>
                <a:outerShdw blurRad="38100" dist="38100" dir="2700000" algn="tl">
                  <a:srgbClr val="000000"/>
                </a:outerShdw>
              </a:effectLst>
              <a:latin typeface="Arial" charset="0"/>
              <a:cs typeface="Arial"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1730" name="Immagine 5" descr="Schermata 03-2457106 alle 19.45.4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353516"/>
            <a:ext cx="4606702" cy="5352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0" y="0"/>
            <a:ext cx="9144000" cy="1143000"/>
          </a:xfrm>
          <a:prstGeom prst="rect">
            <a:avLst/>
          </a:prstGeom>
          <a:solidFill>
            <a:srgbClr val="000090"/>
          </a:solidFill>
          <a:ln w="9525">
            <a:noFill/>
            <a:miter lim="800000"/>
            <a:headEnd/>
            <a:tailEnd/>
          </a:ln>
        </p:spPr>
        <p:txBody>
          <a:bodyPr anchor="ctr"/>
          <a:lstStyle/>
          <a:p>
            <a:pPr algn="ctr">
              <a:defRPr/>
            </a:pPr>
            <a:r>
              <a:rPr lang="it-IT" sz="2800" kern="0" dirty="0">
                <a:solidFill>
                  <a:srgbClr val="FFFFFF"/>
                </a:solidFill>
                <a:latin typeface="Arial" pitchFamily="-1" charset="0"/>
                <a:ea typeface="Arial" pitchFamily="-1" charset="0"/>
                <a:cs typeface="Arial" pitchFamily="-1" charset="0"/>
              </a:rPr>
              <a:t>Distribuzione cromosomica di HP1</a:t>
            </a:r>
            <a:br>
              <a:rPr lang="it-IT" sz="2800" kern="0" dirty="0">
                <a:solidFill>
                  <a:srgbClr val="FFFFFF"/>
                </a:solidFill>
                <a:latin typeface="Arial" pitchFamily="-1" charset="0"/>
                <a:ea typeface="Arial" pitchFamily="-1" charset="0"/>
                <a:cs typeface="Arial" pitchFamily="-1" charset="0"/>
              </a:rPr>
            </a:br>
            <a:r>
              <a:rPr lang="it-IT" sz="2800" kern="0" dirty="0">
                <a:solidFill>
                  <a:srgbClr val="FFFFFF"/>
                </a:solidFill>
                <a:latin typeface="Arial" pitchFamily="-1" charset="0"/>
                <a:ea typeface="Arial" pitchFamily="-1" charset="0"/>
                <a:cs typeface="Arial" pitchFamily="-1" charset="0"/>
              </a:rPr>
              <a:t>in altre specie di </a:t>
            </a:r>
            <a:r>
              <a:rPr lang="it-IT" sz="2800" i="1" kern="0" dirty="0" err="1">
                <a:solidFill>
                  <a:srgbClr val="FFFFFF"/>
                </a:solidFill>
                <a:latin typeface="Arial" pitchFamily="-1" charset="0"/>
                <a:ea typeface="Arial" pitchFamily="-1" charset="0"/>
                <a:cs typeface="Arial" pitchFamily="-1" charset="0"/>
              </a:rPr>
              <a:t>Drosophila</a:t>
            </a:r>
            <a:endParaRPr lang="it-IT" sz="2800" i="1" kern="0" dirty="0">
              <a:solidFill>
                <a:srgbClr val="FFFFFF"/>
              </a:solidFill>
              <a:latin typeface="Arial" pitchFamily="-1" charset="0"/>
              <a:ea typeface="Arial" pitchFamily="-1" charset="0"/>
              <a:cs typeface="Arial" pitchFamily="-1"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Immagine 3" descr="histone modifictions-i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7075" y="1117600"/>
            <a:ext cx="4786313" cy="565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CasellaDiTesto 4"/>
          <p:cNvSpPr txBox="1">
            <a:spLocks noChangeArrowheads="1"/>
          </p:cNvSpPr>
          <p:nvPr/>
        </p:nvSpPr>
        <p:spPr bwMode="auto">
          <a:xfrm>
            <a:off x="0" y="0"/>
            <a:ext cx="9144000" cy="738188"/>
          </a:xfrm>
          <a:prstGeom prst="rect">
            <a:avLst/>
          </a:prstGeom>
          <a:solidFill>
            <a:srgbClr val="8EB4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charset="0"/>
                <a:ea typeface="ＭＳ Ｐゴシック" charset="0"/>
                <a:cs typeface="ＭＳ Ｐゴシック" charset="0"/>
              </a:defRPr>
            </a:lvl1pPr>
            <a:lvl2pPr marL="742950" indent="-285750" defTabSz="457200">
              <a:defRPr sz="2400">
                <a:solidFill>
                  <a:schemeClr val="tx1"/>
                </a:solidFill>
                <a:latin typeface="Times" charset="0"/>
                <a:ea typeface="ＭＳ Ｐゴシック" charset="0"/>
              </a:defRPr>
            </a:lvl2pPr>
            <a:lvl3pPr marL="1143000" indent="-228600" defTabSz="457200">
              <a:defRPr sz="2400">
                <a:solidFill>
                  <a:schemeClr val="tx1"/>
                </a:solidFill>
                <a:latin typeface="Times" charset="0"/>
                <a:ea typeface="ＭＳ Ｐゴシック" charset="0"/>
              </a:defRPr>
            </a:lvl3pPr>
            <a:lvl4pPr marL="1600200" indent="-228600" defTabSz="457200">
              <a:defRPr sz="2400">
                <a:solidFill>
                  <a:schemeClr val="tx1"/>
                </a:solidFill>
                <a:latin typeface="Times" charset="0"/>
                <a:ea typeface="ＭＳ Ｐゴシック" charset="0"/>
              </a:defRPr>
            </a:lvl4pPr>
            <a:lvl5pPr marL="2057400" indent="-228600" defTabSz="4572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it-IT">
                <a:solidFill>
                  <a:srgbClr val="000000"/>
                </a:solidFill>
                <a:latin typeface="Arial" charset="0"/>
              </a:rPr>
              <a:t>        Histone modifications: Heterochromatin vs euchromatin</a:t>
            </a:r>
          </a:p>
          <a:p>
            <a:pPr eaLnBrk="1" hangingPunct="1"/>
            <a:endParaRPr lang="it-IT" sz="1800">
              <a:solidFill>
                <a:srgbClr val="000000"/>
              </a:solidFill>
              <a:latin typeface="Arial" charset="0"/>
            </a:endParaRPr>
          </a:p>
        </p:txBody>
      </p:sp>
      <p:sp>
        <p:nvSpPr>
          <p:cNvPr id="202756" name="Titolo 1"/>
          <p:cNvSpPr txBox="1">
            <a:spLocks/>
          </p:cNvSpPr>
          <p:nvPr/>
        </p:nvSpPr>
        <p:spPr bwMode="auto">
          <a:xfrm>
            <a:off x="0" y="0"/>
            <a:ext cx="9144000" cy="965200"/>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Times" charset="0"/>
                <a:ea typeface="ＭＳ Ｐゴシック" charset="0"/>
                <a:cs typeface="ＭＳ Ｐゴシック" charset="0"/>
              </a:defRPr>
            </a:lvl1pPr>
            <a:lvl2pPr marL="742950" indent="-285750" defTabSz="457200">
              <a:defRPr sz="2400">
                <a:solidFill>
                  <a:schemeClr val="tx1"/>
                </a:solidFill>
                <a:latin typeface="Times" charset="0"/>
                <a:ea typeface="ＭＳ Ｐゴシック" charset="0"/>
              </a:defRPr>
            </a:lvl2pPr>
            <a:lvl3pPr marL="1143000" indent="-228600" defTabSz="457200">
              <a:defRPr sz="2400">
                <a:solidFill>
                  <a:schemeClr val="tx1"/>
                </a:solidFill>
                <a:latin typeface="Times" charset="0"/>
                <a:ea typeface="ＭＳ Ｐゴシック" charset="0"/>
              </a:defRPr>
            </a:lvl3pPr>
            <a:lvl4pPr marL="1600200" indent="-228600" defTabSz="457200">
              <a:defRPr sz="2400">
                <a:solidFill>
                  <a:schemeClr val="tx1"/>
                </a:solidFill>
                <a:latin typeface="Times" charset="0"/>
                <a:ea typeface="ＭＳ Ｐゴシック" charset="0"/>
              </a:defRPr>
            </a:lvl4pPr>
            <a:lvl5pPr marL="2057400" indent="-228600" defTabSz="4572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3600">
                <a:solidFill>
                  <a:srgbClr val="FFFFFF"/>
                </a:solidFill>
                <a:latin typeface="Calibri" charset="0"/>
              </a:rPr>
              <a:t>Modificazioni istoniche</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Immagine 1" descr="Schermata 2015-03-24 a 16.34.3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988" y="1916113"/>
            <a:ext cx="89725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8" name="Rectangle 2"/>
          <p:cNvSpPr txBox="1">
            <a:spLocks noChangeArrowheads="1"/>
          </p:cNvSpPr>
          <p:nvPr/>
        </p:nvSpPr>
        <p:spPr bwMode="auto">
          <a:xfrm>
            <a:off x="0" y="0"/>
            <a:ext cx="9144000" cy="11430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a:solidFill>
                  <a:srgbClr val="FFFFFF"/>
                </a:solidFill>
                <a:latin typeface="Arial" charset="0"/>
                <a:cs typeface="Arial" charset="0"/>
              </a:rPr>
              <a:t>HP1 e Suvar 3-9 (histone-methyl-transferase)</a:t>
            </a:r>
            <a:br>
              <a:rPr lang="it-IT" sz="2800">
                <a:solidFill>
                  <a:srgbClr val="FFFFFF"/>
                </a:solidFill>
                <a:latin typeface="Arial" charset="0"/>
                <a:cs typeface="Arial" charset="0"/>
              </a:rPr>
            </a:br>
            <a:r>
              <a:rPr lang="it-IT" sz="2800">
                <a:solidFill>
                  <a:srgbClr val="FFFFFF"/>
                </a:solidFill>
                <a:latin typeface="Arial" charset="0"/>
                <a:cs typeface="Arial" charset="0"/>
              </a:rPr>
              <a:t>colocalizzano nel cromocentro</a:t>
            </a:r>
            <a:endParaRPr lang="it-IT" sz="2800" i="1">
              <a:solidFill>
                <a:srgbClr val="FFFFFF"/>
              </a:solidFill>
              <a:latin typeface="Arial" charset="0"/>
              <a:cs typeface="Arial"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10;ch8f20.gif                                                     0001342A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0" y="1431925"/>
            <a:ext cx="254000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Text Box 3"/>
          <p:cNvSpPr txBox="1">
            <a:spLocks noChangeArrowheads="1"/>
          </p:cNvSpPr>
          <p:nvPr/>
        </p:nvSpPr>
        <p:spPr bwMode="auto">
          <a:xfrm>
            <a:off x="369888" y="292100"/>
            <a:ext cx="8443912" cy="954088"/>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it-IT" sz="2800">
                <a:solidFill>
                  <a:srgbClr val="000000"/>
                </a:solidFill>
                <a:latin typeface="Arial" charset="0"/>
              </a:rPr>
              <a:t>I puff sono delle regioni in cui la cromatina si decondensa per permettere la trascrizione</a:t>
            </a:r>
            <a:endParaRPr lang="en-GB" sz="2800">
              <a:solidFill>
                <a:srgbClr val="000000"/>
              </a:solidFill>
              <a:latin typeface="Arial" charset="0"/>
            </a:endParaRPr>
          </a:p>
        </p:txBody>
      </p:sp>
      <p:sp>
        <p:nvSpPr>
          <p:cNvPr id="76803" name="Line 4"/>
          <p:cNvSpPr>
            <a:spLocks noChangeShapeType="1"/>
          </p:cNvSpPr>
          <p:nvPr/>
        </p:nvSpPr>
        <p:spPr bwMode="auto">
          <a:xfrm>
            <a:off x="2700338" y="4508500"/>
            <a:ext cx="1465262" cy="652463"/>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Immagine 1" descr="Schermata 2015-03-24 a 16.34.0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8763000" cy="411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3" name="Rectangle 2"/>
          <p:cNvSpPr txBox="1">
            <a:spLocks noChangeArrowheads="1"/>
          </p:cNvSpPr>
          <p:nvPr/>
        </p:nvSpPr>
        <p:spPr bwMode="auto">
          <a:xfrm>
            <a:off x="0" y="0"/>
            <a:ext cx="9144000" cy="11430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3000" dirty="0">
                <a:solidFill>
                  <a:srgbClr val="FFFFFF"/>
                </a:solidFill>
                <a:latin typeface="Arial" charset="0"/>
                <a:cs typeface="Arial" charset="0"/>
              </a:rPr>
              <a:t>La metilazione </a:t>
            </a:r>
            <a:r>
              <a:rPr lang="it-IT" sz="3000" dirty="0" smtClean="0">
                <a:solidFill>
                  <a:srgbClr val="FFFFFF"/>
                </a:solidFill>
                <a:latin typeface="Arial" charset="0"/>
                <a:cs typeface="Arial" charset="0"/>
              </a:rPr>
              <a:t>in H3K9</a:t>
            </a:r>
            <a:r>
              <a:rPr lang="it-IT" sz="3000" dirty="0">
                <a:solidFill>
                  <a:srgbClr val="FFFFFF"/>
                </a:solidFill>
                <a:latin typeface="Arial" charset="0"/>
                <a:cs typeface="Arial" charset="0"/>
              </a:rPr>
              <a:t/>
            </a:r>
            <a:br>
              <a:rPr lang="it-IT" sz="3000" dirty="0">
                <a:solidFill>
                  <a:srgbClr val="FFFFFF"/>
                </a:solidFill>
                <a:latin typeface="Arial" charset="0"/>
                <a:cs typeface="Arial" charset="0"/>
              </a:rPr>
            </a:br>
            <a:r>
              <a:rPr lang="it-IT" sz="3000" dirty="0">
                <a:solidFill>
                  <a:srgbClr val="FFFFFF"/>
                </a:solidFill>
                <a:latin typeface="Arial" charset="0"/>
                <a:cs typeface="Arial" charset="0"/>
              </a:rPr>
              <a:t> nel </a:t>
            </a:r>
            <a:r>
              <a:rPr lang="it-IT" sz="3000" dirty="0" err="1">
                <a:solidFill>
                  <a:srgbClr val="FFFFFF"/>
                </a:solidFill>
                <a:latin typeface="Arial" charset="0"/>
                <a:cs typeface="Arial" charset="0"/>
              </a:rPr>
              <a:t>cromocentro</a:t>
            </a:r>
            <a:endParaRPr lang="it-IT" sz="3000" i="1" dirty="0">
              <a:solidFill>
                <a:srgbClr val="FFFFFF"/>
              </a:solidFill>
              <a:latin typeface="Arial" charset="0"/>
              <a:cs typeface="Arial"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Immagine 1" descr="Schermata 2016-03-22 alle 19.26.3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556792"/>
            <a:ext cx="8507413"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chermata 2017-03-21 alle 23.24.3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059" y="1340768"/>
            <a:ext cx="8682407" cy="4047232"/>
          </a:xfrm>
          <a:prstGeom prst="rect">
            <a:avLst/>
          </a:prstGeom>
        </p:spPr>
      </p:pic>
      <p:sp>
        <p:nvSpPr>
          <p:cNvPr id="4" name="Rectangle 2"/>
          <p:cNvSpPr txBox="1">
            <a:spLocks noChangeArrowheads="1"/>
          </p:cNvSpPr>
          <p:nvPr/>
        </p:nvSpPr>
        <p:spPr bwMode="auto">
          <a:xfrm>
            <a:off x="0" y="-27384"/>
            <a:ext cx="9144000" cy="792088"/>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dirty="0" smtClean="0">
                <a:solidFill>
                  <a:srgbClr val="FFFFFF"/>
                </a:solidFill>
                <a:latin typeface="Arial" charset="0"/>
                <a:cs typeface="Arial" charset="0"/>
              </a:rPr>
              <a:t>HP1 interagisce con H3k9m2/m3 e con </a:t>
            </a:r>
            <a:r>
              <a:rPr lang="it-IT" sz="2800" dirty="0" err="1" smtClean="0">
                <a:solidFill>
                  <a:srgbClr val="FFFFFF"/>
                </a:solidFill>
                <a:latin typeface="Arial" charset="0"/>
                <a:cs typeface="Arial" charset="0"/>
              </a:rPr>
              <a:t>Suvar</a:t>
            </a:r>
            <a:r>
              <a:rPr lang="it-IT" sz="2800" dirty="0" smtClean="0">
                <a:solidFill>
                  <a:srgbClr val="FFFFFF"/>
                </a:solidFill>
                <a:latin typeface="Arial" charset="0"/>
                <a:cs typeface="Arial" charset="0"/>
              </a:rPr>
              <a:t> 3-9</a:t>
            </a:r>
            <a:endParaRPr lang="it-IT" sz="2800" i="1" dirty="0">
              <a:solidFill>
                <a:srgbClr val="FFFFFF"/>
              </a:solidFill>
              <a:latin typeface="Arial" charset="0"/>
              <a:cs typeface="Arial"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ext Box 1"/>
          <p:cNvSpPr txBox="1">
            <a:spLocks noChangeArrowheads="1"/>
          </p:cNvSpPr>
          <p:nvPr/>
        </p:nvSpPr>
        <p:spPr bwMode="auto">
          <a:xfrm>
            <a:off x="325438" y="381000"/>
            <a:ext cx="84931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charset="0"/>
                <a:ea typeface="ＭＳ Ｐゴシック" charset="0"/>
                <a:cs typeface="ＭＳ Ｐゴシック" charset="0"/>
              </a:defRPr>
            </a:lvl1pPr>
            <a:lvl2pPr marL="742950" indent="-28575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charset="0"/>
                <a:ea typeface="ＭＳ Ｐゴシック" charset="0"/>
              </a:defRPr>
            </a:lvl2pPr>
            <a:lvl3pPr marL="11430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charset="0"/>
                <a:ea typeface="ＭＳ Ｐゴシック" charset="0"/>
              </a:defRPr>
            </a:lvl3pPr>
            <a:lvl4pPr marL="16002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charset="0"/>
                <a:ea typeface="ＭＳ Ｐゴシック" charset="0"/>
              </a:defRPr>
            </a:lvl4pPr>
            <a:lvl5pPr marL="20574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charset="0"/>
                <a:ea typeface="ＭＳ Ｐゴシック" charset="0"/>
              </a:defRPr>
            </a:lvl9pPr>
          </a:lstStyle>
          <a:p>
            <a:pPr algn="ctr"/>
            <a:r>
              <a:rPr lang="en-GB" sz="1500" b="1">
                <a:solidFill>
                  <a:srgbClr val="000000"/>
                </a:solidFill>
                <a:latin typeface="Arial" charset="0"/>
              </a:rPr>
              <a:t>A model for the determination of chromatin structure. </a:t>
            </a:r>
          </a:p>
        </p:txBody>
      </p:sp>
      <p:sp>
        <p:nvSpPr>
          <p:cNvPr id="179204" name="Text Box 4"/>
          <p:cNvSpPr txBox="1">
            <a:spLocks noChangeArrowheads="1"/>
          </p:cNvSpPr>
          <p:nvPr/>
        </p:nvSpPr>
        <p:spPr bwMode="auto">
          <a:xfrm>
            <a:off x="1368425" y="5972175"/>
            <a:ext cx="39179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tabLst>
                <a:tab pos="655638" algn="l"/>
                <a:tab pos="1312863" algn="l"/>
                <a:tab pos="1968500" algn="l"/>
                <a:tab pos="2625725" algn="l"/>
                <a:tab pos="3282950" algn="l"/>
              </a:tabLst>
              <a:defRPr sz="2400">
                <a:solidFill>
                  <a:schemeClr val="tx1"/>
                </a:solidFill>
                <a:latin typeface="Times" charset="0"/>
                <a:ea typeface="ＭＳ Ｐゴシック" charset="0"/>
                <a:cs typeface="ＭＳ Ｐゴシック" charset="0"/>
              </a:defRPr>
            </a:lvl1pPr>
            <a:lvl2pPr marL="742950" indent="-285750">
              <a:tabLst>
                <a:tab pos="655638" algn="l"/>
                <a:tab pos="1312863" algn="l"/>
                <a:tab pos="1968500" algn="l"/>
                <a:tab pos="2625725" algn="l"/>
                <a:tab pos="3282950" algn="l"/>
              </a:tabLst>
              <a:defRPr sz="2400">
                <a:solidFill>
                  <a:schemeClr val="tx1"/>
                </a:solidFill>
                <a:latin typeface="Times" charset="0"/>
                <a:ea typeface="ＭＳ Ｐゴシック" charset="0"/>
              </a:defRPr>
            </a:lvl2pPr>
            <a:lvl3pPr marL="1143000" indent="-228600">
              <a:tabLst>
                <a:tab pos="655638" algn="l"/>
                <a:tab pos="1312863" algn="l"/>
                <a:tab pos="1968500" algn="l"/>
                <a:tab pos="2625725" algn="l"/>
                <a:tab pos="3282950" algn="l"/>
              </a:tabLst>
              <a:defRPr sz="2400">
                <a:solidFill>
                  <a:schemeClr val="tx1"/>
                </a:solidFill>
                <a:latin typeface="Times" charset="0"/>
                <a:ea typeface="ＭＳ Ｐゴシック" charset="0"/>
              </a:defRPr>
            </a:lvl3pPr>
            <a:lvl4pPr marL="1600200" indent="-228600">
              <a:tabLst>
                <a:tab pos="655638" algn="l"/>
                <a:tab pos="1312863" algn="l"/>
                <a:tab pos="1968500" algn="l"/>
                <a:tab pos="2625725" algn="l"/>
                <a:tab pos="3282950" algn="l"/>
              </a:tabLst>
              <a:defRPr sz="2400">
                <a:solidFill>
                  <a:schemeClr val="tx1"/>
                </a:solidFill>
                <a:latin typeface="Times" charset="0"/>
                <a:ea typeface="ＭＳ Ｐゴシック" charset="0"/>
              </a:defRPr>
            </a:lvl4pPr>
            <a:lvl5pPr marL="2057400" indent="-228600">
              <a:tabLst>
                <a:tab pos="655638" algn="l"/>
                <a:tab pos="1312863" algn="l"/>
                <a:tab pos="1968500" algn="l"/>
                <a:tab pos="2625725" algn="l"/>
                <a:tab pos="3282950" algn="l"/>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Times" charset="0"/>
                <a:ea typeface="ＭＳ Ｐゴシック" charset="0"/>
              </a:defRPr>
            </a:lvl9pPr>
          </a:lstStyle>
          <a:p>
            <a:r>
              <a:rPr lang="en-GB" sz="1100" b="1">
                <a:solidFill>
                  <a:srgbClr val="000000"/>
                </a:solidFill>
                <a:latin typeface="Arial" charset="0"/>
              </a:rPr>
              <a:t>Fang-Lin Sun et al. Mol. Cell. Biol. 2004;24:8210-8220</a:t>
            </a:r>
          </a:p>
        </p:txBody>
      </p:sp>
      <p:sp>
        <p:nvSpPr>
          <p:cNvPr id="6" name="Titolo 1"/>
          <p:cNvSpPr txBox="1">
            <a:spLocks/>
          </p:cNvSpPr>
          <p:nvPr/>
        </p:nvSpPr>
        <p:spPr bwMode="auto">
          <a:xfrm>
            <a:off x="0" y="0"/>
            <a:ext cx="9144000" cy="914400"/>
          </a:xfrm>
          <a:prstGeom prst="rect">
            <a:avLst/>
          </a:prstGeom>
          <a:solidFill>
            <a:srgbClr val="2D127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Times" charset="0"/>
                <a:ea typeface="ＭＳ Ｐゴシック" charset="0"/>
                <a:cs typeface="ＭＳ Ｐゴシック" charset="0"/>
              </a:defRPr>
            </a:lvl1pPr>
            <a:lvl2pPr marL="742950" indent="-285750" defTabSz="457200">
              <a:defRPr sz="2400">
                <a:solidFill>
                  <a:schemeClr val="tx1"/>
                </a:solidFill>
                <a:latin typeface="Times" charset="0"/>
                <a:ea typeface="ＭＳ Ｐゴシック" charset="0"/>
              </a:defRPr>
            </a:lvl2pPr>
            <a:lvl3pPr marL="1143000" indent="-228600" defTabSz="457200">
              <a:defRPr sz="2400">
                <a:solidFill>
                  <a:schemeClr val="tx1"/>
                </a:solidFill>
                <a:latin typeface="Times" charset="0"/>
                <a:ea typeface="ＭＳ Ｐゴシック" charset="0"/>
              </a:defRPr>
            </a:lvl3pPr>
            <a:lvl4pPr marL="1600200" indent="-228600" defTabSz="457200">
              <a:defRPr sz="2400">
                <a:solidFill>
                  <a:schemeClr val="tx1"/>
                </a:solidFill>
                <a:latin typeface="Times" charset="0"/>
                <a:ea typeface="ＭＳ Ｐゴシック" charset="0"/>
              </a:defRPr>
            </a:lvl4pPr>
            <a:lvl5pPr marL="2057400" indent="-228600" defTabSz="4572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600" dirty="0" smtClean="0">
                <a:solidFill>
                  <a:schemeClr val="bg1"/>
                </a:solidFill>
                <a:latin typeface="Arial" charset="0"/>
                <a:cs typeface="Arial" charset="0"/>
              </a:rPr>
              <a:t>HP1, metilazione e acetilazione degli istoni in</a:t>
            </a:r>
          </a:p>
          <a:p>
            <a:pPr algn="ctr"/>
            <a:r>
              <a:rPr lang="it-IT" sz="2600" dirty="0" err="1" smtClean="0">
                <a:solidFill>
                  <a:schemeClr val="bg1"/>
                </a:solidFill>
                <a:latin typeface="Arial" charset="0"/>
                <a:cs typeface="Arial" charset="0"/>
              </a:rPr>
              <a:t>eucromatina</a:t>
            </a:r>
            <a:r>
              <a:rPr lang="it-IT" sz="2600" dirty="0" smtClean="0">
                <a:solidFill>
                  <a:schemeClr val="bg1"/>
                </a:solidFill>
                <a:latin typeface="Arial" charset="0"/>
                <a:cs typeface="Arial" charset="0"/>
              </a:rPr>
              <a:t> ed </a:t>
            </a:r>
            <a:r>
              <a:rPr lang="it-IT" sz="2600" dirty="0" err="1" smtClean="0">
                <a:solidFill>
                  <a:schemeClr val="bg1"/>
                </a:solidFill>
                <a:latin typeface="Arial" charset="0"/>
                <a:cs typeface="Arial" charset="0"/>
              </a:rPr>
              <a:t>eterocromatina</a:t>
            </a:r>
            <a:endParaRPr lang="it-IT" sz="2600" i="1" dirty="0">
              <a:solidFill>
                <a:schemeClr val="bg1"/>
              </a:solidFill>
              <a:latin typeface="Arial" charset="0"/>
              <a:cs typeface="Arial" charset="0"/>
            </a:endParaRPr>
          </a:p>
        </p:txBody>
      </p:sp>
      <p:pic>
        <p:nvPicPr>
          <p:cNvPr id="2" name="Picture 1" descr="Schermata 2017-03-21 alle 23.27.4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2348880"/>
            <a:ext cx="8368930" cy="1440160"/>
          </a:xfrm>
          <a:prstGeom prst="rect">
            <a:avLst/>
          </a:prstGeom>
        </p:spPr>
      </p:pic>
      <p:pic>
        <p:nvPicPr>
          <p:cNvPr id="4" name="Picture 3" descr="Schermata 2017-03-21 alle 23.27.5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4653136"/>
            <a:ext cx="7048500" cy="1066800"/>
          </a:xfrm>
          <a:prstGeom prst="rect">
            <a:avLst/>
          </a:prstGeom>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idx="4294967295"/>
          </p:nvPr>
        </p:nvSpPr>
        <p:spPr>
          <a:xfrm>
            <a:off x="0" y="0"/>
            <a:ext cx="9144000" cy="1066800"/>
          </a:xfrm>
          <a:solidFill>
            <a:srgbClr val="000090"/>
          </a:solidFill>
        </p:spPr>
        <p:txBody>
          <a:bodyPr>
            <a:noAutofit/>
          </a:bodyPr>
          <a:lstStyle/>
          <a:p>
            <a:pPr eaLnBrk="1" hangingPunct="1">
              <a:defRPr/>
            </a:pPr>
            <a:r>
              <a:rPr lang="it-IT" sz="2700">
                <a:solidFill>
                  <a:srgbClr val="FFFFFF"/>
                </a:solidFill>
                <a:effectLst>
                  <a:outerShdw blurRad="38100" dist="38100" dir="2700000" algn="tl">
                    <a:srgbClr val="000000"/>
                  </a:outerShdw>
                </a:effectLst>
                <a:latin typeface="Arial" charset="0"/>
                <a:ea typeface="ＭＳ Ｐゴシック" charset="0"/>
                <a:cs typeface="Arial" charset="0"/>
              </a:rPr>
              <a:t>Modello per la formazione della eterocromatina basato sull’interazione HMTasi-H3MeK9-HP1</a:t>
            </a:r>
            <a:endParaRPr lang="en-GB" sz="2700">
              <a:solidFill>
                <a:srgbClr val="FFFFFF"/>
              </a:solidFill>
              <a:effectLst>
                <a:outerShdw blurRad="38100" dist="38100" dir="2700000" algn="tl">
                  <a:srgbClr val="000000"/>
                </a:outerShdw>
              </a:effectLst>
              <a:latin typeface="Arial" charset="0"/>
              <a:ea typeface="ＭＳ Ｐゴシック" charset="0"/>
              <a:cs typeface="Arial" charset="0"/>
            </a:endParaRPr>
          </a:p>
        </p:txBody>
      </p:sp>
      <p:pic>
        <p:nvPicPr>
          <p:cNvPr id="146434" name="Immagine 2" descr="Schermata 2016-03-22 alle 19.40.1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700809"/>
            <a:ext cx="5040536" cy="336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855169"/>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hermata 2017-03-21 alle 23.21.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908720"/>
            <a:ext cx="7208664" cy="4657405"/>
          </a:xfrm>
          <a:prstGeom prst="rect">
            <a:avLst/>
          </a:prstGeom>
        </p:spPr>
      </p:pic>
    </p:spTree>
    <p:extLst>
      <p:ext uri="{BB962C8B-B14F-4D97-AF65-F5344CB8AC3E}">
        <p14:creationId xmlns:p14="http://schemas.microsoft.com/office/powerpoint/2010/main" val="2139974562"/>
      </p:ext>
    </p:extLst>
  </p:cSld>
  <p:clrMapOvr>
    <a:masterClrMapping/>
  </p:clrMapOvr>
  <p:transition xmlns:p14="http://schemas.microsoft.com/office/powerpoint/2010/main" spd="slow">
    <p:cove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asellaDiTesto 4"/>
          <p:cNvSpPr txBox="1">
            <a:spLocks noChangeArrowheads="1"/>
          </p:cNvSpPr>
          <p:nvPr/>
        </p:nvSpPr>
        <p:spPr bwMode="auto">
          <a:xfrm>
            <a:off x="0" y="0"/>
            <a:ext cx="9144000" cy="954088"/>
          </a:xfrm>
          <a:prstGeom prst="rect">
            <a:avLst/>
          </a:prstGeom>
          <a:solidFill>
            <a:srgbClr val="000090"/>
          </a:solidFill>
          <a:ln w="9525">
            <a:no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it-IT" sz="2800" smtClean="0">
                <a:solidFill>
                  <a:schemeClr val="bg1"/>
                </a:solidFill>
                <a:effectLst>
                  <a:outerShdw blurRad="38100" dist="38100" dir="2700000" algn="tl">
                    <a:srgbClr val="000000"/>
                  </a:outerShdw>
                </a:effectLst>
                <a:latin typeface="Arial" charset="0"/>
                <a:cs typeface="Arial" charset="0"/>
              </a:rPr>
              <a:t>HP1 (</a:t>
            </a:r>
            <a:r>
              <a:rPr lang="it-IT" sz="2800" u="sng" smtClean="0">
                <a:solidFill>
                  <a:schemeClr val="bg1"/>
                </a:solidFill>
                <a:effectLst>
                  <a:outerShdw blurRad="38100" dist="38100" dir="2700000" algn="tl">
                    <a:srgbClr val="000000"/>
                  </a:outerShdw>
                </a:effectLst>
                <a:latin typeface="Arial" charset="0"/>
                <a:cs typeface="Arial" charset="0"/>
              </a:rPr>
              <a:t>H</a:t>
            </a:r>
            <a:r>
              <a:rPr lang="it-IT" sz="2800" smtClean="0">
                <a:solidFill>
                  <a:schemeClr val="bg1"/>
                </a:solidFill>
                <a:effectLst>
                  <a:outerShdw blurRad="38100" dist="38100" dir="2700000" algn="tl">
                    <a:srgbClr val="000000"/>
                  </a:outerShdw>
                </a:effectLst>
                <a:latin typeface="Arial" charset="0"/>
                <a:cs typeface="Arial" charset="0"/>
              </a:rPr>
              <a:t>eterochromatin </a:t>
            </a:r>
            <a:r>
              <a:rPr lang="it-IT" sz="2800" u="sng" smtClean="0">
                <a:solidFill>
                  <a:schemeClr val="bg1"/>
                </a:solidFill>
                <a:effectLst>
                  <a:outerShdw blurRad="38100" dist="38100" dir="2700000" algn="tl">
                    <a:srgbClr val="000000"/>
                  </a:outerShdw>
                </a:effectLst>
                <a:latin typeface="Arial" charset="0"/>
                <a:cs typeface="Arial" charset="0"/>
              </a:rPr>
              <a:t>P</a:t>
            </a:r>
            <a:r>
              <a:rPr lang="it-IT" sz="2800" smtClean="0">
                <a:solidFill>
                  <a:schemeClr val="bg1"/>
                </a:solidFill>
                <a:effectLst>
                  <a:outerShdw blurRad="38100" dist="38100" dir="2700000" algn="tl">
                    <a:srgbClr val="000000"/>
                  </a:outerShdw>
                </a:effectLst>
                <a:latin typeface="Arial" charset="0"/>
                <a:cs typeface="Arial" charset="0"/>
              </a:rPr>
              <a:t>rotein </a:t>
            </a:r>
            <a:r>
              <a:rPr lang="it-IT" sz="2800" u="sng" smtClean="0">
                <a:solidFill>
                  <a:schemeClr val="bg1"/>
                </a:solidFill>
                <a:effectLst>
                  <a:outerShdw blurRad="38100" dist="38100" dir="2700000" algn="tl">
                    <a:srgbClr val="000000"/>
                  </a:outerShdw>
                </a:effectLst>
                <a:latin typeface="Arial" charset="0"/>
                <a:cs typeface="Arial" charset="0"/>
              </a:rPr>
              <a:t>1</a:t>
            </a:r>
            <a:r>
              <a:rPr lang="it-IT" sz="2800" smtClean="0">
                <a:solidFill>
                  <a:schemeClr val="bg1"/>
                </a:solidFill>
                <a:effectLst>
                  <a:outerShdw blurRad="38100" dist="38100" dir="2700000" algn="tl">
                    <a:srgbClr val="000000"/>
                  </a:outerShdw>
                </a:effectLst>
                <a:latin typeface="Arial" charset="0"/>
                <a:cs typeface="Arial" charset="0"/>
              </a:rPr>
              <a:t>): un adattatore epigenetico multifunzionale</a:t>
            </a:r>
          </a:p>
        </p:txBody>
      </p:sp>
      <p:pic>
        <p:nvPicPr>
          <p:cNvPr id="207875"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3975" y="4581525"/>
            <a:ext cx="6048375"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p:cNvSpPr/>
          <p:nvPr/>
        </p:nvSpPr>
        <p:spPr>
          <a:xfrm>
            <a:off x="179388" y="4868863"/>
            <a:ext cx="3017837" cy="1323975"/>
          </a:xfrm>
          <a:prstGeom prst="rect">
            <a:avLst/>
          </a:prstGeom>
        </p:spPr>
        <p:txBody>
          <a:bodyPr>
            <a:spAutoFit/>
          </a:bodyPr>
          <a:lstStyle/>
          <a:p>
            <a:pPr>
              <a:defRPr/>
            </a:pPr>
            <a:r>
              <a:rPr lang="it-IT" sz="1600">
                <a:solidFill>
                  <a:srgbClr val="000000"/>
                </a:solidFill>
                <a:effectLst>
                  <a:outerShdw blurRad="38100" dist="38100" dir="2700000" algn="tl">
                    <a:srgbClr val="DDDDDD"/>
                  </a:outerShdw>
                </a:effectLst>
                <a:latin typeface="Arial" charset="0"/>
                <a:cs typeface="Arial Bold" charset="0"/>
              </a:rPr>
              <a:t>HP1 è una proteina con funzione di “</a:t>
            </a:r>
            <a:r>
              <a:rPr lang="it-IT" altLang="ja-JP" sz="1600">
                <a:solidFill>
                  <a:srgbClr val="000000"/>
                </a:solidFill>
                <a:effectLst>
                  <a:outerShdw blurRad="38100" dist="38100" dir="2700000" algn="tl">
                    <a:srgbClr val="DDDDDD"/>
                  </a:outerShdw>
                </a:effectLst>
                <a:latin typeface="Arial" charset="0"/>
                <a:cs typeface="Arial Bold" charset="0"/>
              </a:rPr>
              <a:t>capping</a:t>
            </a:r>
            <a:r>
              <a:rPr lang="it-IT" sz="1600">
                <a:solidFill>
                  <a:srgbClr val="000000"/>
                </a:solidFill>
                <a:effectLst>
                  <a:outerShdw blurRad="38100" dist="38100" dir="2700000" algn="tl">
                    <a:srgbClr val="DDDDDD"/>
                  </a:outerShdw>
                </a:effectLst>
                <a:latin typeface="Arial" charset="0"/>
                <a:cs typeface="Arial Bold" charset="0"/>
              </a:rPr>
              <a:t>”</a:t>
            </a:r>
            <a:r>
              <a:rPr lang="it-IT" altLang="ja-JP" sz="1600">
                <a:solidFill>
                  <a:srgbClr val="000000"/>
                </a:solidFill>
                <a:effectLst>
                  <a:outerShdw blurRad="38100" dist="38100" dir="2700000" algn="tl">
                    <a:srgbClr val="DDDDDD"/>
                  </a:outerShdw>
                </a:effectLst>
                <a:latin typeface="Arial" charset="0"/>
                <a:cs typeface="Arial Bold" charset="0"/>
              </a:rPr>
              <a:t> telomerico</a:t>
            </a:r>
          </a:p>
          <a:p>
            <a:pPr>
              <a:defRPr/>
            </a:pPr>
            <a:endParaRPr lang="it-IT" sz="1600">
              <a:solidFill>
                <a:srgbClr val="000000"/>
              </a:solidFill>
              <a:effectLst>
                <a:outerShdw blurRad="38100" dist="38100" dir="2700000" algn="tl">
                  <a:srgbClr val="DDDDDD"/>
                </a:outerShdw>
              </a:effectLst>
              <a:latin typeface="Arial" charset="0"/>
              <a:cs typeface="Arial Bold" charset="0"/>
            </a:endParaRPr>
          </a:p>
          <a:p>
            <a:pPr>
              <a:defRPr/>
            </a:pPr>
            <a:r>
              <a:rPr lang="it-IT" sz="1600">
                <a:solidFill>
                  <a:srgbClr val="000000"/>
                </a:solidFill>
                <a:effectLst>
                  <a:outerShdw blurRad="38100" dist="38100" dir="2700000" algn="tl">
                    <a:srgbClr val="DDDDDD"/>
                  </a:outerShdw>
                </a:effectLst>
                <a:latin typeface="Arial" charset="0"/>
                <a:cs typeface="Arial Bold" charset="0"/>
              </a:rPr>
              <a:t>Fusioni telomeriche</a:t>
            </a:r>
          </a:p>
        </p:txBody>
      </p:sp>
      <p:sp>
        <p:nvSpPr>
          <p:cNvPr id="14348" name="CasellaDiTesto 14"/>
          <p:cNvSpPr txBox="1">
            <a:spLocks noChangeArrowheads="1"/>
          </p:cNvSpPr>
          <p:nvPr/>
        </p:nvSpPr>
        <p:spPr bwMode="auto">
          <a:xfrm>
            <a:off x="-23813" y="1989138"/>
            <a:ext cx="2570163" cy="1076325"/>
          </a:xfrm>
          <a:prstGeom prst="rect">
            <a:avLst/>
          </a:prstGeom>
          <a:noFill/>
          <a:ln w="9525">
            <a:noFill/>
            <a:miter lim="800000"/>
            <a:headEnd/>
            <a:tailEnd/>
          </a:ln>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it-IT" sz="1600" smtClean="0">
                <a:solidFill>
                  <a:srgbClr val="000000"/>
                </a:solidFill>
                <a:effectLst>
                  <a:outerShdw blurRad="38100" dist="38100" dir="2700000" algn="tl">
                    <a:srgbClr val="DDDDDD"/>
                  </a:outerShdw>
                </a:effectLst>
                <a:latin typeface="Arial" charset="0"/>
                <a:cs typeface="Arial Bold" charset="0"/>
              </a:rPr>
              <a:t>HP1 è presente nell’</a:t>
            </a:r>
            <a:r>
              <a:rPr lang="it-IT" altLang="ja-JP" sz="1600" smtClean="0">
                <a:solidFill>
                  <a:srgbClr val="000000"/>
                </a:solidFill>
                <a:effectLst>
                  <a:outerShdw blurRad="38100" dist="38100" dir="2700000" algn="tl">
                    <a:srgbClr val="DDDDDD"/>
                  </a:outerShdw>
                </a:effectLst>
                <a:latin typeface="Arial" charset="0"/>
                <a:cs typeface="Arial Bold" charset="0"/>
              </a:rPr>
              <a:t>eterocromatina, </a:t>
            </a:r>
          </a:p>
          <a:p>
            <a:pPr>
              <a:defRPr/>
            </a:pPr>
            <a:r>
              <a:rPr lang="it-IT" sz="1600" smtClean="0">
                <a:solidFill>
                  <a:srgbClr val="000000"/>
                </a:solidFill>
                <a:effectLst>
                  <a:outerShdw blurRad="38100" dist="38100" dir="2700000" algn="tl">
                    <a:srgbClr val="DDDDDD"/>
                  </a:outerShdw>
                </a:effectLst>
                <a:latin typeface="Arial" charset="0"/>
                <a:cs typeface="Arial Bold" charset="0"/>
              </a:rPr>
              <a:t>nei telomeri e in molti</a:t>
            </a:r>
          </a:p>
          <a:p>
            <a:pPr>
              <a:defRPr/>
            </a:pPr>
            <a:r>
              <a:rPr lang="it-IT" sz="1600" smtClean="0">
                <a:solidFill>
                  <a:srgbClr val="000000"/>
                </a:solidFill>
                <a:effectLst>
                  <a:outerShdw blurRad="38100" dist="38100" dir="2700000" algn="tl">
                    <a:srgbClr val="DDDDDD"/>
                  </a:outerShdw>
                </a:effectLst>
                <a:latin typeface="Arial" charset="0"/>
                <a:cs typeface="Arial Bold" charset="0"/>
              </a:rPr>
              <a:t>siti eucromatici</a:t>
            </a:r>
          </a:p>
        </p:txBody>
      </p:sp>
      <p:pic>
        <p:nvPicPr>
          <p:cNvPr id="207878" name="Immagine 1" descr="Schermata 2016-03-22 alle 19.43.5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0950" y="1341438"/>
            <a:ext cx="6154738"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Immagine 2" descr="Schermata 2016-03-22 alle 20.45.4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557338"/>
            <a:ext cx="338455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98" name="Immagine 3" descr="Schermata 2016-03-22 alle 20.46.5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2625" y="1557338"/>
            <a:ext cx="3967163"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p:nvPr/>
        </p:nvSpPr>
        <p:spPr>
          <a:xfrm>
            <a:off x="1258888" y="404813"/>
            <a:ext cx="6823075" cy="584200"/>
          </a:xfrm>
          <a:prstGeom prst="rect">
            <a:avLst/>
          </a:prstGeom>
        </p:spPr>
        <p:txBody>
          <a:bodyPr wrap="none">
            <a:spAutoFit/>
          </a:bodyPr>
          <a:lstStyle/>
          <a:p>
            <a:pPr>
              <a:defRPr/>
            </a:pPr>
            <a:r>
              <a:rPr lang="it-IT" sz="3200" dirty="0">
                <a:effectLst>
                  <a:outerShdw blurRad="38100" dist="38100" dir="2700000" algn="tl">
                    <a:srgbClr val="000000"/>
                  </a:outerShdw>
                </a:effectLst>
                <a:latin typeface="Arial" charset="0"/>
                <a:cs typeface="Arial Bold" charset="0"/>
              </a:rPr>
              <a:t>Fusioni </a:t>
            </a:r>
            <a:r>
              <a:rPr lang="it-IT" sz="3200" dirty="0" err="1">
                <a:effectLst>
                  <a:outerShdw blurRad="38100" dist="38100" dir="2700000" algn="tl">
                    <a:srgbClr val="000000"/>
                  </a:outerShdw>
                </a:effectLst>
                <a:latin typeface="Arial" charset="0"/>
                <a:cs typeface="Arial Bold" charset="0"/>
              </a:rPr>
              <a:t>telomeriche</a:t>
            </a:r>
            <a:r>
              <a:rPr lang="it-IT" sz="3200" dirty="0">
                <a:effectLst>
                  <a:outerShdw blurRad="38100" dist="38100" dir="2700000" algn="tl">
                    <a:srgbClr val="000000"/>
                  </a:outerShdw>
                </a:effectLst>
                <a:latin typeface="Arial" charset="0"/>
                <a:cs typeface="Arial Bold" charset="0"/>
              </a:rPr>
              <a:t> in cellule umane</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Immagine 1" descr="Schermata 2016-03-22 alle 23.01.4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275" y="620713"/>
            <a:ext cx="7386638"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2987675" y="115888"/>
            <a:ext cx="3098800" cy="523875"/>
          </a:xfrm>
          <a:prstGeom prst="rect">
            <a:avLst/>
          </a:prstGeom>
        </p:spPr>
        <p:txBody>
          <a:bodyPr wrap="none">
            <a:spAutoFit/>
          </a:bodyPr>
          <a:lstStyle/>
          <a:p>
            <a:pPr>
              <a:defRPr/>
            </a:pPr>
            <a:r>
              <a:rPr lang="it-IT" sz="2800">
                <a:effectLst>
                  <a:outerShdw blurRad="38100" dist="38100" dir="2700000" algn="tl">
                    <a:srgbClr val="DDDDDD"/>
                  </a:outerShdw>
                </a:effectLst>
                <a:latin typeface="Arial" charset="0"/>
                <a:cs typeface="Arial Bold" charset="0"/>
              </a:rPr>
              <a:t>E in cellule di topo</a:t>
            </a:r>
          </a:p>
        </p:txBody>
      </p:sp>
    </p:spTree>
    <p:extLst>
      <p:ext uri="{BB962C8B-B14F-4D97-AF65-F5344CB8AC3E}">
        <p14:creationId xmlns:p14="http://schemas.microsoft.com/office/powerpoint/2010/main" val="3034047349"/>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Immagine 1" descr="Schermata 2016-03-22 alle 19.43.4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2138" y="1125538"/>
            <a:ext cx="7510462" cy="458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3275468"/>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3" descr="&#10;Immagine 2                                                     00000002Lomu                           ABA78158:"/>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152400" y="1066800"/>
            <a:ext cx="8915400" cy="51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p:cNvSpPr txBox="1">
            <a:spLocks noChangeArrowheads="1"/>
          </p:cNvSpPr>
          <p:nvPr/>
        </p:nvSpPr>
        <p:spPr bwMode="auto">
          <a:xfrm>
            <a:off x="0" y="0"/>
            <a:ext cx="9144000" cy="523875"/>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it-IT" sz="2800">
                <a:solidFill>
                  <a:schemeClr val="bg1"/>
                </a:solidFill>
                <a:latin typeface="Arial" charset="0"/>
                <a:cs typeface="Arial" charset="0"/>
              </a:rPr>
              <a:t>Membri della famiglia HP1 in altre specie</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hermata 2017-03-19 alle 12.11.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836712"/>
            <a:ext cx="5575300" cy="5676900"/>
          </a:xfrm>
          <a:prstGeom prst="rect">
            <a:avLst/>
          </a:prstGeom>
        </p:spPr>
      </p:pic>
      <p:sp>
        <p:nvSpPr>
          <p:cNvPr id="3" name="Text Box 7"/>
          <p:cNvSpPr txBox="1">
            <a:spLocks noChangeArrowheads="1"/>
          </p:cNvSpPr>
          <p:nvPr/>
        </p:nvSpPr>
        <p:spPr bwMode="auto">
          <a:xfrm>
            <a:off x="22225" y="0"/>
            <a:ext cx="9121775" cy="584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3200" dirty="0">
                <a:solidFill>
                  <a:srgbClr val="FFFFFF"/>
                </a:solidFill>
              </a:rPr>
              <a:t>I </a:t>
            </a:r>
            <a:r>
              <a:rPr lang="it-IT" sz="3200" dirty="0" err="1">
                <a:solidFill>
                  <a:srgbClr val="FFFFFF"/>
                </a:solidFill>
              </a:rPr>
              <a:t>puff</a:t>
            </a:r>
            <a:r>
              <a:rPr lang="it-IT" sz="3200" dirty="0">
                <a:solidFill>
                  <a:srgbClr val="FFFFFF"/>
                </a:solidFill>
              </a:rPr>
              <a:t> </a:t>
            </a:r>
            <a:r>
              <a:rPr lang="it-IT" sz="3200" dirty="0" smtClean="0">
                <a:solidFill>
                  <a:srgbClr val="FFFFFF"/>
                </a:solidFill>
              </a:rPr>
              <a:t> cambiano durante lo sviluppo larvale</a:t>
            </a:r>
            <a:endParaRPr lang="it-IT" sz="3200" dirty="0">
              <a:solidFill>
                <a:srgbClr val="FFFFFF"/>
              </a:solidFill>
            </a:endParaRPr>
          </a:p>
        </p:txBody>
      </p:sp>
    </p:spTree>
    <p:extLst>
      <p:ext uri="{BB962C8B-B14F-4D97-AF65-F5344CB8AC3E}">
        <p14:creationId xmlns:p14="http://schemas.microsoft.com/office/powerpoint/2010/main" val="241844447"/>
      </p:ext>
    </p:extLst>
  </p:cSld>
  <p:clrMapOvr>
    <a:masterClrMapping/>
  </p:clrMapOvr>
  <p:transition xmlns:p14="http://schemas.microsoft.com/office/powerpoint/2010/main" spd="slow">
    <p:cove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4" descr="PEV.pct                                                        0000D554Macintosh HD                   ABA78158:"/>
          <p:cNvPicPr>
            <a:picLocks noChangeAspect="1" noChangeArrowheads="1"/>
          </p:cNvPicPr>
          <p:nvPr/>
        </p:nvPicPr>
        <p:blipFill>
          <a:blip r:embed="rId2">
            <a:lum bright="-30000" contrast="36000"/>
            <a:extLst>
              <a:ext uri="{28A0092B-C50C-407E-A947-70E740481C1C}">
                <a14:useLocalDpi xmlns:a14="http://schemas.microsoft.com/office/drawing/2010/main" val="0"/>
              </a:ext>
            </a:extLst>
          </a:blip>
          <a:srcRect l="5104" t="3561" r="14546" b="17061"/>
          <a:stretch>
            <a:fillRect/>
          </a:stretch>
        </p:blipFill>
        <p:spPr bwMode="auto">
          <a:xfrm>
            <a:off x="112713" y="1143000"/>
            <a:ext cx="8856662"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p:cNvSpPr txBox="1">
            <a:spLocks noChangeArrowheads="1"/>
          </p:cNvSpPr>
          <p:nvPr/>
        </p:nvSpPr>
        <p:spPr bwMode="auto">
          <a:xfrm>
            <a:off x="0" y="0"/>
            <a:ext cx="9144000" cy="523875"/>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it-IT" sz="2800">
                <a:solidFill>
                  <a:schemeClr val="bg1"/>
                </a:solidFill>
                <a:latin typeface="Arial" charset="0"/>
                <a:cs typeface="Arial" charset="0"/>
              </a:rPr>
              <a:t>I modificatori della PEV</a:t>
            </a:r>
          </a:p>
        </p:txBody>
      </p:sp>
    </p:spTree>
    <p:extLst>
      <p:ext uri="{BB962C8B-B14F-4D97-AF65-F5344CB8AC3E}">
        <p14:creationId xmlns:p14="http://schemas.microsoft.com/office/powerpoint/2010/main" val="4218685196"/>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Text Box 2"/>
          <p:cNvSpPr txBox="1">
            <a:spLocks noChangeArrowheads="1"/>
          </p:cNvSpPr>
          <p:nvPr/>
        </p:nvSpPr>
        <p:spPr bwMode="auto">
          <a:xfrm>
            <a:off x="0" y="0"/>
            <a:ext cx="9144000" cy="584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it-IT" sz="3200">
                <a:solidFill>
                  <a:schemeClr val="bg1"/>
                </a:solidFill>
                <a:latin typeface="Arial" charset="0"/>
                <a:cs typeface="Arial" charset="0"/>
              </a:rPr>
              <a:t>PEV: non solo </a:t>
            </a:r>
            <a:r>
              <a:rPr lang="it-IT" sz="3200" i="1">
                <a:solidFill>
                  <a:schemeClr val="bg1"/>
                </a:solidFill>
                <a:latin typeface="Arial" charset="0"/>
                <a:cs typeface="Arial" charset="0"/>
              </a:rPr>
              <a:t>Drosophila</a:t>
            </a:r>
            <a:endParaRPr lang="it-IT" sz="3200" i="1">
              <a:solidFill>
                <a:srgbClr val="000090"/>
              </a:solidFill>
              <a:latin typeface="Arial" charset="0"/>
              <a:cs typeface="Arial" charset="0"/>
            </a:endParaRPr>
          </a:p>
        </p:txBody>
      </p:sp>
      <p:pic>
        <p:nvPicPr>
          <p:cNvPr id="153603" name="Immagine 9" descr="Schermata 2016-03-21 alle 10.29.3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981075"/>
            <a:ext cx="5402263" cy="555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4516114"/>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ext Box 3"/>
          <p:cNvSpPr txBox="1">
            <a:spLocks noChangeArrowheads="1"/>
          </p:cNvSpPr>
          <p:nvPr/>
        </p:nvSpPr>
        <p:spPr bwMode="auto">
          <a:xfrm>
            <a:off x="452438" y="2776538"/>
            <a:ext cx="7658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it-IT" sz="3200">
                <a:solidFill>
                  <a:srgbClr val="FFFFFF"/>
                </a:solidFill>
              </a:rPr>
              <a:t>- Diffusione </a:t>
            </a:r>
            <a:r>
              <a:rPr lang="it-IT" sz="3200" i="1">
                <a:solidFill>
                  <a:srgbClr val="FFFFFF"/>
                </a:solidFill>
              </a:rPr>
              <a:t>in cis</a:t>
            </a:r>
            <a:r>
              <a:rPr lang="it-IT" sz="3200">
                <a:solidFill>
                  <a:srgbClr val="FFFFFF"/>
                </a:solidFill>
              </a:rPr>
              <a:t> della inattivazione  </a:t>
            </a:r>
          </a:p>
        </p:txBody>
      </p:sp>
      <p:sp>
        <p:nvSpPr>
          <p:cNvPr id="215043" name="Text Box 4"/>
          <p:cNvSpPr txBox="1">
            <a:spLocks noChangeArrowheads="1"/>
          </p:cNvSpPr>
          <p:nvPr/>
        </p:nvSpPr>
        <p:spPr bwMode="auto">
          <a:xfrm>
            <a:off x="990600" y="3733800"/>
            <a:ext cx="752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it-IT">
                <a:solidFill>
                  <a:srgbClr val="FFFFFF"/>
                </a:solidFill>
              </a:rPr>
              <a:t>  </a:t>
            </a:r>
            <a:r>
              <a:rPr lang="it-IT" sz="3200">
                <a:solidFill>
                  <a:srgbClr val="FFFFFF"/>
                </a:solidFill>
              </a:rPr>
              <a:t>-</a:t>
            </a:r>
            <a:r>
              <a:rPr lang="it-IT">
                <a:solidFill>
                  <a:srgbClr val="FFFFFF"/>
                </a:solidFill>
              </a:rPr>
              <a:t> </a:t>
            </a:r>
            <a:r>
              <a:rPr lang="it-IT" sz="3200">
                <a:solidFill>
                  <a:srgbClr val="FFFFFF"/>
                </a:solidFill>
              </a:rPr>
              <a:t>Compartimentalizzazione nucleare</a:t>
            </a:r>
            <a:endParaRPr lang="it-IT" sz="2000">
              <a:solidFill>
                <a:srgbClr val="FFFFFF"/>
              </a:solidFill>
            </a:endParaRPr>
          </a:p>
        </p:txBody>
      </p:sp>
      <p:sp>
        <p:nvSpPr>
          <p:cNvPr id="215044" name="CasellaDiTesto 4"/>
          <p:cNvSpPr txBox="1">
            <a:spLocks noChangeArrowheads="1"/>
          </p:cNvSpPr>
          <p:nvPr/>
        </p:nvSpPr>
        <p:spPr bwMode="auto">
          <a:xfrm>
            <a:off x="250825" y="4797425"/>
            <a:ext cx="8713788"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solidFill>
                  <a:srgbClr val="000000"/>
                </a:solidFill>
                <a:latin typeface="Arial" charset="0"/>
                <a:cs typeface="Arial" charset="0"/>
              </a:rPr>
              <a:t>In mice, a genetic screen to identify dominant </a:t>
            </a:r>
            <a:r>
              <a:rPr lang="it-IT" sz="1400" i="1">
                <a:solidFill>
                  <a:srgbClr val="000000"/>
                </a:solidFill>
                <a:latin typeface="Arial" charset="0"/>
                <a:cs typeface="Arial" charset="0"/>
              </a:rPr>
              <a:t>modifiers of murine metastable epialleles (Momme D</a:t>
            </a:r>
            <a:r>
              <a:rPr lang="it-IT" sz="1400">
                <a:solidFill>
                  <a:srgbClr val="000000"/>
                </a:solidFill>
                <a:latin typeface="Arial" charset="0"/>
                <a:cs typeface="Arial" charset="0"/>
              </a:rPr>
              <a:t>) was performed, using a green fluorescent protein (GFP) transgene-array insertion in mouse chromosome 1 (Blewitt et al. 2005).</a:t>
            </a:r>
          </a:p>
          <a:p>
            <a:endParaRPr lang="it-IT" sz="1400">
              <a:solidFill>
                <a:srgbClr val="000000"/>
              </a:solidFill>
              <a:latin typeface="Arial" charset="0"/>
              <a:cs typeface="Arial" charset="0"/>
            </a:endParaRPr>
          </a:p>
          <a:p>
            <a:r>
              <a:rPr lang="it-IT" sz="1400">
                <a:solidFill>
                  <a:srgbClr val="000000"/>
                </a:solidFill>
                <a:latin typeface="Arial" charset="0"/>
                <a:cs typeface="Arial" charset="0"/>
              </a:rPr>
              <a:t>This GFP transgene array is intermediately expressed in red blood cells, where fluorescence-activated cell sorting (FACS) analysis indicates that 55% of erythrocytes are GFP-positive. Following chemical mutagenesis, more than 2,500 offspring from an inbred F1 cross were screened to identify mice that had either an increased ratio [</a:t>
            </a:r>
            <a:r>
              <a:rPr lang="it-IT" sz="1400" i="1">
                <a:solidFill>
                  <a:srgbClr val="000000"/>
                </a:solidFill>
                <a:latin typeface="Arial" charset="0"/>
                <a:cs typeface="Arial" charset="0"/>
              </a:rPr>
              <a:t>Su(var) phenotype </a:t>
            </a:r>
            <a:r>
              <a:rPr lang="it-IT" sz="1400">
                <a:solidFill>
                  <a:srgbClr val="000000"/>
                </a:solidFill>
                <a:latin typeface="Arial" charset="0"/>
                <a:cs typeface="Arial" charset="0"/>
              </a:rPr>
              <a:t>activating the transgene array] or a reduced number [</a:t>
            </a:r>
            <a:r>
              <a:rPr lang="it-IT" sz="1400" i="1">
                <a:solidFill>
                  <a:srgbClr val="000000"/>
                </a:solidFill>
                <a:latin typeface="Arial" charset="0"/>
                <a:cs typeface="Arial" charset="0"/>
              </a:rPr>
              <a:t>E(var) phenotype silencing the transgene </a:t>
            </a:r>
            <a:r>
              <a:rPr lang="it-IT" sz="1400">
                <a:solidFill>
                  <a:srgbClr val="000000"/>
                </a:solidFill>
                <a:latin typeface="Arial" charset="0"/>
                <a:cs typeface="Arial" charset="0"/>
              </a:rPr>
              <a:t>array] of GFP-positive cells.</a:t>
            </a:r>
          </a:p>
        </p:txBody>
      </p:sp>
      <p:pic>
        <p:nvPicPr>
          <p:cNvPr id="215045" name="Immagine 6" descr="Schermata 2015-03-24 a 16.52.4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4138" y="836613"/>
            <a:ext cx="6242050" cy="396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6" name="CasellaDiTesto 7"/>
          <p:cNvSpPr txBox="1">
            <a:spLocks noChangeArrowheads="1"/>
          </p:cNvSpPr>
          <p:nvPr/>
        </p:nvSpPr>
        <p:spPr bwMode="auto">
          <a:xfrm>
            <a:off x="0" y="0"/>
            <a:ext cx="9144000" cy="830263"/>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a:solidFill>
                  <a:schemeClr val="bg1"/>
                </a:solidFill>
                <a:latin typeface="Arial" charset="0"/>
                <a:cs typeface="Comic Sans MS" charset="0"/>
              </a:rPr>
              <a:t>Un esempio di variegazione di un transgene GFP nel topo</a:t>
            </a:r>
          </a:p>
          <a:p>
            <a:pPr algn="ctr"/>
            <a:endParaRPr lang="it-IT">
              <a:solidFill>
                <a:schemeClr val="bg1"/>
              </a:solidFill>
              <a:latin typeface="Arial" charset="0"/>
              <a:cs typeface="Arial"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ttangolo 2"/>
          <p:cNvSpPr>
            <a:spLocks noChangeArrowheads="1"/>
          </p:cNvSpPr>
          <p:nvPr/>
        </p:nvSpPr>
        <p:spPr bwMode="auto">
          <a:xfrm>
            <a:off x="1187450" y="1773238"/>
            <a:ext cx="6710363"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3200" dirty="0">
                <a:solidFill>
                  <a:srgbClr val="000000"/>
                </a:solidFill>
                <a:latin typeface="Arial" charset="0"/>
                <a:cs typeface="Arial" charset="0"/>
              </a:rPr>
              <a:t>Modelli per spiegare la PEV</a:t>
            </a:r>
            <a:endParaRPr lang="it-IT" sz="3200" dirty="0">
              <a:solidFill>
                <a:srgbClr val="000000"/>
              </a:solidFill>
            </a:endParaRPr>
          </a:p>
          <a:p>
            <a:endParaRPr lang="it-IT" sz="3200" dirty="0">
              <a:solidFill>
                <a:srgbClr val="000000"/>
              </a:solidFill>
              <a:latin typeface="Arial" charset="0"/>
              <a:cs typeface="Arial" charset="0"/>
            </a:endParaRPr>
          </a:p>
          <a:p>
            <a:endParaRPr lang="it-IT" sz="3200" dirty="0">
              <a:solidFill>
                <a:srgbClr val="000000"/>
              </a:solidFill>
              <a:latin typeface="Arial" charset="0"/>
              <a:cs typeface="Arial" charset="0"/>
            </a:endParaRPr>
          </a:p>
          <a:p>
            <a:r>
              <a:rPr lang="it-IT" sz="2800" dirty="0">
                <a:solidFill>
                  <a:srgbClr val="000000"/>
                </a:solidFill>
                <a:latin typeface="Arial" charset="0"/>
                <a:cs typeface="Arial" charset="0"/>
              </a:rPr>
              <a:t>Come si realizza l’</a:t>
            </a:r>
            <a:r>
              <a:rPr lang="it-IT" altLang="ja-JP" sz="2800" dirty="0" err="1">
                <a:solidFill>
                  <a:srgbClr val="000000"/>
                </a:solidFill>
                <a:latin typeface="Arial" charset="0"/>
                <a:cs typeface="Arial" charset="0"/>
              </a:rPr>
              <a:t>eterocromatizzazione</a:t>
            </a:r>
            <a:r>
              <a:rPr lang="it-IT" altLang="ja-JP" sz="2800" dirty="0">
                <a:solidFill>
                  <a:srgbClr val="000000"/>
                </a:solidFill>
                <a:latin typeface="Arial" charset="0"/>
                <a:cs typeface="Arial" charset="0"/>
              </a:rPr>
              <a:t>?</a:t>
            </a:r>
            <a:endParaRPr lang="it-IT" sz="2800" dirty="0">
              <a:solidFill>
                <a:srgbClr val="000000"/>
              </a:solidFill>
              <a:latin typeface="Arial" charset="0"/>
              <a:cs typeface="Arial"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Immagine 1" descr="Schermata 2016-03-23 alle 10.26.4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969963"/>
            <a:ext cx="8280400" cy="587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
          <p:cNvSpPr txBox="1">
            <a:spLocks noChangeArrowheads="1"/>
          </p:cNvSpPr>
          <p:nvPr/>
        </p:nvSpPr>
        <p:spPr bwMode="auto">
          <a:xfrm>
            <a:off x="0" y="0"/>
            <a:ext cx="9144000" cy="523875"/>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it-IT" sz="2800">
                <a:solidFill>
                  <a:schemeClr val="bg1"/>
                </a:solidFill>
                <a:latin typeface="Arial" charset="0"/>
                <a:cs typeface="Arial" charset="0"/>
              </a:rPr>
              <a:t>               Diffusione in cis dell’</a:t>
            </a:r>
            <a:r>
              <a:rPr lang="it-IT" altLang="ja-JP" sz="2800">
                <a:solidFill>
                  <a:schemeClr val="bg1"/>
                </a:solidFill>
                <a:latin typeface="Arial" charset="0"/>
                <a:cs typeface="Arial" charset="0"/>
              </a:rPr>
              <a:t>eterocromatizzazione </a:t>
            </a:r>
            <a:endParaRPr lang="it-IT" sz="2800">
              <a:solidFill>
                <a:schemeClr val="bg1"/>
              </a:solidFill>
              <a:latin typeface="Arial" charset="0"/>
              <a:cs typeface="Arial" charset="0"/>
            </a:endParaRPr>
          </a:p>
        </p:txBody>
      </p:sp>
    </p:spTree>
    <p:extLst>
      <p:ext uri="{BB962C8B-B14F-4D97-AF65-F5344CB8AC3E}">
        <p14:creationId xmlns:p14="http://schemas.microsoft.com/office/powerpoint/2010/main" val="3598605342"/>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254000" y="3492500"/>
            <a:ext cx="2522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charset="0"/>
                <a:ea typeface="ＭＳ Ｐゴシック" charset="0"/>
                <a:cs typeface="ＭＳ Ｐゴシック" charset="0"/>
              </a:defRPr>
            </a:lvl1pPr>
            <a:lvl2pPr marL="742950" indent="-285750" defTabSz="457200">
              <a:defRPr sz="2400">
                <a:solidFill>
                  <a:schemeClr val="tx1"/>
                </a:solidFill>
                <a:latin typeface="Times" charset="0"/>
                <a:ea typeface="ＭＳ Ｐゴシック" charset="0"/>
              </a:defRPr>
            </a:lvl2pPr>
            <a:lvl3pPr marL="1143000" indent="-228600" defTabSz="457200">
              <a:defRPr sz="2400">
                <a:solidFill>
                  <a:schemeClr val="tx1"/>
                </a:solidFill>
                <a:latin typeface="Times" charset="0"/>
                <a:ea typeface="ＭＳ Ｐゴシック" charset="0"/>
              </a:defRPr>
            </a:lvl3pPr>
            <a:lvl4pPr marL="1600200" indent="-228600" defTabSz="457200">
              <a:defRPr sz="2400">
                <a:solidFill>
                  <a:schemeClr val="tx1"/>
                </a:solidFill>
                <a:latin typeface="Times" charset="0"/>
                <a:ea typeface="ＭＳ Ｐゴシック" charset="0"/>
              </a:defRPr>
            </a:lvl4pPr>
            <a:lvl5pPr marL="2057400" indent="-228600" defTabSz="4572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it-IT" sz="2000">
                <a:solidFill>
                  <a:srgbClr val="FF0000"/>
                </a:solidFill>
                <a:latin typeface="Arial" charset="0"/>
              </a:rPr>
              <a:t>Evidenze citologiche  </a:t>
            </a:r>
          </a:p>
        </p:txBody>
      </p:sp>
      <p:sp>
        <p:nvSpPr>
          <p:cNvPr id="46083" name="Text Box 3"/>
          <p:cNvSpPr txBox="1">
            <a:spLocks noChangeArrowheads="1"/>
          </p:cNvSpPr>
          <p:nvPr/>
        </p:nvSpPr>
        <p:spPr bwMode="auto">
          <a:xfrm>
            <a:off x="228600" y="4041775"/>
            <a:ext cx="78978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charset="0"/>
                <a:ea typeface="ＭＳ Ｐゴシック" charset="0"/>
                <a:cs typeface="ＭＳ Ｐゴシック" charset="0"/>
              </a:defRPr>
            </a:lvl1pPr>
            <a:lvl2pPr marL="742950" indent="-285750" defTabSz="457200">
              <a:defRPr sz="2400">
                <a:solidFill>
                  <a:schemeClr val="tx1"/>
                </a:solidFill>
                <a:latin typeface="Times" charset="0"/>
                <a:ea typeface="ＭＳ Ｐゴシック" charset="0"/>
              </a:defRPr>
            </a:lvl2pPr>
            <a:lvl3pPr marL="1143000" indent="-228600" defTabSz="457200">
              <a:defRPr sz="2400">
                <a:solidFill>
                  <a:schemeClr val="tx1"/>
                </a:solidFill>
                <a:latin typeface="Times" charset="0"/>
                <a:ea typeface="ＭＳ Ｐゴシック" charset="0"/>
              </a:defRPr>
            </a:lvl3pPr>
            <a:lvl4pPr marL="1600200" indent="-228600" defTabSz="457200">
              <a:defRPr sz="2400">
                <a:solidFill>
                  <a:schemeClr val="tx1"/>
                </a:solidFill>
                <a:latin typeface="Times" charset="0"/>
                <a:ea typeface="ＭＳ Ｐゴシック" charset="0"/>
              </a:defRPr>
            </a:lvl4pPr>
            <a:lvl5pPr marL="2057400" indent="-228600" defTabSz="4572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it-IT" sz="2000">
                <a:solidFill>
                  <a:srgbClr val="000000"/>
                </a:solidFill>
                <a:latin typeface="Arial" charset="0"/>
              </a:rPr>
              <a:t>Nei cromosomi politenici si osserva perdita di bandeggio dei geni spostati accanto all’eterocromatina nelle cellule in cui questi geni sono repressi</a:t>
            </a:r>
          </a:p>
        </p:txBody>
      </p:sp>
      <p:sp>
        <p:nvSpPr>
          <p:cNvPr id="46084" name="Text Box 4"/>
          <p:cNvSpPr txBox="1">
            <a:spLocks noChangeArrowheads="1"/>
          </p:cNvSpPr>
          <p:nvPr/>
        </p:nvSpPr>
        <p:spPr bwMode="auto">
          <a:xfrm>
            <a:off x="241300" y="5326063"/>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charset="0"/>
                <a:ea typeface="ＭＳ Ｐゴシック" charset="0"/>
                <a:cs typeface="ＭＳ Ｐゴシック" charset="0"/>
              </a:defRPr>
            </a:lvl1pPr>
            <a:lvl2pPr marL="742950" indent="-285750" defTabSz="457200">
              <a:defRPr sz="2400">
                <a:solidFill>
                  <a:schemeClr val="tx1"/>
                </a:solidFill>
                <a:latin typeface="Times" charset="0"/>
                <a:ea typeface="ＭＳ Ｐゴシック" charset="0"/>
              </a:defRPr>
            </a:lvl2pPr>
            <a:lvl3pPr marL="1143000" indent="-228600" defTabSz="457200">
              <a:defRPr sz="2400">
                <a:solidFill>
                  <a:schemeClr val="tx1"/>
                </a:solidFill>
                <a:latin typeface="Times" charset="0"/>
                <a:ea typeface="ＭＳ Ｐゴシック" charset="0"/>
              </a:defRPr>
            </a:lvl3pPr>
            <a:lvl4pPr marL="1600200" indent="-228600" defTabSz="457200">
              <a:defRPr sz="2400">
                <a:solidFill>
                  <a:schemeClr val="tx1"/>
                </a:solidFill>
                <a:latin typeface="Times" charset="0"/>
                <a:ea typeface="ＭＳ Ｐゴシック" charset="0"/>
              </a:defRPr>
            </a:lvl4pPr>
            <a:lvl5pPr marL="2057400" indent="-228600" defTabSz="4572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it-IT" sz="2000">
                <a:solidFill>
                  <a:srgbClr val="FF0000"/>
                </a:solidFill>
                <a:latin typeface="Arial" charset="0"/>
              </a:rPr>
              <a:t>Evidenze molecolari</a:t>
            </a:r>
            <a:r>
              <a:rPr lang="it-IT" sz="2000">
                <a:solidFill>
                  <a:srgbClr val="000000"/>
                </a:solidFill>
                <a:latin typeface="Arial" charset="0"/>
              </a:rPr>
              <a:t> </a:t>
            </a:r>
          </a:p>
        </p:txBody>
      </p:sp>
      <p:sp>
        <p:nvSpPr>
          <p:cNvPr id="46085" name="Text Box 5"/>
          <p:cNvSpPr txBox="1">
            <a:spLocks noChangeArrowheads="1"/>
          </p:cNvSpPr>
          <p:nvPr/>
        </p:nvSpPr>
        <p:spPr bwMode="auto">
          <a:xfrm>
            <a:off x="254000" y="5765800"/>
            <a:ext cx="78803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charset="0"/>
                <a:ea typeface="ＭＳ Ｐゴシック" charset="0"/>
                <a:cs typeface="ＭＳ Ｐゴシック" charset="0"/>
              </a:defRPr>
            </a:lvl1pPr>
            <a:lvl2pPr marL="742950" indent="-285750" defTabSz="457200">
              <a:defRPr sz="2400">
                <a:solidFill>
                  <a:schemeClr val="tx1"/>
                </a:solidFill>
                <a:latin typeface="Times" charset="0"/>
                <a:ea typeface="ＭＳ Ｐゴシック" charset="0"/>
              </a:defRPr>
            </a:lvl2pPr>
            <a:lvl3pPr marL="1143000" indent="-228600" defTabSz="457200">
              <a:defRPr sz="2400">
                <a:solidFill>
                  <a:schemeClr val="tx1"/>
                </a:solidFill>
                <a:latin typeface="Times" charset="0"/>
                <a:ea typeface="ＭＳ Ｐゴシック" charset="0"/>
              </a:defRPr>
            </a:lvl3pPr>
            <a:lvl4pPr marL="1600200" indent="-228600" defTabSz="457200">
              <a:defRPr sz="2400">
                <a:solidFill>
                  <a:schemeClr val="tx1"/>
                </a:solidFill>
                <a:latin typeface="Times" charset="0"/>
                <a:ea typeface="ＭＳ Ｐゴシック" charset="0"/>
              </a:defRPr>
            </a:lvl4pPr>
            <a:lvl5pPr marL="2057400" indent="-228600" defTabSz="4572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it-IT" sz="2000">
                <a:solidFill>
                  <a:srgbClr val="000000"/>
                </a:solidFill>
                <a:latin typeface="Arial" charset="0"/>
              </a:rPr>
              <a:t>La cromatina di transgeni inseriti nell’eterocromatina è modificata in quanto risulta inaccessibile al taglio con enzimi di restrizione e nucleasi</a:t>
            </a:r>
          </a:p>
        </p:txBody>
      </p:sp>
      <p:sp>
        <p:nvSpPr>
          <p:cNvPr id="7" name="Text Box 2"/>
          <p:cNvSpPr txBox="1">
            <a:spLocks noChangeArrowheads="1"/>
          </p:cNvSpPr>
          <p:nvPr/>
        </p:nvSpPr>
        <p:spPr bwMode="auto">
          <a:xfrm>
            <a:off x="0" y="0"/>
            <a:ext cx="9144000" cy="523875"/>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it-IT" sz="2800">
                <a:solidFill>
                  <a:schemeClr val="bg1"/>
                </a:solidFill>
                <a:latin typeface="Arial" charset="0"/>
                <a:cs typeface="Arial" charset="0"/>
              </a:rPr>
              <a:t>                    Modello della diffusione in cis </a:t>
            </a:r>
          </a:p>
        </p:txBody>
      </p:sp>
      <p:pic>
        <p:nvPicPr>
          <p:cNvPr id="157702" name="Immagine 7" descr="Eu-he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609600"/>
            <a:ext cx="510540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159706"/>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dissolve">
                                      <p:cBhvr>
                                        <p:cTn id="7" dur="500"/>
                                        <p:tgtEl>
                                          <p:spTgt spid="460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6083"/>
                                        </p:tgtEl>
                                        <p:attrNameLst>
                                          <p:attrName>style.visibility</p:attrName>
                                        </p:attrNameLst>
                                      </p:cBhvr>
                                      <p:to>
                                        <p:strVal val="visible"/>
                                      </p:to>
                                    </p:set>
                                    <p:animEffect transition="in" filter="wipe(left)">
                                      <p:cBhvr>
                                        <p:cTn id="12" dur="500"/>
                                        <p:tgtEl>
                                          <p:spTgt spid="460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6084"/>
                                        </p:tgtEl>
                                        <p:attrNameLst>
                                          <p:attrName>style.visibility</p:attrName>
                                        </p:attrNameLst>
                                      </p:cBhvr>
                                      <p:to>
                                        <p:strVal val="visible"/>
                                      </p:to>
                                    </p:set>
                                    <p:animEffect transition="in" filter="wipe(left)">
                                      <p:cBhvr>
                                        <p:cTn id="17" dur="500"/>
                                        <p:tgtEl>
                                          <p:spTgt spid="460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6085"/>
                                        </p:tgtEl>
                                        <p:attrNameLst>
                                          <p:attrName>style.visibility</p:attrName>
                                        </p:attrNameLst>
                                      </p:cBhvr>
                                      <p:to>
                                        <p:strVal val="visible"/>
                                      </p:to>
                                    </p:set>
                                    <p:animEffect transition="in" filter="wipe(left)">
                                      <p:cBhvr>
                                        <p:cTn id="22" dur="500"/>
                                        <p:tgtEl>
                                          <p:spTgt spid="4608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autoUpdateAnimBg="0"/>
      <p:bldP spid="46083" grpId="0" autoUpdateAnimBg="0"/>
      <p:bldP spid="46084" grpId="0" autoUpdateAnimBg="0"/>
      <p:bldP spid="46085" grpId="0" autoUpdateAnimBg="0"/>
      <p:bldP spid="7" grpId="0" animBg="1"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0" y="0"/>
            <a:ext cx="9144000" cy="523875"/>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it-IT" sz="2800">
                <a:solidFill>
                  <a:schemeClr val="bg1"/>
                </a:solidFill>
                <a:latin typeface="Arial" charset="0"/>
                <a:cs typeface="Arial" charset="0"/>
              </a:rPr>
              <a:t>      Modello della compartimentalizzazione nucleare</a:t>
            </a:r>
          </a:p>
        </p:txBody>
      </p:sp>
      <p:sp>
        <p:nvSpPr>
          <p:cNvPr id="50179" name="Text Box 3"/>
          <p:cNvSpPr txBox="1">
            <a:spLocks noChangeArrowheads="1"/>
          </p:cNvSpPr>
          <p:nvPr/>
        </p:nvSpPr>
        <p:spPr bwMode="auto">
          <a:xfrm>
            <a:off x="152400" y="838200"/>
            <a:ext cx="8839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it-IT" sz="2000">
                <a:latin typeface="Arial" charset="0"/>
                <a:cs typeface="Arial" charset="0"/>
              </a:rPr>
              <a:t>Orientamento Rabl dei cromosomi interfasici di </a:t>
            </a:r>
            <a:r>
              <a:rPr lang="it-IT" sz="2000" i="1">
                <a:latin typeface="Arial" charset="0"/>
                <a:cs typeface="Arial" charset="0"/>
              </a:rPr>
              <a:t>Drosophila</a:t>
            </a:r>
            <a:r>
              <a:rPr lang="it-IT" sz="2000">
                <a:latin typeface="Arial" charset="0"/>
                <a:cs typeface="Arial" charset="0"/>
              </a:rPr>
              <a:t> : in molti organismi centromeri e regioni eterocromatiche sono localizzati in ad una estemità del nucleo e i telomeri si trovano in quella opposta</a:t>
            </a:r>
          </a:p>
        </p:txBody>
      </p:sp>
      <p:sp>
        <p:nvSpPr>
          <p:cNvPr id="50180" name="Text Box 4"/>
          <p:cNvSpPr txBox="1">
            <a:spLocks noChangeArrowheads="1"/>
          </p:cNvSpPr>
          <p:nvPr/>
        </p:nvSpPr>
        <p:spPr bwMode="auto">
          <a:xfrm>
            <a:off x="228600" y="5334000"/>
            <a:ext cx="86979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it-IT" sz="2000">
                <a:latin typeface="Arial" charset="0"/>
                <a:cs typeface="Arial" charset="0"/>
              </a:rPr>
              <a:t>I riordinamenti cromosomici possono alterare questa disposizione, pertanto la variegazione potrebbe essere il risultato della ridotta disponibilità di fattori di trascrizione in una data zona del nucleo</a:t>
            </a:r>
          </a:p>
        </p:txBody>
      </p:sp>
      <p:pic>
        <p:nvPicPr>
          <p:cNvPr id="219140" name="Immagine 4" descr="F1.medium.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438400"/>
            <a:ext cx="4649788"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0178"/>
                                        </p:tgtEl>
                                        <p:attrNameLst>
                                          <p:attrName>style.visibility</p:attrName>
                                        </p:attrNameLst>
                                      </p:cBhvr>
                                      <p:to>
                                        <p:strVal val="visible"/>
                                      </p:to>
                                    </p:set>
                                    <p:anim calcmode="lin" valueType="num">
                                      <p:cBhvr additive="base">
                                        <p:cTn id="7" dur="500" fill="hold"/>
                                        <p:tgtEl>
                                          <p:spTgt spid="50178"/>
                                        </p:tgtEl>
                                        <p:attrNameLst>
                                          <p:attrName>ppt_x</p:attrName>
                                        </p:attrNameLst>
                                      </p:cBhvr>
                                      <p:tavLst>
                                        <p:tav tm="0">
                                          <p:val>
                                            <p:strVal val="1+#ppt_w/2"/>
                                          </p:val>
                                        </p:tav>
                                        <p:tav tm="100000">
                                          <p:val>
                                            <p:strVal val="#ppt_x"/>
                                          </p:val>
                                        </p:tav>
                                      </p:tavLst>
                                    </p:anim>
                                    <p:anim calcmode="lin" valueType="num">
                                      <p:cBhvr additive="base">
                                        <p:cTn id="8" dur="500" fill="hold"/>
                                        <p:tgtEl>
                                          <p:spTgt spid="5017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0179"/>
                                        </p:tgtEl>
                                        <p:attrNameLst>
                                          <p:attrName>style.visibility</p:attrName>
                                        </p:attrNameLst>
                                      </p:cBhvr>
                                      <p:to>
                                        <p:strVal val="visible"/>
                                      </p:to>
                                    </p:set>
                                    <p:animEffect transition="in" filter="wipe(left)">
                                      <p:cBhvr>
                                        <p:cTn id="13" dur="500"/>
                                        <p:tgtEl>
                                          <p:spTgt spid="5017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0180"/>
                                        </p:tgtEl>
                                        <p:attrNameLst>
                                          <p:attrName>style.visibility</p:attrName>
                                        </p:attrNameLst>
                                      </p:cBhvr>
                                      <p:to>
                                        <p:strVal val="visible"/>
                                      </p:to>
                                    </p:set>
                                    <p:animEffect transition="in" filter="wipe(left)">
                                      <p:cBhvr>
                                        <p:cTn id="18" dur="500"/>
                                        <p:tgtEl>
                                          <p:spTgt spid="50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animBg="1" autoUpdateAnimBg="0"/>
      <p:bldP spid="50179" grpId="0" autoUpdateAnimBg="0"/>
      <p:bldP spid="50180" grpId="0"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ttangolo 3"/>
          <p:cNvSpPr>
            <a:spLocks noChangeArrowheads="1"/>
          </p:cNvSpPr>
          <p:nvPr/>
        </p:nvSpPr>
        <p:spPr bwMode="auto">
          <a:xfrm>
            <a:off x="2124075" y="2420938"/>
            <a:ext cx="5003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it-IT" sz="3600">
                <a:solidFill>
                  <a:srgbClr val="000090"/>
                </a:solidFill>
              </a:rPr>
              <a:t>HP1, epigenetica e cancro</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CasellaDiTesto 3"/>
          <p:cNvSpPr txBox="1">
            <a:spLocks noChangeArrowheads="1"/>
          </p:cNvSpPr>
          <p:nvPr/>
        </p:nvSpPr>
        <p:spPr bwMode="auto">
          <a:xfrm>
            <a:off x="533400" y="1295400"/>
            <a:ext cx="80772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b="1">
                <a:latin typeface="Arial" charset="0"/>
                <a:cs typeface="Arial" charset="0"/>
              </a:rPr>
              <a:t>Variazione dei livelli di HP1a e HP1b </a:t>
            </a:r>
            <a:r>
              <a:rPr lang="it-IT">
                <a:latin typeface="Arial" charset="0"/>
                <a:cs typeface="Arial" charset="0"/>
              </a:rPr>
              <a:t>sono stati associati con un </a:t>
            </a:r>
            <a:r>
              <a:rPr lang="it-IT" b="1">
                <a:latin typeface="Arial" charset="0"/>
                <a:cs typeface="Arial" charset="0"/>
              </a:rPr>
              <a:t>aumento dello sviluppo metastatico di vari tumori </a:t>
            </a:r>
            <a:r>
              <a:rPr lang="it-IT">
                <a:latin typeface="Arial" charset="0"/>
                <a:cs typeface="Arial" charset="0"/>
              </a:rPr>
              <a:t>tra cui melanomi e carcinomi del seno.</a:t>
            </a:r>
          </a:p>
          <a:p>
            <a:endParaRPr lang="it-IT">
              <a:latin typeface="Arial" charset="0"/>
              <a:cs typeface="Arial" charset="0"/>
            </a:endParaRPr>
          </a:p>
          <a:p>
            <a:r>
              <a:rPr lang="it-IT">
                <a:latin typeface="Arial" charset="0"/>
                <a:cs typeface="Arial" charset="0"/>
              </a:rPr>
              <a:t>Non sono note mutazioni somatiche nel gene che codifica HP1a o HP1b.</a:t>
            </a:r>
          </a:p>
          <a:p>
            <a:endParaRPr lang="it-IT">
              <a:cs typeface="Symbol" charset="0"/>
            </a:endParaRPr>
          </a:p>
          <a:p>
            <a:endParaRPr lang="it-IT">
              <a:cs typeface="Symbol" charset="0"/>
            </a:endParaRPr>
          </a:p>
        </p:txBody>
      </p:sp>
      <p:sp>
        <p:nvSpPr>
          <p:cNvPr id="221187" name="CasellaDiTesto 4"/>
          <p:cNvSpPr txBox="1">
            <a:spLocks noChangeArrowheads="1"/>
          </p:cNvSpPr>
          <p:nvPr/>
        </p:nvSpPr>
        <p:spPr bwMode="auto">
          <a:xfrm>
            <a:off x="0" y="0"/>
            <a:ext cx="9144000" cy="584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3200">
                <a:solidFill>
                  <a:srgbClr val="FFFFFF"/>
                </a:solidFill>
              </a:rPr>
              <a:t>HP1 e cancro</a:t>
            </a:r>
          </a:p>
        </p:txBody>
      </p:sp>
      <p:grpSp>
        <p:nvGrpSpPr>
          <p:cNvPr id="221188" name="Group 4"/>
          <p:cNvGrpSpPr>
            <a:grpSpLocks/>
          </p:cNvGrpSpPr>
          <p:nvPr/>
        </p:nvGrpSpPr>
        <p:grpSpPr bwMode="auto">
          <a:xfrm>
            <a:off x="1524000" y="4457700"/>
            <a:ext cx="5715000" cy="952500"/>
            <a:chOff x="432" y="3120"/>
            <a:chExt cx="4896" cy="816"/>
          </a:xfrm>
        </p:grpSpPr>
        <p:sp>
          <p:nvSpPr>
            <p:cNvPr id="7" name="Rectangle 5"/>
            <p:cNvSpPr>
              <a:spLocks noChangeArrowheads="1"/>
            </p:cNvSpPr>
            <p:nvPr/>
          </p:nvSpPr>
          <p:spPr bwMode="auto">
            <a:xfrm>
              <a:off x="432" y="3312"/>
              <a:ext cx="4896" cy="432"/>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12700">
              <a:noFill/>
              <a:miter lim="800000"/>
              <a:headEnd/>
              <a:tailEnd/>
            </a:ln>
            <a:effectLst>
              <a:prstShdw prst="shdw17" dist="17961" dir="2700000">
                <a:schemeClr val="folHlink">
                  <a:gamma/>
                  <a:shade val="60000"/>
                  <a:invGamma/>
                  <a:alpha val="74998"/>
                </a:schemeClr>
              </a:prstShdw>
            </a:effectLst>
          </p:spPr>
          <p:txBody>
            <a:bodyPr wrap="none" anchor="ctr"/>
            <a:lstStyle/>
            <a:p>
              <a:pPr algn="ctr">
                <a:defRPr/>
              </a:pPr>
              <a:r>
                <a:rPr lang="it-IT" b="1"/>
                <a:t>‘hinge’</a:t>
              </a:r>
            </a:p>
          </p:txBody>
        </p:sp>
        <p:sp>
          <p:nvSpPr>
            <p:cNvPr id="221190" name="Rectangle 6"/>
            <p:cNvSpPr>
              <a:spLocks noChangeArrowheads="1"/>
            </p:cNvSpPr>
            <p:nvPr/>
          </p:nvSpPr>
          <p:spPr bwMode="auto">
            <a:xfrm>
              <a:off x="912" y="3120"/>
              <a:ext cx="1440" cy="816"/>
            </a:xfrm>
            <a:prstGeom prst="rect">
              <a:avLst/>
            </a:prstGeom>
            <a:gradFill rotWithShape="0">
              <a:gsLst>
                <a:gs pos="0">
                  <a:srgbClr val="3399FF"/>
                </a:gs>
                <a:gs pos="100000">
                  <a:srgbClr val="184776"/>
                </a:gs>
              </a:gsLst>
              <a:lin ang="2700000" scaled="1"/>
            </a:gradFill>
            <a:ln>
              <a:noFill/>
            </a:ln>
            <a:effectLst>
              <a:prstShdw prst="shdw17" dist="17961" dir="2700000">
                <a:srgbClr val="1F5C99">
                  <a:alpha val="74997"/>
                </a:srgbClr>
              </a:prst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it-IT"/>
            </a:p>
          </p:txBody>
        </p:sp>
        <p:sp>
          <p:nvSpPr>
            <p:cNvPr id="221191" name="Rectangle 7"/>
            <p:cNvSpPr>
              <a:spLocks noChangeArrowheads="1"/>
            </p:cNvSpPr>
            <p:nvPr/>
          </p:nvSpPr>
          <p:spPr bwMode="auto">
            <a:xfrm>
              <a:off x="3456" y="3120"/>
              <a:ext cx="1440" cy="816"/>
            </a:xfrm>
            <a:prstGeom prst="rect">
              <a:avLst/>
            </a:prstGeom>
            <a:gradFill rotWithShape="0">
              <a:gsLst>
                <a:gs pos="0">
                  <a:srgbClr val="3399FF"/>
                </a:gs>
                <a:gs pos="100000">
                  <a:srgbClr val="184776"/>
                </a:gs>
              </a:gsLst>
              <a:lin ang="2700000" scaled="1"/>
            </a:gradFill>
            <a:ln>
              <a:noFill/>
            </a:ln>
            <a:effectLst>
              <a:prstShdw prst="shdw17" dist="17961" dir="2700000">
                <a:srgbClr val="1F5C99">
                  <a:alpha val="74997"/>
                </a:srgbClr>
              </a:prst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it-IT"/>
            </a:p>
          </p:txBody>
        </p:sp>
        <p:sp>
          <p:nvSpPr>
            <p:cNvPr id="10" name="AutoShape 8"/>
            <p:cNvSpPr>
              <a:spLocks noChangeArrowheads="1"/>
            </p:cNvSpPr>
            <p:nvPr/>
          </p:nvSpPr>
          <p:spPr bwMode="auto">
            <a:xfrm>
              <a:off x="1128" y="3336"/>
              <a:ext cx="1008" cy="384"/>
            </a:xfrm>
            <a:prstGeom prst="roundRect">
              <a:avLst>
                <a:gd name="adj" fmla="val 50000"/>
              </a:avLst>
            </a:prstGeom>
            <a:gradFill rotWithShape="0">
              <a:gsLst>
                <a:gs pos="0">
                  <a:srgbClr val="FF3300"/>
                </a:gs>
                <a:gs pos="100000">
                  <a:srgbClr val="FF3300">
                    <a:gamma/>
                    <a:shade val="46275"/>
                    <a:invGamma/>
                  </a:srgbClr>
                </a:gs>
              </a:gsLst>
              <a:lin ang="2700000" scaled="1"/>
            </a:gradFill>
            <a:ln w="12700">
              <a:noFill/>
              <a:round/>
              <a:headEnd/>
              <a:tailEnd/>
            </a:ln>
            <a:effectLst>
              <a:prstShdw prst="shdw17" dist="17961" dir="2700000">
                <a:srgbClr val="FF3300">
                  <a:gamma/>
                  <a:shade val="60000"/>
                  <a:invGamma/>
                  <a:alpha val="74998"/>
                </a:srgbClr>
              </a:prstShdw>
            </a:effectLst>
          </p:spPr>
          <p:txBody>
            <a:bodyPr wrap="none" anchor="ctr"/>
            <a:lstStyle/>
            <a:p>
              <a:pPr algn="ctr">
                <a:defRPr/>
              </a:pPr>
              <a:r>
                <a:rPr lang="it-IT" b="1">
                  <a:solidFill>
                    <a:schemeClr val="bg1"/>
                  </a:solidFill>
                  <a:effectLst>
                    <a:outerShdw blurRad="38100" dist="38100" dir="2700000" algn="tl">
                      <a:srgbClr val="000000"/>
                    </a:outerShdw>
                  </a:effectLst>
                </a:rPr>
                <a:t>CHD</a:t>
              </a:r>
            </a:p>
          </p:txBody>
        </p:sp>
        <p:sp>
          <p:nvSpPr>
            <p:cNvPr id="11" name="AutoShape 9"/>
            <p:cNvSpPr>
              <a:spLocks noChangeArrowheads="1"/>
            </p:cNvSpPr>
            <p:nvPr/>
          </p:nvSpPr>
          <p:spPr bwMode="auto">
            <a:xfrm>
              <a:off x="3672" y="3336"/>
              <a:ext cx="1009" cy="384"/>
            </a:xfrm>
            <a:prstGeom prst="roundRect">
              <a:avLst>
                <a:gd name="adj" fmla="val 50000"/>
              </a:avLst>
            </a:prstGeom>
            <a:gradFill rotWithShape="0">
              <a:gsLst>
                <a:gs pos="0">
                  <a:srgbClr val="FF3300"/>
                </a:gs>
                <a:gs pos="100000">
                  <a:srgbClr val="FF3300">
                    <a:gamma/>
                    <a:shade val="46275"/>
                    <a:invGamma/>
                  </a:srgbClr>
                </a:gs>
              </a:gsLst>
              <a:lin ang="2700000" scaled="1"/>
            </a:gradFill>
            <a:ln w="12700">
              <a:noFill/>
              <a:round/>
              <a:headEnd/>
              <a:tailEnd/>
            </a:ln>
            <a:effectLst>
              <a:prstShdw prst="shdw17" dist="17961" dir="2700000">
                <a:srgbClr val="FF3300">
                  <a:gamma/>
                  <a:shade val="60000"/>
                  <a:invGamma/>
                  <a:alpha val="74998"/>
                </a:srgbClr>
              </a:prstShdw>
            </a:effectLst>
          </p:spPr>
          <p:txBody>
            <a:bodyPr wrap="none" anchor="ctr"/>
            <a:lstStyle/>
            <a:p>
              <a:pPr algn="ctr">
                <a:defRPr/>
              </a:pPr>
              <a:r>
                <a:rPr lang="it-IT" b="1">
                  <a:solidFill>
                    <a:schemeClr val="bg1"/>
                  </a:solidFill>
                  <a:effectLst>
                    <a:outerShdw blurRad="38100" dist="38100" dir="2700000" algn="tl">
                      <a:srgbClr val="000000"/>
                    </a:outerShdw>
                  </a:effectLst>
                </a:rPr>
                <a:t>CSD</a:t>
              </a:r>
            </a:p>
          </p:txBody>
        </p:sp>
      </p:gr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ttangolo 3"/>
          <p:cNvSpPr>
            <a:spLocks noChangeArrowheads="1"/>
          </p:cNvSpPr>
          <p:nvPr/>
        </p:nvSpPr>
        <p:spPr bwMode="auto">
          <a:xfrm>
            <a:off x="611188" y="3644900"/>
            <a:ext cx="8077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1800">
                <a:latin typeface="Arial" charset="0"/>
                <a:cs typeface="Arial" charset="0"/>
              </a:rPr>
              <a:t>Il complesso </a:t>
            </a:r>
            <a:r>
              <a:rPr lang="it-IT" sz="1800" b="1">
                <a:latin typeface="Arial" charset="0"/>
                <a:cs typeface="Arial" charset="0"/>
              </a:rPr>
              <a:t>HP1</a:t>
            </a:r>
            <a:r>
              <a:rPr lang="it-IT" sz="1800" b="1">
                <a:latin typeface="Symbol" charset="0"/>
                <a:cs typeface="Symbol" charset="0"/>
              </a:rPr>
              <a:t>a</a:t>
            </a:r>
            <a:r>
              <a:rPr lang="it-IT" sz="1800" b="1">
                <a:latin typeface="Arial" charset="0"/>
                <a:cs typeface="Arial" charset="0"/>
              </a:rPr>
              <a:t>-SUV39H1 </a:t>
            </a:r>
            <a:r>
              <a:rPr lang="it-IT" sz="1800">
                <a:latin typeface="Arial" charset="0"/>
                <a:cs typeface="Arial" charset="0"/>
              </a:rPr>
              <a:t>viene </a:t>
            </a:r>
            <a:r>
              <a:rPr lang="it-IT" sz="1800" b="1">
                <a:latin typeface="Arial" charset="0"/>
                <a:cs typeface="Arial" charset="0"/>
              </a:rPr>
              <a:t>reclutato in specifici promotori </a:t>
            </a:r>
            <a:r>
              <a:rPr lang="it-IT" sz="1800">
                <a:latin typeface="Arial" charset="0"/>
                <a:cs typeface="Arial" charset="0"/>
              </a:rPr>
              <a:t>da fattori di trascrizione </a:t>
            </a:r>
            <a:r>
              <a:rPr lang="it-IT" sz="1800" b="1">
                <a:latin typeface="Arial" charset="0"/>
                <a:cs typeface="Arial" charset="0"/>
              </a:rPr>
              <a:t>come Kruppel-like 11 </a:t>
            </a:r>
            <a:r>
              <a:rPr lang="it-IT" sz="1800">
                <a:latin typeface="Arial" charset="0"/>
                <a:cs typeface="Arial" charset="0"/>
              </a:rPr>
              <a:t>(</a:t>
            </a:r>
            <a:r>
              <a:rPr lang="it-IT" sz="1800" b="1">
                <a:latin typeface="Arial" charset="0"/>
                <a:cs typeface="Arial" charset="0"/>
              </a:rPr>
              <a:t>KLF11</a:t>
            </a:r>
            <a:r>
              <a:rPr lang="it-IT" sz="1800">
                <a:latin typeface="Arial" charset="0"/>
                <a:cs typeface="Arial" charset="0"/>
              </a:rPr>
              <a:t>), una proteina </a:t>
            </a:r>
            <a:r>
              <a:rPr lang="it-IT" sz="1800" b="1">
                <a:latin typeface="Arial" charset="0"/>
                <a:cs typeface="Arial" charset="0"/>
              </a:rPr>
              <a:t>tumor suppressor</a:t>
            </a:r>
            <a:r>
              <a:rPr lang="it-IT" sz="1800">
                <a:latin typeface="Arial" charset="0"/>
                <a:cs typeface="Arial" charset="0"/>
              </a:rPr>
              <a:t> che contiene una sequenza di 5 a. a. al C-terminale che media l’interazione con il </a:t>
            </a:r>
            <a:r>
              <a:rPr lang="it-IT" sz="1800" b="1">
                <a:latin typeface="Arial" charset="0"/>
                <a:cs typeface="Arial" charset="0"/>
              </a:rPr>
              <a:t>cromo-shadow </a:t>
            </a:r>
            <a:r>
              <a:rPr lang="it-IT" sz="1800">
                <a:latin typeface="Arial" charset="0"/>
                <a:cs typeface="Arial" charset="0"/>
              </a:rPr>
              <a:t>domain </a:t>
            </a:r>
            <a:r>
              <a:rPr lang="it-IT" sz="1800" b="1">
                <a:latin typeface="Arial" charset="0"/>
                <a:cs typeface="Arial" charset="0"/>
              </a:rPr>
              <a:t>di HP1</a:t>
            </a:r>
            <a:r>
              <a:rPr lang="it-IT" sz="1800" b="1">
                <a:latin typeface="Symbol" charset="0"/>
                <a:cs typeface="Symbol" charset="0"/>
              </a:rPr>
              <a:t>a</a:t>
            </a:r>
            <a:r>
              <a:rPr lang="it-IT" sz="1800">
                <a:latin typeface="Arial" charset="0"/>
                <a:cs typeface="Arial" charset="0"/>
              </a:rPr>
              <a:t>.</a:t>
            </a:r>
          </a:p>
          <a:p>
            <a:endParaRPr lang="it-IT" sz="1800">
              <a:latin typeface="Arial" charset="0"/>
              <a:cs typeface="Arial" charset="0"/>
            </a:endParaRPr>
          </a:p>
          <a:p>
            <a:r>
              <a:rPr lang="it-IT" sz="1800" b="1">
                <a:latin typeface="Arial" charset="0"/>
                <a:cs typeface="Arial" charset="0"/>
              </a:rPr>
              <a:t>Il complesso KLF11-HP1a-SUV39H1 </a:t>
            </a:r>
            <a:r>
              <a:rPr lang="it-IT" sz="1800">
                <a:latin typeface="Arial" charset="0"/>
                <a:cs typeface="Arial" charset="0"/>
              </a:rPr>
              <a:t>è associato con un </a:t>
            </a:r>
            <a:r>
              <a:rPr lang="it-IT" sz="1800" b="1">
                <a:latin typeface="Arial" charset="0"/>
                <a:cs typeface="Arial" charset="0"/>
              </a:rPr>
              <a:t>aumento dei livelli di  H3K9me3 </a:t>
            </a:r>
            <a:r>
              <a:rPr lang="it-IT" sz="1800">
                <a:latin typeface="Arial" charset="0"/>
                <a:cs typeface="Arial" charset="0"/>
              </a:rPr>
              <a:t>e </a:t>
            </a:r>
            <a:r>
              <a:rPr lang="it-IT" sz="1800" b="1">
                <a:latin typeface="Arial" charset="0"/>
                <a:cs typeface="Arial" charset="0"/>
              </a:rPr>
              <a:t>diminuizione di quelli di acetilazione  </a:t>
            </a:r>
          </a:p>
          <a:p>
            <a:r>
              <a:rPr lang="it-IT" sz="1800">
                <a:cs typeface="Arial" charset="0"/>
              </a:rPr>
              <a:t> </a:t>
            </a:r>
            <a:endParaRPr lang="it-IT" sz="1800">
              <a:latin typeface="Arial" charset="0"/>
              <a:cs typeface="Arial" charset="0"/>
            </a:endParaRPr>
          </a:p>
        </p:txBody>
      </p:sp>
      <p:pic>
        <p:nvPicPr>
          <p:cNvPr id="222211" name="Immagine 4" descr="Schermata 03-2457106 alle 22.55.2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692150"/>
            <a:ext cx="705485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2" name="CasellaDiTesto 5"/>
          <p:cNvSpPr txBox="1">
            <a:spLocks noChangeArrowheads="1"/>
          </p:cNvSpPr>
          <p:nvPr/>
        </p:nvSpPr>
        <p:spPr bwMode="auto">
          <a:xfrm>
            <a:off x="0" y="0"/>
            <a:ext cx="9144000" cy="584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3200">
                <a:solidFill>
                  <a:srgbClr val="FFFFFF"/>
                </a:solidFill>
              </a:rPr>
              <a:t>HP1 e cancro</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descr="&#10;ch8f24.gif                                                     0001342A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3338" y="1155700"/>
            <a:ext cx="4183062" cy="3746500"/>
          </a:xfrm>
          <a:prstGeom prst="rect">
            <a:avLst/>
          </a:prstGeom>
          <a:noFill/>
          <a:ln w="76200">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78850" name="Rectangle 4"/>
          <p:cNvSpPr>
            <a:spLocks noChangeArrowheads="1"/>
          </p:cNvSpPr>
          <p:nvPr/>
        </p:nvSpPr>
        <p:spPr bwMode="auto">
          <a:xfrm>
            <a:off x="827088" y="5465763"/>
            <a:ext cx="8137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it-IT" sz="1800">
                <a:solidFill>
                  <a:srgbClr val="000000"/>
                </a:solidFill>
              </a:rPr>
              <a:t>Somministrando precursori marcati dell</a:t>
            </a:r>
            <a:r>
              <a:rPr lang="ja-JP" altLang="it-IT" sz="1800">
                <a:solidFill>
                  <a:srgbClr val="000000"/>
                </a:solidFill>
              </a:rPr>
              <a:t>’</a:t>
            </a:r>
            <a:r>
              <a:rPr lang="it-IT" altLang="ja-JP" sz="1800">
                <a:solidFill>
                  <a:srgbClr val="000000"/>
                </a:solidFill>
              </a:rPr>
              <a:t>RNA si ritrova radioattività nei puff</a:t>
            </a:r>
            <a:r>
              <a:rPr lang="it-IT" altLang="ja-JP" sz="1800">
                <a:solidFill>
                  <a:srgbClr val="000000"/>
                </a:solidFill>
                <a:latin typeface="Comic Sans MS" charset="0"/>
              </a:rPr>
              <a:t>  </a:t>
            </a:r>
            <a:endParaRPr lang="en-GB" sz="1800">
              <a:solidFill>
                <a:srgbClr val="000000"/>
              </a:solidFill>
              <a:latin typeface="Comic Sans MS" charset="0"/>
            </a:endParaRPr>
          </a:p>
        </p:txBody>
      </p:sp>
      <p:sp>
        <p:nvSpPr>
          <p:cNvPr id="78851" name="Text Box 7"/>
          <p:cNvSpPr txBox="1">
            <a:spLocks noChangeArrowheads="1"/>
          </p:cNvSpPr>
          <p:nvPr/>
        </p:nvSpPr>
        <p:spPr bwMode="auto">
          <a:xfrm>
            <a:off x="22225" y="0"/>
            <a:ext cx="9121775" cy="584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3200">
                <a:solidFill>
                  <a:srgbClr val="FFFFFF"/>
                </a:solidFill>
              </a:rPr>
              <a:t>I puff sono sede di attiva trascrizione</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Immagine 5" descr="Schermata 03-2457106 alle 21.04.1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219200"/>
            <a:ext cx="8842375" cy="523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CasellaDiTesto 6"/>
          <p:cNvSpPr txBox="1">
            <a:spLocks noChangeArrowheads="1"/>
          </p:cNvSpPr>
          <p:nvPr/>
        </p:nvSpPr>
        <p:spPr bwMode="auto">
          <a:xfrm>
            <a:off x="0" y="0"/>
            <a:ext cx="9144000" cy="523875"/>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a:solidFill>
                  <a:srgbClr val="FFFFFF"/>
                </a:solidFill>
                <a:latin typeface="Arial" charset="0"/>
                <a:cs typeface="Arial" charset="0"/>
              </a:rPr>
              <a:t>KLF11 lega HP1</a:t>
            </a:r>
            <a:r>
              <a:rPr lang="it-IT" sz="2800">
                <a:solidFill>
                  <a:srgbClr val="FFFFFF"/>
                </a:solidFill>
                <a:latin typeface="Symbol" charset="0"/>
                <a:cs typeface="Symbol" charset="0"/>
              </a:rPr>
              <a:t>a</a:t>
            </a:r>
            <a:endParaRPr lang="it-IT" sz="2800">
              <a:solidFill>
                <a:srgbClr val="FFFFFF"/>
              </a:solidFill>
              <a:latin typeface="Arial" charset="0"/>
              <a:cs typeface="Arial" charset="0"/>
            </a:endParaRPr>
          </a:p>
        </p:txBody>
      </p:sp>
      <p:sp>
        <p:nvSpPr>
          <p:cNvPr id="162820" name="CasellaDiTesto 7"/>
          <p:cNvSpPr txBox="1">
            <a:spLocks noChangeArrowheads="1"/>
          </p:cNvSpPr>
          <p:nvPr/>
        </p:nvSpPr>
        <p:spPr bwMode="auto">
          <a:xfrm>
            <a:off x="1752600" y="685800"/>
            <a:ext cx="51863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200">
                <a:latin typeface="Arial" charset="0"/>
                <a:cs typeface="Arial" charset="0"/>
              </a:rPr>
              <a:t>Esperimenti di co-immunoprecipitazione</a:t>
            </a:r>
          </a:p>
        </p:txBody>
      </p:sp>
    </p:spTree>
    <p:extLst>
      <p:ext uri="{BB962C8B-B14F-4D97-AF65-F5344CB8AC3E}">
        <p14:creationId xmlns:p14="http://schemas.microsoft.com/office/powerpoint/2010/main" val="3308262240"/>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0"/>
            <a:ext cx="3252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3" name="Rettangolo 4"/>
          <p:cNvSpPr>
            <a:spLocks noChangeArrowheads="1"/>
          </p:cNvSpPr>
          <p:nvPr/>
        </p:nvSpPr>
        <p:spPr bwMode="auto">
          <a:xfrm>
            <a:off x="250825" y="1557338"/>
            <a:ext cx="4572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latin typeface="Arial" charset="0"/>
                <a:cs typeface="Arial" charset="0"/>
              </a:rPr>
              <a:t>Bimolecular fluorescence complementation</a:t>
            </a:r>
            <a:r>
              <a:rPr lang="en-US">
                <a:latin typeface="Arial" charset="0"/>
                <a:cs typeface="Arial" charset="0"/>
              </a:rPr>
              <a:t> (</a:t>
            </a:r>
            <a:r>
              <a:rPr lang="en-US" b="1">
                <a:latin typeface="Arial" charset="0"/>
                <a:cs typeface="Arial" charset="0"/>
              </a:rPr>
              <a:t>BiFC</a:t>
            </a:r>
            <a:r>
              <a:rPr lang="en-US">
                <a:latin typeface="Arial" charset="0"/>
                <a:cs typeface="Arial" charset="0"/>
              </a:rPr>
              <a:t>)</a:t>
            </a:r>
          </a:p>
          <a:p>
            <a:endParaRPr lang="en-US">
              <a:latin typeface="Arial" charset="0"/>
              <a:cs typeface="Arial" charset="0"/>
            </a:endParaRPr>
          </a:p>
          <a:p>
            <a:r>
              <a:rPr lang="en-US" sz="2000">
                <a:latin typeface="Arial" charset="0"/>
                <a:cs typeface="Arial" charset="0"/>
              </a:rPr>
              <a:t>Per confermare </a:t>
            </a:r>
            <a:r>
              <a:rPr lang="en-US" sz="2000" i="1">
                <a:latin typeface="Arial" charset="0"/>
                <a:cs typeface="Arial" charset="0"/>
              </a:rPr>
              <a:t>in vivo</a:t>
            </a:r>
            <a:endParaRPr lang="it-IT" sz="2000" i="1">
              <a:latin typeface="Arial" charset="0"/>
              <a:cs typeface="Arial" charset="0"/>
            </a:endParaRPr>
          </a:p>
          <a:p>
            <a:r>
              <a:rPr lang="en-US" sz="2000">
                <a:latin typeface="Arial" charset="0"/>
                <a:cs typeface="Arial" charset="0"/>
              </a:rPr>
              <a:t>interazioni proteina-proteina</a:t>
            </a:r>
            <a:endParaRPr lang="it-IT" sz="2000">
              <a:latin typeface="Arial" charset="0"/>
              <a:cs typeface="Arial" charset="0"/>
            </a:endParaRPr>
          </a:p>
        </p:txBody>
      </p:sp>
    </p:spTree>
    <p:extLst>
      <p:ext uri="{BB962C8B-B14F-4D97-AF65-F5344CB8AC3E}">
        <p14:creationId xmlns:p14="http://schemas.microsoft.com/office/powerpoint/2010/main" val="2832817441"/>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Immagine 3" descr="Schermata 03-2457106 alle 22.46.3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91440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CasellaDiTesto 4"/>
          <p:cNvSpPr txBox="1">
            <a:spLocks noChangeArrowheads="1"/>
          </p:cNvSpPr>
          <p:nvPr/>
        </p:nvSpPr>
        <p:spPr bwMode="auto">
          <a:xfrm>
            <a:off x="0" y="-76200"/>
            <a:ext cx="9144000" cy="954088"/>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a:solidFill>
                  <a:srgbClr val="FFFFFF"/>
                </a:solidFill>
                <a:latin typeface="Arial" charset="0"/>
                <a:cs typeface="Arial" charset="0"/>
              </a:rPr>
              <a:t>Il reclutamento di HP1</a:t>
            </a:r>
            <a:r>
              <a:rPr lang="it-IT" sz="2800">
                <a:solidFill>
                  <a:srgbClr val="FFFFFF"/>
                </a:solidFill>
                <a:latin typeface="Symbol" charset="0"/>
                <a:cs typeface="Symbol" charset="0"/>
              </a:rPr>
              <a:t>a</a:t>
            </a:r>
            <a:r>
              <a:rPr lang="it-IT" sz="2800">
                <a:solidFill>
                  <a:srgbClr val="FFFFFF"/>
                </a:solidFill>
                <a:latin typeface="Arial" charset="0"/>
                <a:cs typeface="Arial" charset="0"/>
              </a:rPr>
              <a:t> da parte di KLF11 regola</a:t>
            </a:r>
          </a:p>
          <a:p>
            <a:pPr algn="ctr"/>
            <a:r>
              <a:rPr lang="it-IT" sz="2800">
                <a:solidFill>
                  <a:srgbClr val="FFFFFF"/>
                </a:solidFill>
                <a:latin typeface="Arial" charset="0"/>
                <a:cs typeface="Arial" charset="0"/>
              </a:rPr>
              <a:t>l’espressione di geni-associati al cancro</a:t>
            </a:r>
          </a:p>
        </p:txBody>
      </p:sp>
    </p:spTree>
    <p:extLst>
      <p:ext uri="{BB962C8B-B14F-4D97-AF65-F5344CB8AC3E}">
        <p14:creationId xmlns:p14="http://schemas.microsoft.com/office/powerpoint/2010/main" val="3286545324"/>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Immagine 3" descr="Schermata 03-2457106 alle 22.48.4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0"/>
            <a:ext cx="81407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CasellaDiTesto 4"/>
          <p:cNvSpPr txBox="1">
            <a:spLocks noChangeArrowheads="1"/>
          </p:cNvSpPr>
          <p:nvPr/>
        </p:nvSpPr>
        <p:spPr bwMode="auto">
          <a:xfrm>
            <a:off x="0" y="0"/>
            <a:ext cx="9144000" cy="954088"/>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a:solidFill>
                  <a:schemeClr val="bg1"/>
                </a:solidFill>
                <a:latin typeface="Arial" charset="0"/>
                <a:cs typeface="Arial" charset="0"/>
              </a:rPr>
              <a:t> Crescita neoplastica in assenza del reclutamento di HP1</a:t>
            </a:r>
            <a:r>
              <a:rPr lang="it-IT" sz="2800">
                <a:solidFill>
                  <a:srgbClr val="FFFFFF"/>
                </a:solidFill>
                <a:latin typeface="Symbol" charset="0"/>
                <a:cs typeface="Symbol" charset="0"/>
              </a:rPr>
              <a:t>a</a:t>
            </a:r>
            <a:r>
              <a:rPr lang="it-IT" sz="2800">
                <a:solidFill>
                  <a:schemeClr val="bg1"/>
                </a:solidFill>
                <a:latin typeface="Arial" charset="0"/>
                <a:cs typeface="Arial" charset="0"/>
              </a:rPr>
              <a:t> da parte di KLF11</a:t>
            </a:r>
          </a:p>
        </p:txBody>
      </p:sp>
    </p:spTree>
    <p:extLst>
      <p:ext uri="{BB962C8B-B14F-4D97-AF65-F5344CB8AC3E}">
        <p14:creationId xmlns:p14="http://schemas.microsoft.com/office/powerpoint/2010/main" val="1553284422"/>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Immagine 4" descr="Schermata 03-2457106 alle 23.31.50.png"/>
          <p:cNvSpPr>
            <a:spLocks noChangeAspect="1"/>
          </p:cNvSpPr>
          <p:nvPr/>
        </p:nvSpPr>
        <p:spPr bwMode="auto">
          <a:xfrm>
            <a:off x="228600" y="2057400"/>
            <a:ext cx="89154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27331" name="Immagine 5" descr="Schermata 03-2457106 alle 23.32.1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08100"/>
            <a:ext cx="75279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2" name="CasellaDiTesto 6"/>
          <p:cNvSpPr txBox="1">
            <a:spLocks noChangeArrowheads="1"/>
          </p:cNvSpPr>
          <p:nvPr/>
        </p:nvSpPr>
        <p:spPr bwMode="auto">
          <a:xfrm>
            <a:off x="0" y="0"/>
            <a:ext cx="9144000" cy="523875"/>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a:solidFill>
                  <a:srgbClr val="FFFFFF"/>
                </a:solidFill>
                <a:latin typeface="Arial" charset="0"/>
                <a:cs typeface="Arial" charset="0"/>
              </a:rPr>
              <a:t>Modello del reclutamento di HP1</a:t>
            </a:r>
            <a:r>
              <a:rPr lang="it-IT" sz="2800">
                <a:solidFill>
                  <a:srgbClr val="FFFFFF"/>
                </a:solidFill>
                <a:latin typeface="Symbol" charset="0"/>
                <a:cs typeface="Symbol" charset="0"/>
              </a:rPr>
              <a:t>a</a:t>
            </a:r>
            <a:r>
              <a:rPr lang="it-IT" sz="2800">
                <a:solidFill>
                  <a:srgbClr val="FFFFFF"/>
                </a:solidFill>
                <a:latin typeface="Arial" charset="0"/>
                <a:cs typeface="Arial" charset="0"/>
              </a:rPr>
              <a:t> da parte di KLF11 </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Immagine 3" descr="Schermata 03-2457106 alle 23.41.0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908050"/>
            <a:ext cx="6769100" cy="552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5" name="CasellaDiTesto 4"/>
          <p:cNvSpPr txBox="1">
            <a:spLocks noChangeArrowheads="1"/>
          </p:cNvSpPr>
          <p:nvPr/>
        </p:nvSpPr>
        <p:spPr bwMode="auto">
          <a:xfrm>
            <a:off x="0" y="0"/>
            <a:ext cx="9144000" cy="830263"/>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a:solidFill>
                  <a:srgbClr val="FFFFFF"/>
                </a:solidFill>
                <a:latin typeface="Arial" charset="0"/>
                <a:cs typeface="Arial" charset="0"/>
              </a:rPr>
              <a:t>Ridotta eterocromatizzazione dei repeats D4Z4 e origine </a:t>
            </a:r>
          </a:p>
          <a:p>
            <a:pPr algn="ctr"/>
            <a:r>
              <a:rPr lang="it-IT">
                <a:solidFill>
                  <a:srgbClr val="FFFFFF"/>
                </a:solidFill>
                <a:latin typeface="Arial" charset="0"/>
                <a:cs typeface="Arial" charset="0"/>
              </a:rPr>
              <a:t>della distrofia muscolare facioscapolomerale (FSHD1)</a:t>
            </a:r>
          </a:p>
        </p:txBody>
      </p:sp>
      <p:sp>
        <p:nvSpPr>
          <p:cNvPr id="228356" name="Rettangolo 1"/>
          <p:cNvSpPr>
            <a:spLocks noChangeArrowheads="1"/>
          </p:cNvSpPr>
          <p:nvPr/>
        </p:nvSpPr>
        <p:spPr bwMode="auto">
          <a:xfrm>
            <a:off x="6916738" y="1844675"/>
            <a:ext cx="22272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t>the subtelomeric region of chromosome arm 4q contains a large array of D4Z4 repeats that consists of repetitive elements</a:t>
            </a:r>
            <a:endParaRPr lang="it-IT" sz="1600"/>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Immagine 1" descr="Schermata 2016-03-22 alle 20.35.3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 y="260350"/>
            <a:ext cx="9080500" cy="634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5402501"/>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Immagine 3" descr="Schermata 03-2457107 alle 00.21.5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341438"/>
            <a:ext cx="33655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CasellaDiTesto 4"/>
          <p:cNvSpPr txBox="1">
            <a:spLocks noChangeArrowheads="1"/>
          </p:cNvSpPr>
          <p:nvPr/>
        </p:nvSpPr>
        <p:spPr bwMode="auto">
          <a:xfrm>
            <a:off x="685800" y="228600"/>
            <a:ext cx="78263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700">
                <a:latin typeface="Arial" charset="0"/>
                <a:cs typeface="Arial" charset="0"/>
              </a:rPr>
              <a:t>E pensare che tutto è nato da un occhio variegato </a:t>
            </a:r>
          </a:p>
          <a:p>
            <a:pPr algn="ctr"/>
            <a:r>
              <a:rPr lang="it-IT" sz="2700">
                <a:latin typeface="Arial" charset="0"/>
                <a:cs typeface="Arial" charset="0"/>
              </a:rPr>
              <a:t>di un moscerino!</a:t>
            </a:r>
          </a:p>
        </p:txBody>
      </p:sp>
      <p:pic>
        <p:nvPicPr>
          <p:cNvPr id="164868" name="Immagin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349500"/>
            <a:ext cx="5681663" cy="378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0609680"/>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64866"/>
                                        </p:tgtEl>
                                        <p:attrNameLst>
                                          <p:attrName>style.visibility</p:attrName>
                                        </p:attrNameLst>
                                      </p:cBhvr>
                                      <p:to>
                                        <p:strVal val="visible"/>
                                      </p:to>
                                    </p:set>
                                    <p:animEffect transition="in" filter="wedge">
                                      <p:cBhvr>
                                        <p:cTn id="7" dur="2000"/>
                                        <p:tgtEl>
                                          <p:spTgt spid="164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childTnLst>
                                    <p:set>
                                      <p:cBhvr>
                                        <p:cTn id="11" dur="1" fill="hold">
                                          <p:stCondLst>
                                            <p:cond delay="0"/>
                                          </p:stCondLst>
                                        </p:cTn>
                                        <p:tgtEl>
                                          <p:spTgt spid="164868"/>
                                        </p:tgtEl>
                                        <p:attrNameLst>
                                          <p:attrName>style.visibility</p:attrName>
                                        </p:attrNameLst>
                                      </p:cBhvr>
                                      <p:to>
                                        <p:strVal val="visible"/>
                                      </p:to>
                                    </p:set>
                                    <p:anim calcmode="lin" valueType="num">
                                      <p:cBhvr>
                                        <p:cTn id="12" dur="1000" fill="hold"/>
                                        <p:tgtEl>
                                          <p:spTgt spid="164868"/>
                                        </p:tgtEl>
                                        <p:attrNameLst>
                                          <p:attrName>ppt_w</p:attrName>
                                        </p:attrNameLst>
                                      </p:cBhvr>
                                      <p:tavLst>
                                        <p:tav tm="0">
                                          <p:val>
                                            <p:fltVal val="0"/>
                                          </p:val>
                                        </p:tav>
                                        <p:tav tm="100000">
                                          <p:val>
                                            <p:strVal val="#ppt_w"/>
                                          </p:val>
                                        </p:tav>
                                      </p:tavLst>
                                    </p:anim>
                                    <p:anim calcmode="lin" valueType="num">
                                      <p:cBhvr>
                                        <p:cTn id="13" dur="1000" fill="hold"/>
                                        <p:tgtEl>
                                          <p:spTgt spid="164868"/>
                                        </p:tgtEl>
                                        <p:attrNameLst>
                                          <p:attrName>ppt_h</p:attrName>
                                        </p:attrNameLst>
                                      </p:cBhvr>
                                      <p:tavLst>
                                        <p:tav tm="0">
                                          <p:val>
                                            <p:fltVal val="0"/>
                                          </p:val>
                                        </p:tav>
                                        <p:tav tm="100000">
                                          <p:val>
                                            <p:strVal val="#ppt_h"/>
                                          </p:val>
                                        </p:tav>
                                      </p:tavLst>
                                    </p:anim>
                                    <p:anim calcmode="lin" valueType="num">
                                      <p:cBhvr>
                                        <p:cTn id="14" dur="1000" fill="hold"/>
                                        <p:tgtEl>
                                          <p:spTgt spid="164868"/>
                                        </p:tgtEl>
                                        <p:attrNameLst>
                                          <p:attrName>style.rotation</p:attrName>
                                        </p:attrNameLst>
                                      </p:cBhvr>
                                      <p:tavLst>
                                        <p:tav tm="0">
                                          <p:val>
                                            <p:fltVal val="90"/>
                                          </p:val>
                                        </p:tav>
                                        <p:tav tm="100000">
                                          <p:val>
                                            <p:fltVal val="0"/>
                                          </p:val>
                                        </p:tav>
                                      </p:tavLst>
                                    </p:anim>
                                    <p:animEffect transition="in" filter="fade">
                                      <p:cBhvr>
                                        <p:cTn id="15" dur="1000"/>
                                        <p:tgtEl>
                                          <p:spTgt spid="164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 Box 4"/>
          <p:cNvSpPr txBox="1">
            <a:spLocks noChangeArrowheads="1"/>
          </p:cNvSpPr>
          <p:nvPr/>
        </p:nvSpPr>
        <p:spPr bwMode="auto">
          <a:xfrm>
            <a:off x="901700" y="854075"/>
            <a:ext cx="76708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defRPr/>
            </a:pPr>
            <a:r>
              <a:rPr lang="it-IT" dirty="0" smtClean="0">
                <a:latin typeface="Arial" charset="0"/>
              </a:rPr>
              <a:t>Grazie alla presenza di un bandeggio naturale i cromosomi politenici rappresentano un ottimo strumento sperimentale per la mappatura di:</a:t>
            </a:r>
          </a:p>
          <a:p>
            <a:pPr eaLnBrk="1" hangingPunct="1">
              <a:defRPr/>
            </a:pPr>
            <a:endParaRPr lang="it-IT" dirty="0" smtClean="0">
              <a:latin typeface="Arial" charset="0"/>
            </a:endParaRPr>
          </a:p>
          <a:p>
            <a:pPr marL="342900" indent="-342900" eaLnBrk="1" hangingPunct="1">
              <a:buFont typeface="Arial"/>
              <a:buChar char="•"/>
              <a:defRPr/>
            </a:pPr>
            <a:r>
              <a:rPr lang="it-IT" dirty="0" smtClean="0">
                <a:latin typeface="Arial" charset="0"/>
              </a:rPr>
              <a:t>Riordinamenti cromosomici</a:t>
            </a:r>
          </a:p>
          <a:p>
            <a:pPr marL="342900" indent="-342900" eaLnBrk="1" hangingPunct="1">
              <a:buFont typeface="Arial"/>
              <a:buChar char="•"/>
              <a:defRPr/>
            </a:pPr>
            <a:endParaRPr lang="it-IT" dirty="0" smtClean="0">
              <a:latin typeface="Arial" charset="0"/>
            </a:endParaRPr>
          </a:p>
          <a:p>
            <a:pPr marL="342900" indent="-342900" eaLnBrk="1" hangingPunct="1">
              <a:buFont typeface="Arial"/>
              <a:buChar char="•"/>
              <a:defRPr/>
            </a:pPr>
            <a:r>
              <a:rPr lang="it-IT" dirty="0" smtClean="0">
                <a:latin typeface="Arial" charset="0"/>
              </a:rPr>
              <a:t>Sequenze di DNA  (mediante FISH)</a:t>
            </a:r>
          </a:p>
          <a:p>
            <a:pPr marL="342900" indent="-342900" eaLnBrk="1" hangingPunct="1">
              <a:buFont typeface="Arial"/>
              <a:buChar char="•"/>
              <a:defRPr/>
            </a:pPr>
            <a:endParaRPr lang="it-IT" dirty="0" smtClean="0">
              <a:latin typeface="Arial" charset="0"/>
            </a:endParaRPr>
          </a:p>
          <a:p>
            <a:pPr marL="342900" indent="-342900" eaLnBrk="1" hangingPunct="1">
              <a:buFont typeface="Arial"/>
              <a:buChar char="•"/>
              <a:defRPr/>
            </a:pPr>
            <a:r>
              <a:rPr lang="it-IT" dirty="0" smtClean="0">
                <a:latin typeface="Arial" charset="0"/>
              </a:rPr>
              <a:t>Proteine cromosomiche (mediante immunofluorescenza indiretta)</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897" name="Object 2"/>
          <p:cNvGraphicFramePr>
            <a:graphicFrameLocks noGrp="1" noChangeAspect="1"/>
          </p:cNvGraphicFramePr>
          <p:nvPr>
            <p:ph idx="1"/>
          </p:nvPr>
        </p:nvGraphicFramePr>
        <p:xfrm>
          <a:off x="3132138" y="981075"/>
          <a:ext cx="2376487" cy="1522413"/>
        </p:xfrm>
        <a:graphic>
          <a:graphicData uri="http://schemas.openxmlformats.org/presentationml/2006/ole">
            <mc:AlternateContent xmlns:mc="http://schemas.openxmlformats.org/markup-compatibility/2006">
              <mc:Choice xmlns:v="urn:schemas-microsoft-com:vml" Requires="v">
                <p:oleObj spid="_x0000_s81048" name="CorelDRAW" r:id="rId3" imgW="5686425" imgH="3648075" progId="CorelDRAW.Graphic.9">
                  <p:embed/>
                </p:oleObj>
              </mc:Choice>
              <mc:Fallback>
                <p:oleObj name="CorelDRAW" r:id="rId3" imgW="5686425" imgH="3648075" progId="CorelDRAW.Graphic.9">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b="37077"/>
                      <a:stretch>
                        <a:fillRect/>
                      </a:stretch>
                    </p:blipFill>
                    <p:spPr bwMode="auto">
                      <a:xfrm>
                        <a:off x="3132138" y="981075"/>
                        <a:ext cx="2376487"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0898" name="Picture 7" descr="normal2L"/>
          <p:cNvPicPr>
            <a:picLocks noChangeAspect="1" noChangeArrowheads="1"/>
          </p:cNvPicPr>
          <p:nvPr/>
        </p:nvPicPr>
        <p:blipFill>
          <a:blip r:embed="rId5">
            <a:lum contrast="12000"/>
            <a:extLst>
              <a:ext uri="{28A0092B-C50C-407E-A947-70E740481C1C}">
                <a14:useLocalDpi xmlns:a14="http://schemas.microsoft.com/office/drawing/2010/main" val="0"/>
              </a:ext>
            </a:extLst>
          </a:blip>
          <a:srcRect l="24545" r="35474" b="53181"/>
          <a:stretch>
            <a:fillRect/>
          </a:stretch>
        </p:blipFill>
        <p:spPr bwMode="auto">
          <a:xfrm>
            <a:off x="5097463" y="3165475"/>
            <a:ext cx="380047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8" descr="DELETION"/>
          <p:cNvPicPr>
            <a:picLocks noChangeAspect="1" noChangeArrowheads="1"/>
          </p:cNvPicPr>
          <p:nvPr/>
        </p:nvPicPr>
        <p:blipFill>
          <a:blip r:embed="rId6">
            <a:lum contrast="18000"/>
            <a:extLst>
              <a:ext uri="{28A0092B-C50C-407E-A947-70E740481C1C}">
                <a14:useLocalDpi xmlns:a14="http://schemas.microsoft.com/office/drawing/2010/main" val="0"/>
              </a:ext>
            </a:extLst>
          </a:blip>
          <a:srcRect l="36012" t="31696" r="18452" b="22322"/>
          <a:stretch>
            <a:fillRect/>
          </a:stretch>
        </p:blipFill>
        <p:spPr bwMode="auto">
          <a:xfrm>
            <a:off x="474663" y="3165475"/>
            <a:ext cx="4406900"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 Box 7"/>
          <p:cNvSpPr txBox="1">
            <a:spLocks noChangeArrowheads="1"/>
          </p:cNvSpPr>
          <p:nvPr/>
        </p:nvSpPr>
        <p:spPr bwMode="auto">
          <a:xfrm>
            <a:off x="22225" y="0"/>
            <a:ext cx="9121775" cy="584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3200">
                <a:solidFill>
                  <a:srgbClr val="FFFFFF"/>
                </a:solidFill>
                <a:latin typeface="Arial" charset="0"/>
                <a:cs typeface="Arial" charset="0"/>
              </a:rPr>
              <a:t>Analisi citologica di delezioni</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21" name="Object 2"/>
          <p:cNvGraphicFramePr>
            <a:graphicFrameLocks noGrp="1" noChangeAspect="1"/>
          </p:cNvGraphicFramePr>
          <p:nvPr>
            <p:ph sz="half" idx="1"/>
          </p:nvPr>
        </p:nvGraphicFramePr>
        <p:xfrm>
          <a:off x="827088" y="4868863"/>
          <a:ext cx="2438400" cy="1812925"/>
        </p:xfrm>
        <a:graphic>
          <a:graphicData uri="http://schemas.openxmlformats.org/presentationml/2006/ole">
            <mc:AlternateContent xmlns:mc="http://schemas.openxmlformats.org/markup-compatibility/2006">
              <mc:Choice xmlns:v="urn:schemas-microsoft-com:vml" Requires="v">
                <p:oleObj spid="_x0000_s82073" name="CorelDRAW" r:id="rId3" imgW="7086600" imgH="5267325" progId="CorelDRAW.Graphic.9">
                  <p:embed/>
                </p:oleObj>
              </mc:Choice>
              <mc:Fallback>
                <p:oleObj name="CorelDRAW" r:id="rId3" imgW="7086600" imgH="5267325" progId="CorelDRAW.Graphic.9">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4868863"/>
                        <a:ext cx="2438400" cy="181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81922" name="Picture 10" descr="chromlowmag"/>
          <p:cNvPicPr>
            <a:picLocks noChangeAspect="1" noChangeArrowheads="1"/>
          </p:cNvPicPr>
          <p:nvPr/>
        </p:nvPicPr>
        <p:blipFill>
          <a:blip r:embed="rId5">
            <a:lum contrast="18000"/>
            <a:extLst>
              <a:ext uri="{28A0092B-C50C-407E-A947-70E740481C1C}">
                <a14:useLocalDpi xmlns:a14="http://schemas.microsoft.com/office/drawing/2010/main" val="0"/>
              </a:ext>
            </a:extLst>
          </a:blip>
          <a:srcRect l="13460" r="23741" b="55792"/>
          <a:stretch>
            <a:fillRect/>
          </a:stretch>
        </p:blipFill>
        <p:spPr bwMode="auto">
          <a:xfrm>
            <a:off x="3995738" y="2781300"/>
            <a:ext cx="4829175"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12" descr="invers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139825"/>
            <a:ext cx="3295650"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Immagine 1" descr="Schermata 2016-03-15 alle 20.26.31.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203617">
            <a:off x="5666581" y="356394"/>
            <a:ext cx="1427163"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Text Box 7"/>
          <p:cNvSpPr txBox="1">
            <a:spLocks noChangeArrowheads="1"/>
          </p:cNvSpPr>
          <p:nvPr/>
        </p:nvSpPr>
        <p:spPr bwMode="auto">
          <a:xfrm>
            <a:off x="22225" y="0"/>
            <a:ext cx="9121775" cy="584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3200">
                <a:solidFill>
                  <a:srgbClr val="FFFFFF"/>
                </a:solidFill>
                <a:latin typeface="Arial" charset="0"/>
                <a:cs typeface="Arial" charset="0"/>
              </a:rPr>
              <a:t>Analisi citologica di inversioni</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938" y="804863"/>
            <a:ext cx="7672387" cy="593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CasellaDiTesto 3"/>
          <p:cNvSpPr txBox="1">
            <a:spLocks noChangeArrowheads="1"/>
          </p:cNvSpPr>
          <p:nvPr/>
        </p:nvSpPr>
        <p:spPr bwMode="auto">
          <a:xfrm>
            <a:off x="1295400" y="220663"/>
            <a:ext cx="7004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it-IT" sz="3200">
                <a:solidFill>
                  <a:schemeClr val="bg1"/>
                </a:solidFill>
                <a:latin typeface="Arial" charset="0"/>
                <a:cs typeface="Arial" charset="0"/>
              </a:rPr>
              <a:t>I cromosomi politenici in fluorescenza</a:t>
            </a:r>
          </a:p>
        </p:txBody>
      </p:sp>
      <p:sp>
        <p:nvSpPr>
          <p:cNvPr id="82948" name="Rectangle 5"/>
          <p:cNvSpPr txBox="1">
            <a:spLocks/>
          </p:cNvSpPr>
          <p:nvPr/>
        </p:nvSpPr>
        <p:spPr bwMode="auto">
          <a:xfrm>
            <a:off x="0" y="-17463"/>
            <a:ext cx="9144000" cy="822326"/>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it-IT" sz="2800">
                <a:solidFill>
                  <a:srgbClr val="FFFFFF"/>
                </a:solidFill>
                <a:latin typeface="Arial" charset="0"/>
              </a:rPr>
              <a:t>FISH su preparati di cromosomi politenici</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2946"/>
                                        </p:tgtEl>
                                        <p:attrNameLst>
                                          <p:attrName>style.visibility</p:attrName>
                                        </p:attrNameLst>
                                      </p:cBhvr>
                                      <p:to>
                                        <p:strVal val="visible"/>
                                      </p:to>
                                    </p:set>
                                    <p:animEffect transition="in" filter="fade">
                                      <p:cBhvr>
                                        <p:cTn id="7" dur="2000"/>
                                        <p:tgtEl>
                                          <p:spTgt spid="82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Schermata 03-2457826 alle 07.45.2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628650"/>
            <a:ext cx="5956300" cy="611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p:cNvSpPr>
            <a:spLocks noChangeArrowheads="1"/>
          </p:cNvSpPr>
          <p:nvPr/>
        </p:nvSpPr>
        <p:spPr bwMode="auto">
          <a:xfrm>
            <a:off x="0" y="-26988"/>
            <a:ext cx="9144000" cy="584201"/>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3200">
                <a:solidFill>
                  <a:srgbClr val="FFFFFF"/>
                </a:solidFill>
                <a:latin typeface="Arial" charset="0"/>
                <a:cs typeface="Arial" charset="0"/>
              </a:rPr>
              <a:t>Il ciclo vitale di </a:t>
            </a:r>
            <a:r>
              <a:rPr lang="it-IT" sz="3200" i="1">
                <a:solidFill>
                  <a:srgbClr val="FFFFFF"/>
                </a:solidFill>
                <a:latin typeface="Arial" charset="0"/>
                <a:cs typeface="Arial" charset="0"/>
              </a:rPr>
              <a:t>Drosophila melanogaster</a:t>
            </a:r>
            <a:endParaRPr lang="it-IT" sz="1800">
              <a:solidFill>
                <a:srgbClr val="FFFFFF"/>
              </a:solidFill>
              <a:latin typeface="Arial" charset="0"/>
              <a:cs typeface="Arial" charset="0"/>
            </a:endParaRPr>
          </a:p>
        </p:txBody>
      </p:sp>
    </p:spTree>
  </p:cSld>
  <p:clrMapOvr>
    <a:masterClrMapping/>
  </p:clrMapOvr>
  <p:transition xmlns:p14="http://schemas.microsoft.com/office/powerpoint/2010/mai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Immagine 3" descr="FISH_(Fluorescent_In_Situ_Hybridiza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5"/>
          <p:cNvSpPr>
            <a:spLocks noGrp="1"/>
          </p:cNvSpPr>
          <p:nvPr>
            <p:ph type="title"/>
          </p:nvPr>
        </p:nvSpPr>
        <p:spPr>
          <a:xfrm>
            <a:off x="0" y="-17463"/>
            <a:ext cx="9144000" cy="949326"/>
          </a:xfrm>
          <a:solidFill>
            <a:srgbClr val="3333CC"/>
          </a:solidFill>
        </p:spPr>
        <p:txBody>
          <a:bodyPr/>
          <a:lstStyle/>
          <a:p>
            <a:pPr eaLnBrk="1" hangingPunct="1"/>
            <a:r>
              <a:rPr lang="it-IT" sz="2800">
                <a:solidFill>
                  <a:srgbClr val="FFFFFF"/>
                </a:solidFill>
                <a:latin typeface="Arial" charset="0"/>
                <a:ea typeface="ＭＳ Ｐゴシック" charset="0"/>
                <a:cs typeface="ＭＳ Ｐゴシック" charset="0"/>
              </a:rPr>
              <a:t>Immunofluorescenza sui cromosomi politenici</a:t>
            </a:r>
          </a:p>
        </p:txBody>
      </p:sp>
      <p:pic>
        <p:nvPicPr>
          <p:cNvPr id="84994" name="Segnaposto contenuto 3" descr="indirectIF.jpg"/>
          <p:cNvPicPr>
            <a:picLocks noGrp="1" noChangeAspect="1"/>
          </p:cNvPicPr>
          <p:nvPr>
            <p:ph idx="1"/>
          </p:nvPr>
        </p:nvPicPr>
        <p:blipFill>
          <a:blip r:embed="rId2">
            <a:extLst>
              <a:ext uri="{28A0092B-C50C-407E-A947-70E740481C1C}">
                <a14:useLocalDpi xmlns:a14="http://schemas.microsoft.com/office/drawing/2010/main" val="0"/>
              </a:ext>
            </a:extLst>
          </a:blip>
          <a:srcRect l="12430" r="-1411"/>
          <a:stretch>
            <a:fillRect/>
          </a:stretch>
        </p:blipFill>
        <p:spPr>
          <a:xfrm>
            <a:off x="2692400" y="931863"/>
            <a:ext cx="3640138" cy="5880100"/>
          </a:xfrm>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17" name="Object 2"/>
          <p:cNvGraphicFramePr>
            <a:graphicFrameLocks noChangeAspect="1"/>
          </p:cNvGraphicFramePr>
          <p:nvPr>
            <p:extLst>
              <p:ext uri="{D42A27DB-BD31-4B8C-83A1-F6EECF244321}">
                <p14:modId xmlns:p14="http://schemas.microsoft.com/office/powerpoint/2010/main" val="4179438357"/>
              </p:ext>
            </p:extLst>
          </p:nvPr>
        </p:nvGraphicFramePr>
        <p:xfrm>
          <a:off x="2915816" y="1052736"/>
          <a:ext cx="5816600" cy="5697537"/>
        </p:xfrm>
        <a:graphic>
          <a:graphicData uri="http://schemas.openxmlformats.org/presentationml/2006/ole">
            <mc:AlternateContent xmlns:mc="http://schemas.openxmlformats.org/markup-compatibility/2006">
              <mc:Choice xmlns:v="urn:schemas-microsoft-com:vml" Requires="v">
                <p:oleObj spid="_x0000_s86167" name="Image" r:id="rId3" imgW="5044829" imgH="4943170" progId="Photoshop.Image.5">
                  <p:embed/>
                </p:oleObj>
              </mc:Choice>
              <mc:Fallback>
                <p:oleObj name="Image" r:id="rId3" imgW="5044829" imgH="4943170" progId="Photoshop.Image.5">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1052736"/>
                        <a:ext cx="5816600" cy="569753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6018" name="Rectangle 5"/>
          <p:cNvSpPr txBox="1">
            <a:spLocks/>
          </p:cNvSpPr>
          <p:nvPr/>
        </p:nvSpPr>
        <p:spPr bwMode="auto">
          <a:xfrm>
            <a:off x="0" y="-33338"/>
            <a:ext cx="9144000" cy="947738"/>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it-IT" sz="2800">
                <a:solidFill>
                  <a:srgbClr val="FFFFFF"/>
                </a:solidFill>
                <a:latin typeface="Arial" charset="0"/>
              </a:rPr>
              <a:t>Immunofluorescenza sui cromosomi politenici</a:t>
            </a:r>
          </a:p>
        </p:txBody>
      </p:sp>
      <p:sp>
        <p:nvSpPr>
          <p:cNvPr id="86019" name="CasellaDiTesto 5"/>
          <p:cNvSpPr txBox="1">
            <a:spLocks noChangeArrowheads="1"/>
          </p:cNvSpPr>
          <p:nvPr/>
        </p:nvSpPr>
        <p:spPr bwMode="auto">
          <a:xfrm>
            <a:off x="0" y="2651125"/>
            <a:ext cx="3149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it-IT" sz="1800">
                <a:solidFill>
                  <a:schemeClr val="bg1"/>
                </a:solidFill>
                <a:latin typeface="Arial" charset="0"/>
              </a:rPr>
              <a:t>La proteina HP1 è molto abbondante nelle regioni</a:t>
            </a:r>
          </a:p>
          <a:p>
            <a:pPr eaLnBrk="1" hangingPunct="1"/>
            <a:r>
              <a:rPr lang="it-IT" sz="1800">
                <a:solidFill>
                  <a:schemeClr val="bg1"/>
                </a:solidFill>
                <a:latin typeface="Arial" charset="0"/>
              </a:rPr>
              <a:t>di eterocromatina</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Immagine 6" descr="Schermata 2016-03-15 alle 20.31.5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092576" y="862012"/>
            <a:ext cx="338455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5"/>
          <p:cNvSpPr txBox="1">
            <a:spLocks/>
          </p:cNvSpPr>
          <p:nvPr/>
        </p:nvSpPr>
        <p:spPr bwMode="auto">
          <a:xfrm>
            <a:off x="0" y="-33338"/>
            <a:ext cx="9144000" cy="947738"/>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it-IT" sz="2800">
                <a:solidFill>
                  <a:srgbClr val="FFFFFF"/>
                </a:solidFill>
                <a:latin typeface="Arial" charset="0"/>
              </a:rPr>
              <a:t>Immunofluorescenza sui cromosomi politenici</a:t>
            </a:r>
          </a:p>
        </p:txBody>
      </p:sp>
      <p:sp>
        <p:nvSpPr>
          <p:cNvPr id="87044" name="Rettangolo 8"/>
          <p:cNvSpPr>
            <a:spLocks noChangeArrowheads="1"/>
          </p:cNvSpPr>
          <p:nvPr/>
        </p:nvSpPr>
        <p:spPr bwMode="auto">
          <a:xfrm>
            <a:off x="250825" y="2349500"/>
            <a:ext cx="40338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2000">
                <a:latin typeface="Arial" charset="0"/>
              </a:rPr>
              <a:t>La proteina di fusione Yeti-GFP è molto abbondante sui politenici</a:t>
            </a:r>
            <a:endParaRPr lang="it-IT" sz="2000"/>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87042"/>
                                        </p:tgtEl>
                                        <p:attrNameLst>
                                          <p:attrName>style.visibility</p:attrName>
                                        </p:attrNameLst>
                                      </p:cBhvr>
                                      <p:to>
                                        <p:strVal val="visible"/>
                                      </p:to>
                                    </p:set>
                                    <p:anim calcmode="lin" valueType="num">
                                      <p:cBhvr>
                                        <p:cTn id="7" dur="2000" fill="hold"/>
                                        <p:tgtEl>
                                          <p:spTgt spid="87042"/>
                                        </p:tgtEl>
                                        <p:attrNameLst>
                                          <p:attrName>ppt_w</p:attrName>
                                        </p:attrNameLst>
                                      </p:cBhvr>
                                      <p:tavLst>
                                        <p:tav tm="0">
                                          <p:val>
                                            <p:fltVal val="0"/>
                                          </p:val>
                                        </p:tav>
                                        <p:tav tm="100000">
                                          <p:val>
                                            <p:strVal val="#ppt_w"/>
                                          </p:val>
                                        </p:tav>
                                      </p:tavLst>
                                    </p:anim>
                                    <p:anim calcmode="lin" valueType="num">
                                      <p:cBhvr>
                                        <p:cTn id="8" dur="2000" fill="hold"/>
                                        <p:tgtEl>
                                          <p:spTgt spid="87042"/>
                                        </p:tgtEl>
                                        <p:attrNameLst>
                                          <p:attrName>ppt_h</p:attrName>
                                        </p:attrNameLst>
                                      </p:cBhvr>
                                      <p:tavLst>
                                        <p:tav tm="0">
                                          <p:val>
                                            <p:fltVal val="0"/>
                                          </p:val>
                                        </p:tav>
                                        <p:tav tm="100000">
                                          <p:val>
                                            <p:strVal val="#ppt_h"/>
                                          </p:val>
                                        </p:tav>
                                      </p:tavLst>
                                    </p:anim>
                                    <p:anim calcmode="lin" valueType="num">
                                      <p:cBhvr>
                                        <p:cTn id="9" dur="2000" fill="hold"/>
                                        <p:tgtEl>
                                          <p:spTgt spid="87042"/>
                                        </p:tgtEl>
                                        <p:attrNameLst>
                                          <p:attrName>style.rotation</p:attrName>
                                        </p:attrNameLst>
                                      </p:cBhvr>
                                      <p:tavLst>
                                        <p:tav tm="0">
                                          <p:val>
                                            <p:fltVal val="90"/>
                                          </p:val>
                                        </p:tav>
                                        <p:tav tm="100000">
                                          <p:val>
                                            <p:fltVal val="0"/>
                                          </p:val>
                                        </p:tav>
                                      </p:tavLst>
                                    </p:anim>
                                    <p:animEffect transition="in" filter="fade">
                                      <p:cBhvr>
                                        <p:cTn id="10" dur="2000"/>
                                        <p:tgtEl>
                                          <p:spTgt spid="87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CasellaDiTesto 1"/>
          <p:cNvSpPr txBox="1">
            <a:spLocks noChangeArrowheads="1"/>
          </p:cNvSpPr>
          <p:nvPr/>
        </p:nvSpPr>
        <p:spPr bwMode="auto">
          <a:xfrm>
            <a:off x="1936750" y="2133600"/>
            <a:ext cx="525938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3200">
                <a:latin typeface="Arial" charset="0"/>
                <a:cs typeface="Arial" charset="0"/>
              </a:rPr>
              <a:t>Il genoma </a:t>
            </a:r>
          </a:p>
          <a:p>
            <a:pPr algn="ctr"/>
            <a:r>
              <a:rPr lang="it-IT" sz="3200">
                <a:latin typeface="Arial" charset="0"/>
                <a:cs typeface="Arial" charset="0"/>
              </a:rPr>
              <a:t>di </a:t>
            </a:r>
            <a:r>
              <a:rPr lang="it-IT" sz="3200" i="1">
                <a:latin typeface="Arial" charset="0"/>
                <a:cs typeface="Arial" charset="0"/>
              </a:rPr>
              <a:t>Drosophila melanogaster </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43000"/>
            <a:ext cx="4157663"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 Box 4"/>
          <p:cNvSpPr txBox="1">
            <a:spLocks noChangeArrowheads="1"/>
          </p:cNvSpPr>
          <p:nvPr/>
        </p:nvSpPr>
        <p:spPr bwMode="auto">
          <a:xfrm>
            <a:off x="2286000" y="4724400"/>
            <a:ext cx="419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it-IT" sz="1800" b="1">
                <a:solidFill>
                  <a:srgbClr val="000000"/>
                </a:solidFill>
                <a:latin typeface="Arial" charset="0"/>
              </a:rPr>
              <a:t>Science, 287:2185-2195; marzo 2000</a:t>
            </a:r>
          </a:p>
        </p:txBody>
      </p:sp>
      <p:sp>
        <p:nvSpPr>
          <p:cNvPr id="89092" name="CasellaDiTesto 3"/>
          <p:cNvSpPr txBox="1">
            <a:spLocks noChangeArrowheads="1"/>
          </p:cNvSpPr>
          <p:nvPr/>
        </p:nvSpPr>
        <p:spPr bwMode="auto">
          <a:xfrm>
            <a:off x="228600" y="5410200"/>
            <a:ext cx="8763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it-IT" sz="1400">
                <a:solidFill>
                  <a:srgbClr val="000000"/>
                </a:solidFill>
                <a:latin typeface="Arial" charset="0"/>
              </a:rPr>
              <a:t>La determinazione della sequenza genomica di D.melanogaster è stata realizzata da una collaborazione tra BDGP (Berkeley Drosophila Genome Project) e EDGP (European Drosophila Genome Project ) e industria (Celera Genomics)</a:t>
            </a:r>
          </a:p>
        </p:txBody>
      </p:sp>
      <p:sp>
        <p:nvSpPr>
          <p:cNvPr id="89093" name="CasellaDiTesto 4"/>
          <p:cNvSpPr txBox="1">
            <a:spLocks noChangeArrowheads="1"/>
          </p:cNvSpPr>
          <p:nvPr/>
        </p:nvSpPr>
        <p:spPr bwMode="auto">
          <a:xfrm>
            <a:off x="0" y="0"/>
            <a:ext cx="9144000" cy="554038"/>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it-IT" sz="3000">
                <a:solidFill>
                  <a:schemeClr val="bg1"/>
                </a:solidFill>
                <a:latin typeface="Arial" charset="0"/>
                <a:cs typeface="Arial" charset="0"/>
              </a:rPr>
              <a:t>Il sequenziamento del genoma di </a:t>
            </a:r>
            <a:r>
              <a:rPr lang="it-IT" sz="3000" i="1">
                <a:solidFill>
                  <a:schemeClr val="bg1"/>
                </a:solidFill>
                <a:latin typeface="Arial" charset="0"/>
                <a:cs typeface="Arial" charset="0"/>
              </a:rPr>
              <a:t>D.melanogaster</a:t>
            </a:r>
          </a:p>
        </p:txBody>
      </p:sp>
      <p:pic>
        <p:nvPicPr>
          <p:cNvPr id="89094" name="Immagine 1" descr="drosophila scienc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762000"/>
            <a:ext cx="3398838" cy="392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p:cNvSpPr>
          <p:nvPr>
            <p:ph type="title"/>
          </p:nvPr>
        </p:nvSpPr>
        <p:spPr>
          <a:xfrm>
            <a:off x="0" y="-99392"/>
            <a:ext cx="9144000" cy="504056"/>
          </a:xfrm>
          <a:solidFill>
            <a:srgbClr val="000090"/>
          </a:solidFill>
        </p:spPr>
        <p:txBody>
          <a:bodyPr/>
          <a:lstStyle/>
          <a:p>
            <a:pPr eaLnBrk="1" hangingPunct="1"/>
            <a:r>
              <a:rPr lang="en-US" sz="3200" dirty="0">
                <a:solidFill>
                  <a:srgbClr val="FFFFFF"/>
                </a:solidFill>
                <a:latin typeface="Calibri" charset="0"/>
                <a:ea typeface="ＭＳ Ｐゴシック" charset="0"/>
                <a:cs typeface="ＭＳ Ｐゴシック" charset="0"/>
              </a:rPr>
              <a:t>The Drosophila Genome Project</a:t>
            </a:r>
            <a:endParaRPr lang="it-IT" sz="3200" dirty="0">
              <a:solidFill>
                <a:srgbClr val="FFFFFF"/>
              </a:solidFill>
              <a:latin typeface="Arial" charset="0"/>
              <a:ea typeface="ＭＳ Ｐゴシック" charset="0"/>
              <a:cs typeface="ＭＳ Ｐゴシック" charset="0"/>
            </a:endParaRPr>
          </a:p>
        </p:txBody>
      </p:sp>
      <p:sp>
        <p:nvSpPr>
          <p:cNvPr id="90115" name="Text Box 5"/>
          <p:cNvSpPr txBox="1">
            <a:spLocks noChangeArrowheads="1"/>
          </p:cNvSpPr>
          <p:nvPr/>
        </p:nvSpPr>
        <p:spPr bwMode="auto">
          <a:xfrm>
            <a:off x="467544" y="2420888"/>
            <a:ext cx="8305800" cy="349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it-IT" sz="1700" dirty="0">
                <a:latin typeface="Arial" charset="0"/>
              </a:rPr>
              <a:t>Il genoma di </a:t>
            </a:r>
            <a:r>
              <a:rPr lang="it-IT" sz="1700" i="1" dirty="0" err="1">
                <a:latin typeface="Arial" charset="0"/>
              </a:rPr>
              <a:t>Drosophila</a:t>
            </a:r>
            <a:r>
              <a:rPr lang="it-IT" sz="1700" i="1" dirty="0">
                <a:latin typeface="Arial" charset="0"/>
              </a:rPr>
              <a:t> </a:t>
            </a:r>
            <a:r>
              <a:rPr lang="it-IT" sz="1700" i="1" dirty="0" err="1" smtClean="0">
                <a:latin typeface="Arial" charset="0"/>
              </a:rPr>
              <a:t>melanogaster</a:t>
            </a:r>
            <a:r>
              <a:rPr lang="it-IT" sz="1700" i="1" dirty="0" smtClean="0">
                <a:latin typeface="Arial" charset="0"/>
              </a:rPr>
              <a:t> </a:t>
            </a:r>
            <a:r>
              <a:rPr lang="it-IT" sz="1700" dirty="0" smtClean="0">
                <a:latin typeface="Arial" charset="0"/>
              </a:rPr>
              <a:t>è formato da </a:t>
            </a:r>
            <a:r>
              <a:rPr lang="it-IT" sz="1700" b="1" dirty="0" smtClean="0">
                <a:latin typeface="Arial" charset="0"/>
              </a:rPr>
              <a:t>180 MB </a:t>
            </a:r>
            <a:r>
              <a:rPr lang="it-IT" sz="1700" dirty="0" smtClean="0">
                <a:latin typeface="Arial" charset="0"/>
              </a:rPr>
              <a:t>di DNA. </a:t>
            </a:r>
          </a:p>
          <a:p>
            <a:pPr eaLnBrk="1" hangingPunct="1"/>
            <a:endParaRPr lang="it-IT" sz="1700" dirty="0" smtClean="0">
              <a:latin typeface="Arial" charset="0"/>
            </a:endParaRPr>
          </a:p>
          <a:p>
            <a:pPr eaLnBrk="1" hangingPunct="1"/>
            <a:r>
              <a:rPr lang="it-IT" sz="1700" dirty="0" smtClean="0">
                <a:latin typeface="Arial" charset="0"/>
              </a:rPr>
              <a:t>C</a:t>
            </a:r>
            <a:r>
              <a:rPr lang="it-IT" sz="1700" dirty="0" smtClean="0">
                <a:solidFill>
                  <a:srgbClr val="000000"/>
                </a:solidFill>
                <a:latin typeface="Arial" charset="0"/>
              </a:rPr>
              <a:t>ome gli altri genomi eucariotici, è caratterizzato </a:t>
            </a:r>
            <a:r>
              <a:rPr lang="it-IT" sz="1700" dirty="0">
                <a:solidFill>
                  <a:srgbClr val="000000"/>
                </a:solidFill>
                <a:latin typeface="Arial" charset="0"/>
              </a:rPr>
              <a:t>dalla presenza di </a:t>
            </a:r>
            <a:r>
              <a:rPr lang="it-IT" sz="1700" b="1" dirty="0">
                <a:solidFill>
                  <a:srgbClr val="000000"/>
                </a:solidFill>
                <a:latin typeface="Arial" charset="0"/>
              </a:rPr>
              <a:t>due distinti domini nucleoproteici </a:t>
            </a:r>
            <a:r>
              <a:rPr lang="it-IT" sz="1700" dirty="0">
                <a:solidFill>
                  <a:srgbClr val="000000"/>
                </a:solidFill>
                <a:latin typeface="Arial" charset="0"/>
              </a:rPr>
              <a:t>che esibiscono differenti caratteristiche strutturali e funzionali</a:t>
            </a:r>
          </a:p>
          <a:p>
            <a:pPr eaLnBrk="1" hangingPunct="1"/>
            <a:endParaRPr lang="it-IT" sz="1700" dirty="0" smtClean="0">
              <a:solidFill>
                <a:srgbClr val="000000"/>
              </a:solidFill>
              <a:latin typeface="Arial" charset="0"/>
            </a:endParaRPr>
          </a:p>
          <a:p>
            <a:pPr eaLnBrk="1" hangingPunct="1"/>
            <a:r>
              <a:rPr lang="it-IT" sz="1700" b="1" dirty="0" smtClean="0">
                <a:solidFill>
                  <a:srgbClr val="000000"/>
                </a:solidFill>
                <a:latin typeface="Arial" charset="0"/>
              </a:rPr>
              <a:t>L’</a:t>
            </a:r>
            <a:r>
              <a:rPr lang="it-IT" sz="1700" b="1" dirty="0" err="1" smtClean="0">
                <a:solidFill>
                  <a:srgbClr val="000000"/>
                </a:solidFill>
                <a:latin typeface="Arial" charset="0"/>
              </a:rPr>
              <a:t>eucromatina</a:t>
            </a:r>
            <a:r>
              <a:rPr lang="it-IT" sz="1700" dirty="0" smtClean="0">
                <a:solidFill>
                  <a:srgbClr val="000000"/>
                </a:solidFill>
                <a:latin typeface="Arial" charset="0"/>
              </a:rPr>
              <a:t> (120MB)  va incontro ad un ciclo di condensazione e </a:t>
            </a:r>
            <a:r>
              <a:rPr lang="it-IT" sz="1700" dirty="0" err="1" smtClean="0">
                <a:solidFill>
                  <a:srgbClr val="000000"/>
                </a:solidFill>
                <a:latin typeface="Arial" charset="0"/>
              </a:rPr>
              <a:t>decondensazione</a:t>
            </a:r>
            <a:r>
              <a:rPr lang="it-IT" sz="1700" dirty="0" smtClean="0">
                <a:solidFill>
                  <a:srgbClr val="000000"/>
                </a:solidFill>
                <a:latin typeface="Arial" charset="0"/>
              </a:rPr>
              <a:t> durante la divisione cellulare e assume lo stato di massima compattazione in metafase, mentre in interfase appare diffusa. </a:t>
            </a:r>
            <a:r>
              <a:rPr lang="it-IT" sz="1700" dirty="0">
                <a:solidFill>
                  <a:srgbClr val="000000"/>
                </a:solidFill>
                <a:latin typeface="Arial" charset="0"/>
              </a:rPr>
              <a:t>Contiene la maggior parte dei geni </a:t>
            </a:r>
            <a:r>
              <a:rPr lang="it-IT" sz="1700" dirty="0" smtClean="0">
                <a:solidFill>
                  <a:srgbClr val="000000"/>
                </a:solidFill>
                <a:latin typeface="Arial" charset="0"/>
              </a:rPr>
              <a:t>codificanti.</a:t>
            </a:r>
          </a:p>
          <a:p>
            <a:pPr eaLnBrk="1" hangingPunct="1"/>
            <a:endParaRPr lang="it-IT" sz="1700" b="1" dirty="0">
              <a:solidFill>
                <a:srgbClr val="000000"/>
              </a:solidFill>
              <a:latin typeface="Arial" charset="0"/>
            </a:endParaRPr>
          </a:p>
          <a:p>
            <a:pPr eaLnBrk="1" hangingPunct="1"/>
            <a:r>
              <a:rPr lang="it-IT" sz="1700" b="1" dirty="0" smtClean="0">
                <a:solidFill>
                  <a:srgbClr val="000000"/>
                </a:solidFill>
                <a:latin typeface="Arial" charset="0"/>
              </a:rPr>
              <a:t>L’</a:t>
            </a:r>
            <a:r>
              <a:rPr lang="it-IT" sz="1700" b="1" dirty="0" err="1" smtClean="0">
                <a:solidFill>
                  <a:srgbClr val="000000"/>
                </a:solidFill>
                <a:latin typeface="Arial" charset="0"/>
              </a:rPr>
              <a:t>Eterocromatina</a:t>
            </a:r>
            <a:r>
              <a:rPr lang="it-IT" sz="1700" dirty="0" smtClean="0">
                <a:solidFill>
                  <a:srgbClr val="000000"/>
                </a:solidFill>
                <a:latin typeface="Arial" charset="0"/>
              </a:rPr>
              <a:t> (60MB) è costituita </a:t>
            </a:r>
            <a:r>
              <a:rPr lang="it-IT" sz="1700" dirty="0">
                <a:solidFill>
                  <a:srgbClr val="000000"/>
                </a:solidFill>
                <a:latin typeface="Arial" charset="0"/>
              </a:rPr>
              <a:t>da regioni cromosomiche che </a:t>
            </a:r>
            <a:r>
              <a:rPr lang="it-IT" sz="1700" dirty="0" smtClean="0">
                <a:solidFill>
                  <a:srgbClr val="000000"/>
                </a:solidFill>
                <a:latin typeface="Arial" charset="0"/>
              </a:rPr>
              <a:t>rimangono in </a:t>
            </a:r>
            <a:r>
              <a:rPr lang="it-IT" sz="1700" dirty="0">
                <a:solidFill>
                  <a:srgbClr val="000000"/>
                </a:solidFill>
                <a:latin typeface="Arial" charset="0"/>
              </a:rPr>
              <a:t>uno stato condensato durante l’</a:t>
            </a:r>
            <a:r>
              <a:rPr lang="it-IT" altLang="ja-JP" sz="1700" dirty="0">
                <a:solidFill>
                  <a:srgbClr val="000000"/>
                </a:solidFill>
                <a:latin typeface="Arial" charset="0"/>
              </a:rPr>
              <a:t>intero ciclo cellulare. Mostrano </a:t>
            </a:r>
            <a:r>
              <a:rPr lang="it-IT" altLang="ja-JP" sz="1700" dirty="0" err="1">
                <a:solidFill>
                  <a:srgbClr val="000000"/>
                </a:solidFill>
                <a:latin typeface="Arial" charset="0"/>
              </a:rPr>
              <a:t>eteropicnosi</a:t>
            </a:r>
            <a:r>
              <a:rPr lang="it-IT" altLang="ja-JP" sz="1700" dirty="0">
                <a:solidFill>
                  <a:srgbClr val="000000"/>
                </a:solidFill>
                <a:latin typeface="Arial" charset="0"/>
              </a:rPr>
              <a:t> positiva in profase</a:t>
            </a:r>
            <a:r>
              <a:rPr lang="it-IT" altLang="ja-JP" sz="1700" dirty="0" smtClean="0">
                <a:solidFill>
                  <a:srgbClr val="000000"/>
                </a:solidFill>
                <a:latin typeface="Arial" charset="0"/>
              </a:rPr>
              <a:t>.</a:t>
            </a:r>
            <a:endParaRPr lang="it-IT" altLang="ja-JP" sz="1700" dirty="0">
              <a:solidFill>
                <a:srgbClr val="000000"/>
              </a:solidFill>
              <a:latin typeface="Arial" charset="0"/>
            </a:endParaRPr>
          </a:p>
        </p:txBody>
      </p:sp>
      <p:pic>
        <p:nvPicPr>
          <p:cNvPr id="2" name="Picture 1" descr="Schermata 2017-03-19 alle 17.05.4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836713"/>
            <a:ext cx="6336704" cy="1435386"/>
          </a:xfrm>
          <a:prstGeom prst="rect">
            <a:avLst/>
          </a:prstGeom>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Schermata 2017-03-19 alle 15.47.3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4824"/>
            <a:ext cx="9144000" cy="2600838"/>
          </a:xfrm>
          <a:prstGeom prst="rect">
            <a:avLst/>
          </a:prstGeom>
        </p:spPr>
      </p:pic>
      <p:sp>
        <p:nvSpPr>
          <p:cNvPr id="8" name="CasellaDiTesto 4"/>
          <p:cNvSpPr txBox="1">
            <a:spLocks noChangeArrowheads="1"/>
          </p:cNvSpPr>
          <p:nvPr/>
        </p:nvSpPr>
        <p:spPr bwMode="auto">
          <a:xfrm>
            <a:off x="0" y="0"/>
            <a:ext cx="9144000" cy="554038"/>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it-IT" sz="3000" dirty="0" err="1" smtClean="0">
                <a:latin typeface="Arial" charset="0"/>
                <a:cs typeface="Arial" charset="0"/>
              </a:rPr>
              <a:t>Fly</a:t>
            </a:r>
            <a:r>
              <a:rPr lang="it-IT" sz="3000" dirty="0" smtClean="0">
                <a:latin typeface="Arial" charset="0"/>
                <a:cs typeface="Arial" charset="0"/>
              </a:rPr>
              <a:t> Base: il database </a:t>
            </a:r>
            <a:r>
              <a:rPr lang="it-IT" sz="3000" dirty="0">
                <a:latin typeface="Arial" charset="0"/>
                <a:cs typeface="Arial" charset="0"/>
              </a:rPr>
              <a:t>di </a:t>
            </a:r>
            <a:r>
              <a:rPr lang="it-IT" sz="3000" i="1" dirty="0" err="1">
                <a:latin typeface="Arial" charset="0"/>
                <a:cs typeface="Arial" charset="0"/>
              </a:rPr>
              <a:t>D.melanogaster</a:t>
            </a:r>
            <a:endParaRPr lang="it-IT" sz="3000" i="1" dirty="0">
              <a:latin typeface="Arial" charset="0"/>
              <a:cs typeface="Arial" charset="0"/>
            </a:endParaRPr>
          </a:p>
        </p:txBody>
      </p:sp>
    </p:spTree>
    <p:extLst>
      <p:ext uri="{BB962C8B-B14F-4D97-AF65-F5344CB8AC3E}">
        <p14:creationId xmlns:p14="http://schemas.microsoft.com/office/powerpoint/2010/main" val="2908089300"/>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Immagine 2" descr="Schermata 2015-02-04 a 10.19.2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01600"/>
            <a:ext cx="807720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1872708"/>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Immagine 3" descr="Schermata 2015-02-04 a 10.35.1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620688"/>
            <a:ext cx="6781800" cy="604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CasellaDiTesto 4"/>
          <p:cNvSpPr txBox="1">
            <a:spLocks noChangeArrowheads="1"/>
          </p:cNvSpPr>
          <p:nvPr/>
        </p:nvSpPr>
        <p:spPr bwMode="auto">
          <a:xfrm>
            <a:off x="0" y="-27384"/>
            <a:ext cx="9144000" cy="523875"/>
          </a:xfrm>
          <a:prstGeom prst="rect">
            <a:avLst/>
          </a:prstGeom>
          <a:solidFill>
            <a:srgbClr val="000090"/>
          </a:solidFill>
          <a:ln>
            <a:noFill/>
          </a:ln>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dirty="0">
                <a:solidFill>
                  <a:srgbClr val="FFFFFF"/>
                </a:solidFill>
                <a:latin typeface="Arial" charset="0"/>
                <a:cs typeface="Arial" charset="0"/>
              </a:rPr>
              <a:t>Il gene </a:t>
            </a:r>
            <a:r>
              <a:rPr lang="it-IT" sz="2800" i="1" dirty="0" err="1">
                <a:solidFill>
                  <a:srgbClr val="FFFFFF"/>
                </a:solidFill>
                <a:latin typeface="Arial" charset="0"/>
                <a:cs typeface="Arial" charset="0"/>
              </a:rPr>
              <a:t>white</a:t>
            </a:r>
            <a:r>
              <a:rPr lang="it-IT" sz="2800" i="1" dirty="0">
                <a:solidFill>
                  <a:srgbClr val="FFFFFF"/>
                </a:solidFill>
                <a:latin typeface="Arial" charset="0"/>
                <a:cs typeface="Arial" charset="0"/>
              </a:rPr>
              <a:t>+</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asellaDiTesto 2"/>
          <p:cNvSpPr txBox="1">
            <a:spLocks noChangeArrowheads="1"/>
          </p:cNvSpPr>
          <p:nvPr/>
        </p:nvSpPr>
        <p:spPr bwMode="auto">
          <a:xfrm>
            <a:off x="900113" y="114300"/>
            <a:ext cx="7791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it-IT" sz="3200">
                <a:latin typeface="Arial" charset="0"/>
                <a:cs typeface="Arial" charset="0"/>
              </a:rPr>
              <a:t>I vantaggi della </a:t>
            </a:r>
            <a:r>
              <a:rPr lang="it-IT" sz="3200" i="1">
                <a:latin typeface="Arial" charset="0"/>
                <a:cs typeface="Arial" charset="0"/>
              </a:rPr>
              <a:t>Drosophila melanogaster</a:t>
            </a:r>
          </a:p>
        </p:txBody>
      </p:sp>
      <p:sp>
        <p:nvSpPr>
          <p:cNvPr id="6" name="CasellaDiTesto 5"/>
          <p:cNvSpPr txBox="1">
            <a:spLocks noChangeArrowheads="1"/>
          </p:cNvSpPr>
          <p:nvPr/>
        </p:nvSpPr>
        <p:spPr bwMode="auto">
          <a:xfrm>
            <a:off x="382588" y="1014413"/>
            <a:ext cx="83550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it-IT" sz="1600">
                <a:solidFill>
                  <a:srgbClr val="000000"/>
                </a:solidFill>
                <a:latin typeface="Arial" charset="0"/>
                <a:cs typeface="Arial" charset="0"/>
              </a:rPr>
              <a:t>Organismo dotato di sviluppo, dimensioni ridotte, facilmente manipolabile e allevabile, breve ciclo vitale, ridotto numero cromosomico, (8 cromosomi, 4 coppie), cromosomi politenici giganti</a:t>
            </a:r>
            <a:endParaRPr lang="it-IT" sz="1600">
              <a:solidFill>
                <a:srgbClr val="000000"/>
              </a:solidFill>
              <a:latin typeface="Comic Sans MS" charset="0"/>
              <a:cs typeface="Arial" charset="0"/>
            </a:endParaRPr>
          </a:p>
        </p:txBody>
      </p:sp>
      <p:pic>
        <p:nvPicPr>
          <p:cNvPr id="7" name="Immagine 6" descr="moscerini.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349500"/>
            <a:ext cx="5688012"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p:cNvSpPr txBox="1">
            <a:spLocks noChangeArrowheads="1"/>
          </p:cNvSpPr>
          <p:nvPr/>
        </p:nvSpPr>
        <p:spPr bwMode="auto">
          <a:xfrm>
            <a:off x="3563938" y="1916113"/>
            <a:ext cx="1025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it-IT" sz="2000">
                <a:latin typeface="Arial" charset="0"/>
                <a:cs typeface="Arial" charset="0"/>
              </a:rPr>
              <a:t>Inoltre</a:t>
            </a:r>
            <a:r>
              <a:rPr lang="it-IT" sz="2000">
                <a:latin typeface="Comic Sans MS" charset="0"/>
                <a:cs typeface="Arial" charset="0"/>
              </a:rPr>
              <a:t>..</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ppt_x</p:attrName>
                                        </p:attrNameLst>
                                      </p:cBhvr>
                                      <p:tavLst>
                                        <p:tav tm="0">
                                          <p:val>
                                            <p:strVal val="#ppt_x-.2"/>
                                          </p:val>
                                        </p:tav>
                                        <p:tav tm="100000">
                                          <p:val>
                                            <p:strVal val="#ppt_x"/>
                                          </p:val>
                                        </p:tav>
                                      </p:tavLst>
                                    </p:anim>
                                    <p:anim calcmode="lin" valueType="num">
                                      <p:cBhvr>
                                        <p:cTn id="16"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7" dur="1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1" presetClass="entr" presetSubtype="0" fill="hold" nodeType="clickEffect">
                                  <p:stCondLst>
                                    <p:cond delay="0"/>
                                  </p:stCondLst>
                                  <p:iterate type="lt">
                                    <p:tmPct val="5000"/>
                                  </p:iterate>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Immagine 2" descr="Schermata 2015-02-04 a 10.30.0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837247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CasellaDiTesto 4"/>
          <p:cNvSpPr txBox="1">
            <a:spLocks noChangeArrowheads="1"/>
          </p:cNvSpPr>
          <p:nvPr/>
        </p:nvSpPr>
        <p:spPr bwMode="auto">
          <a:xfrm>
            <a:off x="0" y="-17463"/>
            <a:ext cx="9144000" cy="830263"/>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dirty="0">
                <a:solidFill>
                  <a:srgbClr val="FFFFFF"/>
                </a:solidFill>
                <a:latin typeface="Arial" charset="0"/>
                <a:cs typeface="Arial" charset="0"/>
              </a:rPr>
              <a:t>R</a:t>
            </a:r>
            <a:r>
              <a:rPr lang="it-IT" dirty="0" smtClean="0">
                <a:solidFill>
                  <a:srgbClr val="FFFFFF"/>
                </a:solidFill>
                <a:latin typeface="Arial" charset="0"/>
                <a:cs typeface="Arial" charset="0"/>
              </a:rPr>
              <a:t>appresentazione </a:t>
            </a:r>
            <a:r>
              <a:rPr lang="it-IT" dirty="0">
                <a:solidFill>
                  <a:srgbClr val="FFFFFF"/>
                </a:solidFill>
                <a:latin typeface="Arial" charset="0"/>
                <a:cs typeface="Arial" charset="0"/>
              </a:rPr>
              <a:t>di annotazioni: il gene </a:t>
            </a:r>
            <a:r>
              <a:rPr lang="it-IT" i="1" dirty="0" err="1">
                <a:solidFill>
                  <a:srgbClr val="FFFFFF"/>
                </a:solidFill>
                <a:latin typeface="Arial" charset="0"/>
                <a:cs typeface="Arial" charset="0"/>
              </a:rPr>
              <a:t>white</a:t>
            </a:r>
            <a:r>
              <a:rPr lang="it-IT" i="1" dirty="0">
                <a:solidFill>
                  <a:srgbClr val="FFFFFF"/>
                </a:solidFill>
                <a:latin typeface="Arial" charset="0"/>
                <a:cs typeface="Arial" charset="0"/>
              </a:rPr>
              <a:t>+ </a:t>
            </a:r>
            <a:r>
              <a:rPr lang="it-IT" dirty="0">
                <a:solidFill>
                  <a:srgbClr val="FFFFFF"/>
                </a:solidFill>
                <a:latin typeface="Arial" charset="0"/>
                <a:cs typeface="Arial" charset="0"/>
              </a:rPr>
              <a:t>e altri geni nella regione 3B6 dei cromosomi politenici</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Immagine 1" descr="Schermata 2015-02-04 a 10.39.3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74725"/>
            <a:ext cx="693420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CasellaDiTesto 2"/>
          <p:cNvSpPr txBox="1">
            <a:spLocks noChangeArrowheads="1"/>
          </p:cNvSpPr>
          <p:nvPr/>
        </p:nvSpPr>
        <p:spPr bwMode="auto">
          <a:xfrm>
            <a:off x="0" y="-17463"/>
            <a:ext cx="9144000" cy="461963"/>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dirty="0">
                <a:solidFill>
                  <a:srgbClr val="FFFFFF"/>
                </a:solidFill>
                <a:latin typeface="Arial" charset="0"/>
                <a:cs typeface="Arial" charset="0"/>
              </a:rPr>
              <a:t>I</a:t>
            </a:r>
            <a:r>
              <a:rPr lang="it-IT" dirty="0" smtClean="0">
                <a:solidFill>
                  <a:srgbClr val="FFFFFF"/>
                </a:solidFill>
                <a:latin typeface="Arial" charset="0"/>
                <a:cs typeface="Arial" charset="0"/>
              </a:rPr>
              <a:t>nserzioni </a:t>
            </a:r>
            <a:r>
              <a:rPr lang="it-IT" dirty="0">
                <a:solidFill>
                  <a:srgbClr val="FFFFFF"/>
                </a:solidFill>
                <a:latin typeface="Arial" charset="0"/>
                <a:cs typeface="Arial" charset="0"/>
              </a:rPr>
              <a:t>di elementi </a:t>
            </a:r>
            <a:r>
              <a:rPr lang="it-IT" dirty="0" err="1">
                <a:solidFill>
                  <a:srgbClr val="FFFFFF"/>
                </a:solidFill>
                <a:latin typeface="Arial" charset="0"/>
                <a:cs typeface="Arial" charset="0"/>
              </a:rPr>
              <a:t>P</a:t>
            </a:r>
            <a:r>
              <a:rPr lang="it-IT" dirty="0">
                <a:solidFill>
                  <a:srgbClr val="FFFFFF"/>
                </a:solidFill>
                <a:latin typeface="Arial" charset="0"/>
                <a:cs typeface="Arial" charset="0"/>
              </a:rPr>
              <a:t> </a:t>
            </a:r>
            <a:r>
              <a:rPr lang="it-IT" dirty="0" smtClean="0">
                <a:solidFill>
                  <a:srgbClr val="FFFFFF"/>
                </a:solidFill>
                <a:latin typeface="Arial" charset="0"/>
                <a:cs typeface="Arial" charset="0"/>
              </a:rPr>
              <a:t> nei pressi di </a:t>
            </a:r>
            <a:r>
              <a:rPr lang="it-IT" i="1" dirty="0" err="1" smtClean="0">
                <a:solidFill>
                  <a:srgbClr val="FFFFFF"/>
                </a:solidFill>
                <a:latin typeface="Arial" charset="0"/>
                <a:cs typeface="Arial" charset="0"/>
              </a:rPr>
              <a:t>white</a:t>
            </a:r>
            <a:r>
              <a:rPr lang="it-IT" i="1" dirty="0" smtClean="0">
                <a:solidFill>
                  <a:srgbClr val="FFFFFF"/>
                </a:solidFill>
                <a:latin typeface="Arial" charset="0"/>
                <a:cs typeface="Arial" charset="0"/>
              </a:rPr>
              <a:t>+</a:t>
            </a:r>
            <a:endParaRPr lang="it-IT" i="1" dirty="0">
              <a:solidFill>
                <a:srgbClr val="FFFFFF"/>
              </a:solidFill>
              <a:latin typeface="Arial" charset="0"/>
              <a:cs typeface="Arial"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Schermata 2017-03-19 alle 15.47.3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4824"/>
            <a:ext cx="9144000" cy="2600838"/>
          </a:xfrm>
          <a:prstGeom prst="rect">
            <a:avLst/>
          </a:prstGeom>
        </p:spPr>
      </p:pic>
      <p:sp>
        <p:nvSpPr>
          <p:cNvPr id="8" name="CasellaDiTesto 4"/>
          <p:cNvSpPr txBox="1">
            <a:spLocks noChangeArrowheads="1"/>
          </p:cNvSpPr>
          <p:nvPr/>
        </p:nvSpPr>
        <p:spPr bwMode="auto">
          <a:xfrm>
            <a:off x="0" y="0"/>
            <a:ext cx="9144000" cy="554038"/>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it-IT" sz="3000" dirty="0" err="1" smtClean="0">
                <a:latin typeface="Arial" charset="0"/>
                <a:cs typeface="Arial" charset="0"/>
              </a:rPr>
              <a:t>Fly</a:t>
            </a:r>
            <a:r>
              <a:rPr lang="it-IT" sz="3000" dirty="0" smtClean="0">
                <a:latin typeface="Arial" charset="0"/>
                <a:cs typeface="Arial" charset="0"/>
              </a:rPr>
              <a:t> Base: il database </a:t>
            </a:r>
            <a:r>
              <a:rPr lang="it-IT" sz="3000" dirty="0">
                <a:latin typeface="Arial" charset="0"/>
                <a:cs typeface="Arial" charset="0"/>
              </a:rPr>
              <a:t>di </a:t>
            </a:r>
            <a:r>
              <a:rPr lang="it-IT" sz="3000" i="1" dirty="0" err="1">
                <a:latin typeface="Arial" charset="0"/>
                <a:cs typeface="Arial" charset="0"/>
              </a:rPr>
              <a:t>D.melanogaster</a:t>
            </a:r>
            <a:endParaRPr lang="it-IT" sz="3000" i="1" dirty="0">
              <a:latin typeface="Arial" charset="0"/>
              <a:cs typeface="Arial" charset="0"/>
            </a:endParaRPr>
          </a:p>
        </p:txBody>
      </p:sp>
    </p:spTree>
    <p:extLst>
      <p:ext uri="{BB962C8B-B14F-4D97-AF65-F5344CB8AC3E}">
        <p14:creationId xmlns:p14="http://schemas.microsoft.com/office/powerpoint/2010/main" val="2189256624"/>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4"/>
          <p:cNvSpPr>
            <a:spLocks noChangeArrowheads="1"/>
          </p:cNvSpPr>
          <p:nvPr/>
        </p:nvSpPr>
        <p:spPr bwMode="auto">
          <a:xfrm>
            <a:off x="0" y="0"/>
            <a:ext cx="9144000" cy="830997"/>
          </a:xfrm>
          <a:prstGeom prst="rect">
            <a:avLst/>
          </a:prstGeom>
          <a:solidFill>
            <a:srgbClr val="000090"/>
          </a:solidFill>
          <a:ln>
            <a:noFill/>
          </a:ln>
          <a:extLst/>
        </p:spPr>
        <p:txBody>
          <a:bodyPr wrap="square">
            <a:spAutoFit/>
          </a:bodyPr>
          <a:lstStyle/>
          <a:p>
            <a:pPr algn="ctr"/>
            <a:r>
              <a:rPr lang="it-IT" dirty="0" smtClean="0">
                <a:solidFill>
                  <a:srgbClr val="FFFFFF"/>
                </a:solidFill>
                <a:latin typeface="Arial" charset="0"/>
                <a:cs typeface="Arial" charset="0"/>
              </a:rPr>
              <a:t>Uso del BLAST </a:t>
            </a:r>
            <a:r>
              <a:rPr lang="it-IT" dirty="0">
                <a:solidFill>
                  <a:srgbClr val="FFFFFF"/>
                </a:solidFill>
                <a:latin typeface="Arial" charset="0"/>
                <a:cs typeface="Arial" charset="0"/>
              </a:rPr>
              <a:t> </a:t>
            </a:r>
            <a:r>
              <a:rPr lang="it-IT" dirty="0" smtClean="0">
                <a:solidFill>
                  <a:srgbClr val="FFFFFF"/>
                </a:solidFill>
                <a:latin typeface="Arial" charset="0"/>
                <a:cs typeface="Arial" charset="0"/>
              </a:rPr>
              <a:t>(</a:t>
            </a:r>
            <a:r>
              <a:rPr lang="it-IT" b="1" dirty="0">
                <a:solidFill>
                  <a:srgbClr val="FFFFFF"/>
                </a:solidFill>
                <a:latin typeface="Arial" charset="0"/>
                <a:cs typeface="Arial" charset="0"/>
              </a:rPr>
              <a:t>B</a:t>
            </a:r>
            <a:r>
              <a:rPr lang="it-IT" dirty="0">
                <a:solidFill>
                  <a:srgbClr val="FFFFFF"/>
                </a:solidFill>
                <a:latin typeface="Arial" charset="0"/>
                <a:cs typeface="Arial" charset="0"/>
              </a:rPr>
              <a:t>asic </a:t>
            </a:r>
            <a:r>
              <a:rPr lang="it-IT" b="1" dirty="0">
                <a:solidFill>
                  <a:srgbClr val="FFFFFF"/>
                </a:solidFill>
                <a:latin typeface="Arial" charset="0"/>
                <a:cs typeface="Arial" charset="0"/>
              </a:rPr>
              <a:t>L</a:t>
            </a:r>
            <a:r>
              <a:rPr lang="it-IT" dirty="0">
                <a:solidFill>
                  <a:srgbClr val="FFFFFF"/>
                </a:solidFill>
                <a:latin typeface="Arial" charset="0"/>
                <a:cs typeface="Arial" charset="0"/>
              </a:rPr>
              <a:t>ocal </a:t>
            </a:r>
            <a:r>
              <a:rPr lang="it-IT" b="1" dirty="0" err="1">
                <a:solidFill>
                  <a:srgbClr val="FFFFFF"/>
                </a:solidFill>
                <a:latin typeface="Arial" charset="0"/>
                <a:cs typeface="Arial" charset="0"/>
              </a:rPr>
              <a:t>A</a:t>
            </a:r>
            <a:r>
              <a:rPr lang="it-IT" dirty="0" err="1">
                <a:solidFill>
                  <a:srgbClr val="FFFFFF"/>
                </a:solidFill>
                <a:latin typeface="Arial" charset="0"/>
                <a:cs typeface="Arial" charset="0"/>
              </a:rPr>
              <a:t>lignement</a:t>
            </a:r>
            <a:r>
              <a:rPr lang="it-IT" dirty="0">
                <a:solidFill>
                  <a:srgbClr val="FFFFFF"/>
                </a:solidFill>
                <a:latin typeface="Arial" charset="0"/>
                <a:cs typeface="Arial" charset="0"/>
              </a:rPr>
              <a:t> </a:t>
            </a:r>
            <a:r>
              <a:rPr lang="it-IT" b="1" dirty="0" err="1">
                <a:solidFill>
                  <a:srgbClr val="FFFFFF"/>
                </a:solidFill>
                <a:latin typeface="Arial" charset="0"/>
                <a:cs typeface="Arial" charset="0"/>
              </a:rPr>
              <a:t>S</a:t>
            </a:r>
            <a:r>
              <a:rPr lang="it-IT" dirty="0" err="1">
                <a:solidFill>
                  <a:srgbClr val="FFFFFF"/>
                </a:solidFill>
                <a:latin typeface="Arial" charset="0"/>
                <a:cs typeface="Arial" charset="0"/>
              </a:rPr>
              <a:t>earch</a:t>
            </a:r>
            <a:r>
              <a:rPr lang="it-IT" dirty="0">
                <a:solidFill>
                  <a:srgbClr val="FFFFFF"/>
                </a:solidFill>
                <a:latin typeface="Arial" charset="0"/>
                <a:cs typeface="Arial" charset="0"/>
              </a:rPr>
              <a:t> </a:t>
            </a:r>
            <a:r>
              <a:rPr lang="it-IT" b="1" dirty="0" err="1">
                <a:solidFill>
                  <a:srgbClr val="FFFFFF"/>
                </a:solidFill>
                <a:latin typeface="Arial" charset="0"/>
                <a:cs typeface="Arial" charset="0"/>
              </a:rPr>
              <a:t>T</a:t>
            </a:r>
            <a:r>
              <a:rPr lang="it-IT" dirty="0" err="1">
                <a:solidFill>
                  <a:srgbClr val="FFFFFF"/>
                </a:solidFill>
                <a:latin typeface="Arial" charset="0"/>
                <a:cs typeface="Arial" charset="0"/>
              </a:rPr>
              <a:t>ool</a:t>
            </a:r>
            <a:r>
              <a:rPr lang="it-IT" dirty="0">
                <a:solidFill>
                  <a:srgbClr val="FFFFFF"/>
                </a:solidFill>
                <a:latin typeface="Arial" charset="0"/>
                <a:cs typeface="Arial" charset="0"/>
              </a:rPr>
              <a:t>) per </a:t>
            </a:r>
            <a:r>
              <a:rPr lang="it-IT" dirty="0" smtClean="0">
                <a:solidFill>
                  <a:srgbClr val="FFFFFF"/>
                </a:solidFill>
                <a:latin typeface="Arial" charset="0"/>
                <a:cs typeface="Arial" charset="0"/>
              </a:rPr>
              <a:t>ricerche </a:t>
            </a:r>
            <a:r>
              <a:rPr lang="it-IT" dirty="0">
                <a:solidFill>
                  <a:srgbClr val="FFFFFF"/>
                </a:solidFill>
                <a:latin typeface="Arial" charset="0"/>
                <a:cs typeface="Arial" charset="0"/>
              </a:rPr>
              <a:t>di omologie di </a:t>
            </a:r>
            <a:r>
              <a:rPr lang="it-IT" dirty="0" smtClean="0">
                <a:solidFill>
                  <a:srgbClr val="FFFFFF"/>
                </a:solidFill>
                <a:latin typeface="Arial" charset="0"/>
                <a:cs typeface="Arial" charset="0"/>
              </a:rPr>
              <a:t>sequenze</a:t>
            </a:r>
            <a:endParaRPr lang="it-IT" dirty="0">
              <a:solidFill>
                <a:srgbClr val="FFFFFF"/>
              </a:solidFill>
              <a:latin typeface="Arial" charset="0"/>
              <a:cs typeface="Arial" charset="0"/>
            </a:endParaRPr>
          </a:p>
        </p:txBody>
      </p:sp>
      <p:pic>
        <p:nvPicPr>
          <p:cNvPr id="97282" name="Immagine 3" descr="Schermata 2015-02-04 a 11.12.5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997181"/>
            <a:ext cx="6944122" cy="5632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3" descr="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81038"/>
            <a:ext cx="7315200" cy="305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276600"/>
            <a:ext cx="86868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2"/>
          <p:cNvSpPr txBox="1">
            <a:spLocks noChangeArrowheads="1"/>
          </p:cNvSpPr>
          <p:nvPr/>
        </p:nvSpPr>
        <p:spPr bwMode="auto">
          <a:xfrm>
            <a:off x="0" y="-17463"/>
            <a:ext cx="9144000" cy="461963"/>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dirty="0" smtClean="0">
                <a:solidFill>
                  <a:srgbClr val="FFFFFF"/>
                </a:solidFill>
                <a:latin typeface="Arial" charset="0"/>
                <a:cs typeface="Arial" charset="0"/>
              </a:rPr>
              <a:t>Risultati</a:t>
            </a:r>
            <a:endParaRPr lang="it-IT" i="1" dirty="0">
              <a:solidFill>
                <a:srgbClr val="FFFFFF"/>
              </a:solidFill>
              <a:latin typeface="Arial" charset="0"/>
              <a:cs typeface="Arial"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Immagine 3" descr="titolo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412776"/>
            <a:ext cx="7132587" cy="4724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p:nvPr/>
        </p:nvSpPr>
        <p:spPr>
          <a:xfrm>
            <a:off x="0" y="-26988"/>
            <a:ext cx="9144000" cy="522288"/>
          </a:xfrm>
          <a:prstGeom prst="rect">
            <a:avLst/>
          </a:prstGeom>
          <a:solidFill>
            <a:srgbClr val="000090"/>
          </a:solidFill>
          <a:ln>
            <a:noFill/>
          </a:ln>
        </p:spPr>
        <p:txBody>
          <a:bodyPr>
            <a:spAutoFit/>
          </a:bodyPr>
          <a:lstStyle/>
          <a:p>
            <a:pPr algn="ctr" fontAlgn="auto">
              <a:spcBef>
                <a:spcPts val="0"/>
              </a:spcBef>
              <a:spcAft>
                <a:spcPts val="0"/>
              </a:spcAft>
              <a:defRPr/>
            </a:pPr>
            <a:r>
              <a:rPr lang="it-IT" sz="2800" dirty="0">
                <a:solidFill>
                  <a:srgbClr val="FFFFFF"/>
                </a:solidFill>
                <a:latin typeface="Arial"/>
                <a:ea typeface="Times" pitchFamily="1" charset="0"/>
                <a:cs typeface="Arial"/>
              </a:rPr>
              <a:t>La</a:t>
            </a:r>
            <a:r>
              <a:rPr lang="it-IT" sz="2800" i="1" dirty="0">
                <a:solidFill>
                  <a:srgbClr val="FFFFFF"/>
                </a:solidFill>
                <a:latin typeface="Arial"/>
                <a:ea typeface="Times" pitchFamily="1" charset="0"/>
                <a:cs typeface="Arial"/>
              </a:rPr>
              <a:t> </a:t>
            </a:r>
            <a:r>
              <a:rPr lang="it-IT" sz="2800" i="1" dirty="0" err="1">
                <a:solidFill>
                  <a:srgbClr val="FFFFFF"/>
                </a:solidFill>
                <a:latin typeface="Arial"/>
                <a:ea typeface="Times" pitchFamily="1" charset="0"/>
                <a:cs typeface="Arial"/>
              </a:rPr>
              <a:t>Drosophila</a:t>
            </a:r>
            <a:r>
              <a:rPr lang="it-IT" sz="2800" i="1" dirty="0">
                <a:solidFill>
                  <a:srgbClr val="FFFFFF"/>
                </a:solidFill>
                <a:latin typeface="Arial"/>
                <a:ea typeface="Times" pitchFamily="1" charset="0"/>
                <a:cs typeface="Arial"/>
              </a:rPr>
              <a:t> </a:t>
            </a:r>
            <a:r>
              <a:rPr lang="it-IT" sz="2800" dirty="0">
                <a:solidFill>
                  <a:srgbClr val="FFFFFF"/>
                </a:solidFill>
                <a:latin typeface="Arial"/>
                <a:ea typeface="Times" pitchFamily="1" charset="0"/>
                <a:cs typeface="Arial"/>
              </a:rPr>
              <a:t>e le malattie genetiche umane</a:t>
            </a:r>
            <a:endParaRPr lang="it-IT" sz="2800" dirty="0">
              <a:solidFill>
                <a:srgbClr val="FFFFFF"/>
              </a:solidFill>
              <a:latin typeface="+mn-lt"/>
              <a:ea typeface="+mn-ea"/>
              <a:cs typeface="+mn-cs"/>
            </a:endParaRPr>
          </a:p>
        </p:txBody>
      </p:sp>
      <p:sp>
        <p:nvSpPr>
          <p:cNvPr id="106500" name="CasellaDiTesto 5"/>
          <p:cNvSpPr txBox="1">
            <a:spLocks noChangeArrowheads="1"/>
          </p:cNvSpPr>
          <p:nvPr/>
        </p:nvSpPr>
        <p:spPr bwMode="auto">
          <a:xfrm>
            <a:off x="1116013" y="836613"/>
            <a:ext cx="7343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it-IT" sz="1800">
                <a:solidFill>
                  <a:srgbClr val="000000"/>
                </a:solidFill>
                <a:latin typeface="Arial" charset="0"/>
                <a:cs typeface="Times" charset="0"/>
              </a:rPr>
              <a:t>Il 75% circa dei “geni malattia” umani ha un omologo in Drosophila</a:t>
            </a:r>
            <a:endParaRPr lang="it-IT" sz="1800">
              <a:solidFill>
                <a:srgbClr val="000000"/>
              </a:solidFill>
              <a:latin typeface="Calibri"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hermata 2017-03-19 alle 09.21.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821" y="620688"/>
            <a:ext cx="6643508" cy="6120680"/>
          </a:xfrm>
          <a:prstGeom prst="rect">
            <a:avLst/>
          </a:prstGeom>
        </p:spPr>
      </p:pic>
      <p:sp>
        <p:nvSpPr>
          <p:cNvPr id="4" name="CasellaDiTesto 4"/>
          <p:cNvSpPr txBox="1">
            <a:spLocks noChangeArrowheads="1"/>
          </p:cNvSpPr>
          <p:nvPr/>
        </p:nvSpPr>
        <p:spPr bwMode="auto">
          <a:xfrm>
            <a:off x="0" y="0"/>
            <a:ext cx="9144000" cy="554038"/>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it-IT" sz="3000" dirty="0" smtClean="0">
                <a:solidFill>
                  <a:schemeClr val="bg1"/>
                </a:solidFill>
                <a:latin typeface="Arial" charset="0"/>
                <a:cs typeface="Arial" charset="0"/>
              </a:rPr>
              <a:t>L’esempio del gene </a:t>
            </a:r>
            <a:r>
              <a:rPr lang="it-IT" sz="3000" i="1" dirty="0" err="1" smtClean="0">
                <a:solidFill>
                  <a:schemeClr val="bg1"/>
                </a:solidFill>
                <a:latin typeface="Arial" charset="0"/>
                <a:cs typeface="Arial" charset="0"/>
              </a:rPr>
              <a:t>rdgB</a:t>
            </a:r>
            <a:r>
              <a:rPr lang="it-IT" sz="3000" i="1" dirty="0" smtClean="0">
                <a:solidFill>
                  <a:schemeClr val="bg1"/>
                </a:solidFill>
                <a:latin typeface="Arial" charset="0"/>
                <a:cs typeface="Arial" charset="0"/>
              </a:rPr>
              <a:t> </a:t>
            </a:r>
            <a:r>
              <a:rPr lang="it-IT" sz="3000" dirty="0" smtClean="0">
                <a:solidFill>
                  <a:schemeClr val="bg1"/>
                </a:solidFill>
                <a:latin typeface="Arial" charset="0"/>
                <a:cs typeface="Arial" charset="0"/>
              </a:rPr>
              <a:t>di</a:t>
            </a:r>
            <a:r>
              <a:rPr lang="it-IT" sz="3000" i="1" dirty="0" smtClean="0">
                <a:solidFill>
                  <a:schemeClr val="bg1"/>
                </a:solidFill>
                <a:latin typeface="Arial" charset="0"/>
                <a:cs typeface="Arial" charset="0"/>
              </a:rPr>
              <a:t> </a:t>
            </a:r>
            <a:r>
              <a:rPr lang="it-IT" sz="3000" i="1" dirty="0" err="1" smtClean="0">
                <a:solidFill>
                  <a:schemeClr val="bg1"/>
                </a:solidFill>
                <a:latin typeface="Arial" charset="0"/>
                <a:cs typeface="Arial" charset="0"/>
              </a:rPr>
              <a:t>Drosophila</a:t>
            </a:r>
            <a:endParaRPr lang="it-IT" sz="3000" i="1" dirty="0">
              <a:solidFill>
                <a:schemeClr val="bg1"/>
              </a:solidFill>
              <a:latin typeface="Arial" charset="0"/>
              <a:cs typeface="Arial" charset="0"/>
            </a:endParaRPr>
          </a:p>
        </p:txBody>
      </p:sp>
    </p:spTree>
    <p:extLst>
      <p:ext uri="{BB962C8B-B14F-4D97-AF65-F5344CB8AC3E}">
        <p14:creationId xmlns:p14="http://schemas.microsoft.com/office/powerpoint/2010/main" val="2294159291"/>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hermata 2017-03-19 alle 09.16.4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640"/>
            <a:ext cx="9144000" cy="6334633"/>
          </a:xfrm>
          <a:prstGeom prst="rect">
            <a:avLst/>
          </a:prstGeom>
        </p:spPr>
      </p:pic>
    </p:spTree>
    <p:extLst>
      <p:ext uri="{BB962C8B-B14F-4D97-AF65-F5344CB8AC3E}">
        <p14:creationId xmlns:p14="http://schemas.microsoft.com/office/powerpoint/2010/main" val="3019308952"/>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4"/>
          <p:cNvSpPr txBox="1">
            <a:spLocks noChangeArrowheads="1"/>
          </p:cNvSpPr>
          <p:nvPr/>
        </p:nvSpPr>
        <p:spPr bwMode="auto">
          <a:xfrm>
            <a:off x="0" y="0"/>
            <a:ext cx="9144000" cy="92333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700" dirty="0">
                <a:solidFill>
                  <a:srgbClr val="FFFFFF"/>
                </a:solidFill>
                <a:latin typeface="Arial" charset="0"/>
                <a:cs typeface="Arial" charset="0"/>
              </a:rPr>
              <a:t>Numero e distribuzione </a:t>
            </a:r>
            <a:r>
              <a:rPr lang="it-IT" sz="2700" dirty="0" smtClean="0">
                <a:solidFill>
                  <a:srgbClr val="FFFFFF"/>
                </a:solidFill>
                <a:latin typeface="Arial" charset="0"/>
                <a:cs typeface="Arial" charset="0"/>
              </a:rPr>
              <a:t>cromosomica di </a:t>
            </a:r>
            <a:r>
              <a:rPr lang="it-IT" sz="2700" dirty="0">
                <a:solidFill>
                  <a:srgbClr val="FFFFFF"/>
                </a:solidFill>
                <a:latin typeface="Arial" charset="0"/>
                <a:cs typeface="Arial" charset="0"/>
              </a:rPr>
              <a:t>geni </a:t>
            </a:r>
            <a:endParaRPr lang="it-IT" sz="2700" dirty="0" smtClean="0">
              <a:solidFill>
                <a:srgbClr val="FFFFFF"/>
              </a:solidFill>
              <a:latin typeface="Arial" charset="0"/>
              <a:cs typeface="Arial" charset="0"/>
            </a:endParaRPr>
          </a:p>
          <a:p>
            <a:pPr algn="ctr"/>
            <a:r>
              <a:rPr lang="it-IT" sz="2700" dirty="0">
                <a:solidFill>
                  <a:srgbClr val="FFFFFF"/>
                </a:solidFill>
                <a:latin typeface="Arial" charset="0"/>
                <a:cs typeface="Arial" charset="0"/>
              </a:rPr>
              <a:t> </a:t>
            </a:r>
            <a:r>
              <a:rPr lang="it-IT" sz="2700" dirty="0" smtClean="0">
                <a:solidFill>
                  <a:srgbClr val="FFFFFF"/>
                </a:solidFill>
                <a:latin typeface="Arial" charset="0"/>
                <a:cs typeface="Arial" charset="0"/>
              </a:rPr>
              <a:t>codificanti proteine in </a:t>
            </a:r>
            <a:r>
              <a:rPr lang="it-IT" sz="2700" i="1" dirty="0" smtClean="0">
                <a:solidFill>
                  <a:srgbClr val="FFFFFF"/>
                </a:solidFill>
                <a:latin typeface="Arial" charset="0"/>
                <a:cs typeface="Arial" charset="0"/>
              </a:rPr>
              <a:t>D. </a:t>
            </a:r>
            <a:r>
              <a:rPr lang="it-IT" sz="2700" i="1" dirty="0" err="1" smtClean="0">
                <a:solidFill>
                  <a:srgbClr val="FFFFFF"/>
                </a:solidFill>
                <a:latin typeface="Arial" charset="0"/>
                <a:cs typeface="Arial" charset="0"/>
              </a:rPr>
              <a:t>melanogaster</a:t>
            </a:r>
            <a:endParaRPr lang="it-IT" sz="2700" i="1" dirty="0">
              <a:solidFill>
                <a:srgbClr val="FFFFFF"/>
              </a:solidFill>
              <a:latin typeface="Arial" charset="0"/>
              <a:cs typeface="Arial" charset="0"/>
            </a:endParaRPr>
          </a:p>
        </p:txBody>
      </p:sp>
      <p:pic>
        <p:nvPicPr>
          <p:cNvPr id="2" name="Picture 1" descr="Schermata 2017-03-19 alle 12.01.4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844824"/>
            <a:ext cx="8734886" cy="3217416"/>
          </a:xfrm>
          <a:prstGeom prst="rect">
            <a:avLst/>
          </a:prstGeom>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4" descr="Genoma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88" y="655257"/>
            <a:ext cx="4553768" cy="601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Rettangolo 3"/>
          <p:cNvSpPr>
            <a:spLocks noChangeArrowheads="1"/>
          </p:cNvSpPr>
          <p:nvPr/>
        </p:nvSpPr>
        <p:spPr bwMode="auto">
          <a:xfrm>
            <a:off x="5257800" y="1676400"/>
            <a:ext cx="35591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charset="0"/>
              <a:buChar char="•"/>
            </a:pPr>
            <a:r>
              <a:rPr lang="it-IT" sz="1800" b="1" dirty="0"/>
              <a:t>14600</a:t>
            </a:r>
            <a:r>
              <a:rPr lang="it-IT" sz="1800" dirty="0"/>
              <a:t> geni</a:t>
            </a:r>
          </a:p>
          <a:p>
            <a:pPr>
              <a:buFont typeface="Arial" charset="0"/>
              <a:buChar char="•"/>
            </a:pPr>
            <a:r>
              <a:rPr lang="it-IT" sz="1800" dirty="0"/>
              <a:t>1 gene ogni 9 kb</a:t>
            </a:r>
          </a:p>
          <a:p>
            <a:pPr>
              <a:buFont typeface="Arial" charset="0"/>
              <a:buChar char="•"/>
            </a:pPr>
            <a:r>
              <a:rPr lang="it-IT" sz="1800" b="1" dirty="0"/>
              <a:t>4000</a:t>
            </a:r>
            <a:r>
              <a:rPr lang="it-IT" sz="1800" dirty="0"/>
              <a:t> geni essenziali per la vitalità</a:t>
            </a:r>
          </a:p>
          <a:p>
            <a:pPr>
              <a:buFont typeface="Arial" charset="0"/>
              <a:buChar char="•"/>
            </a:pPr>
            <a:r>
              <a:rPr lang="it-IT" sz="1800" b="1" dirty="0"/>
              <a:t>50% delle proteine omologhe </a:t>
            </a:r>
            <a:r>
              <a:rPr lang="it-IT" sz="1800" dirty="0"/>
              <a:t>a quelle di mammifero</a:t>
            </a:r>
          </a:p>
          <a:p>
            <a:pPr>
              <a:buFont typeface="Arial" charset="0"/>
              <a:buChar char="•"/>
            </a:pPr>
            <a:r>
              <a:rPr lang="it-IT" sz="1800" dirty="0"/>
              <a:t>30% omologhe a quelle dei nematodi</a:t>
            </a:r>
          </a:p>
          <a:p>
            <a:pPr>
              <a:buFont typeface="Arial" charset="0"/>
              <a:buChar char="•"/>
            </a:pPr>
            <a:r>
              <a:rPr lang="it-IT" sz="1800" dirty="0" smtClean="0"/>
              <a:t>75% </a:t>
            </a:r>
            <a:r>
              <a:rPr lang="it-IT" sz="1800" dirty="0"/>
              <a:t>dei geni malattia umani hanno un omologo in </a:t>
            </a:r>
            <a:r>
              <a:rPr lang="it-IT" sz="1800" i="1" dirty="0"/>
              <a:t>D. </a:t>
            </a:r>
            <a:r>
              <a:rPr lang="it-IT" sz="1800" i="1" dirty="0" err="1"/>
              <a:t>melanogaster</a:t>
            </a:r>
            <a:endParaRPr lang="it-IT" sz="1800" i="1" dirty="0"/>
          </a:p>
          <a:p>
            <a:pPr>
              <a:buFont typeface="Arial" charset="0"/>
              <a:buChar char="•"/>
            </a:pPr>
            <a:r>
              <a:rPr lang="it-IT" sz="1800" dirty="0"/>
              <a:t>30% assenti in altri organismi</a:t>
            </a:r>
          </a:p>
        </p:txBody>
      </p:sp>
      <p:sp>
        <p:nvSpPr>
          <p:cNvPr id="101379" name="CasellaDiTesto 4"/>
          <p:cNvSpPr txBox="1">
            <a:spLocks noChangeArrowheads="1"/>
          </p:cNvSpPr>
          <p:nvPr/>
        </p:nvSpPr>
        <p:spPr bwMode="auto">
          <a:xfrm>
            <a:off x="0" y="9525"/>
            <a:ext cx="9144000" cy="523875"/>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a:solidFill>
                  <a:srgbClr val="FFFFFF"/>
                </a:solidFill>
                <a:latin typeface="Arial" charset="0"/>
                <a:cs typeface="Arial" charset="0"/>
              </a:rPr>
              <a:t>Annotazioni strutturali del genoma di Drosophila</a:t>
            </a:r>
            <a:endParaRPr lang="it-IT">
              <a:solidFill>
                <a:srgbClr val="FFFFFF"/>
              </a:solidFill>
              <a:cs typeface="Arial"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762000" y="639763"/>
            <a:ext cx="8143875"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b="1">
                <a:solidFill>
                  <a:srgbClr val="000000"/>
                </a:solidFill>
              </a:rPr>
              <a:t>William Castle </a:t>
            </a:r>
            <a:r>
              <a:rPr lang="it-IT">
                <a:solidFill>
                  <a:srgbClr val="000000"/>
                </a:solidFill>
              </a:rPr>
              <a:t>nel 1906 introdusse la </a:t>
            </a:r>
            <a:r>
              <a:rPr lang="it-IT" i="1">
                <a:solidFill>
                  <a:srgbClr val="000000"/>
                </a:solidFill>
              </a:rPr>
              <a:t>Drosophila melanogaster</a:t>
            </a:r>
            <a:r>
              <a:rPr lang="it-IT">
                <a:solidFill>
                  <a:srgbClr val="000000"/>
                </a:solidFill>
              </a:rPr>
              <a:t> </a:t>
            </a:r>
          </a:p>
          <a:p>
            <a:r>
              <a:rPr lang="it-IT">
                <a:solidFill>
                  <a:srgbClr val="000000"/>
                </a:solidFill>
              </a:rPr>
              <a:t>nella ricerca biologica</a:t>
            </a:r>
          </a:p>
          <a:p>
            <a:endParaRPr lang="it-IT" sz="2000">
              <a:solidFill>
                <a:srgbClr val="000000"/>
              </a:solidFill>
            </a:endParaRPr>
          </a:p>
          <a:p>
            <a:r>
              <a:rPr lang="it-IT" sz="2000">
                <a:solidFill>
                  <a:srgbClr val="000000"/>
                </a:solidFill>
              </a:rPr>
              <a:t>Dal 1910 al 1940 si ha il periodo di maggior sviluppo della genetica</a:t>
            </a:r>
          </a:p>
          <a:p>
            <a:r>
              <a:rPr lang="it-IT" sz="2000">
                <a:solidFill>
                  <a:srgbClr val="000000"/>
                </a:solidFill>
              </a:rPr>
              <a:t>classica:</a:t>
            </a:r>
          </a:p>
          <a:p>
            <a:endParaRPr lang="it-IT" sz="2000">
              <a:solidFill>
                <a:srgbClr val="000000"/>
              </a:solidFill>
            </a:endParaRPr>
          </a:p>
          <a:p>
            <a:r>
              <a:rPr lang="it-IT" sz="2000">
                <a:solidFill>
                  <a:srgbClr val="000000"/>
                </a:solidFill>
              </a:rPr>
              <a:t>1) Si scopre che geni sono localizzati sui cromosomi</a:t>
            </a:r>
          </a:p>
          <a:p>
            <a:r>
              <a:rPr lang="it-IT" sz="2000">
                <a:solidFill>
                  <a:srgbClr val="000000"/>
                </a:solidFill>
              </a:rPr>
              <a:t>2) Si identificano numerose mutazioni geniche e cromosomiche</a:t>
            </a:r>
          </a:p>
          <a:p>
            <a:r>
              <a:rPr lang="it-IT" sz="2000">
                <a:solidFill>
                  <a:srgbClr val="000000"/>
                </a:solidFill>
              </a:rPr>
              <a:t>3) Si scopre il fenomeno del crossing over</a:t>
            </a:r>
          </a:p>
          <a:p>
            <a:r>
              <a:rPr lang="it-IT" sz="2000">
                <a:solidFill>
                  <a:srgbClr val="000000"/>
                </a:solidFill>
              </a:rPr>
              <a:t>4) Si elaborano le mappe genetiche, dimostrando che i geni occupano</a:t>
            </a:r>
          </a:p>
          <a:p>
            <a:r>
              <a:rPr lang="it-IT" sz="2000">
                <a:solidFill>
                  <a:srgbClr val="000000"/>
                </a:solidFill>
              </a:rPr>
              <a:t> posizioni fisse lungo i cromosomi</a:t>
            </a:r>
          </a:p>
          <a:p>
            <a:r>
              <a:rPr lang="it-IT" sz="2000">
                <a:solidFill>
                  <a:srgbClr val="000000"/>
                </a:solidFill>
              </a:rPr>
              <a:t>5) Si scopre che le radiazioni ionizzanti (raggi X) inducono mutazioni</a:t>
            </a:r>
          </a:p>
          <a:p>
            <a:endParaRPr lang="it-IT" sz="2000">
              <a:solidFill>
                <a:srgbClr val="000000"/>
              </a:solidFill>
            </a:endParaRPr>
          </a:p>
          <a:p>
            <a:r>
              <a:rPr lang="it-IT" sz="2000">
                <a:solidFill>
                  <a:srgbClr val="000000"/>
                </a:solidFill>
              </a:rPr>
              <a:t>-T. H. Morgan: premio Nobel nel 1933</a:t>
            </a:r>
          </a:p>
          <a:p>
            <a:endParaRPr lang="it-IT" sz="2000">
              <a:solidFill>
                <a:srgbClr val="000000"/>
              </a:solidFill>
            </a:endParaRPr>
          </a:p>
          <a:p>
            <a:r>
              <a:rPr lang="it-IT" sz="2000">
                <a:solidFill>
                  <a:srgbClr val="000000"/>
                </a:solidFill>
              </a:rPr>
              <a:t>-H. J: Muller: premio Nobel nel 1946</a:t>
            </a:r>
          </a:p>
          <a:p>
            <a:endParaRPr lang="it-IT" sz="2000">
              <a:solidFill>
                <a:srgbClr val="000000"/>
              </a:solidFill>
            </a:endParaRPr>
          </a:p>
        </p:txBody>
      </p:sp>
    </p:spTree>
  </p:cSld>
  <p:clrMapOvr>
    <a:masterClrMapping/>
  </p:clrMapOvr>
  <p:transition xmlns:p14="http://schemas.microsoft.com/office/powerpoint/2010/main" spd="slow">
    <p:cove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p:cNvSpPr>
          <p:nvPr>
            <p:ph type="title"/>
          </p:nvPr>
        </p:nvSpPr>
        <p:spPr>
          <a:xfrm>
            <a:off x="5410200" y="1143000"/>
            <a:ext cx="3462338" cy="454025"/>
          </a:xfrm>
        </p:spPr>
        <p:txBody>
          <a:bodyPr/>
          <a:lstStyle/>
          <a:p>
            <a:pPr algn="l" eaLnBrk="1" hangingPunct="1"/>
            <a:r>
              <a:rPr lang="it-IT" sz="1400">
                <a:latin typeface="Arial" charset="0"/>
                <a:ea typeface="ＭＳ Ｐゴシック" charset="0"/>
                <a:cs typeface="ＭＳ Ｐゴシック" charset="0"/>
              </a:rPr>
              <a:t>Il 15% dei geni annotati sono sovrapposti</a:t>
            </a:r>
          </a:p>
        </p:txBody>
      </p:sp>
      <p:pic>
        <p:nvPicPr>
          <p:cNvPr id="102402" name="Picture 4" descr="Genoma7"/>
          <p:cNvPicPr>
            <a:picLocks noChangeAspect="1" noChangeArrowheads="1"/>
          </p:cNvPicPr>
          <p:nvPr/>
        </p:nvPicPr>
        <p:blipFill>
          <a:blip r:embed="rId2">
            <a:extLst>
              <a:ext uri="{28A0092B-C50C-407E-A947-70E740481C1C}">
                <a14:useLocalDpi xmlns:a14="http://schemas.microsoft.com/office/drawing/2010/main" val="0"/>
              </a:ext>
            </a:extLst>
          </a:blip>
          <a:srcRect r="-3450" b="7886"/>
          <a:stretch>
            <a:fillRect/>
          </a:stretch>
        </p:blipFill>
        <p:spPr bwMode="auto">
          <a:xfrm>
            <a:off x="467544" y="596244"/>
            <a:ext cx="4598169" cy="607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 Box 5"/>
          <p:cNvSpPr txBox="1">
            <a:spLocks noChangeArrowheads="1"/>
          </p:cNvSpPr>
          <p:nvPr/>
        </p:nvSpPr>
        <p:spPr bwMode="auto">
          <a:xfrm>
            <a:off x="5343525" y="2057400"/>
            <a:ext cx="3800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Il 7,6% dei geni sono contenuti all’interno di introni di altri geni </a:t>
            </a:r>
          </a:p>
        </p:txBody>
      </p:sp>
      <p:sp>
        <p:nvSpPr>
          <p:cNvPr id="102404" name="Text Box 6"/>
          <p:cNvSpPr txBox="1">
            <a:spLocks noChangeArrowheads="1"/>
          </p:cNvSpPr>
          <p:nvPr/>
        </p:nvSpPr>
        <p:spPr bwMode="auto">
          <a:xfrm>
            <a:off x="5410200" y="3733800"/>
            <a:ext cx="1860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48 trascritti dicistronici</a:t>
            </a:r>
          </a:p>
        </p:txBody>
      </p:sp>
      <p:sp>
        <p:nvSpPr>
          <p:cNvPr id="102405" name="Text Box 7"/>
          <p:cNvSpPr txBox="1">
            <a:spLocks noChangeArrowheads="1"/>
          </p:cNvSpPr>
          <p:nvPr/>
        </p:nvSpPr>
        <p:spPr bwMode="auto">
          <a:xfrm>
            <a:off x="4932040" y="5229200"/>
            <a:ext cx="410051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dirty="0"/>
              <a:t>Il 20% dei geni subiscono </a:t>
            </a:r>
            <a:r>
              <a:rPr lang="it-IT" sz="1400" dirty="0" err="1"/>
              <a:t>splicing</a:t>
            </a:r>
            <a:r>
              <a:rPr lang="it-IT" sz="1400" dirty="0"/>
              <a:t> </a:t>
            </a:r>
            <a:r>
              <a:rPr lang="it-IT" sz="1400" dirty="0" smtClean="0"/>
              <a:t>differenziale</a:t>
            </a:r>
            <a:endParaRPr lang="it-IT" sz="1400" dirty="0"/>
          </a:p>
          <a:p>
            <a:r>
              <a:rPr lang="it-IT" sz="1400" dirty="0"/>
              <a:t>La maggior parte (65%) codificano per due o più </a:t>
            </a:r>
            <a:r>
              <a:rPr lang="it-IT" sz="1400" dirty="0" smtClean="0"/>
              <a:t>proteine.</a:t>
            </a:r>
          </a:p>
          <a:p>
            <a:r>
              <a:rPr lang="it-IT" sz="1400" dirty="0" smtClean="0"/>
              <a:t>Il </a:t>
            </a:r>
            <a:r>
              <a:rPr lang="it-IT" sz="1400" dirty="0"/>
              <a:t>35% codifica per trascritti che differiscono solo nel 5’UTR</a:t>
            </a:r>
          </a:p>
        </p:txBody>
      </p:sp>
      <p:sp>
        <p:nvSpPr>
          <p:cNvPr id="102406" name="CasellaDiTesto 6"/>
          <p:cNvSpPr txBox="1">
            <a:spLocks noChangeArrowheads="1"/>
          </p:cNvSpPr>
          <p:nvPr/>
        </p:nvSpPr>
        <p:spPr bwMode="auto">
          <a:xfrm>
            <a:off x="0" y="0"/>
            <a:ext cx="9144000" cy="461963"/>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a:solidFill>
                  <a:srgbClr val="FFFFFF"/>
                </a:solidFill>
                <a:latin typeface="Arial" charset="0"/>
                <a:cs typeface="Arial" charset="0"/>
              </a:rPr>
              <a:t>Annotazioni strutturali del genoma di Drosophila</a:t>
            </a:r>
            <a:endParaRPr lang="it-IT">
              <a:solidFill>
                <a:srgbClr val="FFFFFF"/>
              </a:solidFill>
              <a:cs typeface="Arial"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olo 1"/>
          <p:cNvSpPr>
            <a:spLocks noGrp="1"/>
          </p:cNvSpPr>
          <p:nvPr>
            <p:ph type="title"/>
          </p:nvPr>
        </p:nvSpPr>
        <p:spPr>
          <a:xfrm>
            <a:off x="0" y="0"/>
            <a:ext cx="9144000" cy="609600"/>
          </a:xfrm>
          <a:solidFill>
            <a:srgbClr val="000090"/>
          </a:solidFill>
        </p:spPr>
        <p:txBody>
          <a:bodyPr/>
          <a:lstStyle/>
          <a:p>
            <a:r>
              <a:rPr lang="it-IT" sz="3000" dirty="0">
                <a:solidFill>
                  <a:srgbClr val="FFFFFF"/>
                </a:solidFill>
                <a:latin typeface="Arial" charset="0"/>
                <a:ea typeface="ＭＳ Ｐゴシック" charset="0"/>
                <a:cs typeface="Arial" charset="0"/>
              </a:rPr>
              <a:t>Il 50% dei geni di </a:t>
            </a:r>
            <a:r>
              <a:rPr lang="it-IT" sz="3000" i="1" dirty="0" err="1">
                <a:solidFill>
                  <a:srgbClr val="FFFFFF"/>
                </a:solidFill>
                <a:latin typeface="Arial" charset="0"/>
                <a:ea typeface="ＭＳ Ｐゴシック" charset="0"/>
                <a:cs typeface="Arial" charset="0"/>
              </a:rPr>
              <a:t>Drosophila</a:t>
            </a:r>
            <a:r>
              <a:rPr lang="it-IT" sz="3000" dirty="0">
                <a:solidFill>
                  <a:srgbClr val="FFFFFF"/>
                </a:solidFill>
                <a:latin typeface="Arial" charset="0"/>
                <a:ea typeface="ＭＳ Ｐゴシック" charset="0"/>
                <a:cs typeface="Arial" charset="0"/>
              </a:rPr>
              <a:t> ha funzione nota </a:t>
            </a:r>
          </a:p>
        </p:txBody>
      </p:sp>
      <p:pic>
        <p:nvPicPr>
          <p:cNvPr id="105474" name="Immagine 2" descr="Schermata 2015-02-04 a 15.04.1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990600"/>
            <a:ext cx="41656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ext Box 5"/>
          <p:cNvSpPr txBox="1">
            <a:spLocks noChangeArrowheads="1"/>
          </p:cNvSpPr>
          <p:nvPr/>
        </p:nvSpPr>
        <p:spPr bwMode="auto">
          <a:xfrm>
            <a:off x="395288" y="4797425"/>
            <a:ext cx="871378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200" dirty="0"/>
              <a:t>Il genoma di </a:t>
            </a:r>
            <a:r>
              <a:rPr lang="it-IT" sz="2200" i="1" dirty="0" err="1"/>
              <a:t>Drosophila</a:t>
            </a:r>
            <a:r>
              <a:rPr lang="it-IT" sz="2200" i="1" dirty="0"/>
              <a:t> </a:t>
            </a:r>
            <a:r>
              <a:rPr lang="it-IT" sz="2200" i="1" dirty="0" err="1"/>
              <a:t>melanogaster</a:t>
            </a:r>
            <a:r>
              <a:rPr lang="it-IT" sz="2200" i="1" dirty="0"/>
              <a:t> </a:t>
            </a:r>
            <a:r>
              <a:rPr lang="it-IT" sz="2200" dirty="0"/>
              <a:t>contiene circa </a:t>
            </a:r>
            <a:r>
              <a:rPr lang="it-IT" sz="2200" b="1" dirty="0"/>
              <a:t>180Mb</a:t>
            </a:r>
            <a:r>
              <a:rPr lang="it-IT" sz="2200" dirty="0"/>
              <a:t>.</a:t>
            </a:r>
          </a:p>
          <a:p>
            <a:endParaRPr lang="it-IT" sz="2200" dirty="0"/>
          </a:p>
          <a:p>
            <a:r>
              <a:rPr lang="it-IT" sz="2200" b="1" dirty="0"/>
              <a:t>120Mb </a:t>
            </a:r>
            <a:r>
              <a:rPr lang="it-IT" sz="2200" dirty="0"/>
              <a:t>sono costituite da </a:t>
            </a:r>
            <a:r>
              <a:rPr lang="it-IT" sz="2200" dirty="0" smtClean="0"/>
              <a:t>DNA dell’</a:t>
            </a:r>
            <a:r>
              <a:rPr lang="it-IT" sz="2200" b="1" dirty="0" err="1" smtClean="0"/>
              <a:t>eucromatina</a:t>
            </a:r>
            <a:r>
              <a:rPr lang="it-IT" sz="2200" dirty="0"/>
              <a:t>, </a:t>
            </a:r>
            <a:r>
              <a:rPr lang="it-IT" sz="2200" dirty="0" smtClean="0"/>
              <a:t>mentre </a:t>
            </a:r>
            <a:r>
              <a:rPr lang="it-IT" sz="2200" b="1" dirty="0" smtClean="0"/>
              <a:t>60 </a:t>
            </a:r>
            <a:r>
              <a:rPr lang="it-IT" sz="2200" b="1" dirty="0"/>
              <a:t>Mb </a:t>
            </a:r>
            <a:r>
              <a:rPr lang="it-IT" sz="2200" dirty="0"/>
              <a:t>sono composte da </a:t>
            </a:r>
            <a:r>
              <a:rPr lang="it-IT" sz="2200" dirty="0" smtClean="0"/>
              <a:t>quello dell’</a:t>
            </a:r>
            <a:r>
              <a:rPr lang="it-IT" sz="2200" b="1" dirty="0" err="1" smtClean="0"/>
              <a:t>eterocromatina</a:t>
            </a:r>
            <a:r>
              <a:rPr lang="it-IT" sz="2200" b="1" dirty="0" smtClean="0"/>
              <a:t> </a:t>
            </a:r>
            <a:r>
              <a:rPr lang="it-IT" sz="2200" dirty="0" err="1"/>
              <a:t>pericentromerica</a:t>
            </a:r>
            <a:endParaRPr lang="it-IT" sz="2200" dirty="0"/>
          </a:p>
        </p:txBody>
      </p:sp>
      <p:pic>
        <p:nvPicPr>
          <p:cNvPr id="1075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068388"/>
            <a:ext cx="8464550"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itolo 1"/>
          <p:cNvSpPr>
            <a:spLocks noGrp="1"/>
          </p:cNvSpPr>
          <p:nvPr>
            <p:ph type="title"/>
          </p:nvPr>
        </p:nvSpPr>
        <p:spPr>
          <a:xfrm>
            <a:off x="0" y="-17463"/>
            <a:ext cx="9144000" cy="838201"/>
          </a:xfrm>
          <a:solidFill>
            <a:srgbClr val="000090"/>
          </a:solidFill>
        </p:spPr>
        <p:txBody>
          <a:bodyPr/>
          <a:lstStyle/>
          <a:p>
            <a:r>
              <a:rPr lang="it-IT" sz="3200">
                <a:solidFill>
                  <a:srgbClr val="FFFFFF"/>
                </a:solidFill>
                <a:latin typeface="Arial" charset="0"/>
                <a:ea typeface="ＭＳ Ｐゴシック" charset="0"/>
                <a:cs typeface="Arial" charset="0"/>
              </a:rPr>
              <a:t>Eucromatina ed Eterocromatina</a:t>
            </a:r>
            <a:endParaRPr lang="it-IT" sz="3200" i="1">
              <a:solidFill>
                <a:srgbClr val="FFFFFF"/>
              </a:solidFill>
              <a:latin typeface="Arial" charset="0"/>
              <a:ea typeface="ＭＳ Ｐゴシック" charset="0"/>
              <a:cs typeface="Arial"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ttangolo 2"/>
          <p:cNvSpPr>
            <a:spLocks noChangeArrowheads="1"/>
          </p:cNvSpPr>
          <p:nvPr/>
        </p:nvSpPr>
        <p:spPr bwMode="auto">
          <a:xfrm>
            <a:off x="558800" y="4168503"/>
            <a:ext cx="3989388"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it-IT" sz="1400"/>
          </a:p>
          <a:p>
            <a:r>
              <a:rPr lang="it-IT" sz="1400" b="1"/>
              <a:t>Eterocromatina costitutiva</a:t>
            </a:r>
            <a:endParaRPr lang="it-IT" sz="1400"/>
          </a:p>
          <a:p>
            <a:r>
              <a:rPr lang="it-IT" sz="1400"/>
              <a:t>Componente stabile dei genomi eucariotici contiene pricipalmente sequenze ripetute</a:t>
            </a:r>
          </a:p>
          <a:p>
            <a:endParaRPr lang="it-IT" sz="1400"/>
          </a:p>
          <a:p>
            <a:r>
              <a:rPr lang="it-IT" sz="1400"/>
              <a:t> </a:t>
            </a:r>
          </a:p>
        </p:txBody>
      </p:sp>
      <p:sp>
        <p:nvSpPr>
          <p:cNvPr id="108547" name="Rettangolo 4"/>
          <p:cNvSpPr>
            <a:spLocks noChangeArrowheads="1"/>
          </p:cNvSpPr>
          <p:nvPr/>
        </p:nvSpPr>
        <p:spPr bwMode="auto">
          <a:xfrm>
            <a:off x="4786313" y="4371703"/>
            <a:ext cx="42052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1400" b="1"/>
              <a:t>Eterocromatina facoltativa </a:t>
            </a:r>
            <a:endParaRPr lang="it-IT" sz="1400"/>
          </a:p>
          <a:p>
            <a:r>
              <a:rPr lang="it-IT" sz="1400"/>
              <a:t>Condizione reversibile e corrisponde all’eucromatina</a:t>
            </a:r>
            <a:r>
              <a:rPr lang="it-IT" sz="1400" b="1"/>
              <a:t> </a:t>
            </a:r>
            <a:r>
              <a:rPr lang="it-IT" sz="1400"/>
              <a:t>inattiva</a:t>
            </a:r>
            <a:r>
              <a:rPr lang="it-IT" sz="1400" b="1"/>
              <a:t> </a:t>
            </a:r>
            <a:r>
              <a:rPr lang="it-IT" sz="1400"/>
              <a:t>(regioni cromosomiche, interi cromosomi o addirittura interi genomi). </a:t>
            </a:r>
          </a:p>
        </p:txBody>
      </p:sp>
      <p:sp>
        <p:nvSpPr>
          <p:cNvPr id="108549" name="Rectangle 18"/>
          <p:cNvSpPr>
            <a:spLocks noChangeArrowheads="1"/>
          </p:cNvSpPr>
          <p:nvPr/>
        </p:nvSpPr>
        <p:spPr bwMode="auto">
          <a:xfrm>
            <a:off x="755576" y="5574556"/>
            <a:ext cx="1440160" cy="73818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r>
              <a:rPr lang="it-IT" sz="1400" b="1"/>
              <a:t>Localizzazione</a:t>
            </a:r>
          </a:p>
          <a:p>
            <a:r>
              <a:rPr lang="it-IT" sz="1400"/>
              <a:t>Pericentromerica  peritetelomerica </a:t>
            </a:r>
          </a:p>
        </p:txBody>
      </p:sp>
      <p:sp>
        <p:nvSpPr>
          <p:cNvPr id="108550" name="Rectangle 4"/>
          <p:cNvSpPr>
            <a:spLocks noChangeArrowheads="1"/>
          </p:cNvSpPr>
          <p:nvPr/>
        </p:nvSpPr>
        <p:spPr bwMode="auto">
          <a:xfrm>
            <a:off x="4932040" y="5574556"/>
            <a:ext cx="1449388" cy="1166812"/>
          </a:xfrm>
          <a:prstGeom prst="rect">
            <a:avLst/>
          </a:prstGeom>
          <a:noFill/>
          <a:ln w="12700">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none" lIns="90487" tIns="44450" rIns="90487" bIns="44450">
            <a:spAutoFit/>
          </a:bodyPr>
          <a:lstStyle/>
          <a:p>
            <a:r>
              <a:rPr lang="it-IT" sz="1400" b="1" dirty="0"/>
              <a:t>Quantità</a:t>
            </a:r>
          </a:p>
          <a:p>
            <a:r>
              <a:rPr lang="it-IT" sz="1400" dirty="0"/>
              <a:t>5% </a:t>
            </a:r>
            <a:r>
              <a:rPr lang="it-IT" sz="1400" dirty="0" err="1"/>
              <a:t>Arabidopsis</a:t>
            </a:r>
            <a:r>
              <a:rPr lang="it-IT" sz="1400" dirty="0"/>
              <a:t> </a:t>
            </a:r>
          </a:p>
          <a:p>
            <a:r>
              <a:rPr lang="it-IT" sz="1400" dirty="0"/>
              <a:t>30% </a:t>
            </a:r>
            <a:r>
              <a:rPr lang="it-IT" sz="1400" dirty="0" err="1"/>
              <a:t>humans</a:t>
            </a:r>
            <a:endParaRPr lang="it-IT" sz="1400" dirty="0"/>
          </a:p>
          <a:p>
            <a:r>
              <a:rPr lang="it-IT" sz="1400" dirty="0"/>
              <a:t>30% </a:t>
            </a:r>
            <a:r>
              <a:rPr lang="it-IT" sz="1400" dirty="0" err="1"/>
              <a:t>Drosophila</a:t>
            </a:r>
            <a:endParaRPr lang="it-IT" sz="1400" dirty="0"/>
          </a:p>
          <a:p>
            <a:r>
              <a:rPr lang="it-IT" sz="1400" dirty="0"/>
              <a:t>90% </a:t>
            </a:r>
            <a:r>
              <a:rPr lang="it-IT" sz="1400" dirty="0" err="1"/>
              <a:t>nematods</a:t>
            </a:r>
            <a:endParaRPr lang="it-IT" sz="1400" dirty="0"/>
          </a:p>
        </p:txBody>
      </p:sp>
      <p:sp>
        <p:nvSpPr>
          <p:cNvPr id="108551" name="Titolo 1"/>
          <p:cNvSpPr txBox="1">
            <a:spLocks/>
          </p:cNvSpPr>
          <p:nvPr/>
        </p:nvSpPr>
        <p:spPr bwMode="auto">
          <a:xfrm>
            <a:off x="0" y="0"/>
            <a:ext cx="9144000" cy="965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3000">
                <a:solidFill>
                  <a:srgbClr val="FFFFFF"/>
                </a:solidFill>
                <a:latin typeface="Arial" charset="0"/>
                <a:cs typeface="Arial" charset="0"/>
              </a:rPr>
              <a:t>Eucromatina ed eterocromatina</a:t>
            </a:r>
          </a:p>
        </p:txBody>
      </p:sp>
      <p:sp>
        <p:nvSpPr>
          <p:cNvPr id="108552" name="Text Box 9"/>
          <p:cNvSpPr txBox="1">
            <a:spLocks noChangeArrowheads="1"/>
          </p:cNvSpPr>
          <p:nvPr/>
        </p:nvSpPr>
        <p:spPr bwMode="auto">
          <a:xfrm>
            <a:off x="558800" y="3025503"/>
            <a:ext cx="3824288"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it-IT" sz="1400" b="1" dirty="0" err="1">
                <a:solidFill>
                  <a:srgbClr val="000000"/>
                </a:solidFill>
                <a:cs typeface="Arial" charset="0"/>
              </a:rPr>
              <a:t>Eterocromatina</a:t>
            </a:r>
            <a:r>
              <a:rPr lang="it-IT" sz="1400" dirty="0">
                <a:solidFill>
                  <a:srgbClr val="000000"/>
                </a:solidFill>
                <a:cs typeface="Arial" charset="0"/>
              </a:rPr>
              <a:t> </a:t>
            </a:r>
          </a:p>
          <a:p>
            <a:pPr>
              <a:spcBef>
                <a:spcPct val="50000"/>
              </a:spcBef>
            </a:pPr>
            <a:r>
              <a:rPr lang="it-IT" sz="1400" dirty="0">
                <a:cs typeface="Arial" charset="0"/>
              </a:rPr>
              <a:t>Regioni cromosomiche che si colorano intensamente in interfase conservano una struttura compatta durante l’intero ciclo cellulare.</a:t>
            </a:r>
          </a:p>
        </p:txBody>
      </p:sp>
      <p:sp>
        <p:nvSpPr>
          <p:cNvPr id="108553" name="Rettangolo 21"/>
          <p:cNvSpPr>
            <a:spLocks noChangeArrowheads="1"/>
          </p:cNvSpPr>
          <p:nvPr/>
        </p:nvSpPr>
        <p:spPr bwMode="auto">
          <a:xfrm>
            <a:off x="4791075" y="3008040"/>
            <a:ext cx="4048125"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it-IT" sz="1400" b="1" dirty="0" err="1">
                <a:solidFill>
                  <a:srgbClr val="000000"/>
                </a:solidFill>
                <a:cs typeface="Arial" charset="0"/>
              </a:rPr>
              <a:t>Eucromatina</a:t>
            </a:r>
            <a:r>
              <a:rPr lang="it-IT" sz="1400" dirty="0">
                <a:solidFill>
                  <a:srgbClr val="000000"/>
                </a:solidFill>
                <a:cs typeface="Arial" charset="0"/>
              </a:rPr>
              <a:t> </a:t>
            </a:r>
          </a:p>
          <a:p>
            <a:pPr>
              <a:spcBef>
                <a:spcPct val="50000"/>
              </a:spcBef>
            </a:pPr>
            <a:r>
              <a:rPr lang="it-IT" sz="1400" dirty="0">
                <a:cs typeface="Arial" charset="0"/>
              </a:rPr>
              <a:t>Ha una struttura diffusa durante l’interfase e va incontro a fasi di condensazione e </a:t>
            </a:r>
            <a:r>
              <a:rPr lang="it-IT" sz="1400" dirty="0" err="1">
                <a:cs typeface="Arial" charset="0"/>
              </a:rPr>
              <a:t>decondensazione</a:t>
            </a:r>
            <a:r>
              <a:rPr lang="it-IT" sz="1400" dirty="0">
                <a:cs typeface="Arial" charset="0"/>
              </a:rPr>
              <a:t> durante il ciclo cellulare</a:t>
            </a:r>
          </a:p>
        </p:txBody>
      </p:sp>
      <p:pic>
        <p:nvPicPr>
          <p:cNvPr id="108554" name="Immagine 262" descr="heitz-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888" y="450850"/>
            <a:ext cx="1179512"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5" name="Immagine 395" descr="etero nucle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3074988" y="1011238"/>
            <a:ext cx="23241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6" name="Immagine 263" descr="eterocromatin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24550" y="990600"/>
            <a:ext cx="2268538"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9" name="CasellaDiTesto 51"/>
          <p:cNvSpPr txBox="1">
            <a:spLocks noChangeArrowheads="1"/>
          </p:cNvSpPr>
          <p:nvPr/>
        </p:nvSpPr>
        <p:spPr bwMode="auto">
          <a:xfrm>
            <a:off x="1460500" y="1101725"/>
            <a:ext cx="16970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a:t>Hemil Heitz</a:t>
            </a:r>
          </a:p>
          <a:p>
            <a:r>
              <a:rPr lang="it-IT"/>
              <a:t>  (1928)</a:t>
            </a:r>
          </a:p>
        </p:txBody>
      </p:sp>
      <p:sp>
        <p:nvSpPr>
          <p:cNvPr id="108560" name="CasellaDiTesto 51"/>
          <p:cNvSpPr txBox="1">
            <a:spLocks noChangeArrowheads="1"/>
          </p:cNvSpPr>
          <p:nvPr/>
        </p:nvSpPr>
        <p:spPr bwMode="auto">
          <a:xfrm>
            <a:off x="179512" y="2204864"/>
            <a:ext cx="8784976" cy="584200"/>
          </a:xfrm>
          <a:prstGeom prst="rect">
            <a:avLst/>
          </a:prstGeom>
          <a:noFill/>
          <a:ln>
            <a:solidFill>
              <a:schemeClr val="tx1"/>
            </a:solidFill>
          </a:ln>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dirty="0" smtClean="0"/>
              <a:t>Eu ed </a:t>
            </a:r>
            <a:r>
              <a:rPr lang="it-IT" sz="1600" dirty="0" err="1" smtClean="0"/>
              <a:t>eterocromatina</a:t>
            </a:r>
            <a:r>
              <a:rPr lang="it-IT" sz="1600" dirty="0" smtClean="0"/>
              <a:t> sono </a:t>
            </a:r>
            <a:r>
              <a:rPr lang="it-IT" sz="1600" dirty="0"/>
              <a:t>due distinti domini nucleoproteici che esibiscono differenti caratteristiche strutturali e funzionali</a:t>
            </a:r>
          </a:p>
        </p:txBody>
      </p:sp>
      <p:pic>
        <p:nvPicPr>
          <p:cNvPr id="2" name="Picture 1" descr="Schermata 2017-03-19 alle 16.01.2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752" y="5646564"/>
            <a:ext cx="1224136" cy="574402"/>
          </a:xfrm>
          <a:prstGeom prst="rect">
            <a:avLst/>
          </a:prstGeom>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ChangeArrowheads="1"/>
          </p:cNvSpPr>
          <p:nvPr/>
        </p:nvSpPr>
        <p:spPr bwMode="auto">
          <a:xfrm>
            <a:off x="0" y="0"/>
            <a:ext cx="9144000" cy="1211263"/>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it-IT" sz="2800">
                <a:solidFill>
                  <a:srgbClr val="FFFFFF"/>
                </a:solidFill>
                <a:latin typeface="New York" charset="0"/>
              </a:rPr>
              <a:t>Inattività genetica dell’eterocromatina costitutiva: variegazione per effetto di posizione (PEV)</a:t>
            </a:r>
          </a:p>
        </p:txBody>
      </p:sp>
      <p:sp>
        <p:nvSpPr>
          <p:cNvPr id="115715" name="Rettangolo 7"/>
          <p:cNvSpPr>
            <a:spLocks noChangeArrowheads="1"/>
          </p:cNvSpPr>
          <p:nvPr/>
        </p:nvSpPr>
        <p:spPr bwMode="auto">
          <a:xfrm>
            <a:off x="228600" y="1244600"/>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1600">
                <a:latin typeface="Arial" charset="0"/>
              </a:rPr>
              <a:t>Inattivazione di geni eucromatici trasferiti nell’ eterocromatina mediante riordinamenti cromosomici o eventi di trasposizione</a:t>
            </a:r>
            <a:endParaRPr lang="it-IT" sz="1600">
              <a:latin typeface="Arial" charset="0"/>
              <a:cs typeface="Arial" charset="0"/>
            </a:endParaRPr>
          </a:p>
        </p:txBody>
      </p:sp>
      <p:sp>
        <p:nvSpPr>
          <p:cNvPr id="115716" name="CasellaDiTesto 6"/>
          <p:cNvSpPr txBox="1">
            <a:spLocks noChangeArrowheads="1"/>
          </p:cNvSpPr>
          <p:nvPr/>
        </p:nvSpPr>
        <p:spPr bwMode="auto">
          <a:xfrm>
            <a:off x="1828800" y="5791200"/>
            <a:ext cx="2492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200"/>
              <a:t>Mutazione </a:t>
            </a:r>
            <a:r>
              <a:rPr lang="it-IT" sz="1200" i="1"/>
              <a:t>white mottled </a:t>
            </a:r>
          </a:p>
          <a:p>
            <a:r>
              <a:rPr lang="it-IT" sz="1200"/>
              <a:t>identificata da Herman Muller (1930)</a:t>
            </a:r>
          </a:p>
        </p:txBody>
      </p:sp>
      <p:pic>
        <p:nvPicPr>
          <p:cNvPr id="115717" name="Immagin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9475" y="5334000"/>
            <a:ext cx="94932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5718" name="Group 3"/>
          <p:cNvGrpSpPr>
            <a:grpSpLocks/>
          </p:cNvGrpSpPr>
          <p:nvPr/>
        </p:nvGrpSpPr>
        <p:grpSpPr bwMode="auto">
          <a:xfrm>
            <a:off x="725488" y="2012950"/>
            <a:ext cx="7820025" cy="3397250"/>
            <a:chOff x="451" y="1050"/>
            <a:chExt cx="5119" cy="2224"/>
          </a:xfrm>
        </p:grpSpPr>
        <p:pic>
          <p:nvPicPr>
            <p:cNvPr id="115719" name="Picture 4"/>
            <p:cNvPicPr>
              <a:picLocks noChangeAspect="1" noChangeArrowheads="1"/>
            </p:cNvPicPr>
            <p:nvPr/>
          </p:nvPicPr>
          <p:blipFill>
            <a:blip r:embed="rId3">
              <a:extLst>
                <a:ext uri="{28A0092B-C50C-407E-A947-70E740481C1C}">
                  <a14:useLocalDpi xmlns:a14="http://schemas.microsoft.com/office/drawing/2010/main" val="0"/>
                </a:ext>
              </a:extLst>
            </a:blip>
            <a:srcRect r="32712"/>
            <a:stretch>
              <a:fillRect/>
            </a:stretch>
          </p:blipFill>
          <p:spPr bwMode="auto">
            <a:xfrm>
              <a:off x="1715" y="1114"/>
              <a:ext cx="2417"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5"/>
            <p:cNvSpPr>
              <a:spLocks noChangeShapeType="1"/>
            </p:cNvSpPr>
            <p:nvPr/>
          </p:nvSpPr>
          <p:spPr bwMode="auto">
            <a:xfrm flipH="1" flipV="1">
              <a:off x="3069" y="2498"/>
              <a:ext cx="407" cy="6"/>
            </a:xfrm>
            <a:prstGeom prst="line">
              <a:avLst/>
            </a:prstGeom>
            <a:noFill/>
            <a:ln w="19050">
              <a:solidFill>
                <a:srgbClr val="E3180A"/>
              </a:solidFill>
              <a:round/>
              <a:headEnd/>
              <a:tailEnd type="triangle" w="med" len="med"/>
            </a:ln>
            <a:effectLst/>
          </p:spPr>
          <p:txBody>
            <a:bodyPr wrap="none" anchor="ctr"/>
            <a:lstStyle/>
            <a:p>
              <a:pPr>
                <a:defRPr/>
              </a:pPr>
              <a:endParaRPr lang="it-IT" sz="2800">
                <a:effectLst>
                  <a:outerShdw blurRad="38100" dist="38100" dir="2700000" algn="tl">
                    <a:srgbClr val="000000">
                      <a:alpha val="43137"/>
                    </a:srgbClr>
                  </a:outerShdw>
                </a:effectLst>
                <a:latin typeface="Comic Sans MS" pitchFamily="-106" charset="0"/>
                <a:ea typeface="+mn-ea"/>
                <a:cs typeface="+mn-cs"/>
              </a:endParaRPr>
            </a:p>
          </p:txBody>
        </p:sp>
        <p:sp>
          <p:nvSpPr>
            <p:cNvPr id="21" name="Text Box 6"/>
            <p:cNvSpPr txBox="1">
              <a:spLocks noChangeArrowheads="1"/>
            </p:cNvSpPr>
            <p:nvPr/>
          </p:nvSpPr>
          <p:spPr bwMode="auto">
            <a:xfrm>
              <a:off x="3475" y="1881"/>
              <a:ext cx="2095" cy="544"/>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1600" smtClean="0">
                  <a:solidFill>
                    <a:srgbClr val="E3180A"/>
                  </a:solidFill>
                  <a:effectLst>
                    <a:outerShdw blurRad="38100" dist="38100" dir="2700000" algn="tl">
                      <a:srgbClr val="DDDDDD"/>
                    </a:outerShdw>
                  </a:effectLst>
                  <a:latin typeface="Helvetica" charset="0"/>
                </a:rPr>
                <a:t>spreading dell</a:t>
              </a:r>
              <a:r>
                <a:rPr lang="ja-JP" altLang="en-US" sz="1600" smtClean="0">
                  <a:solidFill>
                    <a:srgbClr val="E3180A"/>
                  </a:solidFill>
                  <a:effectLst>
                    <a:outerShdw blurRad="38100" dist="38100" dir="2700000" algn="tl">
                      <a:srgbClr val="DDDDDD"/>
                    </a:outerShdw>
                  </a:effectLst>
                  <a:latin typeface="Helvetica" charset="0"/>
                </a:rPr>
                <a:t>’</a:t>
              </a:r>
              <a:r>
                <a:rPr lang="en-US" altLang="ja-JP" sz="1600" smtClean="0">
                  <a:solidFill>
                    <a:srgbClr val="E3180A"/>
                  </a:solidFill>
                  <a:effectLst>
                    <a:outerShdw blurRad="38100" dist="38100" dir="2700000" algn="tl">
                      <a:srgbClr val="DDDDDD"/>
                    </a:outerShdw>
                  </a:effectLst>
                  <a:latin typeface="Helvetica" charset="0"/>
                </a:rPr>
                <a:t>eterocromatina</a:t>
              </a:r>
            </a:p>
            <a:p>
              <a:pPr>
                <a:defRPr/>
              </a:pPr>
              <a:r>
                <a:rPr lang="it-IT" sz="1600" smtClean="0">
                  <a:solidFill>
                    <a:srgbClr val="E3180A"/>
                  </a:solidFill>
                  <a:effectLst>
                    <a:outerShdw blurRad="38100" dist="38100" dir="2700000" algn="tl">
                      <a:srgbClr val="DDDDDD"/>
                    </a:outerShdw>
                  </a:effectLst>
                  <a:latin typeface="Helvetica" charset="0"/>
                </a:rPr>
                <a:t>I</a:t>
              </a:r>
              <a:r>
                <a:rPr lang="en-US" sz="1600" smtClean="0">
                  <a:solidFill>
                    <a:srgbClr val="E3180A"/>
                  </a:solidFill>
                  <a:effectLst>
                    <a:outerShdw blurRad="38100" dist="38100" dir="2700000" algn="tl">
                      <a:srgbClr val="DDDDDD"/>
                    </a:outerShdw>
                  </a:effectLst>
                  <a:latin typeface="Helvetica" charset="0"/>
                </a:rPr>
                <a:t>nattivazione del gene w+ --&gt; fenotipo a mosaico</a:t>
              </a:r>
            </a:p>
          </p:txBody>
        </p:sp>
        <p:pic>
          <p:nvPicPr>
            <p:cNvPr id="115722" name="Picture 7"/>
            <p:cNvPicPr>
              <a:picLocks noChangeAspect="1" noChangeArrowheads="1"/>
            </p:cNvPicPr>
            <p:nvPr/>
          </p:nvPicPr>
          <p:blipFill>
            <a:blip r:embed="rId3">
              <a:extLst>
                <a:ext uri="{28A0092B-C50C-407E-A947-70E740481C1C}">
                  <a14:useLocalDpi xmlns:a14="http://schemas.microsoft.com/office/drawing/2010/main" val="0"/>
                </a:ext>
              </a:extLst>
            </a:blip>
            <a:srcRect l="68541"/>
            <a:stretch>
              <a:fillRect/>
            </a:stretch>
          </p:blipFill>
          <p:spPr bwMode="auto">
            <a:xfrm>
              <a:off x="451" y="1050"/>
              <a:ext cx="1130"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1700808"/>
            <a:ext cx="7344816" cy="2677656"/>
          </a:xfrm>
          <a:prstGeom prst="rect">
            <a:avLst/>
          </a:prstGeom>
          <a:noFill/>
        </p:spPr>
        <p:txBody>
          <a:bodyPr wrap="square" rtlCol="0">
            <a:spAutoFit/>
          </a:bodyPr>
          <a:lstStyle/>
          <a:p>
            <a:r>
              <a:rPr lang="en-US" sz="2800" dirty="0" err="1" smtClean="0">
                <a:solidFill>
                  <a:srgbClr val="000000"/>
                </a:solidFill>
                <a:latin typeface="Arial"/>
                <a:cs typeface="Arial"/>
              </a:rPr>
              <a:t>L’eterocromatina</a:t>
            </a:r>
            <a:r>
              <a:rPr lang="en-US" sz="2800" dirty="0" smtClean="0">
                <a:solidFill>
                  <a:srgbClr val="000000"/>
                </a:solidFill>
                <a:latin typeface="Arial"/>
                <a:cs typeface="Arial"/>
              </a:rPr>
              <a:t> </a:t>
            </a:r>
            <a:r>
              <a:rPr lang="en-US" sz="2800" dirty="0" err="1">
                <a:solidFill>
                  <a:srgbClr val="000000"/>
                </a:solidFill>
                <a:latin typeface="Arial"/>
                <a:cs typeface="Arial"/>
              </a:rPr>
              <a:t>c</a:t>
            </a:r>
            <a:r>
              <a:rPr lang="en-US" sz="2800" dirty="0" err="1" smtClean="0">
                <a:solidFill>
                  <a:srgbClr val="000000"/>
                </a:solidFill>
                <a:latin typeface="Arial"/>
                <a:cs typeface="Arial"/>
              </a:rPr>
              <a:t>ostitutiva</a:t>
            </a:r>
            <a:r>
              <a:rPr lang="en-US" sz="2800" dirty="0" smtClean="0">
                <a:solidFill>
                  <a:srgbClr val="000000"/>
                </a:solidFill>
                <a:latin typeface="Arial"/>
                <a:cs typeface="Arial"/>
              </a:rPr>
              <a:t> </a:t>
            </a:r>
            <a:r>
              <a:rPr lang="en-US" sz="2800" dirty="0" err="1" smtClean="0">
                <a:solidFill>
                  <a:srgbClr val="000000"/>
                </a:solidFill>
                <a:latin typeface="Arial"/>
                <a:cs typeface="Arial"/>
              </a:rPr>
              <a:t>è</a:t>
            </a:r>
            <a:r>
              <a:rPr lang="en-US" sz="2800" dirty="0" smtClean="0">
                <a:solidFill>
                  <a:srgbClr val="000000"/>
                </a:solidFill>
                <a:latin typeface="Arial"/>
                <a:cs typeface="Arial"/>
              </a:rPr>
              <a:t> </a:t>
            </a:r>
            <a:r>
              <a:rPr lang="en-US" sz="2800" dirty="0" err="1" smtClean="0">
                <a:solidFill>
                  <a:srgbClr val="000000"/>
                </a:solidFill>
                <a:latin typeface="Arial"/>
                <a:cs typeface="Arial"/>
              </a:rPr>
              <a:t>composta</a:t>
            </a:r>
            <a:r>
              <a:rPr lang="en-US" sz="2800" dirty="0" smtClean="0">
                <a:solidFill>
                  <a:srgbClr val="000000"/>
                </a:solidFill>
                <a:latin typeface="Arial"/>
                <a:cs typeface="Arial"/>
              </a:rPr>
              <a:t> </a:t>
            </a:r>
            <a:r>
              <a:rPr lang="en-US" sz="2800" dirty="0" err="1" smtClean="0">
                <a:solidFill>
                  <a:srgbClr val="000000"/>
                </a:solidFill>
                <a:latin typeface="Arial"/>
                <a:cs typeface="Arial"/>
              </a:rPr>
              <a:t>principalmente</a:t>
            </a:r>
            <a:r>
              <a:rPr lang="en-US" sz="2800" dirty="0" smtClean="0">
                <a:solidFill>
                  <a:srgbClr val="000000"/>
                </a:solidFill>
                <a:latin typeface="Arial"/>
                <a:cs typeface="Arial"/>
              </a:rPr>
              <a:t> da </a:t>
            </a:r>
            <a:r>
              <a:rPr lang="en-US" sz="2800" dirty="0" err="1" smtClean="0">
                <a:solidFill>
                  <a:srgbClr val="000000"/>
                </a:solidFill>
                <a:latin typeface="Arial"/>
                <a:cs typeface="Arial"/>
              </a:rPr>
              <a:t>sequenze</a:t>
            </a:r>
            <a:r>
              <a:rPr lang="en-US" sz="2800" dirty="0" smtClean="0">
                <a:solidFill>
                  <a:srgbClr val="000000"/>
                </a:solidFill>
                <a:latin typeface="Arial"/>
                <a:cs typeface="Arial"/>
              </a:rPr>
              <a:t> di DNA </a:t>
            </a:r>
            <a:r>
              <a:rPr lang="en-US" sz="2800" dirty="0" err="1" smtClean="0">
                <a:solidFill>
                  <a:srgbClr val="000000"/>
                </a:solidFill>
                <a:latin typeface="Arial"/>
                <a:cs typeface="Arial"/>
              </a:rPr>
              <a:t>ripetitivo</a:t>
            </a:r>
            <a:r>
              <a:rPr lang="en-US" sz="2800" dirty="0">
                <a:solidFill>
                  <a:srgbClr val="000000"/>
                </a:solidFill>
                <a:latin typeface="Arial"/>
                <a:cs typeface="Arial"/>
              </a:rPr>
              <a:t> </a:t>
            </a:r>
            <a:r>
              <a:rPr lang="en-US" sz="2800" dirty="0" smtClean="0">
                <a:solidFill>
                  <a:srgbClr val="000000"/>
                </a:solidFill>
                <a:latin typeface="Arial"/>
                <a:cs typeface="Arial"/>
              </a:rPr>
              <a:t>non </a:t>
            </a:r>
            <a:r>
              <a:rPr lang="en-US" sz="2800" dirty="0" err="1" smtClean="0">
                <a:solidFill>
                  <a:srgbClr val="000000"/>
                </a:solidFill>
                <a:latin typeface="Arial"/>
                <a:cs typeface="Arial"/>
              </a:rPr>
              <a:t>codificante</a:t>
            </a:r>
            <a:r>
              <a:rPr lang="en-US" sz="2800" dirty="0" smtClean="0">
                <a:solidFill>
                  <a:srgbClr val="000000"/>
                </a:solidFill>
                <a:latin typeface="Arial"/>
                <a:cs typeface="Arial"/>
              </a:rPr>
              <a:t>:</a:t>
            </a:r>
          </a:p>
          <a:p>
            <a:endParaRPr lang="en-US" sz="2800" dirty="0" smtClean="0">
              <a:solidFill>
                <a:srgbClr val="000000"/>
              </a:solidFill>
              <a:latin typeface="Arial"/>
              <a:cs typeface="Arial"/>
            </a:endParaRPr>
          </a:p>
          <a:p>
            <a:r>
              <a:rPr lang="en-US" sz="2800" dirty="0" smtClean="0">
                <a:solidFill>
                  <a:srgbClr val="000000"/>
                </a:solidFill>
                <a:latin typeface="Arial"/>
                <a:cs typeface="Arial"/>
              </a:rPr>
              <a:t>1. DNA satellite</a:t>
            </a:r>
          </a:p>
          <a:p>
            <a:r>
              <a:rPr lang="en-US" sz="2800" dirty="0" smtClean="0">
                <a:solidFill>
                  <a:srgbClr val="000000"/>
                </a:solidFill>
                <a:latin typeface="Arial"/>
                <a:cs typeface="Arial"/>
              </a:rPr>
              <a:t>2. </a:t>
            </a:r>
            <a:r>
              <a:rPr lang="en-US" sz="2800" dirty="0" err="1" smtClean="0">
                <a:solidFill>
                  <a:srgbClr val="000000"/>
                </a:solidFill>
                <a:latin typeface="Arial"/>
                <a:cs typeface="Arial"/>
              </a:rPr>
              <a:t>Elementi</a:t>
            </a:r>
            <a:r>
              <a:rPr lang="en-US" sz="2800" dirty="0" smtClean="0">
                <a:solidFill>
                  <a:srgbClr val="000000"/>
                </a:solidFill>
                <a:latin typeface="Arial"/>
                <a:cs typeface="Arial"/>
              </a:rPr>
              <a:t> </a:t>
            </a:r>
            <a:r>
              <a:rPr lang="en-US" sz="2800" dirty="0" err="1" smtClean="0">
                <a:solidFill>
                  <a:srgbClr val="000000"/>
                </a:solidFill>
                <a:latin typeface="Arial"/>
                <a:cs typeface="Arial"/>
              </a:rPr>
              <a:t>trasponibili</a:t>
            </a:r>
            <a:endParaRPr lang="en-US" sz="2800" dirty="0">
              <a:solidFill>
                <a:srgbClr val="000000"/>
              </a:solidFill>
              <a:latin typeface="Arial"/>
              <a:cs typeface="Arial"/>
            </a:endParaRPr>
          </a:p>
        </p:txBody>
      </p:sp>
      <p:sp>
        <p:nvSpPr>
          <p:cNvPr id="3" name="Rectangle 2"/>
          <p:cNvSpPr>
            <a:spLocks noChangeArrowheads="1"/>
          </p:cNvSpPr>
          <p:nvPr/>
        </p:nvSpPr>
        <p:spPr bwMode="auto">
          <a:xfrm>
            <a:off x="0" y="-27384"/>
            <a:ext cx="9144000" cy="1211263"/>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it-IT" sz="2800" dirty="0">
                <a:solidFill>
                  <a:srgbClr val="FFFFFF"/>
                </a:solidFill>
                <a:latin typeface="New York" charset="0"/>
              </a:rPr>
              <a:t>Inattività genetica dell’</a:t>
            </a:r>
            <a:r>
              <a:rPr lang="it-IT" sz="2800" dirty="0" err="1">
                <a:solidFill>
                  <a:srgbClr val="FFFFFF"/>
                </a:solidFill>
                <a:latin typeface="New York" charset="0"/>
              </a:rPr>
              <a:t>eterocromatina</a:t>
            </a:r>
            <a:r>
              <a:rPr lang="it-IT" sz="2800" dirty="0">
                <a:solidFill>
                  <a:srgbClr val="FFFFFF"/>
                </a:solidFill>
                <a:latin typeface="New York" charset="0"/>
              </a:rPr>
              <a:t> costitutiva: </a:t>
            </a:r>
            <a:r>
              <a:rPr lang="it-IT" sz="2800" dirty="0" smtClean="0">
                <a:solidFill>
                  <a:srgbClr val="FFFFFF"/>
                </a:solidFill>
                <a:latin typeface="New York" charset="0"/>
              </a:rPr>
              <a:t>arricchimento di DNA ripetuto non codificante</a:t>
            </a:r>
            <a:endParaRPr lang="it-IT" sz="2800" dirty="0">
              <a:solidFill>
                <a:srgbClr val="FFFFFF"/>
              </a:solidFill>
              <a:latin typeface="New York"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5" name="Text Box 12"/>
          <p:cNvSpPr txBox="1">
            <a:spLocks noChangeArrowheads="1"/>
          </p:cNvSpPr>
          <p:nvPr/>
        </p:nvSpPr>
        <p:spPr bwMode="auto">
          <a:xfrm>
            <a:off x="0" y="0"/>
            <a:ext cx="9144000" cy="584200"/>
          </a:xfrm>
          <a:prstGeom prst="rect">
            <a:avLst/>
          </a:prstGeom>
          <a:solidFill>
            <a:srgbClr val="000090"/>
          </a:solidFill>
          <a:ln>
            <a:noFill/>
          </a:ln>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3200">
                <a:solidFill>
                  <a:schemeClr val="bg1"/>
                </a:solidFill>
                <a:latin typeface="New York" charset="0"/>
              </a:rPr>
              <a:t>Il DNA satellite altamente ripetuto</a:t>
            </a:r>
            <a:endParaRPr lang="it-IT">
              <a:solidFill>
                <a:schemeClr val="bg1"/>
              </a:solidFill>
              <a:latin typeface="New York" charset="0"/>
            </a:endParaRPr>
          </a:p>
        </p:txBody>
      </p:sp>
      <p:pic>
        <p:nvPicPr>
          <p:cNvPr id="2" name="Picture 1" descr="Schermata 2017-03-19 alle 16.03.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808" y="1484784"/>
            <a:ext cx="2732989" cy="2410274"/>
          </a:xfrm>
          <a:prstGeom prst="rect">
            <a:avLst/>
          </a:prstGeom>
        </p:spPr>
      </p:pic>
      <p:pic>
        <p:nvPicPr>
          <p:cNvPr id="7" name="Picture 6" descr="sat virilis.jpg                                                0003B16D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84785"/>
            <a:ext cx="2519609" cy="237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23528" y="4077072"/>
            <a:ext cx="8568952" cy="1107996"/>
          </a:xfrm>
          <a:prstGeom prst="rect">
            <a:avLst/>
          </a:prstGeom>
        </p:spPr>
        <p:txBody>
          <a:bodyPr wrap="square">
            <a:spAutoFit/>
          </a:bodyPr>
          <a:lstStyle/>
          <a:p>
            <a:r>
              <a:rPr lang="it-IT" altLang="ja-JP" sz="2200" b="1" dirty="0" smtClean="0">
                <a:solidFill>
                  <a:srgbClr val="000000"/>
                </a:solidFill>
                <a:latin typeface="Calibri" charset="0"/>
              </a:rPr>
              <a:t>Il DNA alfa</a:t>
            </a:r>
            <a:r>
              <a:rPr lang="it-IT" altLang="ja-JP" sz="2200" b="1" dirty="0">
                <a:solidFill>
                  <a:srgbClr val="000000"/>
                </a:solidFill>
                <a:latin typeface="Calibri" charset="0"/>
              </a:rPr>
              <a:t>-</a:t>
            </a:r>
            <a:r>
              <a:rPr lang="it-IT" altLang="ja-JP" sz="2200" b="1" dirty="0" smtClean="0">
                <a:solidFill>
                  <a:srgbClr val="000000"/>
                </a:solidFill>
                <a:latin typeface="Calibri" charset="0"/>
              </a:rPr>
              <a:t>satellite è localizzato specificamente nei siti </a:t>
            </a:r>
            <a:r>
              <a:rPr lang="it-IT" altLang="ja-JP" sz="2200" b="1" dirty="0" err="1" smtClean="0">
                <a:solidFill>
                  <a:srgbClr val="000000"/>
                </a:solidFill>
                <a:latin typeface="Calibri" charset="0"/>
              </a:rPr>
              <a:t>centromerici</a:t>
            </a:r>
            <a:r>
              <a:rPr lang="it-IT" altLang="ja-JP" sz="2200" b="1" dirty="0" smtClean="0">
                <a:solidFill>
                  <a:srgbClr val="000000"/>
                </a:solidFill>
                <a:latin typeface="Calibri" charset="0"/>
              </a:rPr>
              <a:t> dei cromosomi umani</a:t>
            </a:r>
          </a:p>
          <a:p>
            <a:r>
              <a:rPr lang="it-IT" altLang="ja-JP" sz="2200" b="1" dirty="0" smtClean="0">
                <a:solidFill>
                  <a:srgbClr val="000000"/>
                </a:solidFill>
                <a:latin typeface="Calibri" charset="0"/>
              </a:rPr>
              <a:t>Sequenza </a:t>
            </a:r>
            <a:r>
              <a:rPr lang="it-IT" altLang="ja-JP" sz="2200" b="1" dirty="0">
                <a:solidFill>
                  <a:srgbClr val="000000"/>
                </a:solidFill>
                <a:latin typeface="Calibri" charset="0"/>
              </a:rPr>
              <a:t>di DNA di 171 </a:t>
            </a:r>
            <a:r>
              <a:rPr lang="it-IT" altLang="ja-JP" sz="2200" b="1" dirty="0" err="1">
                <a:solidFill>
                  <a:srgbClr val="000000"/>
                </a:solidFill>
                <a:latin typeface="Calibri" charset="0"/>
              </a:rPr>
              <a:t>bp</a:t>
            </a:r>
            <a:r>
              <a:rPr lang="it-IT" altLang="ja-JP" sz="2200" b="1" dirty="0">
                <a:solidFill>
                  <a:srgbClr val="000000"/>
                </a:solidFill>
                <a:latin typeface="Calibri" charset="0"/>
              </a:rPr>
              <a:t> </a:t>
            </a:r>
            <a:r>
              <a:rPr lang="it-IT" altLang="ja-JP" sz="2200" dirty="0">
                <a:solidFill>
                  <a:srgbClr val="000000"/>
                </a:solidFill>
                <a:latin typeface="Calibri" charset="0"/>
              </a:rPr>
              <a:t>ripetuta in tandem </a:t>
            </a:r>
            <a:r>
              <a:rPr lang="it-IT" altLang="ja-JP" sz="2200" dirty="0" smtClean="0">
                <a:solidFill>
                  <a:srgbClr val="000000"/>
                </a:solidFill>
                <a:latin typeface="Calibri" charset="0"/>
              </a:rPr>
              <a:t> </a:t>
            </a:r>
            <a:endParaRPr lang="it-IT" altLang="ja-JP" sz="2200" dirty="0">
              <a:solidFill>
                <a:srgbClr val="000000"/>
              </a:solidFill>
              <a:latin typeface="Calibri" charset="0"/>
            </a:endParaRPr>
          </a:p>
        </p:txBody>
      </p:sp>
      <p:pic>
        <p:nvPicPr>
          <p:cNvPr id="4" name="Picture 3" descr="Schermata 2017-03-19 alle 16.12.5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128" y="1484784"/>
            <a:ext cx="2915816" cy="2448272"/>
          </a:xfrm>
          <a:prstGeom prst="rect">
            <a:avLst/>
          </a:prstGeom>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1027"/>
          <p:cNvSpPr>
            <a:spLocks noChangeArrowheads="1"/>
          </p:cNvSpPr>
          <p:nvPr/>
        </p:nvSpPr>
        <p:spPr bwMode="auto">
          <a:xfrm>
            <a:off x="0" y="0"/>
            <a:ext cx="9144000" cy="892175"/>
          </a:xfrm>
          <a:prstGeom prst="rect">
            <a:avLst/>
          </a:prstGeom>
          <a:solidFill>
            <a:srgbClr val="000090"/>
          </a:solidFill>
          <a:ln>
            <a:noFill/>
          </a:ln>
          <a:extLst/>
        </p:spPr>
        <p:txBody>
          <a:bodyPr>
            <a:spAutoFit/>
          </a:bodyPr>
          <a:lstStyle/>
          <a:p>
            <a:pPr algn="ctr">
              <a:spcBef>
                <a:spcPct val="20000"/>
              </a:spcBef>
            </a:pPr>
            <a:r>
              <a:rPr lang="it-IT" sz="2600" dirty="0">
                <a:solidFill>
                  <a:srgbClr val="FFFFFF"/>
                </a:solidFill>
                <a:latin typeface="Arial" charset="0"/>
                <a:cs typeface="Arial" charset="0"/>
              </a:rPr>
              <a:t>Gli elementi trasponibili si concentrano nell’</a:t>
            </a:r>
            <a:r>
              <a:rPr lang="it-IT" sz="2600" dirty="0" err="1">
                <a:solidFill>
                  <a:srgbClr val="FFFFFF"/>
                </a:solidFill>
                <a:latin typeface="Arial" charset="0"/>
                <a:cs typeface="Arial" charset="0"/>
              </a:rPr>
              <a:t>eterocromatina</a:t>
            </a:r>
            <a:r>
              <a:rPr lang="it-IT" sz="2600" dirty="0">
                <a:solidFill>
                  <a:srgbClr val="FFFFFF"/>
                </a:solidFill>
                <a:latin typeface="Arial" charset="0"/>
                <a:cs typeface="Arial" charset="0"/>
              </a:rPr>
              <a:t> </a:t>
            </a:r>
            <a:r>
              <a:rPr lang="it-IT" sz="2600" dirty="0" err="1">
                <a:solidFill>
                  <a:srgbClr val="FFFFFF"/>
                </a:solidFill>
                <a:latin typeface="Arial" charset="0"/>
                <a:cs typeface="Arial" charset="0"/>
              </a:rPr>
              <a:t>pericentromerica</a:t>
            </a:r>
            <a:r>
              <a:rPr lang="it-IT" sz="2600" dirty="0">
                <a:solidFill>
                  <a:srgbClr val="FFFFFF"/>
                </a:solidFill>
                <a:latin typeface="Arial" charset="0"/>
                <a:cs typeface="Arial" charset="0"/>
              </a:rPr>
              <a:t> in </a:t>
            </a:r>
            <a:r>
              <a:rPr lang="it-IT" sz="2600" i="1" dirty="0">
                <a:solidFill>
                  <a:srgbClr val="FFFFFF"/>
                </a:solidFill>
                <a:latin typeface="Arial" charset="0"/>
                <a:cs typeface="Arial" charset="0"/>
              </a:rPr>
              <a:t>D. </a:t>
            </a:r>
            <a:r>
              <a:rPr lang="it-IT" sz="2600" i="1" dirty="0" err="1">
                <a:solidFill>
                  <a:srgbClr val="FFFFFF"/>
                </a:solidFill>
                <a:latin typeface="Arial" charset="0"/>
                <a:cs typeface="Arial" charset="0"/>
              </a:rPr>
              <a:t>melanogaster</a:t>
            </a:r>
            <a:endParaRPr lang="it-IT" sz="2600" i="1" dirty="0">
              <a:solidFill>
                <a:srgbClr val="FFFFFF"/>
              </a:solidFill>
              <a:latin typeface="Arial" charset="0"/>
              <a:cs typeface="Arial" charset="0"/>
            </a:endParaRPr>
          </a:p>
        </p:txBody>
      </p:sp>
      <p:pic>
        <p:nvPicPr>
          <p:cNvPr id="113667"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1052513"/>
            <a:ext cx="525780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type="subTitle" idx="1"/>
          </p:nvPr>
        </p:nvSpPr>
        <p:spPr>
          <a:xfrm>
            <a:off x="0" y="0"/>
            <a:ext cx="8902700" cy="609600"/>
          </a:xfrm>
        </p:spPr>
        <p:txBody>
          <a:bodyPr/>
          <a:lstStyle/>
          <a:p>
            <a:r>
              <a:rPr lang="it-IT" sz="2800">
                <a:latin typeface="Arial" charset="0"/>
                <a:ea typeface="ＭＳ Ｐゴシック" charset="0"/>
                <a:cs typeface="Arial" charset="0"/>
              </a:rPr>
              <a:t>E non solo…….</a:t>
            </a:r>
          </a:p>
        </p:txBody>
      </p:sp>
      <p:pic>
        <p:nvPicPr>
          <p:cNvPr id="114691" name="Picture 6" descr="TABELLA.jpg                                                    00000010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90600"/>
            <a:ext cx="79359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4"/>
          <p:cNvSpPr>
            <a:spLocks noGrp="1" noChangeArrowheads="1"/>
          </p:cNvSpPr>
          <p:nvPr>
            <p:ph type="title"/>
          </p:nvPr>
        </p:nvSpPr>
        <p:spPr>
          <a:xfrm>
            <a:off x="0" y="-12700"/>
            <a:ext cx="9144000" cy="1155700"/>
          </a:xfrm>
          <a:solidFill>
            <a:srgbClr val="000090"/>
          </a:solidFill>
        </p:spPr>
        <p:txBody>
          <a:bodyPr/>
          <a:lstStyle/>
          <a:p>
            <a:r>
              <a:rPr lang="it-IT" sz="2800" dirty="0" err="1">
                <a:solidFill>
                  <a:srgbClr val="FFFFFF"/>
                </a:solidFill>
                <a:latin typeface="Arial" charset="0"/>
                <a:ea typeface="ＭＳ Ｐゴシック" charset="0"/>
                <a:cs typeface="Arial" charset="0"/>
              </a:rPr>
              <a:t>Eterocromatina</a:t>
            </a:r>
            <a:r>
              <a:rPr lang="it-IT" sz="2800" dirty="0">
                <a:solidFill>
                  <a:srgbClr val="FFFFFF"/>
                </a:solidFill>
                <a:latin typeface="Arial" charset="0"/>
                <a:ea typeface="ＭＳ Ｐゴシック" charset="0"/>
                <a:cs typeface="Arial" charset="0"/>
              </a:rPr>
              <a:t> </a:t>
            </a:r>
            <a:r>
              <a:rPr lang="it-IT" sz="2800" dirty="0" err="1" smtClean="0">
                <a:solidFill>
                  <a:srgbClr val="FFFFFF"/>
                </a:solidFill>
                <a:latin typeface="Arial" charset="0"/>
                <a:ea typeface="ＭＳ Ｐゴシック" charset="0"/>
                <a:cs typeface="Arial" charset="0"/>
              </a:rPr>
              <a:t>constitutiva</a:t>
            </a:r>
            <a:r>
              <a:rPr lang="it-IT" sz="2800" dirty="0" smtClean="0">
                <a:solidFill>
                  <a:srgbClr val="FFFFFF"/>
                </a:solidFill>
                <a:latin typeface="Arial" charset="0"/>
                <a:ea typeface="ＭＳ Ｐゴシック" charset="0"/>
                <a:cs typeface="Arial" charset="0"/>
              </a:rPr>
              <a:t> </a:t>
            </a:r>
            <a:r>
              <a:rPr lang="it-IT" sz="2800" dirty="0">
                <a:solidFill>
                  <a:srgbClr val="FFFFFF"/>
                </a:solidFill>
                <a:latin typeface="Arial" charset="0"/>
                <a:ea typeface="ＭＳ Ｐゴシック" charset="0"/>
                <a:cs typeface="Arial" charset="0"/>
              </a:rPr>
              <a:t>vs </a:t>
            </a:r>
            <a:r>
              <a:rPr lang="it-IT" sz="2800" dirty="0" err="1">
                <a:solidFill>
                  <a:srgbClr val="FFFFFF"/>
                </a:solidFill>
                <a:latin typeface="Arial" charset="0"/>
                <a:ea typeface="ＭＳ Ｐゴシック" charset="0"/>
                <a:cs typeface="Arial" charset="0"/>
              </a:rPr>
              <a:t>eucromatina</a:t>
            </a:r>
            <a:r>
              <a:rPr lang="it-IT" sz="2800" dirty="0">
                <a:solidFill>
                  <a:srgbClr val="FFFFFF"/>
                </a:solidFill>
                <a:latin typeface="Arial" charset="0"/>
                <a:ea typeface="ＭＳ Ｐゴシック" charset="0"/>
                <a:cs typeface="Arial" charset="0"/>
              </a:rPr>
              <a:t>: </a:t>
            </a:r>
            <a:br>
              <a:rPr lang="it-IT" sz="2800" dirty="0">
                <a:solidFill>
                  <a:srgbClr val="FFFFFF"/>
                </a:solidFill>
                <a:latin typeface="Arial" charset="0"/>
                <a:ea typeface="ＭＳ Ｐゴシック" charset="0"/>
                <a:cs typeface="Arial" charset="0"/>
              </a:rPr>
            </a:br>
            <a:r>
              <a:rPr lang="it-IT" sz="2800" dirty="0">
                <a:solidFill>
                  <a:srgbClr val="FFFFFF"/>
                </a:solidFill>
                <a:latin typeface="Arial" charset="0"/>
                <a:ea typeface="ＭＳ Ｐゴシック" charset="0"/>
                <a:cs typeface="Arial" charset="0"/>
              </a:rPr>
              <a:t>due ambienti agli antipodi</a:t>
            </a:r>
          </a:p>
        </p:txBody>
      </p:sp>
      <p:pic>
        <p:nvPicPr>
          <p:cNvPr id="10957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8" y="2984500"/>
            <a:ext cx="8556625"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Immagine 5" descr="inferno e paradiso.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0663" y="1206500"/>
            <a:ext cx="61658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149225" y="549275"/>
            <a:ext cx="8326438"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a:solidFill>
                  <a:srgbClr val="000000"/>
                </a:solidFill>
              </a:rPr>
              <a:t>Dal 1940 al 1968 : periodo di scarso progresso</a:t>
            </a:r>
          </a:p>
          <a:p>
            <a:endParaRPr lang="it-IT" sz="2000">
              <a:solidFill>
                <a:srgbClr val="000000"/>
              </a:solidFill>
            </a:endParaRPr>
          </a:p>
          <a:p>
            <a:r>
              <a:rPr lang="it-IT" sz="2000">
                <a:solidFill>
                  <a:srgbClr val="000000"/>
                </a:solidFill>
              </a:rPr>
              <a:t>I migliori genetisti lavorano sul fago, </a:t>
            </a:r>
            <a:r>
              <a:rPr lang="it-IT" sz="2000" i="1">
                <a:solidFill>
                  <a:srgbClr val="000000"/>
                </a:solidFill>
              </a:rPr>
              <a:t>E. coli</a:t>
            </a:r>
            <a:r>
              <a:rPr lang="it-IT" sz="2000">
                <a:solidFill>
                  <a:srgbClr val="000000"/>
                </a:solidFill>
              </a:rPr>
              <a:t> e su altri microrganismi</a:t>
            </a:r>
          </a:p>
          <a:p>
            <a:endParaRPr lang="it-IT" sz="2000">
              <a:solidFill>
                <a:srgbClr val="000000"/>
              </a:solidFill>
            </a:endParaRPr>
          </a:p>
          <a:p>
            <a:r>
              <a:rPr lang="it-IT" sz="2000">
                <a:solidFill>
                  <a:srgbClr val="000000"/>
                </a:solidFill>
              </a:rPr>
              <a:t>Si pensa che solo studiando organismi semplici come il fago, si potranno </a:t>
            </a:r>
            <a:endParaRPr lang="it-IT" altLang="ja-JP" sz="2000">
              <a:solidFill>
                <a:srgbClr val="000000"/>
              </a:solidFill>
            </a:endParaRPr>
          </a:p>
          <a:p>
            <a:r>
              <a:rPr lang="it-IT" sz="2000">
                <a:solidFill>
                  <a:srgbClr val="000000"/>
                </a:solidFill>
              </a:rPr>
              <a:t>svelare processi biologici complessi come il differenziamento cellulare e </a:t>
            </a:r>
          </a:p>
          <a:p>
            <a:r>
              <a:rPr lang="it-IT" sz="2000">
                <a:solidFill>
                  <a:srgbClr val="000000"/>
                </a:solidFill>
              </a:rPr>
              <a:t>lo sviluppo embrionale</a:t>
            </a:r>
          </a:p>
          <a:p>
            <a:endParaRPr lang="it-IT" sz="2000">
              <a:solidFill>
                <a:srgbClr val="000000"/>
              </a:solidFill>
            </a:endParaRPr>
          </a:p>
          <a:p>
            <a:r>
              <a:rPr lang="it-IT" sz="2000">
                <a:solidFill>
                  <a:srgbClr val="000000"/>
                </a:solidFill>
              </a:rPr>
              <a:t>Dal 1968 a oggi: </a:t>
            </a:r>
            <a:r>
              <a:rPr lang="ja-JP" altLang="it-IT" sz="2000">
                <a:solidFill>
                  <a:srgbClr val="000000"/>
                </a:solidFill>
              </a:rPr>
              <a:t>“</a:t>
            </a:r>
            <a:r>
              <a:rPr lang="it-IT" altLang="ja-JP" sz="2000">
                <a:solidFill>
                  <a:srgbClr val="000000"/>
                </a:solidFill>
              </a:rPr>
              <a:t>il rinascimento</a:t>
            </a:r>
            <a:r>
              <a:rPr lang="ja-JP" altLang="it-IT" sz="2000">
                <a:solidFill>
                  <a:srgbClr val="000000"/>
                </a:solidFill>
              </a:rPr>
              <a:t>”</a:t>
            </a:r>
            <a:r>
              <a:rPr lang="it-IT" altLang="ja-JP" sz="2000">
                <a:solidFill>
                  <a:srgbClr val="000000"/>
                </a:solidFill>
              </a:rPr>
              <a:t> della Drosophila</a:t>
            </a:r>
          </a:p>
          <a:p>
            <a:endParaRPr lang="it-IT" sz="2000">
              <a:solidFill>
                <a:srgbClr val="000000"/>
              </a:solidFill>
            </a:endParaRPr>
          </a:p>
          <a:p>
            <a:r>
              <a:rPr lang="it-IT" sz="2000">
                <a:solidFill>
                  <a:srgbClr val="000000"/>
                </a:solidFill>
              </a:rPr>
              <a:t>Studi analitici sullo sviluppo e sul comportamento</a:t>
            </a:r>
          </a:p>
          <a:p>
            <a:r>
              <a:rPr lang="it-IT" sz="2000">
                <a:solidFill>
                  <a:srgbClr val="000000"/>
                </a:solidFill>
              </a:rPr>
              <a:t>Potenti strumenti tecnici: ibridazione in situ, metodi genetici  di analisi clonale, </a:t>
            </a:r>
          </a:p>
          <a:p>
            <a:r>
              <a:rPr lang="it-IT" sz="2000">
                <a:solidFill>
                  <a:srgbClr val="000000"/>
                </a:solidFill>
              </a:rPr>
              <a:t>trasformazione mediata da elementi P, mutagenesi chimica e inserzionale, </a:t>
            </a:r>
          </a:p>
          <a:p>
            <a:r>
              <a:rPr lang="it-IT" sz="2000">
                <a:solidFill>
                  <a:srgbClr val="000000"/>
                </a:solidFill>
              </a:rPr>
              <a:t>grandi progressi della genetica molecolare.</a:t>
            </a:r>
          </a:p>
          <a:p>
            <a:endParaRPr lang="it-IT" sz="2000">
              <a:solidFill>
                <a:srgbClr val="000000"/>
              </a:solidFill>
            </a:endParaRPr>
          </a:p>
          <a:p>
            <a:r>
              <a:rPr lang="it-IT" sz="2000">
                <a:solidFill>
                  <a:srgbClr val="000000"/>
                </a:solidFill>
              </a:rPr>
              <a:t>Nel 2000 viene pubblicata le sequenza del genoma eucromatico, inizia l</a:t>
            </a:r>
            <a:r>
              <a:rPr lang="ja-JP" altLang="it-IT" sz="2000">
                <a:solidFill>
                  <a:srgbClr val="000000"/>
                </a:solidFill>
              </a:rPr>
              <a:t>’</a:t>
            </a:r>
            <a:r>
              <a:rPr lang="it-IT" altLang="ja-JP" sz="2000">
                <a:solidFill>
                  <a:srgbClr val="000000"/>
                </a:solidFill>
              </a:rPr>
              <a:t>era</a:t>
            </a:r>
          </a:p>
          <a:p>
            <a:r>
              <a:rPr lang="it-IT" sz="2000">
                <a:solidFill>
                  <a:srgbClr val="000000"/>
                </a:solidFill>
              </a:rPr>
              <a:t>post-genomica</a:t>
            </a:r>
          </a:p>
          <a:p>
            <a:endParaRPr lang="it-IT" sz="2000">
              <a:solidFill>
                <a:srgbClr val="000000"/>
              </a:solidFill>
            </a:endParaRPr>
          </a:p>
        </p:txBody>
      </p:sp>
      <p:sp>
        <p:nvSpPr>
          <p:cNvPr id="66563" name="Text Box 3"/>
          <p:cNvSpPr txBox="1">
            <a:spLocks noChangeArrowheads="1"/>
          </p:cNvSpPr>
          <p:nvPr/>
        </p:nvSpPr>
        <p:spPr bwMode="auto">
          <a:xfrm>
            <a:off x="6765925" y="5440363"/>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it-IT" sz="2000">
                <a:latin typeface="Arial" charset="0"/>
              </a:rPr>
              <a:t>, </a:t>
            </a:r>
            <a:endParaRPr lang="it-IT" sz="1000">
              <a:latin typeface="Arial"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4"/>
          <p:cNvSpPr txBox="1">
            <a:spLocks noChangeArrowheads="1"/>
          </p:cNvSpPr>
          <p:nvPr/>
        </p:nvSpPr>
        <p:spPr bwMode="auto">
          <a:xfrm>
            <a:off x="0" y="0"/>
            <a:ext cx="9144000" cy="538609"/>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900" dirty="0">
                <a:solidFill>
                  <a:srgbClr val="FFFFFF"/>
                </a:solidFill>
                <a:latin typeface="Arial" charset="0"/>
                <a:cs typeface="Arial" charset="0"/>
              </a:rPr>
              <a:t>L’</a:t>
            </a:r>
            <a:r>
              <a:rPr lang="it-IT" altLang="ja-JP" sz="2900" dirty="0" err="1">
                <a:solidFill>
                  <a:srgbClr val="FFFFFF"/>
                </a:solidFill>
                <a:latin typeface="Arial" charset="0"/>
                <a:cs typeface="Arial" charset="0"/>
              </a:rPr>
              <a:t>eterocromatina</a:t>
            </a:r>
            <a:r>
              <a:rPr lang="it-IT" altLang="ja-JP" sz="2900" dirty="0">
                <a:solidFill>
                  <a:srgbClr val="FFFFFF"/>
                </a:solidFill>
                <a:latin typeface="Arial" charset="0"/>
                <a:cs typeface="Arial" charset="0"/>
              </a:rPr>
              <a:t> costitutiva </a:t>
            </a:r>
            <a:r>
              <a:rPr lang="it-IT" altLang="ja-JP" sz="2900" dirty="0" smtClean="0">
                <a:solidFill>
                  <a:srgbClr val="FFFFFF"/>
                </a:solidFill>
                <a:latin typeface="Arial" charset="0"/>
                <a:cs typeface="Arial" charset="0"/>
              </a:rPr>
              <a:t>è stata </a:t>
            </a:r>
            <a:r>
              <a:rPr lang="it-IT" altLang="ja-JP" sz="2900" dirty="0">
                <a:solidFill>
                  <a:srgbClr val="FFFFFF"/>
                </a:solidFill>
                <a:latin typeface="Arial" charset="0"/>
                <a:cs typeface="Arial" charset="0"/>
              </a:rPr>
              <a:t>considerata </a:t>
            </a:r>
            <a:r>
              <a:rPr lang="it-IT" altLang="ja-JP" sz="2900" dirty="0" smtClean="0">
                <a:solidFill>
                  <a:srgbClr val="FFFFFF"/>
                </a:solidFill>
                <a:latin typeface="Arial" charset="0"/>
                <a:cs typeface="Arial" charset="0"/>
              </a:rPr>
              <a:t>inutile</a:t>
            </a:r>
            <a:endParaRPr lang="it-IT" sz="2900" dirty="0">
              <a:solidFill>
                <a:srgbClr val="FFFFFF"/>
              </a:solidFill>
              <a:latin typeface="Arial" charset="0"/>
              <a:cs typeface="Arial" charset="0"/>
            </a:endParaRPr>
          </a:p>
        </p:txBody>
      </p:sp>
      <p:sp>
        <p:nvSpPr>
          <p:cNvPr id="5" name="Freeform 7"/>
          <p:cNvSpPr>
            <a:spLocks/>
          </p:cNvSpPr>
          <p:nvPr/>
        </p:nvSpPr>
        <p:spPr bwMode="auto">
          <a:xfrm>
            <a:off x="4310063" y="4224338"/>
            <a:ext cx="2514600" cy="685800"/>
          </a:xfrm>
          <a:custGeom>
            <a:avLst/>
            <a:gdLst>
              <a:gd name="T0" fmla="*/ 2147483647 w 1008"/>
              <a:gd name="T1" fmla="*/ 0 h 960"/>
              <a:gd name="T2" fmla="*/ 2147483647 w 1008"/>
              <a:gd name="T3" fmla="*/ 0 h 960"/>
              <a:gd name="T4" fmla="*/ 2147483647 w 1008"/>
              <a:gd name="T5" fmla="*/ 2147483647 h 960"/>
              <a:gd name="T6" fmla="*/ 0 w 1008"/>
              <a:gd name="T7" fmla="*/ 2147483647 h 960"/>
              <a:gd name="T8" fmla="*/ 2147483647 w 1008"/>
              <a:gd name="T9" fmla="*/ 0 h 960"/>
              <a:gd name="T10" fmla="*/ 0 60000 65536"/>
              <a:gd name="T11" fmla="*/ 0 60000 65536"/>
              <a:gd name="T12" fmla="*/ 0 60000 65536"/>
              <a:gd name="T13" fmla="*/ 0 60000 65536"/>
              <a:gd name="T14" fmla="*/ 0 60000 65536"/>
              <a:gd name="T15" fmla="*/ 0 w 1008"/>
              <a:gd name="T16" fmla="*/ 0 h 960"/>
              <a:gd name="T17" fmla="*/ 1008 w 1008"/>
              <a:gd name="T18" fmla="*/ 960 h 960"/>
            </a:gdLst>
            <a:ahLst/>
            <a:cxnLst>
              <a:cxn ang="T10">
                <a:pos x="T0" y="T1"/>
              </a:cxn>
              <a:cxn ang="T11">
                <a:pos x="T2" y="T3"/>
              </a:cxn>
              <a:cxn ang="T12">
                <a:pos x="T4" y="T5"/>
              </a:cxn>
              <a:cxn ang="T13">
                <a:pos x="T6" y="T7"/>
              </a:cxn>
              <a:cxn ang="T14">
                <a:pos x="T8" y="T9"/>
              </a:cxn>
            </a:cxnLst>
            <a:rect l="T15" t="T16" r="T17" b="T18"/>
            <a:pathLst>
              <a:path w="1008" h="960">
                <a:moveTo>
                  <a:pt x="336" y="0"/>
                </a:moveTo>
                <a:lnTo>
                  <a:pt x="1008" y="0"/>
                </a:lnTo>
                <a:lnTo>
                  <a:pt x="720" y="960"/>
                </a:lnTo>
                <a:lnTo>
                  <a:pt x="0" y="960"/>
                </a:lnTo>
                <a:lnTo>
                  <a:pt x="336" y="0"/>
                </a:lnTo>
                <a:close/>
              </a:path>
            </a:pathLst>
          </a:custGeom>
          <a:solidFill>
            <a:schemeClr val="tx2"/>
          </a:solidFill>
          <a:ln w="9525">
            <a:solidFill>
              <a:schemeClr val="tx1"/>
            </a:solidFill>
            <a:round/>
            <a:headEnd/>
            <a:tailEnd/>
          </a:ln>
        </p:spPr>
        <p:txBody>
          <a:bodyPr wrap="none" anchor="ctr"/>
          <a:lstStyle/>
          <a:p>
            <a:endParaRPr lang="en-US"/>
          </a:p>
        </p:txBody>
      </p:sp>
      <p:sp>
        <p:nvSpPr>
          <p:cNvPr id="6" name="Freeform 8"/>
          <p:cNvSpPr>
            <a:spLocks/>
          </p:cNvSpPr>
          <p:nvPr/>
        </p:nvSpPr>
        <p:spPr bwMode="auto">
          <a:xfrm>
            <a:off x="5411788" y="3314700"/>
            <a:ext cx="914400" cy="1066800"/>
          </a:xfrm>
          <a:custGeom>
            <a:avLst/>
            <a:gdLst>
              <a:gd name="T0" fmla="*/ 2147483647 w 576"/>
              <a:gd name="T1" fmla="*/ 2147483647 h 672"/>
              <a:gd name="T2" fmla="*/ 2147483647 w 576"/>
              <a:gd name="T3" fmla="*/ 2147483647 h 672"/>
              <a:gd name="T4" fmla="*/ 0 w 576"/>
              <a:gd name="T5" fmla="*/ 2147483647 h 672"/>
              <a:gd name="T6" fmla="*/ 0 w 576"/>
              <a:gd name="T7" fmla="*/ 2147483647 h 672"/>
              <a:gd name="T8" fmla="*/ 2147483647 w 576"/>
              <a:gd name="T9" fmla="*/ 2147483647 h 672"/>
              <a:gd name="T10" fmla="*/ 2147483647 w 576"/>
              <a:gd name="T11" fmla="*/ 0 h 672"/>
              <a:gd name="T12" fmla="*/ 2147483647 w 576"/>
              <a:gd name="T13" fmla="*/ 0 h 672"/>
              <a:gd name="T14" fmla="*/ 2147483647 w 576"/>
              <a:gd name="T15" fmla="*/ 2147483647 h 672"/>
              <a:gd name="T16" fmla="*/ 2147483647 w 576"/>
              <a:gd name="T17" fmla="*/ 2147483647 h 672"/>
              <a:gd name="T18" fmla="*/ 2147483647 w 576"/>
              <a:gd name="T19" fmla="*/ 2147483647 h 672"/>
              <a:gd name="T20" fmla="*/ 2147483647 w 576"/>
              <a:gd name="T21" fmla="*/ 2147483647 h 672"/>
              <a:gd name="T22" fmla="*/ 2147483647 w 576"/>
              <a:gd name="T23" fmla="*/ 2147483647 h 6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6"/>
              <a:gd name="T37" fmla="*/ 0 h 672"/>
              <a:gd name="T38" fmla="*/ 576 w 576"/>
              <a:gd name="T39" fmla="*/ 672 h 6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6" h="672">
                <a:moveTo>
                  <a:pt x="144" y="672"/>
                </a:moveTo>
                <a:lnTo>
                  <a:pt x="240" y="336"/>
                </a:lnTo>
                <a:lnTo>
                  <a:pt x="0" y="384"/>
                </a:lnTo>
                <a:lnTo>
                  <a:pt x="0" y="288"/>
                </a:lnTo>
                <a:lnTo>
                  <a:pt x="240" y="288"/>
                </a:lnTo>
                <a:lnTo>
                  <a:pt x="288" y="0"/>
                </a:lnTo>
                <a:lnTo>
                  <a:pt x="384" y="0"/>
                </a:lnTo>
                <a:lnTo>
                  <a:pt x="288" y="288"/>
                </a:lnTo>
                <a:lnTo>
                  <a:pt x="576" y="288"/>
                </a:lnTo>
                <a:lnTo>
                  <a:pt x="528" y="384"/>
                </a:lnTo>
                <a:lnTo>
                  <a:pt x="288" y="336"/>
                </a:lnTo>
                <a:lnTo>
                  <a:pt x="192" y="672"/>
                </a:lnTo>
              </a:path>
            </a:pathLst>
          </a:custGeom>
          <a:solidFill>
            <a:srgbClr val="B42000"/>
          </a:solidFill>
          <a:ln w="9525">
            <a:solidFill>
              <a:schemeClr val="tx1"/>
            </a:solidFill>
            <a:round/>
            <a:headEnd/>
            <a:tailEnd/>
          </a:ln>
        </p:spPr>
        <p:txBody>
          <a:bodyPr wrap="none" anchor="ctr"/>
          <a:lstStyle/>
          <a:p>
            <a:endParaRPr lang="en-US"/>
          </a:p>
        </p:txBody>
      </p:sp>
      <p:sp>
        <p:nvSpPr>
          <p:cNvPr id="7" name="Text Box 9"/>
          <p:cNvSpPr txBox="1">
            <a:spLocks noChangeArrowheads="1"/>
          </p:cNvSpPr>
          <p:nvPr/>
        </p:nvSpPr>
        <p:spPr bwMode="auto">
          <a:xfrm>
            <a:off x="5259388" y="4640263"/>
            <a:ext cx="762000" cy="27463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200" i="1">
                <a:solidFill>
                  <a:schemeClr val="bg1"/>
                </a:solidFill>
              </a:rPr>
              <a:t>R. I. P.</a:t>
            </a:r>
            <a:endParaRPr lang="it-IT" sz="1200">
              <a:solidFill>
                <a:schemeClr val="bg1"/>
              </a:solidFill>
            </a:endParaRPr>
          </a:p>
        </p:txBody>
      </p:sp>
      <p:pic>
        <p:nvPicPr>
          <p:cNvPr id="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3763" y="5202238"/>
            <a:ext cx="1316037"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eeform 12"/>
          <p:cNvSpPr>
            <a:spLocks/>
          </p:cNvSpPr>
          <p:nvPr/>
        </p:nvSpPr>
        <p:spPr bwMode="auto">
          <a:xfrm rot="5400000" flipV="1">
            <a:off x="4954588" y="4500563"/>
            <a:ext cx="152400" cy="304800"/>
          </a:xfrm>
          <a:custGeom>
            <a:avLst/>
            <a:gdLst>
              <a:gd name="T0" fmla="*/ 2147483647 w 110"/>
              <a:gd name="T1" fmla="*/ 0 h 288"/>
              <a:gd name="T2" fmla="*/ 2147483647 w 110"/>
              <a:gd name="T3" fmla="*/ 2147483647 h 288"/>
              <a:gd name="T4" fmla="*/ 2147483647 w 110"/>
              <a:gd name="T5" fmla="*/ 2147483647 h 288"/>
              <a:gd name="T6" fmla="*/ 2147483647 w 110"/>
              <a:gd name="T7" fmla="*/ 2147483647 h 288"/>
              <a:gd name="T8" fmla="*/ 2147483647 w 110"/>
              <a:gd name="T9" fmla="*/ 2147483647 h 288"/>
              <a:gd name="T10" fmla="*/ 2147483647 w 110"/>
              <a:gd name="T11" fmla="*/ 2147483647 h 288"/>
              <a:gd name="T12" fmla="*/ 0 60000 65536"/>
              <a:gd name="T13" fmla="*/ 0 60000 65536"/>
              <a:gd name="T14" fmla="*/ 0 60000 65536"/>
              <a:gd name="T15" fmla="*/ 0 60000 65536"/>
              <a:gd name="T16" fmla="*/ 0 60000 65536"/>
              <a:gd name="T17" fmla="*/ 0 60000 65536"/>
              <a:gd name="T18" fmla="*/ 0 w 110"/>
              <a:gd name="T19" fmla="*/ 0 h 288"/>
              <a:gd name="T20" fmla="*/ 110 w 110"/>
              <a:gd name="T21" fmla="*/ 288 h 288"/>
            </a:gdLst>
            <a:ahLst/>
            <a:cxnLst>
              <a:cxn ang="T12">
                <a:pos x="T0" y="T1"/>
              </a:cxn>
              <a:cxn ang="T13">
                <a:pos x="T2" y="T3"/>
              </a:cxn>
              <a:cxn ang="T14">
                <a:pos x="T4" y="T5"/>
              </a:cxn>
              <a:cxn ang="T15">
                <a:pos x="T6" y="T7"/>
              </a:cxn>
              <a:cxn ang="T16">
                <a:pos x="T8" y="T9"/>
              </a:cxn>
              <a:cxn ang="T17">
                <a:pos x="T10" y="T11"/>
              </a:cxn>
            </a:cxnLst>
            <a:rect l="T18" t="T19" r="T20" b="T21"/>
            <a:pathLst>
              <a:path w="110" h="288">
                <a:moveTo>
                  <a:pt x="30" y="0"/>
                </a:moveTo>
                <a:cubicBezTo>
                  <a:pt x="27" y="6"/>
                  <a:pt x="0" y="56"/>
                  <a:pt x="22" y="72"/>
                </a:cubicBezTo>
                <a:cubicBezTo>
                  <a:pt x="35" y="81"/>
                  <a:pt x="54" y="82"/>
                  <a:pt x="70" y="88"/>
                </a:cubicBezTo>
                <a:cubicBezTo>
                  <a:pt x="78" y="90"/>
                  <a:pt x="94" y="96"/>
                  <a:pt x="94" y="96"/>
                </a:cubicBezTo>
                <a:cubicBezTo>
                  <a:pt x="110" y="145"/>
                  <a:pt x="89" y="153"/>
                  <a:pt x="46" y="168"/>
                </a:cubicBezTo>
                <a:cubicBezTo>
                  <a:pt x="11" y="220"/>
                  <a:pt x="12" y="288"/>
                  <a:pt x="94" y="28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Freeform 13"/>
          <p:cNvSpPr>
            <a:spLocks/>
          </p:cNvSpPr>
          <p:nvPr/>
        </p:nvSpPr>
        <p:spPr bwMode="auto">
          <a:xfrm rot="5400000">
            <a:off x="6173788" y="4060825"/>
            <a:ext cx="152400" cy="304800"/>
          </a:xfrm>
          <a:custGeom>
            <a:avLst/>
            <a:gdLst>
              <a:gd name="T0" fmla="*/ 2147483647 w 110"/>
              <a:gd name="T1" fmla="*/ 0 h 288"/>
              <a:gd name="T2" fmla="*/ 2147483647 w 110"/>
              <a:gd name="T3" fmla="*/ 2147483647 h 288"/>
              <a:gd name="T4" fmla="*/ 2147483647 w 110"/>
              <a:gd name="T5" fmla="*/ 2147483647 h 288"/>
              <a:gd name="T6" fmla="*/ 2147483647 w 110"/>
              <a:gd name="T7" fmla="*/ 2147483647 h 288"/>
              <a:gd name="T8" fmla="*/ 2147483647 w 110"/>
              <a:gd name="T9" fmla="*/ 2147483647 h 288"/>
              <a:gd name="T10" fmla="*/ 2147483647 w 110"/>
              <a:gd name="T11" fmla="*/ 2147483647 h 288"/>
              <a:gd name="T12" fmla="*/ 0 60000 65536"/>
              <a:gd name="T13" fmla="*/ 0 60000 65536"/>
              <a:gd name="T14" fmla="*/ 0 60000 65536"/>
              <a:gd name="T15" fmla="*/ 0 60000 65536"/>
              <a:gd name="T16" fmla="*/ 0 60000 65536"/>
              <a:gd name="T17" fmla="*/ 0 60000 65536"/>
              <a:gd name="T18" fmla="*/ 0 w 110"/>
              <a:gd name="T19" fmla="*/ 0 h 288"/>
              <a:gd name="T20" fmla="*/ 110 w 110"/>
              <a:gd name="T21" fmla="*/ 288 h 288"/>
            </a:gdLst>
            <a:ahLst/>
            <a:cxnLst>
              <a:cxn ang="T12">
                <a:pos x="T0" y="T1"/>
              </a:cxn>
              <a:cxn ang="T13">
                <a:pos x="T2" y="T3"/>
              </a:cxn>
              <a:cxn ang="T14">
                <a:pos x="T4" y="T5"/>
              </a:cxn>
              <a:cxn ang="T15">
                <a:pos x="T6" y="T7"/>
              </a:cxn>
              <a:cxn ang="T16">
                <a:pos x="T8" y="T9"/>
              </a:cxn>
              <a:cxn ang="T17">
                <a:pos x="T10" y="T11"/>
              </a:cxn>
            </a:cxnLst>
            <a:rect l="T18" t="T19" r="T20" b="T21"/>
            <a:pathLst>
              <a:path w="110" h="288">
                <a:moveTo>
                  <a:pt x="30" y="0"/>
                </a:moveTo>
                <a:cubicBezTo>
                  <a:pt x="27" y="6"/>
                  <a:pt x="0" y="56"/>
                  <a:pt x="22" y="72"/>
                </a:cubicBezTo>
                <a:cubicBezTo>
                  <a:pt x="35" y="81"/>
                  <a:pt x="54" y="82"/>
                  <a:pt x="70" y="88"/>
                </a:cubicBezTo>
                <a:cubicBezTo>
                  <a:pt x="78" y="90"/>
                  <a:pt x="94" y="96"/>
                  <a:pt x="94" y="96"/>
                </a:cubicBezTo>
                <a:cubicBezTo>
                  <a:pt x="110" y="145"/>
                  <a:pt x="89" y="153"/>
                  <a:pt x="46" y="168"/>
                </a:cubicBezTo>
                <a:cubicBezTo>
                  <a:pt x="11" y="220"/>
                  <a:pt x="12" y="288"/>
                  <a:pt x="94" y="28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 name="Freeform 14"/>
          <p:cNvSpPr>
            <a:spLocks/>
          </p:cNvSpPr>
          <p:nvPr/>
        </p:nvSpPr>
        <p:spPr bwMode="auto">
          <a:xfrm rot="-5400000">
            <a:off x="5106988" y="3984625"/>
            <a:ext cx="152400" cy="304800"/>
          </a:xfrm>
          <a:custGeom>
            <a:avLst/>
            <a:gdLst>
              <a:gd name="T0" fmla="*/ 2147483647 w 110"/>
              <a:gd name="T1" fmla="*/ 0 h 288"/>
              <a:gd name="T2" fmla="*/ 2147483647 w 110"/>
              <a:gd name="T3" fmla="*/ 2147483647 h 288"/>
              <a:gd name="T4" fmla="*/ 2147483647 w 110"/>
              <a:gd name="T5" fmla="*/ 2147483647 h 288"/>
              <a:gd name="T6" fmla="*/ 2147483647 w 110"/>
              <a:gd name="T7" fmla="*/ 2147483647 h 288"/>
              <a:gd name="T8" fmla="*/ 2147483647 w 110"/>
              <a:gd name="T9" fmla="*/ 2147483647 h 288"/>
              <a:gd name="T10" fmla="*/ 2147483647 w 110"/>
              <a:gd name="T11" fmla="*/ 2147483647 h 288"/>
              <a:gd name="T12" fmla="*/ 0 60000 65536"/>
              <a:gd name="T13" fmla="*/ 0 60000 65536"/>
              <a:gd name="T14" fmla="*/ 0 60000 65536"/>
              <a:gd name="T15" fmla="*/ 0 60000 65536"/>
              <a:gd name="T16" fmla="*/ 0 60000 65536"/>
              <a:gd name="T17" fmla="*/ 0 60000 65536"/>
              <a:gd name="T18" fmla="*/ 0 w 110"/>
              <a:gd name="T19" fmla="*/ 0 h 288"/>
              <a:gd name="T20" fmla="*/ 110 w 110"/>
              <a:gd name="T21" fmla="*/ 288 h 288"/>
            </a:gdLst>
            <a:ahLst/>
            <a:cxnLst>
              <a:cxn ang="T12">
                <a:pos x="T0" y="T1"/>
              </a:cxn>
              <a:cxn ang="T13">
                <a:pos x="T2" y="T3"/>
              </a:cxn>
              <a:cxn ang="T14">
                <a:pos x="T4" y="T5"/>
              </a:cxn>
              <a:cxn ang="T15">
                <a:pos x="T6" y="T7"/>
              </a:cxn>
              <a:cxn ang="T16">
                <a:pos x="T8" y="T9"/>
              </a:cxn>
              <a:cxn ang="T17">
                <a:pos x="T10" y="T11"/>
              </a:cxn>
            </a:cxnLst>
            <a:rect l="T18" t="T19" r="T20" b="T21"/>
            <a:pathLst>
              <a:path w="110" h="288">
                <a:moveTo>
                  <a:pt x="30" y="0"/>
                </a:moveTo>
                <a:cubicBezTo>
                  <a:pt x="27" y="6"/>
                  <a:pt x="0" y="56"/>
                  <a:pt x="22" y="72"/>
                </a:cubicBezTo>
                <a:cubicBezTo>
                  <a:pt x="35" y="81"/>
                  <a:pt x="54" y="82"/>
                  <a:pt x="70" y="88"/>
                </a:cubicBezTo>
                <a:cubicBezTo>
                  <a:pt x="78" y="90"/>
                  <a:pt x="94" y="96"/>
                  <a:pt x="94" y="96"/>
                </a:cubicBezTo>
                <a:cubicBezTo>
                  <a:pt x="110" y="145"/>
                  <a:pt x="89" y="153"/>
                  <a:pt x="46" y="168"/>
                </a:cubicBezTo>
                <a:cubicBezTo>
                  <a:pt x="11" y="220"/>
                  <a:pt x="12" y="288"/>
                  <a:pt x="94" y="28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2"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125" y="5537200"/>
            <a:ext cx="465138"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3188" y="4325938"/>
            <a:ext cx="8382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14" descr="deserto di atacama.T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68713" y="1336675"/>
            <a:ext cx="2657475"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ttangolo 14"/>
          <p:cNvSpPr>
            <a:spLocks noChangeArrowheads="1"/>
          </p:cNvSpPr>
          <p:nvPr/>
        </p:nvSpPr>
        <p:spPr bwMode="auto">
          <a:xfrm>
            <a:off x="660400" y="1676400"/>
            <a:ext cx="30083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r>
              <a:rPr lang="it-IT"/>
              <a:t>Terra desolata </a:t>
            </a:r>
          </a:p>
          <a:p>
            <a:pPr marL="457200" indent="-457200"/>
            <a:r>
              <a:rPr lang="it-IT"/>
              <a:t>o deserto di funzioni</a:t>
            </a:r>
          </a:p>
        </p:txBody>
      </p:sp>
      <p:sp>
        <p:nvSpPr>
          <p:cNvPr id="16" name="CasellaDiTesto 15"/>
          <p:cNvSpPr txBox="1">
            <a:spLocks noChangeArrowheads="1"/>
          </p:cNvSpPr>
          <p:nvPr/>
        </p:nvSpPr>
        <p:spPr bwMode="auto">
          <a:xfrm>
            <a:off x="719138" y="4057650"/>
            <a:ext cx="3162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a:t>Cimitero di trasposoni</a:t>
            </a:r>
          </a:p>
        </p:txBody>
      </p:sp>
      <p:sp>
        <p:nvSpPr>
          <p:cNvPr id="17" name="Rettangolo 16"/>
          <p:cNvSpPr>
            <a:spLocks noChangeArrowheads="1"/>
          </p:cNvSpPr>
          <p:nvPr/>
        </p:nvSpPr>
        <p:spPr bwMode="auto">
          <a:xfrm>
            <a:off x="660400" y="5710238"/>
            <a:ext cx="40338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457200" indent="-457200"/>
            <a:r>
              <a:rPr lang="it-IT"/>
              <a:t>Deposito di DNA spazzatura</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accel="50000" decel="5000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accel="50000" decel="5000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accel="50000" decel="5000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accel="50000" decel="5000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4" accel="50000" decel="5000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500" fill="hold"/>
                                        <p:tgtEl>
                                          <p:spTgt spid="5"/>
                                        </p:tgtEl>
                                        <p:attrNameLst>
                                          <p:attrName>ppt_x</p:attrName>
                                        </p:attrNameLst>
                                      </p:cBhvr>
                                      <p:tavLst>
                                        <p:tav tm="0">
                                          <p:val>
                                            <p:strVal val="#ppt_x"/>
                                          </p:val>
                                        </p:tav>
                                        <p:tav tm="100000">
                                          <p:val>
                                            <p:strVal val="#ppt_x"/>
                                          </p:val>
                                        </p:tav>
                                      </p:tavLst>
                                    </p:anim>
                                    <p:anim calcmode="lin" valueType="num">
                                      <p:cBhvr additive="base">
                                        <p:cTn id="4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accel="50000" decel="5000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500" fill="hold"/>
                                        <p:tgtEl>
                                          <p:spTgt spid="6"/>
                                        </p:tgtEl>
                                        <p:attrNameLst>
                                          <p:attrName>ppt_x</p:attrName>
                                        </p:attrNameLst>
                                      </p:cBhvr>
                                      <p:tavLst>
                                        <p:tav tm="0">
                                          <p:val>
                                            <p:strVal val="#ppt_x"/>
                                          </p:val>
                                        </p:tav>
                                        <p:tav tm="100000">
                                          <p:val>
                                            <p:strVal val="#ppt_x"/>
                                          </p:val>
                                        </p:tav>
                                      </p:tavLst>
                                    </p:anim>
                                    <p:anim calcmode="lin" valueType="num">
                                      <p:cBhvr additive="base">
                                        <p:cTn id="5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accel="50000" decel="50000"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additive="base">
                                        <p:cTn id="58" dur="500" fill="hold"/>
                                        <p:tgtEl>
                                          <p:spTgt spid="7"/>
                                        </p:tgtEl>
                                        <p:attrNameLst>
                                          <p:attrName>ppt_x</p:attrName>
                                        </p:attrNameLst>
                                      </p:cBhvr>
                                      <p:tavLst>
                                        <p:tav tm="0">
                                          <p:val>
                                            <p:strVal val="#ppt_x"/>
                                          </p:val>
                                        </p:tav>
                                        <p:tav tm="100000">
                                          <p:val>
                                            <p:strVal val="#ppt_x"/>
                                          </p:val>
                                        </p:tav>
                                      </p:tavLst>
                                    </p:anim>
                                    <p:anim calcmode="lin" valueType="num">
                                      <p:cBhvr additive="base">
                                        <p:cTn id="5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1000"/>
                                        <p:tgtEl>
                                          <p:spTgt spid="17"/>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0" presetClass="entr" presetSubtype="0" fill="hold"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2000"/>
                                        <p:tgtEl>
                                          <p:spTgt spid="8"/>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8" accel="50000" decel="50000"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 calcmode="lin" valueType="num">
                                      <p:cBhvr additive="base">
                                        <p:cTn id="74" dur="500" fill="hold"/>
                                        <p:tgtEl>
                                          <p:spTgt spid="12"/>
                                        </p:tgtEl>
                                        <p:attrNameLst>
                                          <p:attrName>ppt_x</p:attrName>
                                        </p:attrNameLst>
                                      </p:cBhvr>
                                      <p:tavLst>
                                        <p:tav tm="0">
                                          <p:val>
                                            <p:strVal val="0-#ppt_w/2"/>
                                          </p:val>
                                        </p:tav>
                                        <p:tav tm="100000">
                                          <p:val>
                                            <p:strVal val="#ppt_x"/>
                                          </p:val>
                                        </p:tav>
                                      </p:tavLst>
                                    </p:anim>
                                    <p:anim calcmode="lin" valueType="num">
                                      <p:cBhvr additive="base">
                                        <p:cTn id="75"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P spid="15" grpId="0"/>
      <p:bldP spid="16" grpId="0"/>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p:cNvSpPr txBox="1">
            <a:spLocks noChangeArrowheads="1"/>
          </p:cNvSpPr>
          <p:nvPr/>
        </p:nvSpPr>
        <p:spPr bwMode="auto">
          <a:xfrm>
            <a:off x="2627313" y="2060575"/>
            <a:ext cx="4176712" cy="4248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charset="0"/>
                <a:ea typeface="ＭＳ Ｐゴシック" charset="0"/>
                <a:cs typeface="ＭＳ Ｐゴシック" charset="0"/>
              </a:defRPr>
            </a:lvl1pPr>
            <a:lvl2pPr marL="742950" indent="-285750" defTabSz="457200">
              <a:defRPr sz="2400">
                <a:solidFill>
                  <a:schemeClr val="tx1"/>
                </a:solidFill>
                <a:latin typeface="Times" charset="0"/>
                <a:ea typeface="ＭＳ Ｐゴシック" charset="0"/>
              </a:defRPr>
            </a:lvl2pPr>
            <a:lvl3pPr marL="1143000" indent="-228600" defTabSz="457200">
              <a:defRPr sz="2400">
                <a:solidFill>
                  <a:schemeClr val="tx1"/>
                </a:solidFill>
                <a:latin typeface="Times" charset="0"/>
                <a:ea typeface="ＭＳ Ｐゴシック" charset="0"/>
              </a:defRPr>
            </a:lvl3pPr>
            <a:lvl4pPr marL="1600200" indent="-228600" defTabSz="457200">
              <a:defRPr sz="2400">
                <a:solidFill>
                  <a:schemeClr val="tx1"/>
                </a:solidFill>
                <a:latin typeface="Times" charset="0"/>
                <a:ea typeface="ＭＳ Ｐゴシック" charset="0"/>
              </a:defRPr>
            </a:lvl4pPr>
            <a:lvl5pPr marL="2057400" indent="-228600" defTabSz="4572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it-IT" sz="1800">
                <a:latin typeface="Arial" charset="0"/>
              </a:rPr>
              <a:t>Regioni cromosomiche  condensate, ritenute per la maggior parte geneticamente inerti </a:t>
            </a:r>
          </a:p>
          <a:p>
            <a:pPr eaLnBrk="1" hangingPunct="1"/>
            <a:r>
              <a:rPr lang="it-IT" sz="1800">
                <a:latin typeface="Arial" charset="0"/>
              </a:rPr>
              <a:t>(GENETICA, Griffiths et al 2013)</a:t>
            </a:r>
          </a:p>
          <a:p>
            <a:pPr eaLnBrk="1" hangingPunct="1"/>
            <a:endParaRPr lang="it-IT" sz="1800">
              <a:latin typeface="Arial" charset="0"/>
            </a:endParaRPr>
          </a:p>
          <a:p>
            <a:pPr eaLnBrk="1" hangingPunct="1"/>
            <a:r>
              <a:rPr lang="it-IT" sz="1800">
                <a:latin typeface="Arial" charset="0"/>
              </a:rPr>
              <a:t>I geni che si trovano all’interno dell’</a:t>
            </a:r>
            <a:r>
              <a:rPr lang="it-IT" altLang="ja-JP" sz="1800">
                <a:latin typeface="Arial" charset="0"/>
              </a:rPr>
              <a:t>eterocromatina sono trascrizionalmente inattivi </a:t>
            </a:r>
          </a:p>
          <a:p>
            <a:pPr eaLnBrk="1" hangingPunct="1"/>
            <a:r>
              <a:rPr lang="it-IT" sz="1800">
                <a:latin typeface="Arial" charset="0"/>
              </a:rPr>
              <a:t>(Genetica, un approccio molecolare, Russel 2010)</a:t>
            </a:r>
          </a:p>
          <a:p>
            <a:pPr eaLnBrk="1" hangingPunct="1"/>
            <a:endParaRPr lang="it-IT" sz="1800">
              <a:latin typeface="Arial" charset="0"/>
            </a:endParaRPr>
          </a:p>
          <a:p>
            <a:pPr eaLnBrk="1" hangingPunct="1"/>
            <a:r>
              <a:rPr lang="it-IT" sz="1800">
                <a:latin typeface="Arial" charset="0"/>
              </a:rPr>
              <a:t>Lo stato inerte di sequenze permanentemente non espresse, di solito DNA satellite (GENE VIII, 2006).</a:t>
            </a:r>
          </a:p>
          <a:p>
            <a:pPr eaLnBrk="1" hangingPunct="1"/>
            <a:endParaRPr lang="it-IT" sz="1800">
              <a:latin typeface="Arial" charset="0"/>
            </a:endParaRPr>
          </a:p>
        </p:txBody>
      </p:sp>
      <p:sp>
        <p:nvSpPr>
          <p:cNvPr id="118787" name="Rectangle 39"/>
          <p:cNvSpPr>
            <a:spLocks noChangeArrowheads="1"/>
          </p:cNvSpPr>
          <p:nvPr/>
        </p:nvSpPr>
        <p:spPr bwMode="auto">
          <a:xfrm>
            <a:off x="0" y="7938"/>
            <a:ext cx="9144000" cy="523875"/>
          </a:xfrm>
          <a:prstGeom prst="rect">
            <a:avLst/>
          </a:prstGeom>
          <a:solidFill>
            <a:srgbClr val="000090"/>
          </a:solidFill>
          <a:ln>
            <a:noFill/>
          </a:ln>
          <a:extLst/>
        </p:spPr>
        <p:txBody>
          <a:bodyPr>
            <a:spAutoFit/>
          </a:bodyPr>
          <a:lstStyle/>
          <a:p>
            <a:pPr algn="ctr" defTabSz="457200" eaLnBrk="1" hangingPunct="1"/>
            <a:r>
              <a:rPr lang="it-IT" sz="2800">
                <a:solidFill>
                  <a:srgbClr val="FFFFFF"/>
                </a:solidFill>
                <a:latin typeface="Arial" charset="0"/>
              </a:rPr>
              <a:t>Scarsa considerazione anche nei libri di testo …….</a:t>
            </a:r>
            <a:endParaRPr lang="it-IT" b="1">
              <a:solidFill>
                <a:srgbClr val="000000"/>
              </a:solidFill>
              <a:latin typeface="Arial"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eliminazione copia.jpg                                         0002681DHD                             B746CC0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913" y="3333750"/>
            <a:ext cx="6364287"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0" name="Rectangle 3"/>
          <p:cNvSpPr>
            <a:spLocks noChangeArrowheads="1"/>
          </p:cNvSpPr>
          <p:nvPr/>
        </p:nvSpPr>
        <p:spPr bwMode="auto">
          <a:xfrm>
            <a:off x="0" y="0"/>
            <a:ext cx="9144000" cy="892175"/>
          </a:xfrm>
          <a:prstGeom prst="rect">
            <a:avLst/>
          </a:prstGeom>
          <a:solidFill>
            <a:srgbClr val="000090"/>
          </a:solidFill>
          <a:ln>
            <a:noFill/>
          </a:ln>
          <a:extLst/>
        </p:spPr>
        <p:txBody>
          <a:bodyPr>
            <a:spAutoFit/>
          </a:bodyPr>
          <a:lstStyle/>
          <a:p>
            <a:pPr algn="ctr"/>
            <a:r>
              <a:rPr lang="it-IT" sz="2600">
                <a:solidFill>
                  <a:srgbClr val="FFFFFF"/>
                </a:solidFill>
                <a:latin typeface="New York" charset="0"/>
              </a:rPr>
              <a:t>Alcuni genomi hanno attuato strategie per sbarazzarsi </a:t>
            </a:r>
          </a:p>
          <a:p>
            <a:pPr algn="ctr"/>
            <a:r>
              <a:rPr lang="it-IT" sz="2600">
                <a:solidFill>
                  <a:srgbClr val="FFFFFF"/>
                </a:solidFill>
                <a:latin typeface="New York" charset="0"/>
              </a:rPr>
              <a:t>del DNA ripetitivo e dell’eterocromatina</a:t>
            </a:r>
          </a:p>
        </p:txBody>
      </p:sp>
      <p:pic>
        <p:nvPicPr>
          <p:cNvPr id="119811" name="Immagine 3" descr="parascari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066800"/>
            <a:ext cx="2408238"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CasellaDiTesto 4"/>
          <p:cNvSpPr txBox="1">
            <a:spLocks noChangeArrowheads="1"/>
          </p:cNvSpPr>
          <p:nvPr/>
        </p:nvSpPr>
        <p:spPr bwMode="auto">
          <a:xfrm>
            <a:off x="533400" y="6207125"/>
            <a:ext cx="8013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a:solidFill>
                  <a:srgbClr val="000000"/>
                </a:solidFill>
                <a:latin typeface="New York" charset="0"/>
              </a:rPr>
              <a:t>Eliminazione dell’eterocromatina nello sviluppo precoce in </a:t>
            </a:r>
            <a:r>
              <a:rPr lang="it-IT" sz="2000" i="1">
                <a:solidFill>
                  <a:srgbClr val="000000"/>
                </a:solidFill>
                <a:latin typeface="New York" charset="0"/>
              </a:rPr>
              <a:t>Parascaris</a:t>
            </a:r>
            <a:endParaRPr lang="it-IT" sz="2000"/>
          </a:p>
        </p:txBody>
      </p:sp>
      <p:sp>
        <p:nvSpPr>
          <p:cNvPr id="119813" name="Rettangolo 5"/>
          <p:cNvSpPr>
            <a:spLocks noChangeArrowheads="1"/>
          </p:cNvSpPr>
          <p:nvPr/>
        </p:nvSpPr>
        <p:spPr bwMode="auto">
          <a:xfrm>
            <a:off x="1219200" y="1752600"/>
            <a:ext cx="1654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i="1">
                <a:solidFill>
                  <a:srgbClr val="000000"/>
                </a:solidFill>
                <a:latin typeface="New York" charset="0"/>
              </a:rPr>
              <a:t>Parascaris</a:t>
            </a:r>
            <a:endParaRPr lang="it-IT"/>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egnaposto contenuto 2"/>
          <p:cNvSpPr>
            <a:spLocks noGrp="1"/>
          </p:cNvSpPr>
          <p:nvPr>
            <p:ph idx="1"/>
          </p:nvPr>
        </p:nvSpPr>
        <p:spPr>
          <a:xfrm>
            <a:off x="228600" y="1676400"/>
            <a:ext cx="8653463" cy="2911475"/>
          </a:xfrm>
          <a:noFill/>
          <a:ln w="28575" cap="flat">
            <a:solidFill>
              <a:srgbClr val="000000"/>
            </a:solidFill>
            <a:miter lim="800000"/>
            <a:headEnd type="none" w="med" len="med"/>
            <a:tailEnd type="none" w="med" len="med"/>
          </a:ln>
        </p:spPr>
        <p:txBody>
          <a:bodyPr/>
          <a:lstStyle/>
          <a:p>
            <a:pPr algn="ctr">
              <a:buFont typeface="Arial" charset="0"/>
              <a:buNone/>
            </a:pPr>
            <a:r>
              <a:rPr lang="it-IT" sz="2600" dirty="0">
                <a:solidFill>
                  <a:srgbClr val="000000"/>
                </a:solidFill>
                <a:latin typeface="Arial" charset="0"/>
                <a:ea typeface="ＭＳ Ｐゴシック" charset="0"/>
                <a:cs typeface="Arial" charset="0"/>
              </a:rPr>
              <a:t>   </a:t>
            </a:r>
          </a:p>
          <a:p>
            <a:pPr algn="ctr">
              <a:buFont typeface="Arial" charset="0"/>
              <a:buNone/>
            </a:pPr>
            <a:r>
              <a:rPr lang="it-IT" sz="2600" dirty="0">
                <a:solidFill>
                  <a:srgbClr val="000000"/>
                </a:solidFill>
                <a:latin typeface="Arial" charset="0"/>
                <a:ea typeface="ＭＳ Ｐゴシック" charset="0"/>
                <a:cs typeface="Arial" charset="0"/>
              </a:rPr>
              <a:t>   L’ubiquità e la persistenza  dell’</a:t>
            </a:r>
            <a:r>
              <a:rPr lang="it-IT" sz="2600" dirty="0" err="1">
                <a:solidFill>
                  <a:srgbClr val="000000"/>
                </a:solidFill>
                <a:latin typeface="Arial" charset="0"/>
                <a:ea typeface="ＭＳ Ｐゴシック" charset="0"/>
                <a:cs typeface="Arial" charset="0"/>
              </a:rPr>
              <a:t>eterocromatina</a:t>
            </a:r>
            <a:r>
              <a:rPr lang="it-IT" sz="2600" dirty="0">
                <a:solidFill>
                  <a:srgbClr val="000000"/>
                </a:solidFill>
                <a:latin typeface="Arial" charset="0"/>
                <a:ea typeface="ＭＳ Ｐゴシック" charset="0"/>
                <a:cs typeface="Arial" charset="0"/>
              </a:rPr>
              <a:t> costitutiva nei genomi eucariotici suggeriscono che questo peculiare componente del genoma possieda un valore adattativo</a:t>
            </a:r>
          </a:p>
          <a:p>
            <a:pPr algn="ctr">
              <a:buFont typeface="Arial" charset="0"/>
              <a:buNone/>
            </a:pPr>
            <a:endParaRPr lang="it-IT" sz="2600" dirty="0">
              <a:solidFill>
                <a:srgbClr val="000000"/>
              </a:solidFill>
              <a:latin typeface="Arial" charset="0"/>
              <a:ea typeface="ＭＳ Ｐゴシック" charset="0"/>
              <a:cs typeface="Arial" charset="0"/>
            </a:endParaRPr>
          </a:p>
          <a:p>
            <a:pPr algn="ctr">
              <a:buFont typeface="Arial" charset="0"/>
              <a:buNone/>
            </a:pPr>
            <a:endParaRPr lang="it-IT" sz="2600" dirty="0">
              <a:solidFill>
                <a:srgbClr val="000000"/>
              </a:solidFill>
              <a:latin typeface="Arial" charset="0"/>
              <a:ea typeface="ＭＳ Ｐゴシック" charset="0"/>
              <a:cs typeface="Arial" charset="0"/>
            </a:endParaRPr>
          </a:p>
          <a:p>
            <a:pPr algn="ctr">
              <a:buFont typeface="Arial" charset="0"/>
              <a:buNone/>
            </a:pPr>
            <a:endParaRPr lang="it-IT" sz="2600" dirty="0">
              <a:solidFill>
                <a:srgbClr val="000000"/>
              </a:solidFill>
              <a:latin typeface="Arial" charset="0"/>
              <a:ea typeface="ＭＳ Ｐゴシック" charset="0"/>
              <a:cs typeface="Arial" charset="0"/>
            </a:endParaRPr>
          </a:p>
          <a:p>
            <a:pPr algn="ctr">
              <a:buFont typeface="Arial" charset="0"/>
              <a:buNone/>
            </a:pPr>
            <a:endParaRPr lang="it-IT" sz="2600" dirty="0">
              <a:solidFill>
                <a:srgbClr val="000000"/>
              </a:solidFill>
              <a:latin typeface="Arial" charset="0"/>
              <a:ea typeface="ＭＳ Ｐゴシック" charset="0"/>
              <a:cs typeface="Arial"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CasellaDiTesto 6"/>
          <p:cNvSpPr txBox="1">
            <a:spLocks noChangeArrowheads="1"/>
          </p:cNvSpPr>
          <p:nvPr/>
        </p:nvSpPr>
        <p:spPr bwMode="auto">
          <a:xfrm>
            <a:off x="3365500" y="638333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charset="0"/>
                <a:ea typeface="ＭＳ Ｐゴシック" charset="0"/>
                <a:cs typeface="ＭＳ Ｐゴシック" charset="0"/>
              </a:defRPr>
            </a:lvl1pPr>
            <a:lvl2pPr marL="742950" indent="-285750" defTabSz="457200">
              <a:defRPr sz="2400">
                <a:solidFill>
                  <a:schemeClr val="tx1"/>
                </a:solidFill>
                <a:latin typeface="Times" charset="0"/>
                <a:ea typeface="ＭＳ Ｐゴシック" charset="0"/>
              </a:defRPr>
            </a:lvl2pPr>
            <a:lvl3pPr marL="1143000" indent="-228600" defTabSz="457200">
              <a:defRPr sz="2400">
                <a:solidFill>
                  <a:schemeClr val="tx1"/>
                </a:solidFill>
                <a:latin typeface="Times" charset="0"/>
                <a:ea typeface="ＭＳ Ｐゴシック" charset="0"/>
              </a:defRPr>
            </a:lvl3pPr>
            <a:lvl4pPr marL="1600200" indent="-228600" defTabSz="457200">
              <a:defRPr sz="2400">
                <a:solidFill>
                  <a:schemeClr val="tx1"/>
                </a:solidFill>
                <a:latin typeface="Times" charset="0"/>
                <a:ea typeface="ＭＳ Ｐゴシック" charset="0"/>
              </a:defRPr>
            </a:lvl4pPr>
            <a:lvl5pPr marL="2057400" indent="-228600" defTabSz="4572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endParaRPr lang="it-IT" sz="1800">
              <a:solidFill>
                <a:srgbClr val="000000"/>
              </a:solidFill>
              <a:latin typeface="Arial" charset="0"/>
            </a:endParaRPr>
          </a:p>
        </p:txBody>
      </p:sp>
      <p:sp>
        <p:nvSpPr>
          <p:cNvPr id="122882" name="Rettangolo 9"/>
          <p:cNvSpPr>
            <a:spLocks noChangeArrowheads="1"/>
          </p:cNvSpPr>
          <p:nvPr/>
        </p:nvSpPr>
        <p:spPr bwMode="auto">
          <a:xfrm>
            <a:off x="1619250" y="5859463"/>
            <a:ext cx="6699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eaLnBrk="1" hangingPunct="1"/>
            <a:r>
              <a:rPr lang="en-US" sz="2000" b="1" dirty="0">
                <a:solidFill>
                  <a:srgbClr val="000000"/>
                </a:solidFill>
                <a:latin typeface="Arial" charset="0"/>
              </a:rPr>
              <a:t>16 </a:t>
            </a:r>
            <a:r>
              <a:rPr lang="en-US" sz="2000" b="1" dirty="0" err="1">
                <a:solidFill>
                  <a:srgbClr val="000000"/>
                </a:solidFill>
                <a:latin typeface="Arial" charset="0"/>
              </a:rPr>
              <a:t>geni</a:t>
            </a:r>
            <a:r>
              <a:rPr lang="en-US" sz="2000" b="1" dirty="0">
                <a:solidFill>
                  <a:srgbClr val="000000"/>
                </a:solidFill>
                <a:latin typeface="Arial" charset="0"/>
              </a:rPr>
              <a:t> </a:t>
            </a:r>
            <a:r>
              <a:rPr lang="en-US" sz="2000" b="1" dirty="0" err="1">
                <a:solidFill>
                  <a:srgbClr val="000000"/>
                </a:solidFill>
                <a:latin typeface="Arial" charset="0"/>
              </a:rPr>
              <a:t>vitali</a:t>
            </a:r>
            <a:r>
              <a:rPr lang="en-US" sz="2000" b="1" dirty="0">
                <a:solidFill>
                  <a:srgbClr val="000000"/>
                </a:solidFill>
                <a:latin typeface="Arial" charset="0"/>
              </a:rPr>
              <a:t> </a:t>
            </a:r>
            <a:r>
              <a:rPr lang="en-US" sz="2000" b="1" dirty="0" err="1" smtClean="0">
                <a:solidFill>
                  <a:srgbClr val="000000"/>
                </a:solidFill>
                <a:latin typeface="Arial" charset="0"/>
              </a:rPr>
              <a:t>nell</a:t>
            </a:r>
            <a:r>
              <a:rPr lang="it-IT" sz="2000" b="1" dirty="0" smtClean="0">
                <a:solidFill>
                  <a:srgbClr val="000000"/>
                </a:solidFill>
                <a:latin typeface="Arial" charset="0"/>
              </a:rPr>
              <a:t>’</a:t>
            </a:r>
            <a:r>
              <a:rPr lang="en-US" altLang="ja-JP" sz="2000" b="1" dirty="0" err="1" smtClean="0">
                <a:solidFill>
                  <a:srgbClr val="000000"/>
                </a:solidFill>
                <a:latin typeface="Arial" charset="0"/>
              </a:rPr>
              <a:t>eterocromatina</a:t>
            </a:r>
            <a:r>
              <a:rPr lang="en-US" altLang="ja-JP" sz="2000" b="1" dirty="0" smtClean="0">
                <a:solidFill>
                  <a:srgbClr val="000000"/>
                </a:solidFill>
                <a:latin typeface="Arial" charset="0"/>
              </a:rPr>
              <a:t> </a:t>
            </a:r>
            <a:r>
              <a:rPr lang="en-US" altLang="ja-JP" sz="2000" b="1" dirty="0">
                <a:solidFill>
                  <a:srgbClr val="000000"/>
                </a:solidFill>
                <a:latin typeface="Arial" charset="0"/>
              </a:rPr>
              <a:t>del </a:t>
            </a:r>
            <a:r>
              <a:rPr lang="en-US" altLang="ja-JP" sz="2000" b="1" dirty="0" err="1">
                <a:solidFill>
                  <a:srgbClr val="000000"/>
                </a:solidFill>
                <a:latin typeface="Arial" charset="0"/>
              </a:rPr>
              <a:t>cromosoma</a:t>
            </a:r>
            <a:r>
              <a:rPr lang="en-US" altLang="ja-JP" sz="2000" b="1" dirty="0">
                <a:solidFill>
                  <a:srgbClr val="000000"/>
                </a:solidFill>
                <a:latin typeface="Arial" charset="0"/>
              </a:rPr>
              <a:t> 2 </a:t>
            </a:r>
            <a:br>
              <a:rPr lang="en-US" altLang="ja-JP" sz="2000" b="1" dirty="0">
                <a:solidFill>
                  <a:srgbClr val="000000"/>
                </a:solidFill>
                <a:latin typeface="Arial" charset="0"/>
              </a:rPr>
            </a:br>
            <a:endParaRPr lang="it-IT" sz="2000" b="1" dirty="0">
              <a:solidFill>
                <a:srgbClr val="000000"/>
              </a:solidFill>
              <a:latin typeface="Arial" charset="0"/>
            </a:endParaRPr>
          </a:p>
        </p:txBody>
      </p:sp>
      <p:sp>
        <p:nvSpPr>
          <p:cNvPr id="122883" name="Rettangolo 7"/>
          <p:cNvSpPr>
            <a:spLocks noChangeArrowheads="1"/>
          </p:cNvSpPr>
          <p:nvPr/>
        </p:nvSpPr>
        <p:spPr bwMode="auto">
          <a:xfrm>
            <a:off x="234950" y="836712"/>
            <a:ext cx="8909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eaLnBrk="1" hangingPunct="1"/>
            <a:r>
              <a:rPr lang="it-IT" sz="1800" dirty="0">
                <a:solidFill>
                  <a:srgbClr val="000000"/>
                </a:solidFill>
                <a:latin typeface="Arial" charset="0"/>
                <a:cs typeface="Times" charset="0"/>
              </a:rPr>
              <a:t>Studi genetici, citologici e molecolari hanno permesso di mappare e caratterizzare una </a:t>
            </a:r>
            <a:r>
              <a:rPr lang="it-IT" sz="1800" b="1" dirty="0">
                <a:solidFill>
                  <a:srgbClr val="000000"/>
                </a:solidFill>
                <a:latin typeface="Arial" charset="0"/>
                <a:cs typeface="Times" charset="0"/>
              </a:rPr>
              <a:t>cinquantina di geni </a:t>
            </a:r>
            <a:r>
              <a:rPr lang="it-IT" sz="1800" dirty="0">
                <a:solidFill>
                  <a:srgbClr val="000000"/>
                </a:solidFill>
                <a:latin typeface="Arial" charset="0"/>
                <a:cs typeface="Times" charset="0"/>
              </a:rPr>
              <a:t>richiesti per la vitalità o la fertilità (dal 1950 al 1995) </a:t>
            </a:r>
          </a:p>
        </p:txBody>
      </p:sp>
      <p:sp>
        <p:nvSpPr>
          <p:cNvPr id="122884" name="Rectangle 3"/>
          <p:cNvSpPr>
            <a:spLocks noChangeArrowheads="1"/>
          </p:cNvSpPr>
          <p:nvPr/>
        </p:nvSpPr>
        <p:spPr bwMode="auto">
          <a:xfrm>
            <a:off x="0" y="0"/>
            <a:ext cx="9144000" cy="492125"/>
          </a:xfrm>
          <a:prstGeom prst="rect">
            <a:avLst/>
          </a:prstGeom>
          <a:solidFill>
            <a:srgbClr val="000090"/>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p>
            <a:pPr algn="ctr" defTabSz="457200" eaLnBrk="1" hangingPunct="1"/>
            <a:r>
              <a:rPr lang="it-IT" sz="2600">
                <a:solidFill>
                  <a:srgbClr val="FFFFFF"/>
                </a:solidFill>
                <a:latin typeface="Arial" charset="0"/>
              </a:rPr>
              <a:t>I geni eterocromatici di </a:t>
            </a:r>
            <a:r>
              <a:rPr lang="it-IT" sz="2600" i="1">
                <a:solidFill>
                  <a:srgbClr val="FFFFFF"/>
                </a:solidFill>
                <a:latin typeface="Arial" charset="0"/>
              </a:rPr>
              <a:t>Drosophila </a:t>
            </a:r>
            <a:r>
              <a:rPr lang="it-IT" sz="2600">
                <a:solidFill>
                  <a:srgbClr val="FFFFFF"/>
                </a:solidFill>
                <a:latin typeface="Arial" charset="0"/>
                <a:cs typeface="Arial" charset="0"/>
              </a:rPr>
              <a:t>nell’era pre-genomica</a:t>
            </a:r>
            <a:endParaRPr lang="it-IT" sz="2600">
              <a:solidFill>
                <a:srgbClr val="FFFFFF"/>
              </a:solidFill>
              <a:latin typeface="Comic Sans MS" charset="0"/>
            </a:endParaRPr>
          </a:p>
        </p:txBody>
      </p:sp>
      <p:pic>
        <p:nvPicPr>
          <p:cNvPr id="122885" name="Immagin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14513" y="3719513"/>
            <a:ext cx="50546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6013" y="1998663"/>
            <a:ext cx="4295775"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CasellaDiTesto 3"/>
          <p:cNvSpPr txBox="1">
            <a:spLocks noChangeArrowheads="1"/>
          </p:cNvSpPr>
          <p:nvPr/>
        </p:nvSpPr>
        <p:spPr bwMode="auto">
          <a:xfrm>
            <a:off x="468313" y="1989138"/>
            <a:ext cx="8305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a:latin typeface="Arial" charset="0"/>
                <a:cs typeface="Arial" charset="0"/>
              </a:rPr>
              <a:t>In era pre-genomica, come è stato possibile identificare molecolarmente un gene localizzato nell’</a:t>
            </a:r>
            <a:r>
              <a:rPr lang="it-IT" altLang="ja-JP">
                <a:latin typeface="Arial" charset="0"/>
                <a:cs typeface="Arial" charset="0"/>
              </a:rPr>
              <a:t>eterocromatina pericentromerica, in un mare di DNA ripetuto?</a:t>
            </a:r>
            <a:endParaRPr lang="it-IT">
              <a:latin typeface="Arial" charset="0"/>
              <a:cs typeface="Arial"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Immagin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205038"/>
            <a:ext cx="7864475"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CasellaDiTesto 7"/>
          <p:cNvSpPr txBox="1">
            <a:spLocks noChangeArrowheads="1"/>
          </p:cNvSpPr>
          <p:nvPr/>
        </p:nvSpPr>
        <p:spPr bwMode="auto">
          <a:xfrm>
            <a:off x="0" y="-7938"/>
            <a:ext cx="9144000" cy="523876"/>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a:solidFill>
                  <a:srgbClr val="FFFFFF"/>
                </a:solidFill>
                <a:latin typeface="Arial" charset="0"/>
                <a:cs typeface="Arial" charset="0"/>
              </a:rPr>
              <a:t>Il gene </a:t>
            </a:r>
            <a:r>
              <a:rPr lang="it-IT" sz="2800" i="1">
                <a:solidFill>
                  <a:srgbClr val="FFFFFF"/>
                </a:solidFill>
                <a:latin typeface="Arial" charset="0"/>
                <a:cs typeface="Arial" charset="0"/>
              </a:rPr>
              <a:t>41Aa </a:t>
            </a:r>
            <a:r>
              <a:rPr lang="it-IT" sz="2800">
                <a:solidFill>
                  <a:srgbClr val="FFFFFF"/>
                </a:solidFill>
                <a:latin typeface="Arial" charset="0"/>
                <a:cs typeface="Arial" charset="0"/>
              </a:rPr>
              <a:t>di </a:t>
            </a:r>
            <a:r>
              <a:rPr lang="it-IT" sz="2800" i="1">
                <a:solidFill>
                  <a:srgbClr val="FFFFFF"/>
                </a:solidFill>
                <a:latin typeface="Arial" charset="0"/>
                <a:cs typeface="Arial" charset="0"/>
              </a:rPr>
              <a:t>Drosophila melanogaster</a:t>
            </a:r>
            <a:endParaRPr lang="it-IT" sz="2800">
              <a:solidFill>
                <a:srgbClr val="FFFFFF"/>
              </a:solidFill>
              <a:latin typeface="Arial" charset="0"/>
              <a:cs typeface="Arial" charset="0"/>
            </a:endParaRPr>
          </a:p>
        </p:txBody>
      </p:sp>
      <p:sp>
        <p:nvSpPr>
          <p:cNvPr id="124931" name="Rettangolo 1"/>
          <p:cNvSpPr>
            <a:spLocks noChangeArrowheads="1"/>
          </p:cNvSpPr>
          <p:nvPr/>
        </p:nvSpPr>
        <p:spPr bwMode="auto">
          <a:xfrm>
            <a:off x="2339975" y="1052513"/>
            <a:ext cx="38973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b="1">
                <a:cs typeface="Arial" charset="0"/>
              </a:rPr>
              <a:t>La mappatura per delezione</a:t>
            </a:r>
            <a:endParaRPr lang="it-IT" b="1"/>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ttangolo 9"/>
          <p:cNvSpPr>
            <a:spLocks noChangeArrowheads="1"/>
          </p:cNvSpPr>
          <p:nvPr/>
        </p:nvSpPr>
        <p:spPr bwMode="auto">
          <a:xfrm>
            <a:off x="4211638" y="1341438"/>
            <a:ext cx="41767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1600">
                <a:cs typeface="Arial" charset="0"/>
              </a:rPr>
              <a:t>Stadio larvale prolungato; presenza di masse melanotiche e dischi imaginali ridotti o assenti. </a:t>
            </a:r>
          </a:p>
          <a:p>
            <a:r>
              <a:rPr lang="it-IT" sz="1600">
                <a:cs typeface="Arial" charset="0"/>
              </a:rPr>
              <a:t>Letalità pre-impupamento.  </a:t>
            </a:r>
          </a:p>
        </p:txBody>
      </p:sp>
      <p:pic>
        <p:nvPicPr>
          <p:cNvPr id="126978" name="Immagine 9" descr="effetti cromosomi per diap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2636838"/>
            <a:ext cx="655955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Immagin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846138"/>
            <a:ext cx="2767012"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CasellaDiTesto 8"/>
          <p:cNvSpPr txBox="1">
            <a:spLocks noChangeArrowheads="1"/>
          </p:cNvSpPr>
          <p:nvPr/>
        </p:nvSpPr>
        <p:spPr bwMode="auto">
          <a:xfrm>
            <a:off x="1763713" y="6237288"/>
            <a:ext cx="59515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1600" dirty="0">
                <a:cs typeface="Arial" charset="0"/>
              </a:rPr>
              <a:t>Le mutazioni nel </a:t>
            </a:r>
            <a:r>
              <a:rPr lang="it-IT" sz="1600">
                <a:cs typeface="Arial" charset="0"/>
              </a:rPr>
              <a:t>gene </a:t>
            </a:r>
            <a:r>
              <a:rPr lang="it-IT" sz="1600" i="1" smtClean="0">
                <a:cs typeface="Arial" charset="0"/>
              </a:rPr>
              <a:t>41Aa </a:t>
            </a:r>
            <a:r>
              <a:rPr lang="it-IT" sz="1600" smtClean="0">
                <a:cs typeface="Arial" charset="0"/>
              </a:rPr>
              <a:t>alterano </a:t>
            </a:r>
            <a:r>
              <a:rPr lang="it-IT" sz="1600" dirty="0">
                <a:cs typeface="Arial" charset="0"/>
              </a:rPr>
              <a:t>la struttura del cromosoma </a:t>
            </a:r>
            <a:endParaRPr lang="it-IT" sz="1600" dirty="0">
              <a:cs typeface="Times" charset="0"/>
            </a:endParaRPr>
          </a:p>
        </p:txBody>
      </p:sp>
      <p:sp>
        <p:nvSpPr>
          <p:cNvPr id="126981" name="CasellaDiTesto 7"/>
          <p:cNvSpPr txBox="1">
            <a:spLocks noChangeArrowheads="1"/>
          </p:cNvSpPr>
          <p:nvPr/>
        </p:nvSpPr>
        <p:spPr bwMode="auto">
          <a:xfrm>
            <a:off x="0" y="-7938"/>
            <a:ext cx="9144000" cy="523876"/>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a:solidFill>
                  <a:srgbClr val="FFFFFF"/>
                </a:solidFill>
                <a:latin typeface="Arial" charset="0"/>
                <a:cs typeface="Arial" charset="0"/>
              </a:rPr>
              <a:t>Il gene </a:t>
            </a:r>
            <a:r>
              <a:rPr lang="it-IT" sz="2800" i="1">
                <a:solidFill>
                  <a:srgbClr val="FFFFFF"/>
                </a:solidFill>
                <a:latin typeface="Arial" charset="0"/>
                <a:cs typeface="Arial" charset="0"/>
              </a:rPr>
              <a:t>41Aa </a:t>
            </a:r>
            <a:r>
              <a:rPr lang="it-IT" sz="2800">
                <a:solidFill>
                  <a:srgbClr val="FFFFFF"/>
                </a:solidFill>
                <a:latin typeface="Arial" charset="0"/>
                <a:cs typeface="Arial" charset="0"/>
              </a:rPr>
              <a:t>di </a:t>
            </a:r>
            <a:r>
              <a:rPr lang="it-IT" sz="2800" i="1">
                <a:solidFill>
                  <a:srgbClr val="FFFFFF"/>
                </a:solidFill>
                <a:latin typeface="Arial" charset="0"/>
                <a:cs typeface="Arial" charset="0"/>
              </a:rPr>
              <a:t>Drosophila melanogaster</a:t>
            </a:r>
            <a:endParaRPr lang="it-IT" sz="2800">
              <a:solidFill>
                <a:srgbClr val="FFFFFF"/>
              </a:solidFill>
              <a:latin typeface="Arial" charset="0"/>
              <a:cs typeface="Arial" charset="0"/>
            </a:endParaRPr>
          </a:p>
        </p:txBody>
      </p:sp>
      <p:sp>
        <p:nvSpPr>
          <p:cNvPr id="126982" name="Rettangolo 12"/>
          <p:cNvSpPr>
            <a:spLocks noChangeArrowheads="1"/>
          </p:cNvSpPr>
          <p:nvPr/>
        </p:nvSpPr>
        <p:spPr bwMode="auto">
          <a:xfrm>
            <a:off x="4500563" y="765175"/>
            <a:ext cx="3133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b="1">
                <a:cs typeface="Arial" charset="0"/>
              </a:rPr>
              <a:t>Il fenotipo dei mutanti</a:t>
            </a:r>
            <a:endParaRPr lang="it-IT" b="1"/>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1660" y="1124744"/>
            <a:ext cx="4382340" cy="373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2" name="Immagin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911806"/>
            <a:ext cx="4823520" cy="190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3" name="Immagin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87216" y="3971076"/>
            <a:ext cx="2772816" cy="11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CasellaDiTesto 7"/>
          <p:cNvSpPr txBox="1">
            <a:spLocks noChangeArrowheads="1"/>
          </p:cNvSpPr>
          <p:nvPr/>
        </p:nvSpPr>
        <p:spPr bwMode="auto">
          <a:xfrm>
            <a:off x="0" y="-7938"/>
            <a:ext cx="9144000" cy="862013"/>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charset="0"/>
                <a:ea typeface="ＭＳ Ｐゴシック" charset="0"/>
                <a:cs typeface="ＭＳ Ｐゴシック" charset="0"/>
              </a:defRPr>
            </a:lvl1pPr>
            <a:lvl2pPr marL="742950" indent="-285750" defTabSz="457200">
              <a:defRPr sz="2400">
                <a:solidFill>
                  <a:schemeClr val="tx1"/>
                </a:solidFill>
                <a:latin typeface="Times" charset="0"/>
                <a:ea typeface="ＭＳ Ｐゴシック" charset="0"/>
              </a:defRPr>
            </a:lvl2pPr>
            <a:lvl3pPr marL="1143000" indent="-228600" defTabSz="457200">
              <a:defRPr sz="2400">
                <a:solidFill>
                  <a:schemeClr val="tx1"/>
                </a:solidFill>
                <a:latin typeface="Times" charset="0"/>
                <a:ea typeface="ＭＳ Ｐゴシック" charset="0"/>
              </a:defRPr>
            </a:lvl3pPr>
            <a:lvl4pPr marL="1600200" indent="-228600" defTabSz="457200">
              <a:defRPr sz="2400">
                <a:solidFill>
                  <a:schemeClr val="tx1"/>
                </a:solidFill>
                <a:latin typeface="Times" charset="0"/>
                <a:ea typeface="ＭＳ Ｐゴシック" charset="0"/>
              </a:defRPr>
            </a:lvl4pPr>
            <a:lvl5pPr marL="2057400" indent="-228600" defTabSz="4572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it-IT" sz="2500">
                <a:solidFill>
                  <a:srgbClr val="FFFFFF"/>
                </a:solidFill>
                <a:latin typeface="Arial" charset="0"/>
              </a:rPr>
              <a:t>FISH mapping di singoli elemeni P nell’eterocromatina </a:t>
            </a:r>
          </a:p>
          <a:p>
            <a:pPr algn="ctr" eaLnBrk="1" hangingPunct="1"/>
            <a:r>
              <a:rPr lang="it-IT" sz="2500">
                <a:solidFill>
                  <a:srgbClr val="FFFFFF"/>
                </a:solidFill>
                <a:latin typeface="Arial" charset="0"/>
              </a:rPr>
              <a:t>del cromosoma 2</a:t>
            </a:r>
            <a:endParaRPr lang="it-IT" sz="2500" i="1">
              <a:solidFill>
                <a:srgbClr val="FFFFFF"/>
              </a:solidFill>
              <a:latin typeface="Arial" charset="0"/>
            </a:endParaRPr>
          </a:p>
        </p:txBody>
      </p:sp>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b="17299"/>
          <a:stretch>
            <a:fillRect/>
          </a:stretch>
        </p:blipFill>
        <p:spPr bwMode="auto">
          <a:xfrm>
            <a:off x="251520" y="1015277"/>
            <a:ext cx="3923927" cy="1837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chermata 2017-03-22 alle 09.29.0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512" y="3212976"/>
            <a:ext cx="4464496" cy="422235"/>
          </a:xfrm>
          <a:prstGeom prst="rect">
            <a:avLst/>
          </a:prstGeom>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0" y="-4763"/>
            <a:ext cx="9156700" cy="931863"/>
          </a:xfrm>
          <a:solidFill>
            <a:srgbClr val="000090"/>
          </a:solidFill>
        </p:spPr>
        <p:txBody>
          <a:bodyPr/>
          <a:lstStyle/>
          <a:p>
            <a:r>
              <a:rPr lang="it-IT" sz="2800">
                <a:solidFill>
                  <a:srgbClr val="FFFFFF"/>
                </a:solidFill>
                <a:latin typeface="Arial" charset="0"/>
                <a:ea typeface="ＭＳ Ｐゴシック" charset="0"/>
                <a:cs typeface="Arial" charset="0"/>
              </a:rPr>
              <a:t>Gli elementi P tendono a trasporsi prefenzialmente </a:t>
            </a:r>
            <a:br>
              <a:rPr lang="it-IT" sz="2800">
                <a:solidFill>
                  <a:srgbClr val="FFFFFF"/>
                </a:solidFill>
                <a:latin typeface="Arial" charset="0"/>
                <a:ea typeface="ＭＳ Ｐゴシック" charset="0"/>
                <a:cs typeface="Arial" charset="0"/>
              </a:rPr>
            </a:br>
            <a:r>
              <a:rPr lang="it-IT" sz="2800">
                <a:solidFill>
                  <a:srgbClr val="FFFFFF"/>
                </a:solidFill>
                <a:latin typeface="Arial" charset="0"/>
                <a:ea typeface="ＭＳ Ｐゴシック" charset="0"/>
                <a:cs typeface="Arial" charset="0"/>
              </a:rPr>
              <a:t>in siti genomici vicini</a:t>
            </a:r>
          </a:p>
        </p:txBody>
      </p:sp>
      <p:sp>
        <p:nvSpPr>
          <p:cNvPr id="5" name="Rectangle 3"/>
          <p:cNvSpPr>
            <a:spLocks noChangeArrowheads="1"/>
          </p:cNvSpPr>
          <p:nvPr/>
        </p:nvSpPr>
        <p:spPr bwMode="auto">
          <a:xfrm>
            <a:off x="1919064" y="3413522"/>
            <a:ext cx="5029200" cy="203200"/>
          </a:xfrm>
          <a:prstGeom prst="rect">
            <a:avLst/>
          </a:prstGeom>
          <a:solidFill>
            <a:schemeClr val="accent1"/>
          </a:solidFill>
          <a:ln w="9525">
            <a:solidFill>
              <a:schemeClr val="tx1"/>
            </a:solidFill>
            <a:miter lim="800000"/>
            <a:headEnd/>
            <a:tailEnd/>
          </a:ln>
        </p:spPr>
        <p:txBody>
          <a:bodyPr wrap="none" anchor="ctr"/>
          <a:lstStyle/>
          <a:p>
            <a:endParaRPr lang="en-US">
              <a:latin typeface="Comic Sans MS" charset="0"/>
              <a:cs typeface="Comic Sans MS" charset="0"/>
            </a:endParaRPr>
          </a:p>
        </p:txBody>
      </p:sp>
      <p:sp>
        <p:nvSpPr>
          <p:cNvPr id="6" name="Rettangolo 3"/>
          <p:cNvSpPr/>
          <p:nvPr/>
        </p:nvSpPr>
        <p:spPr>
          <a:xfrm>
            <a:off x="2401664" y="3413522"/>
            <a:ext cx="495300" cy="203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7" name="Rettangolo 4"/>
          <p:cNvSpPr/>
          <p:nvPr/>
        </p:nvSpPr>
        <p:spPr>
          <a:xfrm>
            <a:off x="3531964" y="3413522"/>
            <a:ext cx="1066800" cy="203200"/>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8" name="AutoShape 6"/>
          <p:cNvSpPr>
            <a:spLocks noChangeArrowheads="1"/>
          </p:cNvSpPr>
          <p:nvPr/>
        </p:nvSpPr>
        <p:spPr bwMode="auto">
          <a:xfrm>
            <a:off x="2592164" y="2969022"/>
            <a:ext cx="1917700" cy="307975"/>
          </a:xfrm>
          <a:prstGeom prst="curvedDownArrow">
            <a:avLst>
              <a:gd name="adj1" fmla="val 64517"/>
              <a:gd name="adj2" fmla="val 129091"/>
              <a:gd name="adj3" fmla="val 33333"/>
            </a:avLst>
          </a:prstGeom>
          <a:solidFill>
            <a:schemeClr val="accent2"/>
          </a:solidFill>
          <a:ln w="9525">
            <a:solidFill>
              <a:schemeClr val="tx1"/>
            </a:solidFill>
            <a:miter lim="800000"/>
            <a:headEnd/>
            <a:tailEnd/>
          </a:ln>
        </p:spPr>
        <p:txBody>
          <a:bodyPr wrap="none" anchor="ctr"/>
          <a:lstStyle/>
          <a:p>
            <a:endParaRPr lang="en-US"/>
          </a:p>
        </p:txBody>
      </p:sp>
      <p:sp>
        <p:nvSpPr>
          <p:cNvPr id="9" name="Rettangolo 9"/>
          <p:cNvSpPr>
            <a:spLocks noChangeArrowheads="1"/>
          </p:cNvSpPr>
          <p:nvPr/>
        </p:nvSpPr>
        <p:spPr bwMode="auto">
          <a:xfrm>
            <a:off x="2647727" y="2276872"/>
            <a:ext cx="1768475" cy="400050"/>
          </a:xfrm>
          <a:prstGeom prst="rect">
            <a:avLst/>
          </a:prstGeom>
          <a:solidFill>
            <a:srgbClr val="000090"/>
          </a:solidFill>
          <a:ln w="9525">
            <a:solidFill>
              <a:srgbClr val="000090"/>
            </a:solidFill>
            <a:miter lim="800000"/>
            <a:headEnd/>
            <a:tailEnd/>
          </a:ln>
        </p:spPr>
        <p:txBody>
          <a:bodyPr wrap="none">
            <a:spAutoFit/>
          </a:bodyPr>
          <a:lstStyle/>
          <a:p>
            <a:r>
              <a:rPr lang="it-IT" sz="2000">
                <a:solidFill>
                  <a:schemeClr val="bg1"/>
                </a:solidFill>
              </a:rPr>
              <a:t>Local jumping</a:t>
            </a:r>
          </a:p>
        </p:txBody>
      </p:sp>
      <p:sp>
        <p:nvSpPr>
          <p:cNvPr id="10" name="Rettangolo 10"/>
          <p:cNvSpPr>
            <a:spLocks noChangeArrowheads="1"/>
          </p:cNvSpPr>
          <p:nvPr/>
        </p:nvSpPr>
        <p:spPr bwMode="auto">
          <a:xfrm>
            <a:off x="2244502" y="3572272"/>
            <a:ext cx="4452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1400"/>
              <a:t>Elemento P            gene                                       gene</a:t>
            </a:r>
          </a:p>
        </p:txBody>
      </p:sp>
      <p:sp>
        <p:nvSpPr>
          <p:cNvPr id="11" name="Rettangolo 11"/>
          <p:cNvSpPr/>
          <p:nvPr/>
        </p:nvSpPr>
        <p:spPr>
          <a:xfrm>
            <a:off x="5805264" y="3413522"/>
            <a:ext cx="1066800" cy="203200"/>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12" name="Rettangolo 13"/>
          <p:cNvSpPr>
            <a:spLocks noChangeArrowheads="1"/>
          </p:cNvSpPr>
          <p:nvPr/>
        </p:nvSpPr>
        <p:spPr bwMode="auto">
          <a:xfrm>
            <a:off x="3119214" y="3165872"/>
            <a:ext cx="476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1200"/>
              <a:t>3 kb</a:t>
            </a:r>
          </a:p>
        </p:txBody>
      </p:sp>
      <p:sp>
        <p:nvSpPr>
          <p:cNvPr id="13" name="Rettangolo 14"/>
          <p:cNvSpPr/>
          <p:nvPr/>
        </p:nvSpPr>
        <p:spPr>
          <a:xfrm>
            <a:off x="4052664" y="3413522"/>
            <a:ext cx="495300" cy="203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2555045625"/>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style.rotation</p:attrName>
                                        </p:attrNameLst>
                                      </p:cBhvr>
                                      <p:tavLst>
                                        <p:tav tm="0">
                                          <p:val>
                                            <p:fltVal val="720"/>
                                          </p:val>
                                        </p:tav>
                                        <p:tav tm="100000">
                                          <p:val>
                                            <p:fltVal val="0"/>
                                          </p:val>
                                        </p:tav>
                                      </p:tavLst>
                                    </p:anim>
                                    <p:anim calcmode="lin" valueType="num">
                                      <p:cBhvr>
                                        <p:cTn id="9" dur="2000" fill="hold"/>
                                        <p:tgtEl>
                                          <p:spTgt spid="8"/>
                                        </p:tgtEl>
                                        <p:attrNameLst>
                                          <p:attrName>ppt_h</p:attrName>
                                        </p:attrNameLst>
                                      </p:cBhvr>
                                      <p:tavLst>
                                        <p:tav tm="0">
                                          <p:val>
                                            <p:fltVal val="0"/>
                                          </p:val>
                                        </p:tav>
                                        <p:tav tm="100000">
                                          <p:val>
                                            <p:strVal val="#ppt_h"/>
                                          </p:val>
                                        </p:tav>
                                      </p:tavLst>
                                    </p:anim>
                                    <p:anim calcmode="lin" valueType="num">
                                      <p:cBhvr>
                                        <p:cTn id="10" dur="2000" fill="hold"/>
                                        <p:tgtEl>
                                          <p:spTgt spid="8"/>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6" dur="1000" fill="hold"/>
                                        <p:tgtEl>
                                          <p:spTgt spid="9"/>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asellaDiTesto 2"/>
          <p:cNvSpPr txBox="1">
            <a:spLocks noChangeArrowheads="1"/>
          </p:cNvSpPr>
          <p:nvPr/>
        </p:nvSpPr>
        <p:spPr bwMode="auto">
          <a:xfrm>
            <a:off x="0" y="-26988"/>
            <a:ext cx="9144000" cy="522288"/>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it-IT" sz="2800">
                <a:solidFill>
                  <a:srgbClr val="FFFFFF"/>
                </a:solidFill>
                <a:latin typeface="Arial" charset="0"/>
                <a:cs typeface="Arial" charset="0"/>
              </a:rPr>
              <a:t>Come si manipolano le Drosophile?</a:t>
            </a:r>
          </a:p>
        </p:txBody>
      </p:sp>
      <p:pic>
        <p:nvPicPr>
          <p:cNvPr id="68611" name="Immagine 4" descr="eterizz.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350" y="801688"/>
            <a:ext cx="3427413"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Immagine 5" descr="stere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5175" y="3832225"/>
            <a:ext cx="3430588"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Immagine 6" descr="moschett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62513" y="3806825"/>
            <a:ext cx="3427412"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CasellaDiTesto 8"/>
          <p:cNvSpPr txBox="1">
            <a:spLocks noChangeArrowheads="1"/>
          </p:cNvSpPr>
          <p:nvPr/>
        </p:nvSpPr>
        <p:spPr bwMode="auto">
          <a:xfrm>
            <a:off x="2252663" y="3359150"/>
            <a:ext cx="444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it-IT" sz="1000">
                <a:latin typeface="Arial" charset="0"/>
              </a:rPr>
              <a:t>Si addormentano utilizzando l</a:t>
            </a:r>
            <a:r>
              <a:rPr lang="ja-JP" altLang="it-IT" sz="1000">
                <a:latin typeface="Arial" charset="0"/>
              </a:rPr>
              <a:t>’</a:t>
            </a:r>
            <a:r>
              <a:rPr lang="it-IT" altLang="ja-JP" sz="1000">
                <a:latin typeface="Arial" charset="0"/>
              </a:rPr>
              <a:t>etere etilico</a:t>
            </a:r>
            <a:endParaRPr lang="it-IT" sz="1000">
              <a:latin typeface="Arial" charset="0"/>
            </a:endParaRPr>
          </a:p>
        </p:txBody>
      </p:sp>
      <p:sp>
        <p:nvSpPr>
          <p:cNvPr id="68615" name="CasellaDiTesto 9"/>
          <p:cNvSpPr txBox="1">
            <a:spLocks noChangeArrowheads="1"/>
          </p:cNvSpPr>
          <p:nvPr/>
        </p:nvSpPr>
        <p:spPr bwMode="auto">
          <a:xfrm>
            <a:off x="2252663" y="6648450"/>
            <a:ext cx="4624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it-IT" sz="1000">
                <a:latin typeface="Arial" charset="0"/>
              </a:rPr>
              <a:t>Poi si osservano sotto lo stereomicroscopio</a:t>
            </a:r>
          </a:p>
        </p:txBody>
      </p:sp>
      <p:pic>
        <p:nvPicPr>
          <p:cNvPr id="68616" name="Immagine 3" descr="barat e eteriz.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59338" y="801688"/>
            <a:ext cx="3430587"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cove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Immagine 3" descr="incroci per P he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6224" y="1052736"/>
            <a:ext cx="4932040" cy="576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6" name="CasellaDiTesto 7"/>
          <p:cNvSpPr txBox="1">
            <a:spLocks noChangeArrowheads="1"/>
          </p:cNvSpPr>
          <p:nvPr/>
        </p:nvSpPr>
        <p:spPr bwMode="auto">
          <a:xfrm>
            <a:off x="0" y="-7938"/>
            <a:ext cx="9144000" cy="523876"/>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charset="0"/>
                <a:ea typeface="ＭＳ Ｐゴシック" charset="0"/>
                <a:cs typeface="ＭＳ Ｐゴシック" charset="0"/>
              </a:defRPr>
            </a:lvl1pPr>
            <a:lvl2pPr marL="742950" indent="-285750" defTabSz="457200">
              <a:defRPr sz="2400">
                <a:solidFill>
                  <a:schemeClr val="tx1"/>
                </a:solidFill>
                <a:latin typeface="Times" charset="0"/>
                <a:ea typeface="ＭＳ Ｐゴシック" charset="0"/>
              </a:defRPr>
            </a:lvl2pPr>
            <a:lvl3pPr marL="1143000" indent="-228600" defTabSz="457200">
              <a:defRPr sz="2400">
                <a:solidFill>
                  <a:schemeClr val="tx1"/>
                </a:solidFill>
                <a:latin typeface="Times" charset="0"/>
                <a:ea typeface="ＭＳ Ｐゴシック" charset="0"/>
              </a:defRPr>
            </a:lvl3pPr>
            <a:lvl4pPr marL="1600200" indent="-228600" defTabSz="457200">
              <a:defRPr sz="2400">
                <a:solidFill>
                  <a:schemeClr val="tx1"/>
                </a:solidFill>
                <a:latin typeface="Times" charset="0"/>
                <a:ea typeface="ＭＳ Ｐゴシック" charset="0"/>
              </a:defRPr>
            </a:lvl4pPr>
            <a:lvl5pPr marL="2057400" indent="-228600" defTabSz="4572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it-IT" sz="2800">
                <a:solidFill>
                  <a:srgbClr val="FFFFFF"/>
                </a:solidFill>
                <a:latin typeface="Arial" charset="0"/>
              </a:rPr>
              <a:t>Identificazione molecolare del gene </a:t>
            </a:r>
            <a:r>
              <a:rPr lang="it-IT" sz="2800" i="1">
                <a:solidFill>
                  <a:srgbClr val="FFFFFF"/>
                </a:solidFill>
                <a:latin typeface="Arial" charset="0"/>
              </a:rPr>
              <a:t>41Aa</a:t>
            </a:r>
            <a:endParaRPr lang="it-IT" sz="2600" i="1">
              <a:solidFill>
                <a:srgbClr val="FFFFFF"/>
              </a:solidFill>
              <a:latin typeface="Arial" charset="0"/>
            </a:endParaRPr>
          </a:p>
        </p:txBody>
      </p:sp>
      <p:sp>
        <p:nvSpPr>
          <p:cNvPr id="129027" name="CasellaDiTesto 6"/>
          <p:cNvSpPr txBox="1">
            <a:spLocks noChangeArrowheads="1"/>
          </p:cNvSpPr>
          <p:nvPr/>
        </p:nvSpPr>
        <p:spPr bwMode="auto">
          <a:xfrm>
            <a:off x="2267744" y="620688"/>
            <a:ext cx="46085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Tx/>
              <a:buAutoNum type="arabicParenR"/>
            </a:pPr>
            <a:r>
              <a:rPr lang="it-IT" sz="1600" b="1" dirty="0">
                <a:latin typeface="Arial" charset="0"/>
                <a:cs typeface="Arial" charset="0"/>
              </a:rPr>
              <a:t>Mutagenesi inserzionale </a:t>
            </a:r>
            <a:r>
              <a:rPr lang="it-IT" sz="1600" b="1" dirty="0" smtClean="0">
                <a:latin typeface="Arial" charset="0"/>
                <a:cs typeface="Arial" charset="0"/>
              </a:rPr>
              <a:t>con </a:t>
            </a:r>
            <a:r>
              <a:rPr lang="it-IT" sz="1600" b="1" dirty="0">
                <a:latin typeface="Arial" charset="0"/>
                <a:cs typeface="Arial" charset="0"/>
              </a:rPr>
              <a:t>elementi </a:t>
            </a:r>
            <a:r>
              <a:rPr lang="it-IT" sz="1600" b="1" dirty="0" err="1" smtClean="0">
                <a:latin typeface="Arial" charset="0"/>
                <a:cs typeface="Arial" charset="0"/>
              </a:rPr>
              <a:t>P</a:t>
            </a:r>
            <a:endParaRPr lang="it-IT" sz="1600" b="1" dirty="0">
              <a:latin typeface="Arial" charset="0"/>
              <a:cs typeface="Arial"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6"/>
          <p:cNvGrpSpPr>
            <a:grpSpLocks/>
          </p:cNvGrpSpPr>
          <p:nvPr/>
        </p:nvGrpSpPr>
        <p:grpSpPr bwMode="auto">
          <a:xfrm>
            <a:off x="2133600" y="1828800"/>
            <a:ext cx="1981200" cy="1066800"/>
            <a:chOff x="1344" y="1152"/>
            <a:chExt cx="1248" cy="672"/>
          </a:xfrm>
        </p:grpSpPr>
        <p:sp>
          <p:nvSpPr>
            <p:cNvPr id="232495" name="Line 16"/>
            <p:cNvSpPr>
              <a:spLocks noChangeShapeType="1"/>
            </p:cNvSpPr>
            <p:nvPr/>
          </p:nvSpPr>
          <p:spPr bwMode="auto">
            <a:xfrm>
              <a:off x="2592" y="1152"/>
              <a:ext cx="0" cy="67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2496" name="Text Box 18"/>
            <p:cNvSpPr txBox="1">
              <a:spLocks noChangeArrowheads="1"/>
            </p:cNvSpPr>
            <p:nvPr/>
          </p:nvSpPr>
          <p:spPr bwMode="auto">
            <a:xfrm>
              <a:off x="1344" y="1283"/>
              <a:ext cx="109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cs typeface="Arial" charset="0"/>
                </a:rPr>
                <a:t>Digestione con X</a:t>
              </a:r>
            </a:p>
          </p:txBody>
        </p:sp>
      </p:grpSp>
      <p:grpSp>
        <p:nvGrpSpPr>
          <p:cNvPr id="3" name="Group 47"/>
          <p:cNvGrpSpPr>
            <a:grpSpLocks/>
          </p:cNvGrpSpPr>
          <p:nvPr/>
        </p:nvGrpSpPr>
        <p:grpSpPr bwMode="auto">
          <a:xfrm>
            <a:off x="2994025" y="3733800"/>
            <a:ext cx="1120775" cy="1066800"/>
            <a:chOff x="1886" y="2352"/>
            <a:chExt cx="706" cy="672"/>
          </a:xfrm>
        </p:grpSpPr>
        <p:sp>
          <p:nvSpPr>
            <p:cNvPr id="232493" name="Line 17"/>
            <p:cNvSpPr>
              <a:spLocks noChangeShapeType="1"/>
            </p:cNvSpPr>
            <p:nvPr/>
          </p:nvSpPr>
          <p:spPr bwMode="auto">
            <a:xfrm>
              <a:off x="2592" y="2352"/>
              <a:ext cx="0" cy="67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2494" name="Text Box 19"/>
            <p:cNvSpPr txBox="1">
              <a:spLocks noChangeArrowheads="1"/>
            </p:cNvSpPr>
            <p:nvPr/>
          </p:nvSpPr>
          <p:spPr bwMode="auto">
            <a:xfrm>
              <a:off x="1886" y="2730"/>
              <a:ext cx="704"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700">
                  <a:cs typeface="Comic Sans MS" charset="0"/>
                </a:rPr>
                <a:t>Ligazione</a:t>
              </a:r>
            </a:p>
          </p:txBody>
        </p:sp>
      </p:grpSp>
      <p:grpSp>
        <p:nvGrpSpPr>
          <p:cNvPr id="4" name="Group 49"/>
          <p:cNvGrpSpPr>
            <a:grpSpLocks/>
          </p:cNvGrpSpPr>
          <p:nvPr/>
        </p:nvGrpSpPr>
        <p:grpSpPr bwMode="auto">
          <a:xfrm>
            <a:off x="381000" y="688975"/>
            <a:ext cx="8432800" cy="2849563"/>
            <a:chOff x="240" y="434"/>
            <a:chExt cx="5312" cy="1795"/>
          </a:xfrm>
        </p:grpSpPr>
        <p:sp>
          <p:nvSpPr>
            <p:cNvPr id="232471" name="Text Box 27"/>
            <p:cNvSpPr txBox="1">
              <a:spLocks noChangeArrowheads="1"/>
            </p:cNvSpPr>
            <p:nvPr/>
          </p:nvSpPr>
          <p:spPr bwMode="auto">
            <a:xfrm>
              <a:off x="4368" y="1968"/>
              <a:ext cx="224"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b="1">
                  <a:latin typeface="Comic Sans MS" charset="0"/>
                  <a:cs typeface="Comic Sans MS" charset="0"/>
                </a:rPr>
                <a:t>X</a:t>
              </a:r>
              <a:endParaRPr lang="it-IT">
                <a:latin typeface="Comic Sans MS" charset="0"/>
                <a:cs typeface="Comic Sans MS" charset="0"/>
              </a:endParaRPr>
            </a:p>
          </p:txBody>
        </p:sp>
        <p:grpSp>
          <p:nvGrpSpPr>
            <p:cNvPr id="232472" name="Group 45"/>
            <p:cNvGrpSpPr>
              <a:grpSpLocks/>
            </p:cNvGrpSpPr>
            <p:nvPr/>
          </p:nvGrpSpPr>
          <p:grpSpPr bwMode="auto">
            <a:xfrm>
              <a:off x="240" y="434"/>
              <a:ext cx="5312" cy="1582"/>
              <a:chOff x="240" y="434"/>
              <a:chExt cx="5312" cy="1582"/>
            </a:xfrm>
          </p:grpSpPr>
          <p:sp>
            <p:nvSpPr>
              <p:cNvPr id="232474" name="Rectangle 3"/>
              <p:cNvSpPr>
                <a:spLocks noChangeArrowheads="1"/>
              </p:cNvSpPr>
              <p:nvPr/>
            </p:nvSpPr>
            <p:spPr bwMode="auto">
              <a:xfrm>
                <a:off x="1344" y="768"/>
                <a:ext cx="3168" cy="96"/>
              </a:xfrm>
              <a:prstGeom prst="rect">
                <a:avLst/>
              </a:prstGeom>
              <a:solidFill>
                <a:schemeClr val="accent1"/>
              </a:solidFill>
              <a:ln w="9525">
                <a:solidFill>
                  <a:schemeClr val="tx1"/>
                </a:solidFill>
                <a:miter lim="800000"/>
                <a:headEnd/>
                <a:tailEnd/>
              </a:ln>
            </p:spPr>
            <p:txBody>
              <a:bodyPr wrap="none" anchor="ctr"/>
              <a:lstStyle/>
              <a:p>
                <a:endParaRPr lang="it-IT">
                  <a:latin typeface="Comic Sans MS" charset="0"/>
                  <a:cs typeface="Comic Sans MS" charset="0"/>
                </a:endParaRPr>
              </a:p>
            </p:txBody>
          </p:sp>
          <p:sp>
            <p:nvSpPr>
              <p:cNvPr id="232475" name="Line 4"/>
              <p:cNvSpPr>
                <a:spLocks noChangeShapeType="1"/>
              </p:cNvSpPr>
              <p:nvPr/>
            </p:nvSpPr>
            <p:spPr bwMode="auto">
              <a:xfrm flipH="1">
                <a:off x="240" y="816"/>
                <a:ext cx="1104"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2476" name="Line 5"/>
              <p:cNvSpPr>
                <a:spLocks noChangeShapeType="1"/>
              </p:cNvSpPr>
              <p:nvPr/>
            </p:nvSpPr>
            <p:spPr bwMode="auto">
              <a:xfrm flipH="1">
                <a:off x="4512" y="816"/>
                <a:ext cx="1008"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2477" name="Line 6"/>
              <p:cNvSpPr>
                <a:spLocks noChangeShapeType="1"/>
              </p:cNvSpPr>
              <p:nvPr/>
            </p:nvSpPr>
            <p:spPr bwMode="auto">
              <a:xfrm>
                <a:off x="4469" y="86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2478" name="Line 7"/>
              <p:cNvSpPr>
                <a:spLocks noChangeShapeType="1"/>
              </p:cNvSpPr>
              <p:nvPr/>
            </p:nvSpPr>
            <p:spPr bwMode="auto">
              <a:xfrm>
                <a:off x="5136" y="86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2479" name="Rectangle 8"/>
              <p:cNvSpPr>
                <a:spLocks noChangeArrowheads="1"/>
              </p:cNvSpPr>
              <p:nvPr/>
            </p:nvSpPr>
            <p:spPr bwMode="auto">
              <a:xfrm>
                <a:off x="3696" y="768"/>
                <a:ext cx="240" cy="96"/>
              </a:xfrm>
              <a:prstGeom prst="rect">
                <a:avLst/>
              </a:prstGeom>
              <a:solidFill>
                <a:srgbClr val="000099"/>
              </a:solidFill>
              <a:ln w="9525">
                <a:solidFill>
                  <a:schemeClr val="tx1"/>
                </a:solidFill>
                <a:miter lim="800000"/>
                <a:headEnd/>
                <a:tailEnd/>
              </a:ln>
            </p:spPr>
            <p:txBody>
              <a:bodyPr wrap="none" anchor="ctr"/>
              <a:lstStyle/>
              <a:p>
                <a:endParaRPr lang="it-IT">
                  <a:latin typeface="Comic Sans MS" charset="0"/>
                  <a:cs typeface="Comic Sans MS" charset="0"/>
                </a:endParaRPr>
              </a:p>
            </p:txBody>
          </p:sp>
          <p:sp>
            <p:nvSpPr>
              <p:cNvPr id="232480" name="Rectangle 9"/>
              <p:cNvSpPr>
                <a:spLocks noChangeArrowheads="1"/>
              </p:cNvSpPr>
              <p:nvPr/>
            </p:nvSpPr>
            <p:spPr bwMode="auto">
              <a:xfrm>
                <a:off x="4176" y="768"/>
                <a:ext cx="240" cy="96"/>
              </a:xfrm>
              <a:prstGeom prst="rect">
                <a:avLst/>
              </a:prstGeom>
              <a:solidFill>
                <a:srgbClr val="000000"/>
              </a:solidFill>
              <a:ln w="9525">
                <a:solidFill>
                  <a:schemeClr val="tx1"/>
                </a:solidFill>
                <a:miter lim="800000"/>
                <a:headEnd/>
                <a:tailEnd/>
              </a:ln>
            </p:spPr>
            <p:txBody>
              <a:bodyPr wrap="none" anchor="ctr"/>
              <a:lstStyle/>
              <a:p>
                <a:endParaRPr lang="it-IT">
                  <a:latin typeface="Comic Sans MS" charset="0"/>
                  <a:cs typeface="Comic Sans MS" charset="0"/>
                </a:endParaRPr>
              </a:p>
            </p:txBody>
          </p:sp>
          <p:sp>
            <p:nvSpPr>
              <p:cNvPr id="232481" name="Text Box 10"/>
              <p:cNvSpPr txBox="1">
                <a:spLocks noChangeArrowheads="1"/>
              </p:cNvSpPr>
              <p:nvPr/>
            </p:nvSpPr>
            <p:spPr bwMode="auto">
              <a:xfrm>
                <a:off x="4362" y="1131"/>
                <a:ext cx="224"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b="1">
                    <a:latin typeface="Comic Sans MS" charset="0"/>
                    <a:cs typeface="Comic Sans MS" charset="0"/>
                  </a:rPr>
                  <a:t>X</a:t>
                </a:r>
                <a:endParaRPr lang="it-IT">
                  <a:latin typeface="Comic Sans MS" charset="0"/>
                  <a:cs typeface="Comic Sans MS" charset="0"/>
                </a:endParaRPr>
              </a:p>
            </p:txBody>
          </p:sp>
          <p:sp>
            <p:nvSpPr>
              <p:cNvPr id="232482" name="Text Box 11"/>
              <p:cNvSpPr txBox="1">
                <a:spLocks noChangeArrowheads="1"/>
              </p:cNvSpPr>
              <p:nvPr/>
            </p:nvSpPr>
            <p:spPr bwMode="auto">
              <a:xfrm>
                <a:off x="5040" y="1119"/>
                <a:ext cx="224"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b="1">
                    <a:latin typeface="Comic Sans MS" charset="0"/>
                    <a:cs typeface="Comic Sans MS" charset="0"/>
                  </a:rPr>
                  <a:t>X</a:t>
                </a:r>
                <a:endParaRPr lang="it-IT">
                  <a:latin typeface="Comic Sans MS" charset="0"/>
                  <a:cs typeface="Comic Sans MS" charset="0"/>
                </a:endParaRPr>
              </a:p>
            </p:txBody>
          </p:sp>
          <p:sp>
            <p:nvSpPr>
              <p:cNvPr id="232483" name="Text Box 20"/>
              <p:cNvSpPr txBox="1">
                <a:spLocks noChangeArrowheads="1"/>
              </p:cNvSpPr>
              <p:nvPr/>
            </p:nvSpPr>
            <p:spPr bwMode="auto">
              <a:xfrm>
                <a:off x="240" y="914"/>
                <a:ext cx="99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cs typeface="Comic Sans MS" charset="0"/>
                  </a:rPr>
                  <a:t>DNA genomico</a:t>
                </a:r>
              </a:p>
            </p:txBody>
          </p:sp>
          <p:sp>
            <p:nvSpPr>
              <p:cNvPr id="232484" name="Text Box 21"/>
              <p:cNvSpPr txBox="1">
                <a:spLocks noChangeArrowheads="1"/>
              </p:cNvSpPr>
              <p:nvPr/>
            </p:nvSpPr>
            <p:spPr bwMode="auto">
              <a:xfrm>
                <a:off x="4560" y="434"/>
                <a:ext cx="99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cs typeface="Comic Sans MS" charset="0"/>
                  </a:rPr>
                  <a:t>DNA genomico</a:t>
                </a:r>
              </a:p>
            </p:txBody>
          </p:sp>
          <p:sp>
            <p:nvSpPr>
              <p:cNvPr id="232485" name="Text Box 22"/>
              <p:cNvSpPr txBox="1">
                <a:spLocks noChangeArrowheads="1"/>
              </p:cNvSpPr>
              <p:nvPr/>
            </p:nvSpPr>
            <p:spPr bwMode="auto">
              <a:xfrm>
                <a:off x="2256" y="534"/>
                <a:ext cx="75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cs typeface="Comic Sans MS" charset="0"/>
                  </a:rPr>
                  <a:t>trasposone</a:t>
                </a:r>
              </a:p>
            </p:txBody>
          </p:sp>
          <p:sp>
            <p:nvSpPr>
              <p:cNvPr id="232486" name="Line 23"/>
              <p:cNvSpPr>
                <a:spLocks noChangeShapeType="1"/>
              </p:cNvSpPr>
              <p:nvPr/>
            </p:nvSpPr>
            <p:spPr bwMode="auto">
              <a:xfrm flipH="1">
                <a:off x="4213" y="864"/>
                <a:ext cx="240" cy="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2487" name="Line 24"/>
              <p:cNvSpPr>
                <a:spLocks noChangeShapeType="1"/>
              </p:cNvSpPr>
              <p:nvPr/>
            </p:nvSpPr>
            <p:spPr bwMode="auto">
              <a:xfrm rot="5400000" flipH="1">
                <a:off x="4544" y="869"/>
                <a:ext cx="912" cy="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2488" name="Line 25"/>
              <p:cNvSpPr>
                <a:spLocks noChangeShapeType="1"/>
              </p:cNvSpPr>
              <p:nvPr/>
            </p:nvSpPr>
            <p:spPr bwMode="auto">
              <a:xfrm>
                <a:off x="4224" y="1776"/>
                <a:ext cx="1248" cy="0"/>
              </a:xfrm>
              <a:prstGeom prst="line">
                <a:avLst/>
              </a:prstGeom>
              <a:noFill/>
              <a:ln w="1905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2489" name="Line 26"/>
              <p:cNvSpPr>
                <a:spLocks noChangeShapeType="1"/>
              </p:cNvSpPr>
              <p:nvPr/>
            </p:nvSpPr>
            <p:spPr bwMode="auto">
              <a:xfrm>
                <a:off x="4464" y="1824"/>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2490" name="Line 28"/>
              <p:cNvSpPr>
                <a:spLocks noChangeShapeType="1"/>
              </p:cNvSpPr>
              <p:nvPr/>
            </p:nvSpPr>
            <p:spPr bwMode="auto">
              <a:xfrm>
                <a:off x="4752" y="1584"/>
                <a:ext cx="192" cy="0"/>
              </a:xfrm>
              <a:prstGeom prst="line">
                <a:avLst/>
              </a:prstGeom>
              <a:noFill/>
              <a:ln w="28575">
                <a:solidFill>
                  <a:schemeClr val="tx1"/>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232491" name="Line 29"/>
              <p:cNvSpPr>
                <a:spLocks noChangeShapeType="1"/>
              </p:cNvSpPr>
              <p:nvPr/>
            </p:nvSpPr>
            <p:spPr bwMode="auto">
              <a:xfrm>
                <a:off x="5088" y="2016"/>
                <a:ext cx="192" cy="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2492" name="Text Box 30"/>
              <p:cNvSpPr txBox="1">
                <a:spLocks noChangeArrowheads="1"/>
              </p:cNvSpPr>
              <p:nvPr/>
            </p:nvSpPr>
            <p:spPr bwMode="auto">
              <a:xfrm>
                <a:off x="4704" y="1344"/>
                <a:ext cx="21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b="1">
                    <a:latin typeface="Comic Sans MS" charset="0"/>
                    <a:cs typeface="Comic Sans MS" charset="0"/>
                  </a:rPr>
                  <a:t>A</a:t>
                </a:r>
              </a:p>
            </p:txBody>
          </p:sp>
        </p:grpSp>
        <p:sp>
          <p:nvSpPr>
            <p:cNvPr id="232473" name="Text Box 31"/>
            <p:cNvSpPr txBox="1">
              <a:spLocks noChangeArrowheads="1"/>
            </p:cNvSpPr>
            <p:nvPr/>
          </p:nvSpPr>
          <p:spPr bwMode="auto">
            <a:xfrm>
              <a:off x="5040" y="2016"/>
              <a:ext cx="19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b="1">
                  <a:latin typeface="Comic Sans MS" charset="0"/>
                  <a:cs typeface="Comic Sans MS" charset="0"/>
                </a:rPr>
                <a:t>B</a:t>
              </a:r>
            </a:p>
          </p:txBody>
        </p:sp>
      </p:grpSp>
      <p:grpSp>
        <p:nvGrpSpPr>
          <p:cNvPr id="6" name="Group 32"/>
          <p:cNvGrpSpPr>
            <a:grpSpLocks/>
          </p:cNvGrpSpPr>
          <p:nvPr/>
        </p:nvGrpSpPr>
        <p:grpSpPr bwMode="auto">
          <a:xfrm>
            <a:off x="3429000" y="3355975"/>
            <a:ext cx="1422400" cy="911225"/>
            <a:chOff x="2880" y="1682"/>
            <a:chExt cx="896" cy="574"/>
          </a:xfrm>
        </p:grpSpPr>
        <p:sp>
          <p:nvSpPr>
            <p:cNvPr id="232465" name="Line 33"/>
            <p:cNvSpPr>
              <a:spLocks noChangeShapeType="1"/>
            </p:cNvSpPr>
            <p:nvPr/>
          </p:nvSpPr>
          <p:spPr bwMode="auto">
            <a:xfrm>
              <a:off x="3072" y="1730"/>
              <a:ext cx="624"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2466" name="Line 34"/>
            <p:cNvSpPr>
              <a:spLocks noChangeShapeType="1"/>
            </p:cNvSpPr>
            <p:nvPr/>
          </p:nvSpPr>
          <p:spPr bwMode="auto">
            <a:xfrm>
              <a:off x="3696" y="177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2467" name="Rectangle 35"/>
            <p:cNvSpPr>
              <a:spLocks noChangeArrowheads="1"/>
            </p:cNvSpPr>
            <p:nvPr/>
          </p:nvSpPr>
          <p:spPr bwMode="auto">
            <a:xfrm>
              <a:off x="2928" y="1682"/>
              <a:ext cx="144" cy="94"/>
            </a:xfrm>
            <a:prstGeom prst="rect">
              <a:avLst/>
            </a:prstGeom>
            <a:solidFill>
              <a:schemeClr val="accent1"/>
            </a:solidFill>
            <a:ln w="9525">
              <a:solidFill>
                <a:schemeClr val="tx1"/>
              </a:solidFill>
              <a:miter lim="800000"/>
              <a:headEnd/>
              <a:tailEnd/>
            </a:ln>
          </p:spPr>
          <p:txBody>
            <a:bodyPr wrap="none" anchor="ctr"/>
            <a:lstStyle/>
            <a:p>
              <a:endParaRPr lang="it-IT">
                <a:latin typeface="Times New Roman" charset="0"/>
              </a:endParaRPr>
            </a:p>
          </p:txBody>
        </p:sp>
        <p:sp>
          <p:nvSpPr>
            <p:cNvPr id="232468" name="Text Box 36"/>
            <p:cNvSpPr txBox="1">
              <a:spLocks noChangeArrowheads="1"/>
            </p:cNvSpPr>
            <p:nvPr/>
          </p:nvSpPr>
          <p:spPr bwMode="auto">
            <a:xfrm>
              <a:off x="3552" y="2018"/>
              <a:ext cx="224"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b="1">
                  <a:latin typeface="Chicago" charset="0"/>
                </a:rPr>
                <a:t>X</a:t>
              </a:r>
              <a:endParaRPr lang="it-IT">
                <a:latin typeface="Chicago" charset="0"/>
              </a:endParaRPr>
            </a:p>
          </p:txBody>
        </p:sp>
        <p:sp>
          <p:nvSpPr>
            <p:cNvPr id="232469" name="Text Box 37"/>
            <p:cNvSpPr txBox="1">
              <a:spLocks noChangeArrowheads="1"/>
            </p:cNvSpPr>
            <p:nvPr/>
          </p:nvSpPr>
          <p:spPr bwMode="auto">
            <a:xfrm>
              <a:off x="2880" y="2018"/>
              <a:ext cx="224"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b="1">
                  <a:latin typeface="Chicago" charset="0"/>
                </a:rPr>
                <a:t>X</a:t>
              </a:r>
              <a:endParaRPr lang="it-IT">
                <a:latin typeface="Chicago" charset="0"/>
              </a:endParaRPr>
            </a:p>
          </p:txBody>
        </p:sp>
        <p:sp>
          <p:nvSpPr>
            <p:cNvPr id="232470" name="Line 38"/>
            <p:cNvSpPr>
              <a:spLocks noChangeShapeType="1"/>
            </p:cNvSpPr>
            <p:nvPr/>
          </p:nvSpPr>
          <p:spPr bwMode="auto">
            <a:xfrm>
              <a:off x="2976" y="182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 name="Group 48"/>
          <p:cNvGrpSpPr>
            <a:grpSpLocks/>
          </p:cNvGrpSpPr>
          <p:nvPr/>
        </p:nvGrpSpPr>
        <p:grpSpPr bwMode="auto">
          <a:xfrm>
            <a:off x="2971800" y="5257800"/>
            <a:ext cx="3765550" cy="1447800"/>
            <a:chOff x="1872" y="3312"/>
            <a:chExt cx="2372" cy="912"/>
          </a:xfrm>
        </p:grpSpPr>
        <p:sp>
          <p:nvSpPr>
            <p:cNvPr id="232456" name="Oval 12"/>
            <p:cNvSpPr>
              <a:spLocks noChangeArrowheads="1"/>
            </p:cNvSpPr>
            <p:nvPr/>
          </p:nvSpPr>
          <p:spPr bwMode="auto">
            <a:xfrm>
              <a:off x="2192" y="3312"/>
              <a:ext cx="976" cy="912"/>
            </a:xfrm>
            <a:prstGeom prst="ellipse">
              <a:avLst/>
            </a:prstGeom>
            <a:noFill/>
            <a:ln w="1143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latin typeface="Comic Sans MS" charset="0"/>
                <a:cs typeface="Comic Sans MS" charset="0"/>
              </a:endParaRPr>
            </a:p>
          </p:txBody>
        </p:sp>
        <p:sp>
          <p:nvSpPr>
            <p:cNvPr id="232457" name="Arco 13"/>
            <p:cNvSpPr>
              <a:spLocks/>
            </p:cNvSpPr>
            <p:nvPr/>
          </p:nvSpPr>
          <p:spPr bwMode="auto">
            <a:xfrm rot="17389326" flipH="1">
              <a:off x="2223" y="3700"/>
              <a:ext cx="384" cy="488"/>
            </a:xfrm>
            <a:custGeom>
              <a:avLst/>
              <a:gdLst>
                <a:gd name="T0" fmla="*/ 0 w 19893"/>
                <a:gd name="T1" fmla="*/ 0 h 19972"/>
                <a:gd name="T2" fmla="*/ 0 w 19893"/>
                <a:gd name="T3" fmla="*/ 0 h 19972"/>
                <a:gd name="T4" fmla="*/ 0 w 19893"/>
                <a:gd name="T5" fmla="*/ 0 h 19972"/>
                <a:gd name="T6" fmla="*/ 0 60000 65536"/>
                <a:gd name="T7" fmla="*/ 0 60000 65536"/>
                <a:gd name="T8" fmla="*/ 0 60000 65536"/>
                <a:gd name="T9" fmla="*/ 0 w 19893"/>
                <a:gd name="T10" fmla="*/ 0 h 19972"/>
                <a:gd name="T11" fmla="*/ 19893 w 19893"/>
                <a:gd name="T12" fmla="*/ 19972 h 19972"/>
              </a:gdLst>
              <a:ahLst/>
              <a:cxnLst>
                <a:cxn ang="T6">
                  <a:pos x="T0" y="T1"/>
                </a:cxn>
                <a:cxn ang="T7">
                  <a:pos x="T2" y="T3"/>
                </a:cxn>
                <a:cxn ang="T8">
                  <a:pos x="T4" y="T5"/>
                </a:cxn>
              </a:cxnLst>
              <a:rect l="T9" t="T10" r="T11" b="T12"/>
              <a:pathLst>
                <a:path w="19893" h="19972" fill="none" extrusionOk="0">
                  <a:moveTo>
                    <a:pt x="8225" y="-1"/>
                  </a:moveTo>
                  <a:cubicBezTo>
                    <a:pt x="13484" y="2165"/>
                    <a:pt x="17677" y="6318"/>
                    <a:pt x="19893" y="11556"/>
                  </a:cubicBezTo>
                </a:path>
                <a:path w="19893" h="19972" stroke="0" extrusionOk="0">
                  <a:moveTo>
                    <a:pt x="8225" y="-1"/>
                  </a:moveTo>
                  <a:cubicBezTo>
                    <a:pt x="13484" y="2165"/>
                    <a:pt x="17677" y="6318"/>
                    <a:pt x="19893" y="11556"/>
                  </a:cubicBezTo>
                  <a:lnTo>
                    <a:pt x="0" y="19972"/>
                  </a:lnTo>
                  <a:lnTo>
                    <a:pt x="8225" y="-1"/>
                  </a:lnTo>
                  <a:close/>
                </a:path>
              </a:pathLst>
            </a:custGeom>
            <a:noFill/>
            <a:ln w="1143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2458" name="Text Box 14"/>
            <p:cNvSpPr txBox="1">
              <a:spLocks noChangeArrowheads="1"/>
            </p:cNvSpPr>
            <p:nvPr/>
          </p:nvSpPr>
          <p:spPr bwMode="auto">
            <a:xfrm>
              <a:off x="1872" y="3408"/>
              <a:ext cx="224"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b="1">
                  <a:latin typeface="Comic Sans MS" charset="0"/>
                  <a:cs typeface="Comic Sans MS" charset="0"/>
                </a:rPr>
                <a:t>X</a:t>
              </a:r>
              <a:endParaRPr lang="it-IT">
                <a:latin typeface="Comic Sans MS" charset="0"/>
                <a:cs typeface="Comic Sans MS" charset="0"/>
              </a:endParaRPr>
            </a:p>
          </p:txBody>
        </p:sp>
        <p:sp>
          <p:nvSpPr>
            <p:cNvPr id="232459" name="Line 15"/>
            <p:cNvSpPr>
              <a:spLocks noChangeShapeType="1"/>
            </p:cNvSpPr>
            <p:nvPr/>
          </p:nvSpPr>
          <p:spPr bwMode="auto">
            <a:xfrm>
              <a:off x="2016" y="3600"/>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2460" name="Arco 39"/>
            <p:cNvSpPr>
              <a:spLocks/>
            </p:cNvSpPr>
            <p:nvPr/>
          </p:nvSpPr>
          <p:spPr bwMode="auto">
            <a:xfrm flipH="1" flipV="1">
              <a:off x="2064" y="3888"/>
              <a:ext cx="48" cy="14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952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2461" name="Arco 40"/>
            <p:cNvSpPr>
              <a:spLocks/>
            </p:cNvSpPr>
            <p:nvPr/>
          </p:nvSpPr>
          <p:spPr bwMode="auto">
            <a:xfrm rot="-1926375" flipH="1" flipV="1">
              <a:off x="2400" y="3888"/>
              <a:ext cx="96"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2462" name="Text Box 41"/>
            <p:cNvSpPr txBox="1">
              <a:spLocks noChangeArrowheads="1"/>
            </p:cNvSpPr>
            <p:nvPr/>
          </p:nvSpPr>
          <p:spPr bwMode="auto">
            <a:xfrm>
              <a:off x="2400" y="3744"/>
              <a:ext cx="21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b="1">
                  <a:latin typeface="Comic Sans MS" charset="0"/>
                  <a:cs typeface="Comic Sans MS" charset="0"/>
                </a:rPr>
                <a:t>A</a:t>
              </a:r>
            </a:p>
          </p:txBody>
        </p:sp>
        <p:sp>
          <p:nvSpPr>
            <p:cNvPr id="232463" name="Text Box 42"/>
            <p:cNvSpPr txBox="1">
              <a:spLocks noChangeArrowheads="1"/>
            </p:cNvSpPr>
            <p:nvPr/>
          </p:nvSpPr>
          <p:spPr bwMode="auto">
            <a:xfrm>
              <a:off x="1872" y="3888"/>
              <a:ext cx="19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b="1">
                  <a:latin typeface="Comic Sans MS" charset="0"/>
                  <a:cs typeface="Comic Sans MS" charset="0"/>
                </a:rPr>
                <a:t>B</a:t>
              </a:r>
            </a:p>
          </p:txBody>
        </p:sp>
        <p:sp>
          <p:nvSpPr>
            <p:cNvPr id="232464" name="Text Box 43"/>
            <p:cNvSpPr txBox="1">
              <a:spLocks noChangeArrowheads="1"/>
            </p:cNvSpPr>
            <p:nvPr/>
          </p:nvSpPr>
          <p:spPr bwMode="auto">
            <a:xfrm>
              <a:off x="3312" y="3555"/>
              <a:ext cx="93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a:cs typeface="Comic Sans MS" charset="0"/>
                </a:rPr>
                <a:t>PCR inversa</a:t>
              </a:r>
            </a:p>
          </p:txBody>
        </p:sp>
      </p:grpSp>
      <p:sp>
        <p:nvSpPr>
          <p:cNvPr id="80940" name="Text Box 44"/>
          <p:cNvSpPr txBox="1">
            <a:spLocks noChangeArrowheads="1"/>
          </p:cNvSpPr>
          <p:nvPr/>
        </p:nvSpPr>
        <p:spPr bwMode="auto">
          <a:xfrm>
            <a:off x="0" y="-27384"/>
            <a:ext cx="9144000" cy="461665"/>
          </a:xfrm>
          <a:prstGeom prst="rect">
            <a:avLst/>
          </a:prstGeom>
          <a:solidFill>
            <a:srgbClr val="000090"/>
          </a:solid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it-IT" dirty="0" smtClean="0">
                <a:solidFill>
                  <a:schemeClr val="bg1"/>
                </a:solidFill>
                <a:effectLst>
                  <a:outerShdw blurRad="38100" dist="38100" dir="2700000" algn="tl">
                    <a:srgbClr val="DDDDDD"/>
                  </a:outerShdw>
                </a:effectLst>
                <a:latin typeface="Arial" charset="0"/>
                <a:ea typeface="Comic Sans MS" charset="0"/>
              </a:rPr>
              <a:t>  </a:t>
            </a:r>
            <a:r>
              <a:rPr lang="it-IT" dirty="0">
                <a:solidFill>
                  <a:schemeClr val="bg1"/>
                </a:solidFill>
                <a:effectLst>
                  <a:outerShdw blurRad="38100" dist="38100" dir="2700000" algn="tl">
                    <a:srgbClr val="DDDDDD"/>
                  </a:outerShdw>
                </a:effectLst>
                <a:latin typeface="Arial" charset="0"/>
                <a:ea typeface="Comic Sans MS" charset="0"/>
              </a:rPr>
              <a:t>R</a:t>
            </a:r>
            <a:r>
              <a:rPr lang="it-IT" dirty="0" smtClean="0">
                <a:solidFill>
                  <a:schemeClr val="bg1"/>
                </a:solidFill>
                <a:effectLst>
                  <a:outerShdw blurRad="38100" dist="38100" dir="2700000" algn="tl">
                    <a:srgbClr val="DDDDDD"/>
                  </a:outerShdw>
                </a:effectLst>
                <a:latin typeface="Arial" charset="0"/>
                <a:ea typeface="Comic Sans MS" charset="0"/>
              </a:rPr>
              <a:t>ecupero delle sequenze adiacenti mediante PCR inversa</a:t>
            </a:r>
          </a:p>
        </p:txBody>
      </p:sp>
      <p:sp>
        <p:nvSpPr>
          <p:cNvPr id="232455" name="CasellaDiTesto 48"/>
          <p:cNvSpPr txBox="1">
            <a:spLocks noChangeArrowheads="1"/>
          </p:cNvSpPr>
          <p:nvPr/>
        </p:nvSpPr>
        <p:spPr bwMode="auto">
          <a:xfrm>
            <a:off x="177800" y="2895600"/>
            <a:ext cx="264953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200" dirty="0" err="1">
                <a:latin typeface="Arial"/>
                <a:cs typeface="Arial"/>
              </a:rPr>
              <a:t>Genomic</a:t>
            </a:r>
            <a:r>
              <a:rPr lang="it-IT" sz="1200" dirty="0">
                <a:latin typeface="Arial"/>
                <a:cs typeface="Arial"/>
              </a:rPr>
              <a:t> DNA </a:t>
            </a:r>
            <a:r>
              <a:rPr lang="it-IT" sz="1200" dirty="0" err="1">
                <a:latin typeface="Arial"/>
                <a:cs typeface="Arial"/>
              </a:rPr>
              <a:t>is</a:t>
            </a:r>
            <a:r>
              <a:rPr lang="it-IT" sz="1200" dirty="0">
                <a:latin typeface="Arial"/>
                <a:cs typeface="Arial"/>
              </a:rPr>
              <a:t> </a:t>
            </a:r>
            <a:r>
              <a:rPr lang="it-IT" sz="1200" dirty="0" err="1">
                <a:latin typeface="Arial"/>
                <a:cs typeface="Arial"/>
              </a:rPr>
              <a:t>digested</a:t>
            </a:r>
            <a:r>
              <a:rPr lang="it-IT" sz="1200" dirty="0">
                <a:latin typeface="Arial"/>
                <a:cs typeface="Arial"/>
              </a:rPr>
              <a:t> </a:t>
            </a:r>
            <a:r>
              <a:rPr lang="it-IT" sz="1200" dirty="0" err="1">
                <a:latin typeface="Arial"/>
                <a:cs typeface="Arial"/>
              </a:rPr>
              <a:t>into</a:t>
            </a:r>
            <a:r>
              <a:rPr lang="it-IT" sz="1200" dirty="0">
                <a:latin typeface="Arial"/>
                <a:cs typeface="Arial"/>
              </a:rPr>
              <a:t> </a:t>
            </a:r>
            <a:r>
              <a:rPr lang="it-IT" sz="1200" dirty="0" err="1">
                <a:latin typeface="Arial"/>
                <a:cs typeface="Arial"/>
              </a:rPr>
              <a:t>fragments</a:t>
            </a:r>
            <a:r>
              <a:rPr lang="it-IT" sz="1200" dirty="0">
                <a:latin typeface="Arial"/>
                <a:cs typeface="Arial"/>
              </a:rPr>
              <a:t> of a </a:t>
            </a:r>
            <a:r>
              <a:rPr lang="it-IT" sz="1200" dirty="0" err="1">
                <a:latin typeface="Arial"/>
                <a:cs typeface="Arial"/>
              </a:rPr>
              <a:t>few</a:t>
            </a:r>
            <a:r>
              <a:rPr lang="it-IT" sz="1200" dirty="0">
                <a:latin typeface="Arial"/>
                <a:cs typeface="Arial"/>
              </a:rPr>
              <a:t> </a:t>
            </a:r>
            <a:r>
              <a:rPr lang="it-IT" sz="1200" dirty="0" err="1">
                <a:latin typeface="Arial"/>
                <a:cs typeface="Arial"/>
              </a:rPr>
              <a:t>kilobases</a:t>
            </a:r>
            <a:r>
              <a:rPr lang="it-IT" sz="1200" dirty="0">
                <a:latin typeface="Arial"/>
                <a:cs typeface="Arial"/>
              </a:rPr>
              <a:t> by a </a:t>
            </a:r>
            <a:r>
              <a:rPr lang="it-IT" sz="1200" dirty="0" err="1">
                <a:latin typeface="Arial"/>
                <a:cs typeface="Arial"/>
              </a:rPr>
              <a:t>usually</a:t>
            </a:r>
            <a:r>
              <a:rPr lang="it-IT" sz="1200" dirty="0">
                <a:latin typeface="Arial"/>
                <a:cs typeface="Arial"/>
              </a:rPr>
              <a:t> </a:t>
            </a:r>
            <a:r>
              <a:rPr lang="it-IT" sz="1200" dirty="0" err="1">
                <a:latin typeface="Arial"/>
                <a:cs typeface="Arial"/>
              </a:rPr>
              <a:t>low</a:t>
            </a:r>
            <a:r>
              <a:rPr lang="it-IT" sz="1200" dirty="0">
                <a:latin typeface="Arial"/>
                <a:cs typeface="Arial"/>
              </a:rPr>
              <a:t>-moderate </a:t>
            </a:r>
            <a:r>
              <a:rPr lang="it-IT" sz="1200" dirty="0" err="1">
                <a:latin typeface="Arial"/>
                <a:cs typeface="Arial"/>
              </a:rPr>
              <a:t>frequency</a:t>
            </a:r>
            <a:r>
              <a:rPr lang="it-IT" sz="1200" dirty="0">
                <a:latin typeface="Arial"/>
                <a:cs typeface="Arial"/>
              </a:rPr>
              <a:t> (6-8 base) </a:t>
            </a:r>
            <a:r>
              <a:rPr lang="it-IT" sz="1200" dirty="0" err="1">
                <a:latin typeface="Arial"/>
                <a:cs typeface="Arial"/>
              </a:rPr>
              <a:t>cutting</a:t>
            </a:r>
            <a:r>
              <a:rPr lang="it-IT" sz="1200" dirty="0">
                <a:latin typeface="Arial"/>
                <a:cs typeface="Arial"/>
              </a:rPr>
              <a:t> </a:t>
            </a:r>
            <a:r>
              <a:rPr lang="it-IT" sz="1200" dirty="0" err="1">
                <a:latin typeface="Arial"/>
                <a:cs typeface="Arial"/>
              </a:rPr>
              <a:t>restriction</a:t>
            </a:r>
            <a:r>
              <a:rPr lang="it-IT" sz="1200" dirty="0">
                <a:latin typeface="Arial"/>
                <a:cs typeface="Arial"/>
              </a:rPr>
              <a:t> </a:t>
            </a:r>
            <a:r>
              <a:rPr lang="it-IT" sz="1200" dirty="0" err="1">
                <a:latin typeface="Arial"/>
                <a:cs typeface="Arial"/>
              </a:rPr>
              <a:t>enzyme</a:t>
            </a:r>
            <a:endParaRPr lang="it-IT" sz="1200" dirty="0">
              <a:latin typeface="Arial"/>
              <a:cs typeface="Arial"/>
            </a:endParaRPr>
          </a:p>
          <a:p>
            <a:endParaRPr lang="it-IT" sz="1200" dirty="0">
              <a:latin typeface="Arial"/>
              <a:cs typeface="Arial"/>
            </a:endParaRPr>
          </a:p>
          <a:p>
            <a:r>
              <a:rPr lang="it-IT" sz="1200" dirty="0">
                <a:latin typeface="Arial"/>
                <a:cs typeface="Arial"/>
              </a:rPr>
              <a:t>Under </a:t>
            </a:r>
            <a:r>
              <a:rPr lang="it-IT" sz="1200" dirty="0" err="1">
                <a:latin typeface="Arial"/>
                <a:cs typeface="Arial"/>
              </a:rPr>
              <a:t>low</a:t>
            </a:r>
            <a:r>
              <a:rPr lang="it-IT" sz="1200" dirty="0">
                <a:latin typeface="Arial"/>
                <a:cs typeface="Arial"/>
              </a:rPr>
              <a:t> DNA </a:t>
            </a:r>
            <a:r>
              <a:rPr lang="it-IT" sz="1200" dirty="0" err="1">
                <a:latin typeface="Arial"/>
                <a:cs typeface="Arial"/>
              </a:rPr>
              <a:t>concentrations</a:t>
            </a:r>
            <a:r>
              <a:rPr lang="it-IT" sz="1200" dirty="0">
                <a:latin typeface="Arial"/>
                <a:cs typeface="Arial"/>
              </a:rPr>
              <a:t>, self-</a:t>
            </a:r>
            <a:r>
              <a:rPr lang="it-IT" sz="1200" dirty="0" err="1">
                <a:latin typeface="Arial"/>
                <a:cs typeface="Arial"/>
              </a:rPr>
              <a:t>ligation</a:t>
            </a:r>
            <a:r>
              <a:rPr lang="it-IT" sz="1200" dirty="0">
                <a:latin typeface="Arial"/>
                <a:cs typeface="Arial"/>
              </a:rPr>
              <a:t> </a:t>
            </a:r>
            <a:r>
              <a:rPr lang="it-IT" sz="1200" dirty="0" err="1">
                <a:latin typeface="Arial"/>
                <a:cs typeface="Arial"/>
              </a:rPr>
              <a:t>is</a:t>
            </a:r>
            <a:r>
              <a:rPr lang="it-IT" sz="1200" dirty="0">
                <a:latin typeface="Arial"/>
                <a:cs typeface="Arial"/>
              </a:rPr>
              <a:t> </a:t>
            </a:r>
            <a:r>
              <a:rPr lang="it-IT" sz="1200" dirty="0" err="1">
                <a:latin typeface="Arial"/>
                <a:cs typeface="Arial"/>
              </a:rPr>
              <a:t>induced</a:t>
            </a:r>
            <a:r>
              <a:rPr lang="it-IT" sz="1200" dirty="0">
                <a:latin typeface="Arial"/>
                <a:cs typeface="Arial"/>
              </a:rPr>
              <a:t> to </a:t>
            </a:r>
            <a:r>
              <a:rPr lang="it-IT" sz="1200" dirty="0" err="1">
                <a:latin typeface="Arial"/>
                <a:cs typeface="Arial"/>
              </a:rPr>
              <a:t>give</a:t>
            </a:r>
            <a:r>
              <a:rPr lang="it-IT" sz="1200" dirty="0">
                <a:latin typeface="Arial"/>
                <a:cs typeface="Arial"/>
              </a:rPr>
              <a:t> a </a:t>
            </a:r>
            <a:r>
              <a:rPr lang="it-IT" sz="1200" dirty="0" err="1">
                <a:latin typeface="Arial"/>
                <a:cs typeface="Arial"/>
              </a:rPr>
              <a:t>circular</a:t>
            </a:r>
            <a:r>
              <a:rPr lang="it-IT" sz="1200" dirty="0">
                <a:latin typeface="Arial"/>
                <a:cs typeface="Arial"/>
              </a:rPr>
              <a:t> DNA </a:t>
            </a:r>
            <a:r>
              <a:rPr lang="it-IT" sz="1200" dirty="0" err="1">
                <a:latin typeface="Arial"/>
                <a:cs typeface="Arial"/>
              </a:rPr>
              <a:t>product</a:t>
            </a:r>
            <a:r>
              <a:rPr lang="it-IT" sz="1200" dirty="0">
                <a:latin typeface="Arial"/>
                <a:cs typeface="Arial"/>
              </a:rPr>
              <a:t>.</a:t>
            </a:r>
          </a:p>
          <a:p>
            <a:endParaRPr lang="it-IT" sz="1200" dirty="0">
              <a:latin typeface="Arial"/>
              <a:cs typeface="Arial"/>
            </a:endParaRPr>
          </a:p>
          <a:p>
            <a:r>
              <a:rPr lang="it-IT" sz="1200" dirty="0">
                <a:latin typeface="Arial"/>
                <a:cs typeface="Arial"/>
              </a:rPr>
              <a:t>PCR </a:t>
            </a:r>
            <a:r>
              <a:rPr lang="it-IT" sz="1200" dirty="0" err="1">
                <a:latin typeface="Arial"/>
                <a:cs typeface="Arial"/>
              </a:rPr>
              <a:t>is</a:t>
            </a:r>
            <a:r>
              <a:rPr lang="it-IT" sz="1200" dirty="0">
                <a:latin typeface="Arial"/>
                <a:cs typeface="Arial"/>
              </a:rPr>
              <a:t> </a:t>
            </a:r>
            <a:r>
              <a:rPr lang="it-IT" sz="1200" dirty="0" err="1">
                <a:latin typeface="Arial"/>
                <a:cs typeface="Arial"/>
              </a:rPr>
              <a:t>carried</a:t>
            </a:r>
            <a:r>
              <a:rPr lang="it-IT" sz="1200" dirty="0">
                <a:latin typeface="Arial"/>
                <a:cs typeface="Arial"/>
              </a:rPr>
              <a:t> out </a:t>
            </a:r>
            <a:r>
              <a:rPr lang="it-IT" sz="1200" dirty="0" err="1">
                <a:latin typeface="Arial"/>
                <a:cs typeface="Arial"/>
              </a:rPr>
              <a:t>as</a:t>
            </a:r>
            <a:r>
              <a:rPr lang="it-IT" sz="1200" dirty="0">
                <a:latin typeface="Arial"/>
                <a:cs typeface="Arial"/>
              </a:rPr>
              <a:t> </a:t>
            </a:r>
            <a:r>
              <a:rPr lang="it-IT" sz="1200" dirty="0" err="1">
                <a:latin typeface="Arial"/>
                <a:cs typeface="Arial"/>
              </a:rPr>
              <a:t>usual</a:t>
            </a:r>
            <a:r>
              <a:rPr lang="it-IT" sz="1200" dirty="0">
                <a:latin typeface="Arial"/>
                <a:cs typeface="Arial"/>
              </a:rPr>
              <a:t>, with </a:t>
            </a:r>
            <a:r>
              <a:rPr lang="it-IT" sz="1200" dirty="0" err="1">
                <a:latin typeface="Arial"/>
                <a:cs typeface="Arial"/>
              </a:rPr>
              <a:t>primers</a:t>
            </a:r>
            <a:r>
              <a:rPr lang="it-IT" sz="1200" dirty="0">
                <a:latin typeface="Arial"/>
                <a:cs typeface="Arial"/>
              </a:rPr>
              <a:t> </a:t>
            </a:r>
            <a:r>
              <a:rPr lang="it-IT" sz="1200" dirty="0" err="1">
                <a:latin typeface="Arial"/>
                <a:cs typeface="Arial"/>
              </a:rPr>
              <a:t>complementary</a:t>
            </a:r>
            <a:r>
              <a:rPr lang="it-IT" sz="1200" dirty="0">
                <a:latin typeface="Arial"/>
                <a:cs typeface="Arial"/>
              </a:rPr>
              <a:t> to </a:t>
            </a:r>
            <a:r>
              <a:rPr lang="it-IT" sz="1200" dirty="0" err="1">
                <a:latin typeface="Arial"/>
                <a:cs typeface="Arial"/>
              </a:rPr>
              <a:t>sections</a:t>
            </a:r>
            <a:r>
              <a:rPr lang="it-IT" sz="1200" dirty="0">
                <a:latin typeface="Arial"/>
                <a:cs typeface="Arial"/>
              </a:rPr>
              <a:t> of the </a:t>
            </a:r>
            <a:r>
              <a:rPr lang="it-IT" sz="1200" dirty="0" err="1">
                <a:latin typeface="Arial"/>
                <a:cs typeface="Arial"/>
              </a:rPr>
              <a:t>known</a:t>
            </a:r>
            <a:r>
              <a:rPr lang="it-IT" sz="1200" dirty="0">
                <a:latin typeface="Arial"/>
                <a:cs typeface="Arial"/>
              </a:rPr>
              <a:t> </a:t>
            </a:r>
            <a:r>
              <a:rPr lang="it-IT" sz="1200" dirty="0" err="1">
                <a:latin typeface="Arial"/>
                <a:cs typeface="Arial"/>
              </a:rPr>
              <a:t>internal</a:t>
            </a:r>
            <a:r>
              <a:rPr lang="it-IT" sz="1200" dirty="0">
                <a:latin typeface="Arial"/>
                <a:cs typeface="Arial"/>
              </a:rPr>
              <a:t> </a:t>
            </a:r>
            <a:r>
              <a:rPr lang="it-IT" sz="1200" dirty="0" err="1">
                <a:latin typeface="Arial"/>
                <a:cs typeface="Arial"/>
              </a:rPr>
              <a:t>sequence</a:t>
            </a:r>
            <a:r>
              <a:rPr lang="it-IT" sz="1200" dirty="0">
                <a:latin typeface="Arial"/>
                <a:cs typeface="Arial"/>
              </a:rPr>
              <a:t>.</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0940"/>
                                        </p:tgtEl>
                                        <p:attrNameLst>
                                          <p:attrName>style.visibility</p:attrName>
                                        </p:attrNameLst>
                                      </p:cBhvr>
                                      <p:to>
                                        <p:strVal val="visible"/>
                                      </p:to>
                                    </p:set>
                                    <p:animEffect transition="in" filter="wipe(up)">
                                      <p:cBhvr>
                                        <p:cTn id="7" dur="500"/>
                                        <p:tgtEl>
                                          <p:spTgt spid="80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ox(out)">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40" grpId="0" animBg="1"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CasellaDiTesto 5"/>
          <p:cNvSpPr txBox="1">
            <a:spLocks noChangeArrowheads="1"/>
          </p:cNvSpPr>
          <p:nvPr/>
        </p:nvSpPr>
        <p:spPr bwMode="auto">
          <a:xfrm>
            <a:off x="3979863" y="3205163"/>
            <a:ext cx="3381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a:solidFill>
                  <a:srgbClr val="FF0000"/>
                </a:solidFill>
              </a:rPr>
              <a:t>*</a:t>
            </a:r>
          </a:p>
        </p:txBody>
      </p:sp>
      <p:sp>
        <p:nvSpPr>
          <p:cNvPr id="130051" name="CasellaDiTesto 6"/>
          <p:cNvSpPr txBox="1">
            <a:spLocks noChangeArrowheads="1"/>
          </p:cNvSpPr>
          <p:nvPr/>
        </p:nvSpPr>
        <p:spPr bwMode="auto">
          <a:xfrm>
            <a:off x="0" y="0"/>
            <a:ext cx="9144000" cy="461963"/>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dirty="0">
                <a:solidFill>
                  <a:schemeClr val="bg1"/>
                </a:solidFill>
                <a:latin typeface="Arial" charset="0"/>
                <a:cs typeface="Arial" charset="0"/>
              </a:rPr>
              <a:t>41Aa corrisponde al gene </a:t>
            </a:r>
            <a:r>
              <a:rPr lang="it-IT" i="1" dirty="0" smtClean="0">
                <a:solidFill>
                  <a:schemeClr val="bg1"/>
                </a:solidFill>
                <a:latin typeface="Arial" charset="0"/>
                <a:cs typeface="Arial" charset="0"/>
              </a:rPr>
              <a:t>Yeti</a:t>
            </a:r>
            <a:r>
              <a:rPr lang="it-IT" dirty="0" smtClean="0">
                <a:solidFill>
                  <a:schemeClr val="bg1"/>
                </a:solidFill>
                <a:latin typeface="Arial" charset="0"/>
                <a:cs typeface="Arial" charset="0"/>
              </a:rPr>
              <a:t> (</a:t>
            </a:r>
            <a:r>
              <a:rPr lang="it-IT" dirty="0">
                <a:solidFill>
                  <a:schemeClr val="bg1"/>
                </a:solidFill>
                <a:latin typeface="Arial" charset="0"/>
                <a:cs typeface="Arial" charset="0"/>
              </a:rPr>
              <a:t>CG40218)</a:t>
            </a:r>
          </a:p>
        </p:txBody>
      </p:sp>
      <p:sp>
        <p:nvSpPr>
          <p:cNvPr id="130052" name="CasellaDiTesto 7"/>
          <p:cNvSpPr txBox="1">
            <a:spLocks noChangeArrowheads="1"/>
          </p:cNvSpPr>
          <p:nvPr/>
        </p:nvSpPr>
        <p:spPr bwMode="auto">
          <a:xfrm>
            <a:off x="251520" y="620688"/>
            <a:ext cx="8689547"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700" b="1" dirty="0">
                <a:latin typeface="Arial" charset="0"/>
                <a:cs typeface="Arial" charset="0"/>
              </a:rPr>
              <a:t>2) Identificazione della sequenza adiacente </a:t>
            </a:r>
            <a:r>
              <a:rPr lang="it-IT" sz="1700" b="1" dirty="0" smtClean="0">
                <a:latin typeface="Arial" charset="0"/>
                <a:cs typeface="Arial" charset="0"/>
              </a:rPr>
              <a:t>all’inserzione mediante BLAST</a:t>
            </a:r>
          </a:p>
          <a:p>
            <a:r>
              <a:rPr lang="it-IT" sz="1700" b="1" dirty="0" smtClean="0">
                <a:latin typeface="Arial" charset="0"/>
                <a:cs typeface="Arial" charset="0"/>
              </a:rPr>
              <a:t> </a:t>
            </a:r>
            <a:r>
              <a:rPr lang="it-IT" sz="1700" b="1" dirty="0">
                <a:latin typeface="Arial" charset="0"/>
                <a:cs typeface="Arial" charset="0"/>
              </a:rPr>
              <a:t>e mappatura per FISH</a:t>
            </a:r>
          </a:p>
          <a:p>
            <a:endParaRPr lang="it-IT" sz="1700" dirty="0">
              <a:cs typeface="Arial" charset="0"/>
            </a:endParaRPr>
          </a:p>
        </p:txBody>
      </p:sp>
      <p:pic>
        <p:nvPicPr>
          <p:cNvPr id="6" name="Immagine 5" descr="Schermata 01-2457405 alle 16.03.5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412776"/>
            <a:ext cx="40386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4" descr="Schermata 01-2457405 alle 16.07.2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4160" y="4384576"/>
            <a:ext cx="4060825"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Connettore 1 16"/>
          <p:cNvCxnSpPr/>
          <p:nvPr/>
        </p:nvCxnSpPr>
        <p:spPr>
          <a:xfrm rot="5400000">
            <a:off x="4202460" y="2822476"/>
            <a:ext cx="2057400" cy="1981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Connettore 1 19"/>
          <p:cNvCxnSpPr/>
          <p:nvPr/>
        </p:nvCxnSpPr>
        <p:spPr>
          <a:xfrm rot="16200000" flipH="1">
            <a:off x="2335560" y="3089176"/>
            <a:ext cx="2057400" cy="1447800"/>
          </a:xfrm>
          <a:prstGeom prst="line">
            <a:avLst/>
          </a:prstGeom>
        </p:spPr>
        <p:style>
          <a:lnRef idx="2">
            <a:schemeClr val="accent1"/>
          </a:lnRef>
          <a:fillRef idx="0">
            <a:schemeClr val="accent1"/>
          </a:fillRef>
          <a:effectRef idx="1">
            <a:schemeClr val="accent1"/>
          </a:effectRef>
          <a:fontRef idx="minor">
            <a:schemeClr val="tx1"/>
          </a:fontRef>
        </p:style>
      </p:cxnSp>
      <p:sp>
        <p:nvSpPr>
          <p:cNvPr id="10" name="Rettangolo 25"/>
          <p:cNvSpPr>
            <a:spLocks noChangeArrowheads="1"/>
          </p:cNvSpPr>
          <p:nvPr/>
        </p:nvSpPr>
        <p:spPr bwMode="auto">
          <a:xfrm>
            <a:off x="3097560" y="6060976"/>
            <a:ext cx="2667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1000">
                <a:solidFill>
                  <a:srgbClr val="000000"/>
                </a:solidFill>
                <a:latin typeface="Arial" charset="0"/>
              </a:rPr>
              <a:t>Identificazione molecolare del gene </a:t>
            </a:r>
            <a:r>
              <a:rPr lang="en-US" altLang="ja-JP" sz="1000" i="1">
                <a:solidFill>
                  <a:srgbClr val="000000"/>
                </a:solidFill>
                <a:latin typeface="Arial" charset="0"/>
              </a:rPr>
              <a:t>Yeti</a:t>
            </a:r>
            <a:endParaRPr lang="it-IT" sz="1000">
              <a:solidFill>
                <a:srgbClr val="000000"/>
              </a:solidFill>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CasellaDiTesto 15"/>
          <p:cNvSpPr txBox="1">
            <a:spLocks noChangeArrowheads="1"/>
          </p:cNvSpPr>
          <p:nvPr/>
        </p:nvSpPr>
        <p:spPr bwMode="auto">
          <a:xfrm>
            <a:off x="5867400" y="2204864"/>
            <a:ext cx="228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charset="0"/>
                <a:ea typeface="ＭＳ Ｐゴシック" charset="0"/>
                <a:cs typeface="ＭＳ Ｐゴシック" charset="0"/>
              </a:defRPr>
            </a:lvl1pPr>
            <a:lvl2pPr marL="742950" indent="-285750" defTabSz="457200">
              <a:defRPr sz="2400">
                <a:solidFill>
                  <a:schemeClr val="tx1"/>
                </a:solidFill>
                <a:latin typeface="Times" charset="0"/>
                <a:ea typeface="ＭＳ Ｐゴシック" charset="0"/>
              </a:defRPr>
            </a:lvl2pPr>
            <a:lvl3pPr marL="1143000" indent="-228600" defTabSz="457200">
              <a:defRPr sz="2400">
                <a:solidFill>
                  <a:schemeClr val="tx1"/>
                </a:solidFill>
                <a:latin typeface="Times" charset="0"/>
                <a:ea typeface="ＭＳ Ｐゴシック" charset="0"/>
              </a:defRPr>
            </a:lvl3pPr>
            <a:lvl4pPr marL="1600200" indent="-228600" defTabSz="457200">
              <a:defRPr sz="2400">
                <a:solidFill>
                  <a:schemeClr val="tx1"/>
                </a:solidFill>
                <a:latin typeface="Times" charset="0"/>
                <a:ea typeface="ＭＳ Ｐゴシック" charset="0"/>
              </a:defRPr>
            </a:lvl4pPr>
            <a:lvl5pPr marL="2057400" indent="-228600" defTabSz="4572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it-IT" sz="1200">
                <a:solidFill>
                  <a:srgbClr val="000000"/>
                </a:solidFill>
                <a:latin typeface="Arial" charset="0"/>
                <a:cs typeface="Arial" charset="0"/>
              </a:rPr>
              <a:t>Recupero dei mutanti </a:t>
            </a:r>
            <a:r>
              <a:rPr lang="it-IT" sz="1200" i="1">
                <a:solidFill>
                  <a:srgbClr val="000000"/>
                </a:solidFill>
                <a:latin typeface="Arial" charset="0"/>
                <a:cs typeface="Arial" charset="0"/>
              </a:rPr>
              <a:t>41Aa</a:t>
            </a:r>
            <a:endParaRPr lang="it-IT" sz="1200">
              <a:solidFill>
                <a:srgbClr val="000000"/>
              </a:solidFill>
              <a:latin typeface="Arial" charset="0"/>
              <a:cs typeface="Arial" charset="0"/>
            </a:endParaRPr>
          </a:p>
        </p:txBody>
      </p:sp>
      <p:sp>
        <p:nvSpPr>
          <p:cNvPr id="131074" name="Rettangolo 14"/>
          <p:cNvSpPr>
            <a:spLocks noChangeArrowheads="1"/>
          </p:cNvSpPr>
          <p:nvPr/>
        </p:nvSpPr>
        <p:spPr bwMode="auto">
          <a:xfrm>
            <a:off x="990600" y="2204864"/>
            <a:ext cx="3657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eaLnBrk="1" hangingPunct="1"/>
            <a:r>
              <a:rPr lang="it-IT" sz="1200" i="1">
                <a:solidFill>
                  <a:srgbClr val="000000"/>
                </a:solidFill>
                <a:latin typeface="Arial" charset="0"/>
                <a:cs typeface="Arial" charset="0"/>
              </a:rPr>
              <a:t>Yeti </a:t>
            </a:r>
            <a:r>
              <a:rPr lang="it-IT" sz="1200">
                <a:solidFill>
                  <a:srgbClr val="000000"/>
                </a:solidFill>
                <a:latin typeface="Arial" charset="0"/>
                <a:cs typeface="Arial" charset="0"/>
              </a:rPr>
              <a:t>è espresso</a:t>
            </a:r>
            <a:r>
              <a:rPr lang="en-GB" sz="1200">
                <a:solidFill>
                  <a:srgbClr val="000000"/>
                </a:solidFill>
                <a:latin typeface="Arial" charset="0"/>
                <a:cs typeface="Arial" charset="0"/>
              </a:rPr>
              <a:t> durante tutte le fasi dello sviluppo</a:t>
            </a:r>
            <a:endParaRPr lang="it-IT" sz="1200">
              <a:solidFill>
                <a:srgbClr val="000000"/>
              </a:solidFill>
              <a:latin typeface="Arial" charset="0"/>
              <a:cs typeface="Arial" charset="0"/>
            </a:endParaRPr>
          </a:p>
        </p:txBody>
      </p:sp>
      <p:sp>
        <p:nvSpPr>
          <p:cNvPr id="131075" name="CasellaDiTesto 7"/>
          <p:cNvSpPr txBox="1">
            <a:spLocks noChangeArrowheads="1"/>
          </p:cNvSpPr>
          <p:nvPr/>
        </p:nvSpPr>
        <p:spPr bwMode="auto">
          <a:xfrm>
            <a:off x="0" y="-7938"/>
            <a:ext cx="9144000" cy="523876"/>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charset="0"/>
                <a:ea typeface="ＭＳ Ｐゴシック" charset="0"/>
                <a:cs typeface="ＭＳ Ｐゴシック" charset="0"/>
              </a:defRPr>
            </a:lvl1pPr>
            <a:lvl2pPr marL="742950" indent="-285750" defTabSz="457200">
              <a:defRPr sz="2400">
                <a:solidFill>
                  <a:schemeClr val="tx1"/>
                </a:solidFill>
                <a:latin typeface="Times" charset="0"/>
                <a:ea typeface="ＭＳ Ｐゴシック" charset="0"/>
              </a:defRPr>
            </a:lvl2pPr>
            <a:lvl3pPr marL="1143000" indent="-228600" defTabSz="457200">
              <a:defRPr sz="2400">
                <a:solidFill>
                  <a:schemeClr val="tx1"/>
                </a:solidFill>
                <a:latin typeface="Times" charset="0"/>
                <a:ea typeface="ＭＳ Ｐゴシック" charset="0"/>
              </a:defRPr>
            </a:lvl3pPr>
            <a:lvl4pPr marL="1600200" indent="-228600" defTabSz="457200">
              <a:defRPr sz="2400">
                <a:solidFill>
                  <a:schemeClr val="tx1"/>
                </a:solidFill>
                <a:latin typeface="Times" charset="0"/>
                <a:ea typeface="ＭＳ Ｐゴシック" charset="0"/>
              </a:defRPr>
            </a:lvl4pPr>
            <a:lvl5pPr marL="2057400" indent="-228600" defTabSz="4572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it-IT" sz="2800">
                <a:solidFill>
                  <a:srgbClr val="FFFFFF"/>
                </a:solidFill>
                <a:latin typeface="Arial" charset="0"/>
              </a:rPr>
              <a:t>Analisi molecolare del gene </a:t>
            </a:r>
            <a:r>
              <a:rPr lang="it-IT" sz="2800" i="1">
                <a:solidFill>
                  <a:srgbClr val="FFFFFF"/>
                </a:solidFill>
                <a:latin typeface="Arial" charset="0"/>
              </a:rPr>
              <a:t>Yeti</a:t>
            </a:r>
            <a:endParaRPr lang="it-IT" sz="2600" i="1">
              <a:solidFill>
                <a:srgbClr val="FFFFFF"/>
              </a:solidFill>
              <a:latin typeface="Arial" charset="0"/>
            </a:endParaRPr>
          </a:p>
        </p:txBody>
      </p:sp>
      <p:pic>
        <p:nvPicPr>
          <p:cNvPr id="131076" name="Immagin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33464"/>
            <a:ext cx="47529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7" name="Immagine 12" descr="Schermata 2015-03-24 a 13.01.2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4009" y="2492896"/>
            <a:ext cx="4499992" cy="2099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CasellaDiTesto 13"/>
          <p:cNvSpPr txBox="1">
            <a:spLocks noChangeArrowheads="1"/>
          </p:cNvSpPr>
          <p:nvPr/>
        </p:nvSpPr>
        <p:spPr bwMode="auto">
          <a:xfrm>
            <a:off x="1115616" y="1052736"/>
            <a:ext cx="64698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800" b="1" dirty="0">
                <a:latin typeface="Arial"/>
                <a:cs typeface="Arial"/>
              </a:rPr>
              <a:t>3) Espressione del gene  e recupero del fenotipo mutante</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Immagine 5" descr="Schermata 2015-02-04 a 13.39.4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4981575"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8" name="Immagine 7" descr="Schermata 2015-03-24 a 12.51.4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905000"/>
            <a:ext cx="3717925"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Rettangolo 8"/>
          <p:cNvSpPr>
            <a:spLocks noChangeArrowheads="1"/>
          </p:cNvSpPr>
          <p:nvPr/>
        </p:nvSpPr>
        <p:spPr bwMode="auto">
          <a:xfrm>
            <a:off x="2699792" y="836712"/>
            <a:ext cx="43924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t-IT" sz="1800" b="1" dirty="0">
                <a:latin typeface="Arial" charset="0"/>
                <a:cs typeface="Arial" charset="0"/>
              </a:rPr>
              <a:t>3) </a:t>
            </a:r>
            <a:r>
              <a:rPr lang="it-IT" sz="1800" b="1" dirty="0" err="1" smtClean="0">
                <a:latin typeface="Arial" charset="0"/>
                <a:cs typeface="Arial" charset="0"/>
              </a:rPr>
              <a:t>RNAi</a:t>
            </a:r>
            <a:r>
              <a:rPr lang="it-IT" sz="1800" b="1" dirty="0" smtClean="0">
                <a:latin typeface="Arial" charset="0"/>
                <a:cs typeface="Arial" charset="0"/>
              </a:rPr>
              <a:t> </a:t>
            </a:r>
            <a:r>
              <a:rPr lang="it-IT" sz="1800" b="1" dirty="0">
                <a:latin typeface="Arial" charset="0"/>
                <a:cs typeface="Arial" charset="0"/>
              </a:rPr>
              <a:t>in cellule in coltura</a:t>
            </a:r>
          </a:p>
        </p:txBody>
      </p:sp>
      <p:sp>
        <p:nvSpPr>
          <p:cNvPr id="132100" name="CasellaDiTesto 7"/>
          <p:cNvSpPr txBox="1">
            <a:spLocks noChangeArrowheads="1"/>
          </p:cNvSpPr>
          <p:nvPr/>
        </p:nvSpPr>
        <p:spPr bwMode="auto">
          <a:xfrm>
            <a:off x="0" y="-7938"/>
            <a:ext cx="9144000" cy="523876"/>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charset="0"/>
                <a:ea typeface="ＭＳ Ｐゴシック" charset="0"/>
                <a:cs typeface="ＭＳ Ｐゴシック" charset="0"/>
              </a:defRPr>
            </a:lvl1pPr>
            <a:lvl2pPr marL="742950" indent="-285750" defTabSz="457200">
              <a:defRPr sz="2400">
                <a:solidFill>
                  <a:schemeClr val="tx1"/>
                </a:solidFill>
                <a:latin typeface="Times" charset="0"/>
                <a:ea typeface="ＭＳ Ｐゴシック" charset="0"/>
              </a:defRPr>
            </a:lvl2pPr>
            <a:lvl3pPr marL="1143000" indent="-228600" defTabSz="457200">
              <a:defRPr sz="2400">
                <a:solidFill>
                  <a:schemeClr val="tx1"/>
                </a:solidFill>
                <a:latin typeface="Times" charset="0"/>
                <a:ea typeface="ＭＳ Ｐゴシック" charset="0"/>
              </a:defRPr>
            </a:lvl3pPr>
            <a:lvl4pPr marL="1600200" indent="-228600" defTabSz="457200">
              <a:defRPr sz="2400">
                <a:solidFill>
                  <a:schemeClr val="tx1"/>
                </a:solidFill>
                <a:latin typeface="Times" charset="0"/>
                <a:ea typeface="ＭＳ Ｐゴシック" charset="0"/>
              </a:defRPr>
            </a:lvl4pPr>
            <a:lvl5pPr marL="2057400" indent="-228600" defTabSz="4572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it-IT" sz="2800">
                <a:solidFill>
                  <a:srgbClr val="FFFFFF"/>
                </a:solidFill>
                <a:latin typeface="Arial" charset="0"/>
              </a:rPr>
              <a:t>Analisi molecolare del gene </a:t>
            </a:r>
            <a:r>
              <a:rPr lang="it-IT" sz="2800" i="1">
                <a:solidFill>
                  <a:srgbClr val="FFFFFF"/>
                </a:solidFill>
                <a:latin typeface="Arial" charset="0"/>
              </a:rPr>
              <a:t>Yeti</a:t>
            </a:r>
            <a:endParaRPr lang="it-IT" sz="2600" i="1">
              <a:solidFill>
                <a:srgbClr val="FFFFFF"/>
              </a:solidFill>
              <a:latin typeface="Arial"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Immagine 3" descr="Fig. 5 .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620688"/>
            <a:ext cx="5328592" cy="532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2" name="CasellaDiTesto 4"/>
          <p:cNvSpPr txBox="1">
            <a:spLocks noChangeArrowheads="1"/>
          </p:cNvSpPr>
          <p:nvPr/>
        </p:nvSpPr>
        <p:spPr bwMode="auto">
          <a:xfrm>
            <a:off x="0" y="0"/>
            <a:ext cx="9144000" cy="553998"/>
          </a:xfrm>
          <a:prstGeom prst="rect">
            <a:avLst/>
          </a:prstGeom>
          <a:solidFill>
            <a:srgbClr val="000090"/>
          </a:solidFill>
          <a:ln>
            <a:noFill/>
          </a:ln>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3000" dirty="0" err="1">
                <a:solidFill>
                  <a:schemeClr val="bg1"/>
                </a:solidFill>
                <a:latin typeface="Arial"/>
                <a:cs typeface="Arial"/>
              </a:rPr>
              <a:t>RNAi</a:t>
            </a:r>
            <a:r>
              <a:rPr lang="it-IT" sz="3000" dirty="0">
                <a:solidFill>
                  <a:schemeClr val="bg1"/>
                </a:solidFill>
                <a:latin typeface="Arial"/>
                <a:cs typeface="Arial"/>
              </a:rPr>
              <a:t> in vivo: espressione di </a:t>
            </a:r>
            <a:r>
              <a:rPr lang="it-IT" sz="3000" dirty="0" err="1">
                <a:solidFill>
                  <a:schemeClr val="bg1"/>
                </a:solidFill>
                <a:latin typeface="Arial"/>
                <a:cs typeface="Arial"/>
              </a:rPr>
              <a:t>dsRNA</a:t>
            </a:r>
            <a:endParaRPr lang="it-IT" sz="3000" dirty="0">
              <a:solidFill>
                <a:schemeClr val="bg1"/>
              </a:solidFill>
              <a:latin typeface="Arial"/>
              <a:cs typeface="Arial"/>
            </a:endParaRPr>
          </a:p>
        </p:txBody>
      </p:sp>
      <p:pic>
        <p:nvPicPr>
          <p:cNvPr id="133123" name="Immagine 3" descr="Schermata 2015-03-29 alle 23.19.1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9391" y="5949280"/>
            <a:ext cx="4350841"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a:spLocks noChangeArrowheads="1"/>
          </p:cNvSpPr>
          <p:nvPr/>
        </p:nvSpPr>
        <p:spPr bwMode="auto">
          <a:xfrm>
            <a:off x="0" y="-26988"/>
            <a:ext cx="9144000" cy="584201"/>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charset="0"/>
                <a:ea typeface="ＭＳ Ｐゴシック" charset="0"/>
                <a:cs typeface="ＭＳ Ｐゴシック" charset="0"/>
              </a:defRPr>
            </a:lvl1pPr>
            <a:lvl2pPr marL="742950" indent="-285750">
              <a:defRPr sz="2800">
                <a:solidFill>
                  <a:schemeClr val="tx1"/>
                </a:solidFill>
                <a:latin typeface="Times" charset="0"/>
                <a:ea typeface="ＭＳ Ｐゴシック" charset="0"/>
              </a:defRPr>
            </a:lvl2pPr>
            <a:lvl3pPr marL="1143000" indent="-228600">
              <a:defRPr sz="2800">
                <a:solidFill>
                  <a:schemeClr val="tx1"/>
                </a:solidFill>
                <a:latin typeface="Times" charset="0"/>
                <a:ea typeface="ＭＳ Ｐゴシック" charset="0"/>
              </a:defRPr>
            </a:lvl3pPr>
            <a:lvl4pPr marL="1600200" indent="-228600">
              <a:defRPr sz="2800">
                <a:solidFill>
                  <a:schemeClr val="tx1"/>
                </a:solidFill>
                <a:latin typeface="Times" charset="0"/>
                <a:ea typeface="ＭＳ Ｐゴシック" charset="0"/>
              </a:defRPr>
            </a:lvl4pPr>
            <a:lvl5pPr marL="2057400" indent="-22860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algn="ctr"/>
            <a:r>
              <a:rPr lang="it-IT" sz="3200">
                <a:solidFill>
                  <a:srgbClr val="FFFFFF"/>
                </a:solidFill>
                <a:latin typeface="Arial" charset="0"/>
                <a:cs typeface="Arial" charset="0"/>
              </a:rPr>
              <a:t>Il sistema UAS-GAL4</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00338"/>
            <a:ext cx="7975600"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p:cNvSpPr txBox="1">
            <a:spLocks noChangeArrowheads="1"/>
          </p:cNvSpPr>
          <p:nvPr/>
        </p:nvSpPr>
        <p:spPr bwMode="auto">
          <a:xfrm>
            <a:off x="381000" y="2209800"/>
            <a:ext cx="861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charset="0"/>
                <a:ea typeface="ＭＳ Ｐゴシック" charset="0"/>
                <a:cs typeface="ＭＳ Ｐゴシック" charset="0"/>
              </a:defRPr>
            </a:lvl1pPr>
            <a:lvl2pPr marL="742950" indent="-285750">
              <a:defRPr sz="2800">
                <a:solidFill>
                  <a:schemeClr val="tx1"/>
                </a:solidFill>
                <a:latin typeface="Times" charset="0"/>
                <a:ea typeface="ＭＳ Ｐゴシック" charset="0"/>
              </a:defRPr>
            </a:lvl2pPr>
            <a:lvl3pPr marL="1143000" indent="-228600">
              <a:defRPr sz="2800">
                <a:solidFill>
                  <a:schemeClr val="tx1"/>
                </a:solidFill>
                <a:latin typeface="Times" charset="0"/>
                <a:ea typeface="ＭＳ Ｐゴシック" charset="0"/>
              </a:defRPr>
            </a:lvl3pPr>
            <a:lvl4pPr marL="1600200" indent="-228600">
              <a:defRPr sz="2800">
                <a:solidFill>
                  <a:schemeClr val="tx1"/>
                </a:solidFill>
                <a:latin typeface="Times" charset="0"/>
                <a:ea typeface="ＭＳ Ｐゴシック" charset="0"/>
              </a:defRPr>
            </a:lvl4pPr>
            <a:lvl5pPr marL="2057400" indent="-22860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r>
              <a:rPr lang="it-IT" sz="1800" b="1">
                <a:latin typeface="Arial" charset="0"/>
                <a:cs typeface="Arial" charset="0"/>
              </a:rPr>
              <a:t>Metodo per esprimere geni di interesse in tessuti specifici in vari organismi</a:t>
            </a:r>
          </a:p>
        </p:txBody>
      </p:sp>
      <p:sp>
        <p:nvSpPr>
          <p:cNvPr id="7" name="CasellaDiTesto 4"/>
          <p:cNvSpPr txBox="1">
            <a:spLocks noChangeArrowheads="1"/>
          </p:cNvSpPr>
          <p:nvPr/>
        </p:nvSpPr>
        <p:spPr bwMode="auto">
          <a:xfrm>
            <a:off x="228600" y="649288"/>
            <a:ext cx="8915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charset="0"/>
                <a:ea typeface="ＭＳ Ｐゴシック" charset="0"/>
                <a:cs typeface="ＭＳ Ｐゴシック" charset="0"/>
              </a:defRPr>
            </a:lvl1pPr>
            <a:lvl2pPr marL="742950" indent="-285750">
              <a:defRPr sz="2800">
                <a:solidFill>
                  <a:schemeClr val="tx1"/>
                </a:solidFill>
                <a:latin typeface="Times" charset="0"/>
                <a:ea typeface="ＭＳ Ｐゴシック" charset="0"/>
              </a:defRPr>
            </a:lvl2pPr>
            <a:lvl3pPr marL="1143000" indent="-228600">
              <a:defRPr sz="2800">
                <a:solidFill>
                  <a:schemeClr val="tx1"/>
                </a:solidFill>
                <a:latin typeface="Times" charset="0"/>
                <a:ea typeface="ＭＳ Ｐゴシック" charset="0"/>
              </a:defRPr>
            </a:lvl3pPr>
            <a:lvl4pPr marL="1600200" indent="-228600">
              <a:defRPr sz="2800">
                <a:solidFill>
                  <a:schemeClr val="tx1"/>
                </a:solidFill>
                <a:latin typeface="Times" charset="0"/>
                <a:ea typeface="ＭＳ Ｐゴシック" charset="0"/>
              </a:defRPr>
            </a:lvl4pPr>
            <a:lvl5pPr marL="2057400" indent="-22860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r>
              <a:rPr lang="it-IT" sz="2000">
                <a:latin typeface="Arial" charset="0"/>
                <a:cs typeface="Arial" charset="0"/>
              </a:rPr>
              <a:t>In </a:t>
            </a:r>
            <a:r>
              <a:rPr lang="it-IT" sz="2000" b="1">
                <a:latin typeface="Arial" charset="0"/>
                <a:cs typeface="Arial" charset="0"/>
              </a:rPr>
              <a:t>lievito </a:t>
            </a:r>
            <a:r>
              <a:rPr lang="it-IT" sz="2000">
                <a:latin typeface="Arial" charset="0"/>
                <a:cs typeface="Arial" charset="0"/>
              </a:rPr>
              <a:t>il sistema è fisiologicamente costituito da due elementi principali: </a:t>
            </a:r>
            <a:r>
              <a:rPr lang="it-IT" sz="2000" b="1">
                <a:latin typeface="Arial" charset="0"/>
                <a:cs typeface="Arial" charset="0"/>
              </a:rPr>
              <a:t>il gene GAL4</a:t>
            </a:r>
            <a:r>
              <a:rPr lang="it-IT" sz="2000">
                <a:latin typeface="Arial" charset="0"/>
                <a:cs typeface="Arial" charset="0"/>
              </a:rPr>
              <a:t>, codificante per la </a:t>
            </a:r>
            <a:r>
              <a:rPr lang="it-IT" sz="2000" b="1">
                <a:latin typeface="Arial" charset="0"/>
                <a:cs typeface="Arial" charset="0"/>
              </a:rPr>
              <a:t>proteina attivatrice </a:t>
            </a:r>
            <a:r>
              <a:rPr lang="it-IT" sz="2000">
                <a:latin typeface="Arial" charset="0"/>
                <a:cs typeface="Arial" charset="0"/>
              </a:rPr>
              <a:t>della trascrizione </a:t>
            </a:r>
            <a:r>
              <a:rPr lang="it-IT" sz="2000" b="1">
                <a:latin typeface="Arial" charset="0"/>
                <a:cs typeface="Arial" charset="0"/>
              </a:rPr>
              <a:t>GAL4 </a:t>
            </a:r>
            <a:r>
              <a:rPr lang="it-IT" sz="2000">
                <a:latin typeface="Arial" charset="0"/>
                <a:cs typeface="Arial" charset="0"/>
              </a:rPr>
              <a:t>e le sequenze </a:t>
            </a:r>
            <a:r>
              <a:rPr lang="it-IT" sz="2000" b="1">
                <a:latin typeface="Arial" charset="0"/>
                <a:cs typeface="Arial" charset="0"/>
              </a:rPr>
              <a:t>UAS</a:t>
            </a:r>
            <a:r>
              <a:rPr lang="it-IT" sz="2000">
                <a:latin typeface="Arial" charset="0"/>
                <a:cs typeface="Arial" charset="0"/>
              </a:rPr>
              <a:t> (Upstream Activation Sequence), brevi sequenze regolative a monte dei geni strutturali alle quali GAL4 si lega per attivare la trascrizione.</a:t>
            </a:r>
          </a:p>
        </p:txBody>
      </p:sp>
      <p:sp>
        <p:nvSpPr>
          <p:cNvPr id="8" name="CasellaDiTesto 5"/>
          <p:cNvSpPr txBox="1">
            <a:spLocks noChangeArrowheads="1"/>
          </p:cNvSpPr>
          <p:nvPr/>
        </p:nvSpPr>
        <p:spPr bwMode="auto">
          <a:xfrm>
            <a:off x="1143000" y="5105400"/>
            <a:ext cx="915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charset="0"/>
                <a:ea typeface="ＭＳ Ｐゴシック" charset="0"/>
                <a:cs typeface="ＭＳ Ｐゴシック" charset="0"/>
              </a:defRPr>
            </a:lvl1pPr>
            <a:lvl2pPr marL="742950" indent="-285750">
              <a:defRPr sz="2800">
                <a:solidFill>
                  <a:schemeClr val="tx1"/>
                </a:solidFill>
                <a:latin typeface="Times" charset="0"/>
                <a:ea typeface="ＭＳ Ｐゴシック" charset="0"/>
              </a:defRPr>
            </a:lvl2pPr>
            <a:lvl3pPr marL="1143000" indent="-228600">
              <a:defRPr sz="2800">
                <a:solidFill>
                  <a:schemeClr val="tx1"/>
                </a:solidFill>
                <a:latin typeface="Times" charset="0"/>
                <a:ea typeface="ＭＳ Ｐゴシック" charset="0"/>
              </a:defRPr>
            </a:lvl3pPr>
            <a:lvl4pPr marL="1600200" indent="-228600">
              <a:defRPr sz="2800">
                <a:solidFill>
                  <a:schemeClr val="tx1"/>
                </a:solidFill>
                <a:latin typeface="Times" charset="0"/>
                <a:ea typeface="ＭＳ Ｐゴシック" charset="0"/>
              </a:defRPr>
            </a:lvl4pPr>
            <a:lvl5pPr marL="2057400" indent="-22860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r>
              <a:rPr lang="it-IT" sz="1800" dirty="0" err="1">
                <a:latin typeface="Arial" charset="0"/>
                <a:cs typeface="Arial" charset="0"/>
              </a:rPr>
              <a:t>Enh-vg</a:t>
            </a:r>
            <a:endParaRPr lang="it-IT" sz="1800" dirty="0">
              <a:latin typeface="Arial" charset="0"/>
              <a:cs typeface="Arial" charset="0"/>
            </a:endParaRPr>
          </a:p>
        </p:txBody>
      </p:sp>
    </p:spTree>
    <p:extLst>
      <p:ext uri="{BB962C8B-B14F-4D97-AF65-F5344CB8AC3E}">
        <p14:creationId xmlns:p14="http://schemas.microsoft.com/office/powerpoint/2010/main" val="1065093536"/>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4" name="CasellaDiTesto 3"/>
          <p:cNvSpPr txBox="1">
            <a:spLocks noChangeArrowheads="1"/>
          </p:cNvSpPr>
          <p:nvPr/>
        </p:nvSpPr>
        <p:spPr bwMode="auto">
          <a:xfrm>
            <a:off x="0" y="0"/>
            <a:ext cx="9144000" cy="954088"/>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a:solidFill>
                  <a:srgbClr val="FFFFFF"/>
                </a:solidFill>
                <a:latin typeface="Arial" charset="0"/>
                <a:cs typeface="Arial" charset="0"/>
              </a:rPr>
              <a:t>Espressione della proteina di fusione YETI-GFP in </a:t>
            </a:r>
            <a:r>
              <a:rPr lang="it-IT" sz="2800" i="1">
                <a:solidFill>
                  <a:srgbClr val="FFFFFF"/>
                </a:solidFill>
                <a:latin typeface="Arial" charset="0"/>
                <a:cs typeface="Arial" charset="0"/>
              </a:rPr>
              <a:t>Drosophila</a:t>
            </a:r>
            <a:endParaRPr lang="it-IT" sz="2800">
              <a:latin typeface="Arial" charset="0"/>
              <a:cs typeface="Arial" charset="0"/>
            </a:endParaRPr>
          </a:p>
        </p:txBody>
      </p:sp>
      <p:pic>
        <p:nvPicPr>
          <p:cNvPr id="37891" name="Immagine 5" descr="YETI po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6800" y="3752850"/>
            <a:ext cx="4754563"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Immagine 6" descr="larva GF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16013"/>
            <a:ext cx="75438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fade">
                                      <p:cBhvr>
                                        <p:cTn id="7" dur="2000"/>
                                        <p:tgtEl>
                                          <p:spTgt spid="378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7891"/>
                                        </p:tgtEl>
                                        <p:attrNameLst>
                                          <p:attrName>style.visibility</p:attrName>
                                        </p:attrNameLst>
                                      </p:cBhvr>
                                      <p:to>
                                        <p:strVal val="visible"/>
                                      </p:to>
                                    </p:set>
                                    <p:animEffect transition="in" filter="fade">
                                      <p:cBhvr>
                                        <p:cTn id="12" dur="2000"/>
                                        <p:tgtEl>
                                          <p:spTgt spid="37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Immagine 7" descr="allineament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00200"/>
            <a:ext cx="6030913"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0" name="CasellaDiTesto 14"/>
          <p:cNvSpPr txBox="1">
            <a:spLocks noChangeArrowheads="1"/>
          </p:cNvSpPr>
          <p:nvPr/>
        </p:nvSpPr>
        <p:spPr bwMode="auto">
          <a:xfrm>
            <a:off x="1600200" y="8382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charset="0"/>
                <a:ea typeface="ＭＳ Ｐゴシック" charset="0"/>
                <a:cs typeface="ＭＳ Ｐゴシック" charset="0"/>
              </a:defRPr>
            </a:lvl1pPr>
            <a:lvl2pPr marL="742950" indent="-285750" defTabSz="457200">
              <a:defRPr sz="2400">
                <a:solidFill>
                  <a:schemeClr val="tx1"/>
                </a:solidFill>
                <a:latin typeface="Times" charset="0"/>
                <a:ea typeface="ＭＳ Ｐゴシック" charset="0"/>
              </a:defRPr>
            </a:lvl2pPr>
            <a:lvl3pPr marL="1143000" indent="-228600" defTabSz="457200">
              <a:defRPr sz="2400">
                <a:solidFill>
                  <a:schemeClr val="tx1"/>
                </a:solidFill>
                <a:latin typeface="Times" charset="0"/>
                <a:ea typeface="ＭＳ Ｐゴシック" charset="0"/>
              </a:defRPr>
            </a:lvl3pPr>
            <a:lvl4pPr marL="1600200" indent="-228600" defTabSz="457200">
              <a:defRPr sz="2400">
                <a:solidFill>
                  <a:schemeClr val="tx1"/>
                </a:solidFill>
                <a:latin typeface="Times" charset="0"/>
                <a:ea typeface="ＭＳ Ｐゴシック" charset="0"/>
              </a:defRPr>
            </a:lvl4pPr>
            <a:lvl5pPr marL="2057400" indent="-228600" defTabSz="4572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200">
                <a:solidFill>
                  <a:srgbClr val="000000"/>
                </a:solidFill>
                <a:latin typeface="Arial" charset="0"/>
              </a:rPr>
              <a:t>L</a:t>
            </a:r>
            <a:r>
              <a:rPr lang="ja-JP" altLang="en-US" sz="1200">
                <a:solidFill>
                  <a:srgbClr val="000000"/>
                </a:solidFill>
                <a:latin typeface="Arial" charset="0"/>
              </a:rPr>
              <a:t>’</a:t>
            </a:r>
            <a:r>
              <a:rPr lang="en-US" altLang="ja-JP" sz="1200">
                <a:solidFill>
                  <a:srgbClr val="000000"/>
                </a:solidFill>
                <a:latin typeface="Arial" charset="0"/>
              </a:rPr>
              <a:t> open reading frame  di </a:t>
            </a:r>
            <a:r>
              <a:rPr lang="en-US" altLang="ja-JP" sz="1200" i="1">
                <a:solidFill>
                  <a:srgbClr val="000000"/>
                </a:solidFill>
                <a:latin typeface="Arial" charset="0"/>
              </a:rPr>
              <a:t>Yeti </a:t>
            </a:r>
            <a:r>
              <a:rPr lang="it-IT" altLang="ja-JP" sz="1200">
                <a:solidFill>
                  <a:srgbClr val="000000"/>
                </a:solidFill>
                <a:latin typeface="Arial" charset="0"/>
              </a:rPr>
              <a:t>codifica una proteina putativa di </a:t>
            </a:r>
            <a:r>
              <a:rPr lang="en-GB" altLang="ja-JP" sz="1200">
                <a:solidFill>
                  <a:srgbClr val="000000"/>
                </a:solidFill>
                <a:latin typeface="Arial" charset="0"/>
              </a:rPr>
              <a:t>241 aminoacidi che appartiene alla famiglia evolutivamente conservata  </a:t>
            </a:r>
            <a:r>
              <a:rPr lang="en-GB" altLang="ja-JP" sz="1200" b="1">
                <a:solidFill>
                  <a:srgbClr val="000000"/>
                </a:solidFill>
                <a:latin typeface="Arial" charset="0"/>
              </a:rPr>
              <a:t>Bucentaur (BCNT)</a:t>
            </a:r>
            <a:endParaRPr lang="it-IT" sz="1200" b="1">
              <a:solidFill>
                <a:srgbClr val="000000"/>
              </a:solidFill>
              <a:latin typeface="Arial" charset="0"/>
            </a:endParaRPr>
          </a:p>
        </p:txBody>
      </p:sp>
      <p:sp>
        <p:nvSpPr>
          <p:cNvPr id="135171" name="CasellaDiTesto 10"/>
          <p:cNvSpPr txBox="1">
            <a:spLocks noChangeArrowheads="1"/>
          </p:cNvSpPr>
          <p:nvPr/>
        </p:nvSpPr>
        <p:spPr bwMode="auto">
          <a:xfrm>
            <a:off x="0" y="0"/>
            <a:ext cx="9144000" cy="523875"/>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charset="0"/>
                <a:ea typeface="ＭＳ Ｐゴシック" charset="0"/>
                <a:cs typeface="ＭＳ Ｐゴシック" charset="0"/>
              </a:defRPr>
            </a:lvl1pPr>
            <a:lvl2pPr marL="742950" indent="-285750" defTabSz="457200">
              <a:defRPr sz="2400">
                <a:solidFill>
                  <a:schemeClr val="tx1"/>
                </a:solidFill>
                <a:latin typeface="Times" charset="0"/>
                <a:ea typeface="ＭＳ Ｐゴシック" charset="0"/>
              </a:defRPr>
            </a:lvl2pPr>
            <a:lvl3pPr marL="1143000" indent="-228600" defTabSz="457200">
              <a:defRPr sz="2400">
                <a:solidFill>
                  <a:schemeClr val="tx1"/>
                </a:solidFill>
                <a:latin typeface="Times" charset="0"/>
                <a:ea typeface="ＭＳ Ｐゴシック" charset="0"/>
              </a:defRPr>
            </a:lvl3pPr>
            <a:lvl4pPr marL="1600200" indent="-228600" defTabSz="457200">
              <a:defRPr sz="2400">
                <a:solidFill>
                  <a:schemeClr val="tx1"/>
                </a:solidFill>
                <a:latin typeface="Times" charset="0"/>
                <a:ea typeface="ＭＳ Ｐゴシック" charset="0"/>
              </a:defRPr>
            </a:lvl4pPr>
            <a:lvl5pPr marL="2057400" indent="-228600" defTabSz="4572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it-IT" sz="2800">
                <a:solidFill>
                  <a:srgbClr val="FFFFFF"/>
                </a:solidFill>
                <a:latin typeface="Arial" charset="0"/>
                <a:cs typeface="Arial" charset="0"/>
              </a:rPr>
              <a:t>     La proteina YETI appartiene alla famiglia BCNT</a:t>
            </a:r>
            <a:endParaRPr lang="it-IT" sz="1800">
              <a:solidFill>
                <a:srgbClr val="FFFFFF"/>
              </a:solidFill>
              <a:latin typeface="Arial"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5" descr="YETI in Tip60 complex carto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773238"/>
            <a:ext cx="7048500" cy="465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8" name="Rettangolo 2"/>
          <p:cNvSpPr>
            <a:spLocks noChangeArrowheads="1"/>
          </p:cNvSpPr>
          <p:nvPr/>
        </p:nvSpPr>
        <p:spPr bwMode="auto">
          <a:xfrm>
            <a:off x="762000" y="762000"/>
            <a:ext cx="7848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000000"/>
                </a:solidFill>
                <a:latin typeface="Arial" charset="0"/>
              </a:rPr>
              <a:t>Il TIP60 complex</a:t>
            </a:r>
            <a:r>
              <a:rPr lang="en-US" b="1">
                <a:solidFill>
                  <a:srgbClr val="000000"/>
                </a:solidFill>
                <a:latin typeface="Arial" charset="0"/>
                <a:cs typeface="Arial" charset="0"/>
              </a:rPr>
              <a:t> </a:t>
            </a:r>
            <a:r>
              <a:rPr lang="en-US">
                <a:solidFill>
                  <a:srgbClr val="000000"/>
                </a:solidFill>
                <a:latin typeface="Arial" charset="0"/>
                <a:cs typeface="Arial" charset="0"/>
              </a:rPr>
              <a:t>ha un ruolo chiave nella deposizione dell</a:t>
            </a:r>
            <a:r>
              <a:rPr lang="it-IT">
                <a:solidFill>
                  <a:srgbClr val="000000"/>
                </a:solidFill>
                <a:latin typeface="Arial" charset="0"/>
                <a:cs typeface="Arial" charset="0"/>
              </a:rPr>
              <a:t>’</a:t>
            </a:r>
            <a:r>
              <a:rPr lang="en-US" altLang="ja-JP" b="1">
                <a:solidFill>
                  <a:srgbClr val="000000"/>
                </a:solidFill>
                <a:latin typeface="Arial" charset="0"/>
                <a:cs typeface="Arial" charset="0"/>
              </a:rPr>
              <a:t>istone variante H2Av</a:t>
            </a:r>
            <a:r>
              <a:rPr lang="en-US" altLang="ja-JP">
                <a:solidFill>
                  <a:srgbClr val="000000"/>
                </a:solidFill>
                <a:latin typeface="Arial" charset="0"/>
                <a:cs typeface="Arial" charset="0"/>
              </a:rPr>
              <a:t> </a:t>
            </a:r>
            <a:endParaRPr lang="en-GB">
              <a:solidFill>
                <a:srgbClr val="000000"/>
              </a:solidFill>
              <a:latin typeface="Arial" charset="0"/>
              <a:cs typeface="Arial" charset="0"/>
            </a:endParaRPr>
          </a:p>
        </p:txBody>
      </p:sp>
      <p:sp>
        <p:nvSpPr>
          <p:cNvPr id="137219" name="CasellaDiTesto 4"/>
          <p:cNvSpPr txBox="1">
            <a:spLocks noChangeArrowheads="1"/>
          </p:cNvSpPr>
          <p:nvPr/>
        </p:nvSpPr>
        <p:spPr bwMode="auto">
          <a:xfrm>
            <a:off x="0" y="0"/>
            <a:ext cx="9144000" cy="523875"/>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a:solidFill>
                  <a:schemeClr val="bg1"/>
                </a:solidFill>
                <a:latin typeface="Arial" charset="0"/>
              </a:rPr>
              <a:t>YETI è una subunità del TIP60 complex</a:t>
            </a:r>
            <a:r>
              <a:rPr lang="en-US" sz="2800">
                <a:solidFill>
                  <a:schemeClr val="bg1"/>
                </a:solidFill>
                <a:latin typeface="Arial" charset="0"/>
                <a:cs typeface="Arial" charset="0"/>
              </a:rPr>
              <a:t> </a:t>
            </a:r>
            <a:endParaRPr lang="it-IT">
              <a:solidFill>
                <a:schemeClr val="bg1"/>
              </a:solidFill>
              <a:cs typeface="Arial"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2179638" y="4699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it-IT" sz="1800">
              <a:solidFill>
                <a:schemeClr val="tx2"/>
              </a:solidFill>
            </a:endParaRPr>
          </a:p>
        </p:txBody>
      </p:sp>
      <p:sp>
        <p:nvSpPr>
          <p:cNvPr id="69635" name="Rectangle 3"/>
          <p:cNvSpPr>
            <a:spLocks noChangeArrowheads="1"/>
          </p:cNvSpPr>
          <p:nvPr/>
        </p:nvSpPr>
        <p:spPr bwMode="auto">
          <a:xfrm>
            <a:off x="0" y="-26988"/>
            <a:ext cx="9144000" cy="584201"/>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3200">
                <a:solidFill>
                  <a:srgbClr val="FFFFFF"/>
                </a:solidFill>
                <a:latin typeface="Arial" charset="0"/>
                <a:cs typeface="Arial" charset="0"/>
              </a:rPr>
              <a:t>I cromosomi di </a:t>
            </a:r>
            <a:r>
              <a:rPr lang="it-IT" sz="3200" i="1">
                <a:solidFill>
                  <a:srgbClr val="FFFFFF"/>
                </a:solidFill>
                <a:latin typeface="Arial" charset="0"/>
                <a:cs typeface="Arial" charset="0"/>
              </a:rPr>
              <a:t>Drosophila</a:t>
            </a:r>
            <a:endParaRPr lang="it-IT" sz="1800">
              <a:solidFill>
                <a:srgbClr val="FFFFFF"/>
              </a:solidFill>
              <a:latin typeface="Arial" charset="0"/>
              <a:cs typeface="Arial" charset="0"/>
            </a:endParaRPr>
          </a:p>
        </p:txBody>
      </p:sp>
      <p:pic>
        <p:nvPicPr>
          <p:cNvPr id="69636" name="Picture 4" descr="cromosomi dros.tif                                             00031586Macintosh HD                   BBAB73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1619250"/>
            <a:ext cx="8964612"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Box 5"/>
          <p:cNvSpPr txBox="1">
            <a:spLocks noChangeArrowheads="1"/>
          </p:cNvSpPr>
          <p:nvPr/>
        </p:nvSpPr>
        <p:spPr bwMode="auto">
          <a:xfrm>
            <a:off x="684213" y="5332413"/>
            <a:ext cx="8834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800">
                <a:latin typeface="Arial" charset="0"/>
              </a:rPr>
              <a:t>cromosomi politenici		                                cromosomi mitotici</a:t>
            </a:r>
          </a:p>
        </p:txBody>
      </p:sp>
      <p:sp>
        <p:nvSpPr>
          <p:cNvPr id="69638" name="Text Box 6"/>
          <p:cNvSpPr txBox="1">
            <a:spLocks noChangeArrowheads="1"/>
          </p:cNvSpPr>
          <p:nvPr/>
        </p:nvSpPr>
        <p:spPr bwMode="auto">
          <a:xfrm>
            <a:off x="7605713" y="58515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endParaRPr lang="it-IT" sz="1800">
              <a:latin typeface="Arial"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CasellaDiTesto 1"/>
          <p:cNvSpPr txBox="1">
            <a:spLocks noChangeArrowheads="1"/>
          </p:cNvSpPr>
          <p:nvPr/>
        </p:nvSpPr>
        <p:spPr bwMode="auto">
          <a:xfrm>
            <a:off x="1115616" y="2492896"/>
            <a:ext cx="709837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dirty="0">
                <a:latin typeface="Arial" charset="0"/>
                <a:cs typeface="Arial" charset="0"/>
              </a:rPr>
              <a:t>L’annotazione della sequenza del </a:t>
            </a:r>
            <a:r>
              <a:rPr lang="it-IT" sz="2800" dirty="0" smtClean="0">
                <a:latin typeface="Arial" charset="0"/>
                <a:cs typeface="Arial" charset="0"/>
              </a:rPr>
              <a:t>genoma </a:t>
            </a:r>
          </a:p>
          <a:p>
            <a:pPr algn="ctr"/>
            <a:r>
              <a:rPr lang="it-IT" sz="2800" dirty="0" smtClean="0">
                <a:latin typeface="Arial" charset="0"/>
                <a:cs typeface="Arial" charset="0"/>
              </a:rPr>
              <a:t>eterocromatico di </a:t>
            </a:r>
            <a:r>
              <a:rPr lang="it-IT" sz="2800" i="1" dirty="0" err="1">
                <a:latin typeface="Arial" charset="0"/>
                <a:cs typeface="Arial" charset="0"/>
              </a:rPr>
              <a:t>Drosophila</a:t>
            </a:r>
            <a:r>
              <a:rPr lang="it-IT" sz="2800" i="1" dirty="0">
                <a:latin typeface="Arial" charset="0"/>
                <a:cs typeface="Arial" charset="0"/>
              </a:rPr>
              <a:t> </a:t>
            </a:r>
            <a:r>
              <a:rPr lang="it-IT" sz="2800" i="1" dirty="0" err="1">
                <a:latin typeface="Arial" charset="0"/>
                <a:cs typeface="Arial" charset="0"/>
              </a:rPr>
              <a:t>melanogaster</a:t>
            </a:r>
            <a:endParaRPr lang="it-IT" sz="2800" i="1" dirty="0">
              <a:latin typeface="Arial" charset="0"/>
              <a:cs typeface="Arial"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Immagine 3" descr="Schermata 2015-03-29 alle 16.47.0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1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descr="Istantanea 2007-06-27 14-55-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2693689"/>
            <a:ext cx="4286250" cy="390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0" name="Rectangle 3"/>
          <p:cNvSpPr>
            <a:spLocks noChangeArrowheads="1"/>
          </p:cNvSpPr>
          <p:nvPr/>
        </p:nvSpPr>
        <p:spPr bwMode="auto">
          <a:xfrm>
            <a:off x="0" y="0"/>
            <a:ext cx="9144000" cy="892175"/>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eaLnBrk="1" hangingPunct="1"/>
            <a:r>
              <a:rPr lang="it-IT" sz="2600">
                <a:solidFill>
                  <a:srgbClr val="FFFFFF"/>
                </a:solidFill>
                <a:latin typeface="Arial" charset="0"/>
                <a:cs typeface="Arial" charset="0"/>
              </a:rPr>
              <a:t>Era post-genomica: mappa integrata dell’eterocromatina di </a:t>
            </a:r>
            <a:r>
              <a:rPr lang="it-IT" sz="2600" i="1">
                <a:solidFill>
                  <a:srgbClr val="FFFFFF"/>
                </a:solidFill>
                <a:latin typeface="Arial" charset="0"/>
                <a:cs typeface="Arial" charset="0"/>
              </a:rPr>
              <a:t>Drosophila  melanogaster</a:t>
            </a:r>
            <a:endParaRPr lang="it-IT" sz="2600">
              <a:solidFill>
                <a:srgbClr val="FFFFFF"/>
              </a:solidFill>
              <a:latin typeface="Arial" charset="0"/>
              <a:cs typeface="Arial" charset="0"/>
            </a:endParaRPr>
          </a:p>
        </p:txBody>
      </p:sp>
      <p:sp>
        <p:nvSpPr>
          <p:cNvPr id="140291" name="Rettangolo 4"/>
          <p:cNvSpPr>
            <a:spLocks noChangeArrowheads="1"/>
          </p:cNvSpPr>
          <p:nvPr/>
        </p:nvSpPr>
        <p:spPr bwMode="auto">
          <a:xfrm>
            <a:off x="7570788" y="1389063"/>
            <a:ext cx="1522412" cy="522287"/>
          </a:xfrm>
          <a:prstGeom prst="rect">
            <a:avLst/>
          </a:prstGeom>
          <a:solidFill>
            <a:srgbClr val="0000FF"/>
          </a:solidFill>
          <a:ln w="9525">
            <a:solidFill>
              <a:srgbClr val="4F81BD"/>
            </a:solidFill>
            <a:miter lim="800000"/>
            <a:headEnd/>
            <a:tailEnd/>
          </a:ln>
        </p:spPr>
        <p:txBody>
          <a:bodyPr>
            <a:spAutoFit/>
          </a:bodyPr>
          <a:lstStyle/>
          <a:p>
            <a:pPr algn="ctr" defTabSz="457200" eaLnBrk="1" hangingPunct="1"/>
            <a:r>
              <a:rPr lang="it-IT" sz="1400">
                <a:solidFill>
                  <a:srgbClr val="FFFFFF"/>
                </a:solidFill>
                <a:latin typeface="Arial" charset="0"/>
                <a:cs typeface="Arial" charset="0"/>
              </a:rPr>
              <a:t>Circa </a:t>
            </a:r>
            <a:r>
              <a:rPr lang="it-IT" sz="1400" b="1">
                <a:solidFill>
                  <a:srgbClr val="FFFFFF"/>
                </a:solidFill>
                <a:latin typeface="Arial" charset="0"/>
                <a:cs typeface="Arial" charset="0"/>
              </a:rPr>
              <a:t>400</a:t>
            </a:r>
          </a:p>
          <a:p>
            <a:pPr algn="ctr" defTabSz="457200" eaLnBrk="1" hangingPunct="1"/>
            <a:r>
              <a:rPr lang="it-IT" sz="1400" b="1">
                <a:solidFill>
                  <a:srgbClr val="FFFFFF"/>
                </a:solidFill>
                <a:latin typeface="Arial" charset="0"/>
                <a:cs typeface="Arial" charset="0"/>
              </a:rPr>
              <a:t> geni putativi</a:t>
            </a:r>
            <a:endParaRPr lang="it-IT" sz="1400">
              <a:solidFill>
                <a:srgbClr val="FFFFFF"/>
              </a:solidFill>
              <a:latin typeface="Arial" charset="0"/>
              <a:cs typeface="Arial" charset="0"/>
            </a:endParaRPr>
          </a:p>
        </p:txBody>
      </p:sp>
      <p:pic>
        <p:nvPicPr>
          <p:cNvPr id="140292" name="Immagine 6" descr="Scienc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275" y="2935288"/>
            <a:ext cx="4721225"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Immagine 8" descr="fish.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7088" y="930275"/>
            <a:ext cx="6743700"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ext Box 3"/>
          <p:cNvSpPr txBox="1">
            <a:spLocks noChangeArrowheads="1"/>
          </p:cNvSpPr>
          <p:nvPr/>
        </p:nvSpPr>
        <p:spPr bwMode="auto">
          <a:xfrm>
            <a:off x="1889125" y="1365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charset="0"/>
                <a:ea typeface="ＭＳ Ｐゴシック" charset="0"/>
                <a:cs typeface="ＭＳ Ｐゴシック" charset="0"/>
              </a:defRPr>
            </a:lvl1pPr>
            <a:lvl2pPr marL="742950" indent="-285750" defTabSz="457200">
              <a:defRPr sz="2400">
                <a:solidFill>
                  <a:schemeClr val="tx1"/>
                </a:solidFill>
                <a:latin typeface="Times" charset="0"/>
                <a:ea typeface="ＭＳ Ｐゴシック" charset="0"/>
              </a:defRPr>
            </a:lvl2pPr>
            <a:lvl3pPr marL="1143000" indent="-228600" defTabSz="457200">
              <a:defRPr sz="2400">
                <a:solidFill>
                  <a:schemeClr val="tx1"/>
                </a:solidFill>
                <a:latin typeface="Times" charset="0"/>
                <a:ea typeface="ＭＳ Ｐゴシック" charset="0"/>
              </a:defRPr>
            </a:lvl3pPr>
            <a:lvl4pPr marL="1600200" indent="-228600" defTabSz="457200">
              <a:defRPr sz="2400">
                <a:solidFill>
                  <a:schemeClr val="tx1"/>
                </a:solidFill>
                <a:latin typeface="Times" charset="0"/>
                <a:ea typeface="ＭＳ Ｐゴシック" charset="0"/>
              </a:defRPr>
            </a:lvl4pPr>
            <a:lvl5pPr marL="2057400" indent="-228600" defTabSz="4572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endParaRPr lang="it-IT" sz="1800">
              <a:solidFill>
                <a:srgbClr val="000000"/>
              </a:solidFill>
              <a:latin typeface="Calibri" charset="0"/>
            </a:endParaRPr>
          </a:p>
        </p:txBody>
      </p:sp>
      <p:sp>
        <p:nvSpPr>
          <p:cNvPr id="141314" name="Text Box 4"/>
          <p:cNvSpPr txBox="1">
            <a:spLocks noChangeArrowheads="1"/>
          </p:cNvSpPr>
          <p:nvPr/>
        </p:nvSpPr>
        <p:spPr bwMode="auto">
          <a:xfrm>
            <a:off x="0" y="0"/>
            <a:ext cx="9144000" cy="830263"/>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charset="0"/>
                <a:ea typeface="ＭＳ Ｐゴシック" charset="0"/>
                <a:cs typeface="ＭＳ Ｐゴシック" charset="0"/>
              </a:defRPr>
            </a:lvl1pPr>
            <a:lvl2pPr marL="742950" indent="-285750" defTabSz="457200">
              <a:defRPr sz="2400">
                <a:solidFill>
                  <a:schemeClr val="tx1"/>
                </a:solidFill>
                <a:latin typeface="Times" charset="0"/>
                <a:ea typeface="ＭＳ Ｐゴシック" charset="0"/>
              </a:defRPr>
            </a:lvl2pPr>
            <a:lvl3pPr marL="1143000" indent="-228600" defTabSz="457200">
              <a:defRPr sz="2400">
                <a:solidFill>
                  <a:schemeClr val="tx1"/>
                </a:solidFill>
                <a:latin typeface="Times" charset="0"/>
                <a:ea typeface="ＭＳ Ｐゴシック" charset="0"/>
              </a:defRPr>
            </a:lvl3pPr>
            <a:lvl4pPr marL="1600200" indent="-228600" defTabSz="457200">
              <a:defRPr sz="2400">
                <a:solidFill>
                  <a:schemeClr val="tx1"/>
                </a:solidFill>
                <a:latin typeface="Times" charset="0"/>
                <a:ea typeface="ＭＳ Ｐゴシック" charset="0"/>
              </a:defRPr>
            </a:lvl4pPr>
            <a:lvl5pPr marL="2057400" indent="-228600" defTabSz="4572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it-IT">
                <a:solidFill>
                  <a:srgbClr val="FFFFFF"/>
                </a:solidFill>
                <a:latin typeface="Arial" charset="0"/>
                <a:cs typeface="Arial" charset="0"/>
              </a:rPr>
              <a:t>L’esempio dell’eterocromatina del cromosoma 2: </a:t>
            </a:r>
          </a:p>
          <a:p>
            <a:pPr algn="ctr" eaLnBrk="1" hangingPunct="1"/>
            <a:r>
              <a:rPr lang="it-IT">
                <a:solidFill>
                  <a:srgbClr val="FFFFFF"/>
                </a:solidFill>
                <a:latin typeface="Arial" charset="0"/>
                <a:cs typeface="Arial" charset="0"/>
              </a:rPr>
              <a:t>80 geni codificanti annotati</a:t>
            </a:r>
          </a:p>
        </p:txBody>
      </p:sp>
      <p:pic>
        <p:nvPicPr>
          <p:cNvPr id="141315" name="Immagine 9" descr="mappa geni het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19200"/>
            <a:ext cx="6251575" cy="478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Immagine 3" descr="F4.lar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4400"/>
            <a:ext cx="8153400"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8" name="Text Box 4"/>
          <p:cNvSpPr txBox="1">
            <a:spLocks noChangeArrowheads="1"/>
          </p:cNvSpPr>
          <p:nvPr/>
        </p:nvSpPr>
        <p:spPr bwMode="auto">
          <a:xfrm>
            <a:off x="0" y="0"/>
            <a:ext cx="9144000" cy="461963"/>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charset="0"/>
                <a:ea typeface="ＭＳ Ｐゴシック" charset="0"/>
                <a:cs typeface="ＭＳ Ｐゴシック" charset="0"/>
              </a:defRPr>
            </a:lvl1pPr>
            <a:lvl2pPr marL="742950" indent="-285750" defTabSz="457200">
              <a:defRPr sz="2400">
                <a:solidFill>
                  <a:schemeClr val="tx1"/>
                </a:solidFill>
                <a:latin typeface="Times" charset="0"/>
                <a:ea typeface="ＭＳ Ｐゴシック" charset="0"/>
              </a:defRPr>
            </a:lvl2pPr>
            <a:lvl3pPr marL="1143000" indent="-228600" defTabSz="457200">
              <a:defRPr sz="2400">
                <a:solidFill>
                  <a:schemeClr val="tx1"/>
                </a:solidFill>
                <a:latin typeface="Times" charset="0"/>
                <a:ea typeface="ＭＳ Ｐゴシック" charset="0"/>
              </a:defRPr>
            </a:lvl3pPr>
            <a:lvl4pPr marL="1600200" indent="-228600" defTabSz="457200">
              <a:defRPr sz="2400">
                <a:solidFill>
                  <a:schemeClr val="tx1"/>
                </a:solidFill>
                <a:latin typeface="Times" charset="0"/>
                <a:ea typeface="ＭＳ Ｐゴシック" charset="0"/>
              </a:defRPr>
            </a:lvl4pPr>
            <a:lvl5pPr marL="2057400" indent="-228600" defTabSz="4572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it-IT">
                <a:solidFill>
                  <a:srgbClr val="FFFFFF"/>
                </a:solidFill>
                <a:latin typeface="Arial" charset="0"/>
                <a:cs typeface="Arial" charset="0"/>
              </a:rPr>
              <a:t>I geni codificanti sono presenti in regioni ricche di DNA ripetuto</a:t>
            </a:r>
          </a:p>
        </p:txBody>
      </p:sp>
      <p:sp>
        <p:nvSpPr>
          <p:cNvPr id="142339" name="CasellaDiTesto 5"/>
          <p:cNvSpPr txBox="1">
            <a:spLocks noChangeArrowheads="1"/>
          </p:cNvSpPr>
          <p:nvPr/>
        </p:nvSpPr>
        <p:spPr bwMode="auto">
          <a:xfrm>
            <a:off x="371475" y="5657850"/>
            <a:ext cx="83915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a:latin typeface="Arial" charset="0"/>
                <a:cs typeface="Arial" charset="0"/>
              </a:rPr>
              <a:t>The density for the annotated heterochromatin is 10 to 11 genes per Mb, </a:t>
            </a:r>
          </a:p>
          <a:p>
            <a:r>
              <a:rPr lang="it-IT" sz="2000">
                <a:latin typeface="Arial" charset="0"/>
                <a:cs typeface="Arial" charset="0"/>
              </a:rPr>
              <a:t>compared with 127 genes per Mb in the euchromatin.</a:t>
            </a:r>
          </a:p>
          <a:p>
            <a:endParaRPr lang="it-IT" sz="2000">
              <a:latin typeface="Arial" charset="0"/>
              <a:cs typeface="Arial"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980728"/>
            <a:ext cx="2741613"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Line 5"/>
          <p:cNvSpPr>
            <a:spLocks noChangeShapeType="1"/>
          </p:cNvSpPr>
          <p:nvPr/>
        </p:nvSpPr>
        <p:spPr bwMode="auto">
          <a:xfrm flipH="1">
            <a:off x="3455988" y="1828800"/>
            <a:ext cx="201612" cy="198438"/>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3364" name="Rettangolo 7"/>
          <p:cNvSpPr>
            <a:spLocks noChangeArrowheads="1"/>
          </p:cNvSpPr>
          <p:nvPr/>
        </p:nvSpPr>
        <p:spPr bwMode="auto">
          <a:xfrm>
            <a:off x="0" y="0"/>
            <a:ext cx="9144000" cy="892175"/>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2600">
                <a:solidFill>
                  <a:srgbClr val="FFFFFF"/>
                </a:solidFill>
                <a:latin typeface="Arial" charset="0"/>
                <a:cs typeface="Arial" charset="0"/>
              </a:rPr>
              <a:t>Dimensioni fisiche: i geni eterocromatici sono in media </a:t>
            </a:r>
          </a:p>
          <a:p>
            <a:pPr algn="ctr"/>
            <a:r>
              <a:rPr lang="it-IT" sz="2600">
                <a:solidFill>
                  <a:srgbClr val="FFFFFF"/>
                </a:solidFill>
                <a:latin typeface="Arial" charset="0"/>
                <a:cs typeface="Arial" charset="0"/>
              </a:rPr>
              <a:t>10 volte grandi di quelli eucromatici </a:t>
            </a:r>
          </a:p>
        </p:txBody>
      </p:sp>
      <p:sp>
        <p:nvSpPr>
          <p:cNvPr id="143365" name="Rettangolo 6"/>
          <p:cNvSpPr>
            <a:spLocks noChangeArrowheads="1"/>
          </p:cNvSpPr>
          <p:nvPr/>
        </p:nvSpPr>
        <p:spPr bwMode="auto">
          <a:xfrm>
            <a:off x="5105400" y="1905000"/>
            <a:ext cx="3962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2000">
                <a:cs typeface="Arial" charset="0"/>
              </a:rPr>
              <a:t>Il caso estremo del gene </a:t>
            </a:r>
            <a:r>
              <a:rPr lang="it-IT" sz="2000" i="1">
                <a:cs typeface="Arial" charset="0"/>
              </a:rPr>
              <a:t>myosin 81F </a:t>
            </a:r>
            <a:r>
              <a:rPr lang="it-IT" sz="2000">
                <a:cs typeface="Arial" charset="0"/>
              </a:rPr>
              <a:t>che misura 2500 kb!</a:t>
            </a:r>
          </a:p>
        </p:txBody>
      </p:sp>
      <p:sp>
        <p:nvSpPr>
          <p:cNvPr id="143366" name="Rettangolo 7"/>
          <p:cNvSpPr>
            <a:spLocks noChangeArrowheads="1"/>
          </p:cNvSpPr>
          <p:nvPr/>
        </p:nvSpPr>
        <p:spPr bwMode="auto">
          <a:xfrm>
            <a:off x="3495675" y="6086475"/>
            <a:ext cx="1857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a:cs typeface="Arial" charset="0"/>
              </a:rPr>
              <a:t> </a:t>
            </a:r>
          </a:p>
        </p:txBody>
      </p:sp>
      <p:sp>
        <p:nvSpPr>
          <p:cNvPr id="36873" name="Rettangolo 8"/>
          <p:cNvSpPr>
            <a:spLocks noChangeArrowheads="1"/>
          </p:cNvSpPr>
          <p:nvPr/>
        </p:nvSpPr>
        <p:spPr bwMode="auto">
          <a:xfrm>
            <a:off x="228600" y="6172200"/>
            <a:ext cx="8796338" cy="400050"/>
          </a:xfrm>
          <a:prstGeom prst="rect">
            <a:avLst/>
          </a:prstGeom>
          <a:solidFill>
            <a:schemeClr val="tx2">
              <a:lumMod val="50000"/>
              <a:lumOff val="50000"/>
            </a:schemeClr>
          </a:solidFill>
          <a:ln w="9525">
            <a:noFill/>
            <a:miter lim="800000"/>
            <a:headEnd/>
            <a:tailEnd/>
          </a:ln>
        </p:spPr>
        <p:txBody>
          <a:bodyPr wrap="none">
            <a:spAutoFit/>
          </a:bodyPr>
          <a:lstStyle/>
          <a:p>
            <a:pPr>
              <a:defRPr/>
            </a:pPr>
            <a:r>
              <a:rPr lang="it-IT" sz="2000">
                <a:solidFill>
                  <a:schemeClr val="bg1"/>
                </a:solidFill>
                <a:latin typeface="Arial" charset="0"/>
                <a:cs typeface="Arial" charset="0"/>
              </a:rPr>
              <a:t>Più del 90% della porzione genomica  m</a:t>
            </a:r>
            <a:r>
              <a:rPr lang="it-IT" sz="2000" i="1">
                <a:solidFill>
                  <a:schemeClr val="bg1"/>
                </a:solidFill>
                <a:latin typeface="Arial" charset="0"/>
                <a:cs typeface="Arial" charset="0"/>
              </a:rPr>
              <a:t>yosin 81F </a:t>
            </a:r>
            <a:r>
              <a:rPr lang="it-IT" sz="2000">
                <a:solidFill>
                  <a:schemeClr val="bg1"/>
                </a:solidFill>
                <a:latin typeface="Arial" charset="0"/>
                <a:cs typeface="Arial" charset="0"/>
              </a:rPr>
              <a:t>è rappresentato da introni</a:t>
            </a:r>
            <a:endParaRPr lang="it-IT" sz="2000">
              <a:solidFill>
                <a:schemeClr val="bg1"/>
              </a:solidFill>
              <a:latin typeface="Arial" charset="0"/>
            </a:endParaRPr>
          </a:p>
        </p:txBody>
      </p:sp>
      <p:pic>
        <p:nvPicPr>
          <p:cNvPr id="143368" name="Immagine 9" descr="Schermata 2015-02-17 a 12.11.1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3413" y="2924944"/>
            <a:ext cx="7068337" cy="315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671395"/>
            <a:ext cx="5616623" cy="589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Text Box 1027"/>
          <p:cNvSpPr txBox="1">
            <a:spLocks noChangeArrowheads="1"/>
          </p:cNvSpPr>
          <p:nvPr/>
        </p:nvSpPr>
        <p:spPr bwMode="auto">
          <a:xfrm>
            <a:off x="0" y="0"/>
            <a:ext cx="9144000" cy="492125"/>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0" tIns="45709" rIns="91420" bIns="45709">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600">
                <a:solidFill>
                  <a:schemeClr val="bg1"/>
                </a:solidFill>
                <a:latin typeface="Arial" charset="0"/>
                <a:cs typeface="Arial" charset="0"/>
              </a:rPr>
              <a:t>  Gli introni sono ricchi di sequenze di origine trasposonica  </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538" y="1752600"/>
            <a:ext cx="867886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Text Box 3"/>
          <p:cNvSpPr txBox="1">
            <a:spLocks noChangeArrowheads="1"/>
          </p:cNvSpPr>
          <p:nvPr/>
        </p:nvSpPr>
        <p:spPr bwMode="auto">
          <a:xfrm>
            <a:off x="0" y="0"/>
            <a:ext cx="9144000" cy="954088"/>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a:solidFill>
                  <a:srgbClr val="FFFFFF"/>
                </a:solidFill>
                <a:latin typeface="Arial" charset="0"/>
                <a:cs typeface="Arial" charset="0"/>
              </a:rPr>
              <a:t>Polimorfismo di dimensione degli introni di geni eterocromatici in  </a:t>
            </a:r>
            <a:r>
              <a:rPr lang="it-IT" sz="2800" i="1">
                <a:solidFill>
                  <a:srgbClr val="FFFFFF"/>
                </a:solidFill>
                <a:latin typeface="Arial" charset="0"/>
                <a:cs typeface="Arial" charset="0"/>
              </a:rPr>
              <a:t>Drosophila</a:t>
            </a:r>
            <a:endParaRPr lang="it-IT" sz="2800">
              <a:solidFill>
                <a:srgbClr val="FFFFFF"/>
              </a:solidFill>
              <a:latin typeface="Arial" charset="0"/>
              <a:cs typeface="Arial"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hermata 2017-03-21 alle 20.23.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969" y="980728"/>
            <a:ext cx="4868912" cy="3623376"/>
          </a:xfrm>
          <a:prstGeom prst="rect">
            <a:avLst/>
          </a:prstGeom>
        </p:spPr>
      </p:pic>
      <p:sp>
        <p:nvSpPr>
          <p:cNvPr id="6" name="Rectangle 5"/>
          <p:cNvSpPr/>
          <p:nvPr/>
        </p:nvSpPr>
        <p:spPr>
          <a:xfrm>
            <a:off x="4499992" y="5157192"/>
            <a:ext cx="4320480" cy="1077218"/>
          </a:xfrm>
          <a:prstGeom prst="rect">
            <a:avLst/>
          </a:prstGeom>
          <a:ln>
            <a:solidFill>
              <a:schemeClr val="tx1"/>
            </a:solidFill>
          </a:ln>
        </p:spPr>
        <p:txBody>
          <a:bodyPr wrap="square">
            <a:spAutoFit/>
          </a:bodyPr>
          <a:lstStyle/>
          <a:p>
            <a:r>
              <a:rPr lang="en-US" sz="1600" dirty="0" err="1" smtClean="0">
                <a:latin typeface="Arial"/>
                <a:cs typeface="Arial"/>
              </a:rPr>
              <a:t>Sebbene</a:t>
            </a:r>
            <a:r>
              <a:rPr lang="en-US" sz="1600" dirty="0" smtClean="0">
                <a:latin typeface="Arial"/>
                <a:cs typeface="Arial"/>
              </a:rPr>
              <a:t> </a:t>
            </a:r>
            <a:r>
              <a:rPr lang="en-US" sz="1600" i="1" dirty="0">
                <a:latin typeface="Arial"/>
                <a:cs typeface="Arial"/>
              </a:rPr>
              <a:t>D. </a:t>
            </a:r>
            <a:r>
              <a:rPr lang="en-US" sz="1600" i="1" dirty="0" err="1">
                <a:latin typeface="Arial"/>
                <a:cs typeface="Arial"/>
              </a:rPr>
              <a:t>ananassae</a:t>
            </a:r>
            <a:r>
              <a:rPr lang="en-US" sz="1600" i="1" dirty="0">
                <a:latin typeface="Arial"/>
                <a:cs typeface="Arial"/>
              </a:rPr>
              <a:t> </a:t>
            </a:r>
            <a:r>
              <a:rPr lang="en-US" sz="1600" i="1" dirty="0" smtClean="0">
                <a:latin typeface="Arial"/>
                <a:cs typeface="Arial"/>
              </a:rPr>
              <a:t> </a:t>
            </a:r>
            <a:r>
              <a:rPr lang="en-US" sz="1600" dirty="0" err="1" smtClean="0">
                <a:latin typeface="Arial"/>
                <a:cs typeface="Arial"/>
              </a:rPr>
              <a:t>si</a:t>
            </a:r>
            <a:r>
              <a:rPr lang="en-US" sz="1600" dirty="0" smtClean="0">
                <a:latin typeface="Arial"/>
                <a:cs typeface="Arial"/>
              </a:rPr>
              <a:t> </a:t>
            </a:r>
            <a:r>
              <a:rPr lang="en-US" sz="1600" dirty="0" err="1" smtClean="0">
                <a:latin typeface="Arial"/>
                <a:cs typeface="Arial"/>
              </a:rPr>
              <a:t>sia</a:t>
            </a:r>
            <a:r>
              <a:rPr lang="en-US" sz="1600" dirty="0" smtClean="0">
                <a:latin typeface="Arial"/>
                <a:cs typeface="Arial"/>
              </a:rPr>
              <a:t> </a:t>
            </a:r>
            <a:r>
              <a:rPr lang="en-US" sz="1600" dirty="0" err="1" smtClean="0">
                <a:latin typeface="Arial"/>
                <a:cs typeface="Arial"/>
              </a:rPr>
              <a:t>separata</a:t>
            </a:r>
            <a:r>
              <a:rPr lang="en-US" sz="1600" dirty="0" smtClean="0">
                <a:latin typeface="Arial"/>
                <a:cs typeface="Arial"/>
              </a:rPr>
              <a:t> circa 15 </a:t>
            </a:r>
            <a:r>
              <a:rPr lang="en-US" sz="1600" dirty="0" err="1" smtClean="0">
                <a:latin typeface="Arial"/>
                <a:cs typeface="Arial"/>
              </a:rPr>
              <a:t>milioni</a:t>
            </a:r>
            <a:r>
              <a:rPr lang="en-US" sz="1600" dirty="0" smtClean="0">
                <a:latin typeface="Arial"/>
                <a:cs typeface="Arial"/>
              </a:rPr>
              <a:t> di </a:t>
            </a:r>
            <a:r>
              <a:rPr lang="en-US" sz="1600" dirty="0" err="1" smtClean="0">
                <a:latin typeface="Arial"/>
                <a:cs typeface="Arial"/>
              </a:rPr>
              <a:t>anni</a:t>
            </a:r>
            <a:r>
              <a:rPr lang="en-US" sz="1600" dirty="0" smtClean="0">
                <a:latin typeface="Arial"/>
                <a:cs typeface="Arial"/>
              </a:rPr>
              <a:t> </a:t>
            </a:r>
            <a:r>
              <a:rPr lang="en-US" sz="1600" dirty="0" err="1" smtClean="0">
                <a:latin typeface="Arial"/>
                <a:cs typeface="Arial"/>
              </a:rPr>
              <a:t>fa</a:t>
            </a:r>
            <a:r>
              <a:rPr lang="en-US" sz="1600" dirty="0" smtClean="0">
                <a:latin typeface="Arial"/>
                <a:cs typeface="Arial"/>
              </a:rPr>
              <a:t> da </a:t>
            </a:r>
            <a:r>
              <a:rPr lang="en-US" sz="1600" i="1" dirty="0" smtClean="0">
                <a:latin typeface="Arial"/>
                <a:cs typeface="Arial"/>
              </a:rPr>
              <a:t>D</a:t>
            </a:r>
            <a:r>
              <a:rPr lang="en-US" sz="1600" i="1" dirty="0">
                <a:latin typeface="Arial"/>
                <a:cs typeface="Arial"/>
              </a:rPr>
              <a:t>. </a:t>
            </a:r>
            <a:r>
              <a:rPr lang="en-US" sz="1600" i="1" dirty="0" smtClean="0">
                <a:latin typeface="Arial"/>
                <a:cs typeface="Arial"/>
              </a:rPr>
              <a:t>melanogaster, </a:t>
            </a:r>
            <a:r>
              <a:rPr lang="en-US" sz="1600" dirty="0" err="1" smtClean="0">
                <a:latin typeface="Arial"/>
                <a:cs typeface="Arial"/>
              </a:rPr>
              <a:t>il</a:t>
            </a:r>
            <a:r>
              <a:rPr lang="en-US" sz="1600" dirty="0" smtClean="0">
                <a:latin typeface="Arial"/>
                <a:cs typeface="Arial"/>
              </a:rPr>
              <a:t> </a:t>
            </a:r>
            <a:r>
              <a:rPr lang="en-US" sz="1600" dirty="0" err="1" smtClean="0">
                <a:latin typeface="Arial"/>
                <a:cs typeface="Arial"/>
              </a:rPr>
              <a:t>cromosoma</a:t>
            </a:r>
            <a:r>
              <a:rPr lang="en-US" sz="1600" dirty="0" smtClean="0">
                <a:latin typeface="Arial"/>
                <a:cs typeface="Arial"/>
              </a:rPr>
              <a:t> 4 </a:t>
            </a:r>
            <a:r>
              <a:rPr lang="en-US" sz="1600" dirty="0" err="1" smtClean="0">
                <a:latin typeface="Arial"/>
                <a:cs typeface="Arial"/>
              </a:rPr>
              <a:t>è</a:t>
            </a:r>
            <a:r>
              <a:rPr lang="en-US" sz="1600" dirty="0" smtClean="0">
                <a:latin typeface="Arial"/>
                <a:cs typeface="Arial"/>
              </a:rPr>
              <a:t> </a:t>
            </a:r>
            <a:r>
              <a:rPr lang="en-US" sz="1600" dirty="0" err="1" smtClean="0">
                <a:latin typeface="Arial"/>
                <a:cs typeface="Arial"/>
              </a:rPr>
              <a:t>andato</a:t>
            </a:r>
            <a:r>
              <a:rPr lang="en-US" sz="1600" dirty="0" smtClean="0">
                <a:latin typeface="Arial"/>
                <a:cs typeface="Arial"/>
              </a:rPr>
              <a:t> </a:t>
            </a:r>
            <a:r>
              <a:rPr lang="en-US" sz="1600" dirty="0" err="1" smtClean="0">
                <a:latin typeface="Arial"/>
                <a:cs typeface="Arial"/>
              </a:rPr>
              <a:t>incontro</a:t>
            </a:r>
            <a:r>
              <a:rPr lang="en-US" sz="1600" dirty="0" smtClean="0">
                <a:latin typeface="Arial"/>
                <a:cs typeface="Arial"/>
              </a:rPr>
              <a:t> ad </a:t>
            </a:r>
            <a:r>
              <a:rPr lang="en-US" sz="1600" dirty="0" err="1" smtClean="0">
                <a:latin typeface="Arial"/>
                <a:cs typeface="Arial"/>
              </a:rPr>
              <a:t>una</a:t>
            </a:r>
            <a:r>
              <a:rPr lang="en-US" sz="1600" dirty="0" smtClean="0">
                <a:latin typeface="Arial"/>
                <a:cs typeface="Arial"/>
              </a:rPr>
              <a:t> </a:t>
            </a:r>
            <a:r>
              <a:rPr lang="en-US" sz="1600" dirty="0" err="1" smtClean="0">
                <a:latin typeface="Arial"/>
                <a:cs typeface="Arial"/>
              </a:rPr>
              <a:t>notevole</a:t>
            </a:r>
            <a:r>
              <a:rPr lang="en-US" sz="1600" dirty="0" smtClean="0">
                <a:latin typeface="Arial"/>
                <a:cs typeface="Arial"/>
              </a:rPr>
              <a:t> </a:t>
            </a:r>
            <a:r>
              <a:rPr lang="en-US" sz="1600" dirty="0" err="1" smtClean="0">
                <a:latin typeface="Arial"/>
                <a:cs typeface="Arial"/>
              </a:rPr>
              <a:t>espansione</a:t>
            </a:r>
            <a:r>
              <a:rPr lang="en-US" sz="1600" dirty="0" smtClean="0">
                <a:latin typeface="Arial"/>
                <a:cs typeface="Arial"/>
              </a:rPr>
              <a:t> </a:t>
            </a:r>
            <a:r>
              <a:rPr lang="en-US" sz="1600" dirty="0" err="1" smtClean="0">
                <a:latin typeface="Arial"/>
                <a:cs typeface="Arial"/>
              </a:rPr>
              <a:t>delle</a:t>
            </a:r>
            <a:r>
              <a:rPr lang="en-US" sz="1600" dirty="0" smtClean="0">
                <a:latin typeface="Arial"/>
                <a:cs typeface="Arial"/>
              </a:rPr>
              <a:t> </a:t>
            </a:r>
            <a:r>
              <a:rPr lang="en-US" sz="1600" dirty="0" err="1" smtClean="0">
                <a:latin typeface="Arial"/>
                <a:cs typeface="Arial"/>
              </a:rPr>
              <a:t>dimensioni</a:t>
            </a:r>
            <a:r>
              <a:rPr lang="en-US" sz="1600" dirty="0" smtClean="0">
                <a:latin typeface="Arial"/>
                <a:cs typeface="Arial"/>
              </a:rPr>
              <a:t> </a:t>
            </a:r>
            <a:r>
              <a:rPr lang="en-US" sz="1600" dirty="0" err="1" smtClean="0">
                <a:latin typeface="Arial"/>
                <a:cs typeface="Arial"/>
              </a:rPr>
              <a:t>fisiche</a:t>
            </a:r>
            <a:r>
              <a:rPr lang="en-US" sz="1600" dirty="0" smtClean="0">
                <a:latin typeface="Arial"/>
                <a:cs typeface="Arial"/>
              </a:rPr>
              <a:t>  </a:t>
            </a:r>
            <a:endParaRPr lang="en-US" sz="1600" dirty="0">
              <a:latin typeface="Arial"/>
              <a:cs typeface="Arial"/>
            </a:endParaRPr>
          </a:p>
        </p:txBody>
      </p:sp>
      <p:sp>
        <p:nvSpPr>
          <p:cNvPr id="7" name="Text Box 1027"/>
          <p:cNvSpPr txBox="1">
            <a:spLocks noChangeArrowheads="1"/>
          </p:cNvSpPr>
          <p:nvPr/>
        </p:nvSpPr>
        <p:spPr bwMode="auto">
          <a:xfrm>
            <a:off x="0" y="0"/>
            <a:ext cx="9144000" cy="89253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0" tIns="45709" rIns="91420" bIns="45709">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600" dirty="0" smtClean="0">
                <a:solidFill>
                  <a:schemeClr val="bg1"/>
                </a:solidFill>
                <a:latin typeface="Arial" charset="0"/>
                <a:cs typeface="Arial" charset="0"/>
              </a:rPr>
              <a:t>I </a:t>
            </a:r>
            <a:r>
              <a:rPr lang="it-IT" sz="2600" dirty="0" err="1" smtClean="0">
                <a:solidFill>
                  <a:schemeClr val="bg1"/>
                </a:solidFill>
                <a:latin typeface="Arial" charset="0"/>
                <a:cs typeface="Arial" charset="0"/>
              </a:rPr>
              <a:t>retrotrasposoni</a:t>
            </a:r>
            <a:r>
              <a:rPr lang="it-IT" sz="2600" dirty="0" smtClean="0">
                <a:solidFill>
                  <a:schemeClr val="bg1"/>
                </a:solidFill>
                <a:latin typeface="Arial" charset="0"/>
                <a:cs typeface="Arial" charset="0"/>
              </a:rPr>
              <a:t> sono responsabili dell’espansione del cromosoma 4 eterocromatico in </a:t>
            </a:r>
            <a:r>
              <a:rPr lang="it-IT" sz="2600" i="1" dirty="0" err="1" smtClean="0">
                <a:solidFill>
                  <a:schemeClr val="bg1"/>
                </a:solidFill>
                <a:latin typeface="Arial" charset="0"/>
                <a:cs typeface="Arial" charset="0"/>
              </a:rPr>
              <a:t>Drosophila</a:t>
            </a:r>
            <a:r>
              <a:rPr lang="it-IT" sz="2600" i="1" dirty="0" smtClean="0">
                <a:solidFill>
                  <a:schemeClr val="bg1"/>
                </a:solidFill>
                <a:latin typeface="Arial" charset="0"/>
                <a:cs typeface="Arial" charset="0"/>
              </a:rPr>
              <a:t> </a:t>
            </a:r>
            <a:r>
              <a:rPr lang="it-IT" sz="2600" i="1" dirty="0" err="1" smtClean="0">
                <a:solidFill>
                  <a:schemeClr val="bg1"/>
                </a:solidFill>
                <a:latin typeface="Arial" charset="0"/>
                <a:cs typeface="Arial" charset="0"/>
              </a:rPr>
              <a:t>ananassae</a:t>
            </a:r>
            <a:endParaRPr lang="it-IT" sz="2600" i="1" dirty="0">
              <a:solidFill>
                <a:schemeClr val="bg1"/>
              </a:solidFill>
              <a:latin typeface="Arial" charset="0"/>
              <a:cs typeface="Arial" charset="0"/>
            </a:endParaRPr>
          </a:p>
        </p:txBody>
      </p:sp>
      <p:pic>
        <p:nvPicPr>
          <p:cNvPr id="8" name="Picture 7" descr="Schermata 2017-03-21 alle 20.40.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052736"/>
            <a:ext cx="2831242" cy="2448272"/>
          </a:xfrm>
          <a:prstGeom prst="rect">
            <a:avLst/>
          </a:prstGeom>
        </p:spPr>
      </p:pic>
      <p:pic>
        <p:nvPicPr>
          <p:cNvPr id="9" name="Picture 8" descr="Schermata 2017-03-21 alle 20.50.0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3471890"/>
            <a:ext cx="4032448" cy="3026070"/>
          </a:xfrm>
          <a:prstGeom prst="rect">
            <a:avLst/>
          </a:prstGeom>
        </p:spPr>
      </p:pic>
    </p:spTree>
    <p:extLst>
      <p:ext uri="{BB962C8B-B14F-4D97-AF65-F5344CB8AC3E}">
        <p14:creationId xmlns:p14="http://schemas.microsoft.com/office/powerpoint/2010/main" val="2982477701"/>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 calcmode="lin" valueType="num">
                                      <p:cBhvr>
                                        <p:cTn id="9" dur="2000" fill="hold"/>
                                        <p:tgtEl>
                                          <p:spTgt spid="8"/>
                                        </p:tgtEl>
                                        <p:attrNameLst>
                                          <p:attrName>style.rotation</p:attrName>
                                        </p:attrNameLst>
                                      </p:cBhvr>
                                      <p:tavLst>
                                        <p:tav tm="0">
                                          <p:val>
                                            <p:fltVal val="360"/>
                                          </p:val>
                                        </p:tav>
                                        <p:tav tm="100000">
                                          <p:val>
                                            <p:fltVal val="0"/>
                                          </p:val>
                                        </p:tav>
                                      </p:tavLst>
                                    </p:anim>
                                    <p:animEffect transition="in" filter="fade">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2000" fill="hold"/>
                                        <p:tgtEl>
                                          <p:spTgt spid="9"/>
                                        </p:tgtEl>
                                        <p:attrNameLst>
                                          <p:attrName>ppt_w</p:attrName>
                                        </p:attrNameLst>
                                      </p:cBhvr>
                                      <p:tavLst>
                                        <p:tav tm="0">
                                          <p:val>
                                            <p:fltVal val="0"/>
                                          </p:val>
                                        </p:tav>
                                        <p:tav tm="100000">
                                          <p:val>
                                            <p:strVal val="#ppt_w"/>
                                          </p:val>
                                        </p:tav>
                                      </p:tavLst>
                                    </p:anim>
                                    <p:anim calcmode="lin" valueType="num">
                                      <p:cBhvr>
                                        <p:cTn id="16" dur="20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2000" fill="hold"/>
                                        <p:tgtEl>
                                          <p:spTgt spid="3"/>
                                        </p:tgtEl>
                                        <p:attrNameLst>
                                          <p:attrName>ppt_w</p:attrName>
                                        </p:attrNameLst>
                                      </p:cBhvr>
                                      <p:tavLst>
                                        <p:tav tm="0">
                                          <p:val>
                                            <p:fltVal val="0"/>
                                          </p:val>
                                        </p:tav>
                                        <p:tav tm="100000">
                                          <p:val>
                                            <p:strVal val="#ppt_w"/>
                                          </p:val>
                                        </p:tav>
                                      </p:tavLst>
                                    </p:anim>
                                    <p:anim calcmode="lin" valueType="num">
                                      <p:cBhvr>
                                        <p:cTn id="28" dur="20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125538"/>
            <a:ext cx="7272338" cy="534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Text Box 3"/>
          <p:cNvSpPr txBox="1">
            <a:spLocks noChangeArrowheads="1"/>
          </p:cNvSpPr>
          <p:nvPr/>
        </p:nvSpPr>
        <p:spPr bwMode="auto">
          <a:xfrm>
            <a:off x="0" y="0"/>
            <a:ext cx="9144000" cy="954107"/>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dirty="0" smtClean="0">
                <a:solidFill>
                  <a:srgbClr val="FFFFFF"/>
                </a:solidFill>
                <a:latin typeface="Arial" charset="0"/>
                <a:cs typeface="Arial" charset="0"/>
              </a:rPr>
              <a:t>Geni eterocromatici giganteschi: I </a:t>
            </a:r>
            <a:r>
              <a:rPr lang="it-IT" sz="2800" dirty="0">
                <a:solidFill>
                  <a:srgbClr val="FFFFFF"/>
                </a:solidFill>
                <a:latin typeface="Arial" charset="0"/>
                <a:cs typeface="Arial" charset="0"/>
              </a:rPr>
              <a:t>fattori di fertilità del cromosoma </a:t>
            </a:r>
            <a:r>
              <a:rPr lang="it-IT" sz="2800" dirty="0" smtClean="0">
                <a:solidFill>
                  <a:srgbClr val="FFFFFF"/>
                </a:solidFill>
                <a:latin typeface="Arial" charset="0"/>
                <a:cs typeface="Arial" charset="0"/>
              </a:rPr>
              <a:t>Y</a:t>
            </a:r>
            <a:endParaRPr lang="it-IT" sz="2800" dirty="0">
              <a:solidFill>
                <a:srgbClr val="FFFFFF"/>
              </a:solidFill>
              <a:latin typeface="Arial" charset="0"/>
              <a:cs typeface="Arial"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539750" y="1125538"/>
            <a:ext cx="8040688" cy="40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it-IT" sz="2000">
                <a:solidFill>
                  <a:srgbClr val="000000"/>
                </a:solidFill>
                <a:latin typeface="Arial" charset="0"/>
              </a:rPr>
              <a:t>I cromosomi politenici sono cromosomi giganti che si trovano nelle ghiandole salivari, nell</a:t>
            </a:r>
            <a:r>
              <a:rPr lang="ja-JP" altLang="it-IT" sz="2000">
                <a:solidFill>
                  <a:srgbClr val="000000"/>
                </a:solidFill>
                <a:latin typeface="Arial" charset="0"/>
              </a:rPr>
              <a:t>’</a:t>
            </a:r>
            <a:r>
              <a:rPr lang="it-IT" altLang="ja-JP" sz="2000">
                <a:solidFill>
                  <a:srgbClr val="000000"/>
                </a:solidFill>
                <a:latin typeface="Arial" charset="0"/>
              </a:rPr>
              <a:t>intestino e  nei tessuti adiposi dei ditteri </a:t>
            </a:r>
          </a:p>
          <a:p>
            <a:pPr eaLnBrk="1" hangingPunct="1">
              <a:spcBef>
                <a:spcPct val="50000"/>
              </a:spcBef>
              <a:buFontTx/>
              <a:buChar char="•"/>
            </a:pPr>
            <a:r>
              <a:rPr lang="it-IT" sz="2000">
                <a:solidFill>
                  <a:srgbClr val="000000"/>
                </a:solidFill>
                <a:latin typeface="Arial" charset="0"/>
              </a:rPr>
              <a:t>Osservati per la prima volta da Balbiani (1881)</a:t>
            </a:r>
          </a:p>
          <a:p>
            <a:pPr eaLnBrk="1" hangingPunct="1">
              <a:spcBef>
                <a:spcPct val="50000"/>
              </a:spcBef>
              <a:buFontTx/>
              <a:buChar char="•"/>
            </a:pPr>
            <a:r>
              <a:rPr lang="it-IT" sz="2000">
                <a:solidFill>
                  <a:srgbClr val="000000"/>
                </a:solidFill>
                <a:latin typeface="Arial" charset="0"/>
              </a:rPr>
              <a:t>Sono stati prodotti per endomitosi (ripetuti cicli di replicazione non seguiti da segregazione)</a:t>
            </a:r>
          </a:p>
          <a:p>
            <a:pPr eaLnBrk="1" hangingPunct="1">
              <a:spcBef>
                <a:spcPct val="50000"/>
              </a:spcBef>
              <a:buFontTx/>
              <a:buChar char="•"/>
            </a:pPr>
            <a:r>
              <a:rPr lang="it-IT" sz="2000">
                <a:solidFill>
                  <a:srgbClr val="000000"/>
                </a:solidFill>
                <a:latin typeface="Arial" charset="0"/>
              </a:rPr>
              <a:t>Sono cromosomi di cellule in interfase </a:t>
            </a:r>
          </a:p>
          <a:p>
            <a:pPr eaLnBrk="1" hangingPunct="1">
              <a:spcBef>
                <a:spcPct val="50000"/>
              </a:spcBef>
              <a:buFontTx/>
              <a:buChar char="•"/>
            </a:pPr>
            <a:r>
              <a:rPr lang="it-IT" sz="2000">
                <a:solidFill>
                  <a:srgbClr val="000000"/>
                </a:solidFill>
                <a:latin typeface="Arial" charset="0"/>
              </a:rPr>
              <a:t>Sono uniti a livello di una regione centrale detta cromocentro (costituita da eterocromatina)</a:t>
            </a:r>
          </a:p>
          <a:p>
            <a:pPr eaLnBrk="1" hangingPunct="1">
              <a:spcBef>
                <a:spcPct val="50000"/>
              </a:spcBef>
              <a:buFontTx/>
              <a:buChar char="•"/>
            </a:pPr>
            <a:r>
              <a:rPr lang="it-IT" sz="2000">
                <a:solidFill>
                  <a:srgbClr val="000000"/>
                </a:solidFill>
                <a:latin typeface="Arial" charset="0"/>
              </a:rPr>
              <a:t>Gli omologhi sono appaiati</a:t>
            </a:r>
          </a:p>
          <a:p>
            <a:pPr eaLnBrk="1" hangingPunct="1">
              <a:spcBef>
                <a:spcPct val="50000"/>
              </a:spcBef>
              <a:buFontTx/>
              <a:buChar char="•"/>
            </a:pPr>
            <a:r>
              <a:rPr lang="it-IT" sz="2000">
                <a:solidFill>
                  <a:srgbClr val="000000"/>
                </a:solidFill>
                <a:latin typeface="Arial" charset="0"/>
              </a:rPr>
              <a:t>Presentano un bandeggio naturale</a:t>
            </a:r>
            <a:endParaRPr lang="en-GB" sz="2000">
              <a:solidFill>
                <a:srgbClr val="000000"/>
              </a:solidFill>
              <a:latin typeface="Arial" charset="0"/>
            </a:endParaRPr>
          </a:p>
        </p:txBody>
      </p:sp>
      <p:sp>
        <p:nvSpPr>
          <p:cNvPr id="70659" name="Rettangolo 1"/>
          <p:cNvSpPr>
            <a:spLocks noChangeArrowheads="1"/>
          </p:cNvSpPr>
          <p:nvPr/>
        </p:nvSpPr>
        <p:spPr bwMode="auto">
          <a:xfrm>
            <a:off x="0" y="-26988"/>
            <a:ext cx="9144000" cy="584201"/>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3200">
                <a:solidFill>
                  <a:srgbClr val="FFFFFF"/>
                </a:solidFill>
                <a:latin typeface="Arial" charset="0"/>
              </a:rPr>
              <a:t>L’analisi dei cromosomi politenici </a:t>
            </a:r>
            <a:endParaRPr lang="it-IT" sz="3200">
              <a:solidFill>
                <a:srgbClr val="FFFFFF"/>
              </a:solidFill>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19200"/>
            <a:ext cx="6048375" cy="524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Text Box 3"/>
          <p:cNvSpPr txBox="1">
            <a:spLocks noChangeArrowheads="1"/>
          </p:cNvSpPr>
          <p:nvPr/>
        </p:nvSpPr>
        <p:spPr bwMode="auto">
          <a:xfrm>
            <a:off x="0" y="0"/>
            <a:ext cx="9144000" cy="954088"/>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dirty="0" smtClean="0">
                <a:solidFill>
                  <a:srgbClr val="FFFFFF"/>
                </a:solidFill>
                <a:latin typeface="Arial" charset="0"/>
                <a:cs typeface="Arial" charset="0"/>
              </a:rPr>
              <a:t>I fattori </a:t>
            </a:r>
            <a:r>
              <a:rPr lang="it-IT" sz="2800" dirty="0">
                <a:solidFill>
                  <a:srgbClr val="FFFFFF"/>
                </a:solidFill>
                <a:latin typeface="Arial" charset="0"/>
                <a:cs typeface="Arial" charset="0"/>
              </a:rPr>
              <a:t>di fertilità vengono trascritti </a:t>
            </a:r>
            <a:r>
              <a:rPr lang="it-IT" sz="2800" dirty="0" err="1" smtClean="0">
                <a:solidFill>
                  <a:srgbClr val="FFFFFF"/>
                </a:solidFill>
                <a:latin typeface="Arial" charset="0"/>
                <a:cs typeface="Arial" charset="0"/>
              </a:rPr>
              <a:t>negl</a:t>
            </a:r>
            <a:r>
              <a:rPr lang="it-IT" sz="2800" dirty="0" smtClean="0">
                <a:solidFill>
                  <a:srgbClr val="FFFFFF"/>
                </a:solidFill>
                <a:latin typeface="Arial" charset="0"/>
                <a:cs typeface="Arial" charset="0"/>
              </a:rPr>
              <a:t> i spermatociti dando </a:t>
            </a:r>
            <a:r>
              <a:rPr lang="it-IT" sz="2800" dirty="0">
                <a:solidFill>
                  <a:srgbClr val="FFFFFF"/>
                </a:solidFill>
                <a:latin typeface="Arial" charset="0"/>
                <a:cs typeface="Arial" charset="0"/>
              </a:rPr>
              <a:t>luogo alla formazione di </a:t>
            </a:r>
            <a:r>
              <a:rPr lang="it-IT" sz="2800" dirty="0" err="1">
                <a:solidFill>
                  <a:srgbClr val="FFFFFF"/>
                </a:solidFill>
                <a:latin typeface="Arial" charset="0"/>
                <a:cs typeface="Arial" charset="0"/>
              </a:rPr>
              <a:t>loops</a:t>
            </a:r>
            <a:endParaRPr lang="it-IT" sz="2800" dirty="0">
              <a:solidFill>
                <a:srgbClr val="FFFFFF"/>
              </a:solidFill>
              <a:latin typeface="Arial" charset="0"/>
              <a:cs typeface="Arial"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olo 1"/>
          <p:cNvSpPr>
            <a:spLocks noGrp="1"/>
          </p:cNvSpPr>
          <p:nvPr>
            <p:ph type="title"/>
          </p:nvPr>
        </p:nvSpPr>
        <p:spPr>
          <a:xfrm>
            <a:off x="0" y="0"/>
            <a:ext cx="9144000" cy="820738"/>
          </a:xfrm>
          <a:solidFill>
            <a:srgbClr val="000090"/>
          </a:solidFill>
        </p:spPr>
        <p:txBody>
          <a:bodyPr/>
          <a:lstStyle/>
          <a:p>
            <a:r>
              <a:rPr lang="it-IT" sz="2800">
                <a:solidFill>
                  <a:srgbClr val="FFFFFF"/>
                </a:solidFill>
                <a:latin typeface="Arial" charset="0"/>
                <a:ea typeface="ＭＳ Ｐゴシック" charset="0"/>
                <a:cs typeface="Arial" charset="0"/>
              </a:rPr>
              <a:t>Profilo di espressione di geni nell’eterocromatina</a:t>
            </a:r>
          </a:p>
        </p:txBody>
      </p:sp>
      <p:pic>
        <p:nvPicPr>
          <p:cNvPr id="148482" name="Segnaposto contenuto 3" descr="expression.jpg"/>
          <p:cNvPicPr>
            <a:picLocks noGrp="1" noChangeAspect="1"/>
          </p:cNvPicPr>
          <p:nvPr>
            <p:ph idx="1"/>
          </p:nvPr>
        </p:nvPicPr>
        <p:blipFill>
          <a:blip r:embed="rId2">
            <a:extLst>
              <a:ext uri="{28A0092B-C50C-407E-A947-70E740481C1C}">
                <a14:useLocalDpi xmlns:a14="http://schemas.microsoft.com/office/drawing/2010/main" val="0"/>
              </a:ext>
            </a:extLst>
          </a:blip>
          <a:srcRect l="-5312" r="-5312"/>
          <a:stretch>
            <a:fillRect/>
          </a:stretch>
        </p:blipFill>
        <p:spPr>
          <a:xfrm>
            <a:off x="2339541" y="1268760"/>
            <a:ext cx="6833431" cy="4267379"/>
          </a:xfrm>
        </p:spPr>
      </p:pic>
      <p:pic>
        <p:nvPicPr>
          <p:cNvPr id="148483" name="Immagine 6" descr="Schermata 2011-06-13 a 21.08.4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01763"/>
            <a:ext cx="2971800" cy="545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Immagine 2" descr="F5.lar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73125"/>
            <a:ext cx="7010400" cy="485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CasellaDiTesto 3"/>
          <p:cNvSpPr txBox="1">
            <a:spLocks noChangeArrowheads="1"/>
          </p:cNvSpPr>
          <p:nvPr/>
        </p:nvSpPr>
        <p:spPr bwMode="auto">
          <a:xfrm>
            <a:off x="0" y="5788025"/>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dirty="0" err="1">
                <a:latin typeface="Arial" charset="0"/>
                <a:cs typeface="Arial" charset="0"/>
              </a:rPr>
              <a:t>H</a:t>
            </a:r>
            <a:r>
              <a:rPr lang="it-IT" sz="1400" dirty="0" err="1" smtClean="0">
                <a:latin typeface="Arial" charset="0"/>
                <a:cs typeface="Arial" charset="0"/>
              </a:rPr>
              <a:t>eterochromatin</a:t>
            </a:r>
            <a:r>
              <a:rPr lang="it-IT" sz="1400" dirty="0" smtClean="0">
                <a:latin typeface="Arial" charset="0"/>
                <a:cs typeface="Arial" charset="0"/>
              </a:rPr>
              <a:t> </a:t>
            </a:r>
            <a:r>
              <a:rPr lang="it-IT" sz="1400" dirty="0" err="1">
                <a:latin typeface="Arial" charset="0"/>
                <a:cs typeface="Arial" charset="0"/>
              </a:rPr>
              <a:t>genes</a:t>
            </a:r>
            <a:r>
              <a:rPr lang="it-IT" sz="1400" dirty="0">
                <a:latin typeface="Arial" charset="0"/>
                <a:cs typeface="Arial" charset="0"/>
              </a:rPr>
              <a:t> are </a:t>
            </a:r>
            <a:r>
              <a:rPr lang="it-IT" sz="1400" dirty="0" err="1">
                <a:latin typeface="Arial" charset="0"/>
                <a:cs typeface="Arial" charset="0"/>
              </a:rPr>
              <a:t>enriched</a:t>
            </a:r>
            <a:r>
              <a:rPr lang="it-IT" sz="1400" dirty="0">
                <a:latin typeface="Arial" charset="0"/>
                <a:cs typeface="Arial" charset="0"/>
              </a:rPr>
              <a:t> 35-fold for </a:t>
            </a:r>
            <a:r>
              <a:rPr lang="it-IT" sz="1400" b="1" dirty="0">
                <a:latin typeface="Arial" charset="0"/>
                <a:cs typeface="Arial" charset="0"/>
              </a:rPr>
              <a:t>putative membrane </a:t>
            </a:r>
            <a:r>
              <a:rPr lang="it-IT" sz="1400" b="1" dirty="0" err="1">
                <a:latin typeface="Arial" charset="0"/>
                <a:cs typeface="Arial" charset="0"/>
              </a:rPr>
              <a:t>cation</a:t>
            </a:r>
            <a:r>
              <a:rPr lang="it-IT" sz="1400" b="1" dirty="0">
                <a:latin typeface="Arial" charset="0"/>
                <a:cs typeface="Arial" charset="0"/>
              </a:rPr>
              <a:t> </a:t>
            </a:r>
            <a:r>
              <a:rPr lang="it-IT" sz="1400" b="1" dirty="0" err="1">
                <a:latin typeface="Arial" charset="0"/>
                <a:cs typeface="Arial" charset="0"/>
              </a:rPr>
              <a:t>transporters</a:t>
            </a:r>
            <a:r>
              <a:rPr lang="it-IT" sz="1400" b="1" dirty="0">
                <a:latin typeface="Arial" charset="0"/>
                <a:cs typeface="Arial" charset="0"/>
              </a:rPr>
              <a:t> </a:t>
            </a:r>
            <a:r>
              <a:rPr lang="it-IT" sz="1400" b="1" dirty="0" err="1">
                <a:latin typeface="Arial" charset="0"/>
                <a:cs typeface="Arial" charset="0"/>
              </a:rPr>
              <a:t>domains</a:t>
            </a:r>
            <a:r>
              <a:rPr lang="it-IT" sz="1400" b="1" dirty="0">
                <a:latin typeface="Arial" charset="0"/>
                <a:cs typeface="Arial" charset="0"/>
              </a:rPr>
              <a:t> </a:t>
            </a:r>
            <a:r>
              <a:rPr lang="it-IT" sz="1400" dirty="0">
                <a:latin typeface="Arial" charset="0"/>
                <a:cs typeface="Arial" charset="0"/>
              </a:rPr>
              <a:t>(4 out of 308 </a:t>
            </a:r>
            <a:r>
              <a:rPr lang="it-IT" sz="1400" dirty="0" err="1">
                <a:latin typeface="Arial" charset="0"/>
                <a:cs typeface="Arial" charset="0"/>
              </a:rPr>
              <a:t>heterochromatin</a:t>
            </a:r>
            <a:r>
              <a:rPr lang="it-IT" sz="1400" dirty="0">
                <a:latin typeface="Arial" charset="0"/>
                <a:cs typeface="Arial" charset="0"/>
              </a:rPr>
              <a:t> </a:t>
            </a:r>
            <a:r>
              <a:rPr lang="it-IT" sz="1400" dirty="0" err="1">
                <a:latin typeface="Arial" charset="0"/>
                <a:cs typeface="Arial" charset="0"/>
              </a:rPr>
              <a:t>domains</a:t>
            </a:r>
            <a:r>
              <a:rPr lang="it-IT" sz="1400" dirty="0">
                <a:latin typeface="Arial" charset="0"/>
                <a:cs typeface="Arial" charset="0"/>
              </a:rPr>
              <a:t> versus 5 out of 13,500 </a:t>
            </a:r>
            <a:r>
              <a:rPr lang="it-IT" sz="1400" dirty="0" err="1">
                <a:latin typeface="Arial" charset="0"/>
                <a:cs typeface="Arial" charset="0"/>
              </a:rPr>
              <a:t>euchromatin</a:t>
            </a:r>
            <a:r>
              <a:rPr lang="it-IT" sz="1400" dirty="0">
                <a:latin typeface="Arial" charset="0"/>
                <a:cs typeface="Arial" charset="0"/>
              </a:rPr>
              <a:t> </a:t>
            </a:r>
            <a:r>
              <a:rPr lang="it-IT" sz="1400" dirty="0" err="1">
                <a:latin typeface="Arial" charset="0"/>
                <a:cs typeface="Arial" charset="0"/>
              </a:rPr>
              <a:t>domains</a:t>
            </a:r>
            <a:r>
              <a:rPr lang="it-IT" sz="1400" dirty="0">
                <a:latin typeface="Arial" charset="0"/>
                <a:cs typeface="Arial" charset="0"/>
              </a:rPr>
              <a:t>). </a:t>
            </a:r>
            <a:r>
              <a:rPr lang="it-IT" sz="1400" dirty="0" err="1">
                <a:latin typeface="Arial" charset="0"/>
                <a:cs typeface="Arial" charset="0"/>
              </a:rPr>
              <a:t>Heterochromatic</a:t>
            </a:r>
            <a:r>
              <a:rPr lang="it-IT" sz="1400" dirty="0">
                <a:latin typeface="Arial" charset="0"/>
                <a:cs typeface="Arial" charset="0"/>
              </a:rPr>
              <a:t> </a:t>
            </a:r>
            <a:r>
              <a:rPr lang="it-IT" sz="1400" dirty="0" err="1">
                <a:latin typeface="Arial" charset="0"/>
                <a:cs typeface="Arial" charset="0"/>
              </a:rPr>
              <a:t>genes</a:t>
            </a:r>
            <a:r>
              <a:rPr lang="it-IT" sz="1400" dirty="0">
                <a:latin typeface="Arial" charset="0"/>
                <a:cs typeface="Arial" charset="0"/>
              </a:rPr>
              <a:t> are </a:t>
            </a:r>
            <a:r>
              <a:rPr lang="it-IT" sz="1400" dirty="0" err="1">
                <a:latin typeface="Arial" charset="0"/>
                <a:cs typeface="Arial" charset="0"/>
              </a:rPr>
              <a:t>also</a:t>
            </a:r>
            <a:r>
              <a:rPr lang="it-IT" sz="1400" dirty="0">
                <a:latin typeface="Arial" charset="0"/>
                <a:cs typeface="Arial" charset="0"/>
              </a:rPr>
              <a:t> </a:t>
            </a:r>
            <a:r>
              <a:rPr lang="it-IT" sz="1400" b="1" dirty="0" err="1">
                <a:latin typeface="Arial" charset="0"/>
                <a:cs typeface="Arial" charset="0"/>
              </a:rPr>
              <a:t>enriched</a:t>
            </a:r>
            <a:r>
              <a:rPr lang="it-IT" sz="1400" b="1" dirty="0">
                <a:latin typeface="Arial" charset="0"/>
                <a:cs typeface="Arial" charset="0"/>
              </a:rPr>
              <a:t> for </a:t>
            </a:r>
            <a:r>
              <a:rPr lang="it-IT" sz="1400" b="1" dirty="0" err="1">
                <a:latin typeface="Arial" charset="0"/>
                <a:cs typeface="Arial" charset="0"/>
              </a:rPr>
              <a:t>domains</a:t>
            </a:r>
            <a:r>
              <a:rPr lang="it-IT" sz="1400" b="1" dirty="0">
                <a:latin typeface="Arial" charset="0"/>
                <a:cs typeface="Arial" charset="0"/>
              </a:rPr>
              <a:t> </a:t>
            </a:r>
            <a:r>
              <a:rPr lang="it-IT" sz="1400" b="1" dirty="0" err="1">
                <a:latin typeface="Arial" charset="0"/>
                <a:cs typeface="Arial" charset="0"/>
              </a:rPr>
              <a:t>involved</a:t>
            </a:r>
            <a:r>
              <a:rPr lang="it-IT" sz="1400" b="1" dirty="0">
                <a:latin typeface="Arial" charset="0"/>
                <a:cs typeface="Arial" charset="0"/>
              </a:rPr>
              <a:t> in DNA </a:t>
            </a:r>
            <a:r>
              <a:rPr lang="it-IT" sz="1400" dirty="0">
                <a:latin typeface="Arial" charset="0"/>
                <a:cs typeface="Arial" charset="0"/>
              </a:rPr>
              <a:t>(53 </a:t>
            </a:r>
            <a:r>
              <a:rPr lang="it-IT" sz="1400" dirty="0" err="1">
                <a:latin typeface="Arial" charset="0"/>
                <a:cs typeface="Arial" charset="0"/>
              </a:rPr>
              <a:t>domains</a:t>
            </a:r>
            <a:r>
              <a:rPr lang="it-IT" sz="1400" dirty="0">
                <a:latin typeface="Arial" charset="0"/>
                <a:cs typeface="Arial" charset="0"/>
              </a:rPr>
              <a:t>) </a:t>
            </a:r>
            <a:r>
              <a:rPr lang="it-IT" sz="1400" b="1" dirty="0">
                <a:latin typeface="Arial" charset="0"/>
                <a:cs typeface="Arial" charset="0"/>
              </a:rPr>
              <a:t>or </a:t>
            </a:r>
            <a:r>
              <a:rPr lang="it-IT" sz="1400" b="1" dirty="0" err="1">
                <a:latin typeface="Arial" charset="0"/>
                <a:cs typeface="Arial" charset="0"/>
              </a:rPr>
              <a:t>protein</a:t>
            </a:r>
            <a:r>
              <a:rPr lang="it-IT" sz="1400" b="1" dirty="0">
                <a:latin typeface="Arial" charset="0"/>
                <a:cs typeface="Arial" charset="0"/>
              </a:rPr>
              <a:t> </a:t>
            </a:r>
            <a:r>
              <a:rPr lang="it-IT" sz="1400" b="1" dirty="0" err="1">
                <a:latin typeface="Arial" charset="0"/>
                <a:cs typeface="Arial" charset="0"/>
              </a:rPr>
              <a:t>binding</a:t>
            </a:r>
            <a:r>
              <a:rPr lang="it-IT" sz="1400" b="1" dirty="0">
                <a:latin typeface="Arial" charset="0"/>
                <a:cs typeface="Arial" charset="0"/>
              </a:rPr>
              <a:t> </a:t>
            </a:r>
            <a:r>
              <a:rPr lang="it-IT" sz="1400" dirty="0">
                <a:latin typeface="Arial" charset="0"/>
                <a:cs typeface="Arial" charset="0"/>
              </a:rPr>
              <a:t>(122 </a:t>
            </a:r>
            <a:r>
              <a:rPr lang="it-IT" sz="1400" dirty="0" err="1">
                <a:latin typeface="Arial" charset="0"/>
                <a:cs typeface="Arial" charset="0"/>
              </a:rPr>
              <a:t>domains</a:t>
            </a:r>
            <a:r>
              <a:rPr lang="it-IT" sz="1400" dirty="0">
                <a:latin typeface="Arial" charset="0"/>
                <a:cs typeface="Arial" charset="0"/>
              </a:rPr>
              <a:t>) </a:t>
            </a:r>
          </a:p>
          <a:p>
            <a:endParaRPr lang="it-IT" sz="1400" dirty="0">
              <a:latin typeface="Arial" charset="0"/>
              <a:cs typeface="Arial" charset="0"/>
            </a:endParaRPr>
          </a:p>
        </p:txBody>
      </p:sp>
      <p:sp>
        <p:nvSpPr>
          <p:cNvPr id="149507" name="Titolo 1"/>
          <p:cNvSpPr>
            <a:spLocks noGrp="1"/>
          </p:cNvSpPr>
          <p:nvPr>
            <p:ph type="title"/>
          </p:nvPr>
        </p:nvSpPr>
        <p:spPr>
          <a:xfrm>
            <a:off x="0" y="0"/>
            <a:ext cx="9144000" cy="692150"/>
          </a:xfrm>
          <a:solidFill>
            <a:srgbClr val="000090"/>
          </a:solidFill>
        </p:spPr>
        <p:txBody>
          <a:bodyPr/>
          <a:lstStyle/>
          <a:p>
            <a:r>
              <a:rPr lang="it-IT" sz="2800">
                <a:solidFill>
                  <a:srgbClr val="FFFFFF"/>
                </a:solidFill>
                <a:latin typeface="Arial" charset="0"/>
                <a:ea typeface="ＭＳ Ｐゴシック" charset="0"/>
                <a:cs typeface="Arial" charset="0"/>
              </a:rPr>
              <a:t>Categorie di funzioni</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CasellaDiTesto 4"/>
          <p:cNvSpPr txBox="1">
            <a:spLocks noChangeArrowheads="1"/>
          </p:cNvSpPr>
          <p:nvPr/>
        </p:nvSpPr>
        <p:spPr bwMode="auto">
          <a:xfrm>
            <a:off x="0" y="0"/>
            <a:ext cx="9144000" cy="923925"/>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charset="0"/>
                <a:ea typeface="ＭＳ Ｐゴシック" charset="0"/>
                <a:cs typeface="ＭＳ Ｐゴシック" charset="0"/>
              </a:defRPr>
            </a:lvl1pPr>
            <a:lvl2pPr marL="742950" indent="-285750" defTabSz="457200">
              <a:defRPr sz="2400">
                <a:solidFill>
                  <a:schemeClr val="tx1"/>
                </a:solidFill>
                <a:latin typeface="Times" charset="0"/>
                <a:ea typeface="ＭＳ Ｐゴシック" charset="0"/>
              </a:defRPr>
            </a:lvl2pPr>
            <a:lvl3pPr marL="1143000" indent="-228600" defTabSz="457200">
              <a:defRPr sz="2400">
                <a:solidFill>
                  <a:schemeClr val="tx1"/>
                </a:solidFill>
                <a:latin typeface="Times" charset="0"/>
                <a:ea typeface="ＭＳ Ｐゴシック" charset="0"/>
              </a:defRPr>
            </a:lvl3pPr>
            <a:lvl4pPr marL="1600200" indent="-228600" defTabSz="457200">
              <a:defRPr sz="2400">
                <a:solidFill>
                  <a:schemeClr val="tx1"/>
                </a:solidFill>
                <a:latin typeface="Times" charset="0"/>
                <a:ea typeface="ＭＳ Ｐゴシック" charset="0"/>
              </a:defRPr>
            </a:lvl4pPr>
            <a:lvl5pPr marL="2057400" indent="-228600" defTabSz="4572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it-IT" sz="2700" dirty="0">
                <a:solidFill>
                  <a:schemeClr val="bg1"/>
                </a:solidFill>
                <a:latin typeface="Arial" charset="0"/>
                <a:cs typeface="Arial" charset="0"/>
              </a:rPr>
              <a:t>Come </a:t>
            </a:r>
            <a:r>
              <a:rPr lang="it-IT" sz="2700" dirty="0" smtClean="0">
                <a:solidFill>
                  <a:schemeClr val="bg1"/>
                </a:solidFill>
                <a:latin typeface="Arial" charset="0"/>
                <a:cs typeface="Arial" charset="0"/>
              </a:rPr>
              <a:t>si possono esprimere dei geni </a:t>
            </a:r>
            <a:r>
              <a:rPr lang="it-IT" sz="2700" dirty="0">
                <a:solidFill>
                  <a:schemeClr val="bg1"/>
                </a:solidFill>
                <a:latin typeface="Arial" charset="0"/>
                <a:cs typeface="Arial" charset="0"/>
              </a:rPr>
              <a:t>immersi in un compartimento genomico ritenuto repressivo?</a:t>
            </a:r>
            <a:endParaRPr lang="it-IT" sz="2700" dirty="0">
              <a:solidFill>
                <a:schemeClr val="bg1"/>
              </a:solidFill>
              <a:latin typeface="Arial" charset="0"/>
            </a:endParaRPr>
          </a:p>
        </p:txBody>
      </p:sp>
      <p:pic>
        <p:nvPicPr>
          <p:cNvPr id="215042" name="Immagine 5" descr="paradox.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81200"/>
            <a:ext cx="84169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rot="1406542" flipV="1">
            <a:off x="4006850" y="1211263"/>
            <a:ext cx="574675" cy="1111250"/>
            <a:chOff x="2818" y="1924"/>
            <a:chExt cx="597" cy="1139"/>
          </a:xfrm>
        </p:grpSpPr>
        <p:sp>
          <p:nvSpPr>
            <p:cNvPr id="159748" name="Freeform 7"/>
            <p:cNvSpPr>
              <a:spLocks/>
            </p:cNvSpPr>
            <p:nvPr/>
          </p:nvSpPr>
          <p:spPr bwMode="auto">
            <a:xfrm>
              <a:off x="2818" y="2346"/>
              <a:ext cx="597" cy="717"/>
            </a:xfrm>
            <a:custGeom>
              <a:avLst/>
              <a:gdLst>
                <a:gd name="T0" fmla="*/ 467 w 597"/>
                <a:gd name="T1" fmla="*/ 717 h 717"/>
                <a:gd name="T2" fmla="*/ 476 w 597"/>
                <a:gd name="T3" fmla="*/ 618 h 717"/>
                <a:gd name="T4" fmla="*/ 511 w 597"/>
                <a:gd name="T5" fmla="*/ 569 h 717"/>
                <a:gd name="T6" fmla="*/ 543 w 597"/>
                <a:gd name="T7" fmla="*/ 524 h 717"/>
                <a:gd name="T8" fmla="*/ 574 w 597"/>
                <a:gd name="T9" fmla="*/ 466 h 717"/>
                <a:gd name="T10" fmla="*/ 592 w 597"/>
                <a:gd name="T11" fmla="*/ 417 h 717"/>
                <a:gd name="T12" fmla="*/ 597 w 597"/>
                <a:gd name="T13" fmla="*/ 358 h 717"/>
                <a:gd name="T14" fmla="*/ 583 w 597"/>
                <a:gd name="T15" fmla="*/ 296 h 717"/>
                <a:gd name="T16" fmla="*/ 565 w 597"/>
                <a:gd name="T17" fmla="*/ 246 h 717"/>
                <a:gd name="T18" fmla="*/ 570 w 597"/>
                <a:gd name="T19" fmla="*/ 197 h 717"/>
                <a:gd name="T20" fmla="*/ 561 w 597"/>
                <a:gd name="T21" fmla="*/ 157 h 717"/>
                <a:gd name="T22" fmla="*/ 547 w 597"/>
                <a:gd name="T23" fmla="*/ 134 h 717"/>
                <a:gd name="T24" fmla="*/ 529 w 597"/>
                <a:gd name="T25" fmla="*/ 112 h 717"/>
                <a:gd name="T26" fmla="*/ 525 w 597"/>
                <a:gd name="T27" fmla="*/ 98 h 717"/>
                <a:gd name="T28" fmla="*/ 502 w 597"/>
                <a:gd name="T29" fmla="*/ 85 h 717"/>
                <a:gd name="T30" fmla="*/ 485 w 597"/>
                <a:gd name="T31" fmla="*/ 85 h 717"/>
                <a:gd name="T32" fmla="*/ 467 w 597"/>
                <a:gd name="T33" fmla="*/ 89 h 717"/>
                <a:gd name="T34" fmla="*/ 453 w 597"/>
                <a:gd name="T35" fmla="*/ 139 h 717"/>
                <a:gd name="T36" fmla="*/ 417 w 597"/>
                <a:gd name="T37" fmla="*/ 202 h 717"/>
                <a:gd name="T38" fmla="*/ 467 w 597"/>
                <a:gd name="T39" fmla="*/ 89 h 717"/>
                <a:gd name="T40" fmla="*/ 476 w 597"/>
                <a:gd name="T41" fmla="*/ 76 h 717"/>
                <a:gd name="T42" fmla="*/ 462 w 597"/>
                <a:gd name="T43" fmla="*/ 49 h 717"/>
                <a:gd name="T44" fmla="*/ 449 w 597"/>
                <a:gd name="T45" fmla="*/ 40 h 717"/>
                <a:gd name="T46" fmla="*/ 422 w 597"/>
                <a:gd name="T47" fmla="*/ 31 h 717"/>
                <a:gd name="T48" fmla="*/ 390 w 597"/>
                <a:gd name="T49" fmla="*/ 22 h 717"/>
                <a:gd name="T50" fmla="*/ 386 w 597"/>
                <a:gd name="T51" fmla="*/ 13 h 717"/>
                <a:gd name="T52" fmla="*/ 368 w 597"/>
                <a:gd name="T53" fmla="*/ 0 h 717"/>
                <a:gd name="T54" fmla="*/ 283 w 597"/>
                <a:gd name="T55" fmla="*/ 22 h 717"/>
                <a:gd name="T56" fmla="*/ 166 w 597"/>
                <a:gd name="T57" fmla="*/ 85 h 717"/>
                <a:gd name="T58" fmla="*/ 162 w 597"/>
                <a:gd name="T59" fmla="*/ 98 h 717"/>
                <a:gd name="T60" fmla="*/ 135 w 597"/>
                <a:gd name="T61" fmla="*/ 125 h 717"/>
                <a:gd name="T62" fmla="*/ 104 w 597"/>
                <a:gd name="T63" fmla="*/ 148 h 717"/>
                <a:gd name="T64" fmla="*/ 77 w 597"/>
                <a:gd name="T65" fmla="*/ 161 h 717"/>
                <a:gd name="T66" fmla="*/ 50 w 597"/>
                <a:gd name="T67" fmla="*/ 184 h 717"/>
                <a:gd name="T68" fmla="*/ 32 w 597"/>
                <a:gd name="T69" fmla="*/ 228 h 717"/>
                <a:gd name="T70" fmla="*/ 9 w 597"/>
                <a:gd name="T71" fmla="*/ 287 h 717"/>
                <a:gd name="T72" fmla="*/ 0 w 597"/>
                <a:gd name="T73" fmla="*/ 318 h 717"/>
                <a:gd name="T74" fmla="*/ 9 w 597"/>
                <a:gd name="T75" fmla="*/ 367 h 717"/>
                <a:gd name="T76" fmla="*/ 27 w 597"/>
                <a:gd name="T77" fmla="*/ 421 h 717"/>
                <a:gd name="T78" fmla="*/ 54 w 597"/>
                <a:gd name="T79" fmla="*/ 488 h 717"/>
                <a:gd name="T80" fmla="*/ 68 w 597"/>
                <a:gd name="T81" fmla="*/ 542 h 717"/>
                <a:gd name="T82" fmla="*/ 108 w 597"/>
                <a:gd name="T83" fmla="*/ 592 h 717"/>
                <a:gd name="T84" fmla="*/ 126 w 597"/>
                <a:gd name="T85" fmla="*/ 600 h 717"/>
                <a:gd name="T86" fmla="*/ 135 w 597"/>
                <a:gd name="T87" fmla="*/ 627 h 717"/>
                <a:gd name="T88" fmla="*/ 139 w 597"/>
                <a:gd name="T89" fmla="*/ 713 h 717"/>
                <a:gd name="T90" fmla="*/ 467 w 597"/>
                <a:gd name="T91" fmla="*/ 717 h 71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97"/>
                <a:gd name="T139" fmla="*/ 0 h 717"/>
                <a:gd name="T140" fmla="*/ 597 w 597"/>
                <a:gd name="T141" fmla="*/ 717 h 71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97" h="717">
                  <a:moveTo>
                    <a:pt x="467" y="717"/>
                  </a:moveTo>
                  <a:lnTo>
                    <a:pt x="476" y="618"/>
                  </a:lnTo>
                  <a:lnTo>
                    <a:pt x="511" y="569"/>
                  </a:lnTo>
                  <a:lnTo>
                    <a:pt x="543" y="524"/>
                  </a:lnTo>
                  <a:lnTo>
                    <a:pt x="574" y="466"/>
                  </a:lnTo>
                  <a:lnTo>
                    <a:pt x="592" y="417"/>
                  </a:lnTo>
                  <a:lnTo>
                    <a:pt x="597" y="358"/>
                  </a:lnTo>
                  <a:lnTo>
                    <a:pt x="583" y="296"/>
                  </a:lnTo>
                  <a:lnTo>
                    <a:pt x="565" y="246"/>
                  </a:lnTo>
                  <a:lnTo>
                    <a:pt x="570" y="197"/>
                  </a:lnTo>
                  <a:lnTo>
                    <a:pt x="561" y="157"/>
                  </a:lnTo>
                  <a:lnTo>
                    <a:pt x="547" y="134"/>
                  </a:lnTo>
                  <a:lnTo>
                    <a:pt x="529" y="112"/>
                  </a:lnTo>
                  <a:lnTo>
                    <a:pt x="525" y="98"/>
                  </a:lnTo>
                  <a:lnTo>
                    <a:pt x="502" y="85"/>
                  </a:lnTo>
                  <a:lnTo>
                    <a:pt x="485" y="85"/>
                  </a:lnTo>
                  <a:lnTo>
                    <a:pt x="467" y="89"/>
                  </a:lnTo>
                  <a:lnTo>
                    <a:pt x="453" y="139"/>
                  </a:lnTo>
                  <a:lnTo>
                    <a:pt x="417" y="202"/>
                  </a:lnTo>
                  <a:lnTo>
                    <a:pt x="467" y="89"/>
                  </a:lnTo>
                  <a:lnTo>
                    <a:pt x="476" y="76"/>
                  </a:lnTo>
                  <a:lnTo>
                    <a:pt x="462" y="49"/>
                  </a:lnTo>
                  <a:lnTo>
                    <a:pt x="449" y="40"/>
                  </a:lnTo>
                  <a:lnTo>
                    <a:pt x="422" y="31"/>
                  </a:lnTo>
                  <a:lnTo>
                    <a:pt x="390" y="22"/>
                  </a:lnTo>
                  <a:lnTo>
                    <a:pt x="386" y="13"/>
                  </a:lnTo>
                  <a:lnTo>
                    <a:pt x="368" y="0"/>
                  </a:lnTo>
                  <a:lnTo>
                    <a:pt x="283" y="22"/>
                  </a:lnTo>
                  <a:lnTo>
                    <a:pt x="166" y="85"/>
                  </a:lnTo>
                  <a:lnTo>
                    <a:pt x="162" y="98"/>
                  </a:lnTo>
                  <a:lnTo>
                    <a:pt x="135" y="125"/>
                  </a:lnTo>
                  <a:lnTo>
                    <a:pt x="104" y="148"/>
                  </a:lnTo>
                  <a:lnTo>
                    <a:pt x="77" y="161"/>
                  </a:lnTo>
                  <a:lnTo>
                    <a:pt x="50" y="184"/>
                  </a:lnTo>
                  <a:lnTo>
                    <a:pt x="32" y="228"/>
                  </a:lnTo>
                  <a:lnTo>
                    <a:pt x="9" y="287"/>
                  </a:lnTo>
                  <a:lnTo>
                    <a:pt x="0" y="318"/>
                  </a:lnTo>
                  <a:lnTo>
                    <a:pt x="9" y="367"/>
                  </a:lnTo>
                  <a:lnTo>
                    <a:pt x="27" y="421"/>
                  </a:lnTo>
                  <a:lnTo>
                    <a:pt x="54" y="488"/>
                  </a:lnTo>
                  <a:lnTo>
                    <a:pt x="68" y="542"/>
                  </a:lnTo>
                  <a:lnTo>
                    <a:pt x="108" y="592"/>
                  </a:lnTo>
                  <a:lnTo>
                    <a:pt x="126" y="600"/>
                  </a:lnTo>
                  <a:lnTo>
                    <a:pt x="135" y="627"/>
                  </a:lnTo>
                  <a:lnTo>
                    <a:pt x="139" y="713"/>
                  </a:lnTo>
                  <a:lnTo>
                    <a:pt x="467" y="717"/>
                  </a:lnTo>
                  <a:close/>
                </a:path>
              </a:pathLst>
            </a:custGeom>
            <a:solidFill>
              <a:srgbClr val="FF9F9F"/>
            </a:solidFill>
            <a:ln w="6350">
              <a:solidFill>
                <a:srgbClr val="000000"/>
              </a:solidFill>
              <a:round/>
              <a:headEnd/>
              <a:tailEnd/>
            </a:ln>
          </p:spPr>
          <p:txBody>
            <a:bodyPr/>
            <a:lstStyle/>
            <a:p>
              <a:endParaRPr lang="en-US"/>
            </a:p>
          </p:txBody>
        </p:sp>
        <p:sp>
          <p:nvSpPr>
            <p:cNvPr id="159749" name="Freeform 8"/>
            <p:cNvSpPr>
              <a:spLocks/>
            </p:cNvSpPr>
            <p:nvPr/>
          </p:nvSpPr>
          <p:spPr bwMode="auto">
            <a:xfrm>
              <a:off x="3155" y="2570"/>
              <a:ext cx="260" cy="134"/>
            </a:xfrm>
            <a:custGeom>
              <a:avLst/>
              <a:gdLst>
                <a:gd name="T0" fmla="*/ 0 w 260"/>
                <a:gd name="T1" fmla="*/ 0 h 134"/>
                <a:gd name="T2" fmla="*/ 112 w 260"/>
                <a:gd name="T3" fmla="*/ 81 h 134"/>
                <a:gd name="T4" fmla="*/ 215 w 260"/>
                <a:gd name="T5" fmla="*/ 121 h 134"/>
                <a:gd name="T6" fmla="*/ 260 w 260"/>
                <a:gd name="T7" fmla="*/ 134 h 134"/>
                <a:gd name="T8" fmla="*/ 0 60000 65536"/>
                <a:gd name="T9" fmla="*/ 0 60000 65536"/>
                <a:gd name="T10" fmla="*/ 0 60000 65536"/>
                <a:gd name="T11" fmla="*/ 0 60000 65536"/>
                <a:gd name="T12" fmla="*/ 0 w 260"/>
                <a:gd name="T13" fmla="*/ 0 h 134"/>
                <a:gd name="T14" fmla="*/ 260 w 260"/>
                <a:gd name="T15" fmla="*/ 134 h 134"/>
              </a:gdLst>
              <a:ahLst/>
              <a:cxnLst>
                <a:cxn ang="T8">
                  <a:pos x="T0" y="T1"/>
                </a:cxn>
                <a:cxn ang="T9">
                  <a:pos x="T2" y="T3"/>
                </a:cxn>
                <a:cxn ang="T10">
                  <a:pos x="T4" y="T5"/>
                </a:cxn>
                <a:cxn ang="T11">
                  <a:pos x="T6" y="T7"/>
                </a:cxn>
              </a:cxnLst>
              <a:rect l="T12" t="T13" r="T14" b="T15"/>
              <a:pathLst>
                <a:path w="260" h="134">
                  <a:moveTo>
                    <a:pt x="0" y="0"/>
                  </a:moveTo>
                  <a:lnTo>
                    <a:pt x="112" y="81"/>
                  </a:lnTo>
                  <a:lnTo>
                    <a:pt x="215" y="121"/>
                  </a:lnTo>
                  <a:lnTo>
                    <a:pt x="260" y="134"/>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750" name="Freeform 9"/>
            <p:cNvSpPr>
              <a:spLocks/>
            </p:cNvSpPr>
            <p:nvPr/>
          </p:nvSpPr>
          <p:spPr bwMode="auto">
            <a:xfrm>
              <a:off x="2993" y="2534"/>
              <a:ext cx="292" cy="314"/>
            </a:xfrm>
            <a:custGeom>
              <a:avLst/>
              <a:gdLst>
                <a:gd name="T0" fmla="*/ 0 w 292"/>
                <a:gd name="T1" fmla="*/ 0 h 314"/>
                <a:gd name="T2" fmla="*/ 162 w 292"/>
                <a:gd name="T3" fmla="*/ 85 h 314"/>
                <a:gd name="T4" fmla="*/ 202 w 292"/>
                <a:gd name="T5" fmla="*/ 117 h 314"/>
                <a:gd name="T6" fmla="*/ 247 w 292"/>
                <a:gd name="T7" fmla="*/ 175 h 314"/>
                <a:gd name="T8" fmla="*/ 269 w 292"/>
                <a:gd name="T9" fmla="*/ 220 h 314"/>
                <a:gd name="T10" fmla="*/ 278 w 292"/>
                <a:gd name="T11" fmla="*/ 260 h 314"/>
                <a:gd name="T12" fmla="*/ 292 w 292"/>
                <a:gd name="T13" fmla="*/ 314 h 314"/>
                <a:gd name="T14" fmla="*/ 0 60000 65536"/>
                <a:gd name="T15" fmla="*/ 0 60000 65536"/>
                <a:gd name="T16" fmla="*/ 0 60000 65536"/>
                <a:gd name="T17" fmla="*/ 0 60000 65536"/>
                <a:gd name="T18" fmla="*/ 0 60000 65536"/>
                <a:gd name="T19" fmla="*/ 0 60000 65536"/>
                <a:gd name="T20" fmla="*/ 0 60000 65536"/>
                <a:gd name="T21" fmla="*/ 0 w 292"/>
                <a:gd name="T22" fmla="*/ 0 h 314"/>
                <a:gd name="T23" fmla="*/ 292 w 292"/>
                <a:gd name="T24" fmla="*/ 314 h 3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2" h="314">
                  <a:moveTo>
                    <a:pt x="0" y="0"/>
                  </a:moveTo>
                  <a:lnTo>
                    <a:pt x="162" y="85"/>
                  </a:lnTo>
                  <a:lnTo>
                    <a:pt x="202" y="117"/>
                  </a:lnTo>
                  <a:lnTo>
                    <a:pt x="247" y="175"/>
                  </a:lnTo>
                  <a:lnTo>
                    <a:pt x="269" y="220"/>
                  </a:lnTo>
                  <a:lnTo>
                    <a:pt x="278" y="260"/>
                  </a:lnTo>
                  <a:lnTo>
                    <a:pt x="292" y="314"/>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751" name="Freeform 10"/>
            <p:cNvSpPr>
              <a:spLocks/>
            </p:cNvSpPr>
            <p:nvPr/>
          </p:nvSpPr>
          <p:spPr bwMode="auto">
            <a:xfrm>
              <a:off x="3110" y="2359"/>
              <a:ext cx="193" cy="305"/>
            </a:xfrm>
            <a:custGeom>
              <a:avLst/>
              <a:gdLst>
                <a:gd name="T0" fmla="*/ 188 w 193"/>
                <a:gd name="T1" fmla="*/ 72 h 305"/>
                <a:gd name="T2" fmla="*/ 193 w 193"/>
                <a:gd name="T3" fmla="*/ 50 h 305"/>
                <a:gd name="T4" fmla="*/ 179 w 193"/>
                <a:gd name="T5" fmla="*/ 23 h 305"/>
                <a:gd name="T6" fmla="*/ 161 w 193"/>
                <a:gd name="T7" fmla="*/ 9 h 305"/>
                <a:gd name="T8" fmla="*/ 139 w 193"/>
                <a:gd name="T9" fmla="*/ 0 h 305"/>
                <a:gd name="T10" fmla="*/ 121 w 193"/>
                <a:gd name="T11" fmla="*/ 5 h 305"/>
                <a:gd name="T12" fmla="*/ 103 w 193"/>
                <a:gd name="T13" fmla="*/ 9 h 305"/>
                <a:gd name="T14" fmla="*/ 89 w 193"/>
                <a:gd name="T15" fmla="*/ 18 h 305"/>
                <a:gd name="T16" fmla="*/ 58 w 193"/>
                <a:gd name="T17" fmla="*/ 85 h 305"/>
                <a:gd name="T18" fmla="*/ 40 w 193"/>
                <a:gd name="T19" fmla="*/ 148 h 305"/>
                <a:gd name="T20" fmla="*/ 22 w 193"/>
                <a:gd name="T21" fmla="*/ 198 h 305"/>
                <a:gd name="T22" fmla="*/ 0 w 193"/>
                <a:gd name="T23" fmla="*/ 251 h 305"/>
                <a:gd name="T24" fmla="*/ 9 w 193"/>
                <a:gd name="T25" fmla="*/ 287 h 305"/>
                <a:gd name="T26" fmla="*/ 18 w 193"/>
                <a:gd name="T27" fmla="*/ 296 h 305"/>
                <a:gd name="T28" fmla="*/ 36 w 193"/>
                <a:gd name="T29" fmla="*/ 305 h 305"/>
                <a:gd name="T30" fmla="*/ 54 w 193"/>
                <a:gd name="T31" fmla="*/ 305 h 305"/>
                <a:gd name="T32" fmla="*/ 72 w 193"/>
                <a:gd name="T33" fmla="*/ 296 h 305"/>
                <a:gd name="T34" fmla="*/ 89 w 193"/>
                <a:gd name="T35" fmla="*/ 265 h 305"/>
                <a:gd name="T36" fmla="*/ 98 w 193"/>
                <a:gd name="T37" fmla="*/ 224 h 305"/>
                <a:gd name="T38" fmla="*/ 112 w 193"/>
                <a:gd name="T39" fmla="*/ 198 h 305"/>
                <a:gd name="T40" fmla="*/ 130 w 193"/>
                <a:gd name="T41" fmla="*/ 166 h 305"/>
                <a:gd name="T42" fmla="*/ 152 w 193"/>
                <a:gd name="T43" fmla="*/ 130 h 305"/>
                <a:gd name="T44" fmla="*/ 175 w 193"/>
                <a:gd name="T45" fmla="*/ 90 h 305"/>
                <a:gd name="T46" fmla="*/ 188 w 193"/>
                <a:gd name="T47" fmla="*/ 72 h 3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3"/>
                <a:gd name="T73" fmla="*/ 0 h 305"/>
                <a:gd name="T74" fmla="*/ 193 w 193"/>
                <a:gd name="T75" fmla="*/ 305 h 3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3" h="305">
                  <a:moveTo>
                    <a:pt x="188" y="72"/>
                  </a:moveTo>
                  <a:lnTo>
                    <a:pt x="193" y="50"/>
                  </a:lnTo>
                  <a:lnTo>
                    <a:pt x="179" y="23"/>
                  </a:lnTo>
                  <a:lnTo>
                    <a:pt x="161" y="9"/>
                  </a:lnTo>
                  <a:lnTo>
                    <a:pt x="139" y="0"/>
                  </a:lnTo>
                  <a:lnTo>
                    <a:pt x="121" y="5"/>
                  </a:lnTo>
                  <a:lnTo>
                    <a:pt x="103" y="9"/>
                  </a:lnTo>
                  <a:lnTo>
                    <a:pt x="89" y="18"/>
                  </a:lnTo>
                  <a:lnTo>
                    <a:pt x="58" y="85"/>
                  </a:lnTo>
                  <a:lnTo>
                    <a:pt x="40" y="148"/>
                  </a:lnTo>
                  <a:lnTo>
                    <a:pt x="22" y="198"/>
                  </a:lnTo>
                  <a:lnTo>
                    <a:pt x="0" y="251"/>
                  </a:lnTo>
                  <a:lnTo>
                    <a:pt x="9" y="287"/>
                  </a:lnTo>
                  <a:lnTo>
                    <a:pt x="18" y="296"/>
                  </a:lnTo>
                  <a:lnTo>
                    <a:pt x="36" y="305"/>
                  </a:lnTo>
                  <a:lnTo>
                    <a:pt x="54" y="305"/>
                  </a:lnTo>
                  <a:lnTo>
                    <a:pt x="72" y="296"/>
                  </a:lnTo>
                  <a:lnTo>
                    <a:pt x="89" y="265"/>
                  </a:lnTo>
                  <a:lnTo>
                    <a:pt x="98" y="224"/>
                  </a:lnTo>
                  <a:lnTo>
                    <a:pt x="112" y="198"/>
                  </a:lnTo>
                  <a:lnTo>
                    <a:pt x="130" y="166"/>
                  </a:lnTo>
                  <a:lnTo>
                    <a:pt x="152" y="130"/>
                  </a:lnTo>
                  <a:lnTo>
                    <a:pt x="175" y="90"/>
                  </a:lnTo>
                  <a:lnTo>
                    <a:pt x="188" y="72"/>
                  </a:lnTo>
                  <a:close/>
                </a:path>
              </a:pathLst>
            </a:custGeom>
            <a:solidFill>
              <a:srgbClr val="FF9F9F"/>
            </a:solidFill>
            <a:ln w="6350">
              <a:solidFill>
                <a:srgbClr val="000000"/>
              </a:solidFill>
              <a:round/>
              <a:headEnd/>
              <a:tailEnd/>
            </a:ln>
          </p:spPr>
          <p:txBody>
            <a:bodyPr/>
            <a:lstStyle/>
            <a:p>
              <a:endParaRPr lang="en-US"/>
            </a:p>
          </p:txBody>
        </p:sp>
        <p:sp>
          <p:nvSpPr>
            <p:cNvPr id="159752" name="Freeform 11"/>
            <p:cNvSpPr>
              <a:spLocks/>
            </p:cNvSpPr>
            <p:nvPr/>
          </p:nvSpPr>
          <p:spPr bwMode="auto">
            <a:xfrm>
              <a:off x="3128" y="2579"/>
              <a:ext cx="58" cy="72"/>
            </a:xfrm>
            <a:custGeom>
              <a:avLst/>
              <a:gdLst>
                <a:gd name="T0" fmla="*/ 9 w 58"/>
                <a:gd name="T1" fmla="*/ 9 h 72"/>
                <a:gd name="T2" fmla="*/ 18 w 58"/>
                <a:gd name="T3" fmla="*/ 0 h 72"/>
                <a:gd name="T4" fmla="*/ 40 w 58"/>
                <a:gd name="T5" fmla="*/ 4 h 72"/>
                <a:gd name="T6" fmla="*/ 58 w 58"/>
                <a:gd name="T7" fmla="*/ 13 h 72"/>
                <a:gd name="T8" fmla="*/ 58 w 58"/>
                <a:gd name="T9" fmla="*/ 40 h 72"/>
                <a:gd name="T10" fmla="*/ 54 w 58"/>
                <a:gd name="T11" fmla="*/ 54 h 72"/>
                <a:gd name="T12" fmla="*/ 45 w 58"/>
                <a:gd name="T13" fmla="*/ 67 h 72"/>
                <a:gd name="T14" fmla="*/ 27 w 58"/>
                <a:gd name="T15" fmla="*/ 72 h 72"/>
                <a:gd name="T16" fmla="*/ 18 w 58"/>
                <a:gd name="T17" fmla="*/ 72 h 72"/>
                <a:gd name="T18" fmla="*/ 9 w 58"/>
                <a:gd name="T19" fmla="*/ 63 h 72"/>
                <a:gd name="T20" fmla="*/ 0 w 58"/>
                <a:gd name="T21" fmla="*/ 49 h 72"/>
                <a:gd name="T22" fmla="*/ 9 w 58"/>
                <a:gd name="T23" fmla="*/ 9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8"/>
                <a:gd name="T37" fmla="*/ 0 h 72"/>
                <a:gd name="T38" fmla="*/ 58 w 58"/>
                <a:gd name="T39" fmla="*/ 72 h 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8" h="72">
                  <a:moveTo>
                    <a:pt x="9" y="9"/>
                  </a:moveTo>
                  <a:lnTo>
                    <a:pt x="18" y="0"/>
                  </a:lnTo>
                  <a:lnTo>
                    <a:pt x="40" y="4"/>
                  </a:lnTo>
                  <a:lnTo>
                    <a:pt x="58" y="13"/>
                  </a:lnTo>
                  <a:lnTo>
                    <a:pt x="58" y="40"/>
                  </a:lnTo>
                  <a:lnTo>
                    <a:pt x="54" y="54"/>
                  </a:lnTo>
                  <a:lnTo>
                    <a:pt x="45" y="67"/>
                  </a:lnTo>
                  <a:lnTo>
                    <a:pt x="27" y="72"/>
                  </a:lnTo>
                  <a:lnTo>
                    <a:pt x="18" y="72"/>
                  </a:lnTo>
                  <a:lnTo>
                    <a:pt x="9" y="63"/>
                  </a:lnTo>
                  <a:lnTo>
                    <a:pt x="0" y="49"/>
                  </a:lnTo>
                  <a:lnTo>
                    <a:pt x="9" y="9"/>
                  </a:lnTo>
                  <a:close/>
                </a:path>
              </a:pathLst>
            </a:custGeom>
            <a:solidFill>
              <a:srgbClr val="FFBFBF"/>
            </a:solidFill>
            <a:ln w="6350">
              <a:solidFill>
                <a:srgbClr val="000000"/>
              </a:solidFill>
              <a:round/>
              <a:headEnd/>
              <a:tailEnd/>
            </a:ln>
          </p:spPr>
          <p:txBody>
            <a:bodyPr/>
            <a:lstStyle/>
            <a:p>
              <a:endParaRPr lang="en-US"/>
            </a:p>
          </p:txBody>
        </p:sp>
        <p:sp>
          <p:nvSpPr>
            <p:cNvPr id="159753" name="Freeform 12"/>
            <p:cNvSpPr>
              <a:spLocks/>
            </p:cNvSpPr>
            <p:nvPr/>
          </p:nvSpPr>
          <p:spPr bwMode="auto">
            <a:xfrm>
              <a:off x="2944" y="1924"/>
              <a:ext cx="139" cy="529"/>
            </a:xfrm>
            <a:custGeom>
              <a:avLst/>
              <a:gdLst>
                <a:gd name="T0" fmla="*/ 134 w 139"/>
                <a:gd name="T1" fmla="*/ 489 h 529"/>
                <a:gd name="T2" fmla="*/ 139 w 139"/>
                <a:gd name="T3" fmla="*/ 462 h 529"/>
                <a:gd name="T4" fmla="*/ 139 w 139"/>
                <a:gd name="T5" fmla="*/ 399 h 529"/>
                <a:gd name="T6" fmla="*/ 134 w 139"/>
                <a:gd name="T7" fmla="*/ 337 h 529"/>
                <a:gd name="T8" fmla="*/ 130 w 139"/>
                <a:gd name="T9" fmla="*/ 310 h 529"/>
                <a:gd name="T10" fmla="*/ 130 w 139"/>
                <a:gd name="T11" fmla="*/ 287 h 529"/>
                <a:gd name="T12" fmla="*/ 130 w 139"/>
                <a:gd name="T13" fmla="*/ 247 h 529"/>
                <a:gd name="T14" fmla="*/ 134 w 139"/>
                <a:gd name="T15" fmla="*/ 198 h 529"/>
                <a:gd name="T16" fmla="*/ 130 w 139"/>
                <a:gd name="T17" fmla="*/ 162 h 529"/>
                <a:gd name="T18" fmla="*/ 130 w 139"/>
                <a:gd name="T19" fmla="*/ 135 h 529"/>
                <a:gd name="T20" fmla="*/ 125 w 139"/>
                <a:gd name="T21" fmla="*/ 81 h 529"/>
                <a:gd name="T22" fmla="*/ 121 w 139"/>
                <a:gd name="T23" fmla="*/ 41 h 529"/>
                <a:gd name="T24" fmla="*/ 112 w 139"/>
                <a:gd name="T25" fmla="*/ 9 h 529"/>
                <a:gd name="T26" fmla="*/ 103 w 139"/>
                <a:gd name="T27" fmla="*/ 0 h 529"/>
                <a:gd name="T28" fmla="*/ 90 w 139"/>
                <a:gd name="T29" fmla="*/ 0 h 529"/>
                <a:gd name="T30" fmla="*/ 76 w 139"/>
                <a:gd name="T31" fmla="*/ 0 h 529"/>
                <a:gd name="T32" fmla="*/ 58 w 139"/>
                <a:gd name="T33" fmla="*/ 5 h 529"/>
                <a:gd name="T34" fmla="*/ 45 w 139"/>
                <a:gd name="T35" fmla="*/ 32 h 529"/>
                <a:gd name="T36" fmla="*/ 40 w 139"/>
                <a:gd name="T37" fmla="*/ 77 h 529"/>
                <a:gd name="T38" fmla="*/ 36 w 139"/>
                <a:gd name="T39" fmla="*/ 130 h 529"/>
                <a:gd name="T40" fmla="*/ 36 w 139"/>
                <a:gd name="T41" fmla="*/ 162 h 529"/>
                <a:gd name="T42" fmla="*/ 31 w 139"/>
                <a:gd name="T43" fmla="*/ 198 h 529"/>
                <a:gd name="T44" fmla="*/ 31 w 139"/>
                <a:gd name="T45" fmla="*/ 238 h 529"/>
                <a:gd name="T46" fmla="*/ 31 w 139"/>
                <a:gd name="T47" fmla="*/ 283 h 529"/>
                <a:gd name="T48" fmla="*/ 22 w 139"/>
                <a:gd name="T49" fmla="*/ 319 h 529"/>
                <a:gd name="T50" fmla="*/ 18 w 139"/>
                <a:gd name="T51" fmla="*/ 373 h 529"/>
                <a:gd name="T52" fmla="*/ 9 w 139"/>
                <a:gd name="T53" fmla="*/ 431 h 529"/>
                <a:gd name="T54" fmla="*/ 0 w 139"/>
                <a:gd name="T55" fmla="*/ 480 h 529"/>
                <a:gd name="T56" fmla="*/ 0 w 139"/>
                <a:gd name="T57" fmla="*/ 529 h 529"/>
                <a:gd name="T58" fmla="*/ 125 w 139"/>
                <a:gd name="T59" fmla="*/ 529 h 529"/>
                <a:gd name="T60" fmla="*/ 134 w 139"/>
                <a:gd name="T61" fmla="*/ 489 h 52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39"/>
                <a:gd name="T94" fmla="*/ 0 h 529"/>
                <a:gd name="T95" fmla="*/ 139 w 139"/>
                <a:gd name="T96" fmla="*/ 529 h 52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39" h="529">
                  <a:moveTo>
                    <a:pt x="134" y="489"/>
                  </a:moveTo>
                  <a:lnTo>
                    <a:pt x="139" y="462"/>
                  </a:lnTo>
                  <a:lnTo>
                    <a:pt x="139" y="399"/>
                  </a:lnTo>
                  <a:lnTo>
                    <a:pt x="134" y="337"/>
                  </a:lnTo>
                  <a:lnTo>
                    <a:pt x="130" y="310"/>
                  </a:lnTo>
                  <a:lnTo>
                    <a:pt x="130" y="287"/>
                  </a:lnTo>
                  <a:lnTo>
                    <a:pt x="130" y="247"/>
                  </a:lnTo>
                  <a:lnTo>
                    <a:pt x="134" y="198"/>
                  </a:lnTo>
                  <a:lnTo>
                    <a:pt x="130" y="162"/>
                  </a:lnTo>
                  <a:lnTo>
                    <a:pt x="130" y="135"/>
                  </a:lnTo>
                  <a:lnTo>
                    <a:pt x="125" y="81"/>
                  </a:lnTo>
                  <a:lnTo>
                    <a:pt x="121" y="41"/>
                  </a:lnTo>
                  <a:lnTo>
                    <a:pt x="112" y="9"/>
                  </a:lnTo>
                  <a:lnTo>
                    <a:pt x="103" y="0"/>
                  </a:lnTo>
                  <a:lnTo>
                    <a:pt x="90" y="0"/>
                  </a:lnTo>
                  <a:lnTo>
                    <a:pt x="76" y="0"/>
                  </a:lnTo>
                  <a:lnTo>
                    <a:pt x="58" y="5"/>
                  </a:lnTo>
                  <a:lnTo>
                    <a:pt x="45" y="32"/>
                  </a:lnTo>
                  <a:lnTo>
                    <a:pt x="40" y="77"/>
                  </a:lnTo>
                  <a:lnTo>
                    <a:pt x="36" y="130"/>
                  </a:lnTo>
                  <a:lnTo>
                    <a:pt x="36" y="162"/>
                  </a:lnTo>
                  <a:lnTo>
                    <a:pt x="31" y="198"/>
                  </a:lnTo>
                  <a:lnTo>
                    <a:pt x="31" y="238"/>
                  </a:lnTo>
                  <a:lnTo>
                    <a:pt x="31" y="283"/>
                  </a:lnTo>
                  <a:lnTo>
                    <a:pt x="22" y="319"/>
                  </a:lnTo>
                  <a:lnTo>
                    <a:pt x="18" y="373"/>
                  </a:lnTo>
                  <a:lnTo>
                    <a:pt x="9" y="431"/>
                  </a:lnTo>
                  <a:lnTo>
                    <a:pt x="0" y="480"/>
                  </a:lnTo>
                  <a:lnTo>
                    <a:pt x="0" y="529"/>
                  </a:lnTo>
                  <a:lnTo>
                    <a:pt x="125" y="529"/>
                  </a:lnTo>
                  <a:lnTo>
                    <a:pt x="134" y="489"/>
                  </a:lnTo>
                  <a:close/>
                </a:path>
              </a:pathLst>
            </a:custGeom>
            <a:solidFill>
              <a:srgbClr val="FF9F9F"/>
            </a:solidFill>
            <a:ln w="6350">
              <a:solidFill>
                <a:srgbClr val="000000"/>
              </a:solidFill>
              <a:round/>
              <a:headEnd/>
              <a:tailEnd/>
            </a:ln>
          </p:spPr>
          <p:txBody>
            <a:bodyPr/>
            <a:lstStyle/>
            <a:p>
              <a:endParaRPr lang="en-US"/>
            </a:p>
          </p:txBody>
        </p:sp>
        <p:sp>
          <p:nvSpPr>
            <p:cNvPr id="159754" name="Freeform 13"/>
            <p:cNvSpPr>
              <a:spLocks/>
            </p:cNvSpPr>
            <p:nvPr/>
          </p:nvSpPr>
          <p:spPr bwMode="auto">
            <a:xfrm>
              <a:off x="3276" y="2583"/>
              <a:ext cx="107" cy="14"/>
            </a:xfrm>
            <a:custGeom>
              <a:avLst/>
              <a:gdLst>
                <a:gd name="T0" fmla="*/ 107 w 107"/>
                <a:gd name="T1" fmla="*/ 9 h 14"/>
                <a:gd name="T2" fmla="*/ 76 w 107"/>
                <a:gd name="T3" fmla="*/ 14 h 14"/>
                <a:gd name="T4" fmla="*/ 49 w 107"/>
                <a:gd name="T5" fmla="*/ 14 h 14"/>
                <a:gd name="T6" fmla="*/ 18 w 107"/>
                <a:gd name="T7" fmla="*/ 9 h 14"/>
                <a:gd name="T8" fmla="*/ 0 w 107"/>
                <a:gd name="T9" fmla="*/ 0 h 14"/>
                <a:gd name="T10" fmla="*/ 0 60000 65536"/>
                <a:gd name="T11" fmla="*/ 0 60000 65536"/>
                <a:gd name="T12" fmla="*/ 0 60000 65536"/>
                <a:gd name="T13" fmla="*/ 0 60000 65536"/>
                <a:gd name="T14" fmla="*/ 0 60000 65536"/>
                <a:gd name="T15" fmla="*/ 0 w 107"/>
                <a:gd name="T16" fmla="*/ 0 h 14"/>
                <a:gd name="T17" fmla="*/ 107 w 107"/>
                <a:gd name="T18" fmla="*/ 14 h 14"/>
              </a:gdLst>
              <a:ahLst/>
              <a:cxnLst>
                <a:cxn ang="T10">
                  <a:pos x="T0" y="T1"/>
                </a:cxn>
                <a:cxn ang="T11">
                  <a:pos x="T2" y="T3"/>
                </a:cxn>
                <a:cxn ang="T12">
                  <a:pos x="T4" y="T5"/>
                </a:cxn>
                <a:cxn ang="T13">
                  <a:pos x="T6" y="T7"/>
                </a:cxn>
                <a:cxn ang="T14">
                  <a:pos x="T8" y="T9"/>
                </a:cxn>
              </a:cxnLst>
              <a:rect l="T15" t="T16" r="T17" b="T18"/>
              <a:pathLst>
                <a:path w="107" h="14">
                  <a:moveTo>
                    <a:pt x="107" y="9"/>
                  </a:moveTo>
                  <a:lnTo>
                    <a:pt x="76" y="14"/>
                  </a:lnTo>
                  <a:lnTo>
                    <a:pt x="49" y="14"/>
                  </a:lnTo>
                  <a:lnTo>
                    <a:pt x="18" y="9"/>
                  </a:lnTo>
                  <a:lnTo>
                    <a:pt x="0" y="0"/>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755" name="Freeform 14"/>
            <p:cNvSpPr>
              <a:spLocks/>
            </p:cNvSpPr>
            <p:nvPr/>
          </p:nvSpPr>
          <p:spPr bwMode="auto">
            <a:xfrm>
              <a:off x="2948" y="2955"/>
              <a:ext cx="90" cy="5"/>
            </a:xfrm>
            <a:custGeom>
              <a:avLst/>
              <a:gdLst>
                <a:gd name="T0" fmla="*/ 0 w 90"/>
                <a:gd name="T1" fmla="*/ 0 h 5"/>
                <a:gd name="T2" fmla="*/ 36 w 90"/>
                <a:gd name="T3" fmla="*/ 5 h 5"/>
                <a:gd name="T4" fmla="*/ 72 w 90"/>
                <a:gd name="T5" fmla="*/ 5 h 5"/>
                <a:gd name="T6" fmla="*/ 90 w 90"/>
                <a:gd name="T7" fmla="*/ 0 h 5"/>
                <a:gd name="T8" fmla="*/ 0 60000 65536"/>
                <a:gd name="T9" fmla="*/ 0 60000 65536"/>
                <a:gd name="T10" fmla="*/ 0 60000 65536"/>
                <a:gd name="T11" fmla="*/ 0 60000 65536"/>
                <a:gd name="T12" fmla="*/ 0 w 90"/>
                <a:gd name="T13" fmla="*/ 0 h 5"/>
                <a:gd name="T14" fmla="*/ 90 w 90"/>
                <a:gd name="T15" fmla="*/ 5 h 5"/>
              </a:gdLst>
              <a:ahLst/>
              <a:cxnLst>
                <a:cxn ang="T8">
                  <a:pos x="T0" y="T1"/>
                </a:cxn>
                <a:cxn ang="T9">
                  <a:pos x="T2" y="T3"/>
                </a:cxn>
                <a:cxn ang="T10">
                  <a:pos x="T4" y="T5"/>
                </a:cxn>
                <a:cxn ang="T11">
                  <a:pos x="T6" y="T7"/>
                </a:cxn>
              </a:cxnLst>
              <a:rect l="T12" t="T13" r="T14" b="T15"/>
              <a:pathLst>
                <a:path w="90" h="5">
                  <a:moveTo>
                    <a:pt x="0" y="0"/>
                  </a:moveTo>
                  <a:lnTo>
                    <a:pt x="36" y="5"/>
                  </a:lnTo>
                  <a:lnTo>
                    <a:pt x="72" y="5"/>
                  </a:lnTo>
                  <a:lnTo>
                    <a:pt x="90" y="0"/>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756" name="Freeform 15"/>
            <p:cNvSpPr>
              <a:spLocks/>
            </p:cNvSpPr>
            <p:nvPr/>
          </p:nvSpPr>
          <p:spPr bwMode="auto">
            <a:xfrm>
              <a:off x="3199" y="2431"/>
              <a:ext cx="180" cy="242"/>
            </a:xfrm>
            <a:custGeom>
              <a:avLst/>
              <a:gdLst>
                <a:gd name="T0" fmla="*/ 180 w 180"/>
                <a:gd name="T1" fmla="*/ 45 h 242"/>
                <a:gd name="T2" fmla="*/ 175 w 180"/>
                <a:gd name="T3" fmla="*/ 76 h 242"/>
                <a:gd name="T4" fmla="*/ 162 w 180"/>
                <a:gd name="T5" fmla="*/ 103 h 242"/>
                <a:gd name="T6" fmla="*/ 135 w 180"/>
                <a:gd name="T7" fmla="*/ 126 h 242"/>
                <a:gd name="T8" fmla="*/ 117 w 180"/>
                <a:gd name="T9" fmla="*/ 134 h 242"/>
                <a:gd name="T10" fmla="*/ 104 w 180"/>
                <a:gd name="T11" fmla="*/ 139 h 242"/>
                <a:gd name="T12" fmla="*/ 95 w 180"/>
                <a:gd name="T13" fmla="*/ 166 h 242"/>
                <a:gd name="T14" fmla="*/ 81 w 180"/>
                <a:gd name="T15" fmla="*/ 202 h 242"/>
                <a:gd name="T16" fmla="*/ 63 w 180"/>
                <a:gd name="T17" fmla="*/ 233 h 242"/>
                <a:gd name="T18" fmla="*/ 45 w 180"/>
                <a:gd name="T19" fmla="*/ 242 h 242"/>
                <a:gd name="T20" fmla="*/ 23 w 180"/>
                <a:gd name="T21" fmla="*/ 242 h 242"/>
                <a:gd name="T22" fmla="*/ 5 w 180"/>
                <a:gd name="T23" fmla="*/ 233 h 242"/>
                <a:gd name="T24" fmla="*/ 0 w 180"/>
                <a:gd name="T25" fmla="*/ 215 h 242"/>
                <a:gd name="T26" fmla="*/ 0 w 180"/>
                <a:gd name="T27" fmla="*/ 193 h 242"/>
                <a:gd name="T28" fmla="*/ 9 w 180"/>
                <a:gd name="T29" fmla="*/ 152 h 242"/>
                <a:gd name="T30" fmla="*/ 23 w 180"/>
                <a:gd name="T31" fmla="*/ 121 h 242"/>
                <a:gd name="T32" fmla="*/ 45 w 180"/>
                <a:gd name="T33" fmla="*/ 94 h 242"/>
                <a:gd name="T34" fmla="*/ 77 w 180"/>
                <a:gd name="T35" fmla="*/ 31 h 242"/>
                <a:gd name="T36" fmla="*/ 99 w 180"/>
                <a:gd name="T37" fmla="*/ 4 h 242"/>
                <a:gd name="T38" fmla="*/ 130 w 180"/>
                <a:gd name="T39" fmla="*/ 0 h 242"/>
                <a:gd name="T40" fmla="*/ 148 w 180"/>
                <a:gd name="T41" fmla="*/ 4 h 242"/>
                <a:gd name="T42" fmla="*/ 162 w 180"/>
                <a:gd name="T43" fmla="*/ 13 h 242"/>
                <a:gd name="T44" fmla="*/ 175 w 180"/>
                <a:gd name="T45" fmla="*/ 27 h 242"/>
                <a:gd name="T46" fmla="*/ 180 w 180"/>
                <a:gd name="T47" fmla="*/ 45 h 2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0"/>
                <a:gd name="T73" fmla="*/ 0 h 242"/>
                <a:gd name="T74" fmla="*/ 180 w 180"/>
                <a:gd name="T75" fmla="*/ 242 h 2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0" h="242">
                  <a:moveTo>
                    <a:pt x="180" y="45"/>
                  </a:moveTo>
                  <a:lnTo>
                    <a:pt x="175" y="76"/>
                  </a:lnTo>
                  <a:lnTo>
                    <a:pt x="162" y="103"/>
                  </a:lnTo>
                  <a:lnTo>
                    <a:pt x="135" y="126"/>
                  </a:lnTo>
                  <a:lnTo>
                    <a:pt x="117" y="134"/>
                  </a:lnTo>
                  <a:lnTo>
                    <a:pt x="104" y="139"/>
                  </a:lnTo>
                  <a:lnTo>
                    <a:pt x="95" y="166"/>
                  </a:lnTo>
                  <a:lnTo>
                    <a:pt x="81" y="202"/>
                  </a:lnTo>
                  <a:lnTo>
                    <a:pt x="63" y="233"/>
                  </a:lnTo>
                  <a:lnTo>
                    <a:pt x="45" y="242"/>
                  </a:lnTo>
                  <a:lnTo>
                    <a:pt x="23" y="242"/>
                  </a:lnTo>
                  <a:lnTo>
                    <a:pt x="5" y="233"/>
                  </a:lnTo>
                  <a:lnTo>
                    <a:pt x="0" y="215"/>
                  </a:lnTo>
                  <a:lnTo>
                    <a:pt x="0" y="193"/>
                  </a:lnTo>
                  <a:lnTo>
                    <a:pt x="9" y="152"/>
                  </a:lnTo>
                  <a:lnTo>
                    <a:pt x="23" y="121"/>
                  </a:lnTo>
                  <a:lnTo>
                    <a:pt x="45" y="94"/>
                  </a:lnTo>
                  <a:lnTo>
                    <a:pt x="77" y="31"/>
                  </a:lnTo>
                  <a:lnTo>
                    <a:pt x="99" y="4"/>
                  </a:lnTo>
                  <a:lnTo>
                    <a:pt x="130" y="0"/>
                  </a:lnTo>
                  <a:lnTo>
                    <a:pt x="148" y="4"/>
                  </a:lnTo>
                  <a:lnTo>
                    <a:pt x="162" y="13"/>
                  </a:lnTo>
                  <a:lnTo>
                    <a:pt x="175" y="27"/>
                  </a:lnTo>
                  <a:lnTo>
                    <a:pt x="180" y="45"/>
                  </a:lnTo>
                  <a:close/>
                </a:path>
              </a:pathLst>
            </a:custGeom>
            <a:solidFill>
              <a:srgbClr val="FF9F9F"/>
            </a:solidFill>
            <a:ln w="6350">
              <a:solidFill>
                <a:srgbClr val="000000"/>
              </a:solidFill>
              <a:round/>
              <a:headEnd/>
              <a:tailEnd/>
            </a:ln>
          </p:spPr>
          <p:txBody>
            <a:bodyPr/>
            <a:lstStyle/>
            <a:p>
              <a:endParaRPr lang="en-US"/>
            </a:p>
          </p:txBody>
        </p:sp>
        <p:sp>
          <p:nvSpPr>
            <p:cNvPr id="159757" name="Freeform 16"/>
            <p:cNvSpPr>
              <a:spLocks/>
            </p:cNvSpPr>
            <p:nvPr/>
          </p:nvSpPr>
          <p:spPr bwMode="auto">
            <a:xfrm>
              <a:off x="3208" y="2610"/>
              <a:ext cx="45" cy="54"/>
            </a:xfrm>
            <a:custGeom>
              <a:avLst/>
              <a:gdLst>
                <a:gd name="T0" fmla="*/ 9 w 45"/>
                <a:gd name="T1" fmla="*/ 0 h 54"/>
                <a:gd name="T2" fmla="*/ 27 w 45"/>
                <a:gd name="T3" fmla="*/ 0 h 54"/>
                <a:gd name="T4" fmla="*/ 45 w 45"/>
                <a:gd name="T5" fmla="*/ 9 h 54"/>
                <a:gd name="T6" fmla="*/ 45 w 45"/>
                <a:gd name="T7" fmla="*/ 27 h 54"/>
                <a:gd name="T8" fmla="*/ 41 w 45"/>
                <a:gd name="T9" fmla="*/ 45 h 54"/>
                <a:gd name="T10" fmla="*/ 23 w 45"/>
                <a:gd name="T11" fmla="*/ 54 h 54"/>
                <a:gd name="T12" fmla="*/ 9 w 45"/>
                <a:gd name="T13" fmla="*/ 50 h 54"/>
                <a:gd name="T14" fmla="*/ 5 w 45"/>
                <a:gd name="T15" fmla="*/ 41 h 54"/>
                <a:gd name="T16" fmla="*/ 0 w 45"/>
                <a:gd name="T17" fmla="*/ 27 h 54"/>
                <a:gd name="T18" fmla="*/ 0 w 45"/>
                <a:gd name="T19" fmla="*/ 9 h 54"/>
                <a:gd name="T20" fmla="*/ 9 w 45"/>
                <a:gd name="T21" fmla="*/ 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54"/>
                <a:gd name="T35" fmla="*/ 45 w 45"/>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54">
                  <a:moveTo>
                    <a:pt x="9" y="0"/>
                  </a:moveTo>
                  <a:lnTo>
                    <a:pt x="27" y="0"/>
                  </a:lnTo>
                  <a:lnTo>
                    <a:pt x="45" y="9"/>
                  </a:lnTo>
                  <a:lnTo>
                    <a:pt x="45" y="27"/>
                  </a:lnTo>
                  <a:lnTo>
                    <a:pt x="41" y="45"/>
                  </a:lnTo>
                  <a:lnTo>
                    <a:pt x="23" y="54"/>
                  </a:lnTo>
                  <a:lnTo>
                    <a:pt x="9" y="50"/>
                  </a:lnTo>
                  <a:lnTo>
                    <a:pt x="5" y="41"/>
                  </a:lnTo>
                  <a:lnTo>
                    <a:pt x="0" y="27"/>
                  </a:lnTo>
                  <a:lnTo>
                    <a:pt x="0" y="9"/>
                  </a:lnTo>
                  <a:lnTo>
                    <a:pt x="9" y="0"/>
                  </a:lnTo>
                  <a:close/>
                </a:path>
              </a:pathLst>
            </a:custGeom>
            <a:solidFill>
              <a:srgbClr val="FFBFBF"/>
            </a:solidFill>
            <a:ln w="6350">
              <a:solidFill>
                <a:srgbClr val="000000"/>
              </a:solidFill>
              <a:round/>
              <a:headEnd/>
              <a:tailEnd/>
            </a:ln>
          </p:spPr>
          <p:txBody>
            <a:bodyPr/>
            <a:lstStyle/>
            <a:p>
              <a:endParaRPr lang="en-US"/>
            </a:p>
          </p:txBody>
        </p:sp>
        <p:sp>
          <p:nvSpPr>
            <p:cNvPr id="159758" name="Freeform 17"/>
            <p:cNvSpPr>
              <a:spLocks/>
            </p:cNvSpPr>
            <p:nvPr/>
          </p:nvSpPr>
          <p:spPr bwMode="auto">
            <a:xfrm>
              <a:off x="3047" y="2337"/>
              <a:ext cx="157" cy="305"/>
            </a:xfrm>
            <a:custGeom>
              <a:avLst/>
              <a:gdLst>
                <a:gd name="T0" fmla="*/ 157 w 157"/>
                <a:gd name="T1" fmla="*/ 45 h 305"/>
                <a:gd name="T2" fmla="*/ 148 w 157"/>
                <a:gd name="T3" fmla="*/ 22 h 305"/>
                <a:gd name="T4" fmla="*/ 139 w 157"/>
                <a:gd name="T5" fmla="*/ 9 h 305"/>
                <a:gd name="T6" fmla="*/ 121 w 157"/>
                <a:gd name="T7" fmla="*/ 4 h 305"/>
                <a:gd name="T8" fmla="*/ 99 w 157"/>
                <a:gd name="T9" fmla="*/ 0 h 305"/>
                <a:gd name="T10" fmla="*/ 67 w 157"/>
                <a:gd name="T11" fmla="*/ 13 h 305"/>
                <a:gd name="T12" fmla="*/ 45 w 157"/>
                <a:gd name="T13" fmla="*/ 27 h 305"/>
                <a:gd name="T14" fmla="*/ 27 w 157"/>
                <a:gd name="T15" fmla="*/ 58 h 305"/>
                <a:gd name="T16" fmla="*/ 18 w 157"/>
                <a:gd name="T17" fmla="*/ 134 h 305"/>
                <a:gd name="T18" fmla="*/ 5 w 157"/>
                <a:gd name="T19" fmla="*/ 193 h 305"/>
                <a:gd name="T20" fmla="*/ 0 w 157"/>
                <a:gd name="T21" fmla="*/ 251 h 305"/>
                <a:gd name="T22" fmla="*/ 5 w 157"/>
                <a:gd name="T23" fmla="*/ 278 h 305"/>
                <a:gd name="T24" fmla="*/ 18 w 157"/>
                <a:gd name="T25" fmla="*/ 296 h 305"/>
                <a:gd name="T26" fmla="*/ 45 w 157"/>
                <a:gd name="T27" fmla="*/ 305 h 305"/>
                <a:gd name="T28" fmla="*/ 72 w 157"/>
                <a:gd name="T29" fmla="*/ 296 h 305"/>
                <a:gd name="T30" fmla="*/ 85 w 157"/>
                <a:gd name="T31" fmla="*/ 264 h 305"/>
                <a:gd name="T32" fmla="*/ 94 w 157"/>
                <a:gd name="T33" fmla="*/ 215 h 305"/>
                <a:gd name="T34" fmla="*/ 108 w 157"/>
                <a:gd name="T35" fmla="*/ 166 h 305"/>
                <a:gd name="T36" fmla="*/ 130 w 157"/>
                <a:gd name="T37" fmla="*/ 125 h 305"/>
                <a:gd name="T38" fmla="*/ 148 w 157"/>
                <a:gd name="T39" fmla="*/ 76 h 305"/>
                <a:gd name="T40" fmla="*/ 157 w 157"/>
                <a:gd name="T41" fmla="*/ 45 h 30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7"/>
                <a:gd name="T64" fmla="*/ 0 h 305"/>
                <a:gd name="T65" fmla="*/ 157 w 157"/>
                <a:gd name="T66" fmla="*/ 305 h 30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7" h="305">
                  <a:moveTo>
                    <a:pt x="157" y="45"/>
                  </a:moveTo>
                  <a:lnTo>
                    <a:pt x="148" y="22"/>
                  </a:lnTo>
                  <a:lnTo>
                    <a:pt x="139" y="9"/>
                  </a:lnTo>
                  <a:lnTo>
                    <a:pt x="121" y="4"/>
                  </a:lnTo>
                  <a:lnTo>
                    <a:pt x="99" y="0"/>
                  </a:lnTo>
                  <a:lnTo>
                    <a:pt x="67" y="13"/>
                  </a:lnTo>
                  <a:lnTo>
                    <a:pt x="45" y="27"/>
                  </a:lnTo>
                  <a:lnTo>
                    <a:pt x="27" y="58"/>
                  </a:lnTo>
                  <a:lnTo>
                    <a:pt x="18" y="134"/>
                  </a:lnTo>
                  <a:lnTo>
                    <a:pt x="5" y="193"/>
                  </a:lnTo>
                  <a:lnTo>
                    <a:pt x="0" y="251"/>
                  </a:lnTo>
                  <a:lnTo>
                    <a:pt x="5" y="278"/>
                  </a:lnTo>
                  <a:lnTo>
                    <a:pt x="18" y="296"/>
                  </a:lnTo>
                  <a:lnTo>
                    <a:pt x="45" y="305"/>
                  </a:lnTo>
                  <a:lnTo>
                    <a:pt x="72" y="296"/>
                  </a:lnTo>
                  <a:lnTo>
                    <a:pt x="85" y="264"/>
                  </a:lnTo>
                  <a:lnTo>
                    <a:pt x="94" y="215"/>
                  </a:lnTo>
                  <a:lnTo>
                    <a:pt x="108" y="166"/>
                  </a:lnTo>
                  <a:lnTo>
                    <a:pt x="130" y="125"/>
                  </a:lnTo>
                  <a:lnTo>
                    <a:pt x="148" y="76"/>
                  </a:lnTo>
                  <a:lnTo>
                    <a:pt x="157" y="45"/>
                  </a:lnTo>
                  <a:close/>
                </a:path>
              </a:pathLst>
            </a:custGeom>
            <a:solidFill>
              <a:srgbClr val="FF9F9F"/>
            </a:solidFill>
            <a:ln w="6350">
              <a:solidFill>
                <a:srgbClr val="000000"/>
              </a:solidFill>
              <a:round/>
              <a:headEnd/>
              <a:tailEnd/>
            </a:ln>
          </p:spPr>
          <p:txBody>
            <a:bodyPr/>
            <a:lstStyle/>
            <a:p>
              <a:endParaRPr lang="en-US"/>
            </a:p>
          </p:txBody>
        </p:sp>
        <p:sp>
          <p:nvSpPr>
            <p:cNvPr id="159759" name="Freeform 18"/>
            <p:cNvSpPr>
              <a:spLocks/>
            </p:cNvSpPr>
            <p:nvPr/>
          </p:nvSpPr>
          <p:spPr bwMode="auto">
            <a:xfrm>
              <a:off x="3056" y="2552"/>
              <a:ext cx="67" cy="76"/>
            </a:xfrm>
            <a:custGeom>
              <a:avLst/>
              <a:gdLst>
                <a:gd name="T0" fmla="*/ 67 w 67"/>
                <a:gd name="T1" fmla="*/ 13 h 76"/>
                <a:gd name="T2" fmla="*/ 67 w 67"/>
                <a:gd name="T3" fmla="*/ 40 h 76"/>
                <a:gd name="T4" fmla="*/ 58 w 67"/>
                <a:gd name="T5" fmla="*/ 67 h 76"/>
                <a:gd name="T6" fmla="*/ 40 w 67"/>
                <a:gd name="T7" fmla="*/ 76 h 76"/>
                <a:gd name="T8" fmla="*/ 13 w 67"/>
                <a:gd name="T9" fmla="*/ 67 h 76"/>
                <a:gd name="T10" fmla="*/ 4 w 67"/>
                <a:gd name="T11" fmla="*/ 54 h 76"/>
                <a:gd name="T12" fmla="*/ 4 w 67"/>
                <a:gd name="T13" fmla="*/ 40 h 76"/>
                <a:gd name="T14" fmla="*/ 0 w 67"/>
                <a:gd name="T15" fmla="*/ 22 h 76"/>
                <a:gd name="T16" fmla="*/ 13 w 67"/>
                <a:gd name="T17" fmla="*/ 5 h 76"/>
                <a:gd name="T18" fmla="*/ 45 w 67"/>
                <a:gd name="T19" fmla="*/ 0 h 76"/>
                <a:gd name="T20" fmla="*/ 67 w 67"/>
                <a:gd name="T21" fmla="*/ 13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
                <a:gd name="T34" fmla="*/ 0 h 76"/>
                <a:gd name="T35" fmla="*/ 67 w 67"/>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 h="76">
                  <a:moveTo>
                    <a:pt x="67" y="13"/>
                  </a:moveTo>
                  <a:lnTo>
                    <a:pt x="67" y="40"/>
                  </a:lnTo>
                  <a:lnTo>
                    <a:pt x="58" y="67"/>
                  </a:lnTo>
                  <a:lnTo>
                    <a:pt x="40" y="76"/>
                  </a:lnTo>
                  <a:lnTo>
                    <a:pt x="13" y="67"/>
                  </a:lnTo>
                  <a:lnTo>
                    <a:pt x="4" y="54"/>
                  </a:lnTo>
                  <a:lnTo>
                    <a:pt x="4" y="40"/>
                  </a:lnTo>
                  <a:lnTo>
                    <a:pt x="0" y="22"/>
                  </a:lnTo>
                  <a:lnTo>
                    <a:pt x="13" y="5"/>
                  </a:lnTo>
                  <a:lnTo>
                    <a:pt x="45" y="0"/>
                  </a:lnTo>
                  <a:lnTo>
                    <a:pt x="67" y="13"/>
                  </a:lnTo>
                  <a:close/>
                </a:path>
              </a:pathLst>
            </a:custGeom>
            <a:solidFill>
              <a:srgbClr val="FFBFBF"/>
            </a:solidFill>
            <a:ln w="6350">
              <a:solidFill>
                <a:srgbClr val="000000"/>
              </a:solidFill>
              <a:round/>
              <a:headEnd/>
              <a:tailEnd/>
            </a:ln>
          </p:spPr>
          <p:txBody>
            <a:bodyPr/>
            <a:lstStyle/>
            <a:p>
              <a:endParaRPr lang="en-US"/>
            </a:p>
          </p:txBody>
        </p:sp>
        <p:sp>
          <p:nvSpPr>
            <p:cNvPr id="159760" name="Freeform 19"/>
            <p:cNvSpPr>
              <a:spLocks/>
            </p:cNvSpPr>
            <p:nvPr/>
          </p:nvSpPr>
          <p:spPr bwMode="auto">
            <a:xfrm>
              <a:off x="2818" y="2359"/>
              <a:ext cx="278" cy="457"/>
            </a:xfrm>
            <a:custGeom>
              <a:avLst/>
              <a:gdLst>
                <a:gd name="T0" fmla="*/ 117 w 278"/>
                <a:gd name="T1" fmla="*/ 59 h 457"/>
                <a:gd name="T2" fmla="*/ 157 w 278"/>
                <a:gd name="T3" fmla="*/ 45 h 457"/>
                <a:gd name="T4" fmla="*/ 184 w 278"/>
                <a:gd name="T5" fmla="*/ 32 h 457"/>
                <a:gd name="T6" fmla="*/ 216 w 278"/>
                <a:gd name="T7" fmla="*/ 9 h 457"/>
                <a:gd name="T8" fmla="*/ 256 w 278"/>
                <a:gd name="T9" fmla="*/ 0 h 457"/>
                <a:gd name="T10" fmla="*/ 269 w 278"/>
                <a:gd name="T11" fmla="*/ 5 h 457"/>
                <a:gd name="T12" fmla="*/ 278 w 278"/>
                <a:gd name="T13" fmla="*/ 14 h 457"/>
                <a:gd name="T14" fmla="*/ 278 w 278"/>
                <a:gd name="T15" fmla="*/ 36 h 457"/>
                <a:gd name="T16" fmla="*/ 274 w 278"/>
                <a:gd name="T17" fmla="*/ 59 h 457"/>
                <a:gd name="T18" fmla="*/ 269 w 278"/>
                <a:gd name="T19" fmla="*/ 76 h 457"/>
                <a:gd name="T20" fmla="*/ 256 w 278"/>
                <a:gd name="T21" fmla="*/ 99 h 457"/>
                <a:gd name="T22" fmla="*/ 220 w 278"/>
                <a:gd name="T23" fmla="*/ 135 h 457"/>
                <a:gd name="T24" fmla="*/ 193 w 278"/>
                <a:gd name="T25" fmla="*/ 153 h 457"/>
                <a:gd name="T26" fmla="*/ 175 w 278"/>
                <a:gd name="T27" fmla="*/ 162 h 457"/>
                <a:gd name="T28" fmla="*/ 175 w 278"/>
                <a:gd name="T29" fmla="*/ 198 h 457"/>
                <a:gd name="T30" fmla="*/ 180 w 278"/>
                <a:gd name="T31" fmla="*/ 233 h 457"/>
                <a:gd name="T32" fmla="*/ 175 w 278"/>
                <a:gd name="T33" fmla="*/ 283 h 457"/>
                <a:gd name="T34" fmla="*/ 171 w 278"/>
                <a:gd name="T35" fmla="*/ 314 h 457"/>
                <a:gd name="T36" fmla="*/ 166 w 278"/>
                <a:gd name="T37" fmla="*/ 341 h 457"/>
                <a:gd name="T38" fmla="*/ 153 w 278"/>
                <a:gd name="T39" fmla="*/ 372 h 457"/>
                <a:gd name="T40" fmla="*/ 139 w 278"/>
                <a:gd name="T41" fmla="*/ 395 h 457"/>
                <a:gd name="T42" fmla="*/ 113 w 278"/>
                <a:gd name="T43" fmla="*/ 417 h 457"/>
                <a:gd name="T44" fmla="*/ 90 w 278"/>
                <a:gd name="T45" fmla="*/ 435 h 457"/>
                <a:gd name="T46" fmla="*/ 63 w 278"/>
                <a:gd name="T47" fmla="*/ 449 h 457"/>
                <a:gd name="T48" fmla="*/ 45 w 278"/>
                <a:gd name="T49" fmla="*/ 457 h 457"/>
                <a:gd name="T50" fmla="*/ 27 w 278"/>
                <a:gd name="T51" fmla="*/ 422 h 457"/>
                <a:gd name="T52" fmla="*/ 18 w 278"/>
                <a:gd name="T53" fmla="*/ 381 h 457"/>
                <a:gd name="T54" fmla="*/ 0 w 278"/>
                <a:gd name="T55" fmla="*/ 328 h 457"/>
                <a:gd name="T56" fmla="*/ 0 w 278"/>
                <a:gd name="T57" fmla="*/ 301 h 457"/>
                <a:gd name="T58" fmla="*/ 14 w 278"/>
                <a:gd name="T59" fmla="*/ 256 h 457"/>
                <a:gd name="T60" fmla="*/ 27 w 278"/>
                <a:gd name="T61" fmla="*/ 193 h 457"/>
                <a:gd name="T62" fmla="*/ 41 w 278"/>
                <a:gd name="T63" fmla="*/ 117 h 457"/>
                <a:gd name="T64" fmla="*/ 59 w 278"/>
                <a:gd name="T65" fmla="*/ 81 h 457"/>
                <a:gd name="T66" fmla="*/ 90 w 278"/>
                <a:gd name="T67" fmla="*/ 63 h 457"/>
                <a:gd name="T68" fmla="*/ 117 w 278"/>
                <a:gd name="T69" fmla="*/ 59 h 4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8"/>
                <a:gd name="T106" fmla="*/ 0 h 457"/>
                <a:gd name="T107" fmla="*/ 278 w 278"/>
                <a:gd name="T108" fmla="*/ 457 h 4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8" h="457">
                  <a:moveTo>
                    <a:pt x="117" y="59"/>
                  </a:moveTo>
                  <a:lnTo>
                    <a:pt x="157" y="45"/>
                  </a:lnTo>
                  <a:lnTo>
                    <a:pt x="184" y="32"/>
                  </a:lnTo>
                  <a:lnTo>
                    <a:pt x="216" y="9"/>
                  </a:lnTo>
                  <a:lnTo>
                    <a:pt x="256" y="0"/>
                  </a:lnTo>
                  <a:lnTo>
                    <a:pt x="269" y="5"/>
                  </a:lnTo>
                  <a:lnTo>
                    <a:pt x="278" y="14"/>
                  </a:lnTo>
                  <a:lnTo>
                    <a:pt x="278" y="36"/>
                  </a:lnTo>
                  <a:lnTo>
                    <a:pt x="274" y="59"/>
                  </a:lnTo>
                  <a:lnTo>
                    <a:pt x="269" y="76"/>
                  </a:lnTo>
                  <a:lnTo>
                    <a:pt x="256" y="99"/>
                  </a:lnTo>
                  <a:lnTo>
                    <a:pt x="220" y="135"/>
                  </a:lnTo>
                  <a:lnTo>
                    <a:pt x="193" y="153"/>
                  </a:lnTo>
                  <a:lnTo>
                    <a:pt x="175" y="162"/>
                  </a:lnTo>
                  <a:lnTo>
                    <a:pt x="175" y="198"/>
                  </a:lnTo>
                  <a:lnTo>
                    <a:pt x="180" y="233"/>
                  </a:lnTo>
                  <a:lnTo>
                    <a:pt x="175" y="283"/>
                  </a:lnTo>
                  <a:lnTo>
                    <a:pt x="171" y="314"/>
                  </a:lnTo>
                  <a:lnTo>
                    <a:pt x="166" y="341"/>
                  </a:lnTo>
                  <a:lnTo>
                    <a:pt x="153" y="372"/>
                  </a:lnTo>
                  <a:lnTo>
                    <a:pt x="139" y="395"/>
                  </a:lnTo>
                  <a:lnTo>
                    <a:pt x="113" y="417"/>
                  </a:lnTo>
                  <a:lnTo>
                    <a:pt x="90" y="435"/>
                  </a:lnTo>
                  <a:lnTo>
                    <a:pt x="63" y="449"/>
                  </a:lnTo>
                  <a:lnTo>
                    <a:pt x="45" y="457"/>
                  </a:lnTo>
                  <a:lnTo>
                    <a:pt x="27" y="422"/>
                  </a:lnTo>
                  <a:lnTo>
                    <a:pt x="18" y="381"/>
                  </a:lnTo>
                  <a:lnTo>
                    <a:pt x="0" y="328"/>
                  </a:lnTo>
                  <a:lnTo>
                    <a:pt x="0" y="301"/>
                  </a:lnTo>
                  <a:lnTo>
                    <a:pt x="14" y="256"/>
                  </a:lnTo>
                  <a:lnTo>
                    <a:pt x="27" y="193"/>
                  </a:lnTo>
                  <a:lnTo>
                    <a:pt x="41" y="117"/>
                  </a:lnTo>
                  <a:lnTo>
                    <a:pt x="59" y="81"/>
                  </a:lnTo>
                  <a:lnTo>
                    <a:pt x="90" y="63"/>
                  </a:lnTo>
                  <a:lnTo>
                    <a:pt x="117" y="59"/>
                  </a:lnTo>
                  <a:close/>
                </a:path>
              </a:pathLst>
            </a:custGeom>
            <a:solidFill>
              <a:srgbClr val="FF9F9F"/>
            </a:solidFill>
            <a:ln w="6350">
              <a:solidFill>
                <a:srgbClr val="000000"/>
              </a:solidFill>
              <a:round/>
              <a:headEnd/>
              <a:tailEnd/>
            </a:ln>
          </p:spPr>
          <p:txBody>
            <a:bodyPr/>
            <a:lstStyle/>
            <a:p>
              <a:endParaRPr lang="en-US"/>
            </a:p>
          </p:txBody>
        </p:sp>
        <p:sp>
          <p:nvSpPr>
            <p:cNvPr id="159761" name="Freeform 20"/>
            <p:cNvSpPr>
              <a:spLocks/>
            </p:cNvSpPr>
            <p:nvPr/>
          </p:nvSpPr>
          <p:spPr bwMode="auto">
            <a:xfrm>
              <a:off x="2984" y="2359"/>
              <a:ext cx="103" cy="72"/>
            </a:xfrm>
            <a:custGeom>
              <a:avLst/>
              <a:gdLst>
                <a:gd name="T0" fmla="*/ 0 w 103"/>
                <a:gd name="T1" fmla="*/ 41 h 72"/>
                <a:gd name="T2" fmla="*/ 14 w 103"/>
                <a:gd name="T3" fmla="*/ 68 h 72"/>
                <a:gd name="T4" fmla="*/ 27 w 103"/>
                <a:gd name="T5" fmla="*/ 72 h 72"/>
                <a:gd name="T6" fmla="*/ 59 w 103"/>
                <a:gd name="T7" fmla="*/ 63 h 72"/>
                <a:gd name="T8" fmla="*/ 90 w 103"/>
                <a:gd name="T9" fmla="*/ 50 h 72"/>
                <a:gd name="T10" fmla="*/ 103 w 103"/>
                <a:gd name="T11" fmla="*/ 41 h 72"/>
                <a:gd name="T12" fmla="*/ 103 w 103"/>
                <a:gd name="T13" fmla="*/ 18 h 72"/>
                <a:gd name="T14" fmla="*/ 94 w 103"/>
                <a:gd name="T15" fmla="*/ 0 h 72"/>
                <a:gd name="T16" fmla="*/ 72 w 103"/>
                <a:gd name="T17" fmla="*/ 5 h 72"/>
                <a:gd name="T18" fmla="*/ 50 w 103"/>
                <a:gd name="T19" fmla="*/ 9 h 72"/>
                <a:gd name="T20" fmla="*/ 32 w 103"/>
                <a:gd name="T21" fmla="*/ 23 h 72"/>
                <a:gd name="T22" fmla="*/ 0 w 103"/>
                <a:gd name="T23" fmla="*/ 41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3"/>
                <a:gd name="T37" fmla="*/ 0 h 72"/>
                <a:gd name="T38" fmla="*/ 103 w 103"/>
                <a:gd name="T39" fmla="*/ 72 h 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3" h="72">
                  <a:moveTo>
                    <a:pt x="0" y="41"/>
                  </a:moveTo>
                  <a:lnTo>
                    <a:pt x="14" y="68"/>
                  </a:lnTo>
                  <a:lnTo>
                    <a:pt x="27" y="72"/>
                  </a:lnTo>
                  <a:lnTo>
                    <a:pt x="59" y="63"/>
                  </a:lnTo>
                  <a:lnTo>
                    <a:pt x="90" y="50"/>
                  </a:lnTo>
                  <a:lnTo>
                    <a:pt x="103" y="41"/>
                  </a:lnTo>
                  <a:lnTo>
                    <a:pt x="103" y="18"/>
                  </a:lnTo>
                  <a:lnTo>
                    <a:pt x="94" y="0"/>
                  </a:lnTo>
                  <a:lnTo>
                    <a:pt x="72" y="5"/>
                  </a:lnTo>
                  <a:lnTo>
                    <a:pt x="50" y="9"/>
                  </a:lnTo>
                  <a:lnTo>
                    <a:pt x="32" y="23"/>
                  </a:lnTo>
                  <a:lnTo>
                    <a:pt x="0" y="41"/>
                  </a:lnTo>
                  <a:close/>
                </a:path>
              </a:pathLst>
            </a:custGeom>
            <a:solidFill>
              <a:srgbClr val="FFBFBF"/>
            </a:solidFill>
            <a:ln w="6350">
              <a:solidFill>
                <a:srgbClr val="000000"/>
              </a:solidFill>
              <a:round/>
              <a:headEnd/>
              <a:tailEnd/>
            </a:ln>
          </p:spPr>
          <p:txBody>
            <a:bodyPr/>
            <a:lstStyle/>
            <a:p>
              <a:endParaRPr lang="en-US"/>
            </a:p>
          </p:txBody>
        </p:sp>
        <p:sp>
          <p:nvSpPr>
            <p:cNvPr id="159762" name="Freeform 21"/>
            <p:cNvSpPr>
              <a:spLocks/>
            </p:cNvSpPr>
            <p:nvPr/>
          </p:nvSpPr>
          <p:spPr bwMode="auto">
            <a:xfrm>
              <a:off x="3294" y="2552"/>
              <a:ext cx="4" cy="22"/>
            </a:xfrm>
            <a:custGeom>
              <a:avLst/>
              <a:gdLst>
                <a:gd name="T0" fmla="*/ 4 w 4"/>
                <a:gd name="T1" fmla="*/ 22 h 22"/>
                <a:gd name="T2" fmla="*/ 4 w 4"/>
                <a:gd name="T3" fmla="*/ 9 h 22"/>
                <a:gd name="T4" fmla="*/ 0 w 4"/>
                <a:gd name="T5" fmla="*/ 0 h 22"/>
                <a:gd name="T6" fmla="*/ 0 60000 65536"/>
                <a:gd name="T7" fmla="*/ 0 60000 65536"/>
                <a:gd name="T8" fmla="*/ 0 60000 65536"/>
                <a:gd name="T9" fmla="*/ 0 w 4"/>
                <a:gd name="T10" fmla="*/ 0 h 22"/>
                <a:gd name="T11" fmla="*/ 4 w 4"/>
                <a:gd name="T12" fmla="*/ 22 h 22"/>
              </a:gdLst>
              <a:ahLst/>
              <a:cxnLst>
                <a:cxn ang="T6">
                  <a:pos x="T0" y="T1"/>
                </a:cxn>
                <a:cxn ang="T7">
                  <a:pos x="T2" y="T3"/>
                </a:cxn>
                <a:cxn ang="T8">
                  <a:pos x="T4" y="T5"/>
                </a:cxn>
              </a:cxnLst>
              <a:rect l="T9" t="T10" r="T11" b="T12"/>
              <a:pathLst>
                <a:path w="4" h="22">
                  <a:moveTo>
                    <a:pt x="4" y="22"/>
                  </a:moveTo>
                  <a:lnTo>
                    <a:pt x="4" y="9"/>
                  </a:lnTo>
                  <a:lnTo>
                    <a:pt x="0" y="0"/>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215042"/>
                                        </p:tgtEl>
                                        <p:attrNameLst>
                                          <p:attrName>style.visibility</p:attrName>
                                        </p:attrNameLst>
                                      </p:cBhvr>
                                      <p:to>
                                        <p:strVal val="visible"/>
                                      </p:to>
                                    </p:set>
                                    <p:anim calcmode="lin" valueType="num">
                                      <p:cBhvr>
                                        <p:cTn id="15" dur="1000" fill="hold"/>
                                        <p:tgtEl>
                                          <p:spTgt spid="215042"/>
                                        </p:tgtEl>
                                        <p:attrNameLst>
                                          <p:attrName>ppt_w</p:attrName>
                                        </p:attrNameLst>
                                      </p:cBhvr>
                                      <p:tavLst>
                                        <p:tav tm="0">
                                          <p:val>
                                            <p:fltVal val="0"/>
                                          </p:val>
                                        </p:tav>
                                        <p:tav tm="100000">
                                          <p:val>
                                            <p:strVal val="#ppt_w"/>
                                          </p:val>
                                        </p:tav>
                                      </p:tavLst>
                                    </p:anim>
                                    <p:anim calcmode="lin" valueType="num">
                                      <p:cBhvr>
                                        <p:cTn id="16" dur="1000" fill="hold"/>
                                        <p:tgtEl>
                                          <p:spTgt spid="215042"/>
                                        </p:tgtEl>
                                        <p:attrNameLst>
                                          <p:attrName>ppt_h</p:attrName>
                                        </p:attrNameLst>
                                      </p:cBhvr>
                                      <p:tavLst>
                                        <p:tav tm="0">
                                          <p:val>
                                            <p:fltVal val="0"/>
                                          </p:val>
                                        </p:tav>
                                        <p:tav tm="100000">
                                          <p:val>
                                            <p:strVal val="#ppt_h"/>
                                          </p:val>
                                        </p:tav>
                                      </p:tavLst>
                                    </p:anim>
                                    <p:anim calcmode="lin" valueType="num">
                                      <p:cBhvr>
                                        <p:cTn id="17" dur="1000" fill="hold"/>
                                        <p:tgtEl>
                                          <p:spTgt spid="21504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1504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868363"/>
          </a:xfrm>
          <a:prstGeom prst="rect">
            <a:avLst/>
          </a:prstGeom>
          <a:solidFill>
            <a:srgbClr val="000090"/>
          </a:solidFill>
          <a:ln>
            <a:noFill/>
          </a:ln>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3200">
                <a:solidFill>
                  <a:srgbClr val="FFFFFF"/>
                </a:solidFill>
                <a:latin typeface="Arial" charset="0"/>
                <a:cs typeface="Comic Sans MS" charset="0"/>
              </a:rPr>
              <a:t>PEV di geni eterocromatici</a:t>
            </a:r>
          </a:p>
        </p:txBody>
      </p:sp>
      <p:sp>
        <p:nvSpPr>
          <p:cNvPr id="3" name="Rectangle 3"/>
          <p:cNvSpPr txBox="1">
            <a:spLocks noChangeArrowheads="1"/>
          </p:cNvSpPr>
          <p:nvPr/>
        </p:nvSpPr>
        <p:spPr bwMode="auto">
          <a:xfrm>
            <a:off x="395536" y="3573016"/>
            <a:ext cx="84963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sz="2000" dirty="0">
              <a:latin typeface="Arial" charset="0"/>
              <a:cs typeface="Arial" charset="0"/>
            </a:endParaRPr>
          </a:p>
          <a:p>
            <a:pPr>
              <a:buFont typeface="Arial"/>
              <a:buChar char="•"/>
            </a:pPr>
            <a:r>
              <a:rPr lang="it-IT" sz="2000" dirty="0">
                <a:latin typeface="Arial" charset="0"/>
                <a:cs typeface="Arial" charset="0"/>
              </a:rPr>
              <a:t>I geni eterocromatici codificanti  si esprimono in maniera variegata se vengono spostati dall’</a:t>
            </a:r>
            <a:r>
              <a:rPr lang="it-IT" altLang="ja-JP" sz="2000" dirty="0" err="1">
                <a:latin typeface="Arial" charset="0"/>
                <a:cs typeface="Arial" charset="0"/>
              </a:rPr>
              <a:t>eterocromatina</a:t>
            </a:r>
            <a:r>
              <a:rPr lang="it-IT" altLang="ja-JP" sz="2000" dirty="0">
                <a:latin typeface="Arial" charset="0"/>
                <a:cs typeface="Arial" charset="0"/>
              </a:rPr>
              <a:t>  all</a:t>
            </a:r>
            <a:r>
              <a:rPr lang="it-IT" sz="2000" dirty="0">
                <a:latin typeface="Arial" charset="0"/>
                <a:cs typeface="Arial" charset="0"/>
              </a:rPr>
              <a:t>’</a:t>
            </a:r>
            <a:r>
              <a:rPr lang="it-IT" altLang="ja-JP" sz="2000" dirty="0" err="1">
                <a:latin typeface="Arial" charset="0"/>
                <a:cs typeface="Arial" charset="0"/>
              </a:rPr>
              <a:t>eucromatina</a:t>
            </a:r>
            <a:endParaRPr lang="it-IT" altLang="ja-JP" sz="2000" dirty="0">
              <a:latin typeface="Arial" charset="0"/>
              <a:cs typeface="Arial" charset="0"/>
            </a:endParaRPr>
          </a:p>
          <a:p>
            <a:pPr>
              <a:buFont typeface="Arial"/>
              <a:buChar char="•"/>
            </a:pPr>
            <a:endParaRPr lang="it-IT" altLang="ja-JP" sz="2000" dirty="0">
              <a:latin typeface="Arial" charset="0"/>
              <a:cs typeface="Arial" charset="0"/>
            </a:endParaRPr>
          </a:p>
          <a:p>
            <a:pPr>
              <a:buFont typeface="Arial"/>
              <a:buChar char="•"/>
            </a:pPr>
            <a:r>
              <a:rPr lang="it-IT" sz="2000" dirty="0">
                <a:latin typeface="Arial" charset="0"/>
                <a:cs typeface="Arial" charset="0"/>
              </a:rPr>
              <a:t>Non sono normali geni eucromatici  immersi in un ambiente eterocromatico</a:t>
            </a:r>
          </a:p>
          <a:p>
            <a:pPr>
              <a:buFont typeface="Arial"/>
              <a:buChar char="•"/>
            </a:pPr>
            <a:endParaRPr lang="it-IT" sz="2000" dirty="0">
              <a:latin typeface="Arial" charset="0"/>
              <a:cs typeface="Arial" charset="0"/>
            </a:endParaRPr>
          </a:p>
          <a:p>
            <a:pPr>
              <a:buFont typeface="Arial"/>
              <a:buChar char="•"/>
            </a:pPr>
            <a:r>
              <a:rPr lang="it-IT" sz="2000" dirty="0">
                <a:latin typeface="Arial" charset="0"/>
                <a:cs typeface="Arial" charset="0"/>
              </a:rPr>
              <a:t>La loro corretta espressione dipende dall’ambiente eterocromatico circostante</a:t>
            </a:r>
          </a:p>
          <a:p>
            <a:endParaRPr lang="it-IT" sz="2000" dirty="0">
              <a:latin typeface="Arial" charset="0"/>
              <a:cs typeface="Arial" charset="0"/>
            </a:endParaRPr>
          </a:p>
          <a:p>
            <a:endParaRPr lang="it-IT" sz="2000" dirty="0">
              <a:latin typeface="Arial" charset="0"/>
              <a:cs typeface="Arial" charset="0"/>
            </a:endParaRPr>
          </a:p>
          <a:p>
            <a:endParaRPr lang="it-IT" sz="2000" dirty="0">
              <a:latin typeface="Arial" charset="0"/>
              <a:cs typeface="Arial" charset="0"/>
            </a:endParaRPr>
          </a:p>
          <a:p>
            <a:pPr>
              <a:spcBef>
                <a:spcPct val="20000"/>
              </a:spcBef>
            </a:pPr>
            <a:endParaRPr lang="it-IT" sz="2000" dirty="0">
              <a:latin typeface="Arial" charset="0"/>
              <a:cs typeface="Arial" charset="0"/>
            </a:endParaRPr>
          </a:p>
          <a:p>
            <a:pPr>
              <a:spcBef>
                <a:spcPct val="20000"/>
              </a:spcBef>
            </a:pPr>
            <a:r>
              <a:rPr lang="it-IT" sz="2000" dirty="0">
                <a:latin typeface="Arial" charset="0"/>
                <a:cs typeface="Arial" charset="0"/>
              </a:rPr>
              <a:t>	</a:t>
            </a:r>
          </a:p>
        </p:txBody>
      </p:sp>
      <p:grpSp>
        <p:nvGrpSpPr>
          <p:cNvPr id="27" name="Group 28"/>
          <p:cNvGrpSpPr>
            <a:grpSpLocks/>
          </p:cNvGrpSpPr>
          <p:nvPr/>
        </p:nvGrpSpPr>
        <p:grpSpPr bwMode="auto">
          <a:xfrm>
            <a:off x="395536" y="1124744"/>
            <a:ext cx="8078787" cy="2146300"/>
            <a:chOff x="187" y="2669"/>
            <a:chExt cx="5089" cy="1352"/>
          </a:xfrm>
        </p:grpSpPr>
        <p:grpSp>
          <p:nvGrpSpPr>
            <p:cNvPr id="28" name="Group 4"/>
            <p:cNvGrpSpPr>
              <a:grpSpLocks/>
            </p:cNvGrpSpPr>
            <p:nvPr/>
          </p:nvGrpSpPr>
          <p:grpSpPr bwMode="auto">
            <a:xfrm>
              <a:off x="1575" y="2669"/>
              <a:ext cx="3701" cy="1332"/>
              <a:chOff x="807" y="2669"/>
              <a:chExt cx="3701" cy="1332"/>
            </a:xfrm>
          </p:grpSpPr>
          <p:sp>
            <p:nvSpPr>
              <p:cNvPr id="31" name="Line 5"/>
              <p:cNvSpPr>
                <a:spLocks noChangeShapeType="1"/>
              </p:cNvSpPr>
              <p:nvPr/>
            </p:nvSpPr>
            <p:spPr bwMode="auto">
              <a:xfrm>
                <a:off x="866" y="3160"/>
                <a:ext cx="360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 name="Rectangle 6"/>
              <p:cNvSpPr>
                <a:spLocks noChangeArrowheads="1"/>
              </p:cNvSpPr>
              <p:nvPr/>
            </p:nvSpPr>
            <p:spPr bwMode="auto">
              <a:xfrm>
                <a:off x="819" y="3060"/>
                <a:ext cx="58" cy="1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3" name="Rectangle 7"/>
              <p:cNvSpPr>
                <a:spLocks noChangeArrowheads="1"/>
              </p:cNvSpPr>
              <p:nvPr/>
            </p:nvSpPr>
            <p:spPr bwMode="auto">
              <a:xfrm>
                <a:off x="4450" y="3062"/>
                <a:ext cx="58" cy="1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4" name="Rectangle 8" descr="Diagonali larghe verso il basso"/>
              <p:cNvSpPr>
                <a:spLocks noChangeArrowheads="1"/>
              </p:cNvSpPr>
              <p:nvPr/>
            </p:nvSpPr>
            <p:spPr bwMode="auto">
              <a:xfrm>
                <a:off x="2154" y="3036"/>
                <a:ext cx="1475" cy="188"/>
              </a:xfrm>
              <a:prstGeom prst="rect">
                <a:avLst/>
              </a:prstGeom>
              <a:pattFill prst="wdDnDiag">
                <a:fgClr>
                  <a:schemeClr val="accent1"/>
                </a:fgClr>
                <a:bgClr>
                  <a:srgbClr val="FFFFFF"/>
                </a:bgClr>
              </a:pattFill>
              <a:ln w="9525">
                <a:solidFill>
                  <a:schemeClr val="tx1"/>
                </a:solidFill>
                <a:miter lim="800000"/>
                <a:headEnd/>
                <a:tailEnd/>
              </a:ln>
            </p:spPr>
            <p:txBody>
              <a:bodyPr wrap="none" anchor="ctr"/>
              <a:lstStyle/>
              <a:p>
                <a:endParaRPr lang="it-IT"/>
              </a:p>
            </p:txBody>
          </p:sp>
          <p:sp>
            <p:nvSpPr>
              <p:cNvPr id="35" name="Rectangle 9"/>
              <p:cNvSpPr>
                <a:spLocks noChangeArrowheads="1"/>
              </p:cNvSpPr>
              <p:nvPr/>
            </p:nvSpPr>
            <p:spPr bwMode="auto">
              <a:xfrm>
                <a:off x="2669" y="3043"/>
                <a:ext cx="667" cy="188"/>
              </a:xfrm>
              <a:prstGeom prst="rect">
                <a:avLst/>
              </a:prstGeom>
              <a:solidFill>
                <a:schemeClr val="accent1"/>
              </a:solidFill>
              <a:ln w="9525">
                <a:solidFill>
                  <a:schemeClr val="tx1"/>
                </a:solidFill>
                <a:miter lim="800000"/>
                <a:headEnd/>
                <a:tailEnd/>
              </a:ln>
            </p:spPr>
            <p:txBody>
              <a:bodyPr wrap="none" anchor="ctr"/>
              <a:lstStyle/>
              <a:p>
                <a:endParaRPr lang="it-IT"/>
              </a:p>
            </p:txBody>
          </p:sp>
          <p:sp>
            <p:nvSpPr>
              <p:cNvPr id="36" name="Oval 10"/>
              <p:cNvSpPr>
                <a:spLocks noChangeArrowheads="1"/>
              </p:cNvSpPr>
              <p:nvPr/>
            </p:nvSpPr>
            <p:spPr bwMode="auto">
              <a:xfrm>
                <a:off x="2960" y="3028"/>
                <a:ext cx="94" cy="223"/>
              </a:xfrm>
              <a:prstGeom prst="ellipse">
                <a:avLst/>
              </a:prstGeom>
              <a:solidFill>
                <a:schemeClr val="bg1"/>
              </a:solidFill>
              <a:ln w="9525">
                <a:solidFill>
                  <a:schemeClr val="tx1"/>
                </a:solidFill>
                <a:round/>
                <a:headEnd/>
                <a:tailEnd/>
              </a:ln>
            </p:spPr>
            <p:txBody>
              <a:bodyPr wrap="none" anchor="ctr"/>
              <a:lstStyle/>
              <a:p>
                <a:endParaRPr lang="it-IT"/>
              </a:p>
            </p:txBody>
          </p:sp>
          <p:sp>
            <p:nvSpPr>
              <p:cNvPr id="37" name="Line 11"/>
              <p:cNvSpPr>
                <a:spLocks noChangeShapeType="1"/>
              </p:cNvSpPr>
              <p:nvPr/>
            </p:nvSpPr>
            <p:spPr bwMode="auto">
              <a:xfrm>
                <a:off x="2247" y="2989"/>
                <a:ext cx="0" cy="28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 name="Text Box 12"/>
              <p:cNvSpPr txBox="1">
                <a:spLocks noChangeArrowheads="1"/>
              </p:cNvSpPr>
              <p:nvPr/>
            </p:nvSpPr>
            <p:spPr bwMode="auto">
              <a:xfrm>
                <a:off x="2213" y="2669"/>
                <a:ext cx="77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it-IT" sz="2000" b="1" i="1"/>
                  <a:t>lt</a:t>
                </a:r>
                <a:r>
                  <a:rPr lang="it-IT" sz="2000" b="1" i="1" baseline="30000"/>
                  <a:t>+</a:t>
                </a:r>
                <a:endParaRPr lang="it-IT" sz="2000" b="1" i="1"/>
              </a:p>
            </p:txBody>
          </p:sp>
          <p:sp>
            <p:nvSpPr>
              <p:cNvPr id="39" name="Line 14"/>
              <p:cNvSpPr>
                <a:spLocks noChangeShapeType="1"/>
              </p:cNvSpPr>
              <p:nvPr/>
            </p:nvSpPr>
            <p:spPr bwMode="auto">
              <a:xfrm>
                <a:off x="854" y="3748"/>
                <a:ext cx="360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 name="Rectangle 15"/>
              <p:cNvSpPr>
                <a:spLocks noChangeArrowheads="1"/>
              </p:cNvSpPr>
              <p:nvPr/>
            </p:nvSpPr>
            <p:spPr bwMode="auto">
              <a:xfrm>
                <a:off x="807" y="3648"/>
                <a:ext cx="58" cy="1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41" name="Rectangle 16"/>
              <p:cNvSpPr>
                <a:spLocks noChangeArrowheads="1"/>
              </p:cNvSpPr>
              <p:nvPr/>
            </p:nvSpPr>
            <p:spPr bwMode="auto">
              <a:xfrm>
                <a:off x="4438" y="3650"/>
                <a:ext cx="58" cy="1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42" name="Rectangle 17" descr="Diagonali larghe verso il basso"/>
              <p:cNvSpPr>
                <a:spLocks noChangeArrowheads="1"/>
              </p:cNvSpPr>
              <p:nvPr/>
            </p:nvSpPr>
            <p:spPr bwMode="auto">
              <a:xfrm>
                <a:off x="2410" y="3624"/>
                <a:ext cx="1218" cy="201"/>
              </a:xfrm>
              <a:prstGeom prst="rect">
                <a:avLst/>
              </a:prstGeom>
              <a:pattFill prst="wdDnDiag">
                <a:fgClr>
                  <a:schemeClr val="accent1"/>
                </a:fgClr>
                <a:bgClr>
                  <a:srgbClr val="FFFFFF"/>
                </a:bgClr>
              </a:pattFill>
              <a:ln w="9525">
                <a:solidFill>
                  <a:schemeClr val="tx1"/>
                </a:solidFill>
                <a:miter lim="800000"/>
                <a:headEnd/>
                <a:tailEnd/>
              </a:ln>
            </p:spPr>
            <p:txBody>
              <a:bodyPr wrap="none" anchor="ctr"/>
              <a:lstStyle/>
              <a:p>
                <a:endParaRPr lang="it-IT"/>
              </a:p>
            </p:txBody>
          </p:sp>
          <p:sp>
            <p:nvSpPr>
              <p:cNvPr id="43" name="Rectangle 18"/>
              <p:cNvSpPr>
                <a:spLocks noChangeArrowheads="1"/>
              </p:cNvSpPr>
              <p:nvPr/>
            </p:nvSpPr>
            <p:spPr bwMode="auto">
              <a:xfrm>
                <a:off x="2633" y="3631"/>
                <a:ext cx="667" cy="188"/>
              </a:xfrm>
              <a:prstGeom prst="rect">
                <a:avLst/>
              </a:prstGeom>
              <a:solidFill>
                <a:schemeClr val="accent1"/>
              </a:solidFill>
              <a:ln w="9525">
                <a:solidFill>
                  <a:schemeClr val="tx1"/>
                </a:solidFill>
                <a:miter lim="800000"/>
                <a:headEnd/>
                <a:tailEnd/>
              </a:ln>
            </p:spPr>
            <p:txBody>
              <a:bodyPr wrap="none" anchor="ctr"/>
              <a:lstStyle/>
              <a:p>
                <a:endParaRPr lang="it-IT"/>
              </a:p>
            </p:txBody>
          </p:sp>
          <p:sp>
            <p:nvSpPr>
              <p:cNvPr id="44" name="Oval 19"/>
              <p:cNvSpPr>
                <a:spLocks noChangeArrowheads="1"/>
              </p:cNvSpPr>
              <p:nvPr/>
            </p:nvSpPr>
            <p:spPr bwMode="auto">
              <a:xfrm>
                <a:off x="2924" y="3596"/>
                <a:ext cx="94" cy="223"/>
              </a:xfrm>
              <a:prstGeom prst="ellipse">
                <a:avLst/>
              </a:prstGeom>
              <a:solidFill>
                <a:schemeClr val="bg1"/>
              </a:solidFill>
              <a:ln w="9525">
                <a:solidFill>
                  <a:schemeClr val="tx1"/>
                </a:solidFill>
                <a:round/>
                <a:headEnd/>
                <a:tailEnd/>
              </a:ln>
            </p:spPr>
            <p:txBody>
              <a:bodyPr wrap="none" anchor="ctr"/>
              <a:lstStyle/>
              <a:p>
                <a:endParaRPr lang="it-IT"/>
              </a:p>
            </p:txBody>
          </p:sp>
          <p:sp>
            <p:nvSpPr>
              <p:cNvPr id="45" name="AutoShape 20"/>
              <p:cNvSpPr>
                <a:spLocks noChangeArrowheads="1"/>
              </p:cNvSpPr>
              <p:nvPr/>
            </p:nvSpPr>
            <p:spPr bwMode="auto">
              <a:xfrm>
                <a:off x="2341" y="3834"/>
                <a:ext cx="140" cy="164"/>
              </a:xfrm>
              <a:prstGeom prst="triangle">
                <a:avLst>
                  <a:gd name="adj" fmla="val 50000"/>
                </a:avLst>
              </a:prstGeom>
              <a:solidFill>
                <a:schemeClr val="bg1"/>
              </a:solidFill>
              <a:ln w="9525">
                <a:solidFill>
                  <a:schemeClr val="tx1"/>
                </a:solidFill>
                <a:miter lim="800000"/>
                <a:headEnd/>
                <a:tailEnd/>
              </a:ln>
            </p:spPr>
            <p:txBody>
              <a:bodyPr wrap="none" anchor="ctr"/>
              <a:lstStyle/>
              <a:p>
                <a:endParaRPr lang="it-IT"/>
              </a:p>
            </p:txBody>
          </p:sp>
          <p:sp>
            <p:nvSpPr>
              <p:cNvPr id="46" name="AutoShape 21"/>
              <p:cNvSpPr>
                <a:spLocks noChangeArrowheads="1"/>
              </p:cNvSpPr>
              <p:nvPr/>
            </p:nvSpPr>
            <p:spPr bwMode="auto">
              <a:xfrm>
                <a:off x="1125" y="3837"/>
                <a:ext cx="140" cy="164"/>
              </a:xfrm>
              <a:prstGeom prst="triangle">
                <a:avLst>
                  <a:gd name="adj" fmla="val 50000"/>
                </a:avLst>
              </a:prstGeom>
              <a:solidFill>
                <a:schemeClr val="bg1"/>
              </a:solidFill>
              <a:ln w="9525">
                <a:solidFill>
                  <a:schemeClr val="tx1"/>
                </a:solidFill>
                <a:miter lim="800000"/>
                <a:headEnd/>
                <a:tailEnd/>
              </a:ln>
            </p:spPr>
            <p:txBody>
              <a:bodyPr wrap="none" anchor="ctr"/>
              <a:lstStyle/>
              <a:p>
                <a:endParaRPr lang="it-IT"/>
              </a:p>
            </p:txBody>
          </p:sp>
          <p:sp>
            <p:nvSpPr>
              <p:cNvPr id="47" name="Rectangle 22" descr="Diagonali larghe verso il basso"/>
              <p:cNvSpPr>
                <a:spLocks noChangeArrowheads="1"/>
              </p:cNvSpPr>
              <p:nvPr/>
            </p:nvSpPr>
            <p:spPr bwMode="auto">
              <a:xfrm>
                <a:off x="1182" y="3559"/>
                <a:ext cx="199" cy="176"/>
              </a:xfrm>
              <a:prstGeom prst="rect">
                <a:avLst/>
              </a:prstGeom>
              <a:pattFill prst="wdDnDiag">
                <a:fgClr>
                  <a:schemeClr val="accent1"/>
                </a:fgClr>
                <a:bgClr>
                  <a:schemeClr val="bg1"/>
                </a:bgClr>
              </a:pattFill>
              <a:ln w="9525">
                <a:solidFill>
                  <a:schemeClr val="tx1"/>
                </a:solidFill>
                <a:miter lim="800000"/>
                <a:headEnd/>
                <a:tailEnd/>
              </a:ln>
            </p:spPr>
            <p:txBody>
              <a:bodyPr wrap="none" anchor="ctr"/>
              <a:lstStyle/>
              <a:p>
                <a:endParaRPr lang="it-IT"/>
              </a:p>
            </p:txBody>
          </p:sp>
          <p:sp>
            <p:nvSpPr>
              <p:cNvPr id="48" name="Line 23"/>
              <p:cNvSpPr>
                <a:spLocks noChangeShapeType="1"/>
              </p:cNvSpPr>
              <p:nvPr/>
            </p:nvSpPr>
            <p:spPr bwMode="auto">
              <a:xfrm flipH="1">
                <a:off x="1317" y="3547"/>
                <a:ext cx="1" cy="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 name="Text Box 24"/>
              <p:cNvSpPr txBox="1">
                <a:spLocks noChangeArrowheads="1"/>
              </p:cNvSpPr>
              <p:nvPr/>
            </p:nvSpPr>
            <p:spPr bwMode="auto">
              <a:xfrm>
                <a:off x="1206" y="3313"/>
                <a:ext cx="51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it-IT" sz="2000" b="1" i="1"/>
                  <a:t>lt</a:t>
                </a:r>
                <a:r>
                  <a:rPr lang="it-IT" sz="2000" b="1" i="1" baseline="30000"/>
                  <a:t>+</a:t>
                </a:r>
                <a:endParaRPr lang="it-IT" b="1"/>
              </a:p>
            </p:txBody>
          </p:sp>
        </p:grpSp>
        <p:sp>
          <p:nvSpPr>
            <p:cNvPr id="29" name="Text Box 26"/>
            <p:cNvSpPr txBox="1">
              <a:spLocks noChangeArrowheads="1"/>
            </p:cNvSpPr>
            <p:nvPr/>
          </p:nvSpPr>
          <p:spPr bwMode="auto">
            <a:xfrm>
              <a:off x="187" y="2906"/>
              <a:ext cx="1335"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it-IT"/>
                <a:t>Cromosoma 2</a:t>
              </a:r>
            </a:p>
          </p:txBody>
        </p:sp>
        <p:sp>
          <p:nvSpPr>
            <p:cNvPr id="30" name="Text Box 27"/>
            <p:cNvSpPr txBox="1">
              <a:spLocks noChangeArrowheads="1"/>
            </p:cNvSpPr>
            <p:nvPr/>
          </p:nvSpPr>
          <p:spPr bwMode="auto">
            <a:xfrm>
              <a:off x="375" y="3420"/>
              <a:ext cx="1158"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it-IT"/>
                <a:t>Inversion </a:t>
              </a:r>
              <a:r>
                <a:rPr lang="it-IT" i="1"/>
                <a:t>In(2)lt</a:t>
              </a:r>
              <a:r>
                <a:rPr lang="it-IT" i="1" baseline="30000"/>
                <a:t>V</a:t>
              </a:r>
              <a:endParaRPr lang="it-IT"/>
            </a:p>
          </p:txBody>
        </p:sp>
      </p:gr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wipe(left)">
                                      <p:cBhvr>
                                        <p:cTn id="27" dur="500"/>
                                        <p:tgtEl>
                                          <p:spTgt spid="3">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dissolv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3"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1794" name="Rectangle 3"/>
          <p:cNvSpPr>
            <a:spLocks noChangeArrowheads="1"/>
          </p:cNvSpPr>
          <p:nvPr/>
        </p:nvSpPr>
        <p:spPr bwMode="auto">
          <a:xfrm>
            <a:off x="0" y="0"/>
            <a:ext cx="9144000" cy="584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3200">
                <a:solidFill>
                  <a:schemeClr val="bg1"/>
                </a:solidFill>
                <a:latin typeface="Arial" charset="0"/>
                <a:cs typeface="Arial" charset="0"/>
              </a:rPr>
              <a:t>                       Ambiente eterocromatico</a:t>
            </a:r>
            <a:endParaRPr lang="it-IT" sz="3200">
              <a:solidFill>
                <a:schemeClr val="bg1"/>
              </a:solidFill>
              <a:cs typeface="Arial" charset="0"/>
            </a:endParaRPr>
          </a:p>
        </p:txBody>
      </p:sp>
      <p:sp>
        <p:nvSpPr>
          <p:cNvPr id="161795" name="Rectangle 5"/>
          <p:cNvSpPr>
            <a:spLocks noChangeArrowheads="1"/>
          </p:cNvSpPr>
          <p:nvPr/>
        </p:nvSpPr>
        <p:spPr bwMode="auto">
          <a:xfrm>
            <a:off x="899592" y="908720"/>
            <a:ext cx="74375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dirty="0">
                <a:solidFill>
                  <a:srgbClr val="FFFFFF"/>
                </a:solidFill>
                <a:latin typeface="Arial" charset="0"/>
                <a:cs typeface="Arial" charset="0"/>
              </a:rPr>
              <a:t>HP1 è </a:t>
            </a:r>
            <a:r>
              <a:rPr lang="it-IT" dirty="0" smtClean="0">
                <a:solidFill>
                  <a:srgbClr val="FFFFFF"/>
                </a:solidFill>
                <a:latin typeface="Arial" charset="0"/>
                <a:cs typeface="Arial" charset="0"/>
              </a:rPr>
              <a:t>arricchita nell’</a:t>
            </a:r>
            <a:r>
              <a:rPr lang="it-IT" dirty="0" err="1" smtClean="0">
                <a:solidFill>
                  <a:srgbClr val="FFFFFF"/>
                </a:solidFill>
                <a:latin typeface="Arial" charset="0"/>
                <a:cs typeface="Arial" charset="0"/>
              </a:rPr>
              <a:t>eterocromatina</a:t>
            </a:r>
            <a:r>
              <a:rPr lang="it-IT" dirty="0" smtClean="0">
                <a:solidFill>
                  <a:srgbClr val="FFFFFF"/>
                </a:solidFill>
                <a:latin typeface="Arial" charset="0"/>
                <a:cs typeface="Arial" charset="0"/>
              </a:rPr>
              <a:t> </a:t>
            </a:r>
            <a:r>
              <a:rPr lang="it-IT" dirty="0" err="1" smtClean="0">
                <a:solidFill>
                  <a:srgbClr val="FFFFFF"/>
                </a:solidFill>
                <a:latin typeface="Arial" charset="0"/>
                <a:cs typeface="Arial" charset="0"/>
              </a:rPr>
              <a:t>pericentromerica</a:t>
            </a:r>
            <a:endParaRPr lang="it-IT" dirty="0">
              <a:solidFill>
                <a:srgbClr val="FFFFFF"/>
              </a:solidFill>
              <a:latin typeface="Arial" charset="0"/>
              <a:cs typeface="Arial" charset="0"/>
            </a:endParaRPr>
          </a:p>
        </p:txBody>
      </p:sp>
      <p:pic>
        <p:nvPicPr>
          <p:cNvPr id="161796" name="Picture 6"/>
          <p:cNvPicPr>
            <a:picLocks noChangeAspect="1" noChangeArrowheads="1"/>
          </p:cNvPicPr>
          <p:nvPr/>
        </p:nvPicPr>
        <p:blipFill>
          <a:blip r:embed="rId2">
            <a:extLst>
              <a:ext uri="{28A0092B-C50C-407E-A947-70E740481C1C}">
                <a14:useLocalDpi xmlns:a14="http://schemas.microsoft.com/office/drawing/2010/main" val="0"/>
              </a:ext>
            </a:extLst>
          </a:blip>
          <a:srcRect l="14363" r="5984"/>
          <a:stretch>
            <a:fillRect/>
          </a:stretch>
        </p:blipFill>
        <p:spPr bwMode="auto">
          <a:xfrm>
            <a:off x="1835696" y="1484784"/>
            <a:ext cx="5458544" cy="4921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7" name="Line 7"/>
          <p:cNvSpPr>
            <a:spLocks noChangeShapeType="1"/>
          </p:cNvSpPr>
          <p:nvPr/>
        </p:nvSpPr>
        <p:spPr bwMode="auto">
          <a:xfrm>
            <a:off x="4800600" y="3733800"/>
            <a:ext cx="152400" cy="1524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Immagine 1" descr="Schermata 2015-03-29 alle 17.18.1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9638"/>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5" name="Immagine 3" descr="Schermata 2015-03-29 alle 17.17.5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68888" y="3581400"/>
            <a:ext cx="1712912"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6" name="Immagine 4" descr="Schermata 2015-03-29 alle 17.19.2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44688" y="3579813"/>
            <a:ext cx="2305050"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7" name="CasellaDiTesto 5"/>
          <p:cNvSpPr txBox="1">
            <a:spLocks noChangeArrowheads="1"/>
          </p:cNvSpPr>
          <p:nvPr/>
        </p:nvSpPr>
        <p:spPr bwMode="auto">
          <a:xfrm>
            <a:off x="2819400" y="6396038"/>
            <a:ext cx="419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i="1"/>
              <a:t>rolled 	                        light	</a:t>
            </a:r>
          </a:p>
        </p:txBody>
      </p:sp>
      <p:sp>
        <p:nvSpPr>
          <p:cNvPr id="166918" name="CasellaDiTesto 5"/>
          <p:cNvSpPr txBox="1">
            <a:spLocks noChangeArrowheads="1"/>
          </p:cNvSpPr>
          <p:nvPr/>
        </p:nvSpPr>
        <p:spPr bwMode="auto">
          <a:xfrm>
            <a:off x="0" y="0"/>
            <a:ext cx="9144000" cy="954088"/>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a:solidFill>
                  <a:schemeClr val="bg1"/>
                </a:solidFill>
                <a:latin typeface="Arial" charset="0"/>
                <a:cs typeface="Arial" charset="0"/>
              </a:rPr>
              <a:t>HP1 è richiesta per la corretta </a:t>
            </a:r>
          </a:p>
          <a:p>
            <a:pPr algn="ctr"/>
            <a:r>
              <a:rPr lang="it-IT" sz="2800">
                <a:solidFill>
                  <a:schemeClr val="bg1"/>
                </a:solidFill>
                <a:latin typeface="Arial" charset="0"/>
                <a:cs typeface="Arial" charset="0"/>
              </a:rPr>
              <a:t>espressione dei geni localizzati nell’eterocromatina</a:t>
            </a:r>
            <a:endParaRPr lang="it-IT" sz="2800">
              <a:solidFill>
                <a:schemeClr val="bg1"/>
              </a:solidFill>
              <a:cs typeface="Arial" charset="0"/>
            </a:endParaRPr>
          </a:p>
        </p:txBody>
      </p:sp>
      <p:sp>
        <p:nvSpPr>
          <p:cNvPr id="166919" name="CasellaDiTesto 8"/>
          <p:cNvSpPr txBox="1">
            <a:spLocks noChangeArrowheads="1"/>
          </p:cNvSpPr>
          <p:nvPr/>
        </p:nvSpPr>
        <p:spPr bwMode="auto">
          <a:xfrm>
            <a:off x="2667000" y="3200400"/>
            <a:ext cx="1455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a:t>HP1-  HP1+</a:t>
            </a:r>
          </a:p>
        </p:txBody>
      </p:sp>
      <p:sp>
        <p:nvSpPr>
          <p:cNvPr id="166920" name="CasellaDiTesto 9"/>
          <p:cNvSpPr txBox="1">
            <a:spLocks noChangeArrowheads="1"/>
          </p:cNvSpPr>
          <p:nvPr/>
        </p:nvSpPr>
        <p:spPr bwMode="auto">
          <a:xfrm>
            <a:off x="5249863" y="3200400"/>
            <a:ext cx="1455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a:t>HP1-  HP1+</a:t>
            </a:r>
          </a:p>
        </p:txBody>
      </p:sp>
      <p:cxnSp>
        <p:nvCxnSpPr>
          <p:cNvPr id="166921" name="Connettore 1 20"/>
          <p:cNvCxnSpPr>
            <a:cxnSpLocks noChangeShapeType="1"/>
          </p:cNvCxnSpPr>
          <p:nvPr/>
        </p:nvCxnSpPr>
        <p:spPr bwMode="auto">
          <a:xfrm>
            <a:off x="5867400" y="3581400"/>
            <a:ext cx="6858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6922" name="Connettore 1 22"/>
          <p:cNvCxnSpPr>
            <a:cxnSpLocks noChangeShapeType="1"/>
          </p:cNvCxnSpPr>
          <p:nvPr/>
        </p:nvCxnSpPr>
        <p:spPr bwMode="auto">
          <a:xfrm>
            <a:off x="3276600" y="3581400"/>
            <a:ext cx="6858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Immagine 3" descr="ChIP-on-chip_wet-la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80728"/>
            <a:ext cx="7272039" cy="4603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CasellaDiTesto 5"/>
          <p:cNvSpPr txBox="1">
            <a:spLocks noChangeArrowheads="1"/>
          </p:cNvSpPr>
          <p:nvPr/>
        </p:nvSpPr>
        <p:spPr bwMode="auto">
          <a:xfrm>
            <a:off x="0" y="0"/>
            <a:ext cx="9144000" cy="954088"/>
          </a:xfrm>
          <a:prstGeom prst="rect">
            <a:avLst/>
          </a:prstGeom>
          <a:solidFill>
            <a:srgbClr val="2D127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a:solidFill>
                  <a:srgbClr val="FFFFFF"/>
                </a:solidFill>
                <a:latin typeface="Arial" charset="0"/>
                <a:cs typeface="Arial" charset="0"/>
              </a:rPr>
              <a:t>Identificazione di sequenze di DNA </a:t>
            </a:r>
          </a:p>
          <a:p>
            <a:pPr algn="ctr"/>
            <a:r>
              <a:rPr lang="it-IT" sz="2800">
                <a:solidFill>
                  <a:srgbClr val="FFFFFF"/>
                </a:solidFill>
                <a:latin typeface="Arial" charset="0"/>
                <a:cs typeface="Arial" charset="0"/>
              </a:rPr>
              <a:t>che legano proteine cromatiniche: </a:t>
            </a:r>
            <a:r>
              <a:rPr lang="it-IT" sz="2800">
                <a:solidFill>
                  <a:srgbClr val="FFFFFF"/>
                </a:solidFill>
                <a:cs typeface="Arial" charset="0"/>
              </a:rPr>
              <a:t>CHIP ON CHIP</a:t>
            </a:r>
            <a:endParaRPr lang="it-IT" sz="2800">
              <a:solidFill>
                <a:srgbClr val="FFFFFF"/>
              </a:solidFill>
              <a:latin typeface="Arial" charset="0"/>
              <a:cs typeface="Arial" charset="0"/>
            </a:endParaRPr>
          </a:p>
        </p:txBody>
      </p:sp>
      <p:sp>
        <p:nvSpPr>
          <p:cNvPr id="162820" name="CasellaDiTesto 5"/>
          <p:cNvSpPr txBox="1">
            <a:spLocks noChangeArrowheads="1"/>
          </p:cNvSpPr>
          <p:nvPr/>
        </p:nvSpPr>
        <p:spPr bwMode="auto">
          <a:xfrm>
            <a:off x="163661" y="5661248"/>
            <a:ext cx="89650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dirty="0">
                <a:solidFill>
                  <a:srgbClr val="000000"/>
                </a:solidFill>
                <a:latin typeface="Arial" charset="0"/>
              </a:rPr>
              <a:t>Una metodologia </a:t>
            </a:r>
            <a:r>
              <a:rPr lang="it-IT" sz="1600" dirty="0" smtClean="0">
                <a:solidFill>
                  <a:srgbClr val="000000"/>
                </a:solidFill>
                <a:latin typeface="Arial" charset="0"/>
              </a:rPr>
              <a:t>che combina l'immunoprecipitazione </a:t>
            </a:r>
            <a:r>
              <a:rPr lang="it-IT" sz="1600" dirty="0">
                <a:solidFill>
                  <a:srgbClr val="000000"/>
                </a:solidFill>
                <a:latin typeface="Arial" charset="0"/>
              </a:rPr>
              <a:t>della cromatina ("</a:t>
            </a:r>
            <a:r>
              <a:rPr lang="it-IT" sz="1600" dirty="0" err="1">
                <a:solidFill>
                  <a:srgbClr val="000000"/>
                </a:solidFill>
                <a:latin typeface="Arial" charset="0"/>
              </a:rPr>
              <a:t>ChIP</a:t>
            </a:r>
            <a:r>
              <a:rPr lang="it-IT" sz="1600" dirty="0">
                <a:solidFill>
                  <a:srgbClr val="000000"/>
                </a:solidFill>
                <a:latin typeface="Arial" charset="0"/>
              </a:rPr>
              <a:t>") con la tecnologia dei </a:t>
            </a:r>
            <a:r>
              <a:rPr lang="it-IT" sz="1600" dirty="0" err="1">
                <a:solidFill>
                  <a:srgbClr val="000000"/>
                </a:solidFill>
                <a:latin typeface="Arial" charset="0"/>
              </a:rPr>
              <a:t>microarray</a:t>
            </a:r>
            <a:r>
              <a:rPr lang="it-IT" sz="1600" dirty="0">
                <a:solidFill>
                  <a:srgbClr val="000000"/>
                </a:solidFill>
                <a:latin typeface="Arial" charset="0"/>
              </a:rPr>
              <a:t> ("</a:t>
            </a:r>
            <a:r>
              <a:rPr lang="it-IT" sz="1600" dirty="0" smtClean="0">
                <a:solidFill>
                  <a:srgbClr val="000000"/>
                </a:solidFill>
                <a:latin typeface="Arial" charset="0"/>
              </a:rPr>
              <a:t>chip”) e </a:t>
            </a:r>
            <a:r>
              <a:rPr lang="it-IT" sz="1600" dirty="0">
                <a:solidFill>
                  <a:srgbClr val="000000"/>
                </a:solidFill>
                <a:latin typeface="Arial" charset="0"/>
              </a:rPr>
              <a:t>che si è rivelata efficiente per la mappatura di interazioni tra DNA e proteine cromosomiche </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txBox="1">
            <a:spLocks noChangeArrowheads="1"/>
          </p:cNvSpPr>
          <p:nvPr/>
        </p:nvSpPr>
        <p:spPr bwMode="auto">
          <a:xfrm>
            <a:off x="0" y="0"/>
            <a:ext cx="9144000" cy="1143000"/>
          </a:xfrm>
          <a:prstGeom prst="rect">
            <a:avLst/>
          </a:prstGeom>
          <a:solidFill>
            <a:srgbClr val="2D127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it-IT" sz="3200">
                <a:solidFill>
                  <a:schemeClr val="bg1"/>
                </a:solidFill>
                <a:latin typeface="Arial" charset="0"/>
              </a:rPr>
              <a:t>Una alternativa alla ChIP on chip: DamID</a:t>
            </a:r>
          </a:p>
        </p:txBody>
      </p:sp>
      <p:sp>
        <p:nvSpPr>
          <p:cNvPr id="163843" name="Rectangle 13"/>
          <p:cNvSpPr txBox="1">
            <a:spLocks noChangeArrowheads="1"/>
          </p:cNvSpPr>
          <p:nvPr/>
        </p:nvSpPr>
        <p:spPr bwMode="auto">
          <a:xfrm>
            <a:off x="317500" y="1600200"/>
            <a:ext cx="8496300" cy="36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20000"/>
              </a:spcBef>
              <a:buFont typeface="Arial" charset="0"/>
              <a:buChar char="•"/>
            </a:pPr>
            <a:r>
              <a:rPr lang="it-IT" sz="2200" dirty="0">
                <a:solidFill>
                  <a:srgbClr val="000000"/>
                </a:solidFill>
                <a:latin typeface="Arial" charset="0"/>
              </a:rPr>
              <a:t>E’ un approccio metodologico alternativo alla tecnica di </a:t>
            </a:r>
            <a:r>
              <a:rPr lang="it-IT" sz="2200" dirty="0" err="1">
                <a:solidFill>
                  <a:srgbClr val="000000"/>
                </a:solidFill>
                <a:latin typeface="Arial" charset="0"/>
              </a:rPr>
              <a:t>ChIP</a:t>
            </a:r>
            <a:r>
              <a:rPr lang="it-IT" sz="2200" dirty="0">
                <a:solidFill>
                  <a:srgbClr val="000000"/>
                </a:solidFill>
                <a:latin typeface="Arial" charset="0"/>
              </a:rPr>
              <a:t> on CHIP per la mappatura dei geni target di proteine cromosomiche, sviluppato e messo a punto da van </a:t>
            </a:r>
            <a:r>
              <a:rPr lang="it-IT" sz="2200" dirty="0" err="1">
                <a:solidFill>
                  <a:srgbClr val="000000"/>
                </a:solidFill>
                <a:latin typeface="Arial" charset="0"/>
              </a:rPr>
              <a:t>Steensel</a:t>
            </a:r>
            <a:r>
              <a:rPr lang="it-IT" sz="2200" dirty="0">
                <a:solidFill>
                  <a:srgbClr val="000000"/>
                </a:solidFill>
                <a:latin typeface="Arial" charset="0"/>
              </a:rPr>
              <a:t> e collaboratori (van </a:t>
            </a:r>
            <a:r>
              <a:rPr lang="it-IT" sz="2200" dirty="0" err="1">
                <a:solidFill>
                  <a:srgbClr val="000000"/>
                </a:solidFill>
                <a:latin typeface="Arial" charset="0"/>
              </a:rPr>
              <a:t>Steensel</a:t>
            </a:r>
            <a:r>
              <a:rPr lang="it-IT" sz="2200" dirty="0">
                <a:solidFill>
                  <a:srgbClr val="000000"/>
                </a:solidFill>
                <a:latin typeface="Arial" charset="0"/>
              </a:rPr>
              <a:t> e al., 2001). </a:t>
            </a:r>
          </a:p>
          <a:p>
            <a:pPr eaLnBrk="1" hangingPunct="1">
              <a:spcBef>
                <a:spcPct val="20000"/>
              </a:spcBef>
              <a:buFont typeface="Arial" charset="0"/>
              <a:buChar char="•"/>
            </a:pPr>
            <a:endParaRPr lang="it-IT" sz="2200" dirty="0">
              <a:solidFill>
                <a:srgbClr val="000000"/>
              </a:solidFill>
              <a:latin typeface="Arial" charset="0"/>
            </a:endParaRPr>
          </a:p>
          <a:p>
            <a:pPr eaLnBrk="1" hangingPunct="1">
              <a:spcBef>
                <a:spcPct val="20000"/>
              </a:spcBef>
              <a:buFont typeface="Arial" charset="0"/>
              <a:buChar char="•"/>
            </a:pPr>
            <a:r>
              <a:rPr lang="it-IT" sz="2200" dirty="0">
                <a:solidFill>
                  <a:srgbClr val="000000"/>
                </a:solidFill>
                <a:latin typeface="Arial" charset="0"/>
              </a:rPr>
              <a:t>Il principio si basa sull’espressione di una “proteina esca” ricombinante fusa con l’enzima </a:t>
            </a:r>
            <a:r>
              <a:rPr lang="it-IT" sz="2000" b="1" dirty="0">
                <a:solidFill>
                  <a:srgbClr val="000000"/>
                </a:solidFill>
                <a:latin typeface="Arial" charset="0"/>
                <a:cs typeface="Arial" charset="0"/>
              </a:rPr>
              <a:t>DNA adenine-</a:t>
            </a:r>
            <a:r>
              <a:rPr lang="it-IT" sz="2000" b="1" dirty="0" err="1">
                <a:solidFill>
                  <a:srgbClr val="000000"/>
                </a:solidFill>
                <a:latin typeface="Arial" charset="0"/>
                <a:cs typeface="Arial" charset="0"/>
              </a:rPr>
              <a:t>methyltransferase</a:t>
            </a:r>
            <a:r>
              <a:rPr lang="it-IT" sz="2000" b="1" dirty="0">
                <a:solidFill>
                  <a:srgbClr val="000000"/>
                </a:solidFill>
                <a:latin typeface="Arial" charset="0"/>
                <a:cs typeface="Arial" charset="0"/>
              </a:rPr>
              <a:t> </a:t>
            </a:r>
            <a:r>
              <a:rPr lang="it-IT" sz="2200" dirty="0" smtClean="0">
                <a:solidFill>
                  <a:srgbClr val="000000"/>
                </a:solidFill>
                <a:latin typeface="Arial" charset="0"/>
              </a:rPr>
              <a:t>di </a:t>
            </a:r>
            <a:r>
              <a:rPr lang="it-IT" sz="2200" i="1" dirty="0">
                <a:solidFill>
                  <a:srgbClr val="000000"/>
                </a:solidFill>
                <a:latin typeface="Arial" charset="0"/>
              </a:rPr>
              <a:t>Escherichia coli</a:t>
            </a:r>
            <a:r>
              <a:rPr lang="it-IT" sz="2200" dirty="0">
                <a:solidFill>
                  <a:srgbClr val="000000"/>
                </a:solidFill>
                <a:latin typeface="Arial" charset="0"/>
              </a:rPr>
              <a:t>, </a:t>
            </a:r>
            <a:r>
              <a:rPr lang="it-IT" sz="2200" b="1" dirty="0">
                <a:solidFill>
                  <a:srgbClr val="000000"/>
                </a:solidFill>
                <a:latin typeface="Arial" charset="0"/>
              </a:rPr>
              <a:t>in grado di metilare il DNA </a:t>
            </a:r>
            <a:r>
              <a:rPr lang="it-IT" sz="2200" dirty="0">
                <a:solidFill>
                  <a:srgbClr val="000000"/>
                </a:solidFill>
                <a:latin typeface="Arial" charset="0"/>
              </a:rPr>
              <a:t>in corrispondenza di tutti i loci target della proteina esca.</a:t>
            </a:r>
          </a:p>
          <a:p>
            <a:pPr algn="ctr" eaLnBrk="1" hangingPunct="1">
              <a:spcBef>
                <a:spcPct val="20000"/>
              </a:spcBef>
              <a:buFont typeface="Arial" charset="0"/>
              <a:buChar char="•"/>
            </a:pPr>
            <a:endParaRPr lang="it-IT" sz="2200" dirty="0">
              <a:solidFill>
                <a:srgbClr val="000000"/>
              </a:solidFill>
              <a:latin typeface="Arial"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Immagine 4" descr="ng0301_240_I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71600"/>
            <a:ext cx="476408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Rettangolo 3"/>
          <p:cNvSpPr>
            <a:spLocks noChangeArrowheads="1"/>
          </p:cNvSpPr>
          <p:nvPr/>
        </p:nvSpPr>
        <p:spPr bwMode="auto">
          <a:xfrm>
            <a:off x="473075" y="990600"/>
            <a:ext cx="812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2000" dirty="0">
                <a:solidFill>
                  <a:srgbClr val="000000"/>
                </a:solidFill>
                <a:latin typeface="Arial" charset="0"/>
                <a:cs typeface="Arial" charset="0"/>
              </a:rPr>
              <a:t>DAM METILASI (DNA </a:t>
            </a:r>
            <a:r>
              <a:rPr lang="it-IT" sz="2000" dirty="0" smtClean="0">
                <a:solidFill>
                  <a:srgbClr val="000000"/>
                </a:solidFill>
                <a:latin typeface="Arial" charset="0"/>
                <a:cs typeface="Arial" charset="0"/>
              </a:rPr>
              <a:t>adenine-</a:t>
            </a:r>
            <a:r>
              <a:rPr lang="it-IT" sz="2000" dirty="0" err="1" smtClean="0">
                <a:solidFill>
                  <a:srgbClr val="000000"/>
                </a:solidFill>
                <a:latin typeface="Arial" charset="0"/>
                <a:cs typeface="Arial" charset="0"/>
              </a:rPr>
              <a:t>methyltransferase</a:t>
            </a:r>
            <a:r>
              <a:rPr lang="it-IT" sz="2000" dirty="0" smtClean="0">
                <a:solidFill>
                  <a:srgbClr val="000000"/>
                </a:solidFill>
                <a:latin typeface="Arial" charset="0"/>
                <a:cs typeface="Arial" charset="0"/>
              </a:rPr>
              <a:t> </a:t>
            </a:r>
            <a:r>
              <a:rPr lang="it-IT" sz="2000" dirty="0">
                <a:solidFill>
                  <a:srgbClr val="000000"/>
                </a:solidFill>
                <a:latin typeface="Arial" charset="0"/>
                <a:cs typeface="Arial" charset="0"/>
              </a:rPr>
              <a:t>di Escherichia coli  )</a:t>
            </a:r>
          </a:p>
        </p:txBody>
      </p:sp>
      <p:sp>
        <p:nvSpPr>
          <p:cNvPr id="164868" name="CasellaDiTesto 4"/>
          <p:cNvSpPr txBox="1">
            <a:spLocks noChangeArrowheads="1"/>
          </p:cNvSpPr>
          <p:nvPr/>
        </p:nvSpPr>
        <p:spPr bwMode="auto">
          <a:xfrm>
            <a:off x="6934200" y="19050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solidFill>
                <a:srgbClr val="000000"/>
              </a:solidFill>
            </a:endParaRPr>
          </a:p>
        </p:txBody>
      </p:sp>
      <p:sp>
        <p:nvSpPr>
          <p:cNvPr id="164869" name="CasellaDiTesto 5"/>
          <p:cNvSpPr txBox="1">
            <a:spLocks noChangeArrowheads="1"/>
          </p:cNvSpPr>
          <p:nvPr/>
        </p:nvSpPr>
        <p:spPr bwMode="auto">
          <a:xfrm>
            <a:off x="5334000" y="1828800"/>
            <a:ext cx="3702496"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i="1" dirty="0" smtClean="0">
                <a:solidFill>
                  <a:srgbClr val="000000"/>
                </a:solidFill>
                <a:latin typeface="Arial" charset="0"/>
                <a:cs typeface="Arial" charset="0"/>
              </a:rPr>
              <a:t>In vivo l</a:t>
            </a:r>
            <a:r>
              <a:rPr lang="it-IT" sz="2000" dirty="0" smtClean="0">
                <a:solidFill>
                  <a:srgbClr val="000000"/>
                </a:solidFill>
                <a:latin typeface="Arial" charset="0"/>
                <a:cs typeface="Arial" charset="0"/>
              </a:rPr>
              <a:t>a </a:t>
            </a:r>
            <a:r>
              <a:rPr lang="it-IT" sz="2000" b="1" dirty="0">
                <a:solidFill>
                  <a:srgbClr val="000000"/>
                </a:solidFill>
                <a:latin typeface="Arial" charset="0"/>
                <a:cs typeface="Arial" charset="0"/>
              </a:rPr>
              <a:t>Dam</a:t>
            </a:r>
            <a:r>
              <a:rPr lang="it-IT" sz="2000" dirty="0">
                <a:solidFill>
                  <a:srgbClr val="000000"/>
                </a:solidFill>
                <a:latin typeface="Arial" charset="0"/>
                <a:cs typeface="Arial" charset="0"/>
              </a:rPr>
              <a:t> </a:t>
            </a:r>
            <a:r>
              <a:rPr lang="it-IT" sz="2000" dirty="0" smtClean="0">
                <a:solidFill>
                  <a:srgbClr val="000000"/>
                </a:solidFill>
                <a:latin typeface="Arial" charset="0"/>
                <a:cs typeface="Arial" charset="0"/>
              </a:rPr>
              <a:t>si </a:t>
            </a:r>
            <a:r>
              <a:rPr lang="it-IT" sz="2000" b="1" dirty="0" smtClean="0">
                <a:solidFill>
                  <a:srgbClr val="000000"/>
                </a:solidFill>
                <a:latin typeface="Arial" charset="0"/>
                <a:cs typeface="Arial" charset="0"/>
              </a:rPr>
              <a:t>localizza nei </a:t>
            </a:r>
            <a:r>
              <a:rPr lang="it-IT" sz="2000" b="1" dirty="0">
                <a:solidFill>
                  <a:srgbClr val="000000"/>
                </a:solidFill>
                <a:latin typeface="Arial" charset="0"/>
                <a:cs typeface="Arial" charset="0"/>
              </a:rPr>
              <a:t>siti di legame nativi della proteina a cui viene fusa</a:t>
            </a:r>
            <a:r>
              <a:rPr lang="it-IT" sz="2000" dirty="0">
                <a:solidFill>
                  <a:srgbClr val="000000"/>
                </a:solidFill>
                <a:latin typeface="Arial" charset="0"/>
                <a:cs typeface="Arial" charset="0"/>
              </a:rPr>
              <a:t>, </a:t>
            </a:r>
            <a:r>
              <a:rPr lang="it-IT" sz="2000" dirty="0" smtClean="0">
                <a:solidFill>
                  <a:srgbClr val="000000"/>
                </a:solidFill>
                <a:latin typeface="Arial" charset="0"/>
                <a:cs typeface="Arial" charset="0"/>
              </a:rPr>
              <a:t>inducendo la </a:t>
            </a:r>
            <a:r>
              <a:rPr lang="it-IT" sz="2000" dirty="0">
                <a:solidFill>
                  <a:srgbClr val="000000"/>
                </a:solidFill>
                <a:latin typeface="Arial" charset="0"/>
                <a:cs typeface="Arial" charset="0"/>
              </a:rPr>
              <a:t>metilazione del DNA. </a:t>
            </a:r>
            <a:endParaRPr lang="it-IT" sz="2000" dirty="0" smtClean="0">
              <a:solidFill>
                <a:srgbClr val="000000"/>
              </a:solidFill>
              <a:latin typeface="Arial" charset="0"/>
              <a:cs typeface="Arial" charset="0"/>
            </a:endParaRPr>
          </a:p>
          <a:p>
            <a:endParaRPr lang="it-IT" sz="2000" dirty="0">
              <a:solidFill>
                <a:srgbClr val="000000"/>
              </a:solidFill>
              <a:latin typeface="Arial" charset="0"/>
              <a:cs typeface="Arial" charset="0"/>
            </a:endParaRPr>
          </a:p>
          <a:p>
            <a:r>
              <a:rPr lang="it-IT" sz="2000" dirty="0" smtClean="0">
                <a:solidFill>
                  <a:srgbClr val="000000"/>
                </a:solidFill>
                <a:latin typeface="Arial" charset="0"/>
                <a:cs typeface="Arial" charset="0"/>
              </a:rPr>
              <a:t>I </a:t>
            </a:r>
            <a:r>
              <a:rPr lang="it-IT" sz="2000" dirty="0">
                <a:solidFill>
                  <a:srgbClr val="000000"/>
                </a:solidFill>
                <a:latin typeface="Arial" charset="0"/>
                <a:cs typeface="Arial" charset="0"/>
              </a:rPr>
              <a:t>siti metilati </a:t>
            </a:r>
            <a:r>
              <a:rPr lang="it-IT" sz="2000" dirty="0" smtClean="0">
                <a:solidFill>
                  <a:srgbClr val="000000"/>
                </a:solidFill>
                <a:latin typeface="Arial" charset="0"/>
                <a:cs typeface="Arial" charset="0"/>
              </a:rPr>
              <a:t>vengono mappati </a:t>
            </a:r>
            <a:r>
              <a:rPr lang="it-IT" sz="2000" dirty="0">
                <a:solidFill>
                  <a:srgbClr val="000000"/>
                </a:solidFill>
                <a:latin typeface="Arial" charset="0"/>
                <a:cs typeface="Arial" charset="0"/>
              </a:rPr>
              <a:t>grazie a enzimi di restrizione che riconoscono sequenze metilate e le tagliano  </a:t>
            </a:r>
          </a:p>
        </p:txBody>
      </p:sp>
      <p:sp>
        <p:nvSpPr>
          <p:cNvPr id="164870" name="Rectangle 2"/>
          <p:cNvSpPr txBox="1">
            <a:spLocks noChangeArrowheads="1"/>
          </p:cNvSpPr>
          <p:nvPr/>
        </p:nvSpPr>
        <p:spPr bwMode="auto">
          <a:xfrm>
            <a:off x="0" y="-17463"/>
            <a:ext cx="9144000" cy="931863"/>
          </a:xfrm>
          <a:prstGeom prst="rect">
            <a:avLst/>
          </a:prstGeom>
          <a:solidFill>
            <a:srgbClr val="2D127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it-IT" sz="3200">
                <a:solidFill>
                  <a:schemeClr val="bg1"/>
                </a:solidFill>
                <a:latin typeface="Arial" charset="0"/>
              </a:rPr>
              <a:t>Una alternativa alla ChIP on chip: DamID</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790575"/>
            <a:ext cx="3724275"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4508500"/>
            <a:ext cx="471487" cy="4619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1684" name="Text Box 7"/>
          <p:cNvSpPr txBox="1">
            <a:spLocks noChangeArrowheads="1"/>
          </p:cNvSpPr>
          <p:nvPr/>
        </p:nvSpPr>
        <p:spPr bwMode="auto">
          <a:xfrm>
            <a:off x="22225" y="0"/>
            <a:ext cx="9121775" cy="538163"/>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900">
                <a:solidFill>
                  <a:schemeClr val="bg1"/>
                </a:solidFill>
                <a:latin typeface="Arial" charset="0"/>
                <a:cs typeface="Arial" charset="0"/>
              </a:rPr>
              <a:t>I cromosomi politenici di </a:t>
            </a:r>
            <a:r>
              <a:rPr lang="it-IT" sz="2900" i="1">
                <a:solidFill>
                  <a:schemeClr val="bg1"/>
                </a:solidFill>
                <a:latin typeface="Arial" charset="0"/>
                <a:cs typeface="Arial" charset="0"/>
              </a:rPr>
              <a:t>Drosophila melanogaster</a:t>
            </a:r>
            <a:endParaRPr lang="it-IT" sz="2900">
              <a:solidFill>
                <a:schemeClr val="bg1"/>
              </a:solidFill>
              <a:latin typeface="Arial" charset="0"/>
              <a:cs typeface="Arial" charset="0"/>
            </a:endParaRPr>
          </a:p>
        </p:txBody>
      </p:sp>
      <p:sp>
        <p:nvSpPr>
          <p:cNvPr id="71685" name="TextBox 1"/>
          <p:cNvSpPr txBox="1">
            <a:spLocks noChangeArrowheads="1"/>
          </p:cNvSpPr>
          <p:nvPr/>
        </p:nvSpPr>
        <p:spPr bwMode="auto">
          <a:xfrm>
            <a:off x="539750" y="5516563"/>
            <a:ext cx="82089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800">
                <a:solidFill>
                  <a:srgbClr val="000000"/>
                </a:solidFill>
                <a:latin typeface="Arial" charset="0"/>
              </a:rPr>
              <a:t>Lo studio dell</a:t>
            </a:r>
            <a:r>
              <a:rPr lang="ja-JP" altLang="it-IT" sz="1800">
                <a:solidFill>
                  <a:srgbClr val="000000"/>
                </a:solidFill>
                <a:latin typeface="Arial" charset="0"/>
              </a:rPr>
              <a:t>’</a:t>
            </a:r>
            <a:r>
              <a:rPr lang="it-IT" altLang="ja-JP" sz="1800">
                <a:solidFill>
                  <a:srgbClr val="000000"/>
                </a:solidFill>
                <a:latin typeface="Arial" charset="0"/>
              </a:rPr>
              <a:t>organizzazione cromosomica e dell’espressione genica in Drosophila è stato facilitato dalla presenza, nei nuclei interfasici delle ghiandole salivari, di cromosomi politenici</a:t>
            </a:r>
            <a:endParaRPr lang="en-US" sz="1800"/>
          </a:p>
        </p:txBody>
      </p:sp>
      <p:pic>
        <p:nvPicPr>
          <p:cNvPr id="71686" name="Picture 2" descr="origine poly                                                   00000010Lomu                           ABA781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700" y="692150"/>
            <a:ext cx="30972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Immagine 1" descr="Schermata 2015-03-29 alle 16.53.4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06475"/>
            <a:ext cx="9144000" cy="546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CasellaDiTesto 2"/>
          <p:cNvSpPr txBox="1">
            <a:spLocks noChangeArrowheads="1"/>
          </p:cNvSpPr>
          <p:nvPr/>
        </p:nvSpPr>
        <p:spPr bwMode="auto">
          <a:xfrm>
            <a:off x="0" y="0"/>
            <a:ext cx="9144000" cy="954107"/>
          </a:xfrm>
          <a:prstGeom prst="rect">
            <a:avLst/>
          </a:prstGeom>
          <a:solidFill>
            <a:srgbClr val="2D127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dirty="0">
                <a:solidFill>
                  <a:srgbClr val="FFFFFF"/>
                </a:solidFill>
                <a:latin typeface="Arial" charset="0"/>
                <a:cs typeface="Arial" charset="0"/>
              </a:rPr>
              <a:t>HP1 è </a:t>
            </a:r>
            <a:r>
              <a:rPr lang="it-IT" sz="2800" dirty="0" smtClean="0">
                <a:solidFill>
                  <a:srgbClr val="FFFFFF"/>
                </a:solidFill>
                <a:latin typeface="Arial" charset="0"/>
                <a:cs typeface="Arial" charset="0"/>
              </a:rPr>
              <a:t>arricchita </a:t>
            </a:r>
            <a:r>
              <a:rPr lang="it-IT" sz="2800" dirty="0">
                <a:solidFill>
                  <a:srgbClr val="FFFFFF"/>
                </a:solidFill>
                <a:latin typeface="Arial" charset="0"/>
                <a:cs typeface="Arial" charset="0"/>
              </a:rPr>
              <a:t>nella </a:t>
            </a:r>
            <a:r>
              <a:rPr lang="it-IT" sz="2800" dirty="0" smtClean="0">
                <a:solidFill>
                  <a:srgbClr val="FFFFFF"/>
                </a:solidFill>
                <a:latin typeface="Arial" charset="0"/>
                <a:cs typeface="Arial" charset="0"/>
              </a:rPr>
              <a:t>regione genomica del gene eterocromatico </a:t>
            </a:r>
            <a:r>
              <a:rPr lang="it-IT" sz="2800" i="1" dirty="0" err="1" smtClean="0">
                <a:solidFill>
                  <a:srgbClr val="FFFFFF"/>
                </a:solidFill>
                <a:latin typeface="Arial" charset="0"/>
                <a:cs typeface="Arial" charset="0"/>
              </a:rPr>
              <a:t>rolled</a:t>
            </a:r>
            <a:endParaRPr lang="it-IT" sz="2800" i="1" dirty="0">
              <a:solidFill>
                <a:srgbClr val="FFFFFF"/>
              </a:solidFill>
              <a:latin typeface="Arial" charset="0"/>
              <a:cs typeface="Arial"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Immagine 3" descr="histone modifictions-i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7075" y="1117600"/>
            <a:ext cx="4786313" cy="565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8" name="CasellaDiTesto 4"/>
          <p:cNvSpPr txBox="1">
            <a:spLocks noChangeArrowheads="1"/>
          </p:cNvSpPr>
          <p:nvPr/>
        </p:nvSpPr>
        <p:spPr bwMode="auto">
          <a:xfrm>
            <a:off x="0" y="0"/>
            <a:ext cx="9144000" cy="738188"/>
          </a:xfrm>
          <a:prstGeom prst="rect">
            <a:avLst/>
          </a:prstGeom>
          <a:solidFill>
            <a:srgbClr val="8EB4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charset="0"/>
                <a:ea typeface="ＭＳ Ｐゴシック" charset="0"/>
                <a:cs typeface="ＭＳ Ｐゴシック" charset="0"/>
              </a:defRPr>
            </a:lvl1pPr>
            <a:lvl2pPr marL="742950" indent="-285750" defTabSz="457200">
              <a:defRPr sz="2400">
                <a:solidFill>
                  <a:schemeClr val="tx1"/>
                </a:solidFill>
                <a:latin typeface="Times" charset="0"/>
                <a:ea typeface="ＭＳ Ｐゴシック" charset="0"/>
              </a:defRPr>
            </a:lvl2pPr>
            <a:lvl3pPr marL="1143000" indent="-228600" defTabSz="457200">
              <a:defRPr sz="2400">
                <a:solidFill>
                  <a:schemeClr val="tx1"/>
                </a:solidFill>
                <a:latin typeface="Times" charset="0"/>
                <a:ea typeface="ＭＳ Ｐゴシック" charset="0"/>
              </a:defRPr>
            </a:lvl3pPr>
            <a:lvl4pPr marL="1600200" indent="-228600" defTabSz="457200">
              <a:defRPr sz="2400">
                <a:solidFill>
                  <a:schemeClr val="tx1"/>
                </a:solidFill>
                <a:latin typeface="Times" charset="0"/>
                <a:ea typeface="ＭＳ Ｐゴシック" charset="0"/>
              </a:defRPr>
            </a:lvl4pPr>
            <a:lvl5pPr marL="2057400" indent="-228600" defTabSz="4572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it-IT">
                <a:solidFill>
                  <a:srgbClr val="000000"/>
                </a:solidFill>
                <a:latin typeface="Arial" charset="0"/>
              </a:rPr>
              <a:t>        Histone modifications: Heterochromatin vs euchromatin</a:t>
            </a:r>
          </a:p>
          <a:p>
            <a:pPr eaLnBrk="1" hangingPunct="1"/>
            <a:endParaRPr lang="it-IT" sz="1800">
              <a:solidFill>
                <a:srgbClr val="000000"/>
              </a:solidFill>
              <a:latin typeface="Arial" charset="0"/>
            </a:endParaRPr>
          </a:p>
        </p:txBody>
      </p:sp>
      <p:sp>
        <p:nvSpPr>
          <p:cNvPr id="167939" name="Titolo 1"/>
          <p:cNvSpPr txBox="1">
            <a:spLocks/>
          </p:cNvSpPr>
          <p:nvPr/>
        </p:nvSpPr>
        <p:spPr bwMode="auto">
          <a:xfrm>
            <a:off x="0" y="0"/>
            <a:ext cx="9144000" cy="965200"/>
          </a:xfrm>
          <a:prstGeom prst="rect">
            <a:avLst/>
          </a:prstGeom>
          <a:solidFill>
            <a:srgbClr val="2D127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Times" charset="0"/>
                <a:ea typeface="ＭＳ Ｐゴシック" charset="0"/>
                <a:cs typeface="ＭＳ Ｐゴシック" charset="0"/>
              </a:defRPr>
            </a:lvl1pPr>
            <a:lvl2pPr marL="742950" indent="-285750" defTabSz="457200">
              <a:defRPr sz="2400">
                <a:solidFill>
                  <a:schemeClr val="tx1"/>
                </a:solidFill>
                <a:latin typeface="Times" charset="0"/>
                <a:ea typeface="ＭＳ Ｐゴシック" charset="0"/>
              </a:defRPr>
            </a:lvl2pPr>
            <a:lvl3pPr marL="1143000" indent="-228600" defTabSz="457200">
              <a:defRPr sz="2400">
                <a:solidFill>
                  <a:schemeClr val="tx1"/>
                </a:solidFill>
                <a:latin typeface="Times" charset="0"/>
                <a:ea typeface="ＭＳ Ｐゴシック" charset="0"/>
              </a:defRPr>
            </a:lvl3pPr>
            <a:lvl4pPr marL="1600200" indent="-228600" defTabSz="457200">
              <a:defRPr sz="2400">
                <a:solidFill>
                  <a:schemeClr val="tx1"/>
                </a:solidFill>
                <a:latin typeface="Times" charset="0"/>
                <a:ea typeface="ＭＳ Ｐゴシック" charset="0"/>
              </a:defRPr>
            </a:lvl4pPr>
            <a:lvl5pPr marL="2057400" indent="-228600" defTabSz="4572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3600">
                <a:solidFill>
                  <a:srgbClr val="FFFFFF"/>
                </a:solidFill>
                <a:latin typeface="Calibri" charset="0"/>
              </a:rPr>
              <a:t>Modificazioni istoniche</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itolo 1"/>
          <p:cNvSpPr>
            <a:spLocks noGrp="1"/>
          </p:cNvSpPr>
          <p:nvPr>
            <p:ph type="title"/>
          </p:nvPr>
        </p:nvSpPr>
        <p:spPr>
          <a:xfrm>
            <a:off x="0" y="0"/>
            <a:ext cx="9144000" cy="1143000"/>
          </a:xfrm>
          <a:solidFill>
            <a:srgbClr val="2D1276"/>
          </a:solidFill>
        </p:spPr>
        <p:txBody>
          <a:bodyPr/>
          <a:lstStyle/>
          <a:p>
            <a:r>
              <a:rPr lang="it-IT" sz="2800">
                <a:solidFill>
                  <a:srgbClr val="FFFFFF"/>
                </a:solidFill>
                <a:latin typeface="Arial" charset="0"/>
                <a:ea typeface="ＭＳ Ｐゴシック" charset="0"/>
                <a:cs typeface="Arial" charset="0"/>
              </a:rPr>
              <a:t/>
            </a:r>
            <a:br>
              <a:rPr lang="it-IT" sz="2800">
                <a:solidFill>
                  <a:srgbClr val="FFFFFF"/>
                </a:solidFill>
                <a:latin typeface="Arial" charset="0"/>
                <a:ea typeface="ＭＳ Ｐゴシック" charset="0"/>
                <a:cs typeface="Arial" charset="0"/>
              </a:rPr>
            </a:br>
            <a:r>
              <a:rPr lang="it-IT" sz="2800">
                <a:solidFill>
                  <a:srgbClr val="FFFFFF"/>
                </a:solidFill>
                <a:latin typeface="Arial" charset="0"/>
                <a:ea typeface="ＭＳ Ｐゴシック" charset="0"/>
                <a:cs typeface="Arial" charset="0"/>
              </a:rPr>
              <a:t>La distribuzione di H3K9/K14ac e H3K9me2 è diversa tra geni eucromatici ed eterocromatici</a:t>
            </a:r>
            <a:br>
              <a:rPr lang="it-IT" sz="2800">
                <a:solidFill>
                  <a:srgbClr val="FFFFFF"/>
                </a:solidFill>
                <a:latin typeface="Arial" charset="0"/>
                <a:ea typeface="ＭＳ Ｐゴシック" charset="0"/>
                <a:cs typeface="Arial" charset="0"/>
              </a:rPr>
            </a:br>
            <a:r>
              <a:rPr lang="it-IT" sz="2800">
                <a:solidFill>
                  <a:srgbClr val="FFFFFF"/>
                </a:solidFill>
                <a:latin typeface="Arial" charset="0"/>
                <a:ea typeface="ＭＳ Ｐゴシック" charset="0"/>
                <a:cs typeface="Arial" charset="0"/>
              </a:rPr>
              <a:t> </a:t>
            </a:r>
          </a:p>
        </p:txBody>
      </p:sp>
      <p:pic>
        <p:nvPicPr>
          <p:cNvPr id="168962" name="Immagine 3" descr="profilo met:ace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3988"/>
            <a:ext cx="9144000" cy="366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3" descr="het gene expression 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76313"/>
            <a:ext cx="8077200" cy="58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6" name="Text Box 4"/>
          <p:cNvSpPr txBox="1">
            <a:spLocks noChangeArrowheads="1"/>
          </p:cNvSpPr>
          <p:nvPr/>
        </p:nvSpPr>
        <p:spPr bwMode="auto">
          <a:xfrm>
            <a:off x="0" y="0"/>
            <a:ext cx="9144000" cy="954088"/>
          </a:xfrm>
          <a:prstGeom prst="rect">
            <a:avLst/>
          </a:prstGeom>
          <a:solidFill>
            <a:srgbClr val="2D127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a:solidFill>
                  <a:srgbClr val="FFFFFF"/>
                </a:solidFill>
                <a:latin typeface="Arial" charset="0"/>
              </a:rPr>
              <a:t>Modelli di espressione genica nell’eterocromatina costitutiva</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225281"/>
                                        </p:tgtEl>
                                        <p:attrNameLst>
                                          <p:attrName>style.visibility</p:attrName>
                                        </p:attrNameLst>
                                      </p:cBhvr>
                                      <p:to>
                                        <p:strVal val="visible"/>
                                      </p:to>
                                    </p:set>
                                    <p:animEffect transition="in" filter="fade">
                                      <p:cBhvr>
                                        <p:cTn id="7" dur="800" decel="100000"/>
                                        <p:tgtEl>
                                          <p:spTgt spid="225281"/>
                                        </p:tgtEl>
                                      </p:cBhvr>
                                    </p:animEffect>
                                    <p:anim calcmode="lin" valueType="num">
                                      <p:cBhvr>
                                        <p:cTn id="8" dur="800" decel="100000" fill="hold"/>
                                        <p:tgtEl>
                                          <p:spTgt spid="225281"/>
                                        </p:tgtEl>
                                        <p:attrNameLst>
                                          <p:attrName>style.rotation</p:attrName>
                                        </p:attrNameLst>
                                      </p:cBhvr>
                                      <p:tavLst>
                                        <p:tav tm="0">
                                          <p:val>
                                            <p:fltVal val="-90"/>
                                          </p:val>
                                        </p:tav>
                                        <p:tav tm="100000">
                                          <p:val>
                                            <p:fltVal val="0"/>
                                          </p:val>
                                        </p:tav>
                                      </p:tavLst>
                                    </p:anim>
                                    <p:anim calcmode="lin" valueType="num">
                                      <p:cBhvr>
                                        <p:cTn id="9" dur="800" decel="100000" fill="hold"/>
                                        <p:tgtEl>
                                          <p:spTgt spid="225281"/>
                                        </p:tgtEl>
                                        <p:attrNameLst>
                                          <p:attrName>ppt_x</p:attrName>
                                        </p:attrNameLst>
                                      </p:cBhvr>
                                      <p:tavLst>
                                        <p:tav tm="0">
                                          <p:val>
                                            <p:strVal val="#ppt_x+0.4"/>
                                          </p:val>
                                        </p:tav>
                                        <p:tav tm="100000">
                                          <p:val>
                                            <p:strVal val="#ppt_x-0.05"/>
                                          </p:val>
                                        </p:tav>
                                      </p:tavLst>
                                    </p:anim>
                                    <p:anim calcmode="lin" valueType="num">
                                      <p:cBhvr>
                                        <p:cTn id="10" dur="800" decel="100000" fill="hold"/>
                                        <p:tgtEl>
                                          <p:spTgt spid="22528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2528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2528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ChangeArrowheads="1"/>
          </p:cNvSpPr>
          <p:nvPr/>
        </p:nvSpPr>
        <p:spPr bwMode="auto">
          <a:xfrm>
            <a:off x="609600" y="1752600"/>
            <a:ext cx="76962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it-IT" sz="2000">
                <a:latin typeface="Arial" charset="0"/>
                <a:cs typeface="Times" charset="0"/>
              </a:rPr>
              <a:t>In </a:t>
            </a:r>
            <a:r>
              <a:rPr lang="it-IT" sz="2000" b="1" i="1">
                <a:latin typeface="Arial" charset="0"/>
                <a:cs typeface="Times" charset="0"/>
              </a:rPr>
              <a:t>S. pombe</a:t>
            </a:r>
            <a:r>
              <a:rPr lang="it-IT" sz="2000">
                <a:latin typeface="Arial" charset="0"/>
                <a:cs typeface="Times" charset="0"/>
              </a:rPr>
              <a:t> un </a:t>
            </a:r>
            <a:r>
              <a:rPr lang="it-IT" sz="2000" i="1">
                <a:latin typeface="Arial" charset="0"/>
                <a:cs typeface="Times" charset="0"/>
              </a:rPr>
              <a:t>cluster</a:t>
            </a:r>
            <a:r>
              <a:rPr lang="it-IT" sz="2000">
                <a:latin typeface="Arial" charset="0"/>
                <a:cs typeface="Times" charset="0"/>
              </a:rPr>
              <a:t> di una ventina di geni per tRNA mappa in una regione di 80 kb centromero-specifica.</a:t>
            </a:r>
          </a:p>
          <a:p>
            <a:pPr eaLnBrk="1" hangingPunct="1">
              <a:spcBef>
                <a:spcPct val="50000"/>
              </a:spcBef>
            </a:pPr>
            <a:r>
              <a:rPr lang="en-GB" sz="2000">
                <a:latin typeface="Arial" charset="0"/>
                <a:cs typeface="Times" charset="0"/>
              </a:rPr>
              <a:t>In </a:t>
            </a:r>
            <a:r>
              <a:rPr lang="en-GB" sz="2000" b="1" i="1">
                <a:latin typeface="Arial" charset="0"/>
                <a:cs typeface="Times" charset="0"/>
              </a:rPr>
              <a:t>A. thaliana</a:t>
            </a:r>
            <a:r>
              <a:rPr lang="en-GB" sz="2000">
                <a:latin typeface="Arial" charset="0"/>
                <a:cs typeface="Times" charset="0"/>
              </a:rPr>
              <a:t> almeno 47 modelli di geni presenti  in regioni pericentromeriche. Le proteine codificate da questi geni appartengono a varie famiglie funzionali : proteine di membrana, nitrato reduttasi, poliubiquitine e altre.</a:t>
            </a:r>
          </a:p>
          <a:p>
            <a:pPr eaLnBrk="1" hangingPunct="1">
              <a:spcBef>
                <a:spcPct val="50000"/>
              </a:spcBef>
            </a:pPr>
            <a:r>
              <a:rPr lang="en-GB" sz="2000">
                <a:latin typeface="Arial" charset="0"/>
                <a:cs typeface="Times" charset="0"/>
              </a:rPr>
              <a:t>Nella </a:t>
            </a:r>
            <a:r>
              <a:rPr lang="en-GB" sz="2000" b="1">
                <a:latin typeface="Arial" charset="0"/>
                <a:cs typeface="Times" charset="0"/>
              </a:rPr>
              <a:t>specie umana</a:t>
            </a:r>
            <a:r>
              <a:rPr lang="en-GB" sz="2000">
                <a:latin typeface="Arial" charset="0"/>
                <a:cs typeface="Times" charset="0"/>
              </a:rPr>
              <a:t> le regioni di eterocromatina pericentromerica sono caratterizzate da duplicazioni che coinvolgono frammenti di geni o geni completi che codificano fattori di crescita, immunoglobine k, l and D, plasminogeno e altre. </a:t>
            </a:r>
            <a:endParaRPr lang="it-IT" sz="2000">
              <a:latin typeface="Arial" charset="0"/>
              <a:cs typeface="Times" charset="0"/>
            </a:endParaRPr>
          </a:p>
        </p:txBody>
      </p:sp>
      <p:sp>
        <p:nvSpPr>
          <p:cNvPr id="172035" name="Text Box 3"/>
          <p:cNvSpPr txBox="1">
            <a:spLocks noChangeArrowheads="1"/>
          </p:cNvSpPr>
          <p:nvPr/>
        </p:nvSpPr>
        <p:spPr bwMode="auto">
          <a:xfrm>
            <a:off x="0" y="-17463"/>
            <a:ext cx="9144000" cy="1006476"/>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3000">
                <a:solidFill>
                  <a:schemeClr val="bg1"/>
                </a:solidFill>
                <a:latin typeface="Arial" charset="0"/>
              </a:rPr>
              <a:t>I geni eterocromatici non sono una peculiarità </a:t>
            </a:r>
          </a:p>
          <a:p>
            <a:pPr algn="ctr"/>
            <a:r>
              <a:rPr lang="it-IT" sz="3000">
                <a:solidFill>
                  <a:schemeClr val="bg1"/>
                </a:solidFill>
                <a:latin typeface="Arial" charset="0"/>
              </a:rPr>
              <a:t>di </a:t>
            </a:r>
            <a:r>
              <a:rPr lang="it-IT" sz="3000" i="1">
                <a:solidFill>
                  <a:schemeClr val="bg1"/>
                </a:solidFill>
                <a:latin typeface="Arial" charset="0"/>
              </a:rPr>
              <a:t>Drosophila melanogaster</a:t>
            </a:r>
            <a:endParaRPr lang="it-IT" sz="3200">
              <a:solidFill>
                <a:schemeClr val="bg1"/>
              </a:solidFill>
              <a:latin typeface="Arial"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124200"/>
            <a:ext cx="25146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8" name="Text Box 3"/>
          <p:cNvSpPr txBox="1">
            <a:spLocks noChangeArrowheads="1"/>
          </p:cNvSpPr>
          <p:nvPr/>
        </p:nvSpPr>
        <p:spPr bwMode="auto">
          <a:xfrm>
            <a:off x="609600" y="609600"/>
            <a:ext cx="763905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a:solidFill>
                  <a:srgbClr val="000000"/>
                </a:solidFill>
                <a:latin typeface="Arial" charset="0"/>
              </a:rPr>
              <a:t>In conclusione, la presenza di geni essenziali</a:t>
            </a:r>
          </a:p>
          <a:p>
            <a:pPr algn="ctr"/>
            <a:r>
              <a:rPr lang="it-IT" sz="2800">
                <a:solidFill>
                  <a:srgbClr val="000000"/>
                </a:solidFill>
                <a:latin typeface="Arial" charset="0"/>
              </a:rPr>
              <a:t>nell’eterocromatina costitutiva ci dice che questa ubiquitaria porzione del genoma </a:t>
            </a:r>
          </a:p>
          <a:p>
            <a:pPr algn="ctr"/>
            <a:r>
              <a:rPr lang="it-IT" sz="2800">
                <a:solidFill>
                  <a:srgbClr val="000000"/>
                </a:solidFill>
                <a:latin typeface="Arial" charset="0"/>
              </a:rPr>
              <a:t>non è affatto “silenziosa”, ma al contrario, </a:t>
            </a:r>
          </a:p>
          <a:p>
            <a:pPr algn="ctr"/>
            <a:r>
              <a:rPr lang="it-IT" sz="2800">
                <a:solidFill>
                  <a:srgbClr val="000000"/>
                </a:solidFill>
                <a:latin typeface="Arial" charset="0"/>
              </a:rPr>
              <a:t>ha una musica tutta sua! </a:t>
            </a:r>
          </a:p>
        </p:txBody>
      </p:sp>
      <p:sp>
        <p:nvSpPr>
          <p:cNvPr id="173059" name="Rectangle 4"/>
          <p:cNvSpPr>
            <a:spLocks noChangeArrowheads="1"/>
          </p:cNvSpPr>
          <p:nvPr/>
        </p:nvSpPr>
        <p:spPr bwMode="auto">
          <a:xfrm>
            <a:off x="3429000" y="5943600"/>
            <a:ext cx="18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2800">
                <a:solidFill>
                  <a:srgbClr val="000000"/>
                </a:solidFill>
                <a:latin typeface="Arial" charset="0"/>
              </a:rPr>
              <a:t> </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228353"/>
                                        </p:tgtEl>
                                        <p:attrNameLst>
                                          <p:attrName>style.visibility</p:attrName>
                                        </p:attrNameLst>
                                      </p:cBhvr>
                                      <p:to>
                                        <p:strVal val="visible"/>
                                      </p:to>
                                    </p:set>
                                    <p:animEffect transition="in" filter="fade">
                                      <p:cBhvr>
                                        <p:cTn id="7" dur="800" decel="100000"/>
                                        <p:tgtEl>
                                          <p:spTgt spid="228353"/>
                                        </p:tgtEl>
                                      </p:cBhvr>
                                    </p:animEffect>
                                    <p:anim calcmode="lin" valueType="num">
                                      <p:cBhvr>
                                        <p:cTn id="8" dur="800" decel="100000" fill="hold"/>
                                        <p:tgtEl>
                                          <p:spTgt spid="228353"/>
                                        </p:tgtEl>
                                        <p:attrNameLst>
                                          <p:attrName>style.rotation</p:attrName>
                                        </p:attrNameLst>
                                      </p:cBhvr>
                                      <p:tavLst>
                                        <p:tav tm="0">
                                          <p:val>
                                            <p:fltVal val="-90"/>
                                          </p:val>
                                        </p:tav>
                                        <p:tav tm="100000">
                                          <p:val>
                                            <p:fltVal val="0"/>
                                          </p:val>
                                        </p:tav>
                                      </p:tavLst>
                                    </p:anim>
                                    <p:anim calcmode="lin" valueType="num">
                                      <p:cBhvr>
                                        <p:cTn id="9" dur="800" decel="100000" fill="hold"/>
                                        <p:tgtEl>
                                          <p:spTgt spid="228353"/>
                                        </p:tgtEl>
                                        <p:attrNameLst>
                                          <p:attrName>ppt_x</p:attrName>
                                        </p:attrNameLst>
                                      </p:cBhvr>
                                      <p:tavLst>
                                        <p:tav tm="0">
                                          <p:val>
                                            <p:strVal val="#ppt_x+0.4"/>
                                          </p:val>
                                        </p:tav>
                                        <p:tav tm="100000">
                                          <p:val>
                                            <p:strVal val="#ppt_x-0.05"/>
                                          </p:val>
                                        </p:tav>
                                      </p:tavLst>
                                    </p:anim>
                                    <p:anim calcmode="lin" valueType="num">
                                      <p:cBhvr>
                                        <p:cTn id="10" dur="800" decel="100000" fill="hold"/>
                                        <p:tgtEl>
                                          <p:spTgt spid="22835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2835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2835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CasellaDiTesto 1"/>
          <p:cNvSpPr txBox="1">
            <a:spLocks noChangeArrowheads="1"/>
          </p:cNvSpPr>
          <p:nvPr/>
        </p:nvSpPr>
        <p:spPr bwMode="auto">
          <a:xfrm>
            <a:off x="251520" y="1844824"/>
            <a:ext cx="8458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endParaRPr lang="it-IT" sz="2800" dirty="0">
              <a:solidFill>
                <a:srgbClr val="000000"/>
              </a:solidFill>
              <a:latin typeface="Arial" charset="0"/>
              <a:cs typeface="Arial" charset="0"/>
            </a:endParaRPr>
          </a:p>
          <a:p>
            <a:pPr algn="ctr"/>
            <a:r>
              <a:rPr lang="it-IT" sz="2800" dirty="0" smtClean="0">
                <a:solidFill>
                  <a:srgbClr val="000000"/>
                </a:solidFill>
                <a:latin typeface="Arial" charset="0"/>
                <a:cs typeface="Arial" charset="0"/>
              </a:rPr>
              <a:t>Qual è l’origine evolutiva dei geni eterocromatici di  </a:t>
            </a:r>
            <a:r>
              <a:rPr lang="it-IT" sz="2800" i="1" dirty="0" err="1">
                <a:solidFill>
                  <a:srgbClr val="000000"/>
                </a:solidFill>
                <a:latin typeface="Arial" charset="0"/>
                <a:cs typeface="Arial" charset="0"/>
              </a:rPr>
              <a:t>Drosophila</a:t>
            </a:r>
            <a:r>
              <a:rPr lang="it-IT" sz="2800" i="1" dirty="0">
                <a:solidFill>
                  <a:srgbClr val="000000"/>
                </a:solidFill>
                <a:latin typeface="Arial" charset="0"/>
                <a:cs typeface="Arial" charset="0"/>
              </a:rPr>
              <a:t>  </a:t>
            </a:r>
            <a:r>
              <a:rPr lang="it-IT" sz="2800" i="1" dirty="0" err="1" smtClean="0">
                <a:solidFill>
                  <a:srgbClr val="000000"/>
                </a:solidFill>
                <a:latin typeface="Arial" charset="0"/>
                <a:cs typeface="Arial" charset="0"/>
              </a:rPr>
              <a:t>melanogaster</a:t>
            </a:r>
            <a:r>
              <a:rPr lang="it-IT" sz="2800" dirty="0" smtClean="0">
                <a:solidFill>
                  <a:srgbClr val="000000"/>
                </a:solidFill>
                <a:latin typeface="Arial" charset="0"/>
                <a:cs typeface="Arial" charset="0"/>
              </a:rPr>
              <a:t>?</a:t>
            </a:r>
            <a:endParaRPr lang="it-IT" sz="2800" dirty="0">
              <a:solidFill>
                <a:srgbClr val="000000"/>
              </a:solidFill>
              <a:latin typeface="Arial" charset="0"/>
              <a:cs typeface="Arial" charset="0"/>
            </a:endParaRP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ttangolo 5"/>
          <p:cNvSpPr>
            <a:spLocks noChangeArrowheads="1"/>
          </p:cNvSpPr>
          <p:nvPr/>
        </p:nvSpPr>
        <p:spPr bwMode="auto">
          <a:xfrm>
            <a:off x="0" y="0"/>
            <a:ext cx="9144000" cy="923925"/>
          </a:xfrm>
          <a:prstGeom prst="rect">
            <a:avLst/>
          </a:prstGeom>
          <a:solidFill>
            <a:srgbClr val="2D127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2700" dirty="0">
                <a:solidFill>
                  <a:srgbClr val="FFFFFF"/>
                </a:solidFill>
                <a:latin typeface="Arial" charset="0"/>
                <a:cs typeface="Arial" charset="0"/>
              </a:rPr>
              <a:t>Ricerca di </a:t>
            </a:r>
            <a:r>
              <a:rPr lang="it-IT" sz="2700" dirty="0" err="1">
                <a:solidFill>
                  <a:srgbClr val="FFFFFF"/>
                </a:solidFill>
                <a:latin typeface="Arial" charset="0"/>
                <a:cs typeface="Arial" charset="0"/>
              </a:rPr>
              <a:t>ortologhi</a:t>
            </a:r>
            <a:r>
              <a:rPr lang="it-IT" sz="2700" dirty="0">
                <a:solidFill>
                  <a:srgbClr val="FFFFFF"/>
                </a:solidFill>
                <a:latin typeface="Arial" charset="0"/>
                <a:cs typeface="Arial" charset="0"/>
              </a:rPr>
              <a:t> dei geni </a:t>
            </a:r>
            <a:r>
              <a:rPr lang="it-IT" sz="2700" dirty="0" err="1">
                <a:solidFill>
                  <a:srgbClr val="FFFFFF"/>
                </a:solidFill>
                <a:latin typeface="Arial" charset="0"/>
                <a:cs typeface="Arial" charset="0"/>
              </a:rPr>
              <a:t>eteroromatici</a:t>
            </a:r>
            <a:r>
              <a:rPr lang="it-IT" sz="2700" dirty="0">
                <a:solidFill>
                  <a:srgbClr val="FFFFFF"/>
                </a:solidFill>
                <a:latin typeface="Arial" charset="0"/>
                <a:cs typeface="Arial" charset="0"/>
              </a:rPr>
              <a:t> di </a:t>
            </a:r>
            <a:endParaRPr lang="it-IT" sz="2700" dirty="0" smtClean="0">
              <a:solidFill>
                <a:srgbClr val="FFFFFF"/>
              </a:solidFill>
              <a:latin typeface="Arial" charset="0"/>
              <a:cs typeface="Arial" charset="0"/>
            </a:endParaRPr>
          </a:p>
          <a:p>
            <a:pPr algn="ctr"/>
            <a:r>
              <a:rPr lang="it-IT" sz="2700" i="1" dirty="0" smtClean="0">
                <a:solidFill>
                  <a:srgbClr val="FFFFFF"/>
                </a:solidFill>
                <a:latin typeface="Arial" charset="0"/>
                <a:cs typeface="Arial" charset="0"/>
              </a:rPr>
              <a:t>D</a:t>
            </a:r>
            <a:r>
              <a:rPr lang="it-IT" sz="2700" i="1" dirty="0">
                <a:solidFill>
                  <a:srgbClr val="FFFFFF"/>
                </a:solidFill>
                <a:latin typeface="Arial" charset="0"/>
                <a:cs typeface="Arial" charset="0"/>
              </a:rPr>
              <a:t>. </a:t>
            </a:r>
            <a:r>
              <a:rPr lang="it-IT" sz="2700" i="1" dirty="0" err="1">
                <a:solidFill>
                  <a:srgbClr val="FFFFFF"/>
                </a:solidFill>
                <a:latin typeface="Arial" charset="0"/>
                <a:cs typeface="Arial" charset="0"/>
              </a:rPr>
              <a:t>melanogaster</a:t>
            </a:r>
            <a:r>
              <a:rPr lang="it-IT" sz="2700" i="1" dirty="0">
                <a:solidFill>
                  <a:srgbClr val="FFFFFF"/>
                </a:solidFill>
                <a:latin typeface="Arial" charset="0"/>
                <a:cs typeface="Arial" charset="0"/>
              </a:rPr>
              <a:t> </a:t>
            </a:r>
            <a:r>
              <a:rPr lang="it-IT" sz="2700" dirty="0">
                <a:solidFill>
                  <a:srgbClr val="FFFFFF"/>
                </a:solidFill>
                <a:latin typeface="Arial" charset="0"/>
                <a:cs typeface="Arial" charset="0"/>
              </a:rPr>
              <a:t>in altre specie  </a:t>
            </a:r>
          </a:p>
        </p:txBody>
      </p:sp>
      <p:pic>
        <p:nvPicPr>
          <p:cNvPr id="30724" name="Immagine 5" descr="Drosophila-phylogeny.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27163"/>
            <a:ext cx="6477000" cy="490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fade">
                                      <p:cBhvr>
                                        <p:cTn id="7" dur="800" decel="100000"/>
                                        <p:tgtEl>
                                          <p:spTgt spid="30724"/>
                                        </p:tgtEl>
                                      </p:cBhvr>
                                    </p:animEffect>
                                    <p:anim calcmode="lin" valueType="num">
                                      <p:cBhvr>
                                        <p:cTn id="8" dur="800" decel="100000" fill="hold"/>
                                        <p:tgtEl>
                                          <p:spTgt spid="30724"/>
                                        </p:tgtEl>
                                        <p:attrNameLst>
                                          <p:attrName>style.rotation</p:attrName>
                                        </p:attrNameLst>
                                      </p:cBhvr>
                                      <p:tavLst>
                                        <p:tav tm="0">
                                          <p:val>
                                            <p:fltVal val="-90"/>
                                          </p:val>
                                        </p:tav>
                                        <p:tav tm="100000">
                                          <p:val>
                                            <p:fltVal val="0"/>
                                          </p:val>
                                        </p:tav>
                                      </p:tavLst>
                                    </p:anim>
                                    <p:anim calcmode="lin" valueType="num">
                                      <p:cBhvr>
                                        <p:cTn id="9" dur="800" decel="100000" fill="hold"/>
                                        <p:tgtEl>
                                          <p:spTgt spid="30724"/>
                                        </p:tgtEl>
                                        <p:attrNameLst>
                                          <p:attrName>ppt_x</p:attrName>
                                        </p:attrNameLst>
                                      </p:cBhvr>
                                      <p:tavLst>
                                        <p:tav tm="0">
                                          <p:val>
                                            <p:strVal val="#ppt_x+0.4"/>
                                          </p:val>
                                        </p:tav>
                                        <p:tav tm="100000">
                                          <p:val>
                                            <p:strVal val="#ppt_x-0.05"/>
                                          </p:val>
                                        </p:tav>
                                      </p:tavLst>
                                    </p:anim>
                                    <p:anim calcmode="lin" valueType="num">
                                      <p:cBhvr>
                                        <p:cTn id="10" dur="800" decel="100000" fill="hold"/>
                                        <p:tgtEl>
                                          <p:spTgt spid="3072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2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2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Immagine 3" descr="Figure 4.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8300" y="1600200"/>
            <a:ext cx="8775700"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1" name="Rettangolo 5"/>
          <p:cNvSpPr>
            <a:spLocks noChangeArrowheads="1"/>
          </p:cNvSpPr>
          <p:nvPr/>
        </p:nvSpPr>
        <p:spPr bwMode="auto">
          <a:xfrm>
            <a:off x="0" y="0"/>
            <a:ext cx="9144000" cy="584200"/>
          </a:xfrm>
          <a:prstGeom prst="rect">
            <a:avLst/>
          </a:prstGeom>
          <a:solidFill>
            <a:srgbClr val="2D127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3200">
                <a:solidFill>
                  <a:srgbClr val="FFFFFF"/>
                </a:solidFill>
                <a:latin typeface="Arial" charset="0"/>
                <a:cs typeface="Arial" charset="0"/>
              </a:rPr>
              <a:t>Origine da progenitori eucromatici</a:t>
            </a:r>
          </a:p>
        </p:txBody>
      </p:sp>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olo 1"/>
          <p:cNvSpPr txBox="1">
            <a:spLocks/>
          </p:cNvSpPr>
          <p:nvPr/>
        </p:nvSpPr>
        <p:spPr bwMode="auto">
          <a:xfrm>
            <a:off x="0" y="0"/>
            <a:ext cx="9144000" cy="914400"/>
          </a:xfrm>
          <a:prstGeom prst="rect">
            <a:avLst/>
          </a:prstGeom>
          <a:solidFill>
            <a:srgbClr val="2D127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Times" charset="0"/>
                <a:ea typeface="ＭＳ Ｐゴシック" charset="0"/>
                <a:cs typeface="ＭＳ Ｐゴシック" charset="0"/>
              </a:defRPr>
            </a:lvl1pPr>
            <a:lvl2pPr marL="742950" indent="-285750" defTabSz="457200">
              <a:defRPr sz="2400">
                <a:solidFill>
                  <a:schemeClr val="tx1"/>
                </a:solidFill>
                <a:latin typeface="Times" charset="0"/>
                <a:ea typeface="ＭＳ Ｐゴシック" charset="0"/>
              </a:defRPr>
            </a:lvl2pPr>
            <a:lvl3pPr marL="1143000" indent="-228600" defTabSz="457200">
              <a:defRPr sz="2400">
                <a:solidFill>
                  <a:schemeClr val="tx1"/>
                </a:solidFill>
                <a:latin typeface="Times" charset="0"/>
                <a:ea typeface="ＭＳ Ｐゴシック" charset="0"/>
              </a:defRPr>
            </a:lvl3pPr>
            <a:lvl4pPr marL="1600200" indent="-228600" defTabSz="457200">
              <a:defRPr sz="2400">
                <a:solidFill>
                  <a:schemeClr val="tx1"/>
                </a:solidFill>
                <a:latin typeface="Times" charset="0"/>
                <a:ea typeface="ＭＳ Ｐゴシック" charset="0"/>
              </a:defRPr>
            </a:lvl4pPr>
            <a:lvl5pPr marL="2057400" indent="-228600" defTabSz="4572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600">
                <a:solidFill>
                  <a:schemeClr val="bg1"/>
                </a:solidFill>
                <a:latin typeface="Arial" charset="0"/>
                <a:cs typeface="Arial" charset="0"/>
              </a:rPr>
              <a:t>L’origine dei geni eterocromatici di </a:t>
            </a:r>
            <a:r>
              <a:rPr lang="it-IT" sz="2600" i="1">
                <a:solidFill>
                  <a:schemeClr val="bg1"/>
                </a:solidFill>
                <a:latin typeface="Arial" charset="0"/>
                <a:cs typeface="Arial" charset="0"/>
              </a:rPr>
              <a:t>D. melanogaster</a:t>
            </a:r>
          </a:p>
        </p:txBody>
      </p:sp>
      <p:pic>
        <p:nvPicPr>
          <p:cNvPr id="177154" name="Immagine 3" descr="Schermata 2016-03-29 a 11.38.1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31900"/>
            <a:ext cx="6526213"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Presentazione vuota">
  <a:themeElements>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esentazione vuota">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sentazione vuo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zione vuo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sentazione vuo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Presentazione vuota">
  <a:themeElements>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esentazione vuota">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sentazione vuo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zione vuo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sentazione vuo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Presentazione vuota">
  <a:themeElements>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esentazione vuota">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sentazione vuo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zione vuo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sentazione vuo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Presentazione vuota">
  <a:themeElements>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esentazione vuota">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sentazione vuo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zione vuo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sentazione vuo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Presentazione vuota">
  <a:themeElements>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esentazione vuota">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sentazione vuo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zione vuo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sentazione vuo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HD:programmi:Microsoft Office 98:Modelli:Presentazione vuota</Template>
  <TotalTime>3831</TotalTime>
  <Words>4708</Words>
  <Application>Microsoft Macintosh PowerPoint</Application>
  <PresentationFormat>On-screen Show (4:3)</PresentationFormat>
  <Paragraphs>571</Paragraphs>
  <Slides>158</Slides>
  <Notes>10</Notes>
  <HiddenSlides>0</HiddenSlides>
  <MMClips>0</MMClips>
  <ScaleCrop>false</ScaleCrop>
  <HeadingPairs>
    <vt:vector size="6" baseType="variant">
      <vt:variant>
        <vt:lpstr>Theme</vt:lpstr>
      </vt:variant>
      <vt:variant>
        <vt:i4>15</vt:i4>
      </vt:variant>
      <vt:variant>
        <vt:lpstr>Embedded OLE Servers</vt:lpstr>
      </vt:variant>
      <vt:variant>
        <vt:i4>2</vt:i4>
      </vt:variant>
      <vt:variant>
        <vt:lpstr>Slide Titles</vt:lpstr>
      </vt:variant>
      <vt:variant>
        <vt:i4>158</vt:i4>
      </vt:variant>
    </vt:vector>
  </HeadingPairs>
  <TitlesOfParts>
    <vt:vector size="175" baseType="lpstr">
      <vt:lpstr>Presentazione vuota</vt:lpstr>
      <vt:lpstr>Tema di Office</vt:lpstr>
      <vt:lpstr>2_Tema di Office</vt:lpstr>
      <vt:lpstr>3_Tema di Office</vt:lpstr>
      <vt:lpstr>6_Tema di Office</vt:lpstr>
      <vt:lpstr>7_Tema di Office</vt:lpstr>
      <vt:lpstr>10_Tema di Office</vt:lpstr>
      <vt:lpstr>11_Tema di Office</vt:lpstr>
      <vt:lpstr>12_Tema di Office</vt:lpstr>
      <vt:lpstr>13_Tema di Office</vt:lpstr>
      <vt:lpstr>1_Presentazione vuota</vt:lpstr>
      <vt:lpstr>2_Presentazione vuota</vt:lpstr>
      <vt:lpstr>3_Presentazione vuota</vt:lpstr>
      <vt:lpstr>4_Presentazione vuota</vt:lpstr>
      <vt:lpstr>4_Tema di Office</vt:lpstr>
      <vt:lpstr>CorelDRAW</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Immunofluorescenza sui cromosomi politenici</vt:lpstr>
      <vt:lpstr>PowerPoint Presentation</vt:lpstr>
      <vt:lpstr>PowerPoint Presentation</vt:lpstr>
      <vt:lpstr>PowerPoint Presentation</vt:lpstr>
      <vt:lpstr>PowerPoint Presentation</vt:lpstr>
      <vt:lpstr>The Drosophila Genome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Il 15% dei geni annotati sono sovrapposti</vt:lpstr>
      <vt:lpstr>Il 50% dei geni di Drosophila ha funzione nota </vt:lpstr>
      <vt:lpstr>Eucromatina ed Eterocromatina</vt:lpstr>
      <vt:lpstr>PowerPoint Presentation</vt:lpstr>
      <vt:lpstr>PowerPoint Presentation</vt:lpstr>
      <vt:lpstr>PowerPoint Presentation</vt:lpstr>
      <vt:lpstr>PowerPoint Presentation</vt:lpstr>
      <vt:lpstr>PowerPoint Presentation</vt:lpstr>
      <vt:lpstr>PowerPoint Presentation</vt:lpstr>
      <vt:lpstr>Eterocromatina constitutiva vs eucromatina:  due ambienti agli antipodi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Gli elementi P tendono a trasporsi prefenzialmente  in siti genomici vicini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Profilo di espressione di geni nell’eterocromatina</vt:lpstr>
      <vt:lpstr>Categorie di funzioni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La distribuzione di H3K9/K14ac e H3K9me2 è diversa tra geni eucromatici ed eterocromatici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Gli ortologhi umani di alcuni geni eterocromatici sono associati a sindromi genetiche</vt:lpstr>
      <vt:lpstr>Nipped-B e NIPBL</vt:lpstr>
      <vt:lpstr>La sindrome di Cornelia De Lange (CDLS)</vt:lpstr>
      <vt:lpstr>CG17528 e DCX </vt:lpstr>
      <vt:lpstr>Yeti e Cfdp1</vt:lpstr>
      <vt:lpstr>Cfdp1 e lo sviluppo craniofacciale</vt:lpstr>
      <vt:lpstr>Cfdp1 in Zebrafish</vt:lpstr>
      <vt:lpstr>Il knock-down di Cfdp1 in Zebrafish causa difetti nello sviluppo cranio-facciale</vt:lpstr>
      <vt:lpstr>PowerPoint Presentation</vt:lpstr>
      <vt:lpstr>PowerPoint Presentation</vt:lpstr>
      <vt:lpstr>PowerPoint Presentation</vt:lpstr>
      <vt:lpstr>PowerPoint Presentation</vt:lpstr>
      <vt:lpstr>Fattori che influenzano la PEV</vt:lpstr>
      <vt:lpstr>Fattori che influenzano la PEV</vt:lpstr>
      <vt:lpstr>PowerPoint Presentation</vt:lpstr>
      <vt:lpstr>PowerPoint Presentation</vt:lpstr>
      <vt:lpstr>PowerPoint Presentation</vt:lpstr>
      <vt:lpstr>PowerPoint Presentation</vt:lpstr>
      <vt:lpstr>Effetto della mutazione E(var) 93D sulla variegazione di white</vt:lpstr>
      <vt:lpstr>Mutazioni Su(var)</vt:lpstr>
      <vt:lpstr>Mutazioni E(var)</vt:lpstr>
      <vt:lpstr>Caratteristiche dei  modificatori  </vt:lpstr>
      <vt:lpstr>La PEV come sistema per isolare componenti  della cromatina</vt:lpstr>
      <vt:lpstr>PowerPoint Presentation</vt:lpstr>
      <vt:lpstr>Distribuzione cromosomica di HP1 in Drosophila melanogaster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Modello per la formazione della eterocromatina basato sull’interazione HMTasi-H3MeK9-HP1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Nessun titolo diapositiva</dc:title>
  <dc:creator>aa</dc:creator>
  <cp:lastModifiedBy>Patrizio Dimitri</cp:lastModifiedBy>
  <cp:revision>375</cp:revision>
  <dcterms:created xsi:type="dcterms:W3CDTF">2016-03-30T08:16:49Z</dcterms:created>
  <dcterms:modified xsi:type="dcterms:W3CDTF">2017-03-22T11:54:40Z</dcterms:modified>
</cp:coreProperties>
</file>