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xml" ContentType="application/vnd.openxmlformats-officedocument.drawingml.chart+xml"/>
  <Override PartName="/ppt/notesSlides/notesSlide124.xml" ContentType="application/vnd.openxmlformats-officedocument.presentationml.notesSlide+xml"/>
  <Override PartName="/ppt/charts/chart2.xml" ContentType="application/vnd.openxmlformats-officedocument.drawingml.chart+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80"/>
  </p:notesMasterIdLst>
  <p:handoutMasterIdLst>
    <p:handoutMasterId r:id="rId181"/>
  </p:handoutMasterIdLst>
  <p:sldIdLst>
    <p:sldId id="257" r:id="rId3"/>
    <p:sldId id="354" r:id="rId4"/>
    <p:sldId id="781" r:id="rId5"/>
    <p:sldId id="477" r:id="rId6"/>
    <p:sldId id="839" r:id="rId7"/>
    <p:sldId id="838" r:id="rId8"/>
    <p:sldId id="903" r:id="rId9"/>
    <p:sldId id="904" r:id="rId10"/>
    <p:sldId id="911" r:id="rId11"/>
    <p:sldId id="907" r:id="rId12"/>
    <p:sldId id="908" r:id="rId13"/>
    <p:sldId id="910" r:id="rId14"/>
    <p:sldId id="989" r:id="rId15"/>
    <p:sldId id="990" r:id="rId16"/>
    <p:sldId id="1001" r:id="rId17"/>
    <p:sldId id="954" r:id="rId18"/>
    <p:sldId id="819" r:id="rId19"/>
    <p:sldId id="834" r:id="rId20"/>
    <p:sldId id="836" r:id="rId21"/>
    <p:sldId id="943" r:id="rId22"/>
    <p:sldId id="1002" r:id="rId23"/>
    <p:sldId id="1004" r:id="rId24"/>
    <p:sldId id="1003" r:id="rId25"/>
    <p:sldId id="820" r:id="rId26"/>
    <p:sldId id="821" r:id="rId27"/>
    <p:sldId id="822" r:id="rId28"/>
    <p:sldId id="823" r:id="rId29"/>
    <p:sldId id="837" r:id="rId30"/>
    <p:sldId id="519" r:id="rId31"/>
    <p:sldId id="767" r:id="rId32"/>
    <p:sldId id="726" r:id="rId33"/>
    <p:sldId id="728" r:id="rId34"/>
    <p:sldId id="848" r:id="rId35"/>
    <p:sldId id="739" r:id="rId36"/>
    <p:sldId id="774" r:id="rId37"/>
    <p:sldId id="677" r:id="rId38"/>
    <p:sldId id="680" r:id="rId39"/>
    <p:sldId id="681" r:id="rId40"/>
    <p:sldId id="679" r:id="rId41"/>
    <p:sldId id="682" r:id="rId42"/>
    <p:sldId id="979" r:id="rId43"/>
    <p:sldId id="980" r:id="rId44"/>
    <p:sldId id="981" r:id="rId45"/>
    <p:sldId id="982" r:id="rId46"/>
    <p:sldId id="974" r:id="rId47"/>
    <p:sldId id="784" r:id="rId48"/>
    <p:sldId id="785" r:id="rId49"/>
    <p:sldId id="840" r:id="rId50"/>
    <p:sldId id="942" r:id="rId51"/>
    <p:sldId id="849" r:id="rId52"/>
    <p:sldId id="850" r:id="rId53"/>
    <p:sldId id="851" r:id="rId54"/>
    <p:sldId id="852" r:id="rId55"/>
    <p:sldId id="853" r:id="rId56"/>
    <p:sldId id="937" r:id="rId57"/>
    <p:sldId id="855" r:id="rId58"/>
    <p:sldId id="856" r:id="rId59"/>
    <p:sldId id="857" r:id="rId60"/>
    <p:sldId id="858" r:id="rId61"/>
    <p:sldId id="969" r:id="rId62"/>
    <p:sldId id="859" r:id="rId63"/>
    <p:sldId id="860" r:id="rId64"/>
    <p:sldId id="861" r:id="rId65"/>
    <p:sldId id="862" r:id="rId66"/>
    <p:sldId id="863" r:id="rId67"/>
    <p:sldId id="864" r:id="rId68"/>
    <p:sldId id="870" r:id="rId69"/>
    <p:sldId id="865" r:id="rId70"/>
    <p:sldId id="871" r:id="rId71"/>
    <p:sldId id="928" r:id="rId72"/>
    <p:sldId id="930" r:id="rId73"/>
    <p:sldId id="977" r:id="rId74"/>
    <p:sldId id="938" r:id="rId75"/>
    <p:sldId id="963" r:id="rId76"/>
    <p:sldId id="929" r:id="rId77"/>
    <p:sldId id="939" r:id="rId78"/>
    <p:sldId id="1005" r:id="rId79"/>
    <p:sldId id="955" r:id="rId80"/>
    <p:sldId id="1006" r:id="rId81"/>
    <p:sldId id="984" r:id="rId82"/>
    <p:sldId id="956" r:id="rId83"/>
    <p:sldId id="965" r:id="rId84"/>
    <p:sldId id="792" r:id="rId85"/>
    <p:sldId id="983" r:id="rId86"/>
    <p:sldId id="872" r:id="rId87"/>
    <p:sldId id="869" r:id="rId88"/>
    <p:sldId id="794" r:id="rId89"/>
    <p:sldId id="987" r:id="rId90"/>
    <p:sldId id="994" r:id="rId91"/>
    <p:sldId id="995" r:id="rId92"/>
    <p:sldId id="996" r:id="rId93"/>
    <p:sldId id="997" r:id="rId94"/>
    <p:sldId id="998" r:id="rId95"/>
    <p:sldId id="732" r:id="rId96"/>
    <p:sldId id="1000" r:id="rId97"/>
    <p:sldId id="991" r:id="rId98"/>
    <p:sldId id="992" r:id="rId99"/>
    <p:sldId id="950" r:id="rId100"/>
    <p:sldId id="962" r:id="rId101"/>
    <p:sldId id="949" r:id="rId102"/>
    <p:sldId id="832" r:id="rId103"/>
    <p:sldId id="788" r:id="rId104"/>
    <p:sldId id="966" r:id="rId105"/>
    <p:sldId id="776" r:id="rId106"/>
    <p:sldId id="1007" r:id="rId107"/>
    <p:sldId id="777" r:id="rId108"/>
    <p:sldId id="778" r:id="rId109"/>
    <p:sldId id="922" r:id="rId110"/>
    <p:sldId id="1008" r:id="rId111"/>
    <p:sldId id="931" r:id="rId112"/>
    <p:sldId id="796" r:id="rId113"/>
    <p:sldId id="779" r:id="rId114"/>
    <p:sldId id="948" r:id="rId115"/>
    <p:sldId id="873" r:id="rId116"/>
    <p:sldId id="799" r:id="rId117"/>
    <p:sldId id="875" r:id="rId118"/>
    <p:sldId id="976" r:id="rId119"/>
    <p:sldId id="876" r:id="rId120"/>
    <p:sldId id="874" r:id="rId121"/>
    <p:sldId id="917" r:id="rId122"/>
    <p:sldId id="901" r:id="rId123"/>
    <p:sldId id="800" r:id="rId124"/>
    <p:sldId id="899" r:id="rId125"/>
    <p:sldId id="900" r:id="rId126"/>
    <p:sldId id="898" r:id="rId127"/>
    <p:sldId id="879" r:id="rId128"/>
    <p:sldId id="880" r:id="rId129"/>
    <p:sldId id="881" r:id="rId130"/>
    <p:sldId id="888" r:id="rId131"/>
    <p:sldId id="972" r:id="rId132"/>
    <p:sldId id="951" r:id="rId133"/>
    <p:sldId id="999" r:id="rId134"/>
    <p:sldId id="970" r:id="rId135"/>
    <p:sldId id="921" r:id="rId136"/>
    <p:sldId id="934" r:id="rId137"/>
    <p:sldId id="1009" r:id="rId138"/>
    <p:sldId id="1010" r:id="rId139"/>
    <p:sldId id="1011" r:id="rId140"/>
    <p:sldId id="935" r:id="rId141"/>
    <p:sldId id="936" r:id="rId142"/>
    <p:sldId id="916" r:id="rId143"/>
    <p:sldId id="882" r:id="rId144"/>
    <p:sldId id="932" r:id="rId145"/>
    <p:sldId id="883" r:id="rId146"/>
    <p:sldId id="957" r:id="rId147"/>
    <p:sldId id="958" r:id="rId148"/>
    <p:sldId id="959" r:id="rId149"/>
    <p:sldId id="889" r:id="rId150"/>
    <p:sldId id="890" r:id="rId151"/>
    <p:sldId id="886" r:id="rId152"/>
    <p:sldId id="960" r:id="rId153"/>
    <p:sldId id="968" r:id="rId154"/>
    <p:sldId id="967" r:id="rId155"/>
    <p:sldId id="973" r:id="rId156"/>
    <p:sldId id="891" r:id="rId157"/>
    <p:sldId id="893" r:id="rId158"/>
    <p:sldId id="975" r:id="rId159"/>
    <p:sldId id="944" r:id="rId160"/>
    <p:sldId id="945" r:id="rId161"/>
    <p:sldId id="894" r:id="rId162"/>
    <p:sldId id="895" r:id="rId163"/>
    <p:sldId id="897" r:id="rId164"/>
    <p:sldId id="912" r:id="rId165"/>
    <p:sldId id="915" r:id="rId166"/>
    <p:sldId id="985" r:id="rId167"/>
    <p:sldId id="730" r:id="rId168"/>
    <p:sldId id="790" r:id="rId169"/>
    <p:sldId id="791" r:id="rId170"/>
    <p:sldId id="789" r:id="rId171"/>
    <p:sldId id="731" r:id="rId172"/>
    <p:sldId id="919" r:id="rId173"/>
    <p:sldId id="986" r:id="rId174"/>
    <p:sldId id="841" r:id="rId175"/>
    <p:sldId id="772" r:id="rId176"/>
    <p:sldId id="831" r:id="rId177"/>
    <p:sldId id="828" r:id="rId178"/>
    <p:sldId id="414" r:id="rId179"/>
  </p:sldIdLst>
  <p:sldSz cx="9144000" cy="6858000" type="screen4x3"/>
  <p:notesSz cx="6858000" cy="9144000"/>
  <p:defaultTextStyle>
    <a:defPPr>
      <a:defRPr lang="it-IT"/>
    </a:defPPr>
    <a:lvl1pPr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1pPr>
    <a:lvl2pPr marL="4572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2pPr>
    <a:lvl3pPr marL="9144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3pPr>
    <a:lvl4pPr marL="13716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4pPr>
    <a:lvl5pPr marL="1828800" algn="l" rtl="0" fontAlgn="base">
      <a:spcBef>
        <a:spcPct val="0"/>
      </a:spcBef>
      <a:spcAft>
        <a:spcPct val="0"/>
      </a:spcAft>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kern="1200">
        <a:solidFill>
          <a:srgbClr val="FFCC00"/>
        </a:solidFill>
        <a:effectLst>
          <a:outerShdw blurRad="38100" dist="38100" dir="2700000" algn="tl">
            <a:srgbClr val="000000">
              <a:alpha val="43137"/>
            </a:srgbClr>
          </a:outerShdw>
        </a:effectLst>
        <a:latin typeface="Comic Sans MS" pitchFamily="66"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66FF"/>
    <a:srgbClr val="FF9900"/>
    <a:srgbClr val="E9F1FC"/>
    <a:srgbClr val="F0F0F0"/>
    <a:srgbClr val="00FF00"/>
    <a:srgbClr val="FFCCCC"/>
    <a:srgbClr val="2B8D14"/>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5" autoAdjust="0"/>
    <p:restoredTop sz="96283" autoAdjust="0"/>
  </p:normalViewPr>
  <p:slideViewPr>
    <p:cSldViewPr snapToGrid="0" showGuides="1">
      <p:cViewPr>
        <p:scale>
          <a:sx n="75" d="100"/>
          <a:sy n="75" d="100"/>
        </p:scale>
        <p:origin x="2166" y="804"/>
      </p:cViewPr>
      <p:guideLst>
        <p:guide orient="horz" pos="79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slide" Target="slides/slide170.xml"/><Relationship Id="rId180"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Ultrafemico\Programmi%20petrologici\T&amp;P\ROED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ltrafemico\Programmi%20petrologici\T&amp;P\ROED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09042882439"/>
          <c:y val="2.3850037885716113E-2"/>
          <c:w val="0.83119095192604842"/>
          <c:h val="0.84636126570224146"/>
        </c:manualLayout>
      </c:layout>
      <c:scatterChart>
        <c:scatterStyle val="smoothMarker"/>
        <c:varyColors val="0"/>
        <c:ser>
          <c:idx val="8"/>
          <c:order val="0"/>
          <c:tx>
            <c:strRef>
              <c:f>'Fo vs Mg# melt'!$A$35</c:f>
              <c:strCache>
                <c:ptCount val="1"/>
                <c:pt idx="0">
                  <c:v>Fo</c:v>
                </c:pt>
              </c:strCache>
            </c:strRef>
          </c:tx>
          <c:spPr>
            <a:ln>
              <a:noFill/>
            </a:ln>
          </c:spPr>
          <c:marker>
            <c:symbol val="none"/>
          </c:marker>
          <c:xVal>
            <c:numRef>
              <c:f>'Fo vs Mg# melt'!$B$34:$S$34</c:f>
              <c:numCache>
                <c:formatCode>0.00</c:formatCode>
                <c:ptCount val="18"/>
                <c:pt idx="0">
                  <c:v>0.87804878048780965</c:v>
                </c:pt>
                <c:pt idx="1">
                  <c:v>0.81927710843373491</c:v>
                </c:pt>
                <c:pt idx="2">
                  <c:v>0.76190476190476186</c:v>
                </c:pt>
                <c:pt idx="3">
                  <c:v>0.70588235294117663</c:v>
                </c:pt>
                <c:pt idx="4">
                  <c:v>0.65116279069767469</c:v>
                </c:pt>
                <c:pt idx="5">
                  <c:v>0.59770114942528763</c:v>
                </c:pt>
                <c:pt idx="6">
                  <c:v>0.54545454545454541</c:v>
                </c:pt>
                <c:pt idx="7">
                  <c:v>0.49438202247191032</c:v>
                </c:pt>
                <c:pt idx="8">
                  <c:v>0.44444444444444786</c:v>
                </c:pt>
                <c:pt idx="9">
                  <c:v>0.39560439560439936</c:v>
                </c:pt>
                <c:pt idx="10">
                  <c:v>0.34782608695652689</c:v>
                </c:pt>
                <c:pt idx="11">
                  <c:v>0.30107526881720792</c:v>
                </c:pt>
                <c:pt idx="12">
                  <c:v>0.25531914893617025</c:v>
                </c:pt>
                <c:pt idx="13">
                  <c:v>0.21052631578947512</c:v>
                </c:pt>
                <c:pt idx="14">
                  <c:v>0.16666666666666671</c:v>
                </c:pt>
                <c:pt idx="15">
                  <c:v>0.12371134020618685</c:v>
                </c:pt>
                <c:pt idx="16">
                  <c:v>8.1632653061224525E-2</c:v>
                </c:pt>
                <c:pt idx="17">
                  <c:v>4.0404040404040414E-2</c:v>
                </c:pt>
              </c:numCache>
            </c:numRef>
          </c:xVal>
          <c:yVal>
            <c:numRef>
              <c:f>'Fo vs Mg# melt'!$B$35:$S$35</c:f>
              <c:numCache>
                <c:formatCode>General</c:formatCode>
                <c:ptCount val="18"/>
                <c:pt idx="0" formatCode="0.00">
                  <c:v>0.9</c:v>
                </c:pt>
                <c:pt idx="1">
                  <c:v>0.85000000000000064</c:v>
                </c:pt>
                <c:pt idx="2" formatCode="0.00">
                  <c:v>0.8</c:v>
                </c:pt>
                <c:pt idx="3">
                  <c:v>0.750000000000005</c:v>
                </c:pt>
                <c:pt idx="4" formatCode="0.00">
                  <c:v>0.70000000000000062</c:v>
                </c:pt>
                <c:pt idx="5">
                  <c:v>0.65000000000000568</c:v>
                </c:pt>
                <c:pt idx="6" formatCode="0.00">
                  <c:v>0.60000000000000064</c:v>
                </c:pt>
                <c:pt idx="7">
                  <c:v>0.55000000000000004</c:v>
                </c:pt>
                <c:pt idx="8" formatCode="0.00">
                  <c:v>0.5</c:v>
                </c:pt>
                <c:pt idx="9">
                  <c:v>0.45</c:v>
                </c:pt>
                <c:pt idx="10" formatCode="0.00">
                  <c:v>0.4</c:v>
                </c:pt>
                <c:pt idx="11">
                  <c:v>0.35000000000000031</c:v>
                </c:pt>
                <c:pt idx="12" formatCode="0.00">
                  <c:v>0.30000000000000032</c:v>
                </c:pt>
                <c:pt idx="13">
                  <c:v>0.25</c:v>
                </c:pt>
                <c:pt idx="14" formatCode="0.00">
                  <c:v>0.2</c:v>
                </c:pt>
                <c:pt idx="15">
                  <c:v>0.15000000000000024</c:v>
                </c:pt>
                <c:pt idx="16" formatCode="0.00">
                  <c:v>0.1</c:v>
                </c:pt>
                <c:pt idx="17">
                  <c:v>5.0000000000000114E-2</c:v>
                </c:pt>
              </c:numCache>
            </c:numRef>
          </c:yVal>
          <c:smooth val="1"/>
          <c:extLst>
            <c:ext xmlns:c16="http://schemas.microsoft.com/office/drawing/2014/chart" uri="{C3380CC4-5D6E-409C-BE32-E72D297353CC}">
              <c16:uniqueId val="{00000000-5B29-4E14-99A7-A96AB346B982}"/>
            </c:ext>
          </c:extLst>
        </c:ser>
        <c:dLbls>
          <c:showLegendKey val="0"/>
          <c:showVal val="0"/>
          <c:showCatName val="0"/>
          <c:showSerName val="0"/>
          <c:showPercent val="0"/>
          <c:showBubbleSize val="0"/>
        </c:dLbls>
        <c:axId val="373112408"/>
        <c:axId val="373111232"/>
      </c:scatterChart>
      <c:valAx>
        <c:axId val="373112408"/>
        <c:scaling>
          <c:orientation val="minMax"/>
        </c:scaling>
        <c:delete val="0"/>
        <c:axPos val="b"/>
        <c:title>
          <c:tx>
            <c:rich>
              <a:bodyPr/>
              <a:lstStyle/>
              <a:p>
                <a:pPr>
                  <a:defRPr sz="2800" b="0">
                    <a:solidFill>
                      <a:schemeClr val="bg1"/>
                    </a:solidFill>
                    <a:effectLst>
                      <a:outerShdw blurRad="38100" dist="38100" dir="2700000" algn="tl">
                        <a:srgbClr val="000000">
                          <a:alpha val="43137"/>
                        </a:srgbClr>
                      </a:outerShdw>
                    </a:effectLst>
                    <a:latin typeface="Calibri" pitchFamily="34" charset="0"/>
                  </a:defRPr>
                </a:pPr>
                <a:r>
                  <a:rPr lang="it-IT" sz="2800" b="0">
                    <a:solidFill>
                      <a:schemeClr val="bg1"/>
                    </a:solidFill>
                    <a:effectLst>
                      <a:outerShdw blurRad="38100" dist="38100" dir="2700000" algn="tl">
                        <a:srgbClr val="000000">
                          <a:alpha val="43137"/>
                        </a:srgbClr>
                      </a:outerShdw>
                    </a:effectLst>
                    <a:latin typeface="Calibri" pitchFamily="34" charset="0"/>
                  </a:rPr>
                  <a:t>Mg# melt</a:t>
                </a:r>
              </a:p>
            </c:rich>
          </c:tx>
          <c:layout>
            <c:manualLayout>
              <c:xMode val="edge"/>
              <c:yMode val="edge"/>
              <c:x val="0.43330934181673358"/>
              <c:y val="0.9299539864250137"/>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373111232"/>
        <c:crosses val="autoZero"/>
        <c:crossBetween val="midCat"/>
        <c:majorUnit val="0.1"/>
        <c:minorUnit val="2.5000000000000216E-2"/>
      </c:valAx>
      <c:valAx>
        <c:axId val="373111232"/>
        <c:scaling>
          <c:orientation val="minMax"/>
        </c:scaling>
        <c:delete val="0"/>
        <c:axPos val="l"/>
        <c:title>
          <c:tx>
            <c:rich>
              <a:bodyPr rot="-5400000" vert="horz"/>
              <a:lstStyle/>
              <a:p>
                <a:pPr>
                  <a:defRPr sz="2800" b="0">
                    <a:solidFill>
                      <a:schemeClr val="bg1"/>
                    </a:solidFill>
                    <a:effectLst>
                      <a:outerShdw blurRad="38100" dist="38100" dir="2700000" algn="tl">
                        <a:srgbClr val="000000">
                          <a:alpha val="43137"/>
                        </a:srgbClr>
                      </a:outerShdw>
                    </a:effectLst>
                    <a:latin typeface="Calibri" pitchFamily="34" charset="0"/>
                  </a:defRPr>
                </a:pPr>
                <a:r>
                  <a:rPr lang="en-US" sz="2800" b="0" dirty="0">
                    <a:solidFill>
                      <a:schemeClr val="bg1"/>
                    </a:solidFill>
                    <a:effectLst>
                      <a:outerShdw blurRad="38100" dist="38100" dir="2700000" algn="tl">
                        <a:srgbClr val="000000">
                          <a:alpha val="43137"/>
                        </a:srgbClr>
                      </a:outerShdw>
                    </a:effectLst>
                    <a:latin typeface="Calibri" pitchFamily="34" charset="0"/>
                  </a:rPr>
                  <a:t>Fo (Mg# </a:t>
                </a:r>
                <a:r>
                  <a:rPr lang="en-US" sz="2800" b="0" dirty="0" err="1">
                    <a:solidFill>
                      <a:schemeClr val="bg1"/>
                    </a:solidFill>
                    <a:effectLst>
                      <a:outerShdw blurRad="38100" dist="38100" dir="2700000" algn="tl">
                        <a:srgbClr val="000000">
                          <a:alpha val="43137"/>
                        </a:srgbClr>
                      </a:outerShdw>
                    </a:effectLst>
                    <a:latin typeface="Calibri" pitchFamily="34" charset="0"/>
                  </a:rPr>
                  <a:t>ol</a:t>
                </a:r>
                <a:r>
                  <a:rPr lang="en-US" sz="2800" b="0" dirty="0">
                    <a:solidFill>
                      <a:schemeClr val="bg1"/>
                    </a:solidFill>
                    <a:effectLst>
                      <a:outerShdw blurRad="38100" dist="38100" dir="2700000" algn="tl">
                        <a:srgbClr val="000000">
                          <a:alpha val="43137"/>
                        </a:srgbClr>
                      </a:outerShdw>
                    </a:effectLst>
                    <a:latin typeface="Calibri" pitchFamily="34" charset="0"/>
                  </a:rPr>
                  <a:t>)</a:t>
                </a:r>
              </a:p>
            </c:rich>
          </c:tx>
          <c:layout>
            <c:manualLayout>
              <c:xMode val="edge"/>
              <c:yMode val="edge"/>
              <c:x val="1.0359449341731401E-3"/>
              <c:y val="0.31585110768543223"/>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373112408"/>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09042882439"/>
          <c:y val="2.3850037885715852E-2"/>
          <c:w val="0.83119095192604842"/>
          <c:h val="0.84636126570224135"/>
        </c:manualLayout>
      </c:layout>
      <c:scatterChart>
        <c:scatterStyle val="smoothMarker"/>
        <c:varyColors val="0"/>
        <c:ser>
          <c:idx val="8"/>
          <c:order val="0"/>
          <c:tx>
            <c:strRef>
              <c:f>'Fo vs Mg# melt'!$A$35</c:f>
              <c:strCache>
                <c:ptCount val="1"/>
                <c:pt idx="0">
                  <c:v>Fo</c:v>
                </c:pt>
              </c:strCache>
            </c:strRef>
          </c:tx>
          <c:marker>
            <c:symbol val="none"/>
          </c:marker>
          <c:xVal>
            <c:numRef>
              <c:f>'Fo vs Mg# melt'!$B$34:$S$34</c:f>
              <c:numCache>
                <c:formatCode>0.00</c:formatCode>
                <c:ptCount val="18"/>
                <c:pt idx="0">
                  <c:v>0.87804878048780965</c:v>
                </c:pt>
                <c:pt idx="1">
                  <c:v>0.81927710843373491</c:v>
                </c:pt>
                <c:pt idx="2">
                  <c:v>0.76190476190476186</c:v>
                </c:pt>
                <c:pt idx="3">
                  <c:v>0.70588235294117663</c:v>
                </c:pt>
                <c:pt idx="4">
                  <c:v>0.65116279069767469</c:v>
                </c:pt>
                <c:pt idx="5">
                  <c:v>0.5977011494252874</c:v>
                </c:pt>
                <c:pt idx="6">
                  <c:v>0.54545454545454541</c:v>
                </c:pt>
                <c:pt idx="7">
                  <c:v>0.49438202247191032</c:v>
                </c:pt>
                <c:pt idx="8">
                  <c:v>0.44444444444444442</c:v>
                </c:pt>
                <c:pt idx="9">
                  <c:v>0.39560439560439942</c:v>
                </c:pt>
                <c:pt idx="10">
                  <c:v>0.34782608695652456</c:v>
                </c:pt>
                <c:pt idx="11">
                  <c:v>0.30107526881720797</c:v>
                </c:pt>
                <c:pt idx="12">
                  <c:v>0.25531914893617025</c:v>
                </c:pt>
                <c:pt idx="13">
                  <c:v>0.21052631578947517</c:v>
                </c:pt>
                <c:pt idx="14">
                  <c:v>0.16666666666666666</c:v>
                </c:pt>
                <c:pt idx="15">
                  <c:v>0.12371134020618689</c:v>
                </c:pt>
                <c:pt idx="16">
                  <c:v>8.1632653061224497E-2</c:v>
                </c:pt>
                <c:pt idx="17">
                  <c:v>4.0404040404040414E-2</c:v>
                </c:pt>
              </c:numCache>
            </c:numRef>
          </c:xVal>
          <c:yVal>
            <c:numRef>
              <c:f>'Fo vs Mg# melt'!$B$35:$S$35</c:f>
              <c:numCache>
                <c:formatCode>General</c:formatCode>
                <c:ptCount val="18"/>
                <c:pt idx="0" formatCode="0.00">
                  <c:v>0.9</c:v>
                </c:pt>
                <c:pt idx="1">
                  <c:v>0.85000000000000064</c:v>
                </c:pt>
                <c:pt idx="2" formatCode="0.00">
                  <c:v>0.8</c:v>
                </c:pt>
                <c:pt idx="3">
                  <c:v>0.75000000000000511</c:v>
                </c:pt>
                <c:pt idx="4" formatCode="0.00">
                  <c:v>0.70000000000000062</c:v>
                </c:pt>
                <c:pt idx="5">
                  <c:v>0.6500000000000058</c:v>
                </c:pt>
                <c:pt idx="6" formatCode="0.00">
                  <c:v>0.60000000000000064</c:v>
                </c:pt>
                <c:pt idx="7">
                  <c:v>0.55000000000000004</c:v>
                </c:pt>
                <c:pt idx="8" formatCode="0.00">
                  <c:v>0.5</c:v>
                </c:pt>
                <c:pt idx="9">
                  <c:v>0.45</c:v>
                </c:pt>
                <c:pt idx="10" formatCode="0.00">
                  <c:v>0.4</c:v>
                </c:pt>
                <c:pt idx="11">
                  <c:v>0.35000000000000031</c:v>
                </c:pt>
                <c:pt idx="12" formatCode="0.00">
                  <c:v>0.30000000000000032</c:v>
                </c:pt>
                <c:pt idx="13">
                  <c:v>0.25</c:v>
                </c:pt>
                <c:pt idx="14" formatCode="0.00">
                  <c:v>0.2</c:v>
                </c:pt>
                <c:pt idx="15">
                  <c:v>0.15000000000000024</c:v>
                </c:pt>
                <c:pt idx="16" formatCode="0.00">
                  <c:v>0.1</c:v>
                </c:pt>
                <c:pt idx="17">
                  <c:v>0.05</c:v>
                </c:pt>
              </c:numCache>
            </c:numRef>
          </c:yVal>
          <c:smooth val="1"/>
          <c:extLst>
            <c:ext xmlns:c16="http://schemas.microsoft.com/office/drawing/2014/chart" uri="{C3380CC4-5D6E-409C-BE32-E72D297353CC}">
              <c16:uniqueId val="{00000000-7A35-48C0-91FA-E3E654C5EB43}"/>
            </c:ext>
          </c:extLst>
        </c:ser>
        <c:dLbls>
          <c:showLegendKey val="0"/>
          <c:showVal val="0"/>
          <c:showCatName val="0"/>
          <c:showSerName val="0"/>
          <c:showPercent val="0"/>
          <c:showBubbleSize val="0"/>
        </c:dLbls>
        <c:axId val="373112016"/>
        <c:axId val="373112800"/>
      </c:scatterChart>
      <c:valAx>
        <c:axId val="373112016"/>
        <c:scaling>
          <c:orientation val="minMax"/>
        </c:scaling>
        <c:delete val="0"/>
        <c:axPos val="b"/>
        <c:title>
          <c:tx>
            <c:rich>
              <a:bodyPr/>
              <a:lstStyle/>
              <a:p>
                <a:pPr>
                  <a:defRPr sz="2800" b="0">
                    <a:solidFill>
                      <a:schemeClr val="bg1"/>
                    </a:solidFill>
                    <a:effectLst>
                      <a:outerShdw blurRad="38100" dist="38100" dir="2700000" algn="tl">
                        <a:srgbClr val="000000">
                          <a:alpha val="43137"/>
                        </a:srgbClr>
                      </a:outerShdw>
                    </a:effectLst>
                    <a:latin typeface="Calibri" pitchFamily="34" charset="0"/>
                  </a:defRPr>
                </a:pPr>
                <a:r>
                  <a:rPr lang="it-IT" sz="2800" b="0">
                    <a:solidFill>
                      <a:schemeClr val="bg1"/>
                    </a:solidFill>
                    <a:effectLst>
                      <a:outerShdw blurRad="38100" dist="38100" dir="2700000" algn="tl">
                        <a:srgbClr val="000000">
                          <a:alpha val="43137"/>
                        </a:srgbClr>
                      </a:outerShdw>
                    </a:effectLst>
                    <a:latin typeface="Calibri" pitchFamily="34" charset="0"/>
                  </a:rPr>
                  <a:t>Mg# melt</a:t>
                </a:r>
              </a:p>
            </c:rich>
          </c:tx>
          <c:layout>
            <c:manualLayout>
              <c:xMode val="edge"/>
              <c:yMode val="edge"/>
              <c:x val="0.43330934181673358"/>
              <c:y val="0.9299539864250137"/>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373112800"/>
        <c:crosses val="autoZero"/>
        <c:crossBetween val="midCat"/>
        <c:majorUnit val="0.1"/>
        <c:minorUnit val="2.5000000000000015E-2"/>
      </c:valAx>
      <c:valAx>
        <c:axId val="373112800"/>
        <c:scaling>
          <c:orientation val="minMax"/>
        </c:scaling>
        <c:delete val="0"/>
        <c:axPos val="l"/>
        <c:title>
          <c:tx>
            <c:rich>
              <a:bodyPr rot="-5400000" vert="horz"/>
              <a:lstStyle/>
              <a:p>
                <a:pPr>
                  <a:defRPr sz="2800" b="0">
                    <a:solidFill>
                      <a:schemeClr val="bg1"/>
                    </a:solidFill>
                    <a:effectLst>
                      <a:outerShdw blurRad="38100" dist="38100" dir="2700000" algn="tl">
                        <a:srgbClr val="000000">
                          <a:alpha val="43137"/>
                        </a:srgbClr>
                      </a:outerShdw>
                    </a:effectLst>
                    <a:latin typeface="Calibri" pitchFamily="34" charset="0"/>
                  </a:defRPr>
                </a:pPr>
                <a:r>
                  <a:rPr lang="en-US" sz="2800" b="0" dirty="0">
                    <a:solidFill>
                      <a:schemeClr val="bg1"/>
                    </a:solidFill>
                    <a:effectLst>
                      <a:outerShdw blurRad="38100" dist="38100" dir="2700000" algn="tl">
                        <a:srgbClr val="000000">
                          <a:alpha val="43137"/>
                        </a:srgbClr>
                      </a:outerShdw>
                    </a:effectLst>
                    <a:latin typeface="Calibri" pitchFamily="34" charset="0"/>
                  </a:rPr>
                  <a:t>Fo (Mg# </a:t>
                </a:r>
                <a:r>
                  <a:rPr lang="en-US" sz="2800" b="0" dirty="0" err="1">
                    <a:solidFill>
                      <a:schemeClr val="bg1"/>
                    </a:solidFill>
                    <a:effectLst>
                      <a:outerShdw blurRad="38100" dist="38100" dir="2700000" algn="tl">
                        <a:srgbClr val="000000">
                          <a:alpha val="43137"/>
                        </a:srgbClr>
                      </a:outerShdw>
                    </a:effectLst>
                    <a:latin typeface="Calibri" pitchFamily="34" charset="0"/>
                  </a:rPr>
                  <a:t>ol</a:t>
                </a:r>
                <a:r>
                  <a:rPr lang="en-US" sz="2800" b="0" dirty="0">
                    <a:solidFill>
                      <a:schemeClr val="bg1"/>
                    </a:solidFill>
                    <a:effectLst>
                      <a:outerShdw blurRad="38100" dist="38100" dir="2700000" algn="tl">
                        <a:srgbClr val="000000">
                          <a:alpha val="43137"/>
                        </a:srgbClr>
                      </a:outerShdw>
                    </a:effectLst>
                    <a:latin typeface="Calibri" pitchFamily="34" charset="0"/>
                  </a:rPr>
                  <a:t>)</a:t>
                </a:r>
              </a:p>
            </c:rich>
          </c:tx>
          <c:layout>
            <c:manualLayout>
              <c:xMode val="edge"/>
              <c:yMode val="edge"/>
              <c:x val="1.0359449341731345E-3"/>
              <c:y val="0.31585110768543234"/>
            </c:manualLayout>
          </c:layout>
          <c:overlay val="0"/>
        </c:title>
        <c:numFmt formatCode="0.0" sourceLinked="0"/>
        <c:majorTickMark val="in"/>
        <c:minorTickMark val="in"/>
        <c:tickLblPos val="nextTo"/>
        <c:txPr>
          <a:bodyPr/>
          <a:lstStyle/>
          <a:p>
            <a:pPr>
              <a:defRPr sz="1800">
                <a:solidFill>
                  <a:schemeClr val="bg1"/>
                </a:solidFill>
                <a:latin typeface="Calibri" pitchFamily="34" charset="0"/>
              </a:defRPr>
            </a:pPr>
            <a:endParaRPr lang="it-IT"/>
          </a:p>
        </c:txPr>
        <c:crossAx val="373112016"/>
        <c:crosses val="autoZero"/>
        <c:crossBetween val="midCat"/>
      </c:valAx>
      <c:spPr>
        <a:solidFill>
          <a:schemeClr val="bg1"/>
        </a:solidFill>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GB"/>
          </a:p>
        </p:txBody>
      </p:sp>
      <p:sp>
        <p:nvSpPr>
          <p:cNvPr id="12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AB0C1E31-9119-4EE5-B7F7-53405F0C22D9}" type="slidenum">
              <a:rPr lang="en-GB"/>
              <a:pPr>
                <a:defRPr/>
              </a:pPr>
              <a:t>‹N›</a:t>
            </a:fld>
            <a:endParaRPr lang="en-GB"/>
          </a:p>
        </p:txBody>
      </p:sp>
    </p:spTree>
    <p:extLst>
      <p:ext uri="{BB962C8B-B14F-4D97-AF65-F5344CB8AC3E}">
        <p14:creationId xmlns:p14="http://schemas.microsoft.com/office/powerpoint/2010/main" val="161314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GB"/>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Arial" charset="0"/>
              </a:defRPr>
            </a:lvl1pPr>
          </a:lstStyle>
          <a:p>
            <a:pPr>
              <a:defRPr/>
            </a:pPr>
            <a:endParaRPr lang="en-GB"/>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charset="0"/>
              </a:defRPr>
            </a:lvl1pPr>
          </a:lstStyle>
          <a:p>
            <a:pPr>
              <a:defRPr/>
            </a:pPr>
            <a:fld id="{A34C4464-8C74-4319-8304-F288C3677665}" type="slidenum">
              <a:rPr lang="en-GB"/>
              <a:pPr>
                <a:defRPr/>
              </a:pPr>
              <a:t>‹N›</a:t>
            </a:fld>
            <a:endParaRPr lang="en-GB"/>
          </a:p>
        </p:txBody>
      </p:sp>
    </p:spTree>
    <p:extLst>
      <p:ext uri="{BB962C8B-B14F-4D97-AF65-F5344CB8AC3E}">
        <p14:creationId xmlns:p14="http://schemas.microsoft.com/office/powerpoint/2010/main" val="1810177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504E8B5-A2AD-433E-B7FA-6F1AAA7C8610}" type="slidenum">
              <a:rPr lang="en-GB" smtClean="0"/>
              <a:pPr/>
              <a:t>1</a:t>
            </a:fld>
            <a:endParaRPr lang="en-GB"/>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9196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7B98A73-B79F-4142-AB32-649DA7DA941C}" type="slidenum">
              <a:rPr lang="en-GB" smtClean="0"/>
              <a:pPr/>
              <a:t>10</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055723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100</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084959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101</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469363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101475C-12AE-4E5E-8344-5F0B8A431DD0}" type="slidenum">
              <a:rPr lang="en-GB" sz="1200">
                <a:solidFill>
                  <a:schemeClr val="tx1"/>
                </a:solidFill>
                <a:effectLst/>
                <a:latin typeface="Arial" charset="0"/>
              </a:rPr>
              <a:pPr algn="r"/>
              <a:t>102</a:t>
            </a:fld>
            <a:endParaRPr lang="en-GB" sz="1200">
              <a:solidFill>
                <a:schemeClr val="tx1"/>
              </a:solidFill>
              <a:effectLst/>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842656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033A7E-F494-48AC-9E1F-CC8BA218C2D6}" type="slidenum">
              <a:rPr lang="en-GB" sz="1200">
                <a:solidFill>
                  <a:schemeClr val="tx1"/>
                </a:solidFill>
                <a:effectLst/>
                <a:latin typeface="Arial" charset="0"/>
              </a:rPr>
              <a:pPr algn="r"/>
              <a:t>103</a:t>
            </a:fld>
            <a:endParaRPr lang="en-GB" sz="1200">
              <a:solidFill>
                <a:schemeClr val="tx1"/>
              </a:solidFill>
              <a:effectLst/>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618504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5B6187-EFF0-4F16-873B-AF341B3AEF92}" type="slidenum">
              <a:rPr lang="en-GB" sz="1200">
                <a:solidFill>
                  <a:schemeClr val="tx1"/>
                </a:solidFill>
                <a:effectLst/>
                <a:latin typeface="Arial" charset="0"/>
              </a:rPr>
              <a:pPr algn="r"/>
              <a:t>104</a:t>
            </a:fld>
            <a:endParaRPr lang="en-GB" sz="1200">
              <a:solidFill>
                <a:schemeClr val="tx1"/>
              </a:solidFill>
              <a:effectLst/>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670395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1A41-7E1F-CD64-A7FA-FE091DBC2DB0}"/>
            </a:ext>
          </a:extLst>
        </p:cNvPr>
        <p:cNvGrpSpPr/>
        <p:nvPr/>
      </p:nvGrpSpPr>
      <p:grpSpPr>
        <a:xfrm>
          <a:off x="0" y="0"/>
          <a:ext cx="0" cy="0"/>
          <a:chOff x="0" y="0"/>
          <a:chExt cx="0" cy="0"/>
        </a:xfrm>
      </p:grpSpPr>
      <p:sp>
        <p:nvSpPr>
          <p:cNvPr id="134146" name="Rectangle 7">
            <a:extLst>
              <a:ext uri="{FF2B5EF4-FFF2-40B4-BE49-F238E27FC236}">
                <a16:creationId xmlns:a16="http://schemas.microsoft.com/office/drawing/2014/main" id="{0E8963E8-5D0C-F341-CC79-D07E8546953B}"/>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5B6187-EFF0-4F16-873B-AF341B3AEF92}" type="slidenum">
              <a:rPr lang="en-GB" sz="1200">
                <a:solidFill>
                  <a:schemeClr val="tx1"/>
                </a:solidFill>
                <a:effectLst/>
                <a:latin typeface="Arial" charset="0"/>
              </a:rPr>
              <a:pPr algn="r"/>
              <a:t>105</a:t>
            </a:fld>
            <a:endParaRPr lang="en-GB" sz="1200">
              <a:solidFill>
                <a:schemeClr val="tx1"/>
              </a:solidFill>
              <a:effectLst/>
              <a:latin typeface="Arial" charset="0"/>
            </a:endParaRPr>
          </a:p>
        </p:txBody>
      </p:sp>
      <p:sp>
        <p:nvSpPr>
          <p:cNvPr id="134147" name="Rectangle 2">
            <a:extLst>
              <a:ext uri="{FF2B5EF4-FFF2-40B4-BE49-F238E27FC236}">
                <a16:creationId xmlns:a16="http://schemas.microsoft.com/office/drawing/2014/main" id="{DE37CF3A-61DB-48A2-322A-E861D0689E2F}"/>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08E211A1-6D32-446C-77D3-8795FD02E9B1}"/>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692689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A8967E-68CF-4068-80DB-7DCF1A1AAEF2}" type="slidenum">
              <a:rPr lang="en-GB" sz="1200">
                <a:solidFill>
                  <a:schemeClr val="tx1"/>
                </a:solidFill>
                <a:effectLst/>
                <a:latin typeface="Arial" charset="0"/>
              </a:rPr>
              <a:pPr algn="r"/>
              <a:t>106</a:t>
            </a:fld>
            <a:endParaRPr lang="en-GB" sz="1200">
              <a:solidFill>
                <a:schemeClr val="tx1"/>
              </a:solidFill>
              <a:effectLst/>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254206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107</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490987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108</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398017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43D0-CB94-D572-D9D2-DA2D0ADD1D5F}"/>
            </a:ext>
          </a:extLst>
        </p:cNvPr>
        <p:cNvGrpSpPr/>
        <p:nvPr/>
      </p:nvGrpSpPr>
      <p:grpSpPr>
        <a:xfrm>
          <a:off x="0" y="0"/>
          <a:ext cx="0" cy="0"/>
          <a:chOff x="0" y="0"/>
          <a:chExt cx="0" cy="0"/>
        </a:xfrm>
      </p:grpSpPr>
      <p:sp>
        <p:nvSpPr>
          <p:cNvPr id="139266" name="Rectangle 7">
            <a:extLst>
              <a:ext uri="{FF2B5EF4-FFF2-40B4-BE49-F238E27FC236}">
                <a16:creationId xmlns:a16="http://schemas.microsoft.com/office/drawing/2014/main" id="{E5CF2C51-A299-65DA-284D-11FFADEE87E1}"/>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109</a:t>
            </a:fld>
            <a:endParaRPr lang="en-GB" sz="1200">
              <a:solidFill>
                <a:schemeClr val="tx1"/>
              </a:solidFill>
              <a:effectLst/>
              <a:latin typeface="Arial" charset="0"/>
            </a:endParaRPr>
          </a:p>
        </p:txBody>
      </p:sp>
      <p:sp>
        <p:nvSpPr>
          <p:cNvPr id="139267" name="Rectangle 2">
            <a:extLst>
              <a:ext uri="{FF2B5EF4-FFF2-40B4-BE49-F238E27FC236}">
                <a16:creationId xmlns:a16="http://schemas.microsoft.com/office/drawing/2014/main" id="{0F37F4EB-F81F-CBE9-A8AC-A90B44687543}"/>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CE3E20FA-FCD2-826A-FFA4-5E028F82D574}"/>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9639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A3BFD6-0445-424B-A285-A73E91F07FC8}" type="slidenum">
              <a:rPr lang="en-GB" sz="1200">
                <a:solidFill>
                  <a:schemeClr val="tx1"/>
                </a:solidFill>
                <a:effectLst/>
                <a:latin typeface="Arial" charset="0"/>
              </a:rPr>
              <a:pPr algn="r"/>
              <a:t>11</a:t>
            </a:fld>
            <a:endParaRPr lang="en-GB" sz="1200">
              <a:solidFill>
                <a:schemeClr val="tx1"/>
              </a:solidFill>
              <a:effectLst/>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657828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6ECAAEA-27CA-4867-BFAA-F5A6950C1220}" type="slidenum">
              <a:rPr lang="en-GB" sz="1200">
                <a:solidFill>
                  <a:schemeClr val="tx1"/>
                </a:solidFill>
                <a:effectLst/>
                <a:latin typeface="Arial" charset="0"/>
              </a:rPr>
              <a:pPr algn="r"/>
              <a:t>110</a:t>
            </a:fld>
            <a:endParaRPr lang="en-GB" sz="1200">
              <a:solidFill>
                <a:schemeClr val="tx1"/>
              </a:solidFill>
              <a:effectLst/>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566424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2D8697-A04F-44E8-A8FF-8D8B52F352E1}" type="slidenum">
              <a:rPr lang="en-GB" sz="1200">
                <a:solidFill>
                  <a:schemeClr val="tx1"/>
                </a:solidFill>
                <a:effectLst/>
                <a:latin typeface="Arial" charset="0"/>
              </a:rPr>
              <a:pPr algn="r"/>
              <a:t>111</a:t>
            </a:fld>
            <a:endParaRPr lang="en-GB" sz="1200">
              <a:solidFill>
                <a:schemeClr val="tx1"/>
              </a:solidFill>
              <a:effectLst/>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1425081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112</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981268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113</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064430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114</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843668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115</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821420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116</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4868390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117</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999885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B4FA3-AA2D-4FF7-AB3D-8437023C1452}" type="slidenum">
              <a:rPr lang="en-GB" sz="1200">
                <a:solidFill>
                  <a:schemeClr val="tx1"/>
                </a:solidFill>
                <a:effectLst/>
                <a:latin typeface="Arial" charset="0"/>
              </a:rPr>
              <a:pPr algn="r"/>
              <a:t>118</a:t>
            </a:fld>
            <a:endParaRPr lang="en-GB" sz="1200">
              <a:solidFill>
                <a:schemeClr val="tx1"/>
              </a:solidFill>
              <a:effectLst/>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633933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119</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283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12</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218937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120</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28321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121</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700781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122</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128946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123</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9969125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124</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604775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125</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078893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126</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558860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127</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1587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128</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954081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129</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6779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p:cNvSpPr>
            <a:spLocks noGrp="1"/>
          </p:cNvSpPr>
          <p:nvPr>
            <p:ph type="sldNum" sz="quarter" idx="5"/>
          </p:nvPr>
        </p:nvSpPr>
        <p:spPr bwMode="auto">
          <a:noFill/>
          <a:ln>
            <a:miter lim="800000"/>
            <a:headEnd/>
            <a:tailEnd/>
          </a:ln>
        </p:spPr>
        <p:txBody>
          <a:bodyPr/>
          <a:lstStyle/>
          <a:p>
            <a:fld id="{19926218-0D6A-443F-81F6-85A91E97FAEE}" type="slidenum">
              <a:rPr lang="en-US" smtClean="0">
                <a:ea typeface="MS PGothic" pitchFamily="34" charset="-128"/>
              </a:rPr>
              <a:pPr/>
              <a:t>13</a:t>
            </a:fld>
            <a:endParaRPr lang="en-US">
              <a:ea typeface="MS PGothic" pitchFamily="34" charset="-128"/>
            </a:endParaRPr>
          </a:p>
        </p:txBody>
      </p:sp>
    </p:spTree>
    <p:extLst>
      <p:ext uri="{BB962C8B-B14F-4D97-AF65-F5344CB8AC3E}">
        <p14:creationId xmlns:p14="http://schemas.microsoft.com/office/powerpoint/2010/main" val="10693665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130</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677968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131</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116472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132</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1873167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133</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309949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134</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6779683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135</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6832835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0C4D-55D2-0BBE-4CCB-0D945EFF1F36}"/>
            </a:ext>
          </a:extLst>
        </p:cNvPr>
        <p:cNvGrpSpPr/>
        <p:nvPr/>
      </p:nvGrpSpPr>
      <p:grpSpPr>
        <a:xfrm>
          <a:off x="0" y="0"/>
          <a:ext cx="0" cy="0"/>
          <a:chOff x="0" y="0"/>
          <a:chExt cx="0" cy="0"/>
        </a:xfrm>
      </p:grpSpPr>
      <p:sp>
        <p:nvSpPr>
          <p:cNvPr id="144386" name="Rectangle 7">
            <a:extLst>
              <a:ext uri="{FF2B5EF4-FFF2-40B4-BE49-F238E27FC236}">
                <a16:creationId xmlns:a16="http://schemas.microsoft.com/office/drawing/2014/main" id="{CEAACB98-FA81-A899-9800-71F6E7A6B62F}"/>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136</a:t>
            </a:fld>
            <a:endParaRPr lang="en-GB" sz="1200">
              <a:solidFill>
                <a:schemeClr val="tx1"/>
              </a:solidFill>
              <a:effectLst/>
              <a:latin typeface="Arial" charset="0"/>
            </a:endParaRPr>
          </a:p>
        </p:txBody>
      </p:sp>
      <p:sp>
        <p:nvSpPr>
          <p:cNvPr id="144387" name="Rectangle 2">
            <a:extLst>
              <a:ext uri="{FF2B5EF4-FFF2-40B4-BE49-F238E27FC236}">
                <a16:creationId xmlns:a16="http://schemas.microsoft.com/office/drawing/2014/main" id="{A9BD2308-FAA6-FB45-02CA-EEE84DC61BBA}"/>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C6192983-0B90-29E2-C30A-C4328B21A2E2}"/>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975512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AC77-568D-23D0-4C23-227A0B794283}"/>
            </a:ext>
          </a:extLst>
        </p:cNvPr>
        <p:cNvGrpSpPr/>
        <p:nvPr/>
      </p:nvGrpSpPr>
      <p:grpSpPr>
        <a:xfrm>
          <a:off x="0" y="0"/>
          <a:ext cx="0" cy="0"/>
          <a:chOff x="0" y="0"/>
          <a:chExt cx="0" cy="0"/>
        </a:xfrm>
      </p:grpSpPr>
      <p:sp>
        <p:nvSpPr>
          <p:cNvPr id="144386" name="Rectangle 7">
            <a:extLst>
              <a:ext uri="{FF2B5EF4-FFF2-40B4-BE49-F238E27FC236}">
                <a16:creationId xmlns:a16="http://schemas.microsoft.com/office/drawing/2014/main" id="{C057D102-8AE0-ED77-6FD9-0749A8F82F15}"/>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137</a:t>
            </a:fld>
            <a:endParaRPr lang="en-GB" sz="1200">
              <a:solidFill>
                <a:schemeClr val="tx1"/>
              </a:solidFill>
              <a:effectLst/>
              <a:latin typeface="Arial" charset="0"/>
            </a:endParaRPr>
          </a:p>
        </p:txBody>
      </p:sp>
      <p:sp>
        <p:nvSpPr>
          <p:cNvPr id="144387" name="Rectangle 2">
            <a:extLst>
              <a:ext uri="{FF2B5EF4-FFF2-40B4-BE49-F238E27FC236}">
                <a16:creationId xmlns:a16="http://schemas.microsoft.com/office/drawing/2014/main" id="{4348C545-A6D2-C749-B9C5-17AC4EDF0DF1}"/>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71613FDC-2DC5-96E5-AB46-77C234CFA09F}"/>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804902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5399-747F-B647-76BD-D8B8EDE88C39}"/>
            </a:ext>
          </a:extLst>
        </p:cNvPr>
        <p:cNvGrpSpPr/>
        <p:nvPr/>
      </p:nvGrpSpPr>
      <p:grpSpPr>
        <a:xfrm>
          <a:off x="0" y="0"/>
          <a:ext cx="0" cy="0"/>
          <a:chOff x="0" y="0"/>
          <a:chExt cx="0" cy="0"/>
        </a:xfrm>
      </p:grpSpPr>
      <p:sp>
        <p:nvSpPr>
          <p:cNvPr id="144386" name="Rectangle 7">
            <a:extLst>
              <a:ext uri="{FF2B5EF4-FFF2-40B4-BE49-F238E27FC236}">
                <a16:creationId xmlns:a16="http://schemas.microsoft.com/office/drawing/2014/main" id="{69E28B29-DA4D-1D08-D30B-F3B4F9B669B3}"/>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138</a:t>
            </a:fld>
            <a:endParaRPr lang="en-GB" sz="1200">
              <a:solidFill>
                <a:schemeClr val="tx1"/>
              </a:solidFill>
              <a:effectLst/>
              <a:latin typeface="Arial" charset="0"/>
            </a:endParaRPr>
          </a:p>
        </p:txBody>
      </p:sp>
      <p:sp>
        <p:nvSpPr>
          <p:cNvPr id="144387" name="Rectangle 2">
            <a:extLst>
              <a:ext uri="{FF2B5EF4-FFF2-40B4-BE49-F238E27FC236}">
                <a16:creationId xmlns:a16="http://schemas.microsoft.com/office/drawing/2014/main" id="{D8DD7F22-A961-C613-BDA3-523BA8AEB76F}"/>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70BCFE6A-1230-2FED-8C0D-4408C1C16130}"/>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592629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139</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5352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p:cNvSpPr>
            <a:spLocks noGrp="1"/>
          </p:cNvSpPr>
          <p:nvPr>
            <p:ph type="sldNum" sz="quarter" idx="5"/>
          </p:nvPr>
        </p:nvSpPr>
        <p:spPr bwMode="auto">
          <a:noFill/>
          <a:ln>
            <a:miter lim="800000"/>
            <a:headEnd/>
            <a:tailEnd/>
          </a:ln>
        </p:spPr>
        <p:txBody>
          <a:bodyPr/>
          <a:lstStyle/>
          <a:p>
            <a:fld id="{19926218-0D6A-443F-81F6-85A91E97FAEE}" type="slidenum">
              <a:rPr lang="en-US" smtClean="0">
                <a:ea typeface="MS PGothic" pitchFamily="34" charset="-128"/>
              </a:rPr>
              <a:pPr/>
              <a:t>14</a:t>
            </a:fld>
            <a:endParaRPr lang="en-US">
              <a:ea typeface="MS PGothic" pitchFamily="34" charset="-128"/>
            </a:endParaRPr>
          </a:p>
        </p:txBody>
      </p:sp>
    </p:spTree>
    <p:extLst>
      <p:ext uri="{BB962C8B-B14F-4D97-AF65-F5344CB8AC3E}">
        <p14:creationId xmlns:p14="http://schemas.microsoft.com/office/powerpoint/2010/main" val="10693665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140</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9760639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17CED75-5308-4119-AEC4-78C5E5C2D07D}" type="slidenum">
              <a:rPr lang="en-GB" sz="1200">
                <a:solidFill>
                  <a:schemeClr val="tx1"/>
                </a:solidFill>
                <a:effectLst/>
                <a:latin typeface="Arial" charset="0"/>
              </a:rPr>
              <a:pPr algn="r"/>
              <a:t>141</a:t>
            </a:fld>
            <a:endParaRPr lang="en-GB" sz="1200">
              <a:solidFill>
                <a:schemeClr val="tx1"/>
              </a:solidFill>
              <a:effectLst/>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6779683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142</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044383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143</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294835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144</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525521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145</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7554242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146</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6605187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147</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834190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148</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0794187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149</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486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8180-F411-9839-6E3C-D93088CFC095}"/>
            </a:ext>
          </a:extLst>
        </p:cNvPr>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7BCD954B-CE5C-5761-8C5E-4E2E63D4C98D}"/>
              </a:ext>
            </a:extLst>
          </p:cNvPr>
          <p:cNvSpPr>
            <a:spLocks noGrp="1" noRot="1" noChangeAspect="1" noTextEdit="1"/>
          </p:cNvSpPr>
          <p:nvPr>
            <p:ph type="sldImg"/>
          </p:nvPr>
        </p:nvSpPr>
        <p:spPr bwMode="auto">
          <a:noFill/>
          <a:ln>
            <a:solidFill>
              <a:srgbClr val="000000"/>
            </a:solidFill>
            <a:miter lim="800000"/>
            <a:headEnd/>
            <a:tailEnd/>
          </a:ln>
        </p:spPr>
      </p:sp>
      <p:sp>
        <p:nvSpPr>
          <p:cNvPr id="206851" name="Notes Placeholder 2">
            <a:extLst>
              <a:ext uri="{FF2B5EF4-FFF2-40B4-BE49-F238E27FC236}">
                <a16:creationId xmlns:a16="http://schemas.microsoft.com/office/drawing/2014/main" id="{75B10AEA-D1EA-8434-AE66-6BD6DA59FD6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a:extLst>
              <a:ext uri="{FF2B5EF4-FFF2-40B4-BE49-F238E27FC236}">
                <a16:creationId xmlns:a16="http://schemas.microsoft.com/office/drawing/2014/main" id="{6186CCB2-675E-4750-2CEE-A205B3210DCB}"/>
              </a:ext>
            </a:extLst>
          </p:cNvPr>
          <p:cNvSpPr>
            <a:spLocks noGrp="1"/>
          </p:cNvSpPr>
          <p:nvPr>
            <p:ph type="sldNum" sz="quarter" idx="5"/>
          </p:nvPr>
        </p:nvSpPr>
        <p:spPr bwMode="auto">
          <a:noFill/>
          <a:ln>
            <a:miter lim="800000"/>
            <a:headEnd/>
            <a:tailEnd/>
          </a:ln>
        </p:spPr>
        <p:txBody>
          <a:bodyPr/>
          <a:lstStyle/>
          <a:p>
            <a:fld id="{19926218-0D6A-443F-81F6-85A91E97FAEE}" type="slidenum">
              <a:rPr lang="en-US" smtClean="0">
                <a:ea typeface="MS PGothic" pitchFamily="34" charset="-128"/>
              </a:rPr>
              <a:pPr/>
              <a:t>15</a:t>
            </a:fld>
            <a:endParaRPr lang="en-US">
              <a:ea typeface="MS PGothic" pitchFamily="34" charset="-128"/>
            </a:endParaRPr>
          </a:p>
        </p:txBody>
      </p:sp>
    </p:spTree>
    <p:extLst>
      <p:ext uri="{BB962C8B-B14F-4D97-AF65-F5344CB8AC3E}">
        <p14:creationId xmlns:p14="http://schemas.microsoft.com/office/powerpoint/2010/main" val="248523687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97B19B-0C53-4D1D-8782-21BD83AA17A9}" type="slidenum">
              <a:rPr lang="en-GB" sz="1200">
                <a:solidFill>
                  <a:schemeClr val="tx1"/>
                </a:solidFill>
                <a:effectLst/>
                <a:latin typeface="Arial" charset="0"/>
              </a:rPr>
              <a:pPr algn="r"/>
              <a:t>150</a:t>
            </a:fld>
            <a:endParaRPr lang="en-GB" sz="1200">
              <a:solidFill>
                <a:schemeClr val="tx1"/>
              </a:solidFill>
              <a:effectLst/>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8611746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151</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1192234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152</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2047324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153</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6109360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154</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6109360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155</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4991892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156</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2492336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157</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728894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158</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2492336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159</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mn-ea"/>
                <a:cs typeface="+mn-cs"/>
              </a:rPr>
              <a:t>For the highly vesicular, thin lava spatter units, the temperature will remain high with repeated eruptions while abundant air is trapped in the vesicles. The oxidized olivine</a:t>
            </a:r>
          </a:p>
          <a:p>
            <a:r>
              <a:rPr lang="en-US" sz="1200" kern="1200" baseline="0" dirty="0">
                <a:solidFill>
                  <a:schemeClr val="tx1"/>
                </a:solidFill>
                <a:latin typeface="Arial" charset="0"/>
                <a:ea typeface="+mn-ea"/>
                <a:cs typeface="+mn-cs"/>
              </a:rPr>
              <a:t>is no longer buffered by magnetite and reaches the FHQFo90 buffer near the fO2 of air. The olivine will then slowly cool along a series of FHQFo90^FHQFo99 buffers as the Mg-number of the olivine increases. </a:t>
            </a:r>
            <a:r>
              <a:rPr lang="en-US" sz="1200" kern="1200" baseline="0">
                <a:solidFill>
                  <a:schemeClr val="tx1"/>
                </a:solidFill>
                <a:latin typeface="Arial" charset="0"/>
                <a:ea typeface="+mn-ea"/>
                <a:cs typeface="+mn-cs"/>
              </a:rPr>
              <a:t>At 600 °C</a:t>
            </a:r>
            <a:r>
              <a:rPr lang="en-US" sz="1200" kern="1200" baseline="0" dirty="0">
                <a:solidFill>
                  <a:schemeClr val="tx1"/>
                </a:solidFill>
                <a:latin typeface="Arial" charset="0"/>
                <a:ea typeface="+mn-ea"/>
                <a:cs typeface="+mn-cs"/>
              </a:rPr>
              <a:t>, the reaction will cease.</a:t>
            </a:r>
            <a:endParaRPr lang="en-GB" dirty="0"/>
          </a:p>
        </p:txBody>
      </p:sp>
    </p:spTree>
    <p:extLst>
      <p:ext uri="{BB962C8B-B14F-4D97-AF65-F5344CB8AC3E}">
        <p14:creationId xmlns:p14="http://schemas.microsoft.com/office/powerpoint/2010/main" val="82492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p:cNvSpPr>
            <a:spLocks noGrp="1"/>
          </p:cNvSpPr>
          <p:nvPr>
            <p:ph type="sldNum" sz="quarter" idx="5"/>
          </p:nvPr>
        </p:nvSpPr>
        <p:spPr bwMode="auto">
          <a:noFill/>
          <a:ln>
            <a:miter lim="800000"/>
            <a:headEnd/>
            <a:tailEnd/>
          </a:ln>
        </p:spPr>
        <p:txBody>
          <a:bodyPr/>
          <a:lstStyle/>
          <a:p>
            <a:fld id="{19926218-0D6A-443F-81F6-85A91E97FAEE}" type="slidenum">
              <a:rPr lang="en-US" smtClean="0">
                <a:ea typeface="MS PGothic" pitchFamily="34" charset="-128"/>
              </a:rPr>
              <a:pPr/>
              <a:t>16</a:t>
            </a:fld>
            <a:endParaRPr lang="en-US">
              <a:ea typeface="MS PGothic" pitchFamily="34" charset="-128"/>
            </a:endParaRPr>
          </a:p>
        </p:txBody>
      </p:sp>
    </p:spTree>
    <p:extLst>
      <p:ext uri="{BB962C8B-B14F-4D97-AF65-F5344CB8AC3E}">
        <p14:creationId xmlns:p14="http://schemas.microsoft.com/office/powerpoint/2010/main" val="102481922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160</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1953906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161</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2298806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405D40-9A11-4CDA-81BD-2C7AA32AB871}" type="slidenum">
              <a:rPr lang="en-GB" sz="1200">
                <a:solidFill>
                  <a:schemeClr val="tx1"/>
                </a:solidFill>
                <a:effectLst/>
                <a:latin typeface="Arial" charset="0"/>
              </a:rPr>
              <a:pPr algn="r"/>
              <a:t>162</a:t>
            </a:fld>
            <a:endParaRPr lang="en-GB" sz="1200">
              <a:solidFill>
                <a:schemeClr val="tx1"/>
              </a:solidFill>
              <a:effectLst/>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2826037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163</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1215985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164</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121598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B715A3-EBEC-4D8B-8F5F-3F23B92376A2}" type="slidenum">
              <a:rPr lang="en-GB" sz="1200">
                <a:solidFill>
                  <a:schemeClr val="tx1"/>
                </a:solidFill>
                <a:latin typeface="Arial" charset="0"/>
              </a:rPr>
              <a:pPr algn="r"/>
              <a:t>165</a:t>
            </a:fld>
            <a:endParaRPr lang="en-GB" sz="120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1215985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6C59DA-C8B2-444F-9DAA-7E0FC4FCB627}" type="slidenum">
              <a:rPr lang="en-GB" sz="1200">
                <a:solidFill>
                  <a:schemeClr val="tx1"/>
                </a:solidFill>
                <a:effectLst/>
                <a:latin typeface="Arial" charset="0"/>
              </a:rPr>
              <a:pPr algn="r"/>
              <a:t>166</a:t>
            </a:fld>
            <a:endParaRPr lang="en-GB" sz="1200">
              <a:solidFill>
                <a:schemeClr val="tx1"/>
              </a:solidFill>
              <a:effectLst/>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4361007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E0C422-DCDA-4FE4-A944-EE9D4DBD3D5D}" type="slidenum">
              <a:rPr lang="en-GB" sz="1200">
                <a:solidFill>
                  <a:schemeClr val="tx1"/>
                </a:solidFill>
                <a:effectLst/>
                <a:latin typeface="Arial" charset="0"/>
              </a:rPr>
              <a:pPr algn="r"/>
              <a:t>167</a:t>
            </a:fld>
            <a:endParaRPr lang="en-GB" sz="1200">
              <a:solidFill>
                <a:schemeClr val="tx1"/>
              </a:solidFill>
              <a:effectLst/>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4335208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477041-A5FB-447A-8463-E4EEC67E81C4}" type="slidenum">
              <a:rPr lang="en-GB" sz="1200">
                <a:solidFill>
                  <a:schemeClr val="tx1"/>
                </a:solidFill>
                <a:effectLst/>
                <a:latin typeface="Arial" charset="0"/>
              </a:rPr>
              <a:pPr algn="r"/>
              <a:t>168</a:t>
            </a:fld>
            <a:endParaRPr lang="en-GB" sz="1200">
              <a:solidFill>
                <a:schemeClr val="tx1"/>
              </a:solidFill>
              <a:effectLst/>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53859457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8F92DD-D239-48BC-9355-719EE899D4E4}" type="slidenum">
              <a:rPr lang="en-GB" sz="1200">
                <a:solidFill>
                  <a:schemeClr val="tx1"/>
                </a:solidFill>
                <a:effectLst/>
                <a:latin typeface="Arial" charset="0"/>
              </a:rPr>
              <a:pPr algn="r"/>
              <a:t>169</a:t>
            </a:fld>
            <a:endParaRPr lang="en-GB" sz="1200">
              <a:solidFill>
                <a:schemeClr val="tx1"/>
              </a:solidFill>
              <a:effectLst/>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6317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17</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742881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170</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4307472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171</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4307472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172</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4307472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46CD24-CE84-41E2-B47F-FE902475E258}" type="slidenum">
              <a:rPr lang="en-GB" sz="1200">
                <a:solidFill>
                  <a:schemeClr val="tx1"/>
                </a:solidFill>
                <a:effectLst/>
                <a:latin typeface="Arial" charset="0"/>
              </a:rPr>
              <a:pPr algn="r"/>
              <a:t>173</a:t>
            </a:fld>
            <a:endParaRPr lang="en-GB" sz="1200">
              <a:solidFill>
                <a:schemeClr val="tx1"/>
              </a:solidFill>
              <a:effectLst/>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2597869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18AD734-5308-4072-A561-D46C104A26FF}" type="slidenum">
              <a:rPr lang="en-GB" smtClean="0"/>
              <a:pPr/>
              <a:t>174</a:t>
            </a:fld>
            <a:endParaRPr lang="en-GB"/>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5364476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27E855-F52D-4C57-BF4B-C6503A776B34}" type="slidenum">
              <a:rPr lang="en-GB" smtClean="0"/>
              <a:pPr/>
              <a:t>175</a:t>
            </a:fld>
            <a:endParaRPr lang="en-GB"/>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454204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427E855-F52D-4C57-BF4B-C6503A776B34}" type="slidenum">
              <a:rPr lang="en-GB" smtClean="0"/>
              <a:pPr/>
              <a:t>176</a:t>
            </a:fld>
            <a:endParaRPr lang="en-GB"/>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682196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B9194C05-5081-405A-BA16-9AFC5BB6D7CF}" type="slidenum">
              <a:rPr lang="en-GB" smtClean="0"/>
              <a:pPr/>
              <a:t>177</a:t>
            </a:fld>
            <a:endParaRPr lang="en-GB"/>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1133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18</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8688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19</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4398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D7CA9B9-F322-427E-8472-822C3F3BEE9A}" type="slidenum">
              <a:rPr lang="en-GB" smtClean="0"/>
              <a:pPr/>
              <a:t>2</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386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20</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3280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2946-44B8-386E-F58E-BFCF5E849F51}"/>
            </a:ext>
          </a:extLst>
        </p:cNvPr>
        <p:cNvGrpSpPr/>
        <p:nvPr/>
      </p:nvGrpSpPr>
      <p:grpSpPr>
        <a:xfrm>
          <a:off x="0" y="0"/>
          <a:ext cx="0" cy="0"/>
          <a:chOff x="0" y="0"/>
          <a:chExt cx="0" cy="0"/>
        </a:xfrm>
      </p:grpSpPr>
      <p:sp>
        <p:nvSpPr>
          <p:cNvPr id="83970" name="Rectangle 7">
            <a:extLst>
              <a:ext uri="{FF2B5EF4-FFF2-40B4-BE49-F238E27FC236}">
                <a16:creationId xmlns:a16="http://schemas.microsoft.com/office/drawing/2014/main" id="{C5AF7D38-F540-782E-3837-ABF644539808}"/>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21</a:t>
            </a:fld>
            <a:endParaRPr lang="en-GB" sz="1200">
              <a:solidFill>
                <a:schemeClr val="tx1"/>
              </a:solidFill>
              <a:effectLst/>
              <a:latin typeface="Arial" charset="0"/>
            </a:endParaRPr>
          </a:p>
        </p:txBody>
      </p:sp>
      <p:sp>
        <p:nvSpPr>
          <p:cNvPr id="83971" name="Rectangle 2">
            <a:extLst>
              <a:ext uri="{FF2B5EF4-FFF2-40B4-BE49-F238E27FC236}">
                <a16:creationId xmlns:a16="http://schemas.microsoft.com/office/drawing/2014/main" id="{154C66E9-D836-F948-8982-C545502CDF6C}"/>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A78631B-C735-CC9C-64D6-08D5C088DE2A}"/>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0272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30218-1307-6208-9F58-0FDEB3B9EB82}"/>
            </a:ext>
          </a:extLst>
        </p:cNvPr>
        <p:cNvGrpSpPr/>
        <p:nvPr/>
      </p:nvGrpSpPr>
      <p:grpSpPr>
        <a:xfrm>
          <a:off x="0" y="0"/>
          <a:ext cx="0" cy="0"/>
          <a:chOff x="0" y="0"/>
          <a:chExt cx="0" cy="0"/>
        </a:xfrm>
      </p:grpSpPr>
      <p:sp>
        <p:nvSpPr>
          <p:cNvPr id="83970" name="Rectangle 7">
            <a:extLst>
              <a:ext uri="{FF2B5EF4-FFF2-40B4-BE49-F238E27FC236}">
                <a16:creationId xmlns:a16="http://schemas.microsoft.com/office/drawing/2014/main" id="{C33833B8-5A19-49C6-62E5-97741A7C4620}"/>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22</a:t>
            </a:fld>
            <a:endParaRPr lang="en-GB" sz="1200">
              <a:solidFill>
                <a:schemeClr val="tx1"/>
              </a:solidFill>
              <a:effectLst/>
              <a:latin typeface="Arial" charset="0"/>
            </a:endParaRPr>
          </a:p>
        </p:txBody>
      </p:sp>
      <p:sp>
        <p:nvSpPr>
          <p:cNvPr id="83971" name="Rectangle 2">
            <a:extLst>
              <a:ext uri="{FF2B5EF4-FFF2-40B4-BE49-F238E27FC236}">
                <a16:creationId xmlns:a16="http://schemas.microsoft.com/office/drawing/2014/main" id="{0584D9BA-3FEA-BA24-80FE-CB2EE30374EA}"/>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1C507A9-F840-FAB5-D3ED-6B1E824724CD}"/>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9743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81D8-37C1-BC1E-CABD-58918C8872C6}"/>
            </a:ext>
          </a:extLst>
        </p:cNvPr>
        <p:cNvGrpSpPr/>
        <p:nvPr/>
      </p:nvGrpSpPr>
      <p:grpSpPr>
        <a:xfrm>
          <a:off x="0" y="0"/>
          <a:ext cx="0" cy="0"/>
          <a:chOff x="0" y="0"/>
          <a:chExt cx="0" cy="0"/>
        </a:xfrm>
      </p:grpSpPr>
      <p:sp>
        <p:nvSpPr>
          <p:cNvPr id="83970" name="Rectangle 7">
            <a:extLst>
              <a:ext uri="{FF2B5EF4-FFF2-40B4-BE49-F238E27FC236}">
                <a16:creationId xmlns:a16="http://schemas.microsoft.com/office/drawing/2014/main" id="{F771CC44-B8F3-12C3-CAEB-0D5B796C7D3D}"/>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23</a:t>
            </a:fld>
            <a:endParaRPr lang="en-GB" sz="1200">
              <a:solidFill>
                <a:schemeClr val="tx1"/>
              </a:solidFill>
              <a:effectLst/>
              <a:latin typeface="Arial" charset="0"/>
            </a:endParaRPr>
          </a:p>
        </p:txBody>
      </p:sp>
      <p:sp>
        <p:nvSpPr>
          <p:cNvPr id="83971" name="Rectangle 2">
            <a:extLst>
              <a:ext uri="{FF2B5EF4-FFF2-40B4-BE49-F238E27FC236}">
                <a16:creationId xmlns:a16="http://schemas.microsoft.com/office/drawing/2014/main" id="{EE88281F-B0B9-A07E-D0E7-BCFA78891DC5}"/>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363037E-B2C7-61A4-935D-F6D715851085}"/>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10197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24</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28820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25</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4172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26</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27709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27</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165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F2338C-D5EE-4EBD-A261-7783F6B0CE1A}" type="slidenum">
              <a:rPr lang="en-GB" sz="1200">
                <a:solidFill>
                  <a:schemeClr val="tx1"/>
                </a:solidFill>
                <a:effectLst/>
                <a:latin typeface="Arial" charset="0"/>
              </a:rPr>
              <a:pPr algn="r"/>
              <a:t>28</a:t>
            </a:fld>
            <a:endParaRPr lang="en-GB" sz="1200">
              <a:solidFill>
                <a:schemeClr val="tx1"/>
              </a:solidFill>
              <a:effectLst/>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4645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C0882AF-2B95-4A23-9149-17A29F6771AD}" type="slidenum">
              <a:rPr lang="en-GB" smtClean="0"/>
              <a:pPr/>
              <a:t>29</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184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A702A1E-775F-4173-9BAD-4FC46ADB4B69}" type="slidenum">
              <a:rPr lang="en-GB" smtClean="0"/>
              <a:pPr/>
              <a:t>3</a:t>
            </a:fld>
            <a:endParaRPr lang="en-GB"/>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05396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E307C-1F08-43ED-8535-016D2210E2DD}" type="slidenum">
              <a:rPr lang="en-GB" sz="1200">
                <a:solidFill>
                  <a:schemeClr val="tx1"/>
                </a:solidFill>
                <a:effectLst/>
                <a:latin typeface="Arial" charset="0"/>
              </a:rPr>
              <a:pPr algn="r"/>
              <a:t>30</a:t>
            </a:fld>
            <a:endParaRPr lang="en-GB" sz="1200">
              <a:solidFill>
                <a:schemeClr val="tx1"/>
              </a:solidFill>
              <a:effectLst/>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9859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BFF508-88A6-4192-AD4A-6B883A11E138}" type="slidenum">
              <a:rPr lang="en-GB" sz="1200">
                <a:solidFill>
                  <a:schemeClr val="tx1"/>
                </a:solidFill>
                <a:effectLst/>
                <a:latin typeface="Arial" charset="0"/>
              </a:rPr>
              <a:pPr algn="r"/>
              <a:t>31</a:t>
            </a:fld>
            <a:endParaRPr lang="en-GB" sz="1200">
              <a:solidFill>
                <a:schemeClr val="tx1"/>
              </a:solidFill>
              <a:effectLst/>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501380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99104A-84C6-4016-AF83-8A0A4127C2FD}" type="slidenum">
              <a:rPr lang="en-GB" sz="1200">
                <a:solidFill>
                  <a:schemeClr val="tx1"/>
                </a:solidFill>
                <a:effectLst/>
                <a:latin typeface="Arial" charset="0"/>
              </a:rPr>
              <a:pPr algn="r"/>
              <a:t>32</a:t>
            </a:fld>
            <a:endParaRPr lang="en-GB" sz="1200">
              <a:solidFill>
                <a:schemeClr val="tx1"/>
              </a:solidFill>
              <a:effectLst/>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507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935E6C-3E54-4A60-AB8C-2DE3E5080E0F}" type="slidenum">
              <a:rPr lang="en-GB" sz="1200">
                <a:solidFill>
                  <a:schemeClr val="tx1"/>
                </a:solidFill>
                <a:effectLst/>
                <a:latin typeface="Arial" charset="0"/>
              </a:rPr>
              <a:pPr algn="r"/>
              <a:t>33</a:t>
            </a:fld>
            <a:endParaRPr lang="en-GB" sz="1200">
              <a:solidFill>
                <a:schemeClr val="tx1"/>
              </a:solidFill>
              <a:effectLst/>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98026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D572346-A063-4C30-B037-1B1149E4A2F7}" type="slidenum">
              <a:rPr lang="en-GB" sz="1200">
                <a:solidFill>
                  <a:schemeClr val="tx1"/>
                </a:solidFill>
                <a:effectLst/>
                <a:latin typeface="Arial" charset="0"/>
              </a:rPr>
              <a:pPr algn="r"/>
              <a:t>34</a:t>
            </a:fld>
            <a:endParaRPr lang="en-GB" sz="1200">
              <a:solidFill>
                <a:schemeClr val="tx1"/>
              </a:solidFill>
              <a:effectLst/>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08723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03D32B-F95A-466C-A9E8-C423CAA4D7BA}" type="slidenum">
              <a:rPr lang="en-GB" sz="1200">
                <a:solidFill>
                  <a:schemeClr val="tx1"/>
                </a:solidFill>
                <a:effectLst/>
                <a:latin typeface="Arial" charset="0"/>
              </a:rPr>
              <a:pPr algn="r"/>
              <a:t>35</a:t>
            </a:fld>
            <a:endParaRPr lang="en-GB" sz="1200">
              <a:solidFill>
                <a:schemeClr val="tx1"/>
              </a:solidFill>
              <a:effectLst/>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94175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40F038C-0C40-421E-AEA4-3B40C34A22D9}" type="slidenum">
              <a:rPr lang="en-GB" smtClean="0"/>
              <a:pPr/>
              <a:t>36</a:t>
            </a:fld>
            <a:endParaRPr lang="en-GB"/>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1686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DE995B4-A66D-4B33-B48A-FAB19448F825}" type="slidenum">
              <a:rPr lang="en-GB" smtClean="0"/>
              <a:pPr/>
              <a:t>37</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99101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94272F4-B1E3-4541-87CA-871E33033D21}" type="slidenum">
              <a:rPr lang="en-GB" smtClean="0"/>
              <a:pPr/>
              <a:t>38</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94277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D0D82FD-55CF-44F6-9F64-E5644CA4CF46}" type="slidenum">
              <a:rPr lang="en-GB" smtClean="0"/>
              <a:pPr/>
              <a:t>39</a:t>
            </a:fld>
            <a:endParaRPr lang="en-GB"/>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6603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4</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17857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B212DB5-05EF-4C7A-B92F-C0450B8225C3}" type="slidenum">
              <a:rPr lang="en-GB" smtClean="0"/>
              <a:pPr/>
              <a:t>40</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507302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611AF43-EDCD-49E5-9235-88CF37CBEEE1}" type="slidenum">
              <a:rPr lang="en-GB" smtClean="0"/>
              <a:pPr/>
              <a:t>41</a:t>
            </a:fld>
            <a:endParaRPr lang="en-GB"/>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56649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226984A-789D-42E8-9B67-67F7D149C7B2}" type="slidenum">
              <a:rPr lang="en-GB" smtClean="0"/>
              <a:pPr/>
              <a:t>42</a:t>
            </a:fld>
            <a:endParaRPr lang="en-GB"/>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4392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D2933DE-C359-4043-BD06-8A7319026B09}" type="slidenum">
              <a:rPr lang="en-GB" smtClean="0"/>
              <a:pPr/>
              <a:t>43</a:t>
            </a:fld>
            <a:endParaRPr lang="en-GB"/>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09452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538F7ED-7DF6-43B2-A156-5BD2C577FD9F}" type="slidenum">
              <a:rPr lang="en-GB" smtClean="0"/>
              <a:pPr/>
              <a:t>44</a:t>
            </a:fld>
            <a:endParaRPr lang="en-GB"/>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10531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DE14557-7E81-4AC4-BBDE-A0C397476CB1}" type="slidenum">
              <a:rPr lang="en-GB" smtClean="0"/>
              <a:pPr/>
              <a:t>45</a:t>
            </a:fld>
            <a:endParaRPr lang="en-GB"/>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51806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DE14557-7E81-4AC4-BBDE-A0C397476CB1}" type="slidenum">
              <a:rPr lang="en-GB" smtClean="0"/>
              <a:pPr/>
              <a:t>46</a:t>
            </a:fld>
            <a:endParaRPr lang="en-GB"/>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25623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F7ECAF3-0DC9-432D-A13E-72250DD2C42E}" type="slidenum">
              <a:rPr lang="en-GB" smtClean="0"/>
              <a:pPr/>
              <a:t>47</a:t>
            </a:fld>
            <a:endParaRPr lang="en-GB"/>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19893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175E03A-31E0-465C-9794-E87B7F0A5754}" type="slidenum">
              <a:rPr lang="en-GB" smtClean="0"/>
              <a:pPr/>
              <a:t>48</a:t>
            </a:fld>
            <a:endParaRPr lang="en-GB"/>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33620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538F7ED-7DF6-43B2-A156-5BD2C577FD9F}" type="slidenum">
              <a:rPr lang="en-GB" smtClean="0"/>
              <a:pPr/>
              <a:t>49</a:t>
            </a:fld>
            <a:endParaRPr lang="en-GB"/>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4910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5</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80637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AB0EA0D-96D1-473D-9ABA-D90A4BE359EC}" type="slidenum">
              <a:rPr lang="en-GB" smtClean="0"/>
              <a:pPr/>
              <a:t>50</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4263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51</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92493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52</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48001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7074A87-DE19-41E7-BB81-8BFB5357D337}" type="slidenum">
              <a:rPr lang="en-GB" smtClean="0"/>
              <a:pPr/>
              <a:t>53</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50752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54</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34776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55</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95358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56</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97513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57</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40685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58</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172141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59</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34656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2186DC-E7AA-4276-8B3C-FA244A8041B1}" type="slidenum">
              <a:rPr lang="en-GB" smtClean="0"/>
              <a:pPr/>
              <a:t>6</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752840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60</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60913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61</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86956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62</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595885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63</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452676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64</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007419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65</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GB" dirty="0"/>
              <a:t>Heat capacity: </a:t>
            </a:r>
            <a:r>
              <a:rPr lang="en-GB" dirty="0" err="1"/>
              <a:t>Capacità</a:t>
            </a:r>
            <a:r>
              <a:rPr lang="en-GB" baseline="0" dirty="0"/>
              <a:t> </a:t>
            </a:r>
            <a:r>
              <a:rPr lang="en-GB" baseline="0" dirty="0" err="1"/>
              <a:t>termica</a:t>
            </a:r>
            <a:r>
              <a:rPr lang="en-GB" baseline="0" dirty="0"/>
              <a:t> (</a:t>
            </a:r>
            <a:r>
              <a:rPr lang="it-IT" dirty="0"/>
              <a:t>quantità di calore in joule che un sistema può immagazzinare aumentando la sua temperatura di un kelvin</a:t>
            </a:r>
            <a:r>
              <a:rPr lang="en-GB" baseline="0" dirty="0"/>
              <a:t>)</a:t>
            </a:r>
            <a:endParaRPr lang="en-GB" dirty="0"/>
          </a:p>
        </p:txBody>
      </p:sp>
    </p:spTree>
    <p:extLst>
      <p:ext uri="{BB962C8B-B14F-4D97-AF65-F5344CB8AC3E}">
        <p14:creationId xmlns:p14="http://schemas.microsoft.com/office/powerpoint/2010/main" val="543543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66</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Heat capacity: </a:t>
            </a:r>
            <a:r>
              <a:rPr lang="en-GB" dirty="0" err="1"/>
              <a:t>Capacità</a:t>
            </a:r>
            <a:r>
              <a:rPr lang="en-GB" baseline="0" dirty="0"/>
              <a:t> </a:t>
            </a:r>
            <a:r>
              <a:rPr lang="en-GB" baseline="0" dirty="0" err="1"/>
              <a:t>termica</a:t>
            </a:r>
            <a:r>
              <a:rPr lang="en-GB" baseline="0" dirty="0"/>
              <a:t> (</a:t>
            </a:r>
            <a:r>
              <a:rPr lang="it-IT" dirty="0"/>
              <a:t>quantità di calore in joule che un sistema può immagazzinare aumentando la sua temperatura di un kelvin</a:t>
            </a:r>
            <a:r>
              <a:rPr lang="en-GB" baseline="0" dirty="0"/>
              <a:t>)</a:t>
            </a:r>
            <a:endParaRPr lang="en-GB" dirty="0"/>
          </a:p>
          <a:p>
            <a:pPr eaLnBrk="1" hangingPunct="1"/>
            <a:endParaRPr lang="en-GB" dirty="0"/>
          </a:p>
        </p:txBody>
      </p:sp>
    </p:spTree>
    <p:extLst>
      <p:ext uri="{BB962C8B-B14F-4D97-AF65-F5344CB8AC3E}">
        <p14:creationId xmlns:p14="http://schemas.microsoft.com/office/powerpoint/2010/main" val="998947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67</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13194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68</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759098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69</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6764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F16C782-1944-4278-9387-5D1F8E6FE4D2}" type="slidenum">
              <a:rPr lang="en-GB" smtClean="0"/>
              <a:pPr/>
              <a:t>7</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21440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70</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89492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71</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315217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72</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996118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73</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851757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74</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79407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75</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315506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76</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5647697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EA16B-ED68-CAC6-BE25-9F6717D167B8}"/>
            </a:ext>
          </a:extLst>
        </p:cNvPr>
        <p:cNvGrpSpPr/>
        <p:nvPr/>
      </p:nvGrpSpPr>
      <p:grpSpPr>
        <a:xfrm>
          <a:off x="0" y="0"/>
          <a:ext cx="0" cy="0"/>
          <a:chOff x="0" y="0"/>
          <a:chExt cx="0" cy="0"/>
        </a:xfrm>
      </p:grpSpPr>
      <p:sp>
        <p:nvSpPr>
          <p:cNvPr id="110594" name="Rectangle 7">
            <a:extLst>
              <a:ext uri="{FF2B5EF4-FFF2-40B4-BE49-F238E27FC236}">
                <a16:creationId xmlns:a16="http://schemas.microsoft.com/office/drawing/2014/main" id="{589B1F9D-8F43-5201-8A61-E2385C4073A8}"/>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77</a:t>
            </a:fld>
            <a:endParaRPr lang="en-GB" sz="1200">
              <a:solidFill>
                <a:schemeClr val="tx1"/>
              </a:solidFill>
              <a:effectLst/>
              <a:latin typeface="Arial" charset="0"/>
            </a:endParaRPr>
          </a:p>
        </p:txBody>
      </p:sp>
      <p:sp>
        <p:nvSpPr>
          <p:cNvPr id="110595" name="Rectangle 2">
            <a:extLst>
              <a:ext uri="{FF2B5EF4-FFF2-40B4-BE49-F238E27FC236}">
                <a16:creationId xmlns:a16="http://schemas.microsoft.com/office/drawing/2014/main" id="{4466865D-55FE-63C1-11BB-A966FFAD1388}"/>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55DE6400-6759-6016-5410-17B609A87CE2}"/>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304715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78</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309070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3DCA-35E0-21D4-073D-C996FC10E3D5}"/>
            </a:ext>
          </a:extLst>
        </p:cNvPr>
        <p:cNvGrpSpPr/>
        <p:nvPr/>
      </p:nvGrpSpPr>
      <p:grpSpPr>
        <a:xfrm>
          <a:off x="0" y="0"/>
          <a:ext cx="0" cy="0"/>
          <a:chOff x="0" y="0"/>
          <a:chExt cx="0" cy="0"/>
        </a:xfrm>
      </p:grpSpPr>
      <p:sp>
        <p:nvSpPr>
          <p:cNvPr id="110594" name="Rectangle 7">
            <a:extLst>
              <a:ext uri="{FF2B5EF4-FFF2-40B4-BE49-F238E27FC236}">
                <a16:creationId xmlns:a16="http://schemas.microsoft.com/office/drawing/2014/main" id="{BCDD9224-76A8-820B-BF48-C975BC89840D}"/>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79</a:t>
            </a:fld>
            <a:endParaRPr lang="en-GB" sz="1200">
              <a:solidFill>
                <a:schemeClr val="tx1"/>
              </a:solidFill>
              <a:effectLst/>
              <a:latin typeface="Arial" charset="0"/>
            </a:endParaRPr>
          </a:p>
        </p:txBody>
      </p:sp>
      <p:sp>
        <p:nvSpPr>
          <p:cNvPr id="110595" name="Rectangle 2">
            <a:extLst>
              <a:ext uri="{FF2B5EF4-FFF2-40B4-BE49-F238E27FC236}">
                <a16:creationId xmlns:a16="http://schemas.microsoft.com/office/drawing/2014/main" id="{5C727DFF-3263-3D9B-1571-584B23CB447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B5F95384-DF85-8C8E-245D-BDBD0EF58420}"/>
              </a:ext>
            </a:extLst>
          </p:cNvPr>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8519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29FD98D-8266-4C1C-BC7C-F0815B49C9A1}" type="slidenum">
              <a:rPr lang="en-GB" smtClean="0"/>
              <a:pPr/>
              <a:t>8</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272421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80</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9836155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81</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199035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6881DE-6A8F-44BA-9528-05D6DFB8E544}" type="slidenum">
              <a:rPr lang="en-GB" sz="1200">
                <a:solidFill>
                  <a:schemeClr val="tx1"/>
                </a:solidFill>
                <a:effectLst/>
                <a:latin typeface="Arial" charset="0"/>
              </a:rPr>
              <a:pPr algn="r"/>
              <a:t>82</a:t>
            </a:fld>
            <a:endParaRPr lang="en-GB" sz="1200">
              <a:solidFill>
                <a:schemeClr val="tx1"/>
              </a:solidFill>
              <a:effectLst/>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349542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83</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227884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84</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227884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85</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854810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5E1A701-4071-4887-BC0E-60B3AA859DB9}" type="slidenum">
              <a:rPr lang="en-GB" smtClean="0"/>
              <a:pPr/>
              <a:t>86</a:t>
            </a:fld>
            <a:endParaRPr lang="en-GB"/>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1972972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87</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181544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88</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181544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89</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8581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29FD98D-8266-4C1C-BC7C-F0815B49C9A1}" type="slidenum">
              <a:rPr lang="en-GB" smtClean="0"/>
              <a:pPr/>
              <a:t>9</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702884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90</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6467784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91</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72193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92</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571612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3096517-443A-4BA8-A631-159A5FA24DAF}" type="slidenum">
              <a:rPr lang="en-GB" smtClean="0"/>
              <a:pPr/>
              <a:t>93</a:t>
            </a:fld>
            <a:endParaRPr lang="en-GB"/>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678493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94</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08018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95</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758600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96</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0801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97</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0801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98</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7999272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F49015-D66C-4B6C-8DEF-674B71EA70B4}" type="slidenum">
              <a:rPr lang="en-GB" sz="1200">
                <a:solidFill>
                  <a:schemeClr val="tx1"/>
                </a:solidFill>
                <a:effectLst/>
                <a:latin typeface="Arial" charset="0"/>
              </a:rPr>
              <a:pPr algn="r"/>
              <a:t>99</a:t>
            </a:fld>
            <a:endParaRPr lang="en-GB" sz="1200">
              <a:solidFill>
                <a:schemeClr val="tx1"/>
              </a:solidFill>
              <a:effectLst/>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6702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11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430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Risultati immagini per logo sapienza png"/>
          <p:cNvPicPr>
            <a:picLocks noChangeAspect="1" noChangeArrowheads="1"/>
          </p:cNvPicPr>
          <p:nvPr userDrawn="1"/>
        </p:nvPicPr>
        <p:blipFill>
          <a:blip r:embed="rId4" cstate="print"/>
          <a:srcRect r="73161"/>
          <a:stretch>
            <a:fillRect/>
          </a:stretch>
        </p:blipFill>
        <p:spPr bwMode="auto">
          <a:xfrm>
            <a:off x="0" y="6435524"/>
            <a:ext cx="363440" cy="422476"/>
          </a:xfrm>
          <a:prstGeom prst="rect">
            <a:avLst/>
          </a:prstGeom>
          <a:noFill/>
        </p:spPr>
      </p:pic>
      <p:sp>
        <p:nvSpPr>
          <p:cNvPr id="4" name="Text Box 10"/>
          <p:cNvSpPr txBox="1">
            <a:spLocks noChangeArrowheads="1"/>
          </p:cNvSpPr>
          <p:nvPr userDrawn="1"/>
        </p:nvSpPr>
        <p:spPr bwMode="auto">
          <a:xfrm>
            <a:off x="3629025" y="6568367"/>
            <a:ext cx="5497513" cy="277641"/>
          </a:xfrm>
          <a:prstGeom prst="rect">
            <a:avLst/>
          </a:prstGeom>
          <a:noFill/>
          <a:ln w="9525">
            <a:noFill/>
            <a:miter lim="800000"/>
            <a:headEnd/>
            <a:tailEnd/>
          </a:ln>
          <a:effectLst/>
        </p:spPr>
        <p:txBody>
          <a:bodyPr wrap="square" lIns="92075" tIns="46038" rIns="92075" bIns="46038" anchor="ctr">
            <a:spAutoFit/>
          </a:bodyPr>
          <a:lstStyle/>
          <a:p>
            <a:pPr algn="r" eaLnBrk="0" hangingPunct="0">
              <a:spcBef>
                <a:spcPct val="50000"/>
              </a:spcBef>
              <a:defRPr/>
            </a:pPr>
            <a:r>
              <a:rPr lang="en-US" sz="1200" dirty="0">
                <a:solidFill>
                  <a:schemeClr val="bg1"/>
                </a:solidFill>
                <a:effectLst>
                  <a:outerShdw blurRad="38100" dist="38100" dir="2700000" algn="tl">
                    <a:srgbClr val="000000"/>
                  </a:outerShdw>
                </a:effectLst>
                <a:latin typeface="Calibri" pitchFamily="34" charset="0"/>
              </a:rPr>
              <a:t>Petrologia e </a:t>
            </a:r>
            <a:r>
              <a:rPr lang="en-US" sz="1200" dirty="0" err="1">
                <a:solidFill>
                  <a:schemeClr val="bg1"/>
                </a:solidFill>
                <a:effectLst>
                  <a:outerShdw blurRad="38100" dist="38100" dir="2700000" algn="tl">
                    <a:srgbClr val="000000"/>
                  </a:outerShdw>
                </a:effectLst>
                <a:latin typeface="Calibri" pitchFamily="34" charset="0"/>
              </a:rPr>
              <a:t>Geodinamica</a:t>
            </a:r>
            <a:r>
              <a:rPr lang="en-US" sz="1200" dirty="0">
                <a:solidFill>
                  <a:schemeClr val="bg1"/>
                </a:solidFill>
                <a:effectLst>
                  <a:outerShdw blurRad="38100" dist="38100" dir="2700000" algn="tl">
                    <a:srgbClr val="000000"/>
                  </a:outerShdw>
                </a:effectLst>
                <a:latin typeface="Calibri" pitchFamily="34" charset="0"/>
              </a:rPr>
              <a:t>. Michele Lustrino. Univ. La Sapienza Roma A.A. 2024/2025</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defRPr sz="2000">
          <a:solidFill>
            <a:srgbClr val="FFCC00"/>
          </a:solidFill>
          <a:latin typeface="+mn-lt"/>
        </a:defRPr>
      </a:lvl6pPr>
      <a:lvl7pPr marL="2971800" indent="-228600" algn="l" rtl="0" fontAlgn="base">
        <a:spcBef>
          <a:spcPct val="20000"/>
        </a:spcBef>
        <a:spcAft>
          <a:spcPct val="0"/>
        </a:spcAft>
        <a:defRPr sz="2000">
          <a:solidFill>
            <a:srgbClr val="FFCC00"/>
          </a:solidFill>
          <a:latin typeface="+mn-lt"/>
        </a:defRPr>
      </a:lvl7pPr>
      <a:lvl8pPr marL="3429000" indent="-228600" algn="l" rtl="0" fontAlgn="base">
        <a:spcBef>
          <a:spcPct val="20000"/>
        </a:spcBef>
        <a:spcAft>
          <a:spcPct val="0"/>
        </a:spcAft>
        <a:defRPr sz="2000">
          <a:solidFill>
            <a:srgbClr val="FFCC00"/>
          </a:solidFill>
          <a:latin typeface="+mn-lt"/>
        </a:defRPr>
      </a:lvl8pPr>
      <a:lvl9pPr marL="3886200" indent="-228600" algn="l" rtl="0" fontAlgn="base">
        <a:spcBef>
          <a:spcPct val="20000"/>
        </a:spcBef>
        <a:spcAft>
          <a:spcPct val="0"/>
        </a:spcAft>
        <a:defRPr sz="2000">
          <a:solidFill>
            <a:srgbClr val="FFCC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2" descr="Risultati immagini per logo sapienza png"/>
          <p:cNvPicPr>
            <a:picLocks noChangeAspect="1" noChangeArrowheads="1"/>
          </p:cNvPicPr>
          <p:nvPr userDrawn="1"/>
        </p:nvPicPr>
        <p:blipFill>
          <a:blip r:embed="rId4" cstate="print"/>
          <a:srcRect r="73161"/>
          <a:stretch>
            <a:fillRect/>
          </a:stretch>
        </p:blipFill>
        <p:spPr bwMode="auto">
          <a:xfrm>
            <a:off x="0" y="6435524"/>
            <a:ext cx="363440" cy="422476"/>
          </a:xfrm>
          <a:prstGeom prst="rect">
            <a:avLst/>
          </a:prstGeom>
          <a:noFill/>
        </p:spPr>
      </p:pic>
    </p:spTree>
    <p:extLst>
      <p:ext uri="{BB962C8B-B14F-4D97-AF65-F5344CB8AC3E}">
        <p14:creationId xmlns:p14="http://schemas.microsoft.com/office/powerpoint/2010/main" val="359078439"/>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00"/>
          </a:solidFill>
          <a:latin typeface="+mn-lt"/>
        </a:defRPr>
      </a:lvl2pPr>
      <a:lvl3pPr marL="1143000" indent="-228600" algn="l" rtl="0" eaLnBrk="0" fontAlgn="base" hangingPunct="0">
        <a:spcBef>
          <a:spcPct val="20000"/>
        </a:spcBef>
        <a:spcAft>
          <a:spcPct val="0"/>
        </a:spcAft>
        <a:buChar char="•"/>
        <a:defRPr sz="2400">
          <a:solidFill>
            <a:srgbClr val="FFCC00"/>
          </a:solidFill>
          <a:latin typeface="+mn-lt"/>
        </a:defRPr>
      </a:lvl3pPr>
      <a:lvl4pPr marL="1600200" indent="-228600" algn="l" rtl="0" eaLnBrk="0" fontAlgn="base" hangingPunct="0">
        <a:spcBef>
          <a:spcPct val="20000"/>
        </a:spcBef>
        <a:spcAft>
          <a:spcPct val="0"/>
        </a:spcAft>
        <a:buChar char="–"/>
        <a:defRPr sz="2000">
          <a:solidFill>
            <a:srgbClr val="FFCC00"/>
          </a:solidFill>
          <a:latin typeface="+mn-lt"/>
        </a:defRPr>
      </a:lvl4pPr>
      <a:lvl5pPr marL="2057400" indent="-228600" algn="l" rtl="0" eaLnBrk="0" fontAlgn="base" hangingPunct="0">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defRPr sz="2000">
          <a:solidFill>
            <a:srgbClr val="FFCC00"/>
          </a:solidFill>
          <a:latin typeface="+mn-lt"/>
        </a:defRPr>
      </a:lvl6pPr>
      <a:lvl7pPr marL="2971800" indent="-228600" algn="l" rtl="0" fontAlgn="base">
        <a:spcBef>
          <a:spcPct val="20000"/>
        </a:spcBef>
        <a:spcAft>
          <a:spcPct val="0"/>
        </a:spcAft>
        <a:defRPr sz="2000">
          <a:solidFill>
            <a:srgbClr val="FFCC00"/>
          </a:solidFill>
          <a:latin typeface="+mn-lt"/>
        </a:defRPr>
      </a:lvl7pPr>
      <a:lvl8pPr marL="3429000" indent="-228600" algn="l" rtl="0" fontAlgn="base">
        <a:spcBef>
          <a:spcPct val="20000"/>
        </a:spcBef>
        <a:spcAft>
          <a:spcPct val="0"/>
        </a:spcAft>
        <a:defRPr sz="2000">
          <a:solidFill>
            <a:srgbClr val="FFCC00"/>
          </a:solidFill>
          <a:latin typeface="+mn-lt"/>
        </a:defRPr>
      </a:lvl8pPr>
      <a:lvl9pPr marL="3886200" indent="-228600" algn="l" rtl="0" fontAlgn="base">
        <a:spcBef>
          <a:spcPct val="20000"/>
        </a:spcBef>
        <a:spcAft>
          <a:spcPct val="0"/>
        </a:spcAft>
        <a:defRPr sz="2000">
          <a:solidFill>
            <a:srgbClr val="FFCC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9.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0.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6.jpe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8.xml"/><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_rels/slide1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9.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ctangle 6"/>
          <p:cNvSpPr>
            <a:spLocks noChangeArrowheads="1"/>
          </p:cNvSpPr>
          <p:nvPr/>
        </p:nvSpPr>
        <p:spPr bwMode="auto">
          <a:xfrm>
            <a:off x="0" y="-14287"/>
            <a:ext cx="9144000" cy="6577012"/>
          </a:xfrm>
          <a:prstGeom prst="rect">
            <a:avLst/>
          </a:prstGeom>
          <a:noFill/>
          <a:ln w="9525">
            <a:noFill/>
            <a:miter lim="800000"/>
            <a:headEnd/>
            <a:tailEnd/>
          </a:ln>
          <a:effectLst/>
        </p:spPr>
        <p:txBody>
          <a:bodyPr/>
          <a:lstStyle/>
          <a:p>
            <a:pPr algn="ctr">
              <a:spcBef>
                <a:spcPts val="0"/>
              </a:spcBef>
              <a:defRPr/>
            </a:pPr>
            <a:r>
              <a:rPr lang="it-IT" sz="8000" dirty="0">
                <a:solidFill>
                  <a:schemeClr val="bg1"/>
                </a:solidFill>
                <a:effectLst>
                  <a:outerShdw blurRad="38100" dist="38100" dir="2700000" algn="tl">
                    <a:srgbClr val="000000"/>
                  </a:outerShdw>
                </a:effectLst>
                <a:latin typeface="Calibri" pitchFamily="34" charset="0"/>
              </a:rPr>
              <a:t>Petrologia e Geodinamica</a:t>
            </a:r>
            <a:br>
              <a:rPr lang="it-IT" sz="2000" baseline="30000" dirty="0">
                <a:solidFill>
                  <a:schemeClr val="bg1"/>
                </a:solidFill>
                <a:effectLst>
                  <a:outerShdw blurRad="38100" dist="38100" dir="2700000" algn="tl">
                    <a:srgbClr val="000000"/>
                  </a:outerShdw>
                </a:effectLst>
                <a:latin typeface="Calibri" pitchFamily="34" charset="0"/>
              </a:rPr>
            </a:br>
            <a:r>
              <a:rPr lang="it-IT" sz="3600" dirty="0">
                <a:solidFill>
                  <a:schemeClr val="bg1"/>
                </a:solidFill>
                <a:effectLst>
                  <a:outerShdw blurRad="38100" dist="38100" dir="2700000" algn="tl">
                    <a:srgbClr val="000000"/>
                  </a:outerShdw>
                </a:effectLst>
                <a:latin typeface="Calibri" pitchFamily="34" charset="0"/>
              </a:rPr>
              <a:t>Laurea Magistrale in</a:t>
            </a:r>
            <a:br>
              <a:rPr lang="it-IT" sz="3600" dirty="0">
                <a:solidFill>
                  <a:schemeClr val="bg1"/>
                </a:solidFill>
                <a:effectLst>
                  <a:outerShdw blurRad="38100" dist="38100" dir="2700000" algn="tl">
                    <a:srgbClr val="000000"/>
                  </a:outerShdw>
                </a:effectLst>
                <a:latin typeface="Calibri" pitchFamily="34" charset="0"/>
              </a:rPr>
            </a:br>
            <a:r>
              <a:rPr lang="it-IT" sz="3600" dirty="0">
                <a:solidFill>
                  <a:schemeClr val="bg1"/>
                </a:solidFill>
                <a:effectLst>
                  <a:outerShdw blurRad="38100" dist="38100" dir="2700000" algn="tl">
                    <a:srgbClr val="000000"/>
                  </a:outerShdw>
                </a:effectLst>
                <a:latin typeface="Calibri" pitchFamily="34" charset="0"/>
              </a:rPr>
              <a:t>Geologia di Esplorazione</a:t>
            </a:r>
            <a:br>
              <a:rPr lang="it-IT" sz="3600" dirty="0">
                <a:solidFill>
                  <a:schemeClr val="bg1"/>
                </a:solidFill>
                <a:effectLst>
                  <a:outerShdw blurRad="38100" dist="38100" dir="2700000" algn="tl">
                    <a:srgbClr val="000000"/>
                  </a:outerShdw>
                </a:effectLst>
                <a:latin typeface="Calibri" pitchFamily="34" charset="0"/>
              </a:rPr>
            </a:br>
            <a:r>
              <a:rPr lang="it-IT" sz="2400" dirty="0">
                <a:solidFill>
                  <a:schemeClr val="bg1"/>
                </a:solidFill>
                <a:effectLst>
                  <a:outerShdw blurRad="38100" dist="38100" dir="2700000" algn="tl">
                    <a:srgbClr val="000000"/>
                  </a:outerShdw>
                </a:effectLst>
                <a:latin typeface="Calibri" pitchFamily="34" charset="0"/>
              </a:rPr>
              <a:t> </a:t>
            </a:r>
            <a:endParaRPr lang="it-IT" sz="3600" dirty="0">
              <a:solidFill>
                <a:schemeClr val="bg1"/>
              </a:solidFill>
              <a:effectLst>
                <a:outerShdw blurRad="38100" dist="38100" dir="2700000" algn="tl">
                  <a:srgbClr val="000000"/>
                </a:outerShdw>
              </a:effectLst>
              <a:latin typeface="Calibri" pitchFamily="34" charset="0"/>
            </a:endParaRPr>
          </a:p>
          <a:p>
            <a:pPr algn="ctr">
              <a:spcBef>
                <a:spcPts val="0"/>
              </a:spcBef>
              <a:defRPr/>
            </a:pPr>
            <a:endParaRPr lang="it-IT" sz="1400" i="1" dirty="0">
              <a:solidFill>
                <a:schemeClr val="bg1"/>
              </a:solidFill>
              <a:effectLst>
                <a:outerShdw blurRad="38100" dist="38100" dir="2700000" algn="tl">
                  <a:srgbClr val="000000"/>
                </a:outerShdw>
              </a:effectLst>
              <a:latin typeface="Calibri" pitchFamily="34" charset="0"/>
            </a:endParaRPr>
          </a:p>
          <a:p>
            <a:pPr algn="ctr">
              <a:spcBef>
                <a:spcPts val="0"/>
              </a:spcBef>
              <a:defRPr/>
            </a:pPr>
            <a:r>
              <a:rPr lang="it-IT" sz="2400" i="1" dirty="0">
                <a:solidFill>
                  <a:schemeClr val="bg1"/>
                </a:solidFill>
                <a:effectLst>
                  <a:outerShdw blurRad="38100" dist="38100" dir="2700000" algn="tl">
                    <a:srgbClr val="000000"/>
                  </a:outerShdw>
                </a:effectLst>
                <a:latin typeface="Calibri" pitchFamily="34" charset="0"/>
              </a:rPr>
              <a:t>Dipartimento di Scienze della Terra</a:t>
            </a:r>
            <a:br>
              <a:rPr lang="it-IT" sz="2400" i="1" dirty="0">
                <a:solidFill>
                  <a:schemeClr val="bg1"/>
                </a:solidFill>
                <a:effectLst>
                  <a:outerShdw blurRad="38100" dist="38100" dir="2700000" algn="tl">
                    <a:srgbClr val="000000"/>
                  </a:outerShdw>
                </a:effectLst>
                <a:latin typeface="Calibri" pitchFamily="34" charset="0"/>
              </a:rPr>
            </a:br>
            <a:r>
              <a:rPr lang="it-IT" sz="2400" i="1" dirty="0">
                <a:solidFill>
                  <a:schemeClr val="bg1"/>
                </a:solidFill>
                <a:effectLst>
                  <a:outerShdw blurRad="38100" dist="38100" dir="2700000" algn="tl">
                    <a:srgbClr val="000000"/>
                  </a:outerShdw>
                </a:effectLst>
                <a:latin typeface="Calibri" pitchFamily="34" charset="0"/>
              </a:rPr>
              <a:t>Università degli Studi di Roma La Sapienza</a:t>
            </a:r>
            <a:r>
              <a:rPr lang="it-IT" sz="3600" i="1" dirty="0">
                <a:solidFill>
                  <a:schemeClr val="bg1"/>
                </a:solidFill>
                <a:effectLst>
                  <a:outerShdw blurRad="38100" dist="38100" dir="2700000" algn="tl">
                    <a:srgbClr val="000000"/>
                  </a:outerShdw>
                </a:effectLst>
                <a:latin typeface="Calibri" pitchFamily="34" charset="0"/>
              </a:rPr>
              <a:t> </a:t>
            </a:r>
            <a:br>
              <a:rPr lang="it-IT" sz="4400" dirty="0">
                <a:solidFill>
                  <a:schemeClr val="bg1"/>
                </a:solidFill>
                <a:effectLst>
                  <a:outerShdw blurRad="38100" dist="38100" dir="2700000" algn="tl">
                    <a:srgbClr val="000000"/>
                  </a:outerShdw>
                </a:effectLst>
                <a:latin typeface="Calibri" pitchFamily="34" charset="0"/>
              </a:rPr>
            </a:br>
            <a:endParaRPr lang="it-IT" sz="1000" dirty="0">
              <a:solidFill>
                <a:schemeClr val="bg1"/>
              </a:solidFill>
              <a:effectLst>
                <a:outerShdw blurRad="38100" dist="38100" dir="2700000" algn="tl">
                  <a:srgbClr val="000000"/>
                </a:outerShdw>
              </a:effectLst>
              <a:latin typeface="Calibri" pitchFamily="34" charset="0"/>
            </a:endParaRPr>
          </a:p>
          <a:p>
            <a:pPr algn="ctr">
              <a:spcBef>
                <a:spcPts val="0"/>
              </a:spcBef>
              <a:defRPr/>
            </a:pPr>
            <a:r>
              <a:rPr lang="it-IT" sz="3200" dirty="0">
                <a:solidFill>
                  <a:schemeClr val="bg1"/>
                </a:solidFill>
                <a:effectLst>
                  <a:outerShdw blurRad="38100" dist="38100" dir="2700000" algn="tl">
                    <a:srgbClr val="000000"/>
                  </a:outerShdw>
                </a:effectLst>
                <a:latin typeface="Calibri" pitchFamily="34" charset="0"/>
              </a:rPr>
              <a:t>Michele Lustrino</a:t>
            </a:r>
            <a:br>
              <a:rPr lang="it-IT" sz="2400" dirty="0">
                <a:solidFill>
                  <a:schemeClr val="bg1"/>
                </a:solidFill>
                <a:effectLst>
                  <a:outerShdw blurRad="38100" dist="38100" dir="2700000" algn="tl">
                    <a:srgbClr val="000000"/>
                  </a:outerShdw>
                </a:effectLst>
                <a:latin typeface="Calibri" pitchFamily="34" charset="0"/>
              </a:rPr>
            </a:br>
            <a:r>
              <a:rPr lang="it-IT" sz="2400" dirty="0">
                <a:solidFill>
                  <a:schemeClr val="bg1"/>
                </a:solidFill>
                <a:effectLst>
                  <a:outerShdw blurRad="38100" dist="38100" dir="2700000" algn="tl">
                    <a:srgbClr val="000000"/>
                  </a:outerShdw>
                </a:effectLst>
                <a:latin typeface="Calibri" pitchFamily="34" charset="0"/>
              </a:rPr>
              <a:t>(michele.lustrino@uniroma1.it. Tel: 06 49914158. Stanza 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206375" y="865188"/>
            <a:ext cx="8756650" cy="2431435"/>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 upwelling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of mantle material (</a:t>
            </a:r>
            <a:r>
              <a:rPr lang="en-GB" sz="2800" u="sng" dirty="0">
                <a:solidFill>
                  <a:schemeClr val="bg1"/>
                </a:solidFill>
                <a:effectLst>
                  <a:outerShdw blurRad="38100" dist="38100" dir="2700000" algn="tl">
                    <a:srgbClr val="000000"/>
                  </a:outerShdw>
                </a:effectLst>
                <a:latin typeface="Calibri" pitchFamily="34" charset="0"/>
                <a:sym typeface="Wingdings" pitchFamily="2" charset="2"/>
              </a:rPr>
              <a:t>either solid or melt</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       is not isothermal</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t>
            </a:r>
            <a:endParaRPr lang="en-GB" sz="14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12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upwelling of solid mantle is considered to be always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adiabatic</a:t>
            </a:r>
            <a:r>
              <a:rPr lang="en-GB" sz="2800" dirty="0">
                <a:solidFill>
                  <a:schemeClr val="bg1"/>
                </a:solidFill>
                <a:effectLst>
                  <a:outerShdw blurRad="38100" dist="38100" dir="2700000" algn="tl">
                    <a:srgbClr val="000000"/>
                  </a:outerShdw>
                </a:effectLst>
                <a:latin typeface="Calibri" pitchFamily="34" charset="0"/>
                <a:sym typeface="Wingdings" pitchFamily="2" charset="2"/>
              </a:rPr>
              <a:t> (i.e., without exchange of heat and mass, </a:t>
            </a:r>
            <a:r>
              <a:rPr lang="en-GB" sz="2800" u="sng" dirty="0">
                <a:solidFill>
                  <a:schemeClr val="bg1"/>
                </a:solidFill>
                <a:effectLst>
                  <a:outerShdw blurRad="38100" dist="38100" dir="2700000" algn="tl">
                    <a:srgbClr val="000000"/>
                  </a:outerShdw>
                </a:effectLst>
                <a:latin typeface="Calibri" pitchFamily="34" charset="0"/>
                <a:sym typeface="Wingdings" pitchFamily="2" charset="2"/>
              </a:rPr>
              <a:t>but</a:t>
            </a:r>
            <a:r>
              <a:rPr lang="en-GB" sz="2800" dirty="0">
                <a:solidFill>
                  <a:schemeClr val="bg1"/>
                </a:solidFill>
                <a:effectLst>
                  <a:outerShdw blurRad="38100" dist="38100" dir="2700000" algn="tl">
                    <a:srgbClr val="000000"/>
                  </a:outerShdw>
                </a:effectLst>
                <a:latin typeface="Calibri" pitchFamily="34" charset="0"/>
                <a:sym typeface="Wingdings" pitchFamily="2" charset="2"/>
              </a:rPr>
              <a:t> with change of temperature).</a:t>
            </a:r>
          </a:p>
        </p:txBody>
      </p:sp>
      <p:sp>
        <p:nvSpPr>
          <p:cNvPr id="818181" name="Text Box 5"/>
          <p:cNvSpPr txBox="1">
            <a:spLocks noChangeArrowheads="1"/>
          </p:cNvSpPr>
          <p:nvPr/>
        </p:nvSpPr>
        <p:spPr bwMode="auto">
          <a:xfrm>
            <a:off x="317501" y="3457225"/>
            <a:ext cx="8475662" cy="3231654"/>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What will be the theoretical drop in T of a solid mantle upwelling from 200 to 100 km (without melting)?</a:t>
            </a:r>
          </a:p>
          <a:p>
            <a:pPr algn="ctr">
              <a:spcBef>
                <a:spcPts val="1200"/>
              </a:spcBef>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~40-60 °C</a:t>
            </a:r>
          </a:p>
          <a:p>
            <a:pPr>
              <a:spcBef>
                <a:spcPts val="1200"/>
              </a:spcBef>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What will be the theoretical drop in T of a melt upwelling from 200 to 100 km?</a:t>
            </a:r>
          </a:p>
          <a:p>
            <a:pPr algn="ctr">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~100 °C</a:t>
            </a:r>
          </a:p>
        </p:txBody>
      </p:sp>
      <p:sp>
        <p:nvSpPr>
          <p:cNvPr id="5" name="Text Box 4"/>
          <p:cNvSpPr txBox="1">
            <a:spLocks noChangeArrowheads="1"/>
          </p:cNvSpPr>
          <p:nvPr/>
        </p:nvSpPr>
        <p:spPr bwMode="auto">
          <a:xfrm>
            <a:off x="2451100" y="12700"/>
            <a:ext cx="42418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Mantle Adiabat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fade">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79">
                                            <p:txEl>
                                              <p:pRg st="2" end="2"/>
                                            </p:txEl>
                                          </p:spTgt>
                                        </p:tgtEl>
                                        <p:attrNameLst>
                                          <p:attrName>style.visibility</p:attrName>
                                        </p:attrNameLst>
                                      </p:cBhvr>
                                      <p:to>
                                        <p:strVal val="visible"/>
                                      </p:to>
                                    </p:set>
                                    <p:animEffect transition="in" filter="fade">
                                      <p:cBhvr>
                                        <p:cTn id="12" dur="500"/>
                                        <p:tgtEl>
                                          <p:spTgt spid="818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8181">
                                            <p:txEl>
                                              <p:pRg st="0" end="0"/>
                                            </p:txEl>
                                          </p:spTgt>
                                        </p:tgtEl>
                                        <p:attrNameLst>
                                          <p:attrName>style.visibility</p:attrName>
                                        </p:attrNameLst>
                                      </p:cBhvr>
                                      <p:to>
                                        <p:strVal val="visible"/>
                                      </p:to>
                                    </p:set>
                                    <p:animEffect transition="in" filter="fade">
                                      <p:cBhvr>
                                        <p:cTn id="17" dur="500"/>
                                        <p:tgtEl>
                                          <p:spTgt spid="8181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8181">
                                            <p:txEl>
                                              <p:pRg st="1" end="1"/>
                                            </p:txEl>
                                          </p:spTgt>
                                        </p:tgtEl>
                                        <p:attrNameLst>
                                          <p:attrName>style.visibility</p:attrName>
                                        </p:attrNameLst>
                                      </p:cBhvr>
                                      <p:to>
                                        <p:strVal val="visible"/>
                                      </p:to>
                                    </p:set>
                                    <p:animEffect transition="in" filter="fade">
                                      <p:cBhvr>
                                        <p:cTn id="22" dur="500"/>
                                        <p:tgtEl>
                                          <p:spTgt spid="81818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8181">
                                            <p:txEl>
                                              <p:pRg st="2" end="2"/>
                                            </p:txEl>
                                          </p:spTgt>
                                        </p:tgtEl>
                                        <p:attrNameLst>
                                          <p:attrName>style.visibility</p:attrName>
                                        </p:attrNameLst>
                                      </p:cBhvr>
                                      <p:to>
                                        <p:strVal val="visible"/>
                                      </p:to>
                                    </p:set>
                                    <p:animEffect transition="in" filter="fade">
                                      <p:cBhvr>
                                        <p:cTn id="27" dur="500"/>
                                        <p:tgtEl>
                                          <p:spTgt spid="81818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8181">
                                            <p:txEl>
                                              <p:pRg st="3" end="3"/>
                                            </p:txEl>
                                          </p:spTgt>
                                        </p:tgtEl>
                                        <p:attrNameLst>
                                          <p:attrName>style.visibility</p:attrName>
                                        </p:attrNameLst>
                                      </p:cBhvr>
                                      <p:to>
                                        <p:strVal val="visible"/>
                                      </p:to>
                                    </p:set>
                                    <p:animEffect transition="in" filter="fade">
                                      <p:cBhvr>
                                        <p:cTn id="32" dur="500"/>
                                        <p:tgtEl>
                                          <p:spTgt spid="818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818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standard models concerning Mantle Potential Temperature assume:</a:t>
            </a:r>
          </a:p>
        </p:txBody>
      </p:sp>
      <p:sp>
        <p:nvSpPr>
          <p:cNvPr id="22" name="Text Box 3"/>
          <p:cNvSpPr txBox="1">
            <a:spLocks noChangeArrowheads="1"/>
          </p:cNvSpPr>
          <p:nvPr/>
        </p:nvSpPr>
        <p:spPr bwMode="auto">
          <a:xfrm>
            <a:off x="123825" y="1668463"/>
            <a:ext cx="8918575" cy="4124206"/>
          </a:xfrm>
          <a:prstGeom prst="rect">
            <a:avLst/>
          </a:prstGeom>
          <a:noFill/>
          <a:ln w="9525">
            <a:noFill/>
            <a:miter lim="800000"/>
            <a:headEnd/>
            <a:tailEnd/>
          </a:ln>
          <a:effectLst/>
        </p:spPr>
        <p:txBody>
          <a:bodyPr wrap="square">
            <a:spAutoFit/>
          </a:bodyPr>
          <a:lstStyle/>
          <a:p>
            <a:pPr>
              <a:spcAft>
                <a:spcPts val="1200"/>
              </a:spcAft>
              <a:defRPr/>
            </a:pPr>
            <a:r>
              <a:rPr lang="en-GB" sz="2400" dirty="0">
                <a:solidFill>
                  <a:srgbClr val="FFFF00"/>
                </a:solidFill>
                <a:effectLst/>
                <a:latin typeface="Calibri" pitchFamily="34" charset="0"/>
                <a:sym typeface="Wingdings" pitchFamily="2" charset="2"/>
              </a:rPr>
              <a:t>1) The “</a:t>
            </a:r>
            <a:r>
              <a:rPr lang="en-GB" sz="2400" dirty="0">
                <a:solidFill>
                  <a:schemeClr val="bg1"/>
                </a:solidFill>
                <a:effectLst/>
                <a:latin typeface="Calibri" pitchFamily="34" charset="0"/>
                <a:sym typeface="Wingdings" pitchFamily="2" charset="2"/>
              </a:rPr>
              <a:t>normal</a:t>
            </a:r>
            <a:r>
              <a:rPr lang="en-GB" sz="2400" dirty="0">
                <a:solidFill>
                  <a:srgbClr val="FFFF00"/>
                </a:solidFill>
                <a:effectLst/>
                <a:latin typeface="Calibri" pitchFamily="34" charset="0"/>
                <a:sym typeface="Wingdings" pitchFamily="2" charset="2"/>
              </a:rPr>
              <a:t>” mantle potential temperature is the temperature recorded by MORB.</a:t>
            </a:r>
          </a:p>
          <a:p>
            <a:pPr>
              <a:spcAft>
                <a:spcPts val="120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If a basaltic melt records temperatures higher than those recorded in MORB, it means that it source is hotter than the MORB source. The difference in temperature is considered an “</a:t>
            </a:r>
            <a:r>
              <a:rPr lang="en-GB" sz="2200" dirty="0">
                <a:solidFill>
                  <a:srgbClr val="FFFF00"/>
                </a:solidFill>
                <a:effectLst>
                  <a:outerShdw blurRad="38100" dist="38100" dir="2700000" algn="tl">
                    <a:srgbClr val="000000"/>
                  </a:outerShdw>
                </a:effectLst>
                <a:latin typeface="Calibri" pitchFamily="34" charset="0"/>
                <a:sym typeface="Wingdings" pitchFamily="2" charset="2"/>
              </a:rPr>
              <a:t>anomaly</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in the mantle thermal structure.</a:t>
            </a:r>
          </a:p>
          <a:p>
            <a:pPr>
              <a:spcAft>
                <a:spcPts val="120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temperature excess is considered a consequence of the upwelling of a hot-spot or mantle plume, likely coming from very deep (D’’).</a:t>
            </a:r>
          </a:p>
          <a:p>
            <a:pPr>
              <a:spcAft>
                <a:spcPts val="120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Assuming an adiabatic sub-lithospheric mantle and a “normal” mantle potential temperature of 1280 °C, magmas formed at higher temperatures (e.g., in mid-plate areas such as Hawaii) come from hotter sources.</a:t>
            </a:r>
          </a:p>
        </p:txBody>
      </p:sp>
      <p:cxnSp>
        <p:nvCxnSpPr>
          <p:cNvPr id="6" name="Connettore 1 5"/>
          <p:cNvCxnSpPr/>
          <p:nvPr/>
        </p:nvCxnSpPr>
        <p:spPr bwMode="auto">
          <a:xfrm>
            <a:off x="4095192" y="5209402"/>
            <a:ext cx="4536000" cy="0"/>
          </a:xfrm>
          <a:prstGeom prst="line">
            <a:avLst/>
          </a:prstGeom>
          <a:noFill/>
          <a:ln w="19050" cap="flat" cmpd="sng" algn="ctr">
            <a:solidFill>
              <a:srgbClr val="FF0000"/>
            </a:solidFill>
            <a:prstDash val="solid"/>
            <a:round/>
            <a:headEnd type="none" w="med" len="med"/>
            <a:tailEnd type="none" w="med" len="med"/>
          </a:ln>
          <a:effectLst/>
        </p:spPr>
      </p:cxnSp>
      <p:cxnSp>
        <p:nvCxnSpPr>
          <p:cNvPr id="7" name="Connettore 1 6"/>
          <p:cNvCxnSpPr/>
          <p:nvPr/>
        </p:nvCxnSpPr>
        <p:spPr bwMode="auto">
          <a:xfrm>
            <a:off x="4770222" y="5559681"/>
            <a:ext cx="2952000" cy="0"/>
          </a:xfrm>
          <a:prstGeom prst="line">
            <a:avLst/>
          </a:prstGeom>
          <a:noFill/>
          <a:ln w="19050" cap="flat" cmpd="sng" algn="ctr">
            <a:solidFill>
              <a:srgbClr val="FF0000"/>
            </a:solidFill>
            <a:prstDash val="solid"/>
            <a:round/>
            <a:headEnd type="none" w="med" len="med"/>
            <a:tailEnd type="none" w="med" len="med"/>
          </a:ln>
          <a:effectLst/>
        </p:spPr>
      </p:cxnSp>
      <p:sp>
        <p:nvSpPr>
          <p:cNvPr id="2" name="Text Box 4">
            <a:extLst>
              <a:ext uri="{FF2B5EF4-FFF2-40B4-BE49-F238E27FC236}">
                <a16:creationId xmlns:a16="http://schemas.microsoft.com/office/drawing/2014/main" id="{017667EE-8654-FC5D-CA8D-A5C07589D82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1723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2000"/>
                                        <p:tgtEl>
                                          <p:spTgt spid="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1000125"/>
            <a:ext cx="3835400" cy="646331"/>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Remember this?</a:t>
            </a:r>
          </a:p>
        </p:txBody>
      </p:sp>
      <p:grpSp>
        <p:nvGrpSpPr>
          <p:cNvPr id="5" name="Group 71"/>
          <p:cNvGrpSpPr>
            <a:grpSpLocks/>
          </p:cNvGrpSpPr>
          <p:nvPr/>
        </p:nvGrpSpPr>
        <p:grpSpPr bwMode="auto">
          <a:xfrm>
            <a:off x="4193113" y="891363"/>
            <a:ext cx="4857750" cy="5781478"/>
            <a:chOff x="0" y="538"/>
            <a:chExt cx="3060" cy="3883"/>
          </a:xfrm>
        </p:grpSpPr>
        <p:sp>
          <p:nvSpPr>
            <p:cNvPr id="6" name="Rettangolo 69"/>
            <p:cNvSpPr>
              <a:spLocks noChangeArrowheads="1"/>
            </p:cNvSpPr>
            <p:nvPr/>
          </p:nvSpPr>
          <p:spPr bwMode="auto">
            <a:xfrm>
              <a:off x="0" y="554"/>
              <a:ext cx="3060"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7" name="CasellaDiTesto 6"/>
            <p:cNvSpPr txBox="1"/>
            <p:nvPr/>
          </p:nvSpPr>
          <p:spPr bwMode="auto">
            <a:xfrm rot="16200000">
              <a:off x="-218" y="2509"/>
              <a:ext cx="836"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8" name="CasellaDiTesto 7"/>
            <p:cNvSpPr txBox="1"/>
            <p:nvPr/>
          </p:nvSpPr>
          <p:spPr bwMode="auto">
            <a:xfrm>
              <a:off x="1397"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9" name="CasellaDiTesto 8"/>
            <p:cNvSpPr txBox="1"/>
            <p:nvPr/>
          </p:nvSpPr>
          <p:spPr bwMode="auto">
            <a:xfrm>
              <a:off x="900" y="538"/>
              <a:ext cx="1133" cy="248"/>
            </a:xfrm>
            <a:prstGeom prst="rect">
              <a:avLst/>
            </a:prstGeom>
            <a:noFill/>
          </p:spPr>
          <p:txBody>
            <a:bodyPr wrap="none">
              <a:spAutoFit/>
            </a:bodyPr>
            <a:lstStyle/>
            <a:p>
              <a:pP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10" name="CasellaDiTesto 9"/>
            <p:cNvSpPr txBox="1"/>
            <p:nvPr/>
          </p:nvSpPr>
          <p:spPr bwMode="auto">
            <a:xfrm>
              <a:off x="1956"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11" name="CasellaDiTesto 10"/>
            <p:cNvSpPr txBox="1"/>
            <p:nvPr/>
          </p:nvSpPr>
          <p:spPr bwMode="auto">
            <a:xfrm>
              <a:off x="2459"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2" name="CasellaDiTesto 11"/>
            <p:cNvSpPr txBox="1"/>
            <p:nvPr/>
          </p:nvSpPr>
          <p:spPr bwMode="auto">
            <a:xfrm>
              <a:off x="81" y="30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13"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4"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5"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6"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7"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8"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9"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0"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21"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3"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4"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5"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6"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7" name="CasellaDiTesto 26"/>
            <p:cNvSpPr txBox="1"/>
            <p:nvPr/>
          </p:nvSpPr>
          <p:spPr bwMode="auto">
            <a:xfrm>
              <a:off x="90" y="4173"/>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28" name="CasellaDiTesto 27"/>
            <p:cNvSpPr txBox="1"/>
            <p:nvPr/>
          </p:nvSpPr>
          <p:spPr bwMode="auto">
            <a:xfrm>
              <a:off x="92" y="19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29" name="CasellaDiTesto 28"/>
            <p:cNvSpPr txBox="1"/>
            <p:nvPr/>
          </p:nvSpPr>
          <p:spPr bwMode="auto">
            <a:xfrm>
              <a:off x="301" y="869"/>
              <a:ext cx="190"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30"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31"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32"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3" name="CasellaDiTesto 32"/>
            <p:cNvSpPr txBox="1"/>
            <p:nvPr/>
          </p:nvSpPr>
          <p:spPr bwMode="auto">
            <a:xfrm>
              <a:off x="825"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34"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5"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6"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8" name="Rettangolo 126"/>
            <p:cNvSpPr>
              <a:spLocks noChangeArrowheads="1"/>
            </p:cNvSpPr>
            <p:nvPr/>
          </p:nvSpPr>
          <p:spPr bwMode="auto">
            <a:xfrm>
              <a:off x="540" y="988"/>
              <a:ext cx="2124" cy="3332"/>
            </a:xfrm>
            <a:prstGeom prst="rect">
              <a:avLst/>
            </a:prstGeom>
            <a:noFill/>
            <a:ln w="38100">
              <a:solidFill>
                <a:schemeClr val="bg1"/>
              </a:solidFill>
              <a:round/>
              <a:headEnd/>
              <a:tailEnd/>
            </a:ln>
          </p:spPr>
          <p:txBody>
            <a:bodyPr/>
            <a:lstStyle/>
            <a:p>
              <a:pPr eaLnBrk="0" hangingPunct="0"/>
              <a:endParaRPr lang="en-GB">
                <a:latin typeface="Calibri" pitchFamily="34" charset="0"/>
              </a:endParaRPr>
            </a:p>
          </p:txBody>
        </p:sp>
        <p:cxnSp>
          <p:nvCxnSpPr>
            <p:cNvPr id="39" name="Connettore 1 38"/>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4"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5"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6"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47" name="Figura a mano libera 135"/>
          <p:cNvSpPr>
            <a:spLocks noChangeArrowheads="1"/>
          </p:cNvSpPr>
          <p:nvPr/>
        </p:nvSpPr>
        <p:spPr bwMode="auto">
          <a:xfrm>
            <a:off x="5058300" y="1583513"/>
            <a:ext cx="3375025" cy="4938713"/>
          </a:xfrm>
          <a:custGeom>
            <a:avLst/>
            <a:gdLst>
              <a:gd name="T0" fmla="*/ 0 w 2270783"/>
              <a:gd name="T1" fmla="*/ 0 h 5885207"/>
              <a:gd name="T2" fmla="*/ 8760717 w 2270783"/>
              <a:gd name="T3" fmla="*/ 118119 h 5885207"/>
              <a:gd name="T4" fmla="*/ 19122647 w 2270783"/>
              <a:gd name="T5" fmla="*/ 1935096 h 5885207"/>
              <a:gd name="T6" fmla="*/ 24474822 w 2270783"/>
              <a:gd name="T7" fmla="*/ 2054791 h 5885207"/>
              <a:gd name="T8" fmla="*/ 0 60000 65536"/>
              <a:gd name="T9" fmla="*/ 0 60000 65536"/>
              <a:gd name="T10" fmla="*/ 0 60000 65536"/>
              <a:gd name="T11" fmla="*/ 0 60000 65536"/>
              <a:gd name="T12" fmla="*/ 0 w 2270783"/>
              <a:gd name="T13" fmla="*/ 0 h 5885207"/>
              <a:gd name="T14" fmla="*/ 2270783 w 2270783"/>
              <a:gd name="T15" fmla="*/ 5885207 h 5885207"/>
            </a:gdLst>
            <a:ahLst/>
            <a:cxnLst>
              <a:cxn ang="T8">
                <a:pos x="T0" y="T1"/>
              </a:cxn>
              <a:cxn ang="T9">
                <a:pos x="T2" y="T3"/>
              </a:cxn>
              <a:cxn ang="T10">
                <a:pos x="T4" y="T5"/>
              </a:cxn>
              <a:cxn ang="T11">
                <a:pos x="T6" y="T7"/>
              </a:cxn>
            </a:cxnLst>
            <a:rect l="T12" t="T13" r="T14" b="T15"/>
            <a:pathLst>
              <a:path w="2270783" h="5885207">
                <a:moveTo>
                  <a:pt x="0" y="0"/>
                </a:moveTo>
                <a:cubicBezTo>
                  <a:pt x="217406" y="28805"/>
                  <a:pt x="724538" y="249502"/>
                  <a:pt x="812822" y="338307"/>
                </a:cubicBezTo>
                <a:cubicBezTo>
                  <a:pt x="908812" y="463665"/>
                  <a:pt x="1740072" y="5508193"/>
                  <a:pt x="1774204" y="5542383"/>
                </a:cubicBezTo>
                <a:cubicBezTo>
                  <a:pt x="1889114" y="5665903"/>
                  <a:pt x="1991312" y="5805136"/>
                  <a:pt x="2270783" y="5885207"/>
                </a:cubicBezTo>
              </a:path>
            </a:pathLst>
          </a:custGeom>
          <a:noFill/>
          <a:ln w="38100">
            <a:solidFill>
              <a:srgbClr val="FF0000"/>
            </a:solidFill>
            <a:round/>
            <a:headEnd/>
            <a:tailEnd/>
          </a:ln>
        </p:spPr>
        <p:txBody>
          <a:bodyPr/>
          <a:lstStyle/>
          <a:p>
            <a:endParaRPr lang="en-GB">
              <a:latin typeface="Calibri" pitchFamily="34" charset="0"/>
            </a:endParaRPr>
          </a:p>
        </p:txBody>
      </p:sp>
      <p:sp>
        <p:nvSpPr>
          <p:cNvPr id="48" name="Stella a 5 punte 137"/>
          <p:cNvSpPr>
            <a:spLocks/>
          </p:cNvSpPr>
          <p:nvPr/>
        </p:nvSpPr>
        <p:spPr bwMode="auto">
          <a:xfrm>
            <a:off x="5890150" y="1539063"/>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49" name="Stella a 5 punte 136"/>
          <p:cNvSpPr>
            <a:spLocks/>
          </p:cNvSpPr>
          <p:nvPr/>
        </p:nvSpPr>
        <p:spPr bwMode="auto">
          <a:xfrm>
            <a:off x="7790388" y="6174563"/>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Text Box 3"/>
          <p:cNvSpPr txBox="1">
            <a:spLocks noChangeArrowheads="1"/>
          </p:cNvSpPr>
          <p:nvPr/>
        </p:nvSpPr>
        <p:spPr bwMode="auto">
          <a:xfrm>
            <a:off x="317500" y="1745192"/>
            <a:ext cx="3835400" cy="2308324"/>
          </a:xfrm>
          <a:prstGeom prst="rect">
            <a:avLst/>
          </a:prstGeom>
          <a:noFill/>
          <a:ln w="9525">
            <a:noFill/>
            <a:miter lim="800000"/>
            <a:headEnd/>
            <a:tailEnd/>
          </a:ln>
          <a:effectLst/>
        </p:spPr>
        <p:txBody>
          <a:bodyPr wrap="square">
            <a:spAutoFit/>
          </a:bodyPr>
          <a:lstStyle/>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According to this classical view the higher temperature recorded by non-MORB magmas is related to heat excess in the superadiabatic D’’ region. </a:t>
            </a:r>
          </a:p>
        </p:txBody>
      </p:sp>
      <p:sp>
        <p:nvSpPr>
          <p:cNvPr id="2" name="Text Box 4">
            <a:extLst>
              <a:ext uri="{FF2B5EF4-FFF2-40B4-BE49-F238E27FC236}">
                <a16:creationId xmlns:a16="http://schemas.microsoft.com/office/drawing/2014/main" id="{C0B391C1-5564-0933-D3D6-05578E2690A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path" presetSubtype="0" accel="50000" decel="50000" fill="hold" nodeType="clickEffect">
                                  <p:stCondLst>
                                    <p:cond delay="0"/>
                                  </p:stCondLst>
                                  <p:childTnLst>
                                    <p:animMotion origin="layout" path="M 0.00035 0.00046 L -0.00677 -0.02847 " pathEditMode="relative" rAng="0" ptsTypes="AA">
                                      <p:cBhvr>
                                        <p:cTn id="24" dur="2000" fill="hold"/>
                                        <p:tgtEl>
                                          <p:spTgt spid="48"/>
                                        </p:tgtEl>
                                        <p:attrNameLst>
                                          <p:attrName>ppt_x</p:attrName>
                                          <p:attrName>ppt_y</p:attrName>
                                        </p:attrNameLst>
                                      </p:cBhvr>
                                      <p:rCtr x="-400" y="-150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path" presetSubtype="0" accel="50000" decel="50000" fill="hold" nodeType="clickEffect">
                                  <p:stCondLst>
                                    <p:cond delay="0"/>
                                  </p:stCondLst>
                                  <p:childTnLst>
                                    <p:animMotion origin="layout" path="M -1.94444E-6 -4.03323E-17 L -0.17466 -0.70532 " pathEditMode="relative" rAng="0" ptsTypes="AA">
                                      <p:cBhvr>
                                        <p:cTn id="33" dur="3000" fill="hold"/>
                                        <p:tgtEl>
                                          <p:spTgt spid="49"/>
                                        </p:tgtEl>
                                        <p:attrNameLst>
                                          <p:attrName>ppt_x</p:attrName>
                                          <p:attrName>ppt_y</p:attrName>
                                        </p:attrNameLst>
                                      </p:cBhvr>
                                      <p:rCtr x="-8733" y="-35324"/>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47" grpId="0" animBg="1"/>
      <p:bldP spid="5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123824" y="1671638"/>
            <a:ext cx="9020175" cy="4339650"/>
          </a:xfrm>
          <a:prstGeom prst="rect">
            <a:avLst/>
          </a:prstGeom>
          <a:noFill/>
          <a:ln w="9525">
            <a:noFill/>
            <a:miter lim="800000"/>
            <a:headEnd/>
            <a:tailEnd/>
          </a:ln>
          <a:effectLst/>
        </p:spPr>
        <p:txBody>
          <a:bodyPr wrap="square">
            <a:spAutoFit/>
          </a:bodyPr>
          <a:lstStyle/>
          <a:p>
            <a:pPr>
              <a:spcAft>
                <a:spcPts val="1200"/>
              </a:spcAf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2) The concept of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normal</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 mantle potential temperature does not exist.</a:t>
            </a:r>
          </a:p>
          <a:p>
            <a:pPr>
              <a:spcAft>
                <a:spcPts val="120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Large thick plates may insulate the mantle preventing the rapid cooling that occurs at ridges.</a:t>
            </a:r>
          </a:p>
          <a:p>
            <a:pPr>
              <a:spcAft>
                <a:spcPts val="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mantle under ridges cools more rapidly than under thick plates because:</a:t>
            </a:r>
          </a:p>
          <a:p>
            <a:pPr>
              <a:spcAft>
                <a:spcPts val="0"/>
              </a:spcAft>
              <a:buFontTx/>
              <a:buChar cha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 The conduction layer is largely absent;</a:t>
            </a:r>
          </a:p>
          <a:p>
            <a:pPr>
              <a:spcAft>
                <a:spcPts val="0"/>
              </a:spcAft>
              <a:buFontTx/>
              <a:buChar cha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 Heat is delivered rapidly to the surface by convection and removed into the ocean and atmosphere and by lateral advection (plate spreading);</a:t>
            </a:r>
          </a:p>
          <a:p>
            <a:pPr>
              <a:spcAft>
                <a:spcPts val="1200"/>
              </a:spcAft>
              <a:buFontTx/>
              <a:buChar cha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 Melt removal transfers heat more easily than solid-state convection. Massive melting has a refrigeration effect.</a:t>
            </a:r>
          </a:p>
          <a:p>
            <a:pPr>
              <a:spcAft>
                <a:spcPts val="1200"/>
              </a:spcAft>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anomaly is not the mid-plate mantle (OIB source) but the MORB sources.</a:t>
            </a:r>
          </a:p>
        </p:txBody>
      </p:sp>
      <p:sp>
        <p:nvSpPr>
          <p:cNvPr id="8"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alternative model concerning Mantle Potential Temperature assumes:</a:t>
            </a:r>
          </a:p>
        </p:txBody>
      </p:sp>
      <p:cxnSp>
        <p:nvCxnSpPr>
          <p:cNvPr id="10" name="Connettore 1 9"/>
          <p:cNvCxnSpPr/>
          <p:nvPr/>
        </p:nvCxnSpPr>
        <p:spPr bwMode="auto">
          <a:xfrm>
            <a:off x="285192" y="5904727"/>
            <a:ext cx="8604000" cy="0"/>
          </a:xfrm>
          <a:prstGeom prst="line">
            <a:avLst/>
          </a:prstGeom>
          <a:noFill/>
          <a:ln w="19050" cap="flat" cmpd="sng" algn="ctr">
            <a:solidFill>
              <a:srgbClr val="FF0000"/>
            </a:solidFill>
            <a:prstDash val="solid"/>
            <a:round/>
            <a:headEnd type="none" w="med" len="med"/>
            <a:tailEnd type="none" w="med" len="med"/>
          </a:ln>
          <a:effectLst/>
        </p:spPr>
      </p:cxnSp>
      <p:sp>
        <p:nvSpPr>
          <p:cNvPr id="2" name="Text Box 4">
            <a:extLst>
              <a:ext uri="{FF2B5EF4-FFF2-40B4-BE49-F238E27FC236}">
                <a16:creationId xmlns:a16="http://schemas.microsoft.com/office/drawing/2014/main" id="{C9B551FC-1C08-AF56-B1EE-C14D0530F21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fade">
                                      <p:cBhvr>
                                        <p:cTn id="16" dur="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500"/>
                                        <p:tgtEl>
                                          <p:spTgt spid="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fade">
                                      <p:cBhvr>
                                        <p:cTn id="26" dur="500"/>
                                        <p:tgtEl>
                                          <p:spTgt spid="2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animEffect transition="in" filter="fade">
                                      <p:cBhvr>
                                        <p:cTn id="31" dur="500"/>
                                        <p:tgtEl>
                                          <p:spTgt spid="2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xEl>
                                              <p:pRg st="5" end="5"/>
                                            </p:txEl>
                                          </p:spTgt>
                                        </p:tgtEl>
                                        <p:attrNameLst>
                                          <p:attrName>style.visibility</p:attrName>
                                        </p:attrNameLst>
                                      </p:cBhvr>
                                      <p:to>
                                        <p:strVal val="visible"/>
                                      </p:to>
                                    </p:set>
                                    <p:animEffect transition="in" filter="fade">
                                      <p:cBhvr>
                                        <p:cTn id="36" dur="500"/>
                                        <p:tgtEl>
                                          <p:spTgt spid="2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animEffect transition="in" filter="fade">
                                      <p:cBhvr>
                                        <p:cTn id="41" dur="500"/>
                                        <p:tgtEl>
                                          <p:spTgt spid="2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317500" y="746125"/>
            <a:ext cx="8521700" cy="946150"/>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Another, more realistic model concerning Mantle Potential Temperature assumes:</a:t>
            </a:r>
          </a:p>
        </p:txBody>
      </p:sp>
      <p:sp>
        <p:nvSpPr>
          <p:cNvPr id="20" name="Text Box 3"/>
          <p:cNvSpPr txBox="1">
            <a:spLocks noChangeArrowheads="1"/>
          </p:cNvSpPr>
          <p:nvPr/>
        </p:nvSpPr>
        <p:spPr bwMode="auto">
          <a:xfrm>
            <a:off x="123825" y="1671638"/>
            <a:ext cx="8921750" cy="523220"/>
          </a:xfrm>
          <a:prstGeom prst="rect">
            <a:avLst/>
          </a:prstGeom>
          <a:noFill/>
          <a:ln w="9525">
            <a:noFill/>
            <a:miter lim="800000"/>
            <a:headEnd/>
            <a:tailEnd/>
          </a:ln>
          <a:effectLst/>
        </p:spPr>
        <p:txBody>
          <a:bodyPr wrap="square">
            <a:spAutoFit/>
          </a:bodyPr>
          <a:lstStyle/>
          <a:p>
            <a:pPr>
              <a:spcAft>
                <a:spcPts val="1200"/>
              </a:spcAft>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3) The Earth’s interior is not necessarily adiabatic.</a:t>
            </a:r>
            <a:endParaRPr lang="en-GB" sz="2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1" name="Text Box 3"/>
          <p:cNvSpPr txBox="1">
            <a:spLocks noChangeArrowheads="1"/>
          </p:cNvSpPr>
          <p:nvPr/>
        </p:nvSpPr>
        <p:spPr bwMode="auto">
          <a:xfrm>
            <a:off x="174624" y="3996799"/>
            <a:ext cx="4511675" cy="757130"/>
          </a:xfrm>
          <a:prstGeom prst="rect">
            <a:avLst/>
          </a:prstGeom>
          <a:noFill/>
          <a:ln w="9525">
            <a:noFill/>
            <a:miter lim="800000"/>
            <a:headEnd/>
            <a:tailEnd/>
          </a:ln>
          <a:effectLst/>
        </p:spPr>
        <p:txBody>
          <a:bodyPr wrap="square">
            <a:spAutoFit/>
          </a:bodyPr>
          <a:lstStyle/>
          <a:p>
            <a:pPr>
              <a:lnSpc>
                <a:spcPct val="90000"/>
              </a:lnSpc>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Remember the probable existence of other kinds of geotherms…</a:t>
            </a:r>
          </a:p>
        </p:txBody>
      </p:sp>
      <p:grpSp>
        <p:nvGrpSpPr>
          <p:cNvPr id="23" name="Group 71"/>
          <p:cNvGrpSpPr>
            <a:grpSpLocks/>
          </p:cNvGrpSpPr>
          <p:nvPr/>
        </p:nvGrpSpPr>
        <p:grpSpPr bwMode="auto">
          <a:xfrm>
            <a:off x="4510088" y="1991816"/>
            <a:ext cx="4143375" cy="4618660"/>
            <a:chOff x="225" y="554"/>
            <a:chExt cx="2610" cy="3872"/>
          </a:xfrm>
        </p:grpSpPr>
        <p:cxnSp>
          <p:nvCxnSpPr>
            <p:cNvPr id="75" name="Connettore 1 74"/>
            <p:cNvCxnSpPr>
              <a:cxnSpLocks noChangeShapeType="1"/>
            </p:cNvCxnSpPr>
            <p:nvPr/>
          </p:nvCxnSpPr>
          <p:spPr bwMode="auto">
            <a:xfrm flipH="1">
              <a:off x="1086" y="993"/>
              <a:ext cx="0" cy="121"/>
            </a:xfrm>
            <a:prstGeom prst="line">
              <a:avLst/>
            </a:prstGeom>
            <a:noFill/>
            <a:ln w="12700">
              <a:solidFill>
                <a:schemeClr val="bg1"/>
              </a:solidFill>
              <a:round/>
              <a:headEnd/>
              <a:tailEnd/>
            </a:ln>
          </p:spPr>
        </p:cxnSp>
        <p:sp>
          <p:nvSpPr>
            <p:cNvPr id="24" name="Rettangolo 69"/>
            <p:cNvSpPr>
              <a:spLocks noChangeArrowheads="1"/>
            </p:cNvSpPr>
            <p:nvPr/>
          </p:nvSpPr>
          <p:spPr bwMode="auto">
            <a:xfrm>
              <a:off x="248" y="554"/>
              <a:ext cx="2587"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25" name="CasellaDiTesto 24"/>
            <p:cNvSpPr txBox="1"/>
            <p:nvPr/>
          </p:nvSpPr>
          <p:spPr bwMode="auto">
            <a:xfrm rot="16200000">
              <a:off x="-67" y="2529"/>
              <a:ext cx="845" cy="194"/>
            </a:xfrm>
            <a:prstGeom prst="rect">
              <a:avLst/>
            </a:prstGeom>
            <a:noFill/>
          </p:spPr>
          <p:txBody>
            <a:bodyPr wrap="none">
              <a:spAutoFit/>
            </a:bodyPr>
            <a:lstStyle/>
            <a:p>
              <a:pPr eaLnBrk="0" hangingPunct="0">
                <a:defRPr/>
              </a:pPr>
              <a:r>
                <a:rPr lang="en-GB" sz="140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26" name="CasellaDiTesto 25"/>
            <p:cNvSpPr txBox="1"/>
            <p:nvPr/>
          </p:nvSpPr>
          <p:spPr bwMode="auto">
            <a:xfrm>
              <a:off x="1390" y="763"/>
              <a:ext cx="426" cy="258"/>
            </a:xfrm>
            <a:prstGeom prst="rect">
              <a:avLst/>
            </a:prstGeom>
            <a:noFill/>
          </p:spPr>
          <p:txBody>
            <a:bodyPr wrap="square">
              <a:spAutoFit/>
            </a:bodyPr>
            <a:lstStyle/>
            <a:p>
              <a:pPr algn="ctr" eaLnBrk="0" hangingPunct="0">
                <a:defRPr/>
              </a:pPr>
              <a:r>
                <a:rPr lang="en-GB" sz="1400" dirty="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27" name="CasellaDiTesto 26"/>
            <p:cNvSpPr txBox="1"/>
            <p:nvPr/>
          </p:nvSpPr>
          <p:spPr bwMode="auto">
            <a:xfrm>
              <a:off x="1167" y="588"/>
              <a:ext cx="907" cy="258"/>
            </a:xfrm>
            <a:prstGeom prst="rect">
              <a:avLst/>
            </a:prstGeom>
            <a:noFill/>
          </p:spPr>
          <p:txBody>
            <a:bodyPr wrap="none">
              <a:spAutoFit/>
            </a:bodyPr>
            <a:lstStyle/>
            <a:p>
              <a:pPr eaLnBrk="0" hangingPunct="0">
                <a:defRPr/>
              </a:pPr>
              <a:r>
                <a:rPr lang="en-GB" sz="1400">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28" name="CasellaDiTesto 27"/>
            <p:cNvSpPr txBox="1"/>
            <p:nvPr/>
          </p:nvSpPr>
          <p:spPr bwMode="auto">
            <a:xfrm>
              <a:off x="1952" y="763"/>
              <a:ext cx="347" cy="258"/>
            </a:xfrm>
            <a:prstGeom prst="rect">
              <a:avLst/>
            </a:prstGeom>
            <a:noFill/>
          </p:spPr>
          <p:txBody>
            <a:bodyPr wrap="none">
              <a:spAutoFit/>
            </a:bodyPr>
            <a:lstStyle/>
            <a:p>
              <a:pPr algn="ctr" eaLnBrk="0" hangingPunct="0">
                <a:defRPr/>
              </a:pPr>
              <a:r>
                <a:rPr lang="en-GB" sz="1400" dirty="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29" name="CasellaDiTesto 28"/>
            <p:cNvSpPr txBox="1"/>
            <p:nvPr/>
          </p:nvSpPr>
          <p:spPr bwMode="auto">
            <a:xfrm>
              <a:off x="2459" y="763"/>
              <a:ext cx="347" cy="258"/>
            </a:xfrm>
            <a:prstGeom prst="rect">
              <a:avLst/>
            </a:prstGeom>
            <a:noFill/>
          </p:spPr>
          <p:txBody>
            <a:bodyPr wrap="none">
              <a:spAutoFit/>
            </a:bodyPr>
            <a:lstStyle/>
            <a:p>
              <a:pPr algn="ctr" eaLnBrk="0" hangingPunct="0">
                <a:defRPr/>
              </a:pPr>
              <a:r>
                <a:rPr lang="en-GB" sz="14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30" name="CasellaDiTesto 29"/>
            <p:cNvSpPr txBox="1"/>
            <p:nvPr/>
          </p:nvSpPr>
          <p:spPr bwMode="auto">
            <a:xfrm>
              <a:off x="225" y="3101"/>
              <a:ext cx="314" cy="232"/>
            </a:xfrm>
            <a:prstGeom prst="rect">
              <a:avLst/>
            </a:prstGeom>
            <a:noFill/>
          </p:spPr>
          <p:txBody>
            <a:bodyPr wrap="none">
              <a:spAutoFit/>
            </a:bodyPr>
            <a:lstStyle/>
            <a:p>
              <a:pPr eaLnBrk="0" hangingPunct="0">
                <a:defRPr/>
              </a:pPr>
              <a:r>
                <a:rPr lang="en-GB" sz="12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31" name="Connettore 1 30"/>
            <p:cNvCxnSpPr>
              <a:cxnSpLocks noChangeShapeType="1"/>
            </p:cNvCxnSpPr>
            <p:nvPr/>
          </p:nvCxnSpPr>
          <p:spPr bwMode="auto">
            <a:xfrm>
              <a:off x="540" y="1242"/>
              <a:ext cx="68" cy="0"/>
            </a:xfrm>
            <a:prstGeom prst="line">
              <a:avLst/>
            </a:prstGeom>
            <a:noFill/>
            <a:ln w="12700">
              <a:solidFill>
                <a:schemeClr val="bg1"/>
              </a:solidFill>
              <a:round/>
              <a:headEnd/>
              <a:tailEnd/>
            </a:ln>
          </p:spPr>
        </p:cxnSp>
        <p:cxnSp>
          <p:nvCxnSpPr>
            <p:cNvPr id="32" name="Connettore 1 31"/>
            <p:cNvCxnSpPr>
              <a:cxnSpLocks noChangeShapeType="1"/>
            </p:cNvCxnSpPr>
            <p:nvPr/>
          </p:nvCxnSpPr>
          <p:spPr bwMode="auto">
            <a:xfrm>
              <a:off x="540" y="1520"/>
              <a:ext cx="68" cy="0"/>
            </a:xfrm>
            <a:prstGeom prst="line">
              <a:avLst/>
            </a:prstGeom>
            <a:noFill/>
            <a:ln w="12700">
              <a:solidFill>
                <a:schemeClr val="bg1"/>
              </a:solidFill>
              <a:round/>
              <a:headEnd/>
              <a:tailEnd/>
            </a:ln>
          </p:spPr>
        </p:cxnSp>
        <p:cxnSp>
          <p:nvCxnSpPr>
            <p:cNvPr id="33" name="Connettore 1 53"/>
            <p:cNvCxnSpPr>
              <a:cxnSpLocks noChangeShapeType="1"/>
            </p:cNvCxnSpPr>
            <p:nvPr/>
          </p:nvCxnSpPr>
          <p:spPr bwMode="auto">
            <a:xfrm>
              <a:off x="540" y="1811"/>
              <a:ext cx="68" cy="0"/>
            </a:xfrm>
            <a:prstGeom prst="line">
              <a:avLst/>
            </a:prstGeom>
            <a:noFill/>
            <a:ln w="12700">
              <a:solidFill>
                <a:schemeClr val="bg1"/>
              </a:solidFill>
              <a:round/>
              <a:headEnd/>
              <a:tailEnd/>
            </a:ln>
          </p:spPr>
        </p:cxnSp>
        <p:cxnSp>
          <p:nvCxnSpPr>
            <p:cNvPr id="34" name="Connettore 1 54"/>
            <p:cNvCxnSpPr>
              <a:cxnSpLocks noChangeShapeType="1"/>
            </p:cNvCxnSpPr>
            <p:nvPr/>
          </p:nvCxnSpPr>
          <p:spPr bwMode="auto">
            <a:xfrm>
              <a:off x="540" y="2089"/>
              <a:ext cx="68" cy="0"/>
            </a:xfrm>
            <a:prstGeom prst="line">
              <a:avLst/>
            </a:prstGeom>
            <a:noFill/>
            <a:ln w="12700">
              <a:solidFill>
                <a:schemeClr val="bg1"/>
              </a:solidFill>
              <a:round/>
              <a:headEnd/>
              <a:tailEnd/>
            </a:ln>
          </p:spPr>
        </p:cxnSp>
        <p:cxnSp>
          <p:nvCxnSpPr>
            <p:cNvPr id="35" name="Connettore 1 55"/>
            <p:cNvCxnSpPr>
              <a:cxnSpLocks noChangeShapeType="1"/>
            </p:cNvCxnSpPr>
            <p:nvPr/>
          </p:nvCxnSpPr>
          <p:spPr bwMode="auto">
            <a:xfrm>
              <a:off x="540" y="2357"/>
              <a:ext cx="68" cy="0"/>
            </a:xfrm>
            <a:prstGeom prst="line">
              <a:avLst/>
            </a:prstGeom>
            <a:noFill/>
            <a:ln w="12700">
              <a:solidFill>
                <a:schemeClr val="bg1"/>
              </a:solidFill>
              <a:round/>
              <a:headEnd/>
              <a:tailEnd/>
            </a:ln>
          </p:spPr>
        </p:cxnSp>
        <p:cxnSp>
          <p:nvCxnSpPr>
            <p:cNvPr id="36" name="Connettore 1 56"/>
            <p:cNvCxnSpPr>
              <a:cxnSpLocks noChangeShapeType="1"/>
            </p:cNvCxnSpPr>
            <p:nvPr/>
          </p:nvCxnSpPr>
          <p:spPr bwMode="auto">
            <a:xfrm>
              <a:off x="540" y="2636"/>
              <a:ext cx="68" cy="0"/>
            </a:xfrm>
            <a:prstGeom prst="line">
              <a:avLst/>
            </a:prstGeom>
            <a:noFill/>
            <a:ln w="12700">
              <a:solidFill>
                <a:schemeClr val="bg1"/>
              </a:solidFill>
              <a:round/>
              <a:headEnd/>
              <a:tailEnd/>
            </a:ln>
          </p:spPr>
        </p:cxnSp>
        <p:cxnSp>
          <p:nvCxnSpPr>
            <p:cNvPr id="37" name="Connettore 1 57"/>
            <p:cNvCxnSpPr>
              <a:cxnSpLocks noChangeShapeType="1"/>
            </p:cNvCxnSpPr>
            <p:nvPr/>
          </p:nvCxnSpPr>
          <p:spPr bwMode="auto">
            <a:xfrm>
              <a:off x="540" y="2926"/>
              <a:ext cx="68" cy="0"/>
            </a:xfrm>
            <a:prstGeom prst="line">
              <a:avLst/>
            </a:prstGeom>
            <a:noFill/>
            <a:ln w="12700">
              <a:solidFill>
                <a:schemeClr val="bg1"/>
              </a:solidFill>
              <a:round/>
              <a:headEnd/>
              <a:tailEnd/>
            </a:ln>
          </p:spPr>
        </p:cxnSp>
        <p:cxnSp>
          <p:nvCxnSpPr>
            <p:cNvPr id="38"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39" name="Connettore 1 13"/>
            <p:cNvCxnSpPr>
              <a:cxnSpLocks noChangeShapeType="1"/>
            </p:cNvCxnSpPr>
            <p:nvPr/>
          </p:nvCxnSpPr>
          <p:spPr bwMode="auto">
            <a:xfrm>
              <a:off x="540" y="3204"/>
              <a:ext cx="68" cy="0"/>
            </a:xfrm>
            <a:prstGeom prst="line">
              <a:avLst/>
            </a:prstGeom>
            <a:noFill/>
            <a:ln w="12700">
              <a:solidFill>
                <a:schemeClr val="bg1"/>
              </a:solidFill>
              <a:round/>
              <a:headEnd/>
              <a:tailEnd/>
            </a:ln>
          </p:spPr>
        </p:cxnSp>
        <p:cxnSp>
          <p:nvCxnSpPr>
            <p:cNvPr id="40" name="Connettore 1 14"/>
            <p:cNvCxnSpPr>
              <a:cxnSpLocks noChangeShapeType="1"/>
            </p:cNvCxnSpPr>
            <p:nvPr/>
          </p:nvCxnSpPr>
          <p:spPr bwMode="auto">
            <a:xfrm>
              <a:off x="540" y="3482"/>
              <a:ext cx="68" cy="0"/>
            </a:xfrm>
            <a:prstGeom prst="line">
              <a:avLst/>
            </a:prstGeom>
            <a:noFill/>
            <a:ln w="12700">
              <a:solidFill>
                <a:schemeClr val="bg1"/>
              </a:solidFill>
              <a:round/>
              <a:headEnd/>
              <a:tailEnd/>
            </a:ln>
          </p:spPr>
        </p:cxnSp>
        <p:cxnSp>
          <p:nvCxnSpPr>
            <p:cNvPr id="41"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42" name="Connettore 1 14"/>
            <p:cNvCxnSpPr>
              <a:cxnSpLocks noChangeShapeType="1"/>
            </p:cNvCxnSpPr>
            <p:nvPr/>
          </p:nvCxnSpPr>
          <p:spPr bwMode="auto">
            <a:xfrm>
              <a:off x="540" y="3758"/>
              <a:ext cx="68" cy="0"/>
            </a:xfrm>
            <a:prstGeom prst="line">
              <a:avLst/>
            </a:prstGeom>
            <a:noFill/>
            <a:ln w="12700">
              <a:solidFill>
                <a:schemeClr val="bg1"/>
              </a:solidFill>
              <a:round/>
              <a:headEnd/>
              <a:tailEnd/>
            </a:ln>
          </p:spPr>
        </p:cxnSp>
        <p:cxnSp>
          <p:nvCxnSpPr>
            <p:cNvPr id="43" name="Connettore 1 53"/>
            <p:cNvCxnSpPr>
              <a:cxnSpLocks noChangeShapeType="1"/>
            </p:cNvCxnSpPr>
            <p:nvPr/>
          </p:nvCxnSpPr>
          <p:spPr bwMode="auto">
            <a:xfrm>
              <a:off x="540" y="4048"/>
              <a:ext cx="68" cy="0"/>
            </a:xfrm>
            <a:prstGeom prst="line">
              <a:avLst/>
            </a:prstGeom>
            <a:noFill/>
            <a:ln w="12700">
              <a:solidFill>
                <a:schemeClr val="bg1"/>
              </a:solidFill>
              <a:round/>
              <a:headEnd/>
              <a:tailEnd/>
            </a:ln>
          </p:spPr>
        </p:cxnSp>
        <p:sp>
          <p:nvSpPr>
            <p:cNvPr id="44" name="CasellaDiTesto 43"/>
            <p:cNvSpPr txBox="1"/>
            <p:nvPr/>
          </p:nvSpPr>
          <p:spPr bwMode="auto">
            <a:xfrm>
              <a:off x="234" y="4194"/>
              <a:ext cx="314" cy="232"/>
            </a:xfrm>
            <a:prstGeom prst="rect">
              <a:avLst/>
            </a:prstGeom>
            <a:noFill/>
          </p:spPr>
          <p:txBody>
            <a:bodyPr wrap="none">
              <a:spAutoFit/>
            </a:bodyPr>
            <a:lstStyle/>
            <a:p>
              <a:pPr eaLnBrk="0" hangingPunct="0">
                <a:defRPr/>
              </a:pPr>
              <a:r>
                <a:rPr lang="en-GB" sz="12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45" name="CasellaDiTesto 44"/>
            <p:cNvSpPr txBox="1"/>
            <p:nvPr/>
          </p:nvSpPr>
          <p:spPr bwMode="auto">
            <a:xfrm>
              <a:off x="236" y="2001"/>
              <a:ext cx="314" cy="232"/>
            </a:xfrm>
            <a:prstGeom prst="rect">
              <a:avLst/>
            </a:prstGeom>
            <a:noFill/>
          </p:spPr>
          <p:txBody>
            <a:bodyPr wrap="none">
              <a:spAutoFit/>
            </a:bodyPr>
            <a:lstStyle/>
            <a:p>
              <a:pPr eaLnBrk="0" hangingPunct="0">
                <a:defRPr/>
              </a:pPr>
              <a:r>
                <a:rPr lang="en-GB" sz="12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46" name="CasellaDiTesto 45"/>
            <p:cNvSpPr txBox="1"/>
            <p:nvPr/>
          </p:nvSpPr>
          <p:spPr bwMode="auto">
            <a:xfrm>
              <a:off x="445" y="890"/>
              <a:ext cx="166" cy="232"/>
            </a:xfrm>
            <a:prstGeom prst="rect">
              <a:avLst/>
            </a:prstGeom>
            <a:noFill/>
          </p:spPr>
          <p:txBody>
            <a:bodyPr wrap="none">
              <a:spAutoFit/>
            </a:bodyPr>
            <a:lstStyle/>
            <a:p>
              <a:pPr eaLnBrk="0" hangingPunct="0">
                <a:defRPr/>
              </a:pPr>
              <a:r>
                <a:rPr lang="en-GB" sz="1200">
                  <a:solidFill>
                    <a:schemeClr val="bg1"/>
                  </a:solidFill>
                  <a:effectLst>
                    <a:outerShdw blurRad="38100" dist="38100" dir="2700000" algn="tl">
                      <a:srgbClr val="000000"/>
                    </a:outerShdw>
                  </a:effectLst>
                  <a:latin typeface="Calibri" pitchFamily="34" charset="0"/>
                  <a:cs typeface="Arial" pitchFamily="34" charset="0"/>
                </a:rPr>
                <a:t>0</a:t>
              </a:r>
            </a:p>
          </p:txBody>
        </p:sp>
        <p:sp>
          <p:nvSpPr>
            <p:cNvPr id="50" name="CasellaDiTesto 49"/>
            <p:cNvSpPr txBox="1"/>
            <p:nvPr/>
          </p:nvSpPr>
          <p:spPr bwMode="auto">
            <a:xfrm>
              <a:off x="900" y="763"/>
              <a:ext cx="374" cy="258"/>
            </a:xfrm>
            <a:prstGeom prst="rect">
              <a:avLst/>
            </a:prstGeom>
            <a:noFill/>
          </p:spPr>
          <p:txBody>
            <a:bodyPr wrap="square">
              <a:spAutoFit/>
            </a:bodyPr>
            <a:lstStyle/>
            <a:p>
              <a:pPr algn="ctr" eaLnBrk="0" hangingPunct="0">
                <a:defRPr/>
              </a:pPr>
              <a:r>
                <a:rPr lang="en-GB" sz="1400" dirty="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51" name="Connettore 1 50"/>
            <p:cNvCxnSpPr>
              <a:cxnSpLocks noChangeShapeType="1"/>
            </p:cNvCxnSpPr>
            <p:nvPr/>
          </p:nvCxnSpPr>
          <p:spPr bwMode="auto">
            <a:xfrm>
              <a:off x="1873" y="993"/>
              <a:ext cx="0" cy="91"/>
            </a:xfrm>
            <a:prstGeom prst="line">
              <a:avLst/>
            </a:prstGeom>
            <a:noFill/>
            <a:ln w="12700">
              <a:solidFill>
                <a:schemeClr val="bg1"/>
              </a:solidFill>
              <a:round/>
              <a:headEnd/>
              <a:tailEnd/>
            </a:ln>
          </p:spPr>
        </p:cxnSp>
        <p:cxnSp>
          <p:nvCxnSpPr>
            <p:cNvPr id="5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54" name="Connettore 1 35"/>
            <p:cNvCxnSpPr>
              <a:cxnSpLocks noChangeShapeType="1"/>
            </p:cNvCxnSpPr>
            <p:nvPr/>
          </p:nvCxnSpPr>
          <p:spPr bwMode="auto">
            <a:xfrm>
              <a:off x="656" y="984"/>
              <a:ext cx="0" cy="91"/>
            </a:xfrm>
            <a:prstGeom prst="line">
              <a:avLst/>
            </a:prstGeom>
            <a:noFill/>
            <a:ln w="12700">
              <a:solidFill>
                <a:schemeClr val="bg1"/>
              </a:solidFill>
              <a:round/>
              <a:headEnd/>
              <a:tailEnd/>
            </a:ln>
          </p:spPr>
        </p:cxnSp>
        <p:sp>
          <p:nvSpPr>
            <p:cNvPr id="55" name="Rettangolo 126"/>
            <p:cNvSpPr>
              <a:spLocks noChangeArrowheads="1"/>
            </p:cNvSpPr>
            <p:nvPr/>
          </p:nvSpPr>
          <p:spPr bwMode="auto">
            <a:xfrm>
              <a:off x="540" y="988"/>
              <a:ext cx="2124" cy="3332"/>
            </a:xfrm>
            <a:prstGeom prst="rect">
              <a:avLst/>
            </a:prstGeom>
            <a:noFill/>
            <a:ln w="12700">
              <a:solidFill>
                <a:schemeClr val="bg1"/>
              </a:solidFill>
              <a:round/>
              <a:headEnd/>
              <a:tailEnd/>
            </a:ln>
          </p:spPr>
          <p:txBody>
            <a:bodyPr/>
            <a:lstStyle/>
            <a:p>
              <a:pPr eaLnBrk="0" hangingPunct="0"/>
              <a:endParaRPr lang="en-GB">
                <a:latin typeface="Calibri" pitchFamily="34" charset="0"/>
              </a:endParaRPr>
            </a:p>
          </p:txBody>
        </p:sp>
        <p:cxnSp>
          <p:nvCxnSpPr>
            <p:cNvPr id="56" name="Connettore 1 55"/>
            <p:cNvCxnSpPr>
              <a:cxnSpLocks noChangeShapeType="1"/>
            </p:cNvCxnSpPr>
            <p:nvPr/>
          </p:nvCxnSpPr>
          <p:spPr bwMode="auto">
            <a:xfrm flipH="1">
              <a:off x="2000" y="993"/>
              <a:ext cx="0" cy="91"/>
            </a:xfrm>
            <a:prstGeom prst="line">
              <a:avLst/>
            </a:prstGeom>
            <a:noFill/>
            <a:ln w="12700">
              <a:solidFill>
                <a:schemeClr val="bg1"/>
              </a:solidFill>
              <a:round/>
              <a:headEnd/>
              <a:tailEnd/>
            </a:ln>
          </p:spPr>
        </p:cxnSp>
        <p:cxnSp>
          <p:nvCxnSpPr>
            <p:cNvPr id="57" name="Connettore 1 35"/>
            <p:cNvCxnSpPr>
              <a:cxnSpLocks noChangeShapeType="1"/>
            </p:cNvCxnSpPr>
            <p:nvPr/>
          </p:nvCxnSpPr>
          <p:spPr bwMode="auto">
            <a:xfrm flipH="1">
              <a:off x="1742" y="993"/>
              <a:ext cx="0" cy="91"/>
            </a:xfrm>
            <a:prstGeom prst="line">
              <a:avLst/>
            </a:prstGeom>
            <a:noFill/>
            <a:ln w="12700">
              <a:solidFill>
                <a:schemeClr val="bg1"/>
              </a:solidFill>
              <a:round/>
              <a:headEnd/>
              <a:tailEnd/>
            </a:ln>
          </p:spPr>
        </p:cxnSp>
        <p:cxnSp>
          <p:nvCxnSpPr>
            <p:cNvPr id="58" name="Connettore 1 35"/>
            <p:cNvCxnSpPr>
              <a:cxnSpLocks noChangeShapeType="1"/>
            </p:cNvCxnSpPr>
            <p:nvPr/>
          </p:nvCxnSpPr>
          <p:spPr bwMode="auto">
            <a:xfrm>
              <a:off x="2394" y="993"/>
              <a:ext cx="0" cy="91"/>
            </a:xfrm>
            <a:prstGeom prst="line">
              <a:avLst/>
            </a:prstGeom>
            <a:noFill/>
            <a:ln w="12700">
              <a:solidFill>
                <a:schemeClr val="bg1"/>
              </a:solidFill>
              <a:round/>
              <a:headEnd/>
              <a:tailEnd/>
            </a:ln>
          </p:spPr>
        </p:cxnSp>
        <p:cxnSp>
          <p:nvCxnSpPr>
            <p:cNvPr id="59" name="Connettore 1 35"/>
            <p:cNvCxnSpPr>
              <a:cxnSpLocks noChangeShapeType="1"/>
            </p:cNvCxnSpPr>
            <p:nvPr/>
          </p:nvCxnSpPr>
          <p:spPr bwMode="auto">
            <a:xfrm flipH="1">
              <a:off x="2521" y="993"/>
              <a:ext cx="0" cy="91"/>
            </a:xfrm>
            <a:prstGeom prst="line">
              <a:avLst/>
            </a:prstGeom>
            <a:noFill/>
            <a:ln w="12700">
              <a:solidFill>
                <a:schemeClr val="bg1"/>
              </a:solidFill>
              <a:round/>
              <a:headEnd/>
              <a:tailEnd/>
            </a:ln>
          </p:spPr>
        </p:cxnSp>
        <p:cxnSp>
          <p:nvCxnSpPr>
            <p:cNvPr id="60" name="Connettore 1 35"/>
            <p:cNvCxnSpPr>
              <a:cxnSpLocks noChangeShapeType="1"/>
            </p:cNvCxnSpPr>
            <p:nvPr/>
          </p:nvCxnSpPr>
          <p:spPr bwMode="auto">
            <a:xfrm flipH="1">
              <a:off x="2263" y="993"/>
              <a:ext cx="0" cy="91"/>
            </a:xfrm>
            <a:prstGeom prst="line">
              <a:avLst/>
            </a:prstGeom>
            <a:noFill/>
            <a:ln w="12700">
              <a:solidFill>
                <a:schemeClr val="bg1"/>
              </a:solidFill>
              <a:round/>
              <a:headEnd/>
              <a:tailEnd/>
            </a:ln>
          </p:spPr>
        </p:cxnSp>
        <p:cxnSp>
          <p:nvCxnSpPr>
            <p:cNvPr id="61" name="Connettore 1 35"/>
            <p:cNvCxnSpPr>
              <a:cxnSpLocks noChangeShapeType="1"/>
            </p:cNvCxnSpPr>
            <p:nvPr/>
          </p:nvCxnSpPr>
          <p:spPr bwMode="auto">
            <a:xfrm>
              <a:off x="1347" y="993"/>
              <a:ext cx="0" cy="91"/>
            </a:xfrm>
            <a:prstGeom prst="line">
              <a:avLst/>
            </a:prstGeom>
            <a:noFill/>
            <a:ln w="12700">
              <a:solidFill>
                <a:schemeClr val="bg1"/>
              </a:solidFill>
              <a:round/>
              <a:headEnd/>
              <a:tailEnd/>
            </a:ln>
          </p:spPr>
        </p:cxnSp>
        <p:cxnSp>
          <p:nvCxnSpPr>
            <p:cNvPr id="62" name="Connettore 1 35"/>
            <p:cNvCxnSpPr>
              <a:cxnSpLocks noChangeShapeType="1"/>
            </p:cNvCxnSpPr>
            <p:nvPr/>
          </p:nvCxnSpPr>
          <p:spPr bwMode="auto">
            <a:xfrm flipH="1">
              <a:off x="1474" y="993"/>
              <a:ext cx="0" cy="91"/>
            </a:xfrm>
            <a:prstGeom prst="line">
              <a:avLst/>
            </a:prstGeom>
            <a:noFill/>
            <a:ln w="12700">
              <a:solidFill>
                <a:schemeClr val="bg1"/>
              </a:solidFill>
              <a:round/>
              <a:headEnd/>
              <a:tailEnd/>
            </a:ln>
          </p:spPr>
        </p:cxnSp>
        <p:cxnSp>
          <p:nvCxnSpPr>
            <p:cNvPr id="63" name="Connettore 1 35"/>
            <p:cNvCxnSpPr>
              <a:cxnSpLocks noChangeShapeType="1"/>
            </p:cNvCxnSpPr>
            <p:nvPr/>
          </p:nvCxnSpPr>
          <p:spPr bwMode="auto">
            <a:xfrm flipH="1">
              <a:off x="1216" y="993"/>
              <a:ext cx="0" cy="91"/>
            </a:xfrm>
            <a:prstGeom prst="line">
              <a:avLst/>
            </a:prstGeom>
            <a:noFill/>
            <a:ln w="12700">
              <a:solidFill>
                <a:schemeClr val="bg1"/>
              </a:solidFill>
              <a:round/>
              <a:headEnd/>
              <a:tailEnd/>
            </a:ln>
          </p:spPr>
        </p:cxnSp>
        <p:cxnSp>
          <p:nvCxnSpPr>
            <p:cNvPr id="73" name="Connettore 1 72"/>
            <p:cNvCxnSpPr>
              <a:cxnSpLocks noChangeShapeType="1"/>
            </p:cNvCxnSpPr>
            <p:nvPr/>
          </p:nvCxnSpPr>
          <p:spPr bwMode="auto">
            <a:xfrm flipH="1">
              <a:off x="2126" y="993"/>
              <a:ext cx="0" cy="121"/>
            </a:xfrm>
            <a:prstGeom prst="line">
              <a:avLst/>
            </a:prstGeom>
            <a:noFill/>
            <a:ln w="12700">
              <a:solidFill>
                <a:schemeClr val="bg1"/>
              </a:solidFill>
              <a:round/>
              <a:headEnd/>
              <a:tailEnd/>
            </a:ln>
          </p:spPr>
        </p:cxnSp>
        <p:cxnSp>
          <p:nvCxnSpPr>
            <p:cNvPr id="74" name="Connettore 1 73"/>
            <p:cNvCxnSpPr>
              <a:cxnSpLocks noChangeShapeType="1"/>
            </p:cNvCxnSpPr>
            <p:nvPr/>
          </p:nvCxnSpPr>
          <p:spPr bwMode="auto">
            <a:xfrm flipH="1">
              <a:off x="1604" y="993"/>
              <a:ext cx="0" cy="121"/>
            </a:xfrm>
            <a:prstGeom prst="line">
              <a:avLst/>
            </a:prstGeom>
            <a:noFill/>
            <a:ln w="12700">
              <a:solidFill>
                <a:schemeClr val="bg1"/>
              </a:solidFill>
              <a:round/>
              <a:headEnd/>
              <a:tailEnd/>
            </a:ln>
          </p:spPr>
        </p:cxnSp>
        <p:cxnSp>
          <p:nvCxnSpPr>
            <p:cNvPr id="76" name="Connettore 1 35"/>
            <p:cNvCxnSpPr>
              <a:cxnSpLocks noChangeShapeType="1"/>
            </p:cNvCxnSpPr>
            <p:nvPr/>
          </p:nvCxnSpPr>
          <p:spPr bwMode="auto">
            <a:xfrm flipH="1">
              <a:off x="948" y="993"/>
              <a:ext cx="0" cy="91"/>
            </a:xfrm>
            <a:prstGeom prst="line">
              <a:avLst/>
            </a:prstGeom>
            <a:noFill/>
            <a:ln w="12700">
              <a:solidFill>
                <a:schemeClr val="bg1"/>
              </a:solidFill>
              <a:round/>
              <a:headEnd/>
              <a:tailEnd/>
            </a:ln>
          </p:spPr>
        </p:cxnSp>
      </p:grpSp>
      <p:sp>
        <p:nvSpPr>
          <p:cNvPr id="64" name="Figura a mano libera 135"/>
          <p:cNvSpPr>
            <a:spLocks noChangeArrowheads="1"/>
          </p:cNvSpPr>
          <p:nvPr/>
        </p:nvSpPr>
        <p:spPr bwMode="auto">
          <a:xfrm>
            <a:off x="5018087" y="2531749"/>
            <a:ext cx="3375025" cy="3956608"/>
          </a:xfrm>
          <a:custGeom>
            <a:avLst/>
            <a:gdLst>
              <a:gd name="T0" fmla="*/ 0 w 2270783"/>
              <a:gd name="T1" fmla="*/ 0 h 5885207"/>
              <a:gd name="T2" fmla="*/ 8760717 w 2270783"/>
              <a:gd name="T3" fmla="*/ 118119 h 5885207"/>
              <a:gd name="T4" fmla="*/ 19122647 w 2270783"/>
              <a:gd name="T5" fmla="*/ 1935096 h 5885207"/>
              <a:gd name="T6" fmla="*/ 24474822 w 2270783"/>
              <a:gd name="T7" fmla="*/ 2054791 h 5885207"/>
              <a:gd name="T8" fmla="*/ 0 60000 65536"/>
              <a:gd name="T9" fmla="*/ 0 60000 65536"/>
              <a:gd name="T10" fmla="*/ 0 60000 65536"/>
              <a:gd name="T11" fmla="*/ 0 60000 65536"/>
              <a:gd name="T12" fmla="*/ 0 w 2270783"/>
              <a:gd name="T13" fmla="*/ 0 h 5885207"/>
              <a:gd name="T14" fmla="*/ 2270783 w 2270783"/>
              <a:gd name="T15" fmla="*/ 5885207 h 5885207"/>
            </a:gdLst>
            <a:ahLst/>
            <a:cxnLst>
              <a:cxn ang="T8">
                <a:pos x="T0" y="T1"/>
              </a:cxn>
              <a:cxn ang="T9">
                <a:pos x="T2" y="T3"/>
              </a:cxn>
              <a:cxn ang="T10">
                <a:pos x="T4" y="T5"/>
              </a:cxn>
              <a:cxn ang="T11">
                <a:pos x="T6" y="T7"/>
              </a:cxn>
            </a:cxnLst>
            <a:rect l="T12" t="T13" r="T14" b="T15"/>
            <a:pathLst>
              <a:path w="2270783" h="5885207">
                <a:moveTo>
                  <a:pt x="0" y="0"/>
                </a:moveTo>
                <a:cubicBezTo>
                  <a:pt x="217406" y="28805"/>
                  <a:pt x="724538" y="249502"/>
                  <a:pt x="812822" y="338307"/>
                </a:cubicBezTo>
                <a:cubicBezTo>
                  <a:pt x="908812" y="463665"/>
                  <a:pt x="1740072" y="5508193"/>
                  <a:pt x="1774204" y="5542383"/>
                </a:cubicBezTo>
                <a:cubicBezTo>
                  <a:pt x="1889114" y="5665903"/>
                  <a:pt x="1991312" y="5805136"/>
                  <a:pt x="2270783" y="5885207"/>
                </a:cubicBezTo>
              </a:path>
            </a:pathLst>
          </a:custGeom>
          <a:noFill/>
          <a:ln w="38100">
            <a:solidFill>
              <a:srgbClr val="FF0000"/>
            </a:solidFill>
            <a:round/>
            <a:headEnd/>
            <a:tailEnd/>
          </a:ln>
        </p:spPr>
        <p:txBody>
          <a:bodyPr/>
          <a:lstStyle/>
          <a:p>
            <a:endParaRPr lang="en-GB">
              <a:latin typeface="Calibri" pitchFamily="34" charset="0"/>
            </a:endParaRPr>
          </a:p>
        </p:txBody>
      </p:sp>
      <p:sp>
        <p:nvSpPr>
          <p:cNvPr id="65" name="Figura a mano libera 64"/>
          <p:cNvSpPr>
            <a:spLocks/>
          </p:cNvSpPr>
          <p:nvPr/>
        </p:nvSpPr>
        <p:spPr bwMode="auto">
          <a:xfrm>
            <a:off x="4986337" y="2523067"/>
            <a:ext cx="3409950" cy="3963172"/>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3409703"/>
              <a:gd name="connsiteY0" fmla="*/ 0 h 4938729"/>
              <a:gd name="connsiteX1" fmla="*/ 1377388 w 3409703"/>
              <a:gd name="connsiteY1" fmla="*/ 46299 h 4938729"/>
              <a:gd name="connsiteX2" fmla="*/ 1747778 w 3409703"/>
              <a:gd name="connsiteY2" fmla="*/ 162046 h 4938729"/>
              <a:gd name="connsiteX3" fmla="*/ 1759352 w 3409703"/>
              <a:gd name="connsiteY3" fmla="*/ 300942 h 4938729"/>
              <a:gd name="connsiteX4" fmla="*/ 1701479 w 3409703"/>
              <a:gd name="connsiteY4" fmla="*/ 775504 h 4938729"/>
              <a:gd name="connsiteX5" fmla="*/ 1689904 w 3409703"/>
              <a:gd name="connsiteY5" fmla="*/ 2013995 h 4938729"/>
              <a:gd name="connsiteX6" fmla="*/ 1689904 w 3409703"/>
              <a:gd name="connsiteY6" fmla="*/ 3171464 h 4938729"/>
              <a:gd name="connsiteX7" fmla="*/ 1689904 w 3409703"/>
              <a:gd name="connsiteY7" fmla="*/ 4097438 h 4938729"/>
              <a:gd name="connsiteX8" fmla="*/ 1643605 w 3409703"/>
              <a:gd name="connsiteY8" fmla="*/ 4525702 h 4938729"/>
              <a:gd name="connsiteX9" fmla="*/ 1632031 w 3409703"/>
              <a:gd name="connsiteY9" fmla="*/ 4734046 h 4938729"/>
              <a:gd name="connsiteX10" fmla="*/ 1944547 w 3409703"/>
              <a:gd name="connsiteY10" fmla="*/ 4861367 h 4938729"/>
              <a:gd name="connsiteX11" fmla="*/ 2442259 w 3409703"/>
              <a:gd name="connsiteY11" fmla="*/ 4919241 h 4938729"/>
              <a:gd name="connsiteX12" fmla="*/ 3409703 w 3409703"/>
              <a:gd name="connsiteY12" fmla="*/ 4938729 h 493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9703" h="4938729">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198066" y="4906347"/>
                  <a:pt x="2442259" y="4919241"/>
                </a:cubicBezTo>
                <a:cubicBezTo>
                  <a:pt x="2686452" y="4932135"/>
                  <a:pt x="3079825" y="4938729"/>
                  <a:pt x="3409703" y="4938729"/>
                </a:cubicBezTo>
              </a:path>
            </a:pathLst>
          </a:custGeom>
          <a:noFill/>
          <a:ln w="2540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6" name="Stella a 5 punte 137"/>
          <p:cNvSpPr>
            <a:spLocks/>
          </p:cNvSpPr>
          <p:nvPr/>
        </p:nvSpPr>
        <p:spPr bwMode="auto">
          <a:xfrm>
            <a:off x="6544735" y="3002821"/>
            <a:ext cx="279401" cy="265306"/>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66FF33"/>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67" name="Stella a 5 punte 136"/>
          <p:cNvSpPr>
            <a:spLocks/>
          </p:cNvSpPr>
          <p:nvPr/>
        </p:nvSpPr>
        <p:spPr bwMode="auto">
          <a:xfrm>
            <a:off x="6589320" y="2602778"/>
            <a:ext cx="275150" cy="265306"/>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68" name="Text Box 3"/>
          <p:cNvSpPr txBox="1">
            <a:spLocks noChangeArrowheads="1"/>
          </p:cNvSpPr>
          <p:nvPr/>
        </p:nvSpPr>
        <p:spPr bwMode="auto">
          <a:xfrm>
            <a:off x="133349" y="4957763"/>
            <a:ext cx="4283869" cy="1421928"/>
          </a:xfrm>
          <a:prstGeom prst="rect">
            <a:avLst/>
          </a:prstGeom>
          <a:noFill/>
          <a:ln w="9525">
            <a:noFill/>
            <a:miter lim="800000"/>
            <a:headEnd/>
            <a:tailEnd/>
          </a:ln>
          <a:effectLst/>
        </p:spPr>
        <p:txBody>
          <a:bodyPr wrap="square">
            <a:spAutoFit/>
          </a:bodyPr>
          <a:lstStyle/>
          <a:p>
            <a:pPr>
              <a:lnSpc>
                <a:spcPct val="90000"/>
              </a:lnSpc>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MORB can be colder because they derive from deeper sources from a non-adiabatic Earth’s interior.</a:t>
            </a:r>
          </a:p>
        </p:txBody>
      </p:sp>
      <p:sp>
        <p:nvSpPr>
          <p:cNvPr id="69" name="Text Box 3"/>
          <p:cNvSpPr txBox="1">
            <a:spLocks noChangeArrowheads="1"/>
          </p:cNvSpPr>
          <p:nvPr/>
        </p:nvSpPr>
        <p:spPr bwMode="auto">
          <a:xfrm>
            <a:off x="6716202" y="3297233"/>
            <a:ext cx="1058863" cy="590931"/>
          </a:xfrm>
          <a:prstGeom prst="rect">
            <a:avLst/>
          </a:prstGeom>
          <a:noFill/>
          <a:ln w="9525">
            <a:noFill/>
            <a:miter lim="800000"/>
            <a:headEnd/>
            <a:tailEnd/>
          </a:ln>
          <a:effectLst/>
        </p:spPr>
        <p:txBody>
          <a:bodyPr wrap="square">
            <a:spAutoFit/>
          </a:bodyPr>
          <a:lstStyle/>
          <a:p>
            <a:pPr algn="ctr">
              <a:lnSpc>
                <a:spcPct val="90000"/>
              </a:lnSpc>
              <a:defRPr/>
            </a:pPr>
            <a:r>
              <a:rPr lang="en-GB">
                <a:solidFill>
                  <a:srgbClr val="66FF33"/>
                </a:solidFill>
                <a:effectLst>
                  <a:outerShdw blurRad="38100" dist="38100" dir="2700000" algn="tl">
                    <a:srgbClr val="000000"/>
                  </a:outerShdw>
                </a:effectLst>
                <a:latin typeface="Calibri" pitchFamily="34" charset="0"/>
                <a:sym typeface="Wingdings" pitchFamily="2" charset="2"/>
              </a:rPr>
              <a:t>MORB source</a:t>
            </a:r>
          </a:p>
        </p:txBody>
      </p:sp>
      <p:sp>
        <p:nvSpPr>
          <p:cNvPr id="70" name="Text Box 3"/>
          <p:cNvSpPr txBox="1">
            <a:spLocks noChangeArrowheads="1"/>
          </p:cNvSpPr>
          <p:nvPr/>
        </p:nvSpPr>
        <p:spPr bwMode="auto">
          <a:xfrm>
            <a:off x="6756397" y="2611430"/>
            <a:ext cx="1634067" cy="590931"/>
          </a:xfrm>
          <a:prstGeom prst="rect">
            <a:avLst/>
          </a:prstGeom>
          <a:noFill/>
          <a:ln w="9525">
            <a:noFill/>
            <a:miter lim="800000"/>
            <a:headEnd/>
            <a:tailEnd/>
          </a:ln>
          <a:effectLst/>
        </p:spPr>
        <p:txBody>
          <a:bodyPr wrap="square">
            <a:spAutoFit/>
          </a:bodyPr>
          <a:lstStyle/>
          <a:p>
            <a:pPr algn="ctr">
              <a:lnSpc>
                <a:spcPct val="90000"/>
              </a:lnSpc>
              <a:defRPr/>
            </a:pPr>
            <a:r>
              <a:rPr lang="en-GB">
                <a:solidFill>
                  <a:srgbClr val="FFFF00"/>
                </a:solidFill>
                <a:effectLst>
                  <a:outerShdw blurRad="38100" dist="38100" dir="2700000" algn="tl">
                    <a:srgbClr val="000000"/>
                  </a:outerShdw>
                </a:effectLst>
                <a:latin typeface="Calibri" pitchFamily="34" charset="0"/>
                <a:sym typeface="Wingdings" pitchFamily="2" charset="2"/>
              </a:rPr>
              <a:t>“Hot-spot” source</a:t>
            </a:r>
          </a:p>
        </p:txBody>
      </p:sp>
      <p:sp>
        <p:nvSpPr>
          <p:cNvPr id="71" name="Text Box 3"/>
          <p:cNvSpPr txBox="1">
            <a:spLocks noChangeArrowheads="1"/>
          </p:cNvSpPr>
          <p:nvPr/>
        </p:nvSpPr>
        <p:spPr bwMode="auto">
          <a:xfrm rot="4105793">
            <a:off x="6554277" y="5202233"/>
            <a:ext cx="1780098" cy="286232"/>
          </a:xfrm>
          <a:prstGeom prst="rect">
            <a:avLst/>
          </a:prstGeom>
          <a:noFill/>
          <a:ln w="9525">
            <a:noFill/>
            <a:miter lim="800000"/>
            <a:headEnd/>
            <a:tailEnd/>
          </a:ln>
          <a:effectLst/>
        </p:spPr>
        <p:txBody>
          <a:bodyPr wrap="square">
            <a:spAutoFit/>
          </a:bodyPr>
          <a:lstStyle/>
          <a:p>
            <a:pPr algn="ctr">
              <a:lnSpc>
                <a:spcPct val="90000"/>
              </a:lnSpc>
              <a:defRPr/>
            </a:pPr>
            <a:r>
              <a:rPr lang="en-GB" sz="1400" dirty="0">
                <a:solidFill>
                  <a:srgbClr val="FF0000"/>
                </a:solidFill>
                <a:effectLst>
                  <a:outerShdw blurRad="38100" dist="38100" dir="2700000" algn="tl">
                    <a:srgbClr val="000000"/>
                  </a:outerShdw>
                </a:effectLst>
                <a:latin typeface="Calibri" pitchFamily="34" charset="0"/>
                <a:sym typeface="Wingdings" pitchFamily="2" charset="2"/>
              </a:rPr>
              <a:t>Classical Geotherm</a:t>
            </a:r>
          </a:p>
        </p:txBody>
      </p:sp>
      <p:sp>
        <p:nvSpPr>
          <p:cNvPr id="72" name="Text Box 3"/>
          <p:cNvSpPr txBox="1">
            <a:spLocks noChangeArrowheads="1"/>
          </p:cNvSpPr>
          <p:nvPr/>
        </p:nvSpPr>
        <p:spPr bwMode="auto">
          <a:xfrm>
            <a:off x="5153025" y="4943472"/>
            <a:ext cx="1548026" cy="674031"/>
          </a:xfrm>
          <a:prstGeom prst="rect">
            <a:avLst/>
          </a:prstGeom>
          <a:noFill/>
          <a:ln w="9525">
            <a:noFill/>
            <a:miter lim="800000"/>
            <a:headEnd/>
            <a:tailEnd/>
          </a:ln>
          <a:effectLst/>
        </p:spPr>
        <p:txBody>
          <a:bodyPr wrap="square">
            <a:spAutoFit/>
          </a:bodyPr>
          <a:lstStyle/>
          <a:p>
            <a:pPr algn="ctr">
              <a:lnSpc>
                <a:spcPct val="90000"/>
              </a:lnSpc>
              <a:defRPr/>
            </a:pPr>
            <a:r>
              <a:rPr lang="en-GB" sz="1400" dirty="0">
                <a:solidFill>
                  <a:schemeClr val="bg1">
                    <a:lumMod val="75000"/>
                  </a:schemeClr>
                </a:solidFill>
                <a:effectLst>
                  <a:outerShdw blurRad="38100" dist="38100" dir="2700000" algn="tl">
                    <a:srgbClr val="000000"/>
                  </a:outerShdw>
                </a:effectLst>
                <a:latin typeface="Calibri" pitchFamily="34" charset="0"/>
                <a:sym typeface="Wingdings" pitchFamily="2" charset="2"/>
              </a:rPr>
              <a:t>Subadiabatic Geotherm</a:t>
            </a:r>
          </a:p>
          <a:p>
            <a:pPr algn="ctr">
              <a:lnSpc>
                <a:spcPct val="90000"/>
              </a:lnSpc>
              <a:defRPr/>
            </a:pPr>
            <a:r>
              <a:rPr lang="en-GB" sz="1400" dirty="0">
                <a:solidFill>
                  <a:schemeClr val="bg1">
                    <a:lumMod val="75000"/>
                  </a:schemeClr>
                </a:solidFill>
                <a:effectLst>
                  <a:outerShdw blurRad="38100" dist="38100" dir="2700000" algn="tl">
                    <a:srgbClr val="000000"/>
                  </a:outerShdw>
                </a:effectLst>
                <a:latin typeface="Calibri" pitchFamily="34" charset="0"/>
                <a:sym typeface="Wingdings" pitchFamily="2" charset="2"/>
              </a:rPr>
              <a:t>(one of the many)</a:t>
            </a:r>
          </a:p>
        </p:txBody>
      </p:sp>
      <p:sp>
        <p:nvSpPr>
          <p:cNvPr id="77" name="Rettangolo 76"/>
          <p:cNvSpPr/>
          <p:nvPr/>
        </p:nvSpPr>
        <p:spPr>
          <a:xfrm>
            <a:off x="133350" y="2319635"/>
            <a:ext cx="4572000" cy="1446550"/>
          </a:xfrm>
          <a:prstGeom prst="rect">
            <a:avLst/>
          </a:prstGeom>
        </p:spPr>
        <p:txBody>
          <a:bodyPr>
            <a:spAutoFit/>
          </a:bodyPr>
          <a:lstStyle/>
          <a:p>
            <a:pPr>
              <a:spcAft>
                <a:spcPts val="1200"/>
              </a:spcAft>
              <a:defRPr/>
            </a:pPr>
            <a:r>
              <a:rPr lang="en-GB" sz="2200" dirty="0">
                <a:solidFill>
                  <a:schemeClr val="bg1"/>
                </a:solidFill>
                <a:latin typeface="Calibri" pitchFamily="34" charset="0"/>
              </a:rPr>
              <a:t>In a cooling, internally-heated, mantle the potential temperature changes continuously with depth and every depth has a unique Tp.</a:t>
            </a:r>
          </a:p>
        </p:txBody>
      </p:sp>
      <p:sp>
        <p:nvSpPr>
          <p:cNvPr id="2" name="Text Box 4">
            <a:extLst>
              <a:ext uri="{FF2B5EF4-FFF2-40B4-BE49-F238E27FC236}">
                <a16:creationId xmlns:a16="http://schemas.microsoft.com/office/drawing/2014/main" id="{49866686-7DB0-0597-8900-D7707A4AC03B}"/>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4655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500"/>
                                        <p:tgtEl>
                                          <p:spTgt spid="21">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1">
                                            <p:txEl>
                                              <p:pRg st="0" end="0"/>
                                            </p:txEl>
                                          </p:spTgt>
                                        </p:tgtEl>
                                        <p:attrNameLst>
                                          <p:attrName>style.visibility</p:attrName>
                                        </p:attrNameLst>
                                      </p:cBhvr>
                                      <p:to>
                                        <p:strVal val="visible"/>
                                      </p:to>
                                    </p:set>
                                    <p:animEffect transition="in" filter="fade">
                                      <p:cBhvr>
                                        <p:cTn id="32" dur="500"/>
                                        <p:tgtEl>
                                          <p:spTgt spid="7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up)">
                                      <p:cBhvr>
                                        <p:cTn id="37" dur="500"/>
                                        <p:tgtEl>
                                          <p:spTgt spid="6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2">
                                            <p:txEl>
                                              <p:pRg st="0" end="0"/>
                                            </p:txEl>
                                          </p:spTgt>
                                        </p:tgtEl>
                                        <p:attrNameLst>
                                          <p:attrName>style.visibility</p:attrName>
                                        </p:attrNameLst>
                                      </p:cBhvr>
                                      <p:to>
                                        <p:strVal val="visible"/>
                                      </p:to>
                                    </p:set>
                                    <p:animEffect transition="in" filter="fade">
                                      <p:cBhvr>
                                        <p:cTn id="41" dur="500"/>
                                        <p:tgtEl>
                                          <p:spTgt spid="72">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xEl>
                                              <p:pRg st="1" end="1"/>
                                            </p:txEl>
                                          </p:spTgt>
                                        </p:tgtEl>
                                        <p:attrNameLst>
                                          <p:attrName>style.visibility</p:attrName>
                                        </p:attrNameLst>
                                      </p:cBhvr>
                                      <p:to>
                                        <p:strVal val="visible"/>
                                      </p:to>
                                    </p:set>
                                    <p:animEffect transition="in" filter="fade">
                                      <p:cBhvr>
                                        <p:cTn id="44" dur="500"/>
                                        <p:tgtEl>
                                          <p:spTgt spid="7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8">
                                            <p:txEl>
                                              <p:pRg st="0" end="0"/>
                                            </p:txEl>
                                          </p:spTgt>
                                        </p:tgtEl>
                                        <p:attrNameLst>
                                          <p:attrName>style.visibility</p:attrName>
                                        </p:attrNameLst>
                                      </p:cBhvr>
                                      <p:to>
                                        <p:strVal val="visible"/>
                                      </p:to>
                                    </p:set>
                                    <p:animEffect transition="in" filter="fade">
                                      <p:cBhvr>
                                        <p:cTn id="49" dur="500"/>
                                        <p:tgtEl>
                                          <p:spTgt spid="6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9">
                                            <p:txEl>
                                              <p:pRg st="0" end="0"/>
                                            </p:txEl>
                                          </p:spTgt>
                                        </p:tgtEl>
                                        <p:attrNameLst>
                                          <p:attrName>style.visibility</p:attrName>
                                        </p:attrNameLst>
                                      </p:cBhvr>
                                      <p:to>
                                        <p:strVal val="visible"/>
                                      </p:to>
                                    </p:set>
                                    <p:animEffect transition="in" filter="fade">
                                      <p:cBhvr>
                                        <p:cTn id="58" dur="500"/>
                                        <p:tgtEl>
                                          <p:spTgt spid="6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70">
                                            <p:txEl>
                                              <p:pRg st="0" end="0"/>
                                            </p:txEl>
                                          </p:spTgt>
                                        </p:tgtEl>
                                        <p:attrNameLst>
                                          <p:attrName>style.visibility</p:attrName>
                                        </p:attrNameLst>
                                      </p:cBhvr>
                                      <p:to>
                                        <p:strVal val="visible"/>
                                      </p:to>
                                    </p:set>
                                    <p:animEffect transition="in" filter="fade">
                                      <p:cBhvr>
                                        <p:cTn id="67"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P spid="21" grpId="0" build="p"/>
      <p:bldP spid="64" grpId="0" animBg="1"/>
      <p:bldP spid="65" grpId="0" animBg="1"/>
      <p:bldP spid="68" grpId="0" build="p"/>
      <p:bldP spid="69" grpId="0" build="p"/>
      <p:bldP spid="70" grpId="0" build="p"/>
      <p:bldP spid="71" grpId="0" build="allAtOnce"/>
      <p:bldP spid="72" grpId="0" uiExpand="1" build="allAtOnce"/>
      <p:bldP spid="7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2700" y="701675"/>
            <a:ext cx="913130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Many geochemists/petrologists follow the Cambridge model (i.e., MORB Tp = Average Upper Mantle Temperature)</a:t>
            </a:r>
          </a:p>
        </p:txBody>
      </p:sp>
      <p:sp>
        <p:nvSpPr>
          <p:cNvPr id="6" name="Text Box 3"/>
          <p:cNvSpPr txBox="1">
            <a:spLocks noChangeArrowheads="1"/>
          </p:cNvSpPr>
          <p:nvPr/>
        </p:nvSpPr>
        <p:spPr bwMode="auto">
          <a:xfrm>
            <a:off x="0" y="3897086"/>
            <a:ext cx="9144000" cy="707886"/>
          </a:xfrm>
          <a:prstGeom prst="rect">
            <a:avLst/>
          </a:prstGeom>
          <a:noFill/>
          <a:ln w="9525">
            <a:noFill/>
            <a:miter lim="800000"/>
            <a:headEnd/>
            <a:tailEnd/>
          </a:ln>
          <a:effectLst/>
        </p:spPr>
        <p:txBody>
          <a:bodyPr wrap="square">
            <a:spAutoFit/>
          </a:bodyPr>
          <a:lstStyle/>
          <a:p>
            <a:pPr eaLnBrk="0" hangingPunct="0">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a:t>
            </a:r>
            <a:r>
              <a:rPr lang="en-GB" sz="2000" i="1" dirty="0">
                <a:solidFill>
                  <a:schemeClr val="bg1"/>
                </a:solidFill>
                <a:effectLst>
                  <a:outerShdw blurRad="38100" dist="38100" dir="2700000" algn="tl">
                    <a:srgbClr val="000000"/>
                  </a:outerShdw>
                </a:effectLst>
                <a:latin typeface="Calibri" pitchFamily="34" charset="0"/>
                <a:sym typeface="Wingdings" pitchFamily="2" charset="2"/>
              </a:rPr>
              <a:t>…</a:t>
            </a:r>
            <a:r>
              <a:rPr lang="en-GB" sz="2000" i="1" dirty="0">
                <a:solidFill>
                  <a:schemeClr val="bg1"/>
                </a:solidFill>
                <a:effectLst>
                  <a:outerShdw blurRad="38100" dist="38100" dir="2700000" algn="tl">
                    <a:srgbClr val="000000"/>
                  </a:outerShdw>
                </a:effectLst>
                <a:latin typeface="Calibri" pitchFamily="34" charset="0"/>
              </a:rPr>
              <a:t>Geochemistry provides convincing evidence that </a:t>
            </a:r>
            <a:r>
              <a:rPr lang="en-GB" sz="2000" i="1" dirty="0">
                <a:solidFill>
                  <a:srgbClr val="FFFF00"/>
                </a:solidFill>
                <a:effectLst>
                  <a:outerShdw blurRad="38100" dist="38100" dir="2700000" algn="tl">
                    <a:srgbClr val="000000"/>
                  </a:outerShdw>
                </a:effectLst>
                <a:latin typeface="Calibri" pitchFamily="34" charset="0"/>
              </a:rPr>
              <a:t>mantle plumes are 100-300 °C hotter than normal upper mantle</a:t>
            </a:r>
            <a:r>
              <a:rPr lang="en-GB" sz="2000" dirty="0">
                <a:solidFill>
                  <a:srgbClr val="FFFF00"/>
                </a:solidFill>
                <a:effectLst>
                  <a:outerShdw blurRad="38100" dist="38100" dir="2700000" algn="tl">
                    <a:srgbClr val="000000"/>
                  </a:outerShdw>
                </a:effectLst>
                <a:latin typeface="Calibri" pitchFamily="34" charset="0"/>
              </a:rPr>
              <a:t>” </a:t>
            </a:r>
            <a:r>
              <a:rPr lang="en-GB" sz="1600" dirty="0">
                <a:solidFill>
                  <a:schemeClr val="bg1"/>
                </a:solidFill>
                <a:effectLst>
                  <a:outerShdw blurRad="38100" dist="38100" dir="2700000" algn="tl">
                    <a:srgbClr val="000000"/>
                  </a:outerShdw>
                </a:effectLst>
                <a:latin typeface="Calibri" pitchFamily="34" charset="0"/>
              </a:rPr>
              <a:t>White, 2010 (Ann. Rev. Earth Planet. Sci. 38, 133-160)</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 name="Text Box 3"/>
          <p:cNvSpPr txBox="1">
            <a:spLocks noChangeArrowheads="1"/>
          </p:cNvSpPr>
          <p:nvPr/>
        </p:nvSpPr>
        <p:spPr bwMode="auto">
          <a:xfrm>
            <a:off x="0" y="1943101"/>
            <a:ext cx="9144000" cy="1569660"/>
          </a:xfrm>
          <a:prstGeom prst="rect">
            <a:avLst/>
          </a:prstGeom>
          <a:noFill/>
          <a:ln w="9525">
            <a:noFill/>
            <a:miter lim="800000"/>
            <a:headEnd/>
            <a:tailEnd/>
          </a:ln>
          <a:effectLst/>
        </p:spPr>
        <p:txBody>
          <a:bodyPr wrap="square">
            <a:spAutoFit/>
          </a:bodyPr>
          <a:lstStyle/>
          <a:p>
            <a:pPr eaLnBrk="0" hangingPunct="0">
              <a:defRPr/>
            </a:pPr>
            <a:r>
              <a:rPr lang="en-GB" sz="2000" dirty="0">
                <a:solidFill>
                  <a:srgbClr val="FFFF00"/>
                </a:solidFill>
                <a:effectLst>
                  <a:outerShdw blurRad="38100" dist="38100" dir="2700000" algn="tl">
                    <a:srgbClr val="000000"/>
                  </a:outerShdw>
                </a:effectLst>
                <a:latin typeface="Calibri" pitchFamily="34" charset="0"/>
              </a:rPr>
              <a:t>“</a:t>
            </a:r>
            <a:r>
              <a:rPr lang="en-GB" sz="2000" i="1" dirty="0">
                <a:solidFill>
                  <a:srgbClr val="FFFF00"/>
                </a:solidFill>
                <a:effectLst>
                  <a:outerShdw blurRad="38100" dist="38100" dir="2700000" algn="tl">
                    <a:srgbClr val="000000"/>
                  </a:outerShdw>
                </a:effectLst>
                <a:latin typeface="Calibri" pitchFamily="34" charset="0"/>
              </a:rPr>
              <a:t>A Tp of ~1550 °C </a:t>
            </a:r>
            <a:r>
              <a:rPr lang="en-GB" sz="2000" i="1" dirty="0">
                <a:solidFill>
                  <a:schemeClr val="bg1"/>
                </a:solidFill>
                <a:effectLst>
                  <a:outerShdw blurRad="38100" dist="38100" dir="2700000" algn="tl">
                    <a:srgbClr val="000000"/>
                  </a:outerShdw>
                </a:effectLst>
                <a:latin typeface="Calibri" pitchFamily="34" charset="0"/>
              </a:rPr>
              <a:t>is required for the production of Hawaiian magmas […] with 18–19% MgO, and </a:t>
            </a:r>
            <a:r>
              <a:rPr lang="en-GB" sz="2000" i="1" dirty="0">
                <a:solidFill>
                  <a:srgbClr val="FFFF00"/>
                </a:solidFill>
                <a:effectLst>
                  <a:outerShdw blurRad="38100" dist="38100" dir="2700000" algn="tl">
                    <a:srgbClr val="000000"/>
                  </a:outerShdw>
                </a:effectLst>
                <a:latin typeface="Calibri" pitchFamily="34" charset="0"/>
              </a:rPr>
              <a:t>&gt;1600 °C </a:t>
            </a:r>
            <a:r>
              <a:rPr lang="en-GB" sz="2000" i="1" dirty="0">
                <a:solidFill>
                  <a:schemeClr val="bg1"/>
                </a:solidFill>
                <a:effectLst>
                  <a:outerShdw blurRad="38100" dist="38100" dir="2700000" algn="tl">
                    <a:srgbClr val="000000"/>
                  </a:outerShdw>
                </a:effectLst>
                <a:latin typeface="Calibri" pitchFamily="34" charset="0"/>
              </a:rPr>
              <a:t>for </a:t>
            </a:r>
            <a:r>
              <a:rPr lang="en-GB" sz="2000" i="1" dirty="0" err="1">
                <a:solidFill>
                  <a:schemeClr val="bg1"/>
                </a:solidFill>
                <a:effectLst>
                  <a:outerShdw blurRad="38100" dist="38100" dir="2700000" algn="tl">
                    <a:srgbClr val="000000"/>
                  </a:outerShdw>
                </a:effectLst>
                <a:latin typeface="Calibri" pitchFamily="34" charset="0"/>
              </a:rPr>
              <a:t>Gorgona</a:t>
            </a:r>
            <a:r>
              <a:rPr lang="en-GB" sz="2000" i="1" dirty="0">
                <a:solidFill>
                  <a:schemeClr val="bg1"/>
                </a:solidFill>
                <a:effectLst>
                  <a:outerShdw blurRad="38100" dist="38100" dir="2700000" algn="tl">
                    <a:srgbClr val="000000"/>
                  </a:outerShdw>
                </a:effectLst>
                <a:latin typeface="Calibri" pitchFamily="34" charset="0"/>
              </a:rPr>
              <a:t> picrites with 23% MgO. The excess temperature is the difference between the Tp of an oceanic island mantle source and ambient mantle that produced MORB. It is typically about</a:t>
            </a:r>
            <a:r>
              <a:rPr lang="en-GB" sz="2000" i="1" dirty="0">
                <a:solidFill>
                  <a:srgbClr val="FFFF00"/>
                </a:solidFill>
                <a:effectLst>
                  <a:outerShdw blurRad="38100" dist="38100" dir="2700000" algn="tl">
                    <a:srgbClr val="000000"/>
                  </a:outerShdw>
                </a:effectLst>
                <a:latin typeface="Calibri" pitchFamily="34" charset="0"/>
              </a:rPr>
              <a:t> 200-300 °C</a:t>
            </a:r>
            <a:r>
              <a:rPr lang="en-GB" sz="2000" dirty="0">
                <a:solidFill>
                  <a:srgbClr val="FFFF00"/>
                </a:solidFill>
                <a:effectLst>
                  <a:outerShdw blurRad="38100" dist="38100" dir="2700000" algn="tl">
                    <a:srgbClr val="000000"/>
                  </a:outerShdw>
                </a:effectLst>
                <a:latin typeface="Calibri" pitchFamily="34" charset="0"/>
              </a:rPr>
              <a:t>” </a:t>
            </a:r>
            <a:r>
              <a:rPr lang="en-GB" sz="1600" dirty="0">
                <a:solidFill>
                  <a:schemeClr val="bg1"/>
                </a:solidFill>
                <a:latin typeface="Calibri" pitchFamily="34" charset="0"/>
              </a:rPr>
              <a:t>Herzberg et al., 2007 (G3, doi:10.1029GC001390)</a:t>
            </a:r>
            <a:endParaRPr lang="en-GB" sz="2000" dirty="0">
              <a:solidFill>
                <a:schemeClr val="bg1"/>
              </a:solidFill>
              <a:latin typeface="Calibri" pitchFamily="34" charset="0"/>
              <a:sym typeface="Wingdings" pitchFamily="2" charset="2"/>
            </a:endParaRPr>
          </a:p>
        </p:txBody>
      </p:sp>
      <p:sp>
        <p:nvSpPr>
          <p:cNvPr id="9" name="Text Box 3"/>
          <p:cNvSpPr txBox="1">
            <a:spLocks noChangeArrowheads="1"/>
          </p:cNvSpPr>
          <p:nvPr/>
        </p:nvSpPr>
        <p:spPr bwMode="auto">
          <a:xfrm>
            <a:off x="-11847" y="4806580"/>
            <a:ext cx="9155847" cy="1692771"/>
          </a:xfrm>
          <a:prstGeom prst="rect">
            <a:avLst/>
          </a:prstGeom>
          <a:solidFill>
            <a:schemeClr val="tx1"/>
          </a:solidFill>
          <a:ln w="9525">
            <a:noFill/>
            <a:miter lim="800000"/>
            <a:headEnd/>
            <a:tailEnd/>
          </a:ln>
          <a:effectLst/>
        </p:spPr>
        <p:txBody>
          <a:bodyPr wrap="square">
            <a:spAutoFit/>
          </a:bodyPr>
          <a:lstStyle/>
          <a:p>
            <a:r>
              <a:rPr lang="en-GB" sz="20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rPr>
              <a:t>“</a:t>
            </a:r>
            <a:r>
              <a:rPr lang="en-GB" sz="2000" i="1"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rPr>
              <a:t>…</a:t>
            </a:r>
            <a:r>
              <a:rPr lang="en-GB" sz="2000" i="1" noProof="0" dirty="0">
                <a:solidFill>
                  <a:schemeClr val="bg1"/>
                </a:solidFill>
                <a:latin typeface="Calibri" panose="020F0502020204030204" pitchFamily="34" charset="0"/>
                <a:cs typeface="Calibri" panose="020F0502020204030204" pitchFamily="34" charset="0"/>
              </a:rPr>
              <a:t>Previous</a:t>
            </a:r>
            <a:r>
              <a:rPr lang="it-IT" sz="2000" i="1" dirty="0">
                <a:solidFill>
                  <a:schemeClr val="bg1"/>
                </a:solidFill>
                <a:latin typeface="Calibri" panose="020F0502020204030204" pitchFamily="34" charset="0"/>
                <a:cs typeface="Calibri" panose="020F0502020204030204" pitchFamily="34" charset="0"/>
              </a:rPr>
              <a:t> </a:t>
            </a:r>
            <a:r>
              <a:rPr lang="en-GB" sz="2000" i="1" noProof="0" dirty="0">
                <a:solidFill>
                  <a:schemeClr val="bg1"/>
                </a:solidFill>
                <a:latin typeface="Calibri" panose="020F0502020204030204" pitchFamily="34" charset="0"/>
                <a:cs typeface="Calibri" panose="020F0502020204030204" pitchFamily="34" charset="0"/>
              </a:rPr>
              <a:t>temperature estimates using petrological thermometers suggest that </a:t>
            </a:r>
            <a:r>
              <a:rPr lang="en-GB" sz="2000" i="1" noProof="0" dirty="0">
                <a:solidFill>
                  <a:srgbClr val="FFFF00"/>
                </a:solidFill>
                <a:latin typeface="Calibri" panose="020F0502020204030204" pitchFamily="34" charset="0"/>
                <a:cs typeface="Calibri" panose="020F0502020204030204" pitchFamily="34" charset="0"/>
              </a:rPr>
              <a:t>the </a:t>
            </a:r>
            <a:r>
              <a:rPr lang="en-GB" sz="2000" i="1" noProof="0" dirty="0" err="1">
                <a:solidFill>
                  <a:srgbClr val="FFFF00"/>
                </a:solidFill>
                <a:latin typeface="Calibri" panose="020F0502020204030204" pitchFamily="34" charset="0"/>
                <a:cs typeface="Calibri" panose="020F0502020204030204" pitchFamily="34" charset="0"/>
              </a:rPr>
              <a:t>subhotspot</a:t>
            </a:r>
            <a:r>
              <a:rPr lang="en-GB" sz="2000" i="1" noProof="0" dirty="0">
                <a:solidFill>
                  <a:srgbClr val="FFFF00"/>
                </a:solidFill>
                <a:latin typeface="Calibri" panose="020F0502020204030204" pitchFamily="34" charset="0"/>
                <a:cs typeface="Calibri" panose="020F0502020204030204" pitchFamily="34" charset="0"/>
              </a:rPr>
              <a:t> mantle is typically 100° to 300°C hotter than the </a:t>
            </a:r>
            <a:r>
              <a:rPr lang="en-GB" sz="2000" i="1" noProof="0" dirty="0" err="1">
                <a:solidFill>
                  <a:srgbClr val="FFFF00"/>
                </a:solidFill>
                <a:latin typeface="Calibri" panose="020F0502020204030204" pitchFamily="34" charset="0"/>
                <a:cs typeface="Calibri" panose="020F0502020204030204" pitchFamily="34" charset="0"/>
              </a:rPr>
              <a:t>subridge</a:t>
            </a:r>
            <a:r>
              <a:rPr lang="en-GB" sz="2000" i="1" noProof="0" dirty="0">
                <a:solidFill>
                  <a:srgbClr val="FFFF00"/>
                </a:solidFill>
                <a:latin typeface="Calibri" panose="020F0502020204030204" pitchFamily="34" charset="0"/>
                <a:cs typeface="Calibri" panose="020F0502020204030204" pitchFamily="34" charset="0"/>
              </a:rPr>
              <a:t> mantle</a:t>
            </a:r>
            <a:r>
              <a:rPr lang="en-GB" sz="2000" i="1" noProof="0" dirty="0">
                <a:solidFill>
                  <a:schemeClr val="bg1"/>
                </a:solidFill>
                <a:latin typeface="Calibri" panose="020F0502020204030204" pitchFamily="34" charset="0"/>
                <a:cs typeface="Calibri" panose="020F0502020204030204" pitchFamily="34" charset="0"/>
              </a:rPr>
              <a:t> […] This implies an excess temperature (Tex) for hotspots compared with ridges, where Tex is the difference between the potential temperature (Tp) […] and the average ridge temperature Tp over all ridge segments.</a:t>
            </a:r>
            <a:r>
              <a:rPr lang="en-GB" sz="2000" i="1" noProof="0" dirty="0">
                <a:solidFill>
                  <a:schemeClr val="bg1"/>
                </a:solidFill>
                <a:effectLst>
                  <a:outerShdw blurRad="38100" dist="38100" dir="2700000" algn="tl">
                    <a:srgbClr val="000000"/>
                  </a:outerShdw>
                </a:effectLst>
                <a:latin typeface="Calibri" pitchFamily="34" charset="0"/>
                <a:cs typeface="Calibri" panose="020F0502020204030204" pitchFamily="34" charset="0"/>
              </a:rPr>
              <a:t>”</a:t>
            </a:r>
            <a:r>
              <a:rPr lang="en-GB" sz="2400" noProof="0" dirty="0">
                <a:solidFill>
                  <a:srgbClr val="FFFF00"/>
                </a:solidFill>
                <a:effectLst>
                  <a:outerShdw blurRad="38100" dist="38100" dir="2700000" algn="tl">
                    <a:srgbClr val="000000"/>
                  </a:outerShdw>
                </a:effectLst>
                <a:latin typeface="Calibri" pitchFamily="34" charset="0"/>
                <a:cs typeface="Calibri" panose="020F0502020204030204" pitchFamily="34" charset="0"/>
              </a:rPr>
              <a:t> </a:t>
            </a:r>
            <a:r>
              <a:rPr lang="en-GB" sz="1600" noProof="0" dirty="0">
                <a:solidFill>
                  <a:schemeClr val="bg1"/>
                </a:solidFill>
                <a:effectLst>
                  <a:outerShdw blurRad="38100" dist="38100" dir="2700000" algn="tl">
                    <a:srgbClr val="000000"/>
                  </a:outerShdw>
                </a:effectLst>
                <a:latin typeface="Calibri" pitchFamily="34" charset="0"/>
                <a:cs typeface="Calibri" panose="020F0502020204030204" pitchFamily="34" charset="0"/>
              </a:rPr>
              <a:t>Bao et al., 2022 (Science, 375, 57-71)</a:t>
            </a:r>
            <a:endParaRPr lang="en-GB" sz="16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2" name="Text Box 4">
            <a:extLst>
              <a:ext uri="{FF2B5EF4-FFF2-40B4-BE49-F238E27FC236}">
                <a16:creationId xmlns:a16="http://schemas.microsoft.com/office/drawing/2014/main" id="{8F2CA44E-77B9-FB68-4268-D659FCBC953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6" grpId="0"/>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4087-BA58-AEEF-0A75-878FC37DC72A}"/>
            </a:ext>
          </a:extLst>
        </p:cNvPr>
        <p:cNvGrpSpPr/>
        <p:nvPr/>
      </p:nvGrpSpPr>
      <p:grpSpPr>
        <a:xfrm>
          <a:off x="0" y="0"/>
          <a:ext cx="0" cy="0"/>
          <a:chOff x="0" y="0"/>
          <a:chExt cx="0" cy="0"/>
        </a:xfrm>
      </p:grpSpPr>
      <p:grpSp>
        <p:nvGrpSpPr>
          <p:cNvPr id="14" name="Gruppo 13">
            <a:extLst>
              <a:ext uri="{FF2B5EF4-FFF2-40B4-BE49-F238E27FC236}">
                <a16:creationId xmlns:a16="http://schemas.microsoft.com/office/drawing/2014/main" id="{FB0263E8-A96B-2F4A-63E6-A4742D6C28ED}"/>
              </a:ext>
            </a:extLst>
          </p:cNvPr>
          <p:cNvGrpSpPr/>
          <p:nvPr/>
        </p:nvGrpSpPr>
        <p:grpSpPr>
          <a:xfrm>
            <a:off x="0" y="1626210"/>
            <a:ext cx="9144000" cy="3645529"/>
            <a:chOff x="0" y="1626210"/>
            <a:chExt cx="9144000" cy="3645529"/>
          </a:xfrm>
        </p:grpSpPr>
        <p:pic>
          <p:nvPicPr>
            <p:cNvPr id="3" name="Immagine 2">
              <a:extLst>
                <a:ext uri="{FF2B5EF4-FFF2-40B4-BE49-F238E27FC236}">
                  <a16:creationId xmlns:a16="http://schemas.microsoft.com/office/drawing/2014/main" id="{6CCFDBD1-4773-1F6B-A7FD-D4D4EB5F6645}"/>
                </a:ext>
              </a:extLst>
            </p:cNvPr>
            <p:cNvPicPr>
              <a:picLocks noChangeAspect="1"/>
            </p:cNvPicPr>
            <p:nvPr/>
          </p:nvPicPr>
          <p:blipFill>
            <a:blip r:embed="rId3"/>
            <a:stretch>
              <a:fillRect/>
            </a:stretch>
          </p:blipFill>
          <p:spPr>
            <a:xfrm>
              <a:off x="0" y="1626210"/>
              <a:ext cx="9144000" cy="3645529"/>
            </a:xfrm>
            <a:prstGeom prst="rect">
              <a:avLst/>
            </a:prstGeom>
          </p:spPr>
        </p:pic>
        <p:pic>
          <p:nvPicPr>
            <p:cNvPr id="13" name="Immagine 12">
              <a:extLst>
                <a:ext uri="{FF2B5EF4-FFF2-40B4-BE49-F238E27FC236}">
                  <a16:creationId xmlns:a16="http://schemas.microsoft.com/office/drawing/2014/main" id="{5CE749C1-A0F2-B53F-F58B-3CD8A7948D64}"/>
                </a:ext>
              </a:extLst>
            </p:cNvPr>
            <p:cNvPicPr>
              <a:picLocks noChangeAspect="1"/>
            </p:cNvPicPr>
            <p:nvPr/>
          </p:nvPicPr>
          <p:blipFill>
            <a:blip r:embed="rId4"/>
            <a:stretch>
              <a:fillRect/>
            </a:stretch>
          </p:blipFill>
          <p:spPr>
            <a:xfrm>
              <a:off x="4652934" y="1683695"/>
              <a:ext cx="2357465" cy="1253250"/>
            </a:xfrm>
            <a:prstGeom prst="rect">
              <a:avLst/>
            </a:prstGeom>
          </p:spPr>
        </p:pic>
      </p:grpSp>
      <p:cxnSp>
        <p:nvCxnSpPr>
          <p:cNvPr id="5" name="Connettore diritto 4">
            <a:extLst>
              <a:ext uri="{FF2B5EF4-FFF2-40B4-BE49-F238E27FC236}">
                <a16:creationId xmlns:a16="http://schemas.microsoft.com/office/drawing/2014/main" id="{CC474C4D-86E9-6067-D6E4-F9D1F1489EB5}"/>
              </a:ext>
            </a:extLst>
          </p:cNvPr>
          <p:cNvCxnSpPr/>
          <p:nvPr/>
        </p:nvCxnSpPr>
        <p:spPr bwMode="auto">
          <a:xfrm>
            <a:off x="3213717" y="4662996"/>
            <a:ext cx="3710866" cy="0"/>
          </a:xfrm>
          <a:prstGeom prst="line">
            <a:avLst/>
          </a:prstGeom>
          <a:noFill/>
          <a:ln w="28575" cap="flat" cmpd="sng" algn="ctr">
            <a:solidFill>
              <a:srgbClr val="FF0000"/>
            </a:solidFill>
            <a:prstDash val="solid"/>
            <a:round/>
            <a:headEnd type="none" w="med" len="med"/>
            <a:tailEnd type="none" w="med" len="med"/>
          </a:ln>
          <a:effectLst/>
        </p:spPr>
      </p:cxnSp>
      <p:sp>
        <p:nvSpPr>
          <p:cNvPr id="10" name="Text Box 3">
            <a:extLst>
              <a:ext uri="{FF2B5EF4-FFF2-40B4-BE49-F238E27FC236}">
                <a16:creationId xmlns:a16="http://schemas.microsoft.com/office/drawing/2014/main" id="{CCB99AF8-A1D9-5039-F60D-CEA572C17404}"/>
              </a:ext>
            </a:extLst>
          </p:cNvPr>
          <p:cNvSpPr txBox="1">
            <a:spLocks noChangeArrowheads="1"/>
          </p:cNvSpPr>
          <p:nvPr/>
        </p:nvSpPr>
        <p:spPr bwMode="auto">
          <a:xfrm>
            <a:off x="0" y="5268686"/>
            <a:ext cx="9144000" cy="1169551"/>
          </a:xfrm>
          <a:prstGeom prst="rect">
            <a:avLst/>
          </a:prstGeom>
          <a:noFill/>
          <a:ln w="9525">
            <a:noFill/>
            <a:miter lim="800000"/>
            <a:headEnd/>
            <a:tailEnd/>
          </a:ln>
          <a:effectLst/>
        </p:spPr>
        <p:txBody>
          <a:bodyPr wrap="square">
            <a:spAutoFit/>
          </a:bodyPr>
          <a:lstStyle/>
          <a:p>
            <a:pPr eaLnBrk="0" hangingPunct="0">
              <a:spcAft>
                <a:spcPts val="1200"/>
              </a:spcAft>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This approach assumes at the beginning the results of an investigation.</a:t>
            </a:r>
          </a:p>
          <a:p>
            <a:pPr eaLnBrk="0" hangingPunct="0">
              <a:spcAft>
                <a:spcPts val="1200"/>
              </a:spcAft>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In other words, this is a dogmatic approach which does not question at all the derivation of OIB from any source other than mantle plume.</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3">
            <a:extLst>
              <a:ext uri="{FF2B5EF4-FFF2-40B4-BE49-F238E27FC236}">
                <a16:creationId xmlns:a16="http://schemas.microsoft.com/office/drawing/2014/main" id="{257B2758-A6BE-F073-B1E7-811E1FA06928}"/>
              </a:ext>
            </a:extLst>
          </p:cNvPr>
          <p:cNvSpPr txBox="1">
            <a:spLocks noChangeArrowheads="1"/>
          </p:cNvSpPr>
          <p:nvPr/>
        </p:nvSpPr>
        <p:spPr bwMode="auto">
          <a:xfrm>
            <a:off x="12700" y="701675"/>
            <a:ext cx="913130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Many geochemists/petrologists follow the Cambridge model (i.e., MORB Tp = Average Upper Mantle Temperature)</a:t>
            </a:r>
          </a:p>
        </p:txBody>
      </p:sp>
      <p:sp>
        <p:nvSpPr>
          <p:cNvPr id="2" name="Text Box 4">
            <a:extLst>
              <a:ext uri="{FF2B5EF4-FFF2-40B4-BE49-F238E27FC236}">
                <a16:creationId xmlns:a16="http://schemas.microsoft.com/office/drawing/2014/main" id="{E6EC476A-3DFB-F5CB-71A3-11C2E0B36557}"/>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403498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863600"/>
            <a:ext cx="8521700" cy="523220"/>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Likely, the things are different…</a:t>
            </a:r>
          </a:p>
        </p:txBody>
      </p:sp>
      <p:sp>
        <p:nvSpPr>
          <p:cNvPr id="8" name="Text Box 3"/>
          <p:cNvSpPr txBox="1">
            <a:spLocks noChangeArrowheads="1"/>
          </p:cNvSpPr>
          <p:nvPr/>
        </p:nvSpPr>
        <p:spPr bwMode="auto">
          <a:xfrm>
            <a:off x="317500" y="1855788"/>
            <a:ext cx="8674100" cy="1200329"/>
          </a:xfrm>
          <a:prstGeom prst="rect">
            <a:avLst/>
          </a:prstGeom>
          <a:noFill/>
          <a:ln w="9525">
            <a:noFill/>
            <a:miter lim="800000"/>
            <a:headEnd/>
            <a:tailEnd/>
          </a:ln>
          <a:effectLst/>
        </p:spPr>
        <p:txBody>
          <a:bodyPr wrap="square">
            <a:spAutoFit/>
          </a:bodyPr>
          <a:lstStyle/>
          <a:p>
            <a:pPr>
              <a:defRPr/>
            </a:pPr>
            <a:r>
              <a:rPr lang="en-GB" sz="2400" i="1" dirty="0">
                <a:solidFill>
                  <a:schemeClr val="bg1"/>
                </a:solidFill>
                <a:effectLst>
                  <a:outerShdw blurRad="38100" dist="38100" dir="2700000" algn="tl">
                    <a:srgbClr val="000000"/>
                  </a:outerShdw>
                </a:effectLst>
                <a:latin typeface="Calibri" pitchFamily="34" charset="0"/>
                <a:sym typeface="Wingdings" pitchFamily="2" charset="2"/>
              </a:rPr>
              <a:t>“Long wavelength temperature variations of the asthenosphere (LAM) depart from the mean by ± 200 °C, not the ± 20 °C adopted by plume </a:t>
            </a:r>
            <a:r>
              <a:rPr lang="en-GB" sz="2400" i="1" dirty="0" err="1">
                <a:solidFill>
                  <a:schemeClr val="bg1"/>
                </a:solidFill>
                <a:effectLst>
                  <a:outerShdw blurRad="38100" dist="38100" dir="2700000" algn="tl">
                    <a:srgbClr val="000000"/>
                  </a:outerShdw>
                </a:effectLst>
                <a:latin typeface="Calibri" pitchFamily="34" charset="0"/>
                <a:sym typeface="Wingdings" pitchFamily="2" charset="2"/>
              </a:rPr>
              <a:t>theoricians</a:t>
            </a:r>
            <a:r>
              <a:rPr lang="en-GB" sz="2400" i="1" dirty="0">
                <a:solidFill>
                  <a:schemeClr val="bg1"/>
                </a:solidFill>
                <a:effectLst>
                  <a:outerShdw blurRad="38100" dist="38100" dir="2700000" algn="tl">
                    <a:srgbClr val="000000"/>
                  </a:outerShdw>
                </a:effectLst>
                <a:latin typeface="Calibri" pitchFamily="34" charset="0"/>
                <a:sym typeface="Wingdings" pitchFamily="2" charset="2"/>
              </a:rPr>
              <a:t>”.</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 name="Text Box 3"/>
          <p:cNvSpPr txBox="1">
            <a:spLocks noChangeArrowheads="1"/>
          </p:cNvSpPr>
          <p:nvPr/>
        </p:nvSpPr>
        <p:spPr bwMode="auto">
          <a:xfrm>
            <a:off x="317500" y="3749675"/>
            <a:ext cx="8674100" cy="1569660"/>
          </a:xfrm>
          <a:prstGeom prst="rect">
            <a:avLst/>
          </a:prstGeom>
          <a:noFill/>
          <a:ln w="9525">
            <a:noFill/>
            <a:miter lim="800000"/>
            <a:headEnd/>
            <a:tailEnd/>
          </a:ln>
          <a:effectLst/>
        </p:spPr>
        <p:txBody>
          <a:bodyPr wrap="square">
            <a:spAutoFit/>
          </a:bodyPr>
          <a:lstStyle/>
          <a:p>
            <a:pPr>
              <a:defRPr/>
            </a:pPr>
            <a:r>
              <a:rPr lang="en-GB" sz="2400" i="1" dirty="0">
                <a:solidFill>
                  <a:schemeClr val="bg1"/>
                </a:solidFill>
                <a:effectLst>
                  <a:outerShdw blurRad="38100" dist="38100" dir="2700000" algn="tl">
                    <a:srgbClr val="000000"/>
                  </a:outerShdw>
                </a:effectLst>
                <a:latin typeface="Calibri" pitchFamily="34" charset="0"/>
                <a:sym typeface="Wingdings" pitchFamily="2" charset="2"/>
              </a:rPr>
              <a:t>“The ‘normal’ variation, caused by plate tectonic processes (subduction cooling, continental insulation, small scale convection) encompasses the temperature excesses that have been attributed to hot jets and thermal plumes.”  </a:t>
            </a:r>
            <a:r>
              <a:rPr lang="en-GB" sz="1600" dirty="0">
                <a:solidFill>
                  <a:schemeClr val="bg1"/>
                </a:solidFill>
                <a:effectLst>
                  <a:outerShdw blurRad="38100" dist="38100" dir="2700000" algn="tl">
                    <a:srgbClr val="000000"/>
                  </a:outerShdw>
                </a:effectLst>
                <a:latin typeface="Calibri" pitchFamily="34" charset="0"/>
                <a:sym typeface="Wingdings" pitchFamily="2" charset="2"/>
              </a:rPr>
              <a:t>(Anderson, 2000, </a:t>
            </a:r>
            <a:r>
              <a:rPr lang="en-GB" sz="1600" dirty="0" err="1">
                <a:solidFill>
                  <a:schemeClr val="bg1"/>
                </a:solidFill>
                <a:effectLst>
                  <a:outerShdw blurRad="38100" dist="38100" dir="2700000" algn="tl">
                    <a:srgbClr val="000000"/>
                  </a:outerShdw>
                </a:effectLst>
                <a:latin typeface="Calibri" pitchFamily="34" charset="0"/>
                <a:sym typeface="Wingdings" pitchFamily="2" charset="2"/>
              </a:rPr>
              <a:t>Geophys</a:t>
            </a:r>
            <a:r>
              <a:rPr lang="en-GB" sz="1600" dirty="0">
                <a:solidFill>
                  <a:schemeClr val="bg1"/>
                </a:solidFill>
                <a:effectLst>
                  <a:outerShdw blurRad="38100" dist="38100" dir="2700000" algn="tl">
                    <a:srgbClr val="000000"/>
                  </a:outerShdw>
                </a:effectLst>
                <a:latin typeface="Calibri" pitchFamily="34" charset="0"/>
                <a:sym typeface="Wingdings" pitchFamily="2" charset="2"/>
              </a:rPr>
              <a:t>. Res. </a:t>
            </a:r>
            <a:r>
              <a:rPr lang="en-GB" sz="1600" dirty="0" err="1">
                <a:solidFill>
                  <a:schemeClr val="bg1"/>
                </a:solidFill>
                <a:effectLst>
                  <a:outerShdw blurRad="38100" dist="38100" dir="2700000" algn="tl">
                    <a:srgbClr val="000000"/>
                  </a:outerShdw>
                </a:effectLst>
                <a:latin typeface="Calibri" pitchFamily="34" charset="0"/>
                <a:sym typeface="Wingdings" pitchFamily="2" charset="2"/>
              </a:rPr>
              <a:t>Lett</a:t>
            </a:r>
            <a:r>
              <a:rPr lang="en-GB" sz="1600" dirty="0">
                <a:solidFill>
                  <a:schemeClr val="bg1"/>
                </a:solidFill>
                <a:effectLst>
                  <a:outerShdw blurRad="38100" dist="38100" dir="2700000" algn="tl">
                    <a:srgbClr val="000000"/>
                  </a:outerShdw>
                </a:effectLst>
                <a:latin typeface="Calibri" pitchFamily="34" charset="0"/>
                <a:sym typeface="Wingdings" pitchFamily="2" charset="2"/>
              </a:rPr>
              <a:t>., 27, 3623-3626).</a:t>
            </a:r>
          </a:p>
        </p:txBody>
      </p:sp>
      <p:sp>
        <p:nvSpPr>
          <p:cNvPr id="2" name="Text Box 4">
            <a:extLst>
              <a:ext uri="{FF2B5EF4-FFF2-40B4-BE49-F238E27FC236}">
                <a16:creationId xmlns:a16="http://schemas.microsoft.com/office/drawing/2014/main" id="{5FD69EF1-4F8E-4708-D92A-D0A3C95D309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8" grpId="0" build="p" bldLvl="5"/>
      <p:bldP spid="9" grpId="0" build="p" bldLvl="5"/>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82"/>
          <p:cNvSpPr txBox="1">
            <a:spLocks noChangeArrowheads="1"/>
          </p:cNvSpPr>
          <p:nvPr/>
        </p:nvSpPr>
        <p:spPr bwMode="auto">
          <a:xfrm>
            <a:off x="317500" y="817563"/>
            <a:ext cx="8474076" cy="4739759"/>
          </a:xfrm>
          <a:prstGeom prst="rect">
            <a:avLst/>
          </a:prstGeom>
          <a:noFill/>
          <a:ln w="9525">
            <a:noFill/>
            <a:miter lim="800000"/>
            <a:headEnd/>
            <a:tailEnd/>
          </a:ln>
          <a:effectLst/>
        </p:spPr>
        <p:txBody>
          <a:bodyPr wrap="square">
            <a:spAutoFit/>
          </a:bodyPr>
          <a:lstStyle/>
          <a:p>
            <a:pPr>
              <a:spcAft>
                <a:spcPts val="1200"/>
              </a:spcAft>
              <a:defRPr/>
            </a:pPr>
            <a:r>
              <a:rPr lang="en-GB" sz="2800" dirty="0">
                <a:solidFill>
                  <a:schemeClr val="bg1"/>
                </a:solidFill>
                <a:latin typeface="Calibri" pitchFamily="34" charset="0"/>
              </a:rPr>
              <a:t>The distinction between “cold” and “hot” mantle sources can be approached investigating the composition of basaltic (as well as </a:t>
            </a:r>
            <a:r>
              <a:rPr lang="en-GB" sz="2800" dirty="0" err="1">
                <a:solidFill>
                  <a:schemeClr val="bg1"/>
                </a:solidFill>
                <a:latin typeface="Calibri" pitchFamily="34" charset="0"/>
              </a:rPr>
              <a:t>picritic</a:t>
            </a:r>
            <a:r>
              <a:rPr lang="en-GB" sz="2800" dirty="0">
                <a:solidFill>
                  <a:schemeClr val="bg1"/>
                </a:solidFill>
                <a:latin typeface="Calibri" pitchFamily="34" charset="0"/>
              </a:rPr>
              <a:t> and kimberlitic) magmas.</a:t>
            </a:r>
          </a:p>
          <a:p>
            <a:pPr>
              <a:spcAft>
                <a:spcPts val="1200"/>
              </a:spcAft>
              <a:defRPr/>
            </a:pPr>
            <a:r>
              <a:rPr lang="en-GB" sz="2800" dirty="0">
                <a:solidFill>
                  <a:schemeClr val="bg1"/>
                </a:solidFill>
                <a:latin typeface="Calibri" pitchFamily="34" charset="0"/>
              </a:rPr>
              <a:t>During transit to and within the crust the magmas can experience:</a:t>
            </a:r>
          </a:p>
          <a:p>
            <a:pPr marL="266700" indent="-266700">
              <a:spcAft>
                <a:spcPts val="1200"/>
              </a:spcAft>
              <a:buFontTx/>
              <a:buChar char="-"/>
              <a:defRPr/>
            </a:pPr>
            <a:r>
              <a:rPr lang="en-GB" sz="2800" dirty="0">
                <a:solidFill>
                  <a:schemeClr val="bg1"/>
                </a:solidFill>
                <a:latin typeface="Calibri" pitchFamily="34" charset="0"/>
                <a:ea typeface="ＭＳ Ｐゴシック" pitchFamily="-72" charset="-128"/>
                <a:cs typeface="ＭＳ Ｐゴシック" pitchFamily="-72" charset="-128"/>
              </a:rPr>
              <a:t>Variable conditions of partial melting;</a:t>
            </a:r>
          </a:p>
          <a:p>
            <a:pPr marL="266700" indent="-266700">
              <a:spcAft>
                <a:spcPts val="1200"/>
              </a:spcAft>
              <a:buFontTx/>
              <a:buChar char="-"/>
              <a:defRPr/>
            </a:pPr>
            <a:r>
              <a:rPr lang="en-GB" sz="2800" dirty="0">
                <a:solidFill>
                  <a:schemeClr val="bg1"/>
                </a:solidFill>
                <a:latin typeface="Calibri" pitchFamily="34" charset="0"/>
                <a:ea typeface="ＭＳ Ｐゴシック" pitchFamily="-72" charset="-128"/>
                <a:cs typeface="ＭＳ Ｐゴシック" pitchFamily="-72" charset="-128"/>
              </a:rPr>
              <a:t>Fractional crystallization;</a:t>
            </a:r>
          </a:p>
          <a:p>
            <a:pPr marL="266700" indent="-266700">
              <a:spcAft>
                <a:spcPts val="1200"/>
              </a:spcAft>
              <a:buFontTx/>
              <a:buChar char="-"/>
              <a:defRPr/>
            </a:pPr>
            <a:r>
              <a:rPr lang="en-GB" sz="2800" dirty="0">
                <a:solidFill>
                  <a:schemeClr val="bg1"/>
                </a:solidFill>
                <a:latin typeface="Calibri" pitchFamily="34" charset="0"/>
                <a:ea typeface="ＭＳ Ｐゴシック" pitchFamily="-72" charset="-128"/>
                <a:cs typeface="ＭＳ Ｐゴシック" pitchFamily="-72" charset="-128"/>
              </a:rPr>
              <a:t>Crustal contamination;</a:t>
            </a:r>
          </a:p>
          <a:p>
            <a:pPr marL="266700" indent="-266700">
              <a:spcAft>
                <a:spcPts val="1200"/>
              </a:spcAft>
              <a:buFontTx/>
              <a:buChar char="-"/>
              <a:defRPr/>
            </a:pPr>
            <a:r>
              <a:rPr lang="en-GB" sz="2800" dirty="0">
                <a:solidFill>
                  <a:schemeClr val="bg1"/>
                </a:solidFill>
                <a:latin typeface="Calibri" pitchFamily="34" charset="0"/>
                <a:ea typeface="ＭＳ Ｐゴシック" pitchFamily="-72" charset="-128"/>
                <a:cs typeface="ＭＳ Ｐゴシック" pitchFamily="-72" charset="-128"/>
              </a:rPr>
              <a:t>Magma mixing.</a:t>
            </a:r>
          </a:p>
        </p:txBody>
      </p:sp>
      <p:sp>
        <p:nvSpPr>
          <p:cNvPr id="2" name="Rettangolo arrotondato 1"/>
          <p:cNvSpPr/>
          <p:nvPr/>
        </p:nvSpPr>
        <p:spPr bwMode="auto">
          <a:xfrm>
            <a:off x="317500" y="3895725"/>
            <a:ext cx="4102100" cy="161103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82"/>
          <p:cNvSpPr txBox="1">
            <a:spLocks noChangeArrowheads="1"/>
          </p:cNvSpPr>
          <p:nvPr/>
        </p:nvSpPr>
        <p:spPr bwMode="auto">
          <a:xfrm>
            <a:off x="4586288" y="4160838"/>
            <a:ext cx="4030662" cy="1046440"/>
          </a:xfrm>
          <a:prstGeom prst="rect">
            <a:avLst/>
          </a:prstGeom>
          <a:noFill/>
          <a:ln w="9525">
            <a:noFill/>
            <a:miter lim="800000"/>
            <a:headEnd/>
            <a:tailEnd/>
          </a:ln>
          <a:effectLst/>
        </p:spPr>
        <p:txBody>
          <a:bodyPr wrap="square">
            <a:spAutoFit/>
          </a:bodyPr>
          <a:lstStyle/>
          <a:p>
            <a:pPr algn="ctr">
              <a:defRPr/>
            </a:pPr>
            <a:r>
              <a:rPr lang="en-GB" sz="3100" dirty="0">
                <a:solidFill>
                  <a:schemeClr val="bg1"/>
                </a:solidFill>
                <a:latin typeface="Calibri" pitchFamily="34" charset="0"/>
              </a:rPr>
              <a:t>These effects cannot be easily isolated.</a:t>
            </a:r>
            <a:endParaRPr lang="en-GB" sz="3100" dirty="0">
              <a:solidFill>
                <a:schemeClr val="bg1"/>
              </a:solidFill>
              <a:latin typeface="Calibri" pitchFamily="34" charset="0"/>
              <a:ea typeface="ＭＳ Ｐゴシック" pitchFamily="-72" charset="-128"/>
              <a:cs typeface="ＭＳ Ｐゴシック" pitchFamily="-72" charset="-128"/>
            </a:endParaRPr>
          </a:p>
        </p:txBody>
      </p:sp>
      <p:sp>
        <p:nvSpPr>
          <p:cNvPr id="9" name="Text Box 82"/>
          <p:cNvSpPr txBox="1">
            <a:spLocks noChangeArrowheads="1"/>
          </p:cNvSpPr>
          <p:nvPr/>
        </p:nvSpPr>
        <p:spPr bwMode="auto">
          <a:xfrm>
            <a:off x="393701" y="5652810"/>
            <a:ext cx="8321674" cy="605294"/>
          </a:xfrm>
          <a:prstGeom prst="rect">
            <a:avLst/>
          </a:prstGeom>
          <a:noFill/>
          <a:ln w="9525">
            <a:noFill/>
            <a:miter lim="800000"/>
            <a:headEnd/>
            <a:tailEnd/>
          </a:ln>
          <a:effectLst/>
        </p:spPr>
        <p:txBody>
          <a:bodyPr wrap="square">
            <a:spAutoFit/>
          </a:bodyPr>
          <a:lstStyle/>
          <a:p>
            <a:pPr algn="ctr">
              <a:lnSpc>
                <a:spcPts val="4000"/>
              </a:lnSpc>
              <a:defRPr/>
            </a:pPr>
            <a:r>
              <a:rPr lang="en-GB" sz="2800" dirty="0">
                <a:solidFill>
                  <a:schemeClr val="bg1"/>
                </a:solidFill>
                <a:latin typeface="Calibri" pitchFamily="34" charset="0"/>
              </a:rPr>
              <a:t>This is the </a:t>
            </a:r>
            <a:r>
              <a:rPr lang="en-GB" sz="2800" i="1" dirty="0">
                <a:solidFill>
                  <a:schemeClr val="bg1"/>
                </a:solidFill>
                <a:latin typeface="Calibri" pitchFamily="34" charset="0"/>
              </a:rPr>
              <a:t>primary magma problem</a:t>
            </a:r>
            <a:r>
              <a:rPr lang="en-GB" sz="2800" dirty="0">
                <a:solidFill>
                  <a:schemeClr val="bg1"/>
                </a:solidFill>
                <a:latin typeface="Calibri" pitchFamily="34" charset="0"/>
              </a:rPr>
              <a:t> in mantle petrology</a:t>
            </a:r>
            <a:endParaRPr lang="en-GB" sz="2800" dirty="0">
              <a:solidFill>
                <a:schemeClr val="bg1"/>
              </a:solidFill>
              <a:latin typeface="Calibri" pitchFamily="34" charset="0"/>
              <a:ea typeface="ＭＳ Ｐゴシック" pitchFamily="-72" charset="-128"/>
              <a:cs typeface="ＭＳ Ｐゴシック" pitchFamily="-72" charset="-128"/>
            </a:endParaRPr>
          </a:p>
        </p:txBody>
      </p:sp>
      <p:sp>
        <p:nvSpPr>
          <p:cNvPr id="3" name="Text Box 4">
            <a:extLst>
              <a:ext uri="{FF2B5EF4-FFF2-40B4-BE49-F238E27FC236}">
                <a16:creationId xmlns:a16="http://schemas.microsoft.com/office/drawing/2014/main" id="{147BCE30-A219-4D01-9D13-8E97CD67F6B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5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500"/>
                                        <p:tgtEl>
                                          <p:spTgt spid="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Effect transition="in" filter="fade">
                                      <p:cBhvr>
                                        <p:cTn id="22" dur="500"/>
                                        <p:tgtEl>
                                          <p:spTgt spid="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xEl>
                                              <p:pRg st="4" end="4"/>
                                            </p:txEl>
                                          </p:spTgt>
                                        </p:tgtEl>
                                        <p:attrNameLst>
                                          <p:attrName>style.visibility</p:attrName>
                                        </p:attrNameLst>
                                      </p:cBhvr>
                                      <p:to>
                                        <p:strVal val="visible"/>
                                      </p:to>
                                    </p:set>
                                    <p:animEffect transition="in" filter="fade">
                                      <p:cBhvr>
                                        <p:cTn id="27" dur="500"/>
                                        <p:tgtEl>
                                          <p:spTgt spid="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4">
                                            <p:txEl>
                                              <p:pRg st="5" end="5"/>
                                            </p:txEl>
                                          </p:spTgt>
                                        </p:tgtEl>
                                        <p:attrNameLst>
                                          <p:attrName>style.visibility</p:attrName>
                                        </p:attrNameLst>
                                      </p:cBhvr>
                                      <p:to>
                                        <p:strVal val="visible"/>
                                      </p:to>
                                    </p:set>
                                    <p:animEffect transition="in" filter="fade">
                                      <p:cBhvr>
                                        <p:cTn id="32" dur="500"/>
                                        <p:tgtEl>
                                          <p:spTgt spid="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2" grpId="0" animBg="1"/>
      <p:bldP spid="8" grpId="0" build="p"/>
      <p:bldP spid="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82"/>
          <p:cNvSpPr txBox="1">
            <a:spLocks noChangeArrowheads="1"/>
          </p:cNvSpPr>
          <p:nvPr/>
        </p:nvSpPr>
        <p:spPr bwMode="auto">
          <a:xfrm>
            <a:off x="0" y="1119188"/>
            <a:ext cx="9144000" cy="1277273"/>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The potential temperature of a melt is calculated on the basis of its MgO content,</a:t>
            </a:r>
            <a:r>
              <a:rPr lang="en-GB" dirty="0">
                <a:solidFill>
                  <a:schemeClr val="bg1"/>
                </a:solidFill>
                <a:latin typeface="Calibri" pitchFamily="34" charset="0"/>
              </a:rPr>
              <a:t> </a:t>
            </a:r>
            <a:r>
              <a:rPr lang="en-GB" sz="2400" dirty="0">
                <a:solidFill>
                  <a:schemeClr val="bg1"/>
                </a:solidFill>
                <a:latin typeface="Calibri" pitchFamily="34" charset="0"/>
              </a:rPr>
              <a:t>assuming</a:t>
            </a:r>
            <a:r>
              <a:rPr lang="en-GB" dirty="0">
                <a:solidFill>
                  <a:schemeClr val="bg1"/>
                </a:solidFill>
                <a:latin typeface="Calibri" pitchFamily="34" charset="0"/>
              </a:rPr>
              <a:t> </a:t>
            </a:r>
            <a:r>
              <a:rPr lang="en-GB" sz="2400" dirty="0">
                <a:solidFill>
                  <a:schemeClr val="bg1"/>
                </a:solidFill>
                <a:latin typeface="Calibri" pitchFamily="34" charset="0"/>
              </a:rPr>
              <a:t>that</a:t>
            </a:r>
            <a:r>
              <a:rPr lang="en-GB" dirty="0">
                <a:solidFill>
                  <a:schemeClr val="bg1"/>
                </a:solidFill>
                <a:latin typeface="Calibri" pitchFamily="34" charset="0"/>
              </a:rPr>
              <a:t> </a:t>
            </a:r>
            <a:r>
              <a:rPr lang="en-GB" sz="2400" dirty="0">
                <a:solidFill>
                  <a:schemeClr val="bg1"/>
                </a:solidFill>
                <a:latin typeface="Calibri" pitchFamily="34" charset="0"/>
              </a:rPr>
              <a:t>high-MgO</a:t>
            </a:r>
            <a:r>
              <a:rPr lang="en-GB" dirty="0">
                <a:solidFill>
                  <a:schemeClr val="bg1"/>
                </a:solidFill>
                <a:latin typeface="Calibri" pitchFamily="34" charset="0"/>
              </a:rPr>
              <a:t> </a:t>
            </a:r>
            <a:r>
              <a:rPr lang="en-GB" sz="2400" dirty="0">
                <a:solidFill>
                  <a:schemeClr val="bg1"/>
                </a:solidFill>
                <a:latin typeface="Calibri" pitchFamily="34" charset="0"/>
              </a:rPr>
              <a:t>melts</a:t>
            </a:r>
            <a:r>
              <a:rPr lang="en-GB" dirty="0">
                <a:solidFill>
                  <a:schemeClr val="bg1"/>
                </a:solidFill>
                <a:latin typeface="Calibri" pitchFamily="34" charset="0"/>
              </a:rPr>
              <a:t> </a:t>
            </a:r>
            <a:r>
              <a:rPr lang="en-GB" sz="2400" dirty="0">
                <a:solidFill>
                  <a:schemeClr val="bg1"/>
                </a:solidFill>
                <a:latin typeface="Calibri" pitchFamily="34" charset="0"/>
              </a:rPr>
              <a:t>are</a:t>
            </a:r>
            <a:r>
              <a:rPr lang="en-GB" dirty="0">
                <a:solidFill>
                  <a:schemeClr val="bg1"/>
                </a:solidFill>
                <a:latin typeface="Calibri" pitchFamily="34" charset="0"/>
              </a:rPr>
              <a:t> </a:t>
            </a:r>
            <a:r>
              <a:rPr lang="en-GB" sz="2400" dirty="0">
                <a:solidFill>
                  <a:schemeClr val="bg1"/>
                </a:solidFill>
                <a:latin typeface="Calibri" pitchFamily="34" charset="0"/>
              </a:rPr>
              <a:t>formed</a:t>
            </a:r>
            <a:r>
              <a:rPr lang="en-GB" dirty="0">
                <a:solidFill>
                  <a:schemeClr val="bg1"/>
                </a:solidFill>
                <a:latin typeface="Calibri" pitchFamily="34" charset="0"/>
              </a:rPr>
              <a:t> </a:t>
            </a:r>
            <a:r>
              <a:rPr lang="en-GB" sz="2400" dirty="0">
                <a:solidFill>
                  <a:schemeClr val="bg1"/>
                </a:solidFill>
                <a:latin typeface="Calibri" pitchFamily="34" charset="0"/>
              </a:rPr>
              <a:t>at</a:t>
            </a:r>
            <a:r>
              <a:rPr lang="en-GB" dirty="0">
                <a:solidFill>
                  <a:schemeClr val="bg1"/>
                </a:solidFill>
                <a:latin typeface="Calibri" pitchFamily="34" charset="0"/>
              </a:rPr>
              <a:t> </a:t>
            </a:r>
            <a:r>
              <a:rPr lang="en-GB" sz="2400" dirty="0">
                <a:solidFill>
                  <a:schemeClr val="bg1"/>
                </a:solidFill>
                <a:latin typeface="Calibri" pitchFamily="34" charset="0"/>
              </a:rPr>
              <a:t>high</a:t>
            </a:r>
            <a:r>
              <a:rPr lang="en-GB" dirty="0">
                <a:solidFill>
                  <a:schemeClr val="bg1"/>
                </a:solidFill>
                <a:latin typeface="Calibri" pitchFamily="34" charset="0"/>
              </a:rPr>
              <a:t> </a:t>
            </a:r>
            <a:r>
              <a:rPr lang="en-GB" sz="2400" dirty="0">
                <a:solidFill>
                  <a:schemeClr val="bg1"/>
                </a:solidFill>
                <a:latin typeface="Calibri" pitchFamily="34" charset="0"/>
              </a:rPr>
              <a:t>temperatures.</a:t>
            </a:r>
          </a:p>
          <a:p>
            <a:pPr>
              <a:spcBef>
                <a:spcPts val="600"/>
              </a:spcBef>
              <a:defRPr/>
            </a:pPr>
            <a:r>
              <a:rPr lang="en-GB" sz="2400" dirty="0">
                <a:solidFill>
                  <a:schemeClr val="bg1"/>
                </a:solidFill>
                <a:latin typeface="Calibri" pitchFamily="34" charset="0"/>
              </a:rPr>
              <a:t>Usually Tp is calculated</a:t>
            </a:r>
            <a:r>
              <a:rPr lang="en-GB" sz="2000" dirty="0">
                <a:solidFill>
                  <a:schemeClr val="bg1"/>
                </a:solidFill>
                <a:latin typeface="Calibri" pitchFamily="34" charset="0"/>
              </a:rPr>
              <a:t> (Herzberg and O’Hara, 2003)</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04" name="Text Box 82"/>
          <p:cNvSpPr txBox="1">
            <a:spLocks noChangeArrowheads="1"/>
          </p:cNvSpPr>
          <p:nvPr/>
        </p:nvSpPr>
        <p:spPr bwMode="auto">
          <a:xfrm>
            <a:off x="317500" y="2505075"/>
            <a:ext cx="8509000" cy="584775"/>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 (</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 = 1463 + 12.74*MgO - 2924/MgO.</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0" y="3522663"/>
            <a:ext cx="9144000" cy="461665"/>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An updated equation to calculate Tp is</a:t>
            </a:r>
            <a:r>
              <a:rPr lang="en-GB" sz="2000" dirty="0">
                <a:solidFill>
                  <a:schemeClr val="bg1"/>
                </a:solidFill>
                <a:latin typeface="Calibri" pitchFamily="34" charset="0"/>
              </a:rPr>
              <a:t> (Herzberg and Asimow, 2015)</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8" name="Text Box 82"/>
          <p:cNvSpPr txBox="1">
            <a:spLocks noChangeArrowheads="1"/>
          </p:cNvSpPr>
          <p:nvPr/>
        </p:nvSpPr>
        <p:spPr bwMode="auto">
          <a:xfrm>
            <a:off x="317500" y="4030219"/>
            <a:ext cx="8509000" cy="588818"/>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 (</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 = 1025 + 28.6*MgO – 0.084*MgO</a:t>
            </a:r>
            <a:r>
              <a:rPr lang="en-GB" sz="3200" baseline="30000" dirty="0">
                <a:solidFill>
                  <a:srgbClr val="FFFF00"/>
                </a:solidFill>
                <a:latin typeface="Calibri" pitchFamily="34" charset="0"/>
              </a:rPr>
              <a:t>2</a:t>
            </a:r>
            <a:r>
              <a:rPr lang="en-GB" sz="3200" dirty="0">
                <a:solidFill>
                  <a:srgbClr val="FFFF00"/>
                </a:solidFill>
                <a:latin typeface="Calibri" pitchFamily="34" charset="0"/>
              </a:rPr>
              <a:t>.</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10" name="Text Box 82"/>
          <p:cNvSpPr txBox="1">
            <a:spLocks noChangeArrowheads="1"/>
          </p:cNvSpPr>
          <p:nvPr/>
        </p:nvSpPr>
        <p:spPr bwMode="auto">
          <a:xfrm>
            <a:off x="0" y="4936126"/>
            <a:ext cx="9144000" cy="461665"/>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Tp can also be calculated directly from </a:t>
            </a:r>
            <a:r>
              <a:rPr lang="en-GB" sz="2400" dirty="0" err="1">
                <a:solidFill>
                  <a:schemeClr val="bg1"/>
                </a:solidFill>
                <a:latin typeface="Calibri" pitchFamily="34" charset="0"/>
              </a:rPr>
              <a:t>T</a:t>
            </a:r>
            <a:r>
              <a:rPr lang="en-GB" sz="2400" baseline="30000" dirty="0" err="1">
                <a:solidFill>
                  <a:schemeClr val="bg1"/>
                </a:solidFill>
                <a:latin typeface="Calibri" pitchFamily="34" charset="0"/>
              </a:rPr>
              <a:t>Ol</a:t>
            </a:r>
            <a:r>
              <a:rPr lang="en-GB" sz="2400" baseline="-25000" dirty="0" err="1">
                <a:solidFill>
                  <a:schemeClr val="bg1"/>
                </a:solidFill>
                <a:latin typeface="Calibri" pitchFamily="34" charset="0"/>
              </a:rPr>
              <a:t>L</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1" name="Text Box 82"/>
          <p:cNvSpPr txBox="1">
            <a:spLocks noChangeArrowheads="1"/>
          </p:cNvSpPr>
          <p:nvPr/>
        </p:nvSpPr>
        <p:spPr bwMode="auto">
          <a:xfrm>
            <a:off x="0" y="5440507"/>
            <a:ext cx="9144000" cy="584775"/>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a:t>
            </a:r>
            <a:r>
              <a:rPr lang="en-GB" dirty="0">
                <a:solidFill>
                  <a:srgbClr val="FFFF00"/>
                </a:solidFill>
                <a:latin typeface="Calibri" pitchFamily="34" charset="0"/>
              </a:rPr>
              <a:t> </a:t>
            </a:r>
            <a:r>
              <a:rPr lang="en-GB" sz="3200" dirty="0">
                <a:solidFill>
                  <a:srgbClr val="FFFF00"/>
                </a:solidFill>
                <a:latin typeface="Calibri" pitchFamily="34" charset="0"/>
              </a:rPr>
              <a:t>(</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1.05T</a:t>
            </a:r>
            <a:r>
              <a:rPr lang="en-GB" sz="3200" baseline="30000" dirty="0">
                <a:solidFill>
                  <a:srgbClr val="FFFF00"/>
                </a:solidFill>
                <a:latin typeface="Calibri" pitchFamily="34" charset="0"/>
              </a:rPr>
              <a:t>Ol</a:t>
            </a:r>
            <a:r>
              <a:rPr lang="en-GB" sz="3200" baseline="-25000" dirty="0">
                <a:solidFill>
                  <a:srgbClr val="FFFF00"/>
                </a:solidFill>
                <a:latin typeface="Calibri" pitchFamily="34" charset="0"/>
              </a:rPr>
              <a:t>L</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0.00019(</a:t>
            </a:r>
            <a:r>
              <a:rPr lang="en-GB" sz="3200" dirty="0" err="1">
                <a:solidFill>
                  <a:srgbClr val="FFFF00"/>
                </a:solidFill>
                <a:latin typeface="Calibri" pitchFamily="34" charset="0"/>
              </a:rPr>
              <a:t>T</a:t>
            </a:r>
            <a:r>
              <a:rPr lang="en-GB" sz="3200" baseline="30000" dirty="0" err="1">
                <a:solidFill>
                  <a:srgbClr val="FFFF00"/>
                </a:solidFill>
                <a:latin typeface="Calibri" pitchFamily="34" charset="0"/>
              </a:rPr>
              <a:t>Ol</a:t>
            </a:r>
            <a:r>
              <a:rPr lang="en-GB" sz="3200" baseline="-25000" dirty="0" err="1">
                <a:solidFill>
                  <a:srgbClr val="FFFF00"/>
                </a:solidFill>
                <a:latin typeface="Calibri" pitchFamily="34" charset="0"/>
              </a:rPr>
              <a:t>L</a:t>
            </a:r>
            <a:r>
              <a:rPr lang="en-GB" sz="3200" dirty="0">
                <a:solidFill>
                  <a:srgbClr val="FFFF00"/>
                </a:solidFill>
                <a:latin typeface="Calibri" pitchFamily="34" charset="0"/>
              </a:rPr>
              <a:t>)</a:t>
            </a:r>
            <a:r>
              <a:rPr lang="en-GB" sz="3200" baseline="30000" dirty="0">
                <a:solidFill>
                  <a:srgbClr val="FFFF00"/>
                </a:solidFill>
                <a:latin typeface="Calibri" pitchFamily="34" charset="0"/>
              </a:rPr>
              <a:t>2</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1.49*10</a:t>
            </a:r>
            <a:r>
              <a:rPr lang="en-GB" sz="3200" baseline="30000" dirty="0">
                <a:solidFill>
                  <a:srgbClr val="FFFF00"/>
                </a:solidFill>
                <a:latin typeface="Calibri" pitchFamily="34" charset="0"/>
              </a:rPr>
              <a:t>-7</a:t>
            </a:r>
            <a:r>
              <a:rPr lang="en-GB" sz="3200" dirty="0">
                <a:solidFill>
                  <a:srgbClr val="FFFF00"/>
                </a:solidFill>
                <a:latin typeface="Calibri" pitchFamily="34" charset="0"/>
              </a:rPr>
              <a:t>(</a:t>
            </a:r>
            <a:r>
              <a:rPr lang="en-GB" sz="3200" dirty="0" err="1">
                <a:solidFill>
                  <a:srgbClr val="FFFF00"/>
                </a:solidFill>
                <a:latin typeface="Calibri" pitchFamily="34" charset="0"/>
              </a:rPr>
              <a:t>T</a:t>
            </a:r>
            <a:r>
              <a:rPr lang="en-GB" sz="3200" baseline="30000" dirty="0" err="1">
                <a:solidFill>
                  <a:srgbClr val="FFFF00"/>
                </a:solidFill>
                <a:latin typeface="Calibri" pitchFamily="34" charset="0"/>
              </a:rPr>
              <a:t>Ol</a:t>
            </a:r>
            <a:r>
              <a:rPr lang="en-GB" sz="3200" baseline="-25000" dirty="0" err="1">
                <a:solidFill>
                  <a:srgbClr val="FFFF00"/>
                </a:solidFill>
                <a:latin typeface="Calibri" pitchFamily="34" charset="0"/>
              </a:rPr>
              <a:t>L</a:t>
            </a:r>
            <a:r>
              <a:rPr lang="en-GB" sz="3200" dirty="0">
                <a:solidFill>
                  <a:srgbClr val="FFFF00"/>
                </a:solidFill>
                <a:latin typeface="Calibri" pitchFamily="34" charset="0"/>
              </a:rPr>
              <a:t>)</a:t>
            </a:r>
            <a:r>
              <a:rPr lang="en-GB" sz="3200" baseline="30000" dirty="0">
                <a:solidFill>
                  <a:srgbClr val="FFFF00"/>
                </a:solidFill>
                <a:latin typeface="Calibri" pitchFamily="34" charset="0"/>
              </a:rPr>
              <a:t>3</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2" name="CasellaDiTesto 1">
            <a:extLst>
              <a:ext uri="{FF2B5EF4-FFF2-40B4-BE49-F238E27FC236}">
                <a16:creationId xmlns:a16="http://schemas.microsoft.com/office/drawing/2014/main" id="{4D02E115-A9AA-CBCB-8EB1-9E2BC4BAE6DC}"/>
              </a:ext>
            </a:extLst>
          </p:cNvPr>
          <p:cNvSpPr txBox="1"/>
          <p:nvPr/>
        </p:nvSpPr>
        <p:spPr>
          <a:xfrm>
            <a:off x="971550" y="6063809"/>
            <a:ext cx="5562600" cy="400110"/>
          </a:xfrm>
          <a:prstGeom prst="rect">
            <a:avLst/>
          </a:prstGeom>
          <a:noFill/>
        </p:spPr>
        <p:txBody>
          <a:bodyPr wrap="square" rtlCol="0">
            <a:spAutoFit/>
          </a:bodyPr>
          <a:lstStyle/>
          <a:p>
            <a:r>
              <a:rPr lang="en-GB" sz="2000" i="1" dirty="0">
                <a:solidFill>
                  <a:schemeClr val="bg1"/>
                </a:solidFill>
                <a:latin typeface="Calibri" panose="020F0502020204030204" pitchFamily="34" charset="0"/>
                <a:cs typeface="Calibri" panose="020F0502020204030204" pitchFamily="34" charset="0"/>
              </a:rPr>
              <a:t>(Where: </a:t>
            </a:r>
            <a:r>
              <a:rPr lang="en-GB" sz="2000" i="1" dirty="0" err="1">
                <a:solidFill>
                  <a:schemeClr val="bg1"/>
                </a:solidFill>
                <a:latin typeface="Calibri" panose="020F0502020204030204" pitchFamily="34" charset="0"/>
                <a:cs typeface="Calibri" panose="020F0502020204030204" pitchFamily="34" charset="0"/>
              </a:rPr>
              <a:t>T</a:t>
            </a:r>
            <a:r>
              <a:rPr lang="en-GB" sz="2000" i="1" baseline="30000" dirty="0" err="1">
                <a:solidFill>
                  <a:schemeClr val="bg1"/>
                </a:solidFill>
                <a:latin typeface="Calibri" panose="020F0502020204030204" pitchFamily="34" charset="0"/>
                <a:cs typeface="Calibri" panose="020F0502020204030204" pitchFamily="34" charset="0"/>
              </a:rPr>
              <a:t>Ol</a:t>
            </a:r>
            <a:r>
              <a:rPr lang="en-GB" sz="2000" i="1" baseline="-25000" dirty="0" err="1">
                <a:solidFill>
                  <a:schemeClr val="bg1"/>
                </a:solidFill>
                <a:latin typeface="Calibri" panose="020F0502020204030204" pitchFamily="34" charset="0"/>
                <a:cs typeface="Calibri" panose="020F0502020204030204" pitchFamily="34" charset="0"/>
              </a:rPr>
              <a:t>L</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1020</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24.4*MgO</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0.161*MgO</a:t>
            </a:r>
            <a:r>
              <a:rPr lang="en-GB" sz="2000" i="1" baseline="30000" dirty="0">
                <a:solidFill>
                  <a:schemeClr val="bg1"/>
                </a:solidFill>
                <a:latin typeface="Calibri" panose="020F0502020204030204" pitchFamily="34" charset="0"/>
                <a:cs typeface="Calibri" panose="020F0502020204030204" pitchFamily="34" charset="0"/>
              </a:rPr>
              <a:t>2</a:t>
            </a:r>
            <a:r>
              <a:rPr lang="en-GB" sz="2000" i="1" dirty="0">
                <a:solidFill>
                  <a:schemeClr val="bg1"/>
                </a:solidFill>
                <a:latin typeface="Calibri" panose="020F0502020204030204" pitchFamily="34" charset="0"/>
                <a:cs typeface="Calibri" panose="020F0502020204030204" pitchFamily="34" charset="0"/>
              </a:rPr>
              <a:t>)</a:t>
            </a:r>
            <a:endParaRPr lang="en-GB" sz="2000" i="1" baseline="30000" dirty="0">
              <a:solidFill>
                <a:schemeClr val="bg1"/>
              </a:solidFill>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3BD0DFDC-ED64-E25D-02CC-59CC83D9A67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135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500"/>
                                        <p:tgtEl>
                                          <p:spTgt spid="8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4">
                                            <p:txEl>
                                              <p:pRg st="0" end="0"/>
                                            </p:txEl>
                                          </p:spTgt>
                                        </p:tgtEl>
                                        <p:attrNameLst>
                                          <p:attrName>style.visibility</p:attrName>
                                        </p:attrNameLst>
                                      </p:cBhvr>
                                      <p:to>
                                        <p:strVal val="visible"/>
                                      </p:to>
                                    </p:set>
                                    <p:animEffect transition="in" filter="fade">
                                      <p:cBhvr>
                                        <p:cTn id="16" dur="500"/>
                                        <p:tgtEl>
                                          <p:spTgt spid="1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P spid="104" grpId="0" build="p"/>
      <p:bldP spid="7" grpId="0" build="p"/>
      <p:bldP spid="8" grpId="0" build="p"/>
      <p:bldP spid="10" grpId="0" build="p"/>
      <p:bldP spid="11" grpId="0" build="p"/>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CA1C-46D9-1A39-A6DD-EC469657A02C}"/>
            </a:ext>
          </a:extLst>
        </p:cNvPr>
        <p:cNvGrpSpPr/>
        <p:nvPr/>
      </p:nvGrpSpPr>
      <p:grpSpPr>
        <a:xfrm>
          <a:off x="0" y="0"/>
          <a:ext cx="0" cy="0"/>
          <a:chOff x="0" y="0"/>
          <a:chExt cx="0" cy="0"/>
        </a:xfrm>
      </p:grpSpPr>
      <p:sp>
        <p:nvSpPr>
          <p:cNvPr id="84" name="Text Box 82">
            <a:extLst>
              <a:ext uri="{FF2B5EF4-FFF2-40B4-BE49-F238E27FC236}">
                <a16:creationId xmlns:a16="http://schemas.microsoft.com/office/drawing/2014/main" id="{BABE114C-4F0F-053B-9C4C-4ACFD83F7424}"/>
              </a:ext>
            </a:extLst>
          </p:cNvPr>
          <p:cNvSpPr txBox="1">
            <a:spLocks noChangeArrowheads="1"/>
          </p:cNvSpPr>
          <p:nvPr/>
        </p:nvSpPr>
        <p:spPr bwMode="auto">
          <a:xfrm>
            <a:off x="0" y="1119188"/>
            <a:ext cx="9144000" cy="1277273"/>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The potential temperature of a melt is calculated on the basis of its MgO content,</a:t>
            </a:r>
            <a:r>
              <a:rPr lang="en-GB" sz="2000" dirty="0">
                <a:solidFill>
                  <a:schemeClr val="bg1"/>
                </a:solidFill>
                <a:latin typeface="Calibri" pitchFamily="34" charset="0"/>
              </a:rPr>
              <a:t> </a:t>
            </a:r>
            <a:r>
              <a:rPr lang="en-GB" sz="2400" dirty="0">
                <a:solidFill>
                  <a:schemeClr val="bg1"/>
                </a:solidFill>
                <a:latin typeface="Calibri" pitchFamily="34" charset="0"/>
              </a:rPr>
              <a:t>assuming</a:t>
            </a:r>
            <a:r>
              <a:rPr lang="en-GB" sz="2000" dirty="0">
                <a:solidFill>
                  <a:schemeClr val="bg1"/>
                </a:solidFill>
                <a:latin typeface="Calibri" pitchFamily="34" charset="0"/>
              </a:rPr>
              <a:t> </a:t>
            </a:r>
            <a:r>
              <a:rPr lang="en-GB" sz="2400" dirty="0">
                <a:solidFill>
                  <a:schemeClr val="bg1"/>
                </a:solidFill>
                <a:latin typeface="Calibri" pitchFamily="34" charset="0"/>
              </a:rPr>
              <a:t>that</a:t>
            </a:r>
            <a:r>
              <a:rPr lang="en-GB" sz="2000" dirty="0">
                <a:solidFill>
                  <a:schemeClr val="bg1"/>
                </a:solidFill>
                <a:latin typeface="Calibri" pitchFamily="34" charset="0"/>
              </a:rPr>
              <a:t> </a:t>
            </a:r>
            <a:r>
              <a:rPr lang="en-GB" sz="2400" dirty="0">
                <a:solidFill>
                  <a:schemeClr val="bg1"/>
                </a:solidFill>
                <a:latin typeface="Calibri" pitchFamily="34" charset="0"/>
              </a:rPr>
              <a:t>high</a:t>
            </a:r>
            <a:r>
              <a:rPr lang="en-GB" sz="2000" dirty="0">
                <a:solidFill>
                  <a:schemeClr val="bg1"/>
                </a:solidFill>
                <a:latin typeface="Calibri" pitchFamily="34" charset="0"/>
              </a:rPr>
              <a:t> </a:t>
            </a:r>
            <a:r>
              <a:rPr lang="en-GB" sz="2400" dirty="0">
                <a:solidFill>
                  <a:schemeClr val="bg1"/>
                </a:solidFill>
                <a:latin typeface="Calibri" pitchFamily="34" charset="0"/>
              </a:rPr>
              <a:t>MgO</a:t>
            </a:r>
            <a:r>
              <a:rPr lang="en-GB" sz="2000" dirty="0">
                <a:solidFill>
                  <a:schemeClr val="bg1"/>
                </a:solidFill>
                <a:latin typeface="Calibri" pitchFamily="34" charset="0"/>
              </a:rPr>
              <a:t> </a:t>
            </a:r>
            <a:r>
              <a:rPr lang="en-GB" sz="2400" dirty="0">
                <a:solidFill>
                  <a:schemeClr val="bg1"/>
                </a:solidFill>
                <a:latin typeface="Calibri" pitchFamily="34" charset="0"/>
              </a:rPr>
              <a:t>melts</a:t>
            </a:r>
            <a:r>
              <a:rPr lang="en-GB" sz="2000" dirty="0">
                <a:solidFill>
                  <a:schemeClr val="bg1"/>
                </a:solidFill>
                <a:latin typeface="Calibri" pitchFamily="34" charset="0"/>
              </a:rPr>
              <a:t> </a:t>
            </a:r>
            <a:r>
              <a:rPr lang="en-GB" sz="2400" dirty="0">
                <a:solidFill>
                  <a:schemeClr val="bg1"/>
                </a:solidFill>
                <a:latin typeface="Calibri" pitchFamily="34" charset="0"/>
              </a:rPr>
              <a:t>are</a:t>
            </a:r>
            <a:r>
              <a:rPr lang="en-GB" sz="2000" dirty="0">
                <a:solidFill>
                  <a:schemeClr val="bg1"/>
                </a:solidFill>
                <a:latin typeface="Calibri" pitchFamily="34" charset="0"/>
              </a:rPr>
              <a:t> </a:t>
            </a:r>
            <a:r>
              <a:rPr lang="en-GB" sz="2400" dirty="0">
                <a:solidFill>
                  <a:schemeClr val="bg1"/>
                </a:solidFill>
                <a:latin typeface="Calibri" pitchFamily="34" charset="0"/>
              </a:rPr>
              <a:t>formed</a:t>
            </a:r>
            <a:r>
              <a:rPr lang="en-GB" sz="2000" dirty="0">
                <a:solidFill>
                  <a:schemeClr val="bg1"/>
                </a:solidFill>
                <a:latin typeface="Calibri" pitchFamily="34" charset="0"/>
              </a:rPr>
              <a:t> </a:t>
            </a:r>
            <a:r>
              <a:rPr lang="en-GB" sz="2400" dirty="0">
                <a:solidFill>
                  <a:schemeClr val="bg1"/>
                </a:solidFill>
                <a:latin typeface="Calibri" pitchFamily="34" charset="0"/>
              </a:rPr>
              <a:t>at</a:t>
            </a:r>
            <a:r>
              <a:rPr lang="en-GB" sz="2000" dirty="0">
                <a:solidFill>
                  <a:schemeClr val="bg1"/>
                </a:solidFill>
                <a:latin typeface="Calibri" pitchFamily="34" charset="0"/>
              </a:rPr>
              <a:t> </a:t>
            </a:r>
            <a:r>
              <a:rPr lang="en-GB" sz="2400" dirty="0">
                <a:solidFill>
                  <a:schemeClr val="bg1"/>
                </a:solidFill>
                <a:latin typeface="Calibri" pitchFamily="34" charset="0"/>
              </a:rPr>
              <a:t>high</a:t>
            </a:r>
            <a:r>
              <a:rPr lang="en-GB" sz="2000" dirty="0">
                <a:solidFill>
                  <a:schemeClr val="bg1"/>
                </a:solidFill>
                <a:latin typeface="Calibri" pitchFamily="34" charset="0"/>
              </a:rPr>
              <a:t> </a:t>
            </a:r>
            <a:r>
              <a:rPr lang="en-GB" sz="2400" dirty="0">
                <a:solidFill>
                  <a:schemeClr val="bg1"/>
                </a:solidFill>
                <a:latin typeface="Calibri" pitchFamily="34" charset="0"/>
              </a:rPr>
              <a:t>temperatures.</a:t>
            </a:r>
          </a:p>
          <a:p>
            <a:pPr>
              <a:spcBef>
                <a:spcPts val="600"/>
              </a:spcBef>
              <a:defRPr/>
            </a:pPr>
            <a:r>
              <a:rPr lang="en-GB" sz="2400" dirty="0">
                <a:solidFill>
                  <a:schemeClr val="bg1"/>
                </a:solidFill>
                <a:latin typeface="Calibri" pitchFamily="34" charset="0"/>
              </a:rPr>
              <a:t>Usually Tp is calculated</a:t>
            </a:r>
            <a:r>
              <a:rPr lang="en-GB" sz="2000" dirty="0">
                <a:solidFill>
                  <a:schemeClr val="bg1"/>
                </a:solidFill>
                <a:latin typeface="Calibri" pitchFamily="34" charset="0"/>
              </a:rPr>
              <a:t> (Herzberg and O’Hara, 2003)</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7" name="Text Box 82">
            <a:extLst>
              <a:ext uri="{FF2B5EF4-FFF2-40B4-BE49-F238E27FC236}">
                <a16:creationId xmlns:a16="http://schemas.microsoft.com/office/drawing/2014/main" id="{68802DF9-71B2-8C6A-890B-9F6A051E15E0}"/>
              </a:ext>
            </a:extLst>
          </p:cNvPr>
          <p:cNvSpPr txBox="1">
            <a:spLocks noChangeArrowheads="1"/>
          </p:cNvSpPr>
          <p:nvPr/>
        </p:nvSpPr>
        <p:spPr bwMode="auto">
          <a:xfrm>
            <a:off x="0" y="3522663"/>
            <a:ext cx="9144000" cy="461665"/>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An updated equation to calculate Tp is</a:t>
            </a:r>
            <a:r>
              <a:rPr lang="en-GB" sz="2000" dirty="0">
                <a:solidFill>
                  <a:schemeClr val="bg1"/>
                </a:solidFill>
                <a:latin typeface="Calibri" pitchFamily="34" charset="0"/>
              </a:rPr>
              <a:t> (Herzberg and Asimow, 2015)</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8" name="Text Box 82">
            <a:extLst>
              <a:ext uri="{FF2B5EF4-FFF2-40B4-BE49-F238E27FC236}">
                <a16:creationId xmlns:a16="http://schemas.microsoft.com/office/drawing/2014/main" id="{B9D01509-E07D-558D-6794-23C87F81D22E}"/>
              </a:ext>
            </a:extLst>
          </p:cNvPr>
          <p:cNvSpPr txBox="1">
            <a:spLocks noChangeArrowheads="1"/>
          </p:cNvSpPr>
          <p:nvPr/>
        </p:nvSpPr>
        <p:spPr bwMode="auto">
          <a:xfrm>
            <a:off x="317500" y="4030219"/>
            <a:ext cx="8509000" cy="588818"/>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 (</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 = 1025 + 28.6*MgO – 0.084*MgO</a:t>
            </a:r>
            <a:r>
              <a:rPr lang="en-GB" sz="3200" baseline="30000" dirty="0">
                <a:solidFill>
                  <a:srgbClr val="FFFF00"/>
                </a:solidFill>
                <a:latin typeface="Calibri" pitchFamily="34" charset="0"/>
              </a:rPr>
              <a:t>2</a:t>
            </a:r>
            <a:r>
              <a:rPr lang="en-GB" sz="3200" dirty="0">
                <a:solidFill>
                  <a:srgbClr val="FFFF00"/>
                </a:solidFill>
                <a:latin typeface="Calibri" pitchFamily="34" charset="0"/>
              </a:rPr>
              <a:t>.</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10" name="Text Box 82">
            <a:extLst>
              <a:ext uri="{FF2B5EF4-FFF2-40B4-BE49-F238E27FC236}">
                <a16:creationId xmlns:a16="http://schemas.microsoft.com/office/drawing/2014/main" id="{ADB27039-BAEE-9305-D7C1-51D04A2DD76E}"/>
              </a:ext>
            </a:extLst>
          </p:cNvPr>
          <p:cNvSpPr txBox="1">
            <a:spLocks noChangeArrowheads="1"/>
          </p:cNvSpPr>
          <p:nvPr/>
        </p:nvSpPr>
        <p:spPr bwMode="auto">
          <a:xfrm>
            <a:off x="0" y="4936126"/>
            <a:ext cx="9144000" cy="461665"/>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Tp can also be calculated directly from </a:t>
            </a:r>
            <a:r>
              <a:rPr lang="en-GB" sz="2400" dirty="0" err="1">
                <a:solidFill>
                  <a:schemeClr val="bg1"/>
                </a:solidFill>
                <a:latin typeface="Calibri" pitchFamily="34" charset="0"/>
              </a:rPr>
              <a:t>T</a:t>
            </a:r>
            <a:r>
              <a:rPr lang="en-GB" sz="2400" baseline="30000" dirty="0" err="1">
                <a:solidFill>
                  <a:schemeClr val="bg1"/>
                </a:solidFill>
                <a:latin typeface="Calibri" pitchFamily="34" charset="0"/>
              </a:rPr>
              <a:t>Ol</a:t>
            </a:r>
            <a:r>
              <a:rPr lang="en-GB" sz="2400" baseline="-25000" dirty="0" err="1">
                <a:solidFill>
                  <a:schemeClr val="bg1"/>
                </a:solidFill>
                <a:latin typeface="Calibri" pitchFamily="34" charset="0"/>
              </a:rPr>
              <a:t>L</a:t>
            </a:r>
            <a:r>
              <a:rPr lang="en-GB" sz="2400" dirty="0">
                <a:solidFill>
                  <a:schemeClr val="bg1"/>
                </a:solidFill>
                <a:latin typeface="Calibri" pitchFamily="34" charset="0"/>
              </a:rPr>
              <a:t>:</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1" name="Text Box 82">
            <a:extLst>
              <a:ext uri="{FF2B5EF4-FFF2-40B4-BE49-F238E27FC236}">
                <a16:creationId xmlns:a16="http://schemas.microsoft.com/office/drawing/2014/main" id="{445D772E-EC50-1A2F-9822-3DC019CC2DFF}"/>
              </a:ext>
            </a:extLst>
          </p:cNvPr>
          <p:cNvSpPr txBox="1">
            <a:spLocks noChangeArrowheads="1"/>
          </p:cNvSpPr>
          <p:nvPr/>
        </p:nvSpPr>
        <p:spPr bwMode="auto">
          <a:xfrm>
            <a:off x="0" y="5440507"/>
            <a:ext cx="9144000" cy="584775"/>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a:t>
            </a:r>
            <a:r>
              <a:rPr lang="en-GB" dirty="0">
                <a:solidFill>
                  <a:srgbClr val="FFFF00"/>
                </a:solidFill>
                <a:latin typeface="Calibri" pitchFamily="34" charset="0"/>
              </a:rPr>
              <a:t> </a:t>
            </a:r>
            <a:r>
              <a:rPr lang="en-GB" sz="3200" dirty="0">
                <a:solidFill>
                  <a:srgbClr val="FFFF00"/>
                </a:solidFill>
                <a:latin typeface="Calibri" pitchFamily="34" charset="0"/>
              </a:rPr>
              <a:t>(</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1.05T</a:t>
            </a:r>
            <a:r>
              <a:rPr lang="en-GB" sz="3200" baseline="30000" dirty="0">
                <a:solidFill>
                  <a:srgbClr val="FFFF00"/>
                </a:solidFill>
                <a:latin typeface="Calibri" pitchFamily="34" charset="0"/>
              </a:rPr>
              <a:t>Ol</a:t>
            </a:r>
            <a:r>
              <a:rPr lang="en-GB" sz="3200" baseline="-25000" dirty="0">
                <a:solidFill>
                  <a:srgbClr val="FFFF00"/>
                </a:solidFill>
                <a:latin typeface="Calibri" pitchFamily="34" charset="0"/>
              </a:rPr>
              <a:t>L</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0.00019(</a:t>
            </a:r>
            <a:r>
              <a:rPr lang="en-GB" sz="3200" dirty="0" err="1">
                <a:solidFill>
                  <a:srgbClr val="FFFF00"/>
                </a:solidFill>
                <a:latin typeface="Calibri" pitchFamily="34" charset="0"/>
              </a:rPr>
              <a:t>T</a:t>
            </a:r>
            <a:r>
              <a:rPr lang="en-GB" sz="3200" baseline="30000" dirty="0" err="1">
                <a:solidFill>
                  <a:srgbClr val="FFFF00"/>
                </a:solidFill>
                <a:latin typeface="Calibri" pitchFamily="34" charset="0"/>
              </a:rPr>
              <a:t>Ol</a:t>
            </a:r>
            <a:r>
              <a:rPr lang="en-GB" sz="3200" baseline="-25000" dirty="0" err="1">
                <a:solidFill>
                  <a:srgbClr val="FFFF00"/>
                </a:solidFill>
                <a:latin typeface="Calibri" pitchFamily="34" charset="0"/>
              </a:rPr>
              <a:t>L</a:t>
            </a:r>
            <a:r>
              <a:rPr lang="en-GB" sz="3200" dirty="0">
                <a:solidFill>
                  <a:srgbClr val="FFFF00"/>
                </a:solidFill>
                <a:latin typeface="Calibri" pitchFamily="34" charset="0"/>
              </a:rPr>
              <a:t>)</a:t>
            </a:r>
            <a:r>
              <a:rPr lang="en-GB" sz="3200" baseline="30000" dirty="0">
                <a:solidFill>
                  <a:srgbClr val="FFFF00"/>
                </a:solidFill>
                <a:latin typeface="Calibri" pitchFamily="34" charset="0"/>
              </a:rPr>
              <a:t>2</a:t>
            </a:r>
            <a:r>
              <a:rPr lang="en-GB" dirty="0">
                <a:solidFill>
                  <a:srgbClr val="FFFF00"/>
                </a:solidFill>
                <a:latin typeface="Calibri" pitchFamily="34" charset="0"/>
              </a:rPr>
              <a:t> </a:t>
            </a:r>
            <a:r>
              <a:rPr lang="en-GB" sz="3200" dirty="0">
                <a:solidFill>
                  <a:srgbClr val="FFFF00"/>
                </a:solidFill>
                <a:latin typeface="Calibri" pitchFamily="34" charset="0"/>
              </a:rPr>
              <a:t>+</a:t>
            </a:r>
            <a:r>
              <a:rPr lang="en-GB" dirty="0">
                <a:solidFill>
                  <a:srgbClr val="FFFF00"/>
                </a:solidFill>
                <a:latin typeface="Calibri" pitchFamily="34" charset="0"/>
              </a:rPr>
              <a:t> </a:t>
            </a:r>
            <a:r>
              <a:rPr lang="en-GB" sz="3200" dirty="0">
                <a:solidFill>
                  <a:srgbClr val="FFFF00"/>
                </a:solidFill>
                <a:latin typeface="Calibri" pitchFamily="34" charset="0"/>
              </a:rPr>
              <a:t>1.49*10</a:t>
            </a:r>
            <a:r>
              <a:rPr lang="en-GB" sz="3200" baseline="30000" dirty="0">
                <a:solidFill>
                  <a:srgbClr val="FFFF00"/>
                </a:solidFill>
                <a:latin typeface="Calibri" pitchFamily="34" charset="0"/>
              </a:rPr>
              <a:t>-7</a:t>
            </a:r>
            <a:r>
              <a:rPr lang="en-GB" sz="3200" dirty="0">
                <a:solidFill>
                  <a:srgbClr val="FFFF00"/>
                </a:solidFill>
                <a:latin typeface="Calibri" pitchFamily="34" charset="0"/>
              </a:rPr>
              <a:t>(</a:t>
            </a:r>
            <a:r>
              <a:rPr lang="en-GB" sz="3200" dirty="0" err="1">
                <a:solidFill>
                  <a:srgbClr val="FFFF00"/>
                </a:solidFill>
                <a:latin typeface="Calibri" pitchFamily="34" charset="0"/>
              </a:rPr>
              <a:t>T</a:t>
            </a:r>
            <a:r>
              <a:rPr lang="en-GB" sz="3200" baseline="30000" dirty="0" err="1">
                <a:solidFill>
                  <a:srgbClr val="FFFF00"/>
                </a:solidFill>
                <a:latin typeface="Calibri" pitchFamily="34" charset="0"/>
              </a:rPr>
              <a:t>Ol</a:t>
            </a:r>
            <a:r>
              <a:rPr lang="en-GB" sz="3200" baseline="-25000" dirty="0" err="1">
                <a:solidFill>
                  <a:srgbClr val="FFFF00"/>
                </a:solidFill>
                <a:latin typeface="Calibri" pitchFamily="34" charset="0"/>
              </a:rPr>
              <a:t>L</a:t>
            </a:r>
            <a:r>
              <a:rPr lang="en-GB" sz="3200" dirty="0">
                <a:solidFill>
                  <a:srgbClr val="FFFF00"/>
                </a:solidFill>
                <a:latin typeface="Calibri" pitchFamily="34" charset="0"/>
              </a:rPr>
              <a:t>)</a:t>
            </a:r>
            <a:r>
              <a:rPr lang="en-GB" sz="3200" baseline="30000" dirty="0">
                <a:solidFill>
                  <a:srgbClr val="FFFF00"/>
                </a:solidFill>
                <a:latin typeface="Calibri" pitchFamily="34" charset="0"/>
              </a:rPr>
              <a:t>3</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2" name="CasellaDiTesto 1">
            <a:extLst>
              <a:ext uri="{FF2B5EF4-FFF2-40B4-BE49-F238E27FC236}">
                <a16:creationId xmlns:a16="http://schemas.microsoft.com/office/drawing/2014/main" id="{C6E2BBE7-8187-8B9C-B114-D210758B9C0B}"/>
              </a:ext>
            </a:extLst>
          </p:cNvPr>
          <p:cNvSpPr txBox="1"/>
          <p:nvPr/>
        </p:nvSpPr>
        <p:spPr>
          <a:xfrm>
            <a:off x="971550" y="6063809"/>
            <a:ext cx="5562600" cy="400110"/>
          </a:xfrm>
          <a:prstGeom prst="rect">
            <a:avLst/>
          </a:prstGeom>
          <a:noFill/>
        </p:spPr>
        <p:txBody>
          <a:bodyPr wrap="square" rtlCol="0">
            <a:spAutoFit/>
          </a:bodyPr>
          <a:lstStyle/>
          <a:p>
            <a:r>
              <a:rPr lang="en-GB" sz="2000" i="1" dirty="0">
                <a:solidFill>
                  <a:schemeClr val="bg1"/>
                </a:solidFill>
                <a:latin typeface="Calibri" panose="020F0502020204030204" pitchFamily="34" charset="0"/>
                <a:cs typeface="Calibri" panose="020F0502020204030204" pitchFamily="34" charset="0"/>
              </a:rPr>
              <a:t>(Where: </a:t>
            </a:r>
            <a:r>
              <a:rPr lang="en-GB" sz="2000" i="1" dirty="0" err="1">
                <a:solidFill>
                  <a:schemeClr val="bg1"/>
                </a:solidFill>
                <a:latin typeface="Calibri" panose="020F0502020204030204" pitchFamily="34" charset="0"/>
                <a:cs typeface="Calibri" panose="020F0502020204030204" pitchFamily="34" charset="0"/>
              </a:rPr>
              <a:t>T</a:t>
            </a:r>
            <a:r>
              <a:rPr lang="en-GB" sz="2000" i="1" baseline="30000" dirty="0" err="1">
                <a:solidFill>
                  <a:schemeClr val="bg1"/>
                </a:solidFill>
                <a:latin typeface="Calibri" panose="020F0502020204030204" pitchFamily="34" charset="0"/>
                <a:cs typeface="Calibri" panose="020F0502020204030204" pitchFamily="34" charset="0"/>
              </a:rPr>
              <a:t>Ol</a:t>
            </a:r>
            <a:r>
              <a:rPr lang="en-GB" sz="2000" i="1" baseline="-25000" dirty="0" err="1">
                <a:solidFill>
                  <a:schemeClr val="bg1"/>
                </a:solidFill>
                <a:latin typeface="Calibri" panose="020F0502020204030204" pitchFamily="34" charset="0"/>
                <a:cs typeface="Calibri" panose="020F0502020204030204" pitchFamily="34" charset="0"/>
              </a:rPr>
              <a:t>L</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1020</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24.4*MgO</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a:t>
            </a:r>
            <a:r>
              <a:rPr lang="en-GB" sz="1600" i="1" dirty="0">
                <a:solidFill>
                  <a:schemeClr val="bg1"/>
                </a:solidFill>
                <a:latin typeface="Calibri" panose="020F0502020204030204" pitchFamily="34" charset="0"/>
                <a:cs typeface="Calibri" panose="020F0502020204030204" pitchFamily="34" charset="0"/>
              </a:rPr>
              <a:t> </a:t>
            </a:r>
            <a:r>
              <a:rPr lang="en-GB" sz="2000" i="1" dirty="0">
                <a:solidFill>
                  <a:schemeClr val="bg1"/>
                </a:solidFill>
                <a:latin typeface="Calibri" panose="020F0502020204030204" pitchFamily="34" charset="0"/>
                <a:cs typeface="Calibri" panose="020F0502020204030204" pitchFamily="34" charset="0"/>
              </a:rPr>
              <a:t>0.161*MgO</a:t>
            </a:r>
            <a:r>
              <a:rPr lang="en-GB" sz="2000" i="1" baseline="30000" dirty="0">
                <a:solidFill>
                  <a:schemeClr val="bg1"/>
                </a:solidFill>
                <a:latin typeface="Calibri" panose="020F0502020204030204" pitchFamily="34" charset="0"/>
                <a:cs typeface="Calibri" panose="020F0502020204030204" pitchFamily="34" charset="0"/>
              </a:rPr>
              <a:t>2</a:t>
            </a:r>
            <a:r>
              <a:rPr lang="en-GB" sz="2000" i="1" dirty="0">
                <a:solidFill>
                  <a:schemeClr val="bg1"/>
                </a:solidFill>
                <a:latin typeface="Calibri" panose="020F0502020204030204" pitchFamily="34" charset="0"/>
                <a:cs typeface="Calibri" panose="020F0502020204030204" pitchFamily="34" charset="0"/>
              </a:rPr>
              <a:t>)</a:t>
            </a:r>
            <a:endParaRPr lang="en-GB" sz="2000" i="1" baseline="30000" dirty="0">
              <a:solidFill>
                <a:schemeClr val="bg1"/>
              </a:solidFill>
              <a:latin typeface="Calibri" panose="020F0502020204030204" pitchFamily="34" charset="0"/>
              <a:cs typeface="Calibri" panose="020F0502020204030204" pitchFamily="34" charset="0"/>
            </a:endParaRPr>
          </a:p>
        </p:txBody>
      </p:sp>
      <p:sp>
        <p:nvSpPr>
          <p:cNvPr id="3" name="Text Box 82">
            <a:extLst>
              <a:ext uri="{FF2B5EF4-FFF2-40B4-BE49-F238E27FC236}">
                <a16:creationId xmlns:a16="http://schemas.microsoft.com/office/drawing/2014/main" id="{E6BD256A-1EB8-E72A-2844-56246A12E8B0}"/>
              </a:ext>
            </a:extLst>
          </p:cNvPr>
          <p:cNvSpPr txBox="1">
            <a:spLocks noChangeArrowheads="1"/>
          </p:cNvSpPr>
          <p:nvPr/>
        </p:nvSpPr>
        <p:spPr bwMode="auto">
          <a:xfrm>
            <a:off x="0" y="700088"/>
            <a:ext cx="9144000" cy="2062103"/>
          </a:xfrm>
          <a:prstGeom prst="rect">
            <a:avLst/>
          </a:prstGeom>
          <a:solidFill>
            <a:schemeClr val="tx1"/>
          </a:solidFill>
          <a:ln w="9525">
            <a:noFill/>
            <a:miter lim="800000"/>
            <a:headEnd/>
            <a:tailEnd/>
          </a:ln>
          <a:effectLst/>
        </p:spPr>
        <p:txBody>
          <a:bodyPr wrap="square">
            <a:spAutoFit/>
          </a:bodyPr>
          <a:lstStyle/>
          <a:p>
            <a:pPr algn="ctr">
              <a:defRPr/>
            </a:pPr>
            <a:r>
              <a:rPr lang="en-GB" sz="3200" dirty="0">
                <a:solidFill>
                  <a:schemeClr val="bg1"/>
                </a:solidFill>
                <a:latin typeface="Calibri" pitchFamily="34" charset="0"/>
              </a:rPr>
              <a:t>What do all these equation say?</a:t>
            </a:r>
          </a:p>
          <a:p>
            <a:pPr algn="ctr">
              <a:defRPr/>
            </a:pPr>
            <a:endParaRPr lang="en-GB" sz="3200" dirty="0">
              <a:solidFill>
                <a:schemeClr val="bg1"/>
              </a:solidFill>
              <a:latin typeface="Calibri" pitchFamily="34" charset="0"/>
            </a:endParaRPr>
          </a:p>
          <a:p>
            <a:pPr algn="ctr">
              <a:defRPr/>
            </a:pPr>
            <a:endParaRPr lang="en-GB" sz="3200" dirty="0">
              <a:solidFill>
                <a:schemeClr val="bg1"/>
              </a:solidFill>
              <a:latin typeface="Calibri" pitchFamily="34" charset="0"/>
              <a:ea typeface="ＭＳ Ｐゴシック" pitchFamily="-72" charset="-128"/>
              <a:cs typeface="ＭＳ Ｐゴシック" pitchFamily="-72" charset="-128"/>
            </a:endParaRPr>
          </a:p>
          <a:p>
            <a:pPr algn="ctr">
              <a:defRPr/>
            </a:pP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4" name="Text Box 82">
            <a:extLst>
              <a:ext uri="{FF2B5EF4-FFF2-40B4-BE49-F238E27FC236}">
                <a16:creationId xmlns:a16="http://schemas.microsoft.com/office/drawing/2014/main" id="{3C89C34E-CADC-8387-01D2-2F759A45CC90}"/>
              </a:ext>
            </a:extLst>
          </p:cNvPr>
          <p:cNvSpPr txBox="1">
            <a:spLocks noChangeArrowheads="1"/>
          </p:cNvSpPr>
          <p:nvPr/>
        </p:nvSpPr>
        <p:spPr bwMode="auto">
          <a:xfrm>
            <a:off x="266700" y="1290638"/>
            <a:ext cx="8610600" cy="769441"/>
          </a:xfrm>
          <a:prstGeom prst="rect">
            <a:avLst/>
          </a:prstGeom>
          <a:noFill/>
          <a:ln w="9525">
            <a:noFill/>
            <a:miter lim="800000"/>
            <a:headEnd/>
            <a:tailEnd/>
          </a:ln>
          <a:effectLst/>
        </p:spPr>
        <p:txBody>
          <a:bodyPr wrap="square">
            <a:spAutoFit/>
          </a:bodyPr>
          <a:lstStyle/>
          <a:p>
            <a:pPr algn="ctr">
              <a:defRPr/>
            </a:pPr>
            <a:r>
              <a:rPr lang="en-GB" sz="2200" dirty="0">
                <a:solidFill>
                  <a:schemeClr val="bg1"/>
                </a:solidFill>
                <a:latin typeface="Calibri" pitchFamily="34" charset="0"/>
              </a:rPr>
              <a:t>The MgO content of an igneous rock can be used to infer the temperature (and pressure) of its mantle source.</a:t>
            </a:r>
            <a:endParaRPr lang="en-GB" sz="2200" dirty="0">
              <a:solidFill>
                <a:srgbClr val="FFFF00"/>
              </a:solidFill>
              <a:latin typeface="Calibri" pitchFamily="34" charset="0"/>
              <a:ea typeface="ＭＳ Ｐゴシック" pitchFamily="-72" charset="-128"/>
              <a:cs typeface="ＭＳ Ｐゴシック" pitchFamily="-72" charset="-128"/>
            </a:endParaRPr>
          </a:p>
        </p:txBody>
      </p:sp>
      <p:sp>
        <p:nvSpPr>
          <p:cNvPr id="104" name="Text Box 82">
            <a:extLst>
              <a:ext uri="{FF2B5EF4-FFF2-40B4-BE49-F238E27FC236}">
                <a16:creationId xmlns:a16="http://schemas.microsoft.com/office/drawing/2014/main" id="{D650BE3C-B14C-0364-3FB8-178CBA64FE0B}"/>
              </a:ext>
            </a:extLst>
          </p:cNvPr>
          <p:cNvSpPr txBox="1">
            <a:spLocks noChangeArrowheads="1"/>
          </p:cNvSpPr>
          <p:nvPr/>
        </p:nvSpPr>
        <p:spPr bwMode="auto">
          <a:xfrm>
            <a:off x="317500" y="2505075"/>
            <a:ext cx="8509000" cy="584775"/>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latin typeface="Calibri" pitchFamily="34" charset="0"/>
              </a:rPr>
              <a:t>Tp (</a:t>
            </a:r>
            <a:r>
              <a:rPr lang="en-GB" sz="3200" baseline="30000" dirty="0" err="1">
                <a:solidFill>
                  <a:srgbClr val="FFFF00"/>
                </a:solidFill>
                <a:latin typeface="Calibri" pitchFamily="34" charset="0"/>
              </a:rPr>
              <a:t>o</a:t>
            </a:r>
            <a:r>
              <a:rPr lang="en-GB" sz="3200" dirty="0" err="1">
                <a:solidFill>
                  <a:srgbClr val="FFFF00"/>
                </a:solidFill>
                <a:latin typeface="Calibri" pitchFamily="34" charset="0"/>
              </a:rPr>
              <a:t>C</a:t>
            </a:r>
            <a:r>
              <a:rPr lang="en-GB" sz="3200" dirty="0">
                <a:solidFill>
                  <a:srgbClr val="FFFF00"/>
                </a:solidFill>
                <a:latin typeface="Calibri" pitchFamily="34" charset="0"/>
              </a:rPr>
              <a:t>) = 1463 + 12.74*MgO - 2924/MgO.</a:t>
            </a: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5" name="Text Box 82">
            <a:extLst>
              <a:ext uri="{FF2B5EF4-FFF2-40B4-BE49-F238E27FC236}">
                <a16:creationId xmlns:a16="http://schemas.microsoft.com/office/drawing/2014/main" id="{9DAF0292-3115-B84D-E894-F6D8D079C882}"/>
              </a:ext>
            </a:extLst>
          </p:cNvPr>
          <p:cNvSpPr txBox="1">
            <a:spLocks noChangeArrowheads="1"/>
          </p:cNvSpPr>
          <p:nvPr/>
        </p:nvSpPr>
        <p:spPr bwMode="auto">
          <a:xfrm>
            <a:off x="1905000" y="1995488"/>
            <a:ext cx="5334000" cy="584775"/>
          </a:xfrm>
          <a:prstGeom prst="rect">
            <a:avLst/>
          </a:prstGeom>
          <a:noFill/>
          <a:ln w="9525">
            <a:noFill/>
            <a:miter lim="800000"/>
            <a:headEnd/>
            <a:tailEnd/>
          </a:ln>
          <a:effectLst/>
        </p:spPr>
        <p:txBody>
          <a:bodyPr wrap="square">
            <a:spAutoFit/>
          </a:bodyPr>
          <a:lstStyle/>
          <a:p>
            <a:pPr algn="ctr">
              <a:defRPr/>
            </a:pPr>
            <a:r>
              <a:rPr lang="en-GB" sz="3200" i="1" dirty="0">
                <a:solidFill>
                  <a:schemeClr val="bg1"/>
                </a:solidFill>
                <a:latin typeface="Calibri" pitchFamily="34" charset="0"/>
              </a:rPr>
              <a:t>Is this assumption correct?</a:t>
            </a:r>
            <a:endParaRPr lang="en-GB" sz="3200" i="1" dirty="0">
              <a:solidFill>
                <a:srgbClr val="FFFF00"/>
              </a:solidFill>
              <a:latin typeface="Calibri" pitchFamily="34" charset="0"/>
              <a:ea typeface="ＭＳ Ｐゴシック" pitchFamily="-72" charset="-128"/>
              <a:cs typeface="ＭＳ Ｐゴシック" pitchFamily="-72" charset="-128"/>
            </a:endParaRPr>
          </a:p>
        </p:txBody>
      </p:sp>
      <p:sp>
        <p:nvSpPr>
          <p:cNvPr id="6" name="Text Box 4">
            <a:extLst>
              <a:ext uri="{FF2B5EF4-FFF2-40B4-BE49-F238E27FC236}">
                <a16:creationId xmlns:a16="http://schemas.microsoft.com/office/drawing/2014/main" id="{306AF5A3-BC94-0DA3-12F4-0A21B2510450}"/>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881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0" y="865188"/>
            <a:ext cx="9144000" cy="2523768"/>
          </a:xfrm>
          <a:prstGeom prst="rect">
            <a:avLst/>
          </a:prstGeom>
          <a:noFill/>
          <a:ln w="9525">
            <a:noFill/>
            <a:miter lim="800000"/>
            <a:headEnd/>
            <a:tailEnd/>
          </a:ln>
          <a:effectLst/>
        </p:spPr>
        <p:txBody>
          <a:bodyPr wrap="square">
            <a:spAutoFit/>
          </a:bodyPr>
          <a:lstStyle/>
          <a:p>
            <a:pPr algn="ctr">
              <a:spcAft>
                <a:spcPts val="2400"/>
              </a:spcAft>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A homogeneous static self-compressed originally isothermal solid </a:t>
            </a:r>
            <a:r>
              <a:rPr lang="en-GB" sz="2400" u="sng" dirty="0">
                <a:solidFill>
                  <a:schemeClr val="bg1"/>
                </a:solidFill>
                <a:effectLst>
                  <a:outerShdw blurRad="38100" dist="38100" dir="2700000" algn="tl">
                    <a:srgbClr val="000000"/>
                  </a:outerShdw>
                </a:effectLst>
                <a:latin typeface="Calibri" pitchFamily="34" charset="0"/>
                <a:sym typeface="Wingdings" pitchFamily="2" charset="2"/>
              </a:rPr>
              <a:t>will have</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an adiabatic gradient.</a:t>
            </a:r>
            <a:endParaRPr lang="en-GB" sz="800" dirty="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A cooling or internally heated convecting sphere </a:t>
            </a:r>
            <a:r>
              <a:rPr lang="en-GB" sz="2400" u="sng" dirty="0">
                <a:solidFill>
                  <a:schemeClr val="bg1"/>
                </a:solidFill>
                <a:effectLst>
                  <a:outerShdw blurRad="38100" dist="38100" dir="2700000" algn="tl">
                    <a:srgbClr val="000000"/>
                  </a:outerShdw>
                </a:effectLst>
                <a:latin typeface="Calibri" pitchFamily="34" charset="0"/>
                <a:sym typeface="Wingdings" pitchFamily="2" charset="2"/>
              </a:rPr>
              <a:t>cannot have</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an adiabatic gradient.</a:t>
            </a:r>
            <a:endParaRPr lang="en-GB" sz="1000" dirty="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endParaRPr lang="en-GB" sz="900" dirty="0">
              <a:solidFill>
                <a:schemeClr val="bg1"/>
              </a:solidFill>
              <a:effectLst>
                <a:outerShdw blurRad="38100" dist="38100" dir="2700000" algn="tl">
                  <a:srgbClr val="000000"/>
                </a:outerShdw>
              </a:effectLst>
              <a:latin typeface="Calibri" pitchFamily="34" charset="0"/>
              <a:sym typeface="Wingdings" pitchFamily="2" charset="2"/>
            </a:endParaRPr>
          </a:p>
          <a:p>
            <a:pPr algn="ctr">
              <a:spcBef>
                <a:spcPts val="0"/>
              </a:spcBef>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Is the Earth’s interior truly adiabatic or not?</a:t>
            </a:r>
          </a:p>
        </p:txBody>
      </p:sp>
      <p:sp>
        <p:nvSpPr>
          <p:cNvPr id="816145" name="Text Box 17"/>
          <p:cNvSpPr txBox="1">
            <a:spLocks noChangeArrowheads="1"/>
          </p:cNvSpPr>
          <p:nvPr/>
        </p:nvSpPr>
        <p:spPr bwMode="auto">
          <a:xfrm>
            <a:off x="4197350" y="6197600"/>
            <a:ext cx="4946650" cy="366713"/>
          </a:xfrm>
          <a:prstGeom prst="rect">
            <a:avLst/>
          </a:prstGeom>
          <a:noFill/>
          <a:ln w="9525" algn="ctr">
            <a:noFill/>
            <a:miter lim="800000"/>
            <a:headEnd/>
            <a:tailEnd/>
          </a:ln>
          <a:effectLst/>
        </p:spPr>
        <p:txBody>
          <a:bodyPr>
            <a:spAutoFit/>
          </a:bodyPr>
          <a:lstStyle/>
          <a:p>
            <a:pPr algn="ctr">
              <a:defRPr/>
            </a:pPr>
            <a:r>
              <a:rPr lang="en-GB" dirty="0">
                <a:solidFill>
                  <a:schemeClr val="bg1"/>
                </a:solidFill>
                <a:effectLst>
                  <a:outerShdw blurRad="38100" dist="38100" dir="2700000" algn="tl">
                    <a:srgbClr val="000000"/>
                  </a:outerShdw>
                </a:effectLst>
                <a:latin typeface="Calibri" pitchFamily="34" charset="0"/>
              </a:rPr>
              <a:t>D.L. Anderson, written communication, 2012</a:t>
            </a:r>
          </a:p>
        </p:txBody>
      </p:sp>
      <p:sp>
        <p:nvSpPr>
          <p:cNvPr id="5" name="Text Box 4"/>
          <p:cNvSpPr txBox="1">
            <a:spLocks noChangeArrowheads="1"/>
          </p:cNvSpPr>
          <p:nvPr/>
        </p:nvSpPr>
        <p:spPr bwMode="auto">
          <a:xfrm>
            <a:off x="2451100" y="12700"/>
            <a:ext cx="42418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Mantle Adiabat</a:t>
            </a:r>
          </a:p>
        </p:txBody>
      </p:sp>
      <p:sp>
        <p:nvSpPr>
          <p:cNvPr id="2" name="Text Box 3"/>
          <p:cNvSpPr txBox="1">
            <a:spLocks noChangeArrowheads="1"/>
          </p:cNvSpPr>
          <p:nvPr/>
        </p:nvSpPr>
        <p:spPr bwMode="auto">
          <a:xfrm>
            <a:off x="0" y="3446463"/>
            <a:ext cx="9144000" cy="3016210"/>
          </a:xfrm>
          <a:prstGeom prst="rect">
            <a:avLst/>
          </a:prstGeom>
          <a:noFill/>
          <a:ln w="9525">
            <a:noFill/>
            <a:miter lim="800000"/>
            <a:headEnd/>
            <a:tailEnd/>
          </a:ln>
          <a:effectLst/>
        </p:spPr>
        <p:txBody>
          <a:bodyPr wrap="square">
            <a:spAutoFit/>
          </a:bodyPr>
          <a:lstStyle/>
          <a:p>
            <a:pPr algn="ctr">
              <a:spcAft>
                <a:spcPts val="1200"/>
              </a:spcAft>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Does it exist a difference between the Geotherm and the Adiabat?</a:t>
            </a:r>
          </a:p>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How are these two concepts related?</a:t>
            </a:r>
          </a:p>
          <a:p>
            <a:pPr>
              <a:spcBef>
                <a:spcPts val="1200"/>
              </a:spcBef>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These two concepts are not completely linked.</a:t>
            </a:r>
          </a:p>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The upwelling of a solid mantle (or a melt) is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always adiabatic.</a:t>
            </a:r>
          </a:p>
          <a:p>
            <a:pPr>
              <a:spcBef>
                <a:spcPts val="1800"/>
              </a:spcBef>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The temperature variation with P (geotherm) can be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adiabatic</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subadiabatic</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or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superadiabatic.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Effect transition="in" filter="fade">
                                      <p:cBhvr>
                                        <p:cTn id="7" dur="500"/>
                                        <p:tgtEl>
                                          <p:spTgt spid="81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8179">
                                            <p:txEl>
                                              <p:pRg st="1" end="1"/>
                                            </p:txEl>
                                          </p:spTgt>
                                        </p:tgtEl>
                                        <p:attrNameLst>
                                          <p:attrName>style.visibility</p:attrName>
                                        </p:attrNameLst>
                                      </p:cBhvr>
                                      <p:to>
                                        <p:strVal val="visible"/>
                                      </p:to>
                                    </p:set>
                                    <p:animEffect transition="in" filter="fade">
                                      <p:cBhvr>
                                        <p:cTn id="12" dur="500"/>
                                        <p:tgtEl>
                                          <p:spTgt spid="818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8179">
                                            <p:txEl>
                                              <p:pRg st="3" end="3"/>
                                            </p:txEl>
                                          </p:spTgt>
                                        </p:tgtEl>
                                        <p:attrNameLst>
                                          <p:attrName>style.visibility</p:attrName>
                                        </p:attrNameLst>
                                      </p:cBhvr>
                                      <p:to>
                                        <p:strVal val="visible"/>
                                      </p:to>
                                    </p:set>
                                    <p:animEffect transition="in" filter="fade">
                                      <p:cBhvr>
                                        <p:cTn id="17" dur="500"/>
                                        <p:tgtEl>
                                          <p:spTgt spid="818179">
                                            <p:txEl>
                                              <p:pRg st="3" end="3"/>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16145"/>
                                        </p:tgtEl>
                                        <p:attrNameLst>
                                          <p:attrName>style.visibility</p:attrName>
                                        </p:attrNameLst>
                                      </p:cBhvr>
                                      <p:to>
                                        <p:strVal val="visible"/>
                                      </p:to>
                                    </p:set>
                                    <p:animEffect transition="in" filter="fade">
                                      <p:cBhvr>
                                        <p:cTn id="21" dur="500"/>
                                        <p:tgtEl>
                                          <p:spTgt spid="8161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500"/>
                                        <p:tgtEl>
                                          <p:spTgt spid="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500"/>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6145" grpId="0"/>
      <p:bldP spid="2" grpId="0" uiExpand="1"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82"/>
          <p:cNvSpPr txBox="1">
            <a:spLocks noChangeArrowheads="1"/>
          </p:cNvSpPr>
          <p:nvPr/>
        </p:nvSpPr>
        <p:spPr bwMode="auto">
          <a:xfrm>
            <a:off x="0" y="2979738"/>
            <a:ext cx="9144000" cy="1477328"/>
          </a:xfrm>
          <a:prstGeom prst="rect">
            <a:avLst/>
          </a:prstGeom>
          <a:noFill/>
          <a:ln w="9525">
            <a:noFill/>
            <a:miter lim="800000"/>
            <a:headEnd/>
            <a:tailEnd/>
          </a:ln>
          <a:effectLst/>
        </p:spPr>
        <p:txBody>
          <a:bodyPr wrap="square">
            <a:spAutoFit/>
          </a:bodyPr>
          <a:lstStyle/>
          <a:p>
            <a:pPr algn="ctr">
              <a:spcAft>
                <a:spcPts val="1200"/>
              </a:spcAft>
              <a:defRPr/>
            </a:pPr>
            <a:r>
              <a:rPr lang="en-GB" sz="3200" dirty="0">
                <a:solidFill>
                  <a:schemeClr val="bg1"/>
                </a:solidFill>
                <a:latin typeface="Calibri" pitchFamily="34" charset="0"/>
              </a:rPr>
              <a:t>[</a:t>
            </a:r>
            <a:r>
              <a:rPr lang="en-GB" sz="3200" dirty="0">
                <a:solidFill>
                  <a:srgbClr val="FFFF00"/>
                </a:solidFill>
                <a:latin typeface="Calibri" pitchFamily="34" charset="0"/>
              </a:rPr>
              <a:t>PROBLEM</a:t>
            </a:r>
            <a:r>
              <a:rPr lang="en-GB" sz="3200" dirty="0">
                <a:solidFill>
                  <a:schemeClr val="bg1"/>
                </a:solidFill>
                <a:latin typeface="Calibri" pitchFamily="34" charset="0"/>
              </a:rPr>
              <a:t>]:</a:t>
            </a:r>
          </a:p>
          <a:p>
            <a:pPr algn="ctr">
              <a:defRPr/>
            </a:pPr>
            <a:r>
              <a:rPr lang="en-GB" sz="2400" dirty="0">
                <a:solidFill>
                  <a:schemeClr val="bg1"/>
                </a:solidFill>
                <a:latin typeface="Calibri" pitchFamily="34" charset="0"/>
              </a:rPr>
              <a:t>The MgO measured in an igneous rock never represents the original MgO of the melt produced immediately after partial melting.</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06" name="Text Box 82"/>
          <p:cNvSpPr txBox="1">
            <a:spLocks noChangeArrowheads="1"/>
          </p:cNvSpPr>
          <p:nvPr/>
        </p:nvSpPr>
        <p:spPr bwMode="auto">
          <a:xfrm>
            <a:off x="3441700" y="4913313"/>
            <a:ext cx="2260600" cy="830997"/>
          </a:xfrm>
          <a:prstGeom prst="rect">
            <a:avLst/>
          </a:prstGeom>
          <a:noFill/>
          <a:ln w="9525">
            <a:noFill/>
            <a:miter lim="800000"/>
            <a:headEnd/>
            <a:tailEnd/>
          </a:ln>
          <a:effectLst/>
        </p:spPr>
        <p:txBody>
          <a:bodyPr wrap="square">
            <a:spAutoFit/>
          </a:bodyPr>
          <a:lstStyle/>
          <a:p>
            <a:pPr algn="ctr">
              <a:defRPr/>
            </a:pPr>
            <a:r>
              <a:rPr lang="en-GB" sz="4800" dirty="0">
                <a:solidFill>
                  <a:srgbClr val="FFFF00"/>
                </a:solidFill>
                <a:latin typeface="Calibri" pitchFamily="34" charset="0"/>
              </a:rPr>
              <a:t>WHY?</a:t>
            </a:r>
            <a:endParaRPr lang="en-GB" sz="4800" dirty="0">
              <a:solidFill>
                <a:srgbClr val="FFFF00"/>
              </a:solidFill>
              <a:latin typeface="Calibri" pitchFamily="34" charset="0"/>
              <a:ea typeface="ＭＳ Ｐゴシック" pitchFamily="-72" charset="-128"/>
              <a:cs typeface="ＭＳ Ｐゴシック" pitchFamily="-72" charset="-128"/>
            </a:endParaRPr>
          </a:p>
        </p:txBody>
      </p:sp>
      <p:sp>
        <p:nvSpPr>
          <p:cNvPr id="4" name="Text Box 82">
            <a:extLst>
              <a:ext uri="{FF2B5EF4-FFF2-40B4-BE49-F238E27FC236}">
                <a16:creationId xmlns:a16="http://schemas.microsoft.com/office/drawing/2014/main" id="{BFF82CAE-8BAC-EE73-7B7C-F77A02CCF3A8}"/>
              </a:ext>
            </a:extLst>
          </p:cNvPr>
          <p:cNvSpPr txBox="1">
            <a:spLocks noChangeArrowheads="1"/>
          </p:cNvSpPr>
          <p:nvPr/>
        </p:nvSpPr>
        <p:spPr bwMode="auto">
          <a:xfrm>
            <a:off x="0" y="700088"/>
            <a:ext cx="9144000" cy="2062103"/>
          </a:xfrm>
          <a:prstGeom prst="rect">
            <a:avLst/>
          </a:prstGeom>
          <a:solidFill>
            <a:schemeClr val="tx1"/>
          </a:solidFill>
          <a:ln w="9525">
            <a:noFill/>
            <a:miter lim="800000"/>
            <a:headEnd/>
            <a:tailEnd/>
          </a:ln>
          <a:effectLst/>
        </p:spPr>
        <p:txBody>
          <a:bodyPr wrap="square">
            <a:spAutoFit/>
          </a:bodyPr>
          <a:lstStyle/>
          <a:p>
            <a:pPr algn="ctr">
              <a:defRPr/>
            </a:pPr>
            <a:r>
              <a:rPr lang="en-GB" sz="3200" dirty="0">
                <a:solidFill>
                  <a:schemeClr val="bg1"/>
                </a:solidFill>
                <a:latin typeface="Calibri" pitchFamily="34" charset="0"/>
              </a:rPr>
              <a:t>What do all these equation say?</a:t>
            </a:r>
          </a:p>
          <a:p>
            <a:pPr algn="ctr">
              <a:defRPr/>
            </a:pPr>
            <a:endParaRPr lang="en-GB" sz="3200" dirty="0">
              <a:solidFill>
                <a:schemeClr val="bg1"/>
              </a:solidFill>
              <a:latin typeface="Calibri" pitchFamily="34" charset="0"/>
            </a:endParaRPr>
          </a:p>
          <a:p>
            <a:pPr algn="ctr">
              <a:defRPr/>
            </a:pPr>
            <a:endParaRPr lang="en-GB" sz="3200" dirty="0">
              <a:solidFill>
                <a:schemeClr val="bg1"/>
              </a:solidFill>
              <a:latin typeface="Calibri" pitchFamily="34" charset="0"/>
              <a:ea typeface="ＭＳ Ｐゴシック" pitchFamily="-72" charset="-128"/>
              <a:cs typeface="ＭＳ Ｐゴシック" pitchFamily="-72" charset="-128"/>
            </a:endParaRPr>
          </a:p>
          <a:p>
            <a:pPr algn="ctr">
              <a:defRPr/>
            </a:pPr>
            <a:endParaRPr lang="en-GB" sz="3200" dirty="0">
              <a:solidFill>
                <a:srgbClr val="FFFF00"/>
              </a:solidFill>
              <a:latin typeface="Calibri" pitchFamily="34" charset="0"/>
              <a:ea typeface="ＭＳ Ｐゴシック" pitchFamily="-72" charset="-128"/>
              <a:cs typeface="ＭＳ Ｐゴシック" pitchFamily="-72" charset="-128"/>
            </a:endParaRPr>
          </a:p>
        </p:txBody>
      </p:sp>
      <p:sp>
        <p:nvSpPr>
          <p:cNvPr id="5" name="Text Box 82">
            <a:extLst>
              <a:ext uri="{FF2B5EF4-FFF2-40B4-BE49-F238E27FC236}">
                <a16:creationId xmlns:a16="http://schemas.microsoft.com/office/drawing/2014/main" id="{E8897682-15AA-A203-9419-5D1D4A2A74C2}"/>
              </a:ext>
            </a:extLst>
          </p:cNvPr>
          <p:cNvSpPr txBox="1">
            <a:spLocks noChangeArrowheads="1"/>
          </p:cNvSpPr>
          <p:nvPr/>
        </p:nvSpPr>
        <p:spPr bwMode="auto">
          <a:xfrm>
            <a:off x="266700" y="1290638"/>
            <a:ext cx="8610600" cy="769441"/>
          </a:xfrm>
          <a:prstGeom prst="rect">
            <a:avLst/>
          </a:prstGeom>
          <a:noFill/>
          <a:ln w="9525">
            <a:noFill/>
            <a:miter lim="800000"/>
            <a:headEnd/>
            <a:tailEnd/>
          </a:ln>
          <a:effectLst/>
        </p:spPr>
        <p:txBody>
          <a:bodyPr wrap="square">
            <a:spAutoFit/>
          </a:bodyPr>
          <a:lstStyle/>
          <a:p>
            <a:pPr algn="ctr">
              <a:defRPr/>
            </a:pPr>
            <a:r>
              <a:rPr lang="en-GB" sz="2200" dirty="0">
                <a:solidFill>
                  <a:schemeClr val="bg1"/>
                </a:solidFill>
                <a:latin typeface="Calibri" pitchFamily="34" charset="0"/>
              </a:rPr>
              <a:t>The MgO content of an igneous rock can be used to infer the temperature (and pressure) of its mantle source.</a:t>
            </a:r>
            <a:endParaRPr lang="en-GB" sz="2200" dirty="0">
              <a:solidFill>
                <a:srgbClr val="FFFF00"/>
              </a:solidFill>
              <a:latin typeface="Calibri" pitchFamily="34" charset="0"/>
              <a:ea typeface="ＭＳ Ｐゴシック" pitchFamily="-72" charset="-128"/>
              <a:cs typeface="ＭＳ Ｐゴシック" pitchFamily="-72" charset="-128"/>
            </a:endParaRPr>
          </a:p>
        </p:txBody>
      </p:sp>
      <p:sp>
        <p:nvSpPr>
          <p:cNvPr id="7" name="Text Box 82">
            <a:extLst>
              <a:ext uri="{FF2B5EF4-FFF2-40B4-BE49-F238E27FC236}">
                <a16:creationId xmlns:a16="http://schemas.microsoft.com/office/drawing/2014/main" id="{1017577F-2458-66E9-81DB-297B5CC5298D}"/>
              </a:ext>
            </a:extLst>
          </p:cNvPr>
          <p:cNvSpPr txBox="1">
            <a:spLocks noChangeArrowheads="1"/>
          </p:cNvSpPr>
          <p:nvPr/>
        </p:nvSpPr>
        <p:spPr bwMode="auto">
          <a:xfrm>
            <a:off x="1905000" y="1995488"/>
            <a:ext cx="5334000" cy="584775"/>
          </a:xfrm>
          <a:prstGeom prst="rect">
            <a:avLst/>
          </a:prstGeom>
          <a:noFill/>
          <a:ln w="9525">
            <a:noFill/>
            <a:miter lim="800000"/>
            <a:headEnd/>
            <a:tailEnd/>
          </a:ln>
          <a:effectLst/>
        </p:spPr>
        <p:txBody>
          <a:bodyPr wrap="square">
            <a:spAutoFit/>
          </a:bodyPr>
          <a:lstStyle/>
          <a:p>
            <a:pPr algn="ctr">
              <a:defRPr/>
            </a:pPr>
            <a:r>
              <a:rPr lang="en-GB" sz="3200" i="1" dirty="0">
                <a:solidFill>
                  <a:schemeClr val="bg1"/>
                </a:solidFill>
                <a:latin typeface="Calibri" pitchFamily="34" charset="0"/>
              </a:rPr>
              <a:t>Is this assumption correct?</a:t>
            </a:r>
            <a:endParaRPr lang="en-GB" sz="3200" i="1" dirty="0">
              <a:solidFill>
                <a:srgbClr val="FFFF00"/>
              </a:solidFill>
              <a:latin typeface="Calibri" pitchFamily="34" charset="0"/>
              <a:ea typeface="ＭＳ Ｐゴシック" pitchFamily="-72" charset="-128"/>
              <a:cs typeface="ＭＳ Ｐゴシック" pitchFamily="-72" charset="-128"/>
            </a:endParaRPr>
          </a:p>
        </p:txBody>
      </p:sp>
      <p:sp>
        <p:nvSpPr>
          <p:cNvPr id="2" name="Text Box 4">
            <a:extLst>
              <a:ext uri="{FF2B5EF4-FFF2-40B4-BE49-F238E27FC236}">
                <a16:creationId xmlns:a16="http://schemas.microsoft.com/office/drawing/2014/main" id="{DAF20CB6-F5E2-E4B0-16E2-60B87EBED1ED}"/>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7843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
                                            <p:txEl>
                                              <p:pRg st="0" end="0"/>
                                            </p:txEl>
                                          </p:spTgt>
                                        </p:tgtEl>
                                        <p:attrNameLst>
                                          <p:attrName>style.visibility</p:attrName>
                                        </p:attrNameLst>
                                      </p:cBhvr>
                                      <p:to>
                                        <p:strVal val="visible"/>
                                      </p:to>
                                    </p:set>
                                    <p:animEffect transition="in" filter="fade">
                                      <p:cBhvr>
                                        <p:cTn id="17" dur="500"/>
                                        <p:tgtEl>
                                          <p:spTgt spid="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P spid="106"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Gruppo 15"/>
          <p:cNvGrpSpPr>
            <a:grpSpLocks/>
          </p:cNvGrpSpPr>
          <p:nvPr/>
        </p:nvGrpSpPr>
        <p:grpSpPr bwMode="auto">
          <a:xfrm>
            <a:off x="297652" y="2601913"/>
            <a:ext cx="5176048" cy="4000500"/>
            <a:chOff x="1823953" y="2214554"/>
            <a:chExt cx="5176939" cy="4000529"/>
          </a:xfrm>
        </p:grpSpPr>
        <p:sp>
          <p:nvSpPr>
            <p:cNvPr id="8" name="Rettangolo 9"/>
            <p:cNvSpPr>
              <a:spLocks noChangeArrowheads="1"/>
            </p:cNvSpPr>
            <p:nvPr/>
          </p:nvSpPr>
          <p:spPr bwMode="auto">
            <a:xfrm>
              <a:off x="3714201" y="4214818"/>
              <a:ext cx="3286691" cy="2000265"/>
            </a:xfrm>
            <a:prstGeom prst="rect">
              <a:avLst/>
            </a:prstGeom>
            <a:blipFill dpi="0" rotWithShape="1">
              <a:blip r:embed="rId3"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9" name="Rettangolo 10"/>
            <p:cNvSpPr>
              <a:spLocks noChangeArrowheads="1"/>
            </p:cNvSpPr>
            <p:nvPr/>
          </p:nvSpPr>
          <p:spPr bwMode="auto">
            <a:xfrm>
              <a:off x="3714201" y="2214554"/>
              <a:ext cx="3286691" cy="1000132"/>
            </a:xfrm>
            <a:prstGeom prst="rect">
              <a:avLst/>
            </a:prstGeom>
            <a:blipFill dpi="0" rotWithShape="1">
              <a:blip r:embed="rId4"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10" name="Rettangolo 11"/>
            <p:cNvSpPr>
              <a:spLocks noChangeArrowheads="1"/>
            </p:cNvSpPr>
            <p:nvPr/>
          </p:nvSpPr>
          <p:spPr bwMode="auto">
            <a:xfrm>
              <a:off x="3714201" y="3214686"/>
              <a:ext cx="3286691" cy="1000132"/>
            </a:xfrm>
            <a:prstGeom prst="rect">
              <a:avLst/>
            </a:prstGeom>
            <a:blipFill dpi="0" rotWithShape="1">
              <a:blip r:embed="rId5" cstate="print"/>
              <a:srcRect/>
              <a:tile tx="0" ty="0" sx="100000" sy="100000" flip="none" algn="tl"/>
            </a:blipFill>
            <a:ln w="9525" algn="ctr">
              <a:solidFill>
                <a:schemeClr val="bg2"/>
              </a:solidFill>
              <a:round/>
              <a:headEnd/>
              <a:tailEnd/>
            </a:ln>
          </p:spPr>
          <p:txBody>
            <a:bodyPr wrap="none"/>
            <a:lstStyle/>
            <a:p>
              <a:pPr>
                <a:defRPr/>
              </a:pPr>
              <a:endParaRPr lang="en-GB">
                <a:solidFill>
                  <a:schemeClr val="bg1"/>
                </a:solidFill>
                <a:latin typeface="Calibri" pitchFamily="34" charset="0"/>
              </a:endParaRPr>
            </a:p>
          </p:txBody>
        </p:sp>
        <p:sp>
          <p:nvSpPr>
            <p:cNvPr id="11" name="CasellaDiTesto 12"/>
            <p:cNvSpPr txBox="1">
              <a:spLocks noChangeArrowheads="1"/>
            </p:cNvSpPr>
            <p:nvPr/>
          </p:nvSpPr>
          <p:spPr bwMode="auto">
            <a:xfrm>
              <a:off x="2291333" y="4786323"/>
              <a:ext cx="1494319" cy="831003"/>
            </a:xfrm>
            <a:prstGeom prst="rect">
              <a:avLst/>
            </a:prstGeom>
            <a:noFill/>
            <a:ln w="9525">
              <a:noFill/>
              <a:miter lim="800000"/>
              <a:headEnd/>
              <a:tailEnd/>
            </a:ln>
          </p:spPr>
          <p:txBody>
            <a:bodyPr wrap="none">
              <a:spAutoFit/>
            </a:bodyPr>
            <a:lstStyle/>
            <a:p>
              <a:pPr algn="r">
                <a:defRPr/>
              </a:pPr>
              <a:r>
                <a:rPr lang="en-GB" sz="2800">
                  <a:solidFill>
                    <a:schemeClr val="bg1"/>
                  </a:solidFill>
                  <a:latin typeface="Calibri" pitchFamily="34" charset="0"/>
                </a:rPr>
                <a:t>Mantle</a:t>
              </a:r>
            </a:p>
            <a:p>
              <a:pPr algn="r">
                <a:defRPr/>
              </a:pPr>
              <a:r>
                <a:rPr lang="en-GB" sz="2000">
                  <a:solidFill>
                    <a:schemeClr val="bg1"/>
                  </a:solidFill>
                  <a:latin typeface="Calibri" pitchFamily="34" charset="0"/>
                </a:rPr>
                <a:t>(Very dense)</a:t>
              </a:r>
            </a:p>
          </p:txBody>
        </p:sp>
        <p:sp>
          <p:nvSpPr>
            <p:cNvPr id="12" name="CasellaDiTesto 13"/>
            <p:cNvSpPr txBox="1">
              <a:spLocks noChangeArrowheads="1"/>
            </p:cNvSpPr>
            <p:nvPr/>
          </p:nvSpPr>
          <p:spPr bwMode="auto">
            <a:xfrm>
              <a:off x="1839745" y="3313112"/>
              <a:ext cx="1923678" cy="831003"/>
            </a:xfrm>
            <a:prstGeom prst="rect">
              <a:avLst/>
            </a:prstGeom>
            <a:noFill/>
            <a:ln w="9525">
              <a:noFill/>
              <a:miter lim="800000"/>
              <a:headEnd/>
              <a:tailEnd/>
            </a:ln>
          </p:spPr>
          <p:txBody>
            <a:bodyPr wrap="none">
              <a:spAutoFit/>
            </a:bodyPr>
            <a:lstStyle/>
            <a:p>
              <a:pPr algn="r">
                <a:defRPr/>
              </a:pPr>
              <a:r>
                <a:rPr lang="en-GB" sz="2800">
                  <a:solidFill>
                    <a:schemeClr val="bg1"/>
                  </a:solidFill>
                  <a:latin typeface="Calibri" pitchFamily="34" charset="0"/>
                </a:rPr>
                <a:t>Lower Crust</a:t>
              </a:r>
            </a:p>
            <a:p>
              <a:pPr algn="r">
                <a:defRPr/>
              </a:pPr>
              <a:r>
                <a:rPr lang="en-GB" sz="2000">
                  <a:solidFill>
                    <a:schemeClr val="bg1"/>
                  </a:solidFill>
                  <a:latin typeface="Calibri" pitchFamily="34" charset="0"/>
                </a:rPr>
                <a:t>(Mildly dense)</a:t>
              </a:r>
              <a:endParaRPr lang="en-GB" sz="3200">
                <a:solidFill>
                  <a:schemeClr val="bg1"/>
                </a:solidFill>
                <a:latin typeface="Calibri" pitchFamily="34" charset="0"/>
              </a:endParaRPr>
            </a:p>
          </p:txBody>
        </p:sp>
        <p:sp>
          <p:nvSpPr>
            <p:cNvPr id="13" name="CasellaDiTesto 14"/>
            <p:cNvSpPr txBox="1">
              <a:spLocks noChangeArrowheads="1"/>
            </p:cNvSpPr>
            <p:nvPr/>
          </p:nvSpPr>
          <p:spPr bwMode="auto">
            <a:xfrm>
              <a:off x="1823953" y="2312980"/>
              <a:ext cx="1941057" cy="831003"/>
            </a:xfrm>
            <a:prstGeom prst="rect">
              <a:avLst/>
            </a:prstGeom>
            <a:noFill/>
            <a:ln w="9525">
              <a:noFill/>
              <a:miter lim="800000"/>
              <a:headEnd/>
              <a:tailEnd/>
            </a:ln>
          </p:spPr>
          <p:txBody>
            <a:bodyPr wrap="none">
              <a:spAutoFit/>
            </a:bodyPr>
            <a:lstStyle/>
            <a:p>
              <a:pPr algn="r">
                <a:defRPr/>
              </a:pPr>
              <a:r>
                <a:rPr lang="en-GB" sz="2800">
                  <a:solidFill>
                    <a:schemeClr val="bg1"/>
                  </a:solidFill>
                  <a:latin typeface="Calibri" pitchFamily="34" charset="0"/>
                </a:rPr>
                <a:t>Upper Crust</a:t>
              </a:r>
            </a:p>
            <a:p>
              <a:pPr algn="r">
                <a:defRPr/>
              </a:pPr>
              <a:r>
                <a:rPr lang="en-GB" sz="2000">
                  <a:solidFill>
                    <a:schemeClr val="bg1"/>
                  </a:solidFill>
                  <a:latin typeface="Calibri" pitchFamily="34" charset="0"/>
                </a:rPr>
                <a:t>(Relatively light)</a:t>
              </a:r>
            </a:p>
          </p:txBody>
        </p:sp>
      </p:grpSp>
      <p:sp>
        <p:nvSpPr>
          <p:cNvPr id="14" name="Freeform 5"/>
          <p:cNvSpPr>
            <a:spLocks/>
          </p:cNvSpPr>
          <p:nvPr/>
        </p:nvSpPr>
        <p:spPr bwMode="auto">
          <a:xfrm>
            <a:off x="3992563" y="5056188"/>
            <a:ext cx="165100" cy="765175"/>
          </a:xfrm>
          <a:custGeom>
            <a:avLst/>
            <a:gdLst>
              <a:gd name="T0" fmla="*/ 111125 w 104"/>
              <a:gd name="T1" fmla="*/ 682625 h 482"/>
              <a:gd name="T2" fmla="*/ 104775 w 104"/>
              <a:gd name="T3" fmla="*/ 606425 h 482"/>
              <a:gd name="T4" fmla="*/ 87312 w 104"/>
              <a:gd name="T5" fmla="*/ 566738 h 482"/>
              <a:gd name="T6" fmla="*/ 100012 w 104"/>
              <a:gd name="T7" fmla="*/ 458788 h 482"/>
              <a:gd name="T8" fmla="*/ 71438 w 104"/>
              <a:gd name="T9" fmla="*/ 387350 h 482"/>
              <a:gd name="T10" fmla="*/ 7938 w 104"/>
              <a:gd name="T11" fmla="*/ 233363 h 482"/>
              <a:gd name="T12" fmla="*/ 15875 w 104"/>
              <a:gd name="T13" fmla="*/ 42863 h 482"/>
              <a:gd name="T14" fmla="*/ 12700 w 104"/>
              <a:gd name="T15" fmla="*/ 7938 h 482"/>
              <a:gd name="T16" fmla="*/ 34925 w 104"/>
              <a:gd name="T17" fmla="*/ 6350 h 482"/>
              <a:gd name="T18" fmla="*/ 38100 w 104"/>
              <a:gd name="T19" fmla="*/ 34925 h 482"/>
              <a:gd name="T20" fmla="*/ 28575 w 104"/>
              <a:gd name="T21" fmla="*/ 125413 h 482"/>
              <a:gd name="T22" fmla="*/ 57150 w 104"/>
              <a:gd name="T23" fmla="*/ 252413 h 482"/>
              <a:gd name="T24" fmla="*/ 76200 w 104"/>
              <a:gd name="T25" fmla="*/ 346075 h 482"/>
              <a:gd name="T26" fmla="*/ 114300 w 104"/>
              <a:gd name="T27" fmla="*/ 392112 h 482"/>
              <a:gd name="T28" fmla="*/ 122238 w 104"/>
              <a:gd name="T29" fmla="*/ 401637 h 482"/>
              <a:gd name="T30" fmla="*/ 133350 w 104"/>
              <a:gd name="T31" fmla="*/ 569913 h 482"/>
              <a:gd name="T32" fmla="*/ 165100 w 104"/>
              <a:gd name="T33" fmla="*/ 644525 h 482"/>
              <a:gd name="T34" fmla="*/ 146050 w 104"/>
              <a:gd name="T35" fmla="*/ 765175 h 482"/>
              <a:gd name="T36" fmla="*/ 111125 w 104"/>
              <a:gd name="T37" fmla="*/ 682625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82"/>
              <a:gd name="T59" fmla="*/ 104 w 10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82">
                <a:moveTo>
                  <a:pt x="70" y="430"/>
                </a:moveTo>
                <a:cubicBezTo>
                  <a:pt x="69" y="410"/>
                  <a:pt x="72" y="402"/>
                  <a:pt x="66" y="382"/>
                </a:cubicBezTo>
                <a:cubicBezTo>
                  <a:pt x="63" y="373"/>
                  <a:pt x="55" y="357"/>
                  <a:pt x="55" y="357"/>
                </a:cubicBezTo>
                <a:cubicBezTo>
                  <a:pt x="56" y="332"/>
                  <a:pt x="62" y="313"/>
                  <a:pt x="63" y="289"/>
                </a:cubicBezTo>
                <a:cubicBezTo>
                  <a:pt x="58" y="272"/>
                  <a:pt x="52" y="259"/>
                  <a:pt x="45" y="244"/>
                </a:cubicBezTo>
                <a:cubicBezTo>
                  <a:pt x="35" y="211"/>
                  <a:pt x="23" y="176"/>
                  <a:pt x="5" y="147"/>
                </a:cubicBezTo>
                <a:cubicBezTo>
                  <a:pt x="0" y="106"/>
                  <a:pt x="5" y="67"/>
                  <a:pt x="10" y="27"/>
                </a:cubicBezTo>
                <a:cubicBezTo>
                  <a:pt x="10" y="19"/>
                  <a:pt x="5" y="10"/>
                  <a:pt x="8" y="5"/>
                </a:cubicBezTo>
                <a:cubicBezTo>
                  <a:pt x="11" y="0"/>
                  <a:pt x="19" y="0"/>
                  <a:pt x="22" y="4"/>
                </a:cubicBezTo>
                <a:cubicBezTo>
                  <a:pt x="26" y="8"/>
                  <a:pt x="23" y="15"/>
                  <a:pt x="24" y="22"/>
                </a:cubicBezTo>
                <a:cubicBezTo>
                  <a:pt x="24" y="40"/>
                  <a:pt x="20" y="60"/>
                  <a:pt x="18" y="79"/>
                </a:cubicBezTo>
                <a:cubicBezTo>
                  <a:pt x="29" y="118"/>
                  <a:pt x="31" y="122"/>
                  <a:pt x="36" y="159"/>
                </a:cubicBezTo>
                <a:cubicBezTo>
                  <a:pt x="40" y="179"/>
                  <a:pt x="43" y="198"/>
                  <a:pt x="48" y="218"/>
                </a:cubicBezTo>
                <a:cubicBezTo>
                  <a:pt x="51" y="225"/>
                  <a:pt x="68" y="243"/>
                  <a:pt x="72" y="247"/>
                </a:cubicBezTo>
                <a:cubicBezTo>
                  <a:pt x="73" y="249"/>
                  <a:pt x="77" y="253"/>
                  <a:pt x="77" y="253"/>
                </a:cubicBezTo>
                <a:cubicBezTo>
                  <a:pt x="85" y="303"/>
                  <a:pt x="87" y="319"/>
                  <a:pt x="84" y="359"/>
                </a:cubicBezTo>
                <a:cubicBezTo>
                  <a:pt x="96" y="410"/>
                  <a:pt x="87" y="384"/>
                  <a:pt x="104" y="406"/>
                </a:cubicBezTo>
                <a:cubicBezTo>
                  <a:pt x="104" y="419"/>
                  <a:pt x="98" y="478"/>
                  <a:pt x="92" y="482"/>
                </a:cubicBezTo>
                <a:lnTo>
                  <a:pt x="70" y="430"/>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15" name="Freeform 6"/>
          <p:cNvSpPr>
            <a:spLocks/>
          </p:cNvSpPr>
          <p:nvPr/>
        </p:nvSpPr>
        <p:spPr bwMode="auto">
          <a:xfrm flipH="1">
            <a:off x="4064000" y="5084763"/>
            <a:ext cx="80963" cy="1512887"/>
          </a:xfrm>
          <a:custGeom>
            <a:avLst/>
            <a:gdLst>
              <a:gd name="T0" fmla="*/ 21797 w 52"/>
              <a:gd name="T1" fmla="*/ 1487173 h 353"/>
              <a:gd name="T2" fmla="*/ 28025 w 52"/>
              <a:gd name="T3" fmla="*/ 1324313 h 353"/>
              <a:gd name="T4" fmla="*/ 18684 w 52"/>
              <a:gd name="T5" fmla="*/ 1230025 h 353"/>
              <a:gd name="T6" fmla="*/ 49823 w 52"/>
              <a:gd name="T7" fmla="*/ 1007163 h 353"/>
              <a:gd name="T8" fmla="*/ 34253 w 52"/>
              <a:gd name="T9" fmla="*/ 844303 h 353"/>
              <a:gd name="T10" fmla="*/ 0 w 52"/>
              <a:gd name="T11" fmla="*/ 492867 h 353"/>
              <a:gd name="T12" fmla="*/ 40481 w 52"/>
              <a:gd name="T13" fmla="*/ 90002 h 353"/>
              <a:gd name="T14" fmla="*/ 43595 w 52"/>
              <a:gd name="T15" fmla="*/ 12857 h 353"/>
              <a:gd name="T16" fmla="*/ 65392 w 52"/>
              <a:gd name="T17" fmla="*/ 21429 h 353"/>
              <a:gd name="T18" fmla="*/ 62278 w 52"/>
              <a:gd name="T19" fmla="*/ 81430 h 353"/>
              <a:gd name="T20" fmla="*/ 37367 w 52"/>
              <a:gd name="T21" fmla="*/ 270005 h 353"/>
              <a:gd name="T22" fmla="*/ 43595 w 52"/>
              <a:gd name="T23" fmla="*/ 552868 h 353"/>
              <a:gd name="T24" fmla="*/ 46709 w 52"/>
              <a:gd name="T25" fmla="*/ 758587 h 353"/>
              <a:gd name="T26" fmla="*/ 74734 w 52"/>
              <a:gd name="T27" fmla="*/ 870018 h 353"/>
              <a:gd name="T28" fmla="*/ 80962 w 52"/>
              <a:gd name="T29" fmla="*/ 895733 h 353"/>
              <a:gd name="T30" fmla="*/ 62278 w 52"/>
              <a:gd name="T31" fmla="*/ 1255740 h 353"/>
              <a:gd name="T32" fmla="*/ 80962 w 52"/>
              <a:gd name="T33" fmla="*/ 1427172 h 353"/>
              <a:gd name="T34" fmla="*/ 77848 w 52"/>
              <a:gd name="T35" fmla="*/ 1512888 h 353"/>
              <a:gd name="T36" fmla="*/ 21797 w 52"/>
              <a:gd name="T37" fmla="*/ 1487173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6" name="Freeform 7"/>
          <p:cNvSpPr>
            <a:spLocks/>
          </p:cNvSpPr>
          <p:nvPr/>
        </p:nvSpPr>
        <p:spPr bwMode="auto">
          <a:xfrm>
            <a:off x="3424238" y="5894388"/>
            <a:ext cx="31750" cy="98425"/>
          </a:xfrm>
          <a:custGeom>
            <a:avLst/>
            <a:gdLst>
              <a:gd name="T0" fmla="*/ 19050 w 20"/>
              <a:gd name="T1" fmla="*/ 82550 h 62"/>
              <a:gd name="T2" fmla="*/ 25400 w 20"/>
              <a:gd name="T3" fmla="*/ 0 h 62"/>
              <a:gd name="T4" fmla="*/ 22225 w 20"/>
              <a:gd name="T5" fmla="*/ 95250 h 62"/>
              <a:gd name="T6" fmla="*/ 19050 w 20"/>
              <a:gd name="T7" fmla="*/ 82550 h 62"/>
              <a:gd name="T8" fmla="*/ 0 60000 65536"/>
              <a:gd name="T9" fmla="*/ 0 60000 65536"/>
              <a:gd name="T10" fmla="*/ 0 60000 65536"/>
              <a:gd name="T11" fmla="*/ 0 60000 65536"/>
              <a:gd name="T12" fmla="*/ 0 w 20"/>
              <a:gd name="T13" fmla="*/ 0 h 62"/>
              <a:gd name="T14" fmla="*/ 20 w 20"/>
              <a:gd name="T15" fmla="*/ 62 h 62"/>
            </a:gdLst>
            <a:ahLst/>
            <a:cxnLst>
              <a:cxn ang="T8">
                <a:pos x="T0" y="T1"/>
              </a:cxn>
              <a:cxn ang="T9">
                <a:pos x="T2" y="T3"/>
              </a:cxn>
              <a:cxn ang="T10">
                <a:pos x="T4" y="T5"/>
              </a:cxn>
              <a:cxn ang="T11">
                <a:pos x="T6" y="T7"/>
              </a:cxn>
            </a:cxnLst>
            <a:rect l="T12" t="T13" r="T14" b="T15"/>
            <a:pathLst>
              <a:path w="20" h="62">
                <a:moveTo>
                  <a:pt x="12" y="52"/>
                </a:moveTo>
                <a:cubicBezTo>
                  <a:pt x="10" y="38"/>
                  <a:pt x="0" y="5"/>
                  <a:pt x="16" y="0"/>
                </a:cubicBezTo>
                <a:cubicBezTo>
                  <a:pt x="19" y="7"/>
                  <a:pt x="20" y="54"/>
                  <a:pt x="14" y="60"/>
                </a:cubicBezTo>
                <a:cubicBezTo>
                  <a:pt x="12" y="62"/>
                  <a:pt x="13" y="55"/>
                  <a:pt x="12" y="5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7" name="Freeform 8"/>
          <p:cNvSpPr>
            <a:spLocks/>
          </p:cNvSpPr>
          <p:nvPr/>
        </p:nvSpPr>
        <p:spPr bwMode="auto">
          <a:xfrm>
            <a:off x="3516313" y="4652963"/>
            <a:ext cx="120650" cy="1949450"/>
          </a:xfrm>
          <a:custGeom>
            <a:avLst/>
            <a:gdLst>
              <a:gd name="T0" fmla="*/ 69850 w 76"/>
              <a:gd name="T1" fmla="*/ 1880530 h 396"/>
              <a:gd name="T2" fmla="*/ 53975 w 76"/>
              <a:gd name="T3" fmla="*/ 1624542 h 396"/>
              <a:gd name="T4" fmla="*/ 73025 w 76"/>
              <a:gd name="T5" fmla="*/ 1506393 h 396"/>
              <a:gd name="T6" fmla="*/ 53975 w 76"/>
              <a:gd name="T7" fmla="*/ 1368553 h 396"/>
              <a:gd name="T8" fmla="*/ 31750 w 76"/>
              <a:gd name="T9" fmla="*/ 1102719 h 396"/>
              <a:gd name="T10" fmla="*/ 0 w 76"/>
              <a:gd name="T11" fmla="*/ 925496 h 396"/>
              <a:gd name="T12" fmla="*/ 31750 w 76"/>
              <a:gd name="T13" fmla="*/ 551360 h 396"/>
              <a:gd name="T14" fmla="*/ 38100 w 76"/>
              <a:gd name="T15" fmla="*/ 472594 h 396"/>
              <a:gd name="T16" fmla="*/ 79375 w 76"/>
              <a:gd name="T17" fmla="*/ 443057 h 396"/>
              <a:gd name="T18" fmla="*/ 92075 w 76"/>
              <a:gd name="T19" fmla="*/ 137840 h 396"/>
              <a:gd name="T20" fmla="*/ 57150 w 76"/>
              <a:gd name="T21" fmla="*/ 571051 h 396"/>
              <a:gd name="T22" fmla="*/ 31750 w 76"/>
              <a:gd name="T23" fmla="*/ 827039 h 396"/>
              <a:gd name="T24" fmla="*/ 41275 w 76"/>
              <a:gd name="T25" fmla="*/ 1014108 h 396"/>
              <a:gd name="T26" fmla="*/ 73025 w 76"/>
              <a:gd name="T27" fmla="*/ 866422 h 396"/>
              <a:gd name="T28" fmla="*/ 92075 w 76"/>
              <a:gd name="T29" fmla="*/ 767965 h 396"/>
              <a:gd name="T30" fmla="*/ 111125 w 76"/>
              <a:gd name="T31" fmla="*/ 639971 h 396"/>
              <a:gd name="T32" fmla="*/ 117475 w 76"/>
              <a:gd name="T33" fmla="*/ 679354 h 396"/>
              <a:gd name="T34" fmla="*/ 95250 w 76"/>
              <a:gd name="T35" fmla="*/ 797502 h 396"/>
              <a:gd name="T36" fmla="*/ 82550 w 76"/>
              <a:gd name="T37" fmla="*/ 925496 h 396"/>
              <a:gd name="T38" fmla="*/ 73025 w 76"/>
              <a:gd name="T39" fmla="*/ 1240559 h 396"/>
              <a:gd name="T40" fmla="*/ 88900 w 76"/>
              <a:gd name="T41" fmla="*/ 1417782 h 396"/>
              <a:gd name="T42" fmla="*/ 92075 w 76"/>
              <a:gd name="T43" fmla="*/ 1654079 h 396"/>
              <a:gd name="T44" fmla="*/ 101600 w 76"/>
              <a:gd name="T45" fmla="*/ 1742690 h 396"/>
              <a:gd name="T46" fmla="*/ 92075 w 76"/>
              <a:gd name="T47" fmla="*/ 1860839 h 396"/>
              <a:gd name="T48" fmla="*/ 95250 w 76"/>
              <a:gd name="T49" fmla="*/ 1949450 h 396"/>
              <a:gd name="T50" fmla="*/ 76200 w 76"/>
              <a:gd name="T51" fmla="*/ 1949450 h 396"/>
              <a:gd name="T52" fmla="*/ 69850 w 76"/>
              <a:gd name="T53" fmla="*/ 1880530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18" name="Freeform 9"/>
          <p:cNvSpPr>
            <a:spLocks/>
          </p:cNvSpPr>
          <p:nvPr/>
        </p:nvSpPr>
        <p:spPr bwMode="auto">
          <a:xfrm>
            <a:off x="3729038" y="6362700"/>
            <a:ext cx="53975" cy="233363"/>
          </a:xfrm>
          <a:custGeom>
            <a:avLst/>
            <a:gdLst>
              <a:gd name="T0" fmla="*/ 19050 w 34"/>
              <a:gd name="T1" fmla="*/ 227012 h 147"/>
              <a:gd name="T2" fmla="*/ 6350 w 34"/>
              <a:gd name="T3" fmla="*/ 198437 h 147"/>
              <a:gd name="T4" fmla="*/ 22225 w 34"/>
              <a:gd name="T5" fmla="*/ 131762 h 147"/>
              <a:gd name="T6" fmla="*/ 0 w 34"/>
              <a:gd name="T7" fmla="*/ 80962 h 147"/>
              <a:gd name="T8" fmla="*/ 12700 w 34"/>
              <a:gd name="T9" fmla="*/ 39687 h 147"/>
              <a:gd name="T10" fmla="*/ 25400 w 34"/>
              <a:gd name="T11" fmla="*/ 87312 h 147"/>
              <a:gd name="T12" fmla="*/ 38100 w 34"/>
              <a:gd name="T13" fmla="*/ 128587 h 147"/>
              <a:gd name="T14" fmla="*/ 31750 w 34"/>
              <a:gd name="T15" fmla="*/ 173037 h 147"/>
              <a:gd name="T16" fmla="*/ 53975 w 34"/>
              <a:gd name="T17" fmla="*/ 233362 h 147"/>
              <a:gd name="T18" fmla="*/ 19050 w 34"/>
              <a:gd name="T19" fmla="*/ 227012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19" name="Freeform 10"/>
          <p:cNvSpPr>
            <a:spLocks/>
          </p:cNvSpPr>
          <p:nvPr/>
        </p:nvSpPr>
        <p:spPr bwMode="auto">
          <a:xfrm>
            <a:off x="3725863" y="6154738"/>
            <a:ext cx="47625" cy="193675"/>
          </a:xfrm>
          <a:custGeom>
            <a:avLst/>
            <a:gdLst>
              <a:gd name="T0" fmla="*/ 6350 w 30"/>
              <a:gd name="T1" fmla="*/ 177800 h 122"/>
              <a:gd name="T2" fmla="*/ 15875 w 30"/>
              <a:gd name="T3" fmla="*/ 142875 h 122"/>
              <a:gd name="T4" fmla="*/ 19050 w 30"/>
              <a:gd name="T5" fmla="*/ 82550 h 122"/>
              <a:gd name="T6" fmla="*/ 9525 w 30"/>
              <a:gd name="T7" fmla="*/ 50800 h 122"/>
              <a:gd name="T8" fmla="*/ 12700 w 30"/>
              <a:gd name="T9" fmla="*/ 6350 h 122"/>
              <a:gd name="T10" fmla="*/ 22225 w 30"/>
              <a:gd name="T11" fmla="*/ 3175 h 122"/>
              <a:gd name="T12" fmla="*/ 25400 w 30"/>
              <a:gd name="T13" fmla="*/ 50800 h 122"/>
              <a:gd name="T14" fmla="*/ 28575 w 30"/>
              <a:gd name="T15" fmla="*/ 60325 h 122"/>
              <a:gd name="T16" fmla="*/ 47625 w 30"/>
              <a:gd name="T17" fmla="*/ 152400 h 122"/>
              <a:gd name="T18" fmla="*/ 22225 w 30"/>
              <a:gd name="T19" fmla="*/ 193675 h 122"/>
              <a:gd name="T20" fmla="*/ 6350 w 30"/>
              <a:gd name="T21" fmla="*/ 17780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0" name="Freeform 11"/>
          <p:cNvSpPr>
            <a:spLocks/>
          </p:cNvSpPr>
          <p:nvPr/>
        </p:nvSpPr>
        <p:spPr bwMode="auto">
          <a:xfrm>
            <a:off x="3867150" y="5862638"/>
            <a:ext cx="246063" cy="733425"/>
          </a:xfrm>
          <a:custGeom>
            <a:avLst/>
            <a:gdLst>
              <a:gd name="T0" fmla="*/ 55562 w 155"/>
              <a:gd name="T1" fmla="*/ 717550 h 462"/>
              <a:gd name="T2" fmla="*/ 58737 w 155"/>
              <a:gd name="T3" fmla="*/ 679450 h 462"/>
              <a:gd name="T4" fmla="*/ 90487 w 155"/>
              <a:gd name="T5" fmla="*/ 660400 h 462"/>
              <a:gd name="T6" fmla="*/ 122237 w 155"/>
              <a:gd name="T7" fmla="*/ 581025 h 462"/>
              <a:gd name="T8" fmla="*/ 163512 w 155"/>
              <a:gd name="T9" fmla="*/ 482600 h 462"/>
              <a:gd name="T10" fmla="*/ 147637 w 155"/>
              <a:gd name="T11" fmla="*/ 444500 h 462"/>
              <a:gd name="T12" fmla="*/ 188912 w 155"/>
              <a:gd name="T13" fmla="*/ 333375 h 462"/>
              <a:gd name="T14" fmla="*/ 214312 w 155"/>
              <a:gd name="T15" fmla="*/ 304800 h 462"/>
              <a:gd name="T16" fmla="*/ 227012 w 155"/>
              <a:gd name="T17" fmla="*/ 276225 h 462"/>
              <a:gd name="T18" fmla="*/ 246062 w 155"/>
              <a:gd name="T19" fmla="*/ 266700 h 462"/>
              <a:gd name="T20" fmla="*/ 201612 w 155"/>
              <a:gd name="T21" fmla="*/ 269875 h 462"/>
              <a:gd name="T22" fmla="*/ 182562 w 155"/>
              <a:gd name="T23" fmla="*/ 285750 h 462"/>
              <a:gd name="T24" fmla="*/ 169862 w 155"/>
              <a:gd name="T25" fmla="*/ 304800 h 462"/>
              <a:gd name="T26" fmla="*/ 150812 w 155"/>
              <a:gd name="T27" fmla="*/ 342900 h 462"/>
              <a:gd name="T28" fmla="*/ 131762 w 155"/>
              <a:gd name="T29" fmla="*/ 377825 h 462"/>
              <a:gd name="T30" fmla="*/ 122237 w 155"/>
              <a:gd name="T31" fmla="*/ 431800 h 462"/>
              <a:gd name="T32" fmla="*/ 106362 w 155"/>
              <a:gd name="T33" fmla="*/ 377825 h 462"/>
              <a:gd name="T34" fmla="*/ 106362 w 155"/>
              <a:gd name="T35" fmla="*/ 307975 h 462"/>
              <a:gd name="T36" fmla="*/ 74612 w 155"/>
              <a:gd name="T37" fmla="*/ 190500 h 462"/>
              <a:gd name="T38" fmla="*/ 65087 w 155"/>
              <a:gd name="T39" fmla="*/ 146050 h 462"/>
              <a:gd name="T40" fmla="*/ 61912 w 155"/>
              <a:gd name="T41" fmla="*/ 136525 h 462"/>
              <a:gd name="T42" fmla="*/ 46037 w 155"/>
              <a:gd name="T43" fmla="*/ 104775 h 462"/>
              <a:gd name="T44" fmla="*/ 49212 w 155"/>
              <a:gd name="T45" fmla="*/ 123825 h 462"/>
              <a:gd name="T46" fmla="*/ 52387 w 155"/>
              <a:gd name="T47" fmla="*/ 203200 h 462"/>
              <a:gd name="T48" fmla="*/ 65087 w 155"/>
              <a:gd name="T49" fmla="*/ 231775 h 462"/>
              <a:gd name="T50" fmla="*/ 68262 w 155"/>
              <a:gd name="T51" fmla="*/ 241300 h 462"/>
              <a:gd name="T52" fmla="*/ 65087 w 155"/>
              <a:gd name="T53" fmla="*/ 269875 h 462"/>
              <a:gd name="T54" fmla="*/ 55562 w 155"/>
              <a:gd name="T55" fmla="*/ 250825 h 462"/>
              <a:gd name="T56" fmla="*/ 33337 w 155"/>
              <a:gd name="T57" fmla="*/ 196850 h 462"/>
              <a:gd name="T58" fmla="*/ 26987 w 155"/>
              <a:gd name="T59" fmla="*/ 57150 h 462"/>
              <a:gd name="T60" fmla="*/ 14287 w 155"/>
              <a:gd name="T61" fmla="*/ 47625 h 462"/>
              <a:gd name="T62" fmla="*/ 11112 w 155"/>
              <a:gd name="T63" fmla="*/ 38100 h 462"/>
              <a:gd name="T64" fmla="*/ 4762 w 155"/>
              <a:gd name="T65" fmla="*/ 22225 h 462"/>
              <a:gd name="T66" fmla="*/ 4762 w 155"/>
              <a:gd name="T67" fmla="*/ 76200 h 462"/>
              <a:gd name="T68" fmla="*/ 11112 w 155"/>
              <a:gd name="T69" fmla="*/ 95250 h 462"/>
              <a:gd name="T70" fmla="*/ 49212 w 155"/>
              <a:gd name="T71" fmla="*/ 269875 h 462"/>
              <a:gd name="T72" fmla="*/ 68262 w 155"/>
              <a:gd name="T73" fmla="*/ 333375 h 462"/>
              <a:gd name="T74" fmla="*/ 74612 w 155"/>
              <a:gd name="T75" fmla="*/ 358775 h 462"/>
              <a:gd name="T76" fmla="*/ 77787 w 155"/>
              <a:gd name="T77" fmla="*/ 409575 h 462"/>
              <a:gd name="T78" fmla="*/ 134937 w 155"/>
              <a:gd name="T79" fmla="*/ 504825 h 462"/>
              <a:gd name="T80" fmla="*/ 128587 w 155"/>
              <a:gd name="T81" fmla="*/ 523875 h 462"/>
              <a:gd name="T82" fmla="*/ 109537 w 155"/>
              <a:gd name="T83" fmla="*/ 542925 h 462"/>
              <a:gd name="T84" fmla="*/ 90487 w 155"/>
              <a:gd name="T85" fmla="*/ 571500 h 462"/>
              <a:gd name="T86" fmla="*/ 74612 w 155"/>
              <a:gd name="T87" fmla="*/ 619125 h 462"/>
              <a:gd name="T88" fmla="*/ 71437 w 155"/>
              <a:gd name="T89" fmla="*/ 647700 h 462"/>
              <a:gd name="T90" fmla="*/ 52387 w 155"/>
              <a:gd name="T91" fmla="*/ 660400 h 462"/>
              <a:gd name="T92" fmla="*/ 33337 w 155"/>
              <a:gd name="T93" fmla="*/ 733425 h 462"/>
              <a:gd name="T94" fmla="*/ 55562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1" name="Freeform 12"/>
          <p:cNvSpPr>
            <a:spLocks/>
          </p:cNvSpPr>
          <p:nvPr/>
        </p:nvSpPr>
        <p:spPr bwMode="auto">
          <a:xfrm>
            <a:off x="3506788" y="5743575"/>
            <a:ext cx="254000" cy="857250"/>
          </a:xfrm>
          <a:custGeom>
            <a:avLst/>
            <a:gdLst>
              <a:gd name="T0" fmla="*/ 6350 w 160"/>
              <a:gd name="T1" fmla="*/ 846138 h 540"/>
              <a:gd name="T2" fmla="*/ 34925 w 160"/>
              <a:gd name="T3" fmla="*/ 773112 h 540"/>
              <a:gd name="T4" fmla="*/ 57150 w 160"/>
              <a:gd name="T5" fmla="*/ 655637 h 540"/>
              <a:gd name="T6" fmla="*/ 85725 w 160"/>
              <a:gd name="T7" fmla="*/ 646112 h 540"/>
              <a:gd name="T8" fmla="*/ 130175 w 160"/>
              <a:gd name="T9" fmla="*/ 623887 h 540"/>
              <a:gd name="T10" fmla="*/ 146050 w 160"/>
              <a:gd name="T11" fmla="*/ 525462 h 540"/>
              <a:gd name="T12" fmla="*/ 155575 w 160"/>
              <a:gd name="T13" fmla="*/ 461962 h 540"/>
              <a:gd name="T14" fmla="*/ 187325 w 160"/>
              <a:gd name="T15" fmla="*/ 350837 h 540"/>
              <a:gd name="T16" fmla="*/ 180975 w 160"/>
              <a:gd name="T17" fmla="*/ 303212 h 540"/>
              <a:gd name="T18" fmla="*/ 158750 w 160"/>
              <a:gd name="T19" fmla="*/ 173037 h 540"/>
              <a:gd name="T20" fmla="*/ 165100 w 160"/>
              <a:gd name="T21" fmla="*/ 106363 h 540"/>
              <a:gd name="T22" fmla="*/ 171450 w 160"/>
              <a:gd name="T23" fmla="*/ 176212 h 540"/>
              <a:gd name="T24" fmla="*/ 196850 w 160"/>
              <a:gd name="T25" fmla="*/ 195262 h 540"/>
              <a:gd name="T26" fmla="*/ 219075 w 160"/>
              <a:gd name="T27" fmla="*/ 230187 h 540"/>
              <a:gd name="T28" fmla="*/ 228600 w 160"/>
              <a:gd name="T29" fmla="*/ 192087 h 540"/>
              <a:gd name="T30" fmla="*/ 215900 w 160"/>
              <a:gd name="T31" fmla="*/ 160337 h 540"/>
              <a:gd name="T32" fmla="*/ 200025 w 160"/>
              <a:gd name="T33" fmla="*/ 7937 h 540"/>
              <a:gd name="T34" fmla="*/ 209550 w 160"/>
              <a:gd name="T35" fmla="*/ 1588 h 540"/>
              <a:gd name="T36" fmla="*/ 212725 w 160"/>
              <a:gd name="T37" fmla="*/ 17462 h 540"/>
              <a:gd name="T38" fmla="*/ 228600 w 160"/>
              <a:gd name="T39" fmla="*/ 49212 h 540"/>
              <a:gd name="T40" fmla="*/ 254000 w 160"/>
              <a:gd name="T41" fmla="*/ 211138 h 540"/>
              <a:gd name="T42" fmla="*/ 219075 w 160"/>
              <a:gd name="T43" fmla="*/ 277812 h 540"/>
              <a:gd name="T44" fmla="*/ 193675 w 160"/>
              <a:gd name="T45" fmla="*/ 395287 h 540"/>
              <a:gd name="T46" fmla="*/ 187325 w 160"/>
              <a:gd name="T47" fmla="*/ 461962 h 540"/>
              <a:gd name="T48" fmla="*/ 165100 w 160"/>
              <a:gd name="T49" fmla="*/ 573087 h 540"/>
              <a:gd name="T50" fmla="*/ 139700 w 160"/>
              <a:gd name="T51" fmla="*/ 652462 h 540"/>
              <a:gd name="T52" fmla="*/ 76200 w 160"/>
              <a:gd name="T53" fmla="*/ 722312 h 540"/>
              <a:gd name="T54" fmla="*/ 57150 w 160"/>
              <a:gd name="T55" fmla="*/ 773112 h 540"/>
              <a:gd name="T56" fmla="*/ 50800 w 160"/>
              <a:gd name="T57" fmla="*/ 792162 h 540"/>
              <a:gd name="T58" fmla="*/ 44450 w 160"/>
              <a:gd name="T59" fmla="*/ 855663 h 540"/>
              <a:gd name="T60" fmla="*/ 6350 w 160"/>
              <a:gd name="T61" fmla="*/ 846138 h 5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
              <a:gd name="T94" fmla="*/ 0 h 540"/>
              <a:gd name="T95" fmla="*/ 160 w 160"/>
              <a:gd name="T96" fmla="*/ 540 h 5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 h="540">
                <a:moveTo>
                  <a:pt x="4" y="533"/>
                </a:moveTo>
                <a:cubicBezTo>
                  <a:pt x="0" y="518"/>
                  <a:pt x="5" y="493"/>
                  <a:pt x="22" y="487"/>
                </a:cubicBezTo>
                <a:cubicBezTo>
                  <a:pt x="30" y="463"/>
                  <a:pt x="26" y="436"/>
                  <a:pt x="36" y="413"/>
                </a:cubicBezTo>
                <a:cubicBezTo>
                  <a:pt x="38" y="407"/>
                  <a:pt x="48" y="410"/>
                  <a:pt x="54" y="407"/>
                </a:cubicBezTo>
                <a:cubicBezTo>
                  <a:pt x="64" y="403"/>
                  <a:pt x="82" y="393"/>
                  <a:pt x="82" y="393"/>
                </a:cubicBezTo>
                <a:cubicBezTo>
                  <a:pt x="100" y="369"/>
                  <a:pt x="94" y="371"/>
                  <a:pt x="92" y="331"/>
                </a:cubicBezTo>
                <a:cubicBezTo>
                  <a:pt x="93" y="313"/>
                  <a:pt x="94" y="306"/>
                  <a:pt x="98" y="291"/>
                </a:cubicBezTo>
                <a:cubicBezTo>
                  <a:pt x="100" y="246"/>
                  <a:pt x="94" y="245"/>
                  <a:pt x="118" y="221"/>
                </a:cubicBezTo>
                <a:cubicBezTo>
                  <a:pt x="120" y="207"/>
                  <a:pt x="118" y="204"/>
                  <a:pt x="114" y="191"/>
                </a:cubicBezTo>
                <a:cubicBezTo>
                  <a:pt x="111" y="110"/>
                  <a:pt x="113" y="149"/>
                  <a:pt x="100" y="109"/>
                </a:cubicBezTo>
                <a:cubicBezTo>
                  <a:pt x="101" y="95"/>
                  <a:pt x="103" y="53"/>
                  <a:pt x="104" y="67"/>
                </a:cubicBezTo>
                <a:cubicBezTo>
                  <a:pt x="105" y="82"/>
                  <a:pt x="103" y="97"/>
                  <a:pt x="108" y="111"/>
                </a:cubicBezTo>
                <a:cubicBezTo>
                  <a:pt x="111" y="118"/>
                  <a:pt x="118" y="119"/>
                  <a:pt x="124" y="123"/>
                </a:cubicBezTo>
                <a:cubicBezTo>
                  <a:pt x="125" y="136"/>
                  <a:pt x="122" y="150"/>
                  <a:pt x="138" y="145"/>
                </a:cubicBezTo>
                <a:cubicBezTo>
                  <a:pt x="144" y="137"/>
                  <a:pt x="148" y="131"/>
                  <a:pt x="144" y="121"/>
                </a:cubicBezTo>
                <a:cubicBezTo>
                  <a:pt x="141" y="114"/>
                  <a:pt x="136" y="101"/>
                  <a:pt x="136" y="101"/>
                </a:cubicBezTo>
                <a:cubicBezTo>
                  <a:pt x="135" y="53"/>
                  <a:pt x="135" y="41"/>
                  <a:pt x="126" y="5"/>
                </a:cubicBezTo>
                <a:cubicBezTo>
                  <a:pt x="128" y="4"/>
                  <a:pt x="130" y="0"/>
                  <a:pt x="132" y="1"/>
                </a:cubicBezTo>
                <a:cubicBezTo>
                  <a:pt x="135" y="3"/>
                  <a:pt x="133" y="8"/>
                  <a:pt x="134" y="11"/>
                </a:cubicBezTo>
                <a:cubicBezTo>
                  <a:pt x="136" y="18"/>
                  <a:pt x="142" y="24"/>
                  <a:pt x="144" y="31"/>
                </a:cubicBezTo>
                <a:cubicBezTo>
                  <a:pt x="141" y="67"/>
                  <a:pt x="149" y="100"/>
                  <a:pt x="160" y="133"/>
                </a:cubicBezTo>
                <a:cubicBezTo>
                  <a:pt x="158" y="149"/>
                  <a:pt x="155" y="169"/>
                  <a:pt x="138" y="175"/>
                </a:cubicBezTo>
                <a:cubicBezTo>
                  <a:pt x="123" y="197"/>
                  <a:pt x="137" y="226"/>
                  <a:pt x="122" y="249"/>
                </a:cubicBezTo>
                <a:cubicBezTo>
                  <a:pt x="117" y="274"/>
                  <a:pt x="123" y="242"/>
                  <a:pt x="118" y="291"/>
                </a:cubicBezTo>
                <a:cubicBezTo>
                  <a:pt x="116" y="314"/>
                  <a:pt x="108" y="338"/>
                  <a:pt x="104" y="361"/>
                </a:cubicBezTo>
                <a:cubicBezTo>
                  <a:pt x="101" y="377"/>
                  <a:pt x="103" y="401"/>
                  <a:pt x="88" y="411"/>
                </a:cubicBezTo>
                <a:cubicBezTo>
                  <a:pt x="77" y="428"/>
                  <a:pt x="57" y="434"/>
                  <a:pt x="48" y="455"/>
                </a:cubicBezTo>
                <a:cubicBezTo>
                  <a:pt x="44" y="465"/>
                  <a:pt x="40" y="476"/>
                  <a:pt x="36" y="487"/>
                </a:cubicBezTo>
                <a:cubicBezTo>
                  <a:pt x="35" y="491"/>
                  <a:pt x="32" y="499"/>
                  <a:pt x="32" y="499"/>
                </a:cubicBezTo>
                <a:cubicBezTo>
                  <a:pt x="30" y="540"/>
                  <a:pt x="43" y="539"/>
                  <a:pt x="28" y="539"/>
                </a:cubicBezTo>
                <a:lnTo>
                  <a:pt x="4" y="53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2" name="Freeform 13"/>
          <p:cNvSpPr>
            <a:spLocks/>
          </p:cNvSpPr>
          <p:nvPr/>
        </p:nvSpPr>
        <p:spPr bwMode="auto">
          <a:xfrm>
            <a:off x="3665538" y="5481638"/>
            <a:ext cx="254000" cy="1108075"/>
          </a:xfrm>
          <a:custGeom>
            <a:avLst/>
            <a:gdLst>
              <a:gd name="T0" fmla="*/ 149225 w 160"/>
              <a:gd name="T1" fmla="*/ 1095375 h 698"/>
              <a:gd name="T2" fmla="*/ 155575 w 160"/>
              <a:gd name="T3" fmla="*/ 1022350 h 698"/>
              <a:gd name="T4" fmla="*/ 180975 w 160"/>
              <a:gd name="T5" fmla="*/ 955675 h 698"/>
              <a:gd name="T6" fmla="*/ 184150 w 160"/>
              <a:gd name="T7" fmla="*/ 755650 h 698"/>
              <a:gd name="T8" fmla="*/ 168275 w 160"/>
              <a:gd name="T9" fmla="*/ 647700 h 698"/>
              <a:gd name="T10" fmla="*/ 149225 w 160"/>
              <a:gd name="T11" fmla="*/ 606425 h 698"/>
              <a:gd name="T12" fmla="*/ 139700 w 160"/>
              <a:gd name="T13" fmla="*/ 485775 h 698"/>
              <a:gd name="T14" fmla="*/ 85725 w 160"/>
              <a:gd name="T15" fmla="*/ 396875 h 698"/>
              <a:gd name="T16" fmla="*/ 38100 w 160"/>
              <a:gd name="T17" fmla="*/ 349250 h 698"/>
              <a:gd name="T18" fmla="*/ 15875 w 160"/>
              <a:gd name="T19" fmla="*/ 241300 h 698"/>
              <a:gd name="T20" fmla="*/ 3175 w 160"/>
              <a:gd name="T21" fmla="*/ 136525 h 698"/>
              <a:gd name="T22" fmla="*/ 6350 w 160"/>
              <a:gd name="T23" fmla="*/ 95250 h 698"/>
              <a:gd name="T24" fmla="*/ 12700 w 160"/>
              <a:gd name="T25" fmla="*/ 76200 h 698"/>
              <a:gd name="T26" fmla="*/ 28575 w 160"/>
              <a:gd name="T27" fmla="*/ 0 h 698"/>
              <a:gd name="T28" fmla="*/ 22225 w 160"/>
              <a:gd name="T29" fmla="*/ 111125 h 698"/>
              <a:gd name="T30" fmla="*/ 0 w 160"/>
              <a:gd name="T31" fmla="*/ 155575 h 698"/>
              <a:gd name="T32" fmla="*/ 38100 w 160"/>
              <a:gd name="T33" fmla="*/ 225425 h 698"/>
              <a:gd name="T34" fmla="*/ 44450 w 160"/>
              <a:gd name="T35" fmla="*/ 279400 h 698"/>
              <a:gd name="T36" fmla="*/ 73025 w 160"/>
              <a:gd name="T37" fmla="*/ 307975 h 698"/>
              <a:gd name="T38" fmla="*/ 107950 w 160"/>
              <a:gd name="T39" fmla="*/ 371475 h 698"/>
              <a:gd name="T40" fmla="*/ 130175 w 160"/>
              <a:gd name="T41" fmla="*/ 422275 h 698"/>
              <a:gd name="T42" fmla="*/ 158750 w 160"/>
              <a:gd name="T43" fmla="*/ 476250 h 698"/>
              <a:gd name="T44" fmla="*/ 187325 w 160"/>
              <a:gd name="T45" fmla="*/ 409575 h 698"/>
              <a:gd name="T46" fmla="*/ 171450 w 160"/>
              <a:gd name="T47" fmla="*/ 336550 h 698"/>
              <a:gd name="T48" fmla="*/ 133350 w 160"/>
              <a:gd name="T49" fmla="*/ 200025 h 698"/>
              <a:gd name="T50" fmla="*/ 146050 w 160"/>
              <a:gd name="T51" fmla="*/ 142875 h 698"/>
              <a:gd name="T52" fmla="*/ 158750 w 160"/>
              <a:gd name="T53" fmla="*/ 117475 h 698"/>
              <a:gd name="T54" fmla="*/ 180975 w 160"/>
              <a:gd name="T55" fmla="*/ 9525 h 698"/>
              <a:gd name="T56" fmla="*/ 193675 w 160"/>
              <a:gd name="T57" fmla="*/ 19050 h 698"/>
              <a:gd name="T58" fmla="*/ 187325 w 160"/>
              <a:gd name="T59" fmla="*/ 28575 h 698"/>
              <a:gd name="T60" fmla="*/ 177800 w 160"/>
              <a:gd name="T61" fmla="*/ 60325 h 698"/>
              <a:gd name="T62" fmla="*/ 184150 w 160"/>
              <a:gd name="T63" fmla="*/ 107950 h 698"/>
              <a:gd name="T64" fmla="*/ 155575 w 160"/>
              <a:gd name="T65" fmla="*/ 187325 h 698"/>
              <a:gd name="T66" fmla="*/ 158750 w 160"/>
              <a:gd name="T67" fmla="*/ 225425 h 698"/>
              <a:gd name="T68" fmla="*/ 177800 w 160"/>
              <a:gd name="T69" fmla="*/ 244475 h 698"/>
              <a:gd name="T70" fmla="*/ 193675 w 160"/>
              <a:gd name="T71" fmla="*/ 282575 h 698"/>
              <a:gd name="T72" fmla="*/ 203200 w 160"/>
              <a:gd name="T73" fmla="*/ 330200 h 698"/>
              <a:gd name="T74" fmla="*/ 225425 w 160"/>
              <a:gd name="T75" fmla="*/ 282575 h 698"/>
              <a:gd name="T76" fmla="*/ 238125 w 160"/>
              <a:gd name="T77" fmla="*/ 257175 h 698"/>
              <a:gd name="T78" fmla="*/ 200025 w 160"/>
              <a:gd name="T79" fmla="*/ 361950 h 698"/>
              <a:gd name="T80" fmla="*/ 171450 w 160"/>
              <a:gd name="T81" fmla="*/ 495300 h 698"/>
              <a:gd name="T82" fmla="*/ 174625 w 160"/>
              <a:gd name="T83" fmla="*/ 641350 h 698"/>
              <a:gd name="T84" fmla="*/ 200025 w 160"/>
              <a:gd name="T85" fmla="*/ 730250 h 698"/>
              <a:gd name="T86" fmla="*/ 193675 w 160"/>
              <a:gd name="T87" fmla="*/ 844550 h 698"/>
              <a:gd name="T88" fmla="*/ 206375 w 160"/>
              <a:gd name="T89" fmla="*/ 952500 h 698"/>
              <a:gd name="T90" fmla="*/ 196850 w 160"/>
              <a:gd name="T91" fmla="*/ 1003300 h 698"/>
              <a:gd name="T92" fmla="*/ 184150 w 160"/>
              <a:gd name="T93" fmla="*/ 1038225 h 698"/>
              <a:gd name="T94" fmla="*/ 177800 w 160"/>
              <a:gd name="T95" fmla="*/ 1057275 h 698"/>
              <a:gd name="T96" fmla="*/ 184150 w 160"/>
              <a:gd name="T97" fmla="*/ 1108075 h 698"/>
              <a:gd name="T98" fmla="*/ 149225 w 160"/>
              <a:gd name="T99" fmla="*/ 1095375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3" name="Freeform 14"/>
          <p:cNvSpPr>
            <a:spLocks/>
          </p:cNvSpPr>
          <p:nvPr/>
        </p:nvSpPr>
        <p:spPr bwMode="auto">
          <a:xfrm rot="593437" flipH="1">
            <a:off x="4137025" y="5300663"/>
            <a:ext cx="101600" cy="628650"/>
          </a:xfrm>
          <a:custGeom>
            <a:avLst/>
            <a:gdLst>
              <a:gd name="T0" fmla="*/ 58821 w 76"/>
              <a:gd name="T1" fmla="*/ 606425 h 396"/>
              <a:gd name="T2" fmla="*/ 45453 w 76"/>
              <a:gd name="T3" fmla="*/ 523875 h 396"/>
              <a:gd name="T4" fmla="*/ 61495 w 76"/>
              <a:gd name="T5" fmla="*/ 485775 h 396"/>
              <a:gd name="T6" fmla="*/ 45453 w 76"/>
              <a:gd name="T7" fmla="*/ 441325 h 396"/>
              <a:gd name="T8" fmla="*/ 26737 w 76"/>
              <a:gd name="T9" fmla="*/ 355600 h 396"/>
              <a:gd name="T10" fmla="*/ 0 w 76"/>
              <a:gd name="T11" fmla="*/ 298450 h 396"/>
              <a:gd name="T12" fmla="*/ 26737 w 76"/>
              <a:gd name="T13" fmla="*/ 177800 h 396"/>
              <a:gd name="T14" fmla="*/ 32084 w 76"/>
              <a:gd name="T15" fmla="*/ 152400 h 396"/>
              <a:gd name="T16" fmla="*/ 66842 w 76"/>
              <a:gd name="T17" fmla="*/ 142875 h 396"/>
              <a:gd name="T18" fmla="*/ 77537 w 76"/>
              <a:gd name="T19" fmla="*/ 44450 h 396"/>
              <a:gd name="T20" fmla="*/ 48126 w 76"/>
              <a:gd name="T21" fmla="*/ 184150 h 396"/>
              <a:gd name="T22" fmla="*/ 26737 w 76"/>
              <a:gd name="T23" fmla="*/ 266700 h 396"/>
              <a:gd name="T24" fmla="*/ 34758 w 76"/>
              <a:gd name="T25" fmla="*/ 327025 h 396"/>
              <a:gd name="T26" fmla="*/ 61495 w 76"/>
              <a:gd name="T27" fmla="*/ 279400 h 396"/>
              <a:gd name="T28" fmla="*/ 77537 w 76"/>
              <a:gd name="T29" fmla="*/ 247650 h 396"/>
              <a:gd name="T30" fmla="*/ 93579 w 76"/>
              <a:gd name="T31" fmla="*/ 206375 h 396"/>
              <a:gd name="T32" fmla="*/ 98926 w 76"/>
              <a:gd name="T33" fmla="*/ 219075 h 396"/>
              <a:gd name="T34" fmla="*/ 80211 w 76"/>
              <a:gd name="T35" fmla="*/ 257175 h 396"/>
              <a:gd name="T36" fmla="*/ 69516 w 76"/>
              <a:gd name="T37" fmla="*/ 298450 h 396"/>
              <a:gd name="T38" fmla="*/ 61495 w 76"/>
              <a:gd name="T39" fmla="*/ 400050 h 396"/>
              <a:gd name="T40" fmla="*/ 74863 w 76"/>
              <a:gd name="T41" fmla="*/ 457200 h 396"/>
              <a:gd name="T42" fmla="*/ 77537 w 76"/>
              <a:gd name="T43" fmla="*/ 533400 h 396"/>
              <a:gd name="T44" fmla="*/ 85558 w 76"/>
              <a:gd name="T45" fmla="*/ 561975 h 396"/>
              <a:gd name="T46" fmla="*/ 77537 w 76"/>
              <a:gd name="T47" fmla="*/ 600075 h 396"/>
              <a:gd name="T48" fmla="*/ 80211 w 76"/>
              <a:gd name="T49" fmla="*/ 628650 h 396"/>
              <a:gd name="T50" fmla="*/ 64168 w 76"/>
              <a:gd name="T51" fmla="*/ 628650 h 396"/>
              <a:gd name="T52" fmla="*/ 58821 w 76"/>
              <a:gd name="T53" fmla="*/ 606425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4" name="Freeform 15"/>
          <p:cNvSpPr>
            <a:spLocks/>
          </p:cNvSpPr>
          <p:nvPr/>
        </p:nvSpPr>
        <p:spPr bwMode="auto">
          <a:xfrm rot="21420580">
            <a:off x="3822700" y="4846638"/>
            <a:ext cx="69850" cy="425450"/>
          </a:xfrm>
          <a:custGeom>
            <a:avLst/>
            <a:gdLst>
              <a:gd name="T0" fmla="*/ 24653 w 34"/>
              <a:gd name="T1" fmla="*/ 413873 h 147"/>
              <a:gd name="T2" fmla="*/ 8218 w 34"/>
              <a:gd name="T3" fmla="*/ 361777 h 147"/>
              <a:gd name="T4" fmla="*/ 28762 w 34"/>
              <a:gd name="T5" fmla="*/ 240220 h 147"/>
              <a:gd name="T6" fmla="*/ 0 w 34"/>
              <a:gd name="T7" fmla="*/ 147605 h 147"/>
              <a:gd name="T8" fmla="*/ 16435 w 34"/>
              <a:gd name="T9" fmla="*/ 72355 h 147"/>
              <a:gd name="T10" fmla="*/ 32871 w 34"/>
              <a:gd name="T11" fmla="*/ 159182 h 147"/>
              <a:gd name="T12" fmla="*/ 49306 w 34"/>
              <a:gd name="T13" fmla="*/ 234432 h 147"/>
              <a:gd name="T14" fmla="*/ 41088 w 34"/>
              <a:gd name="T15" fmla="*/ 315470 h 147"/>
              <a:gd name="T16" fmla="*/ 69850 w 34"/>
              <a:gd name="T17" fmla="*/ 425450 h 147"/>
              <a:gd name="T18" fmla="*/ 24653 w 34"/>
              <a:gd name="T19" fmla="*/ 413873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5" name="Freeform 16"/>
          <p:cNvSpPr>
            <a:spLocks/>
          </p:cNvSpPr>
          <p:nvPr/>
        </p:nvSpPr>
        <p:spPr bwMode="auto">
          <a:xfrm flipH="1">
            <a:off x="3487738" y="5876925"/>
            <a:ext cx="69850" cy="193675"/>
          </a:xfrm>
          <a:custGeom>
            <a:avLst/>
            <a:gdLst>
              <a:gd name="T0" fmla="*/ 9313 w 30"/>
              <a:gd name="T1" fmla="*/ 177800 h 122"/>
              <a:gd name="T2" fmla="*/ 23283 w 30"/>
              <a:gd name="T3" fmla="*/ 142875 h 122"/>
              <a:gd name="T4" fmla="*/ 27940 w 30"/>
              <a:gd name="T5" fmla="*/ 82550 h 122"/>
              <a:gd name="T6" fmla="*/ 13970 w 30"/>
              <a:gd name="T7" fmla="*/ 50800 h 122"/>
              <a:gd name="T8" fmla="*/ 18627 w 30"/>
              <a:gd name="T9" fmla="*/ 6350 h 122"/>
              <a:gd name="T10" fmla="*/ 32597 w 30"/>
              <a:gd name="T11" fmla="*/ 3175 h 122"/>
              <a:gd name="T12" fmla="*/ 37253 w 30"/>
              <a:gd name="T13" fmla="*/ 50800 h 122"/>
              <a:gd name="T14" fmla="*/ 41910 w 30"/>
              <a:gd name="T15" fmla="*/ 60325 h 122"/>
              <a:gd name="T16" fmla="*/ 69850 w 30"/>
              <a:gd name="T17" fmla="*/ 152400 h 122"/>
              <a:gd name="T18" fmla="*/ 32597 w 30"/>
              <a:gd name="T19" fmla="*/ 193675 h 122"/>
              <a:gd name="T20" fmla="*/ 9313 w 30"/>
              <a:gd name="T21" fmla="*/ 17780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6" name="Freeform 17"/>
          <p:cNvSpPr>
            <a:spLocks/>
          </p:cNvSpPr>
          <p:nvPr/>
        </p:nvSpPr>
        <p:spPr bwMode="auto">
          <a:xfrm flipH="1">
            <a:off x="3967163" y="5938838"/>
            <a:ext cx="65087" cy="660400"/>
          </a:xfrm>
          <a:custGeom>
            <a:avLst/>
            <a:gdLst>
              <a:gd name="T0" fmla="*/ 17524 w 52"/>
              <a:gd name="T1" fmla="*/ 649175 h 353"/>
              <a:gd name="T2" fmla="*/ 22530 w 52"/>
              <a:gd name="T3" fmla="*/ 578084 h 353"/>
              <a:gd name="T4" fmla="*/ 15020 w 52"/>
              <a:gd name="T5" fmla="*/ 536926 h 353"/>
              <a:gd name="T6" fmla="*/ 40054 w 52"/>
              <a:gd name="T7" fmla="*/ 439643 h 353"/>
              <a:gd name="T8" fmla="*/ 27537 w 52"/>
              <a:gd name="T9" fmla="*/ 368552 h 353"/>
              <a:gd name="T10" fmla="*/ 0 w 52"/>
              <a:gd name="T11" fmla="*/ 215144 h 353"/>
              <a:gd name="T12" fmla="*/ 32544 w 52"/>
              <a:gd name="T13" fmla="*/ 39287 h 353"/>
              <a:gd name="T14" fmla="*/ 35047 w 52"/>
              <a:gd name="T15" fmla="*/ 5612 h 353"/>
              <a:gd name="T16" fmla="*/ 52571 w 52"/>
              <a:gd name="T17" fmla="*/ 9354 h 353"/>
              <a:gd name="T18" fmla="*/ 50068 w 52"/>
              <a:gd name="T19" fmla="*/ 35546 h 353"/>
              <a:gd name="T20" fmla="*/ 30041 w 52"/>
              <a:gd name="T21" fmla="*/ 117862 h 353"/>
              <a:gd name="T22" fmla="*/ 35047 w 52"/>
              <a:gd name="T23" fmla="*/ 241336 h 353"/>
              <a:gd name="T24" fmla="*/ 37551 w 52"/>
              <a:gd name="T25" fmla="*/ 331135 h 353"/>
              <a:gd name="T26" fmla="*/ 60081 w 52"/>
              <a:gd name="T27" fmla="*/ 379777 h 353"/>
              <a:gd name="T28" fmla="*/ 65088 w 52"/>
              <a:gd name="T29" fmla="*/ 391002 h 353"/>
              <a:gd name="T30" fmla="*/ 50068 w 52"/>
              <a:gd name="T31" fmla="*/ 548151 h 353"/>
              <a:gd name="T32" fmla="*/ 65088 w 52"/>
              <a:gd name="T33" fmla="*/ 622984 h 353"/>
              <a:gd name="T34" fmla="*/ 62585 w 52"/>
              <a:gd name="T35" fmla="*/ 660400 h 353"/>
              <a:gd name="T36" fmla="*/ 17524 w 52"/>
              <a:gd name="T37" fmla="*/ 649175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7" name="Freeform 18"/>
          <p:cNvSpPr>
            <a:spLocks/>
          </p:cNvSpPr>
          <p:nvPr/>
        </p:nvSpPr>
        <p:spPr bwMode="auto">
          <a:xfrm>
            <a:off x="3429000" y="5494338"/>
            <a:ext cx="53975" cy="1101725"/>
          </a:xfrm>
          <a:custGeom>
            <a:avLst/>
            <a:gdLst>
              <a:gd name="T0" fmla="*/ 14532 w 52"/>
              <a:gd name="T1" fmla="*/ 1082999 h 353"/>
              <a:gd name="T2" fmla="*/ 18684 w 52"/>
              <a:gd name="T3" fmla="*/ 964400 h 353"/>
              <a:gd name="T4" fmla="*/ 12456 w 52"/>
              <a:gd name="T5" fmla="*/ 895737 h 353"/>
              <a:gd name="T6" fmla="*/ 33215 w 52"/>
              <a:gd name="T7" fmla="*/ 733443 h 353"/>
              <a:gd name="T8" fmla="*/ 22836 w 52"/>
              <a:gd name="T9" fmla="*/ 614844 h 353"/>
              <a:gd name="T10" fmla="*/ 0 w 52"/>
              <a:gd name="T11" fmla="*/ 358919 h 353"/>
              <a:gd name="T12" fmla="*/ 26988 w 52"/>
              <a:gd name="T13" fmla="*/ 65542 h 353"/>
              <a:gd name="T14" fmla="*/ 29063 w 52"/>
              <a:gd name="T15" fmla="*/ 9363 h 353"/>
              <a:gd name="T16" fmla="*/ 43595 w 52"/>
              <a:gd name="T17" fmla="*/ 15605 h 353"/>
              <a:gd name="T18" fmla="*/ 41519 w 52"/>
              <a:gd name="T19" fmla="*/ 59300 h 353"/>
              <a:gd name="T20" fmla="*/ 24912 w 52"/>
              <a:gd name="T21" fmla="*/ 196625 h 353"/>
              <a:gd name="T22" fmla="*/ 29063 w 52"/>
              <a:gd name="T23" fmla="*/ 402613 h 353"/>
              <a:gd name="T24" fmla="*/ 31139 w 52"/>
              <a:gd name="T25" fmla="*/ 552423 h 353"/>
              <a:gd name="T26" fmla="*/ 49823 w 52"/>
              <a:gd name="T27" fmla="*/ 633570 h 353"/>
              <a:gd name="T28" fmla="*/ 53975 w 52"/>
              <a:gd name="T29" fmla="*/ 652296 h 353"/>
              <a:gd name="T30" fmla="*/ 41519 w 52"/>
              <a:gd name="T31" fmla="*/ 914463 h 353"/>
              <a:gd name="T32" fmla="*/ 53975 w 52"/>
              <a:gd name="T33" fmla="*/ 1039304 h 353"/>
              <a:gd name="T34" fmla="*/ 51899 w 52"/>
              <a:gd name="T35" fmla="*/ 1101725 h 353"/>
              <a:gd name="T36" fmla="*/ 14532 w 52"/>
              <a:gd name="T37" fmla="*/ 1082999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353"/>
              <a:gd name="T59" fmla="*/ 52 w 52"/>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353">
                <a:moveTo>
                  <a:pt x="14" y="347"/>
                </a:moveTo>
                <a:cubicBezTo>
                  <a:pt x="16" y="331"/>
                  <a:pt x="21" y="326"/>
                  <a:pt x="18" y="309"/>
                </a:cubicBezTo>
                <a:cubicBezTo>
                  <a:pt x="17" y="301"/>
                  <a:pt x="12" y="287"/>
                  <a:pt x="12" y="287"/>
                </a:cubicBezTo>
                <a:cubicBezTo>
                  <a:pt x="17" y="268"/>
                  <a:pt x="27" y="254"/>
                  <a:pt x="32" y="235"/>
                </a:cubicBezTo>
                <a:cubicBezTo>
                  <a:pt x="30" y="221"/>
                  <a:pt x="26" y="210"/>
                  <a:pt x="22" y="197"/>
                </a:cubicBezTo>
                <a:cubicBezTo>
                  <a:pt x="18" y="170"/>
                  <a:pt x="12" y="140"/>
                  <a:pt x="0" y="115"/>
                </a:cubicBezTo>
                <a:cubicBezTo>
                  <a:pt x="2" y="82"/>
                  <a:pt x="14" y="52"/>
                  <a:pt x="26" y="21"/>
                </a:cubicBezTo>
                <a:cubicBezTo>
                  <a:pt x="27" y="15"/>
                  <a:pt x="24" y="7"/>
                  <a:pt x="28" y="3"/>
                </a:cubicBezTo>
                <a:cubicBezTo>
                  <a:pt x="31" y="0"/>
                  <a:pt x="39" y="1"/>
                  <a:pt x="42" y="5"/>
                </a:cubicBezTo>
                <a:cubicBezTo>
                  <a:pt x="45" y="9"/>
                  <a:pt x="41" y="14"/>
                  <a:pt x="40" y="19"/>
                </a:cubicBezTo>
                <a:cubicBezTo>
                  <a:pt x="37" y="34"/>
                  <a:pt x="30" y="49"/>
                  <a:pt x="24" y="63"/>
                </a:cubicBezTo>
                <a:cubicBezTo>
                  <a:pt x="28" y="95"/>
                  <a:pt x="30" y="99"/>
                  <a:pt x="28" y="129"/>
                </a:cubicBezTo>
                <a:cubicBezTo>
                  <a:pt x="29" y="145"/>
                  <a:pt x="28" y="161"/>
                  <a:pt x="30" y="177"/>
                </a:cubicBezTo>
                <a:cubicBezTo>
                  <a:pt x="31" y="183"/>
                  <a:pt x="45" y="199"/>
                  <a:pt x="48" y="203"/>
                </a:cubicBezTo>
                <a:cubicBezTo>
                  <a:pt x="49" y="205"/>
                  <a:pt x="52" y="209"/>
                  <a:pt x="52" y="209"/>
                </a:cubicBezTo>
                <a:cubicBezTo>
                  <a:pt x="51" y="249"/>
                  <a:pt x="50" y="262"/>
                  <a:pt x="40" y="293"/>
                </a:cubicBezTo>
                <a:cubicBezTo>
                  <a:pt x="43" y="335"/>
                  <a:pt x="39" y="313"/>
                  <a:pt x="52" y="333"/>
                </a:cubicBezTo>
                <a:cubicBezTo>
                  <a:pt x="49" y="343"/>
                  <a:pt x="50" y="337"/>
                  <a:pt x="50" y="353"/>
                </a:cubicBezTo>
                <a:lnTo>
                  <a:pt x="14" y="347"/>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28" name="Freeform 19"/>
          <p:cNvSpPr>
            <a:spLocks/>
          </p:cNvSpPr>
          <p:nvPr/>
        </p:nvSpPr>
        <p:spPr bwMode="auto">
          <a:xfrm flipH="1">
            <a:off x="3719513" y="5253038"/>
            <a:ext cx="23812" cy="115887"/>
          </a:xfrm>
          <a:custGeom>
            <a:avLst/>
            <a:gdLst>
              <a:gd name="T0" fmla="*/ 14288 w 20"/>
              <a:gd name="T1" fmla="*/ 97196 h 62"/>
              <a:gd name="T2" fmla="*/ 19050 w 20"/>
              <a:gd name="T3" fmla="*/ 0 h 62"/>
              <a:gd name="T4" fmla="*/ 16669 w 20"/>
              <a:gd name="T5" fmla="*/ 112150 h 62"/>
              <a:gd name="T6" fmla="*/ 14288 w 20"/>
              <a:gd name="T7" fmla="*/ 97196 h 62"/>
              <a:gd name="T8" fmla="*/ 0 60000 65536"/>
              <a:gd name="T9" fmla="*/ 0 60000 65536"/>
              <a:gd name="T10" fmla="*/ 0 60000 65536"/>
              <a:gd name="T11" fmla="*/ 0 60000 65536"/>
              <a:gd name="T12" fmla="*/ 0 w 20"/>
              <a:gd name="T13" fmla="*/ 0 h 62"/>
              <a:gd name="T14" fmla="*/ 20 w 20"/>
              <a:gd name="T15" fmla="*/ 62 h 62"/>
            </a:gdLst>
            <a:ahLst/>
            <a:cxnLst>
              <a:cxn ang="T8">
                <a:pos x="T0" y="T1"/>
              </a:cxn>
              <a:cxn ang="T9">
                <a:pos x="T2" y="T3"/>
              </a:cxn>
              <a:cxn ang="T10">
                <a:pos x="T4" y="T5"/>
              </a:cxn>
              <a:cxn ang="T11">
                <a:pos x="T6" y="T7"/>
              </a:cxn>
            </a:cxnLst>
            <a:rect l="T12" t="T13" r="T14" b="T15"/>
            <a:pathLst>
              <a:path w="20" h="62">
                <a:moveTo>
                  <a:pt x="12" y="52"/>
                </a:moveTo>
                <a:cubicBezTo>
                  <a:pt x="10" y="38"/>
                  <a:pt x="0" y="5"/>
                  <a:pt x="16" y="0"/>
                </a:cubicBezTo>
                <a:cubicBezTo>
                  <a:pt x="19" y="7"/>
                  <a:pt x="20" y="54"/>
                  <a:pt x="14" y="60"/>
                </a:cubicBezTo>
                <a:cubicBezTo>
                  <a:pt x="12" y="62"/>
                  <a:pt x="13" y="55"/>
                  <a:pt x="12" y="5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29" name="Freeform 20"/>
          <p:cNvSpPr>
            <a:spLocks/>
          </p:cNvSpPr>
          <p:nvPr/>
        </p:nvSpPr>
        <p:spPr bwMode="auto">
          <a:xfrm flipH="1">
            <a:off x="3827463" y="5862638"/>
            <a:ext cx="95250" cy="739775"/>
          </a:xfrm>
          <a:custGeom>
            <a:avLst/>
            <a:gdLst>
              <a:gd name="T0" fmla="*/ 55145 w 76"/>
              <a:gd name="T1" fmla="*/ 713621 h 396"/>
              <a:gd name="T2" fmla="*/ 42612 w 76"/>
              <a:gd name="T3" fmla="*/ 616479 h 396"/>
              <a:gd name="T4" fmla="*/ 57651 w 76"/>
              <a:gd name="T5" fmla="*/ 571644 h 396"/>
              <a:gd name="T6" fmla="*/ 42612 w 76"/>
              <a:gd name="T7" fmla="*/ 519337 h 396"/>
              <a:gd name="T8" fmla="*/ 25066 w 76"/>
              <a:gd name="T9" fmla="*/ 418459 h 396"/>
              <a:gd name="T10" fmla="*/ 0 w 76"/>
              <a:gd name="T11" fmla="*/ 351206 h 396"/>
              <a:gd name="T12" fmla="*/ 25066 w 76"/>
              <a:gd name="T13" fmla="*/ 209229 h 396"/>
              <a:gd name="T14" fmla="*/ 30079 w 76"/>
              <a:gd name="T15" fmla="*/ 179339 h 396"/>
              <a:gd name="T16" fmla="*/ 62664 w 76"/>
              <a:gd name="T17" fmla="*/ 168131 h 396"/>
              <a:gd name="T18" fmla="*/ 72691 w 76"/>
              <a:gd name="T19" fmla="*/ 52307 h 396"/>
              <a:gd name="T20" fmla="*/ 45118 w 76"/>
              <a:gd name="T21" fmla="*/ 216702 h 396"/>
              <a:gd name="T22" fmla="*/ 25066 w 76"/>
              <a:gd name="T23" fmla="*/ 313844 h 396"/>
              <a:gd name="T24" fmla="*/ 32586 w 76"/>
              <a:gd name="T25" fmla="*/ 384832 h 396"/>
              <a:gd name="T26" fmla="*/ 57651 w 76"/>
              <a:gd name="T27" fmla="*/ 328789 h 396"/>
              <a:gd name="T28" fmla="*/ 72691 w 76"/>
              <a:gd name="T29" fmla="*/ 291427 h 396"/>
              <a:gd name="T30" fmla="*/ 87730 w 76"/>
              <a:gd name="T31" fmla="*/ 242855 h 396"/>
              <a:gd name="T32" fmla="*/ 92743 w 76"/>
              <a:gd name="T33" fmla="*/ 257800 h 396"/>
              <a:gd name="T34" fmla="*/ 75197 w 76"/>
              <a:gd name="T35" fmla="*/ 302635 h 396"/>
              <a:gd name="T36" fmla="*/ 65171 w 76"/>
              <a:gd name="T37" fmla="*/ 351206 h 396"/>
              <a:gd name="T38" fmla="*/ 57651 w 76"/>
              <a:gd name="T39" fmla="*/ 470766 h 396"/>
              <a:gd name="T40" fmla="*/ 70184 w 76"/>
              <a:gd name="T41" fmla="*/ 538018 h 396"/>
              <a:gd name="T42" fmla="*/ 72691 w 76"/>
              <a:gd name="T43" fmla="*/ 627688 h 396"/>
              <a:gd name="T44" fmla="*/ 80211 w 76"/>
              <a:gd name="T45" fmla="*/ 661314 h 396"/>
              <a:gd name="T46" fmla="*/ 72691 w 76"/>
              <a:gd name="T47" fmla="*/ 706149 h 396"/>
              <a:gd name="T48" fmla="*/ 75197 w 76"/>
              <a:gd name="T49" fmla="*/ 739775 h 396"/>
              <a:gd name="T50" fmla="*/ 60158 w 76"/>
              <a:gd name="T51" fmla="*/ 739775 h 396"/>
              <a:gd name="T52" fmla="*/ 55145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0" name="Freeform 21"/>
          <p:cNvSpPr>
            <a:spLocks/>
          </p:cNvSpPr>
          <p:nvPr/>
        </p:nvSpPr>
        <p:spPr bwMode="auto">
          <a:xfrm flipH="1">
            <a:off x="3713163" y="6319838"/>
            <a:ext cx="42862" cy="274637"/>
          </a:xfrm>
          <a:custGeom>
            <a:avLst/>
            <a:gdLst>
              <a:gd name="T0" fmla="*/ 15128 w 34"/>
              <a:gd name="T1" fmla="*/ 267165 h 147"/>
              <a:gd name="T2" fmla="*/ 5043 w 34"/>
              <a:gd name="T3" fmla="*/ 233536 h 147"/>
              <a:gd name="T4" fmla="*/ 17649 w 34"/>
              <a:gd name="T5" fmla="*/ 155068 h 147"/>
              <a:gd name="T6" fmla="*/ 0 w 34"/>
              <a:gd name="T7" fmla="*/ 95283 h 147"/>
              <a:gd name="T8" fmla="*/ 10085 w 34"/>
              <a:gd name="T9" fmla="*/ 46707 h 147"/>
              <a:gd name="T10" fmla="*/ 20171 w 34"/>
              <a:gd name="T11" fmla="*/ 102756 h 147"/>
              <a:gd name="T12" fmla="*/ 30256 w 34"/>
              <a:gd name="T13" fmla="*/ 151331 h 147"/>
              <a:gd name="T14" fmla="*/ 25214 w 34"/>
              <a:gd name="T15" fmla="*/ 203643 h 147"/>
              <a:gd name="T16" fmla="*/ 42863 w 34"/>
              <a:gd name="T17" fmla="*/ 274638 h 147"/>
              <a:gd name="T18" fmla="*/ 15128 w 34"/>
              <a:gd name="T19" fmla="*/ 267165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1" name="Freeform 22"/>
          <p:cNvSpPr>
            <a:spLocks/>
          </p:cNvSpPr>
          <p:nvPr/>
        </p:nvSpPr>
        <p:spPr bwMode="auto">
          <a:xfrm flipH="1">
            <a:off x="3721100" y="6075363"/>
            <a:ext cx="36513" cy="228600"/>
          </a:xfrm>
          <a:custGeom>
            <a:avLst/>
            <a:gdLst>
              <a:gd name="T0" fmla="*/ 4868 w 30"/>
              <a:gd name="T1" fmla="*/ 209862 h 122"/>
              <a:gd name="T2" fmla="*/ 12171 w 30"/>
              <a:gd name="T3" fmla="*/ 168639 h 122"/>
              <a:gd name="T4" fmla="*/ 14605 w 30"/>
              <a:gd name="T5" fmla="*/ 97436 h 122"/>
              <a:gd name="T6" fmla="*/ 7302 w 30"/>
              <a:gd name="T7" fmla="*/ 59961 h 122"/>
              <a:gd name="T8" fmla="*/ 9737 w 30"/>
              <a:gd name="T9" fmla="*/ 7495 h 122"/>
              <a:gd name="T10" fmla="*/ 17039 w 30"/>
              <a:gd name="T11" fmla="*/ 3748 h 122"/>
              <a:gd name="T12" fmla="*/ 19473 w 30"/>
              <a:gd name="T13" fmla="*/ 59961 h 122"/>
              <a:gd name="T14" fmla="*/ 21907 w 30"/>
              <a:gd name="T15" fmla="*/ 71203 h 122"/>
              <a:gd name="T16" fmla="*/ 36512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2" name="Freeform 23"/>
          <p:cNvSpPr>
            <a:spLocks/>
          </p:cNvSpPr>
          <p:nvPr/>
        </p:nvSpPr>
        <p:spPr bwMode="auto">
          <a:xfrm rot="20773104" flipH="1">
            <a:off x="3838575" y="4878388"/>
            <a:ext cx="193675" cy="862012"/>
          </a:xfrm>
          <a:custGeom>
            <a:avLst/>
            <a:gdLst>
              <a:gd name="T0" fmla="*/ 43733 w 155"/>
              <a:gd name="T1" fmla="*/ 843355 h 462"/>
              <a:gd name="T2" fmla="*/ 46232 w 155"/>
              <a:gd name="T3" fmla="*/ 798575 h 462"/>
              <a:gd name="T4" fmla="*/ 71222 w 155"/>
              <a:gd name="T5" fmla="*/ 776185 h 462"/>
              <a:gd name="T6" fmla="*/ 96213 w 155"/>
              <a:gd name="T7" fmla="*/ 682893 h 462"/>
              <a:gd name="T8" fmla="*/ 128700 w 155"/>
              <a:gd name="T9" fmla="*/ 567212 h 462"/>
              <a:gd name="T10" fmla="*/ 116205 w 155"/>
              <a:gd name="T11" fmla="*/ 522432 h 462"/>
              <a:gd name="T12" fmla="*/ 148692 w 155"/>
              <a:gd name="T13" fmla="*/ 391824 h 462"/>
              <a:gd name="T14" fmla="*/ 168685 w 155"/>
              <a:gd name="T15" fmla="*/ 358239 h 462"/>
              <a:gd name="T16" fmla="*/ 178681 w 155"/>
              <a:gd name="T17" fmla="*/ 324654 h 462"/>
              <a:gd name="T18" fmla="*/ 193675 w 155"/>
              <a:gd name="T19" fmla="*/ 313459 h 462"/>
              <a:gd name="T20" fmla="*/ 158689 w 155"/>
              <a:gd name="T21" fmla="*/ 317191 h 462"/>
              <a:gd name="T22" fmla="*/ 143694 w 155"/>
              <a:gd name="T23" fmla="*/ 335849 h 462"/>
              <a:gd name="T24" fmla="*/ 133698 w 155"/>
              <a:gd name="T25" fmla="*/ 358239 h 462"/>
              <a:gd name="T26" fmla="*/ 118704 w 155"/>
              <a:gd name="T27" fmla="*/ 403019 h 462"/>
              <a:gd name="T28" fmla="*/ 103710 w 155"/>
              <a:gd name="T29" fmla="*/ 444067 h 462"/>
              <a:gd name="T30" fmla="*/ 96213 w 155"/>
              <a:gd name="T31" fmla="*/ 507506 h 462"/>
              <a:gd name="T32" fmla="*/ 83718 w 155"/>
              <a:gd name="T33" fmla="*/ 444067 h 462"/>
              <a:gd name="T34" fmla="*/ 83718 w 155"/>
              <a:gd name="T35" fmla="*/ 361971 h 462"/>
              <a:gd name="T36" fmla="*/ 58727 w 155"/>
              <a:gd name="T37" fmla="*/ 223899 h 462"/>
              <a:gd name="T38" fmla="*/ 51230 w 155"/>
              <a:gd name="T39" fmla="*/ 171656 h 462"/>
              <a:gd name="T40" fmla="*/ 48731 w 155"/>
              <a:gd name="T41" fmla="*/ 160461 h 462"/>
              <a:gd name="T42" fmla="*/ 36236 w 155"/>
              <a:gd name="T43" fmla="*/ 123145 h 462"/>
              <a:gd name="T44" fmla="*/ 38735 w 155"/>
              <a:gd name="T45" fmla="*/ 145535 h 462"/>
              <a:gd name="T46" fmla="*/ 41234 w 155"/>
              <a:gd name="T47" fmla="*/ 238826 h 462"/>
              <a:gd name="T48" fmla="*/ 51230 w 155"/>
              <a:gd name="T49" fmla="*/ 272411 h 462"/>
              <a:gd name="T50" fmla="*/ 53729 w 155"/>
              <a:gd name="T51" fmla="*/ 283606 h 462"/>
              <a:gd name="T52" fmla="*/ 51230 w 155"/>
              <a:gd name="T53" fmla="*/ 317191 h 462"/>
              <a:gd name="T54" fmla="*/ 43733 w 155"/>
              <a:gd name="T55" fmla="*/ 294801 h 462"/>
              <a:gd name="T56" fmla="*/ 26240 w 155"/>
              <a:gd name="T57" fmla="*/ 231363 h 462"/>
              <a:gd name="T58" fmla="*/ 21242 w 155"/>
              <a:gd name="T59" fmla="*/ 67170 h 462"/>
              <a:gd name="T60" fmla="*/ 11246 w 155"/>
              <a:gd name="T61" fmla="*/ 55975 h 462"/>
              <a:gd name="T62" fmla="*/ 8747 w 155"/>
              <a:gd name="T63" fmla="*/ 44780 h 462"/>
              <a:gd name="T64" fmla="*/ 3749 w 155"/>
              <a:gd name="T65" fmla="*/ 26122 h 462"/>
              <a:gd name="T66" fmla="*/ 3749 w 155"/>
              <a:gd name="T67" fmla="*/ 89560 h 462"/>
              <a:gd name="T68" fmla="*/ 8747 w 155"/>
              <a:gd name="T69" fmla="*/ 111950 h 462"/>
              <a:gd name="T70" fmla="*/ 38735 w 155"/>
              <a:gd name="T71" fmla="*/ 317191 h 462"/>
              <a:gd name="T72" fmla="*/ 53729 w 155"/>
              <a:gd name="T73" fmla="*/ 391824 h 462"/>
              <a:gd name="T74" fmla="*/ 58727 w 155"/>
              <a:gd name="T75" fmla="*/ 421677 h 462"/>
              <a:gd name="T76" fmla="*/ 61226 w 155"/>
              <a:gd name="T77" fmla="*/ 481384 h 462"/>
              <a:gd name="T78" fmla="*/ 106209 w 155"/>
              <a:gd name="T79" fmla="*/ 593334 h 462"/>
              <a:gd name="T80" fmla="*/ 101211 w 155"/>
              <a:gd name="T81" fmla="*/ 615724 h 462"/>
              <a:gd name="T82" fmla="*/ 86217 w 155"/>
              <a:gd name="T83" fmla="*/ 638114 h 462"/>
              <a:gd name="T84" fmla="*/ 71222 w 155"/>
              <a:gd name="T85" fmla="*/ 671698 h 462"/>
              <a:gd name="T86" fmla="*/ 58727 w 155"/>
              <a:gd name="T87" fmla="*/ 727673 h 462"/>
              <a:gd name="T88" fmla="*/ 56228 w 155"/>
              <a:gd name="T89" fmla="*/ 761258 h 462"/>
              <a:gd name="T90" fmla="*/ 41234 w 155"/>
              <a:gd name="T91" fmla="*/ 776185 h 462"/>
              <a:gd name="T92" fmla="*/ 26240 w 155"/>
              <a:gd name="T93" fmla="*/ 862013 h 462"/>
              <a:gd name="T94" fmla="*/ 43733 w 155"/>
              <a:gd name="T95" fmla="*/ 843355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3" name="Freeform 24"/>
          <p:cNvSpPr>
            <a:spLocks/>
          </p:cNvSpPr>
          <p:nvPr/>
        </p:nvSpPr>
        <p:spPr bwMode="auto">
          <a:xfrm rot="1130185" flipH="1">
            <a:off x="3529013" y="4902200"/>
            <a:ext cx="200025" cy="1001713"/>
          </a:xfrm>
          <a:custGeom>
            <a:avLst/>
            <a:gdLst>
              <a:gd name="T0" fmla="*/ 5001 w 160"/>
              <a:gd name="T1" fmla="*/ 988727 h 540"/>
              <a:gd name="T2" fmla="*/ 27503 w 160"/>
              <a:gd name="T3" fmla="*/ 903396 h 540"/>
              <a:gd name="T4" fmla="*/ 45006 w 160"/>
              <a:gd name="T5" fmla="*/ 766124 h 540"/>
              <a:gd name="T6" fmla="*/ 67508 w 160"/>
              <a:gd name="T7" fmla="*/ 754994 h 540"/>
              <a:gd name="T8" fmla="*/ 102513 w 160"/>
              <a:gd name="T9" fmla="*/ 729024 h 540"/>
              <a:gd name="T10" fmla="*/ 115014 w 160"/>
              <a:gd name="T11" fmla="*/ 614012 h 540"/>
              <a:gd name="T12" fmla="*/ 122515 w 160"/>
              <a:gd name="T13" fmla="*/ 539811 h 540"/>
              <a:gd name="T14" fmla="*/ 147518 w 160"/>
              <a:gd name="T15" fmla="*/ 409960 h 540"/>
              <a:gd name="T16" fmla="*/ 142518 w 160"/>
              <a:gd name="T17" fmla="*/ 354309 h 540"/>
              <a:gd name="T18" fmla="*/ 125016 w 160"/>
              <a:gd name="T19" fmla="*/ 202197 h 540"/>
              <a:gd name="T20" fmla="*/ 130016 w 160"/>
              <a:gd name="T21" fmla="*/ 124286 h 540"/>
              <a:gd name="T22" fmla="*/ 135017 w 160"/>
              <a:gd name="T23" fmla="*/ 205907 h 540"/>
              <a:gd name="T24" fmla="*/ 155019 w 160"/>
              <a:gd name="T25" fmla="*/ 228168 h 540"/>
              <a:gd name="T26" fmla="*/ 172522 w 160"/>
              <a:gd name="T27" fmla="*/ 268978 h 540"/>
              <a:gd name="T28" fmla="*/ 180023 w 160"/>
              <a:gd name="T29" fmla="*/ 224458 h 540"/>
              <a:gd name="T30" fmla="*/ 170021 w 160"/>
              <a:gd name="T31" fmla="*/ 187357 h 540"/>
              <a:gd name="T32" fmla="*/ 157520 w 160"/>
              <a:gd name="T33" fmla="*/ 9275 h 540"/>
              <a:gd name="T34" fmla="*/ 165021 w 160"/>
              <a:gd name="T35" fmla="*/ 1855 h 540"/>
              <a:gd name="T36" fmla="*/ 167521 w 160"/>
              <a:gd name="T37" fmla="*/ 20405 h 540"/>
              <a:gd name="T38" fmla="*/ 180023 w 160"/>
              <a:gd name="T39" fmla="*/ 57506 h 540"/>
              <a:gd name="T40" fmla="*/ 200025 w 160"/>
              <a:gd name="T41" fmla="*/ 246718 h 540"/>
              <a:gd name="T42" fmla="*/ 172522 w 160"/>
              <a:gd name="T43" fmla="*/ 324629 h 540"/>
              <a:gd name="T44" fmla="*/ 152519 w 160"/>
              <a:gd name="T45" fmla="*/ 461900 h 540"/>
              <a:gd name="T46" fmla="*/ 147518 w 160"/>
              <a:gd name="T47" fmla="*/ 539811 h 540"/>
              <a:gd name="T48" fmla="*/ 130016 w 160"/>
              <a:gd name="T49" fmla="*/ 669663 h 540"/>
              <a:gd name="T50" fmla="*/ 110014 w 160"/>
              <a:gd name="T51" fmla="*/ 762414 h 540"/>
              <a:gd name="T52" fmla="*/ 60007 w 160"/>
              <a:gd name="T53" fmla="*/ 844035 h 540"/>
              <a:gd name="T54" fmla="*/ 45006 w 160"/>
              <a:gd name="T55" fmla="*/ 903396 h 540"/>
              <a:gd name="T56" fmla="*/ 40005 w 160"/>
              <a:gd name="T57" fmla="*/ 925656 h 540"/>
              <a:gd name="T58" fmla="*/ 35004 w 160"/>
              <a:gd name="T59" fmla="*/ 999857 h 540"/>
              <a:gd name="T60" fmla="*/ 5001 w 160"/>
              <a:gd name="T61" fmla="*/ 988727 h 5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
              <a:gd name="T94" fmla="*/ 0 h 540"/>
              <a:gd name="T95" fmla="*/ 160 w 160"/>
              <a:gd name="T96" fmla="*/ 540 h 5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 h="540">
                <a:moveTo>
                  <a:pt x="4" y="533"/>
                </a:moveTo>
                <a:cubicBezTo>
                  <a:pt x="0" y="518"/>
                  <a:pt x="5" y="493"/>
                  <a:pt x="22" y="487"/>
                </a:cubicBezTo>
                <a:cubicBezTo>
                  <a:pt x="30" y="463"/>
                  <a:pt x="26" y="436"/>
                  <a:pt x="36" y="413"/>
                </a:cubicBezTo>
                <a:cubicBezTo>
                  <a:pt x="38" y="407"/>
                  <a:pt x="48" y="410"/>
                  <a:pt x="54" y="407"/>
                </a:cubicBezTo>
                <a:cubicBezTo>
                  <a:pt x="64" y="403"/>
                  <a:pt x="82" y="393"/>
                  <a:pt x="82" y="393"/>
                </a:cubicBezTo>
                <a:cubicBezTo>
                  <a:pt x="100" y="369"/>
                  <a:pt x="94" y="371"/>
                  <a:pt x="92" y="331"/>
                </a:cubicBezTo>
                <a:cubicBezTo>
                  <a:pt x="93" y="313"/>
                  <a:pt x="94" y="306"/>
                  <a:pt x="98" y="291"/>
                </a:cubicBezTo>
                <a:cubicBezTo>
                  <a:pt x="100" y="246"/>
                  <a:pt x="94" y="245"/>
                  <a:pt x="118" y="221"/>
                </a:cubicBezTo>
                <a:cubicBezTo>
                  <a:pt x="120" y="207"/>
                  <a:pt x="118" y="204"/>
                  <a:pt x="114" y="191"/>
                </a:cubicBezTo>
                <a:cubicBezTo>
                  <a:pt x="111" y="110"/>
                  <a:pt x="113" y="149"/>
                  <a:pt x="100" y="109"/>
                </a:cubicBezTo>
                <a:cubicBezTo>
                  <a:pt x="101" y="95"/>
                  <a:pt x="103" y="53"/>
                  <a:pt x="104" y="67"/>
                </a:cubicBezTo>
                <a:cubicBezTo>
                  <a:pt x="105" y="82"/>
                  <a:pt x="103" y="97"/>
                  <a:pt x="108" y="111"/>
                </a:cubicBezTo>
                <a:cubicBezTo>
                  <a:pt x="111" y="118"/>
                  <a:pt x="118" y="119"/>
                  <a:pt x="124" y="123"/>
                </a:cubicBezTo>
                <a:cubicBezTo>
                  <a:pt x="125" y="136"/>
                  <a:pt x="122" y="150"/>
                  <a:pt x="138" y="145"/>
                </a:cubicBezTo>
                <a:cubicBezTo>
                  <a:pt x="144" y="137"/>
                  <a:pt x="148" y="131"/>
                  <a:pt x="144" y="121"/>
                </a:cubicBezTo>
                <a:cubicBezTo>
                  <a:pt x="141" y="114"/>
                  <a:pt x="136" y="101"/>
                  <a:pt x="136" y="101"/>
                </a:cubicBezTo>
                <a:cubicBezTo>
                  <a:pt x="135" y="53"/>
                  <a:pt x="135" y="41"/>
                  <a:pt x="126" y="5"/>
                </a:cubicBezTo>
                <a:cubicBezTo>
                  <a:pt x="128" y="4"/>
                  <a:pt x="130" y="0"/>
                  <a:pt x="132" y="1"/>
                </a:cubicBezTo>
                <a:cubicBezTo>
                  <a:pt x="135" y="3"/>
                  <a:pt x="133" y="8"/>
                  <a:pt x="134" y="11"/>
                </a:cubicBezTo>
                <a:cubicBezTo>
                  <a:pt x="136" y="18"/>
                  <a:pt x="142" y="24"/>
                  <a:pt x="144" y="31"/>
                </a:cubicBezTo>
                <a:cubicBezTo>
                  <a:pt x="141" y="67"/>
                  <a:pt x="149" y="100"/>
                  <a:pt x="160" y="133"/>
                </a:cubicBezTo>
                <a:cubicBezTo>
                  <a:pt x="158" y="149"/>
                  <a:pt x="155" y="169"/>
                  <a:pt x="138" y="175"/>
                </a:cubicBezTo>
                <a:cubicBezTo>
                  <a:pt x="123" y="197"/>
                  <a:pt x="137" y="226"/>
                  <a:pt x="122" y="249"/>
                </a:cubicBezTo>
                <a:cubicBezTo>
                  <a:pt x="117" y="274"/>
                  <a:pt x="123" y="242"/>
                  <a:pt x="118" y="291"/>
                </a:cubicBezTo>
                <a:cubicBezTo>
                  <a:pt x="116" y="314"/>
                  <a:pt x="108" y="338"/>
                  <a:pt x="104" y="361"/>
                </a:cubicBezTo>
                <a:cubicBezTo>
                  <a:pt x="101" y="377"/>
                  <a:pt x="103" y="401"/>
                  <a:pt x="88" y="411"/>
                </a:cubicBezTo>
                <a:cubicBezTo>
                  <a:pt x="77" y="428"/>
                  <a:pt x="57" y="434"/>
                  <a:pt x="48" y="455"/>
                </a:cubicBezTo>
                <a:cubicBezTo>
                  <a:pt x="44" y="465"/>
                  <a:pt x="40" y="476"/>
                  <a:pt x="36" y="487"/>
                </a:cubicBezTo>
                <a:cubicBezTo>
                  <a:pt x="35" y="491"/>
                  <a:pt x="32" y="499"/>
                  <a:pt x="32" y="499"/>
                </a:cubicBezTo>
                <a:cubicBezTo>
                  <a:pt x="30" y="540"/>
                  <a:pt x="43" y="539"/>
                  <a:pt x="28" y="539"/>
                </a:cubicBezTo>
                <a:lnTo>
                  <a:pt x="4" y="53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4" name="Freeform 25"/>
          <p:cNvSpPr>
            <a:spLocks/>
          </p:cNvSpPr>
          <p:nvPr/>
        </p:nvSpPr>
        <p:spPr bwMode="auto">
          <a:xfrm flipH="1">
            <a:off x="3605213" y="5284788"/>
            <a:ext cx="200025" cy="1303337"/>
          </a:xfrm>
          <a:custGeom>
            <a:avLst/>
            <a:gdLst>
              <a:gd name="T0" fmla="*/ 117515 w 160"/>
              <a:gd name="T1" fmla="*/ 1288400 h 698"/>
              <a:gd name="T2" fmla="*/ 122515 w 160"/>
              <a:gd name="T3" fmla="*/ 1202507 h 698"/>
              <a:gd name="T4" fmla="*/ 142518 w 160"/>
              <a:gd name="T5" fmla="*/ 1124082 h 698"/>
              <a:gd name="T6" fmla="*/ 145018 w 160"/>
              <a:gd name="T7" fmla="*/ 888809 h 698"/>
              <a:gd name="T8" fmla="*/ 132517 w 160"/>
              <a:gd name="T9" fmla="*/ 761837 h 698"/>
              <a:gd name="T10" fmla="*/ 117515 w 160"/>
              <a:gd name="T11" fmla="*/ 713288 h 698"/>
              <a:gd name="T12" fmla="*/ 110014 w 160"/>
              <a:gd name="T13" fmla="*/ 571377 h 698"/>
              <a:gd name="T14" fmla="*/ 67508 w 160"/>
              <a:gd name="T15" fmla="*/ 466812 h 698"/>
              <a:gd name="T16" fmla="*/ 30004 w 160"/>
              <a:gd name="T17" fmla="*/ 410794 h 698"/>
              <a:gd name="T18" fmla="*/ 12502 w 160"/>
              <a:gd name="T19" fmla="*/ 283821 h 698"/>
              <a:gd name="T20" fmla="*/ 2500 w 160"/>
              <a:gd name="T21" fmla="*/ 160583 h 698"/>
              <a:gd name="T22" fmla="*/ 5001 w 160"/>
              <a:gd name="T23" fmla="*/ 112035 h 698"/>
              <a:gd name="T24" fmla="*/ 10001 w 160"/>
              <a:gd name="T25" fmla="*/ 89628 h 698"/>
              <a:gd name="T26" fmla="*/ 22503 w 160"/>
              <a:gd name="T27" fmla="*/ 0 h 698"/>
              <a:gd name="T28" fmla="*/ 17502 w 160"/>
              <a:gd name="T29" fmla="*/ 130707 h 698"/>
              <a:gd name="T30" fmla="*/ 0 w 160"/>
              <a:gd name="T31" fmla="*/ 182990 h 698"/>
              <a:gd name="T32" fmla="*/ 30004 w 160"/>
              <a:gd name="T33" fmla="*/ 265149 h 698"/>
              <a:gd name="T34" fmla="*/ 35004 w 160"/>
              <a:gd name="T35" fmla="*/ 328635 h 698"/>
              <a:gd name="T36" fmla="*/ 57507 w 160"/>
              <a:gd name="T37" fmla="*/ 362246 h 698"/>
              <a:gd name="T38" fmla="*/ 85011 w 160"/>
              <a:gd name="T39" fmla="*/ 436936 h 698"/>
              <a:gd name="T40" fmla="*/ 102513 w 160"/>
              <a:gd name="T41" fmla="*/ 496688 h 698"/>
              <a:gd name="T42" fmla="*/ 125016 w 160"/>
              <a:gd name="T43" fmla="*/ 560174 h 698"/>
              <a:gd name="T44" fmla="*/ 147518 w 160"/>
              <a:gd name="T45" fmla="*/ 481750 h 698"/>
              <a:gd name="T46" fmla="*/ 135017 w 160"/>
              <a:gd name="T47" fmla="*/ 395856 h 698"/>
              <a:gd name="T48" fmla="*/ 105013 w 160"/>
              <a:gd name="T49" fmla="*/ 235273 h 698"/>
              <a:gd name="T50" fmla="*/ 115014 w 160"/>
              <a:gd name="T51" fmla="*/ 168052 h 698"/>
              <a:gd name="T52" fmla="*/ 125016 w 160"/>
              <a:gd name="T53" fmla="*/ 138176 h 698"/>
              <a:gd name="T54" fmla="*/ 142518 w 160"/>
              <a:gd name="T55" fmla="*/ 11203 h 698"/>
              <a:gd name="T56" fmla="*/ 152519 w 160"/>
              <a:gd name="T57" fmla="*/ 22407 h 698"/>
              <a:gd name="T58" fmla="*/ 147518 w 160"/>
              <a:gd name="T59" fmla="*/ 33610 h 698"/>
              <a:gd name="T60" fmla="*/ 140017 w 160"/>
              <a:gd name="T61" fmla="*/ 70955 h 698"/>
              <a:gd name="T62" fmla="*/ 145018 w 160"/>
              <a:gd name="T63" fmla="*/ 126973 h 698"/>
              <a:gd name="T64" fmla="*/ 122515 w 160"/>
              <a:gd name="T65" fmla="*/ 220335 h 698"/>
              <a:gd name="T66" fmla="*/ 125016 w 160"/>
              <a:gd name="T67" fmla="*/ 265149 h 698"/>
              <a:gd name="T68" fmla="*/ 140017 w 160"/>
              <a:gd name="T69" fmla="*/ 287556 h 698"/>
              <a:gd name="T70" fmla="*/ 152519 w 160"/>
              <a:gd name="T71" fmla="*/ 332370 h 698"/>
              <a:gd name="T72" fmla="*/ 160020 w 160"/>
              <a:gd name="T73" fmla="*/ 388387 h 698"/>
              <a:gd name="T74" fmla="*/ 177522 w 160"/>
              <a:gd name="T75" fmla="*/ 332370 h 698"/>
              <a:gd name="T76" fmla="*/ 187523 w 160"/>
              <a:gd name="T77" fmla="*/ 302494 h 698"/>
              <a:gd name="T78" fmla="*/ 157520 w 160"/>
              <a:gd name="T79" fmla="*/ 425732 h 698"/>
              <a:gd name="T80" fmla="*/ 135017 w 160"/>
              <a:gd name="T81" fmla="*/ 582581 h 698"/>
              <a:gd name="T82" fmla="*/ 137517 w 160"/>
              <a:gd name="T83" fmla="*/ 754368 h 698"/>
              <a:gd name="T84" fmla="*/ 157520 w 160"/>
              <a:gd name="T85" fmla="*/ 858933 h 698"/>
              <a:gd name="T86" fmla="*/ 152519 w 160"/>
              <a:gd name="T87" fmla="*/ 993375 h 698"/>
              <a:gd name="T88" fmla="*/ 162520 w 160"/>
              <a:gd name="T89" fmla="*/ 1120348 h 698"/>
              <a:gd name="T90" fmla="*/ 155019 w 160"/>
              <a:gd name="T91" fmla="*/ 1180100 h 698"/>
              <a:gd name="T92" fmla="*/ 145018 w 160"/>
              <a:gd name="T93" fmla="*/ 1221179 h 698"/>
              <a:gd name="T94" fmla="*/ 140017 w 160"/>
              <a:gd name="T95" fmla="*/ 1243586 h 698"/>
              <a:gd name="T96" fmla="*/ 145018 w 160"/>
              <a:gd name="T97" fmla="*/ 1303338 h 698"/>
              <a:gd name="T98" fmla="*/ 117515 w 160"/>
              <a:gd name="T99" fmla="*/ 1288400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5" name="Freeform 26"/>
          <p:cNvSpPr>
            <a:spLocks/>
          </p:cNvSpPr>
          <p:nvPr/>
        </p:nvSpPr>
        <p:spPr bwMode="auto">
          <a:xfrm rot="21006563">
            <a:off x="3344863" y="5013325"/>
            <a:ext cx="79375" cy="739775"/>
          </a:xfrm>
          <a:custGeom>
            <a:avLst/>
            <a:gdLst>
              <a:gd name="T0" fmla="*/ 45954 w 76"/>
              <a:gd name="T1" fmla="*/ 713621 h 396"/>
              <a:gd name="T2" fmla="*/ 35510 w 76"/>
              <a:gd name="T3" fmla="*/ 616479 h 396"/>
              <a:gd name="T4" fmla="*/ 48043 w 76"/>
              <a:gd name="T5" fmla="*/ 571644 h 396"/>
              <a:gd name="T6" fmla="*/ 35510 w 76"/>
              <a:gd name="T7" fmla="*/ 519337 h 396"/>
              <a:gd name="T8" fmla="*/ 20888 w 76"/>
              <a:gd name="T9" fmla="*/ 418459 h 396"/>
              <a:gd name="T10" fmla="*/ 0 w 76"/>
              <a:gd name="T11" fmla="*/ 351206 h 396"/>
              <a:gd name="T12" fmla="*/ 20888 w 76"/>
              <a:gd name="T13" fmla="*/ 209229 h 396"/>
              <a:gd name="T14" fmla="*/ 25066 w 76"/>
              <a:gd name="T15" fmla="*/ 179339 h 396"/>
              <a:gd name="T16" fmla="*/ 52220 w 76"/>
              <a:gd name="T17" fmla="*/ 168131 h 396"/>
              <a:gd name="T18" fmla="*/ 60576 w 76"/>
              <a:gd name="T19" fmla="*/ 52307 h 396"/>
              <a:gd name="T20" fmla="*/ 37599 w 76"/>
              <a:gd name="T21" fmla="*/ 216702 h 396"/>
              <a:gd name="T22" fmla="*/ 20888 w 76"/>
              <a:gd name="T23" fmla="*/ 313844 h 396"/>
              <a:gd name="T24" fmla="*/ 27155 w 76"/>
              <a:gd name="T25" fmla="*/ 384832 h 396"/>
              <a:gd name="T26" fmla="*/ 48043 w 76"/>
              <a:gd name="T27" fmla="*/ 328789 h 396"/>
              <a:gd name="T28" fmla="*/ 60576 w 76"/>
              <a:gd name="T29" fmla="*/ 291427 h 396"/>
              <a:gd name="T30" fmla="*/ 73109 w 76"/>
              <a:gd name="T31" fmla="*/ 242855 h 396"/>
              <a:gd name="T32" fmla="*/ 77286 w 76"/>
              <a:gd name="T33" fmla="*/ 257800 h 396"/>
              <a:gd name="T34" fmla="*/ 62664 w 76"/>
              <a:gd name="T35" fmla="*/ 302635 h 396"/>
              <a:gd name="T36" fmla="*/ 54309 w 76"/>
              <a:gd name="T37" fmla="*/ 351206 h 396"/>
              <a:gd name="T38" fmla="*/ 48043 w 76"/>
              <a:gd name="T39" fmla="*/ 470766 h 396"/>
              <a:gd name="T40" fmla="*/ 58487 w 76"/>
              <a:gd name="T41" fmla="*/ 538018 h 396"/>
              <a:gd name="T42" fmla="*/ 60576 w 76"/>
              <a:gd name="T43" fmla="*/ 627688 h 396"/>
              <a:gd name="T44" fmla="*/ 66842 w 76"/>
              <a:gd name="T45" fmla="*/ 661314 h 396"/>
              <a:gd name="T46" fmla="*/ 60576 w 76"/>
              <a:gd name="T47" fmla="*/ 706149 h 396"/>
              <a:gd name="T48" fmla="*/ 62664 w 76"/>
              <a:gd name="T49" fmla="*/ 739775 h 396"/>
              <a:gd name="T50" fmla="*/ 50132 w 76"/>
              <a:gd name="T51" fmla="*/ 739775 h 396"/>
              <a:gd name="T52" fmla="*/ 45954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6" name="Freeform 27"/>
          <p:cNvSpPr>
            <a:spLocks/>
          </p:cNvSpPr>
          <p:nvPr/>
        </p:nvSpPr>
        <p:spPr bwMode="auto">
          <a:xfrm flipH="1">
            <a:off x="3478213" y="5578475"/>
            <a:ext cx="55562" cy="501650"/>
          </a:xfrm>
          <a:custGeom>
            <a:avLst/>
            <a:gdLst>
              <a:gd name="T0" fmla="*/ 19610 w 34"/>
              <a:gd name="T1" fmla="*/ 488000 h 147"/>
              <a:gd name="T2" fmla="*/ 6537 w 34"/>
              <a:gd name="T3" fmla="*/ 426573 h 147"/>
              <a:gd name="T4" fmla="*/ 22879 w 34"/>
              <a:gd name="T5" fmla="*/ 283245 h 147"/>
              <a:gd name="T6" fmla="*/ 0 w 34"/>
              <a:gd name="T7" fmla="*/ 174042 h 147"/>
              <a:gd name="T8" fmla="*/ 13074 w 34"/>
              <a:gd name="T9" fmla="*/ 85315 h 147"/>
              <a:gd name="T10" fmla="*/ 26147 w 34"/>
              <a:gd name="T11" fmla="*/ 187692 h 147"/>
              <a:gd name="T12" fmla="*/ 39221 w 34"/>
              <a:gd name="T13" fmla="*/ 276419 h 147"/>
              <a:gd name="T14" fmla="*/ 32684 w 34"/>
              <a:gd name="T15" fmla="*/ 371972 h 147"/>
              <a:gd name="T16" fmla="*/ 55563 w 34"/>
              <a:gd name="T17" fmla="*/ 501650 h 147"/>
              <a:gd name="T18" fmla="*/ 19610 w 34"/>
              <a:gd name="T19" fmla="*/ 48800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7" name="Freeform 28"/>
          <p:cNvSpPr>
            <a:spLocks/>
          </p:cNvSpPr>
          <p:nvPr/>
        </p:nvSpPr>
        <p:spPr bwMode="auto">
          <a:xfrm>
            <a:off x="3889375" y="5748338"/>
            <a:ext cx="55563" cy="228600"/>
          </a:xfrm>
          <a:custGeom>
            <a:avLst/>
            <a:gdLst>
              <a:gd name="T0" fmla="*/ 7408 w 30"/>
              <a:gd name="T1" fmla="*/ 209862 h 122"/>
              <a:gd name="T2" fmla="*/ 18521 w 30"/>
              <a:gd name="T3" fmla="*/ 168639 h 122"/>
              <a:gd name="T4" fmla="*/ 22225 w 30"/>
              <a:gd name="T5" fmla="*/ 97436 h 122"/>
              <a:gd name="T6" fmla="*/ 11112 w 30"/>
              <a:gd name="T7" fmla="*/ 59961 h 122"/>
              <a:gd name="T8" fmla="*/ 14817 w 30"/>
              <a:gd name="T9" fmla="*/ 7495 h 122"/>
              <a:gd name="T10" fmla="*/ 25929 w 30"/>
              <a:gd name="T11" fmla="*/ 3748 h 122"/>
              <a:gd name="T12" fmla="*/ 29633 w 30"/>
              <a:gd name="T13" fmla="*/ 59961 h 122"/>
              <a:gd name="T14" fmla="*/ 33337 w 30"/>
              <a:gd name="T15" fmla="*/ 71203 h 122"/>
              <a:gd name="T16" fmla="*/ 55562 w 30"/>
              <a:gd name="T17" fmla="*/ 179882 h 122"/>
              <a:gd name="T18" fmla="*/ 25929 w 30"/>
              <a:gd name="T19" fmla="*/ 228600 h 122"/>
              <a:gd name="T20" fmla="*/ 740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38" name="Freeform 29"/>
          <p:cNvSpPr>
            <a:spLocks/>
          </p:cNvSpPr>
          <p:nvPr/>
        </p:nvSpPr>
        <p:spPr bwMode="auto">
          <a:xfrm rot="610589">
            <a:off x="3463925" y="4976813"/>
            <a:ext cx="79375" cy="739775"/>
          </a:xfrm>
          <a:custGeom>
            <a:avLst/>
            <a:gdLst>
              <a:gd name="T0" fmla="*/ 45954 w 76"/>
              <a:gd name="T1" fmla="*/ 713621 h 396"/>
              <a:gd name="T2" fmla="*/ 35510 w 76"/>
              <a:gd name="T3" fmla="*/ 616479 h 396"/>
              <a:gd name="T4" fmla="*/ 48043 w 76"/>
              <a:gd name="T5" fmla="*/ 571644 h 396"/>
              <a:gd name="T6" fmla="*/ 35510 w 76"/>
              <a:gd name="T7" fmla="*/ 519337 h 396"/>
              <a:gd name="T8" fmla="*/ 20888 w 76"/>
              <a:gd name="T9" fmla="*/ 418459 h 396"/>
              <a:gd name="T10" fmla="*/ 0 w 76"/>
              <a:gd name="T11" fmla="*/ 351206 h 396"/>
              <a:gd name="T12" fmla="*/ 20888 w 76"/>
              <a:gd name="T13" fmla="*/ 209229 h 396"/>
              <a:gd name="T14" fmla="*/ 25066 w 76"/>
              <a:gd name="T15" fmla="*/ 179339 h 396"/>
              <a:gd name="T16" fmla="*/ 52220 w 76"/>
              <a:gd name="T17" fmla="*/ 168131 h 396"/>
              <a:gd name="T18" fmla="*/ 60576 w 76"/>
              <a:gd name="T19" fmla="*/ 52307 h 396"/>
              <a:gd name="T20" fmla="*/ 37599 w 76"/>
              <a:gd name="T21" fmla="*/ 216702 h 396"/>
              <a:gd name="T22" fmla="*/ 20888 w 76"/>
              <a:gd name="T23" fmla="*/ 313844 h 396"/>
              <a:gd name="T24" fmla="*/ 27155 w 76"/>
              <a:gd name="T25" fmla="*/ 384832 h 396"/>
              <a:gd name="T26" fmla="*/ 48043 w 76"/>
              <a:gd name="T27" fmla="*/ 328789 h 396"/>
              <a:gd name="T28" fmla="*/ 60576 w 76"/>
              <a:gd name="T29" fmla="*/ 291427 h 396"/>
              <a:gd name="T30" fmla="*/ 73109 w 76"/>
              <a:gd name="T31" fmla="*/ 242855 h 396"/>
              <a:gd name="T32" fmla="*/ 77286 w 76"/>
              <a:gd name="T33" fmla="*/ 257800 h 396"/>
              <a:gd name="T34" fmla="*/ 62664 w 76"/>
              <a:gd name="T35" fmla="*/ 302635 h 396"/>
              <a:gd name="T36" fmla="*/ 54309 w 76"/>
              <a:gd name="T37" fmla="*/ 351206 h 396"/>
              <a:gd name="T38" fmla="*/ 48043 w 76"/>
              <a:gd name="T39" fmla="*/ 470766 h 396"/>
              <a:gd name="T40" fmla="*/ 58487 w 76"/>
              <a:gd name="T41" fmla="*/ 538018 h 396"/>
              <a:gd name="T42" fmla="*/ 60576 w 76"/>
              <a:gd name="T43" fmla="*/ 627688 h 396"/>
              <a:gd name="T44" fmla="*/ 66842 w 76"/>
              <a:gd name="T45" fmla="*/ 661314 h 396"/>
              <a:gd name="T46" fmla="*/ 60576 w 76"/>
              <a:gd name="T47" fmla="*/ 706149 h 396"/>
              <a:gd name="T48" fmla="*/ 62664 w 76"/>
              <a:gd name="T49" fmla="*/ 739775 h 396"/>
              <a:gd name="T50" fmla="*/ 50132 w 76"/>
              <a:gd name="T51" fmla="*/ 739775 h 396"/>
              <a:gd name="T52" fmla="*/ 45954 w 76"/>
              <a:gd name="T53" fmla="*/ 713621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39" name="Freeform 30"/>
          <p:cNvSpPr>
            <a:spLocks/>
          </p:cNvSpPr>
          <p:nvPr/>
        </p:nvSpPr>
        <p:spPr bwMode="auto">
          <a:xfrm flipH="1">
            <a:off x="3890963" y="5535613"/>
            <a:ext cx="36512" cy="228600"/>
          </a:xfrm>
          <a:custGeom>
            <a:avLst/>
            <a:gdLst>
              <a:gd name="T0" fmla="*/ 4868 w 30"/>
              <a:gd name="T1" fmla="*/ 209862 h 122"/>
              <a:gd name="T2" fmla="*/ 12171 w 30"/>
              <a:gd name="T3" fmla="*/ 168639 h 122"/>
              <a:gd name="T4" fmla="*/ 14605 w 30"/>
              <a:gd name="T5" fmla="*/ 97436 h 122"/>
              <a:gd name="T6" fmla="*/ 7303 w 30"/>
              <a:gd name="T7" fmla="*/ 59961 h 122"/>
              <a:gd name="T8" fmla="*/ 9737 w 30"/>
              <a:gd name="T9" fmla="*/ 7495 h 122"/>
              <a:gd name="T10" fmla="*/ 17039 w 30"/>
              <a:gd name="T11" fmla="*/ 3748 h 122"/>
              <a:gd name="T12" fmla="*/ 19474 w 30"/>
              <a:gd name="T13" fmla="*/ 59961 h 122"/>
              <a:gd name="T14" fmla="*/ 21908 w 30"/>
              <a:gd name="T15" fmla="*/ 71203 h 122"/>
              <a:gd name="T16" fmla="*/ 36513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0" name="Freeform 31"/>
          <p:cNvSpPr>
            <a:spLocks/>
          </p:cNvSpPr>
          <p:nvPr/>
        </p:nvSpPr>
        <p:spPr bwMode="auto">
          <a:xfrm flipH="1">
            <a:off x="3532188" y="4721225"/>
            <a:ext cx="200025" cy="1303338"/>
          </a:xfrm>
          <a:custGeom>
            <a:avLst/>
            <a:gdLst>
              <a:gd name="T0" fmla="*/ 117515 w 160"/>
              <a:gd name="T1" fmla="*/ 1288399 h 698"/>
              <a:gd name="T2" fmla="*/ 122515 w 160"/>
              <a:gd name="T3" fmla="*/ 1202506 h 698"/>
              <a:gd name="T4" fmla="*/ 142518 w 160"/>
              <a:gd name="T5" fmla="*/ 1124082 h 698"/>
              <a:gd name="T6" fmla="*/ 145018 w 160"/>
              <a:gd name="T7" fmla="*/ 888809 h 698"/>
              <a:gd name="T8" fmla="*/ 132517 w 160"/>
              <a:gd name="T9" fmla="*/ 761836 h 698"/>
              <a:gd name="T10" fmla="*/ 117515 w 160"/>
              <a:gd name="T11" fmla="*/ 713288 h 698"/>
              <a:gd name="T12" fmla="*/ 110014 w 160"/>
              <a:gd name="T13" fmla="*/ 571377 h 698"/>
              <a:gd name="T14" fmla="*/ 67508 w 160"/>
              <a:gd name="T15" fmla="*/ 466811 h 698"/>
              <a:gd name="T16" fmla="*/ 30004 w 160"/>
              <a:gd name="T17" fmla="*/ 410794 h 698"/>
              <a:gd name="T18" fmla="*/ 12502 w 160"/>
              <a:gd name="T19" fmla="*/ 283821 h 698"/>
              <a:gd name="T20" fmla="*/ 2500 w 160"/>
              <a:gd name="T21" fmla="*/ 160583 h 698"/>
              <a:gd name="T22" fmla="*/ 5001 w 160"/>
              <a:gd name="T23" fmla="*/ 112035 h 698"/>
              <a:gd name="T24" fmla="*/ 10001 w 160"/>
              <a:gd name="T25" fmla="*/ 89628 h 698"/>
              <a:gd name="T26" fmla="*/ 22503 w 160"/>
              <a:gd name="T27" fmla="*/ 0 h 698"/>
              <a:gd name="T28" fmla="*/ 17502 w 160"/>
              <a:gd name="T29" fmla="*/ 130707 h 698"/>
              <a:gd name="T30" fmla="*/ 0 w 160"/>
              <a:gd name="T31" fmla="*/ 182990 h 698"/>
              <a:gd name="T32" fmla="*/ 30004 w 160"/>
              <a:gd name="T33" fmla="*/ 265149 h 698"/>
              <a:gd name="T34" fmla="*/ 35004 w 160"/>
              <a:gd name="T35" fmla="*/ 328635 h 698"/>
              <a:gd name="T36" fmla="*/ 57507 w 160"/>
              <a:gd name="T37" fmla="*/ 362246 h 698"/>
              <a:gd name="T38" fmla="*/ 85011 w 160"/>
              <a:gd name="T39" fmla="*/ 436935 h 698"/>
              <a:gd name="T40" fmla="*/ 102513 w 160"/>
              <a:gd name="T41" fmla="*/ 496687 h 698"/>
              <a:gd name="T42" fmla="*/ 125016 w 160"/>
              <a:gd name="T43" fmla="*/ 560174 h 698"/>
              <a:gd name="T44" fmla="*/ 147518 w 160"/>
              <a:gd name="T45" fmla="*/ 481749 h 698"/>
              <a:gd name="T46" fmla="*/ 135017 w 160"/>
              <a:gd name="T47" fmla="*/ 395856 h 698"/>
              <a:gd name="T48" fmla="*/ 105013 w 160"/>
              <a:gd name="T49" fmla="*/ 235273 h 698"/>
              <a:gd name="T50" fmla="*/ 115014 w 160"/>
              <a:gd name="T51" fmla="*/ 168052 h 698"/>
              <a:gd name="T52" fmla="*/ 125016 w 160"/>
              <a:gd name="T53" fmla="*/ 138176 h 698"/>
              <a:gd name="T54" fmla="*/ 142518 w 160"/>
              <a:gd name="T55" fmla="*/ 11203 h 698"/>
              <a:gd name="T56" fmla="*/ 152519 w 160"/>
              <a:gd name="T57" fmla="*/ 22407 h 698"/>
              <a:gd name="T58" fmla="*/ 147518 w 160"/>
              <a:gd name="T59" fmla="*/ 33610 h 698"/>
              <a:gd name="T60" fmla="*/ 140017 w 160"/>
              <a:gd name="T61" fmla="*/ 70955 h 698"/>
              <a:gd name="T62" fmla="*/ 145018 w 160"/>
              <a:gd name="T63" fmla="*/ 126973 h 698"/>
              <a:gd name="T64" fmla="*/ 122515 w 160"/>
              <a:gd name="T65" fmla="*/ 220335 h 698"/>
              <a:gd name="T66" fmla="*/ 125016 w 160"/>
              <a:gd name="T67" fmla="*/ 265149 h 698"/>
              <a:gd name="T68" fmla="*/ 140017 w 160"/>
              <a:gd name="T69" fmla="*/ 287556 h 698"/>
              <a:gd name="T70" fmla="*/ 152519 w 160"/>
              <a:gd name="T71" fmla="*/ 332370 h 698"/>
              <a:gd name="T72" fmla="*/ 160020 w 160"/>
              <a:gd name="T73" fmla="*/ 388387 h 698"/>
              <a:gd name="T74" fmla="*/ 177522 w 160"/>
              <a:gd name="T75" fmla="*/ 332370 h 698"/>
              <a:gd name="T76" fmla="*/ 187523 w 160"/>
              <a:gd name="T77" fmla="*/ 302494 h 698"/>
              <a:gd name="T78" fmla="*/ 157520 w 160"/>
              <a:gd name="T79" fmla="*/ 425732 h 698"/>
              <a:gd name="T80" fmla="*/ 135017 w 160"/>
              <a:gd name="T81" fmla="*/ 582580 h 698"/>
              <a:gd name="T82" fmla="*/ 137517 w 160"/>
              <a:gd name="T83" fmla="*/ 754367 h 698"/>
              <a:gd name="T84" fmla="*/ 157520 w 160"/>
              <a:gd name="T85" fmla="*/ 858933 h 698"/>
              <a:gd name="T86" fmla="*/ 152519 w 160"/>
              <a:gd name="T87" fmla="*/ 993374 h 698"/>
              <a:gd name="T88" fmla="*/ 162520 w 160"/>
              <a:gd name="T89" fmla="*/ 1120347 h 698"/>
              <a:gd name="T90" fmla="*/ 155019 w 160"/>
              <a:gd name="T91" fmla="*/ 1180099 h 698"/>
              <a:gd name="T92" fmla="*/ 145018 w 160"/>
              <a:gd name="T93" fmla="*/ 1221178 h 698"/>
              <a:gd name="T94" fmla="*/ 140017 w 160"/>
              <a:gd name="T95" fmla="*/ 1243585 h 698"/>
              <a:gd name="T96" fmla="*/ 145018 w 160"/>
              <a:gd name="T97" fmla="*/ 1303337 h 698"/>
              <a:gd name="T98" fmla="*/ 117515 w 160"/>
              <a:gd name="T99" fmla="*/ 1288399 h 6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698"/>
              <a:gd name="T152" fmla="*/ 160 w 160"/>
              <a:gd name="T153" fmla="*/ 698 h 6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698">
                <a:moveTo>
                  <a:pt x="94" y="690"/>
                </a:moveTo>
                <a:cubicBezTo>
                  <a:pt x="92" y="674"/>
                  <a:pt x="90" y="659"/>
                  <a:pt x="98" y="644"/>
                </a:cubicBezTo>
                <a:cubicBezTo>
                  <a:pt x="105" y="597"/>
                  <a:pt x="104" y="631"/>
                  <a:pt x="114" y="602"/>
                </a:cubicBezTo>
                <a:cubicBezTo>
                  <a:pt x="98" y="562"/>
                  <a:pt x="100" y="516"/>
                  <a:pt x="116" y="476"/>
                </a:cubicBezTo>
                <a:cubicBezTo>
                  <a:pt x="118" y="453"/>
                  <a:pt x="113" y="430"/>
                  <a:pt x="106" y="408"/>
                </a:cubicBezTo>
                <a:cubicBezTo>
                  <a:pt x="103" y="399"/>
                  <a:pt x="94" y="382"/>
                  <a:pt x="94" y="382"/>
                </a:cubicBezTo>
                <a:cubicBezTo>
                  <a:pt x="90" y="356"/>
                  <a:pt x="96" y="331"/>
                  <a:pt x="88" y="306"/>
                </a:cubicBezTo>
                <a:cubicBezTo>
                  <a:pt x="84" y="280"/>
                  <a:pt x="82" y="259"/>
                  <a:pt x="54" y="250"/>
                </a:cubicBezTo>
                <a:cubicBezTo>
                  <a:pt x="46" y="239"/>
                  <a:pt x="35" y="227"/>
                  <a:pt x="24" y="220"/>
                </a:cubicBezTo>
                <a:cubicBezTo>
                  <a:pt x="17" y="198"/>
                  <a:pt x="14" y="175"/>
                  <a:pt x="10" y="152"/>
                </a:cubicBezTo>
                <a:cubicBezTo>
                  <a:pt x="9" y="128"/>
                  <a:pt x="6" y="109"/>
                  <a:pt x="2" y="86"/>
                </a:cubicBezTo>
                <a:cubicBezTo>
                  <a:pt x="3" y="77"/>
                  <a:pt x="3" y="69"/>
                  <a:pt x="4" y="60"/>
                </a:cubicBezTo>
                <a:cubicBezTo>
                  <a:pt x="5" y="56"/>
                  <a:pt x="8" y="48"/>
                  <a:pt x="8" y="48"/>
                </a:cubicBezTo>
                <a:cubicBezTo>
                  <a:pt x="10" y="30"/>
                  <a:pt x="15" y="17"/>
                  <a:pt x="18" y="0"/>
                </a:cubicBezTo>
                <a:cubicBezTo>
                  <a:pt x="17" y="23"/>
                  <a:pt x="19" y="47"/>
                  <a:pt x="14" y="70"/>
                </a:cubicBezTo>
                <a:cubicBezTo>
                  <a:pt x="12" y="80"/>
                  <a:pt x="0" y="98"/>
                  <a:pt x="0" y="98"/>
                </a:cubicBezTo>
                <a:cubicBezTo>
                  <a:pt x="7" y="114"/>
                  <a:pt x="20" y="124"/>
                  <a:pt x="24" y="142"/>
                </a:cubicBezTo>
                <a:cubicBezTo>
                  <a:pt x="25" y="153"/>
                  <a:pt x="21" y="167"/>
                  <a:pt x="28" y="176"/>
                </a:cubicBezTo>
                <a:cubicBezTo>
                  <a:pt x="33" y="183"/>
                  <a:pt x="42" y="187"/>
                  <a:pt x="46" y="194"/>
                </a:cubicBezTo>
                <a:cubicBezTo>
                  <a:pt x="54" y="207"/>
                  <a:pt x="60" y="221"/>
                  <a:pt x="68" y="234"/>
                </a:cubicBezTo>
                <a:cubicBezTo>
                  <a:pt x="72" y="252"/>
                  <a:pt x="71" y="255"/>
                  <a:pt x="82" y="266"/>
                </a:cubicBezTo>
                <a:cubicBezTo>
                  <a:pt x="85" y="300"/>
                  <a:pt x="80" y="287"/>
                  <a:pt x="100" y="300"/>
                </a:cubicBezTo>
                <a:cubicBezTo>
                  <a:pt x="106" y="286"/>
                  <a:pt x="113" y="273"/>
                  <a:pt x="118" y="258"/>
                </a:cubicBezTo>
                <a:cubicBezTo>
                  <a:pt x="116" y="241"/>
                  <a:pt x="109" y="229"/>
                  <a:pt x="108" y="212"/>
                </a:cubicBezTo>
                <a:cubicBezTo>
                  <a:pt x="104" y="163"/>
                  <a:pt x="109" y="158"/>
                  <a:pt x="84" y="126"/>
                </a:cubicBezTo>
                <a:cubicBezTo>
                  <a:pt x="80" y="113"/>
                  <a:pt x="86" y="101"/>
                  <a:pt x="92" y="90"/>
                </a:cubicBezTo>
                <a:cubicBezTo>
                  <a:pt x="95" y="85"/>
                  <a:pt x="100" y="74"/>
                  <a:pt x="100" y="74"/>
                </a:cubicBezTo>
                <a:cubicBezTo>
                  <a:pt x="104" y="52"/>
                  <a:pt x="95" y="19"/>
                  <a:pt x="114" y="6"/>
                </a:cubicBezTo>
                <a:cubicBezTo>
                  <a:pt x="117" y="8"/>
                  <a:pt x="121" y="9"/>
                  <a:pt x="122" y="12"/>
                </a:cubicBezTo>
                <a:cubicBezTo>
                  <a:pt x="123" y="14"/>
                  <a:pt x="119" y="16"/>
                  <a:pt x="118" y="18"/>
                </a:cubicBezTo>
                <a:cubicBezTo>
                  <a:pt x="115" y="24"/>
                  <a:pt x="114" y="31"/>
                  <a:pt x="112" y="38"/>
                </a:cubicBezTo>
                <a:cubicBezTo>
                  <a:pt x="113" y="48"/>
                  <a:pt x="116" y="58"/>
                  <a:pt x="116" y="68"/>
                </a:cubicBezTo>
                <a:cubicBezTo>
                  <a:pt x="116" y="85"/>
                  <a:pt x="103" y="102"/>
                  <a:pt x="98" y="118"/>
                </a:cubicBezTo>
                <a:cubicBezTo>
                  <a:pt x="99" y="126"/>
                  <a:pt x="97" y="134"/>
                  <a:pt x="100" y="142"/>
                </a:cubicBezTo>
                <a:cubicBezTo>
                  <a:pt x="102" y="147"/>
                  <a:pt x="109" y="149"/>
                  <a:pt x="112" y="154"/>
                </a:cubicBezTo>
                <a:cubicBezTo>
                  <a:pt x="116" y="162"/>
                  <a:pt x="117" y="170"/>
                  <a:pt x="122" y="178"/>
                </a:cubicBezTo>
                <a:cubicBezTo>
                  <a:pt x="122" y="183"/>
                  <a:pt x="113" y="218"/>
                  <a:pt x="128" y="208"/>
                </a:cubicBezTo>
                <a:cubicBezTo>
                  <a:pt x="133" y="198"/>
                  <a:pt x="138" y="188"/>
                  <a:pt x="142" y="178"/>
                </a:cubicBezTo>
                <a:cubicBezTo>
                  <a:pt x="144" y="172"/>
                  <a:pt x="150" y="162"/>
                  <a:pt x="150" y="162"/>
                </a:cubicBezTo>
                <a:cubicBezTo>
                  <a:pt x="160" y="182"/>
                  <a:pt x="144" y="216"/>
                  <a:pt x="126" y="228"/>
                </a:cubicBezTo>
                <a:cubicBezTo>
                  <a:pt x="115" y="260"/>
                  <a:pt x="132" y="288"/>
                  <a:pt x="108" y="312"/>
                </a:cubicBezTo>
                <a:cubicBezTo>
                  <a:pt x="98" y="341"/>
                  <a:pt x="92" y="377"/>
                  <a:pt x="110" y="404"/>
                </a:cubicBezTo>
                <a:cubicBezTo>
                  <a:pt x="114" y="423"/>
                  <a:pt x="116" y="443"/>
                  <a:pt x="126" y="460"/>
                </a:cubicBezTo>
                <a:cubicBezTo>
                  <a:pt x="132" y="484"/>
                  <a:pt x="125" y="508"/>
                  <a:pt x="122" y="532"/>
                </a:cubicBezTo>
                <a:cubicBezTo>
                  <a:pt x="123" y="554"/>
                  <a:pt x="117" y="580"/>
                  <a:pt x="130" y="600"/>
                </a:cubicBezTo>
                <a:cubicBezTo>
                  <a:pt x="132" y="612"/>
                  <a:pt x="131" y="621"/>
                  <a:pt x="124" y="632"/>
                </a:cubicBezTo>
                <a:cubicBezTo>
                  <a:pt x="122" y="640"/>
                  <a:pt x="119" y="646"/>
                  <a:pt x="116" y="654"/>
                </a:cubicBezTo>
                <a:cubicBezTo>
                  <a:pt x="114" y="658"/>
                  <a:pt x="112" y="666"/>
                  <a:pt x="112" y="666"/>
                </a:cubicBezTo>
                <a:cubicBezTo>
                  <a:pt x="114" y="697"/>
                  <a:pt x="107" y="689"/>
                  <a:pt x="116" y="698"/>
                </a:cubicBezTo>
                <a:lnTo>
                  <a:pt x="94" y="690"/>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1" name="Freeform 32"/>
          <p:cNvSpPr>
            <a:spLocks/>
          </p:cNvSpPr>
          <p:nvPr/>
        </p:nvSpPr>
        <p:spPr bwMode="auto">
          <a:xfrm flipH="1">
            <a:off x="3979863" y="5514975"/>
            <a:ext cx="55562" cy="501650"/>
          </a:xfrm>
          <a:custGeom>
            <a:avLst/>
            <a:gdLst>
              <a:gd name="T0" fmla="*/ 19610 w 34"/>
              <a:gd name="T1" fmla="*/ 488000 h 147"/>
              <a:gd name="T2" fmla="*/ 6537 w 34"/>
              <a:gd name="T3" fmla="*/ 426573 h 147"/>
              <a:gd name="T4" fmla="*/ 22879 w 34"/>
              <a:gd name="T5" fmla="*/ 283245 h 147"/>
              <a:gd name="T6" fmla="*/ 0 w 34"/>
              <a:gd name="T7" fmla="*/ 174042 h 147"/>
              <a:gd name="T8" fmla="*/ 13074 w 34"/>
              <a:gd name="T9" fmla="*/ 85315 h 147"/>
              <a:gd name="T10" fmla="*/ 26147 w 34"/>
              <a:gd name="T11" fmla="*/ 187692 h 147"/>
              <a:gd name="T12" fmla="*/ 39221 w 34"/>
              <a:gd name="T13" fmla="*/ 276419 h 147"/>
              <a:gd name="T14" fmla="*/ 32684 w 34"/>
              <a:gd name="T15" fmla="*/ 371972 h 147"/>
              <a:gd name="T16" fmla="*/ 55563 w 34"/>
              <a:gd name="T17" fmla="*/ 501650 h 147"/>
              <a:gd name="T18" fmla="*/ 19610 w 34"/>
              <a:gd name="T19" fmla="*/ 48800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47"/>
              <a:gd name="T32" fmla="*/ 34 w 34"/>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47">
                <a:moveTo>
                  <a:pt x="12" y="143"/>
                </a:moveTo>
                <a:cubicBezTo>
                  <a:pt x="7" y="129"/>
                  <a:pt x="10" y="135"/>
                  <a:pt x="4" y="125"/>
                </a:cubicBezTo>
                <a:cubicBezTo>
                  <a:pt x="6" y="108"/>
                  <a:pt x="11" y="99"/>
                  <a:pt x="14" y="83"/>
                </a:cubicBezTo>
                <a:cubicBezTo>
                  <a:pt x="9" y="71"/>
                  <a:pt x="3" y="63"/>
                  <a:pt x="0" y="51"/>
                </a:cubicBezTo>
                <a:cubicBezTo>
                  <a:pt x="1" y="44"/>
                  <a:pt x="1" y="0"/>
                  <a:pt x="8" y="25"/>
                </a:cubicBezTo>
                <a:cubicBezTo>
                  <a:pt x="18" y="58"/>
                  <a:pt x="1" y="45"/>
                  <a:pt x="16" y="55"/>
                </a:cubicBezTo>
                <a:cubicBezTo>
                  <a:pt x="19" y="64"/>
                  <a:pt x="21" y="72"/>
                  <a:pt x="24" y="81"/>
                </a:cubicBezTo>
                <a:cubicBezTo>
                  <a:pt x="23" y="90"/>
                  <a:pt x="19" y="100"/>
                  <a:pt x="20" y="109"/>
                </a:cubicBezTo>
                <a:cubicBezTo>
                  <a:pt x="22" y="122"/>
                  <a:pt x="34" y="134"/>
                  <a:pt x="34" y="147"/>
                </a:cubicBezTo>
                <a:lnTo>
                  <a:pt x="12" y="143"/>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2" name="Freeform 33"/>
          <p:cNvSpPr>
            <a:spLocks/>
          </p:cNvSpPr>
          <p:nvPr/>
        </p:nvSpPr>
        <p:spPr bwMode="auto">
          <a:xfrm flipH="1">
            <a:off x="3478213" y="6037263"/>
            <a:ext cx="69850" cy="228600"/>
          </a:xfrm>
          <a:custGeom>
            <a:avLst/>
            <a:gdLst>
              <a:gd name="T0" fmla="*/ 9313 w 30"/>
              <a:gd name="T1" fmla="*/ 209862 h 122"/>
              <a:gd name="T2" fmla="*/ 23283 w 30"/>
              <a:gd name="T3" fmla="*/ 168639 h 122"/>
              <a:gd name="T4" fmla="*/ 27940 w 30"/>
              <a:gd name="T5" fmla="*/ 97436 h 122"/>
              <a:gd name="T6" fmla="*/ 13970 w 30"/>
              <a:gd name="T7" fmla="*/ 59961 h 122"/>
              <a:gd name="T8" fmla="*/ 18627 w 30"/>
              <a:gd name="T9" fmla="*/ 7495 h 122"/>
              <a:gd name="T10" fmla="*/ 32597 w 30"/>
              <a:gd name="T11" fmla="*/ 3748 h 122"/>
              <a:gd name="T12" fmla="*/ 37253 w 30"/>
              <a:gd name="T13" fmla="*/ 59961 h 122"/>
              <a:gd name="T14" fmla="*/ 41910 w 30"/>
              <a:gd name="T15" fmla="*/ 71203 h 122"/>
              <a:gd name="T16" fmla="*/ 69850 w 30"/>
              <a:gd name="T17" fmla="*/ 179882 h 122"/>
              <a:gd name="T18" fmla="*/ 32597 w 30"/>
              <a:gd name="T19" fmla="*/ 228600 h 122"/>
              <a:gd name="T20" fmla="*/ 9313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3" name="Freeform 34"/>
          <p:cNvSpPr>
            <a:spLocks/>
          </p:cNvSpPr>
          <p:nvPr/>
        </p:nvSpPr>
        <p:spPr bwMode="auto">
          <a:xfrm>
            <a:off x="4043363" y="4965700"/>
            <a:ext cx="246062" cy="733425"/>
          </a:xfrm>
          <a:custGeom>
            <a:avLst/>
            <a:gdLst>
              <a:gd name="T0" fmla="*/ 55563 w 155"/>
              <a:gd name="T1" fmla="*/ 717550 h 462"/>
              <a:gd name="T2" fmla="*/ 58738 w 155"/>
              <a:gd name="T3" fmla="*/ 679450 h 462"/>
              <a:gd name="T4" fmla="*/ 90488 w 155"/>
              <a:gd name="T5" fmla="*/ 660400 h 462"/>
              <a:gd name="T6" fmla="*/ 122238 w 155"/>
              <a:gd name="T7" fmla="*/ 581025 h 462"/>
              <a:gd name="T8" fmla="*/ 163513 w 155"/>
              <a:gd name="T9" fmla="*/ 482600 h 462"/>
              <a:gd name="T10" fmla="*/ 147638 w 155"/>
              <a:gd name="T11" fmla="*/ 444500 h 462"/>
              <a:gd name="T12" fmla="*/ 188913 w 155"/>
              <a:gd name="T13" fmla="*/ 333375 h 462"/>
              <a:gd name="T14" fmla="*/ 214313 w 155"/>
              <a:gd name="T15" fmla="*/ 304800 h 462"/>
              <a:gd name="T16" fmla="*/ 227013 w 155"/>
              <a:gd name="T17" fmla="*/ 276225 h 462"/>
              <a:gd name="T18" fmla="*/ 246063 w 155"/>
              <a:gd name="T19" fmla="*/ 266700 h 462"/>
              <a:gd name="T20" fmla="*/ 201613 w 155"/>
              <a:gd name="T21" fmla="*/ 269875 h 462"/>
              <a:gd name="T22" fmla="*/ 182563 w 155"/>
              <a:gd name="T23" fmla="*/ 285750 h 462"/>
              <a:gd name="T24" fmla="*/ 169863 w 155"/>
              <a:gd name="T25" fmla="*/ 304800 h 462"/>
              <a:gd name="T26" fmla="*/ 150813 w 155"/>
              <a:gd name="T27" fmla="*/ 342900 h 462"/>
              <a:gd name="T28" fmla="*/ 131763 w 155"/>
              <a:gd name="T29" fmla="*/ 377825 h 462"/>
              <a:gd name="T30" fmla="*/ 122238 w 155"/>
              <a:gd name="T31" fmla="*/ 431800 h 462"/>
              <a:gd name="T32" fmla="*/ 106363 w 155"/>
              <a:gd name="T33" fmla="*/ 377825 h 462"/>
              <a:gd name="T34" fmla="*/ 106363 w 155"/>
              <a:gd name="T35" fmla="*/ 307975 h 462"/>
              <a:gd name="T36" fmla="*/ 74613 w 155"/>
              <a:gd name="T37" fmla="*/ 190500 h 462"/>
              <a:gd name="T38" fmla="*/ 65088 w 155"/>
              <a:gd name="T39" fmla="*/ 146050 h 462"/>
              <a:gd name="T40" fmla="*/ 61913 w 155"/>
              <a:gd name="T41" fmla="*/ 136525 h 462"/>
              <a:gd name="T42" fmla="*/ 46038 w 155"/>
              <a:gd name="T43" fmla="*/ 104775 h 462"/>
              <a:gd name="T44" fmla="*/ 49213 w 155"/>
              <a:gd name="T45" fmla="*/ 123825 h 462"/>
              <a:gd name="T46" fmla="*/ 52388 w 155"/>
              <a:gd name="T47" fmla="*/ 203200 h 462"/>
              <a:gd name="T48" fmla="*/ 65088 w 155"/>
              <a:gd name="T49" fmla="*/ 231775 h 462"/>
              <a:gd name="T50" fmla="*/ 68263 w 155"/>
              <a:gd name="T51" fmla="*/ 241300 h 462"/>
              <a:gd name="T52" fmla="*/ 65088 w 155"/>
              <a:gd name="T53" fmla="*/ 269875 h 462"/>
              <a:gd name="T54" fmla="*/ 55563 w 155"/>
              <a:gd name="T55" fmla="*/ 250825 h 462"/>
              <a:gd name="T56" fmla="*/ 33338 w 155"/>
              <a:gd name="T57" fmla="*/ 196850 h 462"/>
              <a:gd name="T58" fmla="*/ 26988 w 155"/>
              <a:gd name="T59" fmla="*/ 57150 h 462"/>
              <a:gd name="T60" fmla="*/ 14288 w 155"/>
              <a:gd name="T61" fmla="*/ 47625 h 462"/>
              <a:gd name="T62" fmla="*/ 11113 w 155"/>
              <a:gd name="T63" fmla="*/ 38100 h 462"/>
              <a:gd name="T64" fmla="*/ 4763 w 155"/>
              <a:gd name="T65" fmla="*/ 22225 h 462"/>
              <a:gd name="T66" fmla="*/ 4763 w 155"/>
              <a:gd name="T67" fmla="*/ 76200 h 462"/>
              <a:gd name="T68" fmla="*/ 11113 w 155"/>
              <a:gd name="T69" fmla="*/ 95250 h 462"/>
              <a:gd name="T70" fmla="*/ 49213 w 155"/>
              <a:gd name="T71" fmla="*/ 269875 h 462"/>
              <a:gd name="T72" fmla="*/ 68263 w 155"/>
              <a:gd name="T73" fmla="*/ 333375 h 462"/>
              <a:gd name="T74" fmla="*/ 74613 w 155"/>
              <a:gd name="T75" fmla="*/ 358775 h 462"/>
              <a:gd name="T76" fmla="*/ 77788 w 155"/>
              <a:gd name="T77" fmla="*/ 409575 h 462"/>
              <a:gd name="T78" fmla="*/ 134938 w 155"/>
              <a:gd name="T79" fmla="*/ 504825 h 462"/>
              <a:gd name="T80" fmla="*/ 128588 w 155"/>
              <a:gd name="T81" fmla="*/ 523875 h 462"/>
              <a:gd name="T82" fmla="*/ 109538 w 155"/>
              <a:gd name="T83" fmla="*/ 542925 h 462"/>
              <a:gd name="T84" fmla="*/ 90488 w 155"/>
              <a:gd name="T85" fmla="*/ 571500 h 462"/>
              <a:gd name="T86" fmla="*/ 74613 w 155"/>
              <a:gd name="T87" fmla="*/ 619125 h 462"/>
              <a:gd name="T88" fmla="*/ 71438 w 155"/>
              <a:gd name="T89" fmla="*/ 647700 h 462"/>
              <a:gd name="T90" fmla="*/ 52388 w 155"/>
              <a:gd name="T91" fmla="*/ 660400 h 462"/>
              <a:gd name="T92" fmla="*/ 33338 w 155"/>
              <a:gd name="T93" fmla="*/ 733425 h 462"/>
              <a:gd name="T94" fmla="*/ 55563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4" name="Freeform 35"/>
          <p:cNvSpPr>
            <a:spLocks/>
          </p:cNvSpPr>
          <p:nvPr/>
        </p:nvSpPr>
        <p:spPr bwMode="auto">
          <a:xfrm flipH="1">
            <a:off x="3798888" y="5133975"/>
            <a:ext cx="36512" cy="228600"/>
          </a:xfrm>
          <a:custGeom>
            <a:avLst/>
            <a:gdLst>
              <a:gd name="T0" fmla="*/ 4868 w 30"/>
              <a:gd name="T1" fmla="*/ 209862 h 122"/>
              <a:gd name="T2" fmla="*/ 12171 w 30"/>
              <a:gd name="T3" fmla="*/ 168639 h 122"/>
              <a:gd name="T4" fmla="*/ 14605 w 30"/>
              <a:gd name="T5" fmla="*/ 97436 h 122"/>
              <a:gd name="T6" fmla="*/ 7303 w 30"/>
              <a:gd name="T7" fmla="*/ 59961 h 122"/>
              <a:gd name="T8" fmla="*/ 9737 w 30"/>
              <a:gd name="T9" fmla="*/ 7495 h 122"/>
              <a:gd name="T10" fmla="*/ 17039 w 30"/>
              <a:gd name="T11" fmla="*/ 3748 h 122"/>
              <a:gd name="T12" fmla="*/ 19474 w 30"/>
              <a:gd name="T13" fmla="*/ 59961 h 122"/>
              <a:gd name="T14" fmla="*/ 21908 w 30"/>
              <a:gd name="T15" fmla="*/ 71203 h 122"/>
              <a:gd name="T16" fmla="*/ 36513 w 30"/>
              <a:gd name="T17" fmla="*/ 179882 h 122"/>
              <a:gd name="T18" fmla="*/ 17039 w 30"/>
              <a:gd name="T19" fmla="*/ 228600 h 122"/>
              <a:gd name="T20" fmla="*/ 4868 w 30"/>
              <a:gd name="T21" fmla="*/ 20986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22"/>
              <a:gd name="T35" fmla="*/ 30 w 3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22">
                <a:moveTo>
                  <a:pt x="4" y="112"/>
                </a:moveTo>
                <a:cubicBezTo>
                  <a:pt x="2" y="101"/>
                  <a:pt x="0" y="96"/>
                  <a:pt x="10" y="90"/>
                </a:cubicBezTo>
                <a:cubicBezTo>
                  <a:pt x="14" y="76"/>
                  <a:pt x="14" y="68"/>
                  <a:pt x="12" y="52"/>
                </a:cubicBezTo>
                <a:cubicBezTo>
                  <a:pt x="11" y="45"/>
                  <a:pt x="6" y="32"/>
                  <a:pt x="6" y="32"/>
                </a:cubicBezTo>
                <a:cubicBezTo>
                  <a:pt x="7" y="23"/>
                  <a:pt x="6" y="13"/>
                  <a:pt x="8" y="4"/>
                </a:cubicBezTo>
                <a:cubicBezTo>
                  <a:pt x="9" y="2"/>
                  <a:pt x="13" y="0"/>
                  <a:pt x="14" y="2"/>
                </a:cubicBezTo>
                <a:cubicBezTo>
                  <a:pt x="17" y="12"/>
                  <a:pt x="15" y="22"/>
                  <a:pt x="16" y="32"/>
                </a:cubicBezTo>
                <a:cubicBezTo>
                  <a:pt x="16" y="34"/>
                  <a:pt x="17" y="36"/>
                  <a:pt x="18" y="38"/>
                </a:cubicBezTo>
                <a:cubicBezTo>
                  <a:pt x="14" y="59"/>
                  <a:pt x="25" y="76"/>
                  <a:pt x="30" y="96"/>
                </a:cubicBezTo>
                <a:cubicBezTo>
                  <a:pt x="25" y="106"/>
                  <a:pt x="18" y="111"/>
                  <a:pt x="14" y="122"/>
                </a:cubicBezTo>
                <a:cubicBezTo>
                  <a:pt x="5" y="109"/>
                  <a:pt x="9" y="107"/>
                  <a:pt x="4" y="112"/>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5" name="Freeform 36"/>
          <p:cNvSpPr>
            <a:spLocks/>
          </p:cNvSpPr>
          <p:nvPr/>
        </p:nvSpPr>
        <p:spPr bwMode="auto">
          <a:xfrm rot="21166057">
            <a:off x="4124325" y="4816475"/>
            <a:ext cx="120650" cy="628650"/>
          </a:xfrm>
          <a:custGeom>
            <a:avLst/>
            <a:gdLst>
              <a:gd name="T0" fmla="*/ 69850 w 76"/>
              <a:gd name="T1" fmla="*/ 606425 h 396"/>
              <a:gd name="T2" fmla="*/ 53975 w 76"/>
              <a:gd name="T3" fmla="*/ 523875 h 396"/>
              <a:gd name="T4" fmla="*/ 73025 w 76"/>
              <a:gd name="T5" fmla="*/ 485775 h 396"/>
              <a:gd name="T6" fmla="*/ 53975 w 76"/>
              <a:gd name="T7" fmla="*/ 441325 h 396"/>
              <a:gd name="T8" fmla="*/ 31750 w 76"/>
              <a:gd name="T9" fmla="*/ 355600 h 396"/>
              <a:gd name="T10" fmla="*/ 0 w 76"/>
              <a:gd name="T11" fmla="*/ 298450 h 396"/>
              <a:gd name="T12" fmla="*/ 31750 w 76"/>
              <a:gd name="T13" fmla="*/ 177800 h 396"/>
              <a:gd name="T14" fmla="*/ 38100 w 76"/>
              <a:gd name="T15" fmla="*/ 152400 h 396"/>
              <a:gd name="T16" fmla="*/ 79375 w 76"/>
              <a:gd name="T17" fmla="*/ 142875 h 396"/>
              <a:gd name="T18" fmla="*/ 92075 w 76"/>
              <a:gd name="T19" fmla="*/ 44450 h 396"/>
              <a:gd name="T20" fmla="*/ 57150 w 76"/>
              <a:gd name="T21" fmla="*/ 184150 h 396"/>
              <a:gd name="T22" fmla="*/ 31750 w 76"/>
              <a:gd name="T23" fmla="*/ 266700 h 396"/>
              <a:gd name="T24" fmla="*/ 41275 w 76"/>
              <a:gd name="T25" fmla="*/ 327025 h 396"/>
              <a:gd name="T26" fmla="*/ 73025 w 76"/>
              <a:gd name="T27" fmla="*/ 279400 h 396"/>
              <a:gd name="T28" fmla="*/ 92075 w 76"/>
              <a:gd name="T29" fmla="*/ 247650 h 396"/>
              <a:gd name="T30" fmla="*/ 111125 w 76"/>
              <a:gd name="T31" fmla="*/ 206375 h 396"/>
              <a:gd name="T32" fmla="*/ 117475 w 76"/>
              <a:gd name="T33" fmla="*/ 219075 h 396"/>
              <a:gd name="T34" fmla="*/ 95250 w 76"/>
              <a:gd name="T35" fmla="*/ 257175 h 396"/>
              <a:gd name="T36" fmla="*/ 82550 w 76"/>
              <a:gd name="T37" fmla="*/ 298450 h 396"/>
              <a:gd name="T38" fmla="*/ 73025 w 76"/>
              <a:gd name="T39" fmla="*/ 400050 h 396"/>
              <a:gd name="T40" fmla="*/ 88900 w 76"/>
              <a:gd name="T41" fmla="*/ 457200 h 396"/>
              <a:gd name="T42" fmla="*/ 92075 w 76"/>
              <a:gd name="T43" fmla="*/ 533400 h 396"/>
              <a:gd name="T44" fmla="*/ 101600 w 76"/>
              <a:gd name="T45" fmla="*/ 561975 h 396"/>
              <a:gd name="T46" fmla="*/ 92075 w 76"/>
              <a:gd name="T47" fmla="*/ 600075 h 396"/>
              <a:gd name="T48" fmla="*/ 95250 w 76"/>
              <a:gd name="T49" fmla="*/ 628650 h 396"/>
              <a:gd name="T50" fmla="*/ 76200 w 76"/>
              <a:gd name="T51" fmla="*/ 628650 h 396"/>
              <a:gd name="T52" fmla="*/ 69850 w 76"/>
              <a:gd name="T53" fmla="*/ 606425 h 3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396"/>
              <a:gd name="T83" fmla="*/ 76 w 76"/>
              <a:gd name="T84" fmla="*/ 396 h 3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396">
                <a:moveTo>
                  <a:pt x="44" y="382"/>
                </a:moveTo>
                <a:cubicBezTo>
                  <a:pt x="42" y="359"/>
                  <a:pt x="39" y="350"/>
                  <a:pt x="34" y="330"/>
                </a:cubicBezTo>
                <a:cubicBezTo>
                  <a:pt x="36" y="317"/>
                  <a:pt x="39" y="316"/>
                  <a:pt x="46" y="306"/>
                </a:cubicBezTo>
                <a:cubicBezTo>
                  <a:pt x="44" y="291"/>
                  <a:pt x="40" y="290"/>
                  <a:pt x="34" y="278"/>
                </a:cubicBezTo>
                <a:cubicBezTo>
                  <a:pt x="26" y="261"/>
                  <a:pt x="28" y="241"/>
                  <a:pt x="20" y="224"/>
                </a:cubicBezTo>
                <a:cubicBezTo>
                  <a:pt x="14" y="212"/>
                  <a:pt x="4" y="201"/>
                  <a:pt x="0" y="188"/>
                </a:cubicBezTo>
                <a:cubicBezTo>
                  <a:pt x="3" y="159"/>
                  <a:pt x="8" y="137"/>
                  <a:pt x="20" y="112"/>
                </a:cubicBezTo>
                <a:cubicBezTo>
                  <a:pt x="22" y="107"/>
                  <a:pt x="20" y="100"/>
                  <a:pt x="24" y="96"/>
                </a:cubicBezTo>
                <a:cubicBezTo>
                  <a:pt x="30" y="90"/>
                  <a:pt x="41" y="92"/>
                  <a:pt x="50" y="90"/>
                </a:cubicBezTo>
                <a:cubicBezTo>
                  <a:pt x="55" y="69"/>
                  <a:pt x="39" y="0"/>
                  <a:pt x="58" y="28"/>
                </a:cubicBezTo>
                <a:cubicBezTo>
                  <a:pt x="60" y="60"/>
                  <a:pt x="71" y="98"/>
                  <a:pt x="36" y="116"/>
                </a:cubicBezTo>
                <a:cubicBezTo>
                  <a:pt x="27" y="135"/>
                  <a:pt x="36" y="152"/>
                  <a:pt x="20" y="168"/>
                </a:cubicBezTo>
                <a:cubicBezTo>
                  <a:pt x="16" y="182"/>
                  <a:pt x="10" y="198"/>
                  <a:pt x="26" y="206"/>
                </a:cubicBezTo>
                <a:cubicBezTo>
                  <a:pt x="39" y="198"/>
                  <a:pt x="33" y="180"/>
                  <a:pt x="46" y="176"/>
                </a:cubicBezTo>
                <a:cubicBezTo>
                  <a:pt x="51" y="169"/>
                  <a:pt x="53" y="163"/>
                  <a:pt x="58" y="156"/>
                </a:cubicBezTo>
                <a:cubicBezTo>
                  <a:pt x="62" y="129"/>
                  <a:pt x="54" y="134"/>
                  <a:pt x="70" y="130"/>
                </a:cubicBezTo>
                <a:cubicBezTo>
                  <a:pt x="75" y="106"/>
                  <a:pt x="76" y="133"/>
                  <a:pt x="74" y="138"/>
                </a:cubicBezTo>
                <a:cubicBezTo>
                  <a:pt x="70" y="147"/>
                  <a:pt x="63" y="153"/>
                  <a:pt x="60" y="162"/>
                </a:cubicBezTo>
                <a:cubicBezTo>
                  <a:pt x="58" y="174"/>
                  <a:pt x="58" y="179"/>
                  <a:pt x="52" y="188"/>
                </a:cubicBezTo>
                <a:cubicBezTo>
                  <a:pt x="47" y="212"/>
                  <a:pt x="47" y="222"/>
                  <a:pt x="46" y="252"/>
                </a:cubicBezTo>
                <a:cubicBezTo>
                  <a:pt x="48" y="266"/>
                  <a:pt x="48" y="277"/>
                  <a:pt x="56" y="288"/>
                </a:cubicBezTo>
                <a:cubicBezTo>
                  <a:pt x="60" y="304"/>
                  <a:pt x="54" y="320"/>
                  <a:pt x="58" y="336"/>
                </a:cubicBezTo>
                <a:cubicBezTo>
                  <a:pt x="59" y="342"/>
                  <a:pt x="64" y="354"/>
                  <a:pt x="64" y="354"/>
                </a:cubicBezTo>
                <a:cubicBezTo>
                  <a:pt x="62" y="362"/>
                  <a:pt x="60" y="370"/>
                  <a:pt x="58" y="378"/>
                </a:cubicBezTo>
                <a:cubicBezTo>
                  <a:pt x="61" y="389"/>
                  <a:pt x="60" y="383"/>
                  <a:pt x="60" y="396"/>
                </a:cubicBezTo>
                <a:lnTo>
                  <a:pt x="48" y="396"/>
                </a:lnTo>
                <a:lnTo>
                  <a:pt x="44" y="382"/>
                </a:lnTo>
                <a:close/>
              </a:path>
            </a:pathLst>
          </a:custGeom>
          <a:solidFill>
            <a:srgbClr val="FF3300"/>
          </a:solidFill>
          <a:ln w="9525">
            <a:noFill/>
            <a:round/>
            <a:headEnd/>
            <a:tailEnd/>
          </a:ln>
        </p:spPr>
        <p:txBody>
          <a:bodyPr wrap="none"/>
          <a:lstStyle/>
          <a:p>
            <a:pPr>
              <a:defRPr/>
            </a:pPr>
            <a:endParaRPr lang="en-GB">
              <a:latin typeface="Calibri" pitchFamily="34" charset="0"/>
            </a:endParaRPr>
          </a:p>
        </p:txBody>
      </p:sp>
      <p:sp>
        <p:nvSpPr>
          <p:cNvPr id="46" name="Freeform 37"/>
          <p:cNvSpPr>
            <a:spLocks/>
          </p:cNvSpPr>
          <p:nvPr/>
        </p:nvSpPr>
        <p:spPr bwMode="auto">
          <a:xfrm>
            <a:off x="3348038" y="4681538"/>
            <a:ext cx="246062" cy="733425"/>
          </a:xfrm>
          <a:custGeom>
            <a:avLst/>
            <a:gdLst>
              <a:gd name="T0" fmla="*/ 55563 w 155"/>
              <a:gd name="T1" fmla="*/ 717550 h 462"/>
              <a:gd name="T2" fmla="*/ 58738 w 155"/>
              <a:gd name="T3" fmla="*/ 679450 h 462"/>
              <a:gd name="T4" fmla="*/ 90488 w 155"/>
              <a:gd name="T5" fmla="*/ 660400 h 462"/>
              <a:gd name="T6" fmla="*/ 122238 w 155"/>
              <a:gd name="T7" fmla="*/ 581025 h 462"/>
              <a:gd name="T8" fmla="*/ 163513 w 155"/>
              <a:gd name="T9" fmla="*/ 482600 h 462"/>
              <a:gd name="T10" fmla="*/ 147638 w 155"/>
              <a:gd name="T11" fmla="*/ 444500 h 462"/>
              <a:gd name="T12" fmla="*/ 188913 w 155"/>
              <a:gd name="T13" fmla="*/ 333375 h 462"/>
              <a:gd name="T14" fmla="*/ 214313 w 155"/>
              <a:gd name="T15" fmla="*/ 304800 h 462"/>
              <a:gd name="T16" fmla="*/ 227013 w 155"/>
              <a:gd name="T17" fmla="*/ 276225 h 462"/>
              <a:gd name="T18" fmla="*/ 246063 w 155"/>
              <a:gd name="T19" fmla="*/ 266700 h 462"/>
              <a:gd name="T20" fmla="*/ 201613 w 155"/>
              <a:gd name="T21" fmla="*/ 269875 h 462"/>
              <a:gd name="T22" fmla="*/ 182563 w 155"/>
              <a:gd name="T23" fmla="*/ 285750 h 462"/>
              <a:gd name="T24" fmla="*/ 169863 w 155"/>
              <a:gd name="T25" fmla="*/ 304800 h 462"/>
              <a:gd name="T26" fmla="*/ 150813 w 155"/>
              <a:gd name="T27" fmla="*/ 342900 h 462"/>
              <a:gd name="T28" fmla="*/ 131763 w 155"/>
              <a:gd name="T29" fmla="*/ 377825 h 462"/>
              <a:gd name="T30" fmla="*/ 122238 w 155"/>
              <a:gd name="T31" fmla="*/ 431800 h 462"/>
              <a:gd name="T32" fmla="*/ 106363 w 155"/>
              <a:gd name="T33" fmla="*/ 377825 h 462"/>
              <a:gd name="T34" fmla="*/ 106363 w 155"/>
              <a:gd name="T35" fmla="*/ 307975 h 462"/>
              <a:gd name="T36" fmla="*/ 74613 w 155"/>
              <a:gd name="T37" fmla="*/ 190500 h 462"/>
              <a:gd name="T38" fmla="*/ 65088 w 155"/>
              <a:gd name="T39" fmla="*/ 146050 h 462"/>
              <a:gd name="T40" fmla="*/ 61913 w 155"/>
              <a:gd name="T41" fmla="*/ 136525 h 462"/>
              <a:gd name="T42" fmla="*/ 46038 w 155"/>
              <a:gd name="T43" fmla="*/ 104775 h 462"/>
              <a:gd name="T44" fmla="*/ 49213 w 155"/>
              <a:gd name="T45" fmla="*/ 123825 h 462"/>
              <a:gd name="T46" fmla="*/ 52388 w 155"/>
              <a:gd name="T47" fmla="*/ 203200 h 462"/>
              <a:gd name="T48" fmla="*/ 65088 w 155"/>
              <a:gd name="T49" fmla="*/ 231775 h 462"/>
              <a:gd name="T50" fmla="*/ 68263 w 155"/>
              <a:gd name="T51" fmla="*/ 241300 h 462"/>
              <a:gd name="T52" fmla="*/ 65088 w 155"/>
              <a:gd name="T53" fmla="*/ 269875 h 462"/>
              <a:gd name="T54" fmla="*/ 55563 w 155"/>
              <a:gd name="T55" fmla="*/ 250825 h 462"/>
              <a:gd name="T56" fmla="*/ 33338 w 155"/>
              <a:gd name="T57" fmla="*/ 196850 h 462"/>
              <a:gd name="T58" fmla="*/ 26988 w 155"/>
              <a:gd name="T59" fmla="*/ 57150 h 462"/>
              <a:gd name="T60" fmla="*/ 14288 w 155"/>
              <a:gd name="T61" fmla="*/ 47625 h 462"/>
              <a:gd name="T62" fmla="*/ 11113 w 155"/>
              <a:gd name="T63" fmla="*/ 38100 h 462"/>
              <a:gd name="T64" fmla="*/ 4763 w 155"/>
              <a:gd name="T65" fmla="*/ 22225 h 462"/>
              <a:gd name="T66" fmla="*/ 4763 w 155"/>
              <a:gd name="T67" fmla="*/ 76200 h 462"/>
              <a:gd name="T68" fmla="*/ 11113 w 155"/>
              <a:gd name="T69" fmla="*/ 95250 h 462"/>
              <a:gd name="T70" fmla="*/ 49213 w 155"/>
              <a:gd name="T71" fmla="*/ 269875 h 462"/>
              <a:gd name="T72" fmla="*/ 68263 w 155"/>
              <a:gd name="T73" fmla="*/ 333375 h 462"/>
              <a:gd name="T74" fmla="*/ 74613 w 155"/>
              <a:gd name="T75" fmla="*/ 358775 h 462"/>
              <a:gd name="T76" fmla="*/ 77788 w 155"/>
              <a:gd name="T77" fmla="*/ 409575 h 462"/>
              <a:gd name="T78" fmla="*/ 134938 w 155"/>
              <a:gd name="T79" fmla="*/ 504825 h 462"/>
              <a:gd name="T80" fmla="*/ 128588 w 155"/>
              <a:gd name="T81" fmla="*/ 523875 h 462"/>
              <a:gd name="T82" fmla="*/ 109538 w 155"/>
              <a:gd name="T83" fmla="*/ 542925 h 462"/>
              <a:gd name="T84" fmla="*/ 90488 w 155"/>
              <a:gd name="T85" fmla="*/ 571500 h 462"/>
              <a:gd name="T86" fmla="*/ 74613 w 155"/>
              <a:gd name="T87" fmla="*/ 619125 h 462"/>
              <a:gd name="T88" fmla="*/ 71438 w 155"/>
              <a:gd name="T89" fmla="*/ 647700 h 462"/>
              <a:gd name="T90" fmla="*/ 52388 w 155"/>
              <a:gd name="T91" fmla="*/ 660400 h 462"/>
              <a:gd name="T92" fmla="*/ 33338 w 155"/>
              <a:gd name="T93" fmla="*/ 733425 h 462"/>
              <a:gd name="T94" fmla="*/ 55563 w 155"/>
              <a:gd name="T95" fmla="*/ 717550 h 4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5"/>
              <a:gd name="T145" fmla="*/ 0 h 462"/>
              <a:gd name="T146" fmla="*/ 155 w 155"/>
              <a:gd name="T147" fmla="*/ 462 h 4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5" h="462">
                <a:moveTo>
                  <a:pt x="35" y="452"/>
                </a:moveTo>
                <a:cubicBezTo>
                  <a:pt x="36" y="444"/>
                  <a:pt x="33" y="435"/>
                  <a:pt x="37" y="428"/>
                </a:cubicBezTo>
                <a:cubicBezTo>
                  <a:pt x="41" y="421"/>
                  <a:pt x="57" y="416"/>
                  <a:pt x="57" y="416"/>
                </a:cubicBezTo>
                <a:cubicBezTo>
                  <a:pt x="61" y="394"/>
                  <a:pt x="49" y="375"/>
                  <a:pt x="77" y="366"/>
                </a:cubicBezTo>
                <a:cubicBezTo>
                  <a:pt x="87" y="351"/>
                  <a:pt x="97" y="321"/>
                  <a:pt x="103" y="304"/>
                </a:cubicBezTo>
                <a:cubicBezTo>
                  <a:pt x="101" y="296"/>
                  <a:pt x="93" y="280"/>
                  <a:pt x="93" y="280"/>
                </a:cubicBezTo>
                <a:cubicBezTo>
                  <a:pt x="94" y="259"/>
                  <a:pt x="98" y="224"/>
                  <a:pt x="119" y="210"/>
                </a:cubicBezTo>
                <a:cubicBezTo>
                  <a:pt x="123" y="181"/>
                  <a:pt x="115" y="202"/>
                  <a:pt x="135" y="192"/>
                </a:cubicBezTo>
                <a:cubicBezTo>
                  <a:pt x="138" y="190"/>
                  <a:pt x="140" y="177"/>
                  <a:pt x="143" y="174"/>
                </a:cubicBezTo>
                <a:cubicBezTo>
                  <a:pt x="146" y="171"/>
                  <a:pt x="151" y="170"/>
                  <a:pt x="155" y="168"/>
                </a:cubicBezTo>
                <a:cubicBezTo>
                  <a:pt x="145" y="165"/>
                  <a:pt x="137" y="168"/>
                  <a:pt x="127" y="170"/>
                </a:cubicBezTo>
                <a:cubicBezTo>
                  <a:pt x="122" y="174"/>
                  <a:pt x="119" y="175"/>
                  <a:pt x="115" y="180"/>
                </a:cubicBezTo>
                <a:cubicBezTo>
                  <a:pt x="112" y="184"/>
                  <a:pt x="107" y="192"/>
                  <a:pt x="107" y="192"/>
                </a:cubicBezTo>
                <a:cubicBezTo>
                  <a:pt x="105" y="205"/>
                  <a:pt x="106" y="209"/>
                  <a:pt x="95" y="216"/>
                </a:cubicBezTo>
                <a:cubicBezTo>
                  <a:pt x="93" y="226"/>
                  <a:pt x="90" y="231"/>
                  <a:pt x="83" y="238"/>
                </a:cubicBezTo>
                <a:cubicBezTo>
                  <a:pt x="77" y="257"/>
                  <a:pt x="79" y="246"/>
                  <a:pt x="77" y="272"/>
                </a:cubicBezTo>
                <a:cubicBezTo>
                  <a:pt x="59" y="266"/>
                  <a:pt x="62" y="254"/>
                  <a:pt x="67" y="238"/>
                </a:cubicBezTo>
                <a:cubicBezTo>
                  <a:pt x="57" y="224"/>
                  <a:pt x="63" y="209"/>
                  <a:pt x="67" y="194"/>
                </a:cubicBezTo>
                <a:cubicBezTo>
                  <a:pt x="65" y="164"/>
                  <a:pt x="52" y="149"/>
                  <a:pt x="47" y="120"/>
                </a:cubicBezTo>
                <a:cubicBezTo>
                  <a:pt x="43" y="95"/>
                  <a:pt x="48" y="113"/>
                  <a:pt x="41" y="92"/>
                </a:cubicBezTo>
                <a:cubicBezTo>
                  <a:pt x="40" y="90"/>
                  <a:pt x="39" y="86"/>
                  <a:pt x="39" y="86"/>
                </a:cubicBezTo>
                <a:cubicBezTo>
                  <a:pt x="38" y="75"/>
                  <a:pt x="41" y="58"/>
                  <a:pt x="29" y="66"/>
                </a:cubicBezTo>
                <a:cubicBezTo>
                  <a:pt x="23" y="83"/>
                  <a:pt x="29" y="60"/>
                  <a:pt x="31" y="78"/>
                </a:cubicBezTo>
                <a:cubicBezTo>
                  <a:pt x="33" y="95"/>
                  <a:pt x="31" y="111"/>
                  <a:pt x="33" y="128"/>
                </a:cubicBezTo>
                <a:cubicBezTo>
                  <a:pt x="34" y="135"/>
                  <a:pt x="39" y="140"/>
                  <a:pt x="41" y="146"/>
                </a:cubicBezTo>
                <a:cubicBezTo>
                  <a:pt x="42" y="148"/>
                  <a:pt x="43" y="152"/>
                  <a:pt x="43" y="152"/>
                </a:cubicBezTo>
                <a:cubicBezTo>
                  <a:pt x="42" y="158"/>
                  <a:pt x="44" y="165"/>
                  <a:pt x="41" y="170"/>
                </a:cubicBezTo>
                <a:cubicBezTo>
                  <a:pt x="39" y="174"/>
                  <a:pt x="37" y="162"/>
                  <a:pt x="35" y="158"/>
                </a:cubicBezTo>
                <a:cubicBezTo>
                  <a:pt x="31" y="147"/>
                  <a:pt x="25" y="135"/>
                  <a:pt x="21" y="124"/>
                </a:cubicBezTo>
                <a:cubicBezTo>
                  <a:pt x="20" y="95"/>
                  <a:pt x="21" y="65"/>
                  <a:pt x="17" y="36"/>
                </a:cubicBezTo>
                <a:cubicBezTo>
                  <a:pt x="17" y="33"/>
                  <a:pt x="11" y="33"/>
                  <a:pt x="9" y="30"/>
                </a:cubicBezTo>
                <a:cubicBezTo>
                  <a:pt x="8" y="28"/>
                  <a:pt x="8" y="26"/>
                  <a:pt x="7" y="24"/>
                </a:cubicBezTo>
                <a:cubicBezTo>
                  <a:pt x="8" y="19"/>
                  <a:pt x="13" y="0"/>
                  <a:pt x="3" y="14"/>
                </a:cubicBezTo>
                <a:cubicBezTo>
                  <a:pt x="1" y="30"/>
                  <a:pt x="0" y="31"/>
                  <a:pt x="3" y="48"/>
                </a:cubicBezTo>
                <a:cubicBezTo>
                  <a:pt x="4" y="52"/>
                  <a:pt x="7" y="60"/>
                  <a:pt x="7" y="60"/>
                </a:cubicBezTo>
                <a:cubicBezTo>
                  <a:pt x="9" y="103"/>
                  <a:pt x="0" y="139"/>
                  <a:pt x="31" y="170"/>
                </a:cubicBezTo>
                <a:cubicBezTo>
                  <a:pt x="35" y="184"/>
                  <a:pt x="39" y="196"/>
                  <a:pt x="43" y="210"/>
                </a:cubicBezTo>
                <a:cubicBezTo>
                  <a:pt x="45" y="215"/>
                  <a:pt x="47" y="226"/>
                  <a:pt x="47" y="226"/>
                </a:cubicBezTo>
                <a:cubicBezTo>
                  <a:pt x="48" y="237"/>
                  <a:pt x="48" y="247"/>
                  <a:pt x="49" y="258"/>
                </a:cubicBezTo>
                <a:cubicBezTo>
                  <a:pt x="51" y="275"/>
                  <a:pt x="77" y="302"/>
                  <a:pt x="85" y="318"/>
                </a:cubicBezTo>
                <a:cubicBezTo>
                  <a:pt x="84" y="322"/>
                  <a:pt x="82" y="326"/>
                  <a:pt x="81" y="330"/>
                </a:cubicBezTo>
                <a:cubicBezTo>
                  <a:pt x="79" y="335"/>
                  <a:pt x="69" y="342"/>
                  <a:pt x="69" y="342"/>
                </a:cubicBezTo>
                <a:cubicBezTo>
                  <a:pt x="66" y="350"/>
                  <a:pt x="61" y="353"/>
                  <a:pt x="57" y="360"/>
                </a:cubicBezTo>
                <a:cubicBezTo>
                  <a:pt x="55" y="371"/>
                  <a:pt x="53" y="381"/>
                  <a:pt x="47" y="390"/>
                </a:cubicBezTo>
                <a:cubicBezTo>
                  <a:pt x="46" y="396"/>
                  <a:pt x="48" y="403"/>
                  <a:pt x="45" y="408"/>
                </a:cubicBezTo>
                <a:cubicBezTo>
                  <a:pt x="43" y="412"/>
                  <a:pt x="33" y="416"/>
                  <a:pt x="33" y="416"/>
                </a:cubicBezTo>
                <a:cubicBezTo>
                  <a:pt x="25" y="441"/>
                  <a:pt x="21" y="424"/>
                  <a:pt x="21" y="462"/>
                </a:cubicBezTo>
                <a:lnTo>
                  <a:pt x="35" y="452"/>
                </a:ln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7" name="Freeform 38"/>
          <p:cNvSpPr>
            <a:spLocks/>
          </p:cNvSpPr>
          <p:nvPr/>
        </p:nvSpPr>
        <p:spPr bwMode="auto">
          <a:xfrm>
            <a:off x="2814638" y="4533900"/>
            <a:ext cx="1116012" cy="981075"/>
          </a:xfrm>
          <a:custGeom>
            <a:avLst/>
            <a:gdLst>
              <a:gd name="T0" fmla="*/ 658813 w 703"/>
              <a:gd name="T1" fmla="*/ 681037 h 618"/>
              <a:gd name="T2" fmla="*/ 654050 w 703"/>
              <a:gd name="T3" fmla="*/ 781050 h 618"/>
              <a:gd name="T4" fmla="*/ 696913 w 703"/>
              <a:gd name="T5" fmla="*/ 900113 h 618"/>
              <a:gd name="T6" fmla="*/ 720725 w 703"/>
              <a:gd name="T7" fmla="*/ 576262 h 618"/>
              <a:gd name="T8" fmla="*/ 754063 w 703"/>
              <a:gd name="T9" fmla="*/ 509587 h 618"/>
              <a:gd name="T10" fmla="*/ 825500 w 703"/>
              <a:gd name="T11" fmla="*/ 714375 h 618"/>
              <a:gd name="T12" fmla="*/ 839788 w 703"/>
              <a:gd name="T13" fmla="*/ 752475 h 618"/>
              <a:gd name="T14" fmla="*/ 849313 w 703"/>
              <a:gd name="T15" fmla="*/ 633412 h 618"/>
              <a:gd name="T16" fmla="*/ 920750 w 703"/>
              <a:gd name="T17" fmla="*/ 404812 h 618"/>
              <a:gd name="T18" fmla="*/ 911225 w 703"/>
              <a:gd name="T19" fmla="*/ 638175 h 618"/>
              <a:gd name="T20" fmla="*/ 987425 w 703"/>
              <a:gd name="T21" fmla="*/ 690562 h 618"/>
              <a:gd name="T22" fmla="*/ 1001713 w 703"/>
              <a:gd name="T23" fmla="*/ 504825 h 618"/>
              <a:gd name="T24" fmla="*/ 1096963 w 703"/>
              <a:gd name="T25" fmla="*/ 376237 h 618"/>
              <a:gd name="T26" fmla="*/ 1092200 w 703"/>
              <a:gd name="T27" fmla="*/ 271462 h 618"/>
              <a:gd name="T28" fmla="*/ 892175 w 703"/>
              <a:gd name="T29" fmla="*/ 219075 h 618"/>
              <a:gd name="T30" fmla="*/ 906463 w 703"/>
              <a:gd name="T31" fmla="*/ 61912 h 618"/>
              <a:gd name="T32" fmla="*/ 806450 w 703"/>
              <a:gd name="T33" fmla="*/ 119063 h 618"/>
              <a:gd name="T34" fmla="*/ 739775 w 703"/>
              <a:gd name="T35" fmla="*/ 209550 h 618"/>
              <a:gd name="T36" fmla="*/ 706438 w 703"/>
              <a:gd name="T37" fmla="*/ 123825 h 618"/>
              <a:gd name="T38" fmla="*/ 501650 w 703"/>
              <a:gd name="T39" fmla="*/ 19050 h 618"/>
              <a:gd name="T40" fmla="*/ 368300 w 703"/>
              <a:gd name="T41" fmla="*/ 38100 h 618"/>
              <a:gd name="T42" fmla="*/ 520700 w 703"/>
              <a:gd name="T43" fmla="*/ 147637 h 618"/>
              <a:gd name="T44" fmla="*/ 373063 w 703"/>
              <a:gd name="T45" fmla="*/ 209550 h 618"/>
              <a:gd name="T46" fmla="*/ 234950 w 703"/>
              <a:gd name="T47" fmla="*/ 185737 h 618"/>
              <a:gd name="T48" fmla="*/ 130175 w 703"/>
              <a:gd name="T49" fmla="*/ 147637 h 618"/>
              <a:gd name="T50" fmla="*/ 130175 w 703"/>
              <a:gd name="T51" fmla="*/ 280987 h 618"/>
              <a:gd name="T52" fmla="*/ 44450 w 703"/>
              <a:gd name="T53" fmla="*/ 352425 h 618"/>
              <a:gd name="T54" fmla="*/ 130175 w 703"/>
              <a:gd name="T55" fmla="*/ 390525 h 618"/>
              <a:gd name="T56" fmla="*/ 125413 w 703"/>
              <a:gd name="T57" fmla="*/ 519112 h 618"/>
              <a:gd name="T58" fmla="*/ 296863 w 703"/>
              <a:gd name="T59" fmla="*/ 428625 h 618"/>
              <a:gd name="T60" fmla="*/ 363538 w 703"/>
              <a:gd name="T61" fmla="*/ 404812 h 618"/>
              <a:gd name="T62" fmla="*/ 454025 w 703"/>
              <a:gd name="T63" fmla="*/ 557212 h 618"/>
              <a:gd name="T64" fmla="*/ 563563 w 703"/>
              <a:gd name="T65" fmla="*/ 500062 h 618"/>
              <a:gd name="T66" fmla="*/ 620713 w 703"/>
              <a:gd name="T67" fmla="*/ 500062 h 6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
              <a:gd name="T103" fmla="*/ 0 h 618"/>
              <a:gd name="T104" fmla="*/ 703 w 703"/>
              <a:gd name="T105" fmla="*/ 618 h 6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 h="618">
                <a:moveTo>
                  <a:pt x="394" y="318"/>
                </a:moveTo>
                <a:cubicBezTo>
                  <a:pt x="431" y="342"/>
                  <a:pt x="412" y="388"/>
                  <a:pt x="415" y="429"/>
                </a:cubicBezTo>
                <a:cubicBezTo>
                  <a:pt x="416" y="435"/>
                  <a:pt x="421" y="447"/>
                  <a:pt x="421" y="447"/>
                </a:cubicBezTo>
                <a:cubicBezTo>
                  <a:pt x="418" y="462"/>
                  <a:pt x="416" y="477"/>
                  <a:pt x="412" y="492"/>
                </a:cubicBezTo>
                <a:cubicBezTo>
                  <a:pt x="414" y="532"/>
                  <a:pt x="417" y="578"/>
                  <a:pt x="427" y="618"/>
                </a:cubicBezTo>
                <a:cubicBezTo>
                  <a:pt x="443" y="594"/>
                  <a:pt x="443" y="596"/>
                  <a:pt x="439" y="567"/>
                </a:cubicBezTo>
                <a:cubicBezTo>
                  <a:pt x="442" y="551"/>
                  <a:pt x="450" y="540"/>
                  <a:pt x="457" y="525"/>
                </a:cubicBezTo>
                <a:cubicBezTo>
                  <a:pt x="456" y="471"/>
                  <a:pt x="456" y="417"/>
                  <a:pt x="454" y="363"/>
                </a:cubicBezTo>
                <a:cubicBezTo>
                  <a:pt x="454" y="352"/>
                  <a:pt x="446" y="344"/>
                  <a:pt x="454" y="333"/>
                </a:cubicBezTo>
                <a:cubicBezTo>
                  <a:pt x="459" y="326"/>
                  <a:pt x="468" y="325"/>
                  <a:pt x="475" y="321"/>
                </a:cubicBezTo>
                <a:cubicBezTo>
                  <a:pt x="501" y="347"/>
                  <a:pt x="507" y="366"/>
                  <a:pt x="517" y="399"/>
                </a:cubicBezTo>
                <a:cubicBezTo>
                  <a:pt x="513" y="419"/>
                  <a:pt x="499" y="436"/>
                  <a:pt x="520" y="450"/>
                </a:cubicBezTo>
                <a:cubicBezTo>
                  <a:pt x="522" y="454"/>
                  <a:pt x="524" y="458"/>
                  <a:pt x="526" y="462"/>
                </a:cubicBezTo>
                <a:cubicBezTo>
                  <a:pt x="527" y="466"/>
                  <a:pt x="530" y="478"/>
                  <a:pt x="529" y="474"/>
                </a:cubicBezTo>
                <a:cubicBezTo>
                  <a:pt x="527" y="464"/>
                  <a:pt x="523" y="444"/>
                  <a:pt x="523" y="444"/>
                </a:cubicBezTo>
                <a:cubicBezTo>
                  <a:pt x="526" y="428"/>
                  <a:pt x="531" y="415"/>
                  <a:pt x="535" y="399"/>
                </a:cubicBezTo>
                <a:cubicBezTo>
                  <a:pt x="532" y="352"/>
                  <a:pt x="524" y="350"/>
                  <a:pt x="553" y="321"/>
                </a:cubicBezTo>
                <a:cubicBezTo>
                  <a:pt x="562" y="293"/>
                  <a:pt x="552" y="269"/>
                  <a:pt x="580" y="255"/>
                </a:cubicBezTo>
                <a:cubicBezTo>
                  <a:pt x="598" y="281"/>
                  <a:pt x="597" y="295"/>
                  <a:pt x="580" y="321"/>
                </a:cubicBezTo>
                <a:cubicBezTo>
                  <a:pt x="576" y="349"/>
                  <a:pt x="581" y="374"/>
                  <a:pt x="574" y="402"/>
                </a:cubicBezTo>
                <a:cubicBezTo>
                  <a:pt x="583" y="437"/>
                  <a:pt x="566" y="470"/>
                  <a:pt x="607" y="480"/>
                </a:cubicBezTo>
                <a:cubicBezTo>
                  <a:pt x="612" y="464"/>
                  <a:pt x="619" y="452"/>
                  <a:pt x="622" y="435"/>
                </a:cubicBezTo>
                <a:cubicBezTo>
                  <a:pt x="619" y="404"/>
                  <a:pt x="616" y="382"/>
                  <a:pt x="619" y="351"/>
                </a:cubicBezTo>
                <a:cubicBezTo>
                  <a:pt x="615" y="340"/>
                  <a:pt x="631" y="318"/>
                  <a:pt x="631" y="318"/>
                </a:cubicBezTo>
                <a:cubicBezTo>
                  <a:pt x="621" y="278"/>
                  <a:pt x="620" y="278"/>
                  <a:pt x="664" y="273"/>
                </a:cubicBezTo>
                <a:cubicBezTo>
                  <a:pt x="667" y="243"/>
                  <a:pt x="665" y="243"/>
                  <a:pt x="691" y="237"/>
                </a:cubicBezTo>
                <a:cubicBezTo>
                  <a:pt x="699" y="222"/>
                  <a:pt x="693" y="213"/>
                  <a:pt x="703" y="198"/>
                </a:cubicBezTo>
                <a:cubicBezTo>
                  <a:pt x="699" y="187"/>
                  <a:pt x="698" y="181"/>
                  <a:pt x="688" y="171"/>
                </a:cubicBezTo>
                <a:cubicBezTo>
                  <a:pt x="681" y="164"/>
                  <a:pt x="668" y="167"/>
                  <a:pt x="658" y="165"/>
                </a:cubicBezTo>
                <a:cubicBezTo>
                  <a:pt x="625" y="160"/>
                  <a:pt x="594" y="149"/>
                  <a:pt x="562" y="138"/>
                </a:cubicBezTo>
                <a:cubicBezTo>
                  <a:pt x="556" y="114"/>
                  <a:pt x="584" y="106"/>
                  <a:pt x="604" y="99"/>
                </a:cubicBezTo>
                <a:cubicBezTo>
                  <a:pt x="618" y="72"/>
                  <a:pt x="590" y="55"/>
                  <a:pt x="571" y="39"/>
                </a:cubicBezTo>
                <a:cubicBezTo>
                  <a:pt x="566" y="8"/>
                  <a:pt x="552" y="12"/>
                  <a:pt x="523" y="15"/>
                </a:cubicBezTo>
                <a:cubicBezTo>
                  <a:pt x="510" y="41"/>
                  <a:pt x="511" y="36"/>
                  <a:pt x="508" y="75"/>
                </a:cubicBezTo>
                <a:cubicBezTo>
                  <a:pt x="519" y="103"/>
                  <a:pt x="515" y="110"/>
                  <a:pt x="499" y="135"/>
                </a:cubicBezTo>
                <a:cubicBezTo>
                  <a:pt x="488" y="134"/>
                  <a:pt x="472" y="141"/>
                  <a:pt x="466" y="132"/>
                </a:cubicBezTo>
                <a:cubicBezTo>
                  <a:pt x="447" y="105"/>
                  <a:pt x="477" y="102"/>
                  <a:pt x="487" y="99"/>
                </a:cubicBezTo>
                <a:cubicBezTo>
                  <a:pt x="494" y="77"/>
                  <a:pt x="459" y="80"/>
                  <a:pt x="445" y="78"/>
                </a:cubicBezTo>
                <a:cubicBezTo>
                  <a:pt x="417" y="70"/>
                  <a:pt x="390" y="61"/>
                  <a:pt x="361" y="54"/>
                </a:cubicBezTo>
                <a:cubicBezTo>
                  <a:pt x="337" y="40"/>
                  <a:pt x="335" y="37"/>
                  <a:pt x="316" y="12"/>
                </a:cubicBezTo>
                <a:cubicBezTo>
                  <a:pt x="315" y="10"/>
                  <a:pt x="291" y="3"/>
                  <a:pt x="283" y="0"/>
                </a:cubicBezTo>
                <a:cubicBezTo>
                  <a:pt x="236" y="5"/>
                  <a:pt x="262" y="4"/>
                  <a:pt x="232" y="24"/>
                </a:cubicBezTo>
                <a:cubicBezTo>
                  <a:pt x="244" y="63"/>
                  <a:pt x="240" y="58"/>
                  <a:pt x="280" y="66"/>
                </a:cubicBezTo>
                <a:cubicBezTo>
                  <a:pt x="299" y="74"/>
                  <a:pt x="314" y="79"/>
                  <a:pt x="328" y="93"/>
                </a:cubicBezTo>
                <a:cubicBezTo>
                  <a:pt x="322" y="115"/>
                  <a:pt x="313" y="129"/>
                  <a:pt x="304" y="150"/>
                </a:cubicBezTo>
                <a:cubicBezTo>
                  <a:pt x="254" y="146"/>
                  <a:pt x="277" y="153"/>
                  <a:pt x="235" y="132"/>
                </a:cubicBezTo>
                <a:cubicBezTo>
                  <a:pt x="227" y="128"/>
                  <a:pt x="217" y="131"/>
                  <a:pt x="208" y="129"/>
                </a:cubicBezTo>
                <a:cubicBezTo>
                  <a:pt x="188" y="126"/>
                  <a:pt x="168" y="121"/>
                  <a:pt x="148" y="117"/>
                </a:cubicBezTo>
                <a:cubicBezTo>
                  <a:pt x="124" y="85"/>
                  <a:pt x="136" y="87"/>
                  <a:pt x="97" y="81"/>
                </a:cubicBezTo>
                <a:cubicBezTo>
                  <a:pt x="92" y="85"/>
                  <a:pt x="84" y="87"/>
                  <a:pt x="82" y="93"/>
                </a:cubicBezTo>
                <a:cubicBezTo>
                  <a:pt x="75" y="115"/>
                  <a:pt x="99" y="150"/>
                  <a:pt x="118" y="156"/>
                </a:cubicBezTo>
                <a:cubicBezTo>
                  <a:pt x="108" y="175"/>
                  <a:pt x="104" y="174"/>
                  <a:pt x="82" y="177"/>
                </a:cubicBezTo>
                <a:cubicBezTo>
                  <a:pt x="72" y="180"/>
                  <a:pt x="59" y="179"/>
                  <a:pt x="52" y="186"/>
                </a:cubicBezTo>
                <a:cubicBezTo>
                  <a:pt x="0" y="238"/>
                  <a:pt x="74" y="204"/>
                  <a:pt x="28" y="222"/>
                </a:cubicBezTo>
                <a:cubicBezTo>
                  <a:pt x="10" y="240"/>
                  <a:pt x="17" y="253"/>
                  <a:pt x="34" y="270"/>
                </a:cubicBezTo>
                <a:cubicBezTo>
                  <a:pt x="68" y="265"/>
                  <a:pt x="54" y="255"/>
                  <a:pt x="82" y="246"/>
                </a:cubicBezTo>
                <a:cubicBezTo>
                  <a:pt x="89" y="272"/>
                  <a:pt x="98" y="283"/>
                  <a:pt x="67" y="291"/>
                </a:cubicBezTo>
                <a:cubicBezTo>
                  <a:pt x="59" y="308"/>
                  <a:pt x="59" y="322"/>
                  <a:pt x="79" y="327"/>
                </a:cubicBezTo>
                <a:cubicBezTo>
                  <a:pt x="100" y="324"/>
                  <a:pt x="124" y="327"/>
                  <a:pt x="142" y="315"/>
                </a:cubicBezTo>
                <a:cubicBezTo>
                  <a:pt x="157" y="305"/>
                  <a:pt x="173" y="284"/>
                  <a:pt x="187" y="270"/>
                </a:cubicBezTo>
                <a:cubicBezTo>
                  <a:pt x="195" y="262"/>
                  <a:pt x="199" y="264"/>
                  <a:pt x="211" y="261"/>
                </a:cubicBezTo>
                <a:cubicBezTo>
                  <a:pt x="217" y="259"/>
                  <a:pt x="229" y="255"/>
                  <a:pt x="229" y="255"/>
                </a:cubicBezTo>
                <a:cubicBezTo>
                  <a:pt x="244" y="260"/>
                  <a:pt x="254" y="271"/>
                  <a:pt x="265" y="282"/>
                </a:cubicBezTo>
                <a:cubicBezTo>
                  <a:pt x="260" y="313"/>
                  <a:pt x="258" y="334"/>
                  <a:pt x="286" y="351"/>
                </a:cubicBezTo>
                <a:cubicBezTo>
                  <a:pt x="297" y="368"/>
                  <a:pt x="311" y="357"/>
                  <a:pt x="325" y="348"/>
                </a:cubicBezTo>
                <a:cubicBezTo>
                  <a:pt x="330" y="333"/>
                  <a:pt x="340" y="320"/>
                  <a:pt x="355" y="315"/>
                </a:cubicBezTo>
                <a:cubicBezTo>
                  <a:pt x="363" y="291"/>
                  <a:pt x="366" y="328"/>
                  <a:pt x="367" y="333"/>
                </a:cubicBezTo>
                <a:cubicBezTo>
                  <a:pt x="384" y="327"/>
                  <a:pt x="381" y="322"/>
                  <a:pt x="391" y="315"/>
                </a:cubicBezTo>
                <a:cubicBezTo>
                  <a:pt x="392" y="314"/>
                  <a:pt x="393" y="317"/>
                  <a:pt x="394" y="318"/>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8" name="Freeform 39"/>
          <p:cNvSpPr>
            <a:spLocks/>
          </p:cNvSpPr>
          <p:nvPr/>
        </p:nvSpPr>
        <p:spPr bwMode="auto">
          <a:xfrm>
            <a:off x="3800475" y="4376738"/>
            <a:ext cx="1122363" cy="1228725"/>
          </a:xfrm>
          <a:custGeom>
            <a:avLst/>
            <a:gdLst>
              <a:gd name="T0" fmla="*/ 20637 w 707"/>
              <a:gd name="T1" fmla="*/ 452438 h 774"/>
              <a:gd name="T2" fmla="*/ 58737 w 707"/>
              <a:gd name="T3" fmla="*/ 371475 h 774"/>
              <a:gd name="T4" fmla="*/ 187325 w 707"/>
              <a:gd name="T5" fmla="*/ 247650 h 774"/>
              <a:gd name="T6" fmla="*/ 206375 w 707"/>
              <a:gd name="T7" fmla="*/ 109538 h 774"/>
              <a:gd name="T8" fmla="*/ 277812 w 707"/>
              <a:gd name="T9" fmla="*/ 133350 h 774"/>
              <a:gd name="T10" fmla="*/ 349250 w 707"/>
              <a:gd name="T11" fmla="*/ 152400 h 774"/>
              <a:gd name="T12" fmla="*/ 458787 w 707"/>
              <a:gd name="T13" fmla="*/ 47625 h 774"/>
              <a:gd name="T14" fmla="*/ 558800 w 707"/>
              <a:gd name="T15" fmla="*/ 76200 h 774"/>
              <a:gd name="T16" fmla="*/ 582612 w 707"/>
              <a:gd name="T17" fmla="*/ 238125 h 774"/>
              <a:gd name="T18" fmla="*/ 725487 w 707"/>
              <a:gd name="T19" fmla="*/ 157162 h 774"/>
              <a:gd name="T20" fmla="*/ 758825 w 707"/>
              <a:gd name="T21" fmla="*/ 180975 h 774"/>
              <a:gd name="T22" fmla="*/ 944562 w 707"/>
              <a:gd name="T23" fmla="*/ 238125 h 774"/>
              <a:gd name="T24" fmla="*/ 787400 w 707"/>
              <a:gd name="T25" fmla="*/ 276225 h 774"/>
              <a:gd name="T26" fmla="*/ 611187 w 707"/>
              <a:gd name="T27" fmla="*/ 261938 h 774"/>
              <a:gd name="T28" fmla="*/ 673100 w 707"/>
              <a:gd name="T29" fmla="*/ 333375 h 774"/>
              <a:gd name="T30" fmla="*/ 844550 w 707"/>
              <a:gd name="T31" fmla="*/ 371475 h 774"/>
              <a:gd name="T32" fmla="*/ 944562 w 707"/>
              <a:gd name="T33" fmla="*/ 300038 h 774"/>
              <a:gd name="T34" fmla="*/ 996950 w 707"/>
              <a:gd name="T35" fmla="*/ 342900 h 774"/>
              <a:gd name="T36" fmla="*/ 1035050 w 707"/>
              <a:gd name="T37" fmla="*/ 409575 h 774"/>
              <a:gd name="T38" fmla="*/ 849312 w 707"/>
              <a:gd name="T39" fmla="*/ 433388 h 774"/>
              <a:gd name="T40" fmla="*/ 830262 w 707"/>
              <a:gd name="T41" fmla="*/ 500063 h 774"/>
              <a:gd name="T42" fmla="*/ 677862 w 707"/>
              <a:gd name="T43" fmla="*/ 552450 h 774"/>
              <a:gd name="T44" fmla="*/ 606425 w 707"/>
              <a:gd name="T45" fmla="*/ 661987 h 774"/>
              <a:gd name="T46" fmla="*/ 501650 w 707"/>
              <a:gd name="T47" fmla="*/ 695325 h 774"/>
              <a:gd name="T48" fmla="*/ 401637 w 707"/>
              <a:gd name="T49" fmla="*/ 823913 h 774"/>
              <a:gd name="T50" fmla="*/ 377825 w 707"/>
              <a:gd name="T51" fmla="*/ 985838 h 774"/>
              <a:gd name="T52" fmla="*/ 420687 w 707"/>
              <a:gd name="T53" fmla="*/ 1100138 h 774"/>
              <a:gd name="T54" fmla="*/ 363537 w 707"/>
              <a:gd name="T55" fmla="*/ 1004888 h 774"/>
              <a:gd name="T56" fmla="*/ 277812 w 707"/>
              <a:gd name="T57" fmla="*/ 614363 h 774"/>
              <a:gd name="T58" fmla="*/ 258762 w 707"/>
              <a:gd name="T59" fmla="*/ 681037 h 774"/>
              <a:gd name="T60" fmla="*/ 244475 w 707"/>
              <a:gd name="T61" fmla="*/ 947738 h 774"/>
              <a:gd name="T62" fmla="*/ 230187 w 707"/>
              <a:gd name="T63" fmla="*/ 1095375 h 774"/>
              <a:gd name="T64" fmla="*/ 254000 w 707"/>
              <a:gd name="T65" fmla="*/ 904875 h 774"/>
              <a:gd name="T66" fmla="*/ 220662 w 707"/>
              <a:gd name="T67" fmla="*/ 747712 h 774"/>
              <a:gd name="T68" fmla="*/ 182562 w 707"/>
              <a:gd name="T69" fmla="*/ 604838 h 774"/>
              <a:gd name="T70" fmla="*/ 125412 w 707"/>
              <a:gd name="T71" fmla="*/ 800100 h 774"/>
              <a:gd name="T72" fmla="*/ 96837 w 707"/>
              <a:gd name="T73" fmla="*/ 857250 h 774"/>
              <a:gd name="T74" fmla="*/ 144462 w 707"/>
              <a:gd name="T75" fmla="*/ 1133475 h 774"/>
              <a:gd name="T76" fmla="*/ 120650 w 707"/>
              <a:gd name="T77" fmla="*/ 1143000 h 774"/>
              <a:gd name="T78" fmla="*/ 77787 w 707"/>
              <a:gd name="T79" fmla="*/ 1000125 h 774"/>
              <a:gd name="T80" fmla="*/ 63500 w 707"/>
              <a:gd name="T81" fmla="*/ 790575 h 774"/>
              <a:gd name="T82" fmla="*/ 77787 w 707"/>
              <a:gd name="T83" fmla="*/ 552450 h 7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7"/>
              <a:gd name="T127" fmla="*/ 0 h 774"/>
              <a:gd name="T128" fmla="*/ 707 w 707"/>
              <a:gd name="T129" fmla="*/ 774 h 7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7" h="774">
                <a:moveTo>
                  <a:pt x="40" y="321"/>
                </a:moveTo>
                <a:cubicBezTo>
                  <a:pt x="33" y="306"/>
                  <a:pt x="27" y="294"/>
                  <a:pt x="13" y="285"/>
                </a:cubicBezTo>
                <a:cubicBezTo>
                  <a:pt x="0" y="266"/>
                  <a:pt x="13" y="258"/>
                  <a:pt x="28" y="243"/>
                </a:cubicBezTo>
                <a:cubicBezTo>
                  <a:pt x="31" y="240"/>
                  <a:pt x="37" y="234"/>
                  <a:pt x="37" y="234"/>
                </a:cubicBezTo>
                <a:cubicBezTo>
                  <a:pt x="43" y="217"/>
                  <a:pt x="62" y="225"/>
                  <a:pt x="82" y="210"/>
                </a:cubicBezTo>
                <a:cubicBezTo>
                  <a:pt x="99" y="197"/>
                  <a:pt x="111" y="177"/>
                  <a:pt x="118" y="156"/>
                </a:cubicBezTo>
                <a:cubicBezTo>
                  <a:pt x="110" y="142"/>
                  <a:pt x="101" y="137"/>
                  <a:pt x="94" y="123"/>
                </a:cubicBezTo>
                <a:cubicBezTo>
                  <a:pt x="99" y="94"/>
                  <a:pt x="99" y="75"/>
                  <a:pt x="130" y="69"/>
                </a:cubicBezTo>
                <a:cubicBezTo>
                  <a:pt x="137" y="54"/>
                  <a:pt x="135" y="49"/>
                  <a:pt x="151" y="45"/>
                </a:cubicBezTo>
                <a:cubicBezTo>
                  <a:pt x="192" y="55"/>
                  <a:pt x="196" y="52"/>
                  <a:pt x="175" y="84"/>
                </a:cubicBezTo>
                <a:cubicBezTo>
                  <a:pt x="179" y="115"/>
                  <a:pt x="171" y="118"/>
                  <a:pt x="217" y="105"/>
                </a:cubicBezTo>
                <a:cubicBezTo>
                  <a:pt x="220" y="104"/>
                  <a:pt x="218" y="99"/>
                  <a:pt x="220" y="96"/>
                </a:cubicBezTo>
                <a:cubicBezTo>
                  <a:pt x="223" y="91"/>
                  <a:pt x="228" y="86"/>
                  <a:pt x="232" y="81"/>
                </a:cubicBezTo>
                <a:cubicBezTo>
                  <a:pt x="244" y="67"/>
                  <a:pt x="274" y="41"/>
                  <a:pt x="289" y="30"/>
                </a:cubicBezTo>
                <a:cubicBezTo>
                  <a:pt x="321" y="35"/>
                  <a:pt x="347" y="23"/>
                  <a:pt x="370" y="0"/>
                </a:cubicBezTo>
                <a:cubicBezTo>
                  <a:pt x="408" y="9"/>
                  <a:pt x="370" y="41"/>
                  <a:pt x="352" y="48"/>
                </a:cubicBezTo>
                <a:cubicBezTo>
                  <a:pt x="344" y="73"/>
                  <a:pt x="319" y="90"/>
                  <a:pt x="310" y="117"/>
                </a:cubicBezTo>
                <a:cubicBezTo>
                  <a:pt x="315" y="168"/>
                  <a:pt x="319" y="159"/>
                  <a:pt x="367" y="150"/>
                </a:cubicBezTo>
                <a:cubicBezTo>
                  <a:pt x="382" y="140"/>
                  <a:pt x="398" y="135"/>
                  <a:pt x="415" y="129"/>
                </a:cubicBezTo>
                <a:cubicBezTo>
                  <a:pt x="427" y="117"/>
                  <a:pt x="443" y="108"/>
                  <a:pt x="457" y="99"/>
                </a:cubicBezTo>
                <a:cubicBezTo>
                  <a:pt x="465" y="100"/>
                  <a:pt x="474" y="97"/>
                  <a:pt x="481" y="102"/>
                </a:cubicBezTo>
                <a:cubicBezTo>
                  <a:pt x="484" y="104"/>
                  <a:pt x="476" y="110"/>
                  <a:pt x="478" y="114"/>
                </a:cubicBezTo>
                <a:cubicBezTo>
                  <a:pt x="480" y="120"/>
                  <a:pt x="505" y="120"/>
                  <a:pt x="511" y="123"/>
                </a:cubicBezTo>
                <a:cubicBezTo>
                  <a:pt x="538" y="135"/>
                  <a:pt x="569" y="137"/>
                  <a:pt x="595" y="150"/>
                </a:cubicBezTo>
                <a:cubicBezTo>
                  <a:pt x="602" y="172"/>
                  <a:pt x="567" y="160"/>
                  <a:pt x="556" y="159"/>
                </a:cubicBezTo>
                <a:cubicBezTo>
                  <a:pt x="530" y="163"/>
                  <a:pt x="519" y="169"/>
                  <a:pt x="496" y="174"/>
                </a:cubicBezTo>
                <a:cubicBezTo>
                  <a:pt x="482" y="169"/>
                  <a:pt x="481" y="160"/>
                  <a:pt x="466" y="156"/>
                </a:cubicBezTo>
                <a:cubicBezTo>
                  <a:pt x="419" y="165"/>
                  <a:pt x="446" y="161"/>
                  <a:pt x="385" y="165"/>
                </a:cubicBezTo>
                <a:cubicBezTo>
                  <a:pt x="371" y="175"/>
                  <a:pt x="359" y="184"/>
                  <a:pt x="343" y="189"/>
                </a:cubicBezTo>
                <a:cubicBezTo>
                  <a:pt x="371" y="217"/>
                  <a:pt x="349" y="200"/>
                  <a:pt x="424" y="210"/>
                </a:cubicBezTo>
                <a:cubicBezTo>
                  <a:pt x="453" y="214"/>
                  <a:pt x="481" y="232"/>
                  <a:pt x="511" y="237"/>
                </a:cubicBezTo>
                <a:cubicBezTo>
                  <a:pt x="518" y="236"/>
                  <a:pt x="526" y="238"/>
                  <a:pt x="532" y="234"/>
                </a:cubicBezTo>
                <a:cubicBezTo>
                  <a:pt x="537" y="231"/>
                  <a:pt x="537" y="223"/>
                  <a:pt x="541" y="219"/>
                </a:cubicBezTo>
                <a:cubicBezTo>
                  <a:pt x="554" y="204"/>
                  <a:pt x="576" y="192"/>
                  <a:pt x="595" y="189"/>
                </a:cubicBezTo>
                <a:cubicBezTo>
                  <a:pt x="620" y="195"/>
                  <a:pt x="617" y="188"/>
                  <a:pt x="625" y="207"/>
                </a:cubicBezTo>
                <a:cubicBezTo>
                  <a:pt x="626" y="210"/>
                  <a:pt x="626" y="214"/>
                  <a:pt x="628" y="216"/>
                </a:cubicBezTo>
                <a:cubicBezTo>
                  <a:pt x="637" y="225"/>
                  <a:pt x="648" y="230"/>
                  <a:pt x="658" y="237"/>
                </a:cubicBezTo>
                <a:cubicBezTo>
                  <a:pt x="669" y="259"/>
                  <a:pt x="707" y="269"/>
                  <a:pt x="652" y="258"/>
                </a:cubicBezTo>
                <a:cubicBezTo>
                  <a:pt x="638" y="240"/>
                  <a:pt x="630" y="237"/>
                  <a:pt x="607" y="234"/>
                </a:cubicBezTo>
                <a:cubicBezTo>
                  <a:pt x="573" y="268"/>
                  <a:pt x="583" y="261"/>
                  <a:pt x="535" y="273"/>
                </a:cubicBezTo>
                <a:cubicBezTo>
                  <a:pt x="514" y="287"/>
                  <a:pt x="524" y="283"/>
                  <a:pt x="508" y="288"/>
                </a:cubicBezTo>
                <a:cubicBezTo>
                  <a:pt x="515" y="310"/>
                  <a:pt x="510" y="302"/>
                  <a:pt x="523" y="315"/>
                </a:cubicBezTo>
                <a:cubicBezTo>
                  <a:pt x="516" y="342"/>
                  <a:pt x="489" y="332"/>
                  <a:pt x="466" y="330"/>
                </a:cubicBezTo>
                <a:cubicBezTo>
                  <a:pt x="447" y="311"/>
                  <a:pt x="441" y="336"/>
                  <a:pt x="427" y="348"/>
                </a:cubicBezTo>
                <a:cubicBezTo>
                  <a:pt x="418" y="356"/>
                  <a:pt x="394" y="363"/>
                  <a:pt x="394" y="363"/>
                </a:cubicBezTo>
                <a:cubicBezTo>
                  <a:pt x="391" y="375"/>
                  <a:pt x="385" y="412"/>
                  <a:pt x="382" y="417"/>
                </a:cubicBezTo>
                <a:cubicBezTo>
                  <a:pt x="379" y="421"/>
                  <a:pt x="372" y="419"/>
                  <a:pt x="367" y="420"/>
                </a:cubicBezTo>
                <a:cubicBezTo>
                  <a:pt x="350" y="425"/>
                  <a:pt x="332" y="430"/>
                  <a:pt x="316" y="438"/>
                </a:cubicBezTo>
                <a:cubicBezTo>
                  <a:pt x="304" y="461"/>
                  <a:pt x="299" y="485"/>
                  <a:pt x="271" y="492"/>
                </a:cubicBezTo>
                <a:cubicBezTo>
                  <a:pt x="259" y="500"/>
                  <a:pt x="256" y="505"/>
                  <a:pt x="253" y="519"/>
                </a:cubicBezTo>
                <a:cubicBezTo>
                  <a:pt x="251" y="548"/>
                  <a:pt x="251" y="577"/>
                  <a:pt x="247" y="606"/>
                </a:cubicBezTo>
                <a:cubicBezTo>
                  <a:pt x="246" y="612"/>
                  <a:pt x="239" y="615"/>
                  <a:pt x="238" y="621"/>
                </a:cubicBezTo>
                <a:cubicBezTo>
                  <a:pt x="235" y="638"/>
                  <a:pt x="247" y="658"/>
                  <a:pt x="256" y="672"/>
                </a:cubicBezTo>
                <a:cubicBezTo>
                  <a:pt x="258" y="679"/>
                  <a:pt x="265" y="685"/>
                  <a:pt x="265" y="693"/>
                </a:cubicBezTo>
                <a:cubicBezTo>
                  <a:pt x="265" y="706"/>
                  <a:pt x="247" y="726"/>
                  <a:pt x="247" y="726"/>
                </a:cubicBezTo>
                <a:cubicBezTo>
                  <a:pt x="235" y="707"/>
                  <a:pt x="235" y="661"/>
                  <a:pt x="229" y="633"/>
                </a:cubicBezTo>
                <a:cubicBezTo>
                  <a:pt x="239" y="565"/>
                  <a:pt x="258" y="486"/>
                  <a:pt x="193" y="447"/>
                </a:cubicBezTo>
                <a:cubicBezTo>
                  <a:pt x="186" y="426"/>
                  <a:pt x="187" y="405"/>
                  <a:pt x="175" y="387"/>
                </a:cubicBezTo>
                <a:cubicBezTo>
                  <a:pt x="170" y="367"/>
                  <a:pt x="166" y="366"/>
                  <a:pt x="151" y="381"/>
                </a:cubicBezTo>
                <a:cubicBezTo>
                  <a:pt x="154" y="399"/>
                  <a:pt x="160" y="412"/>
                  <a:pt x="163" y="429"/>
                </a:cubicBezTo>
                <a:cubicBezTo>
                  <a:pt x="154" y="466"/>
                  <a:pt x="172" y="494"/>
                  <a:pt x="184" y="531"/>
                </a:cubicBezTo>
                <a:cubicBezTo>
                  <a:pt x="181" y="579"/>
                  <a:pt x="182" y="569"/>
                  <a:pt x="154" y="597"/>
                </a:cubicBezTo>
                <a:cubicBezTo>
                  <a:pt x="150" y="609"/>
                  <a:pt x="158" y="622"/>
                  <a:pt x="160" y="636"/>
                </a:cubicBezTo>
                <a:cubicBezTo>
                  <a:pt x="159" y="646"/>
                  <a:pt x="169" y="747"/>
                  <a:pt x="145" y="690"/>
                </a:cubicBezTo>
                <a:cubicBezTo>
                  <a:pt x="148" y="659"/>
                  <a:pt x="143" y="638"/>
                  <a:pt x="136" y="609"/>
                </a:cubicBezTo>
                <a:cubicBezTo>
                  <a:pt x="140" y="592"/>
                  <a:pt x="153" y="587"/>
                  <a:pt x="160" y="570"/>
                </a:cubicBezTo>
                <a:cubicBezTo>
                  <a:pt x="153" y="548"/>
                  <a:pt x="156" y="526"/>
                  <a:pt x="151" y="504"/>
                </a:cubicBezTo>
                <a:cubicBezTo>
                  <a:pt x="148" y="493"/>
                  <a:pt x="143" y="482"/>
                  <a:pt x="139" y="471"/>
                </a:cubicBezTo>
                <a:cubicBezTo>
                  <a:pt x="137" y="463"/>
                  <a:pt x="133" y="447"/>
                  <a:pt x="133" y="447"/>
                </a:cubicBezTo>
                <a:cubicBezTo>
                  <a:pt x="131" y="422"/>
                  <a:pt x="133" y="399"/>
                  <a:pt x="115" y="381"/>
                </a:cubicBezTo>
                <a:cubicBezTo>
                  <a:pt x="68" y="405"/>
                  <a:pt x="102" y="436"/>
                  <a:pt x="70" y="468"/>
                </a:cubicBezTo>
                <a:cubicBezTo>
                  <a:pt x="65" y="482"/>
                  <a:pt x="74" y="490"/>
                  <a:pt x="79" y="504"/>
                </a:cubicBezTo>
                <a:cubicBezTo>
                  <a:pt x="76" y="511"/>
                  <a:pt x="73" y="518"/>
                  <a:pt x="70" y="525"/>
                </a:cubicBezTo>
                <a:cubicBezTo>
                  <a:pt x="67" y="530"/>
                  <a:pt x="63" y="535"/>
                  <a:pt x="61" y="540"/>
                </a:cubicBezTo>
                <a:cubicBezTo>
                  <a:pt x="57" y="549"/>
                  <a:pt x="52" y="567"/>
                  <a:pt x="52" y="567"/>
                </a:cubicBezTo>
                <a:cubicBezTo>
                  <a:pt x="55" y="610"/>
                  <a:pt x="59" y="682"/>
                  <a:pt x="91" y="714"/>
                </a:cubicBezTo>
                <a:cubicBezTo>
                  <a:pt x="96" y="735"/>
                  <a:pt x="99" y="761"/>
                  <a:pt x="79" y="774"/>
                </a:cubicBezTo>
                <a:cubicBezTo>
                  <a:pt x="64" y="751"/>
                  <a:pt x="76" y="773"/>
                  <a:pt x="76" y="720"/>
                </a:cubicBezTo>
                <a:cubicBezTo>
                  <a:pt x="76" y="706"/>
                  <a:pt x="61" y="681"/>
                  <a:pt x="61" y="681"/>
                </a:cubicBezTo>
                <a:cubicBezTo>
                  <a:pt x="57" y="664"/>
                  <a:pt x="55" y="647"/>
                  <a:pt x="49" y="630"/>
                </a:cubicBezTo>
                <a:cubicBezTo>
                  <a:pt x="46" y="610"/>
                  <a:pt x="42" y="590"/>
                  <a:pt x="31" y="573"/>
                </a:cubicBezTo>
                <a:cubicBezTo>
                  <a:pt x="51" y="534"/>
                  <a:pt x="44" y="558"/>
                  <a:pt x="40" y="498"/>
                </a:cubicBezTo>
                <a:cubicBezTo>
                  <a:pt x="43" y="470"/>
                  <a:pt x="48" y="448"/>
                  <a:pt x="61" y="423"/>
                </a:cubicBezTo>
                <a:cubicBezTo>
                  <a:pt x="63" y="381"/>
                  <a:pt x="73" y="372"/>
                  <a:pt x="49" y="348"/>
                </a:cubicBezTo>
                <a:cubicBezTo>
                  <a:pt x="46" y="339"/>
                  <a:pt x="43" y="330"/>
                  <a:pt x="40" y="321"/>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49" name="Freeform 40"/>
          <p:cNvSpPr>
            <a:spLocks noChangeAspect="1"/>
          </p:cNvSpPr>
          <p:nvPr/>
        </p:nvSpPr>
        <p:spPr bwMode="auto">
          <a:xfrm>
            <a:off x="2292350" y="4165600"/>
            <a:ext cx="3109913" cy="2139950"/>
          </a:xfrm>
          <a:custGeom>
            <a:avLst/>
            <a:gdLst>
              <a:gd name="T0" fmla="*/ 615531 w 1157"/>
              <a:gd name="T1" fmla="*/ 534988 h 796"/>
              <a:gd name="T2" fmla="*/ 615531 w 1157"/>
              <a:gd name="T3" fmla="*/ 486597 h 796"/>
              <a:gd name="T4" fmla="*/ 397811 w 1157"/>
              <a:gd name="T5" fmla="*/ 470466 h 796"/>
              <a:gd name="T6" fmla="*/ 413938 w 1157"/>
              <a:gd name="T7" fmla="*/ 672095 h 796"/>
              <a:gd name="T8" fmla="*/ 349428 w 1157"/>
              <a:gd name="T9" fmla="*/ 615639 h 796"/>
              <a:gd name="T10" fmla="*/ 26879 w 1157"/>
              <a:gd name="T11" fmla="*/ 534988 h 796"/>
              <a:gd name="T12" fmla="*/ 163962 w 1157"/>
              <a:gd name="T13" fmla="*/ 397880 h 796"/>
              <a:gd name="T14" fmla="*/ 325237 w 1157"/>
              <a:gd name="T15" fmla="*/ 268838 h 796"/>
              <a:gd name="T16" fmla="*/ 534894 w 1157"/>
              <a:gd name="T17" fmla="*/ 301098 h 796"/>
              <a:gd name="T18" fmla="*/ 760679 w 1157"/>
              <a:gd name="T19" fmla="*/ 155926 h 796"/>
              <a:gd name="T20" fmla="*/ 857443 w 1157"/>
              <a:gd name="T21" fmla="*/ 123665 h 796"/>
              <a:gd name="T22" fmla="*/ 1131610 w 1157"/>
              <a:gd name="T23" fmla="*/ 220447 h 796"/>
              <a:gd name="T24" fmla="*/ 1373522 w 1157"/>
              <a:gd name="T25" fmla="*/ 284968 h 796"/>
              <a:gd name="T26" fmla="*/ 1397713 w 1157"/>
              <a:gd name="T27" fmla="*/ 236577 h 796"/>
              <a:gd name="T28" fmla="*/ 1591243 w 1157"/>
              <a:gd name="T29" fmla="*/ 163991 h 796"/>
              <a:gd name="T30" fmla="*/ 1849282 w 1157"/>
              <a:gd name="T31" fmla="*/ 220447 h 796"/>
              <a:gd name="T32" fmla="*/ 2236341 w 1157"/>
              <a:gd name="T33" fmla="*/ 188187 h 796"/>
              <a:gd name="T34" fmla="*/ 2437934 w 1157"/>
              <a:gd name="T35" fmla="*/ 34949 h 796"/>
              <a:gd name="T36" fmla="*/ 2566954 w 1157"/>
              <a:gd name="T37" fmla="*/ 188187 h 796"/>
              <a:gd name="T38" fmla="*/ 2986268 w 1157"/>
              <a:gd name="T39" fmla="*/ 276903 h 796"/>
              <a:gd name="T40" fmla="*/ 2857249 w 1157"/>
              <a:gd name="T41" fmla="*/ 373685 h 796"/>
              <a:gd name="T42" fmla="*/ 3058842 w 1157"/>
              <a:gd name="T43" fmla="*/ 430141 h 796"/>
              <a:gd name="T44" fmla="*/ 2929822 w 1157"/>
              <a:gd name="T45" fmla="*/ 567248 h 796"/>
              <a:gd name="T46" fmla="*/ 2695973 w 1157"/>
              <a:gd name="T47" fmla="*/ 688225 h 796"/>
              <a:gd name="T48" fmla="*/ 2905631 w 1157"/>
              <a:gd name="T49" fmla="*/ 720486 h 796"/>
              <a:gd name="T50" fmla="*/ 2784675 w 1157"/>
              <a:gd name="T51" fmla="*/ 801137 h 796"/>
              <a:gd name="T52" fmla="*/ 2381488 w 1157"/>
              <a:gd name="T53" fmla="*/ 1026961 h 796"/>
              <a:gd name="T54" fmla="*/ 2276660 w 1157"/>
              <a:gd name="T55" fmla="*/ 1220524 h 796"/>
              <a:gd name="T56" fmla="*/ 2050875 w 1157"/>
              <a:gd name="T57" fmla="*/ 1083417 h 796"/>
              <a:gd name="T58" fmla="*/ 1881537 w 1157"/>
              <a:gd name="T59" fmla="*/ 1156003 h 796"/>
              <a:gd name="T60" fmla="*/ 1712199 w 1157"/>
              <a:gd name="T61" fmla="*/ 1389892 h 796"/>
              <a:gd name="T62" fmla="*/ 1760581 w 1157"/>
              <a:gd name="T63" fmla="*/ 1535065 h 796"/>
              <a:gd name="T64" fmla="*/ 1615434 w 1157"/>
              <a:gd name="T65" fmla="*/ 1704433 h 796"/>
              <a:gd name="T66" fmla="*/ 1470287 w 1157"/>
              <a:gd name="T67" fmla="*/ 2059299 h 796"/>
              <a:gd name="T68" fmla="*/ 1421905 w 1157"/>
              <a:gd name="T69" fmla="*/ 2059299 h 796"/>
              <a:gd name="T70" fmla="*/ 1413841 w 1157"/>
              <a:gd name="T71" fmla="*/ 1510869 h 796"/>
              <a:gd name="T72" fmla="*/ 1163865 w 1157"/>
              <a:gd name="T73" fmla="*/ 1083417 h 796"/>
              <a:gd name="T74" fmla="*/ 873571 w 1157"/>
              <a:gd name="T75" fmla="*/ 760811 h 796"/>
              <a:gd name="T76" fmla="*/ 792933 w 1157"/>
              <a:gd name="T77" fmla="*/ 599509 h 7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7"/>
              <a:gd name="T118" fmla="*/ 0 h 796"/>
              <a:gd name="T119" fmla="*/ 1157 w 1157"/>
              <a:gd name="T120" fmla="*/ 796 h 7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7" h="796">
                <a:moveTo>
                  <a:pt x="295" y="223"/>
                </a:moveTo>
                <a:cubicBezTo>
                  <a:pt x="273" y="190"/>
                  <a:pt x="290" y="206"/>
                  <a:pt x="229" y="199"/>
                </a:cubicBezTo>
                <a:cubicBezTo>
                  <a:pt x="227" y="196"/>
                  <a:pt x="223" y="194"/>
                  <a:pt x="223" y="190"/>
                </a:cubicBezTo>
                <a:cubicBezTo>
                  <a:pt x="223" y="186"/>
                  <a:pt x="231" y="184"/>
                  <a:pt x="229" y="181"/>
                </a:cubicBezTo>
                <a:cubicBezTo>
                  <a:pt x="222" y="169"/>
                  <a:pt x="203" y="172"/>
                  <a:pt x="190" y="169"/>
                </a:cubicBezTo>
                <a:cubicBezTo>
                  <a:pt x="173" y="158"/>
                  <a:pt x="164" y="170"/>
                  <a:pt x="148" y="175"/>
                </a:cubicBezTo>
                <a:cubicBezTo>
                  <a:pt x="144" y="202"/>
                  <a:pt x="151" y="215"/>
                  <a:pt x="178" y="220"/>
                </a:cubicBezTo>
                <a:cubicBezTo>
                  <a:pt x="184" y="242"/>
                  <a:pt x="173" y="245"/>
                  <a:pt x="154" y="250"/>
                </a:cubicBezTo>
                <a:cubicBezTo>
                  <a:pt x="147" y="249"/>
                  <a:pt x="138" y="252"/>
                  <a:pt x="133" y="247"/>
                </a:cubicBezTo>
                <a:cubicBezTo>
                  <a:pt x="128" y="243"/>
                  <a:pt x="135" y="233"/>
                  <a:pt x="130" y="229"/>
                </a:cubicBezTo>
                <a:cubicBezTo>
                  <a:pt x="123" y="223"/>
                  <a:pt x="111" y="225"/>
                  <a:pt x="103" y="220"/>
                </a:cubicBezTo>
                <a:cubicBezTo>
                  <a:pt x="74" y="201"/>
                  <a:pt x="44" y="201"/>
                  <a:pt x="10" y="199"/>
                </a:cubicBezTo>
                <a:cubicBezTo>
                  <a:pt x="0" y="184"/>
                  <a:pt x="15" y="164"/>
                  <a:pt x="28" y="154"/>
                </a:cubicBezTo>
                <a:cubicBezTo>
                  <a:pt x="37" y="147"/>
                  <a:pt x="50" y="149"/>
                  <a:pt x="61" y="148"/>
                </a:cubicBezTo>
                <a:cubicBezTo>
                  <a:pt x="70" y="129"/>
                  <a:pt x="56" y="100"/>
                  <a:pt x="82" y="91"/>
                </a:cubicBezTo>
                <a:cubicBezTo>
                  <a:pt x="104" y="95"/>
                  <a:pt x="104" y="88"/>
                  <a:pt x="121" y="100"/>
                </a:cubicBezTo>
                <a:cubicBezTo>
                  <a:pt x="132" y="108"/>
                  <a:pt x="154" y="121"/>
                  <a:pt x="154" y="121"/>
                </a:cubicBezTo>
                <a:cubicBezTo>
                  <a:pt x="169" y="119"/>
                  <a:pt x="184" y="117"/>
                  <a:pt x="199" y="112"/>
                </a:cubicBezTo>
                <a:cubicBezTo>
                  <a:pt x="257" y="125"/>
                  <a:pt x="235" y="120"/>
                  <a:pt x="265" y="127"/>
                </a:cubicBezTo>
                <a:cubicBezTo>
                  <a:pt x="268" y="91"/>
                  <a:pt x="265" y="85"/>
                  <a:pt x="283" y="58"/>
                </a:cubicBezTo>
                <a:cubicBezTo>
                  <a:pt x="283" y="58"/>
                  <a:pt x="306" y="50"/>
                  <a:pt x="310" y="49"/>
                </a:cubicBezTo>
                <a:cubicBezTo>
                  <a:pt x="313" y="48"/>
                  <a:pt x="319" y="46"/>
                  <a:pt x="319" y="46"/>
                </a:cubicBezTo>
                <a:cubicBezTo>
                  <a:pt x="340" y="59"/>
                  <a:pt x="354" y="74"/>
                  <a:pt x="373" y="88"/>
                </a:cubicBezTo>
                <a:cubicBezTo>
                  <a:pt x="390" y="85"/>
                  <a:pt x="408" y="73"/>
                  <a:pt x="421" y="82"/>
                </a:cubicBezTo>
                <a:cubicBezTo>
                  <a:pt x="430" y="99"/>
                  <a:pt x="429" y="111"/>
                  <a:pt x="448" y="106"/>
                </a:cubicBezTo>
                <a:cubicBezTo>
                  <a:pt x="469" y="107"/>
                  <a:pt x="494" y="118"/>
                  <a:pt x="511" y="106"/>
                </a:cubicBezTo>
                <a:cubicBezTo>
                  <a:pt x="514" y="104"/>
                  <a:pt x="513" y="100"/>
                  <a:pt x="514" y="97"/>
                </a:cubicBezTo>
                <a:cubicBezTo>
                  <a:pt x="516" y="94"/>
                  <a:pt x="517" y="90"/>
                  <a:pt x="520" y="88"/>
                </a:cubicBezTo>
                <a:cubicBezTo>
                  <a:pt x="532" y="81"/>
                  <a:pt x="546" y="82"/>
                  <a:pt x="559" y="79"/>
                </a:cubicBezTo>
                <a:cubicBezTo>
                  <a:pt x="571" y="67"/>
                  <a:pt x="575" y="64"/>
                  <a:pt x="592" y="61"/>
                </a:cubicBezTo>
                <a:cubicBezTo>
                  <a:pt x="612" y="62"/>
                  <a:pt x="632" y="62"/>
                  <a:pt x="652" y="64"/>
                </a:cubicBezTo>
                <a:cubicBezTo>
                  <a:pt x="666" y="66"/>
                  <a:pt x="673" y="79"/>
                  <a:pt x="688" y="82"/>
                </a:cubicBezTo>
                <a:cubicBezTo>
                  <a:pt x="705" y="71"/>
                  <a:pt x="723" y="82"/>
                  <a:pt x="742" y="85"/>
                </a:cubicBezTo>
                <a:cubicBezTo>
                  <a:pt x="772" y="82"/>
                  <a:pt x="803" y="80"/>
                  <a:pt x="832" y="70"/>
                </a:cubicBezTo>
                <a:cubicBezTo>
                  <a:pt x="842" y="60"/>
                  <a:pt x="848" y="51"/>
                  <a:pt x="859" y="43"/>
                </a:cubicBezTo>
                <a:cubicBezTo>
                  <a:pt x="869" y="18"/>
                  <a:pt x="882" y="17"/>
                  <a:pt x="907" y="13"/>
                </a:cubicBezTo>
                <a:cubicBezTo>
                  <a:pt x="933" y="0"/>
                  <a:pt x="926" y="17"/>
                  <a:pt x="916" y="31"/>
                </a:cubicBezTo>
                <a:cubicBezTo>
                  <a:pt x="905" y="63"/>
                  <a:pt x="932" y="64"/>
                  <a:pt x="955" y="70"/>
                </a:cubicBezTo>
                <a:cubicBezTo>
                  <a:pt x="970" y="92"/>
                  <a:pt x="985" y="98"/>
                  <a:pt x="1009" y="106"/>
                </a:cubicBezTo>
                <a:cubicBezTo>
                  <a:pt x="1053" y="104"/>
                  <a:pt x="1069" y="100"/>
                  <a:pt x="1111" y="103"/>
                </a:cubicBezTo>
                <a:cubicBezTo>
                  <a:pt x="1157" y="131"/>
                  <a:pt x="1128" y="124"/>
                  <a:pt x="1096" y="130"/>
                </a:cubicBezTo>
                <a:cubicBezTo>
                  <a:pt x="1087" y="136"/>
                  <a:pt x="1071" y="131"/>
                  <a:pt x="1063" y="139"/>
                </a:cubicBezTo>
                <a:cubicBezTo>
                  <a:pt x="1063" y="139"/>
                  <a:pt x="1078" y="144"/>
                  <a:pt x="1090" y="151"/>
                </a:cubicBezTo>
                <a:cubicBezTo>
                  <a:pt x="1114" y="165"/>
                  <a:pt x="1082" y="156"/>
                  <a:pt x="1138" y="160"/>
                </a:cubicBezTo>
                <a:cubicBezTo>
                  <a:pt x="1142" y="186"/>
                  <a:pt x="1156" y="189"/>
                  <a:pt x="1129" y="193"/>
                </a:cubicBezTo>
                <a:cubicBezTo>
                  <a:pt x="1113" y="214"/>
                  <a:pt x="1120" y="215"/>
                  <a:pt x="1090" y="211"/>
                </a:cubicBezTo>
                <a:cubicBezTo>
                  <a:pt x="1075" y="206"/>
                  <a:pt x="1068" y="212"/>
                  <a:pt x="1054" y="220"/>
                </a:cubicBezTo>
                <a:cubicBezTo>
                  <a:pt x="1050" y="226"/>
                  <a:pt x="1013" y="248"/>
                  <a:pt x="1003" y="256"/>
                </a:cubicBezTo>
                <a:cubicBezTo>
                  <a:pt x="996" y="277"/>
                  <a:pt x="1021" y="268"/>
                  <a:pt x="1033" y="265"/>
                </a:cubicBezTo>
                <a:cubicBezTo>
                  <a:pt x="1049" y="266"/>
                  <a:pt x="1065" y="265"/>
                  <a:pt x="1081" y="268"/>
                </a:cubicBezTo>
                <a:cubicBezTo>
                  <a:pt x="1102" y="271"/>
                  <a:pt x="1081" y="293"/>
                  <a:pt x="1072" y="295"/>
                </a:cubicBezTo>
                <a:cubicBezTo>
                  <a:pt x="1060" y="297"/>
                  <a:pt x="1048" y="297"/>
                  <a:pt x="1036" y="298"/>
                </a:cubicBezTo>
                <a:cubicBezTo>
                  <a:pt x="1012" y="316"/>
                  <a:pt x="963" y="300"/>
                  <a:pt x="934" y="298"/>
                </a:cubicBezTo>
                <a:cubicBezTo>
                  <a:pt x="871" y="311"/>
                  <a:pt x="924" y="291"/>
                  <a:pt x="886" y="382"/>
                </a:cubicBezTo>
                <a:cubicBezTo>
                  <a:pt x="882" y="392"/>
                  <a:pt x="868" y="391"/>
                  <a:pt x="859" y="397"/>
                </a:cubicBezTo>
                <a:cubicBezTo>
                  <a:pt x="850" y="416"/>
                  <a:pt x="849" y="433"/>
                  <a:pt x="847" y="454"/>
                </a:cubicBezTo>
                <a:cubicBezTo>
                  <a:pt x="797" y="439"/>
                  <a:pt x="822" y="440"/>
                  <a:pt x="808" y="397"/>
                </a:cubicBezTo>
                <a:cubicBezTo>
                  <a:pt x="793" y="399"/>
                  <a:pt x="778" y="399"/>
                  <a:pt x="763" y="403"/>
                </a:cubicBezTo>
                <a:cubicBezTo>
                  <a:pt x="758" y="404"/>
                  <a:pt x="755" y="410"/>
                  <a:pt x="751" y="412"/>
                </a:cubicBezTo>
                <a:cubicBezTo>
                  <a:pt x="736" y="419"/>
                  <a:pt x="716" y="426"/>
                  <a:pt x="700" y="430"/>
                </a:cubicBezTo>
                <a:cubicBezTo>
                  <a:pt x="695" y="441"/>
                  <a:pt x="693" y="453"/>
                  <a:pt x="688" y="463"/>
                </a:cubicBezTo>
                <a:cubicBezTo>
                  <a:pt x="679" y="482"/>
                  <a:pt x="654" y="504"/>
                  <a:pt x="637" y="517"/>
                </a:cubicBezTo>
                <a:cubicBezTo>
                  <a:pt x="636" y="528"/>
                  <a:pt x="631" y="540"/>
                  <a:pt x="634" y="550"/>
                </a:cubicBezTo>
                <a:cubicBezTo>
                  <a:pt x="637" y="559"/>
                  <a:pt x="653" y="561"/>
                  <a:pt x="655" y="571"/>
                </a:cubicBezTo>
                <a:cubicBezTo>
                  <a:pt x="657" y="580"/>
                  <a:pt x="646" y="587"/>
                  <a:pt x="643" y="595"/>
                </a:cubicBezTo>
                <a:cubicBezTo>
                  <a:pt x="634" y="616"/>
                  <a:pt x="623" y="628"/>
                  <a:pt x="601" y="634"/>
                </a:cubicBezTo>
                <a:cubicBezTo>
                  <a:pt x="592" y="647"/>
                  <a:pt x="580" y="654"/>
                  <a:pt x="571" y="667"/>
                </a:cubicBezTo>
                <a:cubicBezTo>
                  <a:pt x="564" y="701"/>
                  <a:pt x="556" y="733"/>
                  <a:pt x="547" y="766"/>
                </a:cubicBezTo>
                <a:cubicBezTo>
                  <a:pt x="550" y="782"/>
                  <a:pt x="558" y="787"/>
                  <a:pt x="544" y="796"/>
                </a:cubicBezTo>
                <a:cubicBezTo>
                  <a:pt x="537" y="787"/>
                  <a:pt x="529" y="766"/>
                  <a:pt x="529" y="766"/>
                </a:cubicBezTo>
                <a:cubicBezTo>
                  <a:pt x="533" y="733"/>
                  <a:pt x="541" y="703"/>
                  <a:pt x="556" y="673"/>
                </a:cubicBezTo>
                <a:cubicBezTo>
                  <a:pt x="568" y="612"/>
                  <a:pt x="557" y="609"/>
                  <a:pt x="526" y="562"/>
                </a:cubicBezTo>
                <a:cubicBezTo>
                  <a:pt x="515" y="516"/>
                  <a:pt x="514" y="464"/>
                  <a:pt x="460" y="451"/>
                </a:cubicBezTo>
                <a:cubicBezTo>
                  <a:pt x="429" y="433"/>
                  <a:pt x="429" y="441"/>
                  <a:pt x="433" y="403"/>
                </a:cubicBezTo>
                <a:cubicBezTo>
                  <a:pt x="419" y="364"/>
                  <a:pt x="391" y="359"/>
                  <a:pt x="361" y="337"/>
                </a:cubicBezTo>
                <a:cubicBezTo>
                  <a:pt x="350" y="315"/>
                  <a:pt x="339" y="303"/>
                  <a:pt x="325" y="283"/>
                </a:cubicBezTo>
                <a:cubicBezTo>
                  <a:pt x="318" y="272"/>
                  <a:pt x="324" y="254"/>
                  <a:pt x="313" y="247"/>
                </a:cubicBezTo>
                <a:cubicBezTo>
                  <a:pt x="298" y="237"/>
                  <a:pt x="295" y="244"/>
                  <a:pt x="295" y="223"/>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0" name="Freeform 43"/>
          <p:cNvSpPr>
            <a:spLocks/>
          </p:cNvSpPr>
          <p:nvPr/>
        </p:nvSpPr>
        <p:spPr bwMode="auto">
          <a:xfrm>
            <a:off x="3487738" y="4795838"/>
            <a:ext cx="576262" cy="1000125"/>
          </a:xfrm>
          <a:custGeom>
            <a:avLst/>
            <a:gdLst>
              <a:gd name="T0" fmla="*/ 296863 w 363"/>
              <a:gd name="T1" fmla="*/ 944563 h 630"/>
              <a:gd name="T2" fmla="*/ 250825 w 363"/>
              <a:gd name="T3" fmla="*/ 766762 h 630"/>
              <a:gd name="T4" fmla="*/ 239713 w 363"/>
              <a:gd name="T5" fmla="*/ 739775 h 630"/>
              <a:gd name="T6" fmla="*/ 231775 w 363"/>
              <a:gd name="T7" fmla="*/ 723900 h 630"/>
              <a:gd name="T8" fmla="*/ 174625 w 363"/>
              <a:gd name="T9" fmla="*/ 639762 h 630"/>
              <a:gd name="T10" fmla="*/ 153988 w 363"/>
              <a:gd name="T11" fmla="*/ 606425 h 630"/>
              <a:gd name="T12" fmla="*/ 136525 w 363"/>
              <a:gd name="T13" fmla="*/ 581025 h 630"/>
              <a:gd name="T14" fmla="*/ 144463 w 363"/>
              <a:gd name="T15" fmla="*/ 490538 h 630"/>
              <a:gd name="T16" fmla="*/ 68263 w 363"/>
              <a:gd name="T17" fmla="*/ 234950 h 630"/>
              <a:gd name="T18" fmla="*/ 15875 w 363"/>
              <a:gd name="T19" fmla="*/ 128587 h 630"/>
              <a:gd name="T20" fmla="*/ 1588 w 363"/>
              <a:gd name="T21" fmla="*/ 77787 h 630"/>
              <a:gd name="T22" fmla="*/ 34925 w 363"/>
              <a:gd name="T23" fmla="*/ 9525 h 630"/>
              <a:gd name="T24" fmla="*/ 41275 w 363"/>
              <a:gd name="T25" fmla="*/ 1588 h 630"/>
              <a:gd name="T26" fmla="*/ 46038 w 363"/>
              <a:gd name="T27" fmla="*/ 14288 h 630"/>
              <a:gd name="T28" fmla="*/ 73025 w 363"/>
              <a:gd name="T29" fmla="*/ 44450 h 630"/>
              <a:gd name="T30" fmla="*/ 106363 w 363"/>
              <a:gd name="T31" fmla="*/ 100012 h 630"/>
              <a:gd name="T32" fmla="*/ 131763 w 363"/>
              <a:gd name="T33" fmla="*/ 147637 h 630"/>
              <a:gd name="T34" fmla="*/ 149225 w 363"/>
              <a:gd name="T35" fmla="*/ 168275 h 630"/>
              <a:gd name="T36" fmla="*/ 244475 w 363"/>
              <a:gd name="T37" fmla="*/ 306387 h 630"/>
              <a:gd name="T38" fmla="*/ 273050 w 363"/>
              <a:gd name="T39" fmla="*/ 261937 h 630"/>
              <a:gd name="T40" fmla="*/ 260350 w 363"/>
              <a:gd name="T41" fmla="*/ 214313 h 630"/>
              <a:gd name="T42" fmla="*/ 306388 w 363"/>
              <a:gd name="T43" fmla="*/ 166687 h 630"/>
              <a:gd name="T44" fmla="*/ 330200 w 363"/>
              <a:gd name="T45" fmla="*/ 142875 h 630"/>
              <a:gd name="T46" fmla="*/ 358775 w 363"/>
              <a:gd name="T47" fmla="*/ 114300 h 630"/>
              <a:gd name="T48" fmla="*/ 420688 w 363"/>
              <a:gd name="T49" fmla="*/ 77787 h 630"/>
              <a:gd name="T50" fmla="*/ 446088 w 363"/>
              <a:gd name="T51" fmla="*/ 77787 h 630"/>
              <a:gd name="T52" fmla="*/ 412750 w 363"/>
              <a:gd name="T53" fmla="*/ 157162 h 630"/>
              <a:gd name="T54" fmla="*/ 422275 w 363"/>
              <a:gd name="T55" fmla="*/ 201612 h 630"/>
              <a:gd name="T56" fmla="*/ 463550 w 363"/>
              <a:gd name="T57" fmla="*/ 225425 h 630"/>
              <a:gd name="T58" fmla="*/ 484188 w 363"/>
              <a:gd name="T59" fmla="*/ 263525 h 630"/>
              <a:gd name="T60" fmla="*/ 531813 w 363"/>
              <a:gd name="T61" fmla="*/ 311150 h 630"/>
              <a:gd name="T62" fmla="*/ 558800 w 363"/>
              <a:gd name="T63" fmla="*/ 342900 h 630"/>
              <a:gd name="T64" fmla="*/ 527050 w 363"/>
              <a:gd name="T65" fmla="*/ 449263 h 630"/>
              <a:gd name="T66" fmla="*/ 525463 w 363"/>
              <a:gd name="T67" fmla="*/ 506412 h 630"/>
              <a:gd name="T68" fmla="*/ 560388 w 363"/>
              <a:gd name="T69" fmla="*/ 538162 h 630"/>
              <a:gd name="T70" fmla="*/ 569913 w 363"/>
              <a:gd name="T71" fmla="*/ 557212 h 630"/>
              <a:gd name="T72" fmla="*/ 569913 w 363"/>
              <a:gd name="T73" fmla="*/ 585787 h 630"/>
              <a:gd name="T74" fmla="*/ 508000 w 363"/>
              <a:gd name="T75" fmla="*/ 628650 h 630"/>
              <a:gd name="T76" fmla="*/ 465138 w 363"/>
              <a:gd name="T77" fmla="*/ 666750 h 630"/>
              <a:gd name="T78" fmla="*/ 363538 w 363"/>
              <a:gd name="T79" fmla="*/ 787400 h 630"/>
              <a:gd name="T80" fmla="*/ 341313 w 363"/>
              <a:gd name="T81" fmla="*/ 825500 h 630"/>
              <a:gd name="T82" fmla="*/ 331788 w 363"/>
              <a:gd name="T83" fmla="*/ 938213 h 630"/>
              <a:gd name="T84" fmla="*/ 312738 w 363"/>
              <a:gd name="T85" fmla="*/ 992188 h 630"/>
              <a:gd name="T86" fmla="*/ 296863 w 363"/>
              <a:gd name="T87" fmla="*/ 944563 h 6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3"/>
              <a:gd name="T133" fmla="*/ 0 h 630"/>
              <a:gd name="T134" fmla="*/ 363 w 363"/>
              <a:gd name="T135" fmla="*/ 630 h 6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3" h="630">
                <a:moveTo>
                  <a:pt x="187" y="595"/>
                </a:moveTo>
                <a:cubicBezTo>
                  <a:pt x="185" y="545"/>
                  <a:pt x="187" y="521"/>
                  <a:pt x="158" y="483"/>
                </a:cubicBezTo>
                <a:cubicBezTo>
                  <a:pt x="157" y="477"/>
                  <a:pt x="154" y="472"/>
                  <a:pt x="151" y="466"/>
                </a:cubicBezTo>
                <a:cubicBezTo>
                  <a:pt x="149" y="463"/>
                  <a:pt x="146" y="456"/>
                  <a:pt x="146" y="456"/>
                </a:cubicBezTo>
                <a:cubicBezTo>
                  <a:pt x="139" y="423"/>
                  <a:pt x="126" y="426"/>
                  <a:pt x="110" y="403"/>
                </a:cubicBezTo>
                <a:cubicBezTo>
                  <a:pt x="105" y="396"/>
                  <a:pt x="102" y="389"/>
                  <a:pt x="97" y="382"/>
                </a:cubicBezTo>
                <a:cubicBezTo>
                  <a:pt x="93" y="377"/>
                  <a:pt x="86" y="366"/>
                  <a:pt x="86" y="366"/>
                </a:cubicBezTo>
                <a:cubicBezTo>
                  <a:pt x="82" y="347"/>
                  <a:pt x="88" y="328"/>
                  <a:pt x="91" y="309"/>
                </a:cubicBezTo>
                <a:cubicBezTo>
                  <a:pt x="87" y="251"/>
                  <a:pt x="65" y="202"/>
                  <a:pt x="43" y="148"/>
                </a:cubicBezTo>
                <a:cubicBezTo>
                  <a:pt x="34" y="125"/>
                  <a:pt x="18" y="104"/>
                  <a:pt x="10" y="81"/>
                </a:cubicBezTo>
                <a:cubicBezTo>
                  <a:pt x="6" y="71"/>
                  <a:pt x="1" y="49"/>
                  <a:pt x="1" y="49"/>
                </a:cubicBezTo>
                <a:cubicBezTo>
                  <a:pt x="2" y="29"/>
                  <a:pt x="0" y="10"/>
                  <a:pt x="22" y="6"/>
                </a:cubicBezTo>
                <a:cubicBezTo>
                  <a:pt x="23" y="4"/>
                  <a:pt x="24" y="0"/>
                  <a:pt x="26" y="1"/>
                </a:cubicBezTo>
                <a:cubicBezTo>
                  <a:pt x="29" y="2"/>
                  <a:pt x="27" y="7"/>
                  <a:pt x="29" y="9"/>
                </a:cubicBezTo>
                <a:cubicBezTo>
                  <a:pt x="37" y="22"/>
                  <a:pt x="38" y="21"/>
                  <a:pt x="46" y="28"/>
                </a:cubicBezTo>
                <a:cubicBezTo>
                  <a:pt x="53" y="40"/>
                  <a:pt x="62" y="50"/>
                  <a:pt x="67" y="63"/>
                </a:cubicBezTo>
                <a:cubicBezTo>
                  <a:pt x="69" y="77"/>
                  <a:pt x="75" y="83"/>
                  <a:pt x="83" y="93"/>
                </a:cubicBezTo>
                <a:cubicBezTo>
                  <a:pt x="87" y="97"/>
                  <a:pt x="94" y="106"/>
                  <a:pt x="94" y="106"/>
                </a:cubicBezTo>
                <a:cubicBezTo>
                  <a:pt x="101" y="140"/>
                  <a:pt x="115" y="187"/>
                  <a:pt x="154" y="193"/>
                </a:cubicBezTo>
                <a:cubicBezTo>
                  <a:pt x="167" y="184"/>
                  <a:pt x="169" y="180"/>
                  <a:pt x="172" y="165"/>
                </a:cubicBezTo>
                <a:cubicBezTo>
                  <a:pt x="170" y="153"/>
                  <a:pt x="167" y="146"/>
                  <a:pt x="164" y="135"/>
                </a:cubicBezTo>
                <a:cubicBezTo>
                  <a:pt x="167" y="116"/>
                  <a:pt x="175" y="111"/>
                  <a:pt x="193" y="105"/>
                </a:cubicBezTo>
                <a:cubicBezTo>
                  <a:pt x="198" y="99"/>
                  <a:pt x="202" y="95"/>
                  <a:pt x="208" y="90"/>
                </a:cubicBezTo>
                <a:cubicBezTo>
                  <a:pt x="213" y="82"/>
                  <a:pt x="219" y="77"/>
                  <a:pt x="226" y="72"/>
                </a:cubicBezTo>
                <a:cubicBezTo>
                  <a:pt x="234" y="59"/>
                  <a:pt x="251" y="54"/>
                  <a:pt x="265" y="49"/>
                </a:cubicBezTo>
                <a:cubicBezTo>
                  <a:pt x="272" y="44"/>
                  <a:pt x="276" y="40"/>
                  <a:pt x="281" y="49"/>
                </a:cubicBezTo>
                <a:cubicBezTo>
                  <a:pt x="278" y="69"/>
                  <a:pt x="270" y="82"/>
                  <a:pt x="260" y="99"/>
                </a:cubicBezTo>
                <a:cubicBezTo>
                  <a:pt x="261" y="108"/>
                  <a:pt x="258" y="120"/>
                  <a:pt x="266" y="127"/>
                </a:cubicBezTo>
                <a:cubicBezTo>
                  <a:pt x="273" y="134"/>
                  <a:pt x="292" y="142"/>
                  <a:pt x="292" y="142"/>
                </a:cubicBezTo>
                <a:cubicBezTo>
                  <a:pt x="298" y="149"/>
                  <a:pt x="299" y="160"/>
                  <a:pt x="305" y="166"/>
                </a:cubicBezTo>
                <a:cubicBezTo>
                  <a:pt x="316" y="178"/>
                  <a:pt x="326" y="182"/>
                  <a:pt x="335" y="196"/>
                </a:cubicBezTo>
                <a:cubicBezTo>
                  <a:pt x="340" y="204"/>
                  <a:pt x="344" y="211"/>
                  <a:pt x="352" y="216"/>
                </a:cubicBezTo>
                <a:cubicBezTo>
                  <a:pt x="349" y="240"/>
                  <a:pt x="343" y="262"/>
                  <a:pt x="332" y="283"/>
                </a:cubicBezTo>
                <a:cubicBezTo>
                  <a:pt x="332" y="289"/>
                  <a:pt x="326" y="312"/>
                  <a:pt x="331" y="319"/>
                </a:cubicBezTo>
                <a:cubicBezTo>
                  <a:pt x="337" y="328"/>
                  <a:pt x="347" y="330"/>
                  <a:pt x="353" y="339"/>
                </a:cubicBezTo>
                <a:cubicBezTo>
                  <a:pt x="355" y="343"/>
                  <a:pt x="359" y="351"/>
                  <a:pt x="359" y="351"/>
                </a:cubicBezTo>
                <a:cubicBezTo>
                  <a:pt x="360" y="355"/>
                  <a:pt x="363" y="364"/>
                  <a:pt x="359" y="369"/>
                </a:cubicBezTo>
                <a:cubicBezTo>
                  <a:pt x="349" y="380"/>
                  <a:pt x="332" y="388"/>
                  <a:pt x="320" y="396"/>
                </a:cubicBezTo>
                <a:cubicBezTo>
                  <a:pt x="310" y="403"/>
                  <a:pt x="303" y="413"/>
                  <a:pt x="293" y="420"/>
                </a:cubicBezTo>
                <a:cubicBezTo>
                  <a:pt x="279" y="445"/>
                  <a:pt x="254" y="482"/>
                  <a:pt x="229" y="496"/>
                </a:cubicBezTo>
                <a:cubicBezTo>
                  <a:pt x="224" y="504"/>
                  <a:pt x="219" y="511"/>
                  <a:pt x="215" y="520"/>
                </a:cubicBezTo>
                <a:cubicBezTo>
                  <a:pt x="210" y="543"/>
                  <a:pt x="217" y="568"/>
                  <a:pt x="209" y="591"/>
                </a:cubicBezTo>
                <a:cubicBezTo>
                  <a:pt x="207" y="606"/>
                  <a:pt x="218" y="630"/>
                  <a:pt x="197" y="625"/>
                </a:cubicBezTo>
                <a:cubicBezTo>
                  <a:pt x="199" y="616"/>
                  <a:pt x="202" y="595"/>
                  <a:pt x="187" y="595"/>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1" name="Freeform 44"/>
          <p:cNvSpPr>
            <a:spLocks/>
          </p:cNvSpPr>
          <p:nvPr/>
        </p:nvSpPr>
        <p:spPr bwMode="auto">
          <a:xfrm>
            <a:off x="4064000" y="4437063"/>
            <a:ext cx="738188" cy="957262"/>
          </a:xfrm>
          <a:custGeom>
            <a:avLst/>
            <a:gdLst>
              <a:gd name="T0" fmla="*/ 52387 w 465"/>
              <a:gd name="T1" fmla="*/ 811213 h 603"/>
              <a:gd name="T2" fmla="*/ 4762 w 465"/>
              <a:gd name="T3" fmla="*/ 585788 h 603"/>
              <a:gd name="T4" fmla="*/ 74612 w 465"/>
              <a:gd name="T5" fmla="*/ 444500 h 603"/>
              <a:gd name="T6" fmla="*/ 88900 w 465"/>
              <a:gd name="T7" fmla="*/ 401638 h 603"/>
              <a:gd name="T8" fmla="*/ 141287 w 465"/>
              <a:gd name="T9" fmla="*/ 233363 h 603"/>
              <a:gd name="T10" fmla="*/ 150812 w 465"/>
              <a:gd name="T11" fmla="*/ 192088 h 603"/>
              <a:gd name="T12" fmla="*/ 155575 w 465"/>
              <a:gd name="T13" fmla="*/ 119063 h 603"/>
              <a:gd name="T14" fmla="*/ 193675 w 465"/>
              <a:gd name="T15" fmla="*/ 68263 h 603"/>
              <a:gd name="T16" fmla="*/ 212725 w 465"/>
              <a:gd name="T17" fmla="*/ 52388 h 603"/>
              <a:gd name="T18" fmla="*/ 260350 w 465"/>
              <a:gd name="T19" fmla="*/ 92075 h 603"/>
              <a:gd name="T20" fmla="*/ 293687 w 465"/>
              <a:gd name="T21" fmla="*/ 95250 h 603"/>
              <a:gd name="T22" fmla="*/ 393700 w 465"/>
              <a:gd name="T23" fmla="*/ 42863 h 603"/>
              <a:gd name="T24" fmla="*/ 455612 w 465"/>
              <a:gd name="T25" fmla="*/ 19050 h 603"/>
              <a:gd name="T26" fmla="*/ 493712 w 465"/>
              <a:gd name="T27" fmla="*/ 0 h 603"/>
              <a:gd name="T28" fmla="*/ 522287 w 465"/>
              <a:gd name="T29" fmla="*/ 25400 h 603"/>
              <a:gd name="T30" fmla="*/ 508000 w 465"/>
              <a:gd name="T31" fmla="*/ 53975 h 603"/>
              <a:gd name="T32" fmla="*/ 538162 w 465"/>
              <a:gd name="T33" fmla="*/ 120650 h 603"/>
              <a:gd name="T34" fmla="*/ 585787 w 465"/>
              <a:gd name="T35" fmla="*/ 101600 h 603"/>
              <a:gd name="T36" fmla="*/ 708025 w 465"/>
              <a:gd name="T37" fmla="*/ 123825 h 603"/>
              <a:gd name="T38" fmla="*/ 727075 w 465"/>
              <a:gd name="T39" fmla="*/ 149225 h 603"/>
              <a:gd name="T40" fmla="*/ 669925 w 465"/>
              <a:gd name="T41" fmla="*/ 233363 h 603"/>
              <a:gd name="T42" fmla="*/ 679450 w 465"/>
              <a:gd name="T43" fmla="*/ 261938 h 603"/>
              <a:gd name="T44" fmla="*/ 738187 w 465"/>
              <a:gd name="T45" fmla="*/ 334963 h 603"/>
              <a:gd name="T46" fmla="*/ 676275 w 465"/>
              <a:gd name="T47" fmla="*/ 382588 h 603"/>
              <a:gd name="T48" fmla="*/ 652462 w 465"/>
              <a:gd name="T49" fmla="*/ 430213 h 603"/>
              <a:gd name="T50" fmla="*/ 619125 w 465"/>
              <a:gd name="T51" fmla="*/ 500063 h 603"/>
              <a:gd name="T52" fmla="*/ 600075 w 465"/>
              <a:gd name="T53" fmla="*/ 542925 h 603"/>
              <a:gd name="T54" fmla="*/ 598487 w 465"/>
              <a:gd name="T55" fmla="*/ 611188 h 603"/>
              <a:gd name="T56" fmla="*/ 493712 w 465"/>
              <a:gd name="T57" fmla="*/ 671513 h 603"/>
              <a:gd name="T58" fmla="*/ 284162 w 465"/>
              <a:gd name="T59" fmla="*/ 742950 h 603"/>
              <a:gd name="T60" fmla="*/ 231775 w 465"/>
              <a:gd name="T61" fmla="*/ 773113 h 603"/>
              <a:gd name="T62" fmla="*/ 133350 w 465"/>
              <a:gd name="T63" fmla="*/ 842963 h 603"/>
              <a:gd name="T64" fmla="*/ 109537 w 465"/>
              <a:gd name="T65" fmla="*/ 885825 h 603"/>
              <a:gd name="T66" fmla="*/ 85725 w 465"/>
              <a:gd name="T67" fmla="*/ 935038 h 603"/>
              <a:gd name="T68" fmla="*/ 71437 w 465"/>
              <a:gd name="T69" fmla="*/ 957263 h 603"/>
              <a:gd name="T70" fmla="*/ 71437 w 465"/>
              <a:gd name="T71" fmla="*/ 911225 h 603"/>
              <a:gd name="T72" fmla="*/ 52387 w 465"/>
              <a:gd name="T73" fmla="*/ 820738 h 603"/>
              <a:gd name="T74" fmla="*/ 52387 w 465"/>
              <a:gd name="T75" fmla="*/ 811213 h 6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5"/>
              <a:gd name="T115" fmla="*/ 0 h 603"/>
              <a:gd name="T116" fmla="*/ 465 w 465"/>
              <a:gd name="T117" fmla="*/ 603 h 6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5" h="603">
                <a:moveTo>
                  <a:pt x="33" y="511"/>
                </a:moveTo>
                <a:cubicBezTo>
                  <a:pt x="30" y="448"/>
                  <a:pt x="30" y="422"/>
                  <a:pt x="3" y="369"/>
                </a:cubicBezTo>
                <a:cubicBezTo>
                  <a:pt x="0" y="312"/>
                  <a:pt x="7" y="310"/>
                  <a:pt x="47" y="280"/>
                </a:cubicBezTo>
                <a:cubicBezTo>
                  <a:pt x="52" y="271"/>
                  <a:pt x="53" y="263"/>
                  <a:pt x="56" y="253"/>
                </a:cubicBezTo>
                <a:cubicBezTo>
                  <a:pt x="59" y="215"/>
                  <a:pt x="72" y="180"/>
                  <a:pt x="89" y="147"/>
                </a:cubicBezTo>
                <a:cubicBezTo>
                  <a:pt x="90" y="138"/>
                  <a:pt x="93" y="130"/>
                  <a:pt x="95" y="121"/>
                </a:cubicBezTo>
                <a:cubicBezTo>
                  <a:pt x="95" y="106"/>
                  <a:pt x="92" y="89"/>
                  <a:pt x="98" y="75"/>
                </a:cubicBezTo>
                <a:cubicBezTo>
                  <a:pt x="103" y="64"/>
                  <a:pt x="116" y="54"/>
                  <a:pt x="122" y="43"/>
                </a:cubicBezTo>
                <a:cubicBezTo>
                  <a:pt x="123" y="35"/>
                  <a:pt x="126" y="35"/>
                  <a:pt x="134" y="33"/>
                </a:cubicBezTo>
                <a:cubicBezTo>
                  <a:pt x="145" y="41"/>
                  <a:pt x="151" y="52"/>
                  <a:pt x="164" y="58"/>
                </a:cubicBezTo>
                <a:cubicBezTo>
                  <a:pt x="176" y="56"/>
                  <a:pt x="171" y="65"/>
                  <a:pt x="185" y="60"/>
                </a:cubicBezTo>
                <a:cubicBezTo>
                  <a:pt x="206" y="43"/>
                  <a:pt x="224" y="38"/>
                  <a:pt x="248" y="27"/>
                </a:cubicBezTo>
                <a:cubicBezTo>
                  <a:pt x="263" y="20"/>
                  <a:pt x="271" y="14"/>
                  <a:pt x="287" y="12"/>
                </a:cubicBezTo>
                <a:cubicBezTo>
                  <a:pt x="295" y="6"/>
                  <a:pt x="300" y="2"/>
                  <a:pt x="311" y="0"/>
                </a:cubicBezTo>
                <a:cubicBezTo>
                  <a:pt x="325" y="2"/>
                  <a:pt x="323" y="5"/>
                  <a:pt x="329" y="16"/>
                </a:cubicBezTo>
                <a:cubicBezTo>
                  <a:pt x="327" y="23"/>
                  <a:pt x="324" y="28"/>
                  <a:pt x="320" y="34"/>
                </a:cubicBezTo>
                <a:cubicBezTo>
                  <a:pt x="314" y="52"/>
                  <a:pt x="332" y="62"/>
                  <a:pt x="339" y="76"/>
                </a:cubicBezTo>
                <a:cubicBezTo>
                  <a:pt x="351" y="69"/>
                  <a:pt x="355" y="67"/>
                  <a:pt x="369" y="64"/>
                </a:cubicBezTo>
                <a:cubicBezTo>
                  <a:pt x="400" y="66"/>
                  <a:pt x="418" y="74"/>
                  <a:pt x="446" y="78"/>
                </a:cubicBezTo>
                <a:cubicBezTo>
                  <a:pt x="450" y="84"/>
                  <a:pt x="454" y="89"/>
                  <a:pt x="458" y="94"/>
                </a:cubicBezTo>
                <a:cubicBezTo>
                  <a:pt x="450" y="114"/>
                  <a:pt x="440" y="134"/>
                  <a:pt x="422" y="147"/>
                </a:cubicBezTo>
                <a:cubicBezTo>
                  <a:pt x="419" y="156"/>
                  <a:pt x="421" y="158"/>
                  <a:pt x="428" y="165"/>
                </a:cubicBezTo>
                <a:cubicBezTo>
                  <a:pt x="436" y="183"/>
                  <a:pt x="457" y="192"/>
                  <a:pt x="465" y="211"/>
                </a:cubicBezTo>
                <a:cubicBezTo>
                  <a:pt x="458" y="229"/>
                  <a:pt x="443" y="233"/>
                  <a:pt x="426" y="241"/>
                </a:cubicBezTo>
                <a:cubicBezTo>
                  <a:pt x="419" y="251"/>
                  <a:pt x="416" y="260"/>
                  <a:pt x="411" y="271"/>
                </a:cubicBezTo>
                <a:cubicBezTo>
                  <a:pt x="408" y="288"/>
                  <a:pt x="398" y="301"/>
                  <a:pt x="390" y="315"/>
                </a:cubicBezTo>
                <a:cubicBezTo>
                  <a:pt x="385" y="324"/>
                  <a:pt x="378" y="342"/>
                  <a:pt x="378" y="342"/>
                </a:cubicBezTo>
                <a:cubicBezTo>
                  <a:pt x="377" y="354"/>
                  <a:pt x="382" y="374"/>
                  <a:pt x="377" y="385"/>
                </a:cubicBezTo>
                <a:cubicBezTo>
                  <a:pt x="373" y="395"/>
                  <a:pt x="321" y="419"/>
                  <a:pt x="311" y="423"/>
                </a:cubicBezTo>
                <a:cubicBezTo>
                  <a:pt x="267" y="442"/>
                  <a:pt x="227" y="461"/>
                  <a:pt x="179" y="468"/>
                </a:cubicBezTo>
                <a:cubicBezTo>
                  <a:pt x="164" y="474"/>
                  <a:pt x="159" y="481"/>
                  <a:pt x="146" y="487"/>
                </a:cubicBezTo>
                <a:cubicBezTo>
                  <a:pt x="129" y="507"/>
                  <a:pt x="106" y="518"/>
                  <a:pt x="84" y="531"/>
                </a:cubicBezTo>
                <a:cubicBezTo>
                  <a:pt x="78" y="540"/>
                  <a:pt x="74" y="548"/>
                  <a:pt x="69" y="558"/>
                </a:cubicBezTo>
                <a:cubicBezTo>
                  <a:pt x="68" y="572"/>
                  <a:pt x="65" y="580"/>
                  <a:pt x="54" y="589"/>
                </a:cubicBezTo>
                <a:cubicBezTo>
                  <a:pt x="51" y="596"/>
                  <a:pt x="52" y="600"/>
                  <a:pt x="45" y="603"/>
                </a:cubicBezTo>
                <a:cubicBezTo>
                  <a:pt x="35" y="595"/>
                  <a:pt x="37" y="584"/>
                  <a:pt x="45" y="574"/>
                </a:cubicBezTo>
                <a:cubicBezTo>
                  <a:pt x="49" y="556"/>
                  <a:pt x="51" y="528"/>
                  <a:pt x="33" y="517"/>
                </a:cubicBezTo>
                <a:cubicBezTo>
                  <a:pt x="32" y="511"/>
                  <a:pt x="30" y="511"/>
                  <a:pt x="33" y="511"/>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2" name="Freeform 45"/>
          <p:cNvSpPr>
            <a:spLocks/>
          </p:cNvSpPr>
          <p:nvPr/>
        </p:nvSpPr>
        <p:spPr bwMode="auto">
          <a:xfrm>
            <a:off x="3059113" y="4438650"/>
            <a:ext cx="508000" cy="760413"/>
          </a:xfrm>
          <a:custGeom>
            <a:avLst/>
            <a:gdLst>
              <a:gd name="T0" fmla="*/ 446088 w 320"/>
              <a:gd name="T1" fmla="*/ 657225 h 479"/>
              <a:gd name="T2" fmla="*/ 342900 w 320"/>
              <a:gd name="T3" fmla="*/ 523875 h 479"/>
              <a:gd name="T4" fmla="*/ 314325 w 320"/>
              <a:gd name="T5" fmla="*/ 476250 h 479"/>
              <a:gd name="T6" fmla="*/ 223838 w 320"/>
              <a:gd name="T7" fmla="*/ 427037 h 479"/>
              <a:gd name="T8" fmla="*/ 150812 w 320"/>
              <a:gd name="T9" fmla="*/ 369887 h 479"/>
              <a:gd name="T10" fmla="*/ 69850 w 320"/>
              <a:gd name="T11" fmla="*/ 365125 h 479"/>
              <a:gd name="T12" fmla="*/ 47625 w 320"/>
              <a:gd name="T13" fmla="*/ 346075 h 479"/>
              <a:gd name="T14" fmla="*/ 28575 w 320"/>
              <a:gd name="T15" fmla="*/ 307975 h 479"/>
              <a:gd name="T16" fmla="*/ 23812 w 320"/>
              <a:gd name="T17" fmla="*/ 207962 h 479"/>
              <a:gd name="T18" fmla="*/ 0 w 320"/>
              <a:gd name="T19" fmla="*/ 117475 h 479"/>
              <a:gd name="T20" fmla="*/ 22225 w 320"/>
              <a:gd name="T21" fmla="*/ 4762 h 479"/>
              <a:gd name="T22" fmla="*/ 38100 w 320"/>
              <a:gd name="T23" fmla="*/ 7937 h 479"/>
              <a:gd name="T24" fmla="*/ 46037 w 320"/>
              <a:gd name="T25" fmla="*/ 3175 h 479"/>
              <a:gd name="T26" fmla="*/ 55563 w 320"/>
              <a:gd name="T27" fmla="*/ 52387 h 479"/>
              <a:gd name="T28" fmla="*/ 136525 w 320"/>
              <a:gd name="T29" fmla="*/ 147637 h 479"/>
              <a:gd name="T30" fmla="*/ 203200 w 320"/>
              <a:gd name="T31" fmla="*/ 155575 h 479"/>
              <a:gd name="T32" fmla="*/ 250825 w 320"/>
              <a:gd name="T33" fmla="*/ 203200 h 479"/>
              <a:gd name="T34" fmla="*/ 285750 w 320"/>
              <a:gd name="T35" fmla="*/ 222250 h 479"/>
              <a:gd name="T36" fmla="*/ 307975 w 320"/>
              <a:gd name="T37" fmla="*/ 250825 h 479"/>
              <a:gd name="T38" fmla="*/ 441325 w 320"/>
              <a:gd name="T39" fmla="*/ 355600 h 479"/>
              <a:gd name="T40" fmla="*/ 485775 w 320"/>
              <a:gd name="T41" fmla="*/ 381000 h 479"/>
              <a:gd name="T42" fmla="*/ 493713 w 320"/>
              <a:gd name="T43" fmla="*/ 385762 h 479"/>
              <a:gd name="T44" fmla="*/ 508000 w 320"/>
              <a:gd name="T45" fmla="*/ 414337 h 479"/>
              <a:gd name="T46" fmla="*/ 450850 w 320"/>
              <a:gd name="T47" fmla="*/ 527050 h 479"/>
              <a:gd name="T48" fmla="*/ 493713 w 320"/>
              <a:gd name="T49" fmla="*/ 622300 h 479"/>
              <a:gd name="T50" fmla="*/ 493713 w 320"/>
              <a:gd name="T51" fmla="*/ 660400 h 479"/>
              <a:gd name="T52" fmla="*/ 485775 w 320"/>
              <a:gd name="T53" fmla="*/ 676275 h 479"/>
              <a:gd name="T54" fmla="*/ 471488 w 320"/>
              <a:gd name="T55" fmla="*/ 708025 h 479"/>
              <a:gd name="T56" fmla="*/ 452438 w 320"/>
              <a:gd name="T57" fmla="*/ 727075 h 479"/>
              <a:gd name="T58" fmla="*/ 461963 w 320"/>
              <a:gd name="T59" fmla="*/ 671512 h 479"/>
              <a:gd name="T60" fmla="*/ 446088 w 320"/>
              <a:gd name="T61" fmla="*/ 657225 h 4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479"/>
              <a:gd name="T95" fmla="*/ 320 w 320"/>
              <a:gd name="T96" fmla="*/ 479 h 4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479">
                <a:moveTo>
                  <a:pt x="281" y="414"/>
                </a:moveTo>
                <a:cubicBezTo>
                  <a:pt x="266" y="380"/>
                  <a:pt x="237" y="359"/>
                  <a:pt x="216" y="330"/>
                </a:cubicBezTo>
                <a:cubicBezTo>
                  <a:pt x="209" y="320"/>
                  <a:pt x="207" y="309"/>
                  <a:pt x="198" y="300"/>
                </a:cubicBezTo>
                <a:cubicBezTo>
                  <a:pt x="184" y="286"/>
                  <a:pt x="159" y="279"/>
                  <a:pt x="141" y="269"/>
                </a:cubicBezTo>
                <a:cubicBezTo>
                  <a:pt x="132" y="255"/>
                  <a:pt x="112" y="235"/>
                  <a:pt x="95" y="233"/>
                </a:cubicBezTo>
                <a:cubicBezTo>
                  <a:pt x="78" y="231"/>
                  <a:pt x="44" y="230"/>
                  <a:pt x="44" y="230"/>
                </a:cubicBezTo>
                <a:cubicBezTo>
                  <a:pt x="38" y="226"/>
                  <a:pt x="34" y="225"/>
                  <a:pt x="30" y="218"/>
                </a:cubicBezTo>
                <a:cubicBezTo>
                  <a:pt x="25" y="210"/>
                  <a:pt x="18" y="194"/>
                  <a:pt x="18" y="194"/>
                </a:cubicBezTo>
                <a:cubicBezTo>
                  <a:pt x="14" y="168"/>
                  <a:pt x="12" y="160"/>
                  <a:pt x="15" y="131"/>
                </a:cubicBezTo>
                <a:cubicBezTo>
                  <a:pt x="12" y="106"/>
                  <a:pt x="7" y="96"/>
                  <a:pt x="0" y="74"/>
                </a:cubicBezTo>
                <a:cubicBezTo>
                  <a:pt x="2" y="34"/>
                  <a:pt x="3" y="32"/>
                  <a:pt x="14" y="3"/>
                </a:cubicBezTo>
                <a:cubicBezTo>
                  <a:pt x="17" y="4"/>
                  <a:pt x="21" y="5"/>
                  <a:pt x="24" y="5"/>
                </a:cubicBezTo>
                <a:cubicBezTo>
                  <a:pt x="26" y="5"/>
                  <a:pt x="28" y="0"/>
                  <a:pt x="29" y="2"/>
                </a:cubicBezTo>
                <a:cubicBezTo>
                  <a:pt x="36" y="10"/>
                  <a:pt x="32" y="23"/>
                  <a:pt x="35" y="33"/>
                </a:cubicBezTo>
                <a:cubicBezTo>
                  <a:pt x="42" y="54"/>
                  <a:pt x="64" y="89"/>
                  <a:pt x="86" y="93"/>
                </a:cubicBezTo>
                <a:cubicBezTo>
                  <a:pt x="102" y="100"/>
                  <a:pt x="109" y="99"/>
                  <a:pt x="128" y="98"/>
                </a:cubicBezTo>
                <a:cubicBezTo>
                  <a:pt x="143" y="105"/>
                  <a:pt x="145" y="120"/>
                  <a:pt x="158" y="128"/>
                </a:cubicBezTo>
                <a:cubicBezTo>
                  <a:pt x="164" y="132"/>
                  <a:pt x="173" y="136"/>
                  <a:pt x="180" y="140"/>
                </a:cubicBezTo>
                <a:cubicBezTo>
                  <a:pt x="185" y="146"/>
                  <a:pt x="190" y="151"/>
                  <a:pt x="194" y="158"/>
                </a:cubicBezTo>
                <a:cubicBezTo>
                  <a:pt x="200" y="195"/>
                  <a:pt x="249" y="212"/>
                  <a:pt x="278" y="224"/>
                </a:cubicBezTo>
                <a:cubicBezTo>
                  <a:pt x="297" y="232"/>
                  <a:pt x="281" y="224"/>
                  <a:pt x="306" y="240"/>
                </a:cubicBezTo>
                <a:cubicBezTo>
                  <a:pt x="308" y="241"/>
                  <a:pt x="311" y="243"/>
                  <a:pt x="311" y="243"/>
                </a:cubicBezTo>
                <a:cubicBezTo>
                  <a:pt x="314" y="249"/>
                  <a:pt x="320" y="261"/>
                  <a:pt x="320" y="261"/>
                </a:cubicBezTo>
                <a:cubicBezTo>
                  <a:pt x="318" y="289"/>
                  <a:pt x="307" y="315"/>
                  <a:pt x="284" y="332"/>
                </a:cubicBezTo>
                <a:cubicBezTo>
                  <a:pt x="275" y="360"/>
                  <a:pt x="298" y="371"/>
                  <a:pt x="311" y="392"/>
                </a:cubicBezTo>
                <a:cubicBezTo>
                  <a:pt x="312" y="401"/>
                  <a:pt x="313" y="405"/>
                  <a:pt x="311" y="416"/>
                </a:cubicBezTo>
                <a:cubicBezTo>
                  <a:pt x="310" y="420"/>
                  <a:pt x="306" y="426"/>
                  <a:pt x="306" y="426"/>
                </a:cubicBezTo>
                <a:cubicBezTo>
                  <a:pt x="305" y="433"/>
                  <a:pt x="301" y="440"/>
                  <a:pt x="297" y="446"/>
                </a:cubicBezTo>
                <a:cubicBezTo>
                  <a:pt x="296" y="467"/>
                  <a:pt x="300" y="479"/>
                  <a:pt x="285" y="458"/>
                </a:cubicBezTo>
                <a:cubicBezTo>
                  <a:pt x="286" y="444"/>
                  <a:pt x="286" y="435"/>
                  <a:pt x="291" y="423"/>
                </a:cubicBezTo>
                <a:cubicBezTo>
                  <a:pt x="288" y="418"/>
                  <a:pt x="287" y="414"/>
                  <a:pt x="281" y="414"/>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3" name="Freeform 46"/>
          <p:cNvSpPr>
            <a:spLocks/>
          </p:cNvSpPr>
          <p:nvPr/>
        </p:nvSpPr>
        <p:spPr bwMode="auto">
          <a:xfrm flipH="1">
            <a:off x="3632200" y="4364038"/>
            <a:ext cx="284163" cy="760412"/>
          </a:xfrm>
          <a:custGeom>
            <a:avLst/>
            <a:gdLst>
              <a:gd name="T0" fmla="*/ 249530 w 320"/>
              <a:gd name="T1" fmla="*/ 657225 h 479"/>
              <a:gd name="T2" fmla="*/ 191809 w 320"/>
              <a:gd name="T3" fmla="*/ 523875 h 479"/>
              <a:gd name="T4" fmla="*/ 175825 w 320"/>
              <a:gd name="T5" fmla="*/ 476250 h 479"/>
              <a:gd name="T6" fmla="*/ 125209 w 320"/>
              <a:gd name="T7" fmla="*/ 427038 h 479"/>
              <a:gd name="T8" fmla="*/ 84361 w 320"/>
              <a:gd name="T9" fmla="*/ 369888 h 479"/>
              <a:gd name="T10" fmla="*/ 39072 w 320"/>
              <a:gd name="T11" fmla="*/ 365125 h 479"/>
              <a:gd name="T12" fmla="*/ 26640 w 320"/>
              <a:gd name="T13" fmla="*/ 346075 h 479"/>
              <a:gd name="T14" fmla="*/ 15984 w 320"/>
              <a:gd name="T15" fmla="*/ 307975 h 479"/>
              <a:gd name="T16" fmla="*/ 13320 w 320"/>
              <a:gd name="T17" fmla="*/ 207963 h 479"/>
              <a:gd name="T18" fmla="*/ 0 w 320"/>
              <a:gd name="T19" fmla="*/ 117475 h 479"/>
              <a:gd name="T20" fmla="*/ 12432 w 320"/>
              <a:gd name="T21" fmla="*/ 4763 h 479"/>
              <a:gd name="T22" fmla="*/ 21312 w 320"/>
              <a:gd name="T23" fmla="*/ 7938 h 479"/>
              <a:gd name="T24" fmla="*/ 25752 w 320"/>
              <a:gd name="T25" fmla="*/ 3175 h 479"/>
              <a:gd name="T26" fmla="*/ 31080 w 320"/>
              <a:gd name="T27" fmla="*/ 52388 h 479"/>
              <a:gd name="T28" fmla="*/ 76369 w 320"/>
              <a:gd name="T29" fmla="*/ 147638 h 479"/>
              <a:gd name="T30" fmla="*/ 113665 w 320"/>
              <a:gd name="T31" fmla="*/ 155575 h 479"/>
              <a:gd name="T32" fmla="*/ 140305 w 320"/>
              <a:gd name="T33" fmla="*/ 203200 h 479"/>
              <a:gd name="T34" fmla="*/ 159841 w 320"/>
              <a:gd name="T35" fmla="*/ 222250 h 479"/>
              <a:gd name="T36" fmla="*/ 172273 w 320"/>
              <a:gd name="T37" fmla="*/ 250825 h 479"/>
              <a:gd name="T38" fmla="*/ 246866 w 320"/>
              <a:gd name="T39" fmla="*/ 355600 h 479"/>
              <a:gd name="T40" fmla="*/ 271730 w 320"/>
              <a:gd name="T41" fmla="*/ 381000 h 479"/>
              <a:gd name="T42" fmla="*/ 276170 w 320"/>
              <a:gd name="T43" fmla="*/ 385763 h 479"/>
              <a:gd name="T44" fmla="*/ 284162 w 320"/>
              <a:gd name="T45" fmla="*/ 414338 h 479"/>
              <a:gd name="T46" fmla="*/ 252194 w 320"/>
              <a:gd name="T47" fmla="*/ 527050 h 479"/>
              <a:gd name="T48" fmla="*/ 276170 w 320"/>
              <a:gd name="T49" fmla="*/ 622300 h 479"/>
              <a:gd name="T50" fmla="*/ 276170 w 320"/>
              <a:gd name="T51" fmla="*/ 660400 h 479"/>
              <a:gd name="T52" fmla="*/ 271730 w 320"/>
              <a:gd name="T53" fmla="*/ 676275 h 479"/>
              <a:gd name="T54" fmla="*/ 263738 w 320"/>
              <a:gd name="T55" fmla="*/ 708025 h 479"/>
              <a:gd name="T56" fmla="*/ 253082 w 320"/>
              <a:gd name="T57" fmla="*/ 727075 h 479"/>
              <a:gd name="T58" fmla="*/ 258410 w 320"/>
              <a:gd name="T59" fmla="*/ 671513 h 479"/>
              <a:gd name="T60" fmla="*/ 249530 w 320"/>
              <a:gd name="T61" fmla="*/ 657225 h 4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0"/>
              <a:gd name="T94" fmla="*/ 0 h 479"/>
              <a:gd name="T95" fmla="*/ 320 w 320"/>
              <a:gd name="T96" fmla="*/ 479 h 4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0" h="479">
                <a:moveTo>
                  <a:pt x="281" y="414"/>
                </a:moveTo>
                <a:cubicBezTo>
                  <a:pt x="266" y="380"/>
                  <a:pt x="237" y="359"/>
                  <a:pt x="216" y="330"/>
                </a:cubicBezTo>
                <a:cubicBezTo>
                  <a:pt x="209" y="320"/>
                  <a:pt x="207" y="309"/>
                  <a:pt x="198" y="300"/>
                </a:cubicBezTo>
                <a:cubicBezTo>
                  <a:pt x="184" y="286"/>
                  <a:pt x="159" y="279"/>
                  <a:pt x="141" y="269"/>
                </a:cubicBezTo>
                <a:cubicBezTo>
                  <a:pt x="132" y="255"/>
                  <a:pt x="112" y="235"/>
                  <a:pt x="95" y="233"/>
                </a:cubicBezTo>
                <a:cubicBezTo>
                  <a:pt x="78" y="231"/>
                  <a:pt x="44" y="230"/>
                  <a:pt x="44" y="230"/>
                </a:cubicBezTo>
                <a:cubicBezTo>
                  <a:pt x="38" y="226"/>
                  <a:pt x="34" y="225"/>
                  <a:pt x="30" y="218"/>
                </a:cubicBezTo>
                <a:cubicBezTo>
                  <a:pt x="25" y="210"/>
                  <a:pt x="18" y="194"/>
                  <a:pt x="18" y="194"/>
                </a:cubicBezTo>
                <a:cubicBezTo>
                  <a:pt x="14" y="168"/>
                  <a:pt x="12" y="160"/>
                  <a:pt x="15" y="131"/>
                </a:cubicBezTo>
                <a:cubicBezTo>
                  <a:pt x="12" y="106"/>
                  <a:pt x="7" y="96"/>
                  <a:pt x="0" y="74"/>
                </a:cubicBezTo>
                <a:cubicBezTo>
                  <a:pt x="2" y="34"/>
                  <a:pt x="3" y="32"/>
                  <a:pt x="14" y="3"/>
                </a:cubicBezTo>
                <a:cubicBezTo>
                  <a:pt x="17" y="4"/>
                  <a:pt x="21" y="5"/>
                  <a:pt x="24" y="5"/>
                </a:cubicBezTo>
                <a:cubicBezTo>
                  <a:pt x="26" y="5"/>
                  <a:pt x="28" y="0"/>
                  <a:pt x="29" y="2"/>
                </a:cubicBezTo>
                <a:cubicBezTo>
                  <a:pt x="36" y="10"/>
                  <a:pt x="32" y="23"/>
                  <a:pt x="35" y="33"/>
                </a:cubicBezTo>
                <a:cubicBezTo>
                  <a:pt x="42" y="54"/>
                  <a:pt x="64" y="89"/>
                  <a:pt x="86" y="93"/>
                </a:cubicBezTo>
                <a:cubicBezTo>
                  <a:pt x="102" y="100"/>
                  <a:pt x="109" y="99"/>
                  <a:pt x="128" y="98"/>
                </a:cubicBezTo>
                <a:cubicBezTo>
                  <a:pt x="143" y="105"/>
                  <a:pt x="145" y="120"/>
                  <a:pt x="158" y="128"/>
                </a:cubicBezTo>
                <a:cubicBezTo>
                  <a:pt x="164" y="132"/>
                  <a:pt x="173" y="136"/>
                  <a:pt x="180" y="140"/>
                </a:cubicBezTo>
                <a:cubicBezTo>
                  <a:pt x="185" y="146"/>
                  <a:pt x="190" y="151"/>
                  <a:pt x="194" y="158"/>
                </a:cubicBezTo>
                <a:cubicBezTo>
                  <a:pt x="200" y="195"/>
                  <a:pt x="249" y="212"/>
                  <a:pt x="278" y="224"/>
                </a:cubicBezTo>
                <a:cubicBezTo>
                  <a:pt x="297" y="232"/>
                  <a:pt x="281" y="224"/>
                  <a:pt x="306" y="240"/>
                </a:cubicBezTo>
                <a:cubicBezTo>
                  <a:pt x="308" y="241"/>
                  <a:pt x="311" y="243"/>
                  <a:pt x="311" y="243"/>
                </a:cubicBezTo>
                <a:cubicBezTo>
                  <a:pt x="314" y="249"/>
                  <a:pt x="320" y="261"/>
                  <a:pt x="320" y="261"/>
                </a:cubicBezTo>
                <a:cubicBezTo>
                  <a:pt x="318" y="289"/>
                  <a:pt x="307" y="315"/>
                  <a:pt x="284" y="332"/>
                </a:cubicBezTo>
                <a:cubicBezTo>
                  <a:pt x="275" y="360"/>
                  <a:pt x="298" y="371"/>
                  <a:pt x="311" y="392"/>
                </a:cubicBezTo>
                <a:cubicBezTo>
                  <a:pt x="312" y="401"/>
                  <a:pt x="313" y="405"/>
                  <a:pt x="311" y="416"/>
                </a:cubicBezTo>
                <a:cubicBezTo>
                  <a:pt x="310" y="420"/>
                  <a:pt x="306" y="426"/>
                  <a:pt x="306" y="426"/>
                </a:cubicBezTo>
                <a:cubicBezTo>
                  <a:pt x="305" y="433"/>
                  <a:pt x="301" y="440"/>
                  <a:pt x="297" y="446"/>
                </a:cubicBezTo>
                <a:cubicBezTo>
                  <a:pt x="296" y="467"/>
                  <a:pt x="300" y="479"/>
                  <a:pt x="285" y="458"/>
                </a:cubicBezTo>
                <a:cubicBezTo>
                  <a:pt x="286" y="444"/>
                  <a:pt x="286" y="435"/>
                  <a:pt x="291" y="423"/>
                </a:cubicBezTo>
                <a:cubicBezTo>
                  <a:pt x="288" y="418"/>
                  <a:pt x="287" y="414"/>
                  <a:pt x="281" y="414"/>
                </a:cubicBezTo>
                <a:close/>
              </a:path>
            </a:pathLst>
          </a:custGeom>
          <a:solidFill>
            <a:srgbClr val="FF0000"/>
          </a:solidFill>
          <a:ln w="9525">
            <a:noFill/>
            <a:round/>
            <a:headEnd/>
            <a:tailEnd/>
          </a:ln>
        </p:spPr>
        <p:txBody>
          <a:bodyPr wrap="none"/>
          <a:lstStyle/>
          <a:p>
            <a:pPr>
              <a:defRPr/>
            </a:pPr>
            <a:endParaRPr lang="en-GB">
              <a:latin typeface="Calibri" pitchFamily="34" charset="0"/>
            </a:endParaRPr>
          </a:p>
        </p:txBody>
      </p:sp>
      <p:sp>
        <p:nvSpPr>
          <p:cNvPr id="54" name="Rectangle 3"/>
          <p:cNvSpPr>
            <a:spLocks noChangeArrowheads="1"/>
          </p:cNvSpPr>
          <p:nvPr/>
        </p:nvSpPr>
        <p:spPr bwMode="auto">
          <a:xfrm>
            <a:off x="2921000" y="4410075"/>
            <a:ext cx="2155825" cy="1035050"/>
          </a:xfrm>
          <a:prstGeom prst="rect">
            <a:avLst/>
          </a:prstGeom>
          <a:noFill/>
          <a:ln w="9525">
            <a:noFill/>
            <a:miter lim="800000"/>
            <a:headEnd/>
            <a:tailEnd/>
          </a:ln>
        </p:spPr>
        <p:txBody>
          <a:bodyPr/>
          <a:lstStyle/>
          <a:p>
            <a:pPr algn="ctr">
              <a:lnSpc>
                <a:spcPct val="90000"/>
              </a:lnSpc>
            </a:pPr>
            <a:r>
              <a:rPr lang="en-GB" sz="2800">
                <a:solidFill>
                  <a:schemeClr val="tx1"/>
                </a:solidFill>
                <a:effectLst/>
                <a:latin typeface="Calibri" pitchFamily="34" charset="0"/>
              </a:rPr>
              <a:t>Basaltic melt</a:t>
            </a:r>
          </a:p>
        </p:txBody>
      </p:sp>
      <p:sp>
        <p:nvSpPr>
          <p:cNvPr id="55" name="Rectangle 3"/>
          <p:cNvSpPr>
            <a:spLocks noChangeArrowheads="1"/>
          </p:cNvSpPr>
          <p:nvPr/>
        </p:nvSpPr>
        <p:spPr bwMode="auto">
          <a:xfrm>
            <a:off x="5473700" y="4654550"/>
            <a:ext cx="3670300" cy="2151063"/>
          </a:xfrm>
          <a:prstGeom prst="rect">
            <a:avLst/>
          </a:prstGeom>
          <a:noFill/>
          <a:ln w="9525">
            <a:noFill/>
            <a:miter lim="800000"/>
            <a:headEnd/>
            <a:tailEnd/>
          </a:ln>
          <a:effectLst/>
        </p:spPr>
        <p:txBody>
          <a:bodyPr/>
          <a:lstStyle/>
          <a:p>
            <a:pPr>
              <a:lnSpc>
                <a:spcPct val="90000"/>
              </a:lnSpc>
              <a:defRPr/>
            </a:pPr>
            <a:r>
              <a:rPr lang="en-GB" sz="2400">
                <a:solidFill>
                  <a:schemeClr val="bg1"/>
                </a:solidFill>
                <a:latin typeface="Calibri" pitchFamily="34" charset="0"/>
              </a:rPr>
              <a:t>The basaltic melt buoyantly upwells because of its lower density compared with mantle phases (olivine)</a:t>
            </a:r>
          </a:p>
        </p:txBody>
      </p:sp>
      <p:sp>
        <p:nvSpPr>
          <p:cNvPr id="56" name="Rectangle 3"/>
          <p:cNvSpPr>
            <a:spLocks noChangeArrowheads="1"/>
          </p:cNvSpPr>
          <p:nvPr/>
        </p:nvSpPr>
        <p:spPr bwMode="auto">
          <a:xfrm>
            <a:off x="5473700" y="2579688"/>
            <a:ext cx="3670300" cy="1468437"/>
          </a:xfrm>
          <a:prstGeom prst="rect">
            <a:avLst/>
          </a:prstGeom>
          <a:noFill/>
          <a:ln w="9525">
            <a:noFill/>
            <a:miter lim="800000"/>
            <a:headEnd/>
            <a:tailEnd/>
          </a:ln>
          <a:effectLst/>
        </p:spPr>
        <p:txBody>
          <a:bodyPr/>
          <a:lstStyle/>
          <a:p>
            <a:pPr>
              <a:lnSpc>
                <a:spcPct val="90000"/>
              </a:lnSpc>
              <a:defRPr/>
            </a:pPr>
            <a:r>
              <a:rPr lang="en-GB" sz="2400">
                <a:solidFill>
                  <a:schemeClr val="bg1"/>
                </a:solidFill>
                <a:latin typeface="Calibri" pitchFamily="34" charset="0"/>
              </a:rPr>
              <a:t>At lower crustal levels, the basaltic melt stops and stagnate because there is no more density contrast.</a:t>
            </a:r>
          </a:p>
        </p:txBody>
      </p:sp>
      <p:sp>
        <p:nvSpPr>
          <p:cNvPr id="57" name="Rectangle 3"/>
          <p:cNvSpPr>
            <a:spLocks noChangeArrowheads="1"/>
          </p:cNvSpPr>
          <p:nvPr/>
        </p:nvSpPr>
        <p:spPr bwMode="auto">
          <a:xfrm>
            <a:off x="317500" y="808038"/>
            <a:ext cx="8509000" cy="777875"/>
          </a:xfrm>
          <a:prstGeom prst="rect">
            <a:avLst/>
          </a:prstGeom>
          <a:noFill/>
          <a:ln w="9525">
            <a:noFill/>
            <a:miter lim="800000"/>
            <a:headEnd/>
            <a:tailEnd/>
          </a:ln>
          <a:effectLst/>
        </p:spPr>
        <p:txBody>
          <a:bodyPr/>
          <a:lstStyle/>
          <a:p>
            <a:pPr>
              <a:lnSpc>
                <a:spcPts val="2400"/>
              </a:lnSpc>
              <a:defRPr/>
            </a:pPr>
            <a:r>
              <a:rPr lang="en-GB" sz="2400" dirty="0">
                <a:solidFill>
                  <a:schemeClr val="bg1"/>
                </a:solidFill>
                <a:latin typeface="Calibri" pitchFamily="34" charset="0"/>
              </a:rPr>
              <a:t>Close to the MOHO the primitive basaltic melt starts cooling and fractionate dense minerals, essentially MgO-rich olivine.</a:t>
            </a:r>
          </a:p>
        </p:txBody>
      </p:sp>
      <p:sp>
        <p:nvSpPr>
          <p:cNvPr id="58" name="Rectangle 3"/>
          <p:cNvSpPr>
            <a:spLocks noChangeArrowheads="1"/>
          </p:cNvSpPr>
          <p:nvPr/>
        </p:nvSpPr>
        <p:spPr bwMode="auto">
          <a:xfrm>
            <a:off x="317500" y="1525588"/>
            <a:ext cx="8509000" cy="1136650"/>
          </a:xfrm>
          <a:prstGeom prst="rect">
            <a:avLst/>
          </a:prstGeom>
          <a:noFill/>
          <a:ln w="9525">
            <a:noFill/>
            <a:miter lim="800000"/>
            <a:headEnd/>
            <a:tailEnd/>
          </a:ln>
          <a:effectLst/>
        </p:spPr>
        <p:txBody>
          <a:bodyPr/>
          <a:lstStyle/>
          <a:p>
            <a:pPr>
              <a:lnSpc>
                <a:spcPts val="2400"/>
              </a:lnSpc>
              <a:defRPr/>
            </a:pPr>
            <a:r>
              <a:rPr lang="en-GB" sz="2400" dirty="0">
                <a:solidFill>
                  <a:schemeClr val="bg1"/>
                </a:solidFill>
                <a:latin typeface="Calibri" pitchFamily="34" charset="0"/>
              </a:rPr>
              <a:t>The evolved liquid is MgO- (and FeO-) poorer (and lighter) compared with original melt, therefore it can re-start its upwelling to the Earth’s surface.</a:t>
            </a:r>
          </a:p>
        </p:txBody>
      </p:sp>
      <p:sp>
        <p:nvSpPr>
          <p:cNvPr id="2" name="Text Box 4">
            <a:extLst>
              <a:ext uri="{FF2B5EF4-FFF2-40B4-BE49-F238E27FC236}">
                <a16:creationId xmlns:a16="http://schemas.microsoft.com/office/drawing/2014/main" id="{E50CE03F-8FBE-B3E0-4BA9-99A91F2AA00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0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20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0"/>
                                        <p:tgtEl>
                                          <p:spTgt spid="47"/>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10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20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20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10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10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10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1000"/>
                                        <p:tgtEl>
                                          <p:spTgt spid="23"/>
                                        </p:tgtEl>
                                      </p:cBhvr>
                                    </p:animEffect>
                                  </p:childTnLst>
                                </p:cTn>
                              </p:par>
                              <p:par>
                                <p:cTn id="43" presetID="22" presetClass="entr" presetSubtype="4"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0"/>
                                        <p:tgtEl>
                                          <p:spTgt spid="24"/>
                                        </p:tgtEl>
                                      </p:cBhvr>
                                    </p:animEffect>
                                  </p:childTnLst>
                                </p:cTn>
                              </p:par>
                              <p:par>
                                <p:cTn id="49" presetID="2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1000"/>
                                        <p:tgtEl>
                                          <p:spTgt spid="25"/>
                                        </p:tgtEl>
                                      </p:cBhvr>
                                    </p:animEffect>
                                  </p:childTnLst>
                                </p:cTn>
                              </p:par>
                              <p:par>
                                <p:cTn id="52" presetID="2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3000"/>
                                        <p:tgtEl>
                                          <p:spTgt spid="26"/>
                                        </p:tgtEl>
                                      </p:cBhvr>
                                    </p:animEffect>
                                  </p:childTnLst>
                                </p:cTn>
                              </p:par>
                              <p:par>
                                <p:cTn id="55" presetID="2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2000"/>
                                        <p:tgtEl>
                                          <p:spTgt spid="27"/>
                                        </p:tgtEl>
                                      </p:cBhvr>
                                    </p:animEffect>
                                  </p:childTnLst>
                                </p:cTn>
                              </p:par>
                              <p:par>
                                <p:cTn id="58" presetID="22" presetClass="entr" presetSubtype="4"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3000"/>
                                        <p:tgtEl>
                                          <p:spTgt spid="28"/>
                                        </p:tgtEl>
                                      </p:cBhvr>
                                    </p:animEffect>
                                  </p:childTnLst>
                                </p:cTn>
                              </p:par>
                              <p:par>
                                <p:cTn id="61" presetID="2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2000"/>
                                        <p:tgtEl>
                                          <p:spTgt spid="29"/>
                                        </p:tgtEl>
                                      </p:cBhvr>
                                    </p:animEffect>
                                  </p:childTnLst>
                                </p:cTn>
                              </p:par>
                              <p:par>
                                <p:cTn id="64" presetID="22" presetClass="entr" presetSubtype="4"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3000"/>
                                        <p:tgtEl>
                                          <p:spTgt spid="30"/>
                                        </p:tgtEl>
                                      </p:cBhvr>
                                    </p:animEffect>
                                  </p:childTnLst>
                                </p:cTn>
                              </p:par>
                              <p:par>
                                <p:cTn id="67" presetID="2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2000"/>
                                        <p:tgtEl>
                                          <p:spTgt spid="31"/>
                                        </p:tgtEl>
                                      </p:cBhvr>
                                    </p:animEffect>
                                  </p:childTnLst>
                                </p:cTn>
                              </p:par>
                              <p:par>
                                <p:cTn id="70" presetID="22" presetClass="entr" presetSubtype="4"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3000"/>
                                        <p:tgtEl>
                                          <p:spTgt spid="32"/>
                                        </p:tgtEl>
                                      </p:cBhvr>
                                    </p:animEffect>
                                  </p:childTnLst>
                                </p:cTn>
                              </p:par>
                              <p:par>
                                <p:cTn id="73" presetID="2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2000"/>
                                        <p:tgtEl>
                                          <p:spTgt spid="33"/>
                                        </p:tgtEl>
                                      </p:cBhvr>
                                    </p:animEffect>
                                  </p:childTnLst>
                                </p:cTn>
                              </p:par>
                              <p:par>
                                <p:cTn id="76" presetID="22" presetClass="entr" presetSubtype="4"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2000"/>
                                        <p:tgtEl>
                                          <p:spTgt spid="34"/>
                                        </p:tgtEl>
                                      </p:cBhvr>
                                    </p:animEffect>
                                  </p:childTnLst>
                                </p:cTn>
                              </p:par>
                              <p:par>
                                <p:cTn id="79" presetID="22" presetClass="entr" presetSubtype="4"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down)">
                                      <p:cBhvr>
                                        <p:cTn id="81" dur="5000"/>
                                        <p:tgtEl>
                                          <p:spTgt spid="49"/>
                                        </p:tgtEl>
                                      </p:cBhvr>
                                    </p:animEffect>
                                  </p:childTnLst>
                                </p:cTn>
                              </p:par>
                              <p:par>
                                <p:cTn id="82" presetID="22" presetClass="entr" presetSubtype="4"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2000"/>
                                        <p:tgtEl>
                                          <p:spTgt spid="52"/>
                                        </p:tgtEl>
                                      </p:cBhvr>
                                    </p:animEffect>
                                  </p:childTnLst>
                                </p:cTn>
                              </p:par>
                              <p:par>
                                <p:cTn id="85" presetID="22" presetClass="entr" presetSubtype="4"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down)">
                                      <p:cBhvr>
                                        <p:cTn id="87" dur="3000"/>
                                        <p:tgtEl>
                                          <p:spTgt spid="50"/>
                                        </p:tgtEl>
                                      </p:cBhvr>
                                    </p:animEffect>
                                  </p:childTnLst>
                                </p:cTn>
                              </p:par>
                              <p:par>
                                <p:cTn id="88" presetID="22" presetClass="entr" presetSubtype="4"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down)">
                                      <p:cBhvr>
                                        <p:cTn id="90" dur="2000"/>
                                        <p:tgtEl>
                                          <p:spTgt spid="53"/>
                                        </p:tgtEl>
                                      </p:cBhvr>
                                    </p:animEffect>
                                  </p:childTnLst>
                                </p:cTn>
                              </p:par>
                              <p:par>
                                <p:cTn id="91" presetID="22" presetClass="entr" presetSubtype="4"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down)">
                                      <p:cBhvr>
                                        <p:cTn id="93" dur="2000"/>
                                        <p:tgtEl>
                                          <p:spTgt spid="51"/>
                                        </p:tgtEl>
                                      </p:cBhvr>
                                    </p:animEffect>
                                  </p:childTnLst>
                                </p:cTn>
                              </p:par>
                              <p:par>
                                <p:cTn id="94" presetID="22" presetClass="entr" presetSubtype="4"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down)">
                                      <p:cBhvr>
                                        <p:cTn id="96" dur="3000"/>
                                        <p:tgtEl>
                                          <p:spTgt spid="35"/>
                                        </p:tgtEl>
                                      </p:cBhvr>
                                    </p:animEffect>
                                  </p:childTnLst>
                                </p:cTn>
                              </p:par>
                              <p:par>
                                <p:cTn id="97" presetID="22" presetClass="entr" presetSubtype="4"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2000"/>
                                        <p:tgtEl>
                                          <p:spTgt spid="36"/>
                                        </p:tgtEl>
                                      </p:cBhvr>
                                    </p:animEffect>
                                  </p:childTnLst>
                                </p:cTn>
                              </p:par>
                              <p:par>
                                <p:cTn id="100" presetID="22" presetClass="entr" presetSubtype="4" fill="hold"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down)">
                                      <p:cBhvr>
                                        <p:cTn id="102" dur="3000"/>
                                        <p:tgtEl>
                                          <p:spTgt spid="37"/>
                                        </p:tgtEl>
                                      </p:cBhvr>
                                    </p:animEffect>
                                  </p:childTnLst>
                                </p:cTn>
                              </p:par>
                              <p:par>
                                <p:cTn id="103" presetID="22" presetClass="entr" presetSubtype="4"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down)">
                                      <p:cBhvr>
                                        <p:cTn id="105" dur="3000"/>
                                        <p:tgtEl>
                                          <p:spTgt spid="38"/>
                                        </p:tgtEl>
                                      </p:cBhvr>
                                    </p:animEffect>
                                  </p:childTnLst>
                                </p:cTn>
                              </p:par>
                              <p:par>
                                <p:cTn id="106" presetID="22" presetClass="entr" presetSubtype="4"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down)">
                                      <p:cBhvr>
                                        <p:cTn id="108" dur="2000"/>
                                        <p:tgtEl>
                                          <p:spTgt spid="39"/>
                                        </p:tgtEl>
                                      </p:cBhvr>
                                    </p:animEffect>
                                  </p:childTnLst>
                                </p:cTn>
                              </p:par>
                              <p:par>
                                <p:cTn id="109" presetID="22" presetClass="entr" presetSubtype="4"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2000"/>
                                        <p:tgtEl>
                                          <p:spTgt spid="40"/>
                                        </p:tgtEl>
                                      </p:cBhvr>
                                    </p:animEffect>
                                  </p:childTnLst>
                                </p:cTn>
                              </p:par>
                              <p:par>
                                <p:cTn id="112" presetID="22" presetClass="entr" presetSubtype="4"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down)">
                                      <p:cBhvr>
                                        <p:cTn id="114" dur="2000"/>
                                        <p:tgtEl>
                                          <p:spTgt spid="41"/>
                                        </p:tgtEl>
                                      </p:cBhvr>
                                    </p:animEffect>
                                  </p:childTnLst>
                                </p:cTn>
                              </p:par>
                              <p:par>
                                <p:cTn id="115" presetID="22" presetClass="entr" presetSubtype="4" fill="hold"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down)">
                                      <p:cBhvr>
                                        <p:cTn id="117" dur="2000"/>
                                        <p:tgtEl>
                                          <p:spTgt spid="42"/>
                                        </p:tgtEl>
                                      </p:cBhvr>
                                    </p:animEffect>
                                  </p:childTnLst>
                                </p:cTn>
                              </p:par>
                              <p:par>
                                <p:cTn id="118" presetID="22" presetClass="entr" presetSubtype="4" fill="hold"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wipe(down)">
                                      <p:cBhvr>
                                        <p:cTn id="120" dur="1000"/>
                                        <p:tgtEl>
                                          <p:spTgt spid="43"/>
                                        </p:tgtEl>
                                      </p:cBhvr>
                                    </p:animEffect>
                                  </p:childTnLst>
                                </p:cTn>
                              </p:par>
                              <p:par>
                                <p:cTn id="121" presetID="22" presetClass="entr" presetSubtype="4" fill="hold"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down)">
                                      <p:cBhvr>
                                        <p:cTn id="123" dur="2000"/>
                                        <p:tgtEl>
                                          <p:spTgt spid="44"/>
                                        </p:tgtEl>
                                      </p:cBhvr>
                                    </p:animEffect>
                                  </p:childTnLst>
                                </p:cTn>
                              </p:par>
                              <p:par>
                                <p:cTn id="124" presetID="22" presetClass="entr" presetSubtype="4" fill="hold"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down)">
                                      <p:cBhvr>
                                        <p:cTn id="126" dur="500"/>
                                        <p:tgtEl>
                                          <p:spTgt spid="45"/>
                                        </p:tgtEl>
                                      </p:cBhvr>
                                    </p:animEffect>
                                  </p:childTnLst>
                                </p:cTn>
                              </p:par>
                              <p:par>
                                <p:cTn id="127" presetID="22" presetClass="entr" presetSubtype="4"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down)">
                                      <p:cBhvr>
                                        <p:cTn id="129" dur="1000"/>
                                        <p:tgtEl>
                                          <p:spTgt spid="46"/>
                                        </p:tgtEl>
                                      </p:cBhvr>
                                    </p:animEffect>
                                  </p:childTnLst>
                                </p:cTn>
                              </p:par>
                            </p:childTnLst>
                          </p:cTn>
                        </p:par>
                        <p:par>
                          <p:cTn id="130" fill="hold">
                            <p:stCondLst>
                              <p:cond delay="5000"/>
                            </p:stCondLst>
                            <p:childTnLst>
                              <p:par>
                                <p:cTn id="131" presetID="10" presetClass="entr" presetSubtype="0" fill="hold" grpId="0" nodeType="after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fade">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fade">
                                      <p:cBhvr>
                                        <p:cTn id="1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82"/>
          <p:cNvSpPr txBox="1">
            <a:spLocks noChangeArrowheads="1"/>
          </p:cNvSpPr>
          <p:nvPr/>
        </p:nvSpPr>
        <p:spPr bwMode="auto">
          <a:xfrm>
            <a:off x="139700" y="827312"/>
            <a:ext cx="8864600" cy="4524315"/>
          </a:xfrm>
          <a:prstGeom prst="rect">
            <a:avLst/>
          </a:prstGeom>
          <a:noFill/>
          <a:ln w="9525">
            <a:noFill/>
            <a:miter lim="800000"/>
            <a:headEnd/>
            <a:tailEnd/>
          </a:ln>
          <a:effectLst/>
        </p:spPr>
        <p:txBody>
          <a:bodyPr wrap="square">
            <a:spAutoFit/>
          </a:bodyPr>
          <a:lstStyle/>
          <a:p>
            <a:pPr>
              <a:spcAft>
                <a:spcPts val="1200"/>
              </a:spcAft>
            </a:pPr>
            <a:r>
              <a:rPr lang="en-US" sz="2400" dirty="0">
                <a:solidFill>
                  <a:schemeClr val="bg1"/>
                </a:solidFill>
                <a:latin typeface="Calibri" panose="020F0502020204030204" pitchFamily="34" charset="0"/>
                <a:cs typeface="Calibri" panose="020F0502020204030204" pitchFamily="34" charset="0"/>
              </a:rPr>
              <a:t>There is a commonly used method to eliminate the effects of olivine fractionation.</a:t>
            </a:r>
          </a:p>
          <a:p>
            <a:pPr>
              <a:spcAft>
                <a:spcPts val="1200"/>
              </a:spcAft>
            </a:pPr>
            <a:r>
              <a:rPr lang="en-US" sz="2400" dirty="0">
                <a:solidFill>
                  <a:schemeClr val="bg1"/>
                </a:solidFill>
                <a:latin typeface="Calibri" panose="020F0502020204030204" pitchFamily="34" charset="0"/>
                <a:cs typeface="Calibri" panose="020F0502020204030204" pitchFamily="34" charset="0"/>
              </a:rPr>
              <a:t>In this way, researchers aim to infer the original (</a:t>
            </a:r>
            <a:r>
              <a:rPr lang="en-US" sz="2400" dirty="0">
                <a:solidFill>
                  <a:srgbClr val="FFFF00"/>
                </a:solidFill>
                <a:latin typeface="Calibri" panose="020F0502020204030204" pitchFamily="34" charset="0"/>
                <a:cs typeface="Calibri" panose="020F0502020204030204" pitchFamily="34" charset="0"/>
              </a:rPr>
              <a:t>primary</a:t>
            </a:r>
            <a:r>
              <a:rPr lang="en-US" sz="2400" dirty="0">
                <a:solidFill>
                  <a:schemeClr val="bg1"/>
                </a:solidFill>
                <a:latin typeface="Calibri" panose="020F0502020204030204" pitchFamily="34" charset="0"/>
                <a:cs typeface="Calibri" panose="020F0502020204030204" pitchFamily="34" charset="0"/>
              </a:rPr>
              <a:t>) melt composition.</a:t>
            </a:r>
          </a:p>
          <a:p>
            <a:pPr>
              <a:spcAft>
                <a:spcPts val="1200"/>
              </a:spcAft>
            </a:pPr>
            <a:r>
              <a:rPr lang="en-US" sz="2400" dirty="0">
                <a:solidFill>
                  <a:schemeClr val="bg1"/>
                </a:solidFill>
                <a:latin typeface="Calibri" panose="020F0502020204030204" pitchFamily="34" charset="0"/>
                <a:cs typeface="Calibri" panose="020F0502020204030204" pitchFamily="34" charset="0"/>
              </a:rPr>
              <a:t>This method consists in adding equilibrium olivine progressively in small increments (generally 0.5%) to a </a:t>
            </a:r>
            <a:r>
              <a:rPr lang="en-US" sz="2400" dirty="0">
                <a:solidFill>
                  <a:srgbClr val="FFFF00"/>
                </a:solidFill>
                <a:latin typeface="Calibri" panose="020F0502020204030204" pitchFamily="34" charset="0"/>
                <a:cs typeface="Calibri" panose="020F0502020204030204" pitchFamily="34" charset="0"/>
              </a:rPr>
              <a:t>primitive</a:t>
            </a:r>
            <a:r>
              <a:rPr lang="en-US" sz="2400" dirty="0">
                <a:solidFill>
                  <a:schemeClr val="bg1"/>
                </a:solidFill>
                <a:latin typeface="Calibri" panose="020F0502020204030204" pitchFamily="34" charset="0"/>
                <a:cs typeface="Calibri" panose="020F0502020204030204" pitchFamily="34" charset="0"/>
              </a:rPr>
              <a:t> (but not primary) rock composition until the resultant model liquid is in equilibrium with the original Fo-richest olivine measured in that rock.</a:t>
            </a:r>
          </a:p>
          <a:p>
            <a:pPr>
              <a:spcAft>
                <a:spcPts val="1200"/>
              </a:spcAft>
            </a:pPr>
            <a:r>
              <a:rPr lang="en-US" sz="2400" dirty="0">
                <a:solidFill>
                  <a:schemeClr val="bg1"/>
                </a:solidFill>
                <a:latin typeface="Calibri" panose="020F0502020204030204" pitchFamily="34" charset="0"/>
                <a:cs typeface="Calibri" panose="020F0502020204030204" pitchFamily="34" charset="0"/>
              </a:rPr>
              <a:t>This is often referred to as the:</a:t>
            </a:r>
          </a:p>
          <a:p>
            <a:pPr algn="ctr">
              <a:spcAft>
                <a:spcPts val="1200"/>
              </a:spcAft>
            </a:pPr>
            <a:r>
              <a:rPr lang="en-US" sz="3200" dirty="0">
                <a:solidFill>
                  <a:srgbClr val="FFFF00"/>
                </a:solidFill>
                <a:latin typeface="Calibri" panose="020F0502020204030204" pitchFamily="34" charset="0"/>
                <a:cs typeface="Calibri" panose="020F0502020204030204" pitchFamily="34" charset="0"/>
              </a:rPr>
              <a:t>olivine back-tracking method</a:t>
            </a:r>
            <a:endParaRPr lang="en-GB" sz="3200" dirty="0">
              <a:solidFill>
                <a:schemeClr val="bg1"/>
              </a:solidFill>
              <a:latin typeface="Calibri" pitchFamily="34" charset="0"/>
              <a:ea typeface="ＭＳ Ｐゴシック" pitchFamily="-72" charset="-128"/>
              <a:cs typeface="Calibri" panose="020F0502020204030204" pitchFamily="34" charset="0"/>
            </a:endParaRPr>
          </a:p>
        </p:txBody>
      </p:sp>
      <p:sp>
        <p:nvSpPr>
          <p:cNvPr id="7" name="Text Box 82"/>
          <p:cNvSpPr txBox="1">
            <a:spLocks noChangeArrowheads="1"/>
          </p:cNvSpPr>
          <p:nvPr/>
        </p:nvSpPr>
        <p:spPr bwMode="auto">
          <a:xfrm>
            <a:off x="3860800" y="6038850"/>
            <a:ext cx="5283200" cy="369332"/>
          </a:xfrm>
          <a:prstGeom prst="rect">
            <a:avLst/>
          </a:prstGeom>
          <a:noFill/>
          <a:ln w="9525">
            <a:noFill/>
            <a:miter lim="800000"/>
            <a:headEnd/>
            <a:tailEnd/>
          </a:ln>
          <a:effectLst/>
        </p:spPr>
        <p:txBody>
          <a:bodyPr wrap="square">
            <a:spAutoFit/>
          </a:bodyPr>
          <a:lstStyle/>
          <a:p>
            <a:pPr algn="r"/>
            <a:r>
              <a:rPr lang="en-GB" dirty="0">
                <a:solidFill>
                  <a:schemeClr val="bg1"/>
                </a:solidFill>
                <a:latin typeface="Calibri" pitchFamily="34" charset="0"/>
                <a:cs typeface="Calibri" panose="020F0502020204030204" pitchFamily="34" charset="0"/>
              </a:rPr>
              <a:t>Hole and Natland, 2020 (</a:t>
            </a:r>
            <a:r>
              <a:rPr lang="it-IT" dirty="0">
                <a:solidFill>
                  <a:schemeClr val="bg1"/>
                </a:solidFill>
                <a:latin typeface="Calibri" pitchFamily="34" charset="0"/>
                <a:cs typeface="Calibri" panose="020F0502020204030204" pitchFamily="34" charset="0"/>
              </a:rPr>
              <a:t>Earth-Sci. Rev., 206, 102794)</a:t>
            </a:r>
            <a:endParaRPr lang="en-GB" dirty="0">
              <a:solidFill>
                <a:schemeClr val="bg1"/>
              </a:solidFill>
              <a:latin typeface="Calibri" pitchFamily="34" charset="0"/>
              <a:ea typeface="ＭＳ Ｐゴシック" pitchFamily="-72" charset="-128"/>
              <a:cs typeface="Calibri" panose="020F0502020204030204" pitchFamily="34" charset="0"/>
            </a:endParaRPr>
          </a:p>
        </p:txBody>
      </p:sp>
      <p:sp>
        <p:nvSpPr>
          <p:cNvPr id="2" name="Text Box 4">
            <a:extLst>
              <a:ext uri="{FF2B5EF4-FFF2-40B4-BE49-F238E27FC236}">
                <a16:creationId xmlns:a16="http://schemas.microsoft.com/office/drawing/2014/main" id="{D1B0788A-BA6A-B759-E24F-82556612A6B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500"/>
                                        <p:tgtEl>
                                          <p:spTgt spid="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Effect transition="in" filter="fade">
                                      <p:cBhvr>
                                        <p:cTn id="22" dur="500"/>
                                        <p:tgtEl>
                                          <p:spTgt spid="105">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5">
                                            <p:txEl>
                                              <p:pRg st="4" end="4"/>
                                            </p:txEl>
                                          </p:spTgt>
                                        </p:tgtEl>
                                        <p:attrNameLst>
                                          <p:attrName>style.visibility</p:attrName>
                                        </p:attrNameLst>
                                      </p:cBhvr>
                                      <p:to>
                                        <p:strVal val="visible"/>
                                      </p:to>
                                    </p:set>
                                    <p:animEffect transition="in" filter="fade">
                                      <p:cBhvr>
                                        <p:cTn id="26" dur="500"/>
                                        <p:tgtEl>
                                          <p:spTgt spid="10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uiExpand="1" build="p"/>
      <p:bldP spid="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0" y="977595"/>
            <a:ext cx="9144000" cy="1138773"/>
          </a:xfrm>
          <a:prstGeom prst="rect">
            <a:avLst/>
          </a:prstGeom>
          <a:noFill/>
          <a:ln w="9525">
            <a:noFill/>
            <a:miter lim="800000"/>
            <a:headEnd/>
            <a:tailEnd/>
          </a:ln>
          <a:effectLst/>
        </p:spPr>
        <p:txBody>
          <a:bodyPr wrap="square">
            <a:spAutoFit/>
          </a:bodyPr>
          <a:lstStyle/>
          <a:p>
            <a:pPr algn="ctr"/>
            <a:r>
              <a:rPr lang="en-GB" sz="3400" dirty="0">
                <a:solidFill>
                  <a:schemeClr val="bg1"/>
                </a:solidFill>
                <a:latin typeface="Calibri" panose="020F0502020204030204" pitchFamily="34" charset="0"/>
                <a:cs typeface="Calibri" panose="020F0502020204030204" pitchFamily="34" charset="0"/>
              </a:rPr>
              <a:t>Just some basic clarification about the difference between </a:t>
            </a:r>
            <a:r>
              <a:rPr lang="en-GB" sz="3400" dirty="0">
                <a:solidFill>
                  <a:srgbClr val="FFFF00"/>
                </a:solidFill>
                <a:latin typeface="Calibri" panose="020F0502020204030204" pitchFamily="34" charset="0"/>
                <a:cs typeface="Calibri" panose="020F0502020204030204" pitchFamily="34" charset="0"/>
              </a:rPr>
              <a:t>Primary</a:t>
            </a:r>
            <a:r>
              <a:rPr lang="en-GB" sz="3400" dirty="0">
                <a:solidFill>
                  <a:schemeClr val="bg1"/>
                </a:solidFill>
                <a:latin typeface="Calibri" panose="020F0502020204030204" pitchFamily="34" charset="0"/>
                <a:cs typeface="Calibri" panose="020F0502020204030204" pitchFamily="34" charset="0"/>
              </a:rPr>
              <a:t> and </a:t>
            </a:r>
            <a:r>
              <a:rPr lang="en-GB" sz="3400" dirty="0">
                <a:solidFill>
                  <a:srgbClr val="FFFF00"/>
                </a:solidFill>
                <a:latin typeface="Calibri" panose="020F0502020204030204" pitchFamily="34" charset="0"/>
                <a:cs typeface="Calibri" panose="020F0502020204030204" pitchFamily="34" charset="0"/>
              </a:rPr>
              <a:t>Primitive</a:t>
            </a:r>
            <a:r>
              <a:rPr lang="en-GB" sz="3400" dirty="0">
                <a:solidFill>
                  <a:schemeClr val="bg1"/>
                </a:solidFill>
                <a:latin typeface="Calibri" panose="020F0502020204030204" pitchFamily="34" charset="0"/>
                <a:cs typeface="Calibri" panose="020F0502020204030204" pitchFamily="34" charset="0"/>
              </a:rPr>
              <a:t> magma:</a:t>
            </a:r>
            <a:endParaRPr lang="en-GB" sz="3400" dirty="0">
              <a:solidFill>
                <a:schemeClr val="bg1"/>
              </a:solidFill>
              <a:latin typeface="Calibri" pitchFamily="34" charset="0"/>
              <a:ea typeface="ＭＳ Ｐゴシック" pitchFamily="-72" charset="-128"/>
              <a:cs typeface="Calibri" panose="020F0502020204030204" pitchFamily="34" charset="0"/>
            </a:endParaRPr>
          </a:p>
        </p:txBody>
      </p:sp>
      <p:sp>
        <p:nvSpPr>
          <p:cNvPr id="9" name="Text Box 82"/>
          <p:cNvSpPr txBox="1">
            <a:spLocks noChangeArrowheads="1"/>
          </p:cNvSpPr>
          <p:nvPr/>
        </p:nvSpPr>
        <p:spPr bwMode="auto">
          <a:xfrm>
            <a:off x="165100" y="2339096"/>
            <a:ext cx="8813800" cy="1969770"/>
          </a:xfrm>
          <a:prstGeom prst="rect">
            <a:avLst/>
          </a:prstGeom>
          <a:noFill/>
          <a:ln w="9525">
            <a:noFill/>
            <a:miter lim="800000"/>
            <a:headEnd/>
            <a:tailEnd/>
          </a:ln>
          <a:effectLst/>
        </p:spPr>
        <p:txBody>
          <a:bodyPr wrap="square">
            <a:spAutoFit/>
          </a:bodyPr>
          <a:lstStyle/>
          <a:p>
            <a:pPr>
              <a:spcAft>
                <a:spcPts val="1200"/>
              </a:spcAft>
            </a:pPr>
            <a:r>
              <a:rPr lang="en-GB" sz="2800" dirty="0">
                <a:solidFill>
                  <a:srgbClr val="FFFF00"/>
                </a:solidFill>
                <a:latin typeface="Calibri" panose="020F0502020204030204" pitchFamily="34" charset="0"/>
                <a:cs typeface="Calibri" panose="020F0502020204030204" pitchFamily="34" charset="0"/>
              </a:rPr>
              <a:t>Primary</a:t>
            </a:r>
            <a:r>
              <a:rPr lang="en-GB" sz="2800" dirty="0">
                <a:solidFill>
                  <a:schemeClr val="bg1"/>
                </a:solidFill>
                <a:latin typeface="Calibri" panose="020F0502020204030204" pitchFamily="34" charset="0"/>
                <a:cs typeface="Calibri" panose="020F0502020204030204" pitchFamily="34" charset="0"/>
              </a:rPr>
              <a:t> = magma in equilibrium with its source (not necessarily peridotite);</a:t>
            </a:r>
          </a:p>
          <a:p>
            <a:r>
              <a:rPr lang="en-GB" sz="2800" dirty="0">
                <a:solidFill>
                  <a:srgbClr val="FFFF00"/>
                </a:solidFill>
                <a:latin typeface="Calibri" panose="020F0502020204030204" pitchFamily="34" charset="0"/>
                <a:cs typeface="Calibri" panose="020F0502020204030204" pitchFamily="34" charset="0"/>
              </a:rPr>
              <a:t>Primitive</a:t>
            </a:r>
            <a:r>
              <a:rPr lang="en-GB" sz="2800" dirty="0">
                <a:solidFill>
                  <a:schemeClr val="bg1"/>
                </a:solidFill>
                <a:latin typeface="Calibri" panose="020F0502020204030204" pitchFamily="34" charset="0"/>
                <a:cs typeface="Calibri" panose="020F0502020204030204" pitchFamily="34" charset="0"/>
              </a:rPr>
              <a:t> = the least evolved (i.e., the MgO-richest) magma in an igneous rock suite.</a:t>
            </a:r>
            <a:endParaRPr lang="en-GB" sz="2800" dirty="0">
              <a:solidFill>
                <a:schemeClr val="bg1"/>
              </a:solidFill>
              <a:latin typeface="Calibri" pitchFamily="34" charset="0"/>
              <a:ea typeface="ＭＳ Ｐゴシック" pitchFamily="-72" charset="-128"/>
              <a:cs typeface="Calibri" panose="020F0502020204030204" pitchFamily="34" charset="0"/>
            </a:endParaRPr>
          </a:p>
        </p:txBody>
      </p:sp>
      <p:sp>
        <p:nvSpPr>
          <p:cNvPr id="10" name="Text Box 82"/>
          <p:cNvSpPr txBox="1">
            <a:spLocks noChangeArrowheads="1"/>
          </p:cNvSpPr>
          <p:nvPr/>
        </p:nvSpPr>
        <p:spPr bwMode="auto">
          <a:xfrm>
            <a:off x="957943" y="4489394"/>
            <a:ext cx="7228114" cy="1077218"/>
          </a:xfrm>
          <a:prstGeom prst="rect">
            <a:avLst/>
          </a:prstGeom>
          <a:noFill/>
          <a:ln w="9525">
            <a:noFill/>
            <a:miter lim="800000"/>
            <a:headEnd/>
            <a:tailEnd/>
          </a:ln>
          <a:effectLst/>
        </p:spPr>
        <p:txBody>
          <a:bodyPr wrap="square">
            <a:spAutoFit/>
          </a:bodyPr>
          <a:lstStyle/>
          <a:p>
            <a:pPr algn="ctr"/>
            <a:r>
              <a:rPr lang="en-GB" sz="3200" dirty="0">
                <a:solidFill>
                  <a:schemeClr val="bg1"/>
                </a:solidFill>
                <a:latin typeface="Calibri" panose="020F0502020204030204" pitchFamily="34" charset="0"/>
                <a:cs typeface="Calibri" panose="020F0502020204030204" pitchFamily="34" charset="0"/>
              </a:rPr>
              <a:t>When "high-MgO" is not an indication of the primitiveness of a magma?</a:t>
            </a:r>
            <a:endParaRPr lang="en-GB" sz="3200" dirty="0">
              <a:solidFill>
                <a:schemeClr val="bg1"/>
              </a:solidFill>
              <a:latin typeface="Calibri" pitchFamily="34" charset="0"/>
              <a:ea typeface="ＭＳ Ｐゴシック" pitchFamily="-72" charset="-128"/>
              <a:cs typeface="Calibri" panose="020F0502020204030204" pitchFamily="34" charset="0"/>
            </a:endParaRPr>
          </a:p>
        </p:txBody>
      </p:sp>
      <p:sp>
        <p:nvSpPr>
          <p:cNvPr id="12" name="Text Box 82"/>
          <p:cNvSpPr txBox="1">
            <a:spLocks noChangeArrowheads="1"/>
          </p:cNvSpPr>
          <p:nvPr/>
        </p:nvSpPr>
        <p:spPr bwMode="auto">
          <a:xfrm>
            <a:off x="0" y="5606993"/>
            <a:ext cx="9144000" cy="830997"/>
          </a:xfrm>
          <a:prstGeom prst="rect">
            <a:avLst/>
          </a:prstGeom>
          <a:noFill/>
          <a:ln w="9525">
            <a:noFill/>
            <a:miter lim="800000"/>
            <a:headEnd/>
            <a:tailEnd/>
          </a:ln>
          <a:effectLst/>
        </p:spPr>
        <p:txBody>
          <a:bodyPr wrap="square">
            <a:spAutoFit/>
          </a:bodyPr>
          <a:lstStyle/>
          <a:p>
            <a:pPr algn="ctr"/>
            <a:r>
              <a:rPr lang="en-GB" sz="2400" dirty="0">
                <a:solidFill>
                  <a:schemeClr val="bg1"/>
                </a:solidFill>
                <a:latin typeface="Calibri" panose="020F0502020204030204" pitchFamily="34" charset="0"/>
                <a:cs typeface="Calibri" panose="020F0502020204030204" pitchFamily="34" charset="0"/>
                <a:sym typeface="Wingdings" pitchFamily="2" charset="2"/>
              </a:rPr>
              <a:t> Presence of cumulitic olivine (which increases the MgO content of the rock, but that is not related to the true MgO of the melt).</a:t>
            </a:r>
            <a:endParaRPr lang="en-GB" sz="2400" dirty="0">
              <a:solidFill>
                <a:schemeClr val="bg1"/>
              </a:solidFill>
              <a:latin typeface="Calibri" pitchFamily="34" charset="0"/>
              <a:ea typeface="ＭＳ Ｐゴシック" pitchFamily="-72" charset="-128"/>
              <a:cs typeface="Calibri" panose="020F0502020204030204" pitchFamily="34" charset="0"/>
            </a:endParaRPr>
          </a:p>
        </p:txBody>
      </p:sp>
      <p:sp>
        <p:nvSpPr>
          <p:cNvPr id="2" name="Text Box 4">
            <a:extLst>
              <a:ext uri="{FF2B5EF4-FFF2-40B4-BE49-F238E27FC236}">
                <a16:creationId xmlns:a16="http://schemas.microsoft.com/office/drawing/2014/main" id="{6411E5AF-9894-1A36-DD3C-C25221DA880B}"/>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5789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uiExpand="1" build="p"/>
      <p:bldP spid="10" grpId="0"/>
      <p:bldP spid="1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82"/>
          <p:cNvSpPr txBox="1">
            <a:spLocks noChangeArrowheads="1"/>
          </p:cNvSpPr>
          <p:nvPr/>
        </p:nvSpPr>
        <p:spPr bwMode="auto">
          <a:xfrm>
            <a:off x="2351314" y="600075"/>
            <a:ext cx="4441372" cy="523220"/>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latin typeface="Calibri" pitchFamily="34" charset="0"/>
              </a:rPr>
              <a:t>Follow this rationale:</a:t>
            </a:r>
            <a:endParaRPr lang="en-GB" sz="2800" dirty="0">
              <a:solidFill>
                <a:srgbClr val="FFFF00"/>
              </a:solidFill>
              <a:latin typeface="Calibri" pitchFamily="34" charset="0"/>
              <a:ea typeface="ＭＳ Ｐゴシック" pitchFamily="-72" charset="-128"/>
              <a:cs typeface="ＭＳ Ｐゴシック" pitchFamily="-72" charset="-128"/>
            </a:endParaRPr>
          </a:p>
        </p:txBody>
      </p:sp>
      <p:sp>
        <p:nvSpPr>
          <p:cNvPr id="5" name="Text Box 82"/>
          <p:cNvSpPr txBox="1">
            <a:spLocks noChangeArrowheads="1"/>
          </p:cNvSpPr>
          <p:nvPr/>
        </p:nvSpPr>
        <p:spPr bwMode="auto">
          <a:xfrm>
            <a:off x="0" y="1028700"/>
            <a:ext cx="9144000" cy="5616922"/>
          </a:xfrm>
          <a:prstGeom prst="rect">
            <a:avLst/>
          </a:prstGeom>
          <a:noFill/>
          <a:ln w="9525">
            <a:noFill/>
            <a:miter lim="800000"/>
            <a:headEnd/>
            <a:tailEnd/>
          </a:ln>
          <a:effectLst/>
        </p:spPr>
        <p:txBody>
          <a:bodyPr wrap="square">
            <a:spAutoFit/>
          </a:bodyPr>
          <a:lstStyle/>
          <a:p>
            <a:pPr marL="355600" indent="-355600">
              <a:lnSpc>
                <a:spcPct val="90000"/>
              </a:lnSpc>
              <a:spcAft>
                <a:spcPts val="600"/>
              </a:spcAft>
              <a:buAutoNum type="arabicParenR"/>
              <a:defRPr/>
            </a:pPr>
            <a:r>
              <a:rPr lang="en-GB" sz="2000" dirty="0">
                <a:solidFill>
                  <a:schemeClr val="bg1"/>
                </a:solidFill>
                <a:latin typeface="Calibri" pitchFamily="34" charset="0"/>
              </a:rPr>
              <a:t>Analyze with EMP olivine in basaltic rocks;</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Select the analyses with the highest Fo, assuming that these olivines formed in equilibrium with the MgO-richest magma (i.e., close to primary composition);</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Calculate the Mg# of the hypothetical melt in equilibrium with the Fo-richest olivine (with an easy calculation to be show in the next slides).</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Usually the Mg# of the analysed rock is lower than the Mg# calculated with olivine. This</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is</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related</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to</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MgO</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decrease</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due</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to</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olivine</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removal</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from</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a</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cooling</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primary</a:t>
            </a:r>
            <a:r>
              <a:rPr lang="en-GB" dirty="0">
                <a:solidFill>
                  <a:schemeClr val="bg1"/>
                </a:solidFill>
                <a:latin typeface="Calibri" pitchFamily="34" charset="0"/>
                <a:ea typeface="ＭＳ Ｐゴシック" pitchFamily="-72" charset="-128"/>
                <a:cs typeface="ＭＳ Ｐゴシック" pitchFamily="-72" charset="-128"/>
              </a:rPr>
              <a:t> </a:t>
            </a:r>
            <a:r>
              <a:rPr lang="en-GB" sz="2000" dirty="0">
                <a:solidFill>
                  <a:schemeClr val="bg1"/>
                </a:solidFill>
                <a:latin typeface="Calibri" pitchFamily="34" charset="0"/>
                <a:ea typeface="ＭＳ Ｐゴシック" pitchFamily="-72" charset="-128"/>
                <a:cs typeface="ＭＳ Ｐゴシック" pitchFamily="-72" charset="-128"/>
              </a:rPr>
              <a:t>melt.</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To calculate the original magma composition (primary melt) add small amounts (typically in steps of ~0.5%) of the highest Fo olivine to the most primitive basalt until reaching a magma composition that fits:                                                                                   </a:t>
            </a:r>
            <a:r>
              <a:rPr lang="en-GB" sz="2000" dirty="0">
                <a:solidFill>
                  <a:srgbClr val="FFFF00"/>
                </a:solidFill>
                <a:latin typeface="Calibri" pitchFamily="34" charset="0"/>
              </a:rPr>
              <a:t>K</a:t>
            </a:r>
            <a:r>
              <a:rPr lang="en-GB" sz="2000" baseline="-25000" dirty="0">
                <a:solidFill>
                  <a:srgbClr val="FFFF00"/>
                </a:solidFill>
                <a:latin typeface="Calibri" pitchFamily="34" charset="0"/>
              </a:rPr>
              <a:t>D</a:t>
            </a:r>
            <a:r>
              <a:rPr lang="en-GB" sz="2000" dirty="0">
                <a:solidFill>
                  <a:srgbClr val="FFFF00"/>
                </a:solidFill>
                <a:latin typeface="Calibri" pitchFamily="34" charset="0"/>
              </a:rPr>
              <a:t> = (</a:t>
            </a:r>
            <a:r>
              <a:rPr lang="en-GB" sz="2000" dirty="0" err="1">
                <a:solidFill>
                  <a:srgbClr val="FFFF00"/>
                </a:solidFill>
                <a:latin typeface="Calibri" pitchFamily="34" charset="0"/>
              </a:rPr>
              <a:t>FeO</a:t>
            </a:r>
            <a:r>
              <a:rPr lang="en-GB" sz="2000" baseline="-25000" dirty="0" err="1">
                <a:solidFill>
                  <a:srgbClr val="FFFF00"/>
                </a:solidFill>
                <a:latin typeface="Calibri" pitchFamily="34" charset="0"/>
              </a:rPr>
              <a:t>ol</a:t>
            </a:r>
            <a:r>
              <a:rPr lang="en-GB" sz="2000" dirty="0">
                <a:solidFill>
                  <a:srgbClr val="FFFF00"/>
                </a:solidFill>
                <a:latin typeface="Calibri" pitchFamily="34" charset="0"/>
              </a:rPr>
              <a:t>)/(</a:t>
            </a:r>
            <a:r>
              <a:rPr lang="en-GB" sz="2000" dirty="0" err="1">
                <a:solidFill>
                  <a:srgbClr val="FFFF00"/>
                </a:solidFill>
                <a:latin typeface="Calibri" pitchFamily="34" charset="0"/>
              </a:rPr>
              <a:t>FeO</a:t>
            </a:r>
            <a:r>
              <a:rPr lang="en-GB" sz="2000" baseline="-25000" dirty="0" err="1">
                <a:solidFill>
                  <a:srgbClr val="FFFF00"/>
                </a:solidFill>
                <a:latin typeface="Calibri" pitchFamily="34" charset="0"/>
              </a:rPr>
              <a:t>melt</a:t>
            </a:r>
            <a:r>
              <a:rPr lang="en-GB" sz="2000" dirty="0">
                <a:solidFill>
                  <a:srgbClr val="FFFF00"/>
                </a:solidFill>
                <a:latin typeface="Calibri" pitchFamily="34" charset="0"/>
              </a:rPr>
              <a:t>) * (</a:t>
            </a:r>
            <a:r>
              <a:rPr lang="en-GB" sz="2000" dirty="0" err="1">
                <a:solidFill>
                  <a:srgbClr val="FFFF00"/>
                </a:solidFill>
                <a:latin typeface="Calibri" pitchFamily="34" charset="0"/>
              </a:rPr>
              <a:t>MgO</a:t>
            </a:r>
            <a:r>
              <a:rPr lang="en-GB" sz="2000" baseline="-25000" dirty="0" err="1">
                <a:solidFill>
                  <a:srgbClr val="FFFF00"/>
                </a:solidFill>
                <a:latin typeface="Calibri" pitchFamily="34" charset="0"/>
              </a:rPr>
              <a:t>melt</a:t>
            </a:r>
            <a:r>
              <a:rPr lang="en-GB" sz="2000" dirty="0">
                <a:solidFill>
                  <a:srgbClr val="FFFF00"/>
                </a:solidFill>
                <a:latin typeface="Calibri" pitchFamily="34" charset="0"/>
              </a:rPr>
              <a:t>)/(</a:t>
            </a:r>
            <a:r>
              <a:rPr lang="en-GB" sz="2000" dirty="0" err="1">
                <a:solidFill>
                  <a:srgbClr val="FFFF00"/>
                </a:solidFill>
                <a:latin typeface="Calibri" pitchFamily="34" charset="0"/>
              </a:rPr>
              <a:t>MgO</a:t>
            </a:r>
            <a:r>
              <a:rPr lang="en-GB" sz="2000" baseline="-25000" dirty="0" err="1">
                <a:solidFill>
                  <a:srgbClr val="FFFF00"/>
                </a:solidFill>
                <a:latin typeface="Calibri" pitchFamily="34" charset="0"/>
              </a:rPr>
              <a:t>ol</a:t>
            </a:r>
            <a:r>
              <a:rPr lang="en-GB" sz="2000" dirty="0">
                <a:solidFill>
                  <a:srgbClr val="FFFF00"/>
                </a:solidFill>
                <a:latin typeface="Calibri" pitchFamily="34" charset="0"/>
              </a:rPr>
              <a:t>)</a:t>
            </a:r>
            <a:r>
              <a:rPr lang="en-GB" sz="2000" dirty="0">
                <a:solidFill>
                  <a:schemeClr val="bg1"/>
                </a:solidFill>
                <a:latin typeface="Calibri" pitchFamily="34" charset="0"/>
                <a:ea typeface="ＭＳ Ｐゴシック" pitchFamily="-72" charset="-128"/>
                <a:cs typeface="ＭＳ Ｐゴシック" pitchFamily="-72" charset="-128"/>
              </a:rPr>
              <a:t> = 0.30;</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Once reached a hypothetical primary melt composition in equilibrium with Fo-richest olivine (in general adding ~5-20% olivine), use its  MgO to calculate the Tp using the relation:   </a:t>
            </a:r>
            <a:r>
              <a:rPr lang="en-GB" sz="2000" dirty="0">
                <a:solidFill>
                  <a:srgbClr val="FFFF00"/>
                </a:solidFill>
                <a:latin typeface="Calibri" pitchFamily="34" charset="0"/>
              </a:rPr>
              <a:t>Tp (</a:t>
            </a:r>
            <a:r>
              <a:rPr lang="en-GB" sz="2000" baseline="30000" dirty="0" err="1">
                <a:solidFill>
                  <a:srgbClr val="FFFF00"/>
                </a:solidFill>
                <a:latin typeface="Calibri" pitchFamily="34" charset="0"/>
              </a:rPr>
              <a:t>o</a:t>
            </a:r>
            <a:r>
              <a:rPr lang="en-GB" sz="2000" dirty="0" err="1">
                <a:solidFill>
                  <a:srgbClr val="FFFF00"/>
                </a:solidFill>
                <a:latin typeface="Calibri" pitchFamily="34" charset="0"/>
              </a:rPr>
              <a:t>C</a:t>
            </a:r>
            <a:r>
              <a:rPr lang="en-GB" sz="2000" dirty="0">
                <a:solidFill>
                  <a:srgbClr val="FFFF00"/>
                </a:solidFill>
                <a:latin typeface="Calibri" pitchFamily="34" charset="0"/>
              </a:rPr>
              <a:t>) = 1463+12.74*MgO-2924/MgO;</a:t>
            </a:r>
            <a:endParaRPr lang="en-GB" sz="2000" dirty="0">
              <a:solidFill>
                <a:schemeClr val="bg1"/>
              </a:solidFill>
              <a:latin typeface="Calibri" pitchFamily="34" charset="0"/>
              <a:ea typeface="ＭＳ Ｐゴシック" pitchFamily="-72" charset="-128"/>
              <a:cs typeface="ＭＳ Ｐゴシック" pitchFamily="-72" charset="-128"/>
            </a:endParaRP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In this way researchers go back in time, to calculate </a:t>
            </a:r>
            <a:r>
              <a:rPr lang="en-GB" sz="2000" u="sng" dirty="0">
                <a:solidFill>
                  <a:schemeClr val="bg1"/>
                </a:solidFill>
                <a:latin typeface="Calibri" pitchFamily="34" charset="0"/>
                <a:ea typeface="ＭＳ Ｐゴシック" pitchFamily="-72" charset="-128"/>
                <a:cs typeface="ＭＳ Ｐゴシック" pitchFamily="-72" charset="-128"/>
              </a:rPr>
              <a:t>the hypothetical composition of the original magma</a:t>
            </a:r>
            <a:r>
              <a:rPr lang="en-GB" sz="2000" dirty="0">
                <a:solidFill>
                  <a:schemeClr val="bg1"/>
                </a:solidFill>
                <a:latin typeface="Calibri" pitchFamily="34" charset="0"/>
                <a:ea typeface="ＭＳ Ｐゴシック" pitchFamily="-72" charset="-128"/>
                <a:cs typeface="ＭＳ Ｐゴシック" pitchFamily="-72" charset="-128"/>
              </a:rPr>
              <a:t>, before prolonged olivine crystallization.</a:t>
            </a:r>
          </a:p>
          <a:p>
            <a:pPr marL="355600" indent="-355600">
              <a:lnSpc>
                <a:spcPct val="90000"/>
              </a:lnSpc>
              <a:spcAft>
                <a:spcPts val="600"/>
              </a:spcAft>
              <a:buAutoNum type="arabicParenR"/>
              <a:defRPr/>
            </a:pPr>
            <a:r>
              <a:rPr lang="en-GB" sz="2000" dirty="0">
                <a:solidFill>
                  <a:schemeClr val="bg1"/>
                </a:solidFill>
                <a:latin typeface="Calibri" pitchFamily="34" charset="0"/>
                <a:ea typeface="ＭＳ Ｐゴシック" pitchFamily="-72" charset="-128"/>
                <a:cs typeface="ＭＳ Ｐゴシック" pitchFamily="-72" charset="-128"/>
              </a:rPr>
              <a:t>This approach assumes the presence of only olivine on the liquidus (i.e., no ol-cpx or ol-pl </a:t>
            </a:r>
            <a:r>
              <a:rPr lang="en-GB" sz="2000" dirty="0" err="1">
                <a:solidFill>
                  <a:schemeClr val="bg1"/>
                </a:solidFill>
                <a:latin typeface="Calibri" pitchFamily="34" charset="0"/>
                <a:ea typeface="ＭＳ Ｐゴシック" pitchFamily="-72" charset="-128"/>
                <a:cs typeface="ＭＳ Ｐゴシック" pitchFamily="-72" charset="-128"/>
              </a:rPr>
              <a:t>cotectics</a:t>
            </a:r>
            <a:r>
              <a:rPr lang="en-GB" sz="2000" dirty="0">
                <a:solidFill>
                  <a:schemeClr val="bg1"/>
                </a:solidFill>
                <a:latin typeface="Calibri" pitchFamily="34" charset="0"/>
                <a:ea typeface="ＭＳ Ｐゴシック" pitchFamily="-72" charset="-128"/>
                <a:cs typeface="ＭＳ Ｐゴシック" pitchFamily="-72" charset="-128"/>
              </a:rPr>
              <a:t>). The presence of other minerals would destroy this construction.</a:t>
            </a:r>
          </a:p>
        </p:txBody>
      </p:sp>
      <p:sp>
        <p:nvSpPr>
          <p:cNvPr id="2" name="Text Box 4">
            <a:extLst>
              <a:ext uri="{FF2B5EF4-FFF2-40B4-BE49-F238E27FC236}">
                <a16:creationId xmlns:a16="http://schemas.microsoft.com/office/drawing/2014/main" id="{21870A44-FACD-2362-1C22-119E97F4B8E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uild="p"/>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855663"/>
            <a:ext cx="8509000" cy="5539978"/>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spcAft>
                <a:spcPts val="1200"/>
              </a:spcAft>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 </a:t>
            </a:r>
          </a:p>
          <a:p>
            <a:pPr>
              <a:spcAft>
                <a:spcPts val="1200"/>
              </a:spcAft>
              <a:defRPr/>
            </a:pPr>
            <a:r>
              <a:rPr lang="en-GB" sz="2800" dirty="0">
                <a:solidFill>
                  <a:schemeClr val="bg1"/>
                </a:solidFill>
                <a:latin typeface="Calibri" pitchFamily="34" charset="0"/>
              </a:rPr>
              <a:t>relates the partitioning of Fe and Mg between olivine and liquid.</a:t>
            </a:r>
          </a:p>
          <a:p>
            <a:pPr>
              <a:spcAft>
                <a:spcPts val="1200"/>
              </a:spcAft>
              <a:defRPr/>
            </a:pPr>
            <a:r>
              <a:rPr lang="en-GB" sz="2800" dirty="0">
                <a:solidFill>
                  <a:schemeClr val="bg1"/>
                </a:solidFill>
                <a:latin typeface="Calibri" pitchFamily="34" charset="0"/>
              </a:rPr>
              <a:t>It has been calculated to be independent of temperature and equal to </a:t>
            </a:r>
            <a:r>
              <a:rPr lang="en-GB" sz="2800" dirty="0">
                <a:solidFill>
                  <a:srgbClr val="FFFF00"/>
                </a:solidFill>
                <a:latin typeface="Calibri" pitchFamily="34" charset="0"/>
              </a:rPr>
              <a:t>0.30</a:t>
            </a:r>
            <a:r>
              <a:rPr lang="en-GB" sz="2800" dirty="0">
                <a:solidFill>
                  <a:schemeClr val="bg1"/>
                </a:solidFill>
                <a:latin typeface="Calibri" pitchFamily="34" charset="0"/>
              </a:rPr>
              <a:t> in 1970 (Roeder and Emslie).</a:t>
            </a:r>
          </a:p>
          <a:p>
            <a:pPr>
              <a:spcAft>
                <a:spcPts val="1200"/>
              </a:spcAft>
              <a:defRPr/>
            </a:pPr>
            <a:r>
              <a:rPr lang="en-GB" sz="2800" dirty="0">
                <a:solidFill>
                  <a:schemeClr val="bg1"/>
                </a:solidFill>
                <a:latin typeface="Calibri" pitchFamily="34" charset="0"/>
              </a:rPr>
              <a:t>Following studies have slightly modified the value of this K</a:t>
            </a:r>
            <a:r>
              <a:rPr lang="en-GB" sz="2800" baseline="-25000" dirty="0">
                <a:solidFill>
                  <a:schemeClr val="bg1"/>
                </a:solidFill>
                <a:latin typeface="Calibri" pitchFamily="34" charset="0"/>
              </a:rPr>
              <a:t>D</a:t>
            </a:r>
            <a:r>
              <a:rPr lang="en-GB" sz="2800" dirty="0">
                <a:solidFill>
                  <a:schemeClr val="bg1"/>
                </a:solidFill>
                <a:latin typeface="Calibri" pitchFamily="34" charset="0"/>
              </a:rPr>
              <a:t> to 0.31-0.35, no more.</a:t>
            </a:r>
          </a:p>
          <a:p>
            <a:pPr>
              <a:spcAft>
                <a:spcPts val="1200"/>
              </a:spcAft>
              <a:defRPr/>
            </a:pPr>
            <a:r>
              <a:rPr lang="en-GB" sz="2800" dirty="0">
                <a:solidFill>
                  <a:schemeClr val="bg1"/>
                </a:solidFill>
                <a:latin typeface="Calibri" pitchFamily="34" charset="0"/>
              </a:rPr>
              <a:t>In other words, the olivine-magma system should be always in equilibrium, self-regulating the distribution of Fe and Mg between the liquid and solid phases.</a:t>
            </a:r>
          </a:p>
        </p:txBody>
      </p:sp>
      <p:sp>
        <p:nvSpPr>
          <p:cNvPr id="2" name="Text Box 4">
            <a:extLst>
              <a:ext uri="{FF2B5EF4-FFF2-40B4-BE49-F238E27FC236}">
                <a16:creationId xmlns:a16="http://schemas.microsoft.com/office/drawing/2014/main" id="{EA4163C3-0BC8-8EB6-3BFA-F4251C9D2C9C}"/>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fade">
                                      <p:cBhvr>
                                        <p:cTn id="11" dur="500"/>
                                        <p:tgtEl>
                                          <p:spTgt spid="2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fade">
                                      <p:cBhvr>
                                        <p:cTn id="16" dur="500"/>
                                        <p:tgtEl>
                                          <p:spTgt spid="2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animEffect transition="in" filter="fade">
                                      <p:cBhvr>
                                        <p:cTn id="21" dur="500"/>
                                        <p:tgtEl>
                                          <p:spTgt spid="2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xEl>
                                              <p:pRg st="4" end="4"/>
                                            </p:txEl>
                                          </p:spTgt>
                                        </p:tgtEl>
                                        <p:attrNameLst>
                                          <p:attrName>style.visibility</p:attrName>
                                        </p:attrNameLst>
                                      </p:cBhvr>
                                      <p:to>
                                        <p:strVal val="visible"/>
                                      </p:to>
                                    </p:set>
                                    <p:animEffect transition="in" filter="fade">
                                      <p:cBhvr>
                                        <p:cTn id="26" dur="500"/>
                                        <p:tgtEl>
                                          <p:spTgt spid="2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Effect transition="in" filter="fade">
                                      <p:cBhvr>
                                        <p:cTn id="31"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 </a:t>
            </a:r>
            <a:endParaRPr lang="en-GB" sz="1600" dirty="0">
              <a:solidFill>
                <a:schemeClr val="bg1"/>
              </a:solidFill>
              <a:latin typeface="Calibri" pitchFamily="34" charset="0"/>
            </a:endParaRPr>
          </a:p>
        </p:txBody>
      </p:sp>
      <p:grpSp>
        <p:nvGrpSpPr>
          <p:cNvPr id="15" name="Gruppo 14"/>
          <p:cNvGrpSpPr/>
          <p:nvPr/>
        </p:nvGrpSpPr>
        <p:grpSpPr>
          <a:xfrm>
            <a:off x="1206500" y="1955800"/>
            <a:ext cx="6743700" cy="4837176"/>
            <a:chOff x="1208786" y="2138680"/>
            <a:chExt cx="6739128" cy="4471416"/>
          </a:xfrm>
        </p:grpSpPr>
        <p:grpSp>
          <p:nvGrpSpPr>
            <p:cNvPr id="13" name="Gruppo 12"/>
            <p:cNvGrpSpPr>
              <a:grpSpLocks noChangeAspect="1"/>
            </p:cNvGrpSpPr>
            <p:nvPr/>
          </p:nvGrpSpPr>
          <p:grpSpPr>
            <a:xfrm>
              <a:off x="1208786" y="2138680"/>
              <a:ext cx="6739128" cy="4471416"/>
              <a:chOff x="1767840" y="2941320"/>
              <a:chExt cx="5615940" cy="3726180"/>
            </a:xfrm>
          </p:grpSpPr>
          <p:sp>
            <p:nvSpPr>
              <p:cNvPr id="9" name="Rettangolo 8"/>
              <p:cNvSpPr/>
              <p:nvPr/>
            </p:nvSpPr>
            <p:spPr bwMode="auto">
              <a:xfrm>
                <a:off x="1767840" y="2941320"/>
                <a:ext cx="5615940" cy="37261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t="22283"/>
              <a:stretch>
                <a:fillRect/>
              </a:stretch>
            </p:blipFill>
            <p:spPr bwMode="auto">
              <a:xfrm>
                <a:off x="1786731" y="3108960"/>
                <a:ext cx="5583238" cy="3547428"/>
              </a:xfrm>
              <a:prstGeom prst="rect">
                <a:avLst/>
              </a:prstGeom>
              <a:noFill/>
              <a:ln w="9525">
                <a:noFill/>
                <a:miter lim="800000"/>
                <a:headEnd/>
                <a:tailEnd/>
              </a:ln>
            </p:spPr>
          </p:pic>
          <p:cxnSp>
            <p:nvCxnSpPr>
              <p:cNvPr id="6" name="Connettore 1 5"/>
              <p:cNvCxnSpPr/>
              <p:nvPr/>
            </p:nvCxnSpPr>
            <p:spPr bwMode="auto">
              <a:xfrm>
                <a:off x="2529840" y="3187192"/>
                <a:ext cx="4614672" cy="0"/>
              </a:xfrm>
              <a:prstGeom prst="line">
                <a:avLst/>
              </a:prstGeom>
              <a:noFill/>
              <a:ln w="19050" cap="flat" cmpd="sng" algn="ctr">
                <a:solidFill>
                  <a:schemeClr val="tx1"/>
                </a:solidFill>
                <a:prstDash val="solid"/>
                <a:round/>
                <a:headEnd type="none" w="med" len="med"/>
                <a:tailEnd type="none" w="med" len="med"/>
              </a:ln>
              <a:effectLst/>
            </p:spPr>
          </p:cxnSp>
          <p:sp>
            <p:nvSpPr>
              <p:cNvPr id="7" name="Rettangolo 6"/>
              <p:cNvSpPr/>
              <p:nvPr/>
            </p:nvSpPr>
            <p:spPr bwMode="auto">
              <a:xfrm>
                <a:off x="2468880" y="3075940"/>
                <a:ext cx="106680" cy="10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 name="Rettangolo 7"/>
              <p:cNvSpPr/>
              <p:nvPr/>
            </p:nvSpPr>
            <p:spPr bwMode="auto">
              <a:xfrm>
                <a:off x="7089140" y="3075940"/>
                <a:ext cx="106680" cy="10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 name="Rettangolo 9"/>
              <p:cNvSpPr/>
              <p:nvPr/>
            </p:nvSpPr>
            <p:spPr bwMode="auto">
              <a:xfrm>
                <a:off x="1767840" y="2987040"/>
                <a:ext cx="411480" cy="23926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rot="16200000">
                <a:off x="966357" y="4478318"/>
                <a:ext cx="2099133" cy="307777"/>
              </a:xfrm>
              <a:prstGeom prst="rect">
                <a:avLst/>
              </a:prstGeom>
              <a:noFill/>
            </p:spPr>
            <p:txBody>
              <a:bodyPr wrap="none" rtlCol="0">
                <a:spAutoFit/>
              </a:bodyPr>
              <a:lstStyle/>
              <a:p>
                <a:r>
                  <a:rPr lang="en-GB">
                    <a:solidFill>
                      <a:schemeClr val="tx1"/>
                    </a:solidFill>
                    <a:effectLst/>
                    <a:latin typeface="Calibri" pitchFamily="34" charset="0"/>
                  </a:rPr>
                  <a:t>KD</a:t>
                </a:r>
                <a:r>
                  <a:rPr lang="en-GB" sz="1500">
                    <a:solidFill>
                      <a:schemeClr val="tx1"/>
                    </a:solidFill>
                    <a:effectLst/>
                    <a:latin typeface="Calibri" pitchFamily="34" charset="0"/>
                  </a:rPr>
                  <a:t> </a:t>
                </a:r>
                <a:r>
                  <a:rPr lang="en-GB" sz="1200">
                    <a:solidFill>
                      <a:schemeClr val="tx1"/>
                    </a:solidFill>
                    <a:effectLst/>
                    <a:latin typeface="Calibri" pitchFamily="34" charset="0"/>
                  </a:rPr>
                  <a:t>(FeO</a:t>
                </a:r>
                <a:r>
                  <a:rPr lang="en-GB" sz="1200" baseline="-25000">
                    <a:solidFill>
                      <a:schemeClr val="tx1"/>
                    </a:solidFill>
                    <a:effectLst/>
                    <a:latin typeface="Calibri" pitchFamily="34" charset="0"/>
                  </a:rPr>
                  <a:t>melt</a:t>
                </a:r>
                <a:r>
                  <a:rPr lang="en-GB" sz="1200">
                    <a:solidFill>
                      <a:schemeClr val="tx1"/>
                    </a:solidFill>
                    <a:effectLst/>
                    <a:latin typeface="Calibri" pitchFamily="34" charset="0"/>
                  </a:rPr>
                  <a:t>/FeO</a:t>
                </a:r>
                <a:r>
                  <a:rPr lang="en-GB" sz="1200" baseline="-25000">
                    <a:solidFill>
                      <a:schemeClr val="tx1"/>
                    </a:solidFill>
                    <a:effectLst/>
                    <a:latin typeface="Calibri" pitchFamily="34" charset="0"/>
                  </a:rPr>
                  <a:t>ol</a:t>
                </a:r>
                <a:r>
                  <a:rPr lang="en-GB" sz="1200">
                    <a:solidFill>
                      <a:schemeClr val="tx1"/>
                    </a:solidFill>
                    <a:effectLst/>
                    <a:latin typeface="Calibri" pitchFamily="34" charset="0"/>
                  </a:rPr>
                  <a:t>)*(MgO</a:t>
                </a:r>
                <a:r>
                  <a:rPr lang="en-GB" sz="1200" baseline="-25000">
                    <a:solidFill>
                      <a:schemeClr val="tx1"/>
                    </a:solidFill>
                    <a:effectLst/>
                    <a:latin typeface="Calibri" pitchFamily="34" charset="0"/>
                  </a:rPr>
                  <a:t>ol</a:t>
                </a:r>
                <a:r>
                  <a:rPr lang="en-GB" sz="1200">
                    <a:solidFill>
                      <a:schemeClr val="tx1"/>
                    </a:solidFill>
                    <a:effectLst/>
                    <a:latin typeface="Calibri" pitchFamily="34" charset="0"/>
                  </a:rPr>
                  <a:t>/MgO</a:t>
                </a:r>
                <a:r>
                  <a:rPr lang="en-GB" sz="1200" baseline="-25000">
                    <a:solidFill>
                      <a:schemeClr val="tx1"/>
                    </a:solidFill>
                    <a:effectLst/>
                    <a:latin typeface="Calibri" pitchFamily="34" charset="0"/>
                  </a:rPr>
                  <a:t>melt</a:t>
                </a:r>
                <a:r>
                  <a:rPr lang="en-GB" sz="1200">
                    <a:solidFill>
                      <a:schemeClr val="tx1"/>
                    </a:solidFill>
                    <a:effectLst/>
                    <a:latin typeface="Calibri" pitchFamily="34" charset="0"/>
                  </a:rPr>
                  <a:t>)</a:t>
                </a:r>
              </a:p>
            </p:txBody>
          </p:sp>
        </p:grpSp>
        <p:pic>
          <p:nvPicPr>
            <p:cNvPr id="1027" name="Picture 3"/>
            <p:cNvPicPr>
              <a:picLocks noChangeAspect="1" noChangeArrowheads="1"/>
            </p:cNvPicPr>
            <p:nvPr/>
          </p:nvPicPr>
          <p:blipFill>
            <a:blip r:embed="rId4" cstate="print"/>
            <a:srcRect/>
            <a:stretch>
              <a:fillRect/>
            </a:stretch>
          </p:blipFill>
          <p:spPr bwMode="auto">
            <a:xfrm>
              <a:off x="4425950" y="2291080"/>
              <a:ext cx="3070224" cy="1013903"/>
            </a:xfrm>
            <a:prstGeom prst="rect">
              <a:avLst/>
            </a:prstGeom>
            <a:noFill/>
            <a:ln w="9525">
              <a:noFill/>
              <a:miter lim="800000"/>
              <a:headEnd/>
              <a:tailEnd/>
            </a:ln>
          </p:spPr>
        </p:pic>
      </p:grpSp>
      <p:sp>
        <p:nvSpPr>
          <p:cNvPr id="16" name="Text Box 17"/>
          <p:cNvSpPr txBox="1">
            <a:spLocks noChangeArrowheads="1"/>
          </p:cNvSpPr>
          <p:nvPr/>
        </p:nvSpPr>
        <p:spPr bwMode="auto">
          <a:xfrm>
            <a:off x="2223697" y="2503878"/>
            <a:ext cx="2206063" cy="461665"/>
          </a:xfrm>
          <a:prstGeom prst="rect">
            <a:avLst/>
          </a:prstGeom>
          <a:noFill/>
          <a:ln w="9525">
            <a:noFill/>
            <a:miter lim="800000"/>
            <a:headEnd/>
            <a:tailEnd/>
          </a:ln>
        </p:spPr>
        <p:txBody>
          <a:bodyPr wrap="square">
            <a:spAutoFit/>
          </a:bodyPr>
          <a:lstStyle/>
          <a:p>
            <a:pPr>
              <a:defRPr/>
            </a:pPr>
            <a:r>
              <a:rPr lang="en-GB" sz="1200" dirty="0" err="1">
                <a:solidFill>
                  <a:schemeClr val="tx1"/>
                </a:solidFill>
                <a:effectLst/>
                <a:latin typeface="Calibri" pitchFamily="34" charset="0"/>
              </a:rPr>
              <a:t>Falloon</a:t>
            </a:r>
            <a:r>
              <a:rPr lang="en-GB" sz="1200" dirty="0">
                <a:solidFill>
                  <a:schemeClr val="tx1"/>
                </a:solidFill>
                <a:effectLst/>
                <a:latin typeface="Calibri" pitchFamily="34" charset="0"/>
              </a:rPr>
              <a:t> et al.,2007 (Chem. Geol., 241, 207-233)</a:t>
            </a:r>
          </a:p>
        </p:txBody>
      </p:sp>
      <p:sp>
        <p:nvSpPr>
          <p:cNvPr id="2" name="Text Box 4">
            <a:extLst>
              <a:ext uri="{FF2B5EF4-FFF2-40B4-BE49-F238E27FC236}">
                <a16:creationId xmlns:a16="http://schemas.microsoft.com/office/drawing/2014/main" id="{74392AB6-8094-A8EC-5A14-AC789FB7AD6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 </a:t>
            </a:r>
            <a:endParaRPr lang="en-GB" sz="1600" dirty="0">
              <a:solidFill>
                <a:schemeClr val="bg1"/>
              </a:solidFill>
              <a:latin typeface="Calibri" pitchFamily="34" charset="0"/>
            </a:endParaRPr>
          </a:p>
        </p:txBody>
      </p:sp>
      <p:pic>
        <p:nvPicPr>
          <p:cNvPr id="2" name="Immagine 1"/>
          <p:cNvPicPr>
            <a:picLocks noChangeAspect="1"/>
          </p:cNvPicPr>
          <p:nvPr/>
        </p:nvPicPr>
        <p:blipFill>
          <a:blip r:embed="rId3" cstate="print"/>
          <a:stretch>
            <a:fillRect/>
          </a:stretch>
        </p:blipFill>
        <p:spPr>
          <a:xfrm>
            <a:off x="1816823" y="1930400"/>
            <a:ext cx="5241017" cy="4927600"/>
          </a:xfrm>
          <a:prstGeom prst="rect">
            <a:avLst/>
          </a:prstGeom>
        </p:spPr>
      </p:pic>
      <p:sp>
        <p:nvSpPr>
          <p:cNvPr id="18" name="Text Box 17"/>
          <p:cNvSpPr txBox="1">
            <a:spLocks noChangeArrowheads="1"/>
          </p:cNvSpPr>
          <p:nvPr/>
        </p:nvSpPr>
        <p:spPr bwMode="auto">
          <a:xfrm>
            <a:off x="12700" y="2643578"/>
            <a:ext cx="1904999" cy="461665"/>
          </a:xfrm>
          <a:prstGeom prst="rect">
            <a:avLst/>
          </a:prstGeom>
          <a:noFill/>
          <a:ln w="9525">
            <a:noFill/>
            <a:miter lim="800000"/>
            <a:headEnd/>
            <a:tailEnd/>
          </a:ln>
        </p:spPr>
        <p:txBody>
          <a:bodyPr wrap="square">
            <a:spAutoFit/>
          </a:bodyPr>
          <a:lstStyle/>
          <a:p>
            <a:pPr>
              <a:defRPr/>
            </a:pPr>
            <a:r>
              <a:rPr lang="en-GB" sz="1200" dirty="0">
                <a:solidFill>
                  <a:schemeClr val="bg1"/>
                </a:solidFill>
                <a:effectLst/>
                <a:latin typeface="Calibri" pitchFamily="34" charset="0"/>
              </a:rPr>
              <a:t>Jennings and Holland, 2015 (J. Petrol., 56, 869-892)</a:t>
            </a:r>
          </a:p>
        </p:txBody>
      </p:sp>
      <p:sp>
        <p:nvSpPr>
          <p:cNvPr id="3" name="Text Box 4">
            <a:extLst>
              <a:ext uri="{FF2B5EF4-FFF2-40B4-BE49-F238E27FC236}">
                <a16:creationId xmlns:a16="http://schemas.microsoft.com/office/drawing/2014/main" id="{943B3FC3-3E8C-0FBD-B46D-D4339250D89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6996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 </a:t>
            </a:r>
            <a:endParaRPr lang="en-GB" sz="1600" dirty="0">
              <a:solidFill>
                <a:schemeClr val="bg1"/>
              </a:solidFill>
              <a:latin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95734" y="5184530"/>
            <a:ext cx="8965232" cy="1169378"/>
          </a:xfrm>
          <a:prstGeom prst="rect">
            <a:avLst/>
          </a:prstGeom>
          <a:noFill/>
          <a:ln w="9525">
            <a:noFill/>
            <a:miter lim="800000"/>
            <a:headEnd/>
            <a:tailEnd/>
          </a:ln>
        </p:spPr>
      </p:pic>
      <p:grpSp>
        <p:nvGrpSpPr>
          <p:cNvPr id="17" name="Gruppo 16"/>
          <p:cNvGrpSpPr/>
          <p:nvPr/>
        </p:nvGrpSpPr>
        <p:grpSpPr>
          <a:xfrm>
            <a:off x="91097" y="2104782"/>
            <a:ext cx="8974800" cy="3087809"/>
            <a:chOff x="2822575" y="2494789"/>
            <a:chExt cx="6959600" cy="2123371"/>
          </a:xfrm>
        </p:grpSpPr>
        <p:pic>
          <p:nvPicPr>
            <p:cNvPr id="2051" name="Picture 3"/>
            <p:cNvPicPr>
              <a:picLocks noChangeAspect="1" noChangeArrowheads="1"/>
            </p:cNvPicPr>
            <p:nvPr/>
          </p:nvPicPr>
          <p:blipFill>
            <a:blip r:embed="rId4" cstate="print"/>
            <a:srcRect t="34895" b="11422"/>
            <a:stretch>
              <a:fillRect/>
            </a:stretch>
          </p:blipFill>
          <p:spPr bwMode="auto">
            <a:xfrm>
              <a:off x="2822575" y="2930770"/>
              <a:ext cx="6959600" cy="1687390"/>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srcRect b="86172"/>
            <a:stretch/>
          </p:blipFill>
          <p:spPr bwMode="auto">
            <a:xfrm>
              <a:off x="2822575" y="2494789"/>
              <a:ext cx="6959600" cy="434650"/>
            </a:xfrm>
            <a:prstGeom prst="rect">
              <a:avLst/>
            </a:prstGeom>
            <a:noFill/>
            <a:ln w="9525">
              <a:noFill/>
              <a:miter lim="800000"/>
              <a:headEnd/>
              <a:tailEnd/>
            </a:ln>
          </p:spPr>
        </p:pic>
      </p:grpSp>
      <p:cxnSp>
        <p:nvCxnSpPr>
          <p:cNvPr id="19" name="Connettore 1 18"/>
          <p:cNvCxnSpPr/>
          <p:nvPr/>
        </p:nvCxnSpPr>
        <p:spPr bwMode="auto">
          <a:xfrm>
            <a:off x="782320" y="5750560"/>
            <a:ext cx="2905760" cy="0"/>
          </a:xfrm>
          <a:prstGeom prst="line">
            <a:avLst/>
          </a:prstGeom>
          <a:noFill/>
          <a:ln w="28575"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a:off x="6736080" y="5750560"/>
            <a:ext cx="396000" cy="0"/>
          </a:xfrm>
          <a:prstGeom prst="line">
            <a:avLst/>
          </a:prstGeom>
          <a:noFill/>
          <a:ln w="28575" cap="flat" cmpd="sng" algn="ctr">
            <a:solidFill>
              <a:srgbClr val="FF0000"/>
            </a:solidFill>
            <a:prstDash val="solid"/>
            <a:round/>
            <a:headEnd type="none" w="med" len="med"/>
            <a:tailEnd type="none" w="med" len="med"/>
          </a:ln>
          <a:effectLst/>
        </p:spPr>
      </p:cxnSp>
      <p:cxnSp>
        <p:nvCxnSpPr>
          <p:cNvPr id="22" name="Connettore 1 21"/>
          <p:cNvCxnSpPr/>
          <p:nvPr/>
        </p:nvCxnSpPr>
        <p:spPr bwMode="auto">
          <a:xfrm>
            <a:off x="7853680" y="5750560"/>
            <a:ext cx="1152000" cy="0"/>
          </a:xfrm>
          <a:prstGeom prst="line">
            <a:avLst/>
          </a:prstGeom>
          <a:noFill/>
          <a:ln w="28575" cap="flat" cmpd="sng" algn="ctr">
            <a:solidFill>
              <a:srgbClr val="FF0000"/>
            </a:solidFill>
            <a:prstDash val="solid"/>
            <a:round/>
            <a:headEnd type="none" w="med" len="med"/>
            <a:tailEnd type="none" w="med" len="med"/>
          </a:ln>
          <a:effectLst/>
        </p:spPr>
      </p:cxnSp>
      <p:cxnSp>
        <p:nvCxnSpPr>
          <p:cNvPr id="23" name="Connettore 1 22"/>
          <p:cNvCxnSpPr/>
          <p:nvPr/>
        </p:nvCxnSpPr>
        <p:spPr bwMode="auto">
          <a:xfrm>
            <a:off x="193040" y="6045200"/>
            <a:ext cx="8784000" cy="0"/>
          </a:xfrm>
          <a:prstGeom prst="line">
            <a:avLst/>
          </a:prstGeom>
          <a:noFill/>
          <a:ln w="28575" cap="flat" cmpd="sng" algn="ctr">
            <a:solidFill>
              <a:srgbClr val="FF0000"/>
            </a:solidFill>
            <a:prstDash val="solid"/>
            <a:round/>
            <a:headEnd type="none" w="med" len="med"/>
            <a:tailEnd type="none" w="med" len="med"/>
          </a:ln>
          <a:effectLst/>
        </p:spPr>
      </p:cxnSp>
      <p:cxnSp>
        <p:nvCxnSpPr>
          <p:cNvPr id="24" name="Connettore 1 23"/>
          <p:cNvCxnSpPr/>
          <p:nvPr/>
        </p:nvCxnSpPr>
        <p:spPr bwMode="auto">
          <a:xfrm>
            <a:off x="182880" y="6309360"/>
            <a:ext cx="972000" cy="0"/>
          </a:xfrm>
          <a:prstGeom prst="line">
            <a:avLst/>
          </a:prstGeom>
          <a:noFill/>
          <a:ln w="28575" cap="flat" cmpd="sng" algn="ctr">
            <a:solidFill>
              <a:srgbClr val="FF0000"/>
            </a:solidFill>
            <a:prstDash val="solid"/>
            <a:round/>
            <a:headEnd type="none" w="med" len="med"/>
            <a:tailEnd type="none" w="med" len="med"/>
          </a:ln>
          <a:effectLst/>
        </p:spPr>
      </p:cxnSp>
      <p:sp>
        <p:nvSpPr>
          <p:cNvPr id="2" name="Text Box 4">
            <a:extLst>
              <a:ext uri="{FF2B5EF4-FFF2-40B4-BE49-F238E27FC236}">
                <a16:creationId xmlns:a16="http://schemas.microsoft.com/office/drawing/2014/main" id="{B1BC9BF6-36B6-555D-ED69-43DCA7B4BE1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2176463"/>
            <a:ext cx="8509000" cy="523220"/>
          </a:xfrm>
          <a:prstGeom prst="rect">
            <a:avLst/>
          </a:prstGeom>
          <a:noFill/>
        </p:spPr>
        <p:txBody>
          <a:bodyPr wrap="square">
            <a:spAutoFit/>
          </a:bodyPr>
          <a:lstStyle/>
          <a:p>
            <a:pPr>
              <a:defRPr/>
            </a:pPr>
            <a:r>
              <a:rPr lang="en-GB" sz="2800" dirty="0">
                <a:solidFill>
                  <a:schemeClr val="bg1"/>
                </a:solidFill>
                <a:latin typeface="Calibri" pitchFamily="34" charset="0"/>
              </a:rPr>
              <a:t>What does a K</a:t>
            </a:r>
            <a:r>
              <a:rPr lang="en-GB" sz="2800" baseline="-25000" dirty="0">
                <a:solidFill>
                  <a:schemeClr val="bg1"/>
                </a:solidFill>
                <a:latin typeface="Calibri" pitchFamily="34" charset="0"/>
              </a:rPr>
              <a:t>D</a:t>
            </a:r>
            <a:r>
              <a:rPr lang="en-GB" sz="2800" dirty="0">
                <a:solidFill>
                  <a:schemeClr val="bg1"/>
                </a:solidFill>
                <a:latin typeface="Calibri" pitchFamily="34" charset="0"/>
              </a:rPr>
              <a:t> = 0.30 mean?</a:t>
            </a:r>
          </a:p>
        </p:txBody>
      </p:sp>
      <p:sp>
        <p:nvSpPr>
          <p:cNvPr id="4" name="CasellaDiTesto 3"/>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endParaRPr lang="en-GB" sz="2800" dirty="0">
              <a:solidFill>
                <a:schemeClr val="bg1"/>
              </a:solidFill>
              <a:latin typeface="Calibri" pitchFamily="34" charset="0"/>
            </a:endParaRPr>
          </a:p>
        </p:txBody>
      </p:sp>
      <p:sp>
        <p:nvSpPr>
          <p:cNvPr id="5" name="CasellaDiTesto 4"/>
          <p:cNvSpPr txBox="1"/>
          <p:nvPr/>
        </p:nvSpPr>
        <p:spPr>
          <a:xfrm>
            <a:off x="317500" y="2755583"/>
            <a:ext cx="8509000" cy="523220"/>
          </a:xfrm>
          <a:prstGeom prst="rect">
            <a:avLst/>
          </a:prstGeom>
          <a:noFill/>
        </p:spPr>
        <p:txBody>
          <a:bodyPr wrap="square">
            <a:spAutoFit/>
          </a:bodyPr>
          <a:lstStyle/>
          <a:p>
            <a:pPr>
              <a:defRPr/>
            </a:pPr>
            <a:r>
              <a:rPr lang="en-GB" sz="2800" dirty="0">
                <a:solidFill>
                  <a:schemeClr val="bg1"/>
                </a:solidFill>
                <a:latin typeface="Calibri" pitchFamily="34" charset="0"/>
              </a:rPr>
              <a:t>We can write the K</a:t>
            </a:r>
            <a:r>
              <a:rPr lang="en-GB" sz="2800" baseline="-25000" dirty="0">
                <a:solidFill>
                  <a:schemeClr val="bg1"/>
                </a:solidFill>
                <a:latin typeface="Calibri" pitchFamily="34" charset="0"/>
              </a:rPr>
              <a:t>D</a:t>
            </a:r>
            <a:r>
              <a:rPr lang="en-GB" sz="2800" dirty="0">
                <a:solidFill>
                  <a:schemeClr val="bg1"/>
                </a:solidFill>
                <a:latin typeface="Calibri" pitchFamily="34" charset="0"/>
              </a:rPr>
              <a:t> also in a different way:</a:t>
            </a:r>
          </a:p>
        </p:txBody>
      </p:sp>
      <p:sp>
        <p:nvSpPr>
          <p:cNvPr id="6" name="CasellaDiTesto 5"/>
          <p:cNvSpPr txBox="1"/>
          <p:nvPr/>
        </p:nvSpPr>
        <p:spPr>
          <a:xfrm>
            <a:off x="0" y="3233103"/>
            <a:ext cx="9144000" cy="584775"/>
          </a:xfrm>
          <a:prstGeom prst="rect">
            <a:avLst/>
          </a:prstGeom>
          <a:noFill/>
        </p:spPr>
        <p:txBody>
          <a:bodyPr>
            <a:spAutoFit/>
          </a:bodyPr>
          <a:lstStyle/>
          <a:p>
            <a:pPr algn="ctr">
              <a:defRPr/>
            </a:pPr>
            <a:r>
              <a:rPr lang="en-GB" sz="3200" dirty="0">
                <a:solidFill>
                  <a:schemeClr val="bg1"/>
                </a:solidFill>
                <a:latin typeface="Calibri" pitchFamily="34" charset="0"/>
              </a:rPr>
              <a:t> </a:t>
            </a:r>
            <a:r>
              <a:rPr lang="en-GB" sz="3200" dirty="0">
                <a:solidFill>
                  <a:srgbClr val="FFFF00"/>
                </a:solidFill>
                <a:latin typeface="Calibri" pitchFamily="34" charset="0"/>
              </a:rPr>
              <a:t>K</a:t>
            </a:r>
            <a:r>
              <a:rPr lang="en-GB" sz="3200" baseline="-25000" dirty="0">
                <a:solidFill>
                  <a:srgbClr val="FFFF00"/>
                </a:solidFill>
                <a:latin typeface="Calibri" pitchFamily="34" charset="0"/>
              </a:rPr>
              <a:t>D</a:t>
            </a:r>
            <a:r>
              <a:rPr lang="en-GB" sz="3200" dirty="0">
                <a:solidFill>
                  <a:srgbClr val="FFFF00"/>
                </a:solidFill>
                <a:latin typeface="Calibri" pitchFamily="34" charset="0"/>
              </a:rPr>
              <a:t> = (FeO/MgO)</a:t>
            </a:r>
            <a:r>
              <a:rPr lang="en-GB" sz="3200" baseline="-25000" dirty="0">
                <a:solidFill>
                  <a:srgbClr val="FFFF00"/>
                </a:solidFill>
                <a:latin typeface="Calibri" pitchFamily="34" charset="0"/>
              </a:rPr>
              <a:t>ol</a:t>
            </a:r>
            <a:r>
              <a:rPr lang="en-GB" sz="3200" dirty="0">
                <a:solidFill>
                  <a:srgbClr val="FFFF00"/>
                </a:solidFill>
                <a:latin typeface="Calibri" pitchFamily="34" charset="0"/>
              </a:rPr>
              <a:t>/(FeO/MgO)</a:t>
            </a:r>
            <a:r>
              <a:rPr lang="en-GB" sz="2800" baseline="-25000" dirty="0">
                <a:solidFill>
                  <a:srgbClr val="FFFF00"/>
                </a:solidFill>
                <a:latin typeface="Calibri" pitchFamily="34" charset="0"/>
              </a:rPr>
              <a:t>melt</a:t>
            </a:r>
            <a:endParaRPr lang="en-GB" sz="2800" dirty="0">
              <a:solidFill>
                <a:schemeClr val="bg1"/>
              </a:solidFill>
              <a:latin typeface="Calibri" pitchFamily="34" charset="0"/>
            </a:endParaRPr>
          </a:p>
        </p:txBody>
      </p:sp>
      <p:sp>
        <p:nvSpPr>
          <p:cNvPr id="7" name="CasellaDiTesto 6"/>
          <p:cNvSpPr txBox="1"/>
          <p:nvPr/>
        </p:nvSpPr>
        <p:spPr>
          <a:xfrm>
            <a:off x="142240" y="3984943"/>
            <a:ext cx="4417060" cy="646331"/>
          </a:xfrm>
          <a:prstGeom prst="rect">
            <a:avLst/>
          </a:prstGeom>
          <a:noFill/>
        </p:spPr>
        <p:txBody>
          <a:bodyPr wrap="square">
            <a:spAutoFit/>
          </a:bodyPr>
          <a:lstStyle/>
          <a:p>
            <a:pPr algn="ctr">
              <a:defRPr/>
            </a:pPr>
            <a:r>
              <a:rPr lang="en-GB" sz="3600" dirty="0">
                <a:solidFill>
                  <a:schemeClr val="bg1"/>
                </a:solidFill>
                <a:latin typeface="Calibri" pitchFamily="34" charset="0"/>
              </a:rPr>
              <a:t>(FeO/MgO)</a:t>
            </a:r>
            <a:r>
              <a:rPr lang="en-GB" sz="3600" baseline="-25000" dirty="0" err="1">
                <a:solidFill>
                  <a:schemeClr val="bg1"/>
                </a:solidFill>
                <a:latin typeface="Calibri" pitchFamily="34" charset="0"/>
              </a:rPr>
              <a:t>ol</a:t>
            </a:r>
            <a:r>
              <a:rPr lang="en-GB" sz="3600" dirty="0">
                <a:solidFill>
                  <a:schemeClr val="bg1"/>
                </a:solidFill>
                <a:latin typeface="Calibri" pitchFamily="34" charset="0"/>
              </a:rPr>
              <a:t> =</a:t>
            </a:r>
            <a:endParaRPr lang="en-GB" sz="3200" baseline="-25000" dirty="0">
              <a:solidFill>
                <a:schemeClr val="bg1"/>
              </a:solidFill>
              <a:latin typeface="Calibri" pitchFamily="34" charset="0"/>
            </a:endParaRPr>
          </a:p>
        </p:txBody>
      </p:sp>
      <p:sp>
        <p:nvSpPr>
          <p:cNvPr id="8" name="Rettangolo arrotondato 7"/>
          <p:cNvSpPr/>
          <p:nvPr/>
        </p:nvSpPr>
        <p:spPr bwMode="auto">
          <a:xfrm>
            <a:off x="2920365" y="2211070"/>
            <a:ext cx="720000" cy="468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a:off x="556260" y="4830158"/>
            <a:ext cx="7990840" cy="1723549"/>
          </a:xfrm>
          <a:prstGeom prst="rect">
            <a:avLst/>
          </a:prstGeom>
          <a:noFill/>
        </p:spPr>
        <p:txBody>
          <a:bodyPr wrap="square">
            <a:spAutoFit/>
          </a:bodyPr>
          <a:lstStyle/>
          <a:p>
            <a:pPr algn="ctr">
              <a:spcAft>
                <a:spcPts val="600"/>
              </a:spcAft>
              <a:defRPr/>
            </a:pPr>
            <a:r>
              <a:rPr lang="en-GB" sz="2400" dirty="0">
                <a:solidFill>
                  <a:schemeClr val="bg1"/>
                </a:solidFill>
                <a:latin typeface="Calibri" pitchFamily="34" charset="0"/>
              </a:rPr>
              <a:t>Let us assume an olivine that crystallizes from a basaltic melt.</a:t>
            </a:r>
          </a:p>
          <a:p>
            <a:pPr algn="ctr">
              <a:spcAft>
                <a:spcPts val="600"/>
              </a:spcAft>
              <a:defRPr/>
            </a:pPr>
            <a:r>
              <a:rPr lang="en-GB" sz="2400" dirty="0">
                <a:solidFill>
                  <a:schemeClr val="bg1"/>
                </a:solidFill>
                <a:latin typeface="Calibri" pitchFamily="34" charset="0"/>
              </a:rPr>
              <a:t>Does this olivine have a Fe/Mg ratio higher than the melt?</a:t>
            </a:r>
          </a:p>
          <a:p>
            <a:pPr algn="ctr">
              <a:spcAft>
                <a:spcPts val="600"/>
              </a:spcAft>
              <a:defRPr/>
            </a:pPr>
            <a:r>
              <a:rPr lang="en-GB" sz="2400" dirty="0">
                <a:solidFill>
                  <a:schemeClr val="bg1"/>
                </a:solidFill>
                <a:latin typeface="Calibri" pitchFamily="34" charset="0"/>
              </a:rPr>
              <a:t>No, olivine has a lower FeO/MgO than the crystallising melt    (</a:t>
            </a:r>
            <a:r>
              <a:rPr lang="en-GB" sz="2400" i="1" dirty="0">
                <a:solidFill>
                  <a:schemeClr val="bg1"/>
                </a:solidFill>
                <a:latin typeface="Calibri" pitchFamily="34" charset="0"/>
              </a:rPr>
              <a:t>it is ~one third of the melt value</a:t>
            </a:r>
            <a:r>
              <a:rPr lang="en-GB" sz="2400" dirty="0">
                <a:solidFill>
                  <a:schemeClr val="bg1"/>
                </a:solidFill>
                <a:latin typeface="Calibri" pitchFamily="34" charset="0"/>
              </a:rPr>
              <a:t>)</a:t>
            </a:r>
          </a:p>
        </p:txBody>
      </p:sp>
      <p:sp>
        <p:nvSpPr>
          <p:cNvPr id="12" name="CasellaDiTesto 11"/>
          <p:cNvSpPr txBox="1"/>
          <p:nvPr/>
        </p:nvSpPr>
        <p:spPr>
          <a:xfrm>
            <a:off x="3749040" y="3984943"/>
            <a:ext cx="4899660" cy="646331"/>
          </a:xfrm>
          <a:prstGeom prst="rect">
            <a:avLst/>
          </a:prstGeom>
          <a:noFill/>
        </p:spPr>
        <p:txBody>
          <a:bodyPr wrap="square">
            <a:spAutoFit/>
          </a:bodyPr>
          <a:lstStyle/>
          <a:p>
            <a:pPr algn="ctr">
              <a:defRPr/>
            </a:pPr>
            <a:r>
              <a:rPr lang="en-GB" sz="3600">
                <a:solidFill>
                  <a:schemeClr val="bg1"/>
                </a:solidFill>
                <a:latin typeface="Calibri" pitchFamily="34" charset="0"/>
              </a:rPr>
              <a:t>Kd * (FeO/MgO)</a:t>
            </a:r>
            <a:r>
              <a:rPr lang="en-GB" sz="3600" baseline="-25000">
                <a:solidFill>
                  <a:schemeClr val="bg1"/>
                </a:solidFill>
                <a:latin typeface="Calibri" pitchFamily="34" charset="0"/>
              </a:rPr>
              <a:t>melt</a:t>
            </a:r>
            <a:endParaRPr lang="en-GB" sz="3200" baseline="-25000">
              <a:solidFill>
                <a:schemeClr val="bg1"/>
              </a:solidFill>
              <a:latin typeface="Calibri" pitchFamily="34" charset="0"/>
            </a:endParaRPr>
          </a:p>
        </p:txBody>
      </p:sp>
      <p:sp>
        <p:nvSpPr>
          <p:cNvPr id="2" name="Text Box 4">
            <a:extLst>
              <a:ext uri="{FF2B5EF4-FFF2-40B4-BE49-F238E27FC236}">
                <a16:creationId xmlns:a16="http://schemas.microsoft.com/office/drawing/2014/main" id="{655C7C58-D0D4-C988-0D6E-BEB366DFAB3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fade">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5" grpId="0" uiExpand="1" build="p"/>
      <p:bldP spid="6" grpId="0"/>
      <p:bldP spid="7" grpId="0" build="p"/>
      <p:bldP spid="8" grpId="0" animBg="1"/>
      <p:bldP spid="11"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3136900" y="12700"/>
            <a:ext cx="28702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grpSp>
        <p:nvGrpSpPr>
          <p:cNvPr id="2" name="Group 2"/>
          <p:cNvGrpSpPr>
            <a:grpSpLocks/>
          </p:cNvGrpSpPr>
          <p:nvPr/>
        </p:nvGrpSpPr>
        <p:grpSpPr bwMode="auto">
          <a:xfrm>
            <a:off x="69088" y="837836"/>
            <a:ext cx="5721349" cy="5640388"/>
            <a:chOff x="481" y="705"/>
            <a:chExt cx="3604" cy="3553"/>
          </a:xfrm>
        </p:grpSpPr>
        <p:sp>
          <p:nvSpPr>
            <p:cNvPr id="83" name="Rettangolo 7"/>
            <p:cNvSpPr>
              <a:spLocks noChangeArrowheads="1"/>
            </p:cNvSpPr>
            <p:nvPr/>
          </p:nvSpPr>
          <p:spPr bwMode="auto">
            <a:xfrm>
              <a:off x="481" y="733"/>
              <a:ext cx="3604" cy="3525"/>
            </a:xfrm>
            <a:prstGeom prst="rect">
              <a:avLst/>
            </a:prstGeom>
            <a:noFill/>
            <a:ln w="9525">
              <a:noFill/>
              <a:round/>
              <a:headEnd/>
              <a:tailEnd/>
            </a:ln>
          </p:spPr>
          <p:txBody>
            <a:bodyPr/>
            <a:lstStyle/>
            <a:p>
              <a:pPr eaLnBrk="0" hangingPunct="0"/>
              <a:endParaRPr lang="en-GB">
                <a:latin typeface="Calibri" pitchFamily="34" charset="0"/>
              </a:endParaRPr>
            </a:p>
          </p:txBody>
        </p:sp>
        <p:sp>
          <p:nvSpPr>
            <p:cNvPr id="84" name="CasellaDiTesto 83"/>
            <p:cNvSpPr txBox="1"/>
            <p:nvPr/>
          </p:nvSpPr>
          <p:spPr bwMode="auto">
            <a:xfrm rot="16200000">
              <a:off x="233" y="2457"/>
              <a:ext cx="784" cy="233"/>
            </a:xfrm>
            <a:prstGeom prst="rect">
              <a:avLst/>
            </a:prstGeom>
            <a:noFill/>
          </p:spPr>
          <p:txBody>
            <a:bodyPr wrap="none">
              <a:spAutoFit/>
            </a:bodyPr>
            <a:lstStyle/>
            <a:p>
              <a:pP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85" name="CasellaDiTesto 84"/>
            <p:cNvSpPr txBox="1"/>
            <p:nvPr/>
          </p:nvSpPr>
          <p:spPr bwMode="auto">
            <a:xfrm rot="16200000">
              <a:off x="712" y="1452"/>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86" name="CasellaDiTesto 85"/>
            <p:cNvSpPr txBox="1"/>
            <p:nvPr/>
          </p:nvSpPr>
          <p:spPr bwMode="auto">
            <a:xfrm rot="16200000">
              <a:off x="702" y="1938"/>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87" name="CasellaDiTesto 86"/>
            <p:cNvSpPr txBox="1"/>
            <p:nvPr/>
          </p:nvSpPr>
          <p:spPr bwMode="auto">
            <a:xfrm>
              <a:off x="1532" y="877"/>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88" name="CasellaDiTesto 87"/>
            <p:cNvSpPr txBox="1"/>
            <p:nvPr/>
          </p:nvSpPr>
          <p:spPr bwMode="auto">
            <a:xfrm>
              <a:off x="1381" y="705"/>
              <a:ext cx="1246" cy="252"/>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89" name="CasellaDiTesto 88"/>
            <p:cNvSpPr txBox="1"/>
            <p:nvPr/>
          </p:nvSpPr>
          <p:spPr bwMode="auto">
            <a:xfrm>
              <a:off x="2240" y="877"/>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90" name="CasellaDiTesto 89"/>
            <p:cNvSpPr txBox="1"/>
            <p:nvPr/>
          </p:nvSpPr>
          <p:spPr bwMode="auto">
            <a:xfrm>
              <a:off x="2946" y="877"/>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6000</a:t>
              </a:r>
            </a:p>
          </p:txBody>
        </p:sp>
        <p:cxnSp>
          <p:nvCxnSpPr>
            <p:cNvPr id="91" name="Connettore 1 26"/>
            <p:cNvCxnSpPr>
              <a:cxnSpLocks noChangeShapeType="1"/>
            </p:cNvCxnSpPr>
            <p:nvPr/>
          </p:nvCxnSpPr>
          <p:spPr bwMode="auto">
            <a:xfrm rot="5400000">
              <a:off x="1686" y="1123"/>
              <a:ext cx="119" cy="1"/>
            </a:xfrm>
            <a:prstGeom prst="line">
              <a:avLst/>
            </a:prstGeom>
            <a:noFill/>
            <a:ln w="28575">
              <a:solidFill>
                <a:schemeClr val="bg1"/>
              </a:solidFill>
              <a:round/>
              <a:headEnd/>
              <a:tailEnd/>
            </a:ln>
          </p:spPr>
        </p:cxnSp>
        <p:cxnSp>
          <p:nvCxnSpPr>
            <p:cNvPr id="92" name="Connettore 1 31"/>
            <p:cNvCxnSpPr>
              <a:cxnSpLocks noChangeShapeType="1"/>
            </p:cNvCxnSpPr>
            <p:nvPr/>
          </p:nvCxnSpPr>
          <p:spPr bwMode="auto">
            <a:xfrm rot="5400000">
              <a:off x="2410" y="1123"/>
              <a:ext cx="119" cy="1"/>
            </a:xfrm>
            <a:prstGeom prst="line">
              <a:avLst/>
            </a:prstGeom>
            <a:noFill/>
            <a:ln w="28575">
              <a:solidFill>
                <a:schemeClr val="bg1"/>
              </a:solidFill>
              <a:round/>
              <a:headEnd/>
              <a:tailEnd/>
            </a:ln>
          </p:spPr>
        </p:cxnSp>
        <p:cxnSp>
          <p:nvCxnSpPr>
            <p:cNvPr id="93" name="Connettore 1 36"/>
            <p:cNvCxnSpPr>
              <a:cxnSpLocks noChangeShapeType="1"/>
            </p:cNvCxnSpPr>
            <p:nvPr/>
          </p:nvCxnSpPr>
          <p:spPr bwMode="auto">
            <a:xfrm rot="5400000">
              <a:off x="3137" y="1123"/>
              <a:ext cx="119" cy="1"/>
            </a:xfrm>
            <a:prstGeom prst="line">
              <a:avLst/>
            </a:prstGeom>
            <a:noFill/>
            <a:ln w="28575">
              <a:solidFill>
                <a:schemeClr val="bg1"/>
              </a:solidFill>
              <a:round/>
              <a:headEnd/>
              <a:tailEnd/>
            </a:ln>
          </p:spPr>
        </p:cxnSp>
        <p:grpSp>
          <p:nvGrpSpPr>
            <p:cNvPr id="3" name="Gruppo 62"/>
            <p:cNvGrpSpPr>
              <a:grpSpLocks/>
            </p:cNvGrpSpPr>
            <p:nvPr/>
          </p:nvGrpSpPr>
          <p:grpSpPr bwMode="auto">
            <a:xfrm>
              <a:off x="1163" y="1063"/>
              <a:ext cx="1888" cy="99"/>
              <a:chOff x="1082016" y="1892604"/>
              <a:chExt cx="2997605" cy="225722"/>
            </a:xfrm>
          </p:grpSpPr>
          <p:cxnSp>
            <p:nvCxnSpPr>
              <p:cNvPr id="116" name="Connettore 1 25"/>
              <p:cNvCxnSpPr>
                <a:cxnSpLocks noChangeShapeType="1"/>
              </p:cNvCxnSpPr>
              <p:nvPr/>
            </p:nvCxnSpPr>
            <p:spPr bwMode="auto">
              <a:xfrm rot="5400000">
                <a:off x="1667359" y="2000113"/>
                <a:ext cx="214321" cy="1588"/>
              </a:xfrm>
              <a:prstGeom prst="line">
                <a:avLst/>
              </a:prstGeom>
              <a:noFill/>
              <a:ln w="28575">
                <a:solidFill>
                  <a:schemeClr val="bg1"/>
                </a:solidFill>
                <a:round/>
                <a:headEnd/>
                <a:tailEnd/>
              </a:ln>
            </p:spPr>
          </p:cxnSp>
          <p:cxnSp>
            <p:nvCxnSpPr>
              <p:cNvPr id="117" name="Connettore 1 27"/>
              <p:cNvCxnSpPr>
                <a:cxnSpLocks noChangeShapeType="1"/>
              </p:cNvCxnSpPr>
              <p:nvPr/>
            </p:nvCxnSpPr>
            <p:spPr bwMode="auto">
              <a:xfrm rot="5400000">
                <a:off x="2126468" y="2000113"/>
                <a:ext cx="214321" cy="1588"/>
              </a:xfrm>
              <a:prstGeom prst="line">
                <a:avLst/>
              </a:prstGeom>
              <a:noFill/>
              <a:ln w="28575">
                <a:solidFill>
                  <a:schemeClr val="bg1"/>
                </a:solidFill>
                <a:round/>
                <a:headEnd/>
                <a:tailEnd/>
              </a:ln>
            </p:spPr>
          </p:cxnSp>
          <p:cxnSp>
            <p:nvCxnSpPr>
              <p:cNvPr id="118" name="Connettore 1 28"/>
              <p:cNvCxnSpPr>
                <a:cxnSpLocks noChangeShapeType="1"/>
              </p:cNvCxnSpPr>
              <p:nvPr/>
            </p:nvCxnSpPr>
            <p:spPr bwMode="auto">
              <a:xfrm rot="5400000">
                <a:off x="2359069" y="2000113"/>
                <a:ext cx="214321" cy="1588"/>
              </a:xfrm>
              <a:prstGeom prst="line">
                <a:avLst/>
              </a:prstGeom>
              <a:noFill/>
              <a:ln w="28575">
                <a:solidFill>
                  <a:schemeClr val="bg1"/>
                </a:solidFill>
                <a:round/>
                <a:headEnd/>
                <a:tailEnd/>
              </a:ln>
            </p:spPr>
          </p:cxnSp>
          <p:cxnSp>
            <p:nvCxnSpPr>
              <p:cNvPr id="119" name="Connettore 1 29"/>
              <p:cNvCxnSpPr>
                <a:cxnSpLocks noChangeShapeType="1"/>
              </p:cNvCxnSpPr>
              <p:nvPr/>
            </p:nvCxnSpPr>
            <p:spPr bwMode="auto">
              <a:xfrm rot="5400000">
                <a:off x="2589957" y="2000113"/>
                <a:ext cx="214321" cy="1588"/>
              </a:xfrm>
              <a:prstGeom prst="line">
                <a:avLst/>
              </a:prstGeom>
              <a:noFill/>
              <a:ln w="28575">
                <a:solidFill>
                  <a:schemeClr val="bg1"/>
                </a:solidFill>
                <a:round/>
                <a:headEnd/>
                <a:tailEnd/>
              </a:ln>
            </p:spPr>
          </p:cxnSp>
          <p:cxnSp>
            <p:nvCxnSpPr>
              <p:cNvPr id="120" name="Connettore 1 30"/>
              <p:cNvCxnSpPr>
                <a:cxnSpLocks noChangeShapeType="1"/>
              </p:cNvCxnSpPr>
              <p:nvPr/>
            </p:nvCxnSpPr>
            <p:spPr bwMode="auto">
              <a:xfrm rot="5400000">
                <a:off x="2822559" y="2000113"/>
                <a:ext cx="214321" cy="1588"/>
              </a:xfrm>
              <a:prstGeom prst="line">
                <a:avLst/>
              </a:prstGeom>
              <a:noFill/>
              <a:ln w="28575">
                <a:solidFill>
                  <a:schemeClr val="bg1"/>
                </a:solidFill>
                <a:round/>
                <a:headEnd/>
                <a:tailEnd/>
              </a:ln>
            </p:spPr>
          </p:cxnSp>
          <p:cxnSp>
            <p:nvCxnSpPr>
              <p:cNvPr id="121" name="Connettore 1 32"/>
              <p:cNvCxnSpPr>
                <a:cxnSpLocks noChangeShapeType="1"/>
              </p:cNvCxnSpPr>
              <p:nvPr/>
            </p:nvCxnSpPr>
            <p:spPr bwMode="auto">
              <a:xfrm rot="5400000">
                <a:off x="3281667" y="2000113"/>
                <a:ext cx="214321" cy="1588"/>
              </a:xfrm>
              <a:prstGeom prst="line">
                <a:avLst/>
              </a:prstGeom>
              <a:noFill/>
              <a:ln w="28575">
                <a:solidFill>
                  <a:schemeClr val="bg1"/>
                </a:solidFill>
                <a:round/>
                <a:headEnd/>
                <a:tailEnd/>
              </a:ln>
            </p:spPr>
          </p:cxnSp>
          <p:cxnSp>
            <p:nvCxnSpPr>
              <p:cNvPr id="122" name="Connettore 1 33"/>
              <p:cNvCxnSpPr>
                <a:cxnSpLocks noChangeShapeType="1"/>
              </p:cNvCxnSpPr>
              <p:nvPr/>
            </p:nvCxnSpPr>
            <p:spPr bwMode="auto">
              <a:xfrm rot="5400000">
                <a:off x="3512555" y="2000113"/>
                <a:ext cx="214321" cy="1588"/>
              </a:xfrm>
              <a:prstGeom prst="line">
                <a:avLst/>
              </a:prstGeom>
              <a:noFill/>
              <a:ln w="28575">
                <a:solidFill>
                  <a:schemeClr val="bg1"/>
                </a:solidFill>
                <a:round/>
                <a:headEnd/>
                <a:tailEnd/>
              </a:ln>
            </p:spPr>
          </p:cxnSp>
          <p:cxnSp>
            <p:nvCxnSpPr>
              <p:cNvPr id="123" name="Connettore 1 34"/>
              <p:cNvCxnSpPr>
                <a:cxnSpLocks noChangeShapeType="1"/>
              </p:cNvCxnSpPr>
              <p:nvPr/>
            </p:nvCxnSpPr>
            <p:spPr bwMode="auto">
              <a:xfrm rot="5400000">
                <a:off x="3745157" y="2000113"/>
                <a:ext cx="214321" cy="1588"/>
              </a:xfrm>
              <a:prstGeom prst="line">
                <a:avLst/>
              </a:prstGeom>
              <a:noFill/>
              <a:ln w="28575">
                <a:solidFill>
                  <a:schemeClr val="bg1"/>
                </a:solidFill>
                <a:round/>
                <a:headEnd/>
                <a:tailEnd/>
              </a:ln>
            </p:spPr>
          </p:cxnSp>
          <p:cxnSp>
            <p:nvCxnSpPr>
              <p:cNvPr id="124" name="Connettore 1 35"/>
              <p:cNvCxnSpPr>
                <a:cxnSpLocks noChangeShapeType="1"/>
              </p:cNvCxnSpPr>
              <p:nvPr/>
            </p:nvCxnSpPr>
            <p:spPr bwMode="auto">
              <a:xfrm rot="5400000">
                <a:off x="3971666" y="2000113"/>
                <a:ext cx="214321" cy="1588"/>
              </a:xfrm>
              <a:prstGeom prst="line">
                <a:avLst/>
              </a:prstGeom>
              <a:noFill/>
              <a:ln w="28575">
                <a:solidFill>
                  <a:schemeClr val="bg1"/>
                </a:solidFill>
                <a:round/>
                <a:headEnd/>
                <a:tailEnd/>
              </a:ln>
            </p:spPr>
          </p:cxnSp>
          <p:cxnSp>
            <p:nvCxnSpPr>
              <p:cNvPr id="125" name="Connettore 1 37"/>
              <p:cNvCxnSpPr>
                <a:cxnSpLocks noChangeShapeType="1"/>
              </p:cNvCxnSpPr>
              <p:nvPr/>
            </p:nvCxnSpPr>
            <p:spPr bwMode="auto">
              <a:xfrm rot="5400000">
                <a:off x="975106" y="2009828"/>
                <a:ext cx="215408" cy="1588"/>
              </a:xfrm>
              <a:prstGeom prst="line">
                <a:avLst/>
              </a:prstGeom>
              <a:noFill/>
              <a:ln w="28575">
                <a:solidFill>
                  <a:schemeClr val="bg1"/>
                </a:solidFill>
                <a:round/>
                <a:headEnd/>
                <a:tailEnd/>
              </a:ln>
            </p:spPr>
          </p:cxnSp>
          <p:cxnSp>
            <p:nvCxnSpPr>
              <p:cNvPr id="126" name="Connettore 1 38"/>
              <p:cNvCxnSpPr>
                <a:cxnSpLocks noChangeShapeType="1"/>
              </p:cNvCxnSpPr>
              <p:nvPr/>
            </p:nvCxnSpPr>
            <p:spPr bwMode="auto">
              <a:xfrm rot="5400000">
                <a:off x="1208243" y="1998979"/>
                <a:ext cx="214338" cy="1588"/>
              </a:xfrm>
              <a:prstGeom prst="line">
                <a:avLst/>
              </a:prstGeom>
              <a:noFill/>
              <a:ln w="28575">
                <a:solidFill>
                  <a:schemeClr val="bg1"/>
                </a:solidFill>
                <a:round/>
                <a:headEnd/>
                <a:tailEnd/>
              </a:ln>
            </p:spPr>
          </p:cxnSp>
          <p:cxnSp>
            <p:nvCxnSpPr>
              <p:cNvPr id="127" name="Connettore 1 39"/>
              <p:cNvCxnSpPr>
                <a:cxnSpLocks noChangeShapeType="1"/>
              </p:cNvCxnSpPr>
              <p:nvPr/>
            </p:nvCxnSpPr>
            <p:spPr bwMode="auto">
              <a:xfrm rot="5400000">
                <a:off x="1434758" y="2000113"/>
                <a:ext cx="214321" cy="1588"/>
              </a:xfrm>
              <a:prstGeom prst="line">
                <a:avLst/>
              </a:prstGeom>
              <a:noFill/>
              <a:ln w="28575">
                <a:solidFill>
                  <a:schemeClr val="bg1"/>
                </a:solidFill>
                <a:round/>
                <a:headEnd/>
                <a:tailEnd/>
              </a:ln>
            </p:spPr>
          </p:cxnSp>
        </p:grpSp>
        <p:sp>
          <p:nvSpPr>
            <p:cNvPr id="95" name="CasellaDiTesto 94"/>
            <p:cNvSpPr txBox="1"/>
            <p:nvPr/>
          </p:nvSpPr>
          <p:spPr bwMode="auto">
            <a:xfrm rot="16200000">
              <a:off x="702" y="2417"/>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96" name="CasellaDiTesto 95"/>
            <p:cNvSpPr txBox="1"/>
            <p:nvPr/>
          </p:nvSpPr>
          <p:spPr bwMode="auto">
            <a:xfrm rot="16200000">
              <a:off x="702" y="2920"/>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97" name="Rettangolo 24"/>
            <p:cNvSpPr>
              <a:spLocks noChangeArrowheads="1"/>
            </p:cNvSpPr>
            <p:nvPr/>
          </p:nvSpPr>
          <p:spPr bwMode="auto">
            <a:xfrm>
              <a:off x="1021" y="1059"/>
              <a:ext cx="2325" cy="3199"/>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98" name="Connettore 1 13"/>
            <p:cNvCxnSpPr>
              <a:cxnSpLocks noChangeShapeType="1"/>
            </p:cNvCxnSpPr>
            <p:nvPr/>
          </p:nvCxnSpPr>
          <p:spPr bwMode="auto">
            <a:xfrm>
              <a:off x="1021" y="1557"/>
              <a:ext cx="100" cy="0"/>
            </a:xfrm>
            <a:prstGeom prst="line">
              <a:avLst/>
            </a:prstGeom>
            <a:noFill/>
            <a:ln w="28575">
              <a:solidFill>
                <a:schemeClr val="bg1"/>
              </a:solidFill>
              <a:round/>
              <a:headEnd/>
              <a:tailEnd/>
            </a:ln>
          </p:spPr>
        </p:cxnSp>
        <p:cxnSp>
          <p:nvCxnSpPr>
            <p:cNvPr id="99" name="Connettore 1 14"/>
            <p:cNvCxnSpPr>
              <a:cxnSpLocks noChangeShapeType="1"/>
            </p:cNvCxnSpPr>
            <p:nvPr/>
          </p:nvCxnSpPr>
          <p:spPr bwMode="auto">
            <a:xfrm>
              <a:off x="1021" y="1801"/>
              <a:ext cx="100" cy="1"/>
            </a:xfrm>
            <a:prstGeom prst="line">
              <a:avLst/>
            </a:prstGeom>
            <a:noFill/>
            <a:ln w="28575">
              <a:solidFill>
                <a:schemeClr val="bg1"/>
              </a:solidFill>
              <a:round/>
              <a:headEnd/>
              <a:tailEnd/>
            </a:ln>
          </p:spPr>
        </p:cxnSp>
        <p:cxnSp>
          <p:nvCxnSpPr>
            <p:cNvPr id="100" name="Connettore 1 53"/>
            <p:cNvCxnSpPr>
              <a:cxnSpLocks noChangeShapeType="1"/>
            </p:cNvCxnSpPr>
            <p:nvPr/>
          </p:nvCxnSpPr>
          <p:spPr bwMode="auto">
            <a:xfrm>
              <a:off x="1021" y="2056"/>
              <a:ext cx="100" cy="0"/>
            </a:xfrm>
            <a:prstGeom prst="line">
              <a:avLst/>
            </a:prstGeom>
            <a:noFill/>
            <a:ln w="28575">
              <a:solidFill>
                <a:schemeClr val="bg1"/>
              </a:solidFill>
              <a:round/>
              <a:headEnd/>
              <a:tailEnd/>
            </a:ln>
          </p:spPr>
        </p:cxnSp>
        <p:cxnSp>
          <p:nvCxnSpPr>
            <p:cNvPr id="101" name="Connettore 1 54"/>
            <p:cNvCxnSpPr>
              <a:cxnSpLocks noChangeShapeType="1"/>
            </p:cNvCxnSpPr>
            <p:nvPr/>
          </p:nvCxnSpPr>
          <p:spPr bwMode="auto">
            <a:xfrm>
              <a:off x="1021" y="2300"/>
              <a:ext cx="100" cy="1"/>
            </a:xfrm>
            <a:prstGeom prst="line">
              <a:avLst/>
            </a:prstGeom>
            <a:noFill/>
            <a:ln w="28575">
              <a:solidFill>
                <a:schemeClr val="bg1"/>
              </a:solidFill>
              <a:round/>
              <a:headEnd/>
              <a:tailEnd/>
            </a:ln>
          </p:spPr>
        </p:cxnSp>
        <p:cxnSp>
          <p:nvCxnSpPr>
            <p:cNvPr id="102" name="Connettore 1 55"/>
            <p:cNvCxnSpPr>
              <a:cxnSpLocks noChangeShapeType="1"/>
            </p:cNvCxnSpPr>
            <p:nvPr/>
          </p:nvCxnSpPr>
          <p:spPr bwMode="auto">
            <a:xfrm>
              <a:off x="1021" y="2535"/>
              <a:ext cx="100" cy="1"/>
            </a:xfrm>
            <a:prstGeom prst="line">
              <a:avLst/>
            </a:prstGeom>
            <a:noFill/>
            <a:ln w="28575">
              <a:solidFill>
                <a:schemeClr val="bg1"/>
              </a:solidFill>
              <a:round/>
              <a:headEnd/>
              <a:tailEnd/>
            </a:ln>
          </p:spPr>
        </p:cxnSp>
        <p:cxnSp>
          <p:nvCxnSpPr>
            <p:cNvPr id="103" name="Connettore 1 56"/>
            <p:cNvCxnSpPr>
              <a:cxnSpLocks noChangeShapeType="1"/>
            </p:cNvCxnSpPr>
            <p:nvPr/>
          </p:nvCxnSpPr>
          <p:spPr bwMode="auto">
            <a:xfrm>
              <a:off x="1021" y="2780"/>
              <a:ext cx="100" cy="1"/>
            </a:xfrm>
            <a:prstGeom prst="line">
              <a:avLst/>
            </a:prstGeom>
            <a:noFill/>
            <a:ln w="28575">
              <a:solidFill>
                <a:schemeClr val="bg1"/>
              </a:solidFill>
              <a:round/>
              <a:headEnd/>
              <a:tailEnd/>
            </a:ln>
          </p:spPr>
        </p:cxnSp>
        <p:cxnSp>
          <p:nvCxnSpPr>
            <p:cNvPr id="104" name="Connettore 1 57"/>
            <p:cNvCxnSpPr>
              <a:cxnSpLocks noChangeShapeType="1"/>
            </p:cNvCxnSpPr>
            <p:nvPr/>
          </p:nvCxnSpPr>
          <p:spPr bwMode="auto">
            <a:xfrm>
              <a:off x="1021" y="3035"/>
              <a:ext cx="100" cy="1"/>
            </a:xfrm>
            <a:prstGeom prst="line">
              <a:avLst/>
            </a:prstGeom>
            <a:noFill/>
            <a:ln w="28575">
              <a:solidFill>
                <a:schemeClr val="bg1"/>
              </a:solidFill>
              <a:round/>
              <a:headEnd/>
              <a:tailEnd/>
            </a:ln>
          </p:spPr>
        </p:cxnSp>
        <p:cxnSp>
          <p:nvCxnSpPr>
            <p:cNvPr id="105" name="Connettore 1 58"/>
            <p:cNvCxnSpPr>
              <a:cxnSpLocks noChangeShapeType="1"/>
            </p:cNvCxnSpPr>
            <p:nvPr/>
          </p:nvCxnSpPr>
          <p:spPr bwMode="auto">
            <a:xfrm>
              <a:off x="1021" y="3280"/>
              <a:ext cx="100" cy="1"/>
            </a:xfrm>
            <a:prstGeom prst="line">
              <a:avLst/>
            </a:prstGeom>
            <a:noFill/>
            <a:ln w="28575">
              <a:solidFill>
                <a:schemeClr val="bg2"/>
              </a:solidFill>
              <a:round/>
              <a:headEnd/>
              <a:tailEnd/>
            </a:ln>
          </p:spPr>
        </p:cxnSp>
        <p:cxnSp>
          <p:nvCxnSpPr>
            <p:cNvPr id="106" name="Connettore 1 13"/>
            <p:cNvCxnSpPr>
              <a:cxnSpLocks noChangeShapeType="1"/>
            </p:cNvCxnSpPr>
            <p:nvPr/>
          </p:nvCxnSpPr>
          <p:spPr bwMode="auto">
            <a:xfrm>
              <a:off x="1021" y="3279"/>
              <a:ext cx="100" cy="0"/>
            </a:xfrm>
            <a:prstGeom prst="line">
              <a:avLst/>
            </a:prstGeom>
            <a:noFill/>
            <a:ln w="28575">
              <a:solidFill>
                <a:schemeClr val="bg1"/>
              </a:solidFill>
              <a:round/>
              <a:headEnd/>
              <a:tailEnd/>
            </a:ln>
          </p:spPr>
        </p:cxnSp>
        <p:cxnSp>
          <p:nvCxnSpPr>
            <p:cNvPr id="107" name="Connettore 1 14"/>
            <p:cNvCxnSpPr>
              <a:cxnSpLocks noChangeShapeType="1"/>
            </p:cNvCxnSpPr>
            <p:nvPr/>
          </p:nvCxnSpPr>
          <p:spPr bwMode="auto">
            <a:xfrm>
              <a:off x="1021" y="3523"/>
              <a:ext cx="100" cy="1"/>
            </a:xfrm>
            <a:prstGeom prst="line">
              <a:avLst/>
            </a:prstGeom>
            <a:noFill/>
            <a:ln w="28575">
              <a:solidFill>
                <a:schemeClr val="bg1"/>
              </a:solidFill>
              <a:round/>
              <a:headEnd/>
              <a:tailEnd/>
            </a:ln>
          </p:spPr>
        </p:cxnSp>
        <p:cxnSp>
          <p:nvCxnSpPr>
            <p:cNvPr id="108" name="Connettore 1 53"/>
            <p:cNvCxnSpPr>
              <a:cxnSpLocks noChangeShapeType="1"/>
            </p:cNvCxnSpPr>
            <p:nvPr/>
          </p:nvCxnSpPr>
          <p:spPr bwMode="auto">
            <a:xfrm>
              <a:off x="1021" y="3778"/>
              <a:ext cx="100" cy="0"/>
            </a:xfrm>
            <a:prstGeom prst="line">
              <a:avLst/>
            </a:prstGeom>
            <a:noFill/>
            <a:ln w="28575">
              <a:solidFill>
                <a:schemeClr val="bg2"/>
              </a:solidFill>
              <a:round/>
              <a:headEnd/>
              <a:tailEnd/>
            </a:ln>
          </p:spPr>
        </p:cxnSp>
        <p:sp>
          <p:nvSpPr>
            <p:cNvPr id="109" name="CasellaDiTesto 108"/>
            <p:cNvSpPr txBox="1"/>
            <p:nvPr/>
          </p:nvSpPr>
          <p:spPr bwMode="auto">
            <a:xfrm rot="16200000">
              <a:off x="694" y="3403"/>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5000</a:t>
              </a:r>
            </a:p>
          </p:txBody>
        </p:sp>
        <p:cxnSp>
          <p:nvCxnSpPr>
            <p:cNvPr id="110" name="Connettore 1 14"/>
            <p:cNvCxnSpPr>
              <a:cxnSpLocks noChangeShapeType="1"/>
            </p:cNvCxnSpPr>
            <p:nvPr/>
          </p:nvCxnSpPr>
          <p:spPr bwMode="auto">
            <a:xfrm>
              <a:off x="1021" y="3765"/>
              <a:ext cx="100" cy="0"/>
            </a:xfrm>
            <a:prstGeom prst="line">
              <a:avLst/>
            </a:prstGeom>
            <a:noFill/>
            <a:ln w="28575">
              <a:solidFill>
                <a:schemeClr val="bg1"/>
              </a:solidFill>
              <a:round/>
              <a:headEnd/>
              <a:tailEnd/>
            </a:ln>
          </p:spPr>
        </p:cxnSp>
        <p:cxnSp>
          <p:nvCxnSpPr>
            <p:cNvPr id="111" name="Connettore 1 53"/>
            <p:cNvCxnSpPr>
              <a:cxnSpLocks noChangeShapeType="1"/>
            </p:cNvCxnSpPr>
            <p:nvPr/>
          </p:nvCxnSpPr>
          <p:spPr bwMode="auto">
            <a:xfrm>
              <a:off x="1021" y="4020"/>
              <a:ext cx="100" cy="0"/>
            </a:xfrm>
            <a:prstGeom prst="line">
              <a:avLst/>
            </a:prstGeom>
            <a:noFill/>
            <a:ln w="28575">
              <a:solidFill>
                <a:schemeClr val="bg1"/>
              </a:solidFill>
              <a:round/>
              <a:headEnd/>
              <a:tailEnd/>
            </a:ln>
          </p:spPr>
        </p:cxnSp>
        <p:sp>
          <p:nvSpPr>
            <p:cNvPr id="112" name="CasellaDiTesto 111"/>
            <p:cNvSpPr txBox="1"/>
            <p:nvPr/>
          </p:nvSpPr>
          <p:spPr bwMode="auto">
            <a:xfrm rot="16200000">
              <a:off x="694" y="3925"/>
              <a:ext cx="411"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6000</a:t>
              </a:r>
            </a:p>
          </p:txBody>
        </p:sp>
        <p:cxnSp>
          <p:nvCxnSpPr>
            <p:cNvPr id="113" name="Connettore 1 13"/>
            <p:cNvCxnSpPr>
              <a:cxnSpLocks noChangeShapeType="1"/>
            </p:cNvCxnSpPr>
            <p:nvPr/>
          </p:nvCxnSpPr>
          <p:spPr bwMode="auto">
            <a:xfrm>
              <a:off x="1021" y="1056"/>
              <a:ext cx="100" cy="0"/>
            </a:xfrm>
            <a:prstGeom prst="line">
              <a:avLst/>
            </a:prstGeom>
            <a:noFill/>
            <a:ln w="28575">
              <a:solidFill>
                <a:schemeClr val="bg1"/>
              </a:solidFill>
              <a:round/>
              <a:headEnd/>
              <a:tailEnd/>
            </a:ln>
          </p:spPr>
        </p:cxnSp>
        <p:cxnSp>
          <p:nvCxnSpPr>
            <p:cNvPr id="114" name="Connettore 1 14"/>
            <p:cNvCxnSpPr>
              <a:cxnSpLocks noChangeShapeType="1"/>
            </p:cNvCxnSpPr>
            <p:nvPr/>
          </p:nvCxnSpPr>
          <p:spPr bwMode="auto">
            <a:xfrm>
              <a:off x="1021" y="1300"/>
              <a:ext cx="100" cy="1"/>
            </a:xfrm>
            <a:prstGeom prst="line">
              <a:avLst/>
            </a:prstGeom>
            <a:noFill/>
            <a:ln w="28575">
              <a:solidFill>
                <a:schemeClr val="bg1"/>
              </a:solidFill>
              <a:round/>
              <a:headEnd/>
              <a:tailEnd/>
            </a:ln>
          </p:spPr>
        </p:cxnSp>
        <p:cxnSp>
          <p:nvCxnSpPr>
            <p:cNvPr id="115" name="Connettore 1 53"/>
            <p:cNvCxnSpPr>
              <a:cxnSpLocks noChangeShapeType="1"/>
            </p:cNvCxnSpPr>
            <p:nvPr/>
          </p:nvCxnSpPr>
          <p:spPr bwMode="auto">
            <a:xfrm>
              <a:off x="1021" y="1555"/>
              <a:ext cx="100" cy="0"/>
            </a:xfrm>
            <a:prstGeom prst="line">
              <a:avLst/>
            </a:prstGeom>
            <a:noFill/>
            <a:ln w="28575">
              <a:solidFill>
                <a:schemeClr val="bg1"/>
              </a:solidFill>
              <a:round/>
              <a:headEnd/>
              <a:tailEnd/>
            </a:ln>
          </p:spPr>
        </p:cxnSp>
      </p:grpSp>
      <p:sp>
        <p:nvSpPr>
          <p:cNvPr id="128" name="Rettangolo 127"/>
          <p:cNvSpPr>
            <a:spLocks noChangeArrowheads="1"/>
          </p:cNvSpPr>
          <p:nvPr/>
        </p:nvSpPr>
        <p:spPr bwMode="auto">
          <a:xfrm>
            <a:off x="939038" y="1399811"/>
            <a:ext cx="3671062" cy="2287587"/>
          </a:xfrm>
          <a:prstGeom prst="rect">
            <a:avLst/>
          </a:prstGeom>
          <a:solidFill>
            <a:srgbClr val="7030A0"/>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29" name="CasellaDiTesto 128"/>
          <p:cNvSpPr txBox="1"/>
          <p:nvPr/>
        </p:nvSpPr>
        <p:spPr>
          <a:xfrm>
            <a:off x="934275" y="2393586"/>
            <a:ext cx="1214438" cy="369332"/>
          </a:xfrm>
          <a:prstGeom prst="rect">
            <a:avLst/>
          </a:prstGeom>
          <a:noFill/>
        </p:spPr>
        <p:txBody>
          <a:bodyPr>
            <a:spAutoFit/>
          </a:bodyPr>
          <a:lstStyle/>
          <a:p>
            <a:pPr algn="ct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Next slide</a:t>
            </a:r>
          </a:p>
        </p:txBody>
      </p:sp>
      <p:sp>
        <p:nvSpPr>
          <p:cNvPr id="130" name="CasellaDiTesto 129"/>
          <p:cNvSpPr txBox="1">
            <a:spLocks noChangeArrowheads="1"/>
          </p:cNvSpPr>
          <p:nvPr/>
        </p:nvSpPr>
        <p:spPr bwMode="auto">
          <a:xfrm>
            <a:off x="2701163" y="6051186"/>
            <a:ext cx="1716087" cy="427037"/>
          </a:xfrm>
          <a:prstGeom prst="rect">
            <a:avLst/>
          </a:prstGeom>
          <a:noFill/>
          <a:ln w="9525">
            <a:noFill/>
            <a:miter lim="800000"/>
            <a:headEnd/>
            <a:tailEnd/>
          </a:ln>
        </p:spPr>
        <p:txBody>
          <a:bodyPr>
            <a:spAutoFit/>
          </a:bodyPr>
          <a:lstStyle/>
          <a:p>
            <a:pPr eaLnBrk="0" hangingPunct="0"/>
            <a:r>
              <a:rPr lang="en-GB" sz="2200" dirty="0">
                <a:solidFill>
                  <a:srgbClr val="FFFF00"/>
                </a:solidFill>
                <a:latin typeface="Calibri" pitchFamily="34" charset="0"/>
                <a:cs typeface="Arial" pitchFamily="34" charset="0"/>
              </a:rPr>
              <a:t>Geotherm</a:t>
            </a:r>
          </a:p>
        </p:txBody>
      </p:sp>
      <p:sp>
        <p:nvSpPr>
          <p:cNvPr id="131" name="CasellaDiTesto 130"/>
          <p:cNvSpPr txBox="1"/>
          <p:nvPr/>
        </p:nvSpPr>
        <p:spPr>
          <a:xfrm>
            <a:off x="5599113" y="1185498"/>
            <a:ext cx="3544887" cy="579438"/>
          </a:xfrm>
          <a:prstGeom prst="rect">
            <a:avLst/>
          </a:prstGeom>
          <a:noFill/>
        </p:spPr>
        <p:txBody>
          <a:bodyPr>
            <a:spAutoFit/>
          </a:bodyPr>
          <a:lstStyle/>
          <a:p>
            <a:pPr algn="ctr" eaLnBrk="0" hangingPunct="0">
              <a:defRPr/>
            </a:pPr>
            <a:r>
              <a:rPr lang="en-GB" sz="3200" dirty="0">
                <a:solidFill>
                  <a:schemeClr val="bg1"/>
                </a:solidFill>
                <a:effectLst>
                  <a:outerShdw blurRad="38100" dist="38100" dir="2700000" algn="tl">
                    <a:srgbClr val="000000"/>
                  </a:outerShdw>
                </a:effectLst>
                <a:latin typeface="Calibri" pitchFamily="34" charset="0"/>
                <a:cs typeface="Arial" pitchFamily="34" charset="0"/>
              </a:rPr>
              <a:t>High </a:t>
            </a:r>
            <a:r>
              <a:rPr lang="en-GB" sz="3200" dirty="0">
                <a:solidFill>
                  <a:schemeClr val="bg1"/>
                </a:solidFill>
                <a:effectLst>
                  <a:outerShdw blurRad="38100" dist="38100" dir="2700000" algn="tl">
                    <a:srgbClr val="000000"/>
                  </a:outerShdw>
                </a:effectLst>
                <a:latin typeface="Symbol" pitchFamily="18" charset="2"/>
                <a:cs typeface="Arial" pitchFamily="34" charset="0"/>
              </a:rPr>
              <a:t>D</a:t>
            </a:r>
            <a:r>
              <a:rPr lang="en-GB" sz="3200" dirty="0">
                <a:solidFill>
                  <a:schemeClr val="bg1"/>
                </a:solidFill>
                <a:effectLst>
                  <a:outerShdw blurRad="38100" dist="38100" dir="2700000" algn="tl">
                    <a:srgbClr val="000000"/>
                  </a:outerShdw>
                </a:effectLst>
                <a:latin typeface="Calibri" pitchFamily="34" charset="0"/>
                <a:cs typeface="Arial" pitchFamily="34" charset="0"/>
              </a:rPr>
              <a:t>T/</a:t>
            </a:r>
            <a:r>
              <a:rPr lang="en-GB" sz="3200" dirty="0">
                <a:solidFill>
                  <a:schemeClr val="bg1"/>
                </a:solidFill>
                <a:effectLst>
                  <a:outerShdw blurRad="38100" dist="38100" dir="2700000" algn="tl">
                    <a:srgbClr val="000000"/>
                  </a:outerShdw>
                </a:effectLst>
                <a:latin typeface="Symbol" pitchFamily="18" charset="2"/>
                <a:cs typeface="Arial" pitchFamily="34" charset="0"/>
              </a:rPr>
              <a:t>D</a:t>
            </a:r>
            <a:r>
              <a:rPr lang="en-GB" sz="3200" dirty="0">
                <a:solidFill>
                  <a:schemeClr val="bg1"/>
                </a:solidFill>
                <a:effectLst>
                  <a:outerShdw blurRad="38100" dist="38100" dir="2700000" algn="tl">
                    <a:srgbClr val="000000"/>
                  </a:outerShdw>
                </a:effectLst>
                <a:latin typeface="Calibri" pitchFamily="34" charset="0"/>
                <a:cs typeface="Arial" pitchFamily="34" charset="0"/>
              </a:rPr>
              <a:t>P</a:t>
            </a:r>
          </a:p>
        </p:txBody>
      </p:sp>
      <p:cxnSp>
        <p:nvCxnSpPr>
          <p:cNvPr id="132" name="Connettore 1 131"/>
          <p:cNvCxnSpPr>
            <a:cxnSpLocks noChangeShapeType="1"/>
          </p:cNvCxnSpPr>
          <p:nvPr/>
        </p:nvCxnSpPr>
        <p:spPr bwMode="auto">
          <a:xfrm flipV="1">
            <a:off x="956500" y="3673111"/>
            <a:ext cx="3690938" cy="1587"/>
          </a:xfrm>
          <a:prstGeom prst="line">
            <a:avLst/>
          </a:prstGeom>
          <a:noFill/>
          <a:ln w="57150">
            <a:solidFill>
              <a:srgbClr val="0066FF"/>
            </a:solidFill>
            <a:round/>
            <a:headEnd/>
            <a:tailEnd/>
          </a:ln>
        </p:spPr>
      </p:cxnSp>
      <p:cxnSp>
        <p:nvCxnSpPr>
          <p:cNvPr id="133" name="Connettore 1 132"/>
          <p:cNvCxnSpPr>
            <a:cxnSpLocks noChangeShapeType="1"/>
          </p:cNvCxnSpPr>
          <p:nvPr/>
        </p:nvCxnSpPr>
        <p:spPr bwMode="auto">
          <a:xfrm flipV="1">
            <a:off x="956500" y="5393961"/>
            <a:ext cx="3690938" cy="1587"/>
          </a:xfrm>
          <a:prstGeom prst="line">
            <a:avLst/>
          </a:prstGeom>
          <a:noFill/>
          <a:ln w="57150">
            <a:solidFill>
              <a:srgbClr val="0066FF"/>
            </a:solidFill>
            <a:round/>
            <a:headEnd/>
            <a:tailEnd/>
          </a:ln>
        </p:spPr>
      </p:cxnSp>
      <p:cxnSp>
        <p:nvCxnSpPr>
          <p:cNvPr id="134" name="Connettore 1 133"/>
          <p:cNvCxnSpPr>
            <a:cxnSpLocks noChangeShapeType="1"/>
          </p:cNvCxnSpPr>
          <p:nvPr/>
        </p:nvCxnSpPr>
        <p:spPr bwMode="auto">
          <a:xfrm flipV="1">
            <a:off x="3545713" y="5635261"/>
            <a:ext cx="539750" cy="468312"/>
          </a:xfrm>
          <a:prstGeom prst="line">
            <a:avLst/>
          </a:prstGeom>
          <a:noFill/>
          <a:ln w="28575">
            <a:solidFill>
              <a:srgbClr val="FFFF00"/>
            </a:solidFill>
            <a:round/>
            <a:headEnd/>
            <a:tailEnd/>
          </a:ln>
        </p:spPr>
      </p:cxnSp>
      <p:sp>
        <p:nvSpPr>
          <p:cNvPr id="135" name="Figura a mano libera 134"/>
          <p:cNvSpPr>
            <a:spLocks noChangeArrowheads="1"/>
          </p:cNvSpPr>
          <p:nvPr/>
        </p:nvSpPr>
        <p:spPr bwMode="auto">
          <a:xfrm>
            <a:off x="939038" y="1395048"/>
            <a:ext cx="3471862" cy="5003800"/>
          </a:xfrm>
          <a:custGeom>
            <a:avLst/>
            <a:gdLst>
              <a:gd name="T0" fmla="*/ 0 w 2187"/>
              <a:gd name="T1" fmla="*/ 0 h 3152"/>
              <a:gd name="T2" fmla="*/ 2147483647 w 2187"/>
              <a:gd name="T3" fmla="*/ 2147483647 h 3152"/>
              <a:gd name="T4" fmla="*/ 2147483647 w 2187"/>
              <a:gd name="T5" fmla="*/ 2147483647 h 3152"/>
              <a:gd name="T6" fmla="*/ 2147483647 w 2187"/>
              <a:gd name="T7" fmla="*/ 2147483647 h 3152"/>
              <a:gd name="T8" fmla="*/ 2147483647 w 2187"/>
              <a:gd name="T9" fmla="*/ 2147483647 h 3152"/>
              <a:gd name="T10" fmla="*/ 0 60000 65536"/>
              <a:gd name="T11" fmla="*/ 0 60000 65536"/>
              <a:gd name="T12" fmla="*/ 0 60000 65536"/>
              <a:gd name="T13" fmla="*/ 0 60000 65536"/>
              <a:gd name="T14" fmla="*/ 0 60000 65536"/>
              <a:gd name="T15" fmla="*/ 0 w 2187"/>
              <a:gd name="T16" fmla="*/ 0 h 3152"/>
              <a:gd name="T17" fmla="*/ 2187 w 2187"/>
              <a:gd name="T18" fmla="*/ 3152 h 3152"/>
            </a:gdLst>
            <a:ahLst/>
            <a:cxnLst>
              <a:cxn ang="T10">
                <a:pos x="T0" y="T1"/>
              </a:cxn>
              <a:cxn ang="T11">
                <a:pos x="T2" y="T3"/>
              </a:cxn>
              <a:cxn ang="T12">
                <a:pos x="T4" y="T5"/>
              </a:cxn>
              <a:cxn ang="T13">
                <a:pos x="T6" y="T7"/>
              </a:cxn>
              <a:cxn ang="T14">
                <a:pos x="T8" y="T9"/>
              </a:cxn>
            </a:cxnLst>
            <a:rect l="T15" t="T16" r="T17" b="T18"/>
            <a:pathLst>
              <a:path w="2187" h="3152">
                <a:moveTo>
                  <a:pt x="0" y="0"/>
                </a:moveTo>
                <a:cubicBezTo>
                  <a:pt x="75" y="25"/>
                  <a:pt x="357" y="85"/>
                  <a:pt x="448" y="149"/>
                </a:cubicBezTo>
                <a:cubicBezTo>
                  <a:pt x="539" y="213"/>
                  <a:pt x="818" y="1292"/>
                  <a:pt x="939" y="1323"/>
                </a:cubicBezTo>
                <a:cubicBezTo>
                  <a:pt x="1131" y="1371"/>
                  <a:pt x="1387" y="1409"/>
                  <a:pt x="1451" y="1483"/>
                </a:cubicBezTo>
                <a:cubicBezTo>
                  <a:pt x="1515" y="1557"/>
                  <a:pt x="2034" y="2804"/>
                  <a:pt x="2187" y="3152"/>
                </a:cubicBezTo>
              </a:path>
            </a:pathLst>
          </a:custGeom>
          <a:noFill/>
          <a:ln w="38100">
            <a:solidFill>
              <a:srgbClr val="FF0000"/>
            </a:solidFill>
            <a:round/>
            <a:headEnd/>
            <a:tailEnd/>
          </a:ln>
        </p:spPr>
        <p:txBody>
          <a:bodyPr/>
          <a:lstStyle/>
          <a:p>
            <a:endParaRPr lang="en-GB">
              <a:latin typeface="Calibri" pitchFamily="34" charset="0"/>
            </a:endParaRPr>
          </a:p>
        </p:txBody>
      </p:sp>
      <p:sp>
        <p:nvSpPr>
          <p:cNvPr id="136" name="CasellaDiTesto 135"/>
          <p:cNvSpPr txBox="1">
            <a:spLocks noChangeArrowheads="1"/>
          </p:cNvSpPr>
          <p:nvPr/>
        </p:nvSpPr>
        <p:spPr bwMode="auto">
          <a:xfrm>
            <a:off x="2767838" y="2022111"/>
            <a:ext cx="1814512" cy="461665"/>
          </a:xfrm>
          <a:prstGeom prst="rect">
            <a:avLst/>
          </a:prstGeom>
          <a:noFill/>
          <a:ln w="9525">
            <a:noFill/>
            <a:miter lim="800000"/>
            <a:headEnd/>
            <a:tailEnd/>
          </a:ln>
        </p:spPr>
        <p:txBody>
          <a:bodyPr>
            <a:spAutoFit/>
          </a:bodyPr>
          <a:lstStyle/>
          <a:p>
            <a:pPr algn="ctr" eaLnBrk="0" hangingPunct="0"/>
            <a:r>
              <a:rPr lang="en-GB" sz="2400">
                <a:solidFill>
                  <a:schemeClr val="bg1"/>
                </a:solidFill>
                <a:latin typeface="Calibri" pitchFamily="34" charset="0"/>
                <a:cs typeface="Arial" pitchFamily="34" charset="0"/>
              </a:rPr>
              <a:t>Mantle</a:t>
            </a:r>
          </a:p>
        </p:txBody>
      </p:sp>
      <p:sp>
        <p:nvSpPr>
          <p:cNvPr id="137" name="CasellaDiTesto 136"/>
          <p:cNvSpPr txBox="1">
            <a:spLocks noChangeArrowheads="1"/>
          </p:cNvSpPr>
          <p:nvPr/>
        </p:nvSpPr>
        <p:spPr bwMode="auto">
          <a:xfrm>
            <a:off x="1086675" y="4095386"/>
            <a:ext cx="2130425" cy="830997"/>
          </a:xfrm>
          <a:prstGeom prst="rect">
            <a:avLst/>
          </a:prstGeom>
          <a:noFill/>
          <a:ln w="9525">
            <a:noFill/>
            <a:miter lim="800000"/>
            <a:headEnd/>
            <a:tailEnd/>
          </a:ln>
        </p:spPr>
        <p:txBody>
          <a:bodyPr>
            <a:spAutoFit/>
          </a:bodyPr>
          <a:lstStyle/>
          <a:p>
            <a:pPr algn="ctr" eaLnBrk="0" hangingPunct="0"/>
            <a:r>
              <a:rPr lang="en-GB" sz="2400" dirty="0">
                <a:solidFill>
                  <a:schemeClr val="bg1"/>
                </a:solidFill>
                <a:latin typeface="Calibri" pitchFamily="34" charset="0"/>
                <a:cs typeface="Arial" pitchFamily="34" charset="0"/>
              </a:rPr>
              <a:t>Outer Core (liquid)</a:t>
            </a:r>
          </a:p>
        </p:txBody>
      </p:sp>
      <p:sp>
        <p:nvSpPr>
          <p:cNvPr id="138" name="CasellaDiTesto 137"/>
          <p:cNvSpPr txBox="1">
            <a:spLocks noChangeArrowheads="1"/>
          </p:cNvSpPr>
          <p:nvPr/>
        </p:nvSpPr>
        <p:spPr bwMode="auto">
          <a:xfrm>
            <a:off x="1089850" y="5427298"/>
            <a:ext cx="2232025" cy="830997"/>
          </a:xfrm>
          <a:prstGeom prst="rect">
            <a:avLst/>
          </a:prstGeom>
          <a:noFill/>
          <a:ln w="9525">
            <a:noFill/>
            <a:miter lim="800000"/>
            <a:headEnd/>
            <a:tailEnd/>
          </a:ln>
        </p:spPr>
        <p:txBody>
          <a:bodyPr>
            <a:spAutoFit/>
          </a:bodyPr>
          <a:lstStyle/>
          <a:p>
            <a:pPr algn="ctr" eaLnBrk="0" hangingPunct="0"/>
            <a:r>
              <a:rPr lang="en-GB" sz="2400" dirty="0">
                <a:solidFill>
                  <a:schemeClr val="bg1"/>
                </a:solidFill>
                <a:latin typeface="Calibri" pitchFamily="34" charset="0"/>
                <a:cs typeface="Arial" pitchFamily="34" charset="0"/>
              </a:rPr>
              <a:t>Inner Core (solid)</a:t>
            </a:r>
          </a:p>
        </p:txBody>
      </p:sp>
      <p:sp>
        <p:nvSpPr>
          <p:cNvPr id="139" name="CasellaDiTesto 138"/>
          <p:cNvSpPr txBox="1">
            <a:spLocks noChangeArrowheads="1"/>
          </p:cNvSpPr>
          <p:nvPr/>
        </p:nvSpPr>
        <p:spPr bwMode="auto">
          <a:xfrm>
            <a:off x="1613725" y="1407748"/>
            <a:ext cx="750888" cy="701675"/>
          </a:xfrm>
          <a:prstGeom prst="rect">
            <a:avLst/>
          </a:prstGeom>
          <a:noFill/>
          <a:ln w="9525">
            <a:noFill/>
            <a:miter lim="800000"/>
            <a:headEnd/>
            <a:tailEnd/>
          </a:ln>
        </p:spPr>
        <p:txBody>
          <a:bodyPr>
            <a:spAutoFit/>
          </a:bodyPr>
          <a:lstStyle/>
          <a:p>
            <a:pPr algn="ctr" eaLnBrk="0" hangingPunct="0"/>
            <a:r>
              <a:rPr lang="en-GB" sz="4000" dirty="0">
                <a:solidFill>
                  <a:schemeClr val="bg1"/>
                </a:solidFill>
                <a:latin typeface="Calibri" pitchFamily="34" charset="0"/>
                <a:cs typeface="Arial" pitchFamily="34" charset="0"/>
              </a:rPr>
              <a:t>?</a:t>
            </a:r>
          </a:p>
        </p:txBody>
      </p:sp>
      <p:sp>
        <p:nvSpPr>
          <p:cNvPr id="140" name="CasellaDiTesto 139"/>
          <p:cNvSpPr txBox="1">
            <a:spLocks noChangeArrowheads="1"/>
          </p:cNvSpPr>
          <p:nvPr/>
        </p:nvSpPr>
        <p:spPr bwMode="auto">
          <a:xfrm>
            <a:off x="1942338" y="2336436"/>
            <a:ext cx="752475" cy="701675"/>
          </a:xfrm>
          <a:prstGeom prst="rect">
            <a:avLst/>
          </a:prstGeom>
          <a:noFill/>
          <a:ln w="9525">
            <a:noFill/>
            <a:miter lim="800000"/>
            <a:headEnd/>
            <a:tailEnd/>
          </a:ln>
        </p:spPr>
        <p:txBody>
          <a:bodyPr>
            <a:spAutoFit/>
          </a:bodyPr>
          <a:lstStyle/>
          <a:p>
            <a:pPr algn="ctr" eaLnBrk="0" hangingPunct="0"/>
            <a:r>
              <a:rPr lang="en-GB" sz="4000">
                <a:solidFill>
                  <a:schemeClr val="bg1"/>
                </a:solidFill>
                <a:latin typeface="Calibri" pitchFamily="34" charset="0"/>
                <a:cs typeface="Arial" pitchFamily="34" charset="0"/>
              </a:rPr>
              <a:t>?</a:t>
            </a:r>
          </a:p>
        </p:txBody>
      </p:sp>
      <p:sp>
        <p:nvSpPr>
          <p:cNvPr id="141" name="CasellaDiTesto 140"/>
          <p:cNvSpPr txBox="1">
            <a:spLocks noChangeArrowheads="1"/>
          </p:cNvSpPr>
          <p:nvPr/>
        </p:nvSpPr>
        <p:spPr bwMode="auto">
          <a:xfrm>
            <a:off x="2540825" y="2944448"/>
            <a:ext cx="752475" cy="701675"/>
          </a:xfrm>
          <a:prstGeom prst="rect">
            <a:avLst/>
          </a:prstGeom>
          <a:noFill/>
          <a:ln w="9525">
            <a:noFill/>
            <a:miter lim="800000"/>
            <a:headEnd/>
            <a:tailEnd/>
          </a:ln>
        </p:spPr>
        <p:txBody>
          <a:bodyPr>
            <a:spAutoFit/>
          </a:bodyPr>
          <a:lstStyle/>
          <a:p>
            <a:pPr algn="ctr" eaLnBrk="0" hangingPunct="0"/>
            <a:r>
              <a:rPr lang="en-GB" sz="4000">
                <a:solidFill>
                  <a:schemeClr val="bg1"/>
                </a:solidFill>
                <a:latin typeface="Calibri" pitchFamily="34" charset="0"/>
                <a:cs typeface="Arial" pitchFamily="34" charset="0"/>
              </a:rPr>
              <a:t>?</a:t>
            </a:r>
          </a:p>
        </p:txBody>
      </p:sp>
      <p:sp>
        <p:nvSpPr>
          <p:cNvPr id="142" name="CasellaDiTesto 141"/>
          <p:cNvSpPr txBox="1">
            <a:spLocks noChangeArrowheads="1"/>
          </p:cNvSpPr>
          <p:nvPr/>
        </p:nvSpPr>
        <p:spPr bwMode="auto">
          <a:xfrm>
            <a:off x="3301238" y="3709623"/>
            <a:ext cx="750887" cy="701675"/>
          </a:xfrm>
          <a:prstGeom prst="rect">
            <a:avLst/>
          </a:prstGeom>
          <a:noFill/>
          <a:ln w="9525">
            <a:noFill/>
            <a:miter lim="800000"/>
            <a:headEnd/>
            <a:tailEnd/>
          </a:ln>
        </p:spPr>
        <p:txBody>
          <a:bodyPr>
            <a:spAutoFit/>
          </a:bodyPr>
          <a:lstStyle/>
          <a:p>
            <a:pPr algn="ctr" eaLnBrk="0" hangingPunct="0"/>
            <a:r>
              <a:rPr lang="en-GB" sz="4000">
                <a:solidFill>
                  <a:schemeClr val="bg1"/>
                </a:solidFill>
                <a:latin typeface="Calibri" pitchFamily="34" charset="0"/>
                <a:cs typeface="Arial" pitchFamily="34" charset="0"/>
              </a:rPr>
              <a:t>?</a:t>
            </a:r>
          </a:p>
        </p:txBody>
      </p:sp>
      <p:sp>
        <p:nvSpPr>
          <p:cNvPr id="143" name="Freccia a destra 142"/>
          <p:cNvSpPr/>
          <p:nvPr/>
        </p:nvSpPr>
        <p:spPr>
          <a:xfrm flipH="1">
            <a:off x="3472688" y="1390286"/>
            <a:ext cx="1376362" cy="28416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44" name="CasellaDiTesto 143"/>
          <p:cNvSpPr txBox="1"/>
          <p:nvPr/>
        </p:nvSpPr>
        <p:spPr>
          <a:xfrm>
            <a:off x="5599113" y="3246073"/>
            <a:ext cx="3544887" cy="579438"/>
          </a:xfrm>
          <a:prstGeom prst="rect">
            <a:avLst/>
          </a:prstGeom>
          <a:noFill/>
        </p:spPr>
        <p:txBody>
          <a:bodyPr>
            <a:spAutoFit/>
          </a:bodyPr>
          <a:lstStyle/>
          <a:p>
            <a:pPr algn="ctr" eaLnBrk="0" hangingPunct="0">
              <a:defRPr/>
            </a:pPr>
            <a:r>
              <a:rPr lang="en-GB" sz="3200" dirty="0">
                <a:solidFill>
                  <a:schemeClr val="bg1"/>
                </a:solidFill>
                <a:effectLst>
                  <a:outerShdw blurRad="38100" dist="38100" dir="2700000" algn="tl">
                    <a:srgbClr val="000000"/>
                  </a:outerShdw>
                </a:effectLst>
                <a:latin typeface="Calibri" pitchFamily="34" charset="0"/>
                <a:cs typeface="Arial" pitchFamily="34" charset="0"/>
              </a:rPr>
              <a:t>High </a:t>
            </a:r>
            <a:r>
              <a:rPr lang="en-GB" sz="3200" dirty="0">
                <a:solidFill>
                  <a:schemeClr val="bg1"/>
                </a:solidFill>
                <a:effectLst>
                  <a:outerShdw blurRad="38100" dist="38100" dir="2700000" algn="tl">
                    <a:srgbClr val="000000"/>
                  </a:outerShdw>
                </a:effectLst>
                <a:latin typeface="Symbol" pitchFamily="18" charset="2"/>
                <a:cs typeface="Arial" pitchFamily="34" charset="0"/>
              </a:rPr>
              <a:t>D</a:t>
            </a:r>
            <a:r>
              <a:rPr lang="en-GB" sz="3200" dirty="0">
                <a:solidFill>
                  <a:schemeClr val="bg1"/>
                </a:solidFill>
                <a:effectLst>
                  <a:outerShdw blurRad="38100" dist="38100" dir="2700000" algn="tl">
                    <a:srgbClr val="000000"/>
                  </a:outerShdw>
                </a:effectLst>
                <a:latin typeface="Calibri" pitchFamily="34" charset="0"/>
                <a:cs typeface="Arial" pitchFamily="34" charset="0"/>
              </a:rPr>
              <a:t>T/</a:t>
            </a:r>
            <a:r>
              <a:rPr lang="en-GB" sz="3200" dirty="0">
                <a:solidFill>
                  <a:schemeClr val="bg1"/>
                </a:solidFill>
                <a:effectLst>
                  <a:outerShdw blurRad="38100" dist="38100" dir="2700000" algn="tl">
                    <a:srgbClr val="000000"/>
                  </a:outerShdw>
                </a:effectLst>
                <a:latin typeface="Symbol" pitchFamily="18" charset="2"/>
                <a:cs typeface="Arial" pitchFamily="34" charset="0"/>
              </a:rPr>
              <a:t>D</a:t>
            </a:r>
            <a:r>
              <a:rPr lang="en-GB" sz="3200" dirty="0">
                <a:solidFill>
                  <a:schemeClr val="bg1"/>
                </a:solidFill>
                <a:effectLst>
                  <a:outerShdw blurRad="38100" dist="38100" dir="2700000" algn="tl">
                    <a:srgbClr val="000000"/>
                  </a:outerShdw>
                </a:effectLst>
                <a:latin typeface="Calibri" pitchFamily="34" charset="0"/>
                <a:cs typeface="Arial" pitchFamily="34" charset="0"/>
              </a:rPr>
              <a:t>P</a:t>
            </a:r>
          </a:p>
        </p:txBody>
      </p:sp>
      <p:sp>
        <p:nvSpPr>
          <p:cNvPr id="145" name="Freccia a destra 144"/>
          <p:cNvSpPr/>
          <p:nvPr/>
        </p:nvSpPr>
        <p:spPr>
          <a:xfrm flipH="1">
            <a:off x="3472688" y="3471498"/>
            <a:ext cx="1376362" cy="28416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46" name="Parentesi graffa chiusa 145"/>
          <p:cNvSpPr>
            <a:spLocks/>
          </p:cNvSpPr>
          <p:nvPr/>
        </p:nvSpPr>
        <p:spPr bwMode="auto">
          <a:xfrm>
            <a:off x="4955413" y="1579198"/>
            <a:ext cx="265112" cy="1879600"/>
          </a:xfrm>
          <a:prstGeom prst="rightBrace">
            <a:avLst>
              <a:gd name="adj1" fmla="val 11324"/>
              <a:gd name="adj2" fmla="val 50000"/>
            </a:avLst>
          </a:prstGeom>
          <a:noFill/>
          <a:ln w="38100">
            <a:solidFill>
              <a:srgbClr val="00B0F0"/>
            </a:solidFill>
            <a:round/>
            <a:headEnd/>
            <a:tailEnd/>
          </a:ln>
        </p:spPr>
        <p:txBody>
          <a:bodyPr/>
          <a:lstStyle/>
          <a:p>
            <a:pPr eaLnBrk="0" hangingPunct="0"/>
            <a:endParaRPr lang="en-GB">
              <a:latin typeface="Calibri" pitchFamily="34" charset="0"/>
            </a:endParaRPr>
          </a:p>
        </p:txBody>
      </p:sp>
      <p:sp>
        <p:nvSpPr>
          <p:cNvPr id="147" name="Parentesi graffa chiusa 146"/>
          <p:cNvSpPr>
            <a:spLocks/>
          </p:cNvSpPr>
          <p:nvPr/>
        </p:nvSpPr>
        <p:spPr bwMode="auto">
          <a:xfrm>
            <a:off x="4955413" y="3806461"/>
            <a:ext cx="265112" cy="2578100"/>
          </a:xfrm>
          <a:prstGeom prst="rightBrace">
            <a:avLst>
              <a:gd name="adj1" fmla="val 7789"/>
              <a:gd name="adj2" fmla="val 50000"/>
            </a:avLst>
          </a:prstGeom>
          <a:noFill/>
          <a:ln w="38100">
            <a:solidFill>
              <a:srgbClr val="00B0F0"/>
            </a:solidFill>
            <a:round/>
            <a:headEnd/>
            <a:tailEnd/>
          </a:ln>
        </p:spPr>
        <p:txBody>
          <a:bodyPr/>
          <a:lstStyle/>
          <a:p>
            <a:pPr eaLnBrk="0" hangingPunct="0"/>
            <a:endParaRPr lang="en-GB">
              <a:latin typeface="Calibri" pitchFamily="34" charset="0"/>
            </a:endParaRPr>
          </a:p>
        </p:txBody>
      </p:sp>
      <p:sp>
        <p:nvSpPr>
          <p:cNvPr id="148" name="CasellaDiTesto 147"/>
          <p:cNvSpPr txBox="1"/>
          <p:nvPr/>
        </p:nvSpPr>
        <p:spPr>
          <a:xfrm>
            <a:off x="5599113" y="2195148"/>
            <a:ext cx="3544887" cy="579438"/>
          </a:xfrm>
          <a:prstGeom prst="rect">
            <a:avLst/>
          </a:prstGeom>
          <a:noFill/>
        </p:spPr>
        <p:txBody>
          <a:bodyPr>
            <a:spAutoFit/>
          </a:bodyPr>
          <a:lstStyle/>
          <a:p>
            <a:pPr algn="ctr" eaLnBrk="0" hangingPunct="0">
              <a:defRPr/>
            </a:pPr>
            <a:r>
              <a:rPr lang="en-GB" sz="3200" dirty="0">
                <a:solidFill>
                  <a:srgbClr val="FFFF00"/>
                </a:solidFill>
                <a:effectLst>
                  <a:outerShdw blurRad="38100" dist="38100" dir="2700000" algn="tl">
                    <a:srgbClr val="000000"/>
                  </a:outerShdw>
                </a:effectLst>
                <a:latin typeface="Calibri" pitchFamily="34" charset="0"/>
                <a:cs typeface="Arial" pitchFamily="34" charset="0"/>
              </a:rPr>
              <a:t>Low </a:t>
            </a:r>
            <a:r>
              <a:rPr lang="en-GB" sz="3200" dirty="0">
                <a:solidFill>
                  <a:srgbClr val="FFFF00"/>
                </a:solidFill>
                <a:effectLst>
                  <a:outerShdw blurRad="38100" dist="38100" dir="2700000" algn="tl">
                    <a:srgbClr val="000000"/>
                  </a:outerShdw>
                </a:effectLst>
                <a:latin typeface="Symbol" pitchFamily="18" charset="2"/>
                <a:cs typeface="Arial" pitchFamily="34" charset="0"/>
              </a:rPr>
              <a:t>D</a:t>
            </a:r>
            <a:r>
              <a:rPr lang="en-GB" sz="3200" dirty="0">
                <a:solidFill>
                  <a:srgbClr val="FFFF00"/>
                </a:solidFill>
                <a:effectLst>
                  <a:outerShdw blurRad="38100" dist="38100" dir="2700000" algn="tl">
                    <a:srgbClr val="000000"/>
                  </a:outerShdw>
                </a:effectLst>
                <a:latin typeface="Calibri" pitchFamily="34" charset="0"/>
                <a:cs typeface="Arial" pitchFamily="34" charset="0"/>
              </a:rPr>
              <a:t>T/</a:t>
            </a:r>
            <a:r>
              <a:rPr lang="en-GB" sz="3200" dirty="0">
                <a:solidFill>
                  <a:srgbClr val="FFFF00"/>
                </a:solidFill>
                <a:effectLst>
                  <a:outerShdw blurRad="38100" dist="38100" dir="2700000" algn="tl">
                    <a:srgbClr val="000000"/>
                  </a:outerShdw>
                </a:effectLst>
                <a:latin typeface="Symbol" pitchFamily="18" charset="2"/>
                <a:cs typeface="Arial" pitchFamily="34" charset="0"/>
              </a:rPr>
              <a:t>D</a:t>
            </a:r>
            <a:r>
              <a:rPr lang="en-GB" sz="3200" dirty="0">
                <a:solidFill>
                  <a:srgbClr val="FFFF00"/>
                </a:solidFill>
                <a:effectLst>
                  <a:outerShdw blurRad="38100" dist="38100" dir="2700000" algn="tl">
                    <a:srgbClr val="000000"/>
                  </a:outerShdw>
                </a:effectLst>
                <a:latin typeface="Calibri" pitchFamily="34" charset="0"/>
                <a:cs typeface="Arial" pitchFamily="34" charset="0"/>
              </a:rPr>
              <a:t>P</a:t>
            </a:r>
          </a:p>
        </p:txBody>
      </p:sp>
      <p:sp>
        <p:nvSpPr>
          <p:cNvPr id="149" name="CasellaDiTesto 148"/>
          <p:cNvSpPr txBox="1"/>
          <p:nvPr/>
        </p:nvSpPr>
        <p:spPr>
          <a:xfrm>
            <a:off x="5599113" y="4770073"/>
            <a:ext cx="3544887" cy="579438"/>
          </a:xfrm>
          <a:prstGeom prst="rect">
            <a:avLst/>
          </a:prstGeom>
          <a:noFill/>
        </p:spPr>
        <p:txBody>
          <a:bodyPr>
            <a:spAutoFit/>
          </a:bodyPr>
          <a:lstStyle/>
          <a:p>
            <a:pPr algn="ctr" eaLnBrk="0" hangingPunct="0">
              <a:defRPr/>
            </a:pPr>
            <a:r>
              <a:rPr lang="en-GB" sz="3200" dirty="0">
                <a:solidFill>
                  <a:srgbClr val="FFFF00"/>
                </a:solidFill>
                <a:effectLst>
                  <a:outerShdw blurRad="38100" dist="38100" dir="2700000" algn="tl">
                    <a:srgbClr val="000000"/>
                  </a:outerShdw>
                </a:effectLst>
                <a:latin typeface="Calibri" pitchFamily="34" charset="0"/>
                <a:cs typeface="Arial" pitchFamily="34" charset="0"/>
              </a:rPr>
              <a:t>Low </a:t>
            </a:r>
            <a:r>
              <a:rPr lang="en-GB" sz="3200" dirty="0">
                <a:solidFill>
                  <a:srgbClr val="FFFF00"/>
                </a:solidFill>
                <a:effectLst>
                  <a:outerShdw blurRad="38100" dist="38100" dir="2700000" algn="tl">
                    <a:srgbClr val="000000"/>
                  </a:outerShdw>
                </a:effectLst>
                <a:latin typeface="Symbol" pitchFamily="18" charset="2"/>
                <a:cs typeface="Arial" pitchFamily="34" charset="0"/>
              </a:rPr>
              <a:t>D</a:t>
            </a:r>
            <a:r>
              <a:rPr lang="en-GB" sz="3200" dirty="0">
                <a:solidFill>
                  <a:srgbClr val="FFFF00"/>
                </a:solidFill>
                <a:effectLst>
                  <a:outerShdw blurRad="38100" dist="38100" dir="2700000" algn="tl">
                    <a:srgbClr val="000000"/>
                  </a:outerShdw>
                </a:effectLst>
                <a:latin typeface="Calibri" pitchFamily="34" charset="0"/>
                <a:cs typeface="Arial" pitchFamily="34" charset="0"/>
              </a:rPr>
              <a:t>T/</a:t>
            </a:r>
            <a:r>
              <a:rPr lang="en-GB" sz="3200" dirty="0">
                <a:solidFill>
                  <a:srgbClr val="FFFF00"/>
                </a:solidFill>
                <a:effectLst>
                  <a:outerShdw blurRad="38100" dist="38100" dir="2700000" algn="tl">
                    <a:srgbClr val="000000"/>
                  </a:outerShdw>
                </a:effectLst>
                <a:latin typeface="Symbol" pitchFamily="18" charset="2"/>
                <a:cs typeface="Arial" pitchFamily="34" charset="0"/>
              </a:rPr>
              <a:t>D</a:t>
            </a:r>
            <a:r>
              <a:rPr lang="en-GB" sz="3200" dirty="0">
                <a:solidFill>
                  <a:srgbClr val="FFFF00"/>
                </a:solidFill>
                <a:effectLst>
                  <a:outerShdw blurRad="38100" dist="38100" dir="2700000" algn="tl">
                    <a:srgbClr val="000000"/>
                  </a:outerShdw>
                </a:effectLst>
                <a:latin typeface="Calibri" pitchFamily="34" charset="0"/>
                <a:cs typeface="Arial" pitchFamily="34" charset="0"/>
              </a:rPr>
              <a:t>P</a:t>
            </a:r>
          </a:p>
        </p:txBody>
      </p:sp>
      <p:sp>
        <p:nvSpPr>
          <p:cNvPr id="150" name="CasellaDiTesto 74"/>
          <p:cNvSpPr txBox="1">
            <a:spLocks noChangeArrowheads="1"/>
          </p:cNvSpPr>
          <p:nvPr/>
        </p:nvSpPr>
        <p:spPr bwMode="auto">
          <a:xfrm>
            <a:off x="3610800" y="4417648"/>
            <a:ext cx="750888" cy="701675"/>
          </a:xfrm>
          <a:prstGeom prst="rect">
            <a:avLst/>
          </a:prstGeom>
          <a:noFill/>
          <a:ln w="9525">
            <a:noFill/>
            <a:miter lim="800000"/>
            <a:headEnd/>
            <a:tailEnd/>
          </a:ln>
        </p:spPr>
        <p:txBody>
          <a:bodyPr>
            <a:spAutoFit/>
          </a:bodyPr>
          <a:lstStyle/>
          <a:p>
            <a:pPr algn="ctr" eaLnBrk="0" hangingPunct="0"/>
            <a:r>
              <a:rPr lang="en-GB" sz="4000">
                <a:solidFill>
                  <a:schemeClr val="bg1"/>
                </a:solidFill>
                <a:latin typeface="Calibri" pitchFamily="34" charset="0"/>
                <a:cs typeface="Arial" pitchFamily="34" charset="0"/>
              </a:rPr>
              <a:t>?</a:t>
            </a:r>
          </a:p>
        </p:txBody>
      </p:sp>
      <p:sp>
        <p:nvSpPr>
          <p:cNvPr id="151" name="CasellaDiTesto 74"/>
          <p:cNvSpPr txBox="1">
            <a:spLocks noChangeArrowheads="1"/>
          </p:cNvSpPr>
          <p:nvPr/>
        </p:nvSpPr>
        <p:spPr bwMode="auto">
          <a:xfrm>
            <a:off x="4015613" y="5401898"/>
            <a:ext cx="750887" cy="701675"/>
          </a:xfrm>
          <a:prstGeom prst="rect">
            <a:avLst/>
          </a:prstGeom>
          <a:noFill/>
          <a:ln w="9525">
            <a:noFill/>
            <a:miter lim="800000"/>
            <a:headEnd/>
            <a:tailEnd/>
          </a:ln>
        </p:spPr>
        <p:txBody>
          <a:bodyPr>
            <a:spAutoFit/>
          </a:bodyPr>
          <a:lstStyle/>
          <a:p>
            <a:pPr algn="ctr" eaLnBrk="0" hangingPunct="0"/>
            <a:r>
              <a:rPr lang="en-GB" sz="4000">
                <a:solidFill>
                  <a:schemeClr val="bg1"/>
                </a:solidFill>
                <a:latin typeface="Calibri" pitchFamily="34" charset="0"/>
                <a:cs typeface="Arial" pitchFamily="34" charset="0"/>
              </a:rPr>
              <a:t>?</a:t>
            </a:r>
          </a:p>
        </p:txBody>
      </p:sp>
      <p:sp>
        <p:nvSpPr>
          <p:cNvPr id="73" name="CasellaDiTesto 72"/>
          <p:cNvSpPr txBox="1"/>
          <p:nvPr/>
        </p:nvSpPr>
        <p:spPr>
          <a:xfrm>
            <a:off x="5698532" y="1657350"/>
            <a:ext cx="3367087" cy="400110"/>
          </a:xfrm>
          <a:prstGeom prst="rect">
            <a:avLst/>
          </a:prstGeom>
          <a:noFill/>
        </p:spPr>
        <p:txBody>
          <a:bodyPr wrap="square">
            <a:spAutoFit/>
          </a:bodyPr>
          <a:lstStyle/>
          <a:p>
            <a:pPr algn="ctr" eaLnBrk="0" hangingPunct="0">
              <a:defRPr/>
            </a:pPr>
            <a:r>
              <a:rPr lang="en-GB" sz="2000" i="1" dirty="0">
                <a:solidFill>
                  <a:schemeClr val="bg1"/>
                </a:solidFill>
                <a:effectLst>
                  <a:outerShdw blurRad="38100" dist="38100" dir="2700000" algn="tl">
                    <a:srgbClr val="000000"/>
                  </a:outerShdw>
                </a:effectLst>
                <a:latin typeface="Calibri" pitchFamily="34" charset="0"/>
                <a:cs typeface="Arial" pitchFamily="34" charset="0"/>
              </a:rPr>
              <a:t>Cold Thermal Boundary Layer</a:t>
            </a:r>
          </a:p>
        </p:txBody>
      </p:sp>
      <p:sp>
        <p:nvSpPr>
          <p:cNvPr id="74" name="CasellaDiTesto 73"/>
          <p:cNvSpPr txBox="1"/>
          <p:nvPr/>
        </p:nvSpPr>
        <p:spPr>
          <a:xfrm>
            <a:off x="5698532" y="3721100"/>
            <a:ext cx="3367087" cy="400110"/>
          </a:xfrm>
          <a:prstGeom prst="rect">
            <a:avLst/>
          </a:prstGeom>
          <a:noFill/>
        </p:spPr>
        <p:txBody>
          <a:bodyPr wrap="square">
            <a:spAutoFit/>
          </a:bodyPr>
          <a:lstStyle/>
          <a:p>
            <a:pPr algn="ctr" eaLnBrk="0" hangingPunct="0">
              <a:defRPr/>
            </a:pPr>
            <a:r>
              <a:rPr lang="en-GB" sz="2000" i="1" dirty="0">
                <a:solidFill>
                  <a:schemeClr val="bg1"/>
                </a:solidFill>
                <a:effectLst>
                  <a:outerShdw blurRad="38100" dist="38100" dir="2700000" algn="tl">
                    <a:srgbClr val="000000"/>
                  </a:outerShdw>
                </a:effectLst>
                <a:latin typeface="Calibri" pitchFamily="34" charset="0"/>
                <a:cs typeface="Arial" pitchFamily="34" charset="0"/>
              </a:rPr>
              <a:t>Hot Thermal Boundary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4"/>
                                        </p:tgtEl>
                                        <p:attrNameLst>
                                          <p:attrName>style.visibility</p:attrName>
                                        </p:attrNameLst>
                                      </p:cBhvr>
                                      <p:to>
                                        <p:strVal val="visible"/>
                                      </p:to>
                                    </p:set>
                                    <p:animEffect transition="in" filter="fade">
                                      <p:cBhvr>
                                        <p:cTn id="7" dur="500"/>
                                        <p:tgtEl>
                                          <p:spTgt spid="7239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left)">
                                      <p:cBhvr>
                                        <p:cTn id="16" dur="3000"/>
                                        <p:tgtEl>
                                          <p:spTgt spid="135"/>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500"/>
                                        <p:tgtEl>
                                          <p:spTgt spid="130"/>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wipe(left)">
                                      <p:cBhvr>
                                        <p:cTn id="24" dur="500"/>
                                        <p:tgtEl>
                                          <p:spTgt spid="1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wipe(left)">
                                      <p:cBhvr>
                                        <p:cTn id="29" dur="1000"/>
                                        <p:tgtEl>
                                          <p:spTgt spid="132"/>
                                        </p:tgtEl>
                                      </p:cBhvr>
                                    </p:animEffect>
                                  </p:childTnLst>
                                </p:cTn>
                              </p:par>
                              <p:par>
                                <p:cTn id="30" presetID="22" presetClass="entr" presetSubtype="8" fill="hold"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wipe(left)">
                                      <p:cBhvr>
                                        <p:cTn id="32" dur="1000"/>
                                        <p:tgtEl>
                                          <p:spTgt spid="1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fade">
                                      <p:cBhvr>
                                        <p:cTn id="42" dur="500"/>
                                        <p:tgtEl>
                                          <p:spTgt spid="1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wipe(right)">
                                      <p:cBhvr>
                                        <p:cTn id="47" dur="500"/>
                                        <p:tgtEl>
                                          <p:spTgt spid="14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31"/>
                                        </p:tgtEl>
                                        <p:attrNameLst>
                                          <p:attrName>style.visibility</p:attrName>
                                        </p:attrNameLst>
                                      </p:cBhvr>
                                      <p:to>
                                        <p:strVal val="visible"/>
                                      </p:to>
                                    </p:set>
                                    <p:animEffect transition="in" filter="fade">
                                      <p:cBhvr>
                                        <p:cTn id="51" dur="500"/>
                                        <p:tgtEl>
                                          <p:spTgt spid="1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45"/>
                                        </p:tgtEl>
                                        <p:attrNameLst>
                                          <p:attrName>style.visibility</p:attrName>
                                        </p:attrNameLst>
                                      </p:cBhvr>
                                      <p:to>
                                        <p:strVal val="visible"/>
                                      </p:to>
                                    </p:set>
                                    <p:animEffect transition="in" filter="wipe(right)">
                                      <p:cBhvr>
                                        <p:cTn id="56" dur="500"/>
                                        <p:tgtEl>
                                          <p:spTgt spid="14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fade">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wipe(up)">
                                      <p:cBhvr>
                                        <p:cTn id="65" dur="500"/>
                                        <p:tgtEl>
                                          <p:spTgt spid="146"/>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fade">
                                      <p:cBhvr>
                                        <p:cTn id="69" dur="500"/>
                                        <p:tgtEl>
                                          <p:spTgt spid="1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47"/>
                                        </p:tgtEl>
                                        <p:attrNameLst>
                                          <p:attrName>style.visibility</p:attrName>
                                        </p:attrNameLst>
                                      </p:cBhvr>
                                      <p:to>
                                        <p:strVal val="visible"/>
                                      </p:to>
                                    </p:set>
                                    <p:animEffect transition="in" filter="wipe(up)">
                                      <p:cBhvr>
                                        <p:cTn id="74" dur="500"/>
                                        <p:tgtEl>
                                          <p:spTgt spid="147"/>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fade">
                                      <p:cBhvr>
                                        <p:cTn id="78" dur="500"/>
                                        <p:tgtEl>
                                          <p:spTgt spid="1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fade">
                                      <p:cBhvr>
                                        <p:cTn id="91" dur="500"/>
                                        <p:tgtEl>
                                          <p:spTgt spid="1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fade">
                                      <p:cBhvr>
                                        <p:cTn id="94" dur="500"/>
                                        <p:tgtEl>
                                          <p:spTgt spid="1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500"/>
                                        <p:tgtEl>
                                          <p:spTgt spid="1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2"/>
                                        </p:tgtEl>
                                        <p:attrNameLst>
                                          <p:attrName>style.visibility</p:attrName>
                                        </p:attrNameLst>
                                      </p:cBhvr>
                                      <p:to>
                                        <p:strVal val="visible"/>
                                      </p:to>
                                    </p:set>
                                    <p:animEffect transition="in" filter="fade">
                                      <p:cBhvr>
                                        <p:cTn id="100" dur="500"/>
                                        <p:tgtEl>
                                          <p:spTgt spid="14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Effect transition="in" filter="fade">
                                      <p:cBhvr>
                                        <p:cTn id="103" dur="500"/>
                                        <p:tgtEl>
                                          <p:spTgt spid="15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fade">
                                      <p:cBhvr>
                                        <p:cTn id="106" dur="500"/>
                                        <p:tgtEl>
                                          <p:spTgt spid="15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500"/>
                                        <p:tgtEl>
                                          <p:spTgt spid="128"/>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129"/>
                                        </p:tgtEl>
                                        <p:attrNameLst>
                                          <p:attrName>style.visibility</p:attrName>
                                        </p:attrNameLst>
                                      </p:cBhvr>
                                      <p:to>
                                        <p:strVal val="visible"/>
                                      </p:to>
                                    </p:set>
                                    <p:animEffect transition="in" filter="fade">
                                      <p:cBhvr>
                                        <p:cTn id="11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4" grpId="0"/>
      <p:bldP spid="128" grpId="0" animBg="1"/>
      <p:bldP spid="129" grpId="0"/>
      <p:bldP spid="130" grpId="0"/>
      <p:bldP spid="131" grpId="0"/>
      <p:bldP spid="135" grpId="0" animBg="1"/>
      <p:bldP spid="136" grpId="0"/>
      <p:bldP spid="137" grpId="0"/>
      <p:bldP spid="138" grpId="0"/>
      <p:bldP spid="139" grpId="0"/>
      <p:bldP spid="140" grpId="0"/>
      <p:bldP spid="141" grpId="0"/>
      <p:bldP spid="142" grpId="0"/>
      <p:bldP spid="143" grpId="0" animBg="1"/>
      <p:bldP spid="144" grpId="0"/>
      <p:bldP spid="145" grpId="0" animBg="1"/>
      <p:bldP spid="146" grpId="0" animBg="1"/>
      <p:bldP spid="147" grpId="0" animBg="1"/>
      <p:bldP spid="148" grpId="0"/>
      <p:bldP spid="149" grpId="0"/>
      <p:bldP spid="150" grpId="0"/>
      <p:bldP spid="151" grpId="0"/>
      <p:bldP spid="73" grpId="0"/>
      <p:bldP spid="7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p:cNvSpPr txBox="1"/>
          <p:nvPr/>
        </p:nvSpPr>
        <p:spPr>
          <a:xfrm>
            <a:off x="317500" y="2176463"/>
            <a:ext cx="8509000" cy="523220"/>
          </a:xfrm>
          <a:prstGeom prst="rect">
            <a:avLst/>
          </a:prstGeom>
          <a:noFill/>
        </p:spPr>
        <p:txBody>
          <a:bodyPr wrap="square">
            <a:spAutoFit/>
          </a:bodyPr>
          <a:lstStyle/>
          <a:p>
            <a:pPr>
              <a:defRPr/>
            </a:pPr>
            <a:r>
              <a:rPr lang="en-GB" sz="2800" dirty="0">
                <a:solidFill>
                  <a:schemeClr val="bg1"/>
                </a:solidFill>
                <a:latin typeface="Calibri" pitchFamily="34" charset="0"/>
              </a:rPr>
              <a:t>What does a K</a:t>
            </a:r>
            <a:r>
              <a:rPr lang="en-GB" sz="2800" baseline="-25000" dirty="0">
                <a:solidFill>
                  <a:schemeClr val="bg1"/>
                </a:solidFill>
                <a:latin typeface="Calibri" pitchFamily="34" charset="0"/>
              </a:rPr>
              <a:t>D</a:t>
            </a:r>
            <a:r>
              <a:rPr lang="en-GB" sz="2800" dirty="0">
                <a:solidFill>
                  <a:schemeClr val="bg1"/>
                </a:solidFill>
                <a:latin typeface="Calibri" pitchFamily="34" charset="0"/>
              </a:rPr>
              <a:t> = 0.30 mean?</a:t>
            </a:r>
          </a:p>
        </p:txBody>
      </p:sp>
      <p:sp>
        <p:nvSpPr>
          <p:cNvPr id="4" name="CasellaDiTesto 3"/>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endParaRPr lang="en-GB" sz="2800" dirty="0">
              <a:solidFill>
                <a:schemeClr val="bg1"/>
              </a:solidFill>
              <a:latin typeface="Calibri" pitchFamily="34" charset="0"/>
            </a:endParaRPr>
          </a:p>
        </p:txBody>
      </p:sp>
      <p:sp>
        <p:nvSpPr>
          <p:cNvPr id="5" name="CasellaDiTesto 4"/>
          <p:cNvSpPr txBox="1"/>
          <p:nvPr/>
        </p:nvSpPr>
        <p:spPr>
          <a:xfrm>
            <a:off x="317500" y="2755583"/>
            <a:ext cx="8509000" cy="523220"/>
          </a:xfrm>
          <a:prstGeom prst="rect">
            <a:avLst/>
          </a:prstGeom>
          <a:noFill/>
        </p:spPr>
        <p:txBody>
          <a:bodyPr wrap="square">
            <a:spAutoFit/>
          </a:bodyPr>
          <a:lstStyle/>
          <a:p>
            <a:pPr>
              <a:defRPr/>
            </a:pPr>
            <a:r>
              <a:rPr lang="en-GB" sz="2800" dirty="0">
                <a:solidFill>
                  <a:schemeClr val="bg1"/>
                </a:solidFill>
                <a:latin typeface="Calibri" pitchFamily="34" charset="0"/>
              </a:rPr>
              <a:t>We can write the K</a:t>
            </a:r>
            <a:r>
              <a:rPr lang="en-GB" sz="2800" baseline="-25000" dirty="0">
                <a:solidFill>
                  <a:schemeClr val="bg1"/>
                </a:solidFill>
                <a:latin typeface="Calibri" pitchFamily="34" charset="0"/>
              </a:rPr>
              <a:t>D</a:t>
            </a:r>
            <a:r>
              <a:rPr lang="en-GB" sz="2800" dirty="0">
                <a:solidFill>
                  <a:schemeClr val="bg1"/>
                </a:solidFill>
                <a:latin typeface="Calibri" pitchFamily="34" charset="0"/>
              </a:rPr>
              <a:t> also in a different way:</a:t>
            </a:r>
          </a:p>
        </p:txBody>
      </p:sp>
      <p:sp>
        <p:nvSpPr>
          <p:cNvPr id="9" name="CasellaDiTesto 8"/>
          <p:cNvSpPr txBox="1"/>
          <p:nvPr/>
        </p:nvSpPr>
        <p:spPr>
          <a:xfrm>
            <a:off x="317500" y="4826030"/>
            <a:ext cx="8468360" cy="954107"/>
          </a:xfrm>
          <a:prstGeom prst="rect">
            <a:avLst/>
          </a:prstGeom>
          <a:noFill/>
        </p:spPr>
        <p:txBody>
          <a:bodyPr wrap="square">
            <a:spAutoFit/>
          </a:bodyPr>
          <a:lstStyle/>
          <a:p>
            <a:pPr>
              <a:defRPr/>
            </a:pPr>
            <a:r>
              <a:rPr lang="en-GB" sz="2800" dirty="0">
                <a:solidFill>
                  <a:schemeClr val="bg1"/>
                </a:solidFill>
                <a:latin typeface="Calibri" pitchFamily="34" charset="0"/>
              </a:rPr>
              <a:t>This means that, starting from a given Fe/Mg in the melt, what is the element preferentially allocated into olivine?</a:t>
            </a:r>
          </a:p>
        </p:txBody>
      </p:sp>
      <p:sp>
        <p:nvSpPr>
          <p:cNvPr id="10" name="CasellaDiTesto 9"/>
          <p:cNvSpPr txBox="1"/>
          <p:nvPr/>
        </p:nvSpPr>
        <p:spPr>
          <a:xfrm>
            <a:off x="3848100" y="5824538"/>
            <a:ext cx="1447800" cy="646331"/>
          </a:xfrm>
          <a:prstGeom prst="rect">
            <a:avLst/>
          </a:prstGeom>
          <a:noFill/>
        </p:spPr>
        <p:txBody>
          <a:bodyPr wrap="square">
            <a:spAutoFit/>
          </a:bodyPr>
          <a:lstStyle/>
          <a:p>
            <a:pPr algn="ctr">
              <a:defRPr/>
            </a:pPr>
            <a:r>
              <a:rPr lang="en-GB" sz="3600" dirty="0">
                <a:solidFill>
                  <a:srgbClr val="FFFF00"/>
                </a:solidFill>
                <a:latin typeface="Calibri" pitchFamily="34" charset="0"/>
              </a:rPr>
              <a:t>Mg</a:t>
            </a:r>
            <a:endParaRPr lang="en-GB" sz="3200" dirty="0">
              <a:solidFill>
                <a:srgbClr val="FFFF00"/>
              </a:solidFill>
              <a:latin typeface="Calibri" pitchFamily="34" charset="0"/>
            </a:endParaRPr>
          </a:p>
        </p:txBody>
      </p:sp>
      <p:sp>
        <p:nvSpPr>
          <p:cNvPr id="12" name="CasellaDiTesto 11"/>
          <p:cNvSpPr txBox="1"/>
          <p:nvPr/>
        </p:nvSpPr>
        <p:spPr>
          <a:xfrm>
            <a:off x="142240" y="3984943"/>
            <a:ext cx="4417060" cy="646331"/>
          </a:xfrm>
          <a:prstGeom prst="rect">
            <a:avLst/>
          </a:prstGeom>
          <a:noFill/>
        </p:spPr>
        <p:txBody>
          <a:bodyPr wrap="square">
            <a:spAutoFit/>
          </a:bodyPr>
          <a:lstStyle/>
          <a:p>
            <a:pPr algn="ctr">
              <a:defRPr/>
            </a:pPr>
            <a:r>
              <a:rPr lang="en-GB" sz="3600" dirty="0">
                <a:solidFill>
                  <a:schemeClr val="bg1"/>
                </a:solidFill>
                <a:latin typeface="Calibri" pitchFamily="34" charset="0"/>
              </a:rPr>
              <a:t>(FeO/MgO)</a:t>
            </a:r>
            <a:r>
              <a:rPr lang="en-GB" sz="3600" baseline="-25000" dirty="0" err="1">
                <a:solidFill>
                  <a:schemeClr val="bg1"/>
                </a:solidFill>
                <a:latin typeface="Calibri" pitchFamily="34" charset="0"/>
              </a:rPr>
              <a:t>ol</a:t>
            </a:r>
            <a:r>
              <a:rPr lang="en-GB" sz="3600" dirty="0">
                <a:solidFill>
                  <a:schemeClr val="bg1"/>
                </a:solidFill>
                <a:latin typeface="Calibri" pitchFamily="34" charset="0"/>
              </a:rPr>
              <a:t> =</a:t>
            </a:r>
            <a:endParaRPr lang="en-GB" sz="3200" baseline="-25000" dirty="0">
              <a:solidFill>
                <a:schemeClr val="bg1"/>
              </a:solidFill>
              <a:latin typeface="Calibri" pitchFamily="34" charset="0"/>
            </a:endParaRPr>
          </a:p>
        </p:txBody>
      </p:sp>
      <p:sp>
        <p:nvSpPr>
          <p:cNvPr id="13" name="CasellaDiTesto 12"/>
          <p:cNvSpPr txBox="1"/>
          <p:nvPr/>
        </p:nvSpPr>
        <p:spPr>
          <a:xfrm>
            <a:off x="3749040" y="3984943"/>
            <a:ext cx="4899660" cy="646331"/>
          </a:xfrm>
          <a:prstGeom prst="rect">
            <a:avLst/>
          </a:prstGeom>
          <a:noFill/>
        </p:spPr>
        <p:txBody>
          <a:bodyPr wrap="square">
            <a:spAutoFit/>
          </a:bodyPr>
          <a:lstStyle/>
          <a:p>
            <a:pPr algn="ctr">
              <a:defRPr/>
            </a:pPr>
            <a:r>
              <a:rPr lang="en-GB" sz="3600">
                <a:solidFill>
                  <a:schemeClr val="bg1"/>
                </a:solidFill>
                <a:latin typeface="Calibri" pitchFamily="34" charset="0"/>
              </a:rPr>
              <a:t>Kd * (FeO/MgO)</a:t>
            </a:r>
            <a:r>
              <a:rPr lang="en-GB" sz="3600" baseline="-25000">
                <a:solidFill>
                  <a:schemeClr val="bg1"/>
                </a:solidFill>
                <a:latin typeface="Calibri" pitchFamily="34" charset="0"/>
              </a:rPr>
              <a:t>melt</a:t>
            </a:r>
            <a:endParaRPr lang="en-GB" sz="3200" baseline="-25000">
              <a:solidFill>
                <a:schemeClr val="bg1"/>
              </a:solidFill>
              <a:latin typeface="Calibri" pitchFamily="34" charset="0"/>
            </a:endParaRPr>
          </a:p>
        </p:txBody>
      </p:sp>
      <p:sp>
        <p:nvSpPr>
          <p:cNvPr id="14" name="Rettangolo arrotondato 13"/>
          <p:cNvSpPr/>
          <p:nvPr/>
        </p:nvSpPr>
        <p:spPr bwMode="auto">
          <a:xfrm>
            <a:off x="2920365" y="2211070"/>
            <a:ext cx="720000" cy="468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CasellaDiTesto 14"/>
          <p:cNvSpPr txBox="1"/>
          <p:nvPr/>
        </p:nvSpPr>
        <p:spPr>
          <a:xfrm>
            <a:off x="0" y="3233103"/>
            <a:ext cx="9144000" cy="584775"/>
          </a:xfrm>
          <a:prstGeom prst="rect">
            <a:avLst/>
          </a:prstGeom>
          <a:noFill/>
        </p:spPr>
        <p:txBody>
          <a:bodyPr>
            <a:spAutoFit/>
          </a:bodyPr>
          <a:lstStyle/>
          <a:p>
            <a:pPr algn="ctr">
              <a:defRPr/>
            </a:pPr>
            <a:r>
              <a:rPr lang="en-GB" sz="3200" dirty="0">
                <a:solidFill>
                  <a:schemeClr val="bg1"/>
                </a:solidFill>
                <a:latin typeface="Calibri" pitchFamily="34" charset="0"/>
              </a:rPr>
              <a:t> </a:t>
            </a:r>
            <a:r>
              <a:rPr lang="en-GB" sz="3200" dirty="0">
                <a:solidFill>
                  <a:srgbClr val="FFFF00"/>
                </a:solidFill>
                <a:latin typeface="Calibri" pitchFamily="34" charset="0"/>
              </a:rPr>
              <a:t>K</a:t>
            </a:r>
            <a:r>
              <a:rPr lang="en-GB" sz="3200" baseline="-25000" dirty="0">
                <a:solidFill>
                  <a:srgbClr val="FFFF00"/>
                </a:solidFill>
                <a:latin typeface="Calibri" pitchFamily="34" charset="0"/>
              </a:rPr>
              <a:t>D</a:t>
            </a:r>
            <a:r>
              <a:rPr lang="en-GB" sz="3200" dirty="0">
                <a:solidFill>
                  <a:srgbClr val="FFFF00"/>
                </a:solidFill>
                <a:latin typeface="Calibri" pitchFamily="34" charset="0"/>
              </a:rPr>
              <a:t> = (FeO/MgO)</a:t>
            </a:r>
            <a:r>
              <a:rPr lang="en-GB" sz="3200" baseline="-25000" dirty="0">
                <a:solidFill>
                  <a:srgbClr val="FFFF00"/>
                </a:solidFill>
                <a:latin typeface="Calibri" pitchFamily="34" charset="0"/>
              </a:rPr>
              <a:t>ol</a:t>
            </a:r>
            <a:r>
              <a:rPr lang="en-GB" sz="3200" dirty="0">
                <a:solidFill>
                  <a:srgbClr val="FFFF00"/>
                </a:solidFill>
                <a:latin typeface="Calibri" pitchFamily="34" charset="0"/>
              </a:rPr>
              <a:t>/(FeO/MgO)</a:t>
            </a:r>
            <a:r>
              <a:rPr lang="en-GB" sz="2800" baseline="-25000" dirty="0">
                <a:solidFill>
                  <a:srgbClr val="FFFF00"/>
                </a:solidFill>
                <a:latin typeface="Calibri" pitchFamily="34" charset="0"/>
              </a:rPr>
              <a:t>melt</a:t>
            </a:r>
            <a:endParaRPr lang="en-GB" sz="2800" dirty="0">
              <a:solidFill>
                <a:schemeClr val="bg1"/>
              </a:solidFill>
              <a:latin typeface="Calibri" pitchFamily="34" charset="0"/>
            </a:endParaRPr>
          </a:p>
        </p:txBody>
      </p:sp>
      <p:sp>
        <p:nvSpPr>
          <p:cNvPr id="2" name="Text Box 4">
            <a:extLst>
              <a:ext uri="{FF2B5EF4-FFF2-40B4-BE49-F238E27FC236}">
                <a16:creationId xmlns:a16="http://schemas.microsoft.com/office/drawing/2014/main" id="{2ADFC8E4-F244-7FE1-17DC-5E24809CB90B}"/>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695324" y="6273800"/>
            <a:ext cx="8448675" cy="584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 name="CasellaDiTesto 3"/>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endParaRPr lang="en-GB" sz="2800" dirty="0">
              <a:solidFill>
                <a:schemeClr val="bg1"/>
              </a:solidFill>
              <a:latin typeface="Calibri" pitchFamily="34" charset="0"/>
            </a:endParaRPr>
          </a:p>
        </p:txBody>
      </p:sp>
      <p:pic>
        <p:nvPicPr>
          <p:cNvPr id="1026" name="Picture 2"/>
          <p:cNvPicPr>
            <a:picLocks noChangeAspect="1" noChangeArrowheads="1"/>
          </p:cNvPicPr>
          <p:nvPr/>
        </p:nvPicPr>
        <p:blipFill>
          <a:blip r:embed="rId3" cstate="print"/>
          <a:srcRect l="4004"/>
          <a:stretch>
            <a:fillRect/>
          </a:stretch>
        </p:blipFill>
        <p:spPr bwMode="auto">
          <a:xfrm>
            <a:off x="3450566" y="2168976"/>
            <a:ext cx="5693434" cy="4689024"/>
          </a:xfrm>
          <a:prstGeom prst="rect">
            <a:avLst/>
          </a:prstGeom>
          <a:noFill/>
          <a:ln w="9525">
            <a:noFill/>
            <a:miter lim="800000"/>
            <a:headEnd/>
            <a:tailEnd/>
          </a:ln>
        </p:spPr>
      </p:pic>
      <p:sp>
        <p:nvSpPr>
          <p:cNvPr id="13" name="CasellaDiTesto 12"/>
          <p:cNvSpPr txBox="1"/>
          <p:nvPr/>
        </p:nvSpPr>
        <p:spPr>
          <a:xfrm>
            <a:off x="99483" y="2194421"/>
            <a:ext cx="3253317" cy="830997"/>
          </a:xfrm>
          <a:prstGeom prst="rect">
            <a:avLst/>
          </a:prstGeom>
          <a:noFill/>
        </p:spPr>
        <p:txBody>
          <a:bodyPr wrap="square">
            <a:spAutoFit/>
          </a:bodyPr>
          <a:lstStyle/>
          <a:p>
            <a:pPr>
              <a:defRPr/>
            </a:pPr>
            <a:r>
              <a:rPr lang="en-GB" sz="2400" dirty="0">
                <a:solidFill>
                  <a:schemeClr val="bg1"/>
                </a:solidFill>
                <a:latin typeface="Calibri" pitchFamily="34" charset="0"/>
              </a:rPr>
              <a:t>Do you remember this diagram?</a:t>
            </a:r>
          </a:p>
        </p:txBody>
      </p:sp>
      <p:sp>
        <p:nvSpPr>
          <p:cNvPr id="14" name="CasellaDiTesto 13"/>
          <p:cNvSpPr txBox="1"/>
          <p:nvPr/>
        </p:nvSpPr>
        <p:spPr>
          <a:xfrm>
            <a:off x="88900" y="3553321"/>
            <a:ext cx="3365500" cy="1200329"/>
          </a:xfrm>
          <a:prstGeom prst="rect">
            <a:avLst/>
          </a:prstGeom>
          <a:noFill/>
        </p:spPr>
        <p:txBody>
          <a:bodyPr wrap="square">
            <a:spAutoFit/>
          </a:bodyPr>
          <a:lstStyle/>
          <a:p>
            <a:pPr>
              <a:defRPr/>
            </a:pPr>
            <a:r>
              <a:rPr lang="en-GB" sz="2400" dirty="0">
                <a:solidFill>
                  <a:schemeClr val="bg1"/>
                </a:solidFill>
                <a:latin typeface="Calibri" pitchFamily="34" charset="0"/>
              </a:rPr>
              <a:t>The olivine in equilibrium with a melt is always richer in MgO.</a:t>
            </a:r>
          </a:p>
        </p:txBody>
      </p:sp>
      <p:sp>
        <p:nvSpPr>
          <p:cNvPr id="15" name="CasellaDiTesto 14"/>
          <p:cNvSpPr txBox="1"/>
          <p:nvPr/>
        </p:nvSpPr>
        <p:spPr>
          <a:xfrm>
            <a:off x="0" y="4999147"/>
            <a:ext cx="3425882" cy="1372620"/>
          </a:xfrm>
          <a:prstGeom prst="rect">
            <a:avLst/>
          </a:prstGeom>
          <a:noFill/>
        </p:spPr>
        <p:txBody>
          <a:bodyPr wrap="square">
            <a:spAutoFit/>
          </a:bodyPr>
          <a:lstStyle/>
          <a:p>
            <a:pPr algn="ctr">
              <a:lnSpc>
                <a:spcPts val="3400"/>
              </a:lnSpc>
              <a:defRPr/>
            </a:pPr>
            <a:r>
              <a:rPr lang="en-GB" sz="2400" dirty="0">
                <a:solidFill>
                  <a:schemeClr val="bg1"/>
                </a:solidFill>
                <a:latin typeface="Calibri" pitchFamily="34" charset="0"/>
              </a:rPr>
              <a:t>This means that olivine has lower FeO/MgO than the melt.</a:t>
            </a:r>
          </a:p>
        </p:txBody>
      </p:sp>
      <p:cxnSp>
        <p:nvCxnSpPr>
          <p:cNvPr id="11" name="Connettore 1 10"/>
          <p:cNvCxnSpPr/>
          <p:nvPr/>
        </p:nvCxnSpPr>
        <p:spPr bwMode="auto">
          <a:xfrm flipH="1">
            <a:off x="6159255" y="2819202"/>
            <a:ext cx="0" cy="3434949"/>
          </a:xfrm>
          <a:prstGeom prst="line">
            <a:avLst/>
          </a:prstGeom>
          <a:noFill/>
          <a:ln w="19050" cap="flat" cmpd="sng" algn="ctr">
            <a:solidFill>
              <a:srgbClr val="2B8D14"/>
            </a:solidFill>
            <a:prstDash val="sysDash"/>
            <a:round/>
            <a:headEnd type="none" w="med" len="med"/>
            <a:tailEnd type="none" w="med" len="med"/>
          </a:ln>
          <a:effectLst/>
        </p:spPr>
      </p:cxnSp>
      <p:sp>
        <p:nvSpPr>
          <p:cNvPr id="9" name="Ovale 8"/>
          <p:cNvSpPr/>
          <p:nvPr/>
        </p:nvSpPr>
        <p:spPr bwMode="auto">
          <a:xfrm>
            <a:off x="6072991" y="2665562"/>
            <a:ext cx="180000" cy="180000"/>
          </a:xfrm>
          <a:prstGeom prst="ellipse">
            <a:avLst/>
          </a:prstGeom>
          <a:solidFill>
            <a:srgbClr val="0066FF"/>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CasellaDiTesto 15"/>
          <p:cNvSpPr txBox="1"/>
          <p:nvPr/>
        </p:nvSpPr>
        <p:spPr>
          <a:xfrm>
            <a:off x="4718649" y="5710238"/>
            <a:ext cx="1406106" cy="523220"/>
          </a:xfrm>
          <a:prstGeom prst="rect">
            <a:avLst/>
          </a:prstGeom>
          <a:solidFill>
            <a:schemeClr val="bg1"/>
          </a:solidFill>
        </p:spPr>
        <p:txBody>
          <a:bodyPr wrap="square" rtlCol="0">
            <a:spAutoFit/>
          </a:bodyPr>
          <a:lstStyle/>
          <a:p>
            <a:pPr algn="ctr"/>
            <a:r>
              <a:rPr lang="en-GB" sz="1400" b="1" dirty="0">
                <a:solidFill>
                  <a:srgbClr val="2B8D14"/>
                </a:solidFill>
                <a:effectLst/>
                <a:latin typeface="Calibri" pitchFamily="34" charset="0"/>
              </a:rPr>
              <a:t>FeO/MgO (melt) = 1</a:t>
            </a:r>
          </a:p>
        </p:txBody>
      </p:sp>
      <p:cxnSp>
        <p:nvCxnSpPr>
          <p:cNvPr id="17" name="Connettore 1 16"/>
          <p:cNvCxnSpPr/>
          <p:nvPr/>
        </p:nvCxnSpPr>
        <p:spPr bwMode="auto">
          <a:xfrm>
            <a:off x="6159255" y="3621459"/>
            <a:ext cx="1190451" cy="0"/>
          </a:xfrm>
          <a:prstGeom prst="line">
            <a:avLst/>
          </a:prstGeom>
          <a:noFill/>
          <a:ln w="19050" cap="flat" cmpd="sng" algn="ctr">
            <a:solidFill>
              <a:srgbClr val="FF0000"/>
            </a:solidFill>
            <a:prstDash val="sysDash"/>
            <a:round/>
            <a:headEnd type="none" w="med" len="med"/>
            <a:tailEnd type="none" w="med" len="med"/>
          </a:ln>
          <a:effectLst/>
        </p:spPr>
      </p:cxnSp>
      <p:sp>
        <p:nvSpPr>
          <p:cNvPr id="20" name="CasellaDiTesto 19"/>
          <p:cNvSpPr txBox="1"/>
          <p:nvPr/>
        </p:nvSpPr>
        <p:spPr>
          <a:xfrm>
            <a:off x="5857338" y="6211020"/>
            <a:ext cx="577971" cy="307777"/>
          </a:xfrm>
          <a:prstGeom prst="rect">
            <a:avLst/>
          </a:prstGeom>
          <a:noFill/>
        </p:spPr>
        <p:txBody>
          <a:bodyPr wrap="square" rtlCol="0">
            <a:spAutoFit/>
          </a:bodyPr>
          <a:lstStyle/>
          <a:p>
            <a:pPr algn="ctr"/>
            <a:r>
              <a:rPr lang="en-GB" sz="1400" b="1">
                <a:solidFill>
                  <a:schemeClr val="tx1"/>
                </a:solidFill>
                <a:effectLst/>
                <a:latin typeface="Calibri" pitchFamily="34" charset="0"/>
              </a:rPr>
              <a:t>melt</a:t>
            </a:r>
          </a:p>
        </p:txBody>
      </p:sp>
      <p:sp>
        <p:nvSpPr>
          <p:cNvPr id="21" name="CasellaDiTesto 20"/>
          <p:cNvSpPr txBox="1"/>
          <p:nvPr/>
        </p:nvSpPr>
        <p:spPr>
          <a:xfrm>
            <a:off x="7134051" y="6211020"/>
            <a:ext cx="405436" cy="307777"/>
          </a:xfrm>
          <a:prstGeom prst="rect">
            <a:avLst/>
          </a:prstGeom>
          <a:noFill/>
        </p:spPr>
        <p:txBody>
          <a:bodyPr wrap="square" rtlCol="0">
            <a:spAutoFit/>
          </a:bodyPr>
          <a:lstStyle/>
          <a:p>
            <a:pPr algn="ctr"/>
            <a:r>
              <a:rPr lang="en-GB" sz="1400" b="1">
                <a:solidFill>
                  <a:srgbClr val="FF0000"/>
                </a:solidFill>
                <a:effectLst/>
                <a:latin typeface="Calibri" pitchFamily="34" charset="0"/>
              </a:rPr>
              <a:t>ol</a:t>
            </a:r>
          </a:p>
        </p:txBody>
      </p:sp>
      <p:sp>
        <p:nvSpPr>
          <p:cNvPr id="22" name="CasellaDiTesto 21"/>
          <p:cNvSpPr txBox="1"/>
          <p:nvPr/>
        </p:nvSpPr>
        <p:spPr>
          <a:xfrm>
            <a:off x="6172200" y="5702991"/>
            <a:ext cx="1203385" cy="523220"/>
          </a:xfrm>
          <a:prstGeom prst="rect">
            <a:avLst/>
          </a:prstGeom>
          <a:solidFill>
            <a:schemeClr val="bg1"/>
          </a:solidFill>
        </p:spPr>
        <p:txBody>
          <a:bodyPr wrap="square" rtlCol="0">
            <a:spAutoFit/>
          </a:bodyPr>
          <a:lstStyle/>
          <a:p>
            <a:pPr algn="ctr"/>
            <a:r>
              <a:rPr lang="en-GB" sz="1400" b="1" dirty="0">
                <a:solidFill>
                  <a:srgbClr val="FF0000"/>
                </a:solidFill>
                <a:effectLst/>
                <a:latin typeface="Calibri" pitchFamily="34" charset="0"/>
              </a:rPr>
              <a:t>FeO/MgO (</a:t>
            </a:r>
            <a:r>
              <a:rPr lang="en-GB" sz="1400" b="1" dirty="0" err="1">
                <a:solidFill>
                  <a:srgbClr val="FF0000"/>
                </a:solidFill>
                <a:effectLst/>
                <a:latin typeface="Calibri" pitchFamily="34" charset="0"/>
              </a:rPr>
              <a:t>ol</a:t>
            </a:r>
            <a:r>
              <a:rPr lang="en-GB" sz="1400" b="1" dirty="0">
                <a:solidFill>
                  <a:srgbClr val="FF0000"/>
                </a:solidFill>
                <a:effectLst/>
                <a:latin typeface="Calibri" pitchFamily="34" charset="0"/>
              </a:rPr>
              <a:t>) = 0.3</a:t>
            </a:r>
          </a:p>
        </p:txBody>
      </p:sp>
      <p:cxnSp>
        <p:nvCxnSpPr>
          <p:cNvPr id="19" name="Connettore 1 18"/>
          <p:cNvCxnSpPr/>
          <p:nvPr/>
        </p:nvCxnSpPr>
        <p:spPr bwMode="auto">
          <a:xfrm flipH="1">
            <a:off x="7341073" y="3630083"/>
            <a:ext cx="0" cy="2628000"/>
          </a:xfrm>
          <a:prstGeom prst="line">
            <a:avLst/>
          </a:prstGeom>
          <a:noFill/>
          <a:ln w="19050" cap="flat" cmpd="sng" algn="ctr">
            <a:solidFill>
              <a:srgbClr val="FF0000"/>
            </a:solidFill>
            <a:prstDash val="sysDash"/>
            <a:round/>
            <a:headEnd type="none" w="med" len="med"/>
            <a:tailEnd type="none" w="med" len="med"/>
          </a:ln>
          <a:effectLst/>
        </p:spPr>
      </p:cxnSp>
      <p:sp>
        <p:nvSpPr>
          <p:cNvPr id="2" name="Text Box 4">
            <a:extLst>
              <a:ext uri="{FF2B5EF4-FFF2-40B4-BE49-F238E27FC236}">
                <a16:creationId xmlns:a16="http://schemas.microsoft.com/office/drawing/2014/main" id="{4C218EE8-7035-E294-F705-EC8D7F7B87D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P spid="9" grpId="0" animBg="1"/>
      <p:bldP spid="16" grpId="0" animBg="1"/>
      <p:bldP spid="20" grpId="0"/>
      <p:bldP spid="21" grpId="0"/>
      <p:bldP spid="2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3500" y="2049463"/>
            <a:ext cx="8870950" cy="1789401"/>
          </a:xfrm>
          <a:prstGeom prst="rect">
            <a:avLst/>
          </a:prstGeom>
          <a:noFill/>
        </p:spPr>
        <p:txBody>
          <a:bodyPr wrap="square">
            <a:spAutoFit/>
          </a:bodyPr>
          <a:lstStyle/>
          <a:p>
            <a:pPr>
              <a:lnSpc>
                <a:spcPct val="150000"/>
              </a:lnSpc>
              <a:defRPr/>
            </a:pPr>
            <a:r>
              <a:rPr lang="en-GB" sz="2800" dirty="0">
                <a:solidFill>
                  <a:schemeClr val="bg1"/>
                </a:solidFill>
                <a:latin typeface="Calibri" pitchFamily="34" charset="0"/>
              </a:rPr>
              <a:t>Let us make an example:</a:t>
            </a:r>
          </a:p>
          <a:p>
            <a:pPr>
              <a:lnSpc>
                <a:spcPct val="150000"/>
              </a:lnSpc>
              <a:defRPr/>
            </a:pPr>
            <a:r>
              <a:rPr lang="en-GB" sz="2400" dirty="0" err="1">
                <a:solidFill>
                  <a:schemeClr val="bg1"/>
                </a:solidFill>
                <a:latin typeface="Calibri" pitchFamily="34" charset="0"/>
              </a:rPr>
              <a:t>FeO</a:t>
            </a:r>
            <a:r>
              <a:rPr lang="en-GB" sz="2400" baseline="-25000" dirty="0" err="1">
                <a:solidFill>
                  <a:schemeClr val="bg1"/>
                </a:solidFill>
                <a:latin typeface="Calibri" pitchFamily="34" charset="0"/>
              </a:rPr>
              <a:t>ol</a:t>
            </a:r>
            <a:r>
              <a:rPr lang="en-GB" sz="2400" dirty="0">
                <a:solidFill>
                  <a:schemeClr val="bg1"/>
                </a:solidFill>
                <a:latin typeface="Calibri" pitchFamily="34" charset="0"/>
              </a:rPr>
              <a:t> = 20.9 mass %; </a:t>
            </a:r>
            <a:r>
              <a:rPr lang="en-GB" sz="2400" dirty="0" err="1">
                <a:solidFill>
                  <a:schemeClr val="bg1"/>
                </a:solidFill>
                <a:latin typeface="Calibri" pitchFamily="34" charset="0"/>
              </a:rPr>
              <a:t>MgO</a:t>
            </a:r>
            <a:r>
              <a:rPr lang="en-GB" sz="2400" baseline="-25000" dirty="0" err="1">
                <a:solidFill>
                  <a:schemeClr val="bg1"/>
                </a:solidFill>
                <a:latin typeface="Calibri" pitchFamily="34" charset="0"/>
              </a:rPr>
              <a:t>ol</a:t>
            </a:r>
            <a:r>
              <a:rPr lang="en-GB" sz="2400" dirty="0">
                <a:solidFill>
                  <a:schemeClr val="bg1"/>
                </a:solidFill>
                <a:latin typeface="Calibri" pitchFamily="34" charset="0"/>
              </a:rPr>
              <a:t> = 37.7 mass %</a:t>
            </a:r>
          </a:p>
          <a:p>
            <a:pPr>
              <a:lnSpc>
                <a:spcPct val="150000"/>
              </a:lnSpc>
              <a:defRPr/>
            </a:pPr>
            <a:r>
              <a:rPr lang="en-GB" sz="2400" dirty="0" err="1">
                <a:solidFill>
                  <a:schemeClr val="bg1"/>
                </a:solidFill>
                <a:latin typeface="Calibri" pitchFamily="34" charset="0"/>
              </a:rPr>
              <a:t>FeO</a:t>
            </a:r>
            <a:r>
              <a:rPr lang="en-GB" sz="2400" baseline="-25000" dirty="0" err="1">
                <a:solidFill>
                  <a:schemeClr val="bg1"/>
                </a:solidFill>
                <a:latin typeface="Calibri" pitchFamily="34" charset="0"/>
              </a:rPr>
              <a:t>melt</a:t>
            </a:r>
            <a:r>
              <a:rPr lang="en-GB" sz="2400" dirty="0">
                <a:solidFill>
                  <a:schemeClr val="bg1"/>
                </a:solidFill>
                <a:latin typeface="Calibri" pitchFamily="34" charset="0"/>
              </a:rPr>
              <a:t> = 9.2 mass %; </a:t>
            </a:r>
            <a:r>
              <a:rPr lang="en-GB" sz="2400" dirty="0" err="1">
                <a:solidFill>
                  <a:schemeClr val="bg1"/>
                </a:solidFill>
                <a:latin typeface="Calibri" pitchFamily="34" charset="0"/>
              </a:rPr>
              <a:t>MgO</a:t>
            </a:r>
            <a:r>
              <a:rPr lang="en-GB" sz="2400" baseline="-25000" dirty="0" err="1">
                <a:solidFill>
                  <a:schemeClr val="bg1"/>
                </a:solidFill>
                <a:latin typeface="Calibri" pitchFamily="34" charset="0"/>
              </a:rPr>
              <a:t>melt</a:t>
            </a:r>
            <a:r>
              <a:rPr lang="en-GB" sz="2400" dirty="0">
                <a:solidFill>
                  <a:schemeClr val="bg1"/>
                </a:solidFill>
                <a:latin typeface="Calibri" pitchFamily="34" charset="0"/>
              </a:rPr>
              <a:t> = 7.5 mass %</a:t>
            </a:r>
          </a:p>
        </p:txBody>
      </p:sp>
      <p:sp>
        <p:nvSpPr>
          <p:cNvPr id="6" name="CasellaDiTesto 5"/>
          <p:cNvSpPr txBox="1"/>
          <p:nvPr/>
        </p:nvSpPr>
        <p:spPr>
          <a:xfrm>
            <a:off x="317500" y="855663"/>
            <a:ext cx="8509000" cy="1046440"/>
          </a:xfrm>
          <a:prstGeom prst="rect">
            <a:avLst/>
          </a:prstGeom>
          <a:noFill/>
        </p:spPr>
        <p:txBody>
          <a:bodyPr wrap="square">
            <a:spAutoFit/>
          </a:bodyPr>
          <a:lstStyle/>
          <a:p>
            <a:pPr>
              <a:defRPr/>
            </a:pPr>
            <a:r>
              <a:rPr lang="en-GB" sz="2800" dirty="0">
                <a:solidFill>
                  <a:schemeClr val="bg1"/>
                </a:solidFill>
                <a:latin typeface="Calibri" pitchFamily="34" charset="0"/>
              </a:rPr>
              <a:t>The distribution coefficient:</a:t>
            </a:r>
          </a:p>
          <a:p>
            <a:pPr>
              <a:defRPr/>
            </a:pPr>
            <a:r>
              <a:rPr lang="en-GB" sz="3400" dirty="0">
                <a:solidFill>
                  <a:schemeClr val="bg1"/>
                </a:solidFill>
                <a:latin typeface="Calibri" pitchFamily="34" charset="0"/>
              </a:rPr>
              <a:t> </a:t>
            </a:r>
            <a:r>
              <a:rPr lang="en-GB" sz="3400" dirty="0">
                <a:solidFill>
                  <a:srgbClr val="FFFF00"/>
                </a:solidFill>
                <a:latin typeface="Calibri" pitchFamily="34" charset="0"/>
              </a:rPr>
              <a:t>K</a:t>
            </a:r>
            <a:r>
              <a:rPr lang="en-GB" sz="3400" baseline="-25000" dirty="0">
                <a:solidFill>
                  <a:srgbClr val="FFFF00"/>
                </a:solidFill>
                <a:latin typeface="Calibri" pitchFamily="34" charset="0"/>
              </a:rPr>
              <a:t>D</a:t>
            </a:r>
            <a:r>
              <a:rPr lang="en-GB" sz="3400" dirty="0">
                <a:solidFill>
                  <a:srgbClr val="FFFF00"/>
                </a:solidFill>
                <a:latin typeface="Calibri" pitchFamily="34" charset="0"/>
              </a:rPr>
              <a:t> = (</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r>
              <a:rPr lang="en-GB" sz="3400" dirty="0" err="1">
                <a:solidFill>
                  <a:srgbClr val="FFFF00"/>
                </a:solidFill>
                <a:latin typeface="Calibri" pitchFamily="34" charset="0"/>
              </a:rPr>
              <a:t>FeO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melt</a:t>
            </a:r>
            <a:r>
              <a:rPr lang="en-GB" sz="3400" dirty="0">
                <a:solidFill>
                  <a:srgbClr val="FFFF00"/>
                </a:solidFill>
                <a:latin typeface="Calibri" pitchFamily="34" charset="0"/>
              </a:rPr>
              <a:t>)/(</a:t>
            </a:r>
            <a:r>
              <a:rPr lang="en-GB" sz="3400" dirty="0" err="1">
                <a:solidFill>
                  <a:srgbClr val="FFFF00"/>
                </a:solidFill>
                <a:latin typeface="Calibri" pitchFamily="34" charset="0"/>
              </a:rPr>
              <a:t>MgO</a:t>
            </a:r>
            <a:r>
              <a:rPr lang="en-GB" sz="3400" baseline="-25000" dirty="0" err="1">
                <a:solidFill>
                  <a:srgbClr val="FFFF00"/>
                </a:solidFill>
                <a:latin typeface="Calibri" pitchFamily="34" charset="0"/>
              </a:rPr>
              <a:t>ol</a:t>
            </a:r>
            <a:r>
              <a:rPr lang="en-GB" sz="3400" dirty="0">
                <a:solidFill>
                  <a:srgbClr val="FFFF00"/>
                </a:solidFill>
                <a:latin typeface="Calibri" pitchFamily="34" charset="0"/>
              </a:rPr>
              <a:t>)</a:t>
            </a:r>
            <a:endParaRPr lang="en-GB" sz="2800" dirty="0">
              <a:solidFill>
                <a:schemeClr val="bg1"/>
              </a:solidFill>
              <a:latin typeface="Calibri" pitchFamily="34" charset="0"/>
            </a:endParaRPr>
          </a:p>
        </p:txBody>
      </p:sp>
      <p:sp>
        <p:nvSpPr>
          <p:cNvPr id="7" name="CasellaDiTesto 6"/>
          <p:cNvSpPr txBox="1"/>
          <p:nvPr/>
        </p:nvSpPr>
        <p:spPr>
          <a:xfrm>
            <a:off x="3289300" y="3916363"/>
            <a:ext cx="2082800" cy="830997"/>
          </a:xfrm>
          <a:prstGeom prst="rect">
            <a:avLst/>
          </a:prstGeom>
          <a:noFill/>
        </p:spPr>
        <p:txBody>
          <a:bodyPr wrap="square">
            <a:spAutoFit/>
          </a:bodyPr>
          <a:lstStyle/>
          <a:p>
            <a:pPr>
              <a:defRPr/>
            </a:pPr>
            <a:r>
              <a:rPr lang="en-GB" sz="4800">
                <a:solidFill>
                  <a:srgbClr val="FFFF00"/>
                </a:solidFill>
                <a:latin typeface="Calibri" pitchFamily="34" charset="0"/>
              </a:rPr>
              <a:t>K</a:t>
            </a:r>
            <a:r>
              <a:rPr lang="en-GB" sz="4800" baseline="-25000">
                <a:solidFill>
                  <a:srgbClr val="FFFF00"/>
                </a:solidFill>
                <a:latin typeface="Calibri" pitchFamily="34" charset="0"/>
              </a:rPr>
              <a:t>D</a:t>
            </a:r>
            <a:r>
              <a:rPr lang="en-GB" sz="4800">
                <a:solidFill>
                  <a:srgbClr val="FFFF00"/>
                </a:solidFill>
                <a:latin typeface="Calibri" pitchFamily="34" charset="0"/>
              </a:rPr>
              <a:t> = ?</a:t>
            </a:r>
          </a:p>
        </p:txBody>
      </p:sp>
      <p:sp>
        <p:nvSpPr>
          <p:cNvPr id="10" name="CasellaDiTesto 9"/>
          <p:cNvSpPr txBox="1"/>
          <p:nvPr/>
        </p:nvSpPr>
        <p:spPr>
          <a:xfrm>
            <a:off x="101600" y="5237163"/>
            <a:ext cx="4749800" cy="769441"/>
          </a:xfrm>
          <a:prstGeom prst="rect">
            <a:avLst/>
          </a:prstGeom>
          <a:noFill/>
        </p:spPr>
        <p:txBody>
          <a:bodyPr wrap="square">
            <a:spAutoFit/>
          </a:bodyPr>
          <a:lstStyle/>
          <a:p>
            <a:pPr>
              <a:defRPr/>
            </a:pPr>
            <a:r>
              <a:rPr lang="en-GB" sz="4400" dirty="0">
                <a:solidFill>
                  <a:schemeClr val="bg1"/>
                </a:solidFill>
                <a:latin typeface="Calibri" pitchFamily="34" charset="0"/>
              </a:rPr>
              <a:t>K</a:t>
            </a:r>
            <a:r>
              <a:rPr lang="en-GB" sz="4400" baseline="-25000" dirty="0">
                <a:solidFill>
                  <a:schemeClr val="bg1"/>
                </a:solidFill>
                <a:latin typeface="Calibri" pitchFamily="34" charset="0"/>
              </a:rPr>
              <a:t>D</a:t>
            </a:r>
            <a:r>
              <a:rPr lang="en-GB" sz="4400" dirty="0">
                <a:solidFill>
                  <a:schemeClr val="bg1"/>
                </a:solidFill>
                <a:latin typeface="Calibri" pitchFamily="34" charset="0"/>
              </a:rPr>
              <a:t> =</a:t>
            </a:r>
            <a:r>
              <a:rPr lang="en-GB" sz="2800" dirty="0">
                <a:solidFill>
                  <a:schemeClr val="bg1"/>
                </a:solidFill>
                <a:latin typeface="Calibri" pitchFamily="34" charset="0"/>
              </a:rPr>
              <a:t> (20.9/37.7)/(9.2/7.5)</a:t>
            </a:r>
          </a:p>
        </p:txBody>
      </p:sp>
      <p:sp>
        <p:nvSpPr>
          <p:cNvPr id="12" name="CasellaDiTesto 11"/>
          <p:cNvSpPr txBox="1"/>
          <p:nvPr/>
        </p:nvSpPr>
        <p:spPr>
          <a:xfrm>
            <a:off x="4864100" y="5376863"/>
            <a:ext cx="1676400" cy="646331"/>
          </a:xfrm>
          <a:prstGeom prst="rect">
            <a:avLst/>
          </a:prstGeom>
          <a:noFill/>
        </p:spPr>
        <p:txBody>
          <a:bodyPr wrap="square">
            <a:spAutoFit/>
          </a:bodyPr>
          <a:lstStyle/>
          <a:p>
            <a:pPr>
              <a:defRPr/>
            </a:pPr>
            <a:r>
              <a:rPr lang="en-GB" sz="3600">
                <a:solidFill>
                  <a:schemeClr val="bg1"/>
                </a:solidFill>
                <a:latin typeface="Calibri" pitchFamily="34" charset="0"/>
              </a:rPr>
              <a:t>= 0.45 </a:t>
            </a:r>
          </a:p>
        </p:txBody>
      </p:sp>
      <p:sp>
        <p:nvSpPr>
          <p:cNvPr id="13" name="CasellaDiTesto 12"/>
          <p:cNvSpPr txBox="1"/>
          <p:nvPr/>
        </p:nvSpPr>
        <p:spPr>
          <a:xfrm>
            <a:off x="6350000" y="4532392"/>
            <a:ext cx="698500" cy="1569660"/>
          </a:xfrm>
          <a:prstGeom prst="rect">
            <a:avLst/>
          </a:prstGeom>
          <a:noFill/>
        </p:spPr>
        <p:txBody>
          <a:bodyPr wrap="square">
            <a:spAutoFit/>
          </a:bodyPr>
          <a:lstStyle/>
          <a:p>
            <a:pPr>
              <a:defRPr/>
            </a:pPr>
            <a:r>
              <a:rPr lang="en-GB" sz="9600">
                <a:solidFill>
                  <a:srgbClr val="FFFF00"/>
                </a:solidFill>
                <a:latin typeface="Calibri" pitchFamily="34" charset="0"/>
              </a:rPr>
              <a:t>?</a:t>
            </a:r>
          </a:p>
        </p:txBody>
      </p:sp>
      <p:sp>
        <p:nvSpPr>
          <p:cNvPr id="14" name="CasellaDiTesto 13"/>
          <p:cNvSpPr txBox="1"/>
          <p:nvPr/>
        </p:nvSpPr>
        <p:spPr>
          <a:xfrm>
            <a:off x="0" y="5955209"/>
            <a:ext cx="9144000" cy="584775"/>
          </a:xfrm>
          <a:prstGeom prst="rect">
            <a:avLst/>
          </a:prstGeom>
          <a:noFill/>
        </p:spPr>
        <p:txBody>
          <a:bodyPr wrap="square">
            <a:spAutoFit/>
          </a:bodyPr>
          <a:lstStyle/>
          <a:p>
            <a:pPr algn="ctr">
              <a:defRPr/>
            </a:pPr>
            <a:r>
              <a:rPr lang="en-GB" sz="3200" i="1" dirty="0">
                <a:solidFill>
                  <a:srgbClr val="FFFF00"/>
                </a:solidFill>
                <a:latin typeface="Calibri" pitchFamily="34" charset="0"/>
              </a:rPr>
              <a:t>K</a:t>
            </a:r>
            <a:r>
              <a:rPr lang="en-GB" sz="3200" i="1" baseline="-25000" dirty="0">
                <a:solidFill>
                  <a:srgbClr val="FFFF00"/>
                </a:solidFill>
                <a:latin typeface="Calibri" pitchFamily="34" charset="0"/>
              </a:rPr>
              <a:t>D</a:t>
            </a:r>
            <a:r>
              <a:rPr lang="en-GB" sz="3200" i="1" dirty="0">
                <a:solidFill>
                  <a:srgbClr val="FFFF00"/>
                </a:solidFill>
                <a:latin typeface="Calibri" pitchFamily="34" charset="0"/>
              </a:rPr>
              <a:t> should be 0.30, why did we obtain 0.45?</a:t>
            </a:r>
          </a:p>
        </p:txBody>
      </p:sp>
      <p:sp>
        <p:nvSpPr>
          <p:cNvPr id="15" name="CasellaDiTesto 14"/>
          <p:cNvSpPr txBox="1"/>
          <p:nvPr/>
        </p:nvSpPr>
        <p:spPr>
          <a:xfrm>
            <a:off x="4165600" y="2229803"/>
            <a:ext cx="4978400" cy="461665"/>
          </a:xfrm>
          <a:prstGeom prst="rect">
            <a:avLst/>
          </a:prstGeom>
          <a:noFill/>
        </p:spPr>
        <p:txBody>
          <a:bodyPr wrap="square">
            <a:spAutoFit/>
          </a:bodyPr>
          <a:lstStyle/>
          <a:p>
            <a:pPr algn="r">
              <a:defRPr/>
            </a:pPr>
            <a:r>
              <a:rPr lang="en-GB" sz="2400">
                <a:solidFill>
                  <a:schemeClr val="bg1"/>
                </a:solidFill>
                <a:latin typeface="Calibri" pitchFamily="34" charset="0"/>
              </a:rPr>
              <a:t> </a:t>
            </a:r>
            <a:r>
              <a:rPr lang="en-GB" sz="2400">
                <a:solidFill>
                  <a:srgbClr val="FFFF00"/>
                </a:solidFill>
                <a:latin typeface="Calibri" pitchFamily="34" charset="0"/>
              </a:rPr>
              <a:t>K</a:t>
            </a:r>
            <a:r>
              <a:rPr lang="en-GB" sz="2400" baseline="-25000">
                <a:solidFill>
                  <a:srgbClr val="FFFF00"/>
                </a:solidFill>
                <a:latin typeface="Calibri" pitchFamily="34" charset="0"/>
              </a:rPr>
              <a:t>D</a:t>
            </a:r>
            <a:r>
              <a:rPr lang="en-GB" sz="2400">
                <a:solidFill>
                  <a:srgbClr val="FFFF00"/>
                </a:solidFill>
                <a:latin typeface="Calibri" pitchFamily="34" charset="0"/>
              </a:rPr>
              <a:t> = (FeO/MgO)</a:t>
            </a:r>
            <a:r>
              <a:rPr lang="en-GB" sz="2400" baseline="-25000">
                <a:solidFill>
                  <a:srgbClr val="FFFF00"/>
                </a:solidFill>
                <a:latin typeface="Calibri" pitchFamily="34" charset="0"/>
              </a:rPr>
              <a:t>ol</a:t>
            </a:r>
            <a:r>
              <a:rPr lang="en-GB" sz="2400">
                <a:solidFill>
                  <a:srgbClr val="FFFF00"/>
                </a:solidFill>
                <a:latin typeface="Calibri" pitchFamily="34" charset="0"/>
              </a:rPr>
              <a:t>/(FeO/MgO)</a:t>
            </a:r>
            <a:r>
              <a:rPr lang="en-GB" sz="2000" baseline="-25000">
                <a:solidFill>
                  <a:srgbClr val="FFFF00"/>
                </a:solidFill>
                <a:latin typeface="Calibri" pitchFamily="34" charset="0"/>
              </a:rPr>
              <a:t>melt</a:t>
            </a:r>
            <a:endParaRPr lang="en-GB" sz="2000">
              <a:solidFill>
                <a:schemeClr val="bg1"/>
              </a:solidFill>
              <a:latin typeface="Calibri" pitchFamily="34" charset="0"/>
            </a:endParaRPr>
          </a:p>
        </p:txBody>
      </p:sp>
      <p:sp>
        <p:nvSpPr>
          <p:cNvPr id="16" name="CasellaDiTesto 15"/>
          <p:cNvSpPr txBox="1"/>
          <p:nvPr/>
        </p:nvSpPr>
        <p:spPr>
          <a:xfrm>
            <a:off x="101600" y="4589463"/>
            <a:ext cx="4838700" cy="769441"/>
          </a:xfrm>
          <a:prstGeom prst="rect">
            <a:avLst/>
          </a:prstGeom>
          <a:noFill/>
        </p:spPr>
        <p:txBody>
          <a:bodyPr wrap="square">
            <a:spAutoFit/>
          </a:bodyPr>
          <a:lstStyle/>
          <a:p>
            <a:pPr>
              <a:defRPr/>
            </a:pPr>
            <a:r>
              <a:rPr lang="en-GB" sz="4400" dirty="0">
                <a:solidFill>
                  <a:schemeClr val="bg1"/>
                </a:solidFill>
                <a:latin typeface="Calibri" pitchFamily="34" charset="0"/>
              </a:rPr>
              <a:t>K</a:t>
            </a:r>
            <a:r>
              <a:rPr lang="en-GB" sz="4400" baseline="-25000" dirty="0">
                <a:solidFill>
                  <a:schemeClr val="bg1"/>
                </a:solidFill>
                <a:latin typeface="Calibri" pitchFamily="34" charset="0"/>
              </a:rPr>
              <a:t>D</a:t>
            </a:r>
            <a:r>
              <a:rPr lang="en-GB" sz="4400" dirty="0">
                <a:solidFill>
                  <a:schemeClr val="bg1"/>
                </a:solidFill>
                <a:latin typeface="Calibri" pitchFamily="34" charset="0"/>
              </a:rPr>
              <a:t> =</a:t>
            </a:r>
            <a:r>
              <a:rPr lang="en-GB" sz="2800" dirty="0">
                <a:solidFill>
                  <a:schemeClr val="bg1"/>
                </a:solidFill>
                <a:latin typeface="Calibri" pitchFamily="34" charset="0"/>
              </a:rPr>
              <a:t> (20.9/9.2)*(7.5/37.7)</a:t>
            </a:r>
          </a:p>
        </p:txBody>
      </p:sp>
      <p:sp>
        <p:nvSpPr>
          <p:cNvPr id="17" name="CasellaDiTesto 16"/>
          <p:cNvSpPr txBox="1"/>
          <p:nvPr/>
        </p:nvSpPr>
        <p:spPr>
          <a:xfrm>
            <a:off x="4864100" y="4729163"/>
            <a:ext cx="1676400" cy="646331"/>
          </a:xfrm>
          <a:prstGeom prst="rect">
            <a:avLst/>
          </a:prstGeom>
          <a:noFill/>
        </p:spPr>
        <p:txBody>
          <a:bodyPr wrap="square">
            <a:spAutoFit/>
          </a:bodyPr>
          <a:lstStyle/>
          <a:p>
            <a:pPr>
              <a:defRPr/>
            </a:pPr>
            <a:r>
              <a:rPr lang="en-GB" sz="3600">
                <a:solidFill>
                  <a:schemeClr val="bg1"/>
                </a:solidFill>
                <a:latin typeface="Calibri" pitchFamily="34" charset="0"/>
              </a:rPr>
              <a:t>= 0.45 </a:t>
            </a:r>
          </a:p>
        </p:txBody>
      </p:sp>
      <p:sp>
        <p:nvSpPr>
          <p:cNvPr id="2" name="CasellaDiTesto 1">
            <a:extLst>
              <a:ext uri="{FF2B5EF4-FFF2-40B4-BE49-F238E27FC236}">
                <a16:creationId xmlns:a16="http://schemas.microsoft.com/office/drawing/2014/main" id="{D23D02FF-3C97-EA61-EB05-9781BD18213D}"/>
              </a:ext>
            </a:extLst>
          </p:cNvPr>
          <p:cNvSpPr txBox="1"/>
          <p:nvPr/>
        </p:nvSpPr>
        <p:spPr>
          <a:xfrm>
            <a:off x="5321300" y="2913063"/>
            <a:ext cx="3822700" cy="313932"/>
          </a:xfrm>
          <a:prstGeom prst="rect">
            <a:avLst/>
          </a:prstGeom>
          <a:noFill/>
        </p:spPr>
        <p:txBody>
          <a:bodyPr wrap="square">
            <a:spAutoFit/>
          </a:bodyPr>
          <a:lstStyle/>
          <a:p>
            <a:pPr algn="r">
              <a:lnSpc>
                <a:spcPct val="90000"/>
              </a:lnSpc>
              <a:defRPr/>
            </a:pPr>
            <a:r>
              <a:rPr lang="en-GB" sz="1600" i="1" dirty="0">
                <a:solidFill>
                  <a:schemeClr val="bg1"/>
                </a:solidFill>
                <a:latin typeface="Calibri" pitchFamily="34" charset="0"/>
              </a:rPr>
              <a:t>(analysed with electron microprobe (EPMA)</a:t>
            </a:r>
            <a:endParaRPr lang="en-GB" sz="1400" i="1" dirty="0">
              <a:solidFill>
                <a:schemeClr val="bg1"/>
              </a:solidFill>
              <a:latin typeface="Calibri" pitchFamily="34" charset="0"/>
            </a:endParaRPr>
          </a:p>
        </p:txBody>
      </p:sp>
      <p:sp>
        <p:nvSpPr>
          <p:cNvPr id="3" name="CasellaDiTesto 2">
            <a:extLst>
              <a:ext uri="{FF2B5EF4-FFF2-40B4-BE49-F238E27FC236}">
                <a16:creationId xmlns:a16="http://schemas.microsoft.com/office/drawing/2014/main" id="{2856520F-7FDD-9ADD-9C71-BE94785482C7}"/>
              </a:ext>
            </a:extLst>
          </p:cNvPr>
          <p:cNvSpPr txBox="1"/>
          <p:nvPr/>
        </p:nvSpPr>
        <p:spPr>
          <a:xfrm>
            <a:off x="5549900" y="3446463"/>
            <a:ext cx="3594100" cy="313932"/>
          </a:xfrm>
          <a:prstGeom prst="rect">
            <a:avLst/>
          </a:prstGeom>
          <a:noFill/>
        </p:spPr>
        <p:txBody>
          <a:bodyPr wrap="square">
            <a:spAutoFit/>
          </a:bodyPr>
          <a:lstStyle/>
          <a:p>
            <a:pPr>
              <a:lnSpc>
                <a:spcPct val="90000"/>
              </a:lnSpc>
              <a:defRPr/>
            </a:pPr>
            <a:r>
              <a:rPr lang="en-GB" sz="1600" i="1" dirty="0">
                <a:solidFill>
                  <a:schemeClr val="bg1"/>
                </a:solidFill>
                <a:latin typeface="Calibri" pitchFamily="34" charset="0"/>
              </a:rPr>
              <a:t>(analysed with ICPAES or XRF)</a:t>
            </a:r>
            <a:endParaRPr lang="en-GB" sz="1400" i="1" dirty="0">
              <a:solidFill>
                <a:schemeClr val="bg1"/>
              </a:solidFill>
              <a:latin typeface="Calibri" pitchFamily="34" charset="0"/>
            </a:endParaRPr>
          </a:p>
        </p:txBody>
      </p:sp>
      <p:sp>
        <p:nvSpPr>
          <p:cNvPr id="4" name="Text Box 4">
            <a:extLst>
              <a:ext uri="{FF2B5EF4-FFF2-40B4-BE49-F238E27FC236}">
                <a16:creationId xmlns:a16="http://schemas.microsoft.com/office/drawing/2014/main" id="{E515909B-CFF8-1356-12E1-3CF12AEEE7F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fade">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Effect transition="in" filter="fade">
                                      <p:cBhvr>
                                        <p:cTn id="60" dur="500"/>
                                        <p:tgtEl>
                                          <p:spTgt spid="1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P spid="10" grpId="0" build="p"/>
      <p:bldP spid="12" grpId="0" build="p"/>
      <p:bldP spid="13" grpId="0" build="p"/>
      <p:bldP spid="14" grpId="0" build="p"/>
      <p:bldP spid="15" grpId="0"/>
      <p:bldP spid="16" grpId="0" build="p"/>
      <p:bldP spid="17" grpId="0" build="p"/>
      <p:bldP spid="2" grpId="0" build="p"/>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Grafico 117"/>
          <p:cNvGraphicFramePr/>
          <p:nvPr/>
        </p:nvGraphicFramePr>
        <p:xfrm>
          <a:off x="520860" y="787078"/>
          <a:ext cx="7940233" cy="5708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uppo 30"/>
          <p:cNvGrpSpPr/>
          <p:nvPr/>
        </p:nvGrpSpPr>
        <p:grpSpPr>
          <a:xfrm>
            <a:off x="1597306" y="925975"/>
            <a:ext cx="6609145" cy="4826643"/>
            <a:chOff x="1597306" y="925975"/>
            <a:chExt cx="6609145" cy="4826643"/>
          </a:xfrm>
        </p:grpSpPr>
        <p:cxnSp>
          <p:nvCxnSpPr>
            <p:cNvPr id="5" name="Connettore 1 4"/>
            <p:cNvCxnSpPr/>
            <p:nvPr/>
          </p:nvCxnSpPr>
          <p:spPr bwMode="auto">
            <a:xfrm flipV="1">
              <a:off x="1597306" y="925975"/>
              <a:ext cx="6609145" cy="4826643"/>
            </a:xfrm>
            <a:prstGeom prst="line">
              <a:avLst/>
            </a:prstGeom>
            <a:noFill/>
            <a:ln w="19050" cap="flat" cmpd="sng" algn="ctr">
              <a:solidFill>
                <a:schemeClr val="tx1"/>
              </a:solidFill>
              <a:prstDash val="dash"/>
              <a:round/>
              <a:headEnd type="none" w="med" len="med"/>
              <a:tailEnd type="none" w="med" len="med"/>
            </a:ln>
            <a:effectLst/>
          </p:spPr>
        </p:cxnSp>
        <p:sp>
          <p:nvSpPr>
            <p:cNvPr id="6" name="CasellaDiTesto 5"/>
            <p:cNvSpPr txBox="1"/>
            <p:nvPr/>
          </p:nvSpPr>
          <p:spPr>
            <a:xfrm rot="19403975">
              <a:off x="6937338" y="1506059"/>
              <a:ext cx="1228221" cy="369332"/>
            </a:xfrm>
            <a:prstGeom prst="rect">
              <a:avLst/>
            </a:prstGeom>
            <a:noFill/>
          </p:spPr>
          <p:txBody>
            <a:bodyPr wrap="none" rtlCol="0">
              <a:spAutoFit/>
            </a:bodyPr>
            <a:lstStyle/>
            <a:p>
              <a:r>
                <a:rPr lang="af-ZA">
                  <a:solidFill>
                    <a:schemeClr val="tx1"/>
                  </a:solidFill>
                  <a:effectLst/>
                  <a:latin typeface="Calibri" pitchFamily="34" charset="0"/>
                </a:rPr>
                <a:t>1:1 (K</a:t>
              </a:r>
              <a:r>
                <a:rPr lang="af-ZA" baseline="-25000">
                  <a:solidFill>
                    <a:schemeClr val="tx1"/>
                  </a:solidFill>
                  <a:effectLst/>
                  <a:latin typeface="Calibri" pitchFamily="34" charset="0"/>
                </a:rPr>
                <a:t>D</a:t>
              </a:r>
              <a:r>
                <a:rPr lang="af-ZA">
                  <a:solidFill>
                    <a:schemeClr val="tx1"/>
                  </a:solidFill>
                  <a:effectLst/>
                  <a:latin typeface="Calibri" pitchFamily="34" charset="0"/>
                </a:rPr>
                <a:t> = 1)</a:t>
              </a:r>
            </a:p>
          </p:txBody>
        </p:sp>
      </p:grpSp>
      <p:sp>
        <p:nvSpPr>
          <p:cNvPr id="13" name="Figura a mano libera 12"/>
          <p:cNvSpPr/>
          <p:nvPr/>
        </p:nvSpPr>
        <p:spPr bwMode="auto">
          <a:xfrm>
            <a:off x="1874521" y="1402080"/>
            <a:ext cx="5532120" cy="409194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Lst>
            <a:ahLst/>
            <a:cxnLst>
              <a:cxn ang="0">
                <a:pos x="connsiteX0" y="connsiteY0"/>
              </a:cxn>
              <a:cxn ang="0">
                <a:pos x="connsiteX1" y="connsiteY1"/>
              </a:cxn>
            </a:cxnLst>
            <a:rect l="l" t="t" r="r" b="b"/>
            <a:pathLst>
              <a:path w="5532120" h="4091940">
                <a:moveTo>
                  <a:pt x="0" y="4091940"/>
                </a:moveTo>
                <a:cubicBezTo>
                  <a:pt x="1691640" y="2628900"/>
                  <a:pt x="3444240" y="1234440"/>
                  <a:pt x="5532120" y="0"/>
                </a:cubicBezTo>
              </a:path>
            </a:pathLst>
          </a:cu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Figura a mano libera 13"/>
          <p:cNvSpPr/>
          <p:nvPr/>
        </p:nvSpPr>
        <p:spPr bwMode="auto">
          <a:xfrm>
            <a:off x="1824990" y="1386840"/>
            <a:ext cx="5328920" cy="411861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Lst>
            <a:ahLst/>
            <a:cxnLst>
              <a:cxn ang="0">
                <a:pos x="connsiteX0" y="connsiteY0"/>
              </a:cxn>
              <a:cxn ang="0">
                <a:pos x="connsiteX1" y="connsiteY1"/>
              </a:cxn>
            </a:cxnLst>
            <a:rect l="l" t="t" r="r" b="b"/>
            <a:pathLst>
              <a:path w="5328920" h="4118610">
                <a:moveTo>
                  <a:pt x="0" y="4118610"/>
                </a:moveTo>
                <a:cubicBezTo>
                  <a:pt x="1424940" y="2358390"/>
                  <a:pt x="3271520" y="1097280"/>
                  <a:pt x="5328920" y="0"/>
                </a:cubicBezTo>
              </a:path>
            </a:pathLst>
          </a:custGeom>
          <a:noFill/>
          <a:ln w="19050" cap="flat" cmpd="sng" algn="ctr">
            <a:solidFill>
              <a:srgbClr val="66FF3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Figura a mano libera 14"/>
          <p:cNvSpPr/>
          <p:nvPr/>
        </p:nvSpPr>
        <p:spPr bwMode="auto">
          <a:xfrm>
            <a:off x="1743710" y="1386840"/>
            <a:ext cx="503682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Lst>
            <a:ahLst/>
            <a:cxnLst>
              <a:cxn ang="0">
                <a:pos x="connsiteX0" y="connsiteY0"/>
              </a:cxn>
              <a:cxn ang="0">
                <a:pos x="connsiteX1" y="connsiteY1"/>
              </a:cxn>
            </a:cxnLst>
            <a:rect l="l" t="t" r="r" b="b"/>
            <a:pathLst>
              <a:path w="5036820" h="4121150">
                <a:moveTo>
                  <a:pt x="0" y="4121150"/>
                </a:moveTo>
                <a:cubicBezTo>
                  <a:pt x="1196340" y="1964690"/>
                  <a:pt x="3169920" y="723900"/>
                  <a:pt x="5036820" y="0"/>
                </a:cubicBezTo>
              </a:path>
            </a:pathLst>
          </a:custGeom>
          <a:noFill/>
          <a:ln w="1905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1707896" y="1386840"/>
            <a:ext cx="474345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Lst>
            <a:ahLst/>
            <a:cxnLst>
              <a:cxn ang="0">
                <a:pos x="connsiteX0" y="connsiteY0"/>
              </a:cxn>
              <a:cxn ang="0">
                <a:pos x="connsiteX1" y="connsiteY1"/>
              </a:cxn>
            </a:cxnLst>
            <a:rect l="l" t="t" r="r" b="b"/>
            <a:pathLst>
              <a:path w="4743450" h="4121150">
                <a:moveTo>
                  <a:pt x="0" y="4121150"/>
                </a:moveTo>
                <a:cubicBezTo>
                  <a:pt x="1001268" y="1794002"/>
                  <a:pt x="2884170" y="533400"/>
                  <a:pt x="4743450" y="0"/>
                </a:cubicBezTo>
              </a:path>
            </a:pathLst>
          </a:custGeom>
          <a:noFill/>
          <a:ln w="571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Figura a mano libera 16"/>
          <p:cNvSpPr/>
          <p:nvPr/>
        </p:nvSpPr>
        <p:spPr bwMode="auto">
          <a:xfrm>
            <a:off x="1678940" y="1386840"/>
            <a:ext cx="4156710" cy="412496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Lst>
            <a:ahLst/>
            <a:cxnLst>
              <a:cxn ang="0">
                <a:pos x="connsiteX0" y="connsiteY0"/>
              </a:cxn>
              <a:cxn ang="0">
                <a:pos x="connsiteX1" y="connsiteY1"/>
              </a:cxn>
            </a:cxnLst>
            <a:rect l="l" t="t" r="r" b="b"/>
            <a:pathLst>
              <a:path w="4156710" h="4124960">
                <a:moveTo>
                  <a:pt x="0" y="4124960"/>
                </a:moveTo>
                <a:cubicBezTo>
                  <a:pt x="646430" y="2208953"/>
                  <a:pt x="1437640" y="734907"/>
                  <a:pt x="4156710" y="0"/>
                </a:cubicBezTo>
              </a:path>
            </a:pathLst>
          </a:custGeom>
          <a:no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Figura a mano libera 17"/>
          <p:cNvSpPr/>
          <p:nvPr/>
        </p:nvSpPr>
        <p:spPr bwMode="auto">
          <a:xfrm>
            <a:off x="1648460" y="1386840"/>
            <a:ext cx="3112770" cy="411988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741680 w 4156710"/>
              <a:gd name="connsiteY1" fmla="*/ 4094480 h 4124960"/>
              <a:gd name="connsiteX2" fmla="*/ 4156710 w 4156710"/>
              <a:gd name="connsiteY2" fmla="*/ 0 h 4124960"/>
              <a:gd name="connsiteX0" fmla="*/ 0 w 4156710"/>
              <a:gd name="connsiteY0" fmla="*/ 4124960 h 4124960"/>
              <a:gd name="connsiteX1" fmla="*/ 4156710 w 4156710"/>
              <a:gd name="connsiteY1" fmla="*/ 0 h 412496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Lst>
            <a:ahLst/>
            <a:cxnLst>
              <a:cxn ang="0">
                <a:pos x="connsiteX0" y="connsiteY0"/>
              </a:cxn>
              <a:cxn ang="0">
                <a:pos x="connsiteX1" y="connsiteY1"/>
              </a:cxn>
            </a:cxnLst>
            <a:rect l="l" t="t" r="r" b="b"/>
            <a:pathLst>
              <a:path w="3112770" h="4119880">
                <a:moveTo>
                  <a:pt x="0" y="4119880"/>
                </a:moveTo>
                <a:cubicBezTo>
                  <a:pt x="283210" y="2357967"/>
                  <a:pt x="627380" y="550333"/>
                  <a:pt x="3112770" y="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5831908" y="2882231"/>
            <a:ext cx="744114" cy="369332"/>
          </a:xfrm>
          <a:prstGeom prst="rect">
            <a:avLst/>
          </a:prstGeom>
          <a:noFill/>
        </p:spPr>
        <p:txBody>
          <a:bodyPr wrap="none" rtlCol="0">
            <a:spAutoFit/>
          </a:bodyPr>
          <a:lstStyle/>
          <a:p>
            <a:r>
              <a:rPr lang="af-ZA">
                <a:solidFill>
                  <a:schemeClr val="tx1"/>
                </a:solidFill>
                <a:effectLst/>
                <a:latin typeface="Calibri" pitchFamily="34" charset="0"/>
              </a:rPr>
              <a:t>K</a:t>
            </a:r>
            <a:r>
              <a:rPr lang="af-ZA" baseline="-25000">
                <a:solidFill>
                  <a:schemeClr val="tx1"/>
                </a:solidFill>
                <a:effectLst/>
                <a:latin typeface="Calibri" pitchFamily="34" charset="0"/>
              </a:rPr>
              <a:t>D</a:t>
            </a:r>
            <a:r>
              <a:rPr lang="af-ZA">
                <a:solidFill>
                  <a:schemeClr val="tx1"/>
                </a:solidFill>
                <a:effectLst/>
                <a:latin typeface="Calibri" pitchFamily="34" charset="0"/>
              </a:rPr>
              <a:t> 0.8</a:t>
            </a:r>
          </a:p>
        </p:txBody>
      </p:sp>
      <p:sp>
        <p:nvSpPr>
          <p:cNvPr id="21" name="CasellaDiTesto 20"/>
          <p:cNvSpPr txBox="1"/>
          <p:nvPr/>
        </p:nvSpPr>
        <p:spPr>
          <a:xfrm>
            <a:off x="5304604" y="3395819"/>
            <a:ext cx="744114" cy="369332"/>
          </a:xfrm>
          <a:prstGeom prst="rect">
            <a:avLst/>
          </a:prstGeom>
          <a:noFill/>
        </p:spPr>
        <p:txBody>
          <a:bodyPr wrap="none" rtlCol="0">
            <a:spAutoFit/>
          </a:bodyPr>
          <a:lstStyle/>
          <a:p>
            <a:r>
              <a:rPr lang="af-ZA">
                <a:solidFill>
                  <a:schemeClr val="tx1"/>
                </a:solidFill>
                <a:effectLst/>
                <a:latin typeface="Calibri" pitchFamily="34" charset="0"/>
              </a:rPr>
              <a:t>K</a:t>
            </a:r>
            <a:r>
              <a:rPr lang="af-ZA" baseline="-25000">
                <a:solidFill>
                  <a:schemeClr val="tx1"/>
                </a:solidFill>
                <a:effectLst/>
                <a:latin typeface="Calibri" pitchFamily="34" charset="0"/>
              </a:rPr>
              <a:t>D</a:t>
            </a:r>
            <a:r>
              <a:rPr lang="af-ZA">
                <a:solidFill>
                  <a:schemeClr val="tx1"/>
                </a:solidFill>
                <a:effectLst/>
                <a:latin typeface="Calibri" pitchFamily="34" charset="0"/>
              </a:rPr>
              <a:t> 0.6</a:t>
            </a:r>
          </a:p>
        </p:txBody>
      </p:sp>
      <p:sp>
        <p:nvSpPr>
          <p:cNvPr id="22" name="CasellaDiTesto 21"/>
          <p:cNvSpPr txBox="1"/>
          <p:nvPr/>
        </p:nvSpPr>
        <p:spPr>
          <a:xfrm>
            <a:off x="4687384" y="3959699"/>
            <a:ext cx="744114" cy="369332"/>
          </a:xfrm>
          <a:prstGeom prst="rect">
            <a:avLst/>
          </a:prstGeom>
          <a:noFill/>
        </p:spPr>
        <p:txBody>
          <a:bodyPr wrap="none" rtlCol="0">
            <a:spAutoFit/>
          </a:bodyPr>
          <a:lstStyle/>
          <a:p>
            <a:r>
              <a:rPr lang="af-ZA">
                <a:solidFill>
                  <a:schemeClr val="tx1"/>
                </a:solidFill>
                <a:effectLst/>
                <a:latin typeface="Calibri" pitchFamily="34" charset="0"/>
              </a:rPr>
              <a:t>K</a:t>
            </a:r>
            <a:r>
              <a:rPr lang="af-ZA" baseline="-25000">
                <a:solidFill>
                  <a:schemeClr val="tx1"/>
                </a:solidFill>
                <a:effectLst/>
                <a:latin typeface="Calibri" pitchFamily="34" charset="0"/>
              </a:rPr>
              <a:t>D</a:t>
            </a:r>
            <a:r>
              <a:rPr lang="af-ZA">
                <a:solidFill>
                  <a:schemeClr val="tx1"/>
                </a:solidFill>
                <a:effectLst/>
                <a:latin typeface="Calibri" pitchFamily="34" charset="0"/>
              </a:rPr>
              <a:t> 0.4</a:t>
            </a:r>
          </a:p>
        </p:txBody>
      </p:sp>
      <p:sp>
        <p:nvSpPr>
          <p:cNvPr id="23" name="CasellaDiTesto 22"/>
          <p:cNvSpPr txBox="1"/>
          <p:nvPr/>
        </p:nvSpPr>
        <p:spPr>
          <a:xfrm rot="19517934">
            <a:off x="3607780" y="2202019"/>
            <a:ext cx="756938" cy="369332"/>
          </a:xfrm>
          <a:prstGeom prst="rect">
            <a:avLst/>
          </a:prstGeom>
          <a:noFill/>
        </p:spPr>
        <p:txBody>
          <a:bodyPr wrap="none" rtlCol="0">
            <a:spAutoFit/>
          </a:bodyPr>
          <a:lstStyle/>
          <a:p>
            <a:r>
              <a:rPr lang="af-ZA" b="1">
                <a:solidFill>
                  <a:srgbClr val="FF0000"/>
                </a:solidFill>
                <a:effectLst/>
                <a:latin typeface="Calibri" pitchFamily="34" charset="0"/>
              </a:rPr>
              <a:t>K</a:t>
            </a:r>
            <a:r>
              <a:rPr lang="af-ZA" b="1" baseline="-25000">
                <a:solidFill>
                  <a:srgbClr val="FF0000"/>
                </a:solidFill>
                <a:effectLst/>
                <a:latin typeface="Calibri" pitchFamily="34" charset="0"/>
              </a:rPr>
              <a:t>D</a:t>
            </a:r>
            <a:r>
              <a:rPr lang="af-ZA" b="1">
                <a:solidFill>
                  <a:srgbClr val="FF0000"/>
                </a:solidFill>
                <a:effectLst/>
                <a:latin typeface="Calibri" pitchFamily="34" charset="0"/>
              </a:rPr>
              <a:t> 0.3</a:t>
            </a:r>
          </a:p>
        </p:txBody>
      </p:sp>
      <p:sp>
        <p:nvSpPr>
          <p:cNvPr id="24" name="CasellaDiTesto 23"/>
          <p:cNvSpPr txBox="1"/>
          <p:nvPr/>
        </p:nvSpPr>
        <p:spPr>
          <a:xfrm>
            <a:off x="2698056" y="1178907"/>
            <a:ext cx="744114" cy="369332"/>
          </a:xfrm>
          <a:prstGeom prst="rect">
            <a:avLst/>
          </a:prstGeom>
          <a:noFill/>
        </p:spPr>
        <p:txBody>
          <a:bodyPr wrap="none" rtlCol="0">
            <a:spAutoFit/>
          </a:bodyPr>
          <a:lstStyle/>
          <a:p>
            <a:r>
              <a:rPr lang="af-ZA">
                <a:solidFill>
                  <a:schemeClr val="tx1"/>
                </a:solidFill>
                <a:effectLst/>
                <a:latin typeface="Calibri" pitchFamily="34" charset="0"/>
              </a:rPr>
              <a:t>K</a:t>
            </a:r>
            <a:r>
              <a:rPr lang="af-ZA" baseline="-25000">
                <a:solidFill>
                  <a:schemeClr val="tx1"/>
                </a:solidFill>
                <a:effectLst/>
                <a:latin typeface="Calibri" pitchFamily="34" charset="0"/>
              </a:rPr>
              <a:t>D</a:t>
            </a:r>
            <a:r>
              <a:rPr lang="af-ZA">
                <a:solidFill>
                  <a:schemeClr val="tx1"/>
                </a:solidFill>
                <a:effectLst/>
                <a:latin typeface="Calibri" pitchFamily="34" charset="0"/>
              </a:rPr>
              <a:t> 0.2</a:t>
            </a:r>
          </a:p>
        </p:txBody>
      </p:sp>
      <p:sp>
        <p:nvSpPr>
          <p:cNvPr id="25" name="CasellaDiTesto 24"/>
          <p:cNvSpPr txBox="1"/>
          <p:nvPr/>
        </p:nvSpPr>
        <p:spPr>
          <a:xfrm>
            <a:off x="1828360" y="1791047"/>
            <a:ext cx="744114" cy="369332"/>
          </a:xfrm>
          <a:prstGeom prst="rect">
            <a:avLst/>
          </a:prstGeom>
          <a:noFill/>
        </p:spPr>
        <p:txBody>
          <a:bodyPr wrap="none" rtlCol="0">
            <a:spAutoFit/>
          </a:bodyPr>
          <a:lstStyle/>
          <a:p>
            <a:r>
              <a:rPr lang="af-ZA">
                <a:solidFill>
                  <a:schemeClr val="tx1"/>
                </a:solidFill>
                <a:effectLst/>
                <a:latin typeface="Calibri" pitchFamily="34" charset="0"/>
              </a:rPr>
              <a:t>K</a:t>
            </a:r>
            <a:r>
              <a:rPr lang="af-ZA" baseline="-25000">
                <a:solidFill>
                  <a:schemeClr val="tx1"/>
                </a:solidFill>
                <a:effectLst/>
                <a:latin typeface="Calibri" pitchFamily="34" charset="0"/>
              </a:rPr>
              <a:t>D</a:t>
            </a:r>
            <a:r>
              <a:rPr lang="af-ZA">
                <a:solidFill>
                  <a:schemeClr val="tx1"/>
                </a:solidFill>
                <a:effectLst/>
                <a:latin typeface="Calibri" pitchFamily="34" charset="0"/>
              </a:rPr>
              <a:t> 0.1</a:t>
            </a:r>
          </a:p>
        </p:txBody>
      </p:sp>
      <p:sp>
        <p:nvSpPr>
          <p:cNvPr id="26" name="Figura a mano libera 25"/>
          <p:cNvSpPr/>
          <p:nvPr/>
        </p:nvSpPr>
        <p:spPr bwMode="auto">
          <a:xfrm>
            <a:off x="5808980" y="2425700"/>
            <a:ext cx="454660" cy="500380"/>
          </a:xfrm>
          <a:custGeom>
            <a:avLst/>
            <a:gdLst>
              <a:gd name="connsiteX0" fmla="*/ 431800 w 431800"/>
              <a:gd name="connsiteY0" fmla="*/ 487680 h 487680"/>
              <a:gd name="connsiteX1" fmla="*/ 279400 w 431800"/>
              <a:gd name="connsiteY1" fmla="*/ 345440 h 487680"/>
              <a:gd name="connsiteX2" fmla="*/ 330200 w 431800"/>
              <a:gd name="connsiteY2" fmla="*/ 218440 h 487680"/>
              <a:gd name="connsiteX3" fmla="*/ 0 w 431800"/>
              <a:gd name="connsiteY3" fmla="*/ 0 h 487680"/>
            </a:gdLst>
            <a:ahLst/>
            <a:cxnLst>
              <a:cxn ang="0">
                <a:pos x="connsiteX0" y="connsiteY0"/>
              </a:cxn>
              <a:cxn ang="0">
                <a:pos x="connsiteX1" y="connsiteY1"/>
              </a:cxn>
              <a:cxn ang="0">
                <a:pos x="connsiteX2" y="connsiteY2"/>
              </a:cxn>
              <a:cxn ang="0">
                <a:pos x="connsiteX3" y="connsiteY3"/>
              </a:cxn>
            </a:cxnLst>
            <a:rect l="l" t="t" r="r" b="b"/>
            <a:pathLst>
              <a:path w="431800" h="487680">
                <a:moveTo>
                  <a:pt x="431800" y="487680"/>
                </a:moveTo>
                <a:cubicBezTo>
                  <a:pt x="364066" y="438996"/>
                  <a:pt x="296333" y="390313"/>
                  <a:pt x="279400" y="345440"/>
                </a:cubicBezTo>
                <a:cubicBezTo>
                  <a:pt x="262467" y="300567"/>
                  <a:pt x="376767" y="276013"/>
                  <a:pt x="330200" y="218440"/>
                </a:cubicBezTo>
                <a:cubicBezTo>
                  <a:pt x="283633" y="160867"/>
                  <a:pt x="141816" y="80433"/>
                  <a:pt x="0" y="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7" name="Figura a mano libera 26"/>
          <p:cNvSpPr/>
          <p:nvPr/>
        </p:nvSpPr>
        <p:spPr bwMode="auto">
          <a:xfrm>
            <a:off x="5019040" y="2659380"/>
            <a:ext cx="629920" cy="840740"/>
          </a:xfrm>
          <a:custGeom>
            <a:avLst/>
            <a:gdLst>
              <a:gd name="connsiteX0" fmla="*/ 604520 w 604520"/>
              <a:gd name="connsiteY0" fmla="*/ 828040 h 828040"/>
              <a:gd name="connsiteX1" fmla="*/ 381000 w 604520"/>
              <a:gd name="connsiteY1" fmla="*/ 609600 h 828040"/>
              <a:gd name="connsiteX2" fmla="*/ 482600 w 604520"/>
              <a:gd name="connsiteY2" fmla="*/ 411480 h 828040"/>
              <a:gd name="connsiteX3" fmla="*/ 345440 w 604520"/>
              <a:gd name="connsiteY3" fmla="*/ 182880 h 828040"/>
              <a:gd name="connsiteX4" fmla="*/ 0 w 604520"/>
              <a:gd name="connsiteY4" fmla="*/ 0 h 82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 h="828040">
                <a:moveTo>
                  <a:pt x="604520" y="828040"/>
                </a:moveTo>
                <a:cubicBezTo>
                  <a:pt x="502920" y="753533"/>
                  <a:pt x="401320" y="679027"/>
                  <a:pt x="381000" y="609600"/>
                </a:cubicBezTo>
                <a:cubicBezTo>
                  <a:pt x="360680" y="540173"/>
                  <a:pt x="488527" y="482600"/>
                  <a:pt x="482600" y="411480"/>
                </a:cubicBezTo>
                <a:cubicBezTo>
                  <a:pt x="476673" y="340360"/>
                  <a:pt x="425873" y="251460"/>
                  <a:pt x="345440" y="182880"/>
                </a:cubicBezTo>
                <a:cubicBezTo>
                  <a:pt x="265007" y="114300"/>
                  <a:pt x="132503" y="57150"/>
                  <a:pt x="0" y="0"/>
                </a:cubicBezTo>
              </a:path>
            </a:pathLst>
          </a:custGeom>
          <a:noFill/>
          <a:ln w="19050" cap="flat" cmpd="sng" algn="ctr">
            <a:solidFill>
              <a:srgbClr val="66FF33"/>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8" name="Figura a mano libera 27"/>
          <p:cNvSpPr/>
          <p:nvPr/>
        </p:nvSpPr>
        <p:spPr bwMode="auto">
          <a:xfrm>
            <a:off x="4020820" y="2905760"/>
            <a:ext cx="1064260" cy="1117600"/>
          </a:xfrm>
          <a:custGeom>
            <a:avLst/>
            <a:gdLst>
              <a:gd name="connsiteX0" fmla="*/ 1036320 w 1036320"/>
              <a:gd name="connsiteY0" fmla="*/ 1112520 h 1112520"/>
              <a:gd name="connsiteX1" fmla="*/ 883920 w 1036320"/>
              <a:gd name="connsiteY1" fmla="*/ 980440 h 1112520"/>
              <a:gd name="connsiteX2" fmla="*/ 914400 w 1036320"/>
              <a:gd name="connsiteY2" fmla="*/ 731520 h 1112520"/>
              <a:gd name="connsiteX3" fmla="*/ 589280 w 1036320"/>
              <a:gd name="connsiteY3" fmla="*/ 579120 h 1112520"/>
              <a:gd name="connsiteX4" fmla="*/ 487680 w 1036320"/>
              <a:gd name="connsiteY4" fmla="*/ 233680 h 1112520"/>
              <a:gd name="connsiteX5" fmla="*/ 0 w 1036320"/>
              <a:gd name="connsiteY5" fmla="*/ 0 h 11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2520">
                <a:moveTo>
                  <a:pt x="1036320" y="1112520"/>
                </a:moveTo>
                <a:cubicBezTo>
                  <a:pt x="970280" y="1078230"/>
                  <a:pt x="904240" y="1043940"/>
                  <a:pt x="883920" y="980440"/>
                </a:cubicBezTo>
                <a:cubicBezTo>
                  <a:pt x="863600" y="916940"/>
                  <a:pt x="963507" y="798407"/>
                  <a:pt x="914400" y="731520"/>
                </a:cubicBezTo>
                <a:cubicBezTo>
                  <a:pt x="865293" y="664633"/>
                  <a:pt x="660400" y="662093"/>
                  <a:pt x="589280" y="579120"/>
                </a:cubicBezTo>
                <a:cubicBezTo>
                  <a:pt x="518160" y="496147"/>
                  <a:pt x="585893" y="330200"/>
                  <a:pt x="487680" y="233680"/>
                </a:cubicBezTo>
                <a:cubicBezTo>
                  <a:pt x="389467" y="137160"/>
                  <a:pt x="194733" y="68580"/>
                  <a:pt x="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9" name="Figura a mano libera 28"/>
          <p:cNvSpPr/>
          <p:nvPr/>
        </p:nvSpPr>
        <p:spPr bwMode="auto">
          <a:xfrm>
            <a:off x="3210560" y="1498600"/>
            <a:ext cx="1056640" cy="497840"/>
          </a:xfrm>
          <a:custGeom>
            <a:avLst/>
            <a:gdLst>
              <a:gd name="connsiteX0" fmla="*/ 0 w 1036320"/>
              <a:gd name="connsiteY0" fmla="*/ 0 h 487680"/>
              <a:gd name="connsiteX1" fmla="*/ 340360 w 1036320"/>
              <a:gd name="connsiteY1" fmla="*/ 228600 h 487680"/>
              <a:gd name="connsiteX2" fmla="*/ 782320 w 1036320"/>
              <a:gd name="connsiteY2" fmla="*/ 187960 h 487680"/>
              <a:gd name="connsiteX3" fmla="*/ 1036320 w 1036320"/>
              <a:gd name="connsiteY3" fmla="*/ 487680 h 487680"/>
            </a:gdLst>
            <a:ahLst/>
            <a:cxnLst>
              <a:cxn ang="0">
                <a:pos x="connsiteX0" y="connsiteY0"/>
              </a:cxn>
              <a:cxn ang="0">
                <a:pos x="connsiteX1" y="connsiteY1"/>
              </a:cxn>
              <a:cxn ang="0">
                <a:pos x="connsiteX2" y="connsiteY2"/>
              </a:cxn>
              <a:cxn ang="0">
                <a:pos x="connsiteX3" y="connsiteY3"/>
              </a:cxn>
            </a:cxnLst>
            <a:rect l="l" t="t" r="r" b="b"/>
            <a:pathLst>
              <a:path w="1036320" h="487680">
                <a:moveTo>
                  <a:pt x="0" y="0"/>
                </a:moveTo>
                <a:cubicBezTo>
                  <a:pt x="104986" y="98636"/>
                  <a:pt x="209973" y="197273"/>
                  <a:pt x="340360" y="228600"/>
                </a:cubicBezTo>
                <a:cubicBezTo>
                  <a:pt x="470747" y="259927"/>
                  <a:pt x="666327" y="144780"/>
                  <a:pt x="782320" y="187960"/>
                </a:cubicBezTo>
                <a:cubicBezTo>
                  <a:pt x="898313" y="231140"/>
                  <a:pt x="967316" y="359410"/>
                  <a:pt x="1036320" y="487680"/>
                </a:cubicBezTo>
              </a:path>
            </a:pathLst>
          </a:custGeom>
          <a:noFill/>
          <a:ln w="19050" cap="flat" cmpd="sng" algn="ctr">
            <a:solidFill>
              <a:schemeClr val="bg1">
                <a:lumMod val="50000"/>
              </a:schemeClr>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0" name="Figura a mano libera 29"/>
          <p:cNvSpPr/>
          <p:nvPr/>
        </p:nvSpPr>
        <p:spPr bwMode="auto">
          <a:xfrm>
            <a:off x="2214880" y="2087880"/>
            <a:ext cx="502920" cy="421640"/>
          </a:xfrm>
          <a:custGeom>
            <a:avLst/>
            <a:gdLst>
              <a:gd name="connsiteX0" fmla="*/ 0 w 492760"/>
              <a:gd name="connsiteY0" fmla="*/ 0 h 411480"/>
              <a:gd name="connsiteX1" fmla="*/ 91440 w 492760"/>
              <a:gd name="connsiteY1" fmla="*/ 193040 h 411480"/>
              <a:gd name="connsiteX2" fmla="*/ 320040 w 492760"/>
              <a:gd name="connsiteY2" fmla="*/ 162560 h 411480"/>
              <a:gd name="connsiteX3" fmla="*/ 492760 w 49276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92760" h="411480">
                <a:moveTo>
                  <a:pt x="0" y="0"/>
                </a:moveTo>
                <a:cubicBezTo>
                  <a:pt x="19050" y="82973"/>
                  <a:pt x="38100" y="165947"/>
                  <a:pt x="91440" y="193040"/>
                </a:cubicBezTo>
                <a:cubicBezTo>
                  <a:pt x="144780" y="220133"/>
                  <a:pt x="253153" y="126153"/>
                  <a:pt x="320040" y="162560"/>
                </a:cubicBezTo>
                <a:cubicBezTo>
                  <a:pt x="386927" y="198967"/>
                  <a:pt x="439843" y="305223"/>
                  <a:pt x="492760" y="41148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f-ZA"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CasellaDiTesto 31"/>
          <p:cNvSpPr txBox="1"/>
          <p:nvPr/>
        </p:nvSpPr>
        <p:spPr>
          <a:xfrm>
            <a:off x="2743200" y="4740150"/>
            <a:ext cx="5532703" cy="1015663"/>
          </a:xfrm>
          <a:prstGeom prst="rect">
            <a:avLst/>
          </a:prstGeom>
          <a:noFill/>
        </p:spPr>
        <p:txBody>
          <a:bodyPr wrap="square" rtlCol="0">
            <a:spAutoFit/>
          </a:bodyPr>
          <a:lstStyle/>
          <a:p>
            <a:pPr algn="ctr"/>
            <a:r>
              <a:rPr lang="af-ZA" sz="2000" dirty="0">
                <a:solidFill>
                  <a:schemeClr val="tx1"/>
                </a:solidFill>
                <a:effectLst/>
                <a:latin typeface="Calibri" pitchFamily="34" charset="0"/>
              </a:rPr>
              <a:t>K</a:t>
            </a:r>
            <a:r>
              <a:rPr lang="af-ZA" sz="2000" baseline="-25000" dirty="0">
                <a:solidFill>
                  <a:schemeClr val="tx1"/>
                </a:solidFill>
                <a:effectLst/>
                <a:latin typeface="Calibri" pitchFamily="34" charset="0"/>
              </a:rPr>
              <a:t>D</a:t>
            </a:r>
            <a:r>
              <a:rPr lang="af-ZA" sz="2000" dirty="0">
                <a:solidFill>
                  <a:schemeClr val="tx1"/>
                </a:solidFill>
                <a:effectLst/>
                <a:latin typeface="Calibri" pitchFamily="34" charset="0"/>
              </a:rPr>
              <a:t> = 1 means identical distribution of Fe/Mg (or Mg#) between melt and olivine. This is the (wrong) base assumption to calculate CIPW norm.</a:t>
            </a:r>
          </a:p>
        </p:txBody>
      </p:sp>
      <p:sp>
        <p:nvSpPr>
          <p:cNvPr id="33" name="CasellaDiTesto 32"/>
          <p:cNvSpPr txBox="1"/>
          <p:nvPr/>
        </p:nvSpPr>
        <p:spPr>
          <a:xfrm>
            <a:off x="5845215" y="3559533"/>
            <a:ext cx="2314935" cy="954107"/>
          </a:xfrm>
          <a:prstGeom prst="rect">
            <a:avLst/>
          </a:prstGeom>
          <a:noFill/>
        </p:spPr>
        <p:txBody>
          <a:bodyPr wrap="square" rtlCol="0">
            <a:spAutoFit/>
          </a:bodyPr>
          <a:lstStyle/>
          <a:p>
            <a:pPr algn="ctr"/>
            <a:r>
              <a:rPr lang="af-ZA" sz="2800">
                <a:solidFill>
                  <a:schemeClr val="tx1"/>
                </a:solidFill>
                <a:effectLst/>
                <a:latin typeface="Calibri" pitchFamily="34" charset="0"/>
              </a:rPr>
              <a:t>Mg# = Mg/(Mg+Fe)</a:t>
            </a:r>
          </a:p>
        </p:txBody>
      </p:sp>
      <p:sp>
        <p:nvSpPr>
          <p:cNvPr id="2" name="Text Box 4">
            <a:extLst>
              <a:ext uri="{FF2B5EF4-FFF2-40B4-BE49-F238E27FC236}">
                <a16:creationId xmlns:a16="http://schemas.microsoft.com/office/drawing/2014/main" id="{C625451A-3AB7-5E38-C2C9-1FE55F00274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00"/>
                                        <p:tgtEl>
                                          <p:spTgt spid="17"/>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8" grpId="0">
        <p:bldAsOne/>
      </p:bldGraphic>
      <p:bldP spid="13" grpId="0" animBg="1"/>
      <p:bldP spid="14" grpId="0" animBg="1"/>
      <p:bldP spid="15" grpId="0" animBg="1"/>
      <p:bldP spid="16" grpId="0" animBg="1"/>
      <p:bldP spid="17" grpId="0" animBg="1"/>
      <p:bldP spid="18" grpId="0" animBg="1"/>
      <p:bldP spid="20" grpId="0"/>
      <p:bldP spid="21" grpId="0"/>
      <p:bldP spid="22" grpId="0"/>
      <p:bldP spid="23" grpId="0"/>
      <p:bldP spid="24" grpId="0"/>
      <p:bldP spid="25" grpId="0"/>
      <p:bldP spid="26" grpId="0" animBg="1"/>
      <p:bldP spid="27" grpId="0" animBg="1"/>
      <p:bldP spid="28" grpId="0" animBg="1"/>
      <p:bldP spid="29" grpId="0" animBg="1"/>
      <p:bldP spid="30" grpId="0" animBg="1"/>
      <p:bldP spid="32" grpId="0"/>
      <p:bldP spid="3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Grafico 117"/>
          <p:cNvGraphicFramePr/>
          <p:nvPr/>
        </p:nvGraphicFramePr>
        <p:xfrm>
          <a:off x="520860" y="787078"/>
          <a:ext cx="7940233" cy="5708972"/>
        </p:xfrm>
        <a:graphic>
          <a:graphicData uri="http://schemas.openxmlformats.org/drawingml/2006/chart">
            <c:chart xmlns:c="http://schemas.openxmlformats.org/drawingml/2006/chart" xmlns:r="http://schemas.openxmlformats.org/officeDocument/2006/relationships" r:id="rId3"/>
          </a:graphicData>
        </a:graphic>
      </p:graphicFrame>
      <p:sp>
        <p:nvSpPr>
          <p:cNvPr id="31" name="Rettangolo 30"/>
          <p:cNvSpPr/>
          <p:nvPr/>
        </p:nvSpPr>
        <p:spPr bwMode="auto">
          <a:xfrm>
            <a:off x="3576578" y="960699"/>
            <a:ext cx="3310360" cy="4806689"/>
          </a:xfrm>
          <a:prstGeom prst="rect">
            <a:avLst/>
          </a:prstGeom>
          <a:solidFill>
            <a:srgbClr val="FFCCFF"/>
          </a:solid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uppo 30"/>
          <p:cNvGrpSpPr/>
          <p:nvPr/>
        </p:nvGrpSpPr>
        <p:grpSpPr>
          <a:xfrm>
            <a:off x="1597306" y="925975"/>
            <a:ext cx="6609145" cy="4826643"/>
            <a:chOff x="1597306" y="925975"/>
            <a:chExt cx="6609145" cy="4826643"/>
          </a:xfrm>
        </p:grpSpPr>
        <p:cxnSp>
          <p:nvCxnSpPr>
            <p:cNvPr id="5" name="Connettore 1 4"/>
            <p:cNvCxnSpPr/>
            <p:nvPr/>
          </p:nvCxnSpPr>
          <p:spPr bwMode="auto">
            <a:xfrm flipV="1">
              <a:off x="1597306" y="925975"/>
              <a:ext cx="6609145" cy="4826643"/>
            </a:xfrm>
            <a:prstGeom prst="line">
              <a:avLst/>
            </a:prstGeom>
            <a:noFill/>
            <a:ln w="19050" cap="flat" cmpd="sng" algn="ctr">
              <a:solidFill>
                <a:schemeClr val="tx1"/>
              </a:solidFill>
              <a:prstDash val="dash"/>
              <a:round/>
              <a:headEnd type="none" w="med" len="med"/>
              <a:tailEnd type="none" w="med" len="med"/>
            </a:ln>
            <a:effectLst/>
          </p:spPr>
        </p:cxnSp>
        <p:sp>
          <p:nvSpPr>
            <p:cNvPr id="6" name="CasellaDiTesto 5"/>
            <p:cNvSpPr txBox="1"/>
            <p:nvPr/>
          </p:nvSpPr>
          <p:spPr>
            <a:xfrm rot="19403975">
              <a:off x="6937338" y="1506059"/>
              <a:ext cx="1228221" cy="369332"/>
            </a:xfrm>
            <a:prstGeom prst="rect">
              <a:avLst/>
            </a:prstGeom>
            <a:noFill/>
          </p:spPr>
          <p:txBody>
            <a:bodyPr wrap="none" rtlCol="0">
              <a:spAutoFit/>
            </a:bodyPr>
            <a:lstStyle/>
            <a:p>
              <a:r>
                <a:rPr lang="en-GB">
                  <a:solidFill>
                    <a:schemeClr val="tx1"/>
                  </a:solidFill>
                  <a:effectLst/>
                  <a:latin typeface="Calibri" pitchFamily="34" charset="0"/>
                </a:rPr>
                <a:t>1:1 (K</a:t>
              </a:r>
              <a:r>
                <a:rPr lang="en-GB" baseline="-25000">
                  <a:solidFill>
                    <a:schemeClr val="tx1"/>
                  </a:solidFill>
                  <a:effectLst/>
                  <a:latin typeface="Calibri" pitchFamily="34" charset="0"/>
                </a:rPr>
                <a:t>D</a:t>
              </a:r>
              <a:r>
                <a:rPr lang="en-GB">
                  <a:solidFill>
                    <a:schemeClr val="tx1"/>
                  </a:solidFill>
                  <a:effectLst/>
                  <a:latin typeface="Calibri" pitchFamily="34" charset="0"/>
                </a:rPr>
                <a:t> = 1)</a:t>
              </a:r>
            </a:p>
          </p:txBody>
        </p:sp>
      </p:grpSp>
      <p:sp>
        <p:nvSpPr>
          <p:cNvPr id="13" name="Figura a mano libera 12"/>
          <p:cNvSpPr/>
          <p:nvPr/>
        </p:nvSpPr>
        <p:spPr bwMode="auto">
          <a:xfrm>
            <a:off x="1874520" y="1402080"/>
            <a:ext cx="5532120" cy="409194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Lst>
            <a:ahLst/>
            <a:cxnLst>
              <a:cxn ang="0">
                <a:pos x="connsiteX0" y="connsiteY0"/>
              </a:cxn>
              <a:cxn ang="0">
                <a:pos x="connsiteX1" y="connsiteY1"/>
              </a:cxn>
            </a:cxnLst>
            <a:rect l="l" t="t" r="r" b="b"/>
            <a:pathLst>
              <a:path w="5532120" h="4091940">
                <a:moveTo>
                  <a:pt x="0" y="4091940"/>
                </a:moveTo>
                <a:cubicBezTo>
                  <a:pt x="1691640" y="2628900"/>
                  <a:pt x="3444240" y="1234440"/>
                  <a:pt x="5532120" y="0"/>
                </a:cubicBezTo>
              </a:path>
            </a:pathLst>
          </a:cu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Figura a mano libera 13"/>
          <p:cNvSpPr/>
          <p:nvPr/>
        </p:nvSpPr>
        <p:spPr bwMode="auto">
          <a:xfrm>
            <a:off x="1824990" y="1386840"/>
            <a:ext cx="5328920" cy="411861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Lst>
            <a:ahLst/>
            <a:cxnLst>
              <a:cxn ang="0">
                <a:pos x="connsiteX0" y="connsiteY0"/>
              </a:cxn>
              <a:cxn ang="0">
                <a:pos x="connsiteX1" y="connsiteY1"/>
              </a:cxn>
            </a:cxnLst>
            <a:rect l="l" t="t" r="r" b="b"/>
            <a:pathLst>
              <a:path w="5328920" h="4118610">
                <a:moveTo>
                  <a:pt x="0" y="4118610"/>
                </a:moveTo>
                <a:cubicBezTo>
                  <a:pt x="1424940" y="2358390"/>
                  <a:pt x="3271520" y="1097280"/>
                  <a:pt x="5328920" y="0"/>
                </a:cubicBezTo>
              </a:path>
            </a:pathLst>
          </a:custGeom>
          <a:noFill/>
          <a:ln w="19050" cap="flat" cmpd="sng" algn="ctr">
            <a:solidFill>
              <a:srgbClr val="66FF3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Figura a mano libera 14"/>
          <p:cNvSpPr/>
          <p:nvPr/>
        </p:nvSpPr>
        <p:spPr bwMode="auto">
          <a:xfrm>
            <a:off x="1743710" y="1386840"/>
            <a:ext cx="503682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Lst>
            <a:ahLst/>
            <a:cxnLst>
              <a:cxn ang="0">
                <a:pos x="connsiteX0" y="connsiteY0"/>
              </a:cxn>
              <a:cxn ang="0">
                <a:pos x="connsiteX1" y="connsiteY1"/>
              </a:cxn>
            </a:cxnLst>
            <a:rect l="l" t="t" r="r" b="b"/>
            <a:pathLst>
              <a:path w="5036820" h="4121150">
                <a:moveTo>
                  <a:pt x="0" y="4121150"/>
                </a:moveTo>
                <a:cubicBezTo>
                  <a:pt x="1196340" y="1964690"/>
                  <a:pt x="3169920" y="723900"/>
                  <a:pt x="5036820" y="0"/>
                </a:cubicBezTo>
              </a:path>
            </a:pathLst>
          </a:custGeom>
          <a:noFill/>
          <a:ln w="1905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1707896" y="1386840"/>
            <a:ext cx="4743450" cy="412115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 name="connsiteX0" fmla="*/ 0 w 4743450"/>
              <a:gd name="connsiteY0" fmla="*/ 4121150 h 4121150"/>
              <a:gd name="connsiteX1" fmla="*/ 4743450 w 4743450"/>
              <a:gd name="connsiteY1" fmla="*/ 0 h 4121150"/>
            </a:gdLst>
            <a:ahLst/>
            <a:cxnLst>
              <a:cxn ang="0">
                <a:pos x="connsiteX0" y="connsiteY0"/>
              </a:cxn>
              <a:cxn ang="0">
                <a:pos x="connsiteX1" y="connsiteY1"/>
              </a:cxn>
            </a:cxnLst>
            <a:rect l="l" t="t" r="r" b="b"/>
            <a:pathLst>
              <a:path w="4743450" h="4121150">
                <a:moveTo>
                  <a:pt x="0" y="4121150"/>
                </a:moveTo>
                <a:cubicBezTo>
                  <a:pt x="1001268" y="1794002"/>
                  <a:pt x="2884170" y="533400"/>
                  <a:pt x="4743450" y="0"/>
                </a:cubicBezTo>
              </a:path>
            </a:pathLst>
          </a:custGeom>
          <a:noFill/>
          <a:ln w="571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Figura a mano libera 16"/>
          <p:cNvSpPr/>
          <p:nvPr/>
        </p:nvSpPr>
        <p:spPr bwMode="auto">
          <a:xfrm>
            <a:off x="1678940" y="1386840"/>
            <a:ext cx="4156710" cy="412496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Lst>
            <a:ahLst/>
            <a:cxnLst>
              <a:cxn ang="0">
                <a:pos x="connsiteX0" y="connsiteY0"/>
              </a:cxn>
              <a:cxn ang="0">
                <a:pos x="connsiteX1" y="connsiteY1"/>
              </a:cxn>
            </a:cxnLst>
            <a:rect l="l" t="t" r="r" b="b"/>
            <a:pathLst>
              <a:path w="4156710" h="4124960">
                <a:moveTo>
                  <a:pt x="0" y="4124960"/>
                </a:moveTo>
                <a:cubicBezTo>
                  <a:pt x="646430" y="2208953"/>
                  <a:pt x="1437640" y="734907"/>
                  <a:pt x="4156710" y="0"/>
                </a:cubicBezTo>
              </a:path>
            </a:pathLst>
          </a:custGeom>
          <a:noFill/>
          <a:ln w="1905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Figura a mano libera 17"/>
          <p:cNvSpPr/>
          <p:nvPr/>
        </p:nvSpPr>
        <p:spPr bwMode="auto">
          <a:xfrm>
            <a:off x="1648460" y="1386840"/>
            <a:ext cx="3112770" cy="4119880"/>
          </a:xfrm>
          <a:custGeom>
            <a:avLst/>
            <a:gdLst>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532120"/>
              <a:gd name="connsiteY0" fmla="*/ 4091940 h 4091940"/>
              <a:gd name="connsiteX1" fmla="*/ 5532120 w 5532120"/>
              <a:gd name="connsiteY1" fmla="*/ 0 h 409194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328920"/>
              <a:gd name="connsiteY0" fmla="*/ 4118610 h 4118610"/>
              <a:gd name="connsiteX1" fmla="*/ 5328920 w 5328920"/>
              <a:gd name="connsiteY1" fmla="*/ 0 h 411861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21150"/>
              <a:gd name="connsiteX1" fmla="*/ 5036820 w 5036820"/>
              <a:gd name="connsiteY1" fmla="*/ 0 h 4121150"/>
              <a:gd name="connsiteX0" fmla="*/ 0 w 5036820"/>
              <a:gd name="connsiteY0" fmla="*/ 4121150 h 4164330"/>
              <a:gd name="connsiteX1" fmla="*/ 694690 w 5036820"/>
              <a:gd name="connsiteY1" fmla="*/ 4164330 h 4164330"/>
              <a:gd name="connsiteX2" fmla="*/ 5036820 w 5036820"/>
              <a:gd name="connsiteY2" fmla="*/ 0 h 4164330"/>
              <a:gd name="connsiteX0" fmla="*/ 0 w 5036820"/>
              <a:gd name="connsiteY0" fmla="*/ 4121150 h 4121150"/>
              <a:gd name="connsiteX1" fmla="*/ 5036820 w 5036820"/>
              <a:gd name="connsiteY1" fmla="*/ 0 h 412115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4156710 w 4156710"/>
              <a:gd name="connsiteY1" fmla="*/ 0 h 4124960"/>
              <a:gd name="connsiteX0" fmla="*/ 0 w 4156710"/>
              <a:gd name="connsiteY0" fmla="*/ 4124960 h 4124960"/>
              <a:gd name="connsiteX1" fmla="*/ 741680 w 4156710"/>
              <a:gd name="connsiteY1" fmla="*/ 4094480 h 4124960"/>
              <a:gd name="connsiteX2" fmla="*/ 4156710 w 4156710"/>
              <a:gd name="connsiteY2" fmla="*/ 0 h 4124960"/>
              <a:gd name="connsiteX0" fmla="*/ 0 w 4156710"/>
              <a:gd name="connsiteY0" fmla="*/ 4124960 h 4124960"/>
              <a:gd name="connsiteX1" fmla="*/ 4156710 w 4156710"/>
              <a:gd name="connsiteY1" fmla="*/ 0 h 412496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 name="connsiteX0" fmla="*/ 0 w 3112770"/>
              <a:gd name="connsiteY0" fmla="*/ 4119880 h 4119880"/>
              <a:gd name="connsiteX1" fmla="*/ 3112770 w 3112770"/>
              <a:gd name="connsiteY1" fmla="*/ 0 h 4119880"/>
            </a:gdLst>
            <a:ahLst/>
            <a:cxnLst>
              <a:cxn ang="0">
                <a:pos x="connsiteX0" y="connsiteY0"/>
              </a:cxn>
              <a:cxn ang="0">
                <a:pos x="connsiteX1" y="connsiteY1"/>
              </a:cxn>
            </a:cxnLst>
            <a:rect l="l" t="t" r="r" b="b"/>
            <a:pathLst>
              <a:path w="3112770" h="4119880">
                <a:moveTo>
                  <a:pt x="0" y="4119880"/>
                </a:moveTo>
                <a:cubicBezTo>
                  <a:pt x="283210" y="2357967"/>
                  <a:pt x="627380" y="550333"/>
                  <a:pt x="3112770" y="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5831908" y="2882231"/>
            <a:ext cx="744114" cy="369332"/>
          </a:xfrm>
          <a:prstGeom prst="rect">
            <a:avLst/>
          </a:prstGeom>
          <a:noFill/>
        </p:spPr>
        <p:txBody>
          <a:bodyPr wrap="none" rtlCol="0">
            <a:spAutoFit/>
          </a:bodyPr>
          <a:lstStyle/>
          <a:p>
            <a:r>
              <a:rPr lang="en-GB">
                <a:solidFill>
                  <a:schemeClr val="tx1"/>
                </a:solidFill>
                <a:effectLst/>
                <a:latin typeface="Calibri" pitchFamily="34" charset="0"/>
              </a:rPr>
              <a:t>K</a:t>
            </a:r>
            <a:r>
              <a:rPr lang="en-GB" baseline="-25000">
                <a:solidFill>
                  <a:schemeClr val="tx1"/>
                </a:solidFill>
                <a:effectLst/>
                <a:latin typeface="Calibri" pitchFamily="34" charset="0"/>
              </a:rPr>
              <a:t>D</a:t>
            </a:r>
            <a:r>
              <a:rPr lang="en-GB">
                <a:solidFill>
                  <a:schemeClr val="tx1"/>
                </a:solidFill>
                <a:effectLst/>
                <a:latin typeface="Calibri" pitchFamily="34" charset="0"/>
              </a:rPr>
              <a:t> 0.8</a:t>
            </a:r>
          </a:p>
        </p:txBody>
      </p:sp>
      <p:sp>
        <p:nvSpPr>
          <p:cNvPr id="21" name="CasellaDiTesto 20"/>
          <p:cNvSpPr txBox="1"/>
          <p:nvPr/>
        </p:nvSpPr>
        <p:spPr>
          <a:xfrm>
            <a:off x="5304604" y="3395819"/>
            <a:ext cx="744114" cy="369332"/>
          </a:xfrm>
          <a:prstGeom prst="rect">
            <a:avLst/>
          </a:prstGeom>
          <a:noFill/>
        </p:spPr>
        <p:txBody>
          <a:bodyPr wrap="none" rtlCol="0">
            <a:spAutoFit/>
          </a:bodyPr>
          <a:lstStyle/>
          <a:p>
            <a:r>
              <a:rPr lang="en-GB">
                <a:solidFill>
                  <a:schemeClr val="tx1"/>
                </a:solidFill>
                <a:effectLst/>
                <a:latin typeface="Calibri" pitchFamily="34" charset="0"/>
              </a:rPr>
              <a:t>K</a:t>
            </a:r>
            <a:r>
              <a:rPr lang="en-GB" baseline="-25000">
                <a:solidFill>
                  <a:schemeClr val="tx1"/>
                </a:solidFill>
                <a:effectLst/>
                <a:latin typeface="Calibri" pitchFamily="34" charset="0"/>
              </a:rPr>
              <a:t>D</a:t>
            </a:r>
            <a:r>
              <a:rPr lang="en-GB">
                <a:solidFill>
                  <a:schemeClr val="tx1"/>
                </a:solidFill>
                <a:effectLst/>
                <a:latin typeface="Calibri" pitchFamily="34" charset="0"/>
              </a:rPr>
              <a:t> 0.6</a:t>
            </a:r>
          </a:p>
        </p:txBody>
      </p:sp>
      <p:sp>
        <p:nvSpPr>
          <p:cNvPr id="22" name="CasellaDiTesto 21"/>
          <p:cNvSpPr txBox="1"/>
          <p:nvPr/>
        </p:nvSpPr>
        <p:spPr>
          <a:xfrm>
            <a:off x="4687384" y="3959699"/>
            <a:ext cx="744114" cy="369332"/>
          </a:xfrm>
          <a:prstGeom prst="rect">
            <a:avLst/>
          </a:prstGeom>
          <a:noFill/>
        </p:spPr>
        <p:txBody>
          <a:bodyPr wrap="none" rtlCol="0">
            <a:spAutoFit/>
          </a:bodyPr>
          <a:lstStyle/>
          <a:p>
            <a:r>
              <a:rPr lang="en-GB">
                <a:solidFill>
                  <a:schemeClr val="tx1"/>
                </a:solidFill>
                <a:effectLst/>
                <a:latin typeface="Calibri" pitchFamily="34" charset="0"/>
              </a:rPr>
              <a:t>K</a:t>
            </a:r>
            <a:r>
              <a:rPr lang="en-GB" baseline="-25000">
                <a:solidFill>
                  <a:schemeClr val="tx1"/>
                </a:solidFill>
                <a:effectLst/>
                <a:latin typeface="Calibri" pitchFamily="34" charset="0"/>
              </a:rPr>
              <a:t>D</a:t>
            </a:r>
            <a:r>
              <a:rPr lang="en-GB">
                <a:solidFill>
                  <a:schemeClr val="tx1"/>
                </a:solidFill>
                <a:effectLst/>
                <a:latin typeface="Calibri" pitchFamily="34" charset="0"/>
              </a:rPr>
              <a:t> 0.4</a:t>
            </a:r>
          </a:p>
        </p:txBody>
      </p:sp>
      <p:sp>
        <p:nvSpPr>
          <p:cNvPr id="25" name="CasellaDiTesto 24"/>
          <p:cNvSpPr txBox="1"/>
          <p:nvPr/>
        </p:nvSpPr>
        <p:spPr>
          <a:xfrm>
            <a:off x="1828360" y="1791047"/>
            <a:ext cx="744114" cy="369332"/>
          </a:xfrm>
          <a:prstGeom prst="rect">
            <a:avLst/>
          </a:prstGeom>
          <a:noFill/>
        </p:spPr>
        <p:txBody>
          <a:bodyPr wrap="none" rtlCol="0">
            <a:spAutoFit/>
          </a:bodyPr>
          <a:lstStyle/>
          <a:p>
            <a:r>
              <a:rPr lang="en-GB">
                <a:solidFill>
                  <a:schemeClr val="tx1"/>
                </a:solidFill>
                <a:effectLst/>
                <a:latin typeface="Calibri" pitchFamily="34" charset="0"/>
              </a:rPr>
              <a:t>K</a:t>
            </a:r>
            <a:r>
              <a:rPr lang="en-GB" baseline="-25000">
                <a:solidFill>
                  <a:schemeClr val="tx1"/>
                </a:solidFill>
                <a:effectLst/>
                <a:latin typeface="Calibri" pitchFamily="34" charset="0"/>
              </a:rPr>
              <a:t>D</a:t>
            </a:r>
            <a:r>
              <a:rPr lang="en-GB">
                <a:solidFill>
                  <a:schemeClr val="tx1"/>
                </a:solidFill>
                <a:effectLst/>
                <a:latin typeface="Calibri" pitchFamily="34" charset="0"/>
              </a:rPr>
              <a:t> 0.1</a:t>
            </a:r>
          </a:p>
        </p:txBody>
      </p:sp>
      <p:sp>
        <p:nvSpPr>
          <p:cNvPr id="26" name="Figura a mano libera 25"/>
          <p:cNvSpPr/>
          <p:nvPr/>
        </p:nvSpPr>
        <p:spPr bwMode="auto">
          <a:xfrm>
            <a:off x="5808980" y="2425700"/>
            <a:ext cx="454660" cy="500380"/>
          </a:xfrm>
          <a:custGeom>
            <a:avLst/>
            <a:gdLst>
              <a:gd name="connsiteX0" fmla="*/ 431800 w 431800"/>
              <a:gd name="connsiteY0" fmla="*/ 487680 h 487680"/>
              <a:gd name="connsiteX1" fmla="*/ 279400 w 431800"/>
              <a:gd name="connsiteY1" fmla="*/ 345440 h 487680"/>
              <a:gd name="connsiteX2" fmla="*/ 330200 w 431800"/>
              <a:gd name="connsiteY2" fmla="*/ 218440 h 487680"/>
              <a:gd name="connsiteX3" fmla="*/ 0 w 431800"/>
              <a:gd name="connsiteY3" fmla="*/ 0 h 487680"/>
            </a:gdLst>
            <a:ahLst/>
            <a:cxnLst>
              <a:cxn ang="0">
                <a:pos x="connsiteX0" y="connsiteY0"/>
              </a:cxn>
              <a:cxn ang="0">
                <a:pos x="connsiteX1" y="connsiteY1"/>
              </a:cxn>
              <a:cxn ang="0">
                <a:pos x="connsiteX2" y="connsiteY2"/>
              </a:cxn>
              <a:cxn ang="0">
                <a:pos x="connsiteX3" y="connsiteY3"/>
              </a:cxn>
            </a:cxnLst>
            <a:rect l="l" t="t" r="r" b="b"/>
            <a:pathLst>
              <a:path w="431800" h="487680">
                <a:moveTo>
                  <a:pt x="431800" y="487680"/>
                </a:moveTo>
                <a:cubicBezTo>
                  <a:pt x="364066" y="438996"/>
                  <a:pt x="296333" y="390313"/>
                  <a:pt x="279400" y="345440"/>
                </a:cubicBezTo>
                <a:cubicBezTo>
                  <a:pt x="262467" y="300567"/>
                  <a:pt x="376767" y="276013"/>
                  <a:pt x="330200" y="218440"/>
                </a:cubicBezTo>
                <a:cubicBezTo>
                  <a:pt x="283633" y="160867"/>
                  <a:pt x="141816" y="80433"/>
                  <a:pt x="0" y="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7" name="Figura a mano libera 26"/>
          <p:cNvSpPr/>
          <p:nvPr/>
        </p:nvSpPr>
        <p:spPr bwMode="auto">
          <a:xfrm>
            <a:off x="5019040" y="2659380"/>
            <a:ext cx="629920" cy="840740"/>
          </a:xfrm>
          <a:custGeom>
            <a:avLst/>
            <a:gdLst>
              <a:gd name="connsiteX0" fmla="*/ 604520 w 604520"/>
              <a:gd name="connsiteY0" fmla="*/ 828040 h 828040"/>
              <a:gd name="connsiteX1" fmla="*/ 381000 w 604520"/>
              <a:gd name="connsiteY1" fmla="*/ 609600 h 828040"/>
              <a:gd name="connsiteX2" fmla="*/ 482600 w 604520"/>
              <a:gd name="connsiteY2" fmla="*/ 411480 h 828040"/>
              <a:gd name="connsiteX3" fmla="*/ 345440 w 604520"/>
              <a:gd name="connsiteY3" fmla="*/ 182880 h 828040"/>
              <a:gd name="connsiteX4" fmla="*/ 0 w 604520"/>
              <a:gd name="connsiteY4" fmla="*/ 0 h 828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 h="828040">
                <a:moveTo>
                  <a:pt x="604520" y="828040"/>
                </a:moveTo>
                <a:cubicBezTo>
                  <a:pt x="502920" y="753533"/>
                  <a:pt x="401320" y="679027"/>
                  <a:pt x="381000" y="609600"/>
                </a:cubicBezTo>
                <a:cubicBezTo>
                  <a:pt x="360680" y="540173"/>
                  <a:pt x="488527" y="482600"/>
                  <a:pt x="482600" y="411480"/>
                </a:cubicBezTo>
                <a:cubicBezTo>
                  <a:pt x="476673" y="340360"/>
                  <a:pt x="425873" y="251460"/>
                  <a:pt x="345440" y="182880"/>
                </a:cubicBezTo>
                <a:cubicBezTo>
                  <a:pt x="265007" y="114300"/>
                  <a:pt x="132503" y="57150"/>
                  <a:pt x="0" y="0"/>
                </a:cubicBezTo>
              </a:path>
            </a:pathLst>
          </a:custGeom>
          <a:noFill/>
          <a:ln w="19050" cap="flat" cmpd="sng" algn="ctr">
            <a:solidFill>
              <a:srgbClr val="66FF33"/>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8" name="Figura a mano libera 27"/>
          <p:cNvSpPr/>
          <p:nvPr/>
        </p:nvSpPr>
        <p:spPr bwMode="auto">
          <a:xfrm>
            <a:off x="4020820" y="2905760"/>
            <a:ext cx="1064260" cy="1117600"/>
          </a:xfrm>
          <a:custGeom>
            <a:avLst/>
            <a:gdLst>
              <a:gd name="connsiteX0" fmla="*/ 1036320 w 1036320"/>
              <a:gd name="connsiteY0" fmla="*/ 1112520 h 1112520"/>
              <a:gd name="connsiteX1" fmla="*/ 883920 w 1036320"/>
              <a:gd name="connsiteY1" fmla="*/ 980440 h 1112520"/>
              <a:gd name="connsiteX2" fmla="*/ 914400 w 1036320"/>
              <a:gd name="connsiteY2" fmla="*/ 731520 h 1112520"/>
              <a:gd name="connsiteX3" fmla="*/ 589280 w 1036320"/>
              <a:gd name="connsiteY3" fmla="*/ 579120 h 1112520"/>
              <a:gd name="connsiteX4" fmla="*/ 487680 w 1036320"/>
              <a:gd name="connsiteY4" fmla="*/ 233680 h 1112520"/>
              <a:gd name="connsiteX5" fmla="*/ 0 w 1036320"/>
              <a:gd name="connsiteY5" fmla="*/ 0 h 111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320" h="1112520">
                <a:moveTo>
                  <a:pt x="1036320" y="1112520"/>
                </a:moveTo>
                <a:cubicBezTo>
                  <a:pt x="970280" y="1078230"/>
                  <a:pt x="904240" y="1043940"/>
                  <a:pt x="883920" y="980440"/>
                </a:cubicBezTo>
                <a:cubicBezTo>
                  <a:pt x="863600" y="916940"/>
                  <a:pt x="963507" y="798407"/>
                  <a:pt x="914400" y="731520"/>
                </a:cubicBezTo>
                <a:cubicBezTo>
                  <a:pt x="865293" y="664633"/>
                  <a:pt x="660400" y="662093"/>
                  <a:pt x="589280" y="579120"/>
                </a:cubicBezTo>
                <a:cubicBezTo>
                  <a:pt x="518160" y="496147"/>
                  <a:pt x="585893" y="330200"/>
                  <a:pt x="487680" y="233680"/>
                </a:cubicBezTo>
                <a:cubicBezTo>
                  <a:pt x="389467" y="137160"/>
                  <a:pt x="194733" y="68580"/>
                  <a:pt x="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0" name="Figura a mano libera 29"/>
          <p:cNvSpPr/>
          <p:nvPr/>
        </p:nvSpPr>
        <p:spPr bwMode="auto">
          <a:xfrm>
            <a:off x="2214880" y="2087880"/>
            <a:ext cx="502920" cy="421640"/>
          </a:xfrm>
          <a:custGeom>
            <a:avLst/>
            <a:gdLst>
              <a:gd name="connsiteX0" fmla="*/ 0 w 492760"/>
              <a:gd name="connsiteY0" fmla="*/ 0 h 411480"/>
              <a:gd name="connsiteX1" fmla="*/ 91440 w 492760"/>
              <a:gd name="connsiteY1" fmla="*/ 193040 h 411480"/>
              <a:gd name="connsiteX2" fmla="*/ 320040 w 492760"/>
              <a:gd name="connsiteY2" fmla="*/ 162560 h 411480"/>
              <a:gd name="connsiteX3" fmla="*/ 492760 w 49276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92760" h="411480">
                <a:moveTo>
                  <a:pt x="0" y="0"/>
                </a:moveTo>
                <a:cubicBezTo>
                  <a:pt x="19050" y="82973"/>
                  <a:pt x="38100" y="165947"/>
                  <a:pt x="91440" y="193040"/>
                </a:cubicBezTo>
                <a:cubicBezTo>
                  <a:pt x="144780" y="220133"/>
                  <a:pt x="253153" y="126153"/>
                  <a:pt x="320040" y="162560"/>
                </a:cubicBezTo>
                <a:cubicBezTo>
                  <a:pt x="386927" y="198967"/>
                  <a:pt x="439843" y="305223"/>
                  <a:pt x="492760" y="41148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CasellaDiTesto 33"/>
          <p:cNvSpPr txBox="1"/>
          <p:nvPr/>
        </p:nvSpPr>
        <p:spPr>
          <a:xfrm>
            <a:off x="4060590" y="5064242"/>
            <a:ext cx="2314935" cy="584775"/>
          </a:xfrm>
          <a:prstGeom prst="rect">
            <a:avLst/>
          </a:prstGeom>
          <a:noFill/>
        </p:spPr>
        <p:txBody>
          <a:bodyPr wrap="square" rtlCol="0">
            <a:spAutoFit/>
          </a:bodyPr>
          <a:lstStyle/>
          <a:p>
            <a:pPr algn="ctr"/>
            <a:r>
              <a:rPr lang="en-GB" sz="3200">
                <a:solidFill>
                  <a:schemeClr val="tx1"/>
                </a:solidFill>
                <a:effectLst/>
                <a:latin typeface="Calibri" pitchFamily="34" charset="0"/>
              </a:rPr>
              <a:t>Next slide</a:t>
            </a:r>
          </a:p>
        </p:txBody>
      </p:sp>
      <p:sp>
        <p:nvSpPr>
          <p:cNvPr id="35" name="CasellaDiTesto 34"/>
          <p:cNvSpPr txBox="1"/>
          <p:nvPr/>
        </p:nvSpPr>
        <p:spPr>
          <a:xfrm rot="19517934">
            <a:off x="3607780" y="2202019"/>
            <a:ext cx="756938" cy="369332"/>
          </a:xfrm>
          <a:prstGeom prst="rect">
            <a:avLst/>
          </a:prstGeom>
          <a:noFill/>
        </p:spPr>
        <p:txBody>
          <a:bodyPr wrap="none" rtlCol="0">
            <a:spAutoFit/>
          </a:bodyPr>
          <a:lstStyle/>
          <a:p>
            <a:r>
              <a:rPr lang="en-GB" b="1">
                <a:solidFill>
                  <a:srgbClr val="FF0000"/>
                </a:solidFill>
                <a:effectLst/>
                <a:latin typeface="Calibri" pitchFamily="34" charset="0"/>
              </a:rPr>
              <a:t>K</a:t>
            </a:r>
            <a:r>
              <a:rPr lang="en-GB" b="1" baseline="-25000">
                <a:solidFill>
                  <a:srgbClr val="FF0000"/>
                </a:solidFill>
                <a:effectLst/>
                <a:latin typeface="Calibri" pitchFamily="34" charset="0"/>
              </a:rPr>
              <a:t>D</a:t>
            </a:r>
            <a:r>
              <a:rPr lang="en-GB" b="1">
                <a:solidFill>
                  <a:srgbClr val="FF0000"/>
                </a:solidFill>
                <a:effectLst/>
                <a:latin typeface="Calibri" pitchFamily="34" charset="0"/>
              </a:rPr>
              <a:t> 0.3</a:t>
            </a:r>
          </a:p>
        </p:txBody>
      </p:sp>
      <p:sp>
        <p:nvSpPr>
          <p:cNvPr id="36" name="CasellaDiTesto 35"/>
          <p:cNvSpPr txBox="1"/>
          <p:nvPr/>
        </p:nvSpPr>
        <p:spPr>
          <a:xfrm>
            <a:off x="2698056" y="1178907"/>
            <a:ext cx="744114" cy="369332"/>
          </a:xfrm>
          <a:prstGeom prst="rect">
            <a:avLst/>
          </a:prstGeom>
          <a:noFill/>
        </p:spPr>
        <p:txBody>
          <a:bodyPr wrap="none" rtlCol="0">
            <a:spAutoFit/>
          </a:bodyPr>
          <a:lstStyle/>
          <a:p>
            <a:r>
              <a:rPr lang="en-GB">
                <a:solidFill>
                  <a:schemeClr val="tx1"/>
                </a:solidFill>
                <a:effectLst/>
                <a:latin typeface="Calibri" pitchFamily="34" charset="0"/>
              </a:rPr>
              <a:t>K</a:t>
            </a:r>
            <a:r>
              <a:rPr lang="en-GB" baseline="-25000">
                <a:solidFill>
                  <a:schemeClr val="tx1"/>
                </a:solidFill>
                <a:effectLst/>
                <a:latin typeface="Calibri" pitchFamily="34" charset="0"/>
              </a:rPr>
              <a:t>D</a:t>
            </a:r>
            <a:r>
              <a:rPr lang="en-GB">
                <a:solidFill>
                  <a:schemeClr val="tx1"/>
                </a:solidFill>
                <a:effectLst/>
                <a:latin typeface="Calibri" pitchFamily="34" charset="0"/>
              </a:rPr>
              <a:t> 0.2</a:t>
            </a:r>
          </a:p>
        </p:txBody>
      </p:sp>
      <p:sp>
        <p:nvSpPr>
          <p:cNvPr id="37" name="Figura a mano libera 36"/>
          <p:cNvSpPr/>
          <p:nvPr/>
        </p:nvSpPr>
        <p:spPr bwMode="auto">
          <a:xfrm>
            <a:off x="3210560" y="1498600"/>
            <a:ext cx="1056640" cy="497840"/>
          </a:xfrm>
          <a:custGeom>
            <a:avLst/>
            <a:gdLst>
              <a:gd name="connsiteX0" fmla="*/ 0 w 1036320"/>
              <a:gd name="connsiteY0" fmla="*/ 0 h 487680"/>
              <a:gd name="connsiteX1" fmla="*/ 340360 w 1036320"/>
              <a:gd name="connsiteY1" fmla="*/ 228600 h 487680"/>
              <a:gd name="connsiteX2" fmla="*/ 782320 w 1036320"/>
              <a:gd name="connsiteY2" fmla="*/ 187960 h 487680"/>
              <a:gd name="connsiteX3" fmla="*/ 1036320 w 1036320"/>
              <a:gd name="connsiteY3" fmla="*/ 487680 h 487680"/>
            </a:gdLst>
            <a:ahLst/>
            <a:cxnLst>
              <a:cxn ang="0">
                <a:pos x="connsiteX0" y="connsiteY0"/>
              </a:cxn>
              <a:cxn ang="0">
                <a:pos x="connsiteX1" y="connsiteY1"/>
              </a:cxn>
              <a:cxn ang="0">
                <a:pos x="connsiteX2" y="connsiteY2"/>
              </a:cxn>
              <a:cxn ang="0">
                <a:pos x="connsiteX3" y="connsiteY3"/>
              </a:cxn>
            </a:cxnLst>
            <a:rect l="l" t="t" r="r" b="b"/>
            <a:pathLst>
              <a:path w="1036320" h="487680">
                <a:moveTo>
                  <a:pt x="0" y="0"/>
                </a:moveTo>
                <a:cubicBezTo>
                  <a:pt x="104986" y="98636"/>
                  <a:pt x="209973" y="197273"/>
                  <a:pt x="340360" y="228600"/>
                </a:cubicBezTo>
                <a:cubicBezTo>
                  <a:pt x="470747" y="259927"/>
                  <a:pt x="666327" y="144780"/>
                  <a:pt x="782320" y="187960"/>
                </a:cubicBezTo>
                <a:cubicBezTo>
                  <a:pt x="898313" y="231140"/>
                  <a:pt x="967316" y="359410"/>
                  <a:pt x="1036320" y="487680"/>
                </a:cubicBezTo>
              </a:path>
            </a:pathLst>
          </a:custGeom>
          <a:noFill/>
          <a:ln w="19050" cap="flat" cmpd="sng" algn="ctr">
            <a:solidFill>
              <a:schemeClr val="bg1">
                <a:lumMod val="50000"/>
              </a:schemeClr>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 name="Text Box 4">
            <a:extLst>
              <a:ext uri="{FF2B5EF4-FFF2-40B4-BE49-F238E27FC236}">
                <a16:creationId xmlns:a16="http://schemas.microsoft.com/office/drawing/2014/main" id="{7ABA1E97-9F02-5F85-8584-D6C619F77207}"/>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1"/>
          <p:cNvGrpSpPr/>
          <p:nvPr/>
        </p:nvGrpSpPr>
        <p:grpSpPr>
          <a:xfrm>
            <a:off x="876095" y="915453"/>
            <a:ext cx="7798982" cy="5677922"/>
            <a:chOff x="672431" y="872635"/>
            <a:chExt cx="7798982" cy="5677922"/>
          </a:xfrm>
        </p:grpSpPr>
        <p:sp>
          <p:nvSpPr>
            <p:cNvPr id="15" name="Rettangolo 1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7" name="CasellaDiTesto 16"/>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8" name="CasellaDiTesto 17"/>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9" name="CasellaDiTesto 18"/>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20" name="CasellaDiTesto 19"/>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21" name="CasellaDiTesto 20"/>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22" name="CasellaDiTesto 21"/>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23" name="CasellaDiTesto 22"/>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25" name="Connettore 1 24"/>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6" name="Connettore 1 25"/>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7" name="Connettore 1 26"/>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8" name="Connettore 1 27"/>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29" name="Connettore 1 28"/>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0" name="Connettore 1 29"/>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1" name="Connettore 1 30"/>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33" name="Connettore 1 32"/>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5" name="Connettore 1 34"/>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6" name="Connettore 1 35"/>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7" name="Connettore 1 36"/>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8" name="Connettore 1 37"/>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39" name="Connettore 1 38"/>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40" name="Connettore 1 39"/>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41" name="Connettore 1 40"/>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43" name="CasellaDiTesto 42"/>
            <p:cNvSpPr txBox="1"/>
            <p:nvPr/>
          </p:nvSpPr>
          <p:spPr>
            <a:xfrm>
              <a:off x="1089154" y="5616130"/>
              <a:ext cx="314510" cy="400110"/>
            </a:xfrm>
            <a:prstGeom prst="rect">
              <a:avLst/>
            </a:prstGeom>
            <a:noFill/>
          </p:spPr>
          <p:txBody>
            <a:bodyPr wrap="none" rtlCol="0">
              <a:spAutoFit/>
            </a:bodyPr>
            <a:lstStyle/>
            <a:p>
              <a:r>
                <a:rPr lang="en-GB" sz="2000">
                  <a:solidFill>
                    <a:schemeClr val="bg1"/>
                  </a:solidFill>
                  <a:latin typeface="Calibri" pitchFamily="34" charset="0"/>
                </a:rPr>
                <a:t>0</a:t>
              </a:r>
              <a:endParaRPr lang="en-GB" sz="1600">
                <a:solidFill>
                  <a:schemeClr val="bg1"/>
                </a:solidFill>
                <a:latin typeface="Calibri" pitchFamily="34" charset="0"/>
              </a:endParaRPr>
            </a:p>
          </p:txBody>
        </p:sp>
        <p:sp>
          <p:nvSpPr>
            <p:cNvPr id="44" name="CasellaDiTesto 43"/>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45" name="CasellaDiTesto 44"/>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46" name="CasellaDiTesto 45"/>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47" name="CasellaDiTesto 46"/>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50" name="CasellaDiTesto 49"/>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26" name="Connettore 1 125"/>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28" name="Connettore 1 127"/>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55" name="CasellaDiTesto 54"/>
          <p:cNvSpPr txBox="1"/>
          <p:nvPr/>
        </p:nvSpPr>
        <p:spPr>
          <a:xfrm>
            <a:off x="2796542" y="4925697"/>
            <a:ext cx="4886958" cy="757130"/>
          </a:xfrm>
          <a:prstGeom prst="rect">
            <a:avLst/>
          </a:prstGeom>
          <a:noFill/>
        </p:spPr>
        <p:txBody>
          <a:bodyPr wrap="square" rtlCol="0">
            <a:spAutoFit/>
          </a:bodyPr>
          <a:lstStyle/>
          <a:p>
            <a:pPr algn="ctr">
              <a:lnSpc>
                <a:spcPct val="90000"/>
              </a:lnSpc>
            </a:pPr>
            <a:r>
              <a:rPr lang="en-GB" sz="2400" i="1" dirty="0">
                <a:solidFill>
                  <a:schemeClr val="tx1"/>
                </a:solidFill>
                <a:effectLst/>
                <a:latin typeface="Calibri" pitchFamily="34" charset="0"/>
              </a:rPr>
              <a:t>In theory all the olivines should plot along the red line, but...</a:t>
            </a:r>
            <a:endParaRPr lang="en-GB" i="1" dirty="0">
              <a:solidFill>
                <a:schemeClr val="tx1"/>
              </a:solidFill>
              <a:effectLst/>
              <a:latin typeface="Calibri" pitchFamily="34" charset="0"/>
            </a:endParaRPr>
          </a:p>
        </p:txBody>
      </p:sp>
      <p:sp>
        <p:nvSpPr>
          <p:cNvPr id="116" name="CasellaDiTesto 115"/>
          <p:cNvSpPr txBox="1"/>
          <p:nvPr/>
        </p:nvSpPr>
        <p:spPr>
          <a:xfrm>
            <a:off x="2709294" y="3693127"/>
            <a:ext cx="5875906" cy="404406"/>
          </a:xfrm>
          <a:prstGeom prst="rect">
            <a:avLst/>
          </a:prstGeom>
          <a:noFill/>
        </p:spPr>
        <p:txBody>
          <a:bodyPr wrap="square" rtlCol="0">
            <a:spAutoFit/>
          </a:bodyPr>
          <a:lstStyle/>
          <a:p>
            <a:pPr>
              <a:lnSpc>
                <a:spcPts val="2400"/>
              </a:lnSpc>
            </a:pPr>
            <a:r>
              <a:rPr lang="en-GB" sz="2200" dirty="0">
                <a:solidFill>
                  <a:schemeClr val="tx1"/>
                </a:solidFill>
                <a:effectLst/>
                <a:latin typeface="Calibri" pitchFamily="34" charset="0"/>
              </a:rPr>
              <a:t>Each colour represents one igneous rock sample.</a:t>
            </a:r>
          </a:p>
        </p:txBody>
      </p:sp>
      <p:sp>
        <p:nvSpPr>
          <p:cNvPr id="117" name="CasellaDiTesto 116"/>
          <p:cNvSpPr txBox="1"/>
          <p:nvPr/>
        </p:nvSpPr>
        <p:spPr>
          <a:xfrm>
            <a:off x="2709294" y="4113790"/>
            <a:ext cx="5936866" cy="712183"/>
          </a:xfrm>
          <a:prstGeom prst="rect">
            <a:avLst/>
          </a:prstGeom>
          <a:noFill/>
        </p:spPr>
        <p:txBody>
          <a:bodyPr wrap="square" rtlCol="0">
            <a:spAutoFit/>
          </a:bodyPr>
          <a:lstStyle/>
          <a:p>
            <a:pPr>
              <a:lnSpc>
                <a:spcPts val="2400"/>
              </a:lnSpc>
            </a:pPr>
            <a:r>
              <a:rPr lang="en-GB" sz="2200" dirty="0">
                <a:solidFill>
                  <a:schemeClr val="tx1"/>
                </a:solidFill>
                <a:effectLst/>
                <a:latin typeface="Calibri" pitchFamily="34" charset="0"/>
              </a:rPr>
              <a:t>In each sample olivines with different compositions (Fo) coexist.</a:t>
            </a:r>
          </a:p>
        </p:txBody>
      </p:sp>
      <p:grpSp>
        <p:nvGrpSpPr>
          <p:cNvPr id="3" name="Gruppo 129"/>
          <p:cNvGrpSpPr/>
          <p:nvPr/>
        </p:nvGrpSpPr>
        <p:grpSpPr>
          <a:xfrm>
            <a:off x="1789396" y="1592579"/>
            <a:ext cx="6874356" cy="1495925"/>
            <a:chOff x="1789396" y="1592579"/>
            <a:chExt cx="6874356" cy="1495925"/>
          </a:xfrm>
          <a:effectLst>
            <a:outerShdw blurRad="50800" dist="38100" dir="2700000" algn="tl" rotWithShape="0">
              <a:prstClr val="black">
                <a:alpha val="40000"/>
              </a:prstClr>
            </a:outerShdw>
          </a:effectLst>
        </p:grpSpPr>
        <p:sp>
          <p:nvSpPr>
            <p:cNvPr id="53" name="CasellaDiTesto 52"/>
            <p:cNvSpPr txBox="1"/>
            <p:nvPr/>
          </p:nvSpPr>
          <p:spPr>
            <a:xfrm rot="20585904">
              <a:off x="1823075" y="2497390"/>
              <a:ext cx="1120820" cy="400110"/>
            </a:xfrm>
            <a:prstGeom prst="rect">
              <a:avLst/>
            </a:prstGeom>
            <a:noFill/>
            <a:ln w="3810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29" name="Figura a mano libera 128"/>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4" name="Gruppo 114"/>
          <p:cNvGrpSpPr/>
          <p:nvPr/>
        </p:nvGrpSpPr>
        <p:grpSpPr>
          <a:xfrm>
            <a:off x="2412387" y="1511900"/>
            <a:ext cx="4476909" cy="3054251"/>
            <a:chOff x="1606823" y="1457470"/>
            <a:chExt cx="4476909" cy="3054251"/>
          </a:xfrm>
        </p:grpSpPr>
        <p:grpSp>
          <p:nvGrpSpPr>
            <p:cNvPr id="5"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0"/>
            <p:cNvGrpSpPr/>
            <p:nvPr/>
          </p:nvGrpSpPr>
          <p:grpSpPr>
            <a:xfrm>
              <a:off x="5243332" y="1457470"/>
              <a:ext cx="840400" cy="1429680"/>
              <a:chOff x="5243332" y="1457470"/>
              <a:chExt cx="840400" cy="1429680"/>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574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10"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10" name="Parentesi graffa aperta 109"/>
          <p:cNvSpPr/>
          <p:nvPr/>
        </p:nvSpPr>
        <p:spPr bwMode="auto">
          <a:xfrm>
            <a:off x="2176466" y="3195635"/>
            <a:ext cx="304800" cy="1438276"/>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1" name="Parentesi graffa aperta 110"/>
          <p:cNvSpPr/>
          <p:nvPr/>
        </p:nvSpPr>
        <p:spPr bwMode="auto">
          <a:xfrm>
            <a:off x="2838450" y="1795463"/>
            <a:ext cx="304800" cy="1128712"/>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2" name="Parentesi graffa aperta 111"/>
          <p:cNvSpPr/>
          <p:nvPr/>
        </p:nvSpPr>
        <p:spPr bwMode="auto">
          <a:xfrm>
            <a:off x="3757615" y="2105024"/>
            <a:ext cx="304800" cy="1552575"/>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Parentesi graffa aperta 10">
            <a:extLst>
              <a:ext uri="{FF2B5EF4-FFF2-40B4-BE49-F238E27FC236}">
                <a16:creationId xmlns:a16="http://schemas.microsoft.com/office/drawing/2014/main" id="{93731D91-13CF-2B9E-288F-311D5C904CD4}"/>
              </a:ext>
            </a:extLst>
          </p:cNvPr>
          <p:cNvSpPr/>
          <p:nvPr/>
        </p:nvSpPr>
        <p:spPr bwMode="auto">
          <a:xfrm>
            <a:off x="4976813" y="2357435"/>
            <a:ext cx="304800" cy="1047754"/>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2" name="Parentesi graffa aperta 11">
            <a:extLst>
              <a:ext uri="{FF2B5EF4-FFF2-40B4-BE49-F238E27FC236}">
                <a16:creationId xmlns:a16="http://schemas.microsoft.com/office/drawing/2014/main" id="{391CB68C-FD9C-5FAD-8181-5702042430B1}"/>
              </a:ext>
            </a:extLst>
          </p:cNvPr>
          <p:cNvSpPr/>
          <p:nvPr/>
        </p:nvSpPr>
        <p:spPr bwMode="auto">
          <a:xfrm flipH="1">
            <a:off x="5495927" y="1876422"/>
            <a:ext cx="304800" cy="1609728"/>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Parentesi graffa aperta 12">
            <a:extLst>
              <a:ext uri="{FF2B5EF4-FFF2-40B4-BE49-F238E27FC236}">
                <a16:creationId xmlns:a16="http://schemas.microsoft.com/office/drawing/2014/main" id="{F9F5F5D3-FF94-9B7A-EBF8-D80D7E80CE62}"/>
              </a:ext>
            </a:extLst>
          </p:cNvPr>
          <p:cNvSpPr/>
          <p:nvPr/>
        </p:nvSpPr>
        <p:spPr bwMode="auto">
          <a:xfrm>
            <a:off x="5800726" y="1590676"/>
            <a:ext cx="304800" cy="127635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Parentesi graffa aperta 13">
            <a:extLst>
              <a:ext uri="{FF2B5EF4-FFF2-40B4-BE49-F238E27FC236}">
                <a16:creationId xmlns:a16="http://schemas.microsoft.com/office/drawing/2014/main" id="{DA767276-AF2B-5731-F73F-34C932449263}"/>
              </a:ext>
            </a:extLst>
          </p:cNvPr>
          <p:cNvSpPr/>
          <p:nvPr/>
        </p:nvSpPr>
        <p:spPr bwMode="auto">
          <a:xfrm>
            <a:off x="6467476" y="1471613"/>
            <a:ext cx="304800" cy="1514474"/>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Text Box 4">
            <a:extLst>
              <a:ext uri="{FF2B5EF4-FFF2-40B4-BE49-F238E27FC236}">
                <a16:creationId xmlns:a16="http://schemas.microsoft.com/office/drawing/2014/main" id="{7A4E13CC-055B-19B4-0EEA-95D79E4C7E5D}"/>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left)">
                                      <p:cBhvr>
                                        <p:cTn id="36" dur="500"/>
                                        <p:tgtEl>
                                          <p:spTgt spid="1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500"/>
                                        <p:tgtEl>
                                          <p:spTgt spid="111"/>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500"/>
                                        <p:tgtEl>
                                          <p:spTgt spid="112"/>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16" grpId="0" animBg="1"/>
      <p:bldP spid="117" grpId="0" animBg="1"/>
      <p:bldP spid="110" grpId="0" animBg="1"/>
      <p:bldP spid="111" grpId="0" animBg="1"/>
      <p:bldP spid="112" grpId="0" animBg="1"/>
      <p:bldP spid="11" grpId="0" animBg="1"/>
      <p:bldP spid="12" grpId="0" animBg="1"/>
      <p:bldP spid="13" grpId="0" animBg="1"/>
      <p:bldP spid="1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uppo 127"/>
          <p:cNvGrpSpPr/>
          <p:nvPr/>
        </p:nvGrpSpPr>
        <p:grpSpPr>
          <a:xfrm>
            <a:off x="876095" y="915453"/>
            <a:ext cx="7798982" cy="5677922"/>
            <a:chOff x="672431" y="872635"/>
            <a:chExt cx="7798982" cy="5677922"/>
          </a:xfrm>
        </p:grpSpPr>
        <p:sp>
          <p:nvSpPr>
            <p:cNvPr id="129" name="Rettangolo 128"/>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0" name="CasellaDiTesto 129"/>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31" name="CasellaDiTesto 130"/>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32" name="CasellaDiTesto 131"/>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133" name="CasellaDiTesto 132"/>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34" name="CasellaDiTesto 133"/>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135" name="CasellaDiTesto 134"/>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36" name="CasellaDiTesto 135"/>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137" name="Connettore 1 136"/>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38" name="Connettore 1 137"/>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39" name="Connettore 1 138"/>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0" name="Connettore 1 139"/>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1" name="Connettore 1 140"/>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2" name="Connettore 1 141"/>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3" name="Connettore 1 142"/>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2" name="CasellaDiTesto 151"/>
            <p:cNvSpPr txBox="1"/>
            <p:nvPr/>
          </p:nvSpPr>
          <p:spPr>
            <a:xfrm>
              <a:off x="1089154" y="5616130"/>
              <a:ext cx="314510" cy="400110"/>
            </a:xfrm>
            <a:prstGeom prst="rect">
              <a:avLst/>
            </a:prstGeom>
            <a:noFill/>
          </p:spPr>
          <p:txBody>
            <a:bodyPr wrap="none" rtlCol="0">
              <a:spAutoFit/>
            </a:bodyPr>
            <a:lstStyle/>
            <a:p>
              <a:r>
                <a:rPr lang="en-GB" sz="2000">
                  <a:solidFill>
                    <a:schemeClr val="bg1"/>
                  </a:solidFill>
                  <a:latin typeface="Calibri" pitchFamily="34" charset="0"/>
                </a:rPr>
                <a:t>0</a:t>
              </a:r>
              <a:endParaRPr lang="en-GB" sz="1600">
                <a:solidFill>
                  <a:schemeClr val="bg1"/>
                </a:solidFill>
                <a:latin typeface="Calibri" pitchFamily="34" charset="0"/>
              </a:endParaRPr>
            </a:p>
          </p:txBody>
        </p:sp>
        <p:sp>
          <p:nvSpPr>
            <p:cNvPr id="153" name="CasellaDiTesto 152"/>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154" name="CasellaDiTesto 153"/>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55" name="CasellaDiTesto 154"/>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56" name="CasellaDiTesto 155"/>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157" name="CasellaDiTesto 156"/>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58" name="Connettore 1 157"/>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9" name="Connettore 1 158"/>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1" name="Freccia in giù 110"/>
          <p:cNvSpPr/>
          <p:nvPr/>
        </p:nvSpPr>
        <p:spPr bwMode="auto">
          <a:xfrm rot="10800000">
            <a:off x="3284220" y="166878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2" name="Freccia in giù 111"/>
          <p:cNvSpPr/>
          <p:nvPr/>
        </p:nvSpPr>
        <p:spPr bwMode="auto">
          <a:xfrm rot="10800000">
            <a:off x="2019300" y="2110740"/>
            <a:ext cx="457200" cy="82296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4" name="Freccia in giù 113"/>
          <p:cNvSpPr/>
          <p:nvPr/>
        </p:nvSpPr>
        <p:spPr bwMode="auto">
          <a:xfrm rot="10800000">
            <a:off x="4502150" y="135636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5" name="Freccia in giù 114"/>
          <p:cNvSpPr/>
          <p:nvPr/>
        </p:nvSpPr>
        <p:spPr bwMode="auto">
          <a:xfrm rot="10800000">
            <a:off x="5622290" y="1249680"/>
            <a:ext cx="457200" cy="75438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reccia in giù 124"/>
          <p:cNvSpPr/>
          <p:nvPr/>
        </p:nvSpPr>
        <p:spPr bwMode="auto">
          <a:xfrm rot="10800000">
            <a:off x="6772910" y="1150620"/>
            <a:ext cx="457200" cy="6553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5" name="CasellaDiTesto 54"/>
          <p:cNvSpPr txBox="1"/>
          <p:nvPr/>
        </p:nvSpPr>
        <p:spPr>
          <a:xfrm>
            <a:off x="1828801" y="5004437"/>
            <a:ext cx="6807200" cy="707886"/>
          </a:xfrm>
          <a:prstGeom prst="rect">
            <a:avLst/>
          </a:prstGeom>
          <a:noFill/>
        </p:spPr>
        <p:txBody>
          <a:bodyPr wrap="square" rtlCol="0">
            <a:spAutoFit/>
          </a:bodyPr>
          <a:lstStyle/>
          <a:p>
            <a:pPr algn="ctr">
              <a:lnSpc>
                <a:spcPts val="2400"/>
              </a:lnSpc>
            </a:pPr>
            <a:r>
              <a:rPr lang="en-GB" sz="2000" i="1" dirty="0">
                <a:solidFill>
                  <a:schemeClr val="tx1"/>
                </a:solidFill>
                <a:effectLst/>
                <a:latin typeface="Calibri" pitchFamily="34" charset="0"/>
              </a:rPr>
              <a:t>Nearly none of the analyzed olivines are in equilibrium with the melt (i.e., plot above or below the hypothetical equilibrium line).</a:t>
            </a:r>
          </a:p>
        </p:txBody>
      </p:sp>
      <p:sp>
        <p:nvSpPr>
          <p:cNvPr id="116" name="CasellaDiTesto 115"/>
          <p:cNvSpPr txBox="1"/>
          <p:nvPr/>
        </p:nvSpPr>
        <p:spPr>
          <a:xfrm>
            <a:off x="2646730" y="3644036"/>
            <a:ext cx="6019750" cy="830997"/>
          </a:xfrm>
          <a:prstGeom prst="rect">
            <a:avLst/>
          </a:prstGeom>
          <a:solidFill>
            <a:schemeClr val="bg1"/>
          </a:solidFill>
        </p:spPr>
        <p:txBody>
          <a:bodyPr wrap="square" rtlCol="0">
            <a:spAutoFit/>
          </a:bodyPr>
          <a:lstStyle/>
          <a:p>
            <a:pPr algn="ctr"/>
            <a:r>
              <a:rPr lang="en-GB" sz="2400" b="1">
                <a:solidFill>
                  <a:schemeClr val="tx1"/>
                </a:solidFill>
                <a:effectLst/>
                <a:latin typeface="Calibri" pitchFamily="34" charset="0"/>
              </a:rPr>
              <a:t>Olivines above the red line have too much Mg to have been crystallized from that melt.</a:t>
            </a:r>
            <a:endParaRPr lang="en-GB" b="1">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0" name="Figura a mano libera 159"/>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114"/>
          <p:cNvGrpSpPr/>
          <p:nvPr/>
        </p:nvGrpSpPr>
        <p:grpSpPr>
          <a:xfrm>
            <a:off x="2412387" y="1503772"/>
            <a:ext cx="4476909" cy="3062379"/>
            <a:chOff x="1606823" y="1449342"/>
            <a:chExt cx="4476909" cy="3062379"/>
          </a:xfrm>
        </p:grpSpPr>
        <p:grpSp>
          <p:nvGrpSpPr>
            <p:cNvPr id="5"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10"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2" name="Text Box 4">
            <a:extLst>
              <a:ext uri="{FF2B5EF4-FFF2-40B4-BE49-F238E27FC236}">
                <a16:creationId xmlns:a16="http://schemas.microsoft.com/office/drawing/2014/main" id="{2CA631A1-7704-2C56-8CB6-3BFE7515396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wipe(down)">
                                      <p:cBhvr>
                                        <p:cTn id="23" dur="500"/>
                                        <p:tgtEl>
                                          <p:spTgt spid="1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wipe(down)">
                                      <p:cBhvr>
                                        <p:cTn id="2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4" grpId="0" animBg="1"/>
      <p:bldP spid="115" grpId="0" animBg="1"/>
      <p:bldP spid="125" grpId="0" animBg="1"/>
      <p:bldP spid="55" grpId="0"/>
      <p:bldP spid="11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uppo 130"/>
          <p:cNvGrpSpPr/>
          <p:nvPr/>
        </p:nvGrpSpPr>
        <p:grpSpPr>
          <a:xfrm>
            <a:off x="876095" y="915453"/>
            <a:ext cx="7798982" cy="5677922"/>
            <a:chOff x="672431" y="872635"/>
            <a:chExt cx="7798982" cy="5677922"/>
          </a:xfrm>
        </p:grpSpPr>
        <p:sp>
          <p:nvSpPr>
            <p:cNvPr id="132" name="Rettangolo 131"/>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3" name="CasellaDiTesto 132"/>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34" name="CasellaDiTesto 133"/>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35" name="CasellaDiTesto 134"/>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136" name="CasellaDiTesto 135"/>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37" name="CasellaDiTesto 136"/>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138" name="CasellaDiTesto 137"/>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39" name="CasellaDiTesto 138"/>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140" name="Connettore 1 139"/>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1" name="Connettore 1 140"/>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2" name="Connettore 1 141"/>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3" name="Connettore 1 142"/>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5" name="CasellaDiTesto 154"/>
            <p:cNvSpPr txBox="1"/>
            <p:nvPr/>
          </p:nvSpPr>
          <p:spPr>
            <a:xfrm>
              <a:off x="1089154" y="5616130"/>
              <a:ext cx="314510" cy="400110"/>
            </a:xfrm>
            <a:prstGeom prst="rect">
              <a:avLst/>
            </a:prstGeom>
            <a:noFill/>
          </p:spPr>
          <p:txBody>
            <a:bodyPr wrap="none" rtlCol="0">
              <a:spAutoFit/>
            </a:bodyPr>
            <a:lstStyle/>
            <a:p>
              <a:r>
                <a:rPr lang="en-GB" sz="2000">
                  <a:solidFill>
                    <a:schemeClr val="bg1"/>
                  </a:solidFill>
                  <a:latin typeface="Calibri" pitchFamily="34" charset="0"/>
                </a:rPr>
                <a:t>0</a:t>
              </a:r>
              <a:endParaRPr lang="en-GB" sz="1600">
                <a:solidFill>
                  <a:schemeClr val="bg1"/>
                </a:solidFill>
                <a:latin typeface="Calibri" pitchFamily="34" charset="0"/>
              </a:endParaRPr>
            </a:p>
          </p:txBody>
        </p:sp>
        <p:sp>
          <p:nvSpPr>
            <p:cNvPr id="156" name="CasellaDiTesto 155"/>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157" name="CasellaDiTesto 156"/>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58" name="CasellaDiTesto 157"/>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59" name="CasellaDiTesto 158"/>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160" name="CasellaDiTesto 159"/>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61" name="Connettore 1 160"/>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2" name="Connettore 1 161"/>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1" name="Freccia in giù 110"/>
          <p:cNvSpPr/>
          <p:nvPr/>
        </p:nvSpPr>
        <p:spPr bwMode="auto">
          <a:xfrm rot="10800000">
            <a:off x="3284220" y="166878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2" name="Freccia in giù 111"/>
          <p:cNvSpPr/>
          <p:nvPr/>
        </p:nvSpPr>
        <p:spPr bwMode="auto">
          <a:xfrm rot="10800000">
            <a:off x="2019300" y="2110740"/>
            <a:ext cx="457200" cy="82296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4" name="Freccia in giù 113"/>
          <p:cNvSpPr/>
          <p:nvPr/>
        </p:nvSpPr>
        <p:spPr bwMode="auto">
          <a:xfrm rot="10800000">
            <a:off x="4502150" y="1356360"/>
            <a:ext cx="457200" cy="8839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5" name="Freccia in giù 114"/>
          <p:cNvSpPr/>
          <p:nvPr/>
        </p:nvSpPr>
        <p:spPr bwMode="auto">
          <a:xfrm rot="10800000">
            <a:off x="5622290" y="1249680"/>
            <a:ext cx="457200" cy="75438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reccia in giù 124"/>
          <p:cNvSpPr/>
          <p:nvPr/>
        </p:nvSpPr>
        <p:spPr bwMode="auto">
          <a:xfrm rot="10800000">
            <a:off x="6772910" y="1150620"/>
            <a:ext cx="457200" cy="655320"/>
          </a:xfrm>
          <a:prstGeom prst="downArrow">
            <a:avLst>
              <a:gd name="adj1" fmla="val 50000"/>
              <a:gd name="adj2" fmla="val 75926"/>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7" name="Freccia in giù 116"/>
          <p:cNvSpPr/>
          <p:nvPr/>
        </p:nvSpPr>
        <p:spPr bwMode="auto">
          <a:xfrm>
            <a:off x="3284220" y="2545080"/>
            <a:ext cx="457200" cy="80627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7" name="Freccia in giù 126"/>
          <p:cNvSpPr/>
          <p:nvPr/>
        </p:nvSpPr>
        <p:spPr bwMode="auto">
          <a:xfrm>
            <a:off x="2019300" y="2928619"/>
            <a:ext cx="457200" cy="803731"/>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8" name="Freccia in giù 127"/>
          <p:cNvSpPr/>
          <p:nvPr/>
        </p:nvSpPr>
        <p:spPr bwMode="auto">
          <a:xfrm>
            <a:off x="4502150" y="2242820"/>
            <a:ext cx="457200" cy="79611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9" name="Freccia in giù 128"/>
          <p:cNvSpPr/>
          <p:nvPr/>
        </p:nvSpPr>
        <p:spPr bwMode="auto">
          <a:xfrm>
            <a:off x="5622290" y="2011679"/>
            <a:ext cx="457200" cy="760551"/>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0" name="Freccia in giù 129"/>
          <p:cNvSpPr/>
          <p:nvPr/>
        </p:nvSpPr>
        <p:spPr bwMode="auto">
          <a:xfrm>
            <a:off x="6772910" y="1821181"/>
            <a:ext cx="457200" cy="669110"/>
          </a:xfrm>
          <a:prstGeom prst="downArrow">
            <a:avLst>
              <a:gd name="adj1" fmla="val 50000"/>
              <a:gd name="adj2" fmla="val 75926"/>
            </a:avLst>
          </a:prstGeom>
          <a:solidFill>
            <a:srgbClr val="0000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6" name="CasellaDiTesto 115"/>
          <p:cNvSpPr txBox="1"/>
          <p:nvPr/>
        </p:nvSpPr>
        <p:spPr>
          <a:xfrm>
            <a:off x="2646730" y="3644036"/>
            <a:ext cx="6019750" cy="830997"/>
          </a:xfrm>
          <a:prstGeom prst="rect">
            <a:avLst/>
          </a:prstGeom>
          <a:solidFill>
            <a:schemeClr val="bg1"/>
          </a:solidFill>
        </p:spPr>
        <p:txBody>
          <a:bodyPr wrap="square" rtlCol="0">
            <a:spAutoFit/>
          </a:bodyPr>
          <a:lstStyle/>
          <a:p>
            <a:pPr algn="ctr"/>
            <a:r>
              <a:rPr lang="en-GB" sz="2400" b="1">
                <a:solidFill>
                  <a:schemeClr val="tx1"/>
                </a:solidFill>
                <a:effectLst/>
                <a:latin typeface="Calibri" pitchFamily="34" charset="0"/>
              </a:rPr>
              <a:t>Olivines below the red line have too low Mg to have been crystallized from that melt.</a:t>
            </a:r>
            <a:endParaRPr lang="en-GB" b="1">
              <a:solidFill>
                <a:schemeClr val="tx1"/>
              </a:solidFill>
              <a:effectLst/>
              <a:latin typeface="Calibri" pitchFamily="34" charset="0"/>
            </a:endParaRP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5" name="Figura a mano libera 164"/>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0" name="CasellaDiTesto 9">
            <a:extLst>
              <a:ext uri="{FF2B5EF4-FFF2-40B4-BE49-F238E27FC236}">
                <a16:creationId xmlns:a16="http://schemas.microsoft.com/office/drawing/2014/main" id="{78F7816D-1B14-CE93-8F35-22B6C4F9617B}"/>
              </a:ext>
            </a:extLst>
          </p:cNvPr>
          <p:cNvSpPr txBox="1"/>
          <p:nvPr/>
        </p:nvSpPr>
        <p:spPr>
          <a:xfrm>
            <a:off x="1828801" y="5004437"/>
            <a:ext cx="6807200" cy="707886"/>
          </a:xfrm>
          <a:prstGeom prst="rect">
            <a:avLst/>
          </a:prstGeom>
          <a:noFill/>
        </p:spPr>
        <p:txBody>
          <a:bodyPr wrap="square" rtlCol="0">
            <a:spAutoFit/>
          </a:bodyPr>
          <a:lstStyle/>
          <a:p>
            <a:pPr algn="ctr">
              <a:lnSpc>
                <a:spcPts val="2400"/>
              </a:lnSpc>
            </a:pPr>
            <a:r>
              <a:rPr lang="en-GB" sz="2000" i="1" dirty="0">
                <a:solidFill>
                  <a:schemeClr val="tx1"/>
                </a:solidFill>
                <a:effectLst/>
                <a:latin typeface="Calibri" pitchFamily="34" charset="0"/>
              </a:rPr>
              <a:t>Nearly none of the analyzed olivines are in equilibrium with the melt (i.e., plot above or below the hypothetical equilibrium line).</a:t>
            </a:r>
          </a:p>
        </p:txBody>
      </p:sp>
      <p:sp>
        <p:nvSpPr>
          <p:cNvPr id="2" name="Text Box 4">
            <a:extLst>
              <a:ext uri="{FF2B5EF4-FFF2-40B4-BE49-F238E27FC236}">
                <a16:creationId xmlns:a16="http://schemas.microsoft.com/office/drawing/2014/main" id="{2B910CFA-0EF7-F8F1-B17F-993BD34CBA2D}"/>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par>
                                <p:cTn id="13" presetID="22" presetClass="exit" presetSubtype="1" fill="hold" grpId="0" nodeType="withEffect">
                                  <p:stCondLst>
                                    <p:cond delay="0"/>
                                  </p:stCondLst>
                                  <p:childTnLst>
                                    <p:animEffect transition="out" filter="wipe(up)">
                                      <p:cBhvr>
                                        <p:cTn id="14" dur="500"/>
                                        <p:tgtEl>
                                          <p:spTgt spid="111"/>
                                        </p:tgtEl>
                                      </p:cBhvr>
                                    </p:animEffect>
                                    <p:set>
                                      <p:cBhvr>
                                        <p:cTn id="15" dur="1" fill="hold">
                                          <p:stCondLst>
                                            <p:cond delay="499"/>
                                          </p:stCondLst>
                                        </p:cTn>
                                        <p:tgtEl>
                                          <p:spTgt spid="111"/>
                                        </p:tgtEl>
                                        <p:attrNameLst>
                                          <p:attrName>style.visibility</p:attrName>
                                        </p:attrNameLst>
                                      </p:cBhvr>
                                      <p:to>
                                        <p:strVal val="hidden"/>
                                      </p:to>
                                    </p:set>
                                  </p:childTnLst>
                                </p:cTn>
                              </p:par>
                              <p:par>
                                <p:cTn id="16" presetID="22" presetClass="exit" presetSubtype="1" fill="hold" grpId="0" nodeType="withEffect">
                                  <p:stCondLst>
                                    <p:cond delay="0"/>
                                  </p:stCondLst>
                                  <p:childTnLst>
                                    <p:animEffect transition="out" filter="wipe(up)">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par>
                                <p:cTn id="19" presetID="22" presetClass="exit" presetSubtype="1" fill="hold" grpId="0" nodeType="withEffect">
                                  <p:stCondLst>
                                    <p:cond delay="0"/>
                                  </p:stCondLst>
                                  <p:childTnLst>
                                    <p:animEffect transition="out" filter="wipe(up)">
                                      <p:cBhvr>
                                        <p:cTn id="20" dur="500"/>
                                        <p:tgtEl>
                                          <p:spTgt spid="115"/>
                                        </p:tgtEl>
                                      </p:cBhvr>
                                    </p:animEffect>
                                    <p:set>
                                      <p:cBhvr>
                                        <p:cTn id="21" dur="1" fill="hold">
                                          <p:stCondLst>
                                            <p:cond delay="499"/>
                                          </p:stCondLst>
                                        </p:cTn>
                                        <p:tgtEl>
                                          <p:spTgt spid="115"/>
                                        </p:tgtEl>
                                        <p:attrNameLst>
                                          <p:attrName>style.visibility</p:attrName>
                                        </p:attrNameLst>
                                      </p:cBhvr>
                                      <p:to>
                                        <p:strVal val="hidden"/>
                                      </p:to>
                                    </p:set>
                                  </p:childTnLst>
                                </p:cTn>
                              </p:par>
                              <p:par>
                                <p:cTn id="22" presetID="22" presetClass="exit" presetSubtype="1" fill="hold" grpId="0" nodeType="withEffect">
                                  <p:stCondLst>
                                    <p:cond delay="0"/>
                                  </p:stCondLst>
                                  <p:childTnLst>
                                    <p:animEffect transition="out" filter="wipe(up)">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up)">
                                      <p:cBhvr>
                                        <p:cTn id="28" dur="500"/>
                                        <p:tgtEl>
                                          <p:spTgt spid="12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up)">
                                      <p:cBhvr>
                                        <p:cTn id="31" dur="500"/>
                                        <p:tgtEl>
                                          <p:spTgt spid="11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wipe(up)">
                                      <p:cBhvr>
                                        <p:cTn id="34" dur="500"/>
                                        <p:tgtEl>
                                          <p:spTgt spid="12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up)">
                                      <p:cBhvr>
                                        <p:cTn id="37" dur="500"/>
                                        <p:tgtEl>
                                          <p:spTgt spid="12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wipe(up)">
                                      <p:cBhvr>
                                        <p:cTn id="4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4" grpId="0" animBg="1"/>
      <p:bldP spid="115" grpId="0" animBg="1"/>
      <p:bldP spid="125" grpId="0" animBg="1"/>
      <p:bldP spid="117" grpId="0" animBg="1"/>
      <p:bldP spid="127" grpId="0" animBg="1"/>
      <p:bldP spid="128" grpId="0" animBg="1"/>
      <p:bldP spid="129" grpId="0" animBg="1"/>
      <p:bldP spid="130" grpId="0" animBg="1"/>
      <p:bldP spid="11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uppo 133"/>
          <p:cNvGrpSpPr/>
          <p:nvPr/>
        </p:nvGrpSpPr>
        <p:grpSpPr>
          <a:xfrm>
            <a:off x="876095" y="915453"/>
            <a:ext cx="7798982" cy="5677922"/>
            <a:chOff x="672431" y="872635"/>
            <a:chExt cx="7798982" cy="5677922"/>
          </a:xfrm>
        </p:grpSpPr>
        <p:sp>
          <p:nvSpPr>
            <p:cNvPr id="135" name="Rettangolo 13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6" name="CasellaDiTesto 135"/>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37" name="CasellaDiTesto 136"/>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38" name="CasellaDiTesto 137"/>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139" name="CasellaDiTesto 138"/>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40" name="CasellaDiTesto 139"/>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141" name="CasellaDiTesto 140"/>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42" name="CasellaDiTesto 141"/>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143" name="Connettore 1 142"/>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5" name="Connettore 1 154"/>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6" name="Connettore 1 155"/>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7" name="Connettore 1 156"/>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8" name="CasellaDiTesto 157"/>
            <p:cNvSpPr txBox="1"/>
            <p:nvPr/>
          </p:nvSpPr>
          <p:spPr>
            <a:xfrm>
              <a:off x="1089154" y="5616130"/>
              <a:ext cx="314510" cy="400110"/>
            </a:xfrm>
            <a:prstGeom prst="rect">
              <a:avLst/>
            </a:prstGeom>
            <a:noFill/>
          </p:spPr>
          <p:txBody>
            <a:bodyPr wrap="none" rtlCol="0">
              <a:spAutoFit/>
            </a:bodyPr>
            <a:lstStyle/>
            <a:p>
              <a:r>
                <a:rPr lang="en-GB" sz="2000">
                  <a:solidFill>
                    <a:schemeClr val="bg1"/>
                  </a:solidFill>
                  <a:latin typeface="Calibri" pitchFamily="34" charset="0"/>
                </a:rPr>
                <a:t>0</a:t>
              </a:r>
              <a:endParaRPr lang="en-GB" sz="1600">
                <a:solidFill>
                  <a:schemeClr val="bg1"/>
                </a:solidFill>
                <a:latin typeface="Calibri" pitchFamily="34" charset="0"/>
              </a:endParaRPr>
            </a:p>
          </p:txBody>
        </p:sp>
        <p:sp>
          <p:nvSpPr>
            <p:cNvPr id="159" name="CasellaDiTesto 158"/>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160" name="CasellaDiTesto 159"/>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61" name="CasellaDiTesto 160"/>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62" name="CasellaDiTesto 161"/>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163" name="CasellaDiTesto 162"/>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64" name="Connettore 1 163"/>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5" name="Connettore 1 164"/>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6" name="CasellaDiTesto 115"/>
          <p:cNvSpPr txBox="1"/>
          <p:nvPr/>
        </p:nvSpPr>
        <p:spPr>
          <a:xfrm>
            <a:off x="2611560" y="3563441"/>
            <a:ext cx="5999040" cy="590931"/>
          </a:xfrm>
          <a:prstGeom prst="rect">
            <a:avLst/>
          </a:prstGeom>
          <a:solidFill>
            <a:schemeClr val="bg1"/>
          </a:solidFill>
        </p:spPr>
        <p:txBody>
          <a:bodyPr wrap="square" rtlCol="0">
            <a:spAutoFit/>
          </a:bodyPr>
          <a:lstStyle/>
          <a:p>
            <a:pPr>
              <a:lnSpc>
                <a:spcPct val="90000"/>
              </a:lnSpc>
            </a:pPr>
            <a:r>
              <a:rPr lang="en-GB" dirty="0">
                <a:solidFill>
                  <a:schemeClr val="tx1"/>
                </a:solidFill>
                <a:effectLst/>
                <a:latin typeface="Calibri" pitchFamily="34" charset="0"/>
              </a:rPr>
              <a:t>How is it possible to have olivine Fo-richer (Mg-richer) than equilibrium olivine?</a:t>
            </a:r>
          </a:p>
        </p:txBody>
      </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31" name="CasellaDiTesto 130"/>
          <p:cNvSpPr txBox="1"/>
          <p:nvPr/>
        </p:nvSpPr>
        <p:spPr>
          <a:xfrm>
            <a:off x="4562475" y="3802298"/>
            <a:ext cx="2505075" cy="338554"/>
          </a:xfrm>
          <a:prstGeom prst="rect">
            <a:avLst/>
          </a:prstGeom>
          <a:noFill/>
        </p:spPr>
        <p:txBody>
          <a:bodyPr wrap="square" rtlCol="0">
            <a:spAutoFit/>
          </a:bodyPr>
          <a:lstStyle/>
          <a:p>
            <a:r>
              <a:rPr lang="en-GB" sz="1400" b="1" i="1" dirty="0">
                <a:solidFill>
                  <a:srgbClr val="FF0000"/>
                </a:solidFill>
                <a:effectLst/>
                <a:latin typeface="Calibri" pitchFamily="34" charset="0"/>
                <a:sym typeface="Wingdings" panose="05000000000000000000" pitchFamily="2" charset="2"/>
              </a:rPr>
              <a:t> </a:t>
            </a:r>
            <a:r>
              <a:rPr lang="en-GB" sz="1600" b="1" i="1" dirty="0">
                <a:solidFill>
                  <a:srgbClr val="FF0000"/>
                </a:solidFill>
                <a:effectLst/>
                <a:latin typeface="Calibri" pitchFamily="34" charset="0"/>
              </a:rPr>
              <a:t>Xenocrysts or Antecrysts</a:t>
            </a:r>
          </a:p>
        </p:txBody>
      </p:sp>
      <p:sp>
        <p:nvSpPr>
          <p:cNvPr id="132" name="CasellaDiTesto 131"/>
          <p:cNvSpPr txBox="1"/>
          <p:nvPr/>
        </p:nvSpPr>
        <p:spPr>
          <a:xfrm>
            <a:off x="1838325" y="4734684"/>
            <a:ext cx="6815248" cy="590931"/>
          </a:xfrm>
          <a:prstGeom prst="rect">
            <a:avLst/>
          </a:prstGeom>
          <a:noFill/>
        </p:spPr>
        <p:txBody>
          <a:bodyPr wrap="square" rtlCol="0">
            <a:spAutoFit/>
          </a:bodyPr>
          <a:lstStyle/>
          <a:p>
            <a:pPr>
              <a:lnSpc>
                <a:spcPct val="90000"/>
              </a:lnSpc>
            </a:pPr>
            <a:r>
              <a:rPr lang="en-GB" dirty="0">
                <a:solidFill>
                  <a:schemeClr val="tx1"/>
                </a:solidFill>
                <a:effectLst/>
                <a:latin typeface="Calibri" pitchFamily="34" charset="0"/>
              </a:rPr>
              <a:t>How is it possible to have olivine Fo-poorer (Fe-richer) than equilibrium olivine?</a:t>
            </a:r>
          </a:p>
        </p:txBody>
      </p:sp>
      <p:sp>
        <p:nvSpPr>
          <p:cNvPr id="133" name="CasellaDiTesto 132"/>
          <p:cNvSpPr txBox="1"/>
          <p:nvPr/>
        </p:nvSpPr>
        <p:spPr>
          <a:xfrm>
            <a:off x="2666999" y="4934067"/>
            <a:ext cx="4933951" cy="384080"/>
          </a:xfrm>
          <a:prstGeom prst="rect">
            <a:avLst/>
          </a:prstGeom>
          <a:noFill/>
        </p:spPr>
        <p:txBody>
          <a:bodyPr wrap="square" rtlCol="0">
            <a:spAutoFit/>
          </a:bodyPr>
          <a:lstStyle/>
          <a:p>
            <a:pPr>
              <a:lnSpc>
                <a:spcPts val="2400"/>
              </a:lnSpc>
            </a:pPr>
            <a:r>
              <a:rPr lang="en-GB" sz="1400" b="1" i="1" dirty="0">
                <a:solidFill>
                  <a:srgbClr val="FF0000"/>
                </a:solidFill>
                <a:effectLst/>
                <a:latin typeface="Calibri" pitchFamily="34" charset="0"/>
                <a:sym typeface="Wingdings" panose="05000000000000000000" pitchFamily="2" charset="2"/>
              </a:rPr>
              <a:t> </a:t>
            </a:r>
            <a:r>
              <a:rPr lang="en-GB" sz="1600" b="1" i="1" dirty="0">
                <a:solidFill>
                  <a:srgbClr val="FF0000"/>
                </a:solidFill>
                <a:effectLst/>
                <a:latin typeface="Calibri" pitchFamily="34" charset="0"/>
              </a:rPr>
              <a:t>Recycling of phases crystallized in more evolved melts</a:t>
            </a:r>
          </a:p>
        </p:txBody>
      </p:sp>
      <p:sp>
        <p:nvSpPr>
          <p:cNvPr id="168" name="Figura a mano libera 167"/>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796801"/>
              <a:ext cx="180000" cy="1018200"/>
              <a:chOff x="2257063" y="1796801"/>
              <a:chExt cx="180000" cy="1018200"/>
            </a:xfrm>
          </p:grpSpPr>
          <p:sp>
            <p:nvSpPr>
              <p:cNvPr id="77" name="Ovale 76"/>
              <p:cNvSpPr/>
              <p:nvPr/>
            </p:nvSpPr>
            <p:spPr bwMode="auto">
              <a:xfrm>
                <a:off x="2257063" y="17968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2" name="CasellaDiTesto 1">
            <a:extLst>
              <a:ext uri="{FF2B5EF4-FFF2-40B4-BE49-F238E27FC236}">
                <a16:creationId xmlns:a16="http://schemas.microsoft.com/office/drawing/2014/main" id="{F6AF33CA-52E7-731B-1415-77E3EA89F83E}"/>
              </a:ext>
            </a:extLst>
          </p:cNvPr>
          <p:cNvSpPr txBox="1"/>
          <p:nvPr/>
        </p:nvSpPr>
        <p:spPr>
          <a:xfrm>
            <a:off x="2611560" y="4077791"/>
            <a:ext cx="6037140" cy="480131"/>
          </a:xfrm>
          <a:prstGeom prst="rect">
            <a:avLst/>
          </a:prstGeom>
          <a:noFill/>
        </p:spPr>
        <p:txBody>
          <a:bodyPr wrap="square" rtlCol="0">
            <a:spAutoFit/>
          </a:bodyPr>
          <a:lstStyle/>
          <a:p>
            <a:pPr>
              <a:lnSpc>
                <a:spcPct val="90000"/>
              </a:lnSpc>
            </a:pPr>
            <a:r>
              <a:rPr lang="en-GB" sz="1400" i="1" dirty="0">
                <a:solidFill>
                  <a:schemeClr val="tx1"/>
                </a:solidFill>
                <a:effectLst/>
                <a:latin typeface="Calibri" pitchFamily="34" charset="0"/>
              </a:rPr>
              <a:t>These could be olivine crystals formed in equilibrium with a more primitive melt or fragments of mantle rocks (peridotites).</a:t>
            </a:r>
          </a:p>
        </p:txBody>
      </p:sp>
      <p:sp>
        <p:nvSpPr>
          <p:cNvPr id="10" name="CasellaDiTesto 9">
            <a:extLst>
              <a:ext uri="{FF2B5EF4-FFF2-40B4-BE49-F238E27FC236}">
                <a16:creationId xmlns:a16="http://schemas.microsoft.com/office/drawing/2014/main" id="{F2D4BA48-3AA6-FA9B-5B34-E5737030484E}"/>
              </a:ext>
            </a:extLst>
          </p:cNvPr>
          <p:cNvSpPr txBox="1"/>
          <p:nvPr/>
        </p:nvSpPr>
        <p:spPr>
          <a:xfrm>
            <a:off x="1828801" y="5268416"/>
            <a:ext cx="6838950" cy="480131"/>
          </a:xfrm>
          <a:prstGeom prst="rect">
            <a:avLst/>
          </a:prstGeom>
          <a:noFill/>
        </p:spPr>
        <p:txBody>
          <a:bodyPr wrap="square" rtlCol="0">
            <a:spAutoFit/>
          </a:bodyPr>
          <a:lstStyle/>
          <a:p>
            <a:pPr>
              <a:lnSpc>
                <a:spcPct val="90000"/>
              </a:lnSpc>
            </a:pPr>
            <a:r>
              <a:rPr lang="en-GB" sz="1400" i="1" dirty="0">
                <a:solidFill>
                  <a:schemeClr val="tx1"/>
                </a:solidFill>
                <a:effectLst/>
                <a:latin typeface="Calibri" pitchFamily="34" charset="0"/>
              </a:rPr>
              <a:t>These could be olivine crystals formed in equilibrium with a more evolved melt characterised by lower MgO content, e.g., scraped off from shallow magma chambers.</a:t>
            </a:r>
          </a:p>
        </p:txBody>
      </p:sp>
      <p:sp>
        <p:nvSpPr>
          <p:cNvPr id="11" name="Text Box 4">
            <a:extLst>
              <a:ext uri="{FF2B5EF4-FFF2-40B4-BE49-F238E27FC236}">
                <a16:creationId xmlns:a16="http://schemas.microsoft.com/office/drawing/2014/main" id="{EA4FEE06-BF37-6D85-6241-FCB73E084D4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31" grpId="0"/>
      <p:bldP spid="132" grpId="0"/>
      <p:bldP spid="133" grpId="0"/>
      <p:bldP spid="2"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33"/>
          <p:cNvGrpSpPr/>
          <p:nvPr/>
        </p:nvGrpSpPr>
        <p:grpSpPr>
          <a:xfrm>
            <a:off x="876095" y="915453"/>
            <a:ext cx="7798982" cy="5677922"/>
            <a:chOff x="672431" y="872635"/>
            <a:chExt cx="7798982" cy="5677922"/>
          </a:xfrm>
        </p:grpSpPr>
        <p:sp>
          <p:nvSpPr>
            <p:cNvPr id="135" name="Rettangolo 13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6" name="CasellaDiTesto 135"/>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37" name="CasellaDiTesto 136"/>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38" name="CasellaDiTesto 137"/>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139" name="CasellaDiTesto 138"/>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40" name="CasellaDiTesto 139"/>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141" name="CasellaDiTesto 140"/>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42" name="CasellaDiTesto 141"/>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143" name="Connettore 1 142"/>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5" name="Connettore 1 154"/>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6" name="Connettore 1 155"/>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7" name="Connettore 1 156"/>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8" name="CasellaDiTesto 157"/>
            <p:cNvSpPr txBox="1"/>
            <p:nvPr/>
          </p:nvSpPr>
          <p:spPr>
            <a:xfrm>
              <a:off x="1089154" y="5616130"/>
              <a:ext cx="314510" cy="400110"/>
            </a:xfrm>
            <a:prstGeom prst="rect">
              <a:avLst/>
            </a:prstGeom>
            <a:noFill/>
          </p:spPr>
          <p:txBody>
            <a:bodyPr wrap="none" rtlCol="0">
              <a:spAutoFit/>
            </a:bodyPr>
            <a:lstStyle/>
            <a:p>
              <a:r>
                <a:rPr lang="en-GB" sz="2000">
                  <a:solidFill>
                    <a:schemeClr val="bg1"/>
                  </a:solidFill>
                  <a:latin typeface="Calibri" pitchFamily="34" charset="0"/>
                </a:rPr>
                <a:t>0</a:t>
              </a:r>
              <a:endParaRPr lang="en-GB" sz="1600">
                <a:solidFill>
                  <a:schemeClr val="bg1"/>
                </a:solidFill>
                <a:latin typeface="Calibri" pitchFamily="34" charset="0"/>
              </a:endParaRPr>
            </a:p>
          </p:txBody>
        </p:sp>
        <p:sp>
          <p:nvSpPr>
            <p:cNvPr id="159" name="CasellaDiTesto 158"/>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160" name="CasellaDiTesto 159"/>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61" name="CasellaDiTesto 160"/>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62" name="CasellaDiTesto 161"/>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163" name="CasellaDiTesto 162"/>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64" name="Connettore 1 163"/>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5" name="Connettore 1 164"/>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8" name="Figura a mano libera 167"/>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503772"/>
            <a:ext cx="4476909" cy="3062379"/>
            <a:chOff x="1606823" y="1449342"/>
            <a:chExt cx="4476909" cy="3062379"/>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972061"/>
              <a:ext cx="180000" cy="842940"/>
              <a:chOff x="2257063" y="1972061"/>
              <a:chExt cx="180000" cy="842940"/>
            </a:xfrm>
          </p:grpSpPr>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449342"/>
              <a:ext cx="840400" cy="1437808"/>
              <a:chOff x="5243332" y="1449342"/>
              <a:chExt cx="840400" cy="1437808"/>
            </a:xfrm>
          </p:grpSpPr>
          <p:sp>
            <p:nvSpPr>
              <p:cNvPr id="96" name="Ovale 95"/>
              <p:cNvSpPr/>
              <p:nvPr/>
            </p:nvSpPr>
            <p:spPr bwMode="auto">
              <a:xfrm>
                <a:off x="5243332" y="160225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Ovale 118"/>
              <p:cNvSpPr/>
              <p:nvPr/>
            </p:nvSpPr>
            <p:spPr bwMode="auto">
              <a:xfrm>
                <a:off x="5903732" y="144934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15" name="Rettangolo 114"/>
          <p:cNvSpPr/>
          <p:nvPr/>
        </p:nvSpPr>
        <p:spPr bwMode="auto">
          <a:xfrm>
            <a:off x="1733550" y="1038225"/>
            <a:ext cx="7058025" cy="4875213"/>
          </a:xfrm>
          <a:prstGeom prst="rect">
            <a:avLst/>
          </a:prstGeom>
          <a:solidFill>
            <a:srgbClr val="00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18" name="Connettore 2 117"/>
          <p:cNvCxnSpPr/>
          <p:nvPr/>
        </p:nvCxnSpPr>
        <p:spPr bwMode="auto">
          <a:xfrm flipV="1">
            <a:off x="3155307" y="1938528"/>
            <a:ext cx="2952000" cy="0"/>
          </a:xfrm>
          <a:prstGeom prst="straightConnector1">
            <a:avLst/>
          </a:prstGeom>
          <a:noFill/>
          <a:ln w="28575" cap="flat" cmpd="sng" algn="ctr">
            <a:solidFill>
              <a:srgbClr val="00FFFF"/>
            </a:solidFill>
            <a:prstDash val="solid"/>
            <a:round/>
            <a:headEnd type="none" w="med" len="med"/>
            <a:tailEnd type="arrow"/>
          </a:ln>
          <a:effectLst>
            <a:outerShdw blurRad="50800" dist="38100" dir="2700000" algn="tl" rotWithShape="0">
              <a:prstClr val="black">
                <a:alpha val="40000"/>
              </a:prstClr>
            </a:outerShdw>
          </a:effectLst>
        </p:spPr>
      </p:cxnSp>
      <p:cxnSp>
        <p:nvCxnSpPr>
          <p:cNvPr id="128" name="Connettore 2 127"/>
          <p:cNvCxnSpPr/>
          <p:nvPr/>
        </p:nvCxnSpPr>
        <p:spPr bwMode="auto">
          <a:xfrm flipH="1">
            <a:off x="6093460" y="1938528"/>
            <a:ext cx="0" cy="3913632"/>
          </a:xfrm>
          <a:prstGeom prst="straightConnector1">
            <a:avLst/>
          </a:prstGeom>
          <a:noFill/>
          <a:ln w="19050" cap="flat" cmpd="sng" algn="ctr">
            <a:solidFill>
              <a:srgbClr val="00FFFF"/>
            </a:solidFill>
            <a:prstDash val="dash"/>
            <a:round/>
            <a:headEnd type="none" w="med" len="med"/>
            <a:tailEnd type="arrow"/>
          </a:ln>
          <a:effectLst/>
        </p:spPr>
      </p:cxnSp>
      <p:sp>
        <p:nvSpPr>
          <p:cNvPr id="116" name="CasellaDiTesto 115"/>
          <p:cNvSpPr txBox="1"/>
          <p:nvPr/>
        </p:nvSpPr>
        <p:spPr>
          <a:xfrm>
            <a:off x="2571750" y="3753571"/>
            <a:ext cx="3505200" cy="923330"/>
          </a:xfrm>
          <a:prstGeom prst="rect">
            <a:avLst/>
          </a:prstGeom>
          <a:noFill/>
        </p:spPr>
        <p:txBody>
          <a:bodyPr wrap="square" rtlCol="0">
            <a:spAutoFit/>
          </a:bodyPr>
          <a:lstStyle/>
          <a:p>
            <a:pPr algn="ctr">
              <a:lnSpc>
                <a:spcPct val="90000"/>
              </a:lnSpc>
            </a:pPr>
            <a:r>
              <a:rPr lang="en-GB" sz="2000" dirty="0">
                <a:solidFill>
                  <a:schemeClr val="bg1"/>
                </a:solidFill>
                <a:latin typeface="Calibri" pitchFamily="34" charset="0"/>
              </a:rPr>
              <a:t>Let’s focus on one single olivine composition found in one of the several investigated samples.</a:t>
            </a:r>
          </a:p>
        </p:txBody>
      </p:sp>
      <p:sp>
        <p:nvSpPr>
          <p:cNvPr id="129" name="CasellaDiTesto 128"/>
          <p:cNvSpPr txBox="1"/>
          <p:nvPr/>
        </p:nvSpPr>
        <p:spPr>
          <a:xfrm>
            <a:off x="6029326" y="3477346"/>
            <a:ext cx="2619374" cy="1477328"/>
          </a:xfrm>
          <a:prstGeom prst="rect">
            <a:avLst/>
          </a:prstGeom>
          <a:noFill/>
        </p:spPr>
        <p:txBody>
          <a:bodyPr wrap="square" rtlCol="0">
            <a:spAutoFit/>
          </a:bodyPr>
          <a:lstStyle/>
          <a:p>
            <a:pPr algn="ctr">
              <a:lnSpc>
                <a:spcPct val="90000"/>
              </a:lnSpc>
            </a:pPr>
            <a:r>
              <a:rPr lang="en-GB" sz="2000" dirty="0">
                <a:solidFill>
                  <a:schemeClr val="bg1"/>
                </a:solidFill>
                <a:latin typeface="Calibri" pitchFamily="34" charset="0"/>
              </a:rPr>
              <a:t>What is the theorical composition of the liquid from which this olivine has been crystallized?</a:t>
            </a:r>
          </a:p>
        </p:txBody>
      </p:sp>
      <p:sp>
        <p:nvSpPr>
          <p:cNvPr id="130" name="CasellaDiTesto 129"/>
          <p:cNvSpPr txBox="1"/>
          <p:nvPr/>
        </p:nvSpPr>
        <p:spPr>
          <a:xfrm>
            <a:off x="0" y="606089"/>
            <a:ext cx="9144000" cy="830997"/>
          </a:xfrm>
          <a:prstGeom prst="rect">
            <a:avLst/>
          </a:prstGeom>
          <a:solidFill>
            <a:schemeClr val="tx1"/>
          </a:solidFill>
          <a:ln>
            <a:noFill/>
          </a:ln>
        </p:spPr>
        <p:txBody>
          <a:bodyPr wrap="square" rtlCol="0">
            <a:spAutoFit/>
          </a:bodyPr>
          <a:lstStyle/>
          <a:p>
            <a:pPr algn="ctr"/>
            <a:r>
              <a:rPr lang="en-GB" sz="2400" dirty="0">
                <a:solidFill>
                  <a:schemeClr val="bg1"/>
                </a:solidFill>
                <a:latin typeface="Calibri" pitchFamily="34" charset="0"/>
              </a:rPr>
              <a:t>Using the composition of the olivine with highest Fo content we can hypothesize the composition of the liquid in equilibrium with it.</a:t>
            </a:r>
          </a:p>
        </p:txBody>
      </p:sp>
      <p:sp>
        <p:nvSpPr>
          <p:cNvPr id="10" name="CasellaDiTesto 9">
            <a:extLst>
              <a:ext uri="{FF2B5EF4-FFF2-40B4-BE49-F238E27FC236}">
                <a16:creationId xmlns:a16="http://schemas.microsoft.com/office/drawing/2014/main" id="{226DEAE5-FD72-C294-8ABC-6FEBA9956394}"/>
              </a:ext>
            </a:extLst>
          </p:cNvPr>
          <p:cNvSpPr txBox="1"/>
          <p:nvPr/>
        </p:nvSpPr>
        <p:spPr>
          <a:xfrm>
            <a:off x="1809750" y="5028665"/>
            <a:ext cx="6858000" cy="369332"/>
          </a:xfrm>
          <a:prstGeom prst="rect">
            <a:avLst/>
          </a:prstGeom>
          <a:noFill/>
        </p:spPr>
        <p:txBody>
          <a:bodyPr wrap="square" rtlCol="0">
            <a:spAutoFit/>
          </a:bodyPr>
          <a:lstStyle/>
          <a:p>
            <a:pPr algn="ctr">
              <a:lnSpc>
                <a:spcPct val="90000"/>
              </a:lnSpc>
            </a:pPr>
            <a:r>
              <a:rPr lang="en-GB" sz="2000" dirty="0">
                <a:solidFill>
                  <a:schemeClr val="bg1"/>
                </a:solidFill>
                <a:latin typeface="Calibri" pitchFamily="34" charset="0"/>
              </a:rPr>
              <a:t>The Mg# actually measured is much lower (&lt;0.4)</a:t>
            </a:r>
          </a:p>
        </p:txBody>
      </p:sp>
      <p:cxnSp>
        <p:nvCxnSpPr>
          <p:cNvPr id="11" name="Connettore 2 10">
            <a:extLst>
              <a:ext uri="{FF2B5EF4-FFF2-40B4-BE49-F238E27FC236}">
                <a16:creationId xmlns:a16="http://schemas.microsoft.com/office/drawing/2014/main" id="{2F3543A0-049D-B034-2C97-DAC74644ED3D}"/>
              </a:ext>
            </a:extLst>
          </p:cNvPr>
          <p:cNvCxnSpPr/>
          <p:nvPr/>
        </p:nvCxnSpPr>
        <p:spPr bwMode="auto">
          <a:xfrm flipH="1">
            <a:off x="3155307" y="1938528"/>
            <a:ext cx="0" cy="3913632"/>
          </a:xfrm>
          <a:prstGeom prst="straightConnector1">
            <a:avLst/>
          </a:prstGeom>
          <a:noFill/>
          <a:ln w="19050" cap="flat" cmpd="sng" algn="ctr">
            <a:solidFill>
              <a:srgbClr val="00FFFF"/>
            </a:solidFill>
            <a:prstDash val="dash"/>
            <a:round/>
            <a:headEnd type="none" w="med" len="med"/>
            <a:tailEnd type="arrow"/>
          </a:ln>
          <a:effectLst/>
        </p:spPr>
      </p:cxnSp>
      <p:sp>
        <p:nvSpPr>
          <p:cNvPr id="111" name="Ovale 110"/>
          <p:cNvSpPr/>
          <p:nvPr/>
        </p:nvSpPr>
        <p:spPr bwMode="auto">
          <a:xfrm>
            <a:off x="3062627" y="185123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 name="Text Box 4">
            <a:extLst>
              <a:ext uri="{FF2B5EF4-FFF2-40B4-BE49-F238E27FC236}">
                <a16:creationId xmlns:a16="http://schemas.microsoft.com/office/drawing/2014/main" id="{5FE65DE1-93F0-5AFB-5C42-9DE1F76A599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wipe(left)">
                                      <p:cBhvr>
                                        <p:cTn id="21" dur="500"/>
                                        <p:tgtEl>
                                          <p:spTgt spid="118"/>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up)">
                                      <p:cBhvr>
                                        <p:cTn id="25" dur="5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fade">
                                      <p:cBhvr>
                                        <p:cTn id="3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p:bldP spid="129" grpId="0"/>
      <p:bldP spid="130"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81320"/>
            <a:ext cx="5721350" cy="5726387"/>
            <a:chOff x="0" y="554"/>
            <a:chExt cx="3604" cy="3846"/>
          </a:xfrm>
        </p:grpSpPr>
        <p:sp>
          <p:nvSpPr>
            <p:cNvPr id="140" name="Rettangolo 7"/>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141" name="CasellaDiTesto 140"/>
            <p:cNvSpPr txBox="1"/>
            <p:nvPr/>
          </p:nvSpPr>
          <p:spPr bwMode="auto">
            <a:xfrm rot="16200000">
              <a:off x="-218" y="2509"/>
              <a:ext cx="836" cy="233"/>
            </a:xfrm>
            <a:prstGeom prst="rect">
              <a:avLst/>
            </a:prstGeom>
            <a:noFill/>
          </p:spPr>
          <p:txBody>
            <a:bodyPr wrap="none">
              <a:spAutoFit/>
            </a:bodyPr>
            <a:lstStyle/>
            <a:p>
              <a:pP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142" name="CasellaDiTesto 141"/>
            <p:cNvSpPr txBox="1"/>
            <p:nvPr/>
          </p:nvSpPr>
          <p:spPr bwMode="auto">
            <a:xfrm>
              <a:off x="1429" y="786"/>
              <a:ext cx="379" cy="227"/>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143" name="CasellaDiTesto 142"/>
            <p:cNvSpPr txBox="1"/>
            <p:nvPr/>
          </p:nvSpPr>
          <p:spPr bwMode="auto">
            <a:xfrm>
              <a:off x="1043" y="604"/>
              <a:ext cx="1153" cy="248"/>
            </a:xfrm>
            <a:prstGeom prst="rect">
              <a:avLst/>
            </a:prstGeom>
            <a:noFill/>
          </p:spPr>
          <p:txBody>
            <a:bodyPr wrap="square">
              <a:spAutoFit/>
            </a:bodyPr>
            <a:lstStyle/>
            <a:p>
              <a:pPr algn="ct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Temperature (</a:t>
              </a:r>
              <a:r>
                <a:rPr lang="en-GB" sz="1800" baseline="30000" dirty="0" err="1">
                  <a:solidFill>
                    <a:schemeClr val="bg1"/>
                  </a:solidFill>
                  <a:effectLst>
                    <a:outerShdw blurRad="38100" dist="38100" dir="2700000" algn="tl">
                      <a:srgbClr val="000000"/>
                    </a:outerShdw>
                  </a:effectLst>
                  <a:latin typeface="Calibri" pitchFamily="34" charset="0"/>
                  <a:cs typeface="Arial" pitchFamily="34" charset="0"/>
                </a:rPr>
                <a:t>o</a:t>
              </a:r>
              <a:r>
                <a:rPr lang="en-GB" sz="1800" dirty="0" err="1">
                  <a:solidFill>
                    <a:schemeClr val="bg1"/>
                  </a:solidFill>
                  <a:effectLst>
                    <a:outerShdw blurRad="38100" dist="38100" dir="2700000" algn="tl">
                      <a:srgbClr val="000000"/>
                    </a:outerShdw>
                  </a:effectLst>
                  <a:latin typeface="Calibri" pitchFamily="34" charset="0"/>
                  <a:cs typeface="Arial" pitchFamily="34" charset="0"/>
                </a:rPr>
                <a:t>C</a:t>
              </a:r>
              <a:r>
                <a:rPr lang="en-GB" sz="1800" dirty="0">
                  <a:solidFill>
                    <a:schemeClr val="bg1"/>
                  </a:solidFill>
                  <a:effectLst>
                    <a:outerShdw blurRad="38100" dist="38100" dir="2700000" algn="tl">
                      <a:srgbClr val="000000"/>
                    </a:outerShdw>
                  </a:effectLst>
                  <a:latin typeface="Calibri" pitchFamily="34" charset="0"/>
                  <a:cs typeface="Arial" pitchFamily="34" charset="0"/>
                </a:rPr>
                <a:t>)</a:t>
              </a:r>
            </a:p>
          </p:txBody>
        </p:sp>
        <p:sp>
          <p:nvSpPr>
            <p:cNvPr id="144" name="CasellaDiTesto 143"/>
            <p:cNvSpPr txBox="1"/>
            <p:nvPr/>
          </p:nvSpPr>
          <p:spPr bwMode="auto">
            <a:xfrm>
              <a:off x="1946" y="786"/>
              <a:ext cx="379" cy="227"/>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145" name="CasellaDiTesto 144"/>
            <p:cNvSpPr txBox="1"/>
            <p:nvPr/>
          </p:nvSpPr>
          <p:spPr bwMode="auto">
            <a:xfrm>
              <a:off x="2475" y="786"/>
              <a:ext cx="379" cy="227"/>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46" name="CasellaDiTesto 145"/>
            <p:cNvSpPr txBox="1"/>
            <p:nvPr/>
          </p:nvSpPr>
          <p:spPr bwMode="auto">
            <a:xfrm>
              <a:off x="172" y="3080"/>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147"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48"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49"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50"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99"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212"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213"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15"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216"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17"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18"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19"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20"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21" name="CasellaDiTesto 220"/>
            <p:cNvSpPr txBox="1"/>
            <p:nvPr/>
          </p:nvSpPr>
          <p:spPr bwMode="auto">
            <a:xfrm>
              <a:off x="181" y="4173"/>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222" name="CasellaDiTesto 221"/>
            <p:cNvSpPr txBox="1"/>
            <p:nvPr/>
          </p:nvSpPr>
          <p:spPr bwMode="auto">
            <a:xfrm>
              <a:off x="183" y="1980"/>
              <a:ext cx="379" cy="227"/>
            </a:xfrm>
            <a:prstGeom prst="rect">
              <a:avLst/>
            </a:prstGeom>
            <a:noFill/>
          </p:spPr>
          <p:txBody>
            <a:bodyPr wrap="none">
              <a:spAutoFit/>
            </a:bodyPr>
            <a:lstStyle/>
            <a:p>
              <a:pP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223" name="CasellaDiTesto 222"/>
            <p:cNvSpPr txBox="1"/>
            <p:nvPr/>
          </p:nvSpPr>
          <p:spPr bwMode="auto">
            <a:xfrm>
              <a:off x="392" y="869"/>
              <a:ext cx="182" cy="227"/>
            </a:xfrm>
            <a:prstGeom prst="rect">
              <a:avLst/>
            </a:prstGeom>
            <a:noFill/>
          </p:spPr>
          <p:txBody>
            <a:bodyPr wrap="none">
              <a:spAutoFit/>
            </a:bodyPr>
            <a:lstStyle/>
            <a:p>
              <a:pP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224" name="Connettore 1 31"/>
            <p:cNvCxnSpPr>
              <a:cxnSpLocks noChangeShapeType="1"/>
            </p:cNvCxnSpPr>
            <p:nvPr/>
          </p:nvCxnSpPr>
          <p:spPr bwMode="auto">
            <a:xfrm rot="5400000">
              <a:off x="2069" y="1055"/>
              <a:ext cx="135" cy="0"/>
            </a:xfrm>
            <a:prstGeom prst="line">
              <a:avLst/>
            </a:prstGeom>
            <a:noFill/>
            <a:ln w="28575">
              <a:solidFill>
                <a:schemeClr val="bg1"/>
              </a:solidFill>
              <a:round/>
              <a:headEnd/>
              <a:tailEnd/>
            </a:ln>
          </p:spPr>
        </p:cxnSp>
        <p:cxnSp>
          <p:nvCxnSpPr>
            <p:cNvPr id="225" name="Connettore 1 31"/>
            <p:cNvCxnSpPr>
              <a:cxnSpLocks noChangeShapeType="1"/>
            </p:cNvCxnSpPr>
            <p:nvPr/>
          </p:nvCxnSpPr>
          <p:spPr bwMode="auto">
            <a:xfrm rot="5400000">
              <a:off x="1545" y="1060"/>
              <a:ext cx="145" cy="0"/>
            </a:xfrm>
            <a:prstGeom prst="line">
              <a:avLst/>
            </a:prstGeom>
            <a:noFill/>
            <a:ln w="28575">
              <a:solidFill>
                <a:schemeClr val="bg1"/>
              </a:solidFill>
              <a:round/>
              <a:headEnd/>
              <a:tailEnd/>
            </a:ln>
          </p:spPr>
        </p:cxnSp>
        <p:cxnSp>
          <p:nvCxnSpPr>
            <p:cNvPr id="226" name="Connettore 1 26"/>
            <p:cNvCxnSpPr>
              <a:cxnSpLocks noChangeShapeType="1"/>
            </p:cNvCxnSpPr>
            <p:nvPr/>
          </p:nvCxnSpPr>
          <p:spPr bwMode="auto">
            <a:xfrm rot="5400000">
              <a:off x="1015" y="1055"/>
              <a:ext cx="135" cy="0"/>
            </a:xfrm>
            <a:prstGeom prst="line">
              <a:avLst/>
            </a:prstGeom>
            <a:noFill/>
            <a:ln w="28575">
              <a:solidFill>
                <a:schemeClr val="bg1"/>
              </a:solidFill>
              <a:round/>
              <a:headEnd/>
              <a:tailEnd/>
            </a:ln>
          </p:spPr>
        </p:cxnSp>
        <p:sp>
          <p:nvSpPr>
            <p:cNvPr id="227" name="CasellaDiTesto 226"/>
            <p:cNvSpPr txBox="1"/>
            <p:nvPr/>
          </p:nvSpPr>
          <p:spPr bwMode="auto">
            <a:xfrm>
              <a:off x="893" y="786"/>
              <a:ext cx="379" cy="227"/>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228" name="Connettore 1 35"/>
            <p:cNvCxnSpPr>
              <a:cxnSpLocks noChangeShapeType="1"/>
            </p:cNvCxnSpPr>
            <p:nvPr/>
          </p:nvCxnSpPr>
          <p:spPr bwMode="auto">
            <a:xfrm>
              <a:off x="1873" y="993"/>
              <a:ext cx="0" cy="73"/>
            </a:xfrm>
            <a:prstGeom prst="line">
              <a:avLst/>
            </a:prstGeom>
            <a:noFill/>
            <a:ln w="28575">
              <a:solidFill>
                <a:schemeClr val="bg1"/>
              </a:solidFill>
              <a:round/>
              <a:headEnd/>
              <a:tailEnd/>
            </a:ln>
          </p:spPr>
        </p:cxnSp>
        <p:cxnSp>
          <p:nvCxnSpPr>
            <p:cNvPr id="229" name="Connettore 1 35"/>
            <p:cNvCxnSpPr>
              <a:cxnSpLocks noChangeShapeType="1"/>
            </p:cNvCxnSpPr>
            <p:nvPr/>
          </p:nvCxnSpPr>
          <p:spPr bwMode="auto">
            <a:xfrm flipH="1">
              <a:off x="951" y="989"/>
              <a:ext cx="0" cy="85"/>
            </a:xfrm>
            <a:prstGeom prst="line">
              <a:avLst/>
            </a:prstGeom>
            <a:noFill/>
            <a:ln w="28575">
              <a:solidFill>
                <a:schemeClr val="bg1"/>
              </a:solidFill>
              <a:round/>
              <a:headEnd/>
              <a:tailEnd/>
            </a:ln>
          </p:spPr>
        </p:cxnSp>
        <p:cxnSp>
          <p:nvCxnSpPr>
            <p:cNvPr id="230" name="Connettore 1 35"/>
            <p:cNvCxnSpPr>
              <a:cxnSpLocks noChangeShapeType="1"/>
            </p:cNvCxnSpPr>
            <p:nvPr/>
          </p:nvCxnSpPr>
          <p:spPr bwMode="auto">
            <a:xfrm flipH="1">
              <a:off x="804" y="989"/>
              <a:ext cx="0" cy="80"/>
            </a:xfrm>
            <a:prstGeom prst="line">
              <a:avLst/>
            </a:prstGeom>
            <a:noFill/>
            <a:ln w="28575">
              <a:solidFill>
                <a:schemeClr val="bg1"/>
              </a:solidFill>
              <a:round/>
              <a:headEnd/>
              <a:tailEnd/>
            </a:ln>
          </p:spPr>
        </p:cxnSp>
        <p:cxnSp>
          <p:nvCxnSpPr>
            <p:cNvPr id="231" name="Connettore 1 35"/>
            <p:cNvCxnSpPr>
              <a:cxnSpLocks noChangeShapeType="1"/>
            </p:cNvCxnSpPr>
            <p:nvPr/>
          </p:nvCxnSpPr>
          <p:spPr bwMode="auto">
            <a:xfrm>
              <a:off x="656" y="989"/>
              <a:ext cx="0" cy="75"/>
            </a:xfrm>
            <a:prstGeom prst="line">
              <a:avLst/>
            </a:prstGeom>
            <a:noFill/>
            <a:ln w="28575">
              <a:solidFill>
                <a:schemeClr val="bg1"/>
              </a:solidFill>
              <a:round/>
              <a:headEnd/>
              <a:tailEnd/>
            </a:ln>
          </p:spPr>
        </p:cxnSp>
        <p:sp>
          <p:nvSpPr>
            <p:cNvPr id="232" name="Rettangolo 24"/>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233" name="Connettore 1 35"/>
            <p:cNvCxnSpPr>
              <a:cxnSpLocks noChangeShapeType="1"/>
            </p:cNvCxnSpPr>
            <p:nvPr/>
          </p:nvCxnSpPr>
          <p:spPr bwMode="auto">
            <a:xfrm flipH="1">
              <a:off x="2000" y="993"/>
              <a:ext cx="0" cy="79"/>
            </a:xfrm>
            <a:prstGeom prst="line">
              <a:avLst/>
            </a:prstGeom>
            <a:noFill/>
            <a:ln w="28575">
              <a:solidFill>
                <a:schemeClr val="bg1"/>
              </a:solidFill>
              <a:round/>
              <a:headEnd/>
              <a:tailEnd/>
            </a:ln>
          </p:spPr>
        </p:cxnSp>
        <p:cxnSp>
          <p:nvCxnSpPr>
            <p:cNvPr id="234" name="Connettore 1 35"/>
            <p:cNvCxnSpPr>
              <a:cxnSpLocks noChangeShapeType="1"/>
            </p:cNvCxnSpPr>
            <p:nvPr/>
          </p:nvCxnSpPr>
          <p:spPr bwMode="auto">
            <a:xfrm flipH="1">
              <a:off x="1742" y="993"/>
              <a:ext cx="0" cy="76"/>
            </a:xfrm>
            <a:prstGeom prst="line">
              <a:avLst/>
            </a:prstGeom>
            <a:noFill/>
            <a:ln w="28575">
              <a:solidFill>
                <a:schemeClr val="bg1"/>
              </a:solidFill>
              <a:round/>
              <a:headEnd/>
              <a:tailEnd/>
            </a:ln>
          </p:spPr>
        </p:cxnSp>
        <p:cxnSp>
          <p:nvCxnSpPr>
            <p:cNvPr id="235" name="Connettore 1 35"/>
            <p:cNvCxnSpPr>
              <a:cxnSpLocks noChangeShapeType="1"/>
            </p:cNvCxnSpPr>
            <p:nvPr/>
          </p:nvCxnSpPr>
          <p:spPr bwMode="auto">
            <a:xfrm>
              <a:off x="2394" y="993"/>
              <a:ext cx="0" cy="73"/>
            </a:xfrm>
            <a:prstGeom prst="line">
              <a:avLst/>
            </a:prstGeom>
            <a:noFill/>
            <a:ln w="28575">
              <a:solidFill>
                <a:schemeClr val="bg1"/>
              </a:solidFill>
              <a:round/>
              <a:headEnd/>
              <a:tailEnd/>
            </a:ln>
          </p:spPr>
        </p:cxnSp>
        <p:cxnSp>
          <p:nvCxnSpPr>
            <p:cNvPr id="236" name="Connettore 1 35"/>
            <p:cNvCxnSpPr>
              <a:cxnSpLocks noChangeShapeType="1"/>
            </p:cNvCxnSpPr>
            <p:nvPr/>
          </p:nvCxnSpPr>
          <p:spPr bwMode="auto">
            <a:xfrm flipH="1">
              <a:off x="2521" y="993"/>
              <a:ext cx="1" cy="79"/>
            </a:xfrm>
            <a:prstGeom prst="line">
              <a:avLst/>
            </a:prstGeom>
            <a:noFill/>
            <a:ln w="28575">
              <a:solidFill>
                <a:schemeClr val="bg1"/>
              </a:solidFill>
              <a:round/>
              <a:headEnd/>
              <a:tailEnd/>
            </a:ln>
          </p:spPr>
        </p:cxnSp>
        <p:cxnSp>
          <p:nvCxnSpPr>
            <p:cNvPr id="237" name="Connettore 1 35"/>
            <p:cNvCxnSpPr>
              <a:cxnSpLocks noChangeShapeType="1"/>
            </p:cNvCxnSpPr>
            <p:nvPr/>
          </p:nvCxnSpPr>
          <p:spPr bwMode="auto">
            <a:xfrm flipH="1">
              <a:off x="2263" y="993"/>
              <a:ext cx="0" cy="76"/>
            </a:xfrm>
            <a:prstGeom prst="line">
              <a:avLst/>
            </a:prstGeom>
            <a:noFill/>
            <a:ln w="28575">
              <a:solidFill>
                <a:schemeClr val="bg1"/>
              </a:solidFill>
              <a:round/>
              <a:headEnd/>
              <a:tailEnd/>
            </a:ln>
          </p:spPr>
        </p:cxnSp>
        <p:cxnSp>
          <p:nvCxnSpPr>
            <p:cNvPr id="238" name="Connettore 1 35"/>
            <p:cNvCxnSpPr>
              <a:cxnSpLocks noChangeShapeType="1"/>
            </p:cNvCxnSpPr>
            <p:nvPr/>
          </p:nvCxnSpPr>
          <p:spPr bwMode="auto">
            <a:xfrm>
              <a:off x="1347" y="993"/>
              <a:ext cx="0" cy="73"/>
            </a:xfrm>
            <a:prstGeom prst="line">
              <a:avLst/>
            </a:prstGeom>
            <a:noFill/>
            <a:ln w="28575">
              <a:solidFill>
                <a:schemeClr val="bg1"/>
              </a:solidFill>
              <a:round/>
              <a:headEnd/>
              <a:tailEnd/>
            </a:ln>
          </p:spPr>
        </p:cxnSp>
        <p:cxnSp>
          <p:nvCxnSpPr>
            <p:cNvPr id="239" name="Connettore 1 35"/>
            <p:cNvCxnSpPr>
              <a:cxnSpLocks noChangeShapeType="1"/>
            </p:cNvCxnSpPr>
            <p:nvPr/>
          </p:nvCxnSpPr>
          <p:spPr bwMode="auto">
            <a:xfrm flipH="1">
              <a:off x="1474" y="993"/>
              <a:ext cx="0" cy="79"/>
            </a:xfrm>
            <a:prstGeom prst="line">
              <a:avLst/>
            </a:prstGeom>
            <a:noFill/>
            <a:ln w="28575">
              <a:solidFill>
                <a:schemeClr val="bg1"/>
              </a:solidFill>
              <a:round/>
              <a:headEnd/>
              <a:tailEnd/>
            </a:ln>
          </p:spPr>
        </p:cxnSp>
        <p:cxnSp>
          <p:nvCxnSpPr>
            <p:cNvPr id="240" name="Connettore 1 35"/>
            <p:cNvCxnSpPr>
              <a:cxnSpLocks noChangeShapeType="1"/>
            </p:cNvCxnSpPr>
            <p:nvPr/>
          </p:nvCxnSpPr>
          <p:spPr bwMode="auto">
            <a:xfrm flipH="1">
              <a:off x="1216" y="993"/>
              <a:ext cx="0" cy="76"/>
            </a:xfrm>
            <a:prstGeom prst="line">
              <a:avLst/>
            </a:prstGeom>
            <a:noFill/>
            <a:ln w="28575">
              <a:solidFill>
                <a:schemeClr val="bg1"/>
              </a:solidFill>
              <a:round/>
              <a:headEnd/>
              <a:tailEnd/>
            </a:ln>
          </p:spPr>
        </p:cxnSp>
      </p:grpSp>
      <p:sp>
        <p:nvSpPr>
          <p:cNvPr id="241" name="Figura a mano libera 240"/>
          <p:cNvSpPr/>
          <p:nvPr/>
        </p:nvSpPr>
        <p:spPr bwMode="auto">
          <a:xfrm>
            <a:off x="957263" y="1554955"/>
            <a:ext cx="2913062" cy="4760119"/>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05217 w 3316922"/>
              <a:gd name="connsiteY1" fmla="*/ 211614 h 4910614"/>
              <a:gd name="connsiteX2" fmla="*/ 2083117 w 3316922"/>
              <a:gd name="connsiteY2" fmla="*/ 4304824 h 4910614"/>
              <a:gd name="connsiteX3" fmla="*/ 3316922 w 3316922"/>
              <a:gd name="connsiteY3" fmla="*/ 4910614 h 4910614"/>
              <a:gd name="connsiteX0" fmla="*/ 0 w 3316922"/>
              <a:gd name="connsiteY0" fmla="*/ 0 h 4916964"/>
              <a:gd name="connsiteX1" fmla="*/ 1105217 w 3316922"/>
              <a:gd name="connsiteY1" fmla="*/ 211614 h 4916964"/>
              <a:gd name="connsiteX2" fmla="*/ 2121217 w 3316922"/>
              <a:gd name="connsiteY2" fmla="*/ 4565174 h 4916964"/>
              <a:gd name="connsiteX3" fmla="*/ 3316922 w 3316922"/>
              <a:gd name="connsiteY3" fmla="*/ 4910614 h 4916964"/>
              <a:gd name="connsiteX0" fmla="*/ 0 w 2913062"/>
              <a:gd name="connsiteY0" fmla="*/ 0 h 4916964"/>
              <a:gd name="connsiteX1" fmla="*/ 1105217 w 2913062"/>
              <a:gd name="connsiteY1" fmla="*/ 211614 h 4916964"/>
              <a:gd name="connsiteX2" fmla="*/ 2121217 w 2913062"/>
              <a:gd name="connsiteY2" fmla="*/ 4565174 h 4916964"/>
              <a:gd name="connsiteX3" fmla="*/ 2913062 w 2913062"/>
              <a:gd name="connsiteY3" fmla="*/ 4760119 h 4916964"/>
              <a:gd name="connsiteX0" fmla="*/ 0 w 2913062"/>
              <a:gd name="connsiteY0" fmla="*/ 0 h 4760119"/>
              <a:gd name="connsiteX1" fmla="*/ 1105217 w 2913062"/>
              <a:gd name="connsiteY1" fmla="*/ 211614 h 4760119"/>
              <a:gd name="connsiteX2" fmla="*/ 2121217 w 2913062"/>
              <a:gd name="connsiteY2" fmla="*/ 4565174 h 4760119"/>
              <a:gd name="connsiteX3" fmla="*/ 2913062 w 2913062"/>
              <a:gd name="connsiteY3" fmla="*/ 4760119 h 4760119"/>
              <a:gd name="connsiteX0" fmla="*/ 0 w 2913062"/>
              <a:gd name="connsiteY0" fmla="*/ 0 h 4760119"/>
              <a:gd name="connsiteX1" fmla="*/ 1105217 w 2913062"/>
              <a:gd name="connsiteY1" fmla="*/ 211614 h 4760119"/>
              <a:gd name="connsiteX2" fmla="*/ 2121217 w 2913062"/>
              <a:gd name="connsiteY2" fmla="*/ 4565174 h 4760119"/>
              <a:gd name="connsiteX3" fmla="*/ 2913062 w 2913062"/>
              <a:gd name="connsiteY3" fmla="*/ 4760119 h 4760119"/>
              <a:gd name="connsiteX0" fmla="*/ 0 w 2913062"/>
              <a:gd name="connsiteY0" fmla="*/ 0 h 4760119"/>
              <a:gd name="connsiteX1" fmla="*/ 1105217 w 2913062"/>
              <a:gd name="connsiteY1" fmla="*/ 211614 h 4760119"/>
              <a:gd name="connsiteX2" fmla="*/ 2121217 w 2913062"/>
              <a:gd name="connsiteY2" fmla="*/ 4565174 h 4760119"/>
              <a:gd name="connsiteX3" fmla="*/ 2913062 w 2913062"/>
              <a:gd name="connsiteY3" fmla="*/ 4760119 h 4760119"/>
              <a:gd name="connsiteX0" fmla="*/ 0 w 2913062"/>
              <a:gd name="connsiteY0" fmla="*/ 0 h 4760119"/>
              <a:gd name="connsiteX1" fmla="*/ 1105217 w 2913062"/>
              <a:gd name="connsiteY1" fmla="*/ 224314 h 4760119"/>
              <a:gd name="connsiteX2" fmla="*/ 2121217 w 2913062"/>
              <a:gd name="connsiteY2" fmla="*/ 4565174 h 4760119"/>
              <a:gd name="connsiteX3" fmla="*/ 2913062 w 2913062"/>
              <a:gd name="connsiteY3" fmla="*/ 4760119 h 4760119"/>
              <a:gd name="connsiteX0" fmla="*/ 0 w 2913062"/>
              <a:gd name="connsiteY0" fmla="*/ 0 h 4760119"/>
              <a:gd name="connsiteX1" fmla="*/ 1105217 w 2913062"/>
              <a:gd name="connsiteY1" fmla="*/ 224314 h 4760119"/>
              <a:gd name="connsiteX2" fmla="*/ 2121217 w 2913062"/>
              <a:gd name="connsiteY2" fmla="*/ 4565174 h 4760119"/>
              <a:gd name="connsiteX3" fmla="*/ 2913062 w 2913062"/>
              <a:gd name="connsiteY3" fmla="*/ 4760119 h 4760119"/>
            </a:gdLst>
            <a:ahLst/>
            <a:cxnLst>
              <a:cxn ang="0">
                <a:pos x="connsiteX0" y="connsiteY0"/>
              </a:cxn>
              <a:cxn ang="0">
                <a:pos x="connsiteX1" y="connsiteY1"/>
              </a:cxn>
              <a:cxn ang="0">
                <a:pos x="connsiteX2" y="connsiteY2"/>
              </a:cxn>
              <a:cxn ang="0">
                <a:pos x="connsiteX3" y="connsiteY3"/>
              </a:cxn>
            </a:cxnLst>
            <a:rect l="l" t="t" r="r" b="b"/>
            <a:pathLst>
              <a:path w="2913062" h="4760119">
                <a:moveTo>
                  <a:pt x="0" y="0"/>
                </a:moveTo>
                <a:cubicBezTo>
                  <a:pt x="579755" y="38100"/>
                  <a:pt x="938847" y="79534"/>
                  <a:pt x="1105217" y="224314"/>
                </a:cubicBezTo>
                <a:cubicBezTo>
                  <a:pt x="1416367" y="1070134"/>
                  <a:pt x="1968817" y="3770154"/>
                  <a:pt x="2121217" y="4565174"/>
                </a:cubicBezTo>
                <a:cubicBezTo>
                  <a:pt x="2211387" y="4701064"/>
                  <a:pt x="2683033" y="4722019"/>
                  <a:pt x="2913062" y="4760119"/>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2" name="CasellaDiTesto 241"/>
          <p:cNvSpPr txBox="1"/>
          <p:nvPr/>
        </p:nvSpPr>
        <p:spPr>
          <a:xfrm>
            <a:off x="4363276" y="1435346"/>
            <a:ext cx="4736876" cy="461665"/>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Upper Boundary Layer</a:t>
            </a:r>
          </a:p>
        </p:txBody>
      </p:sp>
      <p:sp>
        <p:nvSpPr>
          <p:cNvPr id="243" name="CasellaDiTesto 242"/>
          <p:cNvSpPr txBox="1"/>
          <p:nvPr/>
        </p:nvSpPr>
        <p:spPr>
          <a:xfrm>
            <a:off x="4352926" y="2251321"/>
            <a:ext cx="4747624" cy="646331"/>
          </a:xfrm>
          <a:prstGeom prst="rect">
            <a:avLst/>
          </a:prstGeom>
          <a:noFill/>
        </p:spPr>
        <p:txBody>
          <a:bodyPr wrap="square">
            <a:spAutoFit/>
          </a:bodyPr>
          <a:lstStyle/>
          <a:p>
            <a:pPr algn="ctr" eaLnBrk="0" hangingPunct="0">
              <a:defRPr/>
            </a:pPr>
            <a:r>
              <a:rPr lang="en-GB" sz="3600" dirty="0">
                <a:solidFill>
                  <a:srgbClr val="FFFF00"/>
                </a:solidFill>
                <a:effectLst>
                  <a:outerShdw blurRad="38100" dist="38100" dir="2700000" algn="tl">
                    <a:srgbClr val="000000"/>
                  </a:outerShdw>
                </a:effectLst>
                <a:latin typeface="Calibri" pitchFamily="34" charset="0"/>
                <a:cs typeface="Arial" pitchFamily="34" charset="0"/>
              </a:rPr>
              <a:t>Adiabatic interior?</a:t>
            </a:r>
          </a:p>
        </p:txBody>
      </p:sp>
      <p:sp>
        <p:nvSpPr>
          <p:cNvPr id="244" name="CasellaDiTesto 243"/>
          <p:cNvSpPr txBox="1"/>
          <p:nvPr/>
        </p:nvSpPr>
        <p:spPr>
          <a:xfrm>
            <a:off x="4363276" y="5956546"/>
            <a:ext cx="4763251" cy="461665"/>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Lower Boundary Layer</a:t>
            </a:r>
          </a:p>
        </p:txBody>
      </p:sp>
      <p:sp>
        <p:nvSpPr>
          <p:cNvPr id="245" name="Figura a mano libera 244"/>
          <p:cNvSpPr>
            <a:spLocks/>
          </p:cNvSpPr>
          <p:nvPr/>
        </p:nvSpPr>
        <p:spPr bwMode="auto">
          <a:xfrm>
            <a:off x="935863" y="1543296"/>
            <a:ext cx="1116012" cy="224631"/>
          </a:xfrm>
          <a:custGeom>
            <a:avLst/>
            <a:gdLst>
              <a:gd name="T0" fmla="*/ 0 w 1223010"/>
              <a:gd name="T1" fmla="*/ 0 h 300990"/>
              <a:gd name="T2" fmla="*/ 1223962 w 1223010"/>
              <a:gd name="T3" fmla="*/ 301625 h 300990"/>
              <a:gd name="T4" fmla="*/ 0 60000 65536"/>
              <a:gd name="T5" fmla="*/ 0 60000 65536"/>
              <a:gd name="connsiteX0" fmla="*/ 0 w 1192078"/>
              <a:gd name="connsiteY0" fmla="*/ 0 h 253465"/>
              <a:gd name="connsiteX1" fmla="*/ 1192078 w 1192078"/>
              <a:gd name="connsiteY1" fmla="*/ 253465 h 253465"/>
              <a:gd name="connsiteX0" fmla="*/ 0 w 1192078"/>
              <a:gd name="connsiteY0" fmla="*/ 0 h 253465"/>
              <a:gd name="connsiteX1" fmla="*/ 1192078 w 1192078"/>
              <a:gd name="connsiteY1" fmla="*/ 253465 h 253465"/>
              <a:gd name="connsiteX0" fmla="*/ 0 w 1103247"/>
              <a:gd name="connsiteY0" fmla="*/ 0 h 202772"/>
              <a:gd name="connsiteX1" fmla="*/ 1103247 w 1103247"/>
              <a:gd name="connsiteY1" fmla="*/ 202772 h 202772"/>
              <a:gd name="connsiteX0" fmla="*/ 0 w 1103247"/>
              <a:gd name="connsiteY0" fmla="*/ 0 h 202772"/>
              <a:gd name="connsiteX1" fmla="*/ 1103247 w 1103247"/>
              <a:gd name="connsiteY1" fmla="*/ 202772 h 202772"/>
              <a:gd name="connsiteX0" fmla="*/ 0 w 1115144"/>
              <a:gd name="connsiteY0" fmla="*/ 0 h 224158"/>
              <a:gd name="connsiteX1" fmla="*/ 1115144 w 1115144"/>
              <a:gd name="connsiteY1" fmla="*/ 224158 h 224158"/>
              <a:gd name="connsiteX0" fmla="*/ 0 w 1115144"/>
              <a:gd name="connsiteY0" fmla="*/ 0 h 224158"/>
              <a:gd name="connsiteX1" fmla="*/ 1115144 w 1115144"/>
              <a:gd name="connsiteY1" fmla="*/ 224158 h 224158"/>
              <a:gd name="connsiteX0" fmla="*/ 0 w 1115144"/>
              <a:gd name="connsiteY0" fmla="*/ 0 h 224158"/>
              <a:gd name="connsiteX1" fmla="*/ 40419 w 1115144"/>
              <a:gd name="connsiteY1" fmla="*/ 11635 h 224158"/>
              <a:gd name="connsiteX2" fmla="*/ 1115144 w 1115144"/>
              <a:gd name="connsiteY2" fmla="*/ 224158 h 224158"/>
              <a:gd name="connsiteX0" fmla="*/ 0 w 1115144"/>
              <a:gd name="connsiteY0" fmla="*/ 0 h 224158"/>
              <a:gd name="connsiteX1" fmla="*/ 40419 w 1115144"/>
              <a:gd name="connsiteY1" fmla="*/ 11635 h 224158"/>
              <a:gd name="connsiteX2" fmla="*/ 1115144 w 1115144"/>
              <a:gd name="connsiteY2" fmla="*/ 224158 h 224158"/>
            </a:gdLst>
            <a:ahLst/>
            <a:cxnLst>
              <a:cxn ang="0">
                <a:pos x="connsiteX0" y="connsiteY0"/>
              </a:cxn>
              <a:cxn ang="0">
                <a:pos x="connsiteX1" y="connsiteY1"/>
              </a:cxn>
              <a:cxn ang="0">
                <a:pos x="connsiteX2" y="connsiteY2"/>
              </a:cxn>
            </a:cxnLst>
            <a:rect l="l" t="t" r="r" b="b"/>
            <a:pathLst>
              <a:path w="1115144" h="224158">
                <a:moveTo>
                  <a:pt x="0" y="0"/>
                </a:moveTo>
                <a:lnTo>
                  <a:pt x="40419" y="11635"/>
                </a:lnTo>
                <a:cubicBezTo>
                  <a:pt x="446543" y="48298"/>
                  <a:pt x="911012" y="72343"/>
                  <a:pt x="1115144" y="224158"/>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246" name="Figura a mano libera 245"/>
          <p:cNvSpPr>
            <a:spLocks/>
          </p:cNvSpPr>
          <p:nvPr/>
        </p:nvSpPr>
        <p:spPr bwMode="auto">
          <a:xfrm>
            <a:off x="3082957" y="6146412"/>
            <a:ext cx="787368" cy="168663"/>
          </a:xfrm>
          <a:custGeom>
            <a:avLst/>
            <a:gdLst>
              <a:gd name="T0" fmla="*/ 0 w 744855"/>
              <a:gd name="T1" fmla="*/ 0 h 287655"/>
              <a:gd name="T2" fmla="*/ 746125 w 744855"/>
              <a:gd name="T3" fmla="*/ 288925 h 287655"/>
              <a:gd name="T4" fmla="*/ 0 60000 65536"/>
              <a:gd name="T5" fmla="*/ 0 60000 65536"/>
              <a:gd name="connsiteX0" fmla="*/ 0 w 1191768"/>
              <a:gd name="connsiteY0" fmla="*/ 0 h 519991"/>
              <a:gd name="connsiteX1" fmla="*/ 1191768 w 1191768"/>
              <a:gd name="connsiteY1" fmla="*/ 519991 h 519991"/>
              <a:gd name="connsiteX0" fmla="*/ 0 w 1191768"/>
              <a:gd name="connsiteY0" fmla="*/ 0 h 519991"/>
              <a:gd name="connsiteX1" fmla="*/ 1191768 w 1191768"/>
              <a:gd name="connsiteY1" fmla="*/ 519991 h 519991"/>
              <a:gd name="connsiteX0" fmla="*/ 0 w 1184636"/>
              <a:gd name="connsiteY0" fmla="*/ 0 h 527103"/>
              <a:gd name="connsiteX1" fmla="*/ 1184636 w 1184636"/>
              <a:gd name="connsiteY1" fmla="*/ 527103 h 527103"/>
              <a:gd name="connsiteX0" fmla="*/ 0 w 1184636"/>
              <a:gd name="connsiteY0" fmla="*/ 0 h 527103"/>
              <a:gd name="connsiteX1" fmla="*/ 1184636 w 1184636"/>
              <a:gd name="connsiteY1" fmla="*/ 527103 h 527103"/>
              <a:gd name="connsiteX0" fmla="*/ 0 w 1190975"/>
              <a:gd name="connsiteY0" fmla="*/ 0 h 318474"/>
              <a:gd name="connsiteX1" fmla="*/ 1190975 w 1190975"/>
              <a:gd name="connsiteY1" fmla="*/ 318474 h 318474"/>
              <a:gd name="connsiteX0" fmla="*/ 0 w 786028"/>
              <a:gd name="connsiteY0" fmla="*/ 0 h 238851"/>
              <a:gd name="connsiteX1" fmla="*/ 786028 w 786028"/>
              <a:gd name="connsiteY1" fmla="*/ 167922 h 238851"/>
              <a:gd name="connsiteX0" fmla="*/ 0 w 786028"/>
              <a:gd name="connsiteY0" fmla="*/ 0 h 167922"/>
              <a:gd name="connsiteX1" fmla="*/ 786028 w 786028"/>
              <a:gd name="connsiteY1" fmla="*/ 167922 h 167922"/>
              <a:gd name="connsiteX0" fmla="*/ 0 w 786028"/>
              <a:gd name="connsiteY0" fmla="*/ 0 h 172709"/>
              <a:gd name="connsiteX1" fmla="*/ 786028 w 786028"/>
              <a:gd name="connsiteY1" fmla="*/ 167922 h 172709"/>
              <a:gd name="connsiteX0" fmla="*/ 0 w 786028"/>
              <a:gd name="connsiteY0" fmla="*/ 0 h 167922"/>
              <a:gd name="connsiteX1" fmla="*/ 786028 w 786028"/>
              <a:gd name="connsiteY1" fmla="*/ 167922 h 167922"/>
            </a:gdLst>
            <a:ahLst/>
            <a:cxnLst>
              <a:cxn ang="0">
                <a:pos x="connsiteX0" y="connsiteY0"/>
              </a:cxn>
              <a:cxn ang="0">
                <a:pos x="connsiteX1" y="connsiteY1"/>
              </a:cxn>
            </a:cxnLst>
            <a:rect l="l" t="t" r="r" b="b"/>
            <a:pathLst>
              <a:path w="786028" h="167922">
                <a:moveTo>
                  <a:pt x="0" y="0"/>
                </a:moveTo>
                <a:cubicBezTo>
                  <a:pt x="193518" y="115570"/>
                  <a:pt x="608284" y="149002"/>
                  <a:pt x="786028" y="167922"/>
                </a:cubicBezTo>
              </a:path>
            </a:pathLst>
          </a:custGeom>
          <a:noFill/>
          <a:ln w="3810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dirty="0">
              <a:latin typeface="Calibri" pitchFamily="34" charset="0"/>
            </a:endParaRPr>
          </a:p>
        </p:txBody>
      </p:sp>
      <p:sp>
        <p:nvSpPr>
          <p:cNvPr id="247" name="CasellaDiTesto 246"/>
          <p:cNvSpPr txBox="1"/>
          <p:nvPr/>
        </p:nvSpPr>
        <p:spPr>
          <a:xfrm>
            <a:off x="4352924" y="3313359"/>
            <a:ext cx="4791075" cy="523220"/>
          </a:xfrm>
          <a:prstGeom prst="rect">
            <a:avLst/>
          </a:prstGeom>
          <a:noFill/>
        </p:spPr>
        <p:txBody>
          <a:bodyPr wrap="square">
            <a:spAutoFit/>
          </a:bodyPr>
          <a:lstStyle/>
          <a:p>
            <a:pPr algn="ct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Mantle adiabat  ~0.6 K/km</a:t>
            </a:r>
          </a:p>
        </p:txBody>
      </p:sp>
      <p:cxnSp>
        <p:nvCxnSpPr>
          <p:cNvPr id="248" name="Connettore 1 247"/>
          <p:cNvCxnSpPr>
            <a:cxnSpLocks noChangeShapeType="1"/>
          </p:cNvCxnSpPr>
          <p:nvPr/>
        </p:nvCxnSpPr>
        <p:spPr bwMode="auto">
          <a:xfrm>
            <a:off x="2826720" y="1556792"/>
            <a:ext cx="968516" cy="4701108"/>
          </a:xfrm>
          <a:prstGeom prst="line">
            <a:avLst/>
          </a:prstGeom>
          <a:noFill/>
          <a:ln w="19050">
            <a:solidFill>
              <a:schemeClr val="accent1"/>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249" name="Stella a 5 punte 100"/>
          <p:cNvSpPr>
            <a:spLocks/>
          </p:cNvSpPr>
          <p:nvPr/>
        </p:nvSpPr>
        <p:spPr bwMode="auto">
          <a:xfrm>
            <a:off x="3638812" y="6083648"/>
            <a:ext cx="396000" cy="396000"/>
          </a:xfrm>
          <a:custGeom>
            <a:avLst/>
            <a:gdLst>
              <a:gd name="T0" fmla="*/ 162719 w 325677"/>
              <a:gd name="T1" fmla="*/ 0 h 413359"/>
              <a:gd name="T2" fmla="*/ 0 w 325677"/>
              <a:gd name="T3" fmla="*/ 157656 h 413359"/>
              <a:gd name="T4" fmla="*/ 62153 w 325677"/>
              <a:gd name="T5" fmla="*/ 412749 h 413359"/>
              <a:gd name="T6" fmla="*/ 263284 w 325677"/>
              <a:gd name="T7" fmla="*/ 412749 h 413359"/>
              <a:gd name="T8" fmla="*/ 325437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B050"/>
          </a:solidFill>
          <a:ln w="9525" cap="flat" cmpd="sng">
            <a:solidFill>
              <a:schemeClr val="bg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250" name="Stella a 5 punte 137"/>
          <p:cNvSpPr>
            <a:spLocks/>
          </p:cNvSpPr>
          <p:nvPr/>
        </p:nvSpPr>
        <p:spPr bwMode="auto">
          <a:xfrm>
            <a:off x="2593847" y="46293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251" name="Stella a 5 punte 139"/>
          <p:cNvSpPr>
            <a:spLocks/>
          </p:cNvSpPr>
          <p:nvPr/>
        </p:nvSpPr>
        <p:spPr bwMode="auto">
          <a:xfrm>
            <a:off x="2310002" y="3181596"/>
            <a:ext cx="396000" cy="396000"/>
          </a:xfrm>
          <a:custGeom>
            <a:avLst/>
            <a:gdLst>
              <a:gd name="T0" fmla="*/ 188119 w 377190"/>
              <a:gd name="T1" fmla="*/ 0 h 413359"/>
              <a:gd name="T2" fmla="*/ 0 w 377190"/>
              <a:gd name="T3" fmla="*/ 157656 h 413359"/>
              <a:gd name="T4" fmla="*/ 71855 w 377190"/>
              <a:gd name="T5" fmla="*/ 412749 h 413359"/>
              <a:gd name="T6" fmla="*/ 304382 w 377190"/>
              <a:gd name="T7" fmla="*/ 412749 h 413359"/>
              <a:gd name="T8" fmla="*/ 376237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252" name="Stella a 5 punte 140"/>
          <p:cNvSpPr>
            <a:spLocks/>
          </p:cNvSpPr>
          <p:nvPr/>
        </p:nvSpPr>
        <p:spPr bwMode="auto">
          <a:xfrm>
            <a:off x="2012187" y="1830634"/>
            <a:ext cx="396000" cy="396000"/>
          </a:xfrm>
          <a:custGeom>
            <a:avLst/>
            <a:gdLst>
              <a:gd name="T0" fmla="*/ 188913 w 377190"/>
              <a:gd name="T1" fmla="*/ 0 h 413359"/>
              <a:gd name="T2" fmla="*/ 0 w 377190"/>
              <a:gd name="T3" fmla="*/ 157656 h 413359"/>
              <a:gd name="T4" fmla="*/ 72158 w 377190"/>
              <a:gd name="T5" fmla="*/ 412749 h 413359"/>
              <a:gd name="T6" fmla="*/ 305667 w 377190"/>
              <a:gd name="T7" fmla="*/ 412749 h 413359"/>
              <a:gd name="T8" fmla="*/ 377825 w 377190"/>
              <a:gd name="T9" fmla="*/ 157656 h 413359"/>
              <a:gd name="T10" fmla="*/ 17694720 60000 65536"/>
              <a:gd name="T11" fmla="*/ 11796480 60000 65536"/>
              <a:gd name="T12" fmla="*/ 5898240 60000 65536"/>
              <a:gd name="T13" fmla="*/ 5898240 60000 65536"/>
              <a:gd name="T14" fmla="*/ 0 60000 65536"/>
              <a:gd name="T15" fmla="*/ 116559 w 377190"/>
              <a:gd name="T16" fmla="*/ 157890 h 413359"/>
              <a:gd name="T17" fmla="*/ 260631 w 377190"/>
              <a:gd name="T18" fmla="*/ 315776 h 413359"/>
            </a:gdLst>
            <a:ahLst/>
            <a:cxnLst>
              <a:cxn ang="T10">
                <a:pos x="T0" y="T1"/>
              </a:cxn>
              <a:cxn ang="T11">
                <a:pos x="T2" y="T3"/>
              </a:cxn>
              <a:cxn ang="T12">
                <a:pos x="T4" y="T5"/>
              </a:cxn>
              <a:cxn ang="T13">
                <a:pos x="T6" y="T7"/>
              </a:cxn>
              <a:cxn ang="T14">
                <a:pos x="T8" y="T9"/>
              </a:cxn>
            </a:cxnLst>
            <a:rect l="T15" t="T16" r="T17" b="T18"/>
            <a:pathLst>
              <a:path w="377190" h="413359">
                <a:moveTo>
                  <a:pt x="0" y="157889"/>
                </a:moveTo>
                <a:lnTo>
                  <a:pt x="144075" y="157890"/>
                </a:lnTo>
                <a:lnTo>
                  <a:pt x="188595" y="0"/>
                </a:lnTo>
                <a:lnTo>
                  <a:pt x="233115" y="157890"/>
                </a:lnTo>
                <a:lnTo>
                  <a:pt x="377190" y="157889"/>
                </a:lnTo>
                <a:lnTo>
                  <a:pt x="260631" y="255469"/>
                </a:lnTo>
                <a:lnTo>
                  <a:pt x="305153" y="413358"/>
                </a:lnTo>
                <a:lnTo>
                  <a:pt x="188595" y="315776"/>
                </a:lnTo>
                <a:lnTo>
                  <a:pt x="72037" y="413358"/>
                </a:lnTo>
                <a:lnTo>
                  <a:pt x="116559" y="255469"/>
                </a:lnTo>
                <a:lnTo>
                  <a:pt x="0" y="157889"/>
                </a:lnTo>
                <a:close/>
              </a:path>
            </a:pathLst>
          </a:custGeom>
          <a:solidFill>
            <a:srgbClr val="00FF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r>
              <a:rPr lang="en-GB">
                <a:latin typeface="Calibri" pitchFamily="34" charset="0"/>
              </a:rPr>
              <a:t> </a:t>
            </a:r>
          </a:p>
        </p:txBody>
      </p:sp>
      <p:sp>
        <p:nvSpPr>
          <p:cNvPr id="253" name="CasellaDiTesto 252"/>
          <p:cNvSpPr txBox="1"/>
          <p:nvPr/>
        </p:nvSpPr>
        <p:spPr>
          <a:xfrm rot="4680000">
            <a:off x="2668889" y="4089131"/>
            <a:ext cx="1771650" cy="369332"/>
          </a:xfrm>
          <a:prstGeom prst="rect">
            <a:avLst/>
          </a:prstGeom>
          <a:noFill/>
        </p:spPr>
        <p:txBody>
          <a:bodyPr>
            <a:spAutoFit/>
          </a:bodyPr>
          <a:lstStyle/>
          <a:p>
            <a:pPr algn="ctr" eaLnBrk="0" hangingPunct="0">
              <a:defRPr/>
            </a:pPr>
            <a:r>
              <a:rPr lang="en-GB" sz="1800" dirty="0">
                <a:solidFill>
                  <a:srgbClr val="00B050"/>
                </a:solidFill>
                <a:effectLst>
                  <a:outerShdw blurRad="38100" dist="38100" dir="2700000" algn="tl">
                    <a:srgbClr val="000000"/>
                  </a:outerShdw>
                </a:effectLst>
                <a:latin typeface="Calibri" pitchFamily="34" charset="0"/>
                <a:cs typeface="Arial" pitchFamily="34" charset="0"/>
              </a:rPr>
              <a:t>~0.6 K/km</a:t>
            </a:r>
          </a:p>
        </p:txBody>
      </p:sp>
      <p:sp>
        <p:nvSpPr>
          <p:cNvPr id="254" name="CasellaDiTesto 253"/>
          <p:cNvSpPr txBox="1"/>
          <p:nvPr/>
        </p:nvSpPr>
        <p:spPr>
          <a:xfrm rot="4693484">
            <a:off x="1590548" y="4086908"/>
            <a:ext cx="1771650" cy="369332"/>
          </a:xfrm>
          <a:prstGeom prst="rect">
            <a:avLst/>
          </a:prstGeom>
          <a:noFill/>
        </p:spPr>
        <p:txBody>
          <a:bodyPr>
            <a:spAutoFit/>
          </a:bodyPr>
          <a:lstStyle/>
          <a:p>
            <a:pPr algn="ctr" eaLnBrk="0" hangingPunct="0">
              <a:defRPr/>
            </a:pPr>
            <a:r>
              <a:rPr lang="en-GB" sz="1800" dirty="0">
                <a:solidFill>
                  <a:srgbClr val="00FFFF"/>
                </a:solidFill>
                <a:effectLst>
                  <a:outerShdw blurRad="38100" dist="38100" dir="2700000" algn="tl">
                    <a:srgbClr val="000000"/>
                  </a:outerShdw>
                </a:effectLst>
                <a:latin typeface="Calibri" pitchFamily="34" charset="0"/>
                <a:cs typeface="Arial" pitchFamily="34" charset="0"/>
              </a:rPr>
              <a:t>~0.6 K/km</a:t>
            </a:r>
          </a:p>
        </p:txBody>
      </p:sp>
      <p:sp>
        <p:nvSpPr>
          <p:cNvPr id="256" name="CasellaDiTesto 255"/>
          <p:cNvSpPr txBox="1"/>
          <p:nvPr/>
        </p:nvSpPr>
        <p:spPr>
          <a:xfrm>
            <a:off x="879538" y="2468809"/>
            <a:ext cx="1508062" cy="865365"/>
          </a:xfrm>
          <a:prstGeom prst="rect">
            <a:avLst/>
          </a:prstGeom>
          <a:noFill/>
        </p:spPr>
        <p:txBody>
          <a:bodyPr wrap="square">
            <a:spAutoFit/>
          </a:bodyPr>
          <a:lstStyle/>
          <a:p>
            <a:pPr algn="ctr" eaLnBrk="0" hangingPunct="0">
              <a:lnSpc>
                <a:spcPts val="2000"/>
              </a:lnSpc>
              <a:defRPr/>
            </a:pPr>
            <a:r>
              <a:rPr lang="en-GB" sz="2000" dirty="0">
                <a:solidFill>
                  <a:srgbClr val="00FFFF"/>
                </a:solidFill>
                <a:effectLst>
                  <a:outerShdw blurRad="38100" dist="38100" dir="2700000" algn="tl">
                    <a:srgbClr val="000000"/>
                  </a:outerShdw>
                </a:effectLst>
                <a:latin typeface="Calibri" pitchFamily="34" charset="0"/>
                <a:cs typeface="Arial" pitchFamily="34" charset="0"/>
              </a:rPr>
              <a:t>Hypothetical Ambient Mantle Tp</a:t>
            </a:r>
          </a:p>
        </p:txBody>
      </p:sp>
      <p:cxnSp>
        <p:nvCxnSpPr>
          <p:cNvPr id="257" name="Connettore 2 256"/>
          <p:cNvCxnSpPr>
            <a:cxnSpLocks noChangeShapeType="1"/>
          </p:cNvCxnSpPr>
          <p:nvPr/>
        </p:nvCxnSpPr>
        <p:spPr bwMode="auto">
          <a:xfrm flipH="1" flipV="1">
            <a:off x="2939088" y="1638300"/>
            <a:ext cx="415099" cy="276225"/>
          </a:xfrm>
          <a:prstGeom prst="straightConnector1">
            <a:avLst/>
          </a:prstGeom>
          <a:noFill/>
          <a:ln w="1905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258" name="Connettore 2 257"/>
          <p:cNvCxnSpPr>
            <a:cxnSpLocks noChangeShapeType="1"/>
          </p:cNvCxnSpPr>
          <p:nvPr/>
        </p:nvCxnSpPr>
        <p:spPr bwMode="auto">
          <a:xfrm flipV="1">
            <a:off x="1561338" y="1668780"/>
            <a:ext cx="412242" cy="804792"/>
          </a:xfrm>
          <a:prstGeom prst="straightConnector1">
            <a:avLst/>
          </a:prstGeom>
          <a:noFill/>
          <a:ln w="19050">
            <a:solidFill>
              <a:srgbClr val="00FFFF"/>
            </a:solidFill>
            <a:round/>
            <a:headEnd/>
            <a:tailEnd type="arrow" w="med" len="med"/>
          </a:ln>
          <a:effectLst>
            <a:outerShdw blurRad="63500" dist="20000" dir="5400000" rotWithShape="0">
              <a:srgbClr val="000000">
                <a:alpha val="37999"/>
              </a:srgbClr>
            </a:outerShdw>
          </a:effectLst>
          <a:extLst>
            <a:ext uri="{909E8E84-426E-40dd-AFC4-6F175D3DCCD1}"/>
          </a:extLst>
        </p:spPr>
      </p:cxnSp>
      <p:sp>
        <p:nvSpPr>
          <p:cNvPr id="259" name="CasellaDiTesto 258"/>
          <p:cNvSpPr txBox="1"/>
          <p:nvPr/>
        </p:nvSpPr>
        <p:spPr>
          <a:xfrm>
            <a:off x="938619" y="5072360"/>
            <a:ext cx="2279650" cy="1446550"/>
          </a:xfrm>
          <a:prstGeom prst="rect">
            <a:avLst/>
          </a:prstGeom>
          <a:noFill/>
        </p:spPr>
        <p:txBody>
          <a:bodyPr>
            <a:spAutoFit/>
          </a:bodyPr>
          <a:lstStyle/>
          <a:p>
            <a:pPr algn="ctr" eaLnBrk="0" hangingPunct="0">
              <a:defRPr/>
            </a:pPr>
            <a:r>
              <a:rPr lang="en-GB" sz="2400" dirty="0">
                <a:solidFill>
                  <a:srgbClr val="FF0000"/>
                </a:solidFill>
                <a:effectLst>
                  <a:outerShdw blurRad="38100" dist="38100" dir="2700000" algn="tl">
                    <a:srgbClr val="000000"/>
                  </a:outerShdw>
                </a:effectLst>
                <a:latin typeface="Calibri" pitchFamily="34" charset="0"/>
                <a:cs typeface="Arial" pitchFamily="34" charset="0"/>
              </a:rPr>
              <a:t>Classically accepted Geotherm        </a:t>
            </a:r>
            <a:r>
              <a:rPr lang="en-GB" sz="1400" dirty="0">
                <a:solidFill>
                  <a:srgbClr val="FF0000"/>
                </a:solidFill>
                <a:effectLst>
                  <a:outerShdw blurRad="38100" dist="38100" dir="2700000" algn="tl">
                    <a:srgbClr val="000000"/>
                  </a:outerShdw>
                </a:effectLst>
                <a:latin typeface="Calibri" pitchFamily="34" charset="0"/>
                <a:cs typeface="Arial" pitchFamily="34" charset="0"/>
              </a:rPr>
              <a:t>(e.g., Liu et al., 2023)</a:t>
            </a:r>
            <a:endParaRPr lang="en-GB" sz="2400" dirty="0">
              <a:solidFill>
                <a:srgbClr val="FF0000"/>
              </a:solidFill>
              <a:effectLst>
                <a:outerShdw blurRad="38100" dist="38100" dir="2700000" algn="tl">
                  <a:srgbClr val="000000"/>
                </a:outerShdw>
              </a:effectLst>
              <a:latin typeface="Calibri" pitchFamily="34" charset="0"/>
              <a:cs typeface="Arial" pitchFamily="34" charset="0"/>
            </a:endParaRPr>
          </a:p>
        </p:txBody>
      </p:sp>
      <p:sp>
        <p:nvSpPr>
          <p:cNvPr id="260" name="CasellaDiTesto 259"/>
          <p:cNvSpPr txBox="1"/>
          <p:nvPr/>
        </p:nvSpPr>
        <p:spPr>
          <a:xfrm>
            <a:off x="4356909" y="4140446"/>
            <a:ext cx="4769862" cy="1446550"/>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This is the classical view of the heat distribution in the Earth’s interior </a:t>
            </a:r>
            <a:r>
              <a:rPr lang="en-GB" sz="2000" dirty="0">
                <a:solidFill>
                  <a:schemeClr val="bg1"/>
                </a:solidFill>
                <a:effectLst>
                  <a:outerShdw blurRad="38100" dist="38100" dir="2700000" algn="tl">
                    <a:srgbClr val="000000"/>
                  </a:outerShdw>
                </a:effectLst>
                <a:latin typeface="Calibri" pitchFamily="34" charset="0"/>
                <a:cs typeface="Arial" pitchFamily="34" charset="0"/>
              </a:rPr>
              <a:t>(standard Cambridge School Model; McKenzie and Bickle, 1988)</a:t>
            </a:r>
            <a:endParaRPr lang="en-GB" sz="24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61"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66" name="Rettangolo 65"/>
          <p:cNvSpPr/>
          <p:nvPr/>
        </p:nvSpPr>
        <p:spPr bwMode="auto">
          <a:xfrm>
            <a:off x="4131733" y="1879600"/>
            <a:ext cx="245534" cy="89746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55" name="CasellaDiTesto 254"/>
          <p:cNvSpPr txBox="1"/>
          <p:nvPr/>
        </p:nvSpPr>
        <p:spPr>
          <a:xfrm>
            <a:off x="2948781" y="1954885"/>
            <a:ext cx="1843088" cy="865365"/>
          </a:xfrm>
          <a:prstGeom prst="rect">
            <a:avLst/>
          </a:prstGeom>
          <a:noFill/>
        </p:spPr>
        <p:txBody>
          <a:bodyPr>
            <a:spAutoFit/>
          </a:bodyPr>
          <a:lstStyle/>
          <a:p>
            <a:pPr algn="ctr" eaLnBrk="0" hangingPunct="0">
              <a:lnSpc>
                <a:spcPts val="2000"/>
              </a:lnSpc>
              <a:defRPr/>
            </a:pPr>
            <a:r>
              <a:rPr lang="en-GB" sz="2000" dirty="0">
                <a:solidFill>
                  <a:srgbClr val="00B050"/>
                </a:solidFill>
                <a:effectLst>
                  <a:outerShdw blurRad="38100" dist="38100" dir="2700000" algn="tl">
                    <a:srgbClr val="000000"/>
                  </a:outerShdw>
                </a:effectLst>
                <a:latin typeface="Calibri" pitchFamily="34" charset="0"/>
                <a:cs typeface="Arial" pitchFamily="34" charset="0"/>
              </a:rPr>
              <a:t>Hypothetical Mantle Plume Tp</a:t>
            </a:r>
          </a:p>
        </p:txBody>
      </p:sp>
    </p:spTree>
    <p:custDataLst>
      <p:tags r:id="rId1"/>
    </p:custDataLst>
    <p:extLst>
      <p:ext uri="{BB962C8B-B14F-4D97-AF65-F5344CB8AC3E}">
        <p14:creationId xmlns:p14="http://schemas.microsoft.com/office/powerpoint/2010/main" val="1461522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left)">
                                      <p:cBhvr>
                                        <p:cTn id="11" dur="2500"/>
                                        <p:tgtEl>
                                          <p:spTgt spid="241"/>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500"/>
                                        <p:tgtEl>
                                          <p:spTgt spid="2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2"/>
                                        </p:tgtEl>
                                        <p:attrNameLst>
                                          <p:attrName>style.visibility</p:attrName>
                                        </p:attrNameLst>
                                      </p:cBhvr>
                                      <p:to>
                                        <p:strVal val="visible"/>
                                      </p:to>
                                    </p:set>
                                    <p:animEffect transition="in" filter="fade">
                                      <p:cBhvr>
                                        <p:cTn id="20" dur="500"/>
                                        <p:tgtEl>
                                          <p:spTgt spid="24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wipe(left)">
                                      <p:cBhvr>
                                        <p:cTn id="24" dur="1000"/>
                                        <p:tgtEl>
                                          <p:spTgt spid="24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44"/>
                                        </p:tgtEl>
                                        <p:attrNameLst>
                                          <p:attrName>style.visibility</p:attrName>
                                        </p:attrNameLst>
                                      </p:cBhvr>
                                      <p:to>
                                        <p:strVal val="visible"/>
                                      </p:to>
                                    </p:set>
                                    <p:animEffect transition="in" filter="fade">
                                      <p:cBhvr>
                                        <p:cTn id="28" dur="500"/>
                                        <p:tgtEl>
                                          <p:spTgt spid="244"/>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46"/>
                                        </p:tgtEl>
                                        <p:attrNameLst>
                                          <p:attrName>style.visibility</p:attrName>
                                        </p:attrNameLst>
                                      </p:cBhvr>
                                      <p:to>
                                        <p:strVal val="visible"/>
                                      </p:to>
                                    </p:set>
                                    <p:animEffect transition="in" filter="wipe(left)">
                                      <p:cBhvr>
                                        <p:cTn id="32" dur="1000"/>
                                        <p:tgtEl>
                                          <p:spTgt spid="2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500"/>
                                        <p:tgtEl>
                                          <p:spTgt spid="2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500"/>
                                        <p:tgtEl>
                                          <p:spTgt spid="2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0"/>
                                        </p:tgtEl>
                                        <p:attrNameLst>
                                          <p:attrName>style.visibility</p:attrName>
                                        </p:attrNameLst>
                                      </p:cBhvr>
                                      <p:to>
                                        <p:strVal val="visible"/>
                                      </p:to>
                                    </p:set>
                                    <p:animEffect transition="in" filter="fade">
                                      <p:cBhvr>
                                        <p:cTn id="47" dur="500"/>
                                        <p:tgtEl>
                                          <p:spTgt spid="2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9"/>
                                        </p:tgtEl>
                                        <p:attrNameLst>
                                          <p:attrName>style.visibility</p:attrName>
                                        </p:attrNameLst>
                                      </p:cBhvr>
                                      <p:to>
                                        <p:strVal val="visible"/>
                                      </p:to>
                                    </p:set>
                                    <p:animEffect transition="in" filter="fade">
                                      <p:cBhvr>
                                        <p:cTn id="52" dur="500"/>
                                        <p:tgtEl>
                                          <p:spTgt spid="249"/>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48"/>
                                        </p:tgtEl>
                                        <p:attrNameLst>
                                          <p:attrName>style.visibility</p:attrName>
                                        </p:attrNameLst>
                                      </p:cBhvr>
                                      <p:to>
                                        <p:strVal val="visible"/>
                                      </p:to>
                                    </p:set>
                                    <p:animEffect transition="in" filter="wipe(down)">
                                      <p:cBhvr>
                                        <p:cTn id="56" dur="1000"/>
                                        <p:tgtEl>
                                          <p:spTgt spid="248"/>
                                        </p:tgtEl>
                                      </p:cBhvr>
                                    </p:animEffect>
                                  </p:childTnLst>
                                </p:cTn>
                              </p:par>
                            </p:childTnLst>
                          </p:cTn>
                        </p:par>
                        <p:par>
                          <p:cTn id="57" fill="hold">
                            <p:stCondLst>
                              <p:cond delay="1500"/>
                            </p:stCondLst>
                            <p:childTnLst>
                              <p:par>
                                <p:cTn id="58" presetID="56" presetClass="path" presetSubtype="0" accel="50000" decel="50000" fill="hold" nodeType="afterEffect">
                                  <p:stCondLst>
                                    <p:cond delay="0"/>
                                  </p:stCondLst>
                                  <p:childTnLst>
                                    <p:animMotion origin="layout" path="M 1.94444E-6 -2.22222E-6 L -0.11129 -0.69375 " pathEditMode="relative" rAng="0" ptsTypes="AA">
                                      <p:cBhvr>
                                        <p:cTn id="59" dur="3000" fill="hold"/>
                                        <p:tgtEl>
                                          <p:spTgt spid="249"/>
                                        </p:tgtEl>
                                        <p:attrNameLst>
                                          <p:attrName>ppt_x</p:attrName>
                                          <p:attrName>ppt_y</p:attrName>
                                        </p:attrNameLst>
                                      </p:cBhvr>
                                      <p:rCtr x="-5573" y="-34699"/>
                                    </p:animMotion>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253"/>
                                        </p:tgtEl>
                                        <p:attrNameLst>
                                          <p:attrName>style.visibility</p:attrName>
                                        </p:attrNameLst>
                                      </p:cBhvr>
                                      <p:to>
                                        <p:strVal val="visible"/>
                                      </p:to>
                                    </p:set>
                                    <p:animEffect transition="in" filter="fade">
                                      <p:cBhvr>
                                        <p:cTn id="63" dur="500"/>
                                        <p:tgtEl>
                                          <p:spTgt spid="25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0"/>
                                        </p:tgtEl>
                                        <p:attrNameLst>
                                          <p:attrName>style.visibility</p:attrName>
                                        </p:attrNameLst>
                                      </p:cBhvr>
                                      <p:to>
                                        <p:strVal val="visible"/>
                                      </p:to>
                                    </p:set>
                                    <p:animEffect transition="in" filter="fade">
                                      <p:cBhvr>
                                        <p:cTn id="68" dur="500"/>
                                        <p:tgtEl>
                                          <p:spTgt spid="250"/>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51"/>
                                        </p:tgtEl>
                                        <p:attrNameLst>
                                          <p:attrName>style.visibility</p:attrName>
                                        </p:attrNameLst>
                                      </p:cBhvr>
                                      <p:to>
                                        <p:strVal val="visible"/>
                                      </p:to>
                                    </p:set>
                                    <p:animEffect transition="in" filter="fade">
                                      <p:cBhvr>
                                        <p:cTn id="72" dur="500"/>
                                        <p:tgtEl>
                                          <p:spTgt spid="251"/>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252"/>
                                        </p:tgtEl>
                                        <p:attrNameLst>
                                          <p:attrName>style.visibility</p:attrName>
                                        </p:attrNameLst>
                                      </p:cBhvr>
                                      <p:to>
                                        <p:strVal val="visible"/>
                                      </p:to>
                                    </p:set>
                                    <p:animEffect transition="in" filter="fade">
                                      <p:cBhvr>
                                        <p:cTn id="76" dur="500"/>
                                        <p:tgtEl>
                                          <p:spTgt spid="252"/>
                                        </p:tgtEl>
                                      </p:cBhvr>
                                    </p:animEffect>
                                  </p:childTnLst>
                                </p:cTn>
                              </p:par>
                            </p:childTnLst>
                          </p:cTn>
                        </p:par>
                        <p:par>
                          <p:cTn id="77" fill="hold">
                            <p:stCondLst>
                              <p:cond delay="1500"/>
                            </p:stCondLst>
                            <p:childTnLst>
                              <p:par>
                                <p:cTn id="78" presetID="56" presetClass="path" presetSubtype="0" accel="50000" decel="50000" fill="hold" nodeType="afterEffect">
                                  <p:stCondLst>
                                    <p:cond delay="0"/>
                                  </p:stCondLst>
                                  <p:childTnLst>
                                    <p:animMotion origin="layout" path="M 3.33333E-6 -2.59259E-6 L -0.07275 -0.48102 " pathEditMode="relative" rAng="0" ptsTypes="AA">
                                      <p:cBhvr>
                                        <p:cTn id="79" dur="2000" fill="hold"/>
                                        <p:tgtEl>
                                          <p:spTgt spid="250"/>
                                        </p:tgtEl>
                                        <p:attrNameLst>
                                          <p:attrName>ppt_x</p:attrName>
                                          <p:attrName>ppt_y</p:attrName>
                                        </p:attrNameLst>
                                      </p:cBhvr>
                                      <p:rCtr x="-3600" y="-24100"/>
                                    </p:animMotion>
                                  </p:childTnLst>
                                </p:cTn>
                              </p:par>
                            </p:childTnLst>
                          </p:cTn>
                        </p:par>
                        <p:par>
                          <p:cTn id="80" fill="hold">
                            <p:stCondLst>
                              <p:cond delay="3500"/>
                            </p:stCondLst>
                            <p:childTnLst>
                              <p:par>
                                <p:cTn id="81" presetID="56" presetClass="path" presetSubtype="0" accel="50000" decel="50000" fill="hold" nodeType="afterEffect">
                                  <p:stCondLst>
                                    <p:cond delay="0"/>
                                  </p:stCondLst>
                                  <p:childTnLst>
                                    <p:animMotion origin="layout" path="M -2.77778E-7 -1.48148E-6 L -0.04097 -0.26805 " pathEditMode="relative" rAng="0" ptsTypes="AA">
                                      <p:cBhvr>
                                        <p:cTn id="82" dur="2000" fill="hold"/>
                                        <p:tgtEl>
                                          <p:spTgt spid="251"/>
                                        </p:tgtEl>
                                        <p:attrNameLst>
                                          <p:attrName>ppt_x</p:attrName>
                                          <p:attrName>ppt_y</p:attrName>
                                        </p:attrNameLst>
                                      </p:cBhvr>
                                      <p:rCtr x="-2000" y="-13400"/>
                                    </p:animMotion>
                                  </p:childTnLst>
                                </p:cTn>
                              </p:par>
                            </p:childTnLst>
                          </p:cTn>
                        </p:par>
                        <p:par>
                          <p:cTn id="83" fill="hold">
                            <p:stCondLst>
                              <p:cond delay="5500"/>
                            </p:stCondLst>
                            <p:childTnLst>
                              <p:par>
                                <p:cTn id="84" presetID="56" presetClass="path" presetSubtype="0" accel="50000" decel="50000" fill="hold" nodeType="afterEffect">
                                  <p:stCondLst>
                                    <p:cond delay="0"/>
                                  </p:stCondLst>
                                  <p:childTnLst>
                                    <p:animMotion origin="layout" path="M 1.38889E-6 -7.40741E-7 L -0.0092 -0.07153 " pathEditMode="relative" rAng="0" ptsTypes="AA">
                                      <p:cBhvr>
                                        <p:cTn id="85" dur="2000" fill="hold"/>
                                        <p:tgtEl>
                                          <p:spTgt spid="252"/>
                                        </p:tgtEl>
                                        <p:attrNameLst>
                                          <p:attrName>ppt_x</p:attrName>
                                          <p:attrName>ppt_y</p:attrName>
                                        </p:attrNameLst>
                                      </p:cBhvr>
                                      <p:rCtr x="-500" y="-3600"/>
                                    </p:animMotion>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254"/>
                                        </p:tgtEl>
                                        <p:attrNameLst>
                                          <p:attrName>style.visibility</p:attrName>
                                        </p:attrNameLst>
                                      </p:cBhvr>
                                      <p:to>
                                        <p:strVal val="visible"/>
                                      </p:to>
                                    </p:set>
                                    <p:animEffect transition="in" filter="fade">
                                      <p:cBhvr>
                                        <p:cTn id="89" dur="500"/>
                                        <p:tgtEl>
                                          <p:spTgt spid="2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5"/>
                                        </p:tgtEl>
                                        <p:attrNameLst>
                                          <p:attrName>style.visibility</p:attrName>
                                        </p:attrNameLst>
                                      </p:cBhvr>
                                      <p:to>
                                        <p:strVal val="visible"/>
                                      </p:to>
                                    </p:set>
                                    <p:animEffect transition="in" filter="fade">
                                      <p:cBhvr>
                                        <p:cTn id="94" dur="500"/>
                                        <p:tgtEl>
                                          <p:spTgt spid="2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500"/>
                                        <p:tgtEl>
                                          <p:spTgt spid="66"/>
                                        </p:tgtEl>
                                      </p:cBhvr>
                                    </p:animEffec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257"/>
                                        </p:tgtEl>
                                        <p:attrNameLst>
                                          <p:attrName>style.visibility</p:attrName>
                                        </p:attrNameLst>
                                      </p:cBhvr>
                                      <p:to>
                                        <p:strVal val="visible"/>
                                      </p:to>
                                    </p:set>
                                    <p:animEffect transition="in" filter="wipe(right)">
                                      <p:cBhvr>
                                        <p:cTn id="101" dur="500"/>
                                        <p:tgtEl>
                                          <p:spTgt spid="25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56"/>
                                        </p:tgtEl>
                                        <p:attrNameLst>
                                          <p:attrName>style.visibility</p:attrName>
                                        </p:attrNameLst>
                                      </p:cBhvr>
                                      <p:to>
                                        <p:strVal val="visible"/>
                                      </p:to>
                                    </p:set>
                                    <p:animEffect transition="in" filter="fade">
                                      <p:cBhvr>
                                        <p:cTn id="106" dur="500"/>
                                        <p:tgtEl>
                                          <p:spTgt spid="256"/>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258"/>
                                        </p:tgtEl>
                                        <p:attrNameLst>
                                          <p:attrName>style.visibility</p:attrName>
                                        </p:attrNameLst>
                                      </p:cBhvr>
                                      <p:to>
                                        <p:strVal val="visible"/>
                                      </p:to>
                                    </p:set>
                                    <p:animEffect transition="in" filter="wipe(down)">
                                      <p:cBhvr>
                                        <p:cTn id="110"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p:bldP spid="243" grpId="0"/>
      <p:bldP spid="244" grpId="0"/>
      <p:bldP spid="247" grpId="0"/>
      <p:bldP spid="253" grpId="0"/>
      <p:bldP spid="254" grpId="0"/>
      <p:bldP spid="256" grpId="0"/>
      <p:bldP spid="259" grpId="0"/>
      <p:bldP spid="260" grpId="0"/>
      <p:bldP spid="66" grpId="0" animBg="1"/>
      <p:bldP spid="25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33"/>
          <p:cNvGrpSpPr/>
          <p:nvPr/>
        </p:nvGrpSpPr>
        <p:grpSpPr>
          <a:xfrm>
            <a:off x="876095" y="915453"/>
            <a:ext cx="7798982" cy="5677922"/>
            <a:chOff x="672431" y="872635"/>
            <a:chExt cx="7798982" cy="5677922"/>
          </a:xfrm>
        </p:grpSpPr>
        <p:sp>
          <p:nvSpPr>
            <p:cNvPr id="135" name="Rettangolo 134"/>
            <p:cNvSpPr/>
            <p:nvPr/>
          </p:nvSpPr>
          <p:spPr bwMode="auto">
            <a:xfrm>
              <a:off x="1590087" y="1060800"/>
              <a:ext cx="6881326" cy="4743907"/>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6" name="CasellaDiTesto 135"/>
            <p:cNvSpPr txBox="1"/>
            <p:nvPr/>
          </p:nvSpPr>
          <p:spPr>
            <a:xfrm rot="16200000">
              <a:off x="-860521" y="2998033"/>
              <a:ext cx="3589124" cy="523220"/>
            </a:xfrm>
            <a:prstGeom prst="rect">
              <a:avLst/>
            </a:prstGeom>
            <a:noFill/>
          </p:spPr>
          <p:txBody>
            <a:bodyPr wrap="none" rtlCol="0">
              <a:spAutoFit/>
            </a:bodyPr>
            <a:lstStyle/>
            <a:p>
              <a:r>
                <a:rPr lang="en-GB" sz="2800">
                  <a:solidFill>
                    <a:schemeClr val="bg1"/>
                  </a:solidFill>
                  <a:latin typeface="Calibri" pitchFamily="34" charset="0"/>
                </a:rPr>
                <a:t>Mg# in olivine </a:t>
              </a:r>
              <a:r>
                <a:rPr lang="en-GB" sz="2000">
                  <a:solidFill>
                    <a:schemeClr val="bg1"/>
                  </a:solidFill>
                  <a:latin typeface="Calibri" pitchFamily="34" charset="0"/>
                </a:rPr>
                <a:t>(Fo content)</a:t>
              </a:r>
            </a:p>
          </p:txBody>
        </p:sp>
        <p:sp>
          <p:nvSpPr>
            <p:cNvPr id="137" name="CasellaDiTesto 136"/>
            <p:cNvSpPr txBox="1"/>
            <p:nvPr/>
          </p:nvSpPr>
          <p:spPr>
            <a:xfrm>
              <a:off x="3554042" y="6027337"/>
              <a:ext cx="1941557" cy="523220"/>
            </a:xfrm>
            <a:prstGeom prst="rect">
              <a:avLst/>
            </a:prstGeom>
            <a:noFill/>
          </p:spPr>
          <p:txBody>
            <a:bodyPr wrap="none" rtlCol="0">
              <a:spAutoFit/>
            </a:bodyPr>
            <a:lstStyle/>
            <a:p>
              <a:r>
                <a:rPr lang="en-GB" sz="2800">
                  <a:solidFill>
                    <a:schemeClr val="bg1"/>
                  </a:solidFill>
                  <a:latin typeface="Calibri" pitchFamily="34" charset="0"/>
                </a:rPr>
                <a:t>Mg# in melt</a:t>
              </a:r>
              <a:endParaRPr lang="en-GB" sz="2000">
                <a:solidFill>
                  <a:schemeClr val="bg1"/>
                </a:solidFill>
                <a:latin typeface="Calibri" pitchFamily="34" charset="0"/>
              </a:endParaRPr>
            </a:p>
          </p:txBody>
        </p:sp>
        <p:sp>
          <p:nvSpPr>
            <p:cNvPr id="138" name="CasellaDiTesto 137"/>
            <p:cNvSpPr txBox="1"/>
            <p:nvPr/>
          </p:nvSpPr>
          <p:spPr>
            <a:xfrm>
              <a:off x="1341194" y="5786437"/>
              <a:ext cx="508473" cy="400110"/>
            </a:xfrm>
            <a:prstGeom prst="rect">
              <a:avLst/>
            </a:prstGeom>
            <a:noFill/>
          </p:spPr>
          <p:txBody>
            <a:bodyPr wrap="none" rtlCol="0">
              <a:spAutoFit/>
            </a:bodyPr>
            <a:lstStyle/>
            <a:p>
              <a:r>
                <a:rPr lang="en-GB" sz="2000">
                  <a:solidFill>
                    <a:schemeClr val="bg1"/>
                  </a:solidFill>
                  <a:latin typeface="Calibri" pitchFamily="34" charset="0"/>
                </a:rPr>
                <a:t>0.3</a:t>
              </a:r>
              <a:endParaRPr lang="en-GB" sz="1600">
                <a:solidFill>
                  <a:schemeClr val="bg1"/>
                </a:solidFill>
                <a:latin typeface="Calibri" pitchFamily="34" charset="0"/>
              </a:endParaRPr>
            </a:p>
          </p:txBody>
        </p:sp>
        <p:sp>
          <p:nvSpPr>
            <p:cNvPr id="139" name="CasellaDiTesto 138"/>
            <p:cNvSpPr txBox="1"/>
            <p:nvPr/>
          </p:nvSpPr>
          <p:spPr>
            <a:xfrm>
              <a:off x="2879962" y="5786437"/>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40" name="CasellaDiTesto 139"/>
            <p:cNvSpPr txBox="1"/>
            <p:nvPr/>
          </p:nvSpPr>
          <p:spPr>
            <a:xfrm>
              <a:off x="4415583" y="5786437"/>
              <a:ext cx="508473" cy="400110"/>
            </a:xfrm>
            <a:prstGeom prst="rect">
              <a:avLst/>
            </a:prstGeom>
            <a:noFill/>
          </p:spPr>
          <p:txBody>
            <a:bodyPr wrap="none" rtlCol="0">
              <a:spAutoFit/>
            </a:bodyPr>
            <a:lstStyle/>
            <a:p>
              <a:r>
                <a:rPr lang="en-GB" sz="2000">
                  <a:solidFill>
                    <a:schemeClr val="bg1"/>
                  </a:solidFill>
                  <a:latin typeface="Calibri" pitchFamily="34" charset="0"/>
                </a:rPr>
                <a:t>0.5</a:t>
              </a:r>
              <a:endParaRPr lang="en-GB" sz="1600">
                <a:solidFill>
                  <a:schemeClr val="bg1"/>
                </a:solidFill>
                <a:latin typeface="Calibri" pitchFamily="34" charset="0"/>
              </a:endParaRPr>
            </a:p>
          </p:txBody>
        </p:sp>
        <p:sp>
          <p:nvSpPr>
            <p:cNvPr id="141" name="CasellaDiTesto 140"/>
            <p:cNvSpPr txBox="1"/>
            <p:nvPr/>
          </p:nvSpPr>
          <p:spPr>
            <a:xfrm>
              <a:off x="5951775" y="5786437"/>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42" name="CasellaDiTesto 141"/>
            <p:cNvSpPr txBox="1"/>
            <p:nvPr/>
          </p:nvSpPr>
          <p:spPr>
            <a:xfrm>
              <a:off x="7487967" y="5786437"/>
              <a:ext cx="508473" cy="400110"/>
            </a:xfrm>
            <a:prstGeom prst="rect">
              <a:avLst/>
            </a:prstGeom>
            <a:noFill/>
          </p:spPr>
          <p:txBody>
            <a:bodyPr wrap="none" rtlCol="0">
              <a:spAutoFit/>
            </a:bodyPr>
            <a:lstStyle/>
            <a:p>
              <a:r>
                <a:rPr lang="en-GB" sz="2000">
                  <a:solidFill>
                    <a:schemeClr val="bg1"/>
                  </a:solidFill>
                  <a:latin typeface="Calibri" pitchFamily="34" charset="0"/>
                </a:rPr>
                <a:t>0.7</a:t>
              </a:r>
              <a:endParaRPr lang="en-GB" sz="1600">
                <a:solidFill>
                  <a:schemeClr val="bg1"/>
                </a:solidFill>
                <a:latin typeface="Calibri" pitchFamily="34" charset="0"/>
              </a:endParaRPr>
            </a:p>
          </p:txBody>
        </p:sp>
        <p:cxnSp>
          <p:nvCxnSpPr>
            <p:cNvPr id="143" name="Connettore 1 142"/>
            <p:cNvCxnSpPr/>
            <p:nvPr/>
          </p:nvCxnSpPr>
          <p:spPr bwMode="auto">
            <a:xfrm flipV="1">
              <a:off x="6971331"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4" name="Connettore 1 143"/>
            <p:cNvCxnSpPr/>
            <p:nvPr/>
          </p:nvCxnSpPr>
          <p:spPr bwMode="auto">
            <a:xfrm flipV="1">
              <a:off x="5431710"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5" name="Connettore 1 144"/>
            <p:cNvCxnSpPr/>
            <p:nvPr/>
          </p:nvCxnSpPr>
          <p:spPr bwMode="auto">
            <a:xfrm flipV="1">
              <a:off x="6203235"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6" name="Connettore 1 145"/>
            <p:cNvCxnSpPr/>
            <p:nvPr/>
          </p:nvCxnSpPr>
          <p:spPr bwMode="auto">
            <a:xfrm flipV="1">
              <a:off x="4663614"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7" name="Connettore 1 146"/>
            <p:cNvCxnSpPr/>
            <p:nvPr/>
          </p:nvCxnSpPr>
          <p:spPr bwMode="auto">
            <a:xfrm flipV="1">
              <a:off x="3895518"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8" name="Connettore 1 147"/>
            <p:cNvCxnSpPr/>
            <p:nvPr/>
          </p:nvCxnSpPr>
          <p:spPr bwMode="auto">
            <a:xfrm flipV="1">
              <a:off x="2355897"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49" name="Connettore 1 148"/>
            <p:cNvCxnSpPr/>
            <p:nvPr/>
          </p:nvCxnSpPr>
          <p:spPr bwMode="auto">
            <a:xfrm flipV="1">
              <a:off x="3127422" y="5682406"/>
              <a:ext cx="0" cy="113157"/>
            </a:xfrm>
            <a:prstGeom prst="line">
              <a:avLst/>
            </a:prstGeom>
            <a:noFill/>
            <a:ln w="19050" cap="flat" cmpd="sng" algn="ctr">
              <a:solidFill>
                <a:schemeClr val="tx1"/>
              </a:solidFill>
              <a:prstDash val="solid"/>
              <a:round/>
              <a:headEnd type="none" w="med" len="med"/>
              <a:tailEnd type="none" w="med" len="med"/>
            </a:ln>
            <a:effectLst/>
          </p:spPr>
        </p:cxnSp>
        <p:cxnSp>
          <p:nvCxnSpPr>
            <p:cNvPr id="150" name="Connettore 1 149"/>
            <p:cNvCxnSpPr/>
            <p:nvPr/>
          </p:nvCxnSpPr>
          <p:spPr bwMode="auto">
            <a:xfrm>
              <a:off x="1596945" y="5342935"/>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1" name="Connettore 1 150"/>
            <p:cNvCxnSpPr/>
            <p:nvPr/>
          </p:nvCxnSpPr>
          <p:spPr bwMode="auto">
            <a:xfrm>
              <a:off x="1596945" y="48583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2" name="Connettore 1 151"/>
            <p:cNvCxnSpPr/>
            <p:nvPr/>
          </p:nvCxnSpPr>
          <p:spPr bwMode="auto">
            <a:xfrm>
              <a:off x="1596945" y="440110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3" name="Connettore 1 152"/>
            <p:cNvCxnSpPr/>
            <p:nvPr/>
          </p:nvCxnSpPr>
          <p:spPr bwMode="auto">
            <a:xfrm>
              <a:off x="1596945" y="391647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4" name="Connettore 1 153"/>
            <p:cNvCxnSpPr/>
            <p:nvPr/>
          </p:nvCxnSpPr>
          <p:spPr bwMode="auto">
            <a:xfrm>
              <a:off x="1596945" y="3436411"/>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5" name="Connettore 1 154"/>
            <p:cNvCxnSpPr/>
            <p:nvPr/>
          </p:nvCxnSpPr>
          <p:spPr bwMode="auto">
            <a:xfrm>
              <a:off x="1596945" y="2951779"/>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6" name="Connettore 1 155"/>
            <p:cNvCxnSpPr/>
            <p:nvPr/>
          </p:nvCxnSpPr>
          <p:spPr bwMode="auto">
            <a:xfrm>
              <a:off x="1596945" y="2490007"/>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57" name="Connettore 1 156"/>
            <p:cNvCxnSpPr/>
            <p:nvPr/>
          </p:nvCxnSpPr>
          <p:spPr bwMode="auto">
            <a:xfrm>
              <a:off x="1596945" y="2005375"/>
              <a:ext cx="97200" cy="0"/>
            </a:xfrm>
            <a:prstGeom prst="line">
              <a:avLst/>
            </a:prstGeom>
            <a:noFill/>
            <a:ln w="19050" cap="flat" cmpd="sng" algn="ctr">
              <a:solidFill>
                <a:schemeClr val="tx1"/>
              </a:solidFill>
              <a:prstDash val="solid"/>
              <a:round/>
              <a:headEnd type="none" w="med" len="med"/>
              <a:tailEnd type="none" w="med" len="med"/>
            </a:ln>
            <a:effectLst/>
          </p:spPr>
        </p:cxnSp>
        <p:sp>
          <p:nvSpPr>
            <p:cNvPr id="159" name="CasellaDiTesto 158"/>
            <p:cNvSpPr txBox="1"/>
            <p:nvPr/>
          </p:nvSpPr>
          <p:spPr>
            <a:xfrm>
              <a:off x="1089154" y="4683397"/>
              <a:ext cx="508473" cy="400110"/>
            </a:xfrm>
            <a:prstGeom prst="rect">
              <a:avLst/>
            </a:prstGeom>
            <a:noFill/>
          </p:spPr>
          <p:txBody>
            <a:bodyPr wrap="none" rtlCol="0">
              <a:spAutoFit/>
            </a:bodyPr>
            <a:lstStyle/>
            <a:p>
              <a:r>
                <a:rPr lang="en-GB" sz="2000">
                  <a:solidFill>
                    <a:schemeClr val="bg1"/>
                  </a:solidFill>
                  <a:latin typeface="Calibri" pitchFamily="34" charset="0"/>
                </a:rPr>
                <a:t>0.2</a:t>
              </a:r>
              <a:endParaRPr lang="en-GB" sz="1600">
                <a:solidFill>
                  <a:schemeClr val="bg1"/>
                </a:solidFill>
                <a:latin typeface="Calibri" pitchFamily="34" charset="0"/>
              </a:endParaRPr>
            </a:p>
          </p:txBody>
        </p:sp>
        <p:sp>
          <p:nvSpPr>
            <p:cNvPr id="160" name="CasellaDiTesto 159"/>
            <p:cNvSpPr txBox="1"/>
            <p:nvPr/>
          </p:nvSpPr>
          <p:spPr>
            <a:xfrm>
              <a:off x="1089154" y="3732421"/>
              <a:ext cx="508473" cy="400110"/>
            </a:xfrm>
            <a:prstGeom prst="rect">
              <a:avLst/>
            </a:prstGeom>
            <a:noFill/>
          </p:spPr>
          <p:txBody>
            <a:bodyPr wrap="none" rtlCol="0">
              <a:spAutoFit/>
            </a:bodyPr>
            <a:lstStyle/>
            <a:p>
              <a:r>
                <a:rPr lang="en-GB" sz="2000">
                  <a:solidFill>
                    <a:schemeClr val="bg1"/>
                  </a:solidFill>
                  <a:latin typeface="Calibri" pitchFamily="34" charset="0"/>
                </a:rPr>
                <a:t>0.4</a:t>
              </a:r>
              <a:endParaRPr lang="en-GB" sz="1600">
                <a:solidFill>
                  <a:schemeClr val="bg1"/>
                </a:solidFill>
                <a:latin typeface="Calibri" pitchFamily="34" charset="0"/>
              </a:endParaRPr>
            </a:p>
          </p:txBody>
        </p:sp>
        <p:sp>
          <p:nvSpPr>
            <p:cNvPr id="161" name="CasellaDiTesto 160"/>
            <p:cNvSpPr txBox="1"/>
            <p:nvPr/>
          </p:nvSpPr>
          <p:spPr>
            <a:xfrm>
              <a:off x="1089154" y="2772301"/>
              <a:ext cx="508473" cy="400110"/>
            </a:xfrm>
            <a:prstGeom prst="rect">
              <a:avLst/>
            </a:prstGeom>
            <a:noFill/>
          </p:spPr>
          <p:txBody>
            <a:bodyPr wrap="none" rtlCol="0">
              <a:spAutoFit/>
            </a:bodyPr>
            <a:lstStyle/>
            <a:p>
              <a:r>
                <a:rPr lang="en-GB" sz="2000">
                  <a:solidFill>
                    <a:schemeClr val="bg1"/>
                  </a:solidFill>
                  <a:latin typeface="Calibri" pitchFamily="34" charset="0"/>
                </a:rPr>
                <a:t>0.6</a:t>
              </a:r>
              <a:endParaRPr lang="en-GB" sz="1600">
                <a:solidFill>
                  <a:schemeClr val="bg1"/>
                </a:solidFill>
                <a:latin typeface="Calibri" pitchFamily="34" charset="0"/>
              </a:endParaRPr>
            </a:p>
          </p:txBody>
        </p:sp>
        <p:sp>
          <p:nvSpPr>
            <p:cNvPr id="162" name="CasellaDiTesto 161"/>
            <p:cNvSpPr txBox="1"/>
            <p:nvPr/>
          </p:nvSpPr>
          <p:spPr>
            <a:xfrm>
              <a:off x="1089154" y="1823611"/>
              <a:ext cx="508473" cy="400110"/>
            </a:xfrm>
            <a:prstGeom prst="rect">
              <a:avLst/>
            </a:prstGeom>
            <a:noFill/>
          </p:spPr>
          <p:txBody>
            <a:bodyPr wrap="none" rtlCol="0">
              <a:spAutoFit/>
            </a:bodyPr>
            <a:lstStyle/>
            <a:p>
              <a:r>
                <a:rPr lang="en-GB" sz="2000">
                  <a:solidFill>
                    <a:schemeClr val="bg1"/>
                  </a:solidFill>
                  <a:latin typeface="Calibri" pitchFamily="34" charset="0"/>
                </a:rPr>
                <a:t>0.8</a:t>
              </a:r>
              <a:endParaRPr lang="en-GB" sz="1600">
                <a:solidFill>
                  <a:schemeClr val="bg1"/>
                </a:solidFill>
                <a:latin typeface="Calibri" pitchFamily="34" charset="0"/>
              </a:endParaRPr>
            </a:p>
          </p:txBody>
        </p:sp>
        <p:sp>
          <p:nvSpPr>
            <p:cNvPr id="163" name="CasellaDiTesto 162"/>
            <p:cNvSpPr txBox="1"/>
            <p:nvPr/>
          </p:nvSpPr>
          <p:spPr>
            <a:xfrm>
              <a:off x="1089154" y="872635"/>
              <a:ext cx="521297" cy="400110"/>
            </a:xfrm>
            <a:prstGeom prst="rect">
              <a:avLst/>
            </a:prstGeom>
            <a:noFill/>
          </p:spPr>
          <p:txBody>
            <a:bodyPr wrap="none" rtlCol="0">
              <a:spAutoFit/>
            </a:bodyPr>
            <a:lstStyle/>
            <a:p>
              <a:r>
                <a:rPr lang="en-GB" sz="2000">
                  <a:solidFill>
                    <a:schemeClr val="bg1"/>
                  </a:solidFill>
                  <a:latin typeface="Calibri" pitchFamily="34" charset="0"/>
                </a:rPr>
                <a:t>1.0</a:t>
              </a:r>
              <a:endParaRPr lang="en-GB" sz="1600">
                <a:solidFill>
                  <a:schemeClr val="bg1"/>
                </a:solidFill>
                <a:latin typeface="Calibri" pitchFamily="34" charset="0"/>
              </a:endParaRPr>
            </a:p>
          </p:txBody>
        </p:sp>
        <p:cxnSp>
          <p:nvCxnSpPr>
            <p:cNvPr id="164" name="Connettore 1 163"/>
            <p:cNvCxnSpPr/>
            <p:nvPr/>
          </p:nvCxnSpPr>
          <p:spPr bwMode="auto">
            <a:xfrm>
              <a:off x="1596945" y="1520743"/>
              <a:ext cx="97200" cy="0"/>
            </a:xfrm>
            <a:prstGeom prst="line">
              <a:avLst/>
            </a:prstGeom>
            <a:noFill/>
            <a:ln w="19050" cap="flat" cmpd="sng" algn="ctr">
              <a:solidFill>
                <a:schemeClr val="tx1"/>
              </a:solidFill>
              <a:prstDash val="solid"/>
              <a:round/>
              <a:headEnd type="none" w="med" len="med"/>
              <a:tailEnd type="none" w="med" len="med"/>
            </a:ln>
            <a:effectLst/>
          </p:spPr>
        </p:cxnSp>
        <p:cxnSp>
          <p:nvCxnSpPr>
            <p:cNvPr id="165" name="Connettore 1 164"/>
            <p:cNvCxnSpPr/>
            <p:nvPr/>
          </p:nvCxnSpPr>
          <p:spPr bwMode="auto">
            <a:xfrm flipV="1">
              <a:off x="7729074" y="5682406"/>
              <a:ext cx="0" cy="113157"/>
            </a:xfrm>
            <a:prstGeom prst="line">
              <a:avLst/>
            </a:prstGeom>
            <a:noFill/>
            <a:ln w="19050" cap="flat" cmpd="sng" algn="ctr">
              <a:solidFill>
                <a:schemeClr val="tx1"/>
              </a:solidFill>
              <a:prstDash val="solid"/>
              <a:round/>
              <a:headEnd type="none" w="med" len="med"/>
              <a:tailEnd type="none" w="med" len="med"/>
            </a:ln>
            <a:effectLst/>
          </p:spPr>
        </p:cxnSp>
      </p:grpSp>
      <p:sp>
        <p:nvSpPr>
          <p:cNvPr id="113" name="CasellaDiTesto 112"/>
          <p:cNvSpPr txBox="1"/>
          <p:nvPr/>
        </p:nvSpPr>
        <p:spPr>
          <a:xfrm rot="20585904">
            <a:off x="1823075" y="2497390"/>
            <a:ext cx="1120820" cy="400110"/>
          </a:xfrm>
          <a:prstGeom prst="rect">
            <a:avLst/>
          </a:prstGeom>
          <a:noFill/>
          <a:ln w="57150">
            <a:noFill/>
          </a:ln>
        </p:spPr>
        <p:txBody>
          <a:bodyPr wrap="none" rtlCol="0">
            <a:spAutoFit/>
          </a:bodyPr>
          <a:lstStyle/>
          <a:p>
            <a:r>
              <a:rPr lang="en-GB" sz="2000">
                <a:solidFill>
                  <a:schemeClr val="tx1"/>
                </a:solidFill>
                <a:effectLst/>
                <a:latin typeface="Calibri" pitchFamily="34" charset="0"/>
              </a:rPr>
              <a:t>K</a:t>
            </a:r>
            <a:r>
              <a:rPr lang="en-GB" sz="2000" baseline="-25000">
                <a:solidFill>
                  <a:schemeClr val="tx1"/>
                </a:solidFill>
                <a:effectLst/>
                <a:latin typeface="Calibri" pitchFamily="34" charset="0"/>
              </a:rPr>
              <a:t>D</a:t>
            </a:r>
            <a:r>
              <a:rPr lang="en-GB" sz="2000">
                <a:solidFill>
                  <a:schemeClr val="tx1"/>
                </a:solidFill>
                <a:effectLst/>
                <a:latin typeface="Calibri" pitchFamily="34" charset="0"/>
              </a:rPr>
              <a:t> = 0.30</a:t>
            </a:r>
            <a:endParaRPr lang="en-GB" sz="1600">
              <a:solidFill>
                <a:schemeClr val="tx1"/>
              </a:solidFill>
              <a:effectLst/>
              <a:latin typeface="Calibri" pitchFamily="34" charset="0"/>
            </a:endParaRPr>
          </a:p>
        </p:txBody>
      </p:sp>
      <p:sp>
        <p:nvSpPr>
          <p:cNvPr id="168" name="Figura a mano libera 167"/>
          <p:cNvSpPr/>
          <p:nvPr/>
        </p:nvSpPr>
        <p:spPr bwMode="auto">
          <a:xfrm>
            <a:off x="1789396" y="1592579"/>
            <a:ext cx="6874356" cy="1495925"/>
          </a:xfrm>
          <a:custGeom>
            <a:avLst/>
            <a:gdLst>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6797040"/>
              <a:gd name="connsiteY0" fmla="*/ 1554480 h 1554480"/>
              <a:gd name="connsiteX1" fmla="*/ 6797040 w 6797040"/>
              <a:gd name="connsiteY1" fmla="*/ 0 h 1554480"/>
              <a:gd name="connsiteX0" fmla="*/ 0 w 7654291"/>
              <a:gd name="connsiteY0" fmla="*/ 1688950 h 1688950"/>
              <a:gd name="connsiteX1" fmla="*/ 7654291 w 7654291"/>
              <a:gd name="connsiteY1" fmla="*/ 0 h 1688950"/>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 name="connsiteX0" fmla="*/ 0 w 7610005"/>
              <a:gd name="connsiteY0" fmla="*/ 1662139 h 1662139"/>
              <a:gd name="connsiteX1" fmla="*/ 7610005 w 7610005"/>
              <a:gd name="connsiteY1" fmla="*/ 0 h 1662139"/>
            </a:gdLst>
            <a:ahLst/>
            <a:cxnLst>
              <a:cxn ang="0">
                <a:pos x="connsiteX0" y="connsiteY0"/>
              </a:cxn>
              <a:cxn ang="0">
                <a:pos x="connsiteX1" y="connsiteY1"/>
              </a:cxn>
            </a:cxnLst>
            <a:rect l="l" t="t" r="r" b="b"/>
            <a:pathLst>
              <a:path w="7610005" h="1662139">
                <a:moveTo>
                  <a:pt x="0" y="1662139"/>
                </a:moveTo>
                <a:cubicBezTo>
                  <a:pt x="2339763" y="774832"/>
                  <a:pt x="5432878" y="250613"/>
                  <a:pt x="7610005" y="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114"/>
          <p:cNvGrpSpPr/>
          <p:nvPr/>
        </p:nvGrpSpPr>
        <p:grpSpPr>
          <a:xfrm>
            <a:off x="2412387" y="1704940"/>
            <a:ext cx="4476909" cy="2861211"/>
            <a:chOff x="1606823" y="1650510"/>
            <a:chExt cx="4476909" cy="2861211"/>
          </a:xfrm>
        </p:grpSpPr>
        <p:grpSp>
          <p:nvGrpSpPr>
            <p:cNvPr id="4" name="Gruppo 64"/>
            <p:cNvGrpSpPr/>
            <p:nvPr/>
          </p:nvGrpSpPr>
          <p:grpSpPr>
            <a:xfrm>
              <a:off x="3185160" y="2138172"/>
              <a:ext cx="180000" cy="1387008"/>
              <a:chOff x="3185160" y="2138172"/>
              <a:chExt cx="180000" cy="1387008"/>
            </a:xfrm>
          </p:grpSpPr>
          <p:sp>
            <p:nvSpPr>
              <p:cNvPr id="56" name="Ovale 55"/>
              <p:cNvSpPr/>
              <p:nvPr/>
            </p:nvSpPr>
            <p:spPr bwMode="auto">
              <a:xfrm>
                <a:off x="3185160" y="22479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Ovale 56"/>
              <p:cNvSpPr/>
              <p:nvPr/>
            </p:nvSpPr>
            <p:spPr bwMode="auto">
              <a:xfrm>
                <a:off x="3185160" y="251612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Ovale 57"/>
              <p:cNvSpPr/>
              <p:nvPr/>
            </p:nvSpPr>
            <p:spPr bwMode="auto">
              <a:xfrm>
                <a:off x="3185160" y="2607564"/>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Ovale 58"/>
              <p:cNvSpPr/>
              <p:nvPr/>
            </p:nvSpPr>
            <p:spPr bwMode="auto">
              <a:xfrm>
                <a:off x="3185160" y="270510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0" name="Ovale 59"/>
              <p:cNvSpPr/>
              <p:nvPr/>
            </p:nvSpPr>
            <p:spPr bwMode="auto">
              <a:xfrm>
                <a:off x="3185160" y="297942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Ovale 60"/>
              <p:cNvSpPr/>
              <p:nvPr/>
            </p:nvSpPr>
            <p:spPr bwMode="auto">
              <a:xfrm>
                <a:off x="3185160" y="3089148"/>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Ovale 61"/>
              <p:cNvSpPr/>
              <p:nvPr/>
            </p:nvSpPr>
            <p:spPr bwMode="auto">
              <a:xfrm>
                <a:off x="3185160" y="3259836"/>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Ovale 62"/>
              <p:cNvSpPr/>
              <p:nvPr/>
            </p:nvSpPr>
            <p:spPr bwMode="auto">
              <a:xfrm>
                <a:off x="3185160" y="3345180"/>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Ovale 63"/>
              <p:cNvSpPr/>
              <p:nvPr/>
            </p:nvSpPr>
            <p:spPr bwMode="auto">
              <a:xfrm>
                <a:off x="3185160" y="2138172"/>
                <a:ext cx="180000" cy="180000"/>
              </a:xfrm>
              <a:prstGeom prst="ellipse">
                <a:avLst/>
              </a:prstGeom>
              <a:solidFill>
                <a:srgbClr val="0000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5" name="Gruppo 73"/>
            <p:cNvGrpSpPr/>
            <p:nvPr/>
          </p:nvGrpSpPr>
          <p:grpSpPr>
            <a:xfrm>
              <a:off x="4398350" y="2352000"/>
              <a:ext cx="180000" cy="942000"/>
              <a:chOff x="4398350" y="2352000"/>
              <a:chExt cx="180000" cy="942000"/>
            </a:xfrm>
          </p:grpSpPr>
          <p:sp>
            <p:nvSpPr>
              <p:cNvPr id="66" name="Ovale 65"/>
              <p:cNvSpPr/>
              <p:nvPr/>
            </p:nvSpPr>
            <p:spPr bwMode="auto">
              <a:xfrm>
                <a:off x="4398350" y="243124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Ovale 66"/>
              <p:cNvSpPr/>
              <p:nvPr/>
            </p:nvSpPr>
            <p:spPr bwMode="auto">
              <a:xfrm>
                <a:off x="4398350" y="2522688"/>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Ovale 67"/>
              <p:cNvSpPr/>
              <p:nvPr/>
            </p:nvSpPr>
            <p:spPr bwMode="auto">
              <a:xfrm>
                <a:off x="4398350" y="25775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Ovale 68"/>
              <p:cNvSpPr/>
              <p:nvPr/>
            </p:nvSpPr>
            <p:spPr bwMode="auto">
              <a:xfrm>
                <a:off x="4398350" y="2352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Ovale 69"/>
              <p:cNvSpPr/>
              <p:nvPr/>
            </p:nvSpPr>
            <p:spPr bwMode="auto">
              <a:xfrm>
                <a:off x="4398350" y="26568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Ovale 70"/>
              <p:cNvSpPr/>
              <p:nvPr/>
            </p:nvSpPr>
            <p:spPr bwMode="auto">
              <a:xfrm>
                <a:off x="4398350" y="277872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 name="Ovale 71"/>
              <p:cNvSpPr/>
              <p:nvPr/>
            </p:nvSpPr>
            <p:spPr bwMode="auto">
              <a:xfrm>
                <a:off x="4398350" y="3034752"/>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Ovale 72"/>
              <p:cNvSpPr/>
              <p:nvPr/>
            </p:nvSpPr>
            <p:spPr bwMode="auto">
              <a:xfrm>
                <a:off x="4398350" y="3114000"/>
                <a:ext cx="180000" cy="180000"/>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6" name="Gruppo 112"/>
            <p:cNvGrpSpPr/>
            <p:nvPr/>
          </p:nvGrpSpPr>
          <p:grpSpPr>
            <a:xfrm>
              <a:off x="2257063" y="1972061"/>
              <a:ext cx="180000" cy="842940"/>
              <a:chOff x="2257063" y="1972061"/>
              <a:chExt cx="180000" cy="842940"/>
            </a:xfrm>
          </p:grpSpPr>
          <p:sp>
            <p:nvSpPr>
              <p:cNvPr id="84" name="Ovale 83"/>
              <p:cNvSpPr/>
              <p:nvPr/>
            </p:nvSpPr>
            <p:spPr bwMode="auto">
              <a:xfrm>
                <a:off x="2257063" y="197206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Ovale 84"/>
              <p:cNvSpPr/>
              <p:nvPr/>
            </p:nvSpPr>
            <p:spPr bwMode="auto">
              <a:xfrm>
                <a:off x="2257063" y="20330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6" name="Ovale 85"/>
              <p:cNvSpPr/>
              <p:nvPr/>
            </p:nvSpPr>
            <p:spPr bwMode="auto">
              <a:xfrm>
                <a:off x="2257063" y="22235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7" name="Ovale 86"/>
              <p:cNvSpPr/>
              <p:nvPr/>
            </p:nvSpPr>
            <p:spPr bwMode="auto">
              <a:xfrm>
                <a:off x="2257063" y="249022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Ovale 87"/>
              <p:cNvSpPr/>
              <p:nvPr/>
            </p:nvSpPr>
            <p:spPr bwMode="auto">
              <a:xfrm>
                <a:off x="2257063" y="263500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7" name="Gruppo 111"/>
            <p:cNvGrpSpPr/>
            <p:nvPr/>
          </p:nvGrpSpPr>
          <p:grpSpPr>
            <a:xfrm>
              <a:off x="4578350" y="1877824"/>
              <a:ext cx="180000" cy="1483020"/>
              <a:chOff x="4578350" y="1877824"/>
              <a:chExt cx="180000" cy="1483020"/>
            </a:xfrm>
          </p:grpSpPr>
          <p:sp>
            <p:nvSpPr>
              <p:cNvPr id="76" name="Ovale 75"/>
              <p:cNvSpPr/>
              <p:nvPr/>
            </p:nvSpPr>
            <p:spPr bwMode="auto">
              <a:xfrm>
                <a:off x="4578350" y="18778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0" name="Ovale 89"/>
              <p:cNvSpPr/>
              <p:nvPr/>
            </p:nvSpPr>
            <p:spPr bwMode="auto">
              <a:xfrm>
                <a:off x="4578350" y="21216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1" name="Ovale 90"/>
              <p:cNvSpPr/>
              <p:nvPr/>
            </p:nvSpPr>
            <p:spPr bwMode="auto">
              <a:xfrm>
                <a:off x="4578350" y="222072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2" name="Ovale 91"/>
              <p:cNvSpPr/>
              <p:nvPr/>
            </p:nvSpPr>
            <p:spPr bwMode="auto">
              <a:xfrm>
                <a:off x="4578350" y="231978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3" name="Ovale 92"/>
              <p:cNvSpPr/>
              <p:nvPr/>
            </p:nvSpPr>
            <p:spPr bwMode="auto">
              <a:xfrm>
                <a:off x="4578350" y="23883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4" name="Ovale 93"/>
              <p:cNvSpPr/>
              <p:nvPr/>
            </p:nvSpPr>
            <p:spPr bwMode="auto">
              <a:xfrm>
                <a:off x="4578350" y="318084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5" name="Ovale 94"/>
              <p:cNvSpPr/>
              <p:nvPr/>
            </p:nvSpPr>
            <p:spPr bwMode="auto">
              <a:xfrm>
                <a:off x="4578350" y="3036064"/>
                <a:ext cx="180000" cy="180000"/>
              </a:xfrm>
              <a:prstGeom prst="ellipse">
                <a:avLst/>
              </a:prstGeom>
              <a:solidFill>
                <a:srgbClr val="FF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8" name="Gruppo 110"/>
            <p:cNvGrpSpPr/>
            <p:nvPr/>
          </p:nvGrpSpPr>
          <p:grpSpPr>
            <a:xfrm>
              <a:off x="5243332" y="1650510"/>
              <a:ext cx="840400" cy="1236640"/>
              <a:chOff x="5243332" y="1650510"/>
              <a:chExt cx="840400" cy="1236640"/>
            </a:xfrm>
          </p:grpSpPr>
          <p:sp>
            <p:nvSpPr>
              <p:cNvPr id="97" name="Ovale 96"/>
              <p:cNvSpPr/>
              <p:nvPr/>
            </p:nvSpPr>
            <p:spPr bwMode="auto">
              <a:xfrm>
                <a:off x="5243332" y="18994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8" name="Ovale 97"/>
              <p:cNvSpPr/>
              <p:nvPr/>
            </p:nvSpPr>
            <p:spPr bwMode="auto">
              <a:xfrm>
                <a:off x="5243332" y="204421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99" name="Ovale 98"/>
              <p:cNvSpPr/>
              <p:nvPr/>
            </p:nvSpPr>
            <p:spPr bwMode="auto">
              <a:xfrm>
                <a:off x="5243332" y="23185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0" name="Ovale 99"/>
              <p:cNvSpPr/>
              <p:nvPr/>
            </p:nvSpPr>
            <p:spPr bwMode="auto">
              <a:xfrm>
                <a:off x="5243332" y="23947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1" name="Ovale 100"/>
              <p:cNvSpPr/>
              <p:nvPr/>
            </p:nvSpPr>
            <p:spPr bwMode="auto">
              <a:xfrm>
                <a:off x="5243332" y="258523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0" name="Ovale 119"/>
              <p:cNvSpPr/>
              <p:nvPr/>
            </p:nvSpPr>
            <p:spPr bwMode="auto">
              <a:xfrm>
                <a:off x="5903732" y="16505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1" name="Ovale 120"/>
              <p:cNvSpPr/>
              <p:nvPr/>
            </p:nvSpPr>
            <p:spPr bwMode="auto">
              <a:xfrm>
                <a:off x="5903732" y="170131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Ovale 121"/>
              <p:cNvSpPr/>
              <p:nvPr/>
            </p:nvSpPr>
            <p:spPr bwMode="auto">
              <a:xfrm>
                <a:off x="5903732" y="2321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3" name="Ovale 122"/>
              <p:cNvSpPr/>
              <p:nvPr/>
            </p:nvSpPr>
            <p:spPr bwMode="auto">
              <a:xfrm>
                <a:off x="5903732" y="244807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Ovale 123"/>
              <p:cNvSpPr/>
              <p:nvPr/>
            </p:nvSpPr>
            <p:spPr bwMode="auto">
              <a:xfrm>
                <a:off x="5903732" y="2707150"/>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nvGrpSpPr>
            <p:cNvPr id="9" name="Gruppo 113"/>
            <p:cNvGrpSpPr/>
            <p:nvPr/>
          </p:nvGrpSpPr>
          <p:grpSpPr>
            <a:xfrm>
              <a:off x="1606823" y="3214121"/>
              <a:ext cx="180000" cy="1297600"/>
              <a:chOff x="1606823" y="3214121"/>
              <a:chExt cx="180000" cy="1297600"/>
            </a:xfrm>
          </p:grpSpPr>
          <p:sp>
            <p:nvSpPr>
              <p:cNvPr id="102" name="Ovale 101"/>
              <p:cNvSpPr/>
              <p:nvPr/>
            </p:nvSpPr>
            <p:spPr bwMode="auto">
              <a:xfrm>
                <a:off x="1606823" y="3569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3" name="Ovale 102"/>
              <p:cNvSpPr/>
              <p:nvPr/>
            </p:nvSpPr>
            <p:spPr bwMode="auto">
              <a:xfrm>
                <a:off x="1606823" y="375260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4" name="Ovale 103"/>
              <p:cNvSpPr/>
              <p:nvPr/>
            </p:nvSpPr>
            <p:spPr bwMode="auto">
              <a:xfrm>
                <a:off x="1606823" y="3823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5" name="Ovale 104"/>
              <p:cNvSpPr/>
              <p:nvPr/>
            </p:nvSpPr>
            <p:spPr bwMode="auto">
              <a:xfrm>
                <a:off x="1606823" y="40878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6" name="Ovale 105"/>
              <p:cNvSpPr/>
              <p:nvPr/>
            </p:nvSpPr>
            <p:spPr bwMode="auto">
              <a:xfrm>
                <a:off x="1606823" y="41793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7" name="Ovale 106"/>
              <p:cNvSpPr/>
              <p:nvPr/>
            </p:nvSpPr>
            <p:spPr bwMode="auto">
              <a:xfrm>
                <a:off x="1606823" y="403708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8" name="Ovale 107"/>
              <p:cNvSpPr/>
              <p:nvPr/>
            </p:nvSpPr>
            <p:spPr bwMode="auto">
              <a:xfrm>
                <a:off x="1606823" y="43317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09" name="Ovale 108"/>
              <p:cNvSpPr/>
              <p:nvPr/>
            </p:nvSpPr>
            <p:spPr bwMode="auto">
              <a:xfrm>
                <a:off x="1606823" y="3214121"/>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grpSp>
      <p:sp>
        <p:nvSpPr>
          <p:cNvPr id="128" name="Rettangolo 127"/>
          <p:cNvSpPr/>
          <p:nvPr/>
        </p:nvSpPr>
        <p:spPr bwMode="auto">
          <a:xfrm>
            <a:off x="1733551" y="1038225"/>
            <a:ext cx="7215716" cy="4875213"/>
          </a:xfrm>
          <a:prstGeom prst="rect">
            <a:avLst/>
          </a:prstGeom>
          <a:solidFill>
            <a:srgbClr val="00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6" name="CasellaDiTesto 115"/>
          <p:cNvSpPr txBox="1"/>
          <p:nvPr/>
        </p:nvSpPr>
        <p:spPr>
          <a:xfrm>
            <a:off x="2620671" y="3666779"/>
            <a:ext cx="3446754" cy="1323439"/>
          </a:xfrm>
          <a:prstGeom prst="rect">
            <a:avLst/>
          </a:prstGeom>
          <a:noFill/>
        </p:spPr>
        <p:txBody>
          <a:bodyPr wrap="square" rtlCol="0">
            <a:spAutoFit/>
          </a:bodyPr>
          <a:lstStyle/>
          <a:p>
            <a:pPr algn="ctr"/>
            <a:r>
              <a:rPr lang="en-GB" sz="2000" dirty="0">
                <a:solidFill>
                  <a:schemeClr val="bg1"/>
                </a:solidFill>
                <a:latin typeface="Calibri" pitchFamily="34" charset="0"/>
              </a:rPr>
              <a:t>Is it correct to say that the TRUE Mg# of the melt is that calculated considering the olivine with the highest Fo?</a:t>
            </a:r>
          </a:p>
        </p:txBody>
      </p:sp>
      <p:cxnSp>
        <p:nvCxnSpPr>
          <p:cNvPr id="117" name="Connettore 2 116"/>
          <p:cNvCxnSpPr/>
          <p:nvPr/>
        </p:nvCxnSpPr>
        <p:spPr bwMode="auto">
          <a:xfrm flipV="1">
            <a:off x="6192000" y="1744379"/>
            <a:ext cx="1260000" cy="0"/>
          </a:xfrm>
          <a:prstGeom prst="straightConnector1">
            <a:avLst/>
          </a:prstGeom>
          <a:noFill/>
          <a:ln w="28575" cap="flat" cmpd="sng" algn="ctr">
            <a:solidFill>
              <a:schemeClr val="bg2">
                <a:lumMod val="60000"/>
                <a:lumOff val="40000"/>
              </a:schemeClr>
            </a:solidFill>
            <a:prstDash val="solid"/>
            <a:round/>
            <a:headEnd type="none" w="med" len="med"/>
            <a:tailEnd type="arrow"/>
          </a:ln>
          <a:effectLst>
            <a:outerShdw blurRad="50800" dist="38100" dir="2700000" algn="tl" rotWithShape="0">
              <a:prstClr val="black">
                <a:alpha val="40000"/>
              </a:prstClr>
            </a:outerShdw>
          </a:effectLst>
        </p:spPr>
      </p:cxnSp>
      <p:cxnSp>
        <p:nvCxnSpPr>
          <p:cNvPr id="125" name="Connettore 2 124"/>
          <p:cNvCxnSpPr/>
          <p:nvPr/>
        </p:nvCxnSpPr>
        <p:spPr bwMode="auto">
          <a:xfrm flipH="1">
            <a:off x="7441726" y="1752794"/>
            <a:ext cx="0" cy="4104000"/>
          </a:xfrm>
          <a:prstGeom prst="straightConnector1">
            <a:avLst/>
          </a:prstGeom>
          <a:noFill/>
          <a:ln w="28575" cap="flat" cmpd="sng" algn="ctr">
            <a:solidFill>
              <a:schemeClr val="bg2">
                <a:lumMod val="60000"/>
                <a:lumOff val="40000"/>
              </a:schemeClr>
            </a:solidFill>
            <a:prstDash val="dash"/>
            <a:round/>
            <a:headEnd type="none" w="med" len="med"/>
            <a:tailEnd type="arrow"/>
          </a:ln>
          <a:effectLst/>
        </p:spPr>
      </p:cxnSp>
      <p:cxnSp>
        <p:nvCxnSpPr>
          <p:cNvPr id="126" name="Connettore 2 125"/>
          <p:cNvCxnSpPr/>
          <p:nvPr/>
        </p:nvCxnSpPr>
        <p:spPr bwMode="auto">
          <a:xfrm flipV="1">
            <a:off x="6816738" y="1594359"/>
            <a:ext cx="1728000" cy="0"/>
          </a:xfrm>
          <a:prstGeom prst="straightConnector1">
            <a:avLst/>
          </a:prstGeom>
          <a:noFill/>
          <a:ln w="28575" cap="flat" cmpd="sng" algn="ctr">
            <a:solidFill>
              <a:srgbClr val="CC0099"/>
            </a:solidFill>
            <a:prstDash val="solid"/>
            <a:round/>
            <a:headEnd type="none" w="med" len="med"/>
            <a:tailEnd type="arrow"/>
          </a:ln>
          <a:effectLst>
            <a:outerShdw blurRad="50800" dist="38100" dir="2700000" algn="tl" rotWithShape="0">
              <a:prstClr val="black">
                <a:alpha val="40000"/>
              </a:prstClr>
            </a:outerShdw>
          </a:effectLst>
        </p:spPr>
      </p:cxnSp>
      <p:cxnSp>
        <p:nvCxnSpPr>
          <p:cNvPr id="127" name="Connettore 2 126"/>
          <p:cNvCxnSpPr/>
          <p:nvPr/>
        </p:nvCxnSpPr>
        <p:spPr bwMode="auto">
          <a:xfrm flipH="1">
            <a:off x="8539706" y="1606583"/>
            <a:ext cx="0" cy="4248000"/>
          </a:xfrm>
          <a:prstGeom prst="straightConnector1">
            <a:avLst/>
          </a:prstGeom>
          <a:noFill/>
          <a:ln w="28575" cap="flat" cmpd="sng" algn="ctr">
            <a:solidFill>
              <a:srgbClr val="CC0099"/>
            </a:solidFill>
            <a:prstDash val="dash"/>
            <a:round/>
            <a:headEnd type="none" w="med" len="med"/>
            <a:tailEnd type="arrow"/>
          </a:ln>
          <a:effectLst/>
        </p:spPr>
      </p:cxnSp>
      <p:cxnSp>
        <p:nvCxnSpPr>
          <p:cNvPr id="111" name="Connettore 2 110"/>
          <p:cNvCxnSpPr/>
          <p:nvPr/>
        </p:nvCxnSpPr>
        <p:spPr bwMode="auto">
          <a:xfrm flipV="1">
            <a:off x="3155307" y="1938528"/>
            <a:ext cx="2952000" cy="0"/>
          </a:xfrm>
          <a:prstGeom prst="straightConnector1">
            <a:avLst/>
          </a:prstGeom>
          <a:noFill/>
          <a:ln w="28575" cap="flat" cmpd="sng" algn="ctr">
            <a:solidFill>
              <a:srgbClr val="00FFFF"/>
            </a:solidFill>
            <a:prstDash val="solid"/>
            <a:round/>
            <a:headEnd type="none" w="med" len="med"/>
            <a:tailEnd type="arrow"/>
          </a:ln>
          <a:effectLst>
            <a:outerShdw blurRad="50800" dist="38100" dir="2700000" algn="tl" rotWithShape="0">
              <a:prstClr val="black">
                <a:alpha val="40000"/>
              </a:prstClr>
            </a:outerShdw>
          </a:effectLst>
        </p:spPr>
      </p:cxnSp>
      <p:cxnSp>
        <p:nvCxnSpPr>
          <p:cNvPr id="115" name="Connettore 2 114"/>
          <p:cNvCxnSpPr/>
          <p:nvPr/>
        </p:nvCxnSpPr>
        <p:spPr bwMode="auto">
          <a:xfrm flipH="1">
            <a:off x="6093460" y="1938528"/>
            <a:ext cx="0" cy="3913632"/>
          </a:xfrm>
          <a:prstGeom prst="straightConnector1">
            <a:avLst/>
          </a:prstGeom>
          <a:noFill/>
          <a:ln w="19050" cap="flat" cmpd="sng" algn="ctr">
            <a:solidFill>
              <a:srgbClr val="00FFFF"/>
            </a:solidFill>
            <a:prstDash val="dash"/>
            <a:round/>
            <a:headEnd type="none" w="med" len="med"/>
            <a:tailEnd type="arrow"/>
          </a:ln>
          <a:effectLst/>
        </p:spPr>
      </p:cxnSp>
      <p:sp>
        <p:nvSpPr>
          <p:cNvPr id="118" name="Ovale 117"/>
          <p:cNvSpPr/>
          <p:nvPr/>
        </p:nvSpPr>
        <p:spPr bwMode="auto">
          <a:xfrm>
            <a:off x="3062627" y="1851231"/>
            <a:ext cx="180000" cy="180000"/>
          </a:xfrm>
          <a:prstGeom prst="ellipse">
            <a:avLst/>
          </a:prstGeom>
          <a:solidFill>
            <a:srgbClr val="00FF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9" name="Ovale 128"/>
          <p:cNvSpPr/>
          <p:nvPr/>
        </p:nvSpPr>
        <p:spPr bwMode="auto">
          <a:xfrm>
            <a:off x="6048896" y="1656680"/>
            <a:ext cx="180000" cy="1800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0" name="Ovale 129"/>
          <p:cNvSpPr/>
          <p:nvPr/>
        </p:nvSpPr>
        <p:spPr bwMode="auto">
          <a:xfrm>
            <a:off x="6709296" y="1503772"/>
            <a:ext cx="180000" cy="180000"/>
          </a:xfrm>
          <a:prstGeom prst="ellipse">
            <a:avLst/>
          </a:prstGeom>
          <a:solidFill>
            <a:srgbClr val="CC00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1" name="CasellaDiTesto 130"/>
          <p:cNvSpPr txBox="1"/>
          <p:nvPr/>
        </p:nvSpPr>
        <p:spPr>
          <a:xfrm>
            <a:off x="0" y="606089"/>
            <a:ext cx="9144000" cy="830997"/>
          </a:xfrm>
          <a:prstGeom prst="rect">
            <a:avLst/>
          </a:prstGeom>
          <a:solidFill>
            <a:schemeClr val="tx1"/>
          </a:solidFill>
          <a:ln>
            <a:noFill/>
          </a:ln>
        </p:spPr>
        <p:txBody>
          <a:bodyPr wrap="square" rtlCol="0">
            <a:spAutoFit/>
          </a:bodyPr>
          <a:lstStyle/>
          <a:p>
            <a:pPr algn="ctr"/>
            <a:r>
              <a:rPr lang="en-GB" sz="2400" dirty="0">
                <a:solidFill>
                  <a:schemeClr val="bg1"/>
                </a:solidFill>
                <a:latin typeface="Calibri" pitchFamily="34" charset="0"/>
              </a:rPr>
              <a:t>If you subtract Fo-rich olivine from a high Mg# melt you cause the sharp drop of MgO (and, consequentially, Mg#) in the residual melt.</a:t>
            </a:r>
          </a:p>
        </p:txBody>
      </p:sp>
      <p:sp>
        <p:nvSpPr>
          <p:cNvPr id="132" name="Ovale 131"/>
          <p:cNvSpPr/>
          <p:nvPr/>
        </p:nvSpPr>
        <p:spPr bwMode="auto">
          <a:xfrm>
            <a:off x="9648825" y="32766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 name="CasellaDiTesto 9">
            <a:extLst>
              <a:ext uri="{FF2B5EF4-FFF2-40B4-BE49-F238E27FC236}">
                <a16:creationId xmlns:a16="http://schemas.microsoft.com/office/drawing/2014/main" id="{E9D66E20-EA8C-A6C2-3B53-194A2A384FFE}"/>
              </a:ext>
            </a:extLst>
          </p:cNvPr>
          <p:cNvSpPr txBox="1"/>
          <p:nvPr/>
        </p:nvSpPr>
        <p:spPr>
          <a:xfrm>
            <a:off x="0" y="5139989"/>
            <a:ext cx="9144000" cy="707886"/>
          </a:xfrm>
          <a:prstGeom prst="rect">
            <a:avLst/>
          </a:prstGeom>
          <a:solidFill>
            <a:schemeClr val="tx1"/>
          </a:solidFill>
          <a:ln>
            <a:noFill/>
          </a:ln>
        </p:spPr>
        <p:txBody>
          <a:bodyPr wrap="square" rtlCol="0">
            <a:spAutoFit/>
          </a:bodyPr>
          <a:lstStyle/>
          <a:p>
            <a:pPr algn="ctr"/>
            <a:r>
              <a:rPr lang="en-GB" sz="2000" dirty="0">
                <a:solidFill>
                  <a:schemeClr val="bg1"/>
                </a:solidFill>
                <a:latin typeface="Calibri" pitchFamily="34" charset="0"/>
              </a:rPr>
              <a:t>This should be the reason why the actual Mg# of igneous rocks is commonly lower than the original value. The opposite is true in case of presence of cumulitic olivine.</a:t>
            </a:r>
          </a:p>
        </p:txBody>
      </p:sp>
      <p:sp>
        <p:nvSpPr>
          <p:cNvPr id="11" name="CasellaDiTesto 10"/>
          <p:cNvSpPr txBox="1"/>
          <p:nvPr/>
        </p:nvSpPr>
        <p:spPr>
          <a:xfrm>
            <a:off x="1292818" y="5658948"/>
            <a:ext cx="314510" cy="400110"/>
          </a:xfrm>
          <a:prstGeom prst="rect">
            <a:avLst/>
          </a:prstGeom>
          <a:noFill/>
        </p:spPr>
        <p:txBody>
          <a:bodyPr wrap="none" rtlCol="0">
            <a:spAutoFit/>
          </a:bodyPr>
          <a:lstStyle/>
          <a:p>
            <a:r>
              <a:rPr lang="en-GB" sz="2000" dirty="0">
                <a:solidFill>
                  <a:schemeClr val="bg1"/>
                </a:solidFill>
                <a:latin typeface="Calibri" pitchFamily="34" charset="0"/>
              </a:rPr>
              <a:t>0</a:t>
            </a:r>
            <a:endParaRPr lang="en-GB" sz="1600" dirty="0">
              <a:solidFill>
                <a:schemeClr val="bg1"/>
              </a:solidFill>
              <a:latin typeface="Calibri" pitchFamily="34" charset="0"/>
            </a:endParaRPr>
          </a:p>
        </p:txBody>
      </p:sp>
      <p:sp>
        <p:nvSpPr>
          <p:cNvPr id="12" name="Text Box 4">
            <a:extLst>
              <a:ext uri="{FF2B5EF4-FFF2-40B4-BE49-F238E27FC236}">
                <a16:creationId xmlns:a16="http://schemas.microsoft.com/office/drawing/2014/main" id="{43FC5893-48C3-C7FC-E9A8-EC20B2B7446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up)">
                                      <p:cBhvr>
                                        <p:cTn id="11" dur="500"/>
                                        <p:tgtEl>
                                          <p:spTgt spid="1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500"/>
                                        <p:tgtEl>
                                          <p:spTgt spid="12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wipe(up)">
                                      <p:cBhvr>
                                        <p:cTn id="19" dur="500"/>
                                        <p:tgtEl>
                                          <p:spTgt spid="1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500"/>
                                        <p:tgtEl>
                                          <p:spTgt spid="1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31"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srcRect l="3602" t="1976" r="856"/>
          <a:stretch/>
        </p:blipFill>
        <p:spPr>
          <a:xfrm>
            <a:off x="1460500" y="853807"/>
            <a:ext cx="6197600" cy="5724793"/>
          </a:xfrm>
          <a:prstGeom prst="rect">
            <a:avLst/>
          </a:prstGeom>
        </p:spPr>
      </p:pic>
      <p:sp>
        <p:nvSpPr>
          <p:cNvPr id="111" name="CasellaDiTesto 110"/>
          <p:cNvSpPr txBox="1"/>
          <p:nvPr/>
        </p:nvSpPr>
        <p:spPr>
          <a:xfrm>
            <a:off x="1460499" y="6170183"/>
            <a:ext cx="2048419" cy="461665"/>
          </a:xfrm>
          <a:prstGeom prst="rect">
            <a:avLst/>
          </a:prstGeom>
          <a:noFill/>
        </p:spPr>
        <p:txBody>
          <a:bodyPr wrap="square" rtlCol="0">
            <a:spAutoFit/>
          </a:bodyPr>
          <a:lstStyle/>
          <a:p>
            <a:pPr algn="ctr"/>
            <a:r>
              <a:rPr lang="en-GB" sz="1200" i="1" dirty="0" err="1">
                <a:solidFill>
                  <a:schemeClr val="tx1"/>
                </a:solidFill>
                <a:effectLst/>
                <a:latin typeface="Calibri" panose="020F0502020204030204" pitchFamily="34" charset="0"/>
                <a:cs typeface="Calibri" panose="020F0502020204030204" pitchFamily="34" charset="0"/>
              </a:rPr>
              <a:t>Couperthwaite</a:t>
            </a:r>
            <a:r>
              <a:rPr lang="en-GB" sz="1200" i="1" dirty="0">
                <a:solidFill>
                  <a:schemeClr val="tx1"/>
                </a:solidFill>
                <a:effectLst/>
                <a:latin typeface="Calibri" panose="020F0502020204030204" pitchFamily="34" charset="0"/>
                <a:cs typeface="Calibri" panose="020F0502020204030204" pitchFamily="34" charset="0"/>
              </a:rPr>
              <a:t> et al., 2020 (J. Petrol., 61, 7, egaa058)</a:t>
            </a:r>
          </a:p>
        </p:txBody>
      </p:sp>
      <p:sp>
        <p:nvSpPr>
          <p:cNvPr id="5" name="CasellaDiTesto 4"/>
          <p:cNvSpPr txBox="1"/>
          <p:nvPr/>
        </p:nvSpPr>
        <p:spPr>
          <a:xfrm>
            <a:off x="2189719" y="1237565"/>
            <a:ext cx="3609102" cy="608885"/>
          </a:xfrm>
          <a:prstGeom prst="rect">
            <a:avLst/>
          </a:prstGeom>
          <a:noFill/>
        </p:spPr>
        <p:txBody>
          <a:bodyPr wrap="square" rtlCol="0">
            <a:spAutoFit/>
          </a:bodyPr>
          <a:lstStyle/>
          <a:p>
            <a:pPr algn="ctr">
              <a:lnSpc>
                <a:spcPts val="2000"/>
              </a:lnSpc>
            </a:pPr>
            <a:r>
              <a:rPr lang="en-GB" sz="2000" b="1" dirty="0">
                <a:solidFill>
                  <a:srgbClr val="0066FF"/>
                </a:solidFill>
                <a:effectLst/>
                <a:latin typeface="Calibri" pitchFamily="34" charset="0"/>
              </a:rPr>
              <a:t>Fo-rich olivine removal causes sharp drop in residual melt Mg#</a:t>
            </a:r>
          </a:p>
        </p:txBody>
      </p:sp>
      <p:sp>
        <p:nvSpPr>
          <p:cNvPr id="6" name="CasellaDiTesto 5"/>
          <p:cNvSpPr txBox="1"/>
          <p:nvPr/>
        </p:nvSpPr>
        <p:spPr>
          <a:xfrm>
            <a:off x="4171950" y="4872305"/>
            <a:ext cx="3248026" cy="865365"/>
          </a:xfrm>
          <a:prstGeom prst="rect">
            <a:avLst/>
          </a:prstGeom>
          <a:noFill/>
        </p:spPr>
        <p:txBody>
          <a:bodyPr wrap="square" rtlCol="0">
            <a:spAutoFit/>
          </a:bodyPr>
          <a:lstStyle/>
          <a:p>
            <a:pPr algn="ctr">
              <a:lnSpc>
                <a:spcPts val="2000"/>
              </a:lnSpc>
            </a:pPr>
            <a:r>
              <a:rPr lang="en-GB" sz="2000" b="1" dirty="0">
                <a:solidFill>
                  <a:srgbClr val="FF0000"/>
                </a:solidFill>
                <a:effectLst/>
                <a:latin typeface="Calibri" pitchFamily="34" charset="0"/>
              </a:rPr>
              <a:t>Fo-rich olivine accumulation causes sharp increase in residual melt Mg#</a:t>
            </a:r>
          </a:p>
        </p:txBody>
      </p:sp>
      <p:sp>
        <p:nvSpPr>
          <p:cNvPr id="7" name="Freccia a destra 6"/>
          <p:cNvSpPr/>
          <p:nvPr/>
        </p:nvSpPr>
        <p:spPr bwMode="auto">
          <a:xfrm rot="10800000">
            <a:off x="2981324" y="2359024"/>
            <a:ext cx="1428750" cy="149224"/>
          </a:xfrm>
          <a:prstGeom prst="rightArrow">
            <a:avLst>
              <a:gd name="adj1" fmla="val 50000"/>
              <a:gd name="adj2" fmla="val 122000"/>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9" name="Freccia a destra 8"/>
          <p:cNvSpPr/>
          <p:nvPr/>
        </p:nvSpPr>
        <p:spPr bwMode="auto">
          <a:xfrm>
            <a:off x="5701664" y="2359024"/>
            <a:ext cx="1428750" cy="149224"/>
          </a:xfrm>
          <a:prstGeom prst="rightArrow">
            <a:avLst>
              <a:gd name="adj1" fmla="val 50000"/>
              <a:gd name="adj2" fmla="val 122000"/>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2" name="Figura a mano libera 11"/>
          <p:cNvSpPr/>
          <p:nvPr/>
        </p:nvSpPr>
        <p:spPr bwMode="auto">
          <a:xfrm>
            <a:off x="2817495" y="1909445"/>
            <a:ext cx="2944624" cy="3157855"/>
          </a:xfrm>
          <a:custGeom>
            <a:avLst/>
            <a:gdLst>
              <a:gd name="connsiteX0" fmla="*/ 165100 w 2057400"/>
              <a:gd name="connsiteY0" fmla="*/ 1844675 h 2308225"/>
              <a:gd name="connsiteX1" fmla="*/ 0 w 2057400"/>
              <a:gd name="connsiteY1" fmla="*/ 2308225 h 2308225"/>
              <a:gd name="connsiteX2" fmla="*/ 444500 w 2057400"/>
              <a:gd name="connsiteY2" fmla="*/ 2092325 h 2308225"/>
              <a:gd name="connsiteX3" fmla="*/ 377825 w 2057400"/>
              <a:gd name="connsiteY3" fmla="*/ 2035175 h 2308225"/>
              <a:gd name="connsiteX4" fmla="*/ 2057400 w 2057400"/>
              <a:gd name="connsiteY4" fmla="*/ 196850 h 2308225"/>
              <a:gd name="connsiteX5" fmla="*/ 1838325 w 2057400"/>
              <a:gd name="connsiteY5" fmla="*/ 0 h 2308225"/>
              <a:gd name="connsiteX6" fmla="*/ 234950 w 2057400"/>
              <a:gd name="connsiteY6" fmla="*/ 1917700 h 2308225"/>
              <a:gd name="connsiteX7" fmla="*/ 165100 w 2057400"/>
              <a:gd name="connsiteY7" fmla="*/ 1844675 h 2308225"/>
              <a:gd name="connsiteX0" fmla="*/ 165100 w 2762250"/>
              <a:gd name="connsiteY0" fmla="*/ 2403475 h 2867025"/>
              <a:gd name="connsiteX1" fmla="*/ 0 w 2762250"/>
              <a:gd name="connsiteY1" fmla="*/ 2867025 h 2867025"/>
              <a:gd name="connsiteX2" fmla="*/ 444500 w 2762250"/>
              <a:gd name="connsiteY2" fmla="*/ 2651125 h 2867025"/>
              <a:gd name="connsiteX3" fmla="*/ 377825 w 2762250"/>
              <a:gd name="connsiteY3" fmla="*/ 2593975 h 2867025"/>
              <a:gd name="connsiteX4" fmla="*/ 2762250 w 2762250"/>
              <a:gd name="connsiteY4" fmla="*/ 0 h 2867025"/>
              <a:gd name="connsiteX5" fmla="*/ 1838325 w 2762250"/>
              <a:gd name="connsiteY5" fmla="*/ 558800 h 2867025"/>
              <a:gd name="connsiteX6" fmla="*/ 234950 w 2762250"/>
              <a:gd name="connsiteY6" fmla="*/ 2476500 h 2867025"/>
              <a:gd name="connsiteX7" fmla="*/ 165100 w 2762250"/>
              <a:gd name="connsiteY7" fmla="*/ 2403475 h 2867025"/>
              <a:gd name="connsiteX0" fmla="*/ 165100 w 2762250"/>
              <a:gd name="connsiteY0" fmla="*/ 2524125 h 2987675"/>
              <a:gd name="connsiteX1" fmla="*/ 0 w 2762250"/>
              <a:gd name="connsiteY1" fmla="*/ 2987675 h 2987675"/>
              <a:gd name="connsiteX2" fmla="*/ 444500 w 2762250"/>
              <a:gd name="connsiteY2" fmla="*/ 2771775 h 2987675"/>
              <a:gd name="connsiteX3" fmla="*/ 377825 w 2762250"/>
              <a:gd name="connsiteY3" fmla="*/ 2714625 h 2987675"/>
              <a:gd name="connsiteX4" fmla="*/ 2762250 w 2762250"/>
              <a:gd name="connsiteY4" fmla="*/ 120650 h 2987675"/>
              <a:gd name="connsiteX5" fmla="*/ 2638425 w 2762250"/>
              <a:gd name="connsiteY5" fmla="*/ 0 h 2987675"/>
              <a:gd name="connsiteX6" fmla="*/ 234950 w 2762250"/>
              <a:gd name="connsiteY6" fmla="*/ 2597150 h 2987675"/>
              <a:gd name="connsiteX7" fmla="*/ 165100 w 2762250"/>
              <a:gd name="connsiteY7" fmla="*/ 2524125 h 2987675"/>
              <a:gd name="connsiteX0" fmla="*/ 165100 w 2762250"/>
              <a:gd name="connsiteY0" fmla="*/ 2524125 h 2987675"/>
              <a:gd name="connsiteX1" fmla="*/ 0 w 2762250"/>
              <a:gd name="connsiteY1" fmla="*/ 2987675 h 2987675"/>
              <a:gd name="connsiteX2" fmla="*/ 444500 w 2762250"/>
              <a:gd name="connsiteY2" fmla="*/ 2771775 h 2987675"/>
              <a:gd name="connsiteX3" fmla="*/ 377825 w 2762250"/>
              <a:gd name="connsiteY3" fmla="*/ 2714625 h 2987675"/>
              <a:gd name="connsiteX4" fmla="*/ 2762250 w 2762250"/>
              <a:gd name="connsiteY4" fmla="*/ 120650 h 2987675"/>
              <a:gd name="connsiteX5" fmla="*/ 2638425 w 2762250"/>
              <a:gd name="connsiteY5" fmla="*/ 0 h 2987675"/>
              <a:gd name="connsiteX6" fmla="*/ 234950 w 2762250"/>
              <a:gd name="connsiteY6" fmla="*/ 2597150 h 2987675"/>
              <a:gd name="connsiteX7" fmla="*/ 165100 w 2762250"/>
              <a:gd name="connsiteY7" fmla="*/ 2524125 h 2987675"/>
              <a:gd name="connsiteX0" fmla="*/ 165100 w 2762250"/>
              <a:gd name="connsiteY0" fmla="*/ 2524125 h 2987675"/>
              <a:gd name="connsiteX1" fmla="*/ 0 w 2762250"/>
              <a:gd name="connsiteY1" fmla="*/ 2987675 h 2987675"/>
              <a:gd name="connsiteX2" fmla="*/ 444500 w 2762250"/>
              <a:gd name="connsiteY2" fmla="*/ 2771775 h 2987675"/>
              <a:gd name="connsiteX3" fmla="*/ 377825 w 2762250"/>
              <a:gd name="connsiteY3" fmla="*/ 2714625 h 2987675"/>
              <a:gd name="connsiteX4" fmla="*/ 2762250 w 2762250"/>
              <a:gd name="connsiteY4" fmla="*/ 120650 h 2987675"/>
              <a:gd name="connsiteX5" fmla="*/ 2638425 w 2762250"/>
              <a:gd name="connsiteY5" fmla="*/ 0 h 2987675"/>
              <a:gd name="connsiteX6" fmla="*/ 234950 w 2762250"/>
              <a:gd name="connsiteY6" fmla="*/ 2597150 h 2987675"/>
              <a:gd name="connsiteX7" fmla="*/ 165100 w 2762250"/>
              <a:gd name="connsiteY7" fmla="*/ 2524125 h 2987675"/>
              <a:gd name="connsiteX0" fmla="*/ 165100 w 2762250"/>
              <a:gd name="connsiteY0" fmla="*/ 2524125 h 2987675"/>
              <a:gd name="connsiteX1" fmla="*/ 0 w 2762250"/>
              <a:gd name="connsiteY1" fmla="*/ 2987675 h 2987675"/>
              <a:gd name="connsiteX2" fmla="*/ 444500 w 2762250"/>
              <a:gd name="connsiteY2" fmla="*/ 2771775 h 2987675"/>
              <a:gd name="connsiteX3" fmla="*/ 377825 w 2762250"/>
              <a:gd name="connsiteY3" fmla="*/ 2714625 h 2987675"/>
              <a:gd name="connsiteX4" fmla="*/ 2762250 w 2762250"/>
              <a:gd name="connsiteY4" fmla="*/ 120650 h 2987675"/>
              <a:gd name="connsiteX5" fmla="*/ 2638425 w 2762250"/>
              <a:gd name="connsiteY5" fmla="*/ 0 h 2987675"/>
              <a:gd name="connsiteX6" fmla="*/ 234950 w 2762250"/>
              <a:gd name="connsiteY6" fmla="*/ 2597150 h 2987675"/>
              <a:gd name="connsiteX7" fmla="*/ 165100 w 2762250"/>
              <a:gd name="connsiteY7" fmla="*/ 2524125 h 2987675"/>
              <a:gd name="connsiteX0" fmla="*/ 165100 w 2762250"/>
              <a:gd name="connsiteY0" fmla="*/ 2498725 h 2962275"/>
              <a:gd name="connsiteX1" fmla="*/ 0 w 2762250"/>
              <a:gd name="connsiteY1" fmla="*/ 2962275 h 2962275"/>
              <a:gd name="connsiteX2" fmla="*/ 444500 w 2762250"/>
              <a:gd name="connsiteY2" fmla="*/ 2746375 h 2962275"/>
              <a:gd name="connsiteX3" fmla="*/ 377825 w 2762250"/>
              <a:gd name="connsiteY3" fmla="*/ 2689225 h 2962275"/>
              <a:gd name="connsiteX4" fmla="*/ 2762250 w 2762250"/>
              <a:gd name="connsiteY4" fmla="*/ 95250 h 2962275"/>
              <a:gd name="connsiteX5" fmla="*/ 2651125 w 2762250"/>
              <a:gd name="connsiteY5" fmla="*/ 0 h 2962275"/>
              <a:gd name="connsiteX6" fmla="*/ 234950 w 2762250"/>
              <a:gd name="connsiteY6" fmla="*/ 2571750 h 2962275"/>
              <a:gd name="connsiteX7" fmla="*/ 165100 w 2762250"/>
              <a:gd name="connsiteY7" fmla="*/ 2498725 h 2962275"/>
              <a:gd name="connsiteX0" fmla="*/ 165100 w 2762250"/>
              <a:gd name="connsiteY0" fmla="*/ 2498725 h 2962275"/>
              <a:gd name="connsiteX1" fmla="*/ 0 w 2762250"/>
              <a:gd name="connsiteY1" fmla="*/ 2962275 h 2962275"/>
              <a:gd name="connsiteX2" fmla="*/ 444500 w 2762250"/>
              <a:gd name="connsiteY2" fmla="*/ 2746375 h 2962275"/>
              <a:gd name="connsiteX3" fmla="*/ 377825 w 2762250"/>
              <a:gd name="connsiteY3" fmla="*/ 2689225 h 2962275"/>
              <a:gd name="connsiteX4" fmla="*/ 2762250 w 2762250"/>
              <a:gd name="connsiteY4" fmla="*/ 95250 h 2962275"/>
              <a:gd name="connsiteX5" fmla="*/ 2651125 w 2762250"/>
              <a:gd name="connsiteY5" fmla="*/ 0 h 2962275"/>
              <a:gd name="connsiteX6" fmla="*/ 234950 w 2762250"/>
              <a:gd name="connsiteY6" fmla="*/ 2571750 h 2962275"/>
              <a:gd name="connsiteX7" fmla="*/ 165100 w 2762250"/>
              <a:gd name="connsiteY7" fmla="*/ 2498725 h 2962275"/>
              <a:gd name="connsiteX0" fmla="*/ 165100 w 2762250"/>
              <a:gd name="connsiteY0" fmla="*/ 2498725 h 2962275"/>
              <a:gd name="connsiteX1" fmla="*/ 0 w 2762250"/>
              <a:gd name="connsiteY1" fmla="*/ 2962275 h 2962275"/>
              <a:gd name="connsiteX2" fmla="*/ 444500 w 2762250"/>
              <a:gd name="connsiteY2" fmla="*/ 2746375 h 2962275"/>
              <a:gd name="connsiteX3" fmla="*/ 349250 w 2762250"/>
              <a:gd name="connsiteY3" fmla="*/ 2663031 h 2962275"/>
              <a:gd name="connsiteX4" fmla="*/ 2762250 w 2762250"/>
              <a:gd name="connsiteY4" fmla="*/ 95250 h 2962275"/>
              <a:gd name="connsiteX5" fmla="*/ 2651125 w 2762250"/>
              <a:gd name="connsiteY5" fmla="*/ 0 h 2962275"/>
              <a:gd name="connsiteX6" fmla="*/ 234950 w 2762250"/>
              <a:gd name="connsiteY6" fmla="*/ 2571750 h 2962275"/>
              <a:gd name="connsiteX7" fmla="*/ 165100 w 2762250"/>
              <a:gd name="connsiteY7" fmla="*/ 24987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250" h="2962275">
                <a:moveTo>
                  <a:pt x="165100" y="2498725"/>
                </a:moveTo>
                <a:lnTo>
                  <a:pt x="0" y="2962275"/>
                </a:lnTo>
                <a:lnTo>
                  <a:pt x="444500" y="2746375"/>
                </a:lnTo>
                <a:lnTo>
                  <a:pt x="349250" y="2663031"/>
                </a:lnTo>
                <a:cubicBezTo>
                  <a:pt x="1112308" y="1741223"/>
                  <a:pt x="1853142" y="940858"/>
                  <a:pt x="2762250" y="95250"/>
                </a:cubicBezTo>
                <a:lnTo>
                  <a:pt x="2651125" y="0"/>
                </a:lnTo>
                <a:cubicBezTo>
                  <a:pt x="1754717" y="802217"/>
                  <a:pt x="1010708" y="1655233"/>
                  <a:pt x="234950" y="2571750"/>
                </a:cubicBezTo>
                <a:lnTo>
                  <a:pt x="165100" y="2498725"/>
                </a:lnTo>
                <a:close/>
              </a:path>
            </a:pathLst>
          </a:custGeom>
          <a:solidFill>
            <a:srgbClr val="2B8D14"/>
          </a:solidFill>
          <a:ln w="9525" cap="flat" cmpd="sng" algn="ctr">
            <a:solidFill>
              <a:schemeClr val="bg2">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CasellaDiTesto 12"/>
          <p:cNvSpPr txBox="1"/>
          <p:nvPr/>
        </p:nvSpPr>
        <p:spPr>
          <a:xfrm rot="18780000">
            <a:off x="1944145" y="3382506"/>
            <a:ext cx="4859770" cy="265844"/>
          </a:xfrm>
          <a:prstGeom prst="rect">
            <a:avLst/>
          </a:prstGeom>
          <a:noFill/>
        </p:spPr>
        <p:txBody>
          <a:bodyPr wrap="square" rtlCol="0">
            <a:prstTxWarp prst="textArchUp">
              <a:avLst/>
            </a:prstTxWarp>
            <a:spAutoFit/>
          </a:bodyPr>
          <a:lstStyle/>
          <a:p>
            <a:pPr algn="ctr">
              <a:lnSpc>
                <a:spcPts val="2000"/>
              </a:lnSpc>
            </a:pPr>
            <a:r>
              <a:rPr lang="en-GB" sz="1200" b="1" dirty="0">
                <a:solidFill>
                  <a:schemeClr val="tx1"/>
                </a:solidFill>
                <a:effectLst/>
                <a:latin typeface="Calibri" pitchFamily="34" charset="0"/>
              </a:rPr>
              <a:t>Ol-melt equilibrium during normal magma differentiation</a:t>
            </a:r>
          </a:p>
        </p:txBody>
      </p:sp>
      <p:sp>
        <p:nvSpPr>
          <p:cNvPr id="2" name="Text Box 4">
            <a:extLst>
              <a:ext uri="{FF2B5EF4-FFF2-40B4-BE49-F238E27FC236}">
                <a16:creationId xmlns:a16="http://schemas.microsoft.com/office/drawing/2014/main" id="{1EB47565-8851-1440-BFBB-98EC176ABCF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7637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5" grpId="0"/>
      <p:bldP spid="6" grpId="0"/>
      <p:bldP spid="7" grpId="0" animBg="1"/>
      <p:bldP spid="9" grpId="0" animBg="1"/>
      <p:bldP spid="12" grpId="0" animBg="1"/>
      <p:bldP spid="1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srcRect l="3602" t="1976" r="856"/>
          <a:stretch/>
        </p:blipFill>
        <p:spPr>
          <a:xfrm>
            <a:off x="1460500" y="853807"/>
            <a:ext cx="6197600" cy="5724793"/>
          </a:xfrm>
          <a:prstGeom prst="rect">
            <a:avLst/>
          </a:prstGeom>
        </p:spPr>
      </p:pic>
      <p:sp>
        <p:nvSpPr>
          <p:cNvPr id="111" name="CasellaDiTesto 110"/>
          <p:cNvSpPr txBox="1"/>
          <p:nvPr/>
        </p:nvSpPr>
        <p:spPr>
          <a:xfrm>
            <a:off x="1460499" y="6170183"/>
            <a:ext cx="2048419" cy="461665"/>
          </a:xfrm>
          <a:prstGeom prst="rect">
            <a:avLst/>
          </a:prstGeom>
          <a:noFill/>
        </p:spPr>
        <p:txBody>
          <a:bodyPr wrap="square" rtlCol="0">
            <a:spAutoFit/>
          </a:bodyPr>
          <a:lstStyle/>
          <a:p>
            <a:pPr algn="ctr"/>
            <a:r>
              <a:rPr lang="en-GB" sz="1200" i="1" dirty="0" err="1">
                <a:solidFill>
                  <a:schemeClr val="tx1"/>
                </a:solidFill>
                <a:effectLst/>
                <a:latin typeface="Calibri" panose="020F0502020204030204" pitchFamily="34" charset="0"/>
                <a:cs typeface="Calibri" panose="020F0502020204030204" pitchFamily="34" charset="0"/>
              </a:rPr>
              <a:t>Couperthwaite</a:t>
            </a:r>
            <a:r>
              <a:rPr lang="en-GB" sz="1200" i="1" dirty="0">
                <a:solidFill>
                  <a:schemeClr val="tx1"/>
                </a:solidFill>
                <a:effectLst/>
                <a:latin typeface="Calibri" panose="020F0502020204030204" pitchFamily="34" charset="0"/>
                <a:cs typeface="Calibri" panose="020F0502020204030204" pitchFamily="34" charset="0"/>
              </a:rPr>
              <a:t> et al., 2020 (J. Petrol., 61, 7, egaa058)</a:t>
            </a:r>
          </a:p>
        </p:txBody>
      </p:sp>
      <p:sp>
        <p:nvSpPr>
          <p:cNvPr id="2" name="Rettangolo con angoli arrotondati 1">
            <a:extLst>
              <a:ext uri="{FF2B5EF4-FFF2-40B4-BE49-F238E27FC236}">
                <a16:creationId xmlns:a16="http://schemas.microsoft.com/office/drawing/2014/main" id="{3C39B1E9-B1F9-7656-0044-13FBE842D33F}"/>
              </a:ext>
            </a:extLst>
          </p:cNvPr>
          <p:cNvSpPr/>
          <p:nvPr/>
        </p:nvSpPr>
        <p:spPr bwMode="auto">
          <a:xfrm>
            <a:off x="3848100" y="3911600"/>
            <a:ext cx="431800" cy="1917700"/>
          </a:xfrm>
          <a:prstGeom prst="roundRect">
            <a:avLst/>
          </a:prstGeom>
          <a:noFill/>
          <a:ln w="19050"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Rettangolo con angoli arrotondati 2">
            <a:extLst>
              <a:ext uri="{FF2B5EF4-FFF2-40B4-BE49-F238E27FC236}">
                <a16:creationId xmlns:a16="http://schemas.microsoft.com/office/drawing/2014/main" id="{D459BA41-AECD-3E31-135B-D8F1A30E803B}"/>
              </a:ext>
            </a:extLst>
          </p:cNvPr>
          <p:cNvSpPr/>
          <p:nvPr/>
        </p:nvSpPr>
        <p:spPr bwMode="auto">
          <a:xfrm>
            <a:off x="3848100" y="1739900"/>
            <a:ext cx="431800" cy="1320800"/>
          </a:xfrm>
          <a:prstGeom prst="roundRect">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 name="CasellaDiTesto 3">
            <a:extLst>
              <a:ext uri="{FF2B5EF4-FFF2-40B4-BE49-F238E27FC236}">
                <a16:creationId xmlns:a16="http://schemas.microsoft.com/office/drawing/2014/main" id="{CB5CF4E4-2226-26FA-7A3F-3454F90B1CE9}"/>
              </a:ext>
            </a:extLst>
          </p:cNvPr>
          <p:cNvSpPr txBox="1"/>
          <p:nvPr/>
        </p:nvSpPr>
        <p:spPr>
          <a:xfrm>
            <a:off x="4330700" y="4758005"/>
            <a:ext cx="3038476" cy="1089529"/>
          </a:xfrm>
          <a:prstGeom prst="rect">
            <a:avLst/>
          </a:prstGeom>
          <a:noFill/>
        </p:spPr>
        <p:txBody>
          <a:bodyPr wrap="square" rtlCol="0">
            <a:spAutoFit/>
          </a:bodyPr>
          <a:lstStyle/>
          <a:p>
            <a:pPr algn="ctr">
              <a:lnSpc>
                <a:spcPct val="90000"/>
              </a:lnSpc>
            </a:pPr>
            <a:r>
              <a:rPr lang="en-GB" dirty="0">
                <a:solidFill>
                  <a:srgbClr val="00B0F0"/>
                </a:solidFill>
                <a:effectLst/>
                <a:latin typeface="Calibri" pitchFamily="34" charset="0"/>
              </a:rPr>
              <a:t>These olivines have too low MgO (and to low Mg/Fe ratios) to be in equilibrium with a melt with Mg# ~58</a:t>
            </a:r>
          </a:p>
        </p:txBody>
      </p:sp>
      <p:sp>
        <p:nvSpPr>
          <p:cNvPr id="8" name="CasellaDiTesto 7">
            <a:extLst>
              <a:ext uri="{FF2B5EF4-FFF2-40B4-BE49-F238E27FC236}">
                <a16:creationId xmlns:a16="http://schemas.microsoft.com/office/drawing/2014/main" id="{9195B19A-25A3-C9A6-CBEB-F79118C9ABAE}"/>
              </a:ext>
            </a:extLst>
          </p:cNvPr>
          <p:cNvSpPr txBox="1"/>
          <p:nvPr/>
        </p:nvSpPr>
        <p:spPr>
          <a:xfrm>
            <a:off x="2197100" y="853807"/>
            <a:ext cx="4089400" cy="840230"/>
          </a:xfrm>
          <a:prstGeom prst="rect">
            <a:avLst/>
          </a:prstGeom>
          <a:noFill/>
        </p:spPr>
        <p:txBody>
          <a:bodyPr wrap="square" rtlCol="0">
            <a:spAutoFit/>
          </a:bodyPr>
          <a:lstStyle/>
          <a:p>
            <a:pPr algn="ctr">
              <a:lnSpc>
                <a:spcPct val="90000"/>
              </a:lnSpc>
            </a:pPr>
            <a:r>
              <a:rPr lang="en-GB" dirty="0">
                <a:solidFill>
                  <a:srgbClr val="FF0000"/>
                </a:solidFill>
                <a:effectLst/>
                <a:latin typeface="Calibri" pitchFamily="34" charset="0"/>
              </a:rPr>
              <a:t>These olivines have too high MgO (and to high Mg/Fe ratios) to be in equilibrium with a melt with Mg# ~58</a:t>
            </a:r>
          </a:p>
        </p:txBody>
      </p:sp>
      <p:sp>
        <p:nvSpPr>
          <p:cNvPr id="5" name="Text Box 4">
            <a:extLst>
              <a:ext uri="{FF2B5EF4-FFF2-40B4-BE49-F238E27FC236}">
                <a16:creationId xmlns:a16="http://schemas.microsoft.com/office/drawing/2014/main" id="{6FA3C89F-6D47-84A3-9B1B-1A249615482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424865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stretch>
            <a:fillRect/>
          </a:stretch>
        </p:blipFill>
        <p:spPr>
          <a:xfrm>
            <a:off x="990599" y="755650"/>
            <a:ext cx="7239001" cy="6115050"/>
          </a:xfrm>
          <a:prstGeom prst="rect">
            <a:avLst/>
          </a:prstGeom>
        </p:spPr>
      </p:pic>
      <p:sp>
        <p:nvSpPr>
          <p:cNvPr id="4" name="CasellaDiTesto 3"/>
          <p:cNvSpPr txBox="1"/>
          <p:nvPr/>
        </p:nvSpPr>
        <p:spPr>
          <a:xfrm>
            <a:off x="5319134" y="3769111"/>
            <a:ext cx="2698593" cy="1569660"/>
          </a:xfrm>
          <a:prstGeom prst="rect">
            <a:avLst/>
          </a:prstGeom>
          <a:noFill/>
        </p:spPr>
        <p:txBody>
          <a:bodyPr wrap="square" rtlCol="0">
            <a:spAutoFit/>
          </a:bodyPr>
          <a:lstStyle/>
          <a:p>
            <a:pPr algn="ctr"/>
            <a:r>
              <a:rPr lang="en-GB" sz="2400" b="1" dirty="0">
                <a:solidFill>
                  <a:schemeClr val="tx1"/>
                </a:solidFill>
                <a:effectLst/>
                <a:latin typeface="Calibri" panose="020F0502020204030204" pitchFamily="34" charset="0"/>
                <a:cs typeface="Calibri" panose="020F0502020204030204" pitchFamily="34" charset="0"/>
              </a:rPr>
              <a:t>Partial melting experiments on carbonaceous and ordinary chondrites</a:t>
            </a:r>
          </a:p>
        </p:txBody>
      </p:sp>
      <p:sp>
        <p:nvSpPr>
          <p:cNvPr id="29" name="CasellaDiTesto 28"/>
          <p:cNvSpPr txBox="1"/>
          <p:nvPr/>
        </p:nvSpPr>
        <p:spPr>
          <a:xfrm>
            <a:off x="1159731" y="6278133"/>
            <a:ext cx="2196788" cy="646331"/>
          </a:xfrm>
          <a:prstGeom prst="rect">
            <a:avLst/>
          </a:prstGeom>
          <a:noFill/>
        </p:spPr>
        <p:txBody>
          <a:bodyPr wrap="square" rtlCol="0">
            <a:spAutoFit/>
          </a:bodyPr>
          <a:lstStyle/>
          <a:p>
            <a:pPr algn="ctr"/>
            <a:r>
              <a:rPr lang="en-GB" sz="1200" i="1" dirty="0" err="1">
                <a:solidFill>
                  <a:schemeClr val="tx1"/>
                </a:solidFill>
                <a:effectLst/>
                <a:latin typeface="Calibri" panose="020F0502020204030204" pitchFamily="34" charset="0"/>
                <a:cs typeface="Calibri" panose="020F0502020204030204" pitchFamily="34" charset="0"/>
              </a:rPr>
              <a:t>Collinet</a:t>
            </a:r>
            <a:r>
              <a:rPr lang="en-GB" sz="1200" i="1" dirty="0">
                <a:solidFill>
                  <a:schemeClr val="tx1"/>
                </a:solidFill>
                <a:effectLst/>
                <a:latin typeface="Calibri" panose="020F0502020204030204" pitchFamily="34" charset="0"/>
                <a:cs typeface="Calibri" panose="020F0502020204030204" pitchFamily="34" charset="0"/>
              </a:rPr>
              <a:t> and Grove, 2020 (</a:t>
            </a:r>
            <a:r>
              <a:rPr lang="en-GB" sz="1200" i="1" dirty="0" err="1">
                <a:solidFill>
                  <a:schemeClr val="tx1"/>
                </a:solidFill>
                <a:effectLst/>
                <a:latin typeface="Calibri" panose="020F0502020204030204" pitchFamily="34" charset="0"/>
                <a:cs typeface="Calibri" panose="020F0502020204030204" pitchFamily="34" charset="0"/>
              </a:rPr>
              <a:t>Geochim</a:t>
            </a:r>
            <a:r>
              <a:rPr lang="en-GB" sz="1200" i="1" dirty="0">
                <a:solidFill>
                  <a:schemeClr val="tx1"/>
                </a:solidFill>
                <a:effectLst/>
                <a:latin typeface="Calibri" panose="020F0502020204030204" pitchFamily="34" charset="0"/>
                <a:cs typeface="Calibri" panose="020F0502020204030204" pitchFamily="34" charset="0"/>
              </a:rPr>
              <a:t>. </a:t>
            </a:r>
            <a:r>
              <a:rPr lang="en-GB" sz="1200" i="1" dirty="0" err="1">
                <a:solidFill>
                  <a:schemeClr val="tx1"/>
                </a:solidFill>
                <a:effectLst/>
                <a:latin typeface="Calibri" panose="020F0502020204030204" pitchFamily="34" charset="0"/>
                <a:cs typeface="Calibri" panose="020F0502020204030204" pitchFamily="34" charset="0"/>
              </a:rPr>
              <a:t>Cosmochim</a:t>
            </a:r>
            <a:r>
              <a:rPr lang="en-GB" sz="1200" i="1" dirty="0">
                <a:solidFill>
                  <a:schemeClr val="tx1"/>
                </a:solidFill>
                <a:effectLst/>
                <a:latin typeface="Calibri" panose="020F0502020204030204" pitchFamily="34" charset="0"/>
                <a:cs typeface="Calibri" panose="020F0502020204030204" pitchFamily="34" charset="0"/>
              </a:rPr>
              <a:t>. </a:t>
            </a:r>
            <a:r>
              <a:rPr lang="en-GB" sz="1200" i="1" dirty="0" err="1">
                <a:solidFill>
                  <a:schemeClr val="tx1"/>
                </a:solidFill>
                <a:effectLst/>
                <a:latin typeface="Calibri" panose="020F0502020204030204" pitchFamily="34" charset="0"/>
                <a:cs typeface="Calibri" panose="020F0502020204030204" pitchFamily="34" charset="0"/>
              </a:rPr>
              <a:t>Acta</a:t>
            </a:r>
            <a:r>
              <a:rPr lang="en-GB" sz="1200" i="1" dirty="0">
                <a:solidFill>
                  <a:schemeClr val="tx1"/>
                </a:solidFill>
                <a:effectLst/>
                <a:latin typeface="Calibri" panose="020F0502020204030204" pitchFamily="34" charset="0"/>
                <a:cs typeface="Calibri" panose="020F0502020204030204" pitchFamily="34" charset="0"/>
              </a:rPr>
              <a:t>, 277, 334-357)</a:t>
            </a:r>
          </a:p>
        </p:txBody>
      </p:sp>
      <p:sp>
        <p:nvSpPr>
          <p:cNvPr id="7" name="Figura a mano libera 6"/>
          <p:cNvSpPr/>
          <p:nvPr/>
        </p:nvSpPr>
        <p:spPr bwMode="auto">
          <a:xfrm>
            <a:off x="2148840" y="1196340"/>
            <a:ext cx="5958840" cy="4427220"/>
          </a:xfrm>
          <a:custGeom>
            <a:avLst/>
            <a:gdLst>
              <a:gd name="connsiteX0" fmla="*/ 0 w 5958840"/>
              <a:gd name="connsiteY0" fmla="*/ 4427220 h 4427220"/>
              <a:gd name="connsiteX1" fmla="*/ 1607820 w 5958840"/>
              <a:gd name="connsiteY1" fmla="*/ 3764280 h 4427220"/>
              <a:gd name="connsiteX2" fmla="*/ 3040380 w 5958840"/>
              <a:gd name="connsiteY2" fmla="*/ 294132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132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601470 w 5958840"/>
              <a:gd name="connsiteY1" fmla="*/ 374523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 name="connsiteX0" fmla="*/ 0 w 5958840"/>
              <a:gd name="connsiteY0" fmla="*/ 4427220 h 4427220"/>
              <a:gd name="connsiteX1" fmla="*/ 1582420 w 5958840"/>
              <a:gd name="connsiteY1" fmla="*/ 3764280 h 4427220"/>
              <a:gd name="connsiteX2" fmla="*/ 3040380 w 5958840"/>
              <a:gd name="connsiteY2" fmla="*/ 2947670 h 4427220"/>
              <a:gd name="connsiteX3" fmla="*/ 4198620 w 5958840"/>
              <a:gd name="connsiteY3" fmla="*/ 2080260 h 4427220"/>
              <a:gd name="connsiteX4" fmla="*/ 4892040 w 5958840"/>
              <a:gd name="connsiteY4" fmla="*/ 1379220 h 4427220"/>
              <a:gd name="connsiteX5" fmla="*/ 5334000 w 5958840"/>
              <a:gd name="connsiteY5" fmla="*/ 891540 h 4427220"/>
              <a:gd name="connsiteX6" fmla="*/ 5753100 w 5958840"/>
              <a:gd name="connsiteY6" fmla="*/ 335280 h 4427220"/>
              <a:gd name="connsiteX7" fmla="*/ 5958840 w 5958840"/>
              <a:gd name="connsiteY7" fmla="*/ 0 h 44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840" h="4427220">
                <a:moveTo>
                  <a:pt x="0" y="4427220"/>
                </a:moveTo>
                <a:cubicBezTo>
                  <a:pt x="550545" y="4219575"/>
                  <a:pt x="1069340" y="4010872"/>
                  <a:pt x="1582420" y="3764280"/>
                </a:cubicBezTo>
                <a:cubicBezTo>
                  <a:pt x="2095500" y="3517688"/>
                  <a:pt x="2604347" y="3228340"/>
                  <a:pt x="3040380" y="2947670"/>
                </a:cubicBezTo>
                <a:cubicBezTo>
                  <a:pt x="3476413" y="2667000"/>
                  <a:pt x="3890010" y="2341668"/>
                  <a:pt x="4198620" y="2080260"/>
                </a:cubicBezTo>
                <a:cubicBezTo>
                  <a:pt x="4507230" y="1818852"/>
                  <a:pt x="4702810" y="1577340"/>
                  <a:pt x="4892040" y="1379220"/>
                </a:cubicBezTo>
                <a:cubicBezTo>
                  <a:pt x="5081270" y="1181100"/>
                  <a:pt x="5190490" y="1065530"/>
                  <a:pt x="5334000" y="891540"/>
                </a:cubicBezTo>
                <a:cubicBezTo>
                  <a:pt x="5477510" y="717550"/>
                  <a:pt x="5648960" y="483870"/>
                  <a:pt x="5753100" y="335280"/>
                </a:cubicBezTo>
                <a:cubicBezTo>
                  <a:pt x="5857240" y="186690"/>
                  <a:pt x="5908040" y="93345"/>
                  <a:pt x="5958840" y="0"/>
                </a:cubicBezTo>
              </a:path>
            </a:pathLst>
          </a:custGeom>
          <a:noFill/>
          <a:ln w="381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0" name="Connettore 1 9"/>
          <p:cNvCxnSpPr/>
          <p:nvPr/>
        </p:nvCxnSpPr>
        <p:spPr bwMode="auto">
          <a:xfrm>
            <a:off x="3088481" y="5245894"/>
            <a:ext cx="938213" cy="71438"/>
          </a:xfrm>
          <a:prstGeom prst="line">
            <a:avLst/>
          </a:prstGeom>
          <a:noFill/>
          <a:ln w="28575"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Connettore 1 11"/>
          <p:cNvCxnSpPr/>
          <p:nvPr/>
        </p:nvCxnSpPr>
        <p:spPr bwMode="auto">
          <a:xfrm flipH="1" flipV="1">
            <a:off x="3898900" y="3566641"/>
            <a:ext cx="1041400" cy="129059"/>
          </a:xfrm>
          <a:prstGeom prst="line">
            <a:avLst/>
          </a:prstGeom>
          <a:noFill/>
          <a:ln w="28575"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cxnSp>
      <p:sp>
        <p:nvSpPr>
          <p:cNvPr id="8" name="Figura a mano libera 7"/>
          <p:cNvSpPr/>
          <p:nvPr/>
        </p:nvSpPr>
        <p:spPr bwMode="auto">
          <a:xfrm>
            <a:off x="2156460" y="982980"/>
            <a:ext cx="5951220" cy="4145280"/>
          </a:xfrm>
          <a:custGeom>
            <a:avLst/>
            <a:gdLst>
              <a:gd name="connsiteX0" fmla="*/ 0 w 5951220"/>
              <a:gd name="connsiteY0" fmla="*/ 4145280 h 4145280"/>
              <a:gd name="connsiteX1" fmla="*/ 1485900 w 5951220"/>
              <a:gd name="connsiteY1" fmla="*/ 3467100 h 4145280"/>
              <a:gd name="connsiteX2" fmla="*/ 2682240 w 5951220"/>
              <a:gd name="connsiteY2" fmla="*/ 2788920 h 4145280"/>
              <a:gd name="connsiteX3" fmla="*/ 3733800 w 5951220"/>
              <a:gd name="connsiteY3" fmla="*/ 2072640 h 4145280"/>
              <a:gd name="connsiteX4" fmla="*/ 4541520 w 5951220"/>
              <a:gd name="connsiteY4" fmla="*/ 1417320 h 4145280"/>
              <a:gd name="connsiteX5" fmla="*/ 5219700 w 5951220"/>
              <a:gd name="connsiteY5" fmla="*/ 784860 h 4145280"/>
              <a:gd name="connsiteX6" fmla="*/ 5951220 w 5951220"/>
              <a:gd name="connsiteY6" fmla="*/ 0 h 414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1220" h="4145280">
                <a:moveTo>
                  <a:pt x="0" y="4145280"/>
                </a:moveTo>
                <a:cubicBezTo>
                  <a:pt x="519430" y="3919220"/>
                  <a:pt x="1038860" y="3693160"/>
                  <a:pt x="1485900" y="3467100"/>
                </a:cubicBezTo>
                <a:cubicBezTo>
                  <a:pt x="1932940" y="3241040"/>
                  <a:pt x="2307590" y="3021330"/>
                  <a:pt x="2682240" y="2788920"/>
                </a:cubicBezTo>
                <a:cubicBezTo>
                  <a:pt x="3056890" y="2556510"/>
                  <a:pt x="3423920" y="2301240"/>
                  <a:pt x="3733800" y="2072640"/>
                </a:cubicBezTo>
                <a:cubicBezTo>
                  <a:pt x="4043680" y="1844040"/>
                  <a:pt x="4293870" y="1631950"/>
                  <a:pt x="4541520" y="1417320"/>
                </a:cubicBezTo>
                <a:cubicBezTo>
                  <a:pt x="4789170" y="1202690"/>
                  <a:pt x="4984750" y="1021080"/>
                  <a:pt x="5219700" y="784860"/>
                </a:cubicBezTo>
                <a:cubicBezTo>
                  <a:pt x="5454650" y="548640"/>
                  <a:pt x="5702935" y="274320"/>
                  <a:pt x="5951220" y="0"/>
                </a:cubicBezTo>
              </a:path>
            </a:pathLst>
          </a:custGeom>
          <a:noFill/>
          <a:ln w="38100"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Rettangolo arrotondato 23"/>
          <p:cNvSpPr/>
          <p:nvPr/>
        </p:nvSpPr>
        <p:spPr bwMode="auto">
          <a:xfrm>
            <a:off x="4026694" y="5118100"/>
            <a:ext cx="1351756" cy="427681"/>
          </a:xfrm>
          <a:prstGeom prst="roundRect">
            <a:avLst/>
          </a:prstGeom>
          <a:noFill/>
          <a:ln w="381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Rettangolo arrotondato 37"/>
          <p:cNvSpPr/>
          <p:nvPr/>
        </p:nvSpPr>
        <p:spPr bwMode="auto">
          <a:xfrm>
            <a:off x="2547144" y="3359150"/>
            <a:ext cx="1351756" cy="427681"/>
          </a:xfrm>
          <a:prstGeom prst="roundRect">
            <a:avLst/>
          </a:prstGeom>
          <a:noFill/>
          <a:ln w="38100"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CasellaDiTesto 13"/>
          <p:cNvSpPr txBox="1"/>
          <p:nvPr/>
        </p:nvSpPr>
        <p:spPr>
          <a:xfrm>
            <a:off x="3356519" y="2275510"/>
            <a:ext cx="2698593" cy="584775"/>
          </a:xfrm>
          <a:prstGeom prst="rect">
            <a:avLst/>
          </a:prstGeom>
          <a:noFill/>
        </p:spPr>
        <p:txBody>
          <a:bodyPr wrap="square" rtlCol="0">
            <a:spAutoFit/>
          </a:bodyPr>
          <a:lstStyle/>
          <a:p>
            <a:pPr algn="ctr"/>
            <a:r>
              <a:rPr lang="en-GB" sz="3200" b="1" dirty="0">
                <a:solidFill>
                  <a:srgbClr val="FF0000"/>
                </a:solidFill>
                <a:effectLst/>
                <a:latin typeface="Calibri" panose="020F0502020204030204" pitchFamily="34" charset="0"/>
                <a:cs typeface="Calibri" panose="020F0502020204030204" pitchFamily="34" charset="0"/>
              </a:rPr>
              <a:t>Kd = 0.3 ± 0.05</a:t>
            </a:r>
          </a:p>
        </p:txBody>
      </p:sp>
      <p:sp>
        <p:nvSpPr>
          <p:cNvPr id="3" name="Text Box 4">
            <a:extLst>
              <a:ext uri="{FF2B5EF4-FFF2-40B4-BE49-F238E27FC236}">
                <a16:creationId xmlns:a16="http://schemas.microsoft.com/office/drawing/2014/main" id="{8D40695C-F301-F9DC-0EE0-BF4057654BFC}"/>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8315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500"/>
                                        <p:tgtEl>
                                          <p:spTgt spid="8"/>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2000"/>
                            </p:stCondLst>
                            <p:childTnLst>
                              <p:par>
                                <p:cTn id="39" presetID="2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7" grpId="0" animBg="1"/>
      <p:bldP spid="8" grpId="0" animBg="1"/>
      <p:bldP spid="24" grpId="0" animBg="1"/>
      <p:bldP spid="38" grpId="0" animBg="1"/>
      <p:bldP spid="1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0" y="6199922"/>
            <a:ext cx="9144000" cy="646331"/>
          </a:xfrm>
          <a:prstGeom prst="rect">
            <a:avLst/>
          </a:prstGeom>
          <a:solidFill>
            <a:schemeClr val="tx1"/>
          </a:solidFill>
        </p:spPr>
        <p:txBody>
          <a:bodyPr wrap="square">
            <a:spAutoFit/>
          </a:bodyPr>
          <a:lstStyle/>
          <a:p>
            <a:pPr algn="ctr">
              <a:lnSpc>
                <a:spcPct val="90000"/>
              </a:lnSpc>
              <a:defRPr/>
            </a:pPr>
            <a:r>
              <a:rPr lang="en-GB" sz="2000" dirty="0">
                <a:solidFill>
                  <a:schemeClr val="bg1"/>
                </a:solidFill>
                <a:latin typeface="Calibri" pitchFamily="34" charset="0"/>
              </a:rPr>
              <a:t>Are high degrees of melting calculated in this way indicative of high absolute temperature of the mantle source?</a:t>
            </a:r>
          </a:p>
        </p:txBody>
      </p:sp>
      <p:sp>
        <p:nvSpPr>
          <p:cNvPr id="5" name="CasellaDiTesto 4"/>
          <p:cNvSpPr txBox="1"/>
          <p:nvPr/>
        </p:nvSpPr>
        <p:spPr>
          <a:xfrm>
            <a:off x="0" y="671970"/>
            <a:ext cx="9144000" cy="5586145"/>
          </a:xfrm>
          <a:prstGeom prst="rect">
            <a:avLst/>
          </a:prstGeom>
          <a:noFill/>
        </p:spPr>
        <p:txBody>
          <a:bodyPr wrap="square">
            <a:spAutoFit/>
          </a:bodyPr>
          <a:lstStyle/>
          <a:p>
            <a:pPr>
              <a:lnSpc>
                <a:spcPct val="90000"/>
              </a:lnSpc>
              <a:spcAft>
                <a:spcPts val="600"/>
              </a:spcAft>
              <a:defRPr/>
            </a:pPr>
            <a:r>
              <a:rPr lang="en-GB" sz="2400" dirty="0">
                <a:solidFill>
                  <a:schemeClr val="bg1"/>
                </a:solidFill>
                <a:latin typeface="Calibri" pitchFamily="34" charset="0"/>
              </a:rPr>
              <a:t>Think about this line of reasoning:</a:t>
            </a:r>
            <a:endParaRPr lang="en-GB" dirty="0">
              <a:solidFill>
                <a:schemeClr val="bg1"/>
              </a:solidFill>
              <a:latin typeface="Calibri" pitchFamily="34" charset="0"/>
            </a:endParaRPr>
          </a:p>
          <a:p>
            <a:pPr marL="363538" indent="-363538">
              <a:lnSpc>
                <a:spcPct val="90000"/>
              </a:lnSpc>
              <a:spcAft>
                <a:spcPts val="600"/>
              </a:spcAft>
              <a:buAutoNum type="arabicPeriod"/>
              <a:defRPr/>
            </a:pPr>
            <a:r>
              <a:rPr lang="en-GB" dirty="0">
                <a:solidFill>
                  <a:schemeClr val="bg1"/>
                </a:solidFill>
                <a:latin typeface="Calibri" pitchFamily="34" charset="0"/>
              </a:rPr>
              <a:t>Mantle rocks are MgO-rich and FeO</a:t>
            </a:r>
            <a:r>
              <a:rPr lang="en-GB" baseline="-25000" dirty="0">
                <a:solidFill>
                  <a:schemeClr val="bg1"/>
                </a:solidFill>
                <a:latin typeface="Calibri" pitchFamily="34" charset="0"/>
              </a:rPr>
              <a:t>tot</a:t>
            </a:r>
            <a:r>
              <a:rPr lang="en-GB" dirty="0">
                <a:solidFill>
                  <a:schemeClr val="bg1"/>
                </a:solidFill>
                <a:latin typeface="Calibri" pitchFamily="34" charset="0"/>
              </a:rPr>
              <a:t>-poor because much of iron is now in the core;</a:t>
            </a:r>
          </a:p>
          <a:p>
            <a:pPr marL="363538" indent="-363538">
              <a:lnSpc>
                <a:spcPct val="90000"/>
              </a:lnSpc>
              <a:spcAft>
                <a:spcPts val="600"/>
              </a:spcAft>
              <a:buAutoNum type="arabicPeriod"/>
              <a:defRPr/>
            </a:pPr>
            <a:r>
              <a:rPr lang="en-GB" dirty="0">
                <a:solidFill>
                  <a:schemeClr val="bg1"/>
                </a:solidFill>
                <a:latin typeface="Calibri" pitchFamily="34" charset="0"/>
              </a:rPr>
              <a:t>Most of the silicates in the mantle (olivine, pyroxenes, micas, amphiboles, garnets and so on) are solid solutions of MgO-FeO end-members;</a:t>
            </a:r>
          </a:p>
          <a:p>
            <a:pPr marL="363538" indent="-363538">
              <a:lnSpc>
                <a:spcPct val="90000"/>
              </a:lnSpc>
              <a:spcAft>
                <a:spcPts val="600"/>
              </a:spcAft>
              <a:buAutoNum type="arabicPeriod"/>
              <a:defRPr/>
            </a:pPr>
            <a:r>
              <a:rPr lang="en-GB" dirty="0">
                <a:solidFill>
                  <a:schemeClr val="bg1"/>
                </a:solidFill>
                <a:latin typeface="Calibri" pitchFamily="34" charset="0"/>
              </a:rPr>
              <a:t>During partial melting of these Mg-Fe solid solutions, MgO prefers to remain in the solid residuum, while FeO preferentially enters the melt;</a:t>
            </a:r>
          </a:p>
          <a:p>
            <a:pPr marL="363538" indent="-363538">
              <a:lnSpc>
                <a:spcPct val="90000"/>
              </a:lnSpc>
              <a:spcAft>
                <a:spcPts val="600"/>
              </a:spcAft>
              <a:buAutoNum type="arabicPeriod"/>
              <a:defRPr/>
            </a:pPr>
            <a:r>
              <a:rPr lang="en-GB" dirty="0">
                <a:solidFill>
                  <a:schemeClr val="bg1"/>
                </a:solidFill>
                <a:latin typeface="Calibri" pitchFamily="34" charset="0"/>
              </a:rPr>
              <a:t>This means that partial melts have always higher FeO, lower MgO/FeO, and consequentially</a:t>
            </a:r>
            <a:r>
              <a:rPr lang="en-GB" i="1" dirty="0">
                <a:solidFill>
                  <a:schemeClr val="bg1"/>
                </a:solidFill>
                <a:latin typeface="Calibri" pitchFamily="34" charset="0"/>
              </a:rPr>
              <a:t> </a:t>
            </a:r>
            <a:r>
              <a:rPr lang="en-GB" dirty="0">
                <a:solidFill>
                  <a:schemeClr val="bg1"/>
                </a:solidFill>
                <a:latin typeface="Calibri" pitchFamily="34" charset="0"/>
              </a:rPr>
              <a:t>lower Mg/(Mg+Fe) [Mg#] than solid source regions;</a:t>
            </a:r>
          </a:p>
          <a:p>
            <a:pPr marL="363538" indent="-363538">
              <a:lnSpc>
                <a:spcPct val="90000"/>
              </a:lnSpc>
              <a:spcAft>
                <a:spcPts val="600"/>
              </a:spcAft>
              <a:buAutoNum type="arabicPeriod"/>
              <a:defRPr/>
            </a:pPr>
            <a:r>
              <a:rPr lang="en-GB" dirty="0">
                <a:solidFill>
                  <a:schemeClr val="bg1"/>
                </a:solidFill>
                <a:latin typeface="Calibri" pitchFamily="34" charset="0"/>
              </a:rPr>
              <a:t>With increasing degrees of melting, the Mg# of partial melts increases (reaching the Mg# of the source @ 100% partial melting – unrealistic possibility);</a:t>
            </a:r>
          </a:p>
          <a:p>
            <a:pPr marL="363538" indent="-363538">
              <a:lnSpc>
                <a:spcPct val="90000"/>
              </a:lnSpc>
              <a:spcAft>
                <a:spcPts val="600"/>
              </a:spcAft>
              <a:buAutoNum type="arabicPeriod"/>
              <a:defRPr/>
            </a:pPr>
            <a:r>
              <a:rPr lang="en-GB" dirty="0">
                <a:solidFill>
                  <a:schemeClr val="bg1"/>
                </a:solidFill>
                <a:latin typeface="Calibri" pitchFamily="34" charset="0"/>
              </a:rPr>
              <a:t>Olivine crystallizing from these melts prefers Mg to Fe in its lattice;</a:t>
            </a:r>
          </a:p>
          <a:p>
            <a:pPr marL="363538" indent="-363538">
              <a:lnSpc>
                <a:spcPct val="90000"/>
              </a:lnSpc>
              <a:spcAft>
                <a:spcPts val="600"/>
              </a:spcAft>
              <a:buAutoNum type="arabicPeriod"/>
              <a:defRPr/>
            </a:pPr>
            <a:r>
              <a:rPr lang="en-GB" dirty="0">
                <a:solidFill>
                  <a:schemeClr val="bg1"/>
                </a:solidFill>
                <a:latin typeface="Calibri" pitchFamily="34" charset="0"/>
              </a:rPr>
              <a:t>This liquidus olivine has always higher Fo (Mg#) than that of the melt.</a:t>
            </a:r>
          </a:p>
          <a:p>
            <a:pPr marL="363538" indent="-363538">
              <a:lnSpc>
                <a:spcPct val="90000"/>
              </a:lnSpc>
              <a:spcAft>
                <a:spcPts val="600"/>
              </a:spcAft>
              <a:buAutoNum type="arabicPeriod"/>
              <a:defRPr/>
            </a:pPr>
            <a:r>
              <a:rPr lang="en-GB" dirty="0">
                <a:solidFill>
                  <a:schemeClr val="bg1"/>
                </a:solidFill>
                <a:latin typeface="Calibri" pitchFamily="34" charset="0"/>
              </a:rPr>
              <a:t>In theory, liquidus olivine has the same Mg# of olivine in the original solid source.</a:t>
            </a:r>
          </a:p>
          <a:p>
            <a:pPr marL="363538" indent="-363538">
              <a:lnSpc>
                <a:spcPct val="90000"/>
              </a:lnSpc>
              <a:spcAft>
                <a:spcPts val="600"/>
              </a:spcAft>
              <a:buAutoNum type="arabicPeriod"/>
              <a:defRPr/>
            </a:pPr>
            <a:r>
              <a:rPr lang="en-GB" dirty="0">
                <a:solidFill>
                  <a:schemeClr val="bg1"/>
                </a:solidFill>
                <a:latin typeface="Calibri" pitchFamily="34" charset="0"/>
              </a:rPr>
              <a:t>High Mg# melts crystallize olivine with higher Fo than low Mg# melts;</a:t>
            </a:r>
          </a:p>
          <a:p>
            <a:pPr marL="363538" indent="-363538">
              <a:lnSpc>
                <a:spcPct val="90000"/>
              </a:lnSpc>
              <a:spcAft>
                <a:spcPts val="600"/>
              </a:spcAft>
              <a:buAutoNum type="arabicPeriod"/>
              <a:defRPr/>
            </a:pPr>
            <a:r>
              <a:rPr lang="en-GB" dirty="0">
                <a:solidFill>
                  <a:schemeClr val="bg1"/>
                </a:solidFill>
                <a:latin typeface="Calibri" pitchFamily="34" charset="0"/>
              </a:rPr>
              <a:t>Fo-rich</a:t>
            </a:r>
            <a:r>
              <a:rPr lang="en-GB" sz="1200" dirty="0">
                <a:solidFill>
                  <a:schemeClr val="bg1"/>
                </a:solidFill>
                <a:latin typeface="Calibri" pitchFamily="34" charset="0"/>
              </a:rPr>
              <a:t> </a:t>
            </a:r>
            <a:r>
              <a:rPr lang="en-GB" dirty="0">
                <a:solidFill>
                  <a:schemeClr val="bg1"/>
                </a:solidFill>
                <a:latin typeface="Calibri" pitchFamily="34" charset="0"/>
              </a:rPr>
              <a:t>olivine</a:t>
            </a:r>
            <a:r>
              <a:rPr lang="en-GB" sz="1200" dirty="0">
                <a:solidFill>
                  <a:schemeClr val="bg1"/>
                </a:solidFill>
                <a:latin typeface="Calibri" pitchFamily="34" charset="0"/>
              </a:rPr>
              <a:t> </a:t>
            </a:r>
            <a:r>
              <a:rPr lang="en-GB" dirty="0">
                <a:solidFill>
                  <a:schemeClr val="bg1"/>
                </a:solidFill>
                <a:latin typeface="Calibri" pitchFamily="34" charset="0"/>
              </a:rPr>
              <a:t>in</a:t>
            </a:r>
            <a:r>
              <a:rPr lang="en-GB" sz="1200" dirty="0">
                <a:solidFill>
                  <a:schemeClr val="bg1"/>
                </a:solidFill>
                <a:latin typeface="Calibri" pitchFamily="34" charset="0"/>
              </a:rPr>
              <a:t> </a:t>
            </a:r>
            <a:r>
              <a:rPr lang="en-GB" dirty="0">
                <a:solidFill>
                  <a:schemeClr val="bg1"/>
                </a:solidFill>
                <a:latin typeface="Calibri" pitchFamily="34" charset="0"/>
              </a:rPr>
              <a:t>basaltic</a:t>
            </a:r>
            <a:r>
              <a:rPr lang="en-GB" sz="1200" dirty="0">
                <a:solidFill>
                  <a:schemeClr val="bg1"/>
                </a:solidFill>
                <a:latin typeface="Calibri" pitchFamily="34" charset="0"/>
              </a:rPr>
              <a:t> </a:t>
            </a:r>
            <a:r>
              <a:rPr lang="en-GB" dirty="0">
                <a:solidFill>
                  <a:schemeClr val="bg1"/>
                </a:solidFill>
                <a:latin typeface="Calibri" pitchFamily="34" charset="0"/>
              </a:rPr>
              <a:t>melts</a:t>
            </a:r>
            <a:r>
              <a:rPr lang="en-GB" sz="1200" dirty="0">
                <a:solidFill>
                  <a:schemeClr val="bg1"/>
                </a:solidFill>
                <a:latin typeface="Calibri" pitchFamily="34" charset="0"/>
              </a:rPr>
              <a:t> </a:t>
            </a:r>
            <a:r>
              <a:rPr lang="en-GB" dirty="0">
                <a:solidFill>
                  <a:schemeClr val="bg1"/>
                </a:solidFill>
                <a:latin typeface="Calibri" pitchFamily="34" charset="0"/>
              </a:rPr>
              <a:t>is</a:t>
            </a:r>
            <a:r>
              <a:rPr lang="en-GB" sz="1200" dirty="0">
                <a:solidFill>
                  <a:schemeClr val="bg1"/>
                </a:solidFill>
                <a:latin typeface="Calibri" pitchFamily="34" charset="0"/>
              </a:rPr>
              <a:t> </a:t>
            </a:r>
            <a:r>
              <a:rPr lang="en-GB" dirty="0">
                <a:solidFill>
                  <a:schemeClr val="bg1"/>
                </a:solidFill>
                <a:latin typeface="Calibri" pitchFamily="34" charset="0"/>
              </a:rPr>
              <a:t>considered</a:t>
            </a:r>
            <a:r>
              <a:rPr lang="en-GB" sz="1200" dirty="0">
                <a:solidFill>
                  <a:schemeClr val="bg1"/>
                </a:solidFill>
                <a:latin typeface="Calibri" pitchFamily="34" charset="0"/>
              </a:rPr>
              <a:t> </a:t>
            </a:r>
            <a:r>
              <a:rPr lang="en-GB" dirty="0">
                <a:solidFill>
                  <a:schemeClr val="bg1"/>
                </a:solidFill>
                <a:latin typeface="Calibri" pitchFamily="34" charset="0"/>
              </a:rPr>
              <a:t>a</a:t>
            </a:r>
            <a:r>
              <a:rPr lang="en-GB" sz="1200" dirty="0">
                <a:solidFill>
                  <a:schemeClr val="bg1"/>
                </a:solidFill>
                <a:latin typeface="Calibri" pitchFamily="34" charset="0"/>
              </a:rPr>
              <a:t> </a:t>
            </a:r>
            <a:r>
              <a:rPr lang="en-GB" dirty="0">
                <a:solidFill>
                  <a:schemeClr val="bg1"/>
                </a:solidFill>
                <a:latin typeface="Calibri" pitchFamily="34" charset="0"/>
              </a:rPr>
              <a:t>proof</a:t>
            </a:r>
            <a:r>
              <a:rPr lang="en-GB" sz="1200" dirty="0">
                <a:solidFill>
                  <a:schemeClr val="bg1"/>
                </a:solidFill>
                <a:latin typeface="Calibri" pitchFamily="34" charset="0"/>
              </a:rPr>
              <a:t> </a:t>
            </a:r>
            <a:r>
              <a:rPr lang="en-GB" dirty="0">
                <a:solidFill>
                  <a:schemeClr val="bg1"/>
                </a:solidFill>
                <a:latin typeface="Calibri" pitchFamily="34" charset="0"/>
              </a:rPr>
              <a:t>for</a:t>
            </a:r>
            <a:r>
              <a:rPr lang="en-GB" sz="1200" dirty="0">
                <a:solidFill>
                  <a:schemeClr val="bg1"/>
                </a:solidFill>
                <a:latin typeface="Calibri" pitchFamily="34" charset="0"/>
              </a:rPr>
              <a:t> </a:t>
            </a:r>
            <a:r>
              <a:rPr lang="en-GB" dirty="0">
                <a:solidFill>
                  <a:schemeClr val="bg1"/>
                </a:solidFill>
                <a:latin typeface="Calibri" pitchFamily="34" charset="0"/>
              </a:rPr>
              <a:t>previous</a:t>
            </a:r>
            <a:r>
              <a:rPr lang="en-GB" sz="1200" dirty="0">
                <a:solidFill>
                  <a:schemeClr val="bg1"/>
                </a:solidFill>
                <a:latin typeface="Calibri" pitchFamily="34" charset="0"/>
              </a:rPr>
              <a:t> </a:t>
            </a:r>
            <a:r>
              <a:rPr lang="en-GB" dirty="0">
                <a:solidFill>
                  <a:schemeClr val="bg1"/>
                </a:solidFill>
                <a:latin typeface="Calibri" pitchFamily="34" charset="0"/>
              </a:rPr>
              <a:t>existence of high Mg# melts;</a:t>
            </a:r>
          </a:p>
          <a:p>
            <a:pPr marL="363538" indent="-363538">
              <a:lnSpc>
                <a:spcPct val="90000"/>
              </a:lnSpc>
              <a:spcAft>
                <a:spcPts val="600"/>
              </a:spcAft>
              <a:buAutoNum type="arabicPeriod"/>
              <a:defRPr/>
            </a:pPr>
            <a:r>
              <a:rPr lang="en-GB" dirty="0">
                <a:solidFill>
                  <a:schemeClr val="bg1"/>
                </a:solidFill>
                <a:latin typeface="Calibri" pitchFamily="34" charset="0"/>
              </a:rPr>
              <a:t>High Mg# are associated to high degrees of melting (because otherwise Mg would remain in the solid residuum);</a:t>
            </a:r>
          </a:p>
          <a:p>
            <a:pPr marL="363538" indent="-363538">
              <a:lnSpc>
                <a:spcPct val="90000"/>
              </a:lnSpc>
              <a:spcAft>
                <a:spcPts val="600"/>
              </a:spcAft>
              <a:buAutoNum type="arabicPeriod"/>
              <a:defRPr/>
            </a:pPr>
            <a:r>
              <a:rPr lang="en-GB" dirty="0">
                <a:solidFill>
                  <a:schemeClr val="bg1"/>
                </a:solidFill>
                <a:latin typeface="Calibri" pitchFamily="34" charset="0"/>
              </a:rPr>
              <a:t>High degrees of melting are associated to high temperature.</a:t>
            </a:r>
          </a:p>
        </p:txBody>
      </p:sp>
      <p:sp>
        <p:nvSpPr>
          <p:cNvPr id="2" name="Text Box 4">
            <a:extLst>
              <a:ext uri="{FF2B5EF4-FFF2-40B4-BE49-F238E27FC236}">
                <a16:creationId xmlns:a16="http://schemas.microsoft.com/office/drawing/2014/main" id="{C181D97F-977F-87B5-4D4E-EDA9D19255A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742950"/>
            <a:ext cx="9144000" cy="5062924"/>
          </a:xfrm>
          <a:prstGeom prst="rect">
            <a:avLst/>
          </a:prstGeom>
          <a:noFill/>
          <a:ln w="9525">
            <a:noFill/>
            <a:miter lim="800000"/>
            <a:headEnd/>
            <a:tailEnd/>
          </a:ln>
          <a:effectLst/>
        </p:spPr>
        <p:txBody>
          <a:bodyPr wrap="square">
            <a:spAutoFit/>
          </a:bodyPr>
          <a:lstStyle/>
          <a:p>
            <a:pPr>
              <a:spcAft>
                <a:spcPts val="1200"/>
              </a:spcAft>
              <a:defRPr/>
            </a:pPr>
            <a:r>
              <a:rPr lang="en-GB" sz="20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High magma production (high degree of melting) can be related to High Homologous Temperature rather than high Absolute Temperature.</a:t>
            </a:r>
          </a:p>
          <a:p>
            <a:pPr algn="ctr">
              <a:lnSpc>
                <a:spcPct val="90000"/>
              </a:lnSpc>
              <a:spcAft>
                <a:spcPts val="1200"/>
              </a:spcAft>
              <a:defRPr/>
            </a:pPr>
            <a:r>
              <a:rPr lang="en-GB" sz="2400" dirty="0">
                <a:solidFill>
                  <a:srgbClr val="FFFF00"/>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The Homologous Temperature</a:t>
            </a:r>
            <a:r>
              <a:rPr lang="en-GB" sz="24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 is the ratio of the temperature of a substance to the melting temperature (</a:t>
            </a:r>
            <a:r>
              <a:rPr lang="en-GB" sz="2400" i="1"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solidus</a:t>
            </a:r>
            <a:r>
              <a:rPr lang="en-GB" sz="24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 for natural systems) of the same substance.</a:t>
            </a:r>
          </a:p>
          <a:p>
            <a:pPr algn="ctr">
              <a:defRPr/>
            </a:pPr>
            <a:r>
              <a:rPr lang="en-GB" sz="2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 a lherzolitic mantle at a given depth, the H.T. may be:</a:t>
            </a:r>
          </a:p>
          <a:p>
            <a:pPr algn="ctr">
              <a:spcAft>
                <a:spcPts val="1200"/>
              </a:spcAft>
              <a:defRPr/>
            </a:pPr>
            <a:r>
              <a:rPr lang="en-GB" sz="2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1000 °C/1300 °C = 0.76.</a:t>
            </a:r>
          </a:p>
          <a:p>
            <a:pPr algn="ctr">
              <a:defRPr/>
            </a:pPr>
            <a:r>
              <a:rPr lang="en-GB" sz="2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At the same depth, in an eclogite-bearing mantle the H.T. may be:</a:t>
            </a:r>
          </a:p>
          <a:p>
            <a:pPr algn="ctr">
              <a:defRPr/>
            </a:pPr>
            <a:r>
              <a:rPr lang="en-GB" sz="2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1000 °C/1000 °C = 1.00.</a:t>
            </a:r>
          </a:p>
          <a:p>
            <a:pPr algn="r">
              <a:defRPr/>
            </a:pPr>
            <a:endParaRPr lang="en-GB" sz="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spcAft>
                <a:spcPts val="0"/>
              </a:spcAft>
              <a:defRPr/>
            </a:pPr>
            <a:r>
              <a:rPr lang="en-GB" sz="2400"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An eclogite-bearing (or a simple volatile-bearing) mantle</a:t>
            </a:r>
          </a:p>
          <a:p>
            <a:pPr algn="ctr">
              <a:spcAft>
                <a:spcPts val="600"/>
              </a:spcAft>
              <a:defRPr/>
            </a:pPr>
            <a:r>
              <a:rPr lang="en-GB" sz="2400"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has higher Homologous Temperature</a:t>
            </a:r>
            <a:endParaRPr lang="en-GB"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GB" sz="16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sym typeface="Wingdings" panose="05000000000000000000" pitchFamily="2" charset="2"/>
              </a:rPr>
              <a:t></a:t>
            </a:r>
            <a:r>
              <a:rPr lang="en-GB" sz="20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sym typeface="Wingdings" panose="05000000000000000000" pitchFamily="2" charset="2"/>
              </a:rPr>
              <a:t> I</a:t>
            </a:r>
            <a:r>
              <a:rPr lang="en-GB" sz="20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t is much easier to partially melt an eclogite-bearing mantle than an eclogite-free mantle (or a volatile-bearing rather than a volatile-free mantle).</a:t>
            </a:r>
            <a:endParaRPr lang="it-IT" sz="16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p:txBody>
      </p:sp>
      <p:sp>
        <p:nvSpPr>
          <p:cNvPr id="2" name="Text Box 3">
            <a:extLst>
              <a:ext uri="{FF2B5EF4-FFF2-40B4-BE49-F238E27FC236}">
                <a16:creationId xmlns:a16="http://schemas.microsoft.com/office/drawing/2014/main" id="{2A5E5814-326D-AE93-D0AE-F89DBC5D9E1D}"/>
              </a:ext>
            </a:extLst>
          </p:cNvPr>
          <p:cNvSpPr txBox="1">
            <a:spLocks noChangeArrowheads="1"/>
          </p:cNvSpPr>
          <p:nvPr/>
        </p:nvSpPr>
        <p:spPr bwMode="auto">
          <a:xfrm>
            <a:off x="1209675" y="5829300"/>
            <a:ext cx="6724650" cy="707886"/>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An eclogite-bearing mantle can melt at temperatures at which an eclogite-free mantle is sub-solidus.</a:t>
            </a:r>
            <a:endParaRPr lang="it-IT" sz="16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p:txBody>
      </p:sp>
      <p:sp>
        <p:nvSpPr>
          <p:cNvPr id="3" name="Text Box 4">
            <a:extLst>
              <a:ext uri="{FF2B5EF4-FFF2-40B4-BE49-F238E27FC236}">
                <a16:creationId xmlns:a16="http://schemas.microsoft.com/office/drawing/2014/main" id="{824C8072-0F3D-711D-4FD7-EACB0619FA5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1975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fade">
                                      <p:cBhvr>
                                        <p:cTn id="5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uiExpand="1"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177F-4C9D-78E8-63CF-D298267258BC}"/>
            </a:ext>
          </a:extLst>
        </p:cNvPr>
        <p:cNvGrpSpPr/>
        <p:nvPr/>
      </p:nvGrpSpPr>
      <p:grpSpPr>
        <a:xfrm>
          <a:off x="0" y="0"/>
          <a:ext cx="0" cy="0"/>
          <a:chOff x="0" y="0"/>
          <a:chExt cx="0" cy="0"/>
        </a:xfrm>
      </p:grpSpPr>
      <p:grpSp>
        <p:nvGrpSpPr>
          <p:cNvPr id="17" name="Gruppo 16">
            <a:extLst>
              <a:ext uri="{FF2B5EF4-FFF2-40B4-BE49-F238E27FC236}">
                <a16:creationId xmlns:a16="http://schemas.microsoft.com/office/drawing/2014/main" id="{75FE2625-D4EB-016A-EF88-39E806D26E56}"/>
              </a:ext>
            </a:extLst>
          </p:cNvPr>
          <p:cNvGrpSpPr/>
          <p:nvPr/>
        </p:nvGrpSpPr>
        <p:grpSpPr>
          <a:xfrm>
            <a:off x="3009899" y="1222375"/>
            <a:ext cx="5549901" cy="4445000"/>
            <a:chOff x="1612899" y="1231900"/>
            <a:chExt cx="5549901" cy="4445000"/>
          </a:xfrm>
        </p:grpSpPr>
        <p:sp>
          <p:nvSpPr>
            <p:cNvPr id="2" name="Rettangolo 1">
              <a:extLst>
                <a:ext uri="{FF2B5EF4-FFF2-40B4-BE49-F238E27FC236}">
                  <a16:creationId xmlns:a16="http://schemas.microsoft.com/office/drawing/2014/main" id="{0FA30203-617E-7045-1152-7102F52740E6}"/>
                </a:ext>
              </a:extLst>
            </p:cNvPr>
            <p:cNvSpPr/>
            <p:nvPr/>
          </p:nvSpPr>
          <p:spPr bwMode="auto">
            <a:xfrm>
              <a:off x="1625600" y="1231900"/>
              <a:ext cx="5524500" cy="444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Figura a mano libera: forma 7">
              <a:extLst>
                <a:ext uri="{FF2B5EF4-FFF2-40B4-BE49-F238E27FC236}">
                  <a16:creationId xmlns:a16="http://schemas.microsoft.com/office/drawing/2014/main" id="{C0814C79-8D55-14DA-9190-8966212CFB67}"/>
                </a:ext>
              </a:extLst>
            </p:cNvPr>
            <p:cNvSpPr/>
            <p:nvPr/>
          </p:nvSpPr>
          <p:spPr bwMode="auto">
            <a:xfrm>
              <a:off x="1612899" y="1765301"/>
              <a:ext cx="5537200" cy="2921000"/>
            </a:xfrm>
            <a:custGeom>
              <a:avLst/>
              <a:gdLst>
                <a:gd name="connsiteX0" fmla="*/ 62595 w 5657856"/>
                <a:gd name="connsiteY0" fmla="*/ 2926689 h 3039003"/>
                <a:gd name="connsiteX1" fmla="*/ 5599795 w 5657856"/>
                <a:gd name="connsiteY1" fmla="*/ 5689 h 3039003"/>
                <a:gd name="connsiteX2" fmla="*/ 2793095 w 5657856"/>
                <a:gd name="connsiteY2" fmla="*/ 2202789 h 3039003"/>
                <a:gd name="connsiteX3" fmla="*/ 62595 w 5657856"/>
                <a:gd name="connsiteY3" fmla="*/ 2926689 h 3039003"/>
                <a:gd name="connsiteX0" fmla="*/ 62595 w 5657856"/>
                <a:gd name="connsiteY0" fmla="*/ 2926689 h 3039003"/>
                <a:gd name="connsiteX1" fmla="*/ 5599795 w 5657856"/>
                <a:gd name="connsiteY1" fmla="*/ 5689 h 3039003"/>
                <a:gd name="connsiteX2" fmla="*/ 2793095 w 5657856"/>
                <a:gd name="connsiteY2" fmla="*/ 2202789 h 3039003"/>
                <a:gd name="connsiteX3" fmla="*/ 62595 w 5657856"/>
                <a:gd name="connsiteY3" fmla="*/ 2926689 h 3039003"/>
                <a:gd name="connsiteX0" fmla="*/ 55868 w 5651129"/>
                <a:gd name="connsiteY0" fmla="*/ 2926689 h 3053261"/>
                <a:gd name="connsiteX1" fmla="*/ 5593068 w 5651129"/>
                <a:gd name="connsiteY1" fmla="*/ 5689 h 3053261"/>
                <a:gd name="connsiteX2" fmla="*/ 2786368 w 5651129"/>
                <a:gd name="connsiteY2" fmla="*/ 2202789 h 3053261"/>
                <a:gd name="connsiteX3" fmla="*/ 55868 w 5651129"/>
                <a:gd name="connsiteY3" fmla="*/ 2926689 h 3053261"/>
                <a:gd name="connsiteX0" fmla="*/ 62595 w 5657856"/>
                <a:gd name="connsiteY0" fmla="*/ 2926689 h 3064493"/>
                <a:gd name="connsiteX1" fmla="*/ 5599795 w 5657856"/>
                <a:gd name="connsiteY1" fmla="*/ 5689 h 3064493"/>
                <a:gd name="connsiteX2" fmla="*/ 2793095 w 5657856"/>
                <a:gd name="connsiteY2" fmla="*/ 2202789 h 3064493"/>
                <a:gd name="connsiteX3" fmla="*/ 62595 w 5657856"/>
                <a:gd name="connsiteY3" fmla="*/ 2926689 h 3064493"/>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0 w 5537200"/>
                <a:gd name="connsiteY0" fmla="*/ 2921000 h 2921000"/>
                <a:gd name="connsiteX1" fmla="*/ 5537200 w 5537200"/>
                <a:gd name="connsiteY1" fmla="*/ 0 h 2921000"/>
                <a:gd name="connsiteX2" fmla="*/ 0 w 5537200"/>
                <a:gd name="connsiteY2" fmla="*/ 2921000 h 2921000"/>
                <a:gd name="connsiteX0" fmla="*/ 0 w 5537200"/>
                <a:gd name="connsiteY0" fmla="*/ 2921000 h 2921000"/>
                <a:gd name="connsiteX1" fmla="*/ 5537200 w 5537200"/>
                <a:gd name="connsiteY1" fmla="*/ 0 h 2921000"/>
                <a:gd name="connsiteX2" fmla="*/ 0 w 5537200"/>
                <a:gd name="connsiteY2" fmla="*/ 2921000 h 2921000"/>
                <a:gd name="connsiteX0" fmla="*/ 0 w 5537200"/>
                <a:gd name="connsiteY0" fmla="*/ 2921000 h 2921000"/>
                <a:gd name="connsiteX1" fmla="*/ 5537200 w 5537200"/>
                <a:gd name="connsiteY1" fmla="*/ 0 h 2921000"/>
                <a:gd name="connsiteX2" fmla="*/ 0 w 5537200"/>
                <a:gd name="connsiteY2" fmla="*/ 2921000 h 2921000"/>
              </a:gdLst>
              <a:ahLst/>
              <a:cxnLst>
                <a:cxn ang="0">
                  <a:pos x="connsiteX0" y="connsiteY0"/>
                </a:cxn>
                <a:cxn ang="0">
                  <a:pos x="connsiteX1" y="connsiteY1"/>
                </a:cxn>
                <a:cxn ang="0">
                  <a:pos x="connsiteX2" y="connsiteY2"/>
                </a:cxn>
              </a:cxnLst>
              <a:rect l="l" t="t" r="r" b="b"/>
              <a:pathLst>
                <a:path w="5537200" h="2921000">
                  <a:moveTo>
                    <a:pt x="0" y="2921000"/>
                  </a:moveTo>
                  <a:cubicBezTo>
                    <a:pt x="1534583" y="840317"/>
                    <a:pt x="5082117" y="120650"/>
                    <a:pt x="5537200" y="0"/>
                  </a:cubicBezTo>
                  <a:cubicBezTo>
                    <a:pt x="4250267" y="935567"/>
                    <a:pt x="1820333" y="2785533"/>
                    <a:pt x="0" y="2921000"/>
                  </a:cubicBezTo>
                  <a:close/>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2" name="CasellaDiTesto 11">
              <a:extLst>
                <a:ext uri="{FF2B5EF4-FFF2-40B4-BE49-F238E27FC236}">
                  <a16:creationId xmlns:a16="http://schemas.microsoft.com/office/drawing/2014/main" id="{959D01E8-A10F-D0AA-4F43-2A75090D5618}"/>
                </a:ext>
              </a:extLst>
            </p:cNvPr>
            <p:cNvSpPr txBox="1"/>
            <p:nvPr/>
          </p:nvSpPr>
          <p:spPr>
            <a:xfrm>
              <a:off x="1612900" y="1524000"/>
              <a:ext cx="5549900" cy="400110"/>
            </a:xfrm>
            <a:prstGeom prst="rect">
              <a:avLst/>
            </a:prstGeom>
            <a:noFill/>
          </p:spPr>
          <p:txBody>
            <a:bodyPr wrap="square" rtlCol="0">
              <a:spAutoFit/>
            </a:bodyPr>
            <a:lstStyle/>
            <a:p>
              <a:pPr algn="ctr"/>
              <a:r>
                <a:rPr lang="it-IT" sz="2000" dirty="0">
                  <a:solidFill>
                    <a:schemeClr val="tx1"/>
                  </a:solidFill>
                  <a:effectLst/>
                  <a:latin typeface="Calibri" panose="020F0502020204030204" pitchFamily="34" charset="0"/>
                  <a:cs typeface="Calibri" panose="020F0502020204030204" pitchFamily="34" charset="0"/>
                </a:rPr>
                <a:t>Melt</a:t>
              </a:r>
              <a:endParaRPr lang="en-GB" sz="2000" baseline="-25000" dirty="0">
                <a:solidFill>
                  <a:schemeClr val="tx1"/>
                </a:solidFill>
                <a:effectLs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574B376D-5A77-105B-2D25-645E80A81F90}"/>
                </a:ext>
              </a:extLst>
            </p:cNvPr>
            <p:cNvSpPr txBox="1"/>
            <p:nvPr/>
          </p:nvSpPr>
          <p:spPr>
            <a:xfrm>
              <a:off x="1638300" y="4572000"/>
              <a:ext cx="5511800" cy="400110"/>
            </a:xfrm>
            <a:prstGeom prst="rect">
              <a:avLst/>
            </a:prstGeom>
            <a:noFill/>
          </p:spPr>
          <p:txBody>
            <a:bodyPr wrap="square" rtlCol="0">
              <a:spAutoFit/>
            </a:bodyPr>
            <a:lstStyle/>
            <a:p>
              <a:pPr algn="ctr"/>
              <a:r>
                <a:rPr lang="it-IT" sz="2000" dirty="0">
                  <a:solidFill>
                    <a:schemeClr val="tx1"/>
                  </a:solidFill>
                  <a:effectLst/>
                  <a:latin typeface="Calibri" panose="020F0502020204030204" pitchFamily="34" charset="0"/>
                  <a:cs typeface="Calibri" panose="020F0502020204030204" pitchFamily="34" charset="0"/>
                </a:rPr>
                <a:t>Solid</a:t>
              </a:r>
              <a:endParaRPr lang="en-GB" sz="2000" baseline="-25000" dirty="0">
                <a:solidFill>
                  <a:schemeClr val="tx1"/>
                </a:solidFill>
                <a:effectLst/>
                <a:latin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715A066C-56EB-A61E-A88C-DA31720502DD}"/>
                </a:ext>
              </a:extLst>
            </p:cNvPr>
            <p:cNvSpPr txBox="1"/>
            <p:nvPr/>
          </p:nvSpPr>
          <p:spPr>
            <a:xfrm rot="19891694">
              <a:off x="1816100" y="3797300"/>
              <a:ext cx="2235200" cy="321627"/>
            </a:xfrm>
            <a:prstGeom prst="rect">
              <a:avLst/>
            </a:prstGeom>
            <a:noFill/>
          </p:spPr>
          <p:txBody>
            <a:bodyPr wrap="square" rtlCol="0">
              <a:spAutoFit/>
            </a:bodyPr>
            <a:lstStyle/>
            <a:p>
              <a:pPr algn="ctr">
                <a:lnSpc>
                  <a:spcPct val="70000"/>
                </a:lnSpc>
              </a:pPr>
              <a:r>
                <a:rPr lang="it-IT" sz="2000" dirty="0">
                  <a:solidFill>
                    <a:schemeClr val="tx1"/>
                  </a:solidFill>
                  <a:effectLst/>
                  <a:latin typeface="Calibri" panose="020F0502020204030204" pitchFamily="34" charset="0"/>
                  <a:cs typeface="Calibri" panose="020F0502020204030204" pitchFamily="34" charset="0"/>
                </a:rPr>
                <a:t>Melt + Solid</a:t>
              </a:r>
              <a:endParaRPr lang="en-GB" sz="2000" baseline="-25000" dirty="0">
                <a:solidFill>
                  <a:schemeClr val="tx1"/>
                </a:solidFill>
                <a:effectLst/>
                <a:latin typeface="Calibri" panose="020F0502020204030204" pitchFamily="34" charset="0"/>
                <a:cs typeface="Calibri" panose="020F0502020204030204" pitchFamily="34" charset="0"/>
              </a:endParaRPr>
            </a:p>
          </p:txBody>
        </p:sp>
      </p:grpSp>
      <p:sp>
        <p:nvSpPr>
          <p:cNvPr id="18" name="CasellaDiTesto 17">
            <a:extLst>
              <a:ext uri="{FF2B5EF4-FFF2-40B4-BE49-F238E27FC236}">
                <a16:creationId xmlns:a16="http://schemas.microsoft.com/office/drawing/2014/main" id="{43051D9C-8C58-EA9D-3F2B-F73B62025C1B}"/>
              </a:ext>
            </a:extLst>
          </p:cNvPr>
          <p:cNvSpPr txBox="1"/>
          <p:nvPr/>
        </p:nvSpPr>
        <p:spPr>
          <a:xfrm>
            <a:off x="3784600" y="5921375"/>
            <a:ext cx="3835400" cy="646331"/>
          </a:xfrm>
          <a:prstGeom prst="rect">
            <a:avLst/>
          </a:prstGeom>
          <a:noFill/>
        </p:spPr>
        <p:txBody>
          <a:bodyPr wrap="square" rtlCol="0">
            <a:spAutoFit/>
          </a:bodyPr>
          <a:lstStyle/>
          <a:p>
            <a:pPr algn="ctr"/>
            <a:r>
              <a:rPr lang="en-GB" i="1" noProof="0" dirty="0">
                <a:solidFill>
                  <a:schemeClr val="bg1"/>
                </a:solidFill>
                <a:latin typeface="Calibri" panose="020F0502020204030204" pitchFamily="34" charset="0"/>
                <a:cs typeface="Calibri" panose="020F0502020204030204" pitchFamily="34" charset="0"/>
              </a:rPr>
              <a:t>Typical composition of mantle silicates (i.e., Mg# ~90)</a:t>
            </a:r>
            <a:endParaRPr lang="en-GB" i="1" baseline="-25000" noProof="0" dirty="0">
              <a:solidFill>
                <a:schemeClr val="bg1"/>
              </a:solidFill>
              <a:latin typeface="Calibri" panose="020F0502020204030204" pitchFamily="34" charset="0"/>
              <a:cs typeface="Calibri" panose="020F0502020204030204" pitchFamily="34" charset="0"/>
            </a:endParaRPr>
          </a:p>
        </p:txBody>
      </p:sp>
      <p:cxnSp>
        <p:nvCxnSpPr>
          <p:cNvPr id="20" name="Connettore diritto 19">
            <a:extLst>
              <a:ext uri="{FF2B5EF4-FFF2-40B4-BE49-F238E27FC236}">
                <a16:creationId xmlns:a16="http://schemas.microsoft.com/office/drawing/2014/main" id="{C301F76B-4E69-3A2C-B5E5-D4BD49B58629}"/>
              </a:ext>
            </a:extLst>
          </p:cNvPr>
          <p:cNvCxnSpPr>
            <a:cxnSpLocks/>
          </p:cNvCxnSpPr>
          <p:nvPr/>
        </p:nvCxnSpPr>
        <p:spPr bwMode="auto">
          <a:xfrm flipV="1">
            <a:off x="7083425" y="5722938"/>
            <a:ext cx="561975" cy="273050"/>
          </a:xfrm>
          <a:prstGeom prst="line">
            <a:avLst/>
          </a:prstGeom>
          <a:noFill/>
          <a:ln w="19050" cap="flat" cmpd="sng" algn="ctr">
            <a:solidFill>
              <a:schemeClr val="bg1"/>
            </a:solidFill>
            <a:prstDash val="solid"/>
            <a:round/>
            <a:headEnd type="none" w="med" len="med"/>
            <a:tailEnd type="arrow" w="med" len="med"/>
          </a:ln>
          <a:effectLst/>
        </p:spPr>
      </p:cxnSp>
      <p:cxnSp>
        <p:nvCxnSpPr>
          <p:cNvPr id="23" name="Connettore diritto 22">
            <a:extLst>
              <a:ext uri="{FF2B5EF4-FFF2-40B4-BE49-F238E27FC236}">
                <a16:creationId xmlns:a16="http://schemas.microsoft.com/office/drawing/2014/main" id="{BEBA93BD-0477-A94A-FB12-2C8FD843A9FF}"/>
              </a:ext>
            </a:extLst>
          </p:cNvPr>
          <p:cNvCxnSpPr>
            <a:cxnSpLocks/>
          </p:cNvCxnSpPr>
          <p:nvPr/>
        </p:nvCxnSpPr>
        <p:spPr bwMode="auto">
          <a:xfrm flipV="1">
            <a:off x="7746512" y="2316165"/>
            <a:ext cx="0" cy="3302000"/>
          </a:xfrm>
          <a:prstGeom prst="line">
            <a:avLst/>
          </a:prstGeom>
          <a:noFill/>
          <a:ln w="19050" cap="flat" cmpd="sng" algn="ctr">
            <a:solidFill>
              <a:srgbClr val="0066FF"/>
            </a:solidFill>
            <a:prstDash val="dash"/>
            <a:round/>
            <a:headEnd type="none" w="med" len="med"/>
            <a:tailEnd type="none" w="med" len="med"/>
          </a:ln>
          <a:effectLst/>
        </p:spPr>
      </p:cxnSp>
      <p:sp>
        <p:nvSpPr>
          <p:cNvPr id="11" name="Ovale 10">
            <a:extLst>
              <a:ext uri="{FF2B5EF4-FFF2-40B4-BE49-F238E27FC236}">
                <a16:creationId xmlns:a16="http://schemas.microsoft.com/office/drawing/2014/main" id="{5E692725-5795-B993-4672-A0AB6C2A3B3F}"/>
              </a:ext>
            </a:extLst>
          </p:cNvPr>
          <p:cNvSpPr/>
          <p:nvPr/>
        </p:nvSpPr>
        <p:spPr bwMode="auto">
          <a:xfrm>
            <a:off x="7658100" y="5578475"/>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24" name="Connettore diritto 23">
            <a:extLst>
              <a:ext uri="{FF2B5EF4-FFF2-40B4-BE49-F238E27FC236}">
                <a16:creationId xmlns:a16="http://schemas.microsoft.com/office/drawing/2014/main" id="{7804E977-8D6A-03C6-38CE-3B95C2CA4EEF}"/>
              </a:ext>
            </a:extLst>
          </p:cNvPr>
          <p:cNvCxnSpPr>
            <a:cxnSpLocks/>
          </p:cNvCxnSpPr>
          <p:nvPr/>
        </p:nvCxnSpPr>
        <p:spPr bwMode="auto">
          <a:xfrm>
            <a:off x="6546850" y="2341565"/>
            <a:ext cx="1188000" cy="0"/>
          </a:xfrm>
          <a:prstGeom prst="line">
            <a:avLst/>
          </a:prstGeom>
          <a:noFill/>
          <a:ln w="19050" cap="flat" cmpd="sng" algn="ctr">
            <a:solidFill>
              <a:srgbClr val="0066FF"/>
            </a:solidFill>
            <a:prstDash val="dash"/>
            <a:round/>
            <a:headEnd type="none" w="med" len="med"/>
            <a:tailEnd type="none" w="med" len="med"/>
          </a:ln>
          <a:effectLst/>
        </p:spPr>
      </p:cxnSp>
      <p:cxnSp>
        <p:nvCxnSpPr>
          <p:cNvPr id="27" name="Connettore diritto 26">
            <a:extLst>
              <a:ext uri="{FF2B5EF4-FFF2-40B4-BE49-F238E27FC236}">
                <a16:creationId xmlns:a16="http://schemas.microsoft.com/office/drawing/2014/main" id="{E1B80931-D416-E367-3D05-C37F04D7CC6B}"/>
              </a:ext>
            </a:extLst>
          </p:cNvPr>
          <p:cNvCxnSpPr>
            <a:cxnSpLocks/>
          </p:cNvCxnSpPr>
          <p:nvPr/>
        </p:nvCxnSpPr>
        <p:spPr bwMode="auto">
          <a:xfrm flipV="1">
            <a:off x="6540012" y="1611315"/>
            <a:ext cx="0" cy="720000"/>
          </a:xfrm>
          <a:prstGeom prst="line">
            <a:avLst/>
          </a:prstGeom>
          <a:noFill/>
          <a:ln w="19050" cap="flat" cmpd="sng" algn="ctr">
            <a:solidFill>
              <a:srgbClr val="0066FF"/>
            </a:solidFill>
            <a:prstDash val="dash"/>
            <a:round/>
            <a:headEnd type="none" w="med" len="med"/>
            <a:tailEnd type="none" w="med" len="med"/>
          </a:ln>
          <a:effectLst/>
        </p:spPr>
      </p:cxnSp>
      <p:sp>
        <p:nvSpPr>
          <p:cNvPr id="28" name="Ovale 27">
            <a:extLst>
              <a:ext uri="{FF2B5EF4-FFF2-40B4-BE49-F238E27FC236}">
                <a16:creationId xmlns:a16="http://schemas.microsoft.com/office/drawing/2014/main" id="{A97F3A01-C25B-0EEB-74CC-C8C332D2CBD7}"/>
              </a:ext>
            </a:extLst>
          </p:cNvPr>
          <p:cNvSpPr/>
          <p:nvPr/>
        </p:nvSpPr>
        <p:spPr bwMode="auto">
          <a:xfrm>
            <a:off x="6452393" y="1514475"/>
            <a:ext cx="180000" cy="180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0" name="CasellaDiTesto 29">
            <a:extLst>
              <a:ext uri="{FF2B5EF4-FFF2-40B4-BE49-F238E27FC236}">
                <a16:creationId xmlns:a16="http://schemas.microsoft.com/office/drawing/2014/main" id="{774B118B-CD5D-9255-57B5-7F84766D77BB}"/>
              </a:ext>
            </a:extLst>
          </p:cNvPr>
          <p:cNvSpPr txBox="1"/>
          <p:nvPr/>
        </p:nvSpPr>
        <p:spPr>
          <a:xfrm>
            <a:off x="0" y="2266950"/>
            <a:ext cx="3009900" cy="840230"/>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What does happen to the same MgO-poor melt during cooling?</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1" name="CasellaDiTesto 30">
            <a:extLst>
              <a:ext uri="{FF2B5EF4-FFF2-40B4-BE49-F238E27FC236}">
                <a16:creationId xmlns:a16="http://schemas.microsoft.com/office/drawing/2014/main" id="{4EC86894-1FEC-FB07-0661-EE71A99EDCFD}"/>
              </a:ext>
            </a:extLst>
          </p:cNvPr>
          <p:cNvSpPr txBox="1"/>
          <p:nvPr/>
        </p:nvSpPr>
        <p:spPr>
          <a:xfrm>
            <a:off x="0" y="3219450"/>
            <a:ext cx="3009900" cy="1089529"/>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It can crystallize olivine (which is typically the liquidus mineral (the first mineral) forming upon magma cooling.</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2" name="CasellaDiTesto 31">
            <a:extLst>
              <a:ext uri="{FF2B5EF4-FFF2-40B4-BE49-F238E27FC236}">
                <a16:creationId xmlns:a16="http://schemas.microsoft.com/office/drawing/2014/main" id="{4C3319E8-57CD-B338-6547-4A54983EEA85}"/>
              </a:ext>
            </a:extLst>
          </p:cNvPr>
          <p:cNvSpPr txBox="1"/>
          <p:nvPr/>
        </p:nvSpPr>
        <p:spPr>
          <a:xfrm>
            <a:off x="0" y="4438650"/>
            <a:ext cx="3009900" cy="1338828"/>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The composition of the liquidus olivine is expected to have the same Mg# (better: the same forsterite content) than the basalt source.</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3" name="CasellaDiTesto 32">
            <a:extLst>
              <a:ext uri="{FF2B5EF4-FFF2-40B4-BE49-F238E27FC236}">
                <a16:creationId xmlns:a16="http://schemas.microsoft.com/office/drawing/2014/main" id="{7732CDE2-0391-D3BE-D5A5-D70865ECC588}"/>
              </a:ext>
            </a:extLst>
          </p:cNvPr>
          <p:cNvSpPr txBox="1"/>
          <p:nvPr/>
        </p:nvSpPr>
        <p:spPr>
          <a:xfrm>
            <a:off x="2921000" y="5781675"/>
            <a:ext cx="1320800" cy="646331"/>
          </a:xfrm>
          <a:prstGeom prst="rect">
            <a:avLst/>
          </a:prstGeom>
          <a:noFill/>
        </p:spPr>
        <p:txBody>
          <a:bodyPr wrap="square" rtlCol="0">
            <a:spAutoFit/>
          </a:bodyPr>
          <a:lstStyle/>
          <a:p>
            <a:pPr>
              <a:lnSpc>
                <a:spcPct val="90000"/>
              </a:lnSpc>
            </a:pPr>
            <a:r>
              <a:rPr lang="it-IT" sz="2000" dirty="0">
                <a:solidFill>
                  <a:schemeClr val="bg1"/>
                </a:solidFill>
                <a:latin typeface="Calibri" panose="020F0502020204030204" pitchFamily="34" charset="0"/>
                <a:cs typeface="Calibri" panose="020F0502020204030204" pitchFamily="34" charset="0"/>
              </a:rPr>
              <a:t>Fayalite</a:t>
            </a:r>
          </a:p>
          <a:p>
            <a:pPr>
              <a:lnSpc>
                <a:spcPct val="90000"/>
              </a:lnSpc>
            </a:pPr>
            <a:r>
              <a:rPr lang="it-IT" sz="2000" dirty="0">
                <a:solidFill>
                  <a:schemeClr val="bg1"/>
                </a:solidFill>
                <a:latin typeface="Calibri" panose="020F0502020204030204" pitchFamily="34" charset="0"/>
                <a:cs typeface="Calibri" panose="020F0502020204030204" pitchFamily="34" charset="0"/>
              </a:rPr>
              <a:t>Fe</a:t>
            </a:r>
            <a:r>
              <a:rPr lang="it-IT" sz="2000" baseline="-25000" dirty="0">
                <a:solidFill>
                  <a:schemeClr val="bg1"/>
                </a:solidFill>
                <a:latin typeface="Calibri" panose="020F0502020204030204" pitchFamily="34" charset="0"/>
                <a:cs typeface="Calibri" panose="020F0502020204030204" pitchFamily="34" charset="0"/>
              </a:rPr>
              <a:t>2</a:t>
            </a:r>
            <a:r>
              <a:rPr lang="it-IT" sz="2000" dirty="0">
                <a:solidFill>
                  <a:schemeClr val="bg1"/>
                </a:solidFill>
                <a:latin typeface="Calibri" panose="020F0502020204030204" pitchFamily="34" charset="0"/>
                <a:cs typeface="Calibri" panose="020F0502020204030204" pitchFamily="34" charset="0"/>
              </a:rPr>
              <a:t>SiO</a:t>
            </a:r>
            <a:r>
              <a:rPr lang="it-IT" sz="2000" baseline="-25000" dirty="0">
                <a:solidFill>
                  <a:schemeClr val="bg1"/>
                </a:solidFill>
                <a:latin typeface="Calibri" panose="020F0502020204030204" pitchFamily="34" charset="0"/>
                <a:cs typeface="Calibri" panose="020F0502020204030204" pitchFamily="34" charset="0"/>
              </a:rPr>
              <a:t>4</a:t>
            </a:r>
            <a:endParaRPr lang="en-GB" sz="2000" baseline="-25000" dirty="0">
              <a:solidFill>
                <a:schemeClr val="bg1"/>
              </a:solidFill>
              <a:latin typeface="Calibri" panose="020F0502020204030204" pitchFamily="34" charset="0"/>
              <a:cs typeface="Calibri" panose="020F0502020204030204" pitchFamily="34" charset="0"/>
            </a:endParaRPr>
          </a:p>
        </p:txBody>
      </p:sp>
      <p:sp>
        <p:nvSpPr>
          <p:cNvPr id="34" name="CasellaDiTesto 33">
            <a:extLst>
              <a:ext uri="{FF2B5EF4-FFF2-40B4-BE49-F238E27FC236}">
                <a16:creationId xmlns:a16="http://schemas.microsoft.com/office/drawing/2014/main" id="{D5FB57C9-6502-1268-7A3C-81012C3D73AE}"/>
              </a:ext>
            </a:extLst>
          </p:cNvPr>
          <p:cNvSpPr txBox="1"/>
          <p:nvPr/>
        </p:nvSpPr>
        <p:spPr>
          <a:xfrm>
            <a:off x="7404100" y="5781675"/>
            <a:ext cx="1244600" cy="646331"/>
          </a:xfrm>
          <a:prstGeom prst="rect">
            <a:avLst/>
          </a:prstGeom>
          <a:noFill/>
        </p:spPr>
        <p:txBody>
          <a:bodyPr wrap="square" rtlCol="0">
            <a:spAutoFit/>
          </a:bodyPr>
          <a:lstStyle/>
          <a:p>
            <a:pPr algn="r">
              <a:lnSpc>
                <a:spcPct val="90000"/>
              </a:lnSpc>
            </a:pPr>
            <a:r>
              <a:rPr lang="it-IT" sz="2000" dirty="0">
                <a:solidFill>
                  <a:schemeClr val="bg1"/>
                </a:solidFill>
                <a:latin typeface="Calibri" panose="020F0502020204030204" pitchFamily="34" charset="0"/>
                <a:cs typeface="Calibri" panose="020F0502020204030204" pitchFamily="34" charset="0"/>
              </a:rPr>
              <a:t>Forsterite</a:t>
            </a:r>
          </a:p>
          <a:p>
            <a:pPr algn="r">
              <a:lnSpc>
                <a:spcPct val="90000"/>
              </a:lnSpc>
            </a:pPr>
            <a:r>
              <a:rPr lang="it-IT" sz="2000" dirty="0">
                <a:solidFill>
                  <a:schemeClr val="bg1"/>
                </a:solidFill>
                <a:latin typeface="Calibri" panose="020F0502020204030204" pitchFamily="34" charset="0"/>
                <a:cs typeface="Calibri" panose="020F0502020204030204" pitchFamily="34" charset="0"/>
              </a:rPr>
              <a:t>Mg</a:t>
            </a:r>
            <a:r>
              <a:rPr lang="it-IT" sz="2000" baseline="-25000" dirty="0">
                <a:solidFill>
                  <a:schemeClr val="bg1"/>
                </a:solidFill>
                <a:latin typeface="Calibri" panose="020F0502020204030204" pitchFamily="34" charset="0"/>
                <a:cs typeface="Calibri" panose="020F0502020204030204" pitchFamily="34" charset="0"/>
              </a:rPr>
              <a:t>2</a:t>
            </a:r>
            <a:r>
              <a:rPr lang="it-IT" sz="2000" dirty="0">
                <a:solidFill>
                  <a:schemeClr val="bg1"/>
                </a:solidFill>
                <a:latin typeface="Calibri" panose="020F0502020204030204" pitchFamily="34" charset="0"/>
                <a:cs typeface="Calibri" panose="020F0502020204030204" pitchFamily="34" charset="0"/>
              </a:rPr>
              <a:t>SiO</a:t>
            </a:r>
            <a:r>
              <a:rPr lang="it-IT" sz="2000" baseline="-25000" dirty="0">
                <a:solidFill>
                  <a:schemeClr val="bg1"/>
                </a:solidFill>
                <a:latin typeface="Calibri" panose="020F0502020204030204" pitchFamily="34" charset="0"/>
                <a:cs typeface="Calibri" panose="020F0502020204030204" pitchFamily="34" charset="0"/>
              </a:rPr>
              <a:t>4</a:t>
            </a:r>
            <a:endParaRPr lang="en-GB" sz="2000" baseline="-25000" dirty="0">
              <a:solidFill>
                <a:schemeClr val="bg1"/>
              </a:solidFill>
              <a:latin typeface="Calibri" panose="020F0502020204030204" pitchFamily="34" charset="0"/>
              <a:cs typeface="Calibri" panose="020F0502020204030204" pitchFamily="34" charset="0"/>
            </a:endParaRPr>
          </a:p>
        </p:txBody>
      </p:sp>
      <p:grpSp>
        <p:nvGrpSpPr>
          <p:cNvPr id="37" name="Gruppo 36">
            <a:extLst>
              <a:ext uri="{FF2B5EF4-FFF2-40B4-BE49-F238E27FC236}">
                <a16:creationId xmlns:a16="http://schemas.microsoft.com/office/drawing/2014/main" id="{F2034F8A-FBE9-9165-47FC-E4CD4AC4FA76}"/>
              </a:ext>
            </a:extLst>
          </p:cNvPr>
          <p:cNvGrpSpPr/>
          <p:nvPr/>
        </p:nvGrpSpPr>
        <p:grpSpPr>
          <a:xfrm>
            <a:off x="0" y="1060450"/>
            <a:ext cx="3009900" cy="1089529"/>
            <a:chOff x="0" y="917575"/>
            <a:chExt cx="3009900" cy="1089529"/>
          </a:xfrm>
        </p:grpSpPr>
        <p:sp>
          <p:nvSpPr>
            <p:cNvPr id="29" name="CasellaDiTesto 28">
              <a:extLst>
                <a:ext uri="{FF2B5EF4-FFF2-40B4-BE49-F238E27FC236}">
                  <a16:creationId xmlns:a16="http://schemas.microsoft.com/office/drawing/2014/main" id="{69E372AB-51BC-5021-147D-0892E496D590}"/>
                </a:ext>
              </a:extLst>
            </p:cNvPr>
            <p:cNvSpPr txBox="1"/>
            <p:nvPr/>
          </p:nvSpPr>
          <p:spPr>
            <a:xfrm>
              <a:off x="0" y="917575"/>
              <a:ext cx="3009900" cy="1089529"/>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From a MgO-rich mantle (e.g., high Mg# peridotite    ), a relatively MgO-poor melt (e.g., basalt    ) is formed.</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5" name="Ovale 34">
              <a:extLst>
                <a:ext uri="{FF2B5EF4-FFF2-40B4-BE49-F238E27FC236}">
                  <a16:creationId xmlns:a16="http://schemas.microsoft.com/office/drawing/2014/main" id="{0D61DFC1-89CF-1EC8-639B-26C19E5FF381}"/>
                </a:ext>
              </a:extLst>
            </p:cNvPr>
            <p:cNvSpPr/>
            <p:nvPr/>
          </p:nvSpPr>
          <p:spPr bwMode="auto">
            <a:xfrm>
              <a:off x="2200275" y="1241425"/>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Ovale 35">
              <a:extLst>
                <a:ext uri="{FF2B5EF4-FFF2-40B4-BE49-F238E27FC236}">
                  <a16:creationId xmlns:a16="http://schemas.microsoft.com/office/drawing/2014/main" id="{FD7234F7-CA96-2309-0A6A-1C5CA6406625}"/>
                </a:ext>
              </a:extLst>
            </p:cNvPr>
            <p:cNvSpPr/>
            <p:nvPr/>
          </p:nvSpPr>
          <p:spPr bwMode="auto">
            <a:xfrm>
              <a:off x="1444625" y="1730375"/>
              <a:ext cx="180000" cy="180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 name="Text Box 3">
            <a:extLst>
              <a:ext uri="{FF2B5EF4-FFF2-40B4-BE49-F238E27FC236}">
                <a16:creationId xmlns:a16="http://schemas.microsoft.com/office/drawing/2014/main" id="{83EFCDEA-5DC4-D02F-A1E7-902068D1BD88}"/>
              </a:ext>
            </a:extLst>
          </p:cNvPr>
          <p:cNvSpPr txBox="1">
            <a:spLocks noChangeArrowheads="1"/>
          </p:cNvSpPr>
          <p:nvPr/>
        </p:nvSpPr>
        <p:spPr bwMode="auto">
          <a:xfrm>
            <a:off x="0" y="647700"/>
            <a:ext cx="9144000" cy="461665"/>
          </a:xfrm>
          <a:prstGeom prst="rect">
            <a:avLst/>
          </a:prstGeom>
          <a:noFill/>
          <a:ln w="9525">
            <a:noFill/>
            <a:miter lim="800000"/>
            <a:headEnd/>
            <a:tailEnd/>
          </a:ln>
          <a:effectLst/>
        </p:spPr>
        <p:txBody>
          <a:bodyPr wrap="square">
            <a:spAutoFit/>
          </a:bodyPr>
          <a:lstStyle/>
          <a:p>
            <a:pPr algn="ctr">
              <a:spcAft>
                <a:spcPts val="1800"/>
              </a:spcAft>
              <a:defRPr/>
            </a:pPr>
            <a:r>
              <a:rPr lang="en-GB" sz="24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Come back to the FeO/MgO relation between melt and olivine.</a:t>
            </a:r>
            <a:endParaRPr lang="it-IT"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p:txBody>
      </p:sp>
      <p:sp>
        <p:nvSpPr>
          <p:cNvPr id="4" name="Text Box 4">
            <a:extLst>
              <a:ext uri="{FF2B5EF4-FFF2-40B4-BE49-F238E27FC236}">
                <a16:creationId xmlns:a16="http://schemas.microsoft.com/office/drawing/2014/main" id="{0DB9EC50-229F-D6B8-E415-373C87423E4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4954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1000"/>
                                        <p:tgtEl>
                                          <p:spTgt spid="23"/>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childTnLst>
                          </p:cTn>
                        </p:par>
                        <p:par>
                          <p:cTn id="41" fill="hold">
                            <p:stCondLst>
                              <p:cond delay="175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animBg="1"/>
      <p:bldP spid="28" grpId="0" animBg="1"/>
      <p:bldP spid="30" grpId="0"/>
      <p:bldP spid="31" grpId="0"/>
      <p:bldP spid="32" grpId="0"/>
      <p:bldP spid="33" grpId="0"/>
      <p:bldP spid="34" grpId="0"/>
      <p:bldP spid="3" grpId="0" uiExpand="1"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A553E-BD60-A3B1-3CF3-AA5511878819}"/>
            </a:ext>
          </a:extLst>
        </p:cNvPr>
        <p:cNvGrpSpPr/>
        <p:nvPr/>
      </p:nvGrpSpPr>
      <p:grpSpPr>
        <a:xfrm>
          <a:off x="0" y="0"/>
          <a:ext cx="0" cy="0"/>
          <a:chOff x="0" y="0"/>
          <a:chExt cx="0" cy="0"/>
        </a:xfrm>
      </p:grpSpPr>
      <p:grpSp>
        <p:nvGrpSpPr>
          <p:cNvPr id="17" name="Gruppo 16">
            <a:extLst>
              <a:ext uri="{FF2B5EF4-FFF2-40B4-BE49-F238E27FC236}">
                <a16:creationId xmlns:a16="http://schemas.microsoft.com/office/drawing/2014/main" id="{10114A6D-A573-F6E5-6F9A-5AB6EF88C85F}"/>
              </a:ext>
            </a:extLst>
          </p:cNvPr>
          <p:cNvGrpSpPr/>
          <p:nvPr/>
        </p:nvGrpSpPr>
        <p:grpSpPr>
          <a:xfrm>
            <a:off x="2921000" y="1222375"/>
            <a:ext cx="5727700" cy="5205631"/>
            <a:chOff x="1524000" y="1231900"/>
            <a:chExt cx="5727700" cy="5205631"/>
          </a:xfrm>
        </p:grpSpPr>
        <p:sp>
          <p:nvSpPr>
            <p:cNvPr id="2" name="Rettangolo 1">
              <a:extLst>
                <a:ext uri="{FF2B5EF4-FFF2-40B4-BE49-F238E27FC236}">
                  <a16:creationId xmlns:a16="http://schemas.microsoft.com/office/drawing/2014/main" id="{DA1FFCC9-91B9-4C23-87E8-56F0C671F38A}"/>
                </a:ext>
              </a:extLst>
            </p:cNvPr>
            <p:cNvSpPr/>
            <p:nvPr/>
          </p:nvSpPr>
          <p:spPr bwMode="auto">
            <a:xfrm>
              <a:off x="1625600" y="1231900"/>
              <a:ext cx="5524500" cy="444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Figura a mano libera: forma 7">
              <a:extLst>
                <a:ext uri="{FF2B5EF4-FFF2-40B4-BE49-F238E27FC236}">
                  <a16:creationId xmlns:a16="http://schemas.microsoft.com/office/drawing/2014/main" id="{CEEA4AE1-CA34-FA4D-7489-960ED0FD3834}"/>
                </a:ext>
              </a:extLst>
            </p:cNvPr>
            <p:cNvSpPr/>
            <p:nvPr/>
          </p:nvSpPr>
          <p:spPr bwMode="auto">
            <a:xfrm>
              <a:off x="1612899" y="1765301"/>
              <a:ext cx="5537200" cy="2921000"/>
            </a:xfrm>
            <a:custGeom>
              <a:avLst/>
              <a:gdLst>
                <a:gd name="connsiteX0" fmla="*/ 62595 w 5657856"/>
                <a:gd name="connsiteY0" fmla="*/ 2926689 h 3039003"/>
                <a:gd name="connsiteX1" fmla="*/ 5599795 w 5657856"/>
                <a:gd name="connsiteY1" fmla="*/ 5689 h 3039003"/>
                <a:gd name="connsiteX2" fmla="*/ 2793095 w 5657856"/>
                <a:gd name="connsiteY2" fmla="*/ 2202789 h 3039003"/>
                <a:gd name="connsiteX3" fmla="*/ 62595 w 5657856"/>
                <a:gd name="connsiteY3" fmla="*/ 2926689 h 3039003"/>
                <a:gd name="connsiteX0" fmla="*/ 62595 w 5657856"/>
                <a:gd name="connsiteY0" fmla="*/ 2926689 h 3039003"/>
                <a:gd name="connsiteX1" fmla="*/ 5599795 w 5657856"/>
                <a:gd name="connsiteY1" fmla="*/ 5689 h 3039003"/>
                <a:gd name="connsiteX2" fmla="*/ 2793095 w 5657856"/>
                <a:gd name="connsiteY2" fmla="*/ 2202789 h 3039003"/>
                <a:gd name="connsiteX3" fmla="*/ 62595 w 5657856"/>
                <a:gd name="connsiteY3" fmla="*/ 2926689 h 3039003"/>
                <a:gd name="connsiteX0" fmla="*/ 55868 w 5651129"/>
                <a:gd name="connsiteY0" fmla="*/ 2926689 h 3053261"/>
                <a:gd name="connsiteX1" fmla="*/ 5593068 w 5651129"/>
                <a:gd name="connsiteY1" fmla="*/ 5689 h 3053261"/>
                <a:gd name="connsiteX2" fmla="*/ 2786368 w 5651129"/>
                <a:gd name="connsiteY2" fmla="*/ 2202789 h 3053261"/>
                <a:gd name="connsiteX3" fmla="*/ 55868 w 5651129"/>
                <a:gd name="connsiteY3" fmla="*/ 2926689 h 3053261"/>
                <a:gd name="connsiteX0" fmla="*/ 62595 w 5657856"/>
                <a:gd name="connsiteY0" fmla="*/ 2926689 h 3064493"/>
                <a:gd name="connsiteX1" fmla="*/ 5599795 w 5657856"/>
                <a:gd name="connsiteY1" fmla="*/ 5689 h 3064493"/>
                <a:gd name="connsiteX2" fmla="*/ 2793095 w 5657856"/>
                <a:gd name="connsiteY2" fmla="*/ 2202789 h 3064493"/>
                <a:gd name="connsiteX3" fmla="*/ 62595 w 5657856"/>
                <a:gd name="connsiteY3" fmla="*/ 2926689 h 3064493"/>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103370 w 5698631"/>
                <a:gd name="connsiteY0" fmla="*/ 2926689 h 3202639"/>
                <a:gd name="connsiteX1" fmla="*/ 5640570 w 5698631"/>
                <a:gd name="connsiteY1" fmla="*/ 5689 h 3202639"/>
                <a:gd name="connsiteX2" fmla="*/ 2833870 w 5698631"/>
                <a:gd name="connsiteY2" fmla="*/ 2202789 h 3202639"/>
                <a:gd name="connsiteX3" fmla="*/ 103370 w 5698631"/>
                <a:gd name="connsiteY3" fmla="*/ 2926689 h 3202639"/>
                <a:gd name="connsiteX0" fmla="*/ 0 w 5537200"/>
                <a:gd name="connsiteY0" fmla="*/ 2921000 h 2921000"/>
                <a:gd name="connsiteX1" fmla="*/ 5537200 w 5537200"/>
                <a:gd name="connsiteY1" fmla="*/ 0 h 2921000"/>
                <a:gd name="connsiteX2" fmla="*/ 0 w 5537200"/>
                <a:gd name="connsiteY2" fmla="*/ 2921000 h 2921000"/>
                <a:gd name="connsiteX0" fmla="*/ 0 w 5537200"/>
                <a:gd name="connsiteY0" fmla="*/ 2921000 h 2921000"/>
                <a:gd name="connsiteX1" fmla="*/ 5537200 w 5537200"/>
                <a:gd name="connsiteY1" fmla="*/ 0 h 2921000"/>
                <a:gd name="connsiteX2" fmla="*/ 0 w 5537200"/>
                <a:gd name="connsiteY2" fmla="*/ 2921000 h 2921000"/>
                <a:gd name="connsiteX0" fmla="*/ 0 w 5537200"/>
                <a:gd name="connsiteY0" fmla="*/ 2921000 h 2921000"/>
                <a:gd name="connsiteX1" fmla="*/ 5537200 w 5537200"/>
                <a:gd name="connsiteY1" fmla="*/ 0 h 2921000"/>
                <a:gd name="connsiteX2" fmla="*/ 0 w 5537200"/>
                <a:gd name="connsiteY2" fmla="*/ 2921000 h 2921000"/>
              </a:gdLst>
              <a:ahLst/>
              <a:cxnLst>
                <a:cxn ang="0">
                  <a:pos x="connsiteX0" y="connsiteY0"/>
                </a:cxn>
                <a:cxn ang="0">
                  <a:pos x="connsiteX1" y="connsiteY1"/>
                </a:cxn>
                <a:cxn ang="0">
                  <a:pos x="connsiteX2" y="connsiteY2"/>
                </a:cxn>
              </a:cxnLst>
              <a:rect l="l" t="t" r="r" b="b"/>
              <a:pathLst>
                <a:path w="5537200" h="2921000">
                  <a:moveTo>
                    <a:pt x="0" y="2921000"/>
                  </a:moveTo>
                  <a:cubicBezTo>
                    <a:pt x="1534583" y="840317"/>
                    <a:pt x="5082117" y="120650"/>
                    <a:pt x="5537200" y="0"/>
                  </a:cubicBezTo>
                  <a:cubicBezTo>
                    <a:pt x="4250267" y="935567"/>
                    <a:pt x="1820333" y="2785533"/>
                    <a:pt x="0" y="2921000"/>
                  </a:cubicBezTo>
                  <a:close/>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9" name="CasellaDiTesto 8">
              <a:extLst>
                <a:ext uri="{FF2B5EF4-FFF2-40B4-BE49-F238E27FC236}">
                  <a16:creationId xmlns:a16="http://schemas.microsoft.com/office/drawing/2014/main" id="{1D0248B1-0E93-356A-5968-9C2E90A3C74F}"/>
                </a:ext>
              </a:extLst>
            </p:cNvPr>
            <p:cNvSpPr txBox="1"/>
            <p:nvPr/>
          </p:nvSpPr>
          <p:spPr>
            <a:xfrm>
              <a:off x="1524000" y="5791200"/>
              <a:ext cx="1320800" cy="646331"/>
            </a:xfrm>
            <a:prstGeom prst="rect">
              <a:avLst/>
            </a:prstGeom>
            <a:noFill/>
          </p:spPr>
          <p:txBody>
            <a:bodyPr wrap="square" rtlCol="0">
              <a:spAutoFit/>
            </a:bodyPr>
            <a:lstStyle/>
            <a:p>
              <a:pPr>
                <a:lnSpc>
                  <a:spcPct val="90000"/>
                </a:lnSpc>
              </a:pPr>
              <a:r>
                <a:rPr lang="it-IT" sz="2000" dirty="0">
                  <a:solidFill>
                    <a:schemeClr val="bg1"/>
                  </a:solidFill>
                  <a:latin typeface="Calibri" panose="020F0502020204030204" pitchFamily="34" charset="0"/>
                  <a:cs typeface="Calibri" panose="020F0502020204030204" pitchFamily="34" charset="0"/>
                </a:rPr>
                <a:t>Fayalite</a:t>
              </a:r>
            </a:p>
            <a:p>
              <a:pPr>
                <a:lnSpc>
                  <a:spcPct val="90000"/>
                </a:lnSpc>
              </a:pPr>
              <a:r>
                <a:rPr lang="it-IT" sz="2000" dirty="0">
                  <a:solidFill>
                    <a:schemeClr val="bg1"/>
                  </a:solidFill>
                  <a:latin typeface="Calibri" panose="020F0502020204030204" pitchFamily="34" charset="0"/>
                  <a:cs typeface="Calibri" panose="020F0502020204030204" pitchFamily="34" charset="0"/>
                </a:rPr>
                <a:t>Fe</a:t>
              </a:r>
              <a:r>
                <a:rPr lang="it-IT" sz="2000" baseline="-25000" dirty="0">
                  <a:solidFill>
                    <a:schemeClr val="bg1"/>
                  </a:solidFill>
                  <a:latin typeface="Calibri" panose="020F0502020204030204" pitchFamily="34" charset="0"/>
                  <a:cs typeface="Calibri" panose="020F0502020204030204" pitchFamily="34" charset="0"/>
                </a:rPr>
                <a:t>2</a:t>
              </a:r>
              <a:r>
                <a:rPr lang="it-IT" sz="2000" dirty="0">
                  <a:solidFill>
                    <a:schemeClr val="bg1"/>
                  </a:solidFill>
                  <a:latin typeface="Calibri" panose="020F0502020204030204" pitchFamily="34" charset="0"/>
                  <a:cs typeface="Calibri" panose="020F0502020204030204" pitchFamily="34" charset="0"/>
                </a:rPr>
                <a:t>SiO</a:t>
              </a:r>
              <a:r>
                <a:rPr lang="it-IT" sz="2000" baseline="-25000" dirty="0">
                  <a:solidFill>
                    <a:schemeClr val="bg1"/>
                  </a:solidFill>
                  <a:latin typeface="Calibri" panose="020F0502020204030204" pitchFamily="34" charset="0"/>
                  <a:cs typeface="Calibri" panose="020F0502020204030204" pitchFamily="34" charset="0"/>
                </a:rPr>
                <a:t>4</a:t>
              </a:r>
              <a:endParaRPr lang="en-GB" sz="2000" baseline="-25000" dirty="0">
                <a:solidFill>
                  <a:schemeClr val="bg1"/>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2AFC9061-1280-8134-0BCC-64FF543785C7}"/>
                </a:ext>
              </a:extLst>
            </p:cNvPr>
            <p:cNvSpPr txBox="1"/>
            <p:nvPr/>
          </p:nvSpPr>
          <p:spPr>
            <a:xfrm>
              <a:off x="6007100" y="5791200"/>
              <a:ext cx="1244600" cy="646331"/>
            </a:xfrm>
            <a:prstGeom prst="rect">
              <a:avLst/>
            </a:prstGeom>
            <a:noFill/>
          </p:spPr>
          <p:txBody>
            <a:bodyPr wrap="square" rtlCol="0">
              <a:spAutoFit/>
            </a:bodyPr>
            <a:lstStyle/>
            <a:p>
              <a:pPr algn="r">
                <a:lnSpc>
                  <a:spcPct val="90000"/>
                </a:lnSpc>
              </a:pPr>
              <a:r>
                <a:rPr lang="it-IT" sz="2000" dirty="0">
                  <a:solidFill>
                    <a:schemeClr val="bg1"/>
                  </a:solidFill>
                  <a:latin typeface="Calibri" panose="020F0502020204030204" pitchFamily="34" charset="0"/>
                  <a:cs typeface="Calibri" panose="020F0502020204030204" pitchFamily="34" charset="0"/>
                </a:rPr>
                <a:t>Forsterite</a:t>
              </a:r>
            </a:p>
            <a:p>
              <a:pPr algn="r">
                <a:lnSpc>
                  <a:spcPct val="90000"/>
                </a:lnSpc>
              </a:pPr>
              <a:r>
                <a:rPr lang="it-IT" sz="2000" dirty="0">
                  <a:solidFill>
                    <a:schemeClr val="bg1"/>
                  </a:solidFill>
                  <a:latin typeface="Calibri" panose="020F0502020204030204" pitchFamily="34" charset="0"/>
                  <a:cs typeface="Calibri" panose="020F0502020204030204" pitchFamily="34" charset="0"/>
                </a:rPr>
                <a:t>Mg</a:t>
              </a:r>
              <a:r>
                <a:rPr lang="it-IT" sz="2000" baseline="-25000" dirty="0">
                  <a:solidFill>
                    <a:schemeClr val="bg1"/>
                  </a:solidFill>
                  <a:latin typeface="Calibri" panose="020F0502020204030204" pitchFamily="34" charset="0"/>
                  <a:cs typeface="Calibri" panose="020F0502020204030204" pitchFamily="34" charset="0"/>
                </a:rPr>
                <a:t>2</a:t>
              </a:r>
              <a:r>
                <a:rPr lang="it-IT" sz="2000" dirty="0">
                  <a:solidFill>
                    <a:schemeClr val="bg1"/>
                  </a:solidFill>
                  <a:latin typeface="Calibri" panose="020F0502020204030204" pitchFamily="34" charset="0"/>
                  <a:cs typeface="Calibri" panose="020F0502020204030204" pitchFamily="34" charset="0"/>
                </a:rPr>
                <a:t>SiO</a:t>
              </a:r>
              <a:r>
                <a:rPr lang="it-IT" sz="2000" baseline="-25000" dirty="0">
                  <a:solidFill>
                    <a:schemeClr val="bg1"/>
                  </a:solidFill>
                  <a:latin typeface="Calibri" panose="020F0502020204030204" pitchFamily="34" charset="0"/>
                  <a:cs typeface="Calibri" panose="020F0502020204030204" pitchFamily="34" charset="0"/>
                </a:rPr>
                <a:t>4</a:t>
              </a:r>
              <a:endParaRPr lang="en-GB" sz="2000" baseline="-25000" dirty="0">
                <a:solidFill>
                  <a:schemeClr val="bg1"/>
                </a:solidFill>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8E177405-D658-DDC9-6C38-9CEB6EC8A94F}"/>
                </a:ext>
              </a:extLst>
            </p:cNvPr>
            <p:cNvSpPr txBox="1"/>
            <p:nvPr/>
          </p:nvSpPr>
          <p:spPr>
            <a:xfrm>
              <a:off x="1612900" y="1524000"/>
              <a:ext cx="5549900" cy="400110"/>
            </a:xfrm>
            <a:prstGeom prst="rect">
              <a:avLst/>
            </a:prstGeom>
            <a:noFill/>
          </p:spPr>
          <p:txBody>
            <a:bodyPr wrap="square" rtlCol="0">
              <a:spAutoFit/>
            </a:bodyPr>
            <a:lstStyle/>
            <a:p>
              <a:pPr algn="ctr"/>
              <a:r>
                <a:rPr lang="it-IT" sz="2000" dirty="0">
                  <a:solidFill>
                    <a:schemeClr val="tx1"/>
                  </a:solidFill>
                  <a:effectLst/>
                  <a:latin typeface="Calibri" panose="020F0502020204030204" pitchFamily="34" charset="0"/>
                  <a:cs typeface="Calibri" panose="020F0502020204030204" pitchFamily="34" charset="0"/>
                </a:rPr>
                <a:t>Melt</a:t>
              </a:r>
              <a:endParaRPr lang="en-GB" sz="2000" baseline="-25000" dirty="0">
                <a:solidFill>
                  <a:schemeClr val="tx1"/>
                </a:solidFill>
                <a:effectLs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39535F68-C7C8-9004-D79C-CF0F395C212A}"/>
                </a:ext>
              </a:extLst>
            </p:cNvPr>
            <p:cNvSpPr txBox="1"/>
            <p:nvPr/>
          </p:nvSpPr>
          <p:spPr>
            <a:xfrm>
              <a:off x="1638300" y="4572000"/>
              <a:ext cx="5511800" cy="400110"/>
            </a:xfrm>
            <a:prstGeom prst="rect">
              <a:avLst/>
            </a:prstGeom>
            <a:noFill/>
          </p:spPr>
          <p:txBody>
            <a:bodyPr wrap="square" rtlCol="0">
              <a:spAutoFit/>
            </a:bodyPr>
            <a:lstStyle/>
            <a:p>
              <a:pPr algn="ctr"/>
              <a:r>
                <a:rPr lang="it-IT" sz="2000" dirty="0">
                  <a:solidFill>
                    <a:schemeClr val="tx1"/>
                  </a:solidFill>
                  <a:effectLst/>
                  <a:latin typeface="Calibri" panose="020F0502020204030204" pitchFamily="34" charset="0"/>
                  <a:cs typeface="Calibri" panose="020F0502020204030204" pitchFamily="34" charset="0"/>
                </a:rPr>
                <a:t>Solid</a:t>
              </a:r>
              <a:endParaRPr lang="en-GB" sz="2000" baseline="-25000" dirty="0">
                <a:solidFill>
                  <a:schemeClr val="tx1"/>
                </a:solidFill>
                <a:effectLst/>
                <a:latin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1E88B470-CDB7-4A23-20B8-894ACBA6C2FC}"/>
                </a:ext>
              </a:extLst>
            </p:cNvPr>
            <p:cNvSpPr txBox="1"/>
            <p:nvPr/>
          </p:nvSpPr>
          <p:spPr>
            <a:xfrm rot="19891694">
              <a:off x="1816100" y="3797300"/>
              <a:ext cx="2235200" cy="321627"/>
            </a:xfrm>
            <a:prstGeom prst="rect">
              <a:avLst/>
            </a:prstGeom>
            <a:noFill/>
          </p:spPr>
          <p:txBody>
            <a:bodyPr wrap="square" rtlCol="0">
              <a:spAutoFit/>
            </a:bodyPr>
            <a:lstStyle/>
            <a:p>
              <a:pPr algn="ctr">
                <a:lnSpc>
                  <a:spcPct val="70000"/>
                </a:lnSpc>
              </a:pPr>
              <a:r>
                <a:rPr lang="it-IT" sz="2000" dirty="0">
                  <a:solidFill>
                    <a:schemeClr val="tx1"/>
                  </a:solidFill>
                  <a:effectLst/>
                  <a:latin typeface="Calibri" panose="020F0502020204030204" pitchFamily="34" charset="0"/>
                  <a:cs typeface="Calibri" panose="020F0502020204030204" pitchFamily="34" charset="0"/>
                </a:rPr>
                <a:t>Melt + Solid</a:t>
              </a:r>
              <a:endParaRPr lang="en-GB" sz="2000" baseline="-25000" dirty="0">
                <a:solidFill>
                  <a:schemeClr val="tx1"/>
                </a:solidFill>
                <a:effectLst/>
                <a:latin typeface="Calibri" panose="020F0502020204030204" pitchFamily="34" charset="0"/>
                <a:cs typeface="Calibri" panose="020F0502020204030204" pitchFamily="34" charset="0"/>
              </a:endParaRPr>
            </a:p>
          </p:txBody>
        </p:sp>
      </p:grpSp>
      <p:sp>
        <p:nvSpPr>
          <p:cNvPr id="18" name="CasellaDiTesto 17">
            <a:extLst>
              <a:ext uri="{FF2B5EF4-FFF2-40B4-BE49-F238E27FC236}">
                <a16:creationId xmlns:a16="http://schemas.microsoft.com/office/drawing/2014/main" id="{E8E92B1B-8CCE-5268-951D-D9C7D0D0EA7A}"/>
              </a:ext>
            </a:extLst>
          </p:cNvPr>
          <p:cNvSpPr txBox="1"/>
          <p:nvPr/>
        </p:nvSpPr>
        <p:spPr>
          <a:xfrm>
            <a:off x="3784600" y="5921375"/>
            <a:ext cx="3835400" cy="646331"/>
          </a:xfrm>
          <a:prstGeom prst="rect">
            <a:avLst/>
          </a:prstGeom>
          <a:noFill/>
        </p:spPr>
        <p:txBody>
          <a:bodyPr wrap="square" rtlCol="0">
            <a:spAutoFit/>
          </a:bodyPr>
          <a:lstStyle/>
          <a:p>
            <a:pPr algn="ctr"/>
            <a:r>
              <a:rPr lang="en-GB" i="1" noProof="0" dirty="0">
                <a:solidFill>
                  <a:schemeClr val="bg1"/>
                </a:solidFill>
                <a:latin typeface="Calibri" panose="020F0502020204030204" pitchFamily="34" charset="0"/>
                <a:cs typeface="Calibri" panose="020F0502020204030204" pitchFamily="34" charset="0"/>
              </a:rPr>
              <a:t>Typical composition of mantle silicates (i.e., Mg# ~90)</a:t>
            </a:r>
            <a:endParaRPr lang="en-GB" i="1" baseline="-25000" noProof="0" dirty="0">
              <a:solidFill>
                <a:schemeClr val="bg1"/>
              </a:solidFill>
              <a:latin typeface="Calibri" panose="020F0502020204030204" pitchFamily="34" charset="0"/>
              <a:cs typeface="Calibri" panose="020F0502020204030204" pitchFamily="34" charset="0"/>
            </a:endParaRPr>
          </a:p>
        </p:txBody>
      </p:sp>
      <p:cxnSp>
        <p:nvCxnSpPr>
          <p:cNvPr id="20" name="Connettore diritto 19">
            <a:extLst>
              <a:ext uri="{FF2B5EF4-FFF2-40B4-BE49-F238E27FC236}">
                <a16:creationId xmlns:a16="http://schemas.microsoft.com/office/drawing/2014/main" id="{3D286457-179E-3880-4444-2D667293794F}"/>
              </a:ext>
            </a:extLst>
          </p:cNvPr>
          <p:cNvCxnSpPr>
            <a:cxnSpLocks/>
          </p:cNvCxnSpPr>
          <p:nvPr/>
        </p:nvCxnSpPr>
        <p:spPr bwMode="auto">
          <a:xfrm flipV="1">
            <a:off x="7083425" y="5722938"/>
            <a:ext cx="561975" cy="273050"/>
          </a:xfrm>
          <a:prstGeom prst="line">
            <a:avLst/>
          </a:prstGeom>
          <a:noFill/>
          <a:ln w="19050" cap="flat" cmpd="sng" algn="ctr">
            <a:solidFill>
              <a:schemeClr val="bg1"/>
            </a:solidFill>
            <a:prstDash val="solid"/>
            <a:round/>
            <a:headEnd type="none" w="med" len="med"/>
            <a:tailEnd type="arrow" w="med" len="med"/>
          </a:ln>
          <a:effectLst/>
        </p:spPr>
      </p:cxnSp>
      <p:cxnSp>
        <p:nvCxnSpPr>
          <p:cNvPr id="23" name="Connettore diritto 22">
            <a:extLst>
              <a:ext uri="{FF2B5EF4-FFF2-40B4-BE49-F238E27FC236}">
                <a16:creationId xmlns:a16="http://schemas.microsoft.com/office/drawing/2014/main" id="{E2ED4A63-9B6C-4D02-5951-B9590C37FFC7}"/>
              </a:ext>
            </a:extLst>
          </p:cNvPr>
          <p:cNvCxnSpPr>
            <a:cxnSpLocks/>
          </p:cNvCxnSpPr>
          <p:nvPr/>
        </p:nvCxnSpPr>
        <p:spPr bwMode="auto">
          <a:xfrm flipV="1">
            <a:off x="7746512" y="2316165"/>
            <a:ext cx="0" cy="3302000"/>
          </a:xfrm>
          <a:prstGeom prst="line">
            <a:avLst/>
          </a:prstGeom>
          <a:noFill/>
          <a:ln w="19050" cap="flat" cmpd="sng" algn="ctr">
            <a:solidFill>
              <a:srgbClr val="0066FF"/>
            </a:solidFill>
            <a:prstDash val="dash"/>
            <a:round/>
            <a:headEnd type="none" w="med" len="med"/>
            <a:tailEnd type="none" w="med" len="med"/>
          </a:ln>
          <a:effectLst/>
        </p:spPr>
      </p:cxnSp>
      <p:sp>
        <p:nvSpPr>
          <p:cNvPr id="11" name="Ovale 10">
            <a:extLst>
              <a:ext uri="{FF2B5EF4-FFF2-40B4-BE49-F238E27FC236}">
                <a16:creationId xmlns:a16="http://schemas.microsoft.com/office/drawing/2014/main" id="{33F93E15-EDBD-2921-E0A2-1410CF510C74}"/>
              </a:ext>
            </a:extLst>
          </p:cNvPr>
          <p:cNvSpPr/>
          <p:nvPr/>
        </p:nvSpPr>
        <p:spPr bwMode="auto">
          <a:xfrm>
            <a:off x="7658100" y="5578475"/>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24" name="Connettore diritto 23">
            <a:extLst>
              <a:ext uri="{FF2B5EF4-FFF2-40B4-BE49-F238E27FC236}">
                <a16:creationId xmlns:a16="http://schemas.microsoft.com/office/drawing/2014/main" id="{2CA93727-58FD-E84C-826F-A3AEC2FD35D1}"/>
              </a:ext>
            </a:extLst>
          </p:cNvPr>
          <p:cNvCxnSpPr>
            <a:cxnSpLocks/>
          </p:cNvCxnSpPr>
          <p:nvPr/>
        </p:nvCxnSpPr>
        <p:spPr bwMode="auto">
          <a:xfrm>
            <a:off x="6546850" y="2341565"/>
            <a:ext cx="1188000" cy="0"/>
          </a:xfrm>
          <a:prstGeom prst="line">
            <a:avLst/>
          </a:prstGeom>
          <a:noFill/>
          <a:ln w="19050" cap="flat" cmpd="sng" algn="ctr">
            <a:solidFill>
              <a:srgbClr val="0066FF"/>
            </a:solidFill>
            <a:prstDash val="dash"/>
            <a:round/>
            <a:headEnd type="none" w="med" len="med"/>
            <a:tailEnd type="none" w="med" len="med"/>
          </a:ln>
          <a:effectLst/>
        </p:spPr>
      </p:cxnSp>
      <p:cxnSp>
        <p:nvCxnSpPr>
          <p:cNvPr id="27" name="Connettore diritto 26">
            <a:extLst>
              <a:ext uri="{FF2B5EF4-FFF2-40B4-BE49-F238E27FC236}">
                <a16:creationId xmlns:a16="http://schemas.microsoft.com/office/drawing/2014/main" id="{6B81E689-7B48-1727-DCDA-AAE2AB3B7635}"/>
              </a:ext>
            </a:extLst>
          </p:cNvPr>
          <p:cNvCxnSpPr>
            <a:cxnSpLocks/>
          </p:cNvCxnSpPr>
          <p:nvPr/>
        </p:nvCxnSpPr>
        <p:spPr bwMode="auto">
          <a:xfrm flipV="1">
            <a:off x="6540012" y="1611315"/>
            <a:ext cx="0" cy="720000"/>
          </a:xfrm>
          <a:prstGeom prst="line">
            <a:avLst/>
          </a:prstGeom>
          <a:noFill/>
          <a:ln w="19050" cap="flat" cmpd="sng" algn="ctr">
            <a:solidFill>
              <a:srgbClr val="0066FF"/>
            </a:solidFill>
            <a:prstDash val="dash"/>
            <a:round/>
            <a:headEnd type="none" w="med" len="med"/>
            <a:tailEnd type="none" w="med" len="med"/>
          </a:ln>
          <a:effectLst/>
        </p:spPr>
      </p:cxnSp>
      <p:sp>
        <p:nvSpPr>
          <p:cNvPr id="28" name="Ovale 27">
            <a:extLst>
              <a:ext uri="{FF2B5EF4-FFF2-40B4-BE49-F238E27FC236}">
                <a16:creationId xmlns:a16="http://schemas.microsoft.com/office/drawing/2014/main" id="{F18BC6D5-DD12-2425-5AD5-8862C991B722}"/>
              </a:ext>
            </a:extLst>
          </p:cNvPr>
          <p:cNvSpPr/>
          <p:nvPr/>
        </p:nvSpPr>
        <p:spPr bwMode="auto">
          <a:xfrm>
            <a:off x="6452393" y="1514475"/>
            <a:ext cx="180000" cy="180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CasellaDiTesto 28">
            <a:extLst>
              <a:ext uri="{FF2B5EF4-FFF2-40B4-BE49-F238E27FC236}">
                <a16:creationId xmlns:a16="http://schemas.microsoft.com/office/drawing/2014/main" id="{035F0441-57AC-D120-A39E-39D4766846BF}"/>
              </a:ext>
            </a:extLst>
          </p:cNvPr>
          <p:cNvSpPr txBox="1"/>
          <p:nvPr/>
        </p:nvSpPr>
        <p:spPr>
          <a:xfrm>
            <a:off x="0" y="1060450"/>
            <a:ext cx="3009900" cy="1338828"/>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In natural systems (i.e., not as in this simple binary diagram), the removal or MgO-rich olivine decreases the Mg# of the residual melt.</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1" name="CasellaDiTesto 30">
            <a:extLst>
              <a:ext uri="{FF2B5EF4-FFF2-40B4-BE49-F238E27FC236}">
                <a16:creationId xmlns:a16="http://schemas.microsoft.com/office/drawing/2014/main" id="{24BF1051-438F-550D-573E-9FEF0F4299EA}"/>
              </a:ext>
            </a:extLst>
          </p:cNvPr>
          <p:cNvSpPr txBox="1"/>
          <p:nvPr/>
        </p:nvSpPr>
        <p:spPr>
          <a:xfrm>
            <a:off x="0" y="2444750"/>
            <a:ext cx="3009900" cy="1588127"/>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Olivine crystals forming in equilibrium with evolved batches of magmas are characterised by higher MgO than the magma, but lower MgO than the first olivines.</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2" name="CasellaDiTesto 31">
            <a:extLst>
              <a:ext uri="{FF2B5EF4-FFF2-40B4-BE49-F238E27FC236}">
                <a16:creationId xmlns:a16="http://schemas.microsoft.com/office/drawing/2014/main" id="{2D3C80F2-6525-2F58-26CE-2491B8924570}"/>
              </a:ext>
            </a:extLst>
          </p:cNvPr>
          <p:cNvSpPr txBox="1"/>
          <p:nvPr/>
        </p:nvSpPr>
        <p:spPr>
          <a:xfrm>
            <a:off x="0" y="4070350"/>
            <a:ext cx="3009900" cy="1338828"/>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In natural systems, it is possible to find in the same thin section of a basaltic magma olivines with various compositions.</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F6DA99B7-514B-6848-067F-878066758B10}"/>
              </a:ext>
            </a:extLst>
          </p:cNvPr>
          <p:cNvSpPr txBox="1"/>
          <p:nvPr/>
        </p:nvSpPr>
        <p:spPr>
          <a:xfrm>
            <a:off x="-63500" y="5454650"/>
            <a:ext cx="3136900" cy="1089529"/>
          </a:xfrm>
          <a:prstGeom prst="rect">
            <a:avLst/>
          </a:prstGeom>
          <a:noFill/>
        </p:spPr>
        <p:txBody>
          <a:bodyPr wrap="square" rtlCol="0">
            <a:spAutoFit/>
          </a:bodyPr>
          <a:lstStyle/>
          <a:p>
            <a:pPr algn="ctr">
              <a:lnSpc>
                <a:spcPct val="90000"/>
              </a:lnSpc>
            </a:pPr>
            <a:r>
              <a:rPr lang="en-GB" noProof="0" dirty="0">
                <a:solidFill>
                  <a:schemeClr val="bg1"/>
                </a:solidFill>
                <a:latin typeface="Calibri" panose="020F0502020204030204" pitchFamily="34" charset="0"/>
                <a:cs typeface="Calibri" panose="020F0502020204030204" pitchFamily="34" charset="0"/>
              </a:rPr>
              <a:t>To calculate the MgO of the primary melt composition, only olivine crystals with the highest Fo content are considered.</a:t>
            </a:r>
            <a:endParaRPr lang="en-GB" baseline="-25000" noProof="0" dirty="0">
              <a:solidFill>
                <a:schemeClr val="bg1"/>
              </a:solidFill>
              <a:latin typeface="Calibri" panose="020F0502020204030204" pitchFamily="34" charset="0"/>
              <a:cs typeface="Calibri" panose="020F0502020204030204" pitchFamily="34" charset="0"/>
            </a:endParaRPr>
          </a:p>
        </p:txBody>
      </p:sp>
      <p:sp>
        <p:nvSpPr>
          <p:cNvPr id="4" name="Text Box 3">
            <a:extLst>
              <a:ext uri="{FF2B5EF4-FFF2-40B4-BE49-F238E27FC236}">
                <a16:creationId xmlns:a16="http://schemas.microsoft.com/office/drawing/2014/main" id="{D26D6AEB-B4EE-F9F3-6031-8713E85519C3}"/>
              </a:ext>
            </a:extLst>
          </p:cNvPr>
          <p:cNvSpPr txBox="1">
            <a:spLocks noChangeArrowheads="1"/>
          </p:cNvSpPr>
          <p:nvPr/>
        </p:nvSpPr>
        <p:spPr bwMode="auto">
          <a:xfrm>
            <a:off x="0" y="647700"/>
            <a:ext cx="9144000" cy="461665"/>
          </a:xfrm>
          <a:prstGeom prst="rect">
            <a:avLst/>
          </a:prstGeom>
          <a:noFill/>
          <a:ln w="9525">
            <a:noFill/>
            <a:miter lim="800000"/>
            <a:headEnd/>
            <a:tailEnd/>
          </a:ln>
          <a:effectLst/>
        </p:spPr>
        <p:txBody>
          <a:bodyPr wrap="square">
            <a:spAutoFit/>
          </a:bodyPr>
          <a:lstStyle/>
          <a:p>
            <a:pPr algn="ctr">
              <a:spcAft>
                <a:spcPts val="1800"/>
              </a:spcAft>
              <a:defRPr/>
            </a:pPr>
            <a:r>
              <a:rPr lang="en-GB" sz="2400"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rPr>
              <a:t>Come back to the FeO/MgO relation between melt and olivine.</a:t>
            </a:r>
            <a:endParaRPr lang="it-IT" dirty="0">
              <a:solidFill>
                <a:schemeClr val="bg1"/>
              </a:solidFill>
              <a:effectLst>
                <a:outerShdw blurRad="38100" dist="38100" dir="2700000" algn="tl">
                  <a:srgbClr val="000000"/>
                </a:outerShdw>
              </a:effectLst>
              <a:latin typeface="Calibri" panose="020F0502020204030204" pitchFamily="34" charset="0"/>
              <a:ea typeface="ＭＳ Ｐゴシック" pitchFamily="-72" charset="-128"/>
              <a:cs typeface="Calibri" panose="020F0502020204030204" pitchFamily="34" charset="0"/>
            </a:endParaRPr>
          </a:p>
        </p:txBody>
      </p:sp>
      <p:sp>
        <p:nvSpPr>
          <p:cNvPr id="5" name="Text Box 4">
            <a:extLst>
              <a:ext uri="{FF2B5EF4-FFF2-40B4-BE49-F238E27FC236}">
                <a16:creationId xmlns:a16="http://schemas.microsoft.com/office/drawing/2014/main" id="{90327F3A-9E7C-CE9D-8AEA-9BB4A14180F0}"/>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2096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7807-444B-DD25-79E3-4048095E111E}"/>
            </a:ext>
          </a:extLst>
        </p:cNvPr>
        <p:cNvGrpSpPr/>
        <p:nvPr/>
      </p:nvGrpSpPr>
      <p:grpSpPr>
        <a:xfrm>
          <a:off x="0" y="0"/>
          <a:ext cx="0" cy="0"/>
          <a:chOff x="0" y="0"/>
          <a:chExt cx="0" cy="0"/>
        </a:xfrm>
      </p:grpSpPr>
      <p:sp>
        <p:nvSpPr>
          <p:cNvPr id="29" name="CasellaDiTesto 28">
            <a:extLst>
              <a:ext uri="{FF2B5EF4-FFF2-40B4-BE49-F238E27FC236}">
                <a16:creationId xmlns:a16="http://schemas.microsoft.com/office/drawing/2014/main" id="{99ADB933-D449-C47D-E729-7927C861BF3A}"/>
              </a:ext>
            </a:extLst>
          </p:cNvPr>
          <p:cNvSpPr txBox="1"/>
          <p:nvPr/>
        </p:nvSpPr>
        <p:spPr>
          <a:xfrm>
            <a:off x="0" y="727075"/>
            <a:ext cx="9144000" cy="5940088"/>
          </a:xfrm>
          <a:prstGeom prst="rect">
            <a:avLst/>
          </a:prstGeom>
          <a:noFill/>
        </p:spPr>
        <p:txBody>
          <a:bodyPr wrap="square" rtlCol="0">
            <a:spAutoFit/>
          </a:bodyPr>
          <a:lstStyle/>
          <a:p>
            <a:pPr algn="ctr">
              <a:spcAft>
                <a:spcPts val="1200"/>
              </a:spcAft>
            </a:pPr>
            <a:r>
              <a:rPr lang="en-GB" sz="2200" noProof="0" dirty="0">
                <a:solidFill>
                  <a:schemeClr val="bg1"/>
                </a:solidFill>
                <a:latin typeface="Calibri" panose="020F0502020204030204" pitchFamily="34" charset="0"/>
                <a:cs typeface="Calibri" panose="020F0502020204030204" pitchFamily="34" charset="0"/>
              </a:rPr>
              <a:t>Whole-rock analyses of basaltic melts can reflect blends of different liquids at different</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degrees</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of</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evolution</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(and</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different</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pressures</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and</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degrees</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of</a:t>
            </a:r>
            <a:r>
              <a:rPr lang="en-GB" noProof="0" dirty="0">
                <a:solidFill>
                  <a:schemeClr val="bg1"/>
                </a:solidFill>
                <a:latin typeface="Calibri" panose="020F0502020204030204" pitchFamily="34" charset="0"/>
                <a:cs typeface="Calibri" panose="020F0502020204030204" pitchFamily="34" charset="0"/>
              </a:rPr>
              <a:t> </a:t>
            </a:r>
            <a:r>
              <a:rPr lang="en-GB" sz="2200" noProof="0" dirty="0">
                <a:solidFill>
                  <a:schemeClr val="bg1"/>
                </a:solidFill>
                <a:latin typeface="Calibri" panose="020F0502020204030204" pitchFamily="34" charset="0"/>
                <a:cs typeface="Calibri" panose="020F0502020204030204" pitchFamily="34" charset="0"/>
              </a:rPr>
              <a:t>melting).</a:t>
            </a:r>
          </a:p>
          <a:p>
            <a:pPr algn="ctr">
              <a:spcAft>
                <a:spcPts val="1200"/>
              </a:spcAft>
            </a:pPr>
            <a:r>
              <a:rPr lang="en-GB" sz="2200" noProof="0" dirty="0">
                <a:solidFill>
                  <a:schemeClr val="bg1"/>
                </a:solidFill>
                <a:latin typeface="Calibri" panose="020F0502020204030204" pitchFamily="34" charset="0"/>
                <a:cs typeface="Calibri" panose="020F0502020204030204" pitchFamily="34" charset="0"/>
              </a:rPr>
              <a:t>This is the reason why whole-rock analyses are not considered to strictly reflect the real magma composition generated by a mantle source.</a:t>
            </a:r>
          </a:p>
          <a:p>
            <a:pPr algn="ctr">
              <a:spcAft>
                <a:spcPts val="1200"/>
              </a:spcAft>
            </a:pPr>
            <a:r>
              <a:rPr lang="en-GB" sz="2200" dirty="0">
                <a:solidFill>
                  <a:schemeClr val="bg1"/>
                </a:solidFill>
                <a:latin typeface="Calibri" panose="020F0502020204030204" pitchFamily="34" charset="0"/>
                <a:cs typeface="Calibri" panose="020F0502020204030204" pitchFamily="34" charset="0"/>
              </a:rPr>
              <a:t>In order to constrain mantle source characteristics, a petrologist should focus the attention on the most primitive (possibly primary) melt composition (hardly recognizable directly from whole-rock analyses).</a:t>
            </a:r>
            <a:endParaRPr lang="en-GB" sz="2200" noProof="0" dirty="0">
              <a:solidFill>
                <a:schemeClr val="bg1"/>
              </a:solidFill>
              <a:latin typeface="Calibri" panose="020F0502020204030204" pitchFamily="34" charset="0"/>
              <a:cs typeface="Calibri" panose="020F0502020204030204" pitchFamily="34" charset="0"/>
            </a:endParaRPr>
          </a:p>
          <a:p>
            <a:pPr algn="ctr">
              <a:spcAft>
                <a:spcPts val="1200"/>
              </a:spcAft>
            </a:pPr>
            <a:r>
              <a:rPr lang="en-GB" sz="2200" noProof="0" dirty="0">
                <a:solidFill>
                  <a:schemeClr val="bg1"/>
                </a:solidFill>
                <a:latin typeface="Calibri" panose="020F0502020204030204" pitchFamily="34" charset="0"/>
                <a:cs typeface="Calibri" panose="020F0502020204030204" pitchFamily="34" charset="0"/>
              </a:rPr>
              <a:t>For this reason, much greater importance is devoted to olivines with the highest forsterite content.</a:t>
            </a:r>
          </a:p>
          <a:p>
            <a:pPr algn="ctr">
              <a:spcAft>
                <a:spcPts val="1200"/>
              </a:spcAft>
            </a:pPr>
            <a:r>
              <a:rPr lang="en-GB" sz="2200" dirty="0">
                <a:solidFill>
                  <a:schemeClr val="bg1"/>
                </a:solidFill>
                <a:latin typeface="Calibri" panose="020F0502020204030204" pitchFamily="34" charset="0"/>
                <a:cs typeface="Calibri" panose="020F0502020204030204" pitchFamily="34" charset="0"/>
              </a:rPr>
              <a:t>Such kind of Fo-rich olivine are considered to represent the only proof of the originally MgO-rich primary magma in equilibrium with the mantle source.</a:t>
            </a:r>
          </a:p>
          <a:p>
            <a:pPr algn="ctr">
              <a:spcAft>
                <a:spcPts val="1200"/>
              </a:spcAft>
            </a:pPr>
            <a:r>
              <a:rPr lang="en-GB" sz="2200" noProof="0" dirty="0">
                <a:solidFill>
                  <a:schemeClr val="bg1"/>
                </a:solidFill>
                <a:latin typeface="Calibri" panose="020F0502020204030204" pitchFamily="34" charset="0"/>
                <a:cs typeface="Calibri" panose="020F0502020204030204" pitchFamily="34" charset="0"/>
              </a:rPr>
              <a:t>The composition of a melt in equilibrium with the Fo-richest olivine is calculated, adding incrementally tiny amounts of olivine to the whole-rock analysis, until the calculated composition is fully in equilibrium with the Fo-richest olivine, assuming Kd = 0.30.</a:t>
            </a:r>
            <a:endParaRPr lang="en-GB" sz="2200" baseline="-25000" noProof="0" dirty="0">
              <a:solidFill>
                <a:schemeClr val="bg1"/>
              </a:solidFill>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CB579901-8AA4-1FE0-03BC-B2EA0A078F5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4978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fade">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fade">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fade">
                                      <p:cBhvr>
                                        <p:cTn id="32"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stretch>
            <a:fillRect/>
          </a:stretch>
        </p:blipFill>
        <p:spPr>
          <a:xfrm>
            <a:off x="0" y="2621494"/>
            <a:ext cx="9144000" cy="1970611"/>
          </a:xfrm>
          <a:prstGeom prst="rect">
            <a:avLst/>
          </a:prstGeom>
        </p:spPr>
      </p:pic>
      <p:sp>
        <p:nvSpPr>
          <p:cNvPr id="4" name="Figura a mano libera 3"/>
          <p:cNvSpPr/>
          <p:nvPr/>
        </p:nvSpPr>
        <p:spPr bwMode="auto">
          <a:xfrm>
            <a:off x="53340" y="3708400"/>
            <a:ext cx="8641080" cy="571500"/>
          </a:xfrm>
          <a:custGeom>
            <a:avLst/>
            <a:gdLst>
              <a:gd name="connsiteX0" fmla="*/ 0 w 8641080"/>
              <a:gd name="connsiteY0" fmla="*/ 0 h 571500"/>
              <a:gd name="connsiteX1" fmla="*/ 0 w 8641080"/>
              <a:gd name="connsiteY1" fmla="*/ 571500 h 571500"/>
              <a:gd name="connsiteX2" fmla="*/ 2667000 w 8641080"/>
              <a:gd name="connsiteY2" fmla="*/ 571500 h 571500"/>
              <a:gd name="connsiteX3" fmla="*/ 2667000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67000 w 8641080"/>
              <a:gd name="connsiteY2" fmla="*/ 571500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45569 w 8641080"/>
              <a:gd name="connsiteY2" fmla="*/ 569119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40806 w 8641080"/>
              <a:gd name="connsiteY3" fmla="*/ 299561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57474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 name="connsiteX0" fmla="*/ 0 w 8641080"/>
              <a:gd name="connsiteY0" fmla="*/ 0 h 571500"/>
              <a:gd name="connsiteX1" fmla="*/ 0 w 8641080"/>
              <a:gd name="connsiteY1" fmla="*/ 571500 h 571500"/>
              <a:gd name="connsiteX2" fmla="*/ 2655094 w 8641080"/>
              <a:gd name="connsiteY2" fmla="*/ 569119 h 571500"/>
              <a:gd name="connsiteX3" fmla="*/ 2652711 w 8641080"/>
              <a:gd name="connsiteY3" fmla="*/ 297180 h 571500"/>
              <a:gd name="connsiteX4" fmla="*/ 8641080 w 8641080"/>
              <a:gd name="connsiteY4" fmla="*/ 304800 h 571500"/>
              <a:gd name="connsiteX5" fmla="*/ 8633460 w 8641080"/>
              <a:gd name="connsiteY5" fmla="*/ 0 h 571500"/>
              <a:gd name="connsiteX6" fmla="*/ 0 w 8641080"/>
              <a:gd name="connsiteY6"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1080" h="571500">
                <a:moveTo>
                  <a:pt x="0" y="0"/>
                </a:moveTo>
                <a:lnTo>
                  <a:pt x="0" y="571500"/>
                </a:lnTo>
                <a:lnTo>
                  <a:pt x="2655094" y="569119"/>
                </a:lnTo>
                <a:cubicBezTo>
                  <a:pt x="2653506" y="479266"/>
                  <a:pt x="2654299" y="387033"/>
                  <a:pt x="2652711" y="297180"/>
                </a:cubicBezTo>
                <a:lnTo>
                  <a:pt x="8641080" y="304800"/>
                </a:lnTo>
                <a:lnTo>
                  <a:pt x="8633460" y="0"/>
                </a:lnTo>
                <a:lnTo>
                  <a:pt x="0"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 name="Connettore 1 5"/>
          <p:cNvCxnSpPr/>
          <p:nvPr/>
        </p:nvCxnSpPr>
        <p:spPr bwMode="auto">
          <a:xfrm>
            <a:off x="5730240" y="3449320"/>
            <a:ext cx="2438400" cy="0"/>
          </a:xfrm>
          <a:prstGeom prst="line">
            <a:avLst/>
          </a:prstGeom>
          <a:noFill/>
          <a:ln w="19050" cap="flat" cmpd="sng" algn="ctr">
            <a:solidFill>
              <a:srgbClr val="FF0000"/>
            </a:solidFill>
            <a:prstDash val="solid"/>
            <a:round/>
            <a:headEnd type="none" w="med" len="med"/>
            <a:tailEnd type="none" w="med" len="med"/>
          </a:ln>
          <a:effectLst/>
        </p:spPr>
      </p:cxnSp>
      <p:pic>
        <p:nvPicPr>
          <p:cNvPr id="8" name="Immagine 7"/>
          <p:cNvPicPr>
            <a:picLocks noChangeAspect="1"/>
          </p:cNvPicPr>
          <p:nvPr/>
        </p:nvPicPr>
        <p:blipFill>
          <a:blip r:embed="rId4" cstate="print"/>
          <a:stretch>
            <a:fillRect/>
          </a:stretch>
        </p:blipFill>
        <p:spPr>
          <a:xfrm>
            <a:off x="0" y="4647735"/>
            <a:ext cx="9144000" cy="1241435"/>
          </a:xfrm>
          <a:prstGeom prst="rect">
            <a:avLst/>
          </a:prstGeom>
        </p:spPr>
      </p:pic>
      <p:pic>
        <p:nvPicPr>
          <p:cNvPr id="9" name="Immagine 8"/>
          <p:cNvPicPr>
            <a:picLocks noChangeAspect="1"/>
          </p:cNvPicPr>
          <p:nvPr/>
        </p:nvPicPr>
        <p:blipFill rotWithShape="1">
          <a:blip r:embed="rId5" cstate="print"/>
          <a:srcRect t="1563" b="22969"/>
          <a:stretch/>
        </p:blipFill>
        <p:spPr>
          <a:xfrm>
            <a:off x="0" y="812800"/>
            <a:ext cx="9144000" cy="1752600"/>
          </a:xfrm>
          <a:prstGeom prst="rect">
            <a:avLst/>
          </a:prstGeom>
        </p:spPr>
      </p:pic>
      <p:sp>
        <p:nvSpPr>
          <p:cNvPr id="10" name="Figura a mano libera 9"/>
          <p:cNvSpPr/>
          <p:nvPr/>
        </p:nvSpPr>
        <p:spPr bwMode="auto">
          <a:xfrm>
            <a:off x="5036820" y="4008120"/>
            <a:ext cx="403860" cy="411480"/>
          </a:xfrm>
          <a:custGeom>
            <a:avLst/>
            <a:gdLst>
              <a:gd name="connsiteX0" fmla="*/ 0 w 403860"/>
              <a:gd name="connsiteY0" fmla="*/ 0 h 373380"/>
              <a:gd name="connsiteX1" fmla="*/ 38100 w 403860"/>
              <a:gd name="connsiteY1" fmla="*/ 205740 h 373380"/>
              <a:gd name="connsiteX2" fmla="*/ 160020 w 403860"/>
              <a:gd name="connsiteY2" fmla="*/ 297180 h 373380"/>
              <a:gd name="connsiteX3" fmla="*/ 403860 w 403860"/>
              <a:gd name="connsiteY3" fmla="*/ 373380 h 373380"/>
            </a:gdLst>
            <a:ahLst/>
            <a:cxnLst>
              <a:cxn ang="0">
                <a:pos x="connsiteX0" y="connsiteY0"/>
              </a:cxn>
              <a:cxn ang="0">
                <a:pos x="connsiteX1" y="connsiteY1"/>
              </a:cxn>
              <a:cxn ang="0">
                <a:pos x="connsiteX2" y="connsiteY2"/>
              </a:cxn>
              <a:cxn ang="0">
                <a:pos x="connsiteX3" y="connsiteY3"/>
              </a:cxn>
            </a:cxnLst>
            <a:rect l="l" t="t" r="r" b="b"/>
            <a:pathLst>
              <a:path w="403860" h="373380">
                <a:moveTo>
                  <a:pt x="0" y="0"/>
                </a:moveTo>
                <a:cubicBezTo>
                  <a:pt x="5715" y="78105"/>
                  <a:pt x="11430" y="156210"/>
                  <a:pt x="38100" y="205740"/>
                </a:cubicBezTo>
                <a:cubicBezTo>
                  <a:pt x="64770" y="255270"/>
                  <a:pt x="99060" y="269240"/>
                  <a:pt x="160020" y="297180"/>
                </a:cubicBezTo>
                <a:cubicBezTo>
                  <a:pt x="220980" y="325120"/>
                  <a:pt x="312420" y="349250"/>
                  <a:pt x="403860" y="37338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CasellaDiTesto 10"/>
          <p:cNvSpPr txBox="1"/>
          <p:nvPr/>
        </p:nvSpPr>
        <p:spPr>
          <a:xfrm>
            <a:off x="5366385" y="4127500"/>
            <a:ext cx="3314700" cy="523220"/>
          </a:xfrm>
          <a:prstGeom prst="rect">
            <a:avLst/>
          </a:prstGeom>
          <a:noFill/>
        </p:spPr>
        <p:txBody>
          <a:bodyPr wrap="square" rtlCol="0">
            <a:spAutoFit/>
          </a:bodyPr>
          <a:lstStyle/>
          <a:p>
            <a:r>
              <a:rPr lang="en-GB" sz="2800" dirty="0">
                <a:solidFill>
                  <a:srgbClr val="FF0000"/>
                </a:solidFill>
                <a:latin typeface="Calibri" panose="020F0502020204030204" pitchFamily="34" charset="0"/>
                <a:cs typeface="Calibri" panose="020F0502020204030204" pitchFamily="34" charset="0"/>
              </a:rPr>
              <a:t>? Not clear to me.</a:t>
            </a:r>
          </a:p>
        </p:txBody>
      </p:sp>
      <p:cxnSp>
        <p:nvCxnSpPr>
          <p:cNvPr id="13" name="Connettore 1 12"/>
          <p:cNvCxnSpPr/>
          <p:nvPr/>
        </p:nvCxnSpPr>
        <p:spPr bwMode="auto">
          <a:xfrm>
            <a:off x="108405" y="5746206"/>
            <a:ext cx="5976000" cy="0"/>
          </a:xfrm>
          <a:prstGeom prst="line">
            <a:avLst/>
          </a:prstGeom>
          <a:noFill/>
          <a:ln w="19050" cap="flat" cmpd="sng" algn="ctr">
            <a:solidFill>
              <a:srgbClr val="FF0000"/>
            </a:solidFill>
            <a:prstDash val="solid"/>
            <a:round/>
            <a:headEnd type="none" w="med" len="med"/>
            <a:tailEnd type="none" w="med" len="med"/>
          </a:ln>
          <a:effectLst/>
        </p:spPr>
      </p:cxnSp>
      <p:sp>
        <p:nvSpPr>
          <p:cNvPr id="14" name="CasellaDiTesto 13"/>
          <p:cNvSpPr txBox="1"/>
          <p:nvPr/>
        </p:nvSpPr>
        <p:spPr>
          <a:xfrm>
            <a:off x="495300" y="5853086"/>
            <a:ext cx="8153400" cy="954107"/>
          </a:xfrm>
          <a:prstGeom prst="rect">
            <a:avLst/>
          </a:prstGeom>
          <a:noFill/>
        </p:spPr>
        <p:txBody>
          <a:bodyPr wrap="square" rtlCol="0">
            <a:spAutoFit/>
          </a:bodyPr>
          <a:lstStyle/>
          <a:p>
            <a:pPr algn="ctr"/>
            <a:r>
              <a:rPr lang="en-GB" sz="2800" dirty="0">
                <a:solidFill>
                  <a:schemeClr val="bg1"/>
                </a:solidFill>
                <a:latin typeface="Calibri" panose="020F0502020204030204" pitchFamily="34" charset="0"/>
                <a:cs typeface="Calibri" panose="020F0502020204030204" pitchFamily="34" charset="0"/>
              </a:rPr>
              <a:t>But a fertile mantle has higher Fe and consequentially lower Mg/Fe (and Mg#, of course).</a:t>
            </a:r>
          </a:p>
        </p:txBody>
      </p:sp>
      <p:sp>
        <p:nvSpPr>
          <p:cNvPr id="3" name="Text Box 4">
            <a:extLst>
              <a:ext uri="{FF2B5EF4-FFF2-40B4-BE49-F238E27FC236}">
                <a16:creationId xmlns:a16="http://schemas.microsoft.com/office/drawing/2014/main" id="{84E06E20-9DA9-1E45-260B-9ACA4D6EF30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7209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1000"/>
                                        <p:tgtEl>
                                          <p:spTgt spid="1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grpSp>
        <p:nvGrpSpPr>
          <p:cNvPr id="65" name="Gruppo 64"/>
          <p:cNvGrpSpPr/>
          <p:nvPr/>
        </p:nvGrpSpPr>
        <p:grpSpPr>
          <a:xfrm>
            <a:off x="0" y="784860"/>
            <a:ext cx="9169400" cy="6073140"/>
            <a:chOff x="0" y="784860"/>
            <a:chExt cx="9169400" cy="6073140"/>
          </a:xfrm>
        </p:grpSpPr>
        <p:sp>
          <p:nvSpPr>
            <p:cNvPr id="67" name="Rettangolo 66"/>
            <p:cNvSpPr/>
            <p:nvPr/>
          </p:nvSpPr>
          <p:spPr bwMode="auto">
            <a:xfrm>
              <a:off x="0" y="857496"/>
              <a:ext cx="9169400" cy="600050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68" name="Immagine 67"/>
            <p:cNvPicPr>
              <a:picLocks noChangeAspect="1"/>
            </p:cNvPicPr>
            <p:nvPr/>
          </p:nvPicPr>
          <p:blipFill rotWithShape="1">
            <a:blip r:embed="rId4" cstate="print"/>
            <a:srcRect t="5664"/>
            <a:stretch/>
          </p:blipFill>
          <p:spPr>
            <a:xfrm>
              <a:off x="1069442" y="784860"/>
              <a:ext cx="7003384" cy="4106888"/>
            </a:xfrm>
            <a:prstGeom prst="rect">
              <a:avLst/>
            </a:prstGeom>
          </p:spPr>
        </p:pic>
      </p:grpSp>
      <p:sp>
        <p:nvSpPr>
          <p:cNvPr id="69" name="CasellaDiTesto 68"/>
          <p:cNvSpPr txBox="1"/>
          <p:nvPr/>
        </p:nvSpPr>
        <p:spPr>
          <a:xfrm>
            <a:off x="320040" y="4862877"/>
            <a:ext cx="8526780" cy="461665"/>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Classical representation of Earth's interior temperature distribution</a:t>
            </a:r>
          </a:p>
        </p:txBody>
      </p:sp>
      <p:sp>
        <p:nvSpPr>
          <p:cNvPr id="70" name="CasellaDiTesto 69"/>
          <p:cNvSpPr txBox="1"/>
          <p:nvPr/>
        </p:nvSpPr>
        <p:spPr>
          <a:xfrm>
            <a:off x="1270" y="5244117"/>
            <a:ext cx="9157970" cy="1631216"/>
          </a:xfrm>
          <a:prstGeom prst="rect">
            <a:avLst/>
          </a:prstGeom>
          <a:noFill/>
        </p:spPr>
        <p:txBody>
          <a:bodyPr wrap="square">
            <a:spAutoFit/>
          </a:bodyPr>
          <a:lstStyle/>
          <a:p>
            <a:pPr marL="358775" indent="-358775" eaLnBrk="0" hangingPunct="0">
              <a:buAutoNum type="arabicParenR"/>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Adiabatic geotherm (constant Tp for much of the mantle);</a:t>
            </a:r>
          </a:p>
          <a:p>
            <a:pPr marL="358775" indent="-358775" eaLnBrk="0" hangingPunct="0">
              <a:buAutoNum type="arabicParenR"/>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Two super-adiabatic regions (upper and lower TBLs);</a:t>
            </a:r>
          </a:p>
          <a:p>
            <a:pPr marL="358775" indent="-358775" eaLnBrk="0" hangingPunct="0">
              <a:buAutoNum type="arabicParenR"/>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Upper core much hotter than lower mantle;</a:t>
            </a:r>
          </a:p>
          <a:p>
            <a:pPr marL="358775" indent="-358775" eaLnBrk="0" hangingPunct="0">
              <a:buAutoNum type="arabicParenR"/>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Mantle plumes derived from CMB (i.e.: Hot magmas derive from CMB);</a:t>
            </a:r>
          </a:p>
          <a:p>
            <a:pPr marL="358775" indent="-358775" eaLnBrk="0" hangingPunct="0">
              <a:buAutoNum type="arabicParenR"/>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MORB Potential temperature reflects ambient mantle temperature (i.e., average T).</a:t>
            </a:r>
          </a:p>
        </p:txBody>
      </p:sp>
      <p:sp>
        <p:nvSpPr>
          <p:cNvPr id="71" name="Text Box 17"/>
          <p:cNvSpPr txBox="1">
            <a:spLocks noChangeArrowheads="1"/>
          </p:cNvSpPr>
          <p:nvPr/>
        </p:nvSpPr>
        <p:spPr bwMode="auto">
          <a:xfrm>
            <a:off x="5575301" y="1893391"/>
            <a:ext cx="2171218" cy="584775"/>
          </a:xfrm>
          <a:prstGeom prst="rect">
            <a:avLst/>
          </a:prstGeom>
          <a:solidFill>
            <a:srgbClr val="00FFFF"/>
          </a:solidFill>
          <a:ln w="9525" algn="ctr">
            <a:noFill/>
            <a:miter lim="800000"/>
            <a:headEnd/>
            <a:tailEnd/>
          </a:ln>
          <a:effectLst/>
        </p:spPr>
        <p:txBody>
          <a:bodyPr wrap="square">
            <a:spAutoFit/>
          </a:bodyPr>
          <a:lstStyle/>
          <a:p>
            <a:pPr algn="ctr">
              <a:defRPr/>
            </a:pPr>
            <a:r>
              <a:rPr lang="en-GB" sz="1600" b="1" dirty="0">
                <a:solidFill>
                  <a:schemeClr val="tx1"/>
                </a:solidFill>
                <a:effectLst/>
                <a:latin typeface="Calibri" pitchFamily="34" charset="0"/>
              </a:rPr>
              <a:t>Niu, 2020 (J. Asian Earth Sci., 194, 104347)</a:t>
            </a:r>
          </a:p>
        </p:txBody>
      </p:sp>
    </p:spTree>
    <p:custDataLst>
      <p:tags r:id="rId1"/>
    </p:custDataLst>
    <p:extLst>
      <p:ext uri="{BB962C8B-B14F-4D97-AF65-F5344CB8AC3E}">
        <p14:creationId xmlns:p14="http://schemas.microsoft.com/office/powerpoint/2010/main" val="1461522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fade">
                                      <p:cBhvr>
                                        <p:cTn id="19" dur="500"/>
                                        <p:tgtEl>
                                          <p:spTgt spid="7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xEl>
                                              <p:pRg st="1" end="1"/>
                                            </p:txEl>
                                          </p:spTgt>
                                        </p:tgtEl>
                                        <p:attrNameLst>
                                          <p:attrName>style.visibility</p:attrName>
                                        </p:attrNameLst>
                                      </p:cBhvr>
                                      <p:to>
                                        <p:strVal val="visible"/>
                                      </p:to>
                                    </p:set>
                                    <p:animEffect transition="in" filter="fade">
                                      <p:cBhvr>
                                        <p:cTn id="24" dur="500"/>
                                        <p:tgtEl>
                                          <p:spTgt spid="7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0">
                                            <p:txEl>
                                              <p:pRg st="2" end="2"/>
                                            </p:txEl>
                                          </p:spTgt>
                                        </p:tgtEl>
                                        <p:attrNameLst>
                                          <p:attrName>style.visibility</p:attrName>
                                        </p:attrNameLst>
                                      </p:cBhvr>
                                      <p:to>
                                        <p:strVal val="visible"/>
                                      </p:to>
                                    </p:set>
                                    <p:animEffect transition="in" filter="fade">
                                      <p:cBhvr>
                                        <p:cTn id="29" dur="500"/>
                                        <p:tgtEl>
                                          <p:spTgt spid="7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0">
                                            <p:txEl>
                                              <p:pRg st="3" end="3"/>
                                            </p:txEl>
                                          </p:spTgt>
                                        </p:tgtEl>
                                        <p:attrNameLst>
                                          <p:attrName>style.visibility</p:attrName>
                                        </p:attrNameLst>
                                      </p:cBhvr>
                                      <p:to>
                                        <p:strVal val="visible"/>
                                      </p:to>
                                    </p:set>
                                    <p:animEffect transition="in" filter="fade">
                                      <p:cBhvr>
                                        <p:cTn id="34" dur="500"/>
                                        <p:tgtEl>
                                          <p:spTgt spid="7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0">
                                            <p:txEl>
                                              <p:pRg st="4" end="4"/>
                                            </p:txEl>
                                          </p:spTgt>
                                        </p:tgtEl>
                                        <p:attrNameLst>
                                          <p:attrName>style.visibility</p:attrName>
                                        </p:attrNameLst>
                                      </p:cBhvr>
                                      <p:to>
                                        <p:strVal val="visible"/>
                                      </p:to>
                                    </p:set>
                                    <p:animEffect transition="in" filter="fade">
                                      <p:cBhvr>
                                        <p:cTn id="39" dur="500"/>
                                        <p:tgtEl>
                                          <p:spTgt spid="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build="p"/>
      <p:bldP spid="7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rotWithShape="1">
          <a:blip r:embed="rId3" cstate="print"/>
          <a:srcRect t="1563" b="22969"/>
          <a:stretch/>
        </p:blipFill>
        <p:spPr>
          <a:xfrm>
            <a:off x="0" y="812800"/>
            <a:ext cx="9144000" cy="1752600"/>
          </a:xfrm>
          <a:prstGeom prst="rect">
            <a:avLst/>
          </a:prstGeom>
        </p:spPr>
      </p:pic>
      <p:grpSp>
        <p:nvGrpSpPr>
          <p:cNvPr id="15" name="Gruppo 14"/>
          <p:cNvGrpSpPr/>
          <p:nvPr/>
        </p:nvGrpSpPr>
        <p:grpSpPr>
          <a:xfrm>
            <a:off x="0" y="2616579"/>
            <a:ext cx="9144000" cy="1148905"/>
            <a:chOff x="0" y="2641979"/>
            <a:chExt cx="9144000" cy="1148905"/>
          </a:xfrm>
        </p:grpSpPr>
        <p:sp>
          <p:nvSpPr>
            <p:cNvPr id="7" name="Rettangolo 6"/>
            <p:cNvSpPr/>
            <p:nvPr/>
          </p:nvSpPr>
          <p:spPr bwMode="auto">
            <a:xfrm>
              <a:off x="0" y="2996821"/>
              <a:ext cx="9144000" cy="4575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3" name="Immagine 2"/>
            <p:cNvPicPr>
              <a:picLocks noChangeAspect="1"/>
            </p:cNvPicPr>
            <p:nvPr/>
          </p:nvPicPr>
          <p:blipFill>
            <a:blip r:embed="rId4" cstate="print"/>
            <a:stretch>
              <a:fillRect/>
            </a:stretch>
          </p:blipFill>
          <p:spPr>
            <a:xfrm>
              <a:off x="0" y="2641979"/>
              <a:ext cx="9144000" cy="354842"/>
            </a:xfrm>
            <a:prstGeom prst="rect">
              <a:avLst/>
            </a:prstGeom>
          </p:spPr>
        </p:pic>
        <p:pic>
          <p:nvPicPr>
            <p:cNvPr id="5" name="Immagine 4"/>
            <p:cNvPicPr>
              <a:picLocks noChangeAspect="1"/>
            </p:cNvPicPr>
            <p:nvPr/>
          </p:nvPicPr>
          <p:blipFill>
            <a:blip r:embed="rId5" cstate="print"/>
            <a:stretch>
              <a:fillRect/>
            </a:stretch>
          </p:blipFill>
          <p:spPr>
            <a:xfrm>
              <a:off x="0" y="3168715"/>
              <a:ext cx="9144000" cy="622169"/>
            </a:xfrm>
            <a:prstGeom prst="rect">
              <a:avLst/>
            </a:prstGeom>
          </p:spPr>
        </p:pic>
        <p:sp>
          <p:nvSpPr>
            <p:cNvPr id="12" name="CasellaDiTesto 11"/>
            <p:cNvSpPr txBox="1"/>
            <p:nvPr/>
          </p:nvSpPr>
          <p:spPr>
            <a:xfrm>
              <a:off x="15875" y="2862883"/>
              <a:ext cx="609600" cy="369332"/>
            </a:xfrm>
            <a:prstGeom prst="rect">
              <a:avLst/>
            </a:prstGeom>
            <a:noFill/>
          </p:spPr>
          <p:txBody>
            <a:bodyPr wrap="square" rtlCol="0">
              <a:spAutoFit/>
            </a:bodyPr>
            <a:lstStyle/>
            <a:p>
              <a:r>
                <a:rPr lang="it-IT" dirty="0">
                  <a:solidFill>
                    <a:schemeClr val="tx1"/>
                  </a:solidFill>
                  <a:effectLst/>
                  <a:latin typeface="Calibri" panose="020F0502020204030204" pitchFamily="34" charset="0"/>
                  <a:cs typeface="Calibri" panose="020F0502020204030204" pitchFamily="34" charset="0"/>
                </a:rPr>
                <a:t>[…]</a:t>
              </a:r>
            </a:p>
          </p:txBody>
        </p:sp>
      </p:grpSp>
      <p:sp>
        <p:nvSpPr>
          <p:cNvPr id="17" name="CasellaDiTesto 16"/>
          <p:cNvSpPr txBox="1"/>
          <p:nvPr/>
        </p:nvSpPr>
        <p:spPr>
          <a:xfrm>
            <a:off x="0" y="3684561"/>
            <a:ext cx="7747000" cy="523220"/>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C-bearing mantle sources can provide wrong results.</a:t>
            </a:r>
          </a:p>
        </p:txBody>
      </p:sp>
      <p:grpSp>
        <p:nvGrpSpPr>
          <p:cNvPr id="16" name="Gruppo 15"/>
          <p:cNvGrpSpPr/>
          <p:nvPr/>
        </p:nvGrpSpPr>
        <p:grpSpPr>
          <a:xfrm>
            <a:off x="419100" y="4267200"/>
            <a:ext cx="8427357" cy="2501900"/>
            <a:chOff x="419100" y="4775200"/>
            <a:chExt cx="8427357" cy="2501900"/>
          </a:xfrm>
        </p:grpSpPr>
        <p:pic>
          <p:nvPicPr>
            <p:cNvPr id="18" name="Immagine 17"/>
            <p:cNvPicPr>
              <a:picLocks noChangeAspect="1"/>
            </p:cNvPicPr>
            <p:nvPr/>
          </p:nvPicPr>
          <p:blipFill rotWithShape="1">
            <a:blip r:embed="rId6" cstate="print"/>
            <a:srcRect l="1421" t="6190" b="66851"/>
            <a:stretch/>
          </p:blipFill>
          <p:spPr>
            <a:xfrm>
              <a:off x="419100" y="4775200"/>
              <a:ext cx="8427357" cy="1262906"/>
            </a:xfrm>
            <a:prstGeom prst="rect">
              <a:avLst/>
            </a:prstGeom>
          </p:spPr>
        </p:pic>
        <p:pic>
          <p:nvPicPr>
            <p:cNvPr id="19" name="Immagine 18"/>
            <p:cNvPicPr>
              <a:picLocks noChangeAspect="1"/>
            </p:cNvPicPr>
            <p:nvPr/>
          </p:nvPicPr>
          <p:blipFill rotWithShape="1">
            <a:blip r:embed="rId6" cstate="print"/>
            <a:srcRect l="1421" t="43869" b="27664"/>
            <a:stretch/>
          </p:blipFill>
          <p:spPr>
            <a:xfrm>
              <a:off x="419100" y="5943599"/>
              <a:ext cx="8427356" cy="1333501"/>
            </a:xfrm>
            <a:prstGeom prst="rect">
              <a:avLst/>
            </a:prstGeom>
          </p:spPr>
        </p:pic>
      </p:grpSp>
      <p:sp>
        <p:nvSpPr>
          <p:cNvPr id="21" name="CasellaDiTesto 20"/>
          <p:cNvSpPr txBox="1"/>
          <p:nvPr/>
        </p:nvSpPr>
        <p:spPr>
          <a:xfrm>
            <a:off x="7772400" y="3646461"/>
            <a:ext cx="1016000" cy="707886"/>
          </a:xfrm>
          <a:prstGeom prst="rect">
            <a:avLst/>
          </a:prstGeom>
          <a:noFill/>
        </p:spPr>
        <p:txBody>
          <a:bodyPr wrap="square" rtlCol="0">
            <a:spAutoFit/>
          </a:bodyPr>
          <a:lstStyle/>
          <a:p>
            <a:r>
              <a:rPr lang="en-GB" sz="4000" b="1" dirty="0">
                <a:solidFill>
                  <a:srgbClr val="FFFF00"/>
                </a:solidFill>
                <a:latin typeface="Calibri" panose="020F0502020204030204" pitchFamily="34" charset="0"/>
                <a:cs typeface="Calibri" panose="020F0502020204030204" pitchFamily="34" charset="0"/>
                <a:sym typeface="Wingdings" panose="05000000000000000000" pitchFamily="2" charset="2"/>
              </a:rPr>
              <a:t></a:t>
            </a:r>
            <a:endParaRPr lang="en-GB" sz="4000" b="1" dirty="0">
              <a:solidFill>
                <a:srgbClr val="FFFF00"/>
              </a:solidFill>
              <a:latin typeface="Calibri" panose="020F0502020204030204" pitchFamily="34" charset="0"/>
              <a:cs typeface="Calibri" panose="020F0502020204030204" pitchFamily="34" charset="0"/>
            </a:endParaRPr>
          </a:p>
        </p:txBody>
      </p:sp>
      <p:sp>
        <p:nvSpPr>
          <p:cNvPr id="14"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5757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0" y="12700"/>
            <a:ext cx="9144000" cy="823913"/>
          </a:xfrm>
          <a:prstGeom prst="rect">
            <a:avLst/>
          </a:prstGeom>
          <a:noFill/>
          <a:ln w="9525" algn="ctr">
            <a:noFill/>
            <a:miter lim="800000"/>
            <a:headEnd/>
            <a:tailEnd/>
          </a:ln>
          <a:effectLst/>
        </p:spPr>
        <p:txBody>
          <a:bodyPr>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Let’s make another Exercise</a:t>
            </a:r>
          </a:p>
        </p:txBody>
      </p:sp>
      <p:sp>
        <p:nvSpPr>
          <p:cNvPr id="110" name="Text Box 82"/>
          <p:cNvSpPr txBox="1">
            <a:spLocks noChangeArrowheads="1"/>
          </p:cNvSpPr>
          <p:nvPr/>
        </p:nvSpPr>
        <p:spPr bwMode="auto">
          <a:xfrm>
            <a:off x="363415" y="889000"/>
            <a:ext cx="8417170" cy="1754326"/>
          </a:xfrm>
          <a:prstGeom prst="rect">
            <a:avLst/>
          </a:prstGeom>
          <a:noFill/>
          <a:ln w="9525">
            <a:noFill/>
            <a:miter lim="800000"/>
            <a:headEnd/>
            <a:tailEnd/>
          </a:ln>
          <a:effectLst/>
        </p:spPr>
        <p:txBody>
          <a:bodyPr wrap="square">
            <a:spAutoFit/>
          </a:bodyPr>
          <a:lstStyle/>
          <a:p>
            <a:pPr algn="ctr">
              <a:defRPr/>
            </a:pPr>
            <a:r>
              <a:rPr lang="en-GB" sz="3600" dirty="0">
                <a:solidFill>
                  <a:schemeClr val="bg1"/>
                </a:solidFill>
                <a:latin typeface="Calibri" pitchFamily="34" charset="0"/>
              </a:rPr>
              <a:t>Let’s calculate the composition of a melt in equilibrium with a given olivine with variable Forsterite content.</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11" name="Text Box 82"/>
          <p:cNvSpPr txBox="1">
            <a:spLocks noChangeArrowheads="1"/>
          </p:cNvSpPr>
          <p:nvPr/>
        </p:nvSpPr>
        <p:spPr bwMode="auto">
          <a:xfrm>
            <a:off x="363415" y="2811584"/>
            <a:ext cx="8417170" cy="1754326"/>
          </a:xfrm>
          <a:prstGeom prst="rect">
            <a:avLst/>
          </a:prstGeom>
          <a:noFill/>
          <a:ln w="9525">
            <a:noFill/>
            <a:miter lim="800000"/>
            <a:headEnd/>
            <a:tailEnd/>
          </a:ln>
          <a:effectLst/>
        </p:spPr>
        <p:txBody>
          <a:bodyPr wrap="square">
            <a:spAutoFit/>
          </a:bodyPr>
          <a:lstStyle/>
          <a:p>
            <a:pPr algn="ctr">
              <a:defRPr/>
            </a:pPr>
            <a:r>
              <a:rPr lang="en-GB" sz="3600" dirty="0">
                <a:solidFill>
                  <a:schemeClr val="bg1"/>
                </a:solidFill>
                <a:latin typeface="Calibri" pitchFamily="34" charset="0"/>
              </a:rPr>
              <a:t>Let’s calculate also the composition of an hypothetical olivine in equilibrium with a melt with a given Mg#.</a:t>
            </a:r>
            <a:endParaRPr lang="en-GB" sz="3600" dirty="0">
              <a:solidFill>
                <a:srgbClr val="FFFF00"/>
              </a:solidFill>
              <a:latin typeface="Calibri" pitchFamily="34" charset="0"/>
              <a:ea typeface="ＭＳ Ｐゴシック" pitchFamily="-72" charset="-128"/>
              <a:cs typeface="ＭＳ Ｐゴシック" pitchFamily="-72" charset="-128"/>
            </a:endParaRPr>
          </a:p>
        </p:txBody>
      </p:sp>
      <p:sp>
        <p:nvSpPr>
          <p:cNvPr id="115" name="Text Box 82"/>
          <p:cNvSpPr txBox="1">
            <a:spLocks noChangeArrowheads="1"/>
          </p:cNvSpPr>
          <p:nvPr/>
        </p:nvSpPr>
        <p:spPr bwMode="auto">
          <a:xfrm>
            <a:off x="2505075" y="4652107"/>
            <a:ext cx="4133850" cy="1200329"/>
          </a:xfrm>
          <a:prstGeom prst="rect">
            <a:avLst/>
          </a:prstGeom>
          <a:noFill/>
          <a:ln w="9525">
            <a:noFill/>
            <a:miter lim="800000"/>
            <a:headEnd/>
            <a:tailEnd/>
          </a:ln>
          <a:effectLst/>
        </p:spPr>
        <p:txBody>
          <a:bodyPr wrap="square">
            <a:spAutoFit/>
          </a:bodyPr>
          <a:lstStyle/>
          <a:p>
            <a:pPr algn="ctr">
              <a:defRPr/>
            </a:pPr>
            <a:r>
              <a:rPr lang="en-GB" sz="6000" dirty="0">
                <a:solidFill>
                  <a:schemeClr val="bg1"/>
                </a:solidFill>
                <a:latin typeface="Calibri" pitchFamily="34" charset="0"/>
              </a:rPr>
              <a:t>Exercise </a:t>
            </a:r>
            <a:r>
              <a:rPr lang="en-GB" sz="7200" dirty="0">
                <a:solidFill>
                  <a:srgbClr val="FFFF00"/>
                </a:solidFill>
                <a:latin typeface="Calibri" pitchFamily="34" charset="0"/>
              </a:rPr>
              <a:t>#3</a:t>
            </a:r>
            <a:endParaRPr lang="en-GB" sz="72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0"/>
                                        </p:tgtEl>
                                        <p:attrNameLst>
                                          <p:attrName>style.visibility</p:attrName>
                                        </p:attrNameLst>
                                      </p:cBhvr>
                                      <p:to>
                                        <p:strVal val="visible"/>
                                      </p:to>
                                    </p:set>
                                    <p:animEffect transition="in" filter="fade">
                                      <p:cBhvr>
                                        <p:cTn id="7" dur="500"/>
                                        <p:tgtEl>
                                          <p:spTgt spid="1186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
                                            <p:txEl>
                                              <p:pRg st="0" end="0"/>
                                            </p:txEl>
                                          </p:spTgt>
                                        </p:tgtEl>
                                        <p:attrNameLst>
                                          <p:attrName>style.visibility</p:attrName>
                                        </p:attrNameLst>
                                      </p:cBhvr>
                                      <p:to>
                                        <p:strVal val="visible"/>
                                      </p:to>
                                    </p:set>
                                    <p:animEffect transition="in" filter="fade">
                                      <p:cBhvr>
                                        <p:cTn id="12" dur="500"/>
                                        <p:tgtEl>
                                          <p:spTgt spid="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0" end="0"/>
                                            </p:txEl>
                                          </p:spTgt>
                                        </p:tgtEl>
                                        <p:attrNameLst>
                                          <p:attrName>style.visibility</p:attrName>
                                        </p:attrNameLst>
                                      </p:cBhvr>
                                      <p:to>
                                        <p:strVal val="visible"/>
                                      </p:to>
                                    </p:set>
                                    <p:animEffect transition="in" filter="fade">
                                      <p:cBhvr>
                                        <p:cTn id="17" dur="500"/>
                                        <p:tgtEl>
                                          <p:spTgt spid="1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
                                            <p:txEl>
                                              <p:pRg st="0" end="0"/>
                                            </p:txEl>
                                          </p:spTgt>
                                        </p:tgtEl>
                                        <p:attrNameLst>
                                          <p:attrName>style.visibility</p:attrName>
                                        </p:attrNameLst>
                                      </p:cBhvr>
                                      <p:to>
                                        <p:strVal val="visible"/>
                                      </p:to>
                                    </p:set>
                                    <p:animEffect transition="in" filter="fade">
                                      <p:cBhvr>
                                        <p:cTn id="22"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0" grpId="0"/>
      <p:bldP spid="110" grpId="0" build="p"/>
      <p:bldP spid="111" grpId="0" build="p"/>
      <p:bldP spid="11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16113"/>
            <a:ext cx="8786812" cy="1692771"/>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1)</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There are no olivine-controlled trends for MORB glasses.</a:t>
            </a:r>
            <a:endParaRPr lang="en-GB" sz="8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Except for the Puna Ridge trend (Kilauea, Hawaii), all of the olivine-controlled trends are </a:t>
            </a: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artificially produced by adding olivine back into observed glass compositions.</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7"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Fo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o 29"/>
          <p:cNvGrpSpPr/>
          <p:nvPr/>
        </p:nvGrpSpPr>
        <p:grpSpPr>
          <a:xfrm>
            <a:off x="0" y="4161858"/>
            <a:ext cx="9144000" cy="2217283"/>
            <a:chOff x="0" y="2320358"/>
            <a:chExt cx="9144000" cy="2217283"/>
          </a:xfrm>
        </p:grpSpPr>
        <p:pic>
          <p:nvPicPr>
            <p:cNvPr id="22" name="Immagine 21"/>
            <p:cNvPicPr>
              <a:picLocks noChangeAspect="1"/>
            </p:cNvPicPr>
            <p:nvPr/>
          </p:nvPicPr>
          <p:blipFill>
            <a:blip r:embed="rId3" cstate="print"/>
            <a:stretch>
              <a:fillRect/>
            </a:stretch>
          </p:blipFill>
          <p:spPr>
            <a:xfrm>
              <a:off x="0" y="2320358"/>
              <a:ext cx="9144000" cy="2217283"/>
            </a:xfrm>
            <a:prstGeom prst="rect">
              <a:avLst/>
            </a:prstGeom>
          </p:spPr>
        </p:pic>
        <p:sp>
          <p:nvSpPr>
            <p:cNvPr id="29" name="Rettangolo 28"/>
            <p:cNvSpPr/>
            <p:nvPr/>
          </p:nvSpPr>
          <p:spPr bwMode="auto">
            <a:xfrm>
              <a:off x="7632700" y="4241800"/>
              <a:ext cx="1511300" cy="241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pic>
        <p:nvPicPr>
          <p:cNvPr id="31" name="Immagine 30"/>
          <p:cNvPicPr>
            <a:picLocks noChangeAspect="1"/>
          </p:cNvPicPr>
          <p:nvPr/>
        </p:nvPicPr>
        <p:blipFill rotWithShape="1">
          <a:blip r:embed="rId4" cstate="print"/>
          <a:srcRect t="2449"/>
          <a:stretch/>
        </p:blipFill>
        <p:spPr>
          <a:xfrm>
            <a:off x="0" y="850900"/>
            <a:ext cx="9144000" cy="3284228"/>
          </a:xfrm>
          <a:prstGeom prst="rect">
            <a:avLst/>
          </a:prstGeom>
        </p:spPr>
      </p:pic>
      <p:cxnSp>
        <p:nvCxnSpPr>
          <p:cNvPr id="1186817" name="Connettore 1 1186816"/>
          <p:cNvCxnSpPr/>
          <p:nvPr/>
        </p:nvCxnSpPr>
        <p:spPr bwMode="auto">
          <a:xfrm flipV="1">
            <a:off x="114300" y="4724400"/>
            <a:ext cx="8712200" cy="0"/>
          </a:xfrm>
          <a:prstGeom prst="line">
            <a:avLst/>
          </a:prstGeom>
          <a:noFill/>
          <a:ln w="19050" cap="flat" cmpd="sng" algn="ctr">
            <a:solidFill>
              <a:srgbClr val="FF0000"/>
            </a:solidFill>
            <a:prstDash val="solid"/>
            <a:round/>
            <a:headEnd type="none" w="med" len="med"/>
            <a:tailEnd type="none" w="med" len="med"/>
          </a:ln>
          <a:effectLst/>
        </p:spPr>
      </p:cxnSp>
      <p:cxnSp>
        <p:nvCxnSpPr>
          <p:cNvPr id="35" name="Connettore 1 34"/>
          <p:cNvCxnSpPr/>
          <p:nvPr/>
        </p:nvCxnSpPr>
        <p:spPr bwMode="auto">
          <a:xfrm flipV="1">
            <a:off x="114300" y="5003800"/>
            <a:ext cx="6660000" cy="0"/>
          </a:xfrm>
          <a:prstGeom prst="line">
            <a:avLst/>
          </a:prstGeom>
          <a:noFill/>
          <a:ln w="19050" cap="flat" cmpd="sng" algn="ctr">
            <a:solidFill>
              <a:srgbClr val="FF0000"/>
            </a:solidFill>
            <a:prstDash val="solid"/>
            <a:round/>
            <a:headEnd type="none" w="med" len="med"/>
            <a:tailEnd type="none" w="med" len="med"/>
          </a:ln>
          <a:effectLst/>
        </p:spPr>
      </p:cxnSp>
      <p:grpSp>
        <p:nvGrpSpPr>
          <p:cNvPr id="1186822" name="Gruppo 1186821"/>
          <p:cNvGrpSpPr/>
          <p:nvPr/>
        </p:nvGrpSpPr>
        <p:grpSpPr>
          <a:xfrm>
            <a:off x="0" y="6276131"/>
            <a:ext cx="9144000" cy="581869"/>
            <a:chOff x="0" y="6276131"/>
            <a:chExt cx="9144000" cy="581869"/>
          </a:xfrm>
        </p:grpSpPr>
        <p:pic>
          <p:nvPicPr>
            <p:cNvPr id="1186818" name="Immagine 1186817"/>
            <p:cNvPicPr>
              <a:picLocks noChangeAspect="1"/>
            </p:cNvPicPr>
            <p:nvPr/>
          </p:nvPicPr>
          <p:blipFill rotWithShape="1">
            <a:blip r:embed="rId5" cstate="print"/>
            <a:srcRect t="1" b="8778"/>
            <a:stretch/>
          </p:blipFill>
          <p:spPr>
            <a:xfrm>
              <a:off x="0" y="6317125"/>
              <a:ext cx="9144000" cy="540875"/>
            </a:xfrm>
            <a:prstGeom prst="rect">
              <a:avLst/>
            </a:prstGeom>
          </p:spPr>
        </p:pic>
        <p:sp>
          <p:nvSpPr>
            <p:cNvPr id="1186819" name="Rettangolo 1186818"/>
            <p:cNvSpPr/>
            <p:nvPr/>
          </p:nvSpPr>
          <p:spPr bwMode="auto">
            <a:xfrm>
              <a:off x="0" y="6369616"/>
              <a:ext cx="1314450" cy="2084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86821" name="CasellaDiTesto 1186820"/>
            <p:cNvSpPr txBox="1"/>
            <p:nvPr/>
          </p:nvSpPr>
          <p:spPr>
            <a:xfrm>
              <a:off x="800100" y="6276131"/>
              <a:ext cx="742950" cy="369332"/>
            </a:xfrm>
            <a:prstGeom prst="rect">
              <a:avLst/>
            </a:prstGeom>
            <a:noFill/>
          </p:spPr>
          <p:txBody>
            <a:bodyPr wrap="square" rtlCol="0">
              <a:spAutoFit/>
            </a:bodyPr>
            <a:lstStyle/>
            <a:p>
              <a:r>
                <a:rPr lang="it-IT" dirty="0">
                  <a:solidFill>
                    <a:schemeClr val="tx1">
                      <a:lumMod val="85000"/>
                      <a:lumOff val="15000"/>
                    </a:schemeClr>
                  </a:solidFill>
                  <a:effectLst/>
                  <a:latin typeface="Calibri" panose="020F0502020204030204" pitchFamily="34" charset="0"/>
                  <a:cs typeface="Calibri" panose="020F0502020204030204" pitchFamily="34" charset="0"/>
                </a:rPr>
                <a:t>[…]</a:t>
              </a:r>
            </a:p>
          </p:txBody>
        </p:sp>
      </p:grpSp>
      <p:cxnSp>
        <p:nvCxnSpPr>
          <p:cNvPr id="40" name="Connettore 1 39"/>
          <p:cNvCxnSpPr/>
          <p:nvPr/>
        </p:nvCxnSpPr>
        <p:spPr bwMode="auto">
          <a:xfrm flipV="1">
            <a:off x="2171700" y="6550025"/>
            <a:ext cx="6876000" cy="0"/>
          </a:xfrm>
          <a:prstGeom prst="line">
            <a:avLst/>
          </a:prstGeom>
          <a:noFill/>
          <a:ln w="19050" cap="flat" cmpd="sng" algn="ctr">
            <a:solidFill>
              <a:srgbClr val="FF0000"/>
            </a:solidFill>
            <a:prstDash val="solid"/>
            <a:round/>
            <a:headEnd type="none" w="med" len="med"/>
            <a:tailEnd type="none" w="med" len="med"/>
          </a:ln>
          <a:effectLst/>
        </p:spPr>
      </p:cxnSp>
      <p:cxnSp>
        <p:nvCxnSpPr>
          <p:cNvPr id="41" name="Connettore 1 40"/>
          <p:cNvCxnSpPr/>
          <p:nvPr/>
        </p:nvCxnSpPr>
        <p:spPr bwMode="auto">
          <a:xfrm flipV="1">
            <a:off x="95250" y="6829425"/>
            <a:ext cx="5148000" cy="0"/>
          </a:xfrm>
          <a:prstGeom prst="line">
            <a:avLst/>
          </a:prstGeom>
          <a:noFill/>
          <a:ln w="19050" cap="flat" cmpd="sng" algn="ctr">
            <a:solidFill>
              <a:srgbClr val="FF0000"/>
            </a:solidFill>
            <a:prstDash val="solid"/>
            <a:round/>
            <a:headEnd type="none" w="med" len="med"/>
            <a:tailEnd type="none" w="med" len="med"/>
          </a:ln>
          <a:effectLst/>
        </p:spPr>
      </p:cxnSp>
      <p:sp>
        <p:nvSpPr>
          <p:cNvPr id="1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6420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86817"/>
                                        </p:tgtEl>
                                        <p:attrNameLst>
                                          <p:attrName>style.visibility</p:attrName>
                                        </p:attrNameLst>
                                      </p:cBhvr>
                                      <p:to>
                                        <p:strVal val="visible"/>
                                      </p:to>
                                    </p:set>
                                    <p:animEffect transition="in" filter="wipe(left)">
                                      <p:cBhvr>
                                        <p:cTn id="16" dur="3500"/>
                                        <p:tgtEl>
                                          <p:spTgt spid="1186817"/>
                                        </p:tgtEl>
                                      </p:cBhvr>
                                    </p:animEffect>
                                  </p:childTnLst>
                                </p:cTn>
                              </p:par>
                            </p:childTnLst>
                          </p:cTn>
                        </p:par>
                        <p:par>
                          <p:cTn id="17" fill="hold">
                            <p:stCondLst>
                              <p:cond delay="3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3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6822"/>
                                        </p:tgtEl>
                                        <p:attrNameLst>
                                          <p:attrName>style.visibility</p:attrName>
                                        </p:attrNameLst>
                                      </p:cBhvr>
                                      <p:to>
                                        <p:strVal val="visible"/>
                                      </p:to>
                                    </p:set>
                                    <p:animEffect transition="in" filter="fade">
                                      <p:cBhvr>
                                        <p:cTn id="25" dur="500"/>
                                        <p:tgtEl>
                                          <p:spTgt spid="11868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3500"/>
                                        <p:tgtEl>
                                          <p:spTgt spid="40"/>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3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09CBEE77-A6F4-96D7-803F-04E6F11AA295}"/>
              </a:ext>
            </a:extLst>
          </p:cNvPr>
          <p:cNvSpPr/>
          <p:nvPr/>
        </p:nvSpPr>
        <p:spPr bwMode="auto">
          <a:xfrm>
            <a:off x="6016625" y="1400969"/>
            <a:ext cx="2872581" cy="307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2" name="Gruppo 32"/>
          <p:cNvGrpSpPr>
            <a:grpSpLocks/>
          </p:cNvGrpSpPr>
          <p:nvPr/>
        </p:nvGrpSpPr>
        <p:grpSpPr bwMode="auto">
          <a:xfrm>
            <a:off x="750277" y="3045802"/>
            <a:ext cx="8393723" cy="3812198"/>
            <a:chOff x="2571736" y="4007626"/>
            <a:chExt cx="6572264" cy="2850374"/>
          </a:xfrm>
        </p:grpSpPr>
        <p:pic>
          <p:nvPicPr>
            <p:cNvPr id="4" name="Picture 2"/>
            <p:cNvPicPr>
              <a:picLocks noChangeAspect="1" noChangeArrowheads="1"/>
            </p:cNvPicPr>
            <p:nvPr/>
          </p:nvPicPr>
          <p:blipFill>
            <a:blip r:embed="rId3" cstate="print"/>
            <a:srcRect t="54000" b="-1"/>
            <a:stretch/>
          </p:blipFill>
          <p:spPr bwMode="auto">
            <a:xfrm>
              <a:off x="2571736" y="4133902"/>
              <a:ext cx="6572264" cy="2724098"/>
            </a:xfrm>
            <a:prstGeom prst="rect">
              <a:avLst/>
            </a:prstGeom>
            <a:noFill/>
            <a:ln w="9525">
              <a:noFill/>
              <a:miter lim="800000"/>
              <a:headEnd/>
              <a:tailEnd/>
            </a:ln>
          </p:spPr>
        </p:pic>
        <p:cxnSp>
          <p:nvCxnSpPr>
            <p:cNvPr id="5" name="Connettore 1 4"/>
            <p:cNvCxnSpPr/>
            <p:nvPr/>
          </p:nvCxnSpPr>
          <p:spPr>
            <a:xfrm flipV="1">
              <a:off x="4283065" y="4143379"/>
              <a:ext cx="324168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ttangolo 5"/>
            <p:cNvSpPr/>
            <p:nvPr/>
          </p:nvSpPr>
          <p:spPr>
            <a:xfrm>
              <a:off x="2571736" y="4007626"/>
              <a:ext cx="6572264" cy="133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Calibri" pitchFamily="34" charset="0"/>
              </a:endParaRPr>
            </a:p>
          </p:txBody>
        </p:sp>
      </p:grpSp>
      <p:grpSp>
        <p:nvGrpSpPr>
          <p:cNvPr id="3" name="Gruppo 36"/>
          <p:cNvGrpSpPr>
            <a:grpSpLocks/>
          </p:cNvGrpSpPr>
          <p:nvPr/>
        </p:nvGrpSpPr>
        <p:grpSpPr bwMode="auto">
          <a:xfrm>
            <a:off x="365612" y="2291007"/>
            <a:ext cx="3854694" cy="369332"/>
            <a:chOff x="142844" y="3181649"/>
            <a:chExt cx="3854721" cy="369095"/>
          </a:xfrm>
        </p:grpSpPr>
        <p:sp>
          <p:nvSpPr>
            <p:cNvPr id="8" name="CasellaDiTesto 7"/>
            <p:cNvSpPr txBox="1"/>
            <p:nvPr/>
          </p:nvSpPr>
          <p:spPr>
            <a:xfrm>
              <a:off x="357159" y="3181649"/>
              <a:ext cx="3640406" cy="369095"/>
            </a:xfrm>
            <a:prstGeom prst="rect">
              <a:avLst/>
            </a:prstGeom>
            <a:noFill/>
          </p:spPr>
          <p:txBody>
            <a:bodyPr wrap="square">
              <a:spAutoFit/>
            </a:bodyPr>
            <a:lstStyle/>
            <a:p>
              <a:pPr>
                <a:defRPr/>
              </a:pPr>
              <a:r>
                <a:rPr lang="en-GB">
                  <a:solidFill>
                    <a:schemeClr val="bg1"/>
                  </a:solidFill>
                  <a:effectLst>
                    <a:outerShdw blurRad="38100" dist="38100" dir="2700000" algn="tl">
                      <a:srgbClr val="000000"/>
                    </a:outerShdw>
                  </a:effectLst>
                  <a:latin typeface="Calibri" pitchFamily="34" charset="0"/>
                  <a:ea typeface="ＭＳ Ｐゴシック" pitchFamily="34" charset="-128"/>
                </a:rPr>
                <a:t>Puna Ridge glasses from Kilauea </a:t>
              </a:r>
            </a:p>
          </p:txBody>
        </p:sp>
        <p:sp>
          <p:nvSpPr>
            <p:cNvPr id="9" name="Ovale 8"/>
            <p:cNvSpPr>
              <a:spLocks noChangeArrowheads="1"/>
            </p:cNvSpPr>
            <p:nvPr/>
          </p:nvSpPr>
          <p:spPr bwMode="auto">
            <a:xfrm>
              <a:off x="142844" y="3265732"/>
              <a:ext cx="214315" cy="214175"/>
            </a:xfrm>
            <a:prstGeom prst="ellipse">
              <a:avLst/>
            </a:prstGeom>
            <a:solidFill>
              <a:srgbClr val="00B050"/>
            </a:solidFill>
            <a:ln w="9525">
              <a:solidFill>
                <a:schemeClr val="tx1"/>
              </a:solidFill>
              <a:round/>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grpSp>
      <p:grpSp>
        <p:nvGrpSpPr>
          <p:cNvPr id="7" name="Gruppo 39"/>
          <p:cNvGrpSpPr>
            <a:grpSpLocks/>
          </p:cNvGrpSpPr>
          <p:nvPr/>
        </p:nvGrpSpPr>
        <p:grpSpPr bwMode="auto">
          <a:xfrm>
            <a:off x="389424" y="1336922"/>
            <a:ext cx="2476501" cy="369332"/>
            <a:chOff x="167227" y="2027317"/>
            <a:chExt cx="2475947" cy="369094"/>
          </a:xfrm>
        </p:grpSpPr>
        <p:sp>
          <p:nvSpPr>
            <p:cNvPr id="11" name="Ovale 10"/>
            <p:cNvSpPr>
              <a:spLocks noChangeArrowheads="1"/>
            </p:cNvSpPr>
            <p:nvPr/>
          </p:nvSpPr>
          <p:spPr bwMode="auto">
            <a:xfrm>
              <a:off x="167227" y="2084429"/>
              <a:ext cx="215952" cy="215861"/>
            </a:xfrm>
            <a:prstGeom prst="ellipse">
              <a:avLst/>
            </a:prstGeom>
            <a:solidFill>
              <a:schemeClr val="tx1"/>
            </a:solidFill>
            <a:ln w="19050">
              <a:solidFill>
                <a:schemeClr val="bg1"/>
              </a:solidFill>
              <a:round/>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2" name="CasellaDiTesto 11"/>
            <p:cNvSpPr txBox="1"/>
            <p:nvPr/>
          </p:nvSpPr>
          <p:spPr>
            <a:xfrm>
              <a:off x="357685" y="2027317"/>
              <a:ext cx="2285489"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MORB glasses</a:t>
              </a:r>
            </a:p>
          </p:txBody>
        </p:sp>
      </p:grpSp>
      <p:grpSp>
        <p:nvGrpSpPr>
          <p:cNvPr id="10" name="Gruppo 42"/>
          <p:cNvGrpSpPr>
            <a:grpSpLocks/>
          </p:cNvGrpSpPr>
          <p:nvPr/>
        </p:nvGrpSpPr>
        <p:grpSpPr bwMode="auto">
          <a:xfrm>
            <a:off x="365612" y="1673471"/>
            <a:ext cx="4143375" cy="369332"/>
            <a:chOff x="142844" y="2430556"/>
            <a:chExt cx="4143404" cy="369094"/>
          </a:xfrm>
        </p:grpSpPr>
        <p:sp>
          <p:nvSpPr>
            <p:cNvPr id="14" name="Triangolo isoscele 13"/>
            <p:cNvSpPr>
              <a:spLocks noChangeArrowheads="1"/>
            </p:cNvSpPr>
            <p:nvPr/>
          </p:nvSpPr>
          <p:spPr bwMode="auto">
            <a:xfrm>
              <a:off x="142844" y="2501948"/>
              <a:ext cx="214315" cy="214174"/>
            </a:xfrm>
            <a:prstGeom prst="triangle">
              <a:avLst>
                <a:gd name="adj" fmla="val 50000"/>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15" name="CasellaDiTesto 14"/>
            <p:cNvSpPr txBox="1"/>
            <p:nvPr/>
          </p:nvSpPr>
          <p:spPr>
            <a:xfrm>
              <a:off x="357159" y="2430556"/>
              <a:ext cx="3929089"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MORB glasses (Mg#&gt;68)</a:t>
              </a:r>
            </a:p>
          </p:txBody>
        </p:sp>
      </p:grpSp>
      <p:grpSp>
        <p:nvGrpSpPr>
          <p:cNvPr id="13" name="Gruppo 45"/>
          <p:cNvGrpSpPr>
            <a:grpSpLocks/>
          </p:cNvGrpSpPr>
          <p:nvPr/>
        </p:nvGrpSpPr>
        <p:grpSpPr bwMode="auto">
          <a:xfrm>
            <a:off x="332275" y="1975097"/>
            <a:ext cx="3033712" cy="400110"/>
            <a:chOff x="109506" y="2799321"/>
            <a:chExt cx="3033734" cy="399852"/>
          </a:xfrm>
        </p:grpSpPr>
        <p:sp>
          <p:nvSpPr>
            <p:cNvPr id="17" name="CasellaDiTesto 46"/>
            <p:cNvSpPr txBox="1">
              <a:spLocks noChangeArrowheads="1"/>
            </p:cNvSpPr>
            <p:nvPr/>
          </p:nvSpPr>
          <p:spPr bwMode="auto">
            <a:xfrm>
              <a:off x="109506" y="2799321"/>
              <a:ext cx="317718" cy="399852"/>
            </a:xfrm>
            <a:prstGeom prst="rect">
              <a:avLst/>
            </a:prstGeom>
            <a:noFill/>
            <a:ln w="9525">
              <a:noFill/>
              <a:miter lim="800000"/>
              <a:headEnd/>
              <a:tailEnd/>
            </a:ln>
          </p:spPr>
          <p:txBody>
            <a:bodyPr wrap="none">
              <a:spAutoFit/>
            </a:bodyPr>
            <a:lstStyle/>
            <a:p>
              <a:r>
                <a:rPr lang="en-GB" sz="2000" dirty="0">
                  <a:solidFill>
                    <a:srgbClr val="FF0000"/>
                  </a:solidFill>
                  <a:latin typeface="Calibri" pitchFamily="34" charset="0"/>
                </a:rPr>
                <a:t>X</a:t>
              </a:r>
            </a:p>
          </p:txBody>
        </p:sp>
        <p:sp>
          <p:nvSpPr>
            <p:cNvPr id="18" name="CasellaDiTesto 17"/>
            <p:cNvSpPr txBox="1"/>
            <p:nvPr/>
          </p:nvSpPr>
          <p:spPr>
            <a:xfrm>
              <a:off x="357158" y="2799321"/>
              <a:ext cx="2786082"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Iceland glasses</a:t>
              </a:r>
            </a:p>
          </p:txBody>
        </p:sp>
      </p:grpSp>
      <p:grpSp>
        <p:nvGrpSpPr>
          <p:cNvPr id="16" name="Gruppo 48"/>
          <p:cNvGrpSpPr>
            <a:grpSpLocks/>
          </p:cNvGrpSpPr>
          <p:nvPr/>
        </p:nvGrpSpPr>
        <p:grpSpPr bwMode="auto">
          <a:xfrm>
            <a:off x="379900" y="2616446"/>
            <a:ext cx="4271962" cy="369332"/>
            <a:chOff x="157478" y="3573564"/>
            <a:chExt cx="4271614" cy="369094"/>
          </a:xfrm>
        </p:grpSpPr>
        <p:sp>
          <p:nvSpPr>
            <p:cNvPr id="20" name="Rettangolo 19"/>
            <p:cNvSpPr>
              <a:spLocks noChangeArrowheads="1"/>
            </p:cNvSpPr>
            <p:nvPr/>
          </p:nvSpPr>
          <p:spPr bwMode="auto">
            <a:xfrm>
              <a:off x="157478" y="3671926"/>
              <a:ext cx="182547" cy="184031"/>
            </a:xfrm>
            <a:prstGeom prst="rect">
              <a:avLst/>
            </a:prstGeom>
            <a:solidFill>
              <a:srgbClr val="CCCCCC"/>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Calibri" pitchFamily="34" charset="0"/>
              </a:endParaRPr>
            </a:p>
          </p:txBody>
        </p:sp>
        <p:sp>
          <p:nvSpPr>
            <p:cNvPr id="21" name="CasellaDiTesto 20"/>
            <p:cNvSpPr txBox="1"/>
            <p:nvPr/>
          </p:nvSpPr>
          <p:spPr>
            <a:xfrm>
              <a:off x="357488" y="3573564"/>
              <a:ext cx="4071604" cy="369094"/>
            </a:xfrm>
            <a:prstGeom prst="rect">
              <a:avLst/>
            </a:prstGeom>
            <a:noFill/>
          </p:spPr>
          <p:txBody>
            <a:bodyPr>
              <a:spAutoFit/>
            </a:bodyPr>
            <a:lstStyle/>
            <a:p>
              <a:pPr>
                <a:defRPr/>
              </a:pPr>
              <a:r>
                <a:rPr lang="en-GB">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Experimental glasses</a:t>
              </a:r>
            </a:p>
          </p:txBody>
        </p:sp>
      </p:grpSp>
      <p:grpSp>
        <p:nvGrpSpPr>
          <p:cNvPr id="19" name="Gruppo 51"/>
          <p:cNvGrpSpPr>
            <a:grpSpLocks/>
          </p:cNvGrpSpPr>
          <p:nvPr/>
        </p:nvGrpSpPr>
        <p:grpSpPr bwMode="auto">
          <a:xfrm>
            <a:off x="5802923" y="1366832"/>
            <a:ext cx="3341077" cy="3136215"/>
            <a:chOff x="6323871" y="2142678"/>
            <a:chExt cx="2760131" cy="2625998"/>
          </a:xfrm>
        </p:grpSpPr>
        <p:pic>
          <p:nvPicPr>
            <p:cNvPr id="23" name="Picture 2"/>
            <p:cNvPicPr>
              <a:picLocks noChangeAspect="1" noChangeArrowheads="1"/>
            </p:cNvPicPr>
            <p:nvPr/>
          </p:nvPicPr>
          <p:blipFill>
            <a:blip r:embed="rId3" cstate="print"/>
            <a:srcRect l="5112" t="5344" r="2625" b="4671"/>
            <a:stretch>
              <a:fillRect/>
            </a:stretch>
          </p:blipFill>
          <p:spPr bwMode="auto">
            <a:xfrm>
              <a:off x="6500826" y="2428868"/>
              <a:ext cx="2372810" cy="2085259"/>
            </a:xfrm>
            <a:prstGeom prst="rect">
              <a:avLst/>
            </a:prstGeom>
            <a:noFill/>
            <a:ln w="9525">
              <a:noFill/>
              <a:miter lim="800000"/>
              <a:headEnd/>
              <a:tailEnd/>
            </a:ln>
          </p:spPr>
        </p:pic>
        <p:sp>
          <p:nvSpPr>
            <p:cNvPr id="24" name="Figura a mano libera 23"/>
            <p:cNvSpPr/>
            <p:nvPr/>
          </p:nvSpPr>
          <p:spPr>
            <a:xfrm>
              <a:off x="6520796" y="3576237"/>
              <a:ext cx="2313873" cy="889163"/>
            </a:xfrm>
            <a:custGeom>
              <a:avLst/>
              <a:gdLst>
                <a:gd name="connsiteX0" fmla="*/ 0 w 2313940"/>
                <a:gd name="connsiteY0" fmla="*/ 886460 h 889000"/>
                <a:gd name="connsiteX1" fmla="*/ 520700 w 2313940"/>
                <a:gd name="connsiteY1" fmla="*/ 0 h 889000"/>
                <a:gd name="connsiteX2" fmla="*/ 1793240 w 2313940"/>
                <a:gd name="connsiteY2" fmla="*/ 5080 h 889000"/>
                <a:gd name="connsiteX3" fmla="*/ 2313940 w 2313940"/>
                <a:gd name="connsiteY3" fmla="*/ 889000 h 889000"/>
                <a:gd name="connsiteX4" fmla="*/ 0 w 2313940"/>
                <a:gd name="connsiteY4" fmla="*/ 88646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940" h="889000">
                  <a:moveTo>
                    <a:pt x="0" y="886460"/>
                  </a:moveTo>
                  <a:lnTo>
                    <a:pt x="520700" y="0"/>
                  </a:lnTo>
                  <a:lnTo>
                    <a:pt x="1793240" y="5080"/>
                  </a:lnTo>
                  <a:lnTo>
                    <a:pt x="2313940" y="889000"/>
                  </a:lnTo>
                  <a:lnTo>
                    <a:pt x="0" y="886460"/>
                  </a:lnTo>
                  <a:close/>
                </a:path>
              </a:pathLst>
            </a:cu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sp>
          <p:nvSpPr>
            <p:cNvPr id="25" name="CasellaDiTesto 24"/>
            <p:cNvSpPr txBox="1"/>
            <p:nvPr/>
          </p:nvSpPr>
          <p:spPr>
            <a:xfrm>
              <a:off x="7494334" y="2142678"/>
              <a:ext cx="362136" cy="335018"/>
            </a:xfrm>
            <a:prstGeom prst="rect">
              <a:avLst/>
            </a:prstGeom>
            <a:noFill/>
          </p:spPr>
          <p:txBody>
            <a:bodyPr wrap="square">
              <a:spAutoFit/>
            </a:bodyPr>
            <a:lstStyle/>
            <a:p>
              <a:pPr algn="ctr">
                <a:defRPr/>
              </a:pPr>
              <a:r>
                <a:rPr lang="en-GB" sz="2000" dirty="0">
                  <a:solidFill>
                    <a:schemeClr val="tx1"/>
                  </a:solidFill>
                  <a:effectLst>
                    <a:outerShdw blurRad="38100" dist="38100" dir="2700000" algn="tl">
                      <a:srgbClr val="000000">
                        <a:alpha val="43137"/>
                      </a:srgbClr>
                    </a:outerShdw>
                  </a:effectLst>
                  <a:latin typeface="Calibri" pitchFamily="34" charset="0"/>
                  <a:ea typeface="ＭＳ Ｐゴシック" pitchFamily="34" charset="-128"/>
                </a:rPr>
                <a:t>Di</a:t>
              </a:r>
            </a:p>
          </p:txBody>
        </p:sp>
        <p:sp>
          <p:nvSpPr>
            <p:cNvPr id="26" name="CasellaDiTesto 55"/>
            <p:cNvSpPr txBox="1">
              <a:spLocks noChangeArrowheads="1"/>
            </p:cNvSpPr>
            <p:nvPr/>
          </p:nvSpPr>
          <p:spPr bwMode="auto">
            <a:xfrm>
              <a:off x="8512498" y="4433658"/>
              <a:ext cx="571504" cy="335018"/>
            </a:xfrm>
            <a:prstGeom prst="rect">
              <a:avLst/>
            </a:prstGeom>
            <a:noFill/>
            <a:ln w="9525">
              <a:noFill/>
              <a:miter lim="800000"/>
              <a:headEnd/>
              <a:tailEnd/>
            </a:ln>
          </p:spPr>
          <p:txBody>
            <a:bodyPr>
              <a:spAutoFit/>
            </a:bodyPr>
            <a:lstStyle/>
            <a:p>
              <a:pPr algn="r"/>
              <a:r>
                <a:rPr lang="en-GB" sz="2000">
                  <a:solidFill>
                    <a:schemeClr val="tx1"/>
                  </a:solidFill>
                  <a:latin typeface="Calibri" pitchFamily="34" charset="0"/>
                </a:rPr>
                <a:t>Ol</a:t>
              </a:r>
            </a:p>
          </p:txBody>
        </p:sp>
        <p:sp>
          <p:nvSpPr>
            <p:cNvPr id="27" name="CasellaDiTesto 56"/>
            <p:cNvSpPr txBox="1">
              <a:spLocks noChangeArrowheads="1"/>
            </p:cNvSpPr>
            <p:nvPr/>
          </p:nvSpPr>
          <p:spPr bwMode="auto">
            <a:xfrm>
              <a:off x="6323871" y="4433658"/>
              <a:ext cx="571504" cy="335018"/>
            </a:xfrm>
            <a:prstGeom prst="rect">
              <a:avLst/>
            </a:prstGeom>
            <a:noFill/>
            <a:ln w="9525">
              <a:noFill/>
              <a:miter lim="800000"/>
              <a:headEnd/>
              <a:tailEnd/>
            </a:ln>
          </p:spPr>
          <p:txBody>
            <a:bodyPr>
              <a:spAutoFit/>
            </a:bodyPr>
            <a:lstStyle/>
            <a:p>
              <a:r>
                <a:rPr lang="en-GB" sz="2000">
                  <a:solidFill>
                    <a:schemeClr val="tx1"/>
                  </a:solidFill>
                  <a:latin typeface="Calibri" pitchFamily="34" charset="0"/>
                </a:rPr>
                <a:t>Pl</a:t>
              </a:r>
            </a:p>
          </p:txBody>
        </p:sp>
      </p:grpSp>
      <p:sp>
        <p:nvSpPr>
          <p:cNvPr id="28" name="Text Box 14"/>
          <p:cNvSpPr txBox="1">
            <a:spLocks noChangeArrowheads="1"/>
          </p:cNvSpPr>
          <p:nvPr/>
        </p:nvSpPr>
        <p:spPr bwMode="auto">
          <a:xfrm>
            <a:off x="761269" y="3056670"/>
            <a:ext cx="1905732" cy="646331"/>
          </a:xfrm>
          <a:prstGeom prst="rect">
            <a:avLst/>
          </a:prstGeom>
          <a:noFill/>
          <a:ln w="9525" algn="ctr">
            <a:noFill/>
            <a:miter lim="800000"/>
            <a:headEnd/>
            <a:tailEnd/>
          </a:ln>
        </p:spPr>
        <p:txBody>
          <a:bodyPr wrap="square">
            <a:spAutoFit/>
          </a:bodyPr>
          <a:lstStyle/>
          <a:p>
            <a:pPr>
              <a:spcBef>
                <a:spcPct val="50000"/>
              </a:spcBef>
              <a:defRPr/>
            </a:pPr>
            <a:r>
              <a:rPr lang="en-GB" sz="1200" dirty="0">
                <a:solidFill>
                  <a:schemeClr val="tx1"/>
                </a:solidFill>
                <a:effectLst/>
                <a:latin typeface="Calibri" pitchFamily="34" charset="0"/>
                <a:ea typeface="ＭＳ Ｐゴシック" pitchFamily="34" charset="-128"/>
              </a:rPr>
              <a:t>Presnall and Gudfinnsson (2011) J. Petrol., 52, 1533-1546</a:t>
            </a:r>
          </a:p>
        </p:txBody>
      </p:sp>
      <p:sp>
        <p:nvSpPr>
          <p:cNvPr id="29"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30" name="Freccia a destra 29"/>
          <p:cNvSpPr/>
          <p:nvPr/>
        </p:nvSpPr>
        <p:spPr bwMode="auto">
          <a:xfrm rot="12387916">
            <a:off x="6044219" y="5587185"/>
            <a:ext cx="2880064" cy="275008"/>
          </a:xfrm>
          <a:prstGeom prst="rightArrow">
            <a:avLst>
              <a:gd name="adj1" fmla="val 50000"/>
              <a:gd name="adj2" fmla="val 104774"/>
            </a:avLst>
          </a:prstGeom>
          <a:solidFill>
            <a:srgbClr val="00FF0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1" name="Text Box 14"/>
          <p:cNvSpPr txBox="1">
            <a:spLocks noChangeArrowheads="1"/>
          </p:cNvSpPr>
          <p:nvPr/>
        </p:nvSpPr>
        <p:spPr bwMode="auto">
          <a:xfrm>
            <a:off x="1266825" y="5999895"/>
            <a:ext cx="7181849" cy="369332"/>
          </a:xfrm>
          <a:prstGeom prst="rect">
            <a:avLst/>
          </a:prstGeom>
          <a:noFill/>
          <a:ln w="9525" algn="ctr">
            <a:noFill/>
            <a:miter lim="800000"/>
            <a:headEnd/>
            <a:tailEnd/>
          </a:ln>
        </p:spPr>
        <p:txBody>
          <a:bodyPr wrap="square">
            <a:spAutoFit/>
          </a:bodyPr>
          <a:lstStyle/>
          <a:p>
            <a:pPr>
              <a:spcBef>
                <a:spcPct val="50000"/>
              </a:spcBef>
              <a:defRPr/>
            </a:pPr>
            <a:r>
              <a:rPr lang="en-GB" b="1" dirty="0">
                <a:solidFill>
                  <a:srgbClr val="00FF00"/>
                </a:solidFill>
                <a:effectLst/>
                <a:latin typeface="Calibri" pitchFamily="34" charset="0"/>
                <a:ea typeface="ＭＳ Ｐゴシック" pitchFamily="34" charset="-128"/>
              </a:rPr>
              <a:t>Expected residual melt evolution with olivine as the only liquidus phase</a:t>
            </a:r>
          </a:p>
        </p:txBody>
      </p:sp>
      <p:sp>
        <p:nvSpPr>
          <p:cNvPr id="32"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33" name="Text Box 14">
            <a:extLst>
              <a:ext uri="{FF2B5EF4-FFF2-40B4-BE49-F238E27FC236}">
                <a16:creationId xmlns:a16="http://schemas.microsoft.com/office/drawing/2014/main" id="{D4D5FC9D-0019-2E5F-B576-AFD167427006}"/>
              </a:ext>
            </a:extLst>
          </p:cNvPr>
          <p:cNvSpPr txBox="1">
            <a:spLocks noChangeArrowheads="1"/>
          </p:cNvSpPr>
          <p:nvPr/>
        </p:nvSpPr>
        <p:spPr bwMode="auto">
          <a:xfrm>
            <a:off x="98425" y="3751995"/>
            <a:ext cx="3724275" cy="923330"/>
          </a:xfrm>
          <a:prstGeom prst="rect">
            <a:avLst/>
          </a:prstGeom>
          <a:solidFill>
            <a:schemeClr val="bg1"/>
          </a:solidFill>
          <a:ln w="9525" algn="ctr">
            <a:noFill/>
            <a:miter lim="800000"/>
            <a:headEnd/>
            <a:tailEnd/>
          </a:ln>
        </p:spPr>
        <p:txBody>
          <a:bodyPr wrap="square">
            <a:spAutoFit/>
          </a:bodyPr>
          <a:lstStyle/>
          <a:p>
            <a:pPr>
              <a:spcBef>
                <a:spcPct val="50000"/>
              </a:spcBef>
              <a:defRPr/>
            </a:pPr>
            <a:r>
              <a:rPr lang="en-GB" b="1" dirty="0">
                <a:solidFill>
                  <a:schemeClr val="tx1"/>
                </a:solidFill>
                <a:effectLst/>
                <a:latin typeface="Calibri" pitchFamily="34" charset="0"/>
                <a:ea typeface="ＭＳ Ｐゴシック" pitchFamily="34" charset="-128"/>
              </a:rPr>
              <a:t>None of the MORB or Iceland glasses (i.e., real melt compositions) bear evidence of olivine removal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right)">
                                      <p:cBhvr>
                                        <p:cTn id="52" dur="500"/>
                                        <p:tgtEl>
                                          <p:spTgt spid="3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P spid="30" grpId="0" animBg="1"/>
      <p:bldP spid="31" grpId="0"/>
      <p:bldP spid="32" grpId="0" build="p"/>
      <p:bldP spid="3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pic>
        <p:nvPicPr>
          <p:cNvPr id="2" name="Immagine 1"/>
          <p:cNvPicPr>
            <a:picLocks noChangeAspect="1"/>
          </p:cNvPicPr>
          <p:nvPr/>
        </p:nvPicPr>
        <p:blipFill rotWithShape="1">
          <a:blip r:embed="rId3" cstate="print"/>
          <a:srcRect l="2665" t="1115" r="6145"/>
          <a:stretch/>
        </p:blipFill>
        <p:spPr>
          <a:xfrm>
            <a:off x="3302000" y="2032000"/>
            <a:ext cx="5842000" cy="4826000"/>
          </a:xfrm>
          <a:prstGeom prst="rect">
            <a:avLst/>
          </a:prstGeom>
        </p:spPr>
      </p:pic>
      <p:sp>
        <p:nvSpPr>
          <p:cNvPr id="8" name="Text Box 82"/>
          <p:cNvSpPr txBox="1">
            <a:spLocks noChangeArrowheads="1"/>
          </p:cNvSpPr>
          <p:nvPr/>
        </p:nvSpPr>
        <p:spPr bwMode="auto">
          <a:xfrm>
            <a:off x="0" y="2029718"/>
            <a:ext cx="3390900" cy="707886"/>
          </a:xfrm>
          <a:prstGeom prst="rect">
            <a:avLst/>
          </a:prstGeom>
          <a:noFill/>
          <a:ln w="9525">
            <a:noFill/>
            <a:miter lim="800000"/>
            <a:headEnd/>
            <a:tailEnd/>
          </a:ln>
          <a:effectLst/>
        </p:spPr>
        <p:txBody>
          <a:bodyPr wrap="square">
            <a:spAutoFit/>
          </a:bodyPr>
          <a:lstStyle/>
          <a:p>
            <a:pPr>
              <a:defRPr/>
            </a:pPr>
            <a:r>
              <a:rPr lang="en-GB" sz="2000" dirty="0">
                <a:solidFill>
                  <a:schemeClr val="bg1"/>
                </a:solidFill>
                <a:latin typeface="Calibri" pitchFamily="34" charset="0"/>
              </a:rPr>
              <a:t>Olivine is the only liquidus mineral at P &gt;2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9" name="Text Box 82"/>
          <p:cNvSpPr txBox="1">
            <a:spLocks noChangeArrowheads="1"/>
          </p:cNvSpPr>
          <p:nvPr/>
        </p:nvSpPr>
        <p:spPr bwMode="auto">
          <a:xfrm>
            <a:off x="0" y="3165048"/>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FF0000"/>
                </a:solidFill>
                <a:latin typeface="Calibri" pitchFamily="34" charset="0"/>
              </a:rPr>
              <a:t>In the ~2-0.7 GPa range, augite joins olivine as liquidus phase.</a:t>
            </a:r>
            <a:endParaRPr lang="en-GB" sz="2000" dirty="0">
              <a:solidFill>
                <a:srgbClr val="FF0000"/>
              </a:solidFill>
              <a:latin typeface="Calibri" pitchFamily="34" charset="0"/>
              <a:ea typeface="ＭＳ Ｐゴシック" pitchFamily="-72" charset="-128"/>
              <a:cs typeface="ＭＳ Ｐゴシック" pitchFamily="-72" charset="-128"/>
            </a:endParaRPr>
          </a:p>
        </p:txBody>
      </p:sp>
      <p:sp>
        <p:nvSpPr>
          <p:cNvPr id="10" name="Text Box 82"/>
          <p:cNvSpPr txBox="1">
            <a:spLocks noChangeArrowheads="1"/>
          </p:cNvSpPr>
          <p:nvPr/>
        </p:nvSpPr>
        <p:spPr bwMode="auto">
          <a:xfrm>
            <a:off x="0" y="5497353"/>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66FF33"/>
                </a:solidFill>
                <a:latin typeface="Calibri" pitchFamily="34" charset="0"/>
              </a:rPr>
              <a:t>At &lt;0.7 GPa it is plagioclase to join olivine as liquidus phase.</a:t>
            </a:r>
            <a:endParaRPr lang="en-GB" sz="2000" dirty="0">
              <a:solidFill>
                <a:srgbClr val="66FF33"/>
              </a:solidFill>
              <a:latin typeface="Calibri" pitchFamily="34" charset="0"/>
              <a:ea typeface="ＭＳ Ｐゴシック" pitchFamily="-72" charset="-128"/>
              <a:cs typeface="ＭＳ Ｐゴシック" pitchFamily="-72" charset="-128"/>
            </a:endParaRPr>
          </a:p>
        </p:txBody>
      </p:sp>
      <p:sp>
        <p:nvSpPr>
          <p:cNvPr id="3" name="Figura a mano libera 2"/>
          <p:cNvSpPr/>
          <p:nvPr/>
        </p:nvSpPr>
        <p:spPr bwMode="auto">
          <a:xfrm>
            <a:off x="5577840" y="3962400"/>
            <a:ext cx="3070860" cy="2628900"/>
          </a:xfrm>
          <a:custGeom>
            <a:avLst/>
            <a:gdLst>
              <a:gd name="connsiteX0" fmla="*/ 1699260 w 3070860"/>
              <a:gd name="connsiteY0" fmla="*/ 2606040 h 2628900"/>
              <a:gd name="connsiteX1" fmla="*/ 0 w 3070860"/>
              <a:gd name="connsiteY1" fmla="*/ 0 h 2628900"/>
              <a:gd name="connsiteX2" fmla="*/ 3070860 w 3070860"/>
              <a:gd name="connsiteY2" fmla="*/ 2628900 h 2628900"/>
              <a:gd name="connsiteX3" fmla="*/ 1699260 w 3070860"/>
              <a:gd name="connsiteY3" fmla="*/ 2606040 h 2628900"/>
            </a:gdLst>
            <a:ahLst/>
            <a:cxnLst>
              <a:cxn ang="0">
                <a:pos x="connsiteX0" y="connsiteY0"/>
              </a:cxn>
              <a:cxn ang="0">
                <a:pos x="connsiteX1" y="connsiteY1"/>
              </a:cxn>
              <a:cxn ang="0">
                <a:pos x="connsiteX2" y="connsiteY2"/>
              </a:cxn>
              <a:cxn ang="0">
                <a:pos x="connsiteX3" y="connsiteY3"/>
              </a:cxn>
            </a:cxnLst>
            <a:rect l="l" t="t" r="r" b="b"/>
            <a:pathLst>
              <a:path w="3070860" h="2628900">
                <a:moveTo>
                  <a:pt x="1699260" y="2606040"/>
                </a:moveTo>
                <a:lnTo>
                  <a:pt x="0" y="0"/>
                </a:lnTo>
                <a:lnTo>
                  <a:pt x="3070860" y="2628900"/>
                </a:lnTo>
                <a:lnTo>
                  <a:pt x="1699260" y="2606040"/>
                </a:lnTo>
                <a:close/>
              </a:path>
            </a:pathLst>
          </a:cu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 name="Figura a mano libera 3"/>
          <p:cNvSpPr/>
          <p:nvPr/>
        </p:nvSpPr>
        <p:spPr bwMode="auto">
          <a:xfrm>
            <a:off x="4083050" y="2571750"/>
            <a:ext cx="1454150" cy="1327150"/>
          </a:xfrm>
          <a:custGeom>
            <a:avLst/>
            <a:gdLst>
              <a:gd name="connsiteX0" fmla="*/ 749300 w 1454150"/>
              <a:gd name="connsiteY0" fmla="*/ 6350 h 1327150"/>
              <a:gd name="connsiteX1" fmla="*/ 1454150 w 1454150"/>
              <a:gd name="connsiteY1" fmla="*/ 1327150 h 1327150"/>
              <a:gd name="connsiteX2" fmla="*/ 12700 w 1454150"/>
              <a:gd name="connsiteY2" fmla="*/ 768350 h 1327150"/>
              <a:gd name="connsiteX3" fmla="*/ 0 w 1454150"/>
              <a:gd name="connsiteY3" fmla="*/ 0 h 1327150"/>
              <a:gd name="connsiteX4" fmla="*/ 749300 w 1454150"/>
              <a:gd name="connsiteY4" fmla="*/ 6350 h 132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1327150">
                <a:moveTo>
                  <a:pt x="749300" y="6350"/>
                </a:moveTo>
                <a:lnTo>
                  <a:pt x="1454150" y="1327150"/>
                </a:lnTo>
                <a:lnTo>
                  <a:pt x="12700" y="768350"/>
                </a:lnTo>
                <a:lnTo>
                  <a:pt x="0" y="0"/>
                </a:lnTo>
                <a:lnTo>
                  <a:pt x="749300" y="6350"/>
                </a:lnTo>
                <a:close/>
              </a:path>
            </a:pathLst>
          </a:cu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Text Box 82"/>
          <p:cNvSpPr txBox="1">
            <a:spLocks noChangeArrowheads="1"/>
          </p:cNvSpPr>
          <p:nvPr/>
        </p:nvSpPr>
        <p:spPr bwMode="auto">
          <a:xfrm>
            <a:off x="0" y="4435048"/>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FF6600"/>
                </a:solidFill>
                <a:latin typeface="Calibri" pitchFamily="34" charset="0"/>
              </a:rPr>
              <a:t>Plagioclase appears after augite at lower T.</a:t>
            </a:r>
            <a:endParaRPr lang="en-GB" sz="2000" dirty="0">
              <a:solidFill>
                <a:srgbClr val="FF6600"/>
              </a:solidFill>
              <a:latin typeface="Calibri" pitchFamily="34" charset="0"/>
              <a:ea typeface="ＭＳ Ｐゴシック" pitchFamily="-72" charset="-128"/>
              <a:cs typeface="ＭＳ Ｐゴシック" pitchFamily="-72" charset="-128"/>
            </a:endParaRPr>
          </a:p>
        </p:txBody>
      </p:sp>
      <p:sp>
        <p:nvSpPr>
          <p:cNvPr id="12" name="Figura a mano libera 11"/>
          <p:cNvSpPr/>
          <p:nvPr/>
        </p:nvSpPr>
        <p:spPr bwMode="auto">
          <a:xfrm>
            <a:off x="4079874" y="3336924"/>
            <a:ext cx="3184525" cy="3241675"/>
          </a:xfrm>
          <a:custGeom>
            <a:avLst/>
            <a:gdLst>
              <a:gd name="connsiteX0" fmla="*/ 3175000 w 3175000"/>
              <a:gd name="connsiteY0" fmla="*/ 2679700 h 2679700"/>
              <a:gd name="connsiteX1" fmla="*/ 0 w 3175000"/>
              <a:gd name="connsiteY1" fmla="*/ 2641600 h 2679700"/>
              <a:gd name="connsiteX2" fmla="*/ 0 w 3175000"/>
              <a:gd name="connsiteY2" fmla="*/ 0 h 2679700"/>
              <a:gd name="connsiteX3" fmla="*/ 1447800 w 3175000"/>
              <a:gd name="connsiteY3" fmla="*/ 19050 h 2679700"/>
              <a:gd name="connsiteX4" fmla="*/ 3175000 w 3175000"/>
              <a:gd name="connsiteY4" fmla="*/ 2679700 h 2679700"/>
              <a:gd name="connsiteX0" fmla="*/ 3184525 w 3184525"/>
              <a:gd name="connsiteY0" fmla="*/ 3241675 h 3241675"/>
              <a:gd name="connsiteX1" fmla="*/ 9525 w 3184525"/>
              <a:gd name="connsiteY1" fmla="*/ 3203575 h 3241675"/>
              <a:gd name="connsiteX2" fmla="*/ 0 w 3184525"/>
              <a:gd name="connsiteY2" fmla="*/ 0 h 3241675"/>
              <a:gd name="connsiteX3" fmla="*/ 1457325 w 3184525"/>
              <a:gd name="connsiteY3" fmla="*/ 581025 h 3241675"/>
              <a:gd name="connsiteX4" fmla="*/ 3184525 w 3184525"/>
              <a:gd name="connsiteY4" fmla="*/ 3241675 h 324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4525" h="3241675">
                <a:moveTo>
                  <a:pt x="3184525" y="3241675"/>
                </a:moveTo>
                <a:lnTo>
                  <a:pt x="9525" y="3203575"/>
                </a:lnTo>
                <a:lnTo>
                  <a:pt x="0" y="0"/>
                </a:lnTo>
                <a:lnTo>
                  <a:pt x="1457325" y="581025"/>
                </a:lnTo>
                <a:lnTo>
                  <a:pt x="3184525" y="3241675"/>
                </a:lnTo>
                <a:close/>
              </a:path>
            </a:pathLst>
          </a:custGeom>
          <a:solidFill>
            <a:srgbClr val="FF66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Rettangolo arrotondato 12"/>
          <p:cNvSpPr/>
          <p:nvPr/>
        </p:nvSpPr>
        <p:spPr bwMode="auto">
          <a:xfrm>
            <a:off x="7159625" y="6140451"/>
            <a:ext cx="965200"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Rettangolo arrotondato 13"/>
          <p:cNvSpPr/>
          <p:nvPr/>
        </p:nvSpPr>
        <p:spPr bwMode="auto">
          <a:xfrm>
            <a:off x="4473574" y="5226050"/>
            <a:ext cx="1193165"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Rettangolo arrotondato 14"/>
          <p:cNvSpPr/>
          <p:nvPr/>
        </p:nvSpPr>
        <p:spPr bwMode="auto">
          <a:xfrm>
            <a:off x="4207192" y="3121918"/>
            <a:ext cx="768033"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CasellaDiTesto 15"/>
          <p:cNvSpPr txBox="1"/>
          <p:nvPr/>
        </p:nvSpPr>
        <p:spPr>
          <a:xfrm>
            <a:off x="4197805" y="6247825"/>
            <a:ext cx="2672896" cy="584775"/>
          </a:xfrm>
          <a:prstGeom prst="rect">
            <a:avLst/>
          </a:prstGeom>
          <a:noFill/>
        </p:spPr>
        <p:txBody>
          <a:bodyPr wrap="square" rtlCol="0">
            <a:spAutoFit/>
          </a:bodyPr>
          <a:lstStyle/>
          <a:p>
            <a:pPr algn="ctr"/>
            <a:r>
              <a:rPr lang="en-GB" sz="16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600" baseline="30000" dirty="0">
              <a:solidFill>
                <a:schemeClr val="tx1"/>
              </a:solidFill>
              <a:effectLst/>
              <a:latin typeface="Calibri" panose="020F0502020204030204" pitchFamily="34" charset="0"/>
              <a:cs typeface="Calibri" panose="020F0502020204030204" pitchFamily="34" charset="0"/>
            </a:endParaRPr>
          </a:p>
        </p:txBody>
      </p:sp>
      <p:sp>
        <p:nvSpPr>
          <p:cNvPr id="1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cxnSp>
        <p:nvCxnSpPr>
          <p:cNvPr id="7" name="Connettore diritto 6">
            <a:extLst>
              <a:ext uri="{FF2B5EF4-FFF2-40B4-BE49-F238E27FC236}">
                <a16:creationId xmlns:a16="http://schemas.microsoft.com/office/drawing/2014/main" id="{034FE79C-0372-3B78-45E1-2568493D698F}"/>
              </a:ext>
            </a:extLst>
          </p:cNvPr>
          <p:cNvCxnSpPr/>
          <p:nvPr/>
        </p:nvCxnSpPr>
        <p:spPr bwMode="auto">
          <a:xfrm flipH="1" flipV="1">
            <a:off x="7874493" y="2583402"/>
            <a:ext cx="1198486" cy="4136994"/>
          </a:xfrm>
          <a:prstGeom prst="line">
            <a:avLst/>
          </a:prstGeom>
          <a:noFill/>
          <a:ln w="28575" cap="flat" cmpd="sng" algn="ctr">
            <a:solidFill>
              <a:srgbClr val="FF0000"/>
            </a:solidFill>
            <a:prstDash val="solid"/>
            <a:round/>
            <a:headEnd type="none" w="med" len="med"/>
            <a:tailEnd type="none" w="med" len="med"/>
          </a:ln>
          <a:effectLst/>
        </p:spPr>
      </p:cxnSp>
      <p:sp>
        <p:nvSpPr>
          <p:cNvPr id="17" name="Text Box 82">
            <a:extLst>
              <a:ext uri="{FF2B5EF4-FFF2-40B4-BE49-F238E27FC236}">
                <a16:creationId xmlns:a16="http://schemas.microsoft.com/office/drawing/2014/main" id="{2C643A18-0C09-95C6-89EF-FCB2BAEBEBFF}"/>
              </a:ext>
            </a:extLst>
          </p:cNvPr>
          <p:cNvSpPr txBox="1">
            <a:spLocks noChangeArrowheads="1"/>
          </p:cNvSpPr>
          <p:nvPr/>
        </p:nvSpPr>
        <p:spPr bwMode="auto">
          <a:xfrm rot="4442556">
            <a:off x="7904707" y="3933686"/>
            <a:ext cx="1642369" cy="338554"/>
          </a:xfrm>
          <a:prstGeom prst="rect">
            <a:avLst/>
          </a:prstGeom>
          <a:noFill/>
          <a:ln w="9525">
            <a:noFill/>
            <a:miter lim="800000"/>
            <a:headEnd/>
            <a:tailEnd/>
          </a:ln>
          <a:effectLst/>
        </p:spPr>
        <p:txBody>
          <a:bodyPr wrap="square">
            <a:spAutoFit/>
          </a:bodyPr>
          <a:lstStyle/>
          <a:p>
            <a:pPr algn="ctr">
              <a:defRPr/>
            </a:pPr>
            <a:r>
              <a:rPr lang="en-GB" sz="1600" b="1" i="1" dirty="0">
                <a:solidFill>
                  <a:srgbClr val="FF0000"/>
                </a:solidFill>
                <a:effectLst/>
                <a:latin typeface="Calibri" pitchFamily="34" charset="0"/>
              </a:rPr>
              <a:t>(Liquidus)</a:t>
            </a:r>
            <a:endParaRPr lang="en-GB" sz="1600" b="1" i="1" dirty="0">
              <a:solidFill>
                <a:srgbClr val="FF0000"/>
              </a:solidFill>
              <a:effectLst/>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3802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par>
                          <p:cTn id="22" fill="hold">
                            <p:stCondLst>
                              <p:cond delay="1000"/>
                            </p:stCondLst>
                            <p:childTnLst>
                              <p:par>
                                <p:cTn id="23" presetID="10" presetClass="entr" presetSubtype="0" fill="hold" grpId="0" nodeType="afterEffect">
                                  <p:stCondLst>
                                    <p:cond delay="5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10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10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1000"/>
                                        <p:tgtEl>
                                          <p:spTgt spid="12"/>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1000"/>
                                        <p:tgtEl>
                                          <p:spTgt spid="4"/>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3" grpId="0" animBg="1"/>
      <p:bldP spid="4" grpId="0" animBg="1"/>
      <p:bldP spid="11" grpId="0" build="p"/>
      <p:bldP spid="12" grpId="0" animBg="1"/>
      <p:bldP spid="13" grpId="0" animBg="1"/>
      <p:bldP spid="14" grpId="0" animBg="1"/>
      <p:bldP spid="15" grpId="0" animBg="1"/>
      <p:bldP spid="16" grpId="0"/>
      <p:bldP spid="17"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2">
            <a:extLst>
              <a:ext uri="{FF2B5EF4-FFF2-40B4-BE49-F238E27FC236}">
                <a16:creationId xmlns:a16="http://schemas.microsoft.com/office/drawing/2014/main" id="{441250DF-EF2B-399C-DDEE-5400DCAB7EA9}"/>
              </a:ext>
            </a:extLst>
          </p:cNvPr>
          <p:cNvSpPr txBox="1">
            <a:spLocks noChangeArrowheads="1"/>
          </p:cNvSpPr>
          <p:nvPr/>
        </p:nvSpPr>
        <p:spPr bwMode="auto">
          <a:xfrm>
            <a:off x="0" y="2029718"/>
            <a:ext cx="3390900" cy="707886"/>
          </a:xfrm>
          <a:prstGeom prst="rect">
            <a:avLst/>
          </a:prstGeom>
          <a:noFill/>
          <a:ln w="9525">
            <a:noFill/>
            <a:miter lim="800000"/>
            <a:headEnd/>
            <a:tailEnd/>
          </a:ln>
          <a:effectLst/>
        </p:spPr>
        <p:txBody>
          <a:bodyPr wrap="square">
            <a:spAutoFit/>
          </a:bodyPr>
          <a:lstStyle/>
          <a:p>
            <a:pPr>
              <a:defRPr/>
            </a:pPr>
            <a:r>
              <a:rPr lang="en-GB" sz="2000" dirty="0">
                <a:solidFill>
                  <a:schemeClr val="bg1"/>
                </a:solidFill>
                <a:latin typeface="Calibri" pitchFamily="34" charset="0"/>
              </a:rPr>
              <a:t>Olivine is the only liquidus mineral at P &gt;2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17" name="Text Box 82">
            <a:extLst>
              <a:ext uri="{FF2B5EF4-FFF2-40B4-BE49-F238E27FC236}">
                <a16:creationId xmlns:a16="http://schemas.microsoft.com/office/drawing/2014/main" id="{9166451F-63B0-0A27-D4DF-5BAF697C7255}"/>
              </a:ext>
            </a:extLst>
          </p:cNvPr>
          <p:cNvSpPr txBox="1">
            <a:spLocks noChangeArrowheads="1"/>
          </p:cNvSpPr>
          <p:nvPr/>
        </p:nvSpPr>
        <p:spPr bwMode="auto">
          <a:xfrm>
            <a:off x="0" y="3165048"/>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FF0000"/>
                </a:solidFill>
                <a:latin typeface="Calibri" pitchFamily="34" charset="0"/>
              </a:rPr>
              <a:t>In the ~2-0.7 GPa range, augite joins olivine as liquidus phase.</a:t>
            </a:r>
            <a:endParaRPr lang="en-GB" sz="2000" dirty="0">
              <a:solidFill>
                <a:srgbClr val="FF0000"/>
              </a:solidFill>
              <a:latin typeface="Calibri" pitchFamily="34" charset="0"/>
              <a:ea typeface="ＭＳ Ｐゴシック" pitchFamily="-72" charset="-128"/>
              <a:cs typeface="ＭＳ Ｐゴシック" pitchFamily="-72" charset="-128"/>
            </a:endParaRPr>
          </a:p>
        </p:txBody>
      </p:sp>
      <p:sp>
        <p:nvSpPr>
          <p:cNvPr id="23" name="Text Box 82">
            <a:extLst>
              <a:ext uri="{FF2B5EF4-FFF2-40B4-BE49-F238E27FC236}">
                <a16:creationId xmlns:a16="http://schemas.microsoft.com/office/drawing/2014/main" id="{C0544582-096C-3D2D-A0D8-D2E22D150AE5}"/>
              </a:ext>
            </a:extLst>
          </p:cNvPr>
          <p:cNvSpPr txBox="1">
            <a:spLocks noChangeArrowheads="1"/>
          </p:cNvSpPr>
          <p:nvPr/>
        </p:nvSpPr>
        <p:spPr bwMode="auto">
          <a:xfrm>
            <a:off x="0" y="5497353"/>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66FF33"/>
                </a:solidFill>
                <a:latin typeface="Calibri" pitchFamily="34" charset="0"/>
              </a:rPr>
              <a:t>At &lt;0.7 GPa it is plagioclase to join olivine as liquidus phase.</a:t>
            </a:r>
            <a:endParaRPr lang="en-GB" sz="2000" dirty="0">
              <a:solidFill>
                <a:srgbClr val="66FF33"/>
              </a:solidFill>
              <a:latin typeface="Calibri" pitchFamily="34" charset="0"/>
              <a:ea typeface="ＭＳ Ｐゴシック" pitchFamily="-72" charset="-128"/>
              <a:cs typeface="ＭＳ Ｐゴシック" pitchFamily="-72" charset="-128"/>
            </a:endParaRPr>
          </a:p>
        </p:txBody>
      </p:sp>
      <p:sp>
        <p:nvSpPr>
          <p:cNvPr id="25" name="Text Box 82">
            <a:extLst>
              <a:ext uri="{FF2B5EF4-FFF2-40B4-BE49-F238E27FC236}">
                <a16:creationId xmlns:a16="http://schemas.microsoft.com/office/drawing/2014/main" id="{255FE3F2-10DE-D10E-2D83-AE9D89AA2EFC}"/>
              </a:ext>
            </a:extLst>
          </p:cNvPr>
          <p:cNvSpPr txBox="1">
            <a:spLocks noChangeArrowheads="1"/>
          </p:cNvSpPr>
          <p:nvPr/>
        </p:nvSpPr>
        <p:spPr bwMode="auto">
          <a:xfrm>
            <a:off x="0" y="4435048"/>
            <a:ext cx="3390900" cy="707886"/>
          </a:xfrm>
          <a:prstGeom prst="rect">
            <a:avLst/>
          </a:prstGeom>
          <a:noFill/>
          <a:ln w="9525">
            <a:noFill/>
            <a:miter lim="800000"/>
            <a:headEnd/>
            <a:tailEnd/>
          </a:ln>
          <a:effectLst/>
        </p:spPr>
        <p:txBody>
          <a:bodyPr wrap="square">
            <a:spAutoFit/>
          </a:bodyPr>
          <a:lstStyle/>
          <a:p>
            <a:pPr>
              <a:defRPr/>
            </a:pPr>
            <a:r>
              <a:rPr lang="en-GB" sz="2000" dirty="0">
                <a:solidFill>
                  <a:srgbClr val="FF6600"/>
                </a:solidFill>
                <a:latin typeface="Calibri" pitchFamily="34" charset="0"/>
              </a:rPr>
              <a:t>Plagioclase appears after augite at lower T.</a:t>
            </a:r>
            <a:endParaRPr lang="en-GB" sz="2000" dirty="0">
              <a:solidFill>
                <a:srgbClr val="FF6600"/>
              </a:solidFill>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pic>
        <p:nvPicPr>
          <p:cNvPr id="2" name="Immagine 1"/>
          <p:cNvPicPr>
            <a:picLocks noChangeAspect="1"/>
          </p:cNvPicPr>
          <p:nvPr/>
        </p:nvPicPr>
        <p:blipFill rotWithShape="1">
          <a:blip r:embed="rId3" cstate="print"/>
          <a:srcRect l="2665" t="1115" r="6145"/>
          <a:stretch/>
        </p:blipFill>
        <p:spPr>
          <a:xfrm>
            <a:off x="3302000" y="2032000"/>
            <a:ext cx="5842000" cy="4826000"/>
          </a:xfrm>
          <a:prstGeom prst="rect">
            <a:avLst/>
          </a:prstGeom>
        </p:spPr>
      </p:pic>
      <p:sp>
        <p:nvSpPr>
          <p:cNvPr id="3" name="Figura a mano libera 2"/>
          <p:cNvSpPr/>
          <p:nvPr/>
        </p:nvSpPr>
        <p:spPr bwMode="auto">
          <a:xfrm>
            <a:off x="5577840" y="3962400"/>
            <a:ext cx="3070860" cy="2628900"/>
          </a:xfrm>
          <a:custGeom>
            <a:avLst/>
            <a:gdLst>
              <a:gd name="connsiteX0" fmla="*/ 1699260 w 3070860"/>
              <a:gd name="connsiteY0" fmla="*/ 2606040 h 2628900"/>
              <a:gd name="connsiteX1" fmla="*/ 0 w 3070860"/>
              <a:gd name="connsiteY1" fmla="*/ 0 h 2628900"/>
              <a:gd name="connsiteX2" fmla="*/ 3070860 w 3070860"/>
              <a:gd name="connsiteY2" fmla="*/ 2628900 h 2628900"/>
              <a:gd name="connsiteX3" fmla="*/ 1699260 w 3070860"/>
              <a:gd name="connsiteY3" fmla="*/ 2606040 h 2628900"/>
            </a:gdLst>
            <a:ahLst/>
            <a:cxnLst>
              <a:cxn ang="0">
                <a:pos x="connsiteX0" y="connsiteY0"/>
              </a:cxn>
              <a:cxn ang="0">
                <a:pos x="connsiteX1" y="connsiteY1"/>
              </a:cxn>
              <a:cxn ang="0">
                <a:pos x="connsiteX2" y="connsiteY2"/>
              </a:cxn>
              <a:cxn ang="0">
                <a:pos x="connsiteX3" y="connsiteY3"/>
              </a:cxn>
            </a:cxnLst>
            <a:rect l="l" t="t" r="r" b="b"/>
            <a:pathLst>
              <a:path w="3070860" h="2628900">
                <a:moveTo>
                  <a:pt x="1699260" y="2606040"/>
                </a:moveTo>
                <a:lnTo>
                  <a:pt x="0" y="0"/>
                </a:lnTo>
                <a:lnTo>
                  <a:pt x="3070860" y="2628900"/>
                </a:lnTo>
                <a:lnTo>
                  <a:pt x="1699260" y="2606040"/>
                </a:lnTo>
                <a:close/>
              </a:path>
            </a:pathLst>
          </a:cu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 name="Figura a mano libera 3"/>
          <p:cNvSpPr/>
          <p:nvPr/>
        </p:nvSpPr>
        <p:spPr bwMode="auto">
          <a:xfrm>
            <a:off x="4083050" y="2571750"/>
            <a:ext cx="1454150" cy="1327150"/>
          </a:xfrm>
          <a:custGeom>
            <a:avLst/>
            <a:gdLst>
              <a:gd name="connsiteX0" fmla="*/ 749300 w 1454150"/>
              <a:gd name="connsiteY0" fmla="*/ 6350 h 1327150"/>
              <a:gd name="connsiteX1" fmla="*/ 1454150 w 1454150"/>
              <a:gd name="connsiteY1" fmla="*/ 1327150 h 1327150"/>
              <a:gd name="connsiteX2" fmla="*/ 12700 w 1454150"/>
              <a:gd name="connsiteY2" fmla="*/ 768350 h 1327150"/>
              <a:gd name="connsiteX3" fmla="*/ 0 w 1454150"/>
              <a:gd name="connsiteY3" fmla="*/ 0 h 1327150"/>
              <a:gd name="connsiteX4" fmla="*/ 749300 w 1454150"/>
              <a:gd name="connsiteY4" fmla="*/ 6350 h 132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1327150">
                <a:moveTo>
                  <a:pt x="749300" y="6350"/>
                </a:moveTo>
                <a:lnTo>
                  <a:pt x="1454150" y="1327150"/>
                </a:lnTo>
                <a:lnTo>
                  <a:pt x="12700" y="768350"/>
                </a:lnTo>
                <a:lnTo>
                  <a:pt x="0" y="0"/>
                </a:lnTo>
                <a:lnTo>
                  <a:pt x="749300" y="6350"/>
                </a:lnTo>
                <a:close/>
              </a:path>
            </a:pathLst>
          </a:cu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Rettangolo arrotondato 12"/>
          <p:cNvSpPr/>
          <p:nvPr/>
        </p:nvSpPr>
        <p:spPr bwMode="auto">
          <a:xfrm>
            <a:off x="7159625" y="6140451"/>
            <a:ext cx="965200"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Rettangolo arrotondato 14"/>
          <p:cNvSpPr/>
          <p:nvPr/>
        </p:nvSpPr>
        <p:spPr bwMode="auto">
          <a:xfrm>
            <a:off x="4207192" y="3121918"/>
            <a:ext cx="768033"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 name="Rettangolo 4"/>
          <p:cNvSpPr/>
          <p:nvPr/>
        </p:nvSpPr>
        <p:spPr bwMode="auto">
          <a:xfrm>
            <a:off x="-1" y="2029718"/>
            <a:ext cx="3305175" cy="435203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Text Box 82"/>
          <p:cNvSpPr txBox="1">
            <a:spLocks noChangeArrowheads="1"/>
          </p:cNvSpPr>
          <p:nvPr/>
        </p:nvSpPr>
        <p:spPr bwMode="auto">
          <a:xfrm>
            <a:off x="56244" y="1768460"/>
            <a:ext cx="3258456" cy="1015663"/>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What happens to a magma crystallizing near surface (e.g., ~0.2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cxnSp>
        <p:nvCxnSpPr>
          <p:cNvPr id="18" name="Connettore 1 17"/>
          <p:cNvCxnSpPr/>
          <p:nvPr/>
        </p:nvCxnSpPr>
        <p:spPr bwMode="auto">
          <a:xfrm flipH="1">
            <a:off x="5070156" y="2990561"/>
            <a:ext cx="2919958" cy="0"/>
          </a:xfrm>
          <a:prstGeom prst="line">
            <a:avLst/>
          </a:prstGeom>
          <a:noFill/>
          <a:ln w="381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cxnSp>
      <p:sp>
        <p:nvSpPr>
          <p:cNvPr id="19" name="Text Box 82"/>
          <p:cNvSpPr txBox="1">
            <a:spLocks noChangeArrowheads="1"/>
          </p:cNvSpPr>
          <p:nvPr/>
        </p:nvSpPr>
        <p:spPr bwMode="auto">
          <a:xfrm>
            <a:off x="-13153" y="2749301"/>
            <a:ext cx="3318328" cy="1477328"/>
          </a:xfrm>
          <a:prstGeom prst="rect">
            <a:avLst/>
          </a:prstGeom>
          <a:noFill/>
          <a:ln w="9525">
            <a:noFill/>
            <a:miter lim="800000"/>
            <a:headEnd/>
            <a:tailEnd/>
          </a:ln>
          <a:effectLst/>
        </p:spPr>
        <p:txBody>
          <a:bodyPr wrap="square">
            <a:spAutoFit/>
          </a:bodyPr>
          <a:lstStyle/>
          <a:p>
            <a:pPr algn="ctr">
              <a:defRPr/>
            </a:pPr>
            <a:r>
              <a:rPr lang="en-GB" dirty="0">
                <a:solidFill>
                  <a:srgbClr val="FF0000"/>
                </a:solidFill>
                <a:latin typeface="Calibri" pitchFamily="34" charset="0"/>
              </a:rPr>
              <a:t>It crystallizes olivine for a very long T interval (~1400-1200 °C), during which there is ~25% olivine removal before plagioclase joins the liquidus.</a:t>
            </a:r>
            <a:endParaRPr lang="en-GB" dirty="0">
              <a:solidFill>
                <a:srgbClr val="FF0000"/>
              </a:solidFill>
              <a:latin typeface="Calibri" pitchFamily="34" charset="0"/>
              <a:ea typeface="ＭＳ Ｐゴシック" pitchFamily="-72" charset="-128"/>
              <a:cs typeface="ＭＳ Ｐゴシック" pitchFamily="-72" charset="-128"/>
            </a:endParaRPr>
          </a:p>
        </p:txBody>
      </p:sp>
      <p:sp>
        <p:nvSpPr>
          <p:cNvPr id="20" name="Text Box 82"/>
          <p:cNvSpPr txBox="1">
            <a:spLocks noChangeArrowheads="1"/>
          </p:cNvSpPr>
          <p:nvPr/>
        </p:nvSpPr>
        <p:spPr bwMode="auto">
          <a:xfrm>
            <a:off x="-9978" y="4520183"/>
            <a:ext cx="3390900" cy="707886"/>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What happens to a magma crystallizing at 1.5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cxnSp>
        <p:nvCxnSpPr>
          <p:cNvPr id="22" name="Connettore 1 21"/>
          <p:cNvCxnSpPr/>
          <p:nvPr/>
        </p:nvCxnSpPr>
        <p:spPr bwMode="auto">
          <a:xfrm flipH="1">
            <a:off x="7628300" y="5733761"/>
            <a:ext cx="1188000" cy="0"/>
          </a:xfrm>
          <a:prstGeom prst="line">
            <a:avLst/>
          </a:prstGeom>
          <a:noFill/>
          <a:ln w="38100" cap="flat" cmpd="sng" algn="ctr">
            <a:solidFill>
              <a:srgbClr val="00B0F0"/>
            </a:solidFill>
            <a:prstDash val="solid"/>
            <a:round/>
            <a:headEnd type="none" w="med" len="med"/>
            <a:tailEnd type="arrow" w="med" len="med"/>
          </a:ln>
          <a:effectLst>
            <a:outerShdw blurRad="50800" dist="38100" dir="2700000" algn="tl" rotWithShape="0">
              <a:prstClr val="black">
                <a:alpha val="40000"/>
              </a:prstClr>
            </a:outerShdw>
          </a:effectLst>
        </p:spPr>
      </p:cxnSp>
      <p:sp>
        <p:nvSpPr>
          <p:cNvPr id="24"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26" name="Figura a mano libera 11">
            <a:extLst>
              <a:ext uri="{FF2B5EF4-FFF2-40B4-BE49-F238E27FC236}">
                <a16:creationId xmlns:a16="http://schemas.microsoft.com/office/drawing/2014/main" id="{51883C62-19AA-49AA-59C4-813BCCC02A04}"/>
              </a:ext>
            </a:extLst>
          </p:cNvPr>
          <p:cNvSpPr/>
          <p:nvPr/>
        </p:nvSpPr>
        <p:spPr bwMode="auto">
          <a:xfrm>
            <a:off x="4079874" y="3336924"/>
            <a:ext cx="3184525" cy="3241675"/>
          </a:xfrm>
          <a:custGeom>
            <a:avLst/>
            <a:gdLst>
              <a:gd name="connsiteX0" fmla="*/ 3175000 w 3175000"/>
              <a:gd name="connsiteY0" fmla="*/ 2679700 h 2679700"/>
              <a:gd name="connsiteX1" fmla="*/ 0 w 3175000"/>
              <a:gd name="connsiteY1" fmla="*/ 2641600 h 2679700"/>
              <a:gd name="connsiteX2" fmla="*/ 0 w 3175000"/>
              <a:gd name="connsiteY2" fmla="*/ 0 h 2679700"/>
              <a:gd name="connsiteX3" fmla="*/ 1447800 w 3175000"/>
              <a:gd name="connsiteY3" fmla="*/ 19050 h 2679700"/>
              <a:gd name="connsiteX4" fmla="*/ 3175000 w 3175000"/>
              <a:gd name="connsiteY4" fmla="*/ 2679700 h 2679700"/>
              <a:gd name="connsiteX0" fmla="*/ 3184525 w 3184525"/>
              <a:gd name="connsiteY0" fmla="*/ 3241675 h 3241675"/>
              <a:gd name="connsiteX1" fmla="*/ 9525 w 3184525"/>
              <a:gd name="connsiteY1" fmla="*/ 3203575 h 3241675"/>
              <a:gd name="connsiteX2" fmla="*/ 0 w 3184525"/>
              <a:gd name="connsiteY2" fmla="*/ 0 h 3241675"/>
              <a:gd name="connsiteX3" fmla="*/ 1457325 w 3184525"/>
              <a:gd name="connsiteY3" fmla="*/ 581025 h 3241675"/>
              <a:gd name="connsiteX4" fmla="*/ 3184525 w 3184525"/>
              <a:gd name="connsiteY4" fmla="*/ 3241675 h 324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4525" h="3241675">
                <a:moveTo>
                  <a:pt x="3184525" y="3241675"/>
                </a:moveTo>
                <a:lnTo>
                  <a:pt x="9525" y="3203575"/>
                </a:lnTo>
                <a:lnTo>
                  <a:pt x="0" y="0"/>
                </a:lnTo>
                <a:lnTo>
                  <a:pt x="1457325" y="581025"/>
                </a:lnTo>
                <a:lnTo>
                  <a:pt x="3184525" y="3241675"/>
                </a:lnTo>
                <a:close/>
              </a:path>
            </a:pathLst>
          </a:custGeom>
          <a:solidFill>
            <a:srgbClr val="FF66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Rettangolo arrotondato 13">
            <a:extLst>
              <a:ext uri="{FF2B5EF4-FFF2-40B4-BE49-F238E27FC236}">
                <a16:creationId xmlns:a16="http://schemas.microsoft.com/office/drawing/2014/main" id="{BDADCBC9-9703-41B2-33CE-3C962BDDB313}"/>
              </a:ext>
            </a:extLst>
          </p:cNvPr>
          <p:cNvSpPr/>
          <p:nvPr/>
        </p:nvSpPr>
        <p:spPr bwMode="auto">
          <a:xfrm>
            <a:off x="4473574" y="5226050"/>
            <a:ext cx="1193165"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CasellaDiTesto 28">
            <a:extLst>
              <a:ext uri="{FF2B5EF4-FFF2-40B4-BE49-F238E27FC236}">
                <a16:creationId xmlns:a16="http://schemas.microsoft.com/office/drawing/2014/main" id="{7A90D181-00DF-202B-947D-2BDF41163F51}"/>
              </a:ext>
            </a:extLst>
          </p:cNvPr>
          <p:cNvSpPr txBox="1"/>
          <p:nvPr/>
        </p:nvSpPr>
        <p:spPr>
          <a:xfrm>
            <a:off x="4197805" y="6247825"/>
            <a:ext cx="2672896" cy="584775"/>
          </a:xfrm>
          <a:prstGeom prst="rect">
            <a:avLst/>
          </a:prstGeom>
          <a:noFill/>
        </p:spPr>
        <p:txBody>
          <a:bodyPr wrap="square" rtlCol="0">
            <a:spAutoFit/>
          </a:bodyPr>
          <a:lstStyle/>
          <a:p>
            <a:pPr algn="ctr"/>
            <a:r>
              <a:rPr lang="en-GB" sz="16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600" baseline="30000" dirty="0">
              <a:solidFill>
                <a:schemeClr val="tx1"/>
              </a:solidFill>
              <a:effectLst/>
              <a:latin typeface="Calibri" panose="020F0502020204030204" pitchFamily="34" charset="0"/>
              <a:cs typeface="Calibri" panose="020F0502020204030204" pitchFamily="34" charset="0"/>
            </a:endParaRPr>
          </a:p>
        </p:txBody>
      </p:sp>
      <p:sp>
        <p:nvSpPr>
          <p:cNvPr id="30" name="Text Box 82">
            <a:extLst>
              <a:ext uri="{FF2B5EF4-FFF2-40B4-BE49-F238E27FC236}">
                <a16:creationId xmlns:a16="http://schemas.microsoft.com/office/drawing/2014/main" id="{E25DDD0E-C6CB-A7F3-8F51-23483F0FD086}"/>
              </a:ext>
            </a:extLst>
          </p:cNvPr>
          <p:cNvSpPr txBox="1">
            <a:spLocks noChangeArrowheads="1"/>
          </p:cNvSpPr>
          <p:nvPr/>
        </p:nvSpPr>
        <p:spPr bwMode="auto">
          <a:xfrm>
            <a:off x="0" y="5197226"/>
            <a:ext cx="3295649" cy="1477328"/>
          </a:xfrm>
          <a:prstGeom prst="rect">
            <a:avLst/>
          </a:prstGeom>
          <a:noFill/>
          <a:ln w="9525">
            <a:noFill/>
            <a:miter lim="800000"/>
            <a:headEnd/>
            <a:tailEnd/>
          </a:ln>
          <a:effectLst/>
        </p:spPr>
        <p:txBody>
          <a:bodyPr wrap="square">
            <a:spAutoFit/>
          </a:bodyPr>
          <a:lstStyle/>
          <a:p>
            <a:pPr algn="ctr">
              <a:defRPr/>
            </a:pPr>
            <a:r>
              <a:rPr lang="en-GB" dirty="0">
                <a:solidFill>
                  <a:srgbClr val="00B0F0"/>
                </a:solidFill>
                <a:latin typeface="Calibri" pitchFamily="34" charset="0"/>
              </a:rPr>
              <a:t>It crystallizes olivine for a much shorter T interval (~1450-1380 °C), during which there is ~10% removal before cpx joins the liquidus.</a:t>
            </a:r>
            <a:endParaRPr lang="en-GB" dirty="0">
              <a:solidFill>
                <a:srgbClr val="00B0F0"/>
              </a:solidFill>
              <a:latin typeface="Calibri" pitchFamily="34" charset="0"/>
              <a:ea typeface="ＭＳ Ｐゴシック" pitchFamily="-72" charset="-128"/>
              <a:cs typeface="ＭＳ Ｐゴシック" pitchFamily="-72" charset="-128"/>
            </a:endParaRPr>
          </a:p>
        </p:txBody>
      </p:sp>
      <p:cxnSp>
        <p:nvCxnSpPr>
          <p:cNvPr id="8" name="Connettore diritto 7">
            <a:extLst>
              <a:ext uri="{FF2B5EF4-FFF2-40B4-BE49-F238E27FC236}">
                <a16:creationId xmlns:a16="http://schemas.microsoft.com/office/drawing/2014/main" id="{D3B6B2D1-09F4-4A0B-A213-0BB36B0842CD}"/>
              </a:ext>
            </a:extLst>
          </p:cNvPr>
          <p:cNvCxnSpPr/>
          <p:nvPr/>
        </p:nvCxnSpPr>
        <p:spPr bwMode="auto">
          <a:xfrm flipH="1" flipV="1">
            <a:off x="7874493" y="2583402"/>
            <a:ext cx="1198486" cy="4136994"/>
          </a:xfrm>
          <a:prstGeom prst="line">
            <a:avLst/>
          </a:prstGeom>
          <a:noFill/>
          <a:ln w="28575" cap="flat" cmpd="sng" algn="ctr">
            <a:solidFill>
              <a:srgbClr val="FF0000"/>
            </a:solidFill>
            <a:prstDash val="solid"/>
            <a:round/>
            <a:headEnd type="none" w="med" len="med"/>
            <a:tailEnd type="none" w="med" len="med"/>
          </a:ln>
          <a:effectLst/>
        </p:spPr>
      </p:cxnSp>
      <p:sp>
        <p:nvSpPr>
          <p:cNvPr id="9" name="Text Box 82">
            <a:extLst>
              <a:ext uri="{FF2B5EF4-FFF2-40B4-BE49-F238E27FC236}">
                <a16:creationId xmlns:a16="http://schemas.microsoft.com/office/drawing/2014/main" id="{759FFD93-ACB5-6781-5A34-328A584CD987}"/>
              </a:ext>
            </a:extLst>
          </p:cNvPr>
          <p:cNvSpPr txBox="1">
            <a:spLocks noChangeArrowheads="1"/>
          </p:cNvSpPr>
          <p:nvPr/>
        </p:nvSpPr>
        <p:spPr bwMode="auto">
          <a:xfrm rot="4442556">
            <a:off x="7904707" y="3933686"/>
            <a:ext cx="1642369" cy="338554"/>
          </a:xfrm>
          <a:prstGeom prst="rect">
            <a:avLst/>
          </a:prstGeom>
          <a:noFill/>
          <a:ln w="9525">
            <a:noFill/>
            <a:miter lim="800000"/>
            <a:headEnd/>
            <a:tailEnd/>
          </a:ln>
          <a:effectLst/>
        </p:spPr>
        <p:txBody>
          <a:bodyPr wrap="square">
            <a:spAutoFit/>
          </a:bodyPr>
          <a:lstStyle/>
          <a:p>
            <a:pPr algn="ctr">
              <a:defRPr/>
            </a:pPr>
            <a:r>
              <a:rPr lang="en-GB" sz="1600" b="1" i="1" dirty="0">
                <a:solidFill>
                  <a:srgbClr val="FF0000"/>
                </a:solidFill>
                <a:effectLst/>
                <a:latin typeface="Calibri" pitchFamily="34" charset="0"/>
              </a:rPr>
              <a:t>(Liquidus)</a:t>
            </a:r>
            <a:endParaRPr lang="en-GB" sz="1600" b="1" i="1" dirty="0">
              <a:solidFill>
                <a:srgbClr val="FF0000"/>
              </a:solidFill>
              <a:effectLst/>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4999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500"/>
                                        <p:tgtEl>
                                          <p:spTgt spid="2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xEl>
                                              <p:pRg st="0" end="0"/>
                                            </p:txEl>
                                          </p:spTgt>
                                        </p:tgtEl>
                                        <p:attrNameLst>
                                          <p:attrName>style.visibility</p:attrName>
                                        </p:attrNameLst>
                                      </p:cBhvr>
                                      <p:to>
                                        <p:strVal val="visible"/>
                                      </p:to>
                                    </p:set>
                                    <p:animEffect transition="in" filter="fade">
                                      <p:cBhvr>
                                        <p:cTn id="36"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build="p"/>
      <p:bldP spid="19" grpId="0" build="p"/>
      <p:bldP spid="20" grpId="0" build="p"/>
      <p:bldP spid="30"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2">
            <a:extLst>
              <a:ext uri="{FF2B5EF4-FFF2-40B4-BE49-F238E27FC236}">
                <a16:creationId xmlns:a16="http://schemas.microsoft.com/office/drawing/2014/main" id="{3F69F16A-EEA1-9857-BDF1-1FCFF2AF5D11}"/>
              </a:ext>
            </a:extLst>
          </p:cNvPr>
          <p:cNvSpPr txBox="1">
            <a:spLocks noChangeArrowheads="1"/>
          </p:cNvSpPr>
          <p:nvPr/>
        </p:nvSpPr>
        <p:spPr bwMode="auto">
          <a:xfrm>
            <a:off x="56244" y="1768460"/>
            <a:ext cx="3258456" cy="1015663"/>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What happens to a magma crystallizing near surface (e.g., ~0.2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10" name="Text Box 82">
            <a:extLst>
              <a:ext uri="{FF2B5EF4-FFF2-40B4-BE49-F238E27FC236}">
                <a16:creationId xmlns:a16="http://schemas.microsoft.com/office/drawing/2014/main" id="{CC139CCF-34F8-62CC-776A-34531DC796D5}"/>
              </a:ext>
            </a:extLst>
          </p:cNvPr>
          <p:cNvSpPr txBox="1">
            <a:spLocks noChangeArrowheads="1"/>
          </p:cNvSpPr>
          <p:nvPr/>
        </p:nvSpPr>
        <p:spPr bwMode="auto">
          <a:xfrm>
            <a:off x="-13153" y="2749301"/>
            <a:ext cx="3318328" cy="1477328"/>
          </a:xfrm>
          <a:prstGeom prst="rect">
            <a:avLst/>
          </a:prstGeom>
          <a:noFill/>
          <a:ln w="9525">
            <a:noFill/>
            <a:miter lim="800000"/>
            <a:headEnd/>
            <a:tailEnd/>
          </a:ln>
          <a:effectLst/>
        </p:spPr>
        <p:txBody>
          <a:bodyPr wrap="square">
            <a:spAutoFit/>
          </a:bodyPr>
          <a:lstStyle/>
          <a:p>
            <a:pPr algn="ctr">
              <a:defRPr/>
            </a:pPr>
            <a:r>
              <a:rPr lang="en-GB" dirty="0">
                <a:solidFill>
                  <a:srgbClr val="FF0000"/>
                </a:solidFill>
                <a:latin typeface="Calibri" pitchFamily="34" charset="0"/>
              </a:rPr>
              <a:t>It crystallizes olivine for a very long T interval (~1400-1200 °C), during which there is ~25% olivine removal before plagioclase joins the liquidus.</a:t>
            </a:r>
            <a:endParaRPr lang="en-GB" dirty="0">
              <a:solidFill>
                <a:srgbClr val="FF0000"/>
              </a:solidFill>
              <a:latin typeface="Calibri" pitchFamily="34" charset="0"/>
              <a:ea typeface="ＭＳ Ｐゴシック" pitchFamily="-72" charset="-128"/>
              <a:cs typeface="ＭＳ Ｐゴシック" pitchFamily="-72" charset="-128"/>
            </a:endParaRPr>
          </a:p>
        </p:txBody>
      </p:sp>
      <p:sp>
        <p:nvSpPr>
          <p:cNvPr id="11" name="Text Box 82">
            <a:extLst>
              <a:ext uri="{FF2B5EF4-FFF2-40B4-BE49-F238E27FC236}">
                <a16:creationId xmlns:a16="http://schemas.microsoft.com/office/drawing/2014/main" id="{A4D0FB9B-7E65-CD0B-5AA5-4A39DAF688A2}"/>
              </a:ext>
            </a:extLst>
          </p:cNvPr>
          <p:cNvSpPr txBox="1">
            <a:spLocks noChangeArrowheads="1"/>
          </p:cNvSpPr>
          <p:nvPr/>
        </p:nvSpPr>
        <p:spPr bwMode="auto">
          <a:xfrm>
            <a:off x="-9978" y="4520183"/>
            <a:ext cx="3390900" cy="707886"/>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What happens to a magma crystallizing at 1.5 GPa?</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16" name="Text Box 82">
            <a:extLst>
              <a:ext uri="{FF2B5EF4-FFF2-40B4-BE49-F238E27FC236}">
                <a16:creationId xmlns:a16="http://schemas.microsoft.com/office/drawing/2014/main" id="{B69F59D8-F90F-DAA6-3424-2A049905C897}"/>
              </a:ext>
            </a:extLst>
          </p:cNvPr>
          <p:cNvSpPr txBox="1">
            <a:spLocks noChangeArrowheads="1"/>
          </p:cNvSpPr>
          <p:nvPr/>
        </p:nvSpPr>
        <p:spPr bwMode="auto">
          <a:xfrm>
            <a:off x="-3628" y="5197226"/>
            <a:ext cx="3299278" cy="1477328"/>
          </a:xfrm>
          <a:prstGeom prst="rect">
            <a:avLst/>
          </a:prstGeom>
          <a:noFill/>
          <a:ln w="9525">
            <a:noFill/>
            <a:miter lim="800000"/>
            <a:headEnd/>
            <a:tailEnd/>
          </a:ln>
          <a:effectLst/>
        </p:spPr>
        <p:txBody>
          <a:bodyPr wrap="square">
            <a:spAutoFit/>
          </a:bodyPr>
          <a:lstStyle/>
          <a:p>
            <a:pPr algn="ctr">
              <a:defRPr/>
            </a:pPr>
            <a:r>
              <a:rPr lang="en-GB" dirty="0">
                <a:solidFill>
                  <a:srgbClr val="00B0F0"/>
                </a:solidFill>
                <a:latin typeface="Calibri" pitchFamily="34" charset="0"/>
              </a:rPr>
              <a:t>It crystallizes olivine for a much shorter T interval (~1450-1380 °C), during which there is ~10% removal before cpx joins the liquidus.</a:t>
            </a:r>
            <a:endParaRPr lang="en-GB" dirty="0">
              <a:solidFill>
                <a:srgbClr val="00B0F0"/>
              </a:solidFill>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pic>
        <p:nvPicPr>
          <p:cNvPr id="2" name="Immagine 1"/>
          <p:cNvPicPr>
            <a:picLocks noChangeAspect="1"/>
          </p:cNvPicPr>
          <p:nvPr/>
        </p:nvPicPr>
        <p:blipFill rotWithShape="1">
          <a:blip r:embed="rId3" cstate="print"/>
          <a:srcRect l="2665" t="1115" r="6145"/>
          <a:stretch/>
        </p:blipFill>
        <p:spPr>
          <a:xfrm>
            <a:off x="3302000" y="2032000"/>
            <a:ext cx="5842000" cy="4826000"/>
          </a:xfrm>
          <a:prstGeom prst="rect">
            <a:avLst/>
          </a:prstGeom>
        </p:spPr>
      </p:pic>
      <p:sp>
        <p:nvSpPr>
          <p:cNvPr id="3" name="Figura a mano libera 2"/>
          <p:cNvSpPr/>
          <p:nvPr/>
        </p:nvSpPr>
        <p:spPr bwMode="auto">
          <a:xfrm>
            <a:off x="5577840" y="3962400"/>
            <a:ext cx="3070860" cy="2628900"/>
          </a:xfrm>
          <a:custGeom>
            <a:avLst/>
            <a:gdLst>
              <a:gd name="connsiteX0" fmla="*/ 1699260 w 3070860"/>
              <a:gd name="connsiteY0" fmla="*/ 2606040 h 2628900"/>
              <a:gd name="connsiteX1" fmla="*/ 0 w 3070860"/>
              <a:gd name="connsiteY1" fmla="*/ 0 h 2628900"/>
              <a:gd name="connsiteX2" fmla="*/ 3070860 w 3070860"/>
              <a:gd name="connsiteY2" fmla="*/ 2628900 h 2628900"/>
              <a:gd name="connsiteX3" fmla="*/ 1699260 w 3070860"/>
              <a:gd name="connsiteY3" fmla="*/ 2606040 h 2628900"/>
            </a:gdLst>
            <a:ahLst/>
            <a:cxnLst>
              <a:cxn ang="0">
                <a:pos x="connsiteX0" y="connsiteY0"/>
              </a:cxn>
              <a:cxn ang="0">
                <a:pos x="connsiteX1" y="connsiteY1"/>
              </a:cxn>
              <a:cxn ang="0">
                <a:pos x="connsiteX2" y="connsiteY2"/>
              </a:cxn>
              <a:cxn ang="0">
                <a:pos x="connsiteX3" y="connsiteY3"/>
              </a:cxn>
            </a:cxnLst>
            <a:rect l="l" t="t" r="r" b="b"/>
            <a:pathLst>
              <a:path w="3070860" h="2628900">
                <a:moveTo>
                  <a:pt x="1699260" y="2606040"/>
                </a:moveTo>
                <a:lnTo>
                  <a:pt x="0" y="0"/>
                </a:lnTo>
                <a:lnTo>
                  <a:pt x="3070860" y="2628900"/>
                </a:lnTo>
                <a:lnTo>
                  <a:pt x="1699260" y="2606040"/>
                </a:lnTo>
                <a:close/>
              </a:path>
            </a:pathLst>
          </a:cu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 name="Figura a mano libera 3"/>
          <p:cNvSpPr/>
          <p:nvPr/>
        </p:nvSpPr>
        <p:spPr bwMode="auto">
          <a:xfrm>
            <a:off x="4083050" y="2571750"/>
            <a:ext cx="1454150" cy="1327150"/>
          </a:xfrm>
          <a:custGeom>
            <a:avLst/>
            <a:gdLst>
              <a:gd name="connsiteX0" fmla="*/ 749300 w 1454150"/>
              <a:gd name="connsiteY0" fmla="*/ 6350 h 1327150"/>
              <a:gd name="connsiteX1" fmla="*/ 1454150 w 1454150"/>
              <a:gd name="connsiteY1" fmla="*/ 1327150 h 1327150"/>
              <a:gd name="connsiteX2" fmla="*/ 12700 w 1454150"/>
              <a:gd name="connsiteY2" fmla="*/ 768350 h 1327150"/>
              <a:gd name="connsiteX3" fmla="*/ 0 w 1454150"/>
              <a:gd name="connsiteY3" fmla="*/ 0 h 1327150"/>
              <a:gd name="connsiteX4" fmla="*/ 749300 w 1454150"/>
              <a:gd name="connsiteY4" fmla="*/ 6350 h 132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1327150">
                <a:moveTo>
                  <a:pt x="749300" y="6350"/>
                </a:moveTo>
                <a:lnTo>
                  <a:pt x="1454150" y="1327150"/>
                </a:lnTo>
                <a:lnTo>
                  <a:pt x="12700" y="768350"/>
                </a:lnTo>
                <a:lnTo>
                  <a:pt x="0" y="0"/>
                </a:lnTo>
                <a:lnTo>
                  <a:pt x="749300" y="6350"/>
                </a:lnTo>
                <a:close/>
              </a:path>
            </a:pathLst>
          </a:cu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Rettangolo arrotondato 12"/>
          <p:cNvSpPr/>
          <p:nvPr/>
        </p:nvSpPr>
        <p:spPr bwMode="auto">
          <a:xfrm>
            <a:off x="7159625" y="6140451"/>
            <a:ext cx="965200"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Rettangolo arrotondato 14"/>
          <p:cNvSpPr/>
          <p:nvPr/>
        </p:nvSpPr>
        <p:spPr bwMode="auto">
          <a:xfrm>
            <a:off x="4207192" y="3121918"/>
            <a:ext cx="768033"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8" name="Connettore 1 17"/>
          <p:cNvCxnSpPr/>
          <p:nvPr/>
        </p:nvCxnSpPr>
        <p:spPr bwMode="auto">
          <a:xfrm flipH="1">
            <a:off x="5070156" y="2990561"/>
            <a:ext cx="2919958" cy="0"/>
          </a:xfrm>
          <a:prstGeom prst="line">
            <a:avLst/>
          </a:prstGeom>
          <a:noFill/>
          <a:ln w="381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cxnSp>
      <p:cxnSp>
        <p:nvCxnSpPr>
          <p:cNvPr id="22" name="Connettore 1 21"/>
          <p:cNvCxnSpPr/>
          <p:nvPr/>
        </p:nvCxnSpPr>
        <p:spPr bwMode="auto">
          <a:xfrm flipH="1">
            <a:off x="7628300" y="5733761"/>
            <a:ext cx="1188000" cy="0"/>
          </a:xfrm>
          <a:prstGeom prst="line">
            <a:avLst/>
          </a:prstGeom>
          <a:noFill/>
          <a:ln w="38100" cap="flat" cmpd="sng" algn="ctr">
            <a:solidFill>
              <a:srgbClr val="00B0F0"/>
            </a:solidFill>
            <a:prstDash val="solid"/>
            <a:round/>
            <a:headEnd type="none" w="med" len="med"/>
            <a:tailEnd type="arrow" w="med" len="med"/>
          </a:ln>
          <a:effectLst>
            <a:outerShdw blurRad="50800" dist="38100" dir="2700000" algn="tl" rotWithShape="0">
              <a:prstClr val="black">
                <a:alpha val="40000"/>
              </a:prstClr>
            </a:outerShdw>
          </a:effectLst>
        </p:spPr>
      </p:cxnSp>
      <p:sp>
        <p:nvSpPr>
          <p:cNvPr id="17" name="Figura a mano libera 16"/>
          <p:cNvSpPr/>
          <p:nvPr/>
        </p:nvSpPr>
        <p:spPr bwMode="auto">
          <a:xfrm>
            <a:off x="-1" y="1698171"/>
            <a:ext cx="3298371" cy="4925589"/>
          </a:xfrm>
          <a:custGeom>
            <a:avLst/>
            <a:gdLst>
              <a:gd name="connsiteX0" fmla="*/ 0 w 3298371"/>
              <a:gd name="connsiteY0" fmla="*/ 0 h 4909458"/>
              <a:gd name="connsiteX1" fmla="*/ 3298371 w 3298371"/>
              <a:gd name="connsiteY1" fmla="*/ 21772 h 4909458"/>
              <a:gd name="connsiteX2" fmla="*/ 3233057 w 3298371"/>
              <a:gd name="connsiteY2" fmla="*/ 4746172 h 4909458"/>
              <a:gd name="connsiteX3" fmla="*/ 2133600 w 3298371"/>
              <a:gd name="connsiteY3" fmla="*/ 4909458 h 4909458"/>
              <a:gd name="connsiteX4" fmla="*/ 555171 w 3298371"/>
              <a:gd name="connsiteY4" fmla="*/ 4844143 h 4909458"/>
              <a:gd name="connsiteX5" fmla="*/ 21771 w 3298371"/>
              <a:gd name="connsiteY5" fmla="*/ 4343400 h 4909458"/>
              <a:gd name="connsiteX6" fmla="*/ 0 w 3298371"/>
              <a:gd name="connsiteY6" fmla="*/ 0 h 4909458"/>
              <a:gd name="connsiteX0" fmla="*/ 0 w 3298371"/>
              <a:gd name="connsiteY0" fmla="*/ 0 h 4909458"/>
              <a:gd name="connsiteX1" fmla="*/ 3298371 w 3298371"/>
              <a:gd name="connsiteY1" fmla="*/ 21772 h 4909458"/>
              <a:gd name="connsiteX2" fmla="*/ 3233057 w 3298371"/>
              <a:gd name="connsiteY2" fmla="*/ 4746172 h 4909458"/>
              <a:gd name="connsiteX3" fmla="*/ 2133600 w 3298371"/>
              <a:gd name="connsiteY3" fmla="*/ 4909458 h 4909458"/>
              <a:gd name="connsiteX4" fmla="*/ 555171 w 3298371"/>
              <a:gd name="connsiteY4" fmla="*/ 4844143 h 4909458"/>
              <a:gd name="connsiteX5" fmla="*/ 57150 w 3298371"/>
              <a:gd name="connsiteY5" fmla="*/ 4708979 h 4909458"/>
              <a:gd name="connsiteX6" fmla="*/ 21771 w 3298371"/>
              <a:gd name="connsiteY6" fmla="*/ 4343400 h 4909458"/>
              <a:gd name="connsiteX7" fmla="*/ 0 w 3298371"/>
              <a:gd name="connsiteY7" fmla="*/ 0 h 4909458"/>
              <a:gd name="connsiteX0" fmla="*/ 0 w 3298371"/>
              <a:gd name="connsiteY0" fmla="*/ 0 h 4909458"/>
              <a:gd name="connsiteX1" fmla="*/ 3298371 w 3298371"/>
              <a:gd name="connsiteY1" fmla="*/ 21772 h 4909458"/>
              <a:gd name="connsiteX2" fmla="*/ 3233057 w 3298371"/>
              <a:gd name="connsiteY2" fmla="*/ 4746172 h 4909458"/>
              <a:gd name="connsiteX3" fmla="*/ 2133600 w 3298371"/>
              <a:gd name="connsiteY3" fmla="*/ 4909458 h 4909458"/>
              <a:gd name="connsiteX4" fmla="*/ 555171 w 3298371"/>
              <a:gd name="connsiteY4" fmla="*/ 4844143 h 4909458"/>
              <a:gd name="connsiteX5" fmla="*/ 228600 w 3298371"/>
              <a:gd name="connsiteY5" fmla="*/ 4708979 h 4909458"/>
              <a:gd name="connsiteX6" fmla="*/ 57150 w 3298371"/>
              <a:gd name="connsiteY6" fmla="*/ 4708979 h 4909458"/>
              <a:gd name="connsiteX7" fmla="*/ 21771 w 3298371"/>
              <a:gd name="connsiteY7" fmla="*/ 4343400 h 4909458"/>
              <a:gd name="connsiteX8" fmla="*/ 0 w 3298371"/>
              <a:gd name="connsiteY8" fmla="*/ 0 h 4909458"/>
              <a:gd name="connsiteX0" fmla="*/ 0 w 3298371"/>
              <a:gd name="connsiteY0" fmla="*/ 0 h 4925589"/>
              <a:gd name="connsiteX1" fmla="*/ 3298371 w 3298371"/>
              <a:gd name="connsiteY1" fmla="*/ 21772 h 4925589"/>
              <a:gd name="connsiteX2" fmla="*/ 3233057 w 3298371"/>
              <a:gd name="connsiteY2" fmla="*/ 4746172 h 4925589"/>
              <a:gd name="connsiteX3" fmla="*/ 2133600 w 3298371"/>
              <a:gd name="connsiteY3" fmla="*/ 4909458 h 4925589"/>
              <a:gd name="connsiteX4" fmla="*/ 726621 w 3298371"/>
              <a:gd name="connsiteY4" fmla="*/ 4920343 h 4925589"/>
              <a:gd name="connsiteX5" fmla="*/ 228600 w 3298371"/>
              <a:gd name="connsiteY5" fmla="*/ 4708979 h 4925589"/>
              <a:gd name="connsiteX6" fmla="*/ 57150 w 3298371"/>
              <a:gd name="connsiteY6" fmla="*/ 4708979 h 4925589"/>
              <a:gd name="connsiteX7" fmla="*/ 21771 w 3298371"/>
              <a:gd name="connsiteY7" fmla="*/ 4343400 h 4925589"/>
              <a:gd name="connsiteX8" fmla="*/ 0 w 3298371"/>
              <a:gd name="connsiteY8" fmla="*/ 0 h 49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371" h="4925589">
                <a:moveTo>
                  <a:pt x="0" y="0"/>
                </a:moveTo>
                <a:lnTo>
                  <a:pt x="3298371" y="21772"/>
                </a:lnTo>
                <a:lnTo>
                  <a:pt x="3233057" y="4746172"/>
                </a:lnTo>
                <a:lnTo>
                  <a:pt x="2133600" y="4909458"/>
                </a:lnTo>
                <a:cubicBezTo>
                  <a:pt x="1607457" y="4887686"/>
                  <a:pt x="1252764" y="4942115"/>
                  <a:pt x="726621" y="4920343"/>
                </a:cubicBezTo>
                <a:cubicBezTo>
                  <a:pt x="417588" y="4897513"/>
                  <a:pt x="340179" y="4744206"/>
                  <a:pt x="228600" y="4708979"/>
                </a:cubicBezTo>
                <a:cubicBezTo>
                  <a:pt x="117022" y="4673752"/>
                  <a:pt x="100088" y="4780492"/>
                  <a:pt x="57150" y="4708979"/>
                </a:cubicBezTo>
                <a:lnTo>
                  <a:pt x="21771" y="4343400"/>
                </a:lnTo>
                <a:lnTo>
                  <a:pt x="0" y="0"/>
                </a:ln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5" name="Figura a mano libera 11">
            <a:extLst>
              <a:ext uri="{FF2B5EF4-FFF2-40B4-BE49-F238E27FC236}">
                <a16:creationId xmlns:a16="http://schemas.microsoft.com/office/drawing/2014/main" id="{CF9062DE-30D3-16A5-253F-2B8CF6005669}"/>
              </a:ext>
            </a:extLst>
          </p:cNvPr>
          <p:cNvSpPr/>
          <p:nvPr/>
        </p:nvSpPr>
        <p:spPr bwMode="auto">
          <a:xfrm>
            <a:off x="4079874" y="3336924"/>
            <a:ext cx="3184525" cy="3241675"/>
          </a:xfrm>
          <a:custGeom>
            <a:avLst/>
            <a:gdLst>
              <a:gd name="connsiteX0" fmla="*/ 3175000 w 3175000"/>
              <a:gd name="connsiteY0" fmla="*/ 2679700 h 2679700"/>
              <a:gd name="connsiteX1" fmla="*/ 0 w 3175000"/>
              <a:gd name="connsiteY1" fmla="*/ 2641600 h 2679700"/>
              <a:gd name="connsiteX2" fmla="*/ 0 w 3175000"/>
              <a:gd name="connsiteY2" fmla="*/ 0 h 2679700"/>
              <a:gd name="connsiteX3" fmla="*/ 1447800 w 3175000"/>
              <a:gd name="connsiteY3" fmla="*/ 19050 h 2679700"/>
              <a:gd name="connsiteX4" fmla="*/ 3175000 w 3175000"/>
              <a:gd name="connsiteY4" fmla="*/ 2679700 h 2679700"/>
              <a:gd name="connsiteX0" fmla="*/ 3184525 w 3184525"/>
              <a:gd name="connsiteY0" fmla="*/ 3241675 h 3241675"/>
              <a:gd name="connsiteX1" fmla="*/ 9525 w 3184525"/>
              <a:gd name="connsiteY1" fmla="*/ 3203575 h 3241675"/>
              <a:gd name="connsiteX2" fmla="*/ 0 w 3184525"/>
              <a:gd name="connsiteY2" fmla="*/ 0 h 3241675"/>
              <a:gd name="connsiteX3" fmla="*/ 1457325 w 3184525"/>
              <a:gd name="connsiteY3" fmla="*/ 581025 h 3241675"/>
              <a:gd name="connsiteX4" fmla="*/ 3184525 w 3184525"/>
              <a:gd name="connsiteY4" fmla="*/ 3241675 h 324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4525" h="3241675">
                <a:moveTo>
                  <a:pt x="3184525" y="3241675"/>
                </a:moveTo>
                <a:lnTo>
                  <a:pt x="9525" y="3203575"/>
                </a:lnTo>
                <a:lnTo>
                  <a:pt x="0" y="0"/>
                </a:lnTo>
                <a:lnTo>
                  <a:pt x="1457325" y="581025"/>
                </a:lnTo>
                <a:lnTo>
                  <a:pt x="3184525" y="3241675"/>
                </a:lnTo>
                <a:close/>
              </a:path>
            </a:pathLst>
          </a:custGeom>
          <a:solidFill>
            <a:srgbClr val="FF66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 name="Rettangolo arrotondato 13">
            <a:extLst>
              <a:ext uri="{FF2B5EF4-FFF2-40B4-BE49-F238E27FC236}">
                <a16:creationId xmlns:a16="http://schemas.microsoft.com/office/drawing/2014/main" id="{0CB8E625-C4A4-EF93-F38A-ADF679EDB87B}"/>
              </a:ext>
            </a:extLst>
          </p:cNvPr>
          <p:cNvSpPr/>
          <p:nvPr/>
        </p:nvSpPr>
        <p:spPr bwMode="auto">
          <a:xfrm>
            <a:off x="4473574" y="5226050"/>
            <a:ext cx="1193165" cy="24130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CasellaDiTesto 7">
            <a:extLst>
              <a:ext uri="{FF2B5EF4-FFF2-40B4-BE49-F238E27FC236}">
                <a16:creationId xmlns:a16="http://schemas.microsoft.com/office/drawing/2014/main" id="{9BEC8F2D-BC56-EBD5-77E4-3BECF722E7A3}"/>
              </a:ext>
            </a:extLst>
          </p:cNvPr>
          <p:cNvSpPr txBox="1"/>
          <p:nvPr/>
        </p:nvSpPr>
        <p:spPr>
          <a:xfrm>
            <a:off x="4197805" y="6247825"/>
            <a:ext cx="2672896" cy="584775"/>
          </a:xfrm>
          <a:prstGeom prst="rect">
            <a:avLst/>
          </a:prstGeom>
          <a:noFill/>
        </p:spPr>
        <p:txBody>
          <a:bodyPr wrap="square" rtlCol="0">
            <a:spAutoFit/>
          </a:bodyPr>
          <a:lstStyle/>
          <a:p>
            <a:pPr algn="ctr"/>
            <a:r>
              <a:rPr lang="en-GB" sz="16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600" baseline="30000" dirty="0">
              <a:solidFill>
                <a:schemeClr val="tx1"/>
              </a:solidFill>
              <a:effectLst/>
              <a:latin typeface="Calibri" panose="020F0502020204030204" pitchFamily="34" charset="0"/>
              <a:cs typeface="Calibri" panose="020F0502020204030204" pitchFamily="34" charset="0"/>
            </a:endParaRPr>
          </a:p>
        </p:txBody>
      </p:sp>
      <p:sp>
        <p:nvSpPr>
          <p:cNvPr id="32" name="Text Box 82"/>
          <p:cNvSpPr txBox="1">
            <a:spLocks noChangeArrowheads="1"/>
          </p:cNvSpPr>
          <p:nvPr/>
        </p:nvSpPr>
        <p:spPr bwMode="auto">
          <a:xfrm>
            <a:off x="-9978" y="3413679"/>
            <a:ext cx="3308349" cy="1631216"/>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All the other magmas formed at higher P (and, hence, higher T) have early appearance of augite joining olivine as liquidus phase.</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33" name="Text Box 82"/>
          <p:cNvSpPr txBox="1">
            <a:spLocks noChangeArrowheads="1"/>
          </p:cNvSpPr>
          <p:nvPr/>
        </p:nvSpPr>
        <p:spPr bwMode="auto">
          <a:xfrm>
            <a:off x="0" y="5430947"/>
            <a:ext cx="3298371" cy="1015663"/>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latin typeface="Calibri" pitchFamily="34" charset="0"/>
              </a:rPr>
              <a:t>This means that the olivine back-tracking procedure is intrinsically </a:t>
            </a:r>
            <a:r>
              <a:rPr lang="en-GB" sz="2000" dirty="0" err="1">
                <a:solidFill>
                  <a:schemeClr val="bg1"/>
                </a:solidFill>
                <a:latin typeface="Calibri" pitchFamily="34" charset="0"/>
              </a:rPr>
              <a:t>uncorrect</a:t>
            </a:r>
            <a:r>
              <a:rPr lang="en-GB" sz="2000" dirty="0">
                <a:solidFill>
                  <a:schemeClr val="bg1"/>
                </a:solidFill>
                <a:latin typeface="Calibri" pitchFamily="34" charset="0"/>
              </a:rPr>
              <a:t>.</a:t>
            </a:r>
            <a:endParaRPr lang="en-GB" sz="2000" dirty="0">
              <a:solidFill>
                <a:srgbClr val="FFFF00"/>
              </a:solidFill>
              <a:latin typeface="Calibri" pitchFamily="34" charset="0"/>
              <a:ea typeface="ＭＳ Ｐゴシック" pitchFamily="-72" charset="-128"/>
              <a:cs typeface="ＭＳ Ｐゴシック" pitchFamily="-72" charset="-128"/>
            </a:endParaRPr>
          </a:p>
        </p:txBody>
      </p:sp>
      <p:sp>
        <p:nvSpPr>
          <p:cNvPr id="31" name="Text Box 82"/>
          <p:cNvSpPr txBox="1">
            <a:spLocks noChangeArrowheads="1"/>
          </p:cNvSpPr>
          <p:nvPr/>
        </p:nvSpPr>
        <p:spPr bwMode="auto">
          <a:xfrm>
            <a:off x="-9978" y="1921589"/>
            <a:ext cx="3308349" cy="1107996"/>
          </a:xfrm>
          <a:prstGeom prst="rect">
            <a:avLst/>
          </a:prstGeom>
          <a:noFill/>
          <a:ln w="9525">
            <a:noFill/>
            <a:miter lim="800000"/>
            <a:headEnd/>
            <a:tailEnd/>
          </a:ln>
          <a:effectLst/>
        </p:spPr>
        <p:txBody>
          <a:bodyPr wrap="square">
            <a:spAutoFit/>
          </a:bodyPr>
          <a:lstStyle/>
          <a:p>
            <a:pPr algn="ctr">
              <a:defRPr/>
            </a:pPr>
            <a:r>
              <a:rPr lang="en-GB" sz="2200" dirty="0">
                <a:solidFill>
                  <a:schemeClr val="bg1"/>
                </a:solidFill>
                <a:latin typeface="Calibri" pitchFamily="34" charset="0"/>
              </a:rPr>
              <a:t>Only MORB could reflect long stages of olivine fractionation alone.</a:t>
            </a:r>
            <a:endParaRPr lang="en-GB" sz="2200" dirty="0">
              <a:solidFill>
                <a:srgbClr val="FFFF00"/>
              </a:solidFill>
              <a:latin typeface="Calibri" pitchFamily="34" charset="0"/>
              <a:ea typeface="ＭＳ Ｐゴシック" pitchFamily="-72" charset="-128"/>
              <a:cs typeface="ＭＳ Ｐゴシック" pitchFamily="-72" charset="-128"/>
            </a:endParaRPr>
          </a:p>
        </p:txBody>
      </p:sp>
      <p:cxnSp>
        <p:nvCxnSpPr>
          <p:cNvPr id="12" name="Connettore diritto 11">
            <a:extLst>
              <a:ext uri="{FF2B5EF4-FFF2-40B4-BE49-F238E27FC236}">
                <a16:creationId xmlns:a16="http://schemas.microsoft.com/office/drawing/2014/main" id="{1392A911-2B88-1CE8-F40F-7C5AD3CCF631}"/>
              </a:ext>
            </a:extLst>
          </p:cNvPr>
          <p:cNvCxnSpPr/>
          <p:nvPr/>
        </p:nvCxnSpPr>
        <p:spPr bwMode="auto">
          <a:xfrm flipH="1" flipV="1">
            <a:off x="7874493" y="2583402"/>
            <a:ext cx="1198486" cy="4136994"/>
          </a:xfrm>
          <a:prstGeom prst="line">
            <a:avLst/>
          </a:prstGeom>
          <a:noFill/>
          <a:ln w="28575" cap="flat" cmpd="sng" algn="ctr">
            <a:solidFill>
              <a:srgbClr val="FF0000"/>
            </a:solidFill>
            <a:prstDash val="solid"/>
            <a:round/>
            <a:headEnd type="none" w="med" len="med"/>
            <a:tailEnd type="none" w="med" len="med"/>
          </a:ln>
          <a:effectLst/>
        </p:spPr>
      </p:cxnSp>
      <p:sp>
        <p:nvSpPr>
          <p:cNvPr id="14" name="Text Box 82">
            <a:extLst>
              <a:ext uri="{FF2B5EF4-FFF2-40B4-BE49-F238E27FC236}">
                <a16:creationId xmlns:a16="http://schemas.microsoft.com/office/drawing/2014/main" id="{8616C892-0372-08DA-6EB6-82AA36B6E133}"/>
              </a:ext>
            </a:extLst>
          </p:cNvPr>
          <p:cNvSpPr txBox="1">
            <a:spLocks noChangeArrowheads="1"/>
          </p:cNvSpPr>
          <p:nvPr/>
        </p:nvSpPr>
        <p:spPr bwMode="auto">
          <a:xfrm rot="4442556">
            <a:off x="7904707" y="3933686"/>
            <a:ext cx="1642369" cy="338554"/>
          </a:xfrm>
          <a:prstGeom prst="rect">
            <a:avLst/>
          </a:prstGeom>
          <a:noFill/>
          <a:ln w="9525">
            <a:noFill/>
            <a:miter lim="800000"/>
            <a:headEnd/>
            <a:tailEnd/>
          </a:ln>
          <a:effectLst/>
        </p:spPr>
        <p:txBody>
          <a:bodyPr wrap="square">
            <a:spAutoFit/>
          </a:bodyPr>
          <a:lstStyle/>
          <a:p>
            <a:pPr algn="ctr">
              <a:defRPr/>
            </a:pPr>
            <a:r>
              <a:rPr lang="en-GB" sz="1600" b="1" i="1" dirty="0">
                <a:solidFill>
                  <a:srgbClr val="FF0000"/>
                </a:solidFill>
                <a:effectLst/>
                <a:latin typeface="Calibri" pitchFamily="34" charset="0"/>
              </a:rPr>
              <a:t>(Liquidus)</a:t>
            </a:r>
            <a:endParaRPr lang="en-GB" sz="1600" b="1" i="1" dirty="0">
              <a:solidFill>
                <a:srgbClr val="FF0000"/>
              </a:solidFill>
              <a:effectLst/>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5207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fade">
                                      <p:cBhvr>
                                        <p:cTn id="16" dur="500"/>
                                        <p:tgtEl>
                                          <p:spTgt spid="3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fade">
                                      <p:cBhvr>
                                        <p:cTn id="2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build="p"/>
      <p:bldP spid="33" grpId="0" build="p"/>
      <p:bldP spid="3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28813"/>
            <a:ext cx="8786812" cy="2954655"/>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The Fo-richest olivine can be fragments of the mantle, not liquidus olivine</a:t>
            </a:r>
            <a:r>
              <a:rPr lang="en-GB" sz="2400" dirty="0">
                <a:solidFill>
                  <a:schemeClr val="bg1"/>
                </a:solidFill>
                <a:latin typeface="Calibri" pitchFamily="34" charset="0"/>
                <a:ea typeface="ＭＳ Ｐゴシック" pitchFamily="34" charset="-128"/>
              </a:rPr>
              <a:t>.</a:t>
            </a: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 detailed chemical </a:t>
            </a:r>
            <a:r>
              <a:rPr lang="en-GB" sz="2400" dirty="0">
                <a:solidFill>
                  <a:schemeClr val="bg1"/>
                </a:solidFill>
                <a:latin typeface="Calibri" pitchFamily="34" charset="0"/>
                <a:ea typeface="ＭＳ Ｐゴシック" pitchFamily="34" charset="-128"/>
              </a:rPr>
              <a:t>and petrographic investigation is fundamental to distinguish the two types of olivines.</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Unfortunately, detailed petrographic investigation are poorly presented, and only whole-rock chemical and mineral chemical data are presented.</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31982"/>
            <a:ext cx="8786812" cy="4001095"/>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3)</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The high Fo content of olivine can be related to Fe-poor mantle</a:t>
            </a:r>
            <a:r>
              <a:rPr lang="en-GB" sz="2400" dirty="0">
                <a:solidFill>
                  <a:schemeClr val="bg1"/>
                </a:solidFill>
                <a:latin typeface="Calibri" pitchFamily="34" charset="0"/>
                <a:ea typeface="ＭＳ Ｐゴシック" pitchFamily="34" charset="-128"/>
              </a:rPr>
              <a:t>.</a:t>
            </a: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 depleted mantle is Fe-poor and Mg-rich. Partial melts of this source will be Fe-poor and Mg-rich and have high Mg#</a:t>
            </a:r>
            <a:r>
              <a:rPr lang="en-GB" sz="2400" dirty="0">
                <a:solidFill>
                  <a:schemeClr val="bg1"/>
                </a:solidFill>
                <a:latin typeface="Calibri" pitchFamily="34" charset="0"/>
                <a:ea typeface="ＭＳ Ｐゴシック" pitchFamily="34" charset="-128"/>
              </a:rPr>
              <a:t>.</a:t>
            </a:r>
          </a:p>
          <a:p>
            <a:pPr>
              <a:spcAft>
                <a:spcPts val="1200"/>
              </a:spcAft>
              <a:defRPr/>
            </a:pPr>
            <a:r>
              <a:rPr lang="en-GB" sz="2400" dirty="0">
                <a:solidFill>
                  <a:schemeClr val="bg1"/>
                </a:solidFill>
                <a:latin typeface="Calibri" pitchFamily="34" charset="0"/>
                <a:ea typeface="ＭＳ Ｐゴシック" pitchFamily="34" charset="-128"/>
              </a:rPr>
              <a:t>A depleted mantle is usually characterised by higher solidus temperature, but it can be reduced in presence of volatiles.</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Olivine crystallizing from </a:t>
            </a:r>
            <a:r>
              <a:rPr lang="en-GB" sz="2400" dirty="0">
                <a:solidFill>
                  <a:schemeClr val="bg1"/>
                </a:solidFill>
                <a:latin typeface="Calibri" pitchFamily="34" charset="0"/>
                <a:ea typeface="ＭＳ Ｐゴシック" pitchFamily="34" charset="-128"/>
                <a:cs typeface="ＭＳ Ｐゴシック" pitchFamily="-72" charset="-128"/>
              </a:rPr>
              <a:t>partial melts generated by depleted sources</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 will be Fe-poor and, therefore, Fo-rich.</a:t>
            </a:r>
          </a:p>
          <a:p>
            <a:pPr>
              <a:defRPr/>
            </a:pPr>
            <a:r>
              <a:rPr lang="en-GB" sz="2400" dirty="0">
                <a:solidFill>
                  <a:schemeClr val="bg1"/>
                </a:solidFill>
                <a:latin typeface="Calibri" pitchFamily="34" charset="0"/>
                <a:ea typeface="ＭＳ Ｐゴシック" pitchFamily="34" charset="-128"/>
                <a:cs typeface="ＭＳ Ｐゴシック" pitchFamily="-72" charset="-128"/>
              </a:rPr>
              <a:t>In this case no direct link between MgO and temperature can be formulated.</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F570-6C77-3075-EBC7-9757DBCACACE}"/>
            </a:ext>
          </a:extLst>
        </p:cNvPr>
        <p:cNvGrpSpPr/>
        <p:nvPr/>
      </p:nvGrpSpPr>
      <p:grpSpPr>
        <a:xfrm>
          <a:off x="0" y="0"/>
          <a:ext cx="0" cy="0"/>
          <a:chOff x="0" y="0"/>
          <a:chExt cx="0" cy="0"/>
        </a:xfrm>
      </p:grpSpPr>
      <p:sp>
        <p:nvSpPr>
          <p:cNvPr id="55" name="Figura a mano libera 54">
            <a:extLst>
              <a:ext uri="{FF2B5EF4-FFF2-40B4-BE49-F238E27FC236}">
                <a16:creationId xmlns:a16="http://schemas.microsoft.com/office/drawing/2014/main" id="{F7B181E4-1E9C-9225-7A67-B7478F9F0E2B}"/>
              </a:ext>
            </a:extLst>
          </p:cNvPr>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6" name="Figura a mano libera 55">
            <a:extLst>
              <a:ext uri="{FF2B5EF4-FFF2-40B4-BE49-F238E27FC236}">
                <a16:creationId xmlns:a16="http://schemas.microsoft.com/office/drawing/2014/main" id="{A04F0A65-7EA4-97AE-7855-17B990D6F24D}"/>
              </a:ext>
            </a:extLst>
          </p:cNvPr>
          <p:cNvSpPr>
            <a:spLocks/>
          </p:cNvSpPr>
          <p:nvPr/>
        </p:nvSpPr>
        <p:spPr bwMode="auto">
          <a:xfrm>
            <a:off x="933450" y="1519238"/>
            <a:ext cx="3248850" cy="4916733"/>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3249165"/>
              <a:gd name="connsiteY0" fmla="*/ 0 h 4916415"/>
              <a:gd name="connsiteX1" fmla="*/ 942845 w 3249165"/>
              <a:gd name="connsiteY1" fmla="*/ 120895 h 4916415"/>
              <a:gd name="connsiteX2" fmla="*/ 1349245 w 3249165"/>
              <a:gd name="connsiteY2" fmla="*/ 313935 h 4916415"/>
              <a:gd name="connsiteX3" fmla="*/ 1582925 w 3249165"/>
              <a:gd name="connsiteY3" fmla="*/ 740655 h 4916415"/>
              <a:gd name="connsiteX4" fmla="*/ 1796285 w 3249165"/>
              <a:gd name="connsiteY4" fmla="*/ 2041135 h 4916415"/>
              <a:gd name="connsiteX5" fmla="*/ 1918205 w 3249165"/>
              <a:gd name="connsiteY5" fmla="*/ 2864095 h 4916415"/>
              <a:gd name="connsiteX6" fmla="*/ 1948685 w 3249165"/>
              <a:gd name="connsiteY6" fmla="*/ 3798815 h 4916415"/>
              <a:gd name="connsiteX7" fmla="*/ 1887725 w 3249165"/>
              <a:gd name="connsiteY7" fmla="*/ 4408415 h 4916415"/>
              <a:gd name="connsiteX8" fmla="*/ 1897885 w 3249165"/>
              <a:gd name="connsiteY8" fmla="*/ 4692895 h 4916415"/>
              <a:gd name="connsiteX9" fmla="*/ 2182365 w 3249165"/>
              <a:gd name="connsiteY9" fmla="*/ 4835135 h 4916415"/>
              <a:gd name="connsiteX10" fmla="*/ 3249165 w 3249165"/>
              <a:gd name="connsiteY10" fmla="*/ 4916415 h 491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9165" h="4916415">
                <a:moveTo>
                  <a:pt x="0" y="0"/>
                </a:moveTo>
                <a:cubicBezTo>
                  <a:pt x="372533" y="26246"/>
                  <a:pt x="717971" y="68572"/>
                  <a:pt x="942845" y="120895"/>
                </a:cubicBezTo>
                <a:cubicBezTo>
                  <a:pt x="1167719" y="173218"/>
                  <a:pt x="1242565" y="210642"/>
                  <a:pt x="1349245" y="313935"/>
                </a:cubicBezTo>
                <a:cubicBezTo>
                  <a:pt x="1455925" y="417228"/>
                  <a:pt x="1508418" y="452788"/>
                  <a:pt x="1582925" y="740655"/>
                </a:cubicBezTo>
                <a:cubicBezTo>
                  <a:pt x="1657432" y="1028522"/>
                  <a:pt x="1740405" y="1687228"/>
                  <a:pt x="1796285" y="2041135"/>
                </a:cubicBezTo>
                <a:cubicBezTo>
                  <a:pt x="1852165" y="2395042"/>
                  <a:pt x="1892805" y="2571148"/>
                  <a:pt x="1918205" y="2864095"/>
                </a:cubicBezTo>
                <a:cubicBezTo>
                  <a:pt x="1943605" y="3157042"/>
                  <a:pt x="1953765" y="3541428"/>
                  <a:pt x="1948685" y="3798815"/>
                </a:cubicBezTo>
                <a:cubicBezTo>
                  <a:pt x="1943605" y="4056202"/>
                  <a:pt x="1896192" y="4259402"/>
                  <a:pt x="1887725" y="4408415"/>
                </a:cubicBezTo>
                <a:cubicBezTo>
                  <a:pt x="1879258" y="4557428"/>
                  <a:pt x="1848778" y="4621775"/>
                  <a:pt x="1897885" y="4692895"/>
                </a:cubicBezTo>
                <a:cubicBezTo>
                  <a:pt x="1946992" y="4764015"/>
                  <a:pt x="1957152" y="4797882"/>
                  <a:pt x="2182365" y="4835135"/>
                </a:cubicBezTo>
                <a:cubicBezTo>
                  <a:pt x="2407578" y="4872388"/>
                  <a:pt x="2828371" y="4894401"/>
                  <a:pt x="3249165" y="4916415"/>
                </a:cubicBezTo>
              </a:path>
            </a:pathLst>
          </a:custGeom>
          <a:noFill/>
          <a:ln w="1905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7" name="Figura a mano libera 56">
            <a:extLst>
              <a:ext uri="{FF2B5EF4-FFF2-40B4-BE49-F238E27FC236}">
                <a16:creationId xmlns:a16="http://schemas.microsoft.com/office/drawing/2014/main" id="{32C0DC64-FC59-3374-19D9-12943758F6E8}"/>
              </a:ext>
            </a:extLst>
          </p:cNvPr>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19050" cap="flat" cmpd="sng">
            <a:solidFill>
              <a:schemeClr val="accent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8" name="Figura a mano libera 57">
            <a:extLst>
              <a:ext uri="{FF2B5EF4-FFF2-40B4-BE49-F238E27FC236}">
                <a16:creationId xmlns:a16="http://schemas.microsoft.com/office/drawing/2014/main" id="{30C5918A-7979-8352-F32F-56E90382183A}"/>
              </a:ext>
            </a:extLst>
          </p:cNvPr>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19050" cap="flat" cmpd="sng">
            <a:solidFill>
              <a:srgbClr val="00B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9" name="Figura a mano libera 58">
            <a:extLst>
              <a:ext uri="{FF2B5EF4-FFF2-40B4-BE49-F238E27FC236}">
                <a16:creationId xmlns:a16="http://schemas.microsoft.com/office/drawing/2014/main" id="{77A0165E-E600-53B1-C400-7480410E36A0}"/>
              </a:ext>
            </a:extLst>
          </p:cNvPr>
          <p:cNvSpPr>
            <a:spLocks/>
          </p:cNvSpPr>
          <p:nvPr/>
        </p:nvSpPr>
        <p:spPr bwMode="auto">
          <a:xfrm>
            <a:off x="933450" y="1519238"/>
            <a:ext cx="2944050" cy="4868862"/>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2944370"/>
              <a:gd name="connsiteY0" fmla="*/ 0 h 4958568"/>
              <a:gd name="connsiteX1" fmla="*/ 1003810 w 2944370"/>
              <a:gd name="connsiteY1" fmla="*/ 284968 h 4958568"/>
              <a:gd name="connsiteX2" fmla="*/ 1440690 w 2944370"/>
              <a:gd name="connsiteY2" fmla="*/ 620248 h 4958568"/>
              <a:gd name="connsiteX3" fmla="*/ 1471170 w 2944370"/>
              <a:gd name="connsiteY3" fmla="*/ 1443208 h 4958568"/>
              <a:gd name="connsiteX4" fmla="*/ 1379730 w 2944370"/>
              <a:gd name="connsiteY4" fmla="*/ 2591288 h 4958568"/>
              <a:gd name="connsiteX5" fmla="*/ 1308610 w 2944370"/>
              <a:gd name="connsiteY5" fmla="*/ 3698728 h 4958568"/>
              <a:gd name="connsiteX6" fmla="*/ 1278130 w 2944370"/>
              <a:gd name="connsiteY6" fmla="*/ 4267688 h 4958568"/>
              <a:gd name="connsiteX7" fmla="*/ 1704850 w 2944370"/>
              <a:gd name="connsiteY7" fmla="*/ 4684248 h 4958568"/>
              <a:gd name="connsiteX8" fmla="*/ 2944370 w 2944370"/>
              <a:gd name="connsiteY8" fmla="*/ 4958568 h 495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4370" h="4958568">
                <a:moveTo>
                  <a:pt x="0" y="0"/>
                </a:moveTo>
                <a:cubicBezTo>
                  <a:pt x="374226" y="77893"/>
                  <a:pt x="763695" y="181593"/>
                  <a:pt x="1003810" y="284968"/>
                </a:cubicBezTo>
                <a:cubicBezTo>
                  <a:pt x="1243925" y="388343"/>
                  <a:pt x="1362797" y="427208"/>
                  <a:pt x="1440690" y="620248"/>
                </a:cubicBezTo>
                <a:cubicBezTo>
                  <a:pt x="1518583" y="813288"/>
                  <a:pt x="1481330" y="1114701"/>
                  <a:pt x="1471170" y="1443208"/>
                </a:cubicBezTo>
                <a:cubicBezTo>
                  <a:pt x="1461010" y="1771715"/>
                  <a:pt x="1406823" y="2215368"/>
                  <a:pt x="1379730" y="2591288"/>
                </a:cubicBezTo>
                <a:cubicBezTo>
                  <a:pt x="1352637" y="2967208"/>
                  <a:pt x="1325543" y="3419328"/>
                  <a:pt x="1308610" y="3698728"/>
                </a:cubicBezTo>
                <a:cubicBezTo>
                  <a:pt x="1291677" y="3978128"/>
                  <a:pt x="1212090" y="4103435"/>
                  <a:pt x="1278130" y="4267688"/>
                </a:cubicBezTo>
                <a:cubicBezTo>
                  <a:pt x="1344170" y="4431941"/>
                  <a:pt x="1427143" y="4569101"/>
                  <a:pt x="1704850" y="4684248"/>
                </a:cubicBezTo>
                <a:cubicBezTo>
                  <a:pt x="1982557" y="4799395"/>
                  <a:pt x="2463463" y="4878981"/>
                  <a:pt x="2944370" y="4958568"/>
                </a:cubicBezTo>
              </a:path>
            </a:pathLst>
          </a:custGeom>
          <a:noFill/>
          <a:ln w="19050" cap="flat" cmpd="sng">
            <a:solidFill>
              <a:srgbClr val="92D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0" name="Figura a mano libera 59">
            <a:extLst>
              <a:ext uri="{FF2B5EF4-FFF2-40B4-BE49-F238E27FC236}">
                <a16:creationId xmlns:a16="http://schemas.microsoft.com/office/drawing/2014/main" id="{23409A44-437B-FA71-B2E2-6568707BA4E9}"/>
              </a:ext>
            </a:extLst>
          </p:cNvPr>
          <p:cNvSpPr>
            <a:spLocks/>
          </p:cNvSpPr>
          <p:nvPr/>
        </p:nvSpPr>
        <p:spPr bwMode="auto">
          <a:xfrm>
            <a:off x="933450" y="1519237"/>
            <a:ext cx="3302825" cy="4868863"/>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3302586"/>
              <a:gd name="connsiteY0" fmla="*/ 0 h 4996231"/>
              <a:gd name="connsiteX1" fmla="*/ 1346465 w 3302586"/>
              <a:gd name="connsiteY1" fmla="*/ 111714 h 4996231"/>
              <a:gd name="connsiteX2" fmla="*/ 1716855 w 3302586"/>
              <a:gd name="connsiteY2" fmla="*/ 227461 h 4996231"/>
              <a:gd name="connsiteX3" fmla="*/ 1728429 w 3302586"/>
              <a:gd name="connsiteY3" fmla="*/ 366357 h 4996231"/>
              <a:gd name="connsiteX4" fmla="*/ 1670556 w 3302586"/>
              <a:gd name="connsiteY4" fmla="*/ 840919 h 4996231"/>
              <a:gd name="connsiteX5" fmla="*/ 1658981 w 3302586"/>
              <a:gd name="connsiteY5" fmla="*/ 2079410 h 4996231"/>
              <a:gd name="connsiteX6" fmla="*/ 1658981 w 3302586"/>
              <a:gd name="connsiteY6" fmla="*/ 3236879 h 4996231"/>
              <a:gd name="connsiteX7" fmla="*/ 1658981 w 3302586"/>
              <a:gd name="connsiteY7" fmla="*/ 4162853 h 4996231"/>
              <a:gd name="connsiteX8" fmla="*/ 1612682 w 3302586"/>
              <a:gd name="connsiteY8" fmla="*/ 4591117 h 4996231"/>
              <a:gd name="connsiteX9" fmla="*/ 1601108 w 3302586"/>
              <a:gd name="connsiteY9" fmla="*/ 4799461 h 4996231"/>
              <a:gd name="connsiteX10" fmla="*/ 1913624 w 3302586"/>
              <a:gd name="connsiteY10" fmla="*/ 4926782 h 4996231"/>
              <a:gd name="connsiteX11" fmla="*/ 2411336 w 3302586"/>
              <a:gd name="connsiteY11" fmla="*/ 4984656 h 4996231"/>
              <a:gd name="connsiteX12" fmla="*/ 3302586 w 3302586"/>
              <a:gd name="connsiteY12" fmla="*/ 4996231 h 499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2586" h="4996231">
                <a:moveTo>
                  <a:pt x="0" y="0"/>
                </a:moveTo>
                <a:cubicBezTo>
                  <a:pt x="543046" y="9645"/>
                  <a:pt x="1060323" y="73804"/>
                  <a:pt x="1346465" y="111714"/>
                </a:cubicBezTo>
                <a:cubicBezTo>
                  <a:pt x="1632607" y="149624"/>
                  <a:pt x="1653194" y="185021"/>
                  <a:pt x="1716855" y="227461"/>
                </a:cubicBezTo>
                <a:cubicBezTo>
                  <a:pt x="1780516" y="269901"/>
                  <a:pt x="1736145" y="264114"/>
                  <a:pt x="1728429" y="366357"/>
                </a:cubicBezTo>
                <a:cubicBezTo>
                  <a:pt x="1720713" y="468600"/>
                  <a:pt x="1682131" y="555410"/>
                  <a:pt x="1670556" y="840919"/>
                </a:cubicBezTo>
                <a:cubicBezTo>
                  <a:pt x="1658981" y="1126428"/>
                  <a:pt x="1660910" y="1680083"/>
                  <a:pt x="1658981" y="2079410"/>
                </a:cubicBezTo>
                <a:cubicBezTo>
                  <a:pt x="1657052" y="2478737"/>
                  <a:pt x="1658981" y="3236879"/>
                  <a:pt x="1658981" y="3236879"/>
                </a:cubicBezTo>
                <a:cubicBezTo>
                  <a:pt x="1658981" y="3584119"/>
                  <a:pt x="1666697" y="3937147"/>
                  <a:pt x="1658981" y="4162853"/>
                </a:cubicBezTo>
                <a:cubicBezTo>
                  <a:pt x="1651265" y="4388559"/>
                  <a:pt x="1622327" y="4485016"/>
                  <a:pt x="1612682" y="4591117"/>
                </a:cubicBezTo>
                <a:cubicBezTo>
                  <a:pt x="1603037" y="4697218"/>
                  <a:pt x="1550951" y="4743517"/>
                  <a:pt x="1601108" y="4799461"/>
                </a:cubicBezTo>
                <a:cubicBezTo>
                  <a:pt x="1651265" y="4855405"/>
                  <a:pt x="1778586" y="4895916"/>
                  <a:pt x="1913624" y="4926782"/>
                </a:cubicBezTo>
                <a:cubicBezTo>
                  <a:pt x="2048662" y="4957648"/>
                  <a:pt x="2179842" y="4973081"/>
                  <a:pt x="2411336" y="4984656"/>
                </a:cubicBezTo>
                <a:cubicBezTo>
                  <a:pt x="2642830" y="4996231"/>
                  <a:pt x="2972708" y="4996231"/>
                  <a:pt x="3302586" y="4996231"/>
                </a:cubicBezTo>
              </a:path>
            </a:pathLst>
          </a:custGeom>
          <a:noFill/>
          <a:ln w="19050" cap="flat" cmpd="sng">
            <a:solidFill>
              <a:srgbClr val="7030A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1" name="Figura a mano libera 60">
            <a:extLst>
              <a:ext uri="{FF2B5EF4-FFF2-40B4-BE49-F238E27FC236}">
                <a16:creationId xmlns:a16="http://schemas.microsoft.com/office/drawing/2014/main" id="{9B3BD82C-5973-D9F1-9466-8C3736A9A2AE}"/>
              </a:ext>
            </a:extLst>
          </p:cNvPr>
          <p:cNvSpPr>
            <a:spLocks/>
          </p:cNvSpPr>
          <p:nvPr/>
        </p:nvSpPr>
        <p:spPr bwMode="auto">
          <a:xfrm>
            <a:off x="933450" y="1519238"/>
            <a:ext cx="3353625" cy="4868862"/>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0 w 3352287"/>
              <a:gd name="connsiteY0" fmla="*/ 0 h 4971361"/>
              <a:gd name="connsiteX1" fmla="*/ 2758120 w 3352287"/>
              <a:gd name="connsiteY1" fmla="*/ 109994 h 4971361"/>
              <a:gd name="connsiteX2" fmla="*/ 3267406 w 3352287"/>
              <a:gd name="connsiteY2" fmla="*/ 318338 h 4971361"/>
              <a:gd name="connsiteX3" fmla="*/ 3267406 w 3352287"/>
              <a:gd name="connsiteY3" fmla="*/ 1255888 h 4971361"/>
              <a:gd name="connsiteX4" fmla="*/ 3209533 w 3352287"/>
              <a:gd name="connsiteY4" fmla="*/ 2818470 h 4971361"/>
              <a:gd name="connsiteX5" fmla="*/ 3105361 w 3352287"/>
              <a:gd name="connsiteY5" fmla="*/ 4253731 h 4971361"/>
              <a:gd name="connsiteX6" fmla="*/ 2931740 w 3352287"/>
              <a:gd name="connsiteY6" fmla="*/ 4728293 h 4971361"/>
              <a:gd name="connsiteX7" fmla="*/ 2989614 w 3352287"/>
              <a:gd name="connsiteY7" fmla="*/ 4867189 h 4971361"/>
              <a:gd name="connsiteX8" fmla="*/ 3082211 w 3352287"/>
              <a:gd name="connsiteY8" fmla="*/ 4948212 h 4971361"/>
              <a:gd name="connsiteX9" fmla="*/ 3302130 w 3352287"/>
              <a:gd name="connsiteY9" fmla="*/ 4971361 h 49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287" h="4971361">
                <a:moveTo>
                  <a:pt x="0" y="0"/>
                </a:moveTo>
                <a:cubicBezTo>
                  <a:pt x="1115028" y="6752"/>
                  <a:pt x="2213552" y="56938"/>
                  <a:pt x="2758120" y="109994"/>
                </a:cubicBezTo>
                <a:cubicBezTo>
                  <a:pt x="3302688" y="163050"/>
                  <a:pt x="3182525" y="127356"/>
                  <a:pt x="3267406" y="318338"/>
                </a:cubicBezTo>
                <a:cubicBezTo>
                  <a:pt x="3352287" y="509320"/>
                  <a:pt x="3277052" y="839199"/>
                  <a:pt x="3267406" y="1255888"/>
                </a:cubicBezTo>
                <a:cubicBezTo>
                  <a:pt x="3257761" y="1672577"/>
                  <a:pt x="3236540" y="2318830"/>
                  <a:pt x="3209533" y="2818470"/>
                </a:cubicBezTo>
                <a:cubicBezTo>
                  <a:pt x="3182526" y="3318110"/>
                  <a:pt x="3151660" y="3935427"/>
                  <a:pt x="3105361" y="4253731"/>
                </a:cubicBezTo>
                <a:cubicBezTo>
                  <a:pt x="3059062" y="4572035"/>
                  <a:pt x="2951031" y="4626050"/>
                  <a:pt x="2931740" y="4728293"/>
                </a:cubicBezTo>
                <a:cubicBezTo>
                  <a:pt x="2912449" y="4830536"/>
                  <a:pt x="2964536" y="4830536"/>
                  <a:pt x="2989614" y="4867189"/>
                </a:cubicBezTo>
                <a:cubicBezTo>
                  <a:pt x="3014692" y="4903842"/>
                  <a:pt x="3030125" y="4930850"/>
                  <a:pt x="3082211" y="4948212"/>
                </a:cubicBezTo>
                <a:cubicBezTo>
                  <a:pt x="3134297" y="4965574"/>
                  <a:pt x="3218213" y="4968467"/>
                  <a:pt x="3302130" y="4971361"/>
                </a:cubicBezTo>
              </a:path>
            </a:pathLst>
          </a:custGeom>
          <a:noFill/>
          <a:ln w="19050" cap="flat" cmpd="sng">
            <a:solidFill>
              <a:srgbClr val="990099"/>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2" name="Figura a mano libera 61">
            <a:extLst>
              <a:ext uri="{FF2B5EF4-FFF2-40B4-BE49-F238E27FC236}">
                <a16:creationId xmlns:a16="http://schemas.microsoft.com/office/drawing/2014/main" id="{9CE2CC9E-3CF2-6B43-09B1-9714E38785F6}"/>
              </a:ext>
            </a:extLst>
          </p:cNvPr>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Figura a mano libera 62">
            <a:extLst>
              <a:ext uri="{FF2B5EF4-FFF2-40B4-BE49-F238E27FC236}">
                <a16:creationId xmlns:a16="http://schemas.microsoft.com/office/drawing/2014/main" id="{E897D341-BD89-E67D-D584-079AB56B33D8}"/>
              </a:ext>
            </a:extLst>
          </p:cNvPr>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CasellaDiTesto 63">
            <a:extLst>
              <a:ext uri="{FF2B5EF4-FFF2-40B4-BE49-F238E27FC236}">
                <a16:creationId xmlns:a16="http://schemas.microsoft.com/office/drawing/2014/main" id="{FEC12103-9277-B3E3-E061-143A76E35014}"/>
              </a:ext>
            </a:extLst>
          </p:cNvPr>
          <p:cNvSpPr txBox="1">
            <a:spLocks noChangeArrowheads="1"/>
          </p:cNvSpPr>
          <p:nvPr/>
        </p:nvSpPr>
        <p:spPr bwMode="auto">
          <a:xfrm>
            <a:off x="4305300" y="3367513"/>
            <a:ext cx="4680084" cy="338554"/>
          </a:xfrm>
          <a:prstGeom prst="rect">
            <a:avLst/>
          </a:prstGeom>
          <a:noFill/>
          <a:ln w="9525">
            <a:noFill/>
            <a:miter lim="800000"/>
            <a:headEnd/>
            <a:tailEnd/>
          </a:ln>
        </p:spPr>
        <p:txBody>
          <a:bodyPr wrap="square">
            <a:spAutoFit/>
          </a:bodyPr>
          <a:lstStyle/>
          <a:p>
            <a:pPr eaLnBrk="0" hangingPunct="0"/>
            <a:r>
              <a:rPr lang="en-GB" sz="1600" dirty="0" err="1">
                <a:solidFill>
                  <a:srgbClr val="00B0F0"/>
                </a:solidFill>
                <a:latin typeface="Calibri" pitchFamily="34" charset="0"/>
                <a:cs typeface="Arial" pitchFamily="34" charset="0"/>
              </a:rPr>
              <a:t>Hoink</a:t>
            </a:r>
            <a:r>
              <a:rPr lang="en-GB" sz="1600" dirty="0">
                <a:solidFill>
                  <a:srgbClr val="00B0F0"/>
                </a:solidFill>
                <a:latin typeface="Calibri" pitchFamily="34" charset="0"/>
                <a:cs typeface="Arial" pitchFamily="34" charset="0"/>
              </a:rPr>
              <a:t> and </a:t>
            </a:r>
            <a:r>
              <a:rPr lang="en-GB" sz="1600" dirty="0" err="1">
                <a:solidFill>
                  <a:srgbClr val="00B0F0"/>
                </a:solidFill>
                <a:latin typeface="Calibri" pitchFamily="34" charset="0"/>
                <a:cs typeface="Arial" pitchFamily="34" charset="0"/>
              </a:rPr>
              <a:t>Lenardic</a:t>
            </a:r>
            <a:r>
              <a:rPr lang="en-GB" sz="1600" dirty="0">
                <a:solidFill>
                  <a:srgbClr val="00B0F0"/>
                </a:solidFill>
                <a:latin typeface="Calibri" pitchFamily="34" charset="0"/>
                <a:cs typeface="Arial" pitchFamily="34" charset="0"/>
              </a:rPr>
              <a:t> (2008; thin asthenosphere)</a:t>
            </a:r>
          </a:p>
        </p:txBody>
      </p:sp>
      <p:sp>
        <p:nvSpPr>
          <p:cNvPr id="65" name="CasellaDiTesto 64">
            <a:extLst>
              <a:ext uri="{FF2B5EF4-FFF2-40B4-BE49-F238E27FC236}">
                <a16:creationId xmlns:a16="http://schemas.microsoft.com/office/drawing/2014/main" id="{FB4209B6-3395-A5B6-A3C9-28B430345305}"/>
              </a:ext>
            </a:extLst>
          </p:cNvPr>
          <p:cNvSpPr txBox="1">
            <a:spLocks noChangeArrowheads="1"/>
          </p:cNvSpPr>
          <p:nvPr/>
        </p:nvSpPr>
        <p:spPr bwMode="auto">
          <a:xfrm>
            <a:off x="4305300" y="3686934"/>
            <a:ext cx="4767858" cy="338554"/>
          </a:xfrm>
          <a:prstGeom prst="rect">
            <a:avLst/>
          </a:prstGeom>
          <a:noFill/>
          <a:ln w="9525">
            <a:noFill/>
            <a:miter lim="800000"/>
            <a:headEnd/>
            <a:tailEnd/>
          </a:ln>
        </p:spPr>
        <p:txBody>
          <a:bodyPr wrap="square">
            <a:spAutoFit/>
          </a:bodyPr>
          <a:lstStyle/>
          <a:p>
            <a:pPr eaLnBrk="0" hangingPunct="0"/>
            <a:r>
              <a:rPr lang="en-GB" sz="1600" dirty="0" err="1">
                <a:solidFill>
                  <a:schemeClr val="bg1">
                    <a:lumMod val="65000"/>
                  </a:schemeClr>
                </a:solidFill>
                <a:latin typeface="Calibri" pitchFamily="34" charset="0"/>
                <a:cs typeface="Arial" pitchFamily="34" charset="0"/>
              </a:rPr>
              <a:t>Hoink</a:t>
            </a:r>
            <a:r>
              <a:rPr lang="en-GB" sz="1600" dirty="0">
                <a:solidFill>
                  <a:schemeClr val="bg1">
                    <a:lumMod val="65000"/>
                  </a:schemeClr>
                </a:solidFill>
                <a:latin typeface="Calibri" pitchFamily="34" charset="0"/>
                <a:cs typeface="Arial" pitchFamily="34" charset="0"/>
              </a:rPr>
              <a:t> and </a:t>
            </a:r>
            <a:r>
              <a:rPr lang="en-GB" sz="1600" dirty="0" err="1">
                <a:solidFill>
                  <a:schemeClr val="bg1">
                    <a:lumMod val="65000"/>
                  </a:schemeClr>
                </a:solidFill>
                <a:latin typeface="Calibri" pitchFamily="34" charset="0"/>
                <a:cs typeface="Arial" pitchFamily="34" charset="0"/>
              </a:rPr>
              <a:t>Lenardic</a:t>
            </a:r>
            <a:r>
              <a:rPr lang="en-GB" sz="1600" dirty="0">
                <a:solidFill>
                  <a:schemeClr val="bg1">
                    <a:lumMod val="65000"/>
                  </a:schemeClr>
                </a:solidFill>
                <a:latin typeface="Calibri" pitchFamily="34" charset="0"/>
                <a:cs typeface="Arial" pitchFamily="34" charset="0"/>
              </a:rPr>
              <a:t> (2008; thick asthenosphere)</a:t>
            </a:r>
          </a:p>
        </p:txBody>
      </p:sp>
      <p:sp>
        <p:nvSpPr>
          <p:cNvPr id="66" name="Figura a mano libera 65">
            <a:extLst>
              <a:ext uri="{FF2B5EF4-FFF2-40B4-BE49-F238E27FC236}">
                <a16:creationId xmlns:a16="http://schemas.microsoft.com/office/drawing/2014/main" id="{1F33E8CF-835F-DAAA-9CC3-384AC8F0288A}"/>
              </a:ext>
            </a:extLst>
          </p:cNvPr>
          <p:cNvSpPr/>
          <p:nvPr/>
        </p:nvSpPr>
        <p:spPr bwMode="auto">
          <a:xfrm>
            <a:off x="933449" y="1519238"/>
            <a:ext cx="2816747" cy="4869987"/>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 name="connsiteX0" fmla="*/ 0 w 2816747"/>
              <a:gd name="connsiteY0" fmla="*/ 0 h 4869987"/>
              <a:gd name="connsiteX1" fmla="*/ 1809750 w 2816747"/>
              <a:gd name="connsiteY1" fmla="*/ 101218 h 4869987"/>
              <a:gd name="connsiteX2" fmla="*/ 2145416 w 2816747"/>
              <a:gd name="connsiteY2" fmla="*/ 216965 h 4869987"/>
              <a:gd name="connsiteX3" fmla="*/ 2075968 w 2816747"/>
              <a:gd name="connsiteY3" fmla="*/ 471608 h 4869987"/>
              <a:gd name="connsiteX4" fmla="*/ 2110692 w 2816747"/>
              <a:gd name="connsiteY4" fmla="*/ 946170 h 4869987"/>
              <a:gd name="connsiteX5" fmla="*/ 2075968 w 2816747"/>
              <a:gd name="connsiteY5" fmla="*/ 3944013 h 4869987"/>
              <a:gd name="connsiteX6" fmla="*/ 2295887 w 2816747"/>
              <a:gd name="connsiteY6" fmla="*/ 4615344 h 4869987"/>
              <a:gd name="connsiteX7" fmla="*/ 2816747 w 2816747"/>
              <a:gd name="connsiteY7" fmla="*/ 4869987 h 48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6747" h="4869987">
                <a:moveTo>
                  <a:pt x="0" y="0"/>
                </a:moveTo>
                <a:cubicBezTo>
                  <a:pt x="724382" y="43405"/>
                  <a:pt x="1452181" y="65057"/>
                  <a:pt x="1809750" y="101218"/>
                </a:cubicBezTo>
                <a:cubicBezTo>
                  <a:pt x="2167319" y="137379"/>
                  <a:pt x="2101046" y="155233"/>
                  <a:pt x="2145416" y="216965"/>
                </a:cubicBezTo>
                <a:cubicBezTo>
                  <a:pt x="2189786" y="278697"/>
                  <a:pt x="2081755" y="350074"/>
                  <a:pt x="2075968" y="471608"/>
                </a:cubicBezTo>
                <a:cubicBezTo>
                  <a:pt x="2070181" y="593142"/>
                  <a:pt x="2110692" y="367436"/>
                  <a:pt x="2110692" y="946170"/>
                </a:cubicBezTo>
                <a:cubicBezTo>
                  <a:pt x="2110692" y="1524904"/>
                  <a:pt x="2045102" y="3332484"/>
                  <a:pt x="2075968" y="3944013"/>
                </a:cubicBezTo>
                <a:cubicBezTo>
                  <a:pt x="2106834" y="4555542"/>
                  <a:pt x="2172424" y="4461015"/>
                  <a:pt x="2295887" y="4615344"/>
                </a:cubicBezTo>
                <a:cubicBezTo>
                  <a:pt x="2419350" y="4769673"/>
                  <a:pt x="2618048" y="4819830"/>
                  <a:pt x="2816747" y="4869987"/>
                </a:cubicBezTo>
              </a:path>
            </a:pathLst>
          </a:custGeom>
          <a:noFill/>
          <a:ln w="19050" cap="flat" cmpd="sng" algn="ctr">
            <a:solidFill>
              <a:srgbClr val="66FF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7" name="CasellaDiTesto 66">
            <a:extLst>
              <a:ext uri="{FF2B5EF4-FFF2-40B4-BE49-F238E27FC236}">
                <a16:creationId xmlns:a16="http://schemas.microsoft.com/office/drawing/2014/main" id="{6327DAA7-0D8B-27D7-7E98-343B259E4899}"/>
              </a:ext>
            </a:extLst>
          </p:cNvPr>
          <p:cNvSpPr txBox="1">
            <a:spLocks noChangeArrowheads="1"/>
          </p:cNvSpPr>
          <p:nvPr/>
        </p:nvSpPr>
        <p:spPr bwMode="auto">
          <a:xfrm>
            <a:off x="4305300" y="4007455"/>
            <a:ext cx="1464241" cy="338554"/>
          </a:xfrm>
          <a:prstGeom prst="rect">
            <a:avLst/>
          </a:prstGeom>
          <a:noFill/>
          <a:ln w="9525">
            <a:noFill/>
            <a:miter lim="800000"/>
            <a:headEnd/>
            <a:tailEnd/>
          </a:ln>
        </p:spPr>
        <p:txBody>
          <a:bodyPr wrap="square">
            <a:spAutoFit/>
          </a:bodyPr>
          <a:lstStyle/>
          <a:p>
            <a:pPr eaLnBrk="0" hangingPunct="0"/>
            <a:r>
              <a:rPr lang="en-GB" sz="1600" dirty="0">
                <a:solidFill>
                  <a:srgbClr val="66FF33"/>
                </a:solidFill>
                <a:latin typeface="Calibri" pitchFamily="34" charset="0"/>
                <a:cs typeface="Arial" pitchFamily="34" charset="0"/>
              </a:rPr>
              <a:t>King (2015)</a:t>
            </a:r>
          </a:p>
        </p:txBody>
      </p:sp>
      <p:sp>
        <p:nvSpPr>
          <p:cNvPr id="68" name="Figura a mano libera 67">
            <a:extLst>
              <a:ext uri="{FF2B5EF4-FFF2-40B4-BE49-F238E27FC236}">
                <a16:creationId xmlns:a16="http://schemas.microsoft.com/office/drawing/2014/main" id="{210FE300-BEC2-5660-AAB1-C8B9266B34C8}"/>
              </a:ext>
            </a:extLst>
          </p:cNvPr>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Figura a mano libera 68">
            <a:extLst>
              <a:ext uri="{FF2B5EF4-FFF2-40B4-BE49-F238E27FC236}">
                <a16:creationId xmlns:a16="http://schemas.microsoft.com/office/drawing/2014/main" id="{F7817571-EAA5-173A-58C2-E8615E9FF132}"/>
              </a:ext>
            </a:extLst>
          </p:cNvPr>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19050" cap="flat" cmpd="sng" algn="ctr">
            <a:solidFill>
              <a:srgbClr val="FF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Figura a mano libera 69">
            <a:extLst>
              <a:ext uri="{FF2B5EF4-FFF2-40B4-BE49-F238E27FC236}">
                <a16:creationId xmlns:a16="http://schemas.microsoft.com/office/drawing/2014/main" id="{57BF8CD0-7B45-881A-CCB8-319FB590B6C1}"/>
              </a:ext>
            </a:extLst>
          </p:cNvPr>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CasellaDiTesto 70">
            <a:extLst>
              <a:ext uri="{FF2B5EF4-FFF2-40B4-BE49-F238E27FC236}">
                <a16:creationId xmlns:a16="http://schemas.microsoft.com/office/drawing/2014/main" id="{5F4E795F-0665-5AC0-F99E-D80323EF96FB}"/>
              </a:ext>
            </a:extLst>
          </p:cNvPr>
          <p:cNvSpPr txBox="1">
            <a:spLocks noChangeArrowheads="1"/>
          </p:cNvSpPr>
          <p:nvPr/>
        </p:nvSpPr>
        <p:spPr bwMode="auto">
          <a:xfrm>
            <a:off x="4305301" y="4968536"/>
            <a:ext cx="2206284" cy="338554"/>
          </a:xfrm>
          <a:prstGeom prst="rect">
            <a:avLst/>
          </a:prstGeom>
          <a:noFill/>
          <a:ln w="9525">
            <a:noFill/>
            <a:miter lim="800000"/>
            <a:headEnd/>
            <a:tailEnd/>
          </a:ln>
        </p:spPr>
        <p:txBody>
          <a:bodyPr wrap="square">
            <a:spAutoFit/>
          </a:bodyPr>
          <a:lstStyle/>
          <a:p>
            <a:pPr eaLnBrk="0" hangingPunct="0"/>
            <a:r>
              <a:rPr lang="en-GB" sz="1600" dirty="0" err="1">
                <a:solidFill>
                  <a:schemeClr val="bg1"/>
                </a:solidFill>
                <a:latin typeface="Calibri" pitchFamily="34" charset="0"/>
                <a:cs typeface="Arial" pitchFamily="34" charset="0"/>
              </a:rPr>
              <a:t>Coltice</a:t>
            </a:r>
            <a:r>
              <a:rPr lang="en-GB" sz="1600" dirty="0">
                <a:solidFill>
                  <a:schemeClr val="bg1"/>
                </a:solidFill>
                <a:latin typeface="Calibri" pitchFamily="34" charset="0"/>
                <a:cs typeface="Arial" pitchFamily="34" charset="0"/>
              </a:rPr>
              <a:t> et al. (2018)</a:t>
            </a:r>
          </a:p>
        </p:txBody>
      </p:sp>
      <p:grpSp>
        <p:nvGrpSpPr>
          <p:cNvPr id="3" name="Gruppo 71">
            <a:extLst>
              <a:ext uri="{FF2B5EF4-FFF2-40B4-BE49-F238E27FC236}">
                <a16:creationId xmlns:a16="http://schemas.microsoft.com/office/drawing/2014/main" id="{180EED10-677F-3C30-AE28-3ED0805E0050}"/>
              </a:ext>
            </a:extLst>
          </p:cNvPr>
          <p:cNvGrpSpPr/>
          <p:nvPr/>
        </p:nvGrpSpPr>
        <p:grpSpPr>
          <a:xfrm>
            <a:off x="965200" y="1524000"/>
            <a:ext cx="2705100" cy="4965701"/>
            <a:chOff x="965200" y="1524000"/>
            <a:chExt cx="2705100" cy="4965701"/>
          </a:xfrm>
        </p:grpSpPr>
        <p:sp>
          <p:nvSpPr>
            <p:cNvPr id="73" name="Figura a mano libera 72">
              <a:extLst>
                <a:ext uri="{FF2B5EF4-FFF2-40B4-BE49-F238E27FC236}">
                  <a16:creationId xmlns:a16="http://schemas.microsoft.com/office/drawing/2014/main" id="{52BCB48D-5E89-BC94-04F2-CEACE6576918}"/>
                </a:ext>
              </a:extLst>
            </p:cNvPr>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4" name="Figura a mano libera 73">
              <a:extLst>
                <a:ext uri="{FF2B5EF4-FFF2-40B4-BE49-F238E27FC236}">
                  <a16:creationId xmlns:a16="http://schemas.microsoft.com/office/drawing/2014/main" id="{A339AFBA-6B1B-4E66-7256-011ADE51EFD3}"/>
                </a:ext>
              </a:extLst>
            </p:cNvPr>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Figura a mano libera 74">
              <a:extLst>
                <a:ext uri="{FF2B5EF4-FFF2-40B4-BE49-F238E27FC236}">
                  <a16:creationId xmlns:a16="http://schemas.microsoft.com/office/drawing/2014/main" id="{85CD1FB2-FEC0-3B2E-1529-803EF1764497}"/>
                </a:ext>
              </a:extLst>
            </p:cNvPr>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76" name="CasellaDiTesto 75">
            <a:extLst>
              <a:ext uri="{FF2B5EF4-FFF2-40B4-BE49-F238E27FC236}">
                <a16:creationId xmlns:a16="http://schemas.microsoft.com/office/drawing/2014/main" id="{F886345B-383D-49C6-69D0-6D58C0D78B48}"/>
              </a:ext>
            </a:extLst>
          </p:cNvPr>
          <p:cNvSpPr txBox="1">
            <a:spLocks noChangeArrowheads="1"/>
          </p:cNvSpPr>
          <p:nvPr/>
        </p:nvSpPr>
        <p:spPr bwMode="auto">
          <a:xfrm>
            <a:off x="4305300" y="5284984"/>
            <a:ext cx="3659902" cy="338554"/>
          </a:xfrm>
          <a:prstGeom prst="rect">
            <a:avLst/>
          </a:prstGeom>
          <a:noFill/>
          <a:ln w="9525">
            <a:noFill/>
            <a:miter lim="800000"/>
            <a:headEnd/>
            <a:tailEnd/>
          </a:ln>
        </p:spPr>
        <p:txBody>
          <a:bodyPr wrap="square">
            <a:spAutoFit/>
          </a:bodyPr>
          <a:lstStyle/>
          <a:p>
            <a:pPr eaLnBrk="0" hangingPunct="0"/>
            <a:r>
              <a:rPr lang="en-GB" sz="1600" dirty="0" err="1">
                <a:solidFill>
                  <a:schemeClr val="accent1">
                    <a:lumMod val="75000"/>
                  </a:schemeClr>
                </a:solidFill>
                <a:latin typeface="Calibri" pitchFamily="34" charset="0"/>
                <a:cs typeface="Arial" pitchFamily="34" charset="0"/>
              </a:rPr>
              <a:t>Ulvrova</a:t>
            </a:r>
            <a:r>
              <a:rPr lang="en-GB" sz="1600" dirty="0">
                <a:solidFill>
                  <a:schemeClr val="accent1">
                    <a:lumMod val="75000"/>
                  </a:schemeClr>
                </a:solidFill>
                <a:latin typeface="Calibri" pitchFamily="34" charset="0"/>
                <a:cs typeface="Arial" pitchFamily="34" charset="0"/>
              </a:rPr>
              <a:t> et al. (2019) (min-med-max)</a:t>
            </a:r>
          </a:p>
        </p:txBody>
      </p:sp>
      <p:sp>
        <p:nvSpPr>
          <p:cNvPr id="77" name="CasellaDiTesto 76">
            <a:extLst>
              <a:ext uri="{FF2B5EF4-FFF2-40B4-BE49-F238E27FC236}">
                <a16:creationId xmlns:a16="http://schemas.microsoft.com/office/drawing/2014/main" id="{F3981446-A899-4FFC-87CE-564D1B0F079C}"/>
              </a:ext>
            </a:extLst>
          </p:cNvPr>
          <p:cNvSpPr txBox="1">
            <a:spLocks noChangeArrowheads="1"/>
          </p:cNvSpPr>
          <p:nvPr/>
        </p:nvSpPr>
        <p:spPr bwMode="auto">
          <a:xfrm>
            <a:off x="4305299" y="1481138"/>
            <a:ext cx="2165413" cy="338554"/>
          </a:xfrm>
          <a:prstGeom prst="rect">
            <a:avLst/>
          </a:prstGeom>
          <a:noFill/>
          <a:ln w="9525">
            <a:noFill/>
            <a:miter lim="800000"/>
            <a:headEnd/>
            <a:tailEnd/>
          </a:ln>
        </p:spPr>
        <p:txBody>
          <a:bodyPr wrap="square">
            <a:spAutoFit/>
          </a:bodyPr>
          <a:lstStyle/>
          <a:p>
            <a:pPr eaLnBrk="0" hangingPunct="0"/>
            <a:r>
              <a:rPr lang="en-GB" sz="1600" dirty="0" err="1">
                <a:solidFill>
                  <a:schemeClr val="accent1"/>
                </a:solidFill>
                <a:latin typeface="Calibri" pitchFamily="34" charset="0"/>
                <a:cs typeface="Arial" pitchFamily="34" charset="0"/>
              </a:rPr>
              <a:t>Tackley</a:t>
            </a:r>
            <a:r>
              <a:rPr lang="en-GB" sz="1600" dirty="0">
                <a:solidFill>
                  <a:schemeClr val="accent1"/>
                </a:solidFill>
                <a:latin typeface="Calibri" pitchFamily="34" charset="0"/>
                <a:cs typeface="Arial" pitchFamily="34" charset="0"/>
              </a:rPr>
              <a:t> et al. (1993)</a:t>
            </a:r>
          </a:p>
        </p:txBody>
      </p:sp>
      <p:sp>
        <p:nvSpPr>
          <p:cNvPr id="78" name="CasellaDiTesto 77">
            <a:extLst>
              <a:ext uri="{FF2B5EF4-FFF2-40B4-BE49-F238E27FC236}">
                <a16:creationId xmlns:a16="http://schemas.microsoft.com/office/drawing/2014/main" id="{FF803403-617B-E42F-B770-5573096EE75E}"/>
              </a:ext>
            </a:extLst>
          </p:cNvPr>
          <p:cNvSpPr txBox="1">
            <a:spLocks noChangeArrowheads="1"/>
          </p:cNvSpPr>
          <p:nvPr/>
        </p:nvSpPr>
        <p:spPr bwMode="auto">
          <a:xfrm>
            <a:off x="4305300" y="1797585"/>
            <a:ext cx="2468637" cy="338554"/>
          </a:xfrm>
          <a:prstGeom prst="rect">
            <a:avLst/>
          </a:prstGeom>
          <a:noFill/>
          <a:ln w="9525">
            <a:noFill/>
            <a:miter lim="800000"/>
            <a:headEnd/>
            <a:tailEnd/>
          </a:ln>
        </p:spPr>
        <p:txBody>
          <a:bodyPr wrap="square">
            <a:spAutoFit/>
          </a:bodyPr>
          <a:lstStyle/>
          <a:p>
            <a:pPr eaLnBrk="0" hangingPunct="0"/>
            <a:r>
              <a:rPr lang="en-GB" sz="1600" dirty="0" err="1">
                <a:solidFill>
                  <a:srgbClr val="FFFF00"/>
                </a:solidFill>
                <a:latin typeface="Calibri" pitchFamily="34" charset="0"/>
                <a:cs typeface="Arial" pitchFamily="34" charset="0"/>
              </a:rPr>
              <a:t>Schuberth</a:t>
            </a:r>
            <a:r>
              <a:rPr lang="en-GB" sz="1600" dirty="0">
                <a:solidFill>
                  <a:srgbClr val="FFFF00"/>
                </a:solidFill>
                <a:latin typeface="Calibri" pitchFamily="34" charset="0"/>
                <a:cs typeface="Arial" pitchFamily="34" charset="0"/>
              </a:rPr>
              <a:t> et al. (2009)</a:t>
            </a:r>
          </a:p>
        </p:txBody>
      </p:sp>
      <p:sp>
        <p:nvSpPr>
          <p:cNvPr id="79" name="CasellaDiTesto 78">
            <a:extLst>
              <a:ext uri="{FF2B5EF4-FFF2-40B4-BE49-F238E27FC236}">
                <a16:creationId xmlns:a16="http://schemas.microsoft.com/office/drawing/2014/main" id="{0BA89D47-BD01-DFD8-8328-FE37FCAC7292}"/>
              </a:ext>
            </a:extLst>
          </p:cNvPr>
          <p:cNvSpPr txBox="1">
            <a:spLocks noChangeArrowheads="1"/>
          </p:cNvSpPr>
          <p:nvPr/>
        </p:nvSpPr>
        <p:spPr bwMode="auto">
          <a:xfrm>
            <a:off x="4305300" y="2739501"/>
            <a:ext cx="4392722" cy="338554"/>
          </a:xfrm>
          <a:prstGeom prst="rect">
            <a:avLst/>
          </a:prstGeom>
          <a:noFill/>
          <a:ln w="9525">
            <a:noFill/>
            <a:miter lim="800000"/>
            <a:headEnd/>
            <a:tailEnd/>
          </a:ln>
        </p:spPr>
        <p:txBody>
          <a:bodyPr wrap="square">
            <a:spAutoFit/>
          </a:bodyPr>
          <a:lstStyle/>
          <a:p>
            <a:pPr eaLnBrk="0" hangingPunct="0"/>
            <a:r>
              <a:rPr lang="en-GB" sz="1600" dirty="0" err="1">
                <a:solidFill>
                  <a:srgbClr val="7030A0"/>
                </a:solidFill>
                <a:latin typeface="Calibri" pitchFamily="34" charset="0"/>
                <a:cs typeface="Arial" pitchFamily="34" charset="0"/>
              </a:rPr>
              <a:t>Sinha</a:t>
            </a:r>
            <a:r>
              <a:rPr lang="en-GB" sz="1600" dirty="0">
                <a:solidFill>
                  <a:srgbClr val="7030A0"/>
                </a:solidFill>
                <a:latin typeface="Calibri" pitchFamily="34" charset="0"/>
                <a:cs typeface="Arial" pitchFamily="34" charset="0"/>
              </a:rPr>
              <a:t> and Butler (2007; no internal heating)</a:t>
            </a:r>
          </a:p>
        </p:txBody>
      </p:sp>
      <p:sp>
        <p:nvSpPr>
          <p:cNvPr id="80" name="CasellaDiTesto 79">
            <a:extLst>
              <a:ext uri="{FF2B5EF4-FFF2-40B4-BE49-F238E27FC236}">
                <a16:creationId xmlns:a16="http://schemas.microsoft.com/office/drawing/2014/main" id="{3FB6A040-4EF2-D6F0-5CBF-BA7EFF925D9F}"/>
              </a:ext>
            </a:extLst>
          </p:cNvPr>
          <p:cNvSpPr txBox="1">
            <a:spLocks noChangeArrowheads="1"/>
          </p:cNvSpPr>
          <p:nvPr/>
        </p:nvSpPr>
        <p:spPr bwMode="auto">
          <a:xfrm>
            <a:off x="4305300" y="4331328"/>
            <a:ext cx="2584001" cy="338554"/>
          </a:xfrm>
          <a:prstGeom prst="rect">
            <a:avLst/>
          </a:prstGeom>
          <a:noFill/>
          <a:ln w="9525">
            <a:noFill/>
            <a:miter lim="800000"/>
            <a:headEnd/>
            <a:tailEnd/>
          </a:ln>
        </p:spPr>
        <p:txBody>
          <a:bodyPr wrap="square">
            <a:spAutoFit/>
          </a:bodyPr>
          <a:lstStyle/>
          <a:p>
            <a:pPr eaLnBrk="0" hangingPunct="0"/>
            <a:r>
              <a:rPr lang="en-GB" sz="1600" dirty="0">
                <a:solidFill>
                  <a:srgbClr val="FFC000"/>
                </a:solidFill>
                <a:latin typeface="Calibri" pitchFamily="34" charset="0"/>
                <a:cs typeface="Arial" pitchFamily="34" charset="0"/>
              </a:rPr>
              <a:t>Nakagawa et al. (2015)</a:t>
            </a:r>
          </a:p>
        </p:txBody>
      </p:sp>
      <p:sp>
        <p:nvSpPr>
          <p:cNvPr id="81" name="CasellaDiTesto 80">
            <a:extLst>
              <a:ext uri="{FF2B5EF4-FFF2-40B4-BE49-F238E27FC236}">
                <a16:creationId xmlns:a16="http://schemas.microsoft.com/office/drawing/2014/main" id="{2F4500B9-3229-8428-1918-30D8392B3247}"/>
              </a:ext>
            </a:extLst>
          </p:cNvPr>
          <p:cNvSpPr txBox="1">
            <a:spLocks noChangeArrowheads="1"/>
          </p:cNvSpPr>
          <p:nvPr/>
        </p:nvSpPr>
        <p:spPr bwMode="auto">
          <a:xfrm>
            <a:off x="4305300" y="4651298"/>
            <a:ext cx="2795368" cy="338554"/>
          </a:xfrm>
          <a:prstGeom prst="rect">
            <a:avLst/>
          </a:prstGeom>
          <a:noFill/>
          <a:ln w="9525">
            <a:noFill/>
            <a:miter lim="800000"/>
            <a:headEnd/>
            <a:tailEnd/>
          </a:ln>
        </p:spPr>
        <p:txBody>
          <a:bodyPr wrap="square">
            <a:spAutoFit/>
          </a:bodyPr>
          <a:lstStyle/>
          <a:p>
            <a:pPr eaLnBrk="0" hangingPunct="0"/>
            <a:r>
              <a:rPr lang="en-GB" sz="1600" dirty="0" err="1">
                <a:solidFill>
                  <a:srgbClr val="FFCCFF"/>
                </a:solidFill>
                <a:latin typeface="Calibri" pitchFamily="34" charset="0"/>
                <a:cs typeface="Arial" pitchFamily="34" charset="0"/>
              </a:rPr>
              <a:t>Zhong</a:t>
            </a:r>
            <a:r>
              <a:rPr lang="en-GB" sz="1600" dirty="0">
                <a:solidFill>
                  <a:srgbClr val="FFCCFF"/>
                </a:solidFill>
                <a:latin typeface="Calibri" pitchFamily="34" charset="0"/>
                <a:cs typeface="Arial" pitchFamily="34" charset="0"/>
              </a:rPr>
              <a:t> and Rudolph (2015)</a:t>
            </a:r>
          </a:p>
        </p:txBody>
      </p:sp>
      <p:sp>
        <p:nvSpPr>
          <p:cNvPr id="82" name="CasellaDiTesto 81">
            <a:extLst>
              <a:ext uri="{FF2B5EF4-FFF2-40B4-BE49-F238E27FC236}">
                <a16:creationId xmlns:a16="http://schemas.microsoft.com/office/drawing/2014/main" id="{27C43CCD-A541-8341-E3A1-6A27F6EC59F9}"/>
              </a:ext>
            </a:extLst>
          </p:cNvPr>
          <p:cNvSpPr txBox="1">
            <a:spLocks noChangeArrowheads="1"/>
          </p:cNvSpPr>
          <p:nvPr/>
        </p:nvSpPr>
        <p:spPr bwMode="auto">
          <a:xfrm>
            <a:off x="4305299" y="2429110"/>
            <a:ext cx="3161093" cy="338554"/>
          </a:xfrm>
          <a:prstGeom prst="rect">
            <a:avLst/>
          </a:prstGeom>
          <a:noFill/>
          <a:ln w="9525">
            <a:noFill/>
            <a:miter lim="800000"/>
            <a:headEnd/>
            <a:tailEnd/>
          </a:ln>
        </p:spPr>
        <p:txBody>
          <a:bodyPr wrap="square">
            <a:spAutoFit/>
          </a:bodyPr>
          <a:lstStyle/>
          <a:p>
            <a:pPr eaLnBrk="0" hangingPunct="0"/>
            <a:r>
              <a:rPr lang="en-GB" sz="1600" dirty="0">
                <a:solidFill>
                  <a:srgbClr val="00B050"/>
                </a:solidFill>
                <a:latin typeface="Calibri" pitchFamily="34" charset="0"/>
                <a:cs typeface="Arial" pitchFamily="34" charset="0"/>
              </a:rPr>
              <a:t>Moore (2008; internal heating)</a:t>
            </a:r>
          </a:p>
        </p:txBody>
      </p:sp>
      <p:sp>
        <p:nvSpPr>
          <p:cNvPr id="83" name="CasellaDiTesto 82">
            <a:extLst>
              <a:ext uri="{FF2B5EF4-FFF2-40B4-BE49-F238E27FC236}">
                <a16:creationId xmlns:a16="http://schemas.microsoft.com/office/drawing/2014/main" id="{2386D7CA-AFB0-A095-D725-1D10F0A94EC2}"/>
              </a:ext>
            </a:extLst>
          </p:cNvPr>
          <p:cNvSpPr txBox="1">
            <a:spLocks noChangeArrowheads="1"/>
          </p:cNvSpPr>
          <p:nvPr/>
        </p:nvSpPr>
        <p:spPr bwMode="auto">
          <a:xfrm>
            <a:off x="4305301" y="2112954"/>
            <a:ext cx="3436730" cy="338554"/>
          </a:xfrm>
          <a:prstGeom prst="rect">
            <a:avLst/>
          </a:prstGeom>
          <a:noFill/>
          <a:ln w="9525">
            <a:noFill/>
            <a:miter lim="800000"/>
            <a:headEnd/>
            <a:tailEnd/>
          </a:ln>
        </p:spPr>
        <p:txBody>
          <a:bodyPr wrap="square">
            <a:spAutoFit/>
          </a:bodyPr>
          <a:lstStyle/>
          <a:p>
            <a:pPr eaLnBrk="0" hangingPunct="0"/>
            <a:r>
              <a:rPr lang="en-GB" sz="1600" dirty="0">
                <a:solidFill>
                  <a:srgbClr val="92D050"/>
                </a:solidFill>
                <a:latin typeface="Calibri" pitchFamily="34" charset="0"/>
                <a:cs typeface="Arial" pitchFamily="34" charset="0"/>
              </a:rPr>
              <a:t>Moore (2008; no internal heating)</a:t>
            </a:r>
          </a:p>
        </p:txBody>
      </p:sp>
      <p:sp>
        <p:nvSpPr>
          <p:cNvPr id="86" name="CasellaDiTesto 85">
            <a:extLst>
              <a:ext uri="{FF2B5EF4-FFF2-40B4-BE49-F238E27FC236}">
                <a16:creationId xmlns:a16="http://schemas.microsoft.com/office/drawing/2014/main" id="{F5A2E58C-9FEB-596E-B9FA-544486AAE7CE}"/>
              </a:ext>
            </a:extLst>
          </p:cNvPr>
          <p:cNvSpPr txBox="1">
            <a:spLocks noChangeArrowheads="1"/>
          </p:cNvSpPr>
          <p:nvPr/>
        </p:nvSpPr>
        <p:spPr bwMode="auto">
          <a:xfrm>
            <a:off x="4305300" y="3052098"/>
            <a:ext cx="4156642" cy="338554"/>
          </a:xfrm>
          <a:prstGeom prst="rect">
            <a:avLst/>
          </a:prstGeom>
          <a:noFill/>
          <a:ln w="9525">
            <a:noFill/>
            <a:miter lim="800000"/>
            <a:headEnd/>
            <a:tailEnd/>
          </a:ln>
        </p:spPr>
        <p:txBody>
          <a:bodyPr wrap="square">
            <a:spAutoFit/>
          </a:bodyPr>
          <a:lstStyle/>
          <a:p>
            <a:pPr eaLnBrk="0" hangingPunct="0"/>
            <a:r>
              <a:rPr lang="en-GB" sz="1600" dirty="0">
                <a:solidFill>
                  <a:srgbClr val="990099"/>
                </a:solidFill>
                <a:latin typeface="Calibri" pitchFamily="34" charset="0"/>
                <a:cs typeface="Arial" pitchFamily="34" charset="0"/>
              </a:rPr>
              <a:t>Sinha and Butler (2007; internal heating)</a:t>
            </a:r>
          </a:p>
        </p:txBody>
      </p:sp>
      <p:grpSp>
        <p:nvGrpSpPr>
          <p:cNvPr id="96" name="Gruppo 95">
            <a:extLst>
              <a:ext uri="{FF2B5EF4-FFF2-40B4-BE49-F238E27FC236}">
                <a16:creationId xmlns:a16="http://schemas.microsoft.com/office/drawing/2014/main" id="{F4E231BE-DBCF-F342-6E98-50DE18F03183}"/>
              </a:ext>
            </a:extLst>
          </p:cNvPr>
          <p:cNvGrpSpPr/>
          <p:nvPr/>
        </p:nvGrpSpPr>
        <p:grpSpPr>
          <a:xfrm>
            <a:off x="920750" y="1517650"/>
            <a:ext cx="3390735" cy="4965700"/>
            <a:chOff x="920750" y="1517650"/>
            <a:chExt cx="3390735" cy="4965700"/>
          </a:xfrm>
        </p:grpSpPr>
        <p:sp>
          <p:nvSpPr>
            <p:cNvPr id="91" name="Figura a mano libera 90">
              <a:extLst>
                <a:ext uri="{FF2B5EF4-FFF2-40B4-BE49-F238E27FC236}">
                  <a16:creationId xmlns:a16="http://schemas.microsoft.com/office/drawing/2014/main" id="{348FB68F-AB81-BD5A-C483-D35DA7CB0817}"/>
                </a:ext>
              </a:extLst>
            </p:cNvPr>
            <p:cNvSpPr/>
            <p:nvPr/>
          </p:nvSpPr>
          <p:spPr>
            <a:xfrm>
              <a:off x="927100" y="1517650"/>
              <a:ext cx="3073400" cy="4965700"/>
            </a:xfrm>
            <a:custGeom>
              <a:avLst/>
              <a:gdLst>
                <a:gd name="connsiteX0" fmla="*/ 0 w 3073400"/>
                <a:gd name="connsiteY0" fmla="*/ 0 h 4965700"/>
                <a:gd name="connsiteX1" fmla="*/ 1219200 w 3073400"/>
                <a:gd name="connsiteY1" fmla="*/ 133350 h 4965700"/>
                <a:gd name="connsiteX2" fmla="*/ 1479550 w 3073400"/>
                <a:gd name="connsiteY2" fmla="*/ 203200 h 4965700"/>
                <a:gd name="connsiteX3" fmla="*/ 1625600 w 3073400"/>
                <a:gd name="connsiteY3" fmla="*/ 304800 h 4965700"/>
                <a:gd name="connsiteX4" fmla="*/ 1644650 w 3073400"/>
                <a:gd name="connsiteY4" fmla="*/ 406400 h 4965700"/>
                <a:gd name="connsiteX5" fmla="*/ 1581150 w 3073400"/>
                <a:gd name="connsiteY5" fmla="*/ 673100 h 4965700"/>
                <a:gd name="connsiteX6" fmla="*/ 1536700 w 3073400"/>
                <a:gd name="connsiteY6" fmla="*/ 1289050 h 4965700"/>
                <a:gd name="connsiteX7" fmla="*/ 1543050 w 3073400"/>
                <a:gd name="connsiteY7" fmla="*/ 2457450 h 4965700"/>
                <a:gd name="connsiteX8" fmla="*/ 1524000 w 3073400"/>
                <a:gd name="connsiteY8" fmla="*/ 3714750 h 4965700"/>
                <a:gd name="connsiteX9" fmla="*/ 1504950 w 3073400"/>
                <a:gd name="connsiteY9" fmla="*/ 4159250 h 4965700"/>
                <a:gd name="connsiteX10" fmla="*/ 1416050 w 3073400"/>
                <a:gd name="connsiteY10" fmla="*/ 4546600 h 4965700"/>
                <a:gd name="connsiteX11" fmla="*/ 1447800 w 3073400"/>
                <a:gd name="connsiteY11" fmla="*/ 4692650 h 4965700"/>
                <a:gd name="connsiteX12" fmla="*/ 1631950 w 3073400"/>
                <a:gd name="connsiteY12" fmla="*/ 4768850 h 4965700"/>
                <a:gd name="connsiteX13" fmla="*/ 1905000 w 3073400"/>
                <a:gd name="connsiteY13" fmla="*/ 4845050 h 4965700"/>
                <a:gd name="connsiteX14" fmla="*/ 2540000 w 3073400"/>
                <a:gd name="connsiteY14" fmla="*/ 4902200 h 4965700"/>
                <a:gd name="connsiteX15" fmla="*/ 3073400 w 3073400"/>
                <a:gd name="connsiteY1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00" h="4965700">
                  <a:moveTo>
                    <a:pt x="0" y="0"/>
                  </a:moveTo>
                  <a:lnTo>
                    <a:pt x="1219200" y="133350"/>
                  </a:lnTo>
                  <a:cubicBezTo>
                    <a:pt x="1465792" y="167217"/>
                    <a:pt x="1411817" y="174625"/>
                    <a:pt x="1479550" y="203200"/>
                  </a:cubicBezTo>
                  <a:cubicBezTo>
                    <a:pt x="1547283" y="231775"/>
                    <a:pt x="1598083" y="270933"/>
                    <a:pt x="1625600" y="304800"/>
                  </a:cubicBezTo>
                  <a:cubicBezTo>
                    <a:pt x="1653117" y="338667"/>
                    <a:pt x="1652058" y="345017"/>
                    <a:pt x="1644650" y="406400"/>
                  </a:cubicBezTo>
                  <a:cubicBezTo>
                    <a:pt x="1637242" y="467783"/>
                    <a:pt x="1599142" y="525992"/>
                    <a:pt x="1581150" y="673100"/>
                  </a:cubicBezTo>
                  <a:cubicBezTo>
                    <a:pt x="1563158" y="820208"/>
                    <a:pt x="1543050" y="991658"/>
                    <a:pt x="1536700" y="1289050"/>
                  </a:cubicBezTo>
                  <a:cubicBezTo>
                    <a:pt x="1530350" y="1586442"/>
                    <a:pt x="1545167" y="2053167"/>
                    <a:pt x="1543050" y="2457450"/>
                  </a:cubicBezTo>
                  <a:cubicBezTo>
                    <a:pt x="1540933" y="2861733"/>
                    <a:pt x="1530350" y="3431117"/>
                    <a:pt x="1524000" y="3714750"/>
                  </a:cubicBezTo>
                  <a:cubicBezTo>
                    <a:pt x="1517650" y="3998383"/>
                    <a:pt x="1522942" y="4020608"/>
                    <a:pt x="1504950" y="4159250"/>
                  </a:cubicBezTo>
                  <a:cubicBezTo>
                    <a:pt x="1486958" y="4297892"/>
                    <a:pt x="1425575" y="4457700"/>
                    <a:pt x="1416050" y="4546600"/>
                  </a:cubicBezTo>
                  <a:cubicBezTo>
                    <a:pt x="1406525" y="4635500"/>
                    <a:pt x="1411817" y="4655608"/>
                    <a:pt x="1447800" y="4692650"/>
                  </a:cubicBezTo>
                  <a:cubicBezTo>
                    <a:pt x="1483783" y="4729692"/>
                    <a:pt x="1555750" y="4743450"/>
                    <a:pt x="1631950" y="4768850"/>
                  </a:cubicBezTo>
                  <a:cubicBezTo>
                    <a:pt x="1708150" y="4794250"/>
                    <a:pt x="1753658" y="4822825"/>
                    <a:pt x="1905000" y="4845050"/>
                  </a:cubicBezTo>
                  <a:cubicBezTo>
                    <a:pt x="2056342" y="4867275"/>
                    <a:pt x="2345267" y="4882092"/>
                    <a:pt x="2540000" y="4902200"/>
                  </a:cubicBezTo>
                  <a:cubicBezTo>
                    <a:pt x="2734733" y="4922308"/>
                    <a:pt x="2904066" y="4944004"/>
                    <a:pt x="3073400" y="496570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2" name="Figura a mano libera 91">
              <a:extLst>
                <a:ext uri="{FF2B5EF4-FFF2-40B4-BE49-F238E27FC236}">
                  <a16:creationId xmlns:a16="http://schemas.microsoft.com/office/drawing/2014/main" id="{413CE915-0107-CDC3-5F79-729CD3D13460}"/>
                </a:ext>
              </a:extLst>
            </p:cNvPr>
            <p:cNvSpPr/>
            <p:nvPr/>
          </p:nvSpPr>
          <p:spPr>
            <a:xfrm>
              <a:off x="920750" y="1517650"/>
              <a:ext cx="3073400" cy="4965700"/>
            </a:xfrm>
            <a:custGeom>
              <a:avLst/>
              <a:gdLst>
                <a:gd name="connsiteX0" fmla="*/ 0 w 3073400"/>
                <a:gd name="connsiteY0" fmla="*/ 0 h 4965700"/>
                <a:gd name="connsiteX1" fmla="*/ 1225550 w 3073400"/>
                <a:gd name="connsiteY1" fmla="*/ 120650 h 4965700"/>
                <a:gd name="connsiteX2" fmla="*/ 1657350 w 3073400"/>
                <a:gd name="connsiteY2" fmla="*/ 241300 h 4965700"/>
                <a:gd name="connsiteX3" fmla="*/ 1727200 w 3073400"/>
                <a:gd name="connsiteY3" fmla="*/ 457200 h 4965700"/>
                <a:gd name="connsiteX4" fmla="*/ 1670050 w 3073400"/>
                <a:gd name="connsiteY4" fmla="*/ 730250 h 4965700"/>
                <a:gd name="connsiteX5" fmla="*/ 1657350 w 3073400"/>
                <a:gd name="connsiteY5" fmla="*/ 1092200 h 4965700"/>
                <a:gd name="connsiteX6" fmla="*/ 1670050 w 3073400"/>
                <a:gd name="connsiteY6" fmla="*/ 1930400 h 4965700"/>
                <a:gd name="connsiteX7" fmla="*/ 1670050 w 3073400"/>
                <a:gd name="connsiteY7" fmla="*/ 2686050 h 4965700"/>
                <a:gd name="connsiteX8" fmla="*/ 1657350 w 3073400"/>
                <a:gd name="connsiteY8" fmla="*/ 3517900 h 4965700"/>
                <a:gd name="connsiteX9" fmla="*/ 1600200 w 3073400"/>
                <a:gd name="connsiteY9" fmla="*/ 4152900 h 4965700"/>
                <a:gd name="connsiteX10" fmla="*/ 1536700 w 3073400"/>
                <a:gd name="connsiteY10" fmla="*/ 4451350 h 4965700"/>
                <a:gd name="connsiteX11" fmla="*/ 1517650 w 3073400"/>
                <a:gd name="connsiteY11" fmla="*/ 4578350 h 4965700"/>
                <a:gd name="connsiteX12" fmla="*/ 1574800 w 3073400"/>
                <a:gd name="connsiteY12" fmla="*/ 4705350 h 4965700"/>
                <a:gd name="connsiteX13" fmla="*/ 1841500 w 3073400"/>
                <a:gd name="connsiteY13" fmla="*/ 4806950 h 4965700"/>
                <a:gd name="connsiteX14" fmla="*/ 2540000 w 3073400"/>
                <a:gd name="connsiteY14" fmla="*/ 4895850 h 4965700"/>
                <a:gd name="connsiteX15" fmla="*/ 3073400 w 3073400"/>
                <a:gd name="connsiteY1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00" h="4965700">
                  <a:moveTo>
                    <a:pt x="0" y="0"/>
                  </a:moveTo>
                  <a:cubicBezTo>
                    <a:pt x="474662" y="40216"/>
                    <a:pt x="949325" y="80433"/>
                    <a:pt x="1225550" y="120650"/>
                  </a:cubicBezTo>
                  <a:cubicBezTo>
                    <a:pt x="1501775" y="160867"/>
                    <a:pt x="1573742" y="185208"/>
                    <a:pt x="1657350" y="241300"/>
                  </a:cubicBezTo>
                  <a:cubicBezTo>
                    <a:pt x="1740958" y="297392"/>
                    <a:pt x="1725083" y="375708"/>
                    <a:pt x="1727200" y="457200"/>
                  </a:cubicBezTo>
                  <a:cubicBezTo>
                    <a:pt x="1729317" y="538692"/>
                    <a:pt x="1681692" y="624417"/>
                    <a:pt x="1670050" y="730250"/>
                  </a:cubicBezTo>
                  <a:cubicBezTo>
                    <a:pt x="1658408" y="836083"/>
                    <a:pt x="1657350" y="892175"/>
                    <a:pt x="1657350" y="1092200"/>
                  </a:cubicBezTo>
                  <a:cubicBezTo>
                    <a:pt x="1657350" y="1292225"/>
                    <a:pt x="1667933" y="1664758"/>
                    <a:pt x="1670050" y="1930400"/>
                  </a:cubicBezTo>
                  <a:cubicBezTo>
                    <a:pt x="1672167" y="2196042"/>
                    <a:pt x="1672167" y="2421467"/>
                    <a:pt x="1670050" y="2686050"/>
                  </a:cubicBezTo>
                  <a:cubicBezTo>
                    <a:pt x="1667933" y="2950633"/>
                    <a:pt x="1668992" y="3273425"/>
                    <a:pt x="1657350" y="3517900"/>
                  </a:cubicBezTo>
                  <a:cubicBezTo>
                    <a:pt x="1645708" y="3762375"/>
                    <a:pt x="1620308" y="3997325"/>
                    <a:pt x="1600200" y="4152900"/>
                  </a:cubicBezTo>
                  <a:cubicBezTo>
                    <a:pt x="1580092" y="4308475"/>
                    <a:pt x="1550458" y="4380442"/>
                    <a:pt x="1536700" y="4451350"/>
                  </a:cubicBezTo>
                  <a:cubicBezTo>
                    <a:pt x="1522942" y="4522258"/>
                    <a:pt x="1511300" y="4536017"/>
                    <a:pt x="1517650" y="4578350"/>
                  </a:cubicBezTo>
                  <a:cubicBezTo>
                    <a:pt x="1524000" y="4620683"/>
                    <a:pt x="1520825" y="4667250"/>
                    <a:pt x="1574800" y="4705350"/>
                  </a:cubicBezTo>
                  <a:cubicBezTo>
                    <a:pt x="1628775" y="4743450"/>
                    <a:pt x="1680633" y="4775200"/>
                    <a:pt x="1841500" y="4806950"/>
                  </a:cubicBezTo>
                  <a:cubicBezTo>
                    <a:pt x="2002367" y="4838700"/>
                    <a:pt x="2540000" y="4895850"/>
                    <a:pt x="2540000" y="4895850"/>
                  </a:cubicBezTo>
                  <a:lnTo>
                    <a:pt x="3073400" y="4965700"/>
                  </a:ln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3" name="Figura a mano libera 92">
              <a:extLst>
                <a:ext uri="{FF2B5EF4-FFF2-40B4-BE49-F238E27FC236}">
                  <a16:creationId xmlns:a16="http://schemas.microsoft.com/office/drawing/2014/main" id="{4D6E308B-6010-DE51-2849-AF1259E686E0}"/>
                </a:ext>
              </a:extLst>
            </p:cNvPr>
            <p:cNvSpPr/>
            <p:nvPr/>
          </p:nvSpPr>
          <p:spPr>
            <a:xfrm>
              <a:off x="920750" y="1517650"/>
              <a:ext cx="3067050" cy="4959350"/>
            </a:xfrm>
            <a:custGeom>
              <a:avLst/>
              <a:gdLst>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76400 w 3067050"/>
                <a:gd name="connsiteY9" fmla="*/ 4470400 h 4959350"/>
                <a:gd name="connsiteX10" fmla="*/ 1676400 w 3067050"/>
                <a:gd name="connsiteY10" fmla="*/ 467995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76400 w 3067050"/>
                <a:gd name="connsiteY9" fmla="*/ 44704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95450 w 3067050"/>
                <a:gd name="connsiteY9" fmla="*/ 44196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84350 w 3067050"/>
                <a:gd name="connsiteY8" fmla="*/ 4057650 h 4959350"/>
                <a:gd name="connsiteX9" fmla="*/ 1695450 w 3067050"/>
                <a:gd name="connsiteY9" fmla="*/ 44196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7050" h="4959350">
                  <a:moveTo>
                    <a:pt x="0" y="0"/>
                  </a:moveTo>
                  <a:cubicBezTo>
                    <a:pt x="486304" y="33337"/>
                    <a:pt x="972608" y="66675"/>
                    <a:pt x="1257300" y="101600"/>
                  </a:cubicBezTo>
                  <a:cubicBezTo>
                    <a:pt x="1541992" y="136525"/>
                    <a:pt x="1606550" y="160867"/>
                    <a:pt x="1708150" y="209550"/>
                  </a:cubicBezTo>
                  <a:cubicBezTo>
                    <a:pt x="1809750" y="258233"/>
                    <a:pt x="1840442" y="306917"/>
                    <a:pt x="1866900" y="393700"/>
                  </a:cubicBezTo>
                  <a:cubicBezTo>
                    <a:pt x="1893358" y="480483"/>
                    <a:pt x="1864783" y="558800"/>
                    <a:pt x="1866900" y="730250"/>
                  </a:cubicBezTo>
                  <a:cubicBezTo>
                    <a:pt x="1869017" y="901700"/>
                    <a:pt x="1878542" y="1149350"/>
                    <a:pt x="1879600" y="1422400"/>
                  </a:cubicBezTo>
                  <a:cubicBezTo>
                    <a:pt x="1880658" y="1695450"/>
                    <a:pt x="1878542" y="2040467"/>
                    <a:pt x="1873250" y="2368550"/>
                  </a:cubicBezTo>
                  <a:cubicBezTo>
                    <a:pt x="1867958" y="2696633"/>
                    <a:pt x="1862667" y="3109383"/>
                    <a:pt x="1847850" y="3390900"/>
                  </a:cubicBezTo>
                  <a:cubicBezTo>
                    <a:pt x="1833033" y="3672417"/>
                    <a:pt x="1809750" y="3886200"/>
                    <a:pt x="1784350" y="4057650"/>
                  </a:cubicBezTo>
                  <a:cubicBezTo>
                    <a:pt x="1758950" y="4229100"/>
                    <a:pt x="1712383" y="4323292"/>
                    <a:pt x="1695450" y="4419600"/>
                  </a:cubicBezTo>
                  <a:cubicBezTo>
                    <a:pt x="1678517" y="4515908"/>
                    <a:pt x="1648883" y="4573058"/>
                    <a:pt x="1682750" y="4635500"/>
                  </a:cubicBezTo>
                  <a:cubicBezTo>
                    <a:pt x="1716617" y="4697942"/>
                    <a:pt x="1751542" y="4749800"/>
                    <a:pt x="1898650" y="4794250"/>
                  </a:cubicBezTo>
                  <a:cubicBezTo>
                    <a:pt x="2045758" y="4838700"/>
                    <a:pt x="2370667" y="4874683"/>
                    <a:pt x="2565400" y="4902200"/>
                  </a:cubicBezTo>
                  <a:cubicBezTo>
                    <a:pt x="2760133" y="4929717"/>
                    <a:pt x="2913591" y="4944533"/>
                    <a:pt x="3067050" y="495935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4" name="Figura a mano libera 93">
              <a:extLst>
                <a:ext uri="{FF2B5EF4-FFF2-40B4-BE49-F238E27FC236}">
                  <a16:creationId xmlns:a16="http://schemas.microsoft.com/office/drawing/2014/main" id="{7D603A15-661A-AEE1-2C21-1416F4C5B10F}"/>
                </a:ext>
              </a:extLst>
            </p:cNvPr>
            <p:cNvSpPr/>
            <p:nvPr/>
          </p:nvSpPr>
          <p:spPr>
            <a:xfrm>
              <a:off x="920750" y="1517650"/>
              <a:ext cx="3073400" cy="4965700"/>
            </a:xfrm>
            <a:custGeom>
              <a:avLst/>
              <a:gdLst>
                <a:gd name="connsiteX0" fmla="*/ 0 w 3073400"/>
                <a:gd name="connsiteY0" fmla="*/ 0 h 4965700"/>
                <a:gd name="connsiteX1" fmla="*/ 1365250 w 3073400"/>
                <a:gd name="connsiteY1" fmla="*/ 95250 h 4965700"/>
                <a:gd name="connsiteX2" fmla="*/ 1949450 w 3073400"/>
                <a:gd name="connsiteY2" fmla="*/ 196850 h 4965700"/>
                <a:gd name="connsiteX3" fmla="*/ 2241550 w 3073400"/>
                <a:gd name="connsiteY3" fmla="*/ 292100 h 4965700"/>
                <a:gd name="connsiteX4" fmla="*/ 2374900 w 3073400"/>
                <a:gd name="connsiteY4" fmla="*/ 438150 h 4965700"/>
                <a:gd name="connsiteX5" fmla="*/ 2413000 w 3073400"/>
                <a:gd name="connsiteY5" fmla="*/ 933450 h 4965700"/>
                <a:gd name="connsiteX6" fmla="*/ 2393950 w 3073400"/>
                <a:gd name="connsiteY6" fmla="*/ 1784350 h 4965700"/>
                <a:gd name="connsiteX7" fmla="*/ 2349500 w 3073400"/>
                <a:gd name="connsiteY7" fmla="*/ 2692400 h 4965700"/>
                <a:gd name="connsiteX8" fmla="*/ 2305050 w 3073400"/>
                <a:gd name="connsiteY8" fmla="*/ 3371850 h 4965700"/>
                <a:gd name="connsiteX9" fmla="*/ 2235200 w 3073400"/>
                <a:gd name="connsiteY9" fmla="*/ 3943350 h 4965700"/>
                <a:gd name="connsiteX10" fmla="*/ 2139950 w 3073400"/>
                <a:gd name="connsiteY10" fmla="*/ 4349750 h 4965700"/>
                <a:gd name="connsiteX11" fmla="*/ 2070100 w 3073400"/>
                <a:gd name="connsiteY11" fmla="*/ 4546600 h 4965700"/>
                <a:gd name="connsiteX12" fmla="*/ 2076450 w 3073400"/>
                <a:gd name="connsiteY12" fmla="*/ 4667250 h 4965700"/>
                <a:gd name="connsiteX13" fmla="*/ 2133600 w 3073400"/>
                <a:gd name="connsiteY13" fmla="*/ 4749800 h 4965700"/>
                <a:gd name="connsiteX14" fmla="*/ 2336800 w 3073400"/>
                <a:gd name="connsiteY14" fmla="*/ 4845050 h 4965700"/>
                <a:gd name="connsiteX15" fmla="*/ 2597150 w 3073400"/>
                <a:gd name="connsiteY15" fmla="*/ 4889500 h 4965700"/>
                <a:gd name="connsiteX16" fmla="*/ 2863850 w 3073400"/>
                <a:gd name="connsiteY16" fmla="*/ 4927600 h 4965700"/>
                <a:gd name="connsiteX17" fmla="*/ 3073400 w 3073400"/>
                <a:gd name="connsiteY1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3400" h="4965700">
                  <a:moveTo>
                    <a:pt x="0" y="0"/>
                  </a:moveTo>
                  <a:lnTo>
                    <a:pt x="1365250" y="95250"/>
                  </a:lnTo>
                  <a:cubicBezTo>
                    <a:pt x="1690158" y="128058"/>
                    <a:pt x="1803400" y="164042"/>
                    <a:pt x="1949450" y="196850"/>
                  </a:cubicBezTo>
                  <a:cubicBezTo>
                    <a:pt x="2095500" y="229658"/>
                    <a:pt x="2170642" y="251883"/>
                    <a:pt x="2241550" y="292100"/>
                  </a:cubicBezTo>
                  <a:cubicBezTo>
                    <a:pt x="2312458" y="332317"/>
                    <a:pt x="2346325" y="331258"/>
                    <a:pt x="2374900" y="438150"/>
                  </a:cubicBezTo>
                  <a:cubicBezTo>
                    <a:pt x="2403475" y="545042"/>
                    <a:pt x="2409825" y="709083"/>
                    <a:pt x="2413000" y="933450"/>
                  </a:cubicBezTo>
                  <a:cubicBezTo>
                    <a:pt x="2416175" y="1157817"/>
                    <a:pt x="2404533" y="1491192"/>
                    <a:pt x="2393950" y="1784350"/>
                  </a:cubicBezTo>
                  <a:cubicBezTo>
                    <a:pt x="2383367" y="2077508"/>
                    <a:pt x="2364317" y="2427817"/>
                    <a:pt x="2349500" y="2692400"/>
                  </a:cubicBezTo>
                  <a:cubicBezTo>
                    <a:pt x="2334683" y="2956983"/>
                    <a:pt x="2324100" y="3163358"/>
                    <a:pt x="2305050" y="3371850"/>
                  </a:cubicBezTo>
                  <a:cubicBezTo>
                    <a:pt x="2286000" y="3580342"/>
                    <a:pt x="2262717" y="3780367"/>
                    <a:pt x="2235200" y="3943350"/>
                  </a:cubicBezTo>
                  <a:cubicBezTo>
                    <a:pt x="2207683" y="4106333"/>
                    <a:pt x="2167467" y="4249208"/>
                    <a:pt x="2139950" y="4349750"/>
                  </a:cubicBezTo>
                  <a:cubicBezTo>
                    <a:pt x="2112433" y="4450292"/>
                    <a:pt x="2080683" y="4493683"/>
                    <a:pt x="2070100" y="4546600"/>
                  </a:cubicBezTo>
                  <a:cubicBezTo>
                    <a:pt x="2059517" y="4599517"/>
                    <a:pt x="2065867" y="4633383"/>
                    <a:pt x="2076450" y="4667250"/>
                  </a:cubicBezTo>
                  <a:cubicBezTo>
                    <a:pt x="2087033" y="4701117"/>
                    <a:pt x="2090208" y="4720167"/>
                    <a:pt x="2133600" y="4749800"/>
                  </a:cubicBezTo>
                  <a:cubicBezTo>
                    <a:pt x="2176992" y="4779433"/>
                    <a:pt x="2259542" y="4821767"/>
                    <a:pt x="2336800" y="4845050"/>
                  </a:cubicBezTo>
                  <a:cubicBezTo>
                    <a:pt x="2414058" y="4868333"/>
                    <a:pt x="2509309" y="4875742"/>
                    <a:pt x="2597150" y="4889500"/>
                  </a:cubicBezTo>
                  <a:cubicBezTo>
                    <a:pt x="2684991" y="4903258"/>
                    <a:pt x="2784475" y="4914900"/>
                    <a:pt x="2863850" y="4927600"/>
                  </a:cubicBezTo>
                  <a:cubicBezTo>
                    <a:pt x="2943225" y="4940300"/>
                    <a:pt x="3008312" y="4953000"/>
                    <a:pt x="3073400" y="496570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5" name="Figura a mano libera 94">
              <a:extLst>
                <a:ext uri="{FF2B5EF4-FFF2-40B4-BE49-F238E27FC236}">
                  <a16:creationId xmlns:a16="http://schemas.microsoft.com/office/drawing/2014/main" id="{4D96FE48-E77E-EAED-A64D-A5B5476EF73B}"/>
                </a:ext>
              </a:extLst>
            </p:cNvPr>
            <p:cNvSpPr/>
            <p:nvPr/>
          </p:nvSpPr>
          <p:spPr>
            <a:xfrm>
              <a:off x="933450" y="1519238"/>
              <a:ext cx="3378035" cy="4964112"/>
            </a:xfrm>
            <a:custGeom>
              <a:avLst/>
              <a:gdLst>
                <a:gd name="connsiteX0" fmla="*/ 0 w 3404658"/>
                <a:gd name="connsiteY0" fmla="*/ 0 h 4965700"/>
                <a:gd name="connsiteX1" fmla="*/ 1244600 w 3404658"/>
                <a:gd name="connsiteY1" fmla="*/ 57150 h 4965700"/>
                <a:gd name="connsiteX2" fmla="*/ 2082800 w 3404658"/>
                <a:gd name="connsiteY2" fmla="*/ 101600 h 4965700"/>
                <a:gd name="connsiteX3" fmla="*/ 2578100 w 3404658"/>
                <a:gd name="connsiteY3" fmla="*/ 158750 h 4965700"/>
                <a:gd name="connsiteX4" fmla="*/ 2940050 w 3404658"/>
                <a:gd name="connsiteY4" fmla="*/ 196850 h 4965700"/>
                <a:gd name="connsiteX5" fmla="*/ 3251200 w 3404658"/>
                <a:gd name="connsiteY5" fmla="*/ 292100 h 4965700"/>
                <a:gd name="connsiteX6" fmla="*/ 3384550 w 3404658"/>
                <a:gd name="connsiteY6" fmla="*/ 520700 h 4965700"/>
                <a:gd name="connsiteX7" fmla="*/ 3371850 w 3404658"/>
                <a:gd name="connsiteY7" fmla="*/ 825500 h 4965700"/>
                <a:gd name="connsiteX8" fmla="*/ 3352800 w 3404658"/>
                <a:gd name="connsiteY8" fmla="*/ 1212850 h 4965700"/>
                <a:gd name="connsiteX9" fmla="*/ 3302000 w 3404658"/>
                <a:gd name="connsiteY9" fmla="*/ 1797050 h 4965700"/>
                <a:gd name="connsiteX10" fmla="*/ 3168650 w 3404658"/>
                <a:gd name="connsiteY10" fmla="*/ 2717800 h 4965700"/>
                <a:gd name="connsiteX11" fmla="*/ 3086100 w 3404658"/>
                <a:gd name="connsiteY11" fmla="*/ 3289300 h 4965700"/>
                <a:gd name="connsiteX12" fmla="*/ 2984500 w 3404658"/>
                <a:gd name="connsiteY12" fmla="*/ 3822700 h 4965700"/>
                <a:gd name="connsiteX13" fmla="*/ 2870200 w 3404658"/>
                <a:gd name="connsiteY13" fmla="*/ 4292600 h 4965700"/>
                <a:gd name="connsiteX14" fmla="*/ 2781300 w 3404658"/>
                <a:gd name="connsiteY14" fmla="*/ 4527550 h 4965700"/>
                <a:gd name="connsiteX15" fmla="*/ 2730500 w 3404658"/>
                <a:gd name="connsiteY15" fmla="*/ 4692650 h 4965700"/>
                <a:gd name="connsiteX16" fmla="*/ 2743200 w 3404658"/>
                <a:gd name="connsiteY16" fmla="*/ 4813300 h 4965700"/>
                <a:gd name="connsiteX17" fmla="*/ 2870200 w 3404658"/>
                <a:gd name="connsiteY17" fmla="*/ 4864100 h 4965700"/>
                <a:gd name="connsiteX18" fmla="*/ 2990850 w 3404658"/>
                <a:gd name="connsiteY18" fmla="*/ 4921250 h 4965700"/>
                <a:gd name="connsiteX19" fmla="*/ 3079750 w 3404658"/>
                <a:gd name="connsiteY19" fmla="*/ 4965700 h 4965700"/>
                <a:gd name="connsiteX0" fmla="*/ 0 w 3411008"/>
                <a:gd name="connsiteY0" fmla="*/ 0 h 4965700"/>
                <a:gd name="connsiteX1" fmla="*/ 1244600 w 3411008"/>
                <a:gd name="connsiteY1" fmla="*/ 57150 h 4965700"/>
                <a:gd name="connsiteX2" fmla="*/ 2082800 w 3411008"/>
                <a:gd name="connsiteY2" fmla="*/ 101600 h 4965700"/>
                <a:gd name="connsiteX3" fmla="*/ 2578100 w 3411008"/>
                <a:gd name="connsiteY3" fmla="*/ 158750 h 4965700"/>
                <a:gd name="connsiteX4" fmla="*/ 2940050 w 3411008"/>
                <a:gd name="connsiteY4" fmla="*/ 196850 h 4965700"/>
                <a:gd name="connsiteX5" fmla="*/ 3251200 w 3411008"/>
                <a:gd name="connsiteY5" fmla="*/ 292100 h 4965700"/>
                <a:gd name="connsiteX6" fmla="*/ 3390900 w 3411008"/>
                <a:gd name="connsiteY6" fmla="*/ 476250 h 4965700"/>
                <a:gd name="connsiteX7" fmla="*/ 3371850 w 3411008"/>
                <a:gd name="connsiteY7" fmla="*/ 825500 h 4965700"/>
                <a:gd name="connsiteX8" fmla="*/ 3352800 w 3411008"/>
                <a:gd name="connsiteY8" fmla="*/ 1212850 h 4965700"/>
                <a:gd name="connsiteX9" fmla="*/ 3302000 w 3411008"/>
                <a:gd name="connsiteY9" fmla="*/ 1797050 h 4965700"/>
                <a:gd name="connsiteX10" fmla="*/ 3168650 w 3411008"/>
                <a:gd name="connsiteY10" fmla="*/ 2717800 h 4965700"/>
                <a:gd name="connsiteX11" fmla="*/ 3086100 w 3411008"/>
                <a:gd name="connsiteY11" fmla="*/ 3289300 h 4965700"/>
                <a:gd name="connsiteX12" fmla="*/ 2984500 w 3411008"/>
                <a:gd name="connsiteY12" fmla="*/ 3822700 h 4965700"/>
                <a:gd name="connsiteX13" fmla="*/ 2870200 w 3411008"/>
                <a:gd name="connsiteY13" fmla="*/ 4292600 h 4965700"/>
                <a:gd name="connsiteX14" fmla="*/ 2781300 w 3411008"/>
                <a:gd name="connsiteY14" fmla="*/ 4527550 h 4965700"/>
                <a:gd name="connsiteX15" fmla="*/ 2730500 w 3411008"/>
                <a:gd name="connsiteY15" fmla="*/ 4692650 h 4965700"/>
                <a:gd name="connsiteX16" fmla="*/ 2743200 w 3411008"/>
                <a:gd name="connsiteY16" fmla="*/ 4813300 h 4965700"/>
                <a:gd name="connsiteX17" fmla="*/ 2870200 w 3411008"/>
                <a:gd name="connsiteY17" fmla="*/ 4864100 h 4965700"/>
                <a:gd name="connsiteX18" fmla="*/ 2990850 w 3411008"/>
                <a:gd name="connsiteY18" fmla="*/ 4921250 h 4965700"/>
                <a:gd name="connsiteX19" fmla="*/ 3079750 w 3411008"/>
                <a:gd name="connsiteY19" fmla="*/ 4965700 h 4965700"/>
                <a:gd name="connsiteX0" fmla="*/ 0 w 3418417"/>
                <a:gd name="connsiteY0" fmla="*/ 0 h 4965700"/>
                <a:gd name="connsiteX1" fmla="*/ 1244600 w 3418417"/>
                <a:gd name="connsiteY1" fmla="*/ 57150 h 4965700"/>
                <a:gd name="connsiteX2" fmla="*/ 2082800 w 3418417"/>
                <a:gd name="connsiteY2" fmla="*/ 101600 h 4965700"/>
                <a:gd name="connsiteX3" fmla="*/ 2578100 w 3418417"/>
                <a:gd name="connsiteY3" fmla="*/ 158750 h 4965700"/>
                <a:gd name="connsiteX4" fmla="*/ 2940050 w 3418417"/>
                <a:gd name="connsiteY4" fmla="*/ 196850 h 4965700"/>
                <a:gd name="connsiteX5" fmla="*/ 3206750 w 3418417"/>
                <a:gd name="connsiteY5" fmla="*/ 292100 h 4965700"/>
                <a:gd name="connsiteX6" fmla="*/ 3390900 w 3418417"/>
                <a:gd name="connsiteY6" fmla="*/ 476250 h 4965700"/>
                <a:gd name="connsiteX7" fmla="*/ 3371850 w 3418417"/>
                <a:gd name="connsiteY7" fmla="*/ 825500 h 4965700"/>
                <a:gd name="connsiteX8" fmla="*/ 3352800 w 3418417"/>
                <a:gd name="connsiteY8" fmla="*/ 1212850 h 4965700"/>
                <a:gd name="connsiteX9" fmla="*/ 3302000 w 3418417"/>
                <a:gd name="connsiteY9" fmla="*/ 1797050 h 4965700"/>
                <a:gd name="connsiteX10" fmla="*/ 3168650 w 3418417"/>
                <a:gd name="connsiteY10" fmla="*/ 2717800 h 4965700"/>
                <a:gd name="connsiteX11" fmla="*/ 3086100 w 3418417"/>
                <a:gd name="connsiteY11" fmla="*/ 3289300 h 4965700"/>
                <a:gd name="connsiteX12" fmla="*/ 2984500 w 3418417"/>
                <a:gd name="connsiteY12" fmla="*/ 3822700 h 4965700"/>
                <a:gd name="connsiteX13" fmla="*/ 2870200 w 3418417"/>
                <a:gd name="connsiteY13" fmla="*/ 4292600 h 4965700"/>
                <a:gd name="connsiteX14" fmla="*/ 2781300 w 3418417"/>
                <a:gd name="connsiteY14" fmla="*/ 4527550 h 4965700"/>
                <a:gd name="connsiteX15" fmla="*/ 2730500 w 3418417"/>
                <a:gd name="connsiteY15" fmla="*/ 4692650 h 4965700"/>
                <a:gd name="connsiteX16" fmla="*/ 2743200 w 3418417"/>
                <a:gd name="connsiteY16" fmla="*/ 4813300 h 4965700"/>
                <a:gd name="connsiteX17" fmla="*/ 2870200 w 3418417"/>
                <a:gd name="connsiteY17" fmla="*/ 4864100 h 4965700"/>
                <a:gd name="connsiteX18" fmla="*/ 2990850 w 3418417"/>
                <a:gd name="connsiteY18" fmla="*/ 4921250 h 4965700"/>
                <a:gd name="connsiteX19" fmla="*/ 3079750 w 3418417"/>
                <a:gd name="connsiteY19" fmla="*/ 4965700 h 4965700"/>
                <a:gd name="connsiteX0" fmla="*/ 0 w 3418417"/>
                <a:gd name="connsiteY0" fmla="*/ 0 h 4965700"/>
                <a:gd name="connsiteX1" fmla="*/ 1244600 w 3418417"/>
                <a:gd name="connsiteY1" fmla="*/ 57150 h 4965700"/>
                <a:gd name="connsiteX2" fmla="*/ 2082800 w 3418417"/>
                <a:gd name="connsiteY2" fmla="*/ 101600 h 4965700"/>
                <a:gd name="connsiteX3" fmla="*/ 2578100 w 3418417"/>
                <a:gd name="connsiteY3" fmla="*/ 158750 h 4965700"/>
                <a:gd name="connsiteX4" fmla="*/ 2940050 w 3418417"/>
                <a:gd name="connsiteY4" fmla="*/ 196850 h 4965700"/>
                <a:gd name="connsiteX5" fmla="*/ 3206750 w 3418417"/>
                <a:gd name="connsiteY5" fmla="*/ 292100 h 4965700"/>
                <a:gd name="connsiteX6" fmla="*/ 3390900 w 3418417"/>
                <a:gd name="connsiteY6" fmla="*/ 476250 h 4965700"/>
                <a:gd name="connsiteX7" fmla="*/ 3371850 w 3418417"/>
                <a:gd name="connsiteY7" fmla="*/ 825500 h 4965700"/>
                <a:gd name="connsiteX8" fmla="*/ 3352800 w 3418417"/>
                <a:gd name="connsiteY8" fmla="*/ 1212850 h 4965700"/>
                <a:gd name="connsiteX9" fmla="*/ 3302000 w 3418417"/>
                <a:gd name="connsiteY9" fmla="*/ 1797050 h 4965700"/>
                <a:gd name="connsiteX10" fmla="*/ 3168650 w 3418417"/>
                <a:gd name="connsiteY10" fmla="*/ 2717800 h 4965700"/>
                <a:gd name="connsiteX11" fmla="*/ 3086100 w 3418417"/>
                <a:gd name="connsiteY11" fmla="*/ 3289300 h 4965700"/>
                <a:gd name="connsiteX12" fmla="*/ 2984500 w 3418417"/>
                <a:gd name="connsiteY12" fmla="*/ 3822700 h 4965700"/>
                <a:gd name="connsiteX13" fmla="*/ 2870200 w 3418417"/>
                <a:gd name="connsiteY13" fmla="*/ 4292600 h 4965700"/>
                <a:gd name="connsiteX14" fmla="*/ 2781300 w 3418417"/>
                <a:gd name="connsiteY14" fmla="*/ 4527550 h 4965700"/>
                <a:gd name="connsiteX15" fmla="*/ 2730500 w 3418417"/>
                <a:gd name="connsiteY15" fmla="*/ 4692650 h 4965700"/>
                <a:gd name="connsiteX16" fmla="*/ 2743200 w 3418417"/>
                <a:gd name="connsiteY16" fmla="*/ 4813300 h 4965700"/>
                <a:gd name="connsiteX17" fmla="*/ 2870200 w 3418417"/>
                <a:gd name="connsiteY17" fmla="*/ 4864100 h 4965700"/>
                <a:gd name="connsiteX18" fmla="*/ 2990850 w 3418417"/>
                <a:gd name="connsiteY18" fmla="*/ 4921250 h 4965700"/>
                <a:gd name="connsiteX19" fmla="*/ 3079750 w 3418417"/>
                <a:gd name="connsiteY19" fmla="*/ 4965700 h 4965700"/>
                <a:gd name="connsiteX0" fmla="*/ 0 w 3397085"/>
                <a:gd name="connsiteY0" fmla="*/ 0 h 4965700"/>
                <a:gd name="connsiteX1" fmla="*/ 1244600 w 3397085"/>
                <a:gd name="connsiteY1" fmla="*/ 57150 h 4965700"/>
                <a:gd name="connsiteX2" fmla="*/ 2082800 w 3397085"/>
                <a:gd name="connsiteY2" fmla="*/ 101600 h 4965700"/>
                <a:gd name="connsiteX3" fmla="*/ 2578100 w 3397085"/>
                <a:gd name="connsiteY3" fmla="*/ 158750 h 4965700"/>
                <a:gd name="connsiteX4" fmla="*/ 2940050 w 3397085"/>
                <a:gd name="connsiteY4" fmla="*/ 196850 h 4965700"/>
                <a:gd name="connsiteX5" fmla="*/ 3206750 w 3397085"/>
                <a:gd name="connsiteY5" fmla="*/ 292100 h 4965700"/>
                <a:gd name="connsiteX6" fmla="*/ 3369568 w 3397085"/>
                <a:gd name="connsiteY6" fmla="*/ 471190 h 4965700"/>
                <a:gd name="connsiteX7" fmla="*/ 3371850 w 3397085"/>
                <a:gd name="connsiteY7" fmla="*/ 825500 h 4965700"/>
                <a:gd name="connsiteX8" fmla="*/ 3352800 w 3397085"/>
                <a:gd name="connsiteY8" fmla="*/ 1212850 h 4965700"/>
                <a:gd name="connsiteX9" fmla="*/ 3302000 w 3397085"/>
                <a:gd name="connsiteY9" fmla="*/ 1797050 h 4965700"/>
                <a:gd name="connsiteX10" fmla="*/ 3168650 w 3397085"/>
                <a:gd name="connsiteY10" fmla="*/ 2717800 h 4965700"/>
                <a:gd name="connsiteX11" fmla="*/ 3086100 w 3397085"/>
                <a:gd name="connsiteY11" fmla="*/ 3289300 h 4965700"/>
                <a:gd name="connsiteX12" fmla="*/ 2984500 w 3397085"/>
                <a:gd name="connsiteY12" fmla="*/ 3822700 h 4965700"/>
                <a:gd name="connsiteX13" fmla="*/ 2870200 w 3397085"/>
                <a:gd name="connsiteY13" fmla="*/ 4292600 h 4965700"/>
                <a:gd name="connsiteX14" fmla="*/ 2781300 w 3397085"/>
                <a:gd name="connsiteY14" fmla="*/ 4527550 h 4965700"/>
                <a:gd name="connsiteX15" fmla="*/ 2730500 w 3397085"/>
                <a:gd name="connsiteY15" fmla="*/ 4692650 h 4965700"/>
                <a:gd name="connsiteX16" fmla="*/ 2743200 w 3397085"/>
                <a:gd name="connsiteY16" fmla="*/ 4813300 h 4965700"/>
                <a:gd name="connsiteX17" fmla="*/ 2870200 w 3397085"/>
                <a:gd name="connsiteY17" fmla="*/ 4864100 h 4965700"/>
                <a:gd name="connsiteX18" fmla="*/ 2990850 w 3397085"/>
                <a:gd name="connsiteY18" fmla="*/ 4921250 h 4965700"/>
                <a:gd name="connsiteX19" fmla="*/ 3079750 w 3397085"/>
                <a:gd name="connsiteY19" fmla="*/ 4965700 h 4965700"/>
                <a:gd name="connsiteX0" fmla="*/ 0 w 3397085"/>
                <a:gd name="connsiteY0" fmla="*/ 0 h 4965700"/>
                <a:gd name="connsiteX1" fmla="*/ 1244600 w 3397085"/>
                <a:gd name="connsiteY1" fmla="*/ 57150 h 4965700"/>
                <a:gd name="connsiteX2" fmla="*/ 2578100 w 3397085"/>
                <a:gd name="connsiteY2" fmla="*/ 158750 h 4965700"/>
                <a:gd name="connsiteX3" fmla="*/ 2940050 w 3397085"/>
                <a:gd name="connsiteY3" fmla="*/ 196850 h 4965700"/>
                <a:gd name="connsiteX4" fmla="*/ 3206750 w 3397085"/>
                <a:gd name="connsiteY4" fmla="*/ 292100 h 4965700"/>
                <a:gd name="connsiteX5" fmla="*/ 3369568 w 3397085"/>
                <a:gd name="connsiteY5" fmla="*/ 471190 h 4965700"/>
                <a:gd name="connsiteX6" fmla="*/ 3371850 w 3397085"/>
                <a:gd name="connsiteY6" fmla="*/ 825500 h 4965700"/>
                <a:gd name="connsiteX7" fmla="*/ 3352800 w 3397085"/>
                <a:gd name="connsiteY7" fmla="*/ 1212850 h 4965700"/>
                <a:gd name="connsiteX8" fmla="*/ 3302000 w 3397085"/>
                <a:gd name="connsiteY8" fmla="*/ 1797050 h 4965700"/>
                <a:gd name="connsiteX9" fmla="*/ 3168650 w 3397085"/>
                <a:gd name="connsiteY9" fmla="*/ 2717800 h 4965700"/>
                <a:gd name="connsiteX10" fmla="*/ 3086100 w 3397085"/>
                <a:gd name="connsiteY10" fmla="*/ 3289300 h 4965700"/>
                <a:gd name="connsiteX11" fmla="*/ 2984500 w 3397085"/>
                <a:gd name="connsiteY11" fmla="*/ 3822700 h 4965700"/>
                <a:gd name="connsiteX12" fmla="*/ 2870200 w 3397085"/>
                <a:gd name="connsiteY12" fmla="*/ 4292600 h 4965700"/>
                <a:gd name="connsiteX13" fmla="*/ 2781300 w 3397085"/>
                <a:gd name="connsiteY13" fmla="*/ 4527550 h 4965700"/>
                <a:gd name="connsiteX14" fmla="*/ 2730500 w 3397085"/>
                <a:gd name="connsiteY14" fmla="*/ 4692650 h 4965700"/>
                <a:gd name="connsiteX15" fmla="*/ 2743200 w 3397085"/>
                <a:gd name="connsiteY15" fmla="*/ 4813300 h 4965700"/>
                <a:gd name="connsiteX16" fmla="*/ 2870200 w 3397085"/>
                <a:gd name="connsiteY16" fmla="*/ 4864100 h 4965700"/>
                <a:gd name="connsiteX17" fmla="*/ 2990850 w 3397085"/>
                <a:gd name="connsiteY17" fmla="*/ 4921250 h 4965700"/>
                <a:gd name="connsiteX18" fmla="*/ 3079750 w 3397085"/>
                <a:gd name="connsiteY18" fmla="*/ 4965700 h 4965700"/>
                <a:gd name="connsiteX0" fmla="*/ 0 w 3378035"/>
                <a:gd name="connsiteY0" fmla="*/ 0 h 4964112"/>
                <a:gd name="connsiteX1" fmla="*/ 1225550 w 3378035"/>
                <a:gd name="connsiteY1" fmla="*/ 55562 h 4964112"/>
                <a:gd name="connsiteX2" fmla="*/ 2559050 w 3378035"/>
                <a:gd name="connsiteY2" fmla="*/ 157162 h 4964112"/>
                <a:gd name="connsiteX3" fmla="*/ 2921000 w 3378035"/>
                <a:gd name="connsiteY3" fmla="*/ 195262 h 4964112"/>
                <a:gd name="connsiteX4" fmla="*/ 3187700 w 3378035"/>
                <a:gd name="connsiteY4" fmla="*/ 290512 h 4964112"/>
                <a:gd name="connsiteX5" fmla="*/ 3350518 w 3378035"/>
                <a:gd name="connsiteY5" fmla="*/ 469602 h 4964112"/>
                <a:gd name="connsiteX6" fmla="*/ 3352800 w 3378035"/>
                <a:gd name="connsiteY6" fmla="*/ 823912 h 4964112"/>
                <a:gd name="connsiteX7" fmla="*/ 3333750 w 3378035"/>
                <a:gd name="connsiteY7" fmla="*/ 1211262 h 4964112"/>
                <a:gd name="connsiteX8" fmla="*/ 3282950 w 3378035"/>
                <a:gd name="connsiteY8" fmla="*/ 1795462 h 4964112"/>
                <a:gd name="connsiteX9" fmla="*/ 3149600 w 3378035"/>
                <a:gd name="connsiteY9" fmla="*/ 2716212 h 4964112"/>
                <a:gd name="connsiteX10" fmla="*/ 3067050 w 3378035"/>
                <a:gd name="connsiteY10" fmla="*/ 3287712 h 4964112"/>
                <a:gd name="connsiteX11" fmla="*/ 2965450 w 3378035"/>
                <a:gd name="connsiteY11" fmla="*/ 3821112 h 4964112"/>
                <a:gd name="connsiteX12" fmla="*/ 2851150 w 3378035"/>
                <a:gd name="connsiteY12" fmla="*/ 4291012 h 4964112"/>
                <a:gd name="connsiteX13" fmla="*/ 2762250 w 3378035"/>
                <a:gd name="connsiteY13" fmla="*/ 4525962 h 4964112"/>
                <a:gd name="connsiteX14" fmla="*/ 2711450 w 3378035"/>
                <a:gd name="connsiteY14" fmla="*/ 4691062 h 4964112"/>
                <a:gd name="connsiteX15" fmla="*/ 2724150 w 3378035"/>
                <a:gd name="connsiteY15" fmla="*/ 4811712 h 4964112"/>
                <a:gd name="connsiteX16" fmla="*/ 2851150 w 3378035"/>
                <a:gd name="connsiteY16" fmla="*/ 4862512 h 4964112"/>
                <a:gd name="connsiteX17" fmla="*/ 2971800 w 3378035"/>
                <a:gd name="connsiteY17" fmla="*/ 4919662 h 4964112"/>
                <a:gd name="connsiteX18" fmla="*/ 3060700 w 3378035"/>
                <a:gd name="connsiteY18" fmla="*/ 4964112 h 496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8035" h="4964112">
                  <a:moveTo>
                    <a:pt x="0" y="0"/>
                  </a:moveTo>
                  <a:lnTo>
                    <a:pt x="1225550" y="55562"/>
                  </a:lnTo>
                  <a:lnTo>
                    <a:pt x="2559050" y="157162"/>
                  </a:lnTo>
                  <a:cubicBezTo>
                    <a:pt x="2701925" y="173037"/>
                    <a:pt x="2816225" y="173037"/>
                    <a:pt x="2921000" y="195262"/>
                  </a:cubicBezTo>
                  <a:cubicBezTo>
                    <a:pt x="3025775" y="217487"/>
                    <a:pt x="3116114" y="244789"/>
                    <a:pt x="3187700" y="290512"/>
                  </a:cubicBezTo>
                  <a:cubicBezTo>
                    <a:pt x="3259286" y="336235"/>
                    <a:pt x="3323001" y="380702"/>
                    <a:pt x="3350518" y="469602"/>
                  </a:cubicBezTo>
                  <a:cubicBezTo>
                    <a:pt x="3378035" y="558502"/>
                    <a:pt x="3355595" y="700302"/>
                    <a:pt x="3352800" y="823912"/>
                  </a:cubicBezTo>
                  <a:cubicBezTo>
                    <a:pt x="3350005" y="947522"/>
                    <a:pt x="3345392" y="1049337"/>
                    <a:pt x="3333750" y="1211262"/>
                  </a:cubicBezTo>
                  <a:cubicBezTo>
                    <a:pt x="3322108" y="1373187"/>
                    <a:pt x="3313642" y="1544637"/>
                    <a:pt x="3282950" y="1795462"/>
                  </a:cubicBezTo>
                  <a:cubicBezTo>
                    <a:pt x="3252258" y="2046287"/>
                    <a:pt x="3185583" y="2467504"/>
                    <a:pt x="3149600" y="2716212"/>
                  </a:cubicBezTo>
                  <a:cubicBezTo>
                    <a:pt x="3113617" y="2964920"/>
                    <a:pt x="3097742" y="3103562"/>
                    <a:pt x="3067050" y="3287712"/>
                  </a:cubicBezTo>
                  <a:cubicBezTo>
                    <a:pt x="3036358" y="3471862"/>
                    <a:pt x="3001433" y="3653895"/>
                    <a:pt x="2965450" y="3821112"/>
                  </a:cubicBezTo>
                  <a:cubicBezTo>
                    <a:pt x="2929467" y="3988329"/>
                    <a:pt x="2885017" y="4173537"/>
                    <a:pt x="2851150" y="4291012"/>
                  </a:cubicBezTo>
                  <a:cubicBezTo>
                    <a:pt x="2817283" y="4408487"/>
                    <a:pt x="2785533" y="4459287"/>
                    <a:pt x="2762250" y="4525962"/>
                  </a:cubicBezTo>
                  <a:cubicBezTo>
                    <a:pt x="2738967" y="4592637"/>
                    <a:pt x="2717800" y="4643437"/>
                    <a:pt x="2711450" y="4691062"/>
                  </a:cubicBezTo>
                  <a:cubicBezTo>
                    <a:pt x="2705100" y="4738687"/>
                    <a:pt x="2700867" y="4783137"/>
                    <a:pt x="2724150" y="4811712"/>
                  </a:cubicBezTo>
                  <a:cubicBezTo>
                    <a:pt x="2747433" y="4840287"/>
                    <a:pt x="2809875" y="4844520"/>
                    <a:pt x="2851150" y="4862512"/>
                  </a:cubicBezTo>
                  <a:cubicBezTo>
                    <a:pt x="2892425" y="4880504"/>
                    <a:pt x="2936875" y="4902729"/>
                    <a:pt x="2971800" y="4919662"/>
                  </a:cubicBezTo>
                  <a:cubicBezTo>
                    <a:pt x="3006725" y="4936595"/>
                    <a:pt x="3033712" y="4950353"/>
                    <a:pt x="3060700" y="4964112"/>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97" name="CasellaDiTesto 96">
            <a:extLst>
              <a:ext uri="{FF2B5EF4-FFF2-40B4-BE49-F238E27FC236}">
                <a16:creationId xmlns:a16="http://schemas.microsoft.com/office/drawing/2014/main" id="{8E578F5A-50F8-37ED-061D-0E87362E3BAB}"/>
              </a:ext>
            </a:extLst>
          </p:cNvPr>
          <p:cNvSpPr txBox="1">
            <a:spLocks noChangeArrowheads="1"/>
          </p:cNvSpPr>
          <p:nvPr/>
        </p:nvSpPr>
        <p:spPr bwMode="auto">
          <a:xfrm>
            <a:off x="4305300" y="5602484"/>
            <a:ext cx="4767858" cy="338554"/>
          </a:xfrm>
          <a:prstGeom prst="rect">
            <a:avLst/>
          </a:prstGeom>
          <a:noFill/>
          <a:ln w="9525">
            <a:noFill/>
            <a:miter lim="800000"/>
            <a:headEnd/>
            <a:tailEnd/>
          </a:ln>
        </p:spPr>
        <p:txBody>
          <a:bodyPr wrap="square">
            <a:spAutoFit/>
          </a:bodyPr>
          <a:lstStyle/>
          <a:p>
            <a:pPr eaLnBrk="0" hangingPunct="0"/>
            <a:r>
              <a:rPr lang="en-GB" sz="1600" dirty="0" err="1">
                <a:solidFill>
                  <a:srgbClr val="CC6600"/>
                </a:solidFill>
                <a:latin typeface="Calibri" pitchFamily="34" charset="0"/>
                <a:cs typeface="Arial" pitchFamily="34" charset="0"/>
              </a:rPr>
              <a:t>Lenardic</a:t>
            </a:r>
            <a:r>
              <a:rPr lang="en-GB" sz="1600" dirty="0">
                <a:solidFill>
                  <a:srgbClr val="CC6600"/>
                </a:solidFill>
                <a:latin typeface="Calibri" pitchFamily="34" charset="0"/>
                <a:cs typeface="Arial" pitchFamily="34" charset="0"/>
              </a:rPr>
              <a:t> et al. (2021) (different internal heating)</a:t>
            </a:r>
          </a:p>
        </p:txBody>
      </p:sp>
      <p:grpSp>
        <p:nvGrpSpPr>
          <p:cNvPr id="85" name="Gruppo 84">
            <a:extLst>
              <a:ext uri="{FF2B5EF4-FFF2-40B4-BE49-F238E27FC236}">
                <a16:creationId xmlns:a16="http://schemas.microsoft.com/office/drawing/2014/main" id="{2ED8B2A0-61B3-DDC7-D8D4-4DA0E140E65E}"/>
              </a:ext>
            </a:extLst>
          </p:cNvPr>
          <p:cNvGrpSpPr/>
          <p:nvPr/>
        </p:nvGrpSpPr>
        <p:grpSpPr>
          <a:xfrm>
            <a:off x="69088" y="881320"/>
            <a:ext cx="5721350" cy="5726387"/>
            <a:chOff x="69088" y="881320"/>
            <a:chExt cx="5721350" cy="5726387"/>
          </a:xfrm>
        </p:grpSpPr>
        <p:grpSp>
          <p:nvGrpSpPr>
            <p:cNvPr id="2" name="Group 71">
              <a:extLst>
                <a:ext uri="{FF2B5EF4-FFF2-40B4-BE49-F238E27FC236}">
                  <a16:creationId xmlns:a16="http://schemas.microsoft.com/office/drawing/2014/main" id="{F51CC24C-1FF1-7CE6-AFDA-BBE4F8E648E9}"/>
                </a:ext>
              </a:extLst>
            </p:cNvPr>
            <p:cNvGrpSpPr>
              <a:grpSpLocks/>
            </p:cNvGrpSpPr>
            <p:nvPr/>
          </p:nvGrpSpPr>
          <p:grpSpPr bwMode="auto">
            <a:xfrm>
              <a:off x="69088" y="881320"/>
              <a:ext cx="5721350" cy="5726387"/>
              <a:chOff x="0" y="554"/>
              <a:chExt cx="3604" cy="3846"/>
            </a:xfrm>
          </p:grpSpPr>
          <p:sp>
            <p:nvSpPr>
              <p:cNvPr id="13" name="Rettangolo 69">
                <a:extLst>
                  <a:ext uri="{FF2B5EF4-FFF2-40B4-BE49-F238E27FC236}">
                    <a16:creationId xmlns:a16="http://schemas.microsoft.com/office/drawing/2014/main" id="{10334220-2366-DAD9-2281-8FDE6A4EA3E6}"/>
                  </a:ext>
                </a:extLst>
              </p:cNvPr>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14" name="CasellaDiTesto 13">
                <a:extLst>
                  <a:ext uri="{FF2B5EF4-FFF2-40B4-BE49-F238E27FC236}">
                    <a16:creationId xmlns:a16="http://schemas.microsoft.com/office/drawing/2014/main" id="{CAE4F671-92B0-A6EF-5AE3-8AB8F63862BB}"/>
                  </a:ext>
                </a:extLst>
              </p:cNvPr>
              <p:cNvSpPr txBox="1"/>
              <p:nvPr/>
            </p:nvSpPr>
            <p:spPr bwMode="auto">
              <a:xfrm rot="16200000">
                <a:off x="-218" y="2509"/>
                <a:ext cx="836" cy="233"/>
              </a:xfrm>
              <a:prstGeom prst="rect">
                <a:avLst/>
              </a:prstGeom>
              <a:noFill/>
            </p:spPr>
            <p:txBody>
              <a:bodyPr wrap="none">
                <a:spAutoFit/>
              </a:bodyPr>
              <a:lstStyle/>
              <a:p>
                <a:pP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21" name="CasellaDiTesto 20">
                <a:extLst>
                  <a:ext uri="{FF2B5EF4-FFF2-40B4-BE49-F238E27FC236}">
                    <a16:creationId xmlns:a16="http://schemas.microsoft.com/office/drawing/2014/main" id="{099E30D5-D907-4EE9-6A62-E85343E473B3}"/>
                  </a:ext>
                </a:extLst>
              </p:cNvPr>
              <p:cNvSpPr txBox="1"/>
              <p:nvPr/>
            </p:nvSpPr>
            <p:spPr bwMode="auto">
              <a:xfrm>
                <a:off x="171" y="3080"/>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22" name="Connettore 1 13">
                <a:extLst>
                  <a:ext uri="{FF2B5EF4-FFF2-40B4-BE49-F238E27FC236}">
                    <a16:creationId xmlns:a16="http://schemas.microsoft.com/office/drawing/2014/main" id="{235F7E2A-877A-5169-AC2D-E130CDD55D88}"/>
                  </a:ext>
                </a:extLst>
              </p:cNvPr>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23" name="Connettore 1 14">
                <a:extLst>
                  <a:ext uri="{FF2B5EF4-FFF2-40B4-BE49-F238E27FC236}">
                    <a16:creationId xmlns:a16="http://schemas.microsoft.com/office/drawing/2014/main" id="{5DB676D5-E304-290C-B0D3-2B17095AC262}"/>
                  </a:ext>
                </a:extLst>
              </p:cNvPr>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24" name="Connettore 1 53">
                <a:extLst>
                  <a:ext uri="{FF2B5EF4-FFF2-40B4-BE49-F238E27FC236}">
                    <a16:creationId xmlns:a16="http://schemas.microsoft.com/office/drawing/2014/main" id="{8CEB4FFD-9640-AE02-2B12-2DD4FD91208A}"/>
                  </a:ext>
                </a:extLst>
              </p:cNvPr>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25" name="Connettore 1 54">
                <a:extLst>
                  <a:ext uri="{FF2B5EF4-FFF2-40B4-BE49-F238E27FC236}">
                    <a16:creationId xmlns:a16="http://schemas.microsoft.com/office/drawing/2014/main" id="{25F90A97-9F27-B3A1-F11C-F886EE7AC25F}"/>
                  </a:ext>
                </a:extLst>
              </p:cNvPr>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26" name="Connettore 1 55">
                <a:extLst>
                  <a:ext uri="{FF2B5EF4-FFF2-40B4-BE49-F238E27FC236}">
                    <a16:creationId xmlns:a16="http://schemas.microsoft.com/office/drawing/2014/main" id="{D625F352-B56B-84C2-08A7-1B236511E56D}"/>
                  </a:ext>
                </a:extLst>
              </p:cNvPr>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27" name="Connettore 1 56">
                <a:extLst>
                  <a:ext uri="{FF2B5EF4-FFF2-40B4-BE49-F238E27FC236}">
                    <a16:creationId xmlns:a16="http://schemas.microsoft.com/office/drawing/2014/main" id="{4149B123-7556-025B-68D2-E9F7B24B05AA}"/>
                  </a:ext>
                </a:extLst>
              </p:cNvPr>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28" name="Connettore 1 57">
                <a:extLst>
                  <a:ext uri="{FF2B5EF4-FFF2-40B4-BE49-F238E27FC236}">
                    <a16:creationId xmlns:a16="http://schemas.microsoft.com/office/drawing/2014/main" id="{DDB02D3A-55C3-FE9A-579E-7B9B288E4A42}"/>
                  </a:ext>
                </a:extLst>
              </p:cNvPr>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9" name="Connettore 1 58">
                <a:extLst>
                  <a:ext uri="{FF2B5EF4-FFF2-40B4-BE49-F238E27FC236}">
                    <a16:creationId xmlns:a16="http://schemas.microsoft.com/office/drawing/2014/main" id="{CB7071B7-CB67-9935-3E5C-05F9B955FDEE}"/>
                  </a:ext>
                </a:extLst>
              </p:cNvPr>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30" name="Connettore 1 13">
                <a:extLst>
                  <a:ext uri="{FF2B5EF4-FFF2-40B4-BE49-F238E27FC236}">
                    <a16:creationId xmlns:a16="http://schemas.microsoft.com/office/drawing/2014/main" id="{ED30CDA1-D6FE-51FB-0133-D5CFDBAD98D4}"/>
                  </a:ext>
                </a:extLst>
              </p:cNvPr>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31" name="Connettore 1 14">
                <a:extLst>
                  <a:ext uri="{FF2B5EF4-FFF2-40B4-BE49-F238E27FC236}">
                    <a16:creationId xmlns:a16="http://schemas.microsoft.com/office/drawing/2014/main" id="{59B698D3-639C-2B79-E963-1D6C0FCA4995}"/>
                  </a:ext>
                </a:extLst>
              </p:cNvPr>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32" name="Connettore 1 53">
                <a:extLst>
                  <a:ext uri="{FF2B5EF4-FFF2-40B4-BE49-F238E27FC236}">
                    <a16:creationId xmlns:a16="http://schemas.microsoft.com/office/drawing/2014/main" id="{00540354-ADAA-0E07-EBBB-CB353F876804}"/>
                  </a:ext>
                </a:extLst>
              </p:cNvPr>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33" name="Connettore 1 14">
                <a:extLst>
                  <a:ext uri="{FF2B5EF4-FFF2-40B4-BE49-F238E27FC236}">
                    <a16:creationId xmlns:a16="http://schemas.microsoft.com/office/drawing/2014/main" id="{94E738FB-AF91-A7C0-16FC-9D69E29DDD9C}"/>
                  </a:ext>
                </a:extLst>
              </p:cNvPr>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34" name="Connettore 1 53">
                <a:extLst>
                  <a:ext uri="{FF2B5EF4-FFF2-40B4-BE49-F238E27FC236}">
                    <a16:creationId xmlns:a16="http://schemas.microsoft.com/office/drawing/2014/main" id="{5AF7CFC1-DE8B-6EF6-A04C-0E5826F0CEF0}"/>
                  </a:ext>
                </a:extLst>
              </p:cNvPr>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35" name="CasellaDiTesto 34">
                <a:extLst>
                  <a:ext uri="{FF2B5EF4-FFF2-40B4-BE49-F238E27FC236}">
                    <a16:creationId xmlns:a16="http://schemas.microsoft.com/office/drawing/2014/main" id="{ED3373C5-AE6B-7029-FF40-C0082B2A7F99}"/>
                  </a:ext>
                </a:extLst>
              </p:cNvPr>
              <p:cNvSpPr txBox="1"/>
              <p:nvPr/>
            </p:nvSpPr>
            <p:spPr bwMode="auto">
              <a:xfrm>
                <a:off x="180" y="4173"/>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36" name="CasellaDiTesto 35">
                <a:extLst>
                  <a:ext uri="{FF2B5EF4-FFF2-40B4-BE49-F238E27FC236}">
                    <a16:creationId xmlns:a16="http://schemas.microsoft.com/office/drawing/2014/main" id="{4900E3A9-A1CB-33CF-ACCC-2CAECE3BF8EB}"/>
                  </a:ext>
                </a:extLst>
              </p:cNvPr>
              <p:cNvSpPr txBox="1"/>
              <p:nvPr/>
            </p:nvSpPr>
            <p:spPr bwMode="auto">
              <a:xfrm>
                <a:off x="182" y="1980"/>
                <a:ext cx="379" cy="227"/>
              </a:xfrm>
              <a:prstGeom prst="rect">
                <a:avLst/>
              </a:prstGeom>
              <a:noFill/>
            </p:spPr>
            <p:txBody>
              <a:bodyPr wrap="none">
                <a:spAutoFit/>
              </a:bodyPr>
              <a:lstStyle/>
              <a:p>
                <a:pP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37" name="CasellaDiTesto 36">
                <a:extLst>
                  <a:ext uri="{FF2B5EF4-FFF2-40B4-BE49-F238E27FC236}">
                    <a16:creationId xmlns:a16="http://schemas.microsoft.com/office/drawing/2014/main" id="{16CDE6B4-6D68-7628-782F-EC15EF369366}"/>
                  </a:ext>
                </a:extLst>
              </p:cNvPr>
              <p:cNvSpPr txBox="1"/>
              <p:nvPr/>
            </p:nvSpPr>
            <p:spPr bwMode="auto">
              <a:xfrm>
                <a:off x="391" y="869"/>
                <a:ext cx="182"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38" name="Connettore 1 31">
                <a:extLst>
                  <a:ext uri="{FF2B5EF4-FFF2-40B4-BE49-F238E27FC236}">
                    <a16:creationId xmlns:a16="http://schemas.microsoft.com/office/drawing/2014/main" id="{C56BFD86-D63C-2AB7-D8AA-960C2338FCB8}"/>
                  </a:ext>
                </a:extLst>
              </p:cNvPr>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39" name="Connettore 1 31">
                <a:extLst>
                  <a:ext uri="{FF2B5EF4-FFF2-40B4-BE49-F238E27FC236}">
                    <a16:creationId xmlns:a16="http://schemas.microsoft.com/office/drawing/2014/main" id="{A5600B76-D33D-2C24-D933-DD059354BB91}"/>
                  </a:ext>
                </a:extLst>
              </p:cNvPr>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40" name="Connettore 1 26">
                <a:extLst>
                  <a:ext uri="{FF2B5EF4-FFF2-40B4-BE49-F238E27FC236}">
                    <a16:creationId xmlns:a16="http://schemas.microsoft.com/office/drawing/2014/main" id="{4F099055-C42C-5957-1CFD-AF7CDE53BB00}"/>
                  </a:ext>
                </a:extLst>
              </p:cNvPr>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cxnSp>
            <p:nvCxnSpPr>
              <p:cNvPr id="42" name="Connettore 1 35">
                <a:extLst>
                  <a:ext uri="{FF2B5EF4-FFF2-40B4-BE49-F238E27FC236}">
                    <a16:creationId xmlns:a16="http://schemas.microsoft.com/office/drawing/2014/main" id="{17199BF5-E581-0ADE-49C4-1EAB8AEF8DB1}"/>
                  </a:ext>
                </a:extLst>
              </p:cNvPr>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43" name="Connettore 1 35">
                <a:extLst>
                  <a:ext uri="{FF2B5EF4-FFF2-40B4-BE49-F238E27FC236}">
                    <a16:creationId xmlns:a16="http://schemas.microsoft.com/office/drawing/2014/main" id="{F05B3848-925A-D466-567F-3D1FAD3F3E14}"/>
                  </a:ext>
                </a:extLst>
              </p:cNvPr>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44" name="Connettore 1 35">
                <a:extLst>
                  <a:ext uri="{FF2B5EF4-FFF2-40B4-BE49-F238E27FC236}">
                    <a16:creationId xmlns:a16="http://schemas.microsoft.com/office/drawing/2014/main" id="{70314E56-87CB-3D50-269D-9AEB7C7C9EA3}"/>
                  </a:ext>
                </a:extLst>
              </p:cNvPr>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45" name="Connettore 1 35">
                <a:extLst>
                  <a:ext uri="{FF2B5EF4-FFF2-40B4-BE49-F238E27FC236}">
                    <a16:creationId xmlns:a16="http://schemas.microsoft.com/office/drawing/2014/main" id="{E8F2C18A-A03A-8628-DF31-2C42FB3ECD2B}"/>
                  </a:ext>
                </a:extLst>
              </p:cNvPr>
              <p:cNvCxnSpPr>
                <a:cxnSpLocks noChangeShapeType="1"/>
              </p:cNvCxnSpPr>
              <p:nvPr/>
            </p:nvCxnSpPr>
            <p:spPr bwMode="auto">
              <a:xfrm>
                <a:off x="656" y="987"/>
                <a:ext cx="0" cy="75"/>
              </a:xfrm>
              <a:prstGeom prst="line">
                <a:avLst/>
              </a:prstGeom>
              <a:noFill/>
              <a:ln w="28575">
                <a:solidFill>
                  <a:schemeClr val="bg2"/>
                </a:solidFill>
                <a:round/>
                <a:headEnd/>
                <a:tailEnd/>
              </a:ln>
            </p:spPr>
          </p:cxnSp>
          <p:cxnSp>
            <p:nvCxnSpPr>
              <p:cNvPr id="47" name="Connettore 1 46">
                <a:extLst>
                  <a:ext uri="{FF2B5EF4-FFF2-40B4-BE49-F238E27FC236}">
                    <a16:creationId xmlns:a16="http://schemas.microsoft.com/office/drawing/2014/main" id="{CC0F8DFE-027D-BA9C-6D29-22D1B810612D}"/>
                  </a:ext>
                </a:extLst>
              </p:cNvPr>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48" name="Connettore 1 35">
                <a:extLst>
                  <a:ext uri="{FF2B5EF4-FFF2-40B4-BE49-F238E27FC236}">
                    <a16:creationId xmlns:a16="http://schemas.microsoft.com/office/drawing/2014/main" id="{C640B6A3-D043-6A26-DCF5-66698B35D13E}"/>
                  </a:ext>
                </a:extLst>
              </p:cNvPr>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49" name="Connettore 1 35">
                <a:extLst>
                  <a:ext uri="{FF2B5EF4-FFF2-40B4-BE49-F238E27FC236}">
                    <a16:creationId xmlns:a16="http://schemas.microsoft.com/office/drawing/2014/main" id="{7EB4DD84-A6E1-2171-E742-51F482872BF6}"/>
                  </a:ext>
                </a:extLst>
              </p:cNvPr>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50" name="Connettore 1 35">
                <a:extLst>
                  <a:ext uri="{FF2B5EF4-FFF2-40B4-BE49-F238E27FC236}">
                    <a16:creationId xmlns:a16="http://schemas.microsoft.com/office/drawing/2014/main" id="{C1712245-F0C0-D881-332C-4F5ABDCB725B}"/>
                  </a:ext>
                </a:extLst>
              </p:cNvPr>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51" name="Connettore 1 35">
                <a:extLst>
                  <a:ext uri="{FF2B5EF4-FFF2-40B4-BE49-F238E27FC236}">
                    <a16:creationId xmlns:a16="http://schemas.microsoft.com/office/drawing/2014/main" id="{4D7BD1BE-7830-FBD3-B0EB-A5CE8262AD66}"/>
                  </a:ext>
                </a:extLst>
              </p:cNvPr>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52" name="Connettore 1 35">
                <a:extLst>
                  <a:ext uri="{FF2B5EF4-FFF2-40B4-BE49-F238E27FC236}">
                    <a16:creationId xmlns:a16="http://schemas.microsoft.com/office/drawing/2014/main" id="{5FC4A1CE-BE01-5F44-6AD4-FD4B0ECB3277}"/>
                  </a:ext>
                </a:extLst>
              </p:cNvPr>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53" name="Connettore 1 35">
                <a:extLst>
                  <a:ext uri="{FF2B5EF4-FFF2-40B4-BE49-F238E27FC236}">
                    <a16:creationId xmlns:a16="http://schemas.microsoft.com/office/drawing/2014/main" id="{7362BCBC-3592-31D5-0E1E-DE1E47B82CB7}"/>
                  </a:ext>
                </a:extLst>
              </p:cNvPr>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54" name="Connettore 1 35">
                <a:extLst>
                  <a:ext uri="{FF2B5EF4-FFF2-40B4-BE49-F238E27FC236}">
                    <a16:creationId xmlns:a16="http://schemas.microsoft.com/office/drawing/2014/main" id="{EB72F0C0-26D0-8C4A-78CF-744D907D57CE}"/>
                  </a:ext>
                </a:extLst>
              </p:cNvPr>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98" name="Rettangolo 126">
              <a:extLst>
                <a:ext uri="{FF2B5EF4-FFF2-40B4-BE49-F238E27FC236}">
                  <a16:creationId xmlns:a16="http://schemas.microsoft.com/office/drawing/2014/main" id="{01E5600E-A0C0-E21D-AF17-318D1A33DB47}"/>
                </a:ext>
              </a:extLst>
            </p:cNvPr>
            <p:cNvSpPr>
              <a:spLocks noChangeArrowheads="1"/>
            </p:cNvSpPr>
            <p:nvPr/>
          </p:nvSpPr>
          <p:spPr bwMode="auto">
            <a:xfrm>
              <a:off x="926338" y="1527510"/>
              <a:ext cx="3371850" cy="4961083"/>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sp>
          <p:nvSpPr>
            <p:cNvPr id="99" name="CasellaDiTesto 98">
              <a:extLst>
                <a:ext uri="{FF2B5EF4-FFF2-40B4-BE49-F238E27FC236}">
                  <a16:creationId xmlns:a16="http://schemas.microsoft.com/office/drawing/2014/main" id="{4F5CB02F-DAD1-83FC-D0A0-1AE293391AA5}"/>
                </a:ext>
              </a:extLst>
            </p:cNvPr>
            <p:cNvSpPr txBox="1"/>
            <p:nvPr/>
          </p:nvSpPr>
          <p:spPr bwMode="auto">
            <a:xfrm>
              <a:off x="2337626" y="1227428"/>
              <a:ext cx="601447" cy="338554"/>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100" name="CasellaDiTesto 99">
              <a:extLst>
                <a:ext uri="{FF2B5EF4-FFF2-40B4-BE49-F238E27FC236}">
                  <a16:creationId xmlns:a16="http://schemas.microsoft.com/office/drawing/2014/main" id="{932C908D-1741-1AD2-5C7D-13DDDA7B384B}"/>
                </a:ext>
              </a:extLst>
            </p:cNvPr>
            <p:cNvSpPr txBox="1"/>
            <p:nvPr/>
          </p:nvSpPr>
          <p:spPr bwMode="auto">
            <a:xfrm>
              <a:off x="3158363" y="1227428"/>
              <a:ext cx="601447" cy="338554"/>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101" name="CasellaDiTesto 100">
              <a:extLst>
                <a:ext uri="{FF2B5EF4-FFF2-40B4-BE49-F238E27FC236}">
                  <a16:creationId xmlns:a16="http://schemas.microsoft.com/office/drawing/2014/main" id="{39EB4325-2CF4-68EF-61F7-44C54D43B032}"/>
                </a:ext>
              </a:extLst>
            </p:cNvPr>
            <p:cNvSpPr txBox="1"/>
            <p:nvPr/>
          </p:nvSpPr>
          <p:spPr bwMode="auto">
            <a:xfrm>
              <a:off x="3998151" y="1227428"/>
              <a:ext cx="601447" cy="338554"/>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02" name="CasellaDiTesto 101">
              <a:extLst>
                <a:ext uri="{FF2B5EF4-FFF2-40B4-BE49-F238E27FC236}">
                  <a16:creationId xmlns:a16="http://schemas.microsoft.com/office/drawing/2014/main" id="{33A009DD-46B2-897B-66B5-A4B3BAFA99E7}"/>
                </a:ext>
              </a:extLst>
            </p:cNvPr>
            <p:cNvSpPr txBox="1"/>
            <p:nvPr/>
          </p:nvSpPr>
          <p:spPr bwMode="auto">
            <a:xfrm>
              <a:off x="1486726" y="1227428"/>
              <a:ext cx="601447" cy="338554"/>
            </a:xfrm>
            <a:prstGeom prst="rect">
              <a:avLst/>
            </a:prstGeom>
            <a:noFill/>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103" name="CasellaDiTesto 102">
              <a:extLst>
                <a:ext uri="{FF2B5EF4-FFF2-40B4-BE49-F238E27FC236}">
                  <a16:creationId xmlns:a16="http://schemas.microsoft.com/office/drawing/2014/main" id="{8EDD4483-80F6-8F3B-DC55-A17D74B3D3C8}"/>
                </a:ext>
              </a:extLst>
            </p:cNvPr>
            <p:cNvSpPr txBox="1"/>
            <p:nvPr/>
          </p:nvSpPr>
          <p:spPr bwMode="auto">
            <a:xfrm>
              <a:off x="1725614" y="955921"/>
              <a:ext cx="1830386" cy="369332"/>
            </a:xfrm>
            <a:prstGeom prst="rect">
              <a:avLst/>
            </a:prstGeom>
            <a:noFill/>
          </p:spPr>
          <p:txBody>
            <a:bodyPr wrap="square">
              <a:spAutoFit/>
            </a:bodyPr>
            <a:lstStyle/>
            <a:p>
              <a:pPr algn="ct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Temperature (</a:t>
              </a:r>
              <a:r>
                <a:rPr lang="en-GB" sz="1800" baseline="30000" dirty="0" err="1">
                  <a:solidFill>
                    <a:schemeClr val="bg1"/>
                  </a:solidFill>
                  <a:effectLst>
                    <a:outerShdw blurRad="38100" dist="38100" dir="2700000" algn="tl">
                      <a:srgbClr val="000000"/>
                    </a:outerShdw>
                  </a:effectLst>
                  <a:latin typeface="Calibri" pitchFamily="34" charset="0"/>
                  <a:cs typeface="Arial" pitchFamily="34" charset="0"/>
                </a:rPr>
                <a:t>o</a:t>
              </a:r>
              <a:r>
                <a:rPr lang="en-GB" sz="1800" dirty="0" err="1">
                  <a:solidFill>
                    <a:schemeClr val="bg1"/>
                  </a:solidFill>
                  <a:effectLst>
                    <a:outerShdw blurRad="38100" dist="38100" dir="2700000" algn="tl">
                      <a:srgbClr val="000000"/>
                    </a:outerShdw>
                  </a:effectLst>
                  <a:latin typeface="Calibri" pitchFamily="34" charset="0"/>
                  <a:cs typeface="Arial" pitchFamily="34" charset="0"/>
                </a:rPr>
                <a:t>C</a:t>
              </a:r>
              <a:r>
                <a:rPr lang="en-GB" sz="1800" dirty="0">
                  <a:solidFill>
                    <a:schemeClr val="bg1"/>
                  </a:solidFill>
                  <a:effectLst>
                    <a:outerShdw blurRad="38100" dist="38100" dir="2700000" algn="tl">
                      <a:srgbClr val="000000"/>
                    </a:outerShdw>
                  </a:effectLst>
                  <a:latin typeface="Calibri" pitchFamily="34" charset="0"/>
                  <a:cs typeface="Arial" pitchFamily="34" charset="0"/>
                </a:rPr>
                <a:t>)</a:t>
              </a:r>
            </a:p>
          </p:txBody>
        </p:sp>
      </p:grpSp>
      <p:sp>
        <p:nvSpPr>
          <p:cNvPr id="5" name="Figura a mano libera 4">
            <a:extLst>
              <a:ext uri="{FF2B5EF4-FFF2-40B4-BE49-F238E27FC236}">
                <a16:creationId xmlns:a16="http://schemas.microsoft.com/office/drawing/2014/main" id="{7A7BAD96-0F3E-FF64-4737-16FDA2326D83}"/>
              </a:ext>
            </a:extLst>
          </p:cNvPr>
          <p:cNvSpPr/>
          <p:nvPr/>
        </p:nvSpPr>
        <p:spPr>
          <a:xfrm>
            <a:off x="929640" y="1539240"/>
            <a:ext cx="3329940" cy="4930140"/>
          </a:xfrm>
          <a:custGeom>
            <a:avLst/>
            <a:gdLst>
              <a:gd name="connsiteX0" fmla="*/ 0 w 3329940"/>
              <a:gd name="connsiteY0" fmla="*/ 0 h 4930140"/>
              <a:gd name="connsiteX1" fmla="*/ 541020 w 3329940"/>
              <a:gd name="connsiteY1" fmla="*/ 53340 h 4930140"/>
              <a:gd name="connsiteX2" fmla="*/ 1173480 w 3329940"/>
              <a:gd name="connsiteY2" fmla="*/ 137160 h 4930140"/>
              <a:gd name="connsiteX3" fmla="*/ 1463040 w 3329940"/>
              <a:gd name="connsiteY3" fmla="*/ 236220 h 4930140"/>
              <a:gd name="connsiteX4" fmla="*/ 1516380 w 3329940"/>
              <a:gd name="connsiteY4" fmla="*/ 396240 h 4930140"/>
              <a:gd name="connsiteX5" fmla="*/ 1501140 w 3329940"/>
              <a:gd name="connsiteY5" fmla="*/ 632460 h 4930140"/>
              <a:gd name="connsiteX6" fmla="*/ 1539240 w 3329940"/>
              <a:gd name="connsiteY6" fmla="*/ 937260 h 4930140"/>
              <a:gd name="connsiteX7" fmla="*/ 1684020 w 3329940"/>
              <a:gd name="connsiteY7" fmla="*/ 1981200 h 4930140"/>
              <a:gd name="connsiteX8" fmla="*/ 1836420 w 3329940"/>
              <a:gd name="connsiteY8" fmla="*/ 3048000 h 4930140"/>
              <a:gd name="connsiteX9" fmla="*/ 1943100 w 3329940"/>
              <a:gd name="connsiteY9" fmla="*/ 3680460 h 4930140"/>
              <a:gd name="connsiteX10" fmla="*/ 2057400 w 3329940"/>
              <a:gd name="connsiteY10" fmla="*/ 4152900 h 4930140"/>
              <a:gd name="connsiteX11" fmla="*/ 2308860 w 3329940"/>
              <a:gd name="connsiteY11" fmla="*/ 4625340 h 4930140"/>
              <a:gd name="connsiteX12" fmla="*/ 2453640 w 3329940"/>
              <a:gd name="connsiteY12" fmla="*/ 4770120 h 4930140"/>
              <a:gd name="connsiteX13" fmla="*/ 2689860 w 3329940"/>
              <a:gd name="connsiteY13" fmla="*/ 4838700 h 4930140"/>
              <a:gd name="connsiteX14" fmla="*/ 3329940 w 3329940"/>
              <a:gd name="connsiteY14" fmla="*/ 4930140 h 493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9940" h="4930140">
                <a:moveTo>
                  <a:pt x="0" y="0"/>
                </a:moveTo>
                <a:cubicBezTo>
                  <a:pt x="172720" y="15240"/>
                  <a:pt x="345440" y="30480"/>
                  <a:pt x="541020" y="53340"/>
                </a:cubicBezTo>
                <a:cubicBezTo>
                  <a:pt x="736600" y="76200"/>
                  <a:pt x="1019810" y="106680"/>
                  <a:pt x="1173480" y="137160"/>
                </a:cubicBezTo>
                <a:cubicBezTo>
                  <a:pt x="1327150" y="167640"/>
                  <a:pt x="1405890" y="193040"/>
                  <a:pt x="1463040" y="236220"/>
                </a:cubicBezTo>
                <a:cubicBezTo>
                  <a:pt x="1520190" y="279400"/>
                  <a:pt x="1510030" y="330200"/>
                  <a:pt x="1516380" y="396240"/>
                </a:cubicBezTo>
                <a:cubicBezTo>
                  <a:pt x="1522730" y="462280"/>
                  <a:pt x="1497330" y="542290"/>
                  <a:pt x="1501140" y="632460"/>
                </a:cubicBezTo>
                <a:cubicBezTo>
                  <a:pt x="1504950" y="722630"/>
                  <a:pt x="1508760" y="712470"/>
                  <a:pt x="1539240" y="937260"/>
                </a:cubicBezTo>
                <a:cubicBezTo>
                  <a:pt x="1569720" y="1162050"/>
                  <a:pt x="1634490" y="1629410"/>
                  <a:pt x="1684020" y="1981200"/>
                </a:cubicBezTo>
                <a:cubicBezTo>
                  <a:pt x="1733550" y="2332990"/>
                  <a:pt x="1793240" y="2764790"/>
                  <a:pt x="1836420" y="3048000"/>
                </a:cubicBezTo>
                <a:cubicBezTo>
                  <a:pt x="1879600" y="3331210"/>
                  <a:pt x="1906270" y="3496310"/>
                  <a:pt x="1943100" y="3680460"/>
                </a:cubicBezTo>
                <a:cubicBezTo>
                  <a:pt x="1979930" y="3864610"/>
                  <a:pt x="1996440" y="3995420"/>
                  <a:pt x="2057400" y="4152900"/>
                </a:cubicBezTo>
                <a:cubicBezTo>
                  <a:pt x="2118360" y="4310380"/>
                  <a:pt x="2242820" y="4522470"/>
                  <a:pt x="2308860" y="4625340"/>
                </a:cubicBezTo>
                <a:cubicBezTo>
                  <a:pt x="2374900" y="4728210"/>
                  <a:pt x="2390140" y="4734560"/>
                  <a:pt x="2453640" y="4770120"/>
                </a:cubicBezTo>
                <a:cubicBezTo>
                  <a:pt x="2517140" y="4805680"/>
                  <a:pt x="2543810" y="4812030"/>
                  <a:pt x="2689860" y="4838700"/>
                </a:cubicBezTo>
                <a:cubicBezTo>
                  <a:pt x="2835910" y="4865370"/>
                  <a:pt x="3082925" y="4897755"/>
                  <a:pt x="3329940" y="4930140"/>
                </a:cubicBezTo>
              </a:path>
            </a:pathLst>
          </a:cu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7" name="CasellaDiTesto 86">
            <a:extLst>
              <a:ext uri="{FF2B5EF4-FFF2-40B4-BE49-F238E27FC236}">
                <a16:creationId xmlns:a16="http://schemas.microsoft.com/office/drawing/2014/main" id="{DBFD9012-99F5-10F0-BD54-C9E2A9A4AE24}"/>
              </a:ext>
            </a:extLst>
          </p:cNvPr>
          <p:cNvSpPr txBox="1">
            <a:spLocks noChangeArrowheads="1"/>
          </p:cNvSpPr>
          <p:nvPr/>
        </p:nvSpPr>
        <p:spPr bwMode="auto">
          <a:xfrm>
            <a:off x="4305300" y="5913599"/>
            <a:ext cx="1778871" cy="338554"/>
          </a:xfrm>
          <a:prstGeom prst="rect">
            <a:avLst/>
          </a:prstGeom>
          <a:noFill/>
          <a:ln w="9525">
            <a:noFill/>
            <a:miter lim="800000"/>
            <a:headEnd/>
            <a:tailEnd/>
          </a:ln>
        </p:spPr>
        <p:txBody>
          <a:bodyPr wrap="square">
            <a:spAutoFit/>
          </a:bodyPr>
          <a:lstStyle/>
          <a:p>
            <a:pPr eaLnBrk="0" hangingPunct="0"/>
            <a:r>
              <a:rPr lang="en-GB" sz="1600" dirty="0">
                <a:solidFill>
                  <a:srgbClr val="C00000"/>
                </a:solidFill>
                <a:latin typeface="Calibri" pitchFamily="34" charset="0"/>
                <a:cs typeface="Arial" pitchFamily="34" charset="0"/>
              </a:rPr>
              <a:t>Cao et al. (2021)</a:t>
            </a:r>
          </a:p>
        </p:txBody>
      </p:sp>
      <p:sp>
        <p:nvSpPr>
          <p:cNvPr id="84" name="Text Box 6">
            <a:extLst>
              <a:ext uri="{FF2B5EF4-FFF2-40B4-BE49-F238E27FC236}">
                <a16:creationId xmlns:a16="http://schemas.microsoft.com/office/drawing/2014/main" id="{A09E2E9A-FB97-0AF3-55A1-684BA4364A57}"/>
              </a:ext>
            </a:extLst>
          </p:cNvPr>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6" name="Figura a mano libera 5">
            <a:extLst>
              <a:ext uri="{FF2B5EF4-FFF2-40B4-BE49-F238E27FC236}">
                <a16:creationId xmlns:a16="http://schemas.microsoft.com/office/drawing/2014/main" id="{8A384055-6DB9-197A-EF2F-1F7EDD3640F4}"/>
              </a:ext>
            </a:extLst>
          </p:cNvPr>
          <p:cNvSpPr/>
          <p:nvPr/>
        </p:nvSpPr>
        <p:spPr bwMode="auto">
          <a:xfrm>
            <a:off x="1028700" y="1744979"/>
            <a:ext cx="2171700" cy="4511040"/>
          </a:xfrm>
          <a:custGeom>
            <a:avLst/>
            <a:gdLst>
              <a:gd name="connsiteX0" fmla="*/ 0 w 2171700"/>
              <a:gd name="connsiteY0" fmla="*/ 0 h 4807654"/>
              <a:gd name="connsiteX1" fmla="*/ 922020 w 2171700"/>
              <a:gd name="connsiteY1" fmla="*/ 167640 h 4807654"/>
              <a:gd name="connsiteX2" fmla="*/ 967740 w 2171700"/>
              <a:gd name="connsiteY2" fmla="*/ 419100 h 4807654"/>
              <a:gd name="connsiteX3" fmla="*/ 1676400 w 2171700"/>
              <a:gd name="connsiteY3" fmla="*/ 4381500 h 4807654"/>
              <a:gd name="connsiteX4" fmla="*/ 2171700 w 2171700"/>
              <a:gd name="connsiteY4" fmla="*/ 4511040 h 4807654"/>
              <a:gd name="connsiteX0" fmla="*/ 0 w 2171700"/>
              <a:gd name="connsiteY0" fmla="*/ 0 h 4714660"/>
              <a:gd name="connsiteX1" fmla="*/ 922020 w 2171700"/>
              <a:gd name="connsiteY1" fmla="*/ 167640 h 4714660"/>
              <a:gd name="connsiteX2" fmla="*/ 967740 w 2171700"/>
              <a:gd name="connsiteY2" fmla="*/ 419100 h 4714660"/>
              <a:gd name="connsiteX3" fmla="*/ 1676400 w 2171700"/>
              <a:gd name="connsiteY3" fmla="*/ 4381500 h 4714660"/>
              <a:gd name="connsiteX4" fmla="*/ 2171700 w 2171700"/>
              <a:gd name="connsiteY4" fmla="*/ 4511040 h 4714660"/>
              <a:gd name="connsiteX0" fmla="*/ 0 w 2171700"/>
              <a:gd name="connsiteY0" fmla="*/ 0 h 4617955"/>
              <a:gd name="connsiteX1" fmla="*/ 922020 w 2171700"/>
              <a:gd name="connsiteY1" fmla="*/ 167640 h 4617955"/>
              <a:gd name="connsiteX2" fmla="*/ 967740 w 2171700"/>
              <a:gd name="connsiteY2" fmla="*/ 419100 h 4617955"/>
              <a:gd name="connsiteX3" fmla="*/ 1554480 w 2171700"/>
              <a:gd name="connsiteY3" fmla="*/ 4229100 h 4617955"/>
              <a:gd name="connsiteX4" fmla="*/ 2171700 w 2171700"/>
              <a:gd name="connsiteY4" fmla="*/ 4511040 h 4617955"/>
              <a:gd name="connsiteX0" fmla="*/ 0 w 2171700"/>
              <a:gd name="connsiteY0" fmla="*/ 0 h 4511040"/>
              <a:gd name="connsiteX1" fmla="*/ 922020 w 2171700"/>
              <a:gd name="connsiteY1" fmla="*/ 1676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922020 w 2171700"/>
              <a:gd name="connsiteY1" fmla="*/ 1676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619252"/>
              <a:gd name="connsiteX1" fmla="*/ 720566 w 2171700"/>
              <a:gd name="connsiteY1" fmla="*/ 91440 h 4619252"/>
              <a:gd name="connsiteX2" fmla="*/ 979647 w 2171700"/>
              <a:gd name="connsiteY2" fmla="*/ 400050 h 4619252"/>
              <a:gd name="connsiteX3" fmla="*/ 1554480 w 2171700"/>
              <a:gd name="connsiteY3" fmla="*/ 4229100 h 4619252"/>
              <a:gd name="connsiteX4" fmla="*/ 2171700 w 2171700"/>
              <a:gd name="connsiteY4" fmla="*/ 4511040 h 4619252"/>
              <a:gd name="connsiteX0" fmla="*/ 0 w 2171700"/>
              <a:gd name="connsiteY0" fmla="*/ 33061 h 4652313"/>
              <a:gd name="connsiteX1" fmla="*/ 979647 w 2171700"/>
              <a:gd name="connsiteY1" fmla="*/ 433111 h 4652313"/>
              <a:gd name="connsiteX2" fmla="*/ 1554480 w 2171700"/>
              <a:gd name="connsiteY2" fmla="*/ 4262161 h 4652313"/>
              <a:gd name="connsiteX3" fmla="*/ 2171700 w 2171700"/>
              <a:gd name="connsiteY3" fmla="*/ 4544101 h 4652313"/>
              <a:gd name="connsiteX0" fmla="*/ 0 w 2171700"/>
              <a:gd name="connsiteY0" fmla="*/ 137025 h 4768504"/>
              <a:gd name="connsiteX1" fmla="*/ 955834 w 2171700"/>
              <a:gd name="connsiteY1" fmla="*/ 358481 h 4768504"/>
              <a:gd name="connsiteX2" fmla="*/ 1554480 w 2171700"/>
              <a:gd name="connsiteY2" fmla="*/ 4366125 h 4768504"/>
              <a:gd name="connsiteX3" fmla="*/ 2171700 w 2171700"/>
              <a:gd name="connsiteY3" fmla="*/ 4648065 h 4768504"/>
              <a:gd name="connsiteX0" fmla="*/ 0 w 2171700"/>
              <a:gd name="connsiteY0" fmla="*/ 137025 h 4768504"/>
              <a:gd name="connsiteX1" fmla="*/ 955834 w 2171700"/>
              <a:gd name="connsiteY1" fmla="*/ 358481 h 4768504"/>
              <a:gd name="connsiteX2" fmla="*/ 1554480 w 2171700"/>
              <a:gd name="connsiteY2" fmla="*/ 4366125 h 4768504"/>
              <a:gd name="connsiteX3" fmla="*/ 2171700 w 2171700"/>
              <a:gd name="connsiteY3" fmla="*/ 4648065 h 4768504"/>
              <a:gd name="connsiteX0" fmla="*/ 0 w 2171700"/>
              <a:gd name="connsiteY0" fmla="*/ 0 h 4631479"/>
              <a:gd name="connsiteX1" fmla="*/ 955834 w 2171700"/>
              <a:gd name="connsiteY1" fmla="*/ 221456 h 4631479"/>
              <a:gd name="connsiteX2" fmla="*/ 1554480 w 2171700"/>
              <a:gd name="connsiteY2" fmla="*/ 4229100 h 4631479"/>
              <a:gd name="connsiteX3" fmla="*/ 2171700 w 2171700"/>
              <a:gd name="connsiteY3" fmla="*/ 4511040 h 4631479"/>
              <a:gd name="connsiteX0" fmla="*/ 0 w 2171700"/>
              <a:gd name="connsiteY0" fmla="*/ 0 h 4631479"/>
              <a:gd name="connsiteX1" fmla="*/ 955834 w 2171700"/>
              <a:gd name="connsiteY1" fmla="*/ 221456 h 4631479"/>
              <a:gd name="connsiteX2" fmla="*/ 1554480 w 2171700"/>
              <a:gd name="connsiteY2" fmla="*/ 4229100 h 4631479"/>
              <a:gd name="connsiteX3" fmla="*/ 2171700 w 2171700"/>
              <a:gd name="connsiteY3" fmla="*/ 4511040 h 4631479"/>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511040"/>
              <a:gd name="connsiteX1" fmla="*/ 939165 w 2171700"/>
              <a:gd name="connsiteY1" fmla="*/ 195262 h 4511040"/>
              <a:gd name="connsiteX2" fmla="*/ 1554480 w 2171700"/>
              <a:gd name="connsiteY2" fmla="*/ 4229100 h 4511040"/>
              <a:gd name="connsiteX3" fmla="*/ 2171700 w 2171700"/>
              <a:gd name="connsiteY3" fmla="*/ 4511040 h 4511040"/>
              <a:gd name="connsiteX0" fmla="*/ 0 w 2171700"/>
              <a:gd name="connsiteY0" fmla="*/ 0 h 4511040"/>
              <a:gd name="connsiteX1" fmla="*/ 939165 w 2171700"/>
              <a:gd name="connsiteY1" fmla="*/ 195262 h 4511040"/>
              <a:gd name="connsiteX2" fmla="*/ 1494155 w 2171700"/>
              <a:gd name="connsiteY2" fmla="*/ 4127500 h 4511040"/>
              <a:gd name="connsiteX3" fmla="*/ 2171700 w 2171700"/>
              <a:gd name="connsiteY3" fmla="*/ 4511040 h 4511040"/>
              <a:gd name="connsiteX0" fmla="*/ 0 w 2171700"/>
              <a:gd name="connsiteY0" fmla="*/ 0 h 4511040"/>
              <a:gd name="connsiteX1" fmla="*/ 939165 w 2171700"/>
              <a:gd name="connsiteY1" fmla="*/ 195262 h 4511040"/>
              <a:gd name="connsiteX2" fmla="*/ 1494155 w 2171700"/>
              <a:gd name="connsiteY2" fmla="*/ 4127500 h 4511040"/>
              <a:gd name="connsiteX3" fmla="*/ 2171700 w 2171700"/>
              <a:gd name="connsiteY3" fmla="*/ 4511040 h 4511040"/>
              <a:gd name="connsiteX0" fmla="*/ 0 w 2171700"/>
              <a:gd name="connsiteY0" fmla="*/ 0 h 4511040"/>
              <a:gd name="connsiteX1" fmla="*/ 939165 w 2171700"/>
              <a:gd name="connsiteY1" fmla="*/ 195262 h 4511040"/>
              <a:gd name="connsiteX2" fmla="*/ 1506855 w 2171700"/>
              <a:gd name="connsiteY2" fmla="*/ 4121150 h 4511040"/>
              <a:gd name="connsiteX3" fmla="*/ 2171700 w 2171700"/>
              <a:gd name="connsiteY3" fmla="*/ 4511040 h 4511040"/>
              <a:gd name="connsiteX0" fmla="*/ 0 w 2171700"/>
              <a:gd name="connsiteY0" fmla="*/ 0 h 4511040"/>
              <a:gd name="connsiteX1" fmla="*/ 939165 w 2171700"/>
              <a:gd name="connsiteY1" fmla="*/ 195262 h 4511040"/>
              <a:gd name="connsiteX2" fmla="*/ 1506855 w 2171700"/>
              <a:gd name="connsiteY2" fmla="*/ 4121150 h 4511040"/>
              <a:gd name="connsiteX3" fmla="*/ 2171700 w 2171700"/>
              <a:gd name="connsiteY3"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4511040">
                <a:moveTo>
                  <a:pt x="0" y="0"/>
                </a:moveTo>
                <a:cubicBezTo>
                  <a:pt x="-694" y="4762"/>
                  <a:pt x="860266" y="63500"/>
                  <a:pt x="939165" y="195262"/>
                </a:cubicBezTo>
                <a:cubicBezTo>
                  <a:pt x="999226" y="285697"/>
                  <a:pt x="969804" y="693950"/>
                  <a:pt x="981075" y="712471"/>
                </a:cubicBezTo>
                <a:cubicBezTo>
                  <a:pt x="1011396" y="931017"/>
                  <a:pt x="1204172" y="3471651"/>
                  <a:pt x="1506855" y="4121150"/>
                </a:cubicBezTo>
                <a:cubicBezTo>
                  <a:pt x="1569403" y="4316571"/>
                  <a:pt x="1713865" y="4460240"/>
                  <a:pt x="2171700" y="4511040"/>
                </a:cubicBezTo>
              </a:path>
            </a:pathLst>
          </a:custGeom>
          <a:noFill/>
          <a:ln w="190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8" name="CasellaDiTesto 87">
            <a:extLst>
              <a:ext uri="{FF2B5EF4-FFF2-40B4-BE49-F238E27FC236}">
                <a16:creationId xmlns:a16="http://schemas.microsoft.com/office/drawing/2014/main" id="{AE9E0BFB-279C-60C3-BACC-2DE132D57B5D}"/>
              </a:ext>
            </a:extLst>
          </p:cNvPr>
          <p:cNvSpPr txBox="1">
            <a:spLocks noChangeArrowheads="1"/>
          </p:cNvSpPr>
          <p:nvPr/>
        </p:nvSpPr>
        <p:spPr bwMode="auto">
          <a:xfrm>
            <a:off x="4305300" y="6223168"/>
            <a:ext cx="1778871" cy="338554"/>
          </a:xfrm>
          <a:prstGeom prst="rect">
            <a:avLst/>
          </a:prstGeom>
          <a:noFill/>
          <a:ln w="9525">
            <a:noFill/>
            <a:miter lim="800000"/>
            <a:headEnd/>
            <a:tailEnd/>
          </a:ln>
        </p:spPr>
        <p:txBody>
          <a:bodyPr wrap="square">
            <a:spAutoFit/>
          </a:bodyPr>
          <a:lstStyle/>
          <a:p>
            <a:pPr eaLnBrk="0" hangingPunct="0"/>
            <a:r>
              <a:rPr lang="en-GB" sz="1600" dirty="0" err="1">
                <a:solidFill>
                  <a:schemeClr val="accent5">
                    <a:lumMod val="50000"/>
                  </a:schemeClr>
                </a:solidFill>
                <a:latin typeface="Calibri" pitchFamily="34" charset="0"/>
                <a:cs typeface="Arial" pitchFamily="34" charset="0"/>
              </a:rPr>
              <a:t>Bodur</a:t>
            </a:r>
            <a:r>
              <a:rPr lang="en-GB" sz="1600" dirty="0">
                <a:solidFill>
                  <a:schemeClr val="accent5">
                    <a:lumMod val="50000"/>
                  </a:schemeClr>
                </a:solidFill>
                <a:latin typeface="Calibri" pitchFamily="34" charset="0"/>
                <a:cs typeface="Arial" pitchFamily="34" charset="0"/>
              </a:rPr>
              <a:t> et al. (2023)</a:t>
            </a:r>
          </a:p>
        </p:txBody>
      </p:sp>
    </p:spTree>
    <p:custDataLst>
      <p:tags r:id="rId1"/>
    </p:custDataLst>
    <p:extLst>
      <p:ext uri="{BB962C8B-B14F-4D97-AF65-F5344CB8AC3E}">
        <p14:creationId xmlns:p14="http://schemas.microsoft.com/office/powerpoint/2010/main" val="3865283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1000"/>
                                        <p:tgtEl>
                                          <p:spTgt spid="5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up)">
                                      <p:cBhvr>
                                        <p:cTn id="24" dur="1000"/>
                                        <p:tgtEl>
                                          <p:spTgt spid="5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1000"/>
                                        <p:tgtEl>
                                          <p:spTgt spid="59"/>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1000"/>
                                        <p:tgtEl>
                                          <p:spTgt spid="58"/>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up)">
                                      <p:cBhvr>
                                        <p:cTn id="51" dur="1000"/>
                                        <p:tgtEl>
                                          <p:spTgt spid="6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up)">
                                      <p:cBhvr>
                                        <p:cTn id="60" dur="1000"/>
                                        <p:tgtEl>
                                          <p:spTgt spid="6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up)">
                                      <p:cBhvr>
                                        <p:cTn id="69" dur="1000"/>
                                        <p:tgtEl>
                                          <p:spTgt spid="63"/>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up)">
                                      <p:cBhvr>
                                        <p:cTn id="78" dur="1000"/>
                                        <p:tgtEl>
                                          <p:spTgt spid="62"/>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up)">
                                      <p:cBhvr>
                                        <p:cTn id="87" dur="1000"/>
                                        <p:tgtEl>
                                          <p:spTgt spid="66"/>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up)">
                                      <p:cBhvr>
                                        <p:cTn id="105" dur="1000"/>
                                        <p:tgtEl>
                                          <p:spTgt spid="69"/>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wipe(up)">
                                      <p:cBhvr>
                                        <p:cTn id="114" dur="1000"/>
                                        <p:tgtEl>
                                          <p:spTgt spid="70"/>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wipe(up)">
                                      <p:cBhvr>
                                        <p:cTn id="123" dur="1000"/>
                                        <p:tgtEl>
                                          <p:spTgt spid="3"/>
                                        </p:tgtEl>
                                      </p:cBhvr>
                                    </p:animEffect>
                                  </p:childTnLst>
                                </p:cTn>
                              </p:par>
                            </p:childTnLst>
                          </p:cTn>
                        </p:par>
                        <p:par>
                          <p:cTn id="124" fill="hold">
                            <p:stCondLst>
                              <p:cond delay="1000"/>
                            </p:stCondLst>
                            <p:childTnLst>
                              <p:par>
                                <p:cTn id="125" presetID="10" presetClass="entr" presetSubtype="0" fill="hold" grpId="0" nodeType="after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fade">
                                      <p:cBhvr>
                                        <p:cTn id="127" dur="500"/>
                                        <p:tgtEl>
                                          <p:spTgt spid="7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96"/>
                                        </p:tgtEl>
                                        <p:attrNameLst>
                                          <p:attrName>style.visibility</p:attrName>
                                        </p:attrNameLst>
                                      </p:cBhvr>
                                      <p:to>
                                        <p:strVal val="visible"/>
                                      </p:to>
                                    </p:set>
                                    <p:animEffect transition="in" filter="wipe(up)">
                                      <p:cBhvr>
                                        <p:cTn id="132" dur="1000"/>
                                        <p:tgtEl>
                                          <p:spTgt spid="96"/>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5"/>
                                        </p:tgtEl>
                                        <p:attrNameLst>
                                          <p:attrName>style.visibility</p:attrName>
                                        </p:attrNameLst>
                                      </p:cBhvr>
                                      <p:to>
                                        <p:strVal val="visible"/>
                                      </p:to>
                                    </p:set>
                                    <p:animEffect transition="in" filter="wipe(up)">
                                      <p:cBhvr>
                                        <p:cTn id="141" dur="1000"/>
                                        <p:tgtEl>
                                          <p:spTgt spid="5"/>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87"/>
                                        </p:tgtEl>
                                        <p:attrNameLst>
                                          <p:attrName>style.visibility</p:attrName>
                                        </p:attrNameLst>
                                      </p:cBhvr>
                                      <p:to>
                                        <p:strVal val="visible"/>
                                      </p:to>
                                    </p:set>
                                    <p:animEffect transition="in" filter="fade">
                                      <p:cBhvr>
                                        <p:cTn id="145" dur="500"/>
                                        <p:tgtEl>
                                          <p:spTgt spid="87"/>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wipe(up)">
                                      <p:cBhvr>
                                        <p:cTn id="150" dur="500"/>
                                        <p:tgtEl>
                                          <p:spTgt spid="6"/>
                                        </p:tgtEl>
                                      </p:cBhvr>
                                    </p:animEffec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88"/>
                                        </p:tgtEl>
                                        <p:attrNameLst>
                                          <p:attrName>style.visibility</p:attrName>
                                        </p:attrNameLst>
                                      </p:cBhvr>
                                      <p:to>
                                        <p:strVal val="visible"/>
                                      </p:to>
                                    </p:set>
                                    <p:animEffect transition="in" filter="fade">
                                      <p:cBhvr>
                                        <p:cTn id="15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2" grpId="0" animBg="1"/>
      <p:bldP spid="63" grpId="0" animBg="1"/>
      <p:bldP spid="64" grpId="0"/>
      <p:bldP spid="65" grpId="0"/>
      <p:bldP spid="66" grpId="0" animBg="1"/>
      <p:bldP spid="67" grpId="0"/>
      <p:bldP spid="68" grpId="0" animBg="1"/>
      <p:bldP spid="69" grpId="0" animBg="1"/>
      <p:bldP spid="70" grpId="0" animBg="1"/>
      <p:bldP spid="71" grpId="0"/>
      <p:bldP spid="76" grpId="0"/>
      <p:bldP spid="77" grpId="0"/>
      <p:bldP spid="78" grpId="0"/>
      <p:bldP spid="79" grpId="0"/>
      <p:bldP spid="80" grpId="0"/>
      <p:bldP spid="81" grpId="0"/>
      <p:bldP spid="82" grpId="0"/>
      <p:bldP spid="83" grpId="0"/>
      <p:bldP spid="86" grpId="0"/>
      <p:bldP spid="97" grpId="0"/>
      <p:bldP spid="5" grpId="0" animBg="1"/>
      <p:bldP spid="87" grpId="0"/>
      <p:bldP spid="6" grpId="0" animBg="1"/>
      <p:bldP spid="8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1"/>
          <p:cNvGrpSpPr>
            <a:grpSpLocks/>
          </p:cNvGrpSpPr>
          <p:nvPr/>
        </p:nvGrpSpPr>
        <p:grpSpPr bwMode="auto">
          <a:xfrm>
            <a:off x="1382713" y="3502391"/>
            <a:ext cx="6142037" cy="3092450"/>
            <a:chOff x="0" y="3643314"/>
            <a:chExt cx="6141538" cy="3092967"/>
          </a:xfrm>
        </p:grpSpPr>
        <p:pic>
          <p:nvPicPr>
            <p:cNvPr id="65551" name="Picture 10"/>
            <p:cNvPicPr>
              <a:picLocks noChangeAspect="1" noChangeArrowheads="1"/>
            </p:cNvPicPr>
            <p:nvPr/>
          </p:nvPicPr>
          <p:blipFill>
            <a:blip r:embed="rId3" cstate="print"/>
            <a:srcRect/>
            <a:stretch>
              <a:fillRect/>
            </a:stretch>
          </p:blipFill>
          <p:spPr bwMode="auto">
            <a:xfrm>
              <a:off x="0" y="3643314"/>
              <a:ext cx="6141538" cy="3092967"/>
            </a:xfrm>
            <a:prstGeom prst="rect">
              <a:avLst/>
            </a:prstGeom>
            <a:noFill/>
            <a:ln w="9525">
              <a:noFill/>
              <a:miter lim="800000"/>
              <a:headEnd/>
              <a:tailEnd/>
            </a:ln>
          </p:spPr>
        </p:pic>
        <p:sp>
          <p:nvSpPr>
            <p:cNvPr id="9" name="Rettangolo 8"/>
            <p:cNvSpPr/>
            <p:nvPr/>
          </p:nvSpPr>
          <p:spPr>
            <a:xfrm>
              <a:off x="3408085" y="6379033"/>
              <a:ext cx="2573129" cy="285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grpSp>
        <p:nvGrpSpPr>
          <p:cNvPr id="3" name="Gruppo 9"/>
          <p:cNvGrpSpPr>
            <a:grpSpLocks/>
          </p:cNvGrpSpPr>
          <p:nvPr/>
        </p:nvGrpSpPr>
        <p:grpSpPr bwMode="auto">
          <a:xfrm>
            <a:off x="304800" y="938578"/>
            <a:ext cx="8499475" cy="2484438"/>
            <a:chOff x="2887980" y="2357430"/>
            <a:chExt cx="6256020" cy="1714512"/>
          </a:xfrm>
        </p:grpSpPr>
        <p:sp>
          <p:nvSpPr>
            <p:cNvPr id="11" name="Rettangolo 10"/>
            <p:cNvSpPr/>
            <p:nvPr/>
          </p:nvSpPr>
          <p:spPr>
            <a:xfrm>
              <a:off x="2887980" y="2357430"/>
              <a:ext cx="6256020" cy="1714512"/>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nvGrpSpPr>
            <p:cNvPr id="4" name="Gruppo 7"/>
            <p:cNvGrpSpPr>
              <a:grpSpLocks/>
            </p:cNvGrpSpPr>
            <p:nvPr/>
          </p:nvGrpSpPr>
          <p:grpSpPr bwMode="auto">
            <a:xfrm>
              <a:off x="2918460" y="2357430"/>
              <a:ext cx="6225540" cy="1714512"/>
              <a:chOff x="0" y="2786058"/>
              <a:chExt cx="9144000" cy="2144756"/>
            </a:xfrm>
          </p:grpSpPr>
          <p:pic>
            <p:nvPicPr>
              <p:cNvPr id="65549" name="Picture 8"/>
              <p:cNvPicPr>
                <a:picLocks noChangeAspect="1" noChangeArrowheads="1"/>
              </p:cNvPicPr>
              <p:nvPr/>
            </p:nvPicPr>
            <p:blipFill>
              <a:blip r:embed="rId4" cstate="print"/>
              <a:srcRect/>
              <a:stretch>
                <a:fillRect/>
              </a:stretch>
            </p:blipFill>
            <p:spPr bwMode="auto">
              <a:xfrm>
                <a:off x="0" y="2786058"/>
                <a:ext cx="9144000" cy="1616970"/>
              </a:xfrm>
              <a:prstGeom prst="rect">
                <a:avLst/>
              </a:prstGeom>
              <a:noFill/>
              <a:ln w="9525">
                <a:noFill/>
                <a:miter lim="800000"/>
                <a:headEnd/>
                <a:tailEnd/>
              </a:ln>
            </p:spPr>
          </p:pic>
          <p:pic>
            <p:nvPicPr>
              <p:cNvPr id="65550" name="Picture 9"/>
              <p:cNvPicPr>
                <a:picLocks noChangeAspect="1" noChangeArrowheads="1"/>
              </p:cNvPicPr>
              <p:nvPr/>
            </p:nvPicPr>
            <p:blipFill>
              <a:blip r:embed="rId5" cstate="print"/>
              <a:srcRect/>
              <a:stretch>
                <a:fillRect/>
              </a:stretch>
            </p:blipFill>
            <p:spPr bwMode="auto">
              <a:xfrm>
                <a:off x="0" y="4334543"/>
                <a:ext cx="9144000" cy="596271"/>
              </a:xfrm>
              <a:prstGeom prst="rect">
                <a:avLst/>
              </a:prstGeom>
              <a:noFill/>
              <a:ln w="9525">
                <a:noFill/>
                <a:miter lim="800000"/>
                <a:headEnd/>
                <a:tailEnd/>
              </a:ln>
            </p:spPr>
          </p:pic>
        </p:grpSp>
      </p:grpSp>
      <p:cxnSp>
        <p:nvCxnSpPr>
          <p:cNvPr id="15" name="Connettore 1 14"/>
          <p:cNvCxnSpPr/>
          <p:nvPr/>
        </p:nvCxnSpPr>
        <p:spPr>
          <a:xfrm>
            <a:off x="1566863" y="4686666"/>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1566863" y="5094653"/>
            <a:ext cx="5715000" cy="1588"/>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1566863" y="5451841"/>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1566863" y="5809028"/>
            <a:ext cx="5715000" cy="1588"/>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1566863" y="6166216"/>
            <a:ext cx="5715000" cy="1587"/>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V="1">
            <a:off x="1566863" y="6544041"/>
            <a:ext cx="3097212" cy="9525"/>
          </a:xfrm>
          <a:prstGeom prst="line">
            <a:avLst/>
          </a:prstGeom>
          <a:ln w="38100">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grpSp>
        <p:nvGrpSpPr>
          <p:cNvPr id="29" name="Gruppo 28"/>
          <p:cNvGrpSpPr/>
          <p:nvPr/>
        </p:nvGrpSpPr>
        <p:grpSpPr>
          <a:xfrm>
            <a:off x="3657598" y="3143692"/>
            <a:ext cx="5486401" cy="3714308"/>
            <a:chOff x="3657598" y="3143692"/>
            <a:chExt cx="5486401" cy="3714308"/>
          </a:xfrm>
        </p:grpSpPr>
        <p:pic>
          <p:nvPicPr>
            <p:cNvPr id="28" name="Immagine 27"/>
            <p:cNvPicPr>
              <a:picLocks noChangeAspect="1"/>
            </p:cNvPicPr>
            <p:nvPr/>
          </p:nvPicPr>
          <p:blipFill>
            <a:blip r:embed="rId3" cstate="print"/>
            <a:stretch>
              <a:fillRect/>
            </a:stretch>
          </p:blipFill>
          <p:spPr>
            <a:xfrm>
              <a:off x="3657598" y="3143692"/>
              <a:ext cx="5486401" cy="3714308"/>
            </a:xfrm>
            <a:prstGeom prst="rect">
              <a:avLst/>
            </a:prstGeom>
          </p:spPr>
        </p:pic>
        <p:sp>
          <p:nvSpPr>
            <p:cNvPr id="9" name="CasellaDiTesto 8"/>
            <p:cNvSpPr txBox="1"/>
            <p:nvPr/>
          </p:nvSpPr>
          <p:spPr>
            <a:xfrm>
              <a:off x="3657598" y="6216239"/>
              <a:ext cx="2481943" cy="523220"/>
            </a:xfrm>
            <a:prstGeom prst="rect">
              <a:avLst/>
            </a:prstGeom>
            <a:noFill/>
          </p:spPr>
          <p:txBody>
            <a:bodyPr wrap="square" rtlCol="0">
              <a:spAutoFit/>
            </a:bodyPr>
            <a:lstStyle/>
            <a:p>
              <a:pPr algn="ctr"/>
              <a:r>
                <a:rPr lang="en-GB" sz="14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tx1"/>
                </a:solidFill>
                <a:effectLst/>
                <a:latin typeface="Calibri" panose="020F0502020204030204" pitchFamily="34" charset="0"/>
                <a:cs typeface="Calibri" panose="020F0502020204030204" pitchFamily="34" charset="0"/>
              </a:endParaRPr>
            </a:p>
          </p:txBody>
        </p:sp>
      </p:grpSp>
      <p:sp>
        <p:nvSpPr>
          <p:cNvPr id="30" name="Text Box 82"/>
          <p:cNvSpPr txBox="1">
            <a:spLocks noChangeArrowheads="1"/>
          </p:cNvSpPr>
          <p:nvPr/>
        </p:nvSpPr>
        <p:spPr bwMode="auto">
          <a:xfrm>
            <a:off x="0" y="3398975"/>
            <a:ext cx="3657598" cy="1631216"/>
          </a:xfrm>
          <a:prstGeom prst="rect">
            <a:avLst/>
          </a:prstGeom>
          <a:noFill/>
          <a:ln w="9525">
            <a:noFill/>
            <a:miter lim="800000"/>
            <a:headEnd/>
            <a:tailEnd/>
          </a:ln>
          <a:effectLst/>
        </p:spPr>
        <p:txBody>
          <a:bodyPr wrap="square">
            <a:spAutoFit/>
          </a:bodyPr>
          <a:lstStyle/>
          <a:p>
            <a:pPr algn="ctr">
              <a:lnSpc>
                <a:spcPts val="3000"/>
              </a:lnSpc>
              <a:defRPr/>
            </a:pPr>
            <a:r>
              <a:rPr lang="en-GB" sz="2600" dirty="0">
                <a:solidFill>
                  <a:schemeClr val="bg1"/>
                </a:solidFill>
                <a:latin typeface="Calibri" pitchFamily="34" charset="0"/>
              </a:rPr>
              <a:t>Do you remember this diagram and the meaning of the </a:t>
            </a:r>
            <a:r>
              <a:rPr lang="en-GB" sz="2600" dirty="0">
                <a:solidFill>
                  <a:srgbClr val="0066FF"/>
                </a:solidFill>
                <a:latin typeface="Calibri" pitchFamily="34" charset="0"/>
              </a:rPr>
              <a:t>blue lines</a:t>
            </a:r>
            <a:r>
              <a:rPr lang="en-GB" sz="2600" dirty="0">
                <a:solidFill>
                  <a:schemeClr val="bg1"/>
                </a:solidFill>
                <a:latin typeface="Calibri" pitchFamily="34" charset="0"/>
              </a:rPr>
              <a:t>                (MgO isopleths)?</a:t>
            </a:r>
            <a:endParaRPr lang="en-GB" sz="2600" dirty="0">
              <a:solidFill>
                <a:srgbClr val="FFFF00"/>
              </a:solidFill>
              <a:latin typeface="Calibri" pitchFamily="34" charset="0"/>
              <a:ea typeface="ＭＳ Ｐゴシック" pitchFamily="-72" charset="-128"/>
              <a:cs typeface="ＭＳ Ｐゴシック" pitchFamily="-72" charset="-128"/>
            </a:endParaRPr>
          </a:p>
        </p:txBody>
      </p:sp>
      <p:sp>
        <p:nvSpPr>
          <p:cNvPr id="31" name="Text Box 82"/>
          <p:cNvSpPr txBox="1">
            <a:spLocks noChangeArrowheads="1"/>
          </p:cNvSpPr>
          <p:nvPr/>
        </p:nvSpPr>
        <p:spPr bwMode="auto">
          <a:xfrm>
            <a:off x="0" y="5165393"/>
            <a:ext cx="3657598" cy="1246495"/>
          </a:xfrm>
          <a:prstGeom prst="rect">
            <a:avLst/>
          </a:prstGeom>
          <a:noFill/>
          <a:ln w="9525">
            <a:noFill/>
            <a:miter lim="800000"/>
            <a:headEnd/>
            <a:tailEnd/>
          </a:ln>
          <a:effectLst/>
        </p:spPr>
        <p:txBody>
          <a:bodyPr wrap="square">
            <a:spAutoFit/>
          </a:bodyPr>
          <a:lstStyle/>
          <a:p>
            <a:pPr algn="ctr">
              <a:lnSpc>
                <a:spcPts val="3000"/>
              </a:lnSpc>
              <a:defRPr/>
            </a:pPr>
            <a:r>
              <a:rPr lang="en-GB" sz="2600" dirty="0">
                <a:solidFill>
                  <a:schemeClr val="bg1"/>
                </a:solidFill>
                <a:latin typeface="Calibri" pitchFamily="34" charset="0"/>
              </a:rPr>
              <a:t>Melts formed in a decompressing mantle have uniform MgO.</a:t>
            </a:r>
            <a:endParaRPr lang="en-GB" sz="2600" dirty="0">
              <a:solidFill>
                <a:srgbClr val="FFFF00"/>
              </a:solidFill>
              <a:latin typeface="Calibri" pitchFamily="34" charset="0"/>
              <a:ea typeface="ＭＳ Ｐゴシック" pitchFamily="-72" charset="-128"/>
              <a:cs typeface="ＭＳ Ｐゴシック" pitchFamily="-72" charset="-128"/>
            </a:endParaRPr>
          </a:p>
        </p:txBody>
      </p:sp>
      <p:sp>
        <p:nvSpPr>
          <p:cNvPr id="32" name="Text Box 82"/>
          <p:cNvSpPr txBox="1">
            <a:spLocks noChangeArrowheads="1"/>
          </p:cNvSpPr>
          <p:nvPr/>
        </p:nvSpPr>
        <p:spPr bwMode="auto">
          <a:xfrm>
            <a:off x="0" y="1410960"/>
            <a:ext cx="9144000" cy="477054"/>
          </a:xfrm>
          <a:prstGeom prst="rect">
            <a:avLst/>
          </a:prstGeom>
          <a:noFill/>
          <a:ln w="9525">
            <a:noFill/>
            <a:miter lim="800000"/>
            <a:headEnd/>
            <a:tailEnd/>
          </a:ln>
          <a:effectLst/>
        </p:spPr>
        <p:txBody>
          <a:bodyPr wrap="square">
            <a:spAutoFit/>
          </a:bodyPr>
          <a:lstStyle/>
          <a:p>
            <a:pPr>
              <a:lnSpc>
                <a:spcPts val="3000"/>
              </a:lnSpc>
              <a:defRPr/>
            </a:pPr>
            <a:r>
              <a:rPr lang="en-GB" sz="2400" dirty="0">
                <a:solidFill>
                  <a:schemeClr val="bg1"/>
                </a:solidFill>
                <a:latin typeface="Calibri" pitchFamily="34" charset="0"/>
                <a:sym typeface="Wingdings" panose="05000000000000000000" pitchFamily="2" charset="2"/>
              </a:rPr>
              <a:t> MgO of peridotite partial melts do not change with pressure.</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0" name="Text Box 82"/>
          <p:cNvSpPr txBox="1">
            <a:spLocks noChangeArrowheads="1"/>
          </p:cNvSpPr>
          <p:nvPr/>
        </p:nvSpPr>
        <p:spPr bwMode="auto">
          <a:xfrm>
            <a:off x="0" y="1857297"/>
            <a:ext cx="9144000" cy="86177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rgbClr val="FFFF00"/>
                </a:solidFill>
                <a:latin typeface="Calibri" pitchFamily="34" charset="0"/>
                <a:sym typeface="Wingdings" panose="05000000000000000000" pitchFamily="2" charset="2"/>
              </a:rPr>
              <a:t>Basaltic melts reaching the surface represent accumulated fractions of liquids produced at decreasing P for increasing melting degrees.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11" name="Text Box 82"/>
          <p:cNvSpPr txBox="1">
            <a:spLocks noChangeArrowheads="1"/>
          </p:cNvSpPr>
          <p:nvPr/>
        </p:nvSpPr>
        <p:spPr bwMode="auto">
          <a:xfrm>
            <a:off x="0" y="2665893"/>
            <a:ext cx="9144000" cy="47705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chemeClr val="bg1"/>
                </a:solidFill>
                <a:latin typeface="Calibri" pitchFamily="34" charset="0"/>
                <a:sym typeface="Wingdings" panose="05000000000000000000" pitchFamily="2" charset="2"/>
              </a:rPr>
              <a:t>Each of them has the same MgO (</a:t>
            </a:r>
            <a:r>
              <a:rPr lang="en-GB" sz="2400" i="1" dirty="0">
                <a:solidFill>
                  <a:srgbClr val="FFFF00"/>
                </a:solidFill>
                <a:latin typeface="Calibri" pitchFamily="34" charset="0"/>
                <a:sym typeface="Wingdings" panose="05000000000000000000" pitchFamily="2" charset="2"/>
              </a:rPr>
              <a:t>if crystallization does not occur</a:t>
            </a:r>
            <a:r>
              <a:rPr lang="en-GB" sz="2400" dirty="0">
                <a:solidFill>
                  <a:schemeClr val="bg1"/>
                </a:solidFill>
                <a:latin typeface="Calibri" pitchFamily="34" charset="0"/>
                <a:sym typeface="Wingdings" panose="05000000000000000000" pitchFamily="2" charset="2"/>
              </a:rPr>
              <a:t>)</a:t>
            </a:r>
            <a:endParaRPr lang="en-GB" sz="2400" dirty="0">
              <a:solidFill>
                <a:schemeClr val="bg1"/>
              </a:solidFill>
              <a:latin typeface="Calibri" pitchFamily="34" charset="0"/>
              <a:ea typeface="ＭＳ Ｐゴシック" pitchFamily="-72" charset="-128"/>
              <a:cs typeface="ＭＳ Ｐゴシック" pitchFamily="-72" charset="-128"/>
            </a:endParaRPr>
          </a:p>
        </p:txBody>
      </p:sp>
      <p:sp>
        <p:nvSpPr>
          <p:cNvPr id="2" name="Ovale 1"/>
          <p:cNvSpPr/>
          <p:nvPr/>
        </p:nvSpPr>
        <p:spPr bwMode="auto">
          <a:xfrm>
            <a:off x="5670550" y="4832350"/>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3" name="Ovale 12"/>
          <p:cNvSpPr/>
          <p:nvPr/>
        </p:nvSpPr>
        <p:spPr bwMode="auto">
          <a:xfrm>
            <a:off x="5561475" y="469555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Ovale 13"/>
          <p:cNvSpPr/>
          <p:nvPr/>
        </p:nvSpPr>
        <p:spPr bwMode="auto">
          <a:xfrm>
            <a:off x="5456700" y="455902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Ovale 14"/>
          <p:cNvSpPr/>
          <p:nvPr/>
        </p:nvSpPr>
        <p:spPr bwMode="auto">
          <a:xfrm>
            <a:off x="5355100" y="442567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Ovale 15"/>
          <p:cNvSpPr/>
          <p:nvPr/>
        </p:nvSpPr>
        <p:spPr bwMode="auto">
          <a:xfrm>
            <a:off x="7913688" y="6018212"/>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Ovale 16"/>
          <p:cNvSpPr/>
          <p:nvPr/>
        </p:nvSpPr>
        <p:spPr bwMode="auto">
          <a:xfrm>
            <a:off x="7808913" y="586104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Ovale 17"/>
          <p:cNvSpPr/>
          <p:nvPr/>
        </p:nvSpPr>
        <p:spPr bwMode="auto">
          <a:xfrm>
            <a:off x="7694613" y="568959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Ovale 18"/>
          <p:cNvSpPr/>
          <p:nvPr/>
        </p:nvSpPr>
        <p:spPr bwMode="auto">
          <a:xfrm>
            <a:off x="7570788" y="5522911"/>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Ovale 19"/>
          <p:cNvSpPr/>
          <p:nvPr/>
        </p:nvSpPr>
        <p:spPr bwMode="auto">
          <a:xfrm>
            <a:off x="7446963" y="536574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1" name="Ovale 20"/>
          <p:cNvSpPr/>
          <p:nvPr/>
        </p:nvSpPr>
        <p:spPr bwMode="auto">
          <a:xfrm>
            <a:off x="7327901" y="5208586"/>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2" name="Ovale 21"/>
          <p:cNvSpPr/>
          <p:nvPr/>
        </p:nvSpPr>
        <p:spPr bwMode="auto">
          <a:xfrm>
            <a:off x="7213601" y="505142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3" name="Ovale 22"/>
          <p:cNvSpPr/>
          <p:nvPr/>
        </p:nvSpPr>
        <p:spPr bwMode="auto">
          <a:xfrm>
            <a:off x="7099301" y="489902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5" name="Gruppo 4"/>
          <p:cNvGrpSpPr/>
          <p:nvPr/>
        </p:nvGrpSpPr>
        <p:grpSpPr>
          <a:xfrm>
            <a:off x="5685300" y="3593058"/>
            <a:ext cx="2515727" cy="646331"/>
            <a:chOff x="5380498" y="3644222"/>
            <a:chExt cx="2515727" cy="646331"/>
          </a:xfrm>
        </p:grpSpPr>
        <p:sp>
          <p:nvSpPr>
            <p:cNvPr id="3" name="Rettangolo 2"/>
            <p:cNvSpPr/>
            <p:nvPr/>
          </p:nvSpPr>
          <p:spPr bwMode="auto">
            <a:xfrm>
              <a:off x="5460549" y="3692286"/>
              <a:ext cx="2348364" cy="53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Text Box 82"/>
            <p:cNvSpPr txBox="1">
              <a:spLocks noChangeArrowheads="1"/>
            </p:cNvSpPr>
            <p:nvPr/>
          </p:nvSpPr>
          <p:spPr bwMode="auto">
            <a:xfrm>
              <a:off x="5380498" y="3644222"/>
              <a:ext cx="2515727" cy="646331"/>
            </a:xfrm>
            <a:prstGeom prst="rect">
              <a:avLst/>
            </a:prstGeom>
            <a:noFill/>
            <a:ln w="9525">
              <a:noFill/>
              <a:miter lim="800000"/>
              <a:headEnd/>
              <a:tailEnd/>
            </a:ln>
            <a:effectLst/>
          </p:spPr>
          <p:txBody>
            <a:bodyPr wrap="square">
              <a:spAutoFit/>
            </a:bodyPr>
            <a:lstStyle/>
            <a:p>
              <a:pPr algn="ctr">
                <a:defRPr/>
              </a:pPr>
              <a:r>
                <a:rPr lang="en-GB" b="1" dirty="0">
                  <a:solidFill>
                    <a:srgbClr val="FF0000"/>
                  </a:solidFill>
                  <a:effectLst/>
                  <a:latin typeface="Calibri" pitchFamily="34" charset="0"/>
                </a:rPr>
                <a:t>Fractional melts, all with the same MgO content</a:t>
              </a:r>
              <a:endParaRPr lang="en-GB" b="1" dirty="0">
                <a:solidFill>
                  <a:srgbClr val="FF0000"/>
                </a:solidFill>
                <a:effectLst/>
                <a:latin typeface="Calibri" pitchFamily="34" charset="0"/>
                <a:ea typeface="ＭＳ Ｐゴシック" pitchFamily="-72" charset="-128"/>
                <a:cs typeface="ＭＳ Ｐゴシック" pitchFamily="-72" charset="-128"/>
              </a:endParaRPr>
            </a:p>
          </p:txBody>
        </p:sp>
      </p:grpSp>
      <p:sp>
        <p:nvSpPr>
          <p:cNvPr id="7" name="Parentesi graffa chiusa 6"/>
          <p:cNvSpPr/>
          <p:nvPr/>
        </p:nvSpPr>
        <p:spPr bwMode="auto">
          <a:xfrm rot="19380351">
            <a:off x="5639725" y="4111219"/>
            <a:ext cx="172128" cy="1003207"/>
          </a:xfrm>
          <a:prstGeom prst="rightBrace">
            <a:avLst/>
          </a:prstGeom>
          <a:noFill/>
          <a:ln w="28575"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Parentesi graffa chiusa 33"/>
          <p:cNvSpPr/>
          <p:nvPr/>
        </p:nvSpPr>
        <p:spPr bwMode="auto">
          <a:xfrm rot="19380351">
            <a:off x="7677714" y="4597753"/>
            <a:ext cx="172128" cy="1799949"/>
          </a:xfrm>
          <a:prstGeom prst="rightBrace">
            <a:avLst/>
          </a:prstGeom>
          <a:noFill/>
          <a:ln w="28575"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9606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fade">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par>
                          <p:cTn id="78" fill="hold">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par>
                          <p:cTn id="94" fill="hold">
                            <p:stCondLst>
                              <p:cond delay="3500"/>
                            </p:stCondLst>
                            <p:childTnLst>
                              <p:par>
                                <p:cTn id="95" presetID="10"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down)">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build="p"/>
      <p:bldP spid="32" grpId="0" build="p"/>
      <p:bldP spid="10" grpId="0" build="p"/>
      <p:bldP spid="11" grpId="0" build="p"/>
      <p:bldP spid="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7" grpId="0" animBg="1"/>
      <p:bldP spid="34" grpId="0" animBg="1"/>
      <p:bldP spid="3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
            <a:extLst>
              <a:ext uri="{FF2B5EF4-FFF2-40B4-BE49-F238E27FC236}">
                <a16:creationId xmlns:a16="http://schemas.microsoft.com/office/drawing/2014/main" id="{55598136-FCB9-48D6-3486-5CBFBE4AB9B6}"/>
              </a:ext>
            </a:extLst>
          </p:cNvPr>
          <p:cNvSpPr txBox="1">
            <a:spLocks noChangeArrowheads="1"/>
          </p:cNvSpPr>
          <p:nvPr/>
        </p:nvSpPr>
        <p:spPr bwMode="auto">
          <a:xfrm>
            <a:off x="0" y="3398975"/>
            <a:ext cx="3657598" cy="1631216"/>
          </a:xfrm>
          <a:prstGeom prst="rect">
            <a:avLst/>
          </a:prstGeom>
          <a:noFill/>
          <a:ln w="9525">
            <a:noFill/>
            <a:miter lim="800000"/>
            <a:headEnd/>
            <a:tailEnd/>
          </a:ln>
          <a:effectLst/>
        </p:spPr>
        <p:txBody>
          <a:bodyPr wrap="square">
            <a:spAutoFit/>
          </a:bodyPr>
          <a:lstStyle/>
          <a:p>
            <a:pPr algn="ctr">
              <a:lnSpc>
                <a:spcPts val="3000"/>
              </a:lnSpc>
              <a:defRPr/>
            </a:pPr>
            <a:r>
              <a:rPr lang="en-GB" sz="2600" dirty="0">
                <a:solidFill>
                  <a:schemeClr val="bg1"/>
                </a:solidFill>
                <a:latin typeface="Calibri" pitchFamily="34" charset="0"/>
              </a:rPr>
              <a:t>Do you remember this diagram and the meaning of the </a:t>
            </a:r>
            <a:r>
              <a:rPr lang="en-GB" sz="2600" dirty="0">
                <a:solidFill>
                  <a:srgbClr val="0066FF"/>
                </a:solidFill>
                <a:latin typeface="Calibri" pitchFamily="34" charset="0"/>
              </a:rPr>
              <a:t>blue lines</a:t>
            </a:r>
            <a:r>
              <a:rPr lang="en-GB" sz="2600" dirty="0">
                <a:solidFill>
                  <a:schemeClr val="bg1"/>
                </a:solidFill>
                <a:latin typeface="Calibri" pitchFamily="34" charset="0"/>
              </a:rPr>
              <a:t>                (MgO isopleths)?</a:t>
            </a:r>
            <a:endParaRPr lang="en-GB" sz="2600" dirty="0">
              <a:solidFill>
                <a:srgbClr val="FFFF00"/>
              </a:solidFill>
              <a:latin typeface="Calibri" pitchFamily="34" charset="0"/>
              <a:ea typeface="ＭＳ Ｐゴシック" pitchFamily="-72" charset="-128"/>
              <a:cs typeface="ＭＳ Ｐゴシック" pitchFamily="-72" charset="-128"/>
            </a:endParaRPr>
          </a:p>
        </p:txBody>
      </p:sp>
      <p:sp>
        <p:nvSpPr>
          <p:cNvPr id="4" name="Text Box 82">
            <a:extLst>
              <a:ext uri="{FF2B5EF4-FFF2-40B4-BE49-F238E27FC236}">
                <a16:creationId xmlns:a16="http://schemas.microsoft.com/office/drawing/2014/main" id="{90C87871-DBD4-98C4-D04B-4C65181110C5}"/>
              </a:ext>
            </a:extLst>
          </p:cNvPr>
          <p:cNvSpPr txBox="1">
            <a:spLocks noChangeArrowheads="1"/>
          </p:cNvSpPr>
          <p:nvPr/>
        </p:nvSpPr>
        <p:spPr bwMode="auto">
          <a:xfrm>
            <a:off x="0" y="5165393"/>
            <a:ext cx="3657598" cy="1246495"/>
          </a:xfrm>
          <a:prstGeom prst="rect">
            <a:avLst/>
          </a:prstGeom>
          <a:noFill/>
          <a:ln w="9525">
            <a:noFill/>
            <a:miter lim="800000"/>
            <a:headEnd/>
            <a:tailEnd/>
          </a:ln>
          <a:effectLst/>
        </p:spPr>
        <p:txBody>
          <a:bodyPr wrap="square">
            <a:spAutoFit/>
          </a:bodyPr>
          <a:lstStyle/>
          <a:p>
            <a:pPr algn="ctr">
              <a:lnSpc>
                <a:spcPts val="3000"/>
              </a:lnSpc>
              <a:defRPr/>
            </a:pPr>
            <a:r>
              <a:rPr lang="en-GB" sz="2600" dirty="0">
                <a:solidFill>
                  <a:schemeClr val="bg1"/>
                </a:solidFill>
                <a:latin typeface="Calibri" pitchFamily="34" charset="0"/>
              </a:rPr>
              <a:t>Melts formed in a decompressing mantle have uniform MgO.</a:t>
            </a:r>
            <a:endParaRPr lang="en-GB" sz="2600" dirty="0">
              <a:solidFill>
                <a:srgbClr val="FFFF00"/>
              </a:solidFill>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10" name="Text Box 82"/>
          <p:cNvSpPr txBox="1">
            <a:spLocks noChangeArrowheads="1"/>
          </p:cNvSpPr>
          <p:nvPr/>
        </p:nvSpPr>
        <p:spPr bwMode="auto">
          <a:xfrm>
            <a:off x="0" y="1869836"/>
            <a:ext cx="9144000" cy="47705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rgbClr val="FFFF00"/>
                </a:solidFill>
                <a:latin typeface="Calibri" pitchFamily="34" charset="0"/>
                <a:sym typeface="Wingdings" panose="05000000000000000000" pitchFamily="2" charset="2"/>
              </a:rPr>
              <a:t>On the other hand, FeO of melts decreases with lower P.</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20" name="Text Box 82"/>
          <p:cNvSpPr txBox="1">
            <a:spLocks noChangeArrowheads="1"/>
          </p:cNvSpPr>
          <p:nvPr/>
        </p:nvSpPr>
        <p:spPr bwMode="auto">
          <a:xfrm>
            <a:off x="590550" y="2316294"/>
            <a:ext cx="7962900" cy="86177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chemeClr val="bg1"/>
                </a:solidFill>
                <a:latin typeface="Calibri" pitchFamily="34" charset="0"/>
                <a:sym typeface="Wingdings" panose="05000000000000000000" pitchFamily="2" charset="2"/>
              </a:rPr>
              <a:t> The result is that shallow melts have higher Mg#                    Fo-richer olivine</a:t>
            </a:r>
            <a:endParaRPr lang="en-GB" sz="2400" dirty="0">
              <a:solidFill>
                <a:schemeClr val="bg1"/>
              </a:solidFill>
              <a:latin typeface="Calibri" pitchFamily="34" charset="0"/>
              <a:ea typeface="ＭＳ Ｐゴシック" pitchFamily="-72" charset="-128"/>
              <a:cs typeface="ＭＳ Ｐゴシック" pitchFamily="-72" charset="-128"/>
            </a:endParaRPr>
          </a:p>
        </p:txBody>
      </p:sp>
      <p:grpSp>
        <p:nvGrpSpPr>
          <p:cNvPr id="2" name="Gruppo 1"/>
          <p:cNvGrpSpPr/>
          <p:nvPr/>
        </p:nvGrpSpPr>
        <p:grpSpPr>
          <a:xfrm>
            <a:off x="3657598" y="3143692"/>
            <a:ext cx="5486401" cy="3714308"/>
            <a:chOff x="3657598" y="3143692"/>
            <a:chExt cx="5486401" cy="3714308"/>
          </a:xfrm>
        </p:grpSpPr>
        <p:grpSp>
          <p:nvGrpSpPr>
            <p:cNvPr id="22" name="Gruppo 21"/>
            <p:cNvGrpSpPr/>
            <p:nvPr/>
          </p:nvGrpSpPr>
          <p:grpSpPr>
            <a:xfrm>
              <a:off x="3657598" y="3143692"/>
              <a:ext cx="5486401" cy="3714308"/>
              <a:chOff x="3657598" y="3143692"/>
              <a:chExt cx="5486401" cy="3714308"/>
            </a:xfrm>
          </p:grpSpPr>
          <p:pic>
            <p:nvPicPr>
              <p:cNvPr id="23" name="Immagine 22"/>
              <p:cNvPicPr>
                <a:picLocks noChangeAspect="1"/>
              </p:cNvPicPr>
              <p:nvPr/>
            </p:nvPicPr>
            <p:blipFill>
              <a:blip r:embed="rId3" cstate="print"/>
              <a:stretch>
                <a:fillRect/>
              </a:stretch>
            </p:blipFill>
            <p:spPr>
              <a:xfrm>
                <a:off x="3657598" y="3143692"/>
                <a:ext cx="5486401" cy="3714308"/>
              </a:xfrm>
              <a:prstGeom prst="rect">
                <a:avLst/>
              </a:prstGeom>
            </p:spPr>
          </p:pic>
          <p:sp>
            <p:nvSpPr>
              <p:cNvPr id="24" name="CasellaDiTesto 23"/>
              <p:cNvSpPr txBox="1"/>
              <p:nvPr/>
            </p:nvSpPr>
            <p:spPr>
              <a:xfrm>
                <a:off x="3657598" y="6216239"/>
                <a:ext cx="2481943" cy="523220"/>
              </a:xfrm>
              <a:prstGeom prst="rect">
                <a:avLst/>
              </a:prstGeom>
              <a:noFill/>
            </p:spPr>
            <p:txBody>
              <a:bodyPr wrap="square" rtlCol="0">
                <a:spAutoFit/>
              </a:bodyPr>
              <a:lstStyle/>
              <a:p>
                <a:pPr algn="ctr"/>
                <a:r>
                  <a:rPr lang="en-GB" sz="14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tx1"/>
                  </a:solidFill>
                  <a:effectLst/>
                  <a:latin typeface="Calibri" panose="020F0502020204030204" pitchFamily="34" charset="0"/>
                  <a:cs typeface="Calibri" panose="020F0502020204030204" pitchFamily="34" charset="0"/>
                </a:endParaRPr>
              </a:p>
            </p:txBody>
          </p:sp>
        </p:grpSp>
        <p:sp>
          <p:nvSpPr>
            <p:cNvPr id="25" name="Ovale 24"/>
            <p:cNvSpPr/>
            <p:nvPr/>
          </p:nvSpPr>
          <p:spPr bwMode="auto">
            <a:xfrm>
              <a:off x="5670550" y="4832350"/>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Ovale 25"/>
            <p:cNvSpPr/>
            <p:nvPr/>
          </p:nvSpPr>
          <p:spPr bwMode="auto">
            <a:xfrm>
              <a:off x="5561475" y="469555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7" name="Ovale 26"/>
            <p:cNvSpPr/>
            <p:nvPr/>
          </p:nvSpPr>
          <p:spPr bwMode="auto">
            <a:xfrm>
              <a:off x="5456700" y="455902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Ovale 27"/>
            <p:cNvSpPr/>
            <p:nvPr/>
          </p:nvSpPr>
          <p:spPr bwMode="auto">
            <a:xfrm>
              <a:off x="5355100" y="442567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Ovale 28"/>
            <p:cNvSpPr/>
            <p:nvPr/>
          </p:nvSpPr>
          <p:spPr bwMode="auto">
            <a:xfrm>
              <a:off x="7913688" y="6018212"/>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0" name="Ovale 29"/>
            <p:cNvSpPr/>
            <p:nvPr/>
          </p:nvSpPr>
          <p:spPr bwMode="auto">
            <a:xfrm>
              <a:off x="7808913" y="586104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1" name="Ovale 30"/>
            <p:cNvSpPr/>
            <p:nvPr/>
          </p:nvSpPr>
          <p:spPr bwMode="auto">
            <a:xfrm>
              <a:off x="7694613" y="568959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3" name="Ovale 32"/>
            <p:cNvSpPr/>
            <p:nvPr/>
          </p:nvSpPr>
          <p:spPr bwMode="auto">
            <a:xfrm>
              <a:off x="7570788" y="5522911"/>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Ovale 33"/>
            <p:cNvSpPr/>
            <p:nvPr/>
          </p:nvSpPr>
          <p:spPr bwMode="auto">
            <a:xfrm>
              <a:off x="7446963" y="5365749"/>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Ovale 34"/>
            <p:cNvSpPr/>
            <p:nvPr/>
          </p:nvSpPr>
          <p:spPr bwMode="auto">
            <a:xfrm>
              <a:off x="7327901" y="5208586"/>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Ovale 35"/>
            <p:cNvSpPr/>
            <p:nvPr/>
          </p:nvSpPr>
          <p:spPr bwMode="auto">
            <a:xfrm>
              <a:off x="7213601" y="505142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7" name="Ovale 36"/>
            <p:cNvSpPr/>
            <p:nvPr/>
          </p:nvSpPr>
          <p:spPr bwMode="auto">
            <a:xfrm>
              <a:off x="7099301" y="4899024"/>
              <a:ext cx="144000" cy="144000"/>
            </a:xfrm>
            <a:prstGeom prst="ellipse">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38" name="Gruppo 37"/>
            <p:cNvGrpSpPr/>
            <p:nvPr/>
          </p:nvGrpSpPr>
          <p:grpSpPr>
            <a:xfrm>
              <a:off x="5685300" y="3593058"/>
              <a:ext cx="2515727" cy="646331"/>
              <a:chOff x="5380498" y="3644222"/>
              <a:chExt cx="2515727" cy="646331"/>
            </a:xfrm>
          </p:grpSpPr>
          <p:sp>
            <p:nvSpPr>
              <p:cNvPr id="39" name="Rettangolo 38"/>
              <p:cNvSpPr/>
              <p:nvPr/>
            </p:nvSpPr>
            <p:spPr bwMode="auto">
              <a:xfrm>
                <a:off x="5460549" y="3692286"/>
                <a:ext cx="2348364" cy="53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Text Box 82"/>
              <p:cNvSpPr txBox="1">
                <a:spLocks noChangeArrowheads="1"/>
              </p:cNvSpPr>
              <p:nvPr/>
            </p:nvSpPr>
            <p:spPr bwMode="auto">
              <a:xfrm>
                <a:off x="5380498" y="3644222"/>
                <a:ext cx="2515727" cy="646331"/>
              </a:xfrm>
              <a:prstGeom prst="rect">
                <a:avLst/>
              </a:prstGeom>
              <a:noFill/>
              <a:ln w="9525">
                <a:noFill/>
                <a:miter lim="800000"/>
                <a:headEnd/>
                <a:tailEnd/>
              </a:ln>
              <a:effectLst/>
            </p:spPr>
            <p:txBody>
              <a:bodyPr wrap="square">
                <a:spAutoFit/>
              </a:bodyPr>
              <a:lstStyle/>
              <a:p>
                <a:pPr algn="ctr">
                  <a:defRPr/>
                </a:pPr>
                <a:r>
                  <a:rPr lang="en-GB" b="1" dirty="0">
                    <a:solidFill>
                      <a:srgbClr val="FF0000"/>
                    </a:solidFill>
                    <a:effectLst/>
                    <a:latin typeface="Calibri" pitchFamily="34" charset="0"/>
                  </a:rPr>
                  <a:t>Fractional melts, all with the same MgO content</a:t>
                </a:r>
                <a:endParaRPr lang="en-GB" b="1" dirty="0">
                  <a:solidFill>
                    <a:srgbClr val="FF0000"/>
                  </a:solidFill>
                  <a:effectLst/>
                  <a:latin typeface="Calibri" pitchFamily="34" charset="0"/>
                  <a:ea typeface="ＭＳ Ｐゴシック" pitchFamily="-72" charset="-128"/>
                  <a:cs typeface="ＭＳ Ｐゴシック" pitchFamily="-72" charset="-128"/>
                </a:endParaRPr>
              </a:p>
            </p:txBody>
          </p:sp>
        </p:grpSp>
        <p:sp>
          <p:nvSpPr>
            <p:cNvPr id="41" name="Parentesi graffa chiusa 40"/>
            <p:cNvSpPr/>
            <p:nvPr/>
          </p:nvSpPr>
          <p:spPr bwMode="auto">
            <a:xfrm rot="19380351">
              <a:off x="5639725" y="4111219"/>
              <a:ext cx="172128" cy="1003207"/>
            </a:xfrm>
            <a:prstGeom prst="rightBrace">
              <a:avLst/>
            </a:prstGeom>
            <a:noFill/>
            <a:ln w="28575"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Parentesi graffa chiusa 41"/>
            <p:cNvSpPr/>
            <p:nvPr/>
          </p:nvSpPr>
          <p:spPr bwMode="auto">
            <a:xfrm rot="19380351">
              <a:off x="7677714" y="4597753"/>
              <a:ext cx="172128" cy="1799949"/>
            </a:xfrm>
            <a:prstGeom prst="rightBrace">
              <a:avLst/>
            </a:prstGeom>
            <a:noFill/>
            <a:ln w="28575"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17" name="Gruppo 16"/>
          <p:cNvGrpSpPr>
            <a:grpSpLocks noChangeAspect="1"/>
          </p:cNvGrpSpPr>
          <p:nvPr/>
        </p:nvGrpSpPr>
        <p:grpSpPr>
          <a:xfrm>
            <a:off x="0" y="3143251"/>
            <a:ext cx="3657598" cy="3714750"/>
            <a:chOff x="790575" y="1801118"/>
            <a:chExt cx="2954115" cy="3322425"/>
          </a:xfrm>
        </p:grpSpPr>
        <p:pic>
          <p:nvPicPr>
            <p:cNvPr id="18" name="Immagine 17"/>
            <p:cNvPicPr>
              <a:picLocks noChangeAspect="1"/>
            </p:cNvPicPr>
            <p:nvPr/>
          </p:nvPicPr>
          <p:blipFill rotWithShape="1">
            <a:blip r:embed="rId4" cstate="print"/>
            <a:srcRect l="1651" r="90827" b="5625"/>
            <a:stretch/>
          </p:blipFill>
          <p:spPr>
            <a:xfrm>
              <a:off x="790575" y="1801118"/>
              <a:ext cx="588282" cy="3322425"/>
            </a:xfrm>
            <a:prstGeom prst="rect">
              <a:avLst/>
            </a:prstGeom>
          </p:spPr>
        </p:pic>
        <p:pic>
          <p:nvPicPr>
            <p:cNvPr id="19" name="Immagine 18"/>
            <p:cNvPicPr>
              <a:picLocks noChangeAspect="1"/>
            </p:cNvPicPr>
            <p:nvPr/>
          </p:nvPicPr>
          <p:blipFill rotWithShape="1">
            <a:blip r:embed="rId4" cstate="print"/>
            <a:srcRect l="22349" r="47402" b="5740"/>
            <a:stretch/>
          </p:blipFill>
          <p:spPr>
            <a:xfrm>
              <a:off x="1378860" y="1801118"/>
              <a:ext cx="2365830" cy="3322425"/>
            </a:xfrm>
            <a:prstGeom prst="rect">
              <a:avLst/>
            </a:prstGeom>
          </p:spPr>
        </p:pic>
      </p:grpSp>
      <p:sp>
        <p:nvSpPr>
          <p:cNvPr id="43"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5" name="Text Box 82">
            <a:extLst>
              <a:ext uri="{FF2B5EF4-FFF2-40B4-BE49-F238E27FC236}">
                <a16:creationId xmlns:a16="http://schemas.microsoft.com/office/drawing/2014/main" id="{62D830A5-E5D8-D265-C244-6B14712BB600}"/>
              </a:ext>
            </a:extLst>
          </p:cNvPr>
          <p:cNvSpPr txBox="1">
            <a:spLocks noChangeArrowheads="1"/>
          </p:cNvSpPr>
          <p:nvPr/>
        </p:nvSpPr>
        <p:spPr bwMode="auto">
          <a:xfrm>
            <a:off x="0" y="1410960"/>
            <a:ext cx="9144000" cy="477054"/>
          </a:xfrm>
          <a:prstGeom prst="rect">
            <a:avLst/>
          </a:prstGeom>
          <a:noFill/>
          <a:ln w="9525">
            <a:noFill/>
            <a:miter lim="800000"/>
            <a:headEnd/>
            <a:tailEnd/>
          </a:ln>
          <a:effectLst/>
        </p:spPr>
        <p:txBody>
          <a:bodyPr wrap="square">
            <a:spAutoFit/>
          </a:bodyPr>
          <a:lstStyle/>
          <a:p>
            <a:pPr>
              <a:lnSpc>
                <a:spcPts val="3000"/>
              </a:lnSpc>
              <a:defRPr/>
            </a:pPr>
            <a:r>
              <a:rPr lang="en-GB" sz="2400" dirty="0">
                <a:solidFill>
                  <a:schemeClr val="bg1"/>
                </a:solidFill>
                <a:latin typeface="Calibri" pitchFamily="34" charset="0"/>
                <a:sym typeface="Wingdings" panose="05000000000000000000" pitchFamily="2" charset="2"/>
              </a:rPr>
              <a:t> MgO of peridotite partial melts do not change with pressure.</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0604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0"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a:extLst>
              <a:ext uri="{FF2B5EF4-FFF2-40B4-BE49-F238E27FC236}">
                <a16:creationId xmlns:a16="http://schemas.microsoft.com/office/drawing/2014/main" id="{D2C14203-BC03-E7BD-104F-EBAD8B962B0E}"/>
              </a:ext>
            </a:extLst>
          </p:cNvPr>
          <p:cNvSpPr txBox="1">
            <a:spLocks noChangeArrowheads="1"/>
          </p:cNvSpPr>
          <p:nvPr/>
        </p:nvSpPr>
        <p:spPr bwMode="auto">
          <a:xfrm>
            <a:off x="0" y="1410960"/>
            <a:ext cx="9144000" cy="477054"/>
          </a:xfrm>
          <a:prstGeom prst="rect">
            <a:avLst/>
          </a:prstGeom>
          <a:noFill/>
          <a:ln w="9525">
            <a:noFill/>
            <a:miter lim="800000"/>
            <a:headEnd/>
            <a:tailEnd/>
          </a:ln>
          <a:effectLst/>
        </p:spPr>
        <p:txBody>
          <a:bodyPr wrap="square">
            <a:spAutoFit/>
          </a:bodyPr>
          <a:lstStyle/>
          <a:p>
            <a:pPr>
              <a:lnSpc>
                <a:spcPts val="3000"/>
              </a:lnSpc>
              <a:defRPr/>
            </a:pPr>
            <a:r>
              <a:rPr lang="en-GB" sz="2400" dirty="0">
                <a:solidFill>
                  <a:schemeClr val="bg1"/>
                </a:solidFill>
                <a:latin typeface="Calibri" pitchFamily="34" charset="0"/>
                <a:sym typeface="Wingdings" panose="05000000000000000000" pitchFamily="2" charset="2"/>
              </a:rPr>
              <a:t> MgO of peridotite partial melts do not change with pressure.</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2" name="Text Box 82">
            <a:extLst>
              <a:ext uri="{FF2B5EF4-FFF2-40B4-BE49-F238E27FC236}">
                <a16:creationId xmlns:a16="http://schemas.microsoft.com/office/drawing/2014/main" id="{60C5C1D3-22DC-F48B-6D33-41DC3A04A595}"/>
              </a:ext>
            </a:extLst>
          </p:cNvPr>
          <p:cNvSpPr txBox="1">
            <a:spLocks noChangeArrowheads="1"/>
          </p:cNvSpPr>
          <p:nvPr/>
        </p:nvSpPr>
        <p:spPr bwMode="auto">
          <a:xfrm>
            <a:off x="0" y="1869836"/>
            <a:ext cx="9144000" cy="47705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rgbClr val="FFFF00"/>
                </a:solidFill>
                <a:latin typeface="Calibri" pitchFamily="34" charset="0"/>
                <a:sym typeface="Wingdings" panose="05000000000000000000" pitchFamily="2" charset="2"/>
              </a:rPr>
              <a:t>On the other hand, FeO of melts decreases with lower P.</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3" name="Text Box 82">
            <a:extLst>
              <a:ext uri="{FF2B5EF4-FFF2-40B4-BE49-F238E27FC236}">
                <a16:creationId xmlns:a16="http://schemas.microsoft.com/office/drawing/2014/main" id="{99223246-18BF-0CB6-B28C-8F173F970D94}"/>
              </a:ext>
            </a:extLst>
          </p:cNvPr>
          <p:cNvSpPr txBox="1">
            <a:spLocks noChangeArrowheads="1"/>
          </p:cNvSpPr>
          <p:nvPr/>
        </p:nvSpPr>
        <p:spPr bwMode="auto">
          <a:xfrm>
            <a:off x="590550" y="2316294"/>
            <a:ext cx="7962900" cy="861774"/>
          </a:xfrm>
          <a:prstGeom prst="rect">
            <a:avLst/>
          </a:prstGeom>
          <a:noFill/>
          <a:ln w="9525">
            <a:noFill/>
            <a:miter lim="800000"/>
            <a:headEnd/>
            <a:tailEnd/>
          </a:ln>
          <a:effectLst/>
        </p:spPr>
        <p:txBody>
          <a:bodyPr wrap="square">
            <a:spAutoFit/>
          </a:bodyPr>
          <a:lstStyle/>
          <a:p>
            <a:pPr algn="ctr">
              <a:lnSpc>
                <a:spcPts val="3000"/>
              </a:lnSpc>
              <a:defRPr/>
            </a:pPr>
            <a:r>
              <a:rPr lang="en-GB" sz="2400" dirty="0">
                <a:solidFill>
                  <a:schemeClr val="bg1"/>
                </a:solidFill>
                <a:latin typeface="Calibri" pitchFamily="34" charset="0"/>
                <a:sym typeface="Wingdings" panose="05000000000000000000" pitchFamily="2" charset="2"/>
              </a:rPr>
              <a:t> The result is that shallow melts have higher Mg#                    Fo-richer olivine</a:t>
            </a:r>
            <a:endParaRPr lang="en-GB" sz="2400" dirty="0">
              <a:solidFill>
                <a:schemeClr val="bg1"/>
              </a:solidFill>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grpSp>
        <p:nvGrpSpPr>
          <p:cNvPr id="10" name="Gruppo 9"/>
          <p:cNvGrpSpPr/>
          <p:nvPr/>
        </p:nvGrpSpPr>
        <p:grpSpPr>
          <a:xfrm>
            <a:off x="3657599" y="3143692"/>
            <a:ext cx="5486401" cy="3714308"/>
            <a:chOff x="3657598" y="3143692"/>
            <a:chExt cx="5486401" cy="3714308"/>
          </a:xfrm>
        </p:grpSpPr>
        <p:pic>
          <p:nvPicPr>
            <p:cNvPr id="11" name="Immagine 10"/>
            <p:cNvPicPr>
              <a:picLocks noChangeAspect="1"/>
            </p:cNvPicPr>
            <p:nvPr/>
          </p:nvPicPr>
          <p:blipFill>
            <a:blip r:embed="rId3" cstate="print"/>
            <a:stretch>
              <a:fillRect/>
            </a:stretch>
          </p:blipFill>
          <p:spPr>
            <a:xfrm>
              <a:off x="3657598" y="3143692"/>
              <a:ext cx="5486401" cy="3714308"/>
            </a:xfrm>
            <a:prstGeom prst="rect">
              <a:avLst/>
            </a:prstGeom>
          </p:spPr>
        </p:pic>
        <p:sp>
          <p:nvSpPr>
            <p:cNvPr id="12" name="CasellaDiTesto 11"/>
            <p:cNvSpPr txBox="1"/>
            <p:nvPr/>
          </p:nvSpPr>
          <p:spPr>
            <a:xfrm>
              <a:off x="3657598" y="6216239"/>
              <a:ext cx="2481943" cy="523220"/>
            </a:xfrm>
            <a:prstGeom prst="rect">
              <a:avLst/>
            </a:prstGeom>
            <a:noFill/>
          </p:spPr>
          <p:txBody>
            <a:bodyPr wrap="square" rtlCol="0">
              <a:spAutoFit/>
            </a:bodyPr>
            <a:lstStyle/>
            <a:p>
              <a:pPr algn="ctr"/>
              <a:r>
                <a:rPr lang="en-GB" sz="14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tx1"/>
                </a:solidFill>
                <a:effectLst/>
                <a:latin typeface="Calibri" panose="020F0502020204030204" pitchFamily="34" charset="0"/>
                <a:cs typeface="Calibri" panose="020F0502020204030204" pitchFamily="34" charset="0"/>
              </a:endParaRPr>
            </a:p>
          </p:txBody>
        </p:sp>
      </p:grpSp>
      <p:sp>
        <p:nvSpPr>
          <p:cNvPr id="18" name="Rettangolo 17"/>
          <p:cNvSpPr/>
          <p:nvPr/>
        </p:nvSpPr>
        <p:spPr bwMode="auto">
          <a:xfrm>
            <a:off x="0" y="1333500"/>
            <a:ext cx="9143999" cy="18083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Text Box 82"/>
          <p:cNvSpPr txBox="1">
            <a:spLocks noChangeArrowheads="1"/>
          </p:cNvSpPr>
          <p:nvPr/>
        </p:nvSpPr>
        <p:spPr bwMode="auto">
          <a:xfrm>
            <a:off x="0" y="1435909"/>
            <a:ext cx="9144000" cy="674031"/>
          </a:xfrm>
          <a:prstGeom prst="rect">
            <a:avLst/>
          </a:prstGeom>
          <a:noFill/>
          <a:ln w="9525">
            <a:noFill/>
            <a:miter lim="800000"/>
            <a:headEnd/>
            <a:tailEnd/>
          </a:ln>
          <a:effectLst/>
        </p:spPr>
        <p:txBody>
          <a:bodyPr wrap="square">
            <a:spAutoFit/>
          </a:bodyPr>
          <a:lstStyle/>
          <a:p>
            <a:pPr algn="ctr">
              <a:lnSpc>
                <a:spcPct val="90000"/>
              </a:lnSpc>
              <a:defRPr/>
            </a:pPr>
            <a:r>
              <a:rPr lang="en-GB" sz="2100" dirty="0">
                <a:solidFill>
                  <a:schemeClr val="bg1"/>
                </a:solidFill>
                <a:latin typeface="Calibri" pitchFamily="34" charset="0"/>
                <a:sym typeface="Wingdings" panose="05000000000000000000" pitchFamily="2" charset="2"/>
              </a:rPr>
              <a:t>The conclusion is that Fo-rich olivines can be associated to fractional melts formed at shallow P, not related to any anomalously high degree of melting or high Tp.</a:t>
            </a:r>
            <a:endParaRPr lang="en-GB" sz="2100" dirty="0">
              <a:solidFill>
                <a:srgbClr val="FFFF00"/>
              </a:solidFill>
              <a:latin typeface="Calibri" pitchFamily="34" charset="0"/>
              <a:ea typeface="ＭＳ Ｐゴシック" pitchFamily="-72" charset="-128"/>
              <a:cs typeface="ＭＳ Ｐゴシック" pitchFamily="-72" charset="-128"/>
            </a:endParaRPr>
          </a:p>
        </p:txBody>
      </p:sp>
      <p:grpSp>
        <p:nvGrpSpPr>
          <p:cNvPr id="24" name="Gruppo 23"/>
          <p:cNvGrpSpPr>
            <a:grpSpLocks noChangeAspect="1"/>
          </p:cNvGrpSpPr>
          <p:nvPr/>
        </p:nvGrpSpPr>
        <p:grpSpPr>
          <a:xfrm>
            <a:off x="-1" y="3143250"/>
            <a:ext cx="3657599" cy="3714750"/>
            <a:chOff x="790575" y="1801118"/>
            <a:chExt cx="2954115" cy="3322425"/>
          </a:xfrm>
        </p:grpSpPr>
        <p:pic>
          <p:nvPicPr>
            <p:cNvPr id="25" name="Immagine 24"/>
            <p:cNvPicPr>
              <a:picLocks noChangeAspect="1"/>
            </p:cNvPicPr>
            <p:nvPr/>
          </p:nvPicPr>
          <p:blipFill rotWithShape="1">
            <a:blip r:embed="rId4" cstate="print"/>
            <a:srcRect l="1651" r="90827" b="5625"/>
            <a:stretch/>
          </p:blipFill>
          <p:spPr>
            <a:xfrm>
              <a:off x="790575" y="1801118"/>
              <a:ext cx="588282" cy="3322425"/>
            </a:xfrm>
            <a:prstGeom prst="rect">
              <a:avLst/>
            </a:prstGeom>
          </p:spPr>
        </p:pic>
        <p:pic>
          <p:nvPicPr>
            <p:cNvPr id="26" name="Immagine 25"/>
            <p:cNvPicPr>
              <a:picLocks noChangeAspect="1"/>
            </p:cNvPicPr>
            <p:nvPr/>
          </p:nvPicPr>
          <p:blipFill rotWithShape="1">
            <a:blip r:embed="rId4" cstate="print"/>
            <a:srcRect l="22349" r="47402" b="5740"/>
            <a:stretch/>
          </p:blipFill>
          <p:spPr>
            <a:xfrm>
              <a:off x="1378860" y="1801118"/>
              <a:ext cx="2365830" cy="3322425"/>
            </a:xfrm>
            <a:prstGeom prst="rect">
              <a:avLst/>
            </a:prstGeom>
          </p:spPr>
        </p:pic>
      </p:grpSp>
      <p:sp>
        <p:nvSpPr>
          <p:cNvPr id="20"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7" name="Text Box 82">
            <a:extLst>
              <a:ext uri="{FF2B5EF4-FFF2-40B4-BE49-F238E27FC236}">
                <a16:creationId xmlns:a16="http://schemas.microsoft.com/office/drawing/2014/main" id="{E171729D-95FC-55A6-28DB-295D996282E3}"/>
              </a:ext>
            </a:extLst>
          </p:cNvPr>
          <p:cNvSpPr txBox="1">
            <a:spLocks noChangeArrowheads="1"/>
          </p:cNvSpPr>
          <p:nvPr/>
        </p:nvSpPr>
        <p:spPr bwMode="auto">
          <a:xfrm>
            <a:off x="962025" y="2159809"/>
            <a:ext cx="7219950" cy="964880"/>
          </a:xfrm>
          <a:prstGeom prst="rect">
            <a:avLst/>
          </a:prstGeom>
          <a:noFill/>
          <a:ln w="9525">
            <a:noFill/>
            <a:miter lim="800000"/>
            <a:headEnd/>
            <a:tailEnd/>
          </a:ln>
          <a:effectLst/>
        </p:spPr>
        <p:txBody>
          <a:bodyPr wrap="square">
            <a:spAutoFit/>
          </a:bodyPr>
          <a:lstStyle/>
          <a:p>
            <a:pPr algn="ctr">
              <a:lnSpc>
                <a:spcPct val="90000"/>
              </a:lnSpc>
              <a:defRPr/>
            </a:pPr>
            <a:r>
              <a:rPr lang="en-GB" sz="2100" dirty="0">
                <a:solidFill>
                  <a:schemeClr val="bg1"/>
                </a:solidFill>
                <a:latin typeface="Calibri" pitchFamily="34" charset="0"/>
                <a:sym typeface="Wingdings" panose="05000000000000000000" pitchFamily="2" charset="2"/>
              </a:rPr>
              <a:t>In other words: </a:t>
            </a:r>
            <a:r>
              <a:rPr lang="en-GB" sz="2100" dirty="0">
                <a:solidFill>
                  <a:srgbClr val="FFFF00"/>
                </a:solidFill>
                <a:latin typeface="Calibri" pitchFamily="34" charset="0"/>
                <a:sym typeface="Wingdings" panose="05000000000000000000" pitchFamily="2" charset="2"/>
              </a:rPr>
              <a:t>Fo-rich olivine and/or high Mg# melts</a:t>
            </a:r>
            <a:r>
              <a:rPr lang="en-GB" sz="2100" dirty="0">
                <a:solidFill>
                  <a:schemeClr val="bg1"/>
                </a:solidFill>
                <a:latin typeface="Calibri" pitchFamily="34" charset="0"/>
                <a:sym typeface="Wingdings" panose="05000000000000000000" pitchFamily="2" charset="2"/>
              </a:rPr>
              <a:t> cannot be considered as proofs for mantle source temperature</a:t>
            </a:r>
          </a:p>
          <a:p>
            <a:pPr algn="ctr">
              <a:lnSpc>
                <a:spcPct val="90000"/>
              </a:lnSpc>
              <a:defRPr/>
            </a:pPr>
            <a:r>
              <a:rPr lang="en-GB" sz="2100" dirty="0">
                <a:solidFill>
                  <a:schemeClr val="bg1"/>
                </a:solidFill>
                <a:latin typeface="Calibri" pitchFamily="34" charset="0"/>
                <a:sym typeface="Wingdings" panose="05000000000000000000" pitchFamily="2" charset="2"/>
              </a:rPr>
              <a:t>(i.e., they </a:t>
            </a:r>
            <a:r>
              <a:rPr lang="en-GB" sz="2100" dirty="0">
                <a:solidFill>
                  <a:srgbClr val="FFFF00"/>
                </a:solidFill>
                <a:latin typeface="Calibri" pitchFamily="34" charset="0"/>
                <a:sym typeface="Wingdings" panose="05000000000000000000" pitchFamily="2" charset="2"/>
              </a:rPr>
              <a:t>are not the smoking gun of mantle plumes</a:t>
            </a:r>
            <a:r>
              <a:rPr lang="en-GB" sz="2100" dirty="0">
                <a:solidFill>
                  <a:schemeClr val="bg1"/>
                </a:solidFill>
                <a:latin typeface="Calibri" pitchFamily="34" charset="0"/>
                <a:sym typeface="Wingdings" panose="05000000000000000000" pitchFamily="2" charset="2"/>
              </a:rPr>
              <a:t>).</a:t>
            </a:r>
            <a:endParaRPr lang="en-GB" sz="21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5118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bldP spid="7" grpId="0" uiExpand="1"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6CFD37D-6396-6DFE-3345-13AC456521C7}"/>
              </a:ext>
            </a:extLst>
          </p:cNvPr>
          <p:cNvGrpSpPr>
            <a:grpSpLocks noChangeAspect="1"/>
          </p:cNvGrpSpPr>
          <p:nvPr/>
        </p:nvGrpSpPr>
        <p:grpSpPr>
          <a:xfrm>
            <a:off x="-1" y="3143250"/>
            <a:ext cx="3657599" cy="3714750"/>
            <a:chOff x="790575" y="1801118"/>
            <a:chExt cx="2954115" cy="3322425"/>
          </a:xfrm>
        </p:grpSpPr>
        <p:pic>
          <p:nvPicPr>
            <p:cNvPr id="5" name="Immagine 4">
              <a:extLst>
                <a:ext uri="{FF2B5EF4-FFF2-40B4-BE49-F238E27FC236}">
                  <a16:creationId xmlns:a16="http://schemas.microsoft.com/office/drawing/2014/main" id="{2879970C-A1C9-3BBE-0437-75B3F084A408}"/>
                </a:ext>
              </a:extLst>
            </p:cNvPr>
            <p:cNvPicPr>
              <a:picLocks noChangeAspect="1"/>
            </p:cNvPicPr>
            <p:nvPr/>
          </p:nvPicPr>
          <p:blipFill rotWithShape="1">
            <a:blip r:embed="rId3" cstate="print"/>
            <a:srcRect l="1651" r="90827" b="5625"/>
            <a:stretch/>
          </p:blipFill>
          <p:spPr>
            <a:xfrm>
              <a:off x="790575" y="1801118"/>
              <a:ext cx="588282" cy="3322425"/>
            </a:xfrm>
            <a:prstGeom prst="rect">
              <a:avLst/>
            </a:prstGeom>
          </p:spPr>
        </p:pic>
        <p:pic>
          <p:nvPicPr>
            <p:cNvPr id="7" name="Immagine 6">
              <a:extLst>
                <a:ext uri="{FF2B5EF4-FFF2-40B4-BE49-F238E27FC236}">
                  <a16:creationId xmlns:a16="http://schemas.microsoft.com/office/drawing/2014/main" id="{5794133B-5928-1278-B862-EB75EC780EC2}"/>
                </a:ext>
              </a:extLst>
            </p:cNvPr>
            <p:cNvPicPr>
              <a:picLocks noChangeAspect="1"/>
            </p:cNvPicPr>
            <p:nvPr/>
          </p:nvPicPr>
          <p:blipFill rotWithShape="1">
            <a:blip r:embed="rId3" cstate="print"/>
            <a:srcRect l="22349" r="47402" b="5740"/>
            <a:stretch/>
          </p:blipFill>
          <p:spPr>
            <a:xfrm>
              <a:off x="1378860" y="1801118"/>
              <a:ext cx="2365830" cy="3322425"/>
            </a:xfrm>
            <a:prstGeom prst="rect">
              <a:avLst/>
            </a:prstGeom>
          </p:spPr>
        </p:pic>
      </p:gr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grpSp>
        <p:nvGrpSpPr>
          <p:cNvPr id="3" name="Gruppo 9"/>
          <p:cNvGrpSpPr/>
          <p:nvPr/>
        </p:nvGrpSpPr>
        <p:grpSpPr>
          <a:xfrm>
            <a:off x="3657599" y="3143692"/>
            <a:ext cx="5486401" cy="3714308"/>
            <a:chOff x="3657598" y="3143692"/>
            <a:chExt cx="5486401" cy="3714308"/>
          </a:xfrm>
        </p:grpSpPr>
        <p:pic>
          <p:nvPicPr>
            <p:cNvPr id="11" name="Immagine 10"/>
            <p:cNvPicPr>
              <a:picLocks noChangeAspect="1"/>
            </p:cNvPicPr>
            <p:nvPr/>
          </p:nvPicPr>
          <p:blipFill>
            <a:blip r:embed="rId4" cstate="print"/>
            <a:stretch>
              <a:fillRect/>
            </a:stretch>
          </p:blipFill>
          <p:spPr>
            <a:xfrm>
              <a:off x="3657598" y="3143692"/>
              <a:ext cx="5486401" cy="3714308"/>
            </a:xfrm>
            <a:prstGeom prst="rect">
              <a:avLst/>
            </a:prstGeom>
          </p:spPr>
        </p:pic>
        <p:sp>
          <p:nvSpPr>
            <p:cNvPr id="12" name="CasellaDiTesto 11"/>
            <p:cNvSpPr txBox="1"/>
            <p:nvPr/>
          </p:nvSpPr>
          <p:spPr>
            <a:xfrm>
              <a:off x="3657598" y="6216239"/>
              <a:ext cx="2481943" cy="523220"/>
            </a:xfrm>
            <a:prstGeom prst="rect">
              <a:avLst/>
            </a:prstGeom>
            <a:noFill/>
          </p:spPr>
          <p:txBody>
            <a:bodyPr wrap="square" rtlCol="0">
              <a:spAutoFit/>
            </a:bodyPr>
            <a:lstStyle/>
            <a:p>
              <a:pPr algn="ctr"/>
              <a:r>
                <a:rPr lang="en-GB" sz="1400" dirty="0">
                  <a:solidFill>
                    <a:schemeClr val="tx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tx1"/>
                </a:solidFill>
                <a:effectLst/>
                <a:latin typeface="Calibri" panose="020F0502020204030204" pitchFamily="34" charset="0"/>
                <a:cs typeface="Calibri" panose="020F0502020204030204" pitchFamily="34" charset="0"/>
              </a:endParaRPr>
            </a:p>
          </p:txBody>
        </p:sp>
      </p:grpSp>
      <p:sp>
        <p:nvSpPr>
          <p:cNvPr id="21" name="Text Box 82"/>
          <p:cNvSpPr txBox="1">
            <a:spLocks noChangeArrowheads="1"/>
          </p:cNvSpPr>
          <p:nvPr/>
        </p:nvSpPr>
        <p:spPr bwMode="auto">
          <a:xfrm>
            <a:off x="0" y="1664509"/>
            <a:ext cx="9144000" cy="461665"/>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sym typeface="Wingdings" panose="05000000000000000000" pitchFamily="2" charset="2"/>
              </a:rPr>
              <a:t>Do you remember what happens to enstatite at different depths?</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22" name="Text Box 82"/>
          <p:cNvSpPr txBox="1">
            <a:spLocks noChangeArrowheads="1"/>
          </p:cNvSpPr>
          <p:nvPr/>
        </p:nvSpPr>
        <p:spPr bwMode="auto">
          <a:xfrm>
            <a:off x="0" y="2312209"/>
            <a:ext cx="9144000" cy="461665"/>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sym typeface="Wingdings" panose="05000000000000000000" pitchFamily="2" charset="2"/>
              </a:rPr>
              <a:t>How does its melting behaviour change?</a:t>
            </a:r>
            <a:endParaRPr lang="en-GB" sz="2400" dirty="0">
              <a:solidFill>
                <a:srgbClr val="FFFF00"/>
              </a:solidFill>
              <a:latin typeface="Calibri" pitchFamily="34" charset="0"/>
              <a:ea typeface="ＭＳ Ｐゴシック" pitchFamily="-72" charset="-128"/>
              <a:cs typeface="ＭＳ Ｐゴシック" pitchFamily="-72" charset="-128"/>
            </a:endParaRPr>
          </a:p>
        </p:txBody>
      </p:sp>
      <p:sp>
        <p:nvSpPr>
          <p:cNvPr id="24" name="Rettangolo 23"/>
          <p:cNvSpPr/>
          <p:nvPr/>
        </p:nvSpPr>
        <p:spPr bwMode="auto">
          <a:xfrm>
            <a:off x="2181224" y="3162300"/>
            <a:ext cx="6962776" cy="3695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7" name="Text Box 82"/>
          <p:cNvSpPr txBox="1">
            <a:spLocks noChangeArrowheads="1"/>
          </p:cNvSpPr>
          <p:nvPr/>
        </p:nvSpPr>
        <p:spPr bwMode="auto">
          <a:xfrm>
            <a:off x="2128304" y="3198034"/>
            <a:ext cx="1359958" cy="461665"/>
          </a:xfrm>
          <a:prstGeom prst="rect">
            <a:avLst/>
          </a:prstGeom>
          <a:noFill/>
          <a:ln w="9525">
            <a:noFill/>
            <a:miter lim="800000"/>
            <a:headEnd/>
            <a:tailEnd/>
          </a:ln>
          <a:effectLst/>
        </p:spPr>
        <p:txBody>
          <a:bodyPr wrap="square">
            <a:spAutoFit/>
          </a:bodyPr>
          <a:lstStyle/>
          <a:p>
            <a:pPr>
              <a:defRPr/>
            </a:pPr>
            <a:r>
              <a:rPr lang="en-GB" sz="2400" b="1" dirty="0">
                <a:solidFill>
                  <a:schemeClr val="tx1"/>
                </a:solidFill>
                <a:effectLst/>
                <a:latin typeface="Calibri" pitchFamily="34" charset="0"/>
                <a:sym typeface="Wingdings" panose="05000000000000000000" pitchFamily="2" charset="2"/>
              </a:rPr>
              <a:t>At low P</a:t>
            </a:r>
            <a:endParaRPr lang="en-GB" sz="2400" b="1" dirty="0">
              <a:solidFill>
                <a:schemeClr val="tx1"/>
              </a:solidFill>
              <a:effectLst/>
              <a:latin typeface="Calibri" pitchFamily="34" charset="0"/>
              <a:ea typeface="ＭＳ Ｐゴシック" pitchFamily="-72" charset="-128"/>
              <a:cs typeface="ＭＳ Ｐゴシック" pitchFamily="-72" charset="-128"/>
            </a:endParaRPr>
          </a:p>
        </p:txBody>
      </p:sp>
      <p:sp>
        <p:nvSpPr>
          <p:cNvPr id="30" name="Text Box 82"/>
          <p:cNvSpPr txBox="1">
            <a:spLocks noChangeArrowheads="1"/>
          </p:cNvSpPr>
          <p:nvPr/>
        </p:nvSpPr>
        <p:spPr bwMode="auto">
          <a:xfrm>
            <a:off x="2126123" y="6350809"/>
            <a:ext cx="1556878" cy="461665"/>
          </a:xfrm>
          <a:prstGeom prst="rect">
            <a:avLst/>
          </a:prstGeom>
          <a:noFill/>
          <a:ln w="9525">
            <a:noFill/>
            <a:miter lim="800000"/>
            <a:headEnd/>
            <a:tailEnd/>
          </a:ln>
          <a:effectLst/>
        </p:spPr>
        <p:txBody>
          <a:bodyPr wrap="square">
            <a:spAutoFit/>
          </a:bodyPr>
          <a:lstStyle/>
          <a:p>
            <a:pPr>
              <a:defRPr/>
            </a:pPr>
            <a:r>
              <a:rPr lang="en-GB" sz="2400" b="1" dirty="0">
                <a:solidFill>
                  <a:schemeClr val="tx1"/>
                </a:solidFill>
                <a:effectLst/>
                <a:latin typeface="Calibri" pitchFamily="34" charset="0"/>
                <a:sym typeface="Wingdings" panose="05000000000000000000" pitchFamily="2" charset="2"/>
              </a:rPr>
              <a:t>At high P</a:t>
            </a:r>
            <a:endParaRPr lang="en-GB" sz="2400" b="1" dirty="0">
              <a:solidFill>
                <a:schemeClr val="tx1"/>
              </a:solidFill>
              <a:effectLst/>
              <a:latin typeface="Calibri" pitchFamily="34" charset="0"/>
              <a:ea typeface="ＭＳ Ｐゴシック" pitchFamily="-72" charset="-128"/>
              <a:cs typeface="ＭＳ Ｐゴシック" pitchFamily="-72" charset="-128"/>
            </a:endParaRPr>
          </a:p>
        </p:txBody>
      </p:sp>
      <p:grpSp>
        <p:nvGrpSpPr>
          <p:cNvPr id="40" name="Gruppo 39"/>
          <p:cNvGrpSpPr/>
          <p:nvPr/>
        </p:nvGrpSpPr>
        <p:grpSpPr>
          <a:xfrm>
            <a:off x="7210425" y="3167683"/>
            <a:ext cx="1860549" cy="2699588"/>
            <a:chOff x="7210425" y="3167683"/>
            <a:chExt cx="1860549" cy="2699588"/>
          </a:xfrm>
        </p:grpSpPr>
        <p:pic>
          <p:nvPicPr>
            <p:cNvPr id="31" name="Picture 2" descr="http://www.brocku.ca/earthsciences/people/gfinn/petrology/fo-qtz1.gif"/>
            <p:cNvPicPr>
              <a:picLocks noChangeAspect="1" noChangeArrowheads="1"/>
            </p:cNvPicPr>
            <p:nvPr/>
          </p:nvPicPr>
          <p:blipFill>
            <a:blip r:embed="rId5" cstate="print"/>
            <a:srcRect l="4441" t="27064" r="68618" b="21215"/>
            <a:stretch>
              <a:fillRect/>
            </a:stretch>
          </p:blipFill>
          <p:spPr bwMode="auto">
            <a:xfrm>
              <a:off x="7359650" y="3167683"/>
              <a:ext cx="1517650" cy="2560017"/>
            </a:xfrm>
            <a:prstGeom prst="rect">
              <a:avLst/>
            </a:prstGeom>
            <a:noFill/>
            <a:ln w="9525">
              <a:noFill/>
              <a:miter lim="800000"/>
              <a:headEnd/>
              <a:tailEnd/>
            </a:ln>
          </p:spPr>
        </p:pic>
        <p:sp>
          <p:nvSpPr>
            <p:cNvPr id="32" name="Text Box 82"/>
            <p:cNvSpPr txBox="1">
              <a:spLocks noChangeArrowheads="1"/>
            </p:cNvSpPr>
            <p:nvPr/>
          </p:nvSpPr>
          <p:spPr bwMode="auto">
            <a:xfrm>
              <a:off x="7397750" y="3283759"/>
              <a:ext cx="1454596" cy="369332"/>
            </a:xfrm>
            <a:prstGeom prst="rect">
              <a:avLst/>
            </a:prstGeom>
            <a:noFill/>
            <a:ln w="9525">
              <a:noFill/>
              <a:miter lim="800000"/>
              <a:headEnd/>
              <a:tailEnd/>
            </a:ln>
            <a:effectLst/>
          </p:spPr>
          <p:txBody>
            <a:bodyPr wrap="square">
              <a:spAutoFit/>
            </a:bodyPr>
            <a:lstStyle/>
            <a:p>
              <a:pPr algn="ctr">
                <a:defRPr/>
              </a:pPr>
              <a:r>
                <a:rPr lang="en-GB" dirty="0">
                  <a:solidFill>
                    <a:schemeClr val="tx1"/>
                  </a:solidFill>
                  <a:effectLst/>
                  <a:latin typeface="Calibri" pitchFamily="34" charset="0"/>
                  <a:sym typeface="Wingdings" panose="05000000000000000000" pitchFamily="2" charset="2"/>
                </a:rPr>
                <a:t>Low Pressure</a:t>
              </a:r>
              <a:endParaRPr lang="en-GB" dirty="0">
                <a:solidFill>
                  <a:schemeClr val="tx1"/>
                </a:solidFill>
                <a:effectLst/>
                <a:latin typeface="Calibri" pitchFamily="34" charset="0"/>
                <a:ea typeface="ＭＳ Ｐゴシック" pitchFamily="-72" charset="-128"/>
                <a:cs typeface="ＭＳ Ｐゴシック" pitchFamily="-72" charset="-128"/>
              </a:endParaRPr>
            </a:p>
          </p:txBody>
        </p:sp>
        <p:sp>
          <p:nvSpPr>
            <p:cNvPr id="33" name="Text Box 82"/>
            <p:cNvSpPr txBox="1">
              <a:spLocks noChangeArrowheads="1"/>
            </p:cNvSpPr>
            <p:nvPr/>
          </p:nvSpPr>
          <p:spPr bwMode="auto">
            <a:xfrm>
              <a:off x="7210425" y="5605661"/>
              <a:ext cx="381000"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Fo</a:t>
              </a:r>
              <a:endParaRPr lang="en-GB" sz="1100" dirty="0">
                <a:solidFill>
                  <a:schemeClr val="tx1"/>
                </a:solidFill>
                <a:effectLst/>
                <a:latin typeface="Calibri" pitchFamily="34" charset="0"/>
                <a:ea typeface="ＭＳ Ｐゴシック" pitchFamily="-72" charset="-128"/>
                <a:cs typeface="ＭＳ Ｐゴシック" pitchFamily="-72" charset="-128"/>
              </a:endParaRPr>
            </a:p>
          </p:txBody>
        </p:sp>
        <p:sp>
          <p:nvSpPr>
            <p:cNvPr id="34" name="Text Box 82"/>
            <p:cNvSpPr txBox="1">
              <a:spLocks noChangeArrowheads="1"/>
            </p:cNvSpPr>
            <p:nvPr/>
          </p:nvSpPr>
          <p:spPr bwMode="auto">
            <a:xfrm>
              <a:off x="7924800" y="5605661"/>
              <a:ext cx="381000"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En</a:t>
              </a:r>
              <a:endParaRPr lang="en-GB" sz="1100" dirty="0">
                <a:solidFill>
                  <a:schemeClr val="tx1"/>
                </a:solidFill>
                <a:effectLst/>
                <a:latin typeface="Calibri" pitchFamily="34" charset="0"/>
                <a:ea typeface="ＭＳ Ｐゴシック" pitchFamily="-72" charset="-128"/>
                <a:cs typeface="ＭＳ Ｐゴシック" pitchFamily="-72" charset="-128"/>
              </a:endParaRPr>
            </a:p>
          </p:txBody>
        </p:sp>
        <p:sp>
          <p:nvSpPr>
            <p:cNvPr id="35" name="Text Box 82"/>
            <p:cNvSpPr txBox="1">
              <a:spLocks noChangeArrowheads="1"/>
            </p:cNvSpPr>
            <p:nvPr/>
          </p:nvSpPr>
          <p:spPr bwMode="auto">
            <a:xfrm>
              <a:off x="8635999" y="5605661"/>
              <a:ext cx="434975"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SiO</a:t>
              </a:r>
              <a:r>
                <a:rPr lang="en-GB" sz="1100" baseline="-25000" dirty="0">
                  <a:solidFill>
                    <a:schemeClr val="tx1"/>
                  </a:solidFill>
                  <a:effectLst/>
                  <a:latin typeface="Calibri" pitchFamily="34" charset="0"/>
                  <a:sym typeface="Wingdings" panose="05000000000000000000" pitchFamily="2" charset="2"/>
                </a:rPr>
                <a:t>2</a:t>
              </a:r>
              <a:endParaRPr lang="en-GB" sz="1100" baseline="-25000" dirty="0">
                <a:solidFill>
                  <a:schemeClr val="tx1"/>
                </a:solidFill>
                <a:effectLst/>
                <a:latin typeface="Calibri" pitchFamily="34" charset="0"/>
                <a:ea typeface="ＭＳ Ｐゴシック" pitchFamily="-72" charset="-128"/>
                <a:cs typeface="ＭＳ Ｐゴシック" pitchFamily="-72" charset="-128"/>
              </a:endParaRPr>
            </a:p>
          </p:txBody>
        </p:sp>
      </p:grpSp>
      <p:grpSp>
        <p:nvGrpSpPr>
          <p:cNvPr id="41" name="Gruppo 40"/>
          <p:cNvGrpSpPr/>
          <p:nvPr/>
        </p:nvGrpSpPr>
        <p:grpSpPr>
          <a:xfrm>
            <a:off x="5076825" y="3659717"/>
            <a:ext cx="1860549" cy="2698750"/>
            <a:chOff x="2232025" y="4210050"/>
            <a:chExt cx="1860549" cy="2698750"/>
          </a:xfrm>
        </p:grpSpPr>
        <p:pic>
          <p:nvPicPr>
            <p:cNvPr id="29" name="Picture 2" descr="http://www.brocku.ca/earthsciences/people/gfinn/petrology/fo-qtz1.gif"/>
            <p:cNvPicPr>
              <a:picLocks noChangeAspect="1" noChangeArrowheads="1"/>
            </p:cNvPicPr>
            <p:nvPr/>
          </p:nvPicPr>
          <p:blipFill>
            <a:blip r:embed="rId5" cstate="print"/>
            <a:srcRect l="64901" t="3780" r="8310" b="45610"/>
            <a:stretch>
              <a:fillRect/>
            </a:stretch>
          </p:blipFill>
          <p:spPr bwMode="auto">
            <a:xfrm>
              <a:off x="2386643" y="4210050"/>
              <a:ext cx="1509081" cy="2505075"/>
            </a:xfrm>
            <a:prstGeom prst="rect">
              <a:avLst/>
            </a:prstGeom>
            <a:noFill/>
            <a:ln w="9525">
              <a:noFill/>
              <a:miter lim="800000"/>
              <a:headEnd/>
              <a:tailEnd/>
            </a:ln>
          </p:spPr>
        </p:pic>
        <p:sp>
          <p:nvSpPr>
            <p:cNvPr id="36" name="Text Box 82"/>
            <p:cNvSpPr txBox="1">
              <a:spLocks noChangeArrowheads="1"/>
            </p:cNvSpPr>
            <p:nvPr/>
          </p:nvSpPr>
          <p:spPr bwMode="auto">
            <a:xfrm>
              <a:off x="2232025" y="6647190"/>
              <a:ext cx="381000"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Fo</a:t>
              </a:r>
              <a:endParaRPr lang="en-GB" sz="1100" dirty="0">
                <a:solidFill>
                  <a:schemeClr val="tx1"/>
                </a:solidFill>
                <a:effectLst/>
                <a:latin typeface="Calibri" pitchFamily="34" charset="0"/>
                <a:ea typeface="ＭＳ Ｐゴシック" pitchFamily="-72" charset="-128"/>
                <a:cs typeface="ＭＳ Ｐゴシック" pitchFamily="-72" charset="-128"/>
              </a:endParaRPr>
            </a:p>
          </p:txBody>
        </p:sp>
        <p:sp>
          <p:nvSpPr>
            <p:cNvPr id="37" name="Text Box 82"/>
            <p:cNvSpPr txBox="1">
              <a:spLocks noChangeArrowheads="1"/>
            </p:cNvSpPr>
            <p:nvPr/>
          </p:nvSpPr>
          <p:spPr bwMode="auto">
            <a:xfrm>
              <a:off x="2914650" y="6647190"/>
              <a:ext cx="381000"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En</a:t>
              </a:r>
              <a:endParaRPr lang="en-GB" sz="1100" dirty="0">
                <a:solidFill>
                  <a:schemeClr val="tx1"/>
                </a:solidFill>
                <a:effectLst/>
                <a:latin typeface="Calibri" pitchFamily="34" charset="0"/>
                <a:ea typeface="ＭＳ Ｐゴシック" pitchFamily="-72" charset="-128"/>
                <a:cs typeface="ＭＳ Ｐゴシック" pitchFamily="-72" charset="-128"/>
              </a:endParaRPr>
            </a:p>
          </p:txBody>
        </p:sp>
        <p:sp>
          <p:nvSpPr>
            <p:cNvPr id="38" name="Text Box 82"/>
            <p:cNvSpPr txBox="1">
              <a:spLocks noChangeArrowheads="1"/>
            </p:cNvSpPr>
            <p:nvPr/>
          </p:nvSpPr>
          <p:spPr bwMode="auto">
            <a:xfrm>
              <a:off x="3657599" y="6647190"/>
              <a:ext cx="434975" cy="261610"/>
            </a:xfrm>
            <a:prstGeom prst="rect">
              <a:avLst/>
            </a:prstGeom>
            <a:noFill/>
            <a:ln w="9525">
              <a:noFill/>
              <a:miter lim="800000"/>
              <a:headEnd/>
              <a:tailEnd/>
            </a:ln>
            <a:effectLst/>
          </p:spPr>
          <p:txBody>
            <a:bodyPr wrap="square">
              <a:spAutoFit/>
            </a:bodyPr>
            <a:lstStyle/>
            <a:p>
              <a:pPr algn="ctr">
                <a:defRPr/>
              </a:pPr>
              <a:r>
                <a:rPr lang="en-GB" sz="1100" dirty="0">
                  <a:solidFill>
                    <a:schemeClr val="tx1"/>
                  </a:solidFill>
                  <a:effectLst/>
                  <a:latin typeface="Calibri" pitchFamily="34" charset="0"/>
                  <a:sym typeface="Wingdings" panose="05000000000000000000" pitchFamily="2" charset="2"/>
                </a:rPr>
                <a:t>SiO</a:t>
              </a:r>
              <a:r>
                <a:rPr lang="en-GB" sz="1100" baseline="-25000" dirty="0">
                  <a:solidFill>
                    <a:schemeClr val="tx1"/>
                  </a:solidFill>
                  <a:effectLst/>
                  <a:latin typeface="Calibri" pitchFamily="34" charset="0"/>
                  <a:sym typeface="Wingdings" panose="05000000000000000000" pitchFamily="2" charset="2"/>
                </a:rPr>
                <a:t>2</a:t>
              </a:r>
              <a:endParaRPr lang="en-GB" sz="1100" baseline="-25000" dirty="0">
                <a:solidFill>
                  <a:schemeClr val="tx1"/>
                </a:solidFill>
                <a:effectLst/>
                <a:latin typeface="Calibri" pitchFamily="34" charset="0"/>
                <a:ea typeface="ＭＳ Ｐゴシック" pitchFamily="-72" charset="-128"/>
                <a:cs typeface="ＭＳ Ｐゴシック" pitchFamily="-72" charset="-128"/>
              </a:endParaRPr>
            </a:p>
          </p:txBody>
        </p:sp>
        <p:sp>
          <p:nvSpPr>
            <p:cNvPr id="39" name="Text Box 82"/>
            <p:cNvSpPr txBox="1">
              <a:spLocks noChangeArrowheads="1"/>
            </p:cNvSpPr>
            <p:nvPr/>
          </p:nvSpPr>
          <p:spPr bwMode="auto">
            <a:xfrm>
              <a:off x="2381696" y="4280709"/>
              <a:ext cx="1542604" cy="369332"/>
            </a:xfrm>
            <a:prstGeom prst="rect">
              <a:avLst/>
            </a:prstGeom>
            <a:noFill/>
            <a:ln w="9525">
              <a:noFill/>
              <a:miter lim="800000"/>
              <a:headEnd/>
              <a:tailEnd/>
            </a:ln>
            <a:effectLst/>
          </p:spPr>
          <p:txBody>
            <a:bodyPr wrap="square">
              <a:spAutoFit/>
            </a:bodyPr>
            <a:lstStyle/>
            <a:p>
              <a:pPr algn="ctr">
                <a:defRPr/>
              </a:pPr>
              <a:r>
                <a:rPr lang="en-GB" dirty="0">
                  <a:solidFill>
                    <a:schemeClr val="tx1"/>
                  </a:solidFill>
                  <a:effectLst/>
                  <a:latin typeface="Calibri" pitchFamily="34" charset="0"/>
                  <a:sym typeface="Wingdings" panose="05000000000000000000" pitchFamily="2" charset="2"/>
                </a:rPr>
                <a:t>High Pressure</a:t>
              </a:r>
              <a:endParaRPr lang="en-GB" dirty="0">
                <a:solidFill>
                  <a:schemeClr val="tx1"/>
                </a:solidFill>
                <a:effectLst/>
                <a:latin typeface="Calibri" pitchFamily="34" charset="0"/>
                <a:ea typeface="ＭＳ Ｐゴシック" pitchFamily="-72" charset="-128"/>
                <a:cs typeface="ＭＳ Ｐゴシック" pitchFamily="-72" charset="-128"/>
              </a:endParaRPr>
            </a:p>
          </p:txBody>
        </p:sp>
      </p:grpSp>
      <p:sp>
        <p:nvSpPr>
          <p:cNvPr id="42" name="Text Box 82"/>
          <p:cNvSpPr txBox="1">
            <a:spLocks noChangeArrowheads="1"/>
          </p:cNvSpPr>
          <p:nvPr/>
        </p:nvSpPr>
        <p:spPr bwMode="auto">
          <a:xfrm>
            <a:off x="3288236" y="3198034"/>
            <a:ext cx="4077758" cy="461665"/>
          </a:xfrm>
          <a:prstGeom prst="rect">
            <a:avLst/>
          </a:prstGeom>
          <a:noFill/>
          <a:ln w="9525">
            <a:noFill/>
            <a:miter lim="800000"/>
            <a:headEnd/>
            <a:tailEnd/>
          </a:ln>
          <a:effectLst/>
        </p:spPr>
        <p:txBody>
          <a:bodyPr wrap="square">
            <a:spAutoFit/>
          </a:bodyPr>
          <a:lstStyle/>
          <a:p>
            <a:pPr>
              <a:defRPr/>
            </a:pPr>
            <a:r>
              <a:rPr lang="en-GB" sz="2400" b="1" dirty="0">
                <a:solidFill>
                  <a:schemeClr val="tx1"/>
                </a:solidFill>
                <a:effectLst/>
                <a:latin typeface="Calibri" pitchFamily="34" charset="0"/>
                <a:sym typeface="Wingdings" panose="05000000000000000000" pitchFamily="2" charset="2"/>
              </a:rPr>
              <a:t>enstatite melts incongruently:</a:t>
            </a:r>
            <a:endParaRPr lang="en-GB" sz="2400" b="1" dirty="0">
              <a:solidFill>
                <a:schemeClr val="tx1"/>
              </a:solidFill>
              <a:effectLst/>
              <a:latin typeface="Calibri" pitchFamily="34" charset="0"/>
              <a:ea typeface="ＭＳ Ｐゴシック" pitchFamily="-72" charset="-128"/>
              <a:cs typeface="ＭＳ Ｐゴシック" pitchFamily="-72" charset="-128"/>
            </a:endParaRPr>
          </a:p>
        </p:txBody>
      </p:sp>
      <p:cxnSp>
        <p:nvCxnSpPr>
          <p:cNvPr id="44" name="Connettore 2 43"/>
          <p:cNvCxnSpPr/>
          <p:nvPr/>
        </p:nvCxnSpPr>
        <p:spPr bwMode="auto">
          <a:xfrm flipH="1">
            <a:off x="2133600" y="3572932"/>
            <a:ext cx="575733" cy="237067"/>
          </a:xfrm>
          <a:prstGeom prst="straightConnector1">
            <a:avLst/>
          </a:prstGeom>
          <a:noFill/>
          <a:ln w="19050" cap="flat" cmpd="sng" algn="ctr">
            <a:solidFill>
              <a:srgbClr val="FF0000"/>
            </a:solidFill>
            <a:prstDash val="solid"/>
            <a:round/>
            <a:headEnd type="none" w="med" len="med"/>
            <a:tailEnd type="arrow"/>
          </a:ln>
          <a:effectLst>
            <a:outerShdw blurRad="50800" dist="38100" dir="2700000" algn="tl" rotWithShape="0">
              <a:prstClr val="black">
                <a:alpha val="40000"/>
              </a:prstClr>
            </a:outerShdw>
          </a:effectLst>
        </p:spPr>
      </p:cxnSp>
      <p:cxnSp>
        <p:nvCxnSpPr>
          <p:cNvPr id="46" name="Connettore 2 45"/>
          <p:cNvCxnSpPr/>
          <p:nvPr/>
        </p:nvCxnSpPr>
        <p:spPr bwMode="auto">
          <a:xfrm flipH="1">
            <a:off x="8217674" y="4729691"/>
            <a:ext cx="0" cy="936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47" name="Oval 345"/>
          <p:cNvSpPr>
            <a:spLocks noChangeArrowheads="1"/>
          </p:cNvSpPr>
          <p:nvPr/>
        </p:nvSpPr>
        <p:spPr bwMode="auto">
          <a:xfrm>
            <a:off x="8066458" y="4593553"/>
            <a:ext cx="288000" cy="288000"/>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48" name="Text Box 82"/>
          <p:cNvSpPr txBox="1">
            <a:spLocks noChangeArrowheads="1"/>
          </p:cNvSpPr>
          <p:nvPr/>
        </p:nvSpPr>
        <p:spPr bwMode="auto">
          <a:xfrm>
            <a:off x="3353780" y="6350809"/>
            <a:ext cx="3792087" cy="461665"/>
          </a:xfrm>
          <a:prstGeom prst="rect">
            <a:avLst/>
          </a:prstGeom>
          <a:noFill/>
          <a:ln w="9525">
            <a:noFill/>
            <a:miter lim="800000"/>
            <a:headEnd/>
            <a:tailEnd/>
          </a:ln>
          <a:effectLst/>
        </p:spPr>
        <p:txBody>
          <a:bodyPr wrap="square">
            <a:spAutoFit/>
          </a:bodyPr>
          <a:lstStyle/>
          <a:p>
            <a:pPr>
              <a:defRPr/>
            </a:pPr>
            <a:r>
              <a:rPr lang="en-GB" sz="2400" b="1" dirty="0">
                <a:solidFill>
                  <a:schemeClr val="tx1"/>
                </a:solidFill>
                <a:effectLst/>
                <a:latin typeface="Calibri" pitchFamily="34" charset="0"/>
                <a:sym typeface="Wingdings" panose="05000000000000000000" pitchFamily="2" charset="2"/>
              </a:rPr>
              <a:t>enstatite melts congruently:</a:t>
            </a:r>
            <a:endParaRPr lang="en-GB" sz="2400" b="1" dirty="0">
              <a:solidFill>
                <a:schemeClr val="tx1"/>
              </a:solidFill>
              <a:effectLst/>
              <a:latin typeface="Calibri" pitchFamily="34" charset="0"/>
              <a:ea typeface="ＭＳ Ｐゴシック" pitchFamily="-72" charset="-128"/>
              <a:cs typeface="ＭＳ Ｐゴシック" pitchFamily="-72" charset="-128"/>
            </a:endParaRPr>
          </a:p>
        </p:txBody>
      </p:sp>
      <p:cxnSp>
        <p:nvCxnSpPr>
          <p:cNvPr id="49" name="Connettore 2 48"/>
          <p:cNvCxnSpPr/>
          <p:nvPr/>
        </p:nvCxnSpPr>
        <p:spPr bwMode="auto">
          <a:xfrm flipH="1">
            <a:off x="1286934" y="6597352"/>
            <a:ext cx="836794" cy="91315"/>
          </a:xfrm>
          <a:prstGeom prst="straightConnector1">
            <a:avLst/>
          </a:prstGeom>
          <a:noFill/>
          <a:ln w="19050" cap="flat" cmpd="sng" algn="ctr">
            <a:solidFill>
              <a:srgbClr val="FF0000"/>
            </a:solidFill>
            <a:prstDash val="solid"/>
            <a:round/>
            <a:headEnd type="none" w="med" len="med"/>
            <a:tailEnd type="arrow"/>
          </a:ln>
          <a:effectLst>
            <a:outerShdw blurRad="50800" dist="38100" dir="2700000" algn="tl" rotWithShape="0">
              <a:prstClr val="black">
                <a:alpha val="40000"/>
              </a:prstClr>
            </a:outerShdw>
          </a:effectLst>
        </p:spPr>
      </p:cxnSp>
      <p:cxnSp>
        <p:nvCxnSpPr>
          <p:cNvPr id="52" name="Connettore 2 51"/>
          <p:cNvCxnSpPr/>
          <p:nvPr/>
        </p:nvCxnSpPr>
        <p:spPr bwMode="auto">
          <a:xfrm flipH="1">
            <a:off x="5675293" y="5022677"/>
            <a:ext cx="0" cy="1116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53" name="Oval 345"/>
          <p:cNvSpPr>
            <a:spLocks noChangeArrowheads="1"/>
          </p:cNvSpPr>
          <p:nvPr/>
        </p:nvSpPr>
        <p:spPr bwMode="auto">
          <a:xfrm>
            <a:off x="5524077" y="4886539"/>
            <a:ext cx="288000" cy="288000"/>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54" name="Text Box 82"/>
          <p:cNvSpPr txBox="1">
            <a:spLocks noChangeArrowheads="1"/>
          </p:cNvSpPr>
          <p:nvPr/>
        </p:nvSpPr>
        <p:spPr bwMode="auto">
          <a:xfrm>
            <a:off x="2133600" y="3988609"/>
            <a:ext cx="3124200" cy="584775"/>
          </a:xfrm>
          <a:prstGeom prst="rect">
            <a:avLst/>
          </a:prstGeom>
          <a:noFill/>
          <a:ln w="9525">
            <a:noFill/>
            <a:miter lim="800000"/>
            <a:headEnd/>
            <a:tailEnd/>
          </a:ln>
          <a:effectLst/>
        </p:spPr>
        <p:txBody>
          <a:bodyPr wrap="square">
            <a:spAutoFit/>
          </a:bodyPr>
          <a:lstStyle/>
          <a:p>
            <a:pPr algn="ctr">
              <a:defRPr/>
            </a:pPr>
            <a:r>
              <a:rPr lang="en-GB" sz="3200" b="1" dirty="0">
                <a:solidFill>
                  <a:schemeClr val="tx1"/>
                </a:solidFill>
                <a:effectLst/>
                <a:latin typeface="Calibri" pitchFamily="34" charset="0"/>
                <a:sym typeface="Wingdings" panose="05000000000000000000" pitchFamily="2" charset="2"/>
              </a:rPr>
              <a:t>High P = low SiO</a:t>
            </a:r>
            <a:r>
              <a:rPr lang="en-GB" sz="3200" b="1" baseline="-25000" dirty="0">
                <a:solidFill>
                  <a:schemeClr val="tx1"/>
                </a:solidFill>
                <a:effectLst/>
                <a:latin typeface="Calibri" pitchFamily="34" charset="0"/>
                <a:sym typeface="Wingdings" panose="05000000000000000000" pitchFamily="2" charset="2"/>
              </a:rPr>
              <a:t>2</a:t>
            </a:r>
            <a:endParaRPr lang="en-GB" sz="3200" b="1" baseline="-25000" dirty="0">
              <a:solidFill>
                <a:schemeClr val="tx1"/>
              </a:solidFill>
              <a:effectLst/>
              <a:latin typeface="Calibri" pitchFamily="34" charset="0"/>
              <a:ea typeface="ＭＳ Ｐゴシック" pitchFamily="-72" charset="-128"/>
              <a:cs typeface="ＭＳ Ｐゴシック" pitchFamily="-72" charset="-128"/>
            </a:endParaRPr>
          </a:p>
        </p:txBody>
      </p:sp>
      <p:sp>
        <p:nvSpPr>
          <p:cNvPr id="55" name="Text Box 82"/>
          <p:cNvSpPr txBox="1">
            <a:spLocks noChangeArrowheads="1"/>
          </p:cNvSpPr>
          <p:nvPr/>
        </p:nvSpPr>
        <p:spPr bwMode="auto">
          <a:xfrm>
            <a:off x="2133600" y="4839509"/>
            <a:ext cx="3124200" cy="584775"/>
          </a:xfrm>
          <a:prstGeom prst="rect">
            <a:avLst/>
          </a:prstGeom>
          <a:noFill/>
          <a:ln w="9525">
            <a:noFill/>
            <a:miter lim="800000"/>
            <a:headEnd/>
            <a:tailEnd/>
          </a:ln>
          <a:effectLst/>
        </p:spPr>
        <p:txBody>
          <a:bodyPr wrap="square">
            <a:spAutoFit/>
          </a:bodyPr>
          <a:lstStyle/>
          <a:p>
            <a:pPr algn="ctr">
              <a:defRPr/>
            </a:pPr>
            <a:r>
              <a:rPr lang="en-GB" sz="3200" b="1" dirty="0">
                <a:solidFill>
                  <a:schemeClr val="tx1"/>
                </a:solidFill>
                <a:effectLst/>
                <a:latin typeface="Calibri" pitchFamily="34" charset="0"/>
                <a:sym typeface="Wingdings" panose="05000000000000000000" pitchFamily="2" charset="2"/>
              </a:rPr>
              <a:t>Low P = high SiO</a:t>
            </a:r>
            <a:r>
              <a:rPr lang="en-GB" sz="3200" b="1" baseline="-25000" dirty="0">
                <a:solidFill>
                  <a:schemeClr val="tx1"/>
                </a:solidFill>
                <a:effectLst/>
                <a:latin typeface="Calibri" pitchFamily="34" charset="0"/>
                <a:sym typeface="Wingdings" panose="05000000000000000000" pitchFamily="2" charset="2"/>
              </a:rPr>
              <a:t>2</a:t>
            </a:r>
            <a:endParaRPr lang="en-GB" sz="3200" b="1" baseline="-25000" dirty="0">
              <a:solidFill>
                <a:schemeClr val="tx1"/>
              </a:solidFill>
              <a:effectLst/>
              <a:latin typeface="Calibri" pitchFamily="34" charset="0"/>
              <a:ea typeface="ＭＳ Ｐゴシック" pitchFamily="-72" charset="-128"/>
              <a:cs typeface="ＭＳ Ｐゴシック" pitchFamily="-72" charset="-128"/>
            </a:endParaRPr>
          </a:p>
        </p:txBody>
      </p:sp>
      <p:sp>
        <p:nvSpPr>
          <p:cNvPr id="43"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5118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10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00"/>
                            </p:stCondLst>
                            <p:childTnLst>
                              <p:par>
                                <p:cTn id="51" presetID="2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up)">
                                      <p:cBhvr>
                                        <p:cTn id="72" dur="10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P spid="27" grpId="0"/>
      <p:bldP spid="30" grpId="0"/>
      <p:bldP spid="42" grpId="0"/>
      <p:bldP spid="47" grpId="0" animBg="1"/>
      <p:bldP spid="48" grpId="0"/>
      <p:bldP spid="53" grpId="0" animBg="1"/>
      <p:bldP spid="54" grpId="0"/>
      <p:bldP spid="5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28813"/>
            <a:ext cx="8786812" cy="3693319"/>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Melts generated after high degrees of melting are characterized by high Mg# and, consequentially,</a:t>
            </a:r>
            <a:r>
              <a:rPr lang="en-GB" sz="1600" i="1" dirty="0">
                <a:solidFill>
                  <a:schemeClr val="bg1"/>
                </a:solidFill>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will</a:t>
            </a:r>
            <a:r>
              <a:rPr lang="en-GB" sz="1600" i="1" dirty="0">
                <a:solidFill>
                  <a:schemeClr val="bg1"/>
                </a:solidFill>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crystallize</a:t>
            </a:r>
            <a:r>
              <a:rPr lang="en-GB" sz="1600" i="1" dirty="0">
                <a:solidFill>
                  <a:schemeClr val="bg1"/>
                </a:solidFill>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Fo-rich</a:t>
            </a:r>
            <a:r>
              <a:rPr lang="en-GB" sz="2000" i="1" dirty="0">
                <a:solidFill>
                  <a:schemeClr val="bg1"/>
                </a:solidFill>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olivine</a:t>
            </a:r>
            <a:r>
              <a:rPr lang="en-GB" sz="2400" dirty="0">
                <a:solidFill>
                  <a:schemeClr val="bg1"/>
                </a:solidFill>
                <a:latin typeface="Calibri" pitchFamily="34" charset="0"/>
                <a:ea typeface="ＭＳ Ｐゴシック" pitchFamily="34" charset="-128"/>
              </a:rPr>
              <a:t>.</a:t>
            </a: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It is not necessary to have high T to generate high amounts of melting</a:t>
            </a:r>
            <a:r>
              <a:rPr lang="en-GB" sz="2400" dirty="0">
                <a:solidFill>
                  <a:schemeClr val="bg1"/>
                </a:solidFill>
                <a:latin typeface="Calibri" pitchFamily="34" charset="0"/>
                <a:ea typeface="ＭＳ Ｐゴシック" pitchFamily="34" charset="-128"/>
              </a:rPr>
              <a:t>. Melting can be generated with volatile flushing (H and C, above all) and with the presence of low-solidus olivine-poor lithologies (eclogites).</a:t>
            </a:r>
          </a:p>
          <a:p>
            <a:pPr>
              <a:defRPr/>
            </a:pPr>
            <a:r>
              <a:rPr lang="en-GB" sz="2400" dirty="0">
                <a:solidFill>
                  <a:schemeClr val="bg1"/>
                </a:solidFill>
                <a:latin typeface="Calibri" pitchFamily="34" charset="0"/>
                <a:ea typeface="ＭＳ Ｐゴシック" pitchFamily="34" charset="-128"/>
              </a:rPr>
              <a:t>If an upwelling mantle melts at high depths (not necessarily because of high Tp, but also because low solidus), it will experience more and more melting moving to the surface.</a:t>
            </a:r>
            <a:endParaRPr lang="en-GB" sz="28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2"/>
          <p:cNvSpPr txBox="1">
            <a:spLocks noChangeArrowheads="1"/>
          </p:cNvSpPr>
          <p:nvPr/>
        </p:nvSpPr>
        <p:spPr bwMode="auto">
          <a:xfrm>
            <a:off x="357188" y="1928813"/>
            <a:ext cx="8786812" cy="2369880"/>
          </a:xfrm>
          <a:prstGeom prst="rect">
            <a:avLst/>
          </a:prstGeom>
          <a:noFill/>
          <a:ln w="9525">
            <a:noFill/>
            <a:miter lim="800000"/>
            <a:headEnd/>
            <a:tailEnd/>
          </a:ln>
          <a:effectLst/>
        </p:spPr>
        <p:txBody>
          <a:bodyPr>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5)</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olivines can crystallize in a highly oxidized melt</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defRPr/>
            </a:pP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Fe</a:t>
            </a:r>
            <a:r>
              <a:rPr lang="en-GB" sz="2400" baseline="30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3+</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become particularly abundant in specific conditions magnetite crystallization is favoured.</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This depletes the residual magma in Fe</a:t>
            </a:r>
            <a:r>
              <a:rPr lang="en-GB" sz="2400" baseline="30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Late olivine can crystallize with MgO-rich (up to Fo</a:t>
            </a:r>
            <a:r>
              <a:rPr lang="en-GB" sz="2400"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99</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compositions.</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pic>
        <p:nvPicPr>
          <p:cNvPr id="2" name="Immagine 1"/>
          <p:cNvPicPr>
            <a:picLocks noChangeAspect="1"/>
          </p:cNvPicPr>
          <p:nvPr/>
        </p:nvPicPr>
        <p:blipFill rotWithShape="1">
          <a:blip r:embed="rId3" cstate="print"/>
          <a:srcRect l="1306" r="1723"/>
          <a:stretch/>
        </p:blipFill>
        <p:spPr>
          <a:xfrm>
            <a:off x="2701925" y="1557339"/>
            <a:ext cx="6429375" cy="5300662"/>
          </a:xfrm>
          <a:prstGeom prst="rect">
            <a:avLst/>
          </a:prstGeom>
        </p:spPr>
      </p:pic>
      <p:sp>
        <p:nvSpPr>
          <p:cNvPr id="3" name="Freccia in giù 2"/>
          <p:cNvSpPr/>
          <p:nvPr/>
        </p:nvSpPr>
        <p:spPr bwMode="auto">
          <a:xfrm rot="3557830">
            <a:off x="5990568" y="2007412"/>
            <a:ext cx="1111936" cy="4833236"/>
          </a:xfrm>
          <a:prstGeom prst="downArrow">
            <a:avLst>
              <a:gd name="adj1" fmla="val 50000"/>
              <a:gd name="adj2" fmla="val 91090"/>
            </a:avLst>
          </a:prstGeom>
          <a:solidFill>
            <a:srgbClr val="FFFF00">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14"/>
          <p:cNvSpPr txBox="1">
            <a:spLocks noChangeArrowheads="1"/>
          </p:cNvSpPr>
          <p:nvPr/>
        </p:nvSpPr>
        <p:spPr bwMode="auto">
          <a:xfrm>
            <a:off x="2717800" y="6370736"/>
            <a:ext cx="2273300" cy="523220"/>
          </a:xfrm>
          <a:prstGeom prst="rect">
            <a:avLst/>
          </a:prstGeom>
          <a:noFill/>
          <a:ln w="9525" algn="ctr">
            <a:noFill/>
            <a:miter lim="800000"/>
            <a:headEnd/>
            <a:tailEnd/>
          </a:ln>
          <a:effectLst/>
        </p:spPr>
        <p:txBody>
          <a:bodyPr wrap="square">
            <a:spAutoFit/>
          </a:bodyPr>
          <a:lstStyle/>
          <a:p>
            <a:pPr>
              <a:spcBef>
                <a:spcPct val="50000"/>
              </a:spcBef>
              <a:defRPr/>
            </a:pPr>
            <a:r>
              <a:rPr lang="en-GB" sz="1400" b="1" dirty="0" err="1">
                <a:solidFill>
                  <a:schemeClr val="tx1"/>
                </a:solidFill>
                <a:effectLst/>
                <a:latin typeface="Calibri" pitchFamily="34" charset="0"/>
              </a:rPr>
              <a:t>Marxer</a:t>
            </a:r>
            <a:r>
              <a:rPr lang="en-GB" sz="1400" b="1" dirty="0">
                <a:solidFill>
                  <a:schemeClr val="tx1"/>
                </a:solidFill>
                <a:effectLst/>
                <a:latin typeface="Calibri" pitchFamily="34" charset="0"/>
              </a:rPr>
              <a:t> et al., 2022 (Contrib. Mineral. Petrol., 177:3)</a:t>
            </a:r>
          </a:p>
        </p:txBody>
      </p:sp>
      <p:sp>
        <p:nvSpPr>
          <p:cNvPr id="9" name="Text Box 14"/>
          <p:cNvSpPr txBox="1">
            <a:spLocks noChangeArrowheads="1"/>
          </p:cNvSpPr>
          <p:nvPr/>
        </p:nvSpPr>
        <p:spPr bwMode="auto">
          <a:xfrm rot="19740000">
            <a:off x="4711701" y="4186336"/>
            <a:ext cx="3771900" cy="461665"/>
          </a:xfrm>
          <a:prstGeom prst="rect">
            <a:avLst/>
          </a:prstGeom>
          <a:noFill/>
          <a:ln w="9525" algn="ctr">
            <a:noFill/>
            <a:miter lim="800000"/>
            <a:headEnd/>
            <a:tailEnd/>
          </a:ln>
          <a:effectLst/>
        </p:spPr>
        <p:txBody>
          <a:bodyPr wrap="square">
            <a:spAutoFit/>
          </a:bodyPr>
          <a:lstStyle/>
          <a:p>
            <a:pPr>
              <a:spcBef>
                <a:spcPct val="50000"/>
              </a:spcBef>
              <a:defRPr/>
            </a:pPr>
            <a:r>
              <a:rPr lang="en-GB" sz="2400" b="1" dirty="0">
                <a:solidFill>
                  <a:schemeClr val="tx1"/>
                </a:solidFill>
                <a:effectLst/>
                <a:latin typeface="Calibri" pitchFamily="34" charset="0"/>
              </a:rPr>
              <a:t>Classical evolution trend</a:t>
            </a:r>
          </a:p>
        </p:txBody>
      </p:sp>
      <p:sp>
        <p:nvSpPr>
          <p:cNvPr id="4" name="Figura a mano libera 3"/>
          <p:cNvSpPr/>
          <p:nvPr/>
        </p:nvSpPr>
        <p:spPr bwMode="auto">
          <a:xfrm>
            <a:off x="5975350" y="2212975"/>
            <a:ext cx="2035175" cy="1597025"/>
          </a:xfrm>
          <a:custGeom>
            <a:avLst/>
            <a:gdLst>
              <a:gd name="connsiteX0" fmla="*/ 2038350 w 2038350"/>
              <a:gd name="connsiteY0" fmla="*/ 1146175 h 1622425"/>
              <a:gd name="connsiteX1" fmla="*/ 1352550 w 2038350"/>
              <a:gd name="connsiteY1" fmla="*/ 1622425 h 1622425"/>
              <a:gd name="connsiteX2" fmla="*/ 0 w 2038350"/>
              <a:gd name="connsiteY2" fmla="*/ 0 h 1622425"/>
              <a:gd name="connsiteX3" fmla="*/ 0 w 2038350"/>
              <a:gd name="connsiteY3" fmla="*/ 0 h 1622425"/>
              <a:gd name="connsiteX0" fmla="*/ 2158669 w 2158669"/>
              <a:gd name="connsiteY0" fmla="*/ 1252479 h 1728729"/>
              <a:gd name="connsiteX1" fmla="*/ 1472869 w 2158669"/>
              <a:gd name="connsiteY1" fmla="*/ 1728729 h 1728729"/>
              <a:gd name="connsiteX2" fmla="*/ 120319 w 2158669"/>
              <a:gd name="connsiteY2" fmla="*/ 106304 h 1728729"/>
              <a:gd name="connsiteX3" fmla="*/ 50469 w 2158669"/>
              <a:gd name="connsiteY3" fmla="*/ 163454 h 1728729"/>
              <a:gd name="connsiteX0" fmla="*/ 2038350 w 2038350"/>
              <a:gd name="connsiteY0" fmla="*/ 1146175 h 1622425"/>
              <a:gd name="connsiteX1" fmla="*/ 1352550 w 2038350"/>
              <a:gd name="connsiteY1" fmla="*/ 1622425 h 1622425"/>
              <a:gd name="connsiteX2" fmla="*/ 0 w 2038350"/>
              <a:gd name="connsiteY2" fmla="*/ 0 h 1622425"/>
              <a:gd name="connsiteX0" fmla="*/ 2044700 w 2044700"/>
              <a:gd name="connsiteY0" fmla="*/ 1130300 h 1606550"/>
              <a:gd name="connsiteX1" fmla="*/ 1358900 w 2044700"/>
              <a:gd name="connsiteY1" fmla="*/ 1606550 h 1606550"/>
              <a:gd name="connsiteX2" fmla="*/ 0 w 2044700"/>
              <a:gd name="connsiteY2" fmla="*/ 0 h 1606550"/>
              <a:gd name="connsiteX0" fmla="*/ 2028825 w 2028825"/>
              <a:gd name="connsiteY0" fmla="*/ 1117600 h 1593850"/>
              <a:gd name="connsiteX1" fmla="*/ 1343025 w 2028825"/>
              <a:gd name="connsiteY1" fmla="*/ 1593850 h 1593850"/>
              <a:gd name="connsiteX2" fmla="*/ 0 w 2028825"/>
              <a:gd name="connsiteY2" fmla="*/ 0 h 1593850"/>
              <a:gd name="connsiteX0" fmla="*/ 2035175 w 2035175"/>
              <a:gd name="connsiteY0" fmla="*/ 1120775 h 1597025"/>
              <a:gd name="connsiteX1" fmla="*/ 1349375 w 2035175"/>
              <a:gd name="connsiteY1" fmla="*/ 1597025 h 1597025"/>
              <a:gd name="connsiteX2" fmla="*/ 0 w 2035175"/>
              <a:gd name="connsiteY2" fmla="*/ 0 h 1597025"/>
            </a:gdLst>
            <a:ahLst/>
            <a:cxnLst>
              <a:cxn ang="0">
                <a:pos x="connsiteX0" y="connsiteY0"/>
              </a:cxn>
              <a:cxn ang="0">
                <a:pos x="connsiteX1" y="connsiteY1"/>
              </a:cxn>
              <a:cxn ang="0">
                <a:pos x="connsiteX2" y="connsiteY2"/>
              </a:cxn>
            </a:cxnLst>
            <a:rect l="l" t="t" r="r" b="b"/>
            <a:pathLst>
              <a:path w="2035175" h="1597025">
                <a:moveTo>
                  <a:pt x="2035175" y="1120775"/>
                </a:moveTo>
                <a:lnTo>
                  <a:pt x="1349375" y="1597025"/>
                </a:lnTo>
                <a:cubicBezTo>
                  <a:pt x="898525" y="1056217"/>
                  <a:pt x="237067" y="260879"/>
                  <a:pt x="0" y="0"/>
                </a:cubicBezTo>
              </a:path>
            </a:pathLst>
          </a:custGeom>
          <a:noFill/>
          <a:ln w="38100" cap="flat" cmpd="sng" algn="ctr">
            <a:solidFill>
              <a:srgbClr val="0066FF"/>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 name="Text Box 14"/>
          <p:cNvSpPr txBox="1">
            <a:spLocks noChangeArrowheads="1"/>
          </p:cNvSpPr>
          <p:nvPr/>
        </p:nvSpPr>
        <p:spPr bwMode="auto">
          <a:xfrm>
            <a:off x="6045200" y="1903511"/>
            <a:ext cx="3028950" cy="338554"/>
          </a:xfrm>
          <a:prstGeom prst="rect">
            <a:avLst/>
          </a:prstGeom>
          <a:noFill/>
          <a:ln w="9525" algn="ctr">
            <a:noFill/>
            <a:miter lim="800000"/>
            <a:headEnd/>
            <a:tailEnd/>
          </a:ln>
          <a:effectLst/>
        </p:spPr>
        <p:txBody>
          <a:bodyPr wrap="square">
            <a:spAutoFit/>
          </a:bodyPr>
          <a:lstStyle/>
          <a:p>
            <a:pPr>
              <a:spcBef>
                <a:spcPct val="50000"/>
              </a:spcBef>
              <a:defRPr/>
            </a:pPr>
            <a:r>
              <a:rPr lang="en-GB" sz="1600" b="1" dirty="0">
                <a:solidFill>
                  <a:schemeClr val="tx1"/>
                </a:solidFill>
                <a:effectLst/>
                <a:latin typeface="Calibri" pitchFamily="34" charset="0"/>
              </a:rPr>
              <a:t>Why such a Fo content increase?</a:t>
            </a:r>
          </a:p>
        </p:txBody>
      </p:sp>
      <p:sp>
        <p:nvSpPr>
          <p:cNvPr id="11" name="Text Box 14"/>
          <p:cNvSpPr txBox="1">
            <a:spLocks noChangeArrowheads="1"/>
          </p:cNvSpPr>
          <p:nvPr/>
        </p:nvSpPr>
        <p:spPr bwMode="auto">
          <a:xfrm>
            <a:off x="3606800" y="2770286"/>
            <a:ext cx="3028950" cy="1200329"/>
          </a:xfrm>
          <a:prstGeom prst="rect">
            <a:avLst/>
          </a:prstGeom>
          <a:noFill/>
          <a:ln w="9525" algn="ctr">
            <a:noFill/>
            <a:miter lim="800000"/>
            <a:headEnd/>
            <a:tailEnd/>
          </a:ln>
          <a:effectLst/>
        </p:spPr>
        <p:txBody>
          <a:bodyPr wrap="square">
            <a:spAutoFit/>
          </a:bodyPr>
          <a:lstStyle/>
          <a:p>
            <a:pPr marL="342900" indent="-342900">
              <a:spcBef>
                <a:spcPct val="50000"/>
              </a:spcBef>
              <a:buAutoNum type="arabicParenR"/>
              <a:defRPr/>
            </a:pPr>
            <a:r>
              <a:rPr lang="en-GB" sz="1600" b="1" dirty="0">
                <a:solidFill>
                  <a:schemeClr val="tx1"/>
                </a:solidFill>
                <a:effectLst/>
                <a:latin typeface="Calibri" pitchFamily="34" charset="0"/>
              </a:rPr>
              <a:t>Abundant magnetite crystallization (Fe</a:t>
            </a:r>
            <a:r>
              <a:rPr lang="en-GB" sz="1600" b="1" baseline="-25000" dirty="0">
                <a:solidFill>
                  <a:schemeClr val="tx1"/>
                </a:solidFill>
                <a:effectLst/>
                <a:latin typeface="Calibri" pitchFamily="34" charset="0"/>
              </a:rPr>
              <a:t>2</a:t>
            </a:r>
            <a:r>
              <a:rPr lang="en-GB" sz="1600" b="1" baseline="30000" dirty="0">
                <a:solidFill>
                  <a:schemeClr val="tx1"/>
                </a:solidFill>
                <a:effectLst/>
                <a:latin typeface="Calibri" pitchFamily="34" charset="0"/>
              </a:rPr>
              <a:t>3+</a:t>
            </a:r>
            <a:r>
              <a:rPr lang="en-GB" sz="1600" b="1" dirty="0">
                <a:solidFill>
                  <a:schemeClr val="tx1"/>
                </a:solidFill>
                <a:effectLst/>
                <a:latin typeface="Calibri" pitchFamily="34" charset="0"/>
              </a:rPr>
              <a:t>Fe</a:t>
            </a:r>
            <a:r>
              <a:rPr lang="en-GB" sz="1600" b="1" baseline="30000" dirty="0">
                <a:solidFill>
                  <a:schemeClr val="tx1"/>
                </a:solidFill>
                <a:effectLst/>
                <a:latin typeface="Calibri" pitchFamily="34" charset="0"/>
              </a:rPr>
              <a:t>2+</a:t>
            </a:r>
            <a:r>
              <a:rPr lang="en-GB" sz="1600" b="1" dirty="0">
                <a:solidFill>
                  <a:schemeClr val="tx1"/>
                </a:solidFill>
                <a:effectLst/>
                <a:latin typeface="Calibri" pitchFamily="34" charset="0"/>
              </a:rPr>
              <a:t>O</a:t>
            </a:r>
            <a:r>
              <a:rPr lang="en-GB" sz="1600" b="1" baseline="-25000" dirty="0">
                <a:solidFill>
                  <a:schemeClr val="tx1"/>
                </a:solidFill>
                <a:effectLst/>
                <a:latin typeface="Calibri" pitchFamily="34" charset="0"/>
              </a:rPr>
              <a:t>4</a:t>
            </a:r>
            <a:r>
              <a:rPr lang="en-GB" sz="1600" b="1" dirty="0">
                <a:solidFill>
                  <a:schemeClr val="tx1"/>
                </a:solidFill>
                <a:effectLst/>
                <a:latin typeface="Calibri" pitchFamily="34" charset="0"/>
              </a:rPr>
              <a:t>)</a:t>
            </a:r>
          </a:p>
          <a:p>
            <a:pPr marL="342900" indent="-342900">
              <a:spcBef>
                <a:spcPct val="50000"/>
              </a:spcBef>
              <a:buAutoNum type="arabicParenR"/>
              <a:defRPr/>
            </a:pPr>
            <a:r>
              <a:rPr lang="en-GB" sz="1600" b="1" dirty="0">
                <a:solidFill>
                  <a:schemeClr val="tx1"/>
                </a:solidFill>
                <a:effectLst/>
                <a:latin typeface="Calibri" pitchFamily="34" charset="0"/>
              </a:rPr>
              <a:t>Limited availability of Fe</a:t>
            </a:r>
            <a:r>
              <a:rPr lang="en-GB" sz="1600" b="1" baseline="30000" dirty="0">
                <a:solidFill>
                  <a:schemeClr val="tx1"/>
                </a:solidFill>
                <a:effectLst/>
                <a:latin typeface="Calibri" pitchFamily="34" charset="0"/>
              </a:rPr>
              <a:t>2+</a:t>
            </a:r>
            <a:r>
              <a:rPr lang="en-GB" sz="1600" b="1" dirty="0">
                <a:solidFill>
                  <a:schemeClr val="tx1"/>
                </a:solidFill>
                <a:effectLst/>
                <a:latin typeface="Calibri" pitchFamily="34" charset="0"/>
              </a:rPr>
              <a:t> in strongly oxidized conditions</a:t>
            </a:r>
            <a:endParaRPr lang="en-GB" sz="1600" b="1" baseline="-25000" dirty="0">
              <a:solidFill>
                <a:schemeClr val="tx1"/>
              </a:solidFill>
              <a:effectLst/>
              <a:latin typeface="Calibri" pitchFamily="34" charset="0"/>
            </a:endParaRPr>
          </a:p>
        </p:txBody>
      </p:sp>
      <p:sp>
        <p:nvSpPr>
          <p:cNvPr id="12" name="Text Box 14"/>
          <p:cNvSpPr txBox="1">
            <a:spLocks noChangeArrowheads="1"/>
          </p:cNvSpPr>
          <p:nvPr/>
        </p:nvSpPr>
        <p:spPr bwMode="auto">
          <a:xfrm>
            <a:off x="0" y="1557338"/>
            <a:ext cx="2705100" cy="1938992"/>
          </a:xfrm>
          <a:prstGeom prst="rect">
            <a:avLst/>
          </a:prstGeom>
          <a:noFill/>
          <a:ln w="9525" algn="ctr">
            <a:noFill/>
            <a:miter lim="800000"/>
            <a:headEnd/>
            <a:tailEnd/>
          </a:ln>
          <a:effectLst/>
        </p:spPr>
        <p:txBody>
          <a:bodyPr wrap="square">
            <a:spAutoFit/>
          </a:bodyPr>
          <a:lstStyle/>
          <a:p>
            <a:pPr>
              <a:spcBef>
                <a:spcPct val="50000"/>
              </a:spcBef>
              <a:defRPr/>
            </a:pPr>
            <a:r>
              <a:rPr lang="en-GB" sz="2400" b="1" dirty="0">
                <a:solidFill>
                  <a:schemeClr val="bg1"/>
                </a:solidFill>
                <a:effectLst/>
                <a:latin typeface="Calibri" pitchFamily="34" charset="0"/>
              </a:rPr>
              <a:t>Polybaric fractional crystallization experiments on arc magmas at variable redox conditions.</a:t>
            </a:r>
          </a:p>
        </p:txBody>
      </p:sp>
      <p:sp>
        <p:nvSpPr>
          <p:cNvPr id="13" name="Text Box 14"/>
          <p:cNvSpPr txBox="1">
            <a:spLocks noChangeArrowheads="1"/>
          </p:cNvSpPr>
          <p:nvPr/>
        </p:nvSpPr>
        <p:spPr bwMode="auto">
          <a:xfrm>
            <a:off x="0" y="4007784"/>
            <a:ext cx="2705100" cy="1200329"/>
          </a:xfrm>
          <a:prstGeom prst="rect">
            <a:avLst/>
          </a:prstGeom>
          <a:noFill/>
          <a:ln w="9525" algn="ctr">
            <a:noFill/>
            <a:miter lim="800000"/>
            <a:headEnd/>
            <a:tailEnd/>
          </a:ln>
          <a:effectLst/>
        </p:spPr>
        <p:txBody>
          <a:bodyPr wrap="square">
            <a:spAutoFit/>
          </a:bodyPr>
          <a:lstStyle/>
          <a:p>
            <a:pPr>
              <a:spcBef>
                <a:spcPct val="50000"/>
              </a:spcBef>
              <a:defRPr/>
            </a:pPr>
            <a:r>
              <a:rPr lang="en-GB" sz="2400" b="1" dirty="0">
                <a:solidFill>
                  <a:schemeClr val="bg1"/>
                </a:solidFill>
                <a:effectLst/>
                <a:latin typeface="Calibri" pitchFamily="34" charset="0"/>
              </a:rPr>
              <a:t>Fo-rich olivines are not a proof for high Temperature.</a:t>
            </a:r>
          </a:p>
        </p:txBody>
      </p:sp>
      <p:sp>
        <p:nvSpPr>
          <p:cNvPr id="14"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7667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1500"/>
                                        <p:tgtEl>
                                          <p:spTgt spid="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4" grpId="0" animBg="1"/>
      <p:bldP spid="10" grpId="0"/>
      <p:bldP spid="11" grpId="0" build="p"/>
      <p:bldP spid="12" grpId="0"/>
      <p:bldP spid="1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904876" y="901700"/>
            <a:ext cx="7286624" cy="1816100"/>
            <a:chOff x="904876" y="901700"/>
            <a:chExt cx="7286624" cy="1816100"/>
          </a:xfrm>
        </p:grpSpPr>
        <p:pic>
          <p:nvPicPr>
            <p:cNvPr id="1026" name="Picture 2"/>
            <p:cNvPicPr>
              <a:picLocks noChangeAspect="1" noChangeArrowheads="1"/>
            </p:cNvPicPr>
            <p:nvPr/>
          </p:nvPicPr>
          <p:blipFill>
            <a:blip r:embed="rId3" cstate="print"/>
            <a:srcRect b="89906"/>
            <a:stretch>
              <a:fillRect/>
            </a:stretch>
          </p:blipFill>
          <p:spPr bwMode="auto">
            <a:xfrm>
              <a:off x="904876" y="901700"/>
              <a:ext cx="7286624" cy="4699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48015" b="39163"/>
            <a:stretch>
              <a:fillRect/>
            </a:stretch>
          </p:blipFill>
          <p:spPr bwMode="auto">
            <a:xfrm>
              <a:off x="904876" y="2120900"/>
              <a:ext cx="7286624" cy="5969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20461" b="60169"/>
            <a:stretch>
              <a:fillRect/>
            </a:stretch>
          </p:blipFill>
          <p:spPr bwMode="auto">
            <a:xfrm>
              <a:off x="904876" y="1358900"/>
              <a:ext cx="7286624" cy="901700"/>
            </a:xfrm>
            <a:prstGeom prst="rect">
              <a:avLst/>
            </a:prstGeom>
            <a:noFill/>
            <a:ln w="9525">
              <a:noFill/>
              <a:miter lim="800000"/>
              <a:headEnd/>
              <a:tailEnd/>
            </a:ln>
          </p:spPr>
        </p:pic>
      </p:grpSp>
      <p:pic>
        <p:nvPicPr>
          <p:cNvPr id="1029" name="Picture 5"/>
          <p:cNvPicPr>
            <a:picLocks noChangeAspect="1" noChangeArrowheads="1"/>
          </p:cNvPicPr>
          <p:nvPr/>
        </p:nvPicPr>
        <p:blipFill>
          <a:blip r:embed="rId4" cstate="print"/>
          <a:srcRect/>
          <a:stretch>
            <a:fillRect/>
          </a:stretch>
        </p:blipFill>
        <p:spPr bwMode="auto">
          <a:xfrm>
            <a:off x="5473966" y="3996267"/>
            <a:ext cx="3670034" cy="2861733"/>
          </a:xfrm>
          <a:prstGeom prst="rect">
            <a:avLst/>
          </a:prstGeom>
          <a:noFill/>
          <a:ln w="9525">
            <a:noFill/>
            <a:miter lim="800000"/>
            <a:headEnd/>
            <a:tailEnd/>
          </a:ln>
        </p:spPr>
      </p:pic>
      <p:sp>
        <p:nvSpPr>
          <p:cNvPr id="12" name="Rettangolo arrotondato 11"/>
          <p:cNvSpPr/>
          <p:nvPr/>
        </p:nvSpPr>
        <p:spPr bwMode="auto">
          <a:xfrm>
            <a:off x="5741193" y="1397793"/>
            <a:ext cx="981339" cy="383381"/>
          </a:xfrm>
          <a:prstGeom prst="roundRect">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14" name="Gruppo 13"/>
          <p:cNvGrpSpPr/>
          <p:nvPr/>
        </p:nvGrpSpPr>
        <p:grpSpPr>
          <a:xfrm>
            <a:off x="2171700" y="2796911"/>
            <a:ext cx="4749800" cy="1137980"/>
            <a:chOff x="2171700" y="2796911"/>
            <a:chExt cx="4749800" cy="1137980"/>
          </a:xfrm>
        </p:grpSpPr>
        <p:pic>
          <p:nvPicPr>
            <p:cNvPr id="1028" name="Picture 4"/>
            <p:cNvPicPr>
              <a:picLocks noChangeAspect="1" noChangeArrowheads="1"/>
            </p:cNvPicPr>
            <p:nvPr/>
          </p:nvPicPr>
          <p:blipFill>
            <a:blip r:embed="rId5" cstate="print"/>
            <a:srcRect t="9025"/>
            <a:stretch>
              <a:fillRect/>
            </a:stretch>
          </p:blipFill>
          <p:spPr bwMode="auto">
            <a:xfrm>
              <a:off x="2171700" y="2796911"/>
              <a:ext cx="4749800" cy="1137980"/>
            </a:xfrm>
            <a:prstGeom prst="rect">
              <a:avLst/>
            </a:prstGeom>
            <a:noFill/>
            <a:ln w="9525">
              <a:noFill/>
              <a:miter lim="800000"/>
              <a:headEnd/>
              <a:tailEnd/>
            </a:ln>
          </p:spPr>
        </p:pic>
        <p:sp>
          <p:nvSpPr>
            <p:cNvPr id="13" name="Rettangolo 12"/>
            <p:cNvSpPr/>
            <p:nvPr/>
          </p:nvSpPr>
          <p:spPr bwMode="auto">
            <a:xfrm>
              <a:off x="5929313" y="3695702"/>
              <a:ext cx="962025" cy="223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1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2" name="Text Box 14">
            <a:extLst>
              <a:ext uri="{FF2B5EF4-FFF2-40B4-BE49-F238E27FC236}">
                <a16:creationId xmlns:a16="http://schemas.microsoft.com/office/drawing/2014/main" id="{7ABFA17C-7AA8-9D14-14A4-57ECE30741A2}"/>
              </a:ext>
            </a:extLst>
          </p:cNvPr>
          <p:cNvSpPr txBox="1">
            <a:spLocks noChangeArrowheads="1"/>
          </p:cNvSpPr>
          <p:nvPr/>
        </p:nvSpPr>
        <p:spPr bwMode="auto">
          <a:xfrm>
            <a:off x="66675" y="4036359"/>
            <a:ext cx="5372100" cy="1015663"/>
          </a:xfrm>
          <a:prstGeom prst="rect">
            <a:avLst/>
          </a:prstGeom>
          <a:noFill/>
          <a:ln w="9525" algn="ctr">
            <a:noFill/>
            <a:miter lim="800000"/>
            <a:headEnd/>
            <a:tailEnd/>
          </a:ln>
          <a:effectLst/>
        </p:spPr>
        <p:txBody>
          <a:bodyPr wrap="square">
            <a:spAutoFit/>
          </a:bodyPr>
          <a:lstStyle/>
          <a:p>
            <a:pPr>
              <a:spcBef>
                <a:spcPts val="0"/>
              </a:spcBef>
              <a:defRPr/>
            </a:pPr>
            <a:r>
              <a:rPr lang="en-GB" sz="2000" dirty="0">
                <a:solidFill>
                  <a:schemeClr val="bg1"/>
                </a:solidFill>
                <a:effectLst/>
                <a:latin typeface="Calibri" pitchFamily="34" charset="0"/>
              </a:rPr>
              <a:t>This is a secondary process (unrelated to igneous conditions) that can lead to the formation of extremely MgO-enriched olivine.</a:t>
            </a:r>
          </a:p>
        </p:txBody>
      </p:sp>
      <p:sp>
        <p:nvSpPr>
          <p:cNvPr id="3" name="Text Box 14">
            <a:extLst>
              <a:ext uri="{FF2B5EF4-FFF2-40B4-BE49-F238E27FC236}">
                <a16:creationId xmlns:a16="http://schemas.microsoft.com/office/drawing/2014/main" id="{7CBF23D1-5562-5EC9-55B7-2442997B38B3}"/>
              </a:ext>
            </a:extLst>
          </p:cNvPr>
          <p:cNvSpPr txBox="1">
            <a:spLocks noChangeArrowheads="1"/>
          </p:cNvSpPr>
          <p:nvPr/>
        </p:nvSpPr>
        <p:spPr bwMode="auto">
          <a:xfrm>
            <a:off x="66675" y="5246034"/>
            <a:ext cx="5467350" cy="1015663"/>
          </a:xfrm>
          <a:prstGeom prst="rect">
            <a:avLst/>
          </a:prstGeom>
          <a:noFill/>
          <a:ln w="9525" algn="ctr">
            <a:noFill/>
            <a:miter lim="800000"/>
            <a:headEnd/>
            <a:tailEnd/>
          </a:ln>
          <a:effectLst/>
        </p:spPr>
        <p:txBody>
          <a:bodyPr wrap="square">
            <a:spAutoFit/>
          </a:bodyPr>
          <a:lstStyle/>
          <a:p>
            <a:pPr>
              <a:spcBef>
                <a:spcPts val="0"/>
              </a:spcBef>
              <a:defRPr/>
            </a:pPr>
            <a:r>
              <a:rPr lang="en-GB" sz="2000" dirty="0">
                <a:solidFill>
                  <a:schemeClr val="bg1"/>
                </a:solidFill>
                <a:effectLst/>
                <a:latin typeface="Calibri" pitchFamily="34" charset="0"/>
              </a:rPr>
              <a:t>An incorrect petrographic description could lead  to hypothesize incredibly hot mantle sources (because of the existence of nearly pure forsterite).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89567" y="2787650"/>
            <a:ext cx="5511686" cy="4000500"/>
          </a:xfrm>
          <a:prstGeom prst="rect">
            <a:avLst/>
          </a:prstGeom>
          <a:noFill/>
          <a:ln w="9525">
            <a:noFill/>
            <a:miter lim="800000"/>
            <a:headEnd/>
            <a:tailEnd/>
          </a:ln>
        </p:spPr>
      </p:pic>
      <p:grpSp>
        <p:nvGrpSpPr>
          <p:cNvPr id="2" name="Gruppo 9"/>
          <p:cNvGrpSpPr/>
          <p:nvPr/>
        </p:nvGrpSpPr>
        <p:grpSpPr>
          <a:xfrm>
            <a:off x="904876" y="901700"/>
            <a:ext cx="7286624" cy="1816100"/>
            <a:chOff x="904876" y="901700"/>
            <a:chExt cx="7286624" cy="1816100"/>
          </a:xfrm>
        </p:grpSpPr>
        <p:pic>
          <p:nvPicPr>
            <p:cNvPr id="1026" name="Picture 2"/>
            <p:cNvPicPr>
              <a:picLocks noChangeAspect="1" noChangeArrowheads="1"/>
            </p:cNvPicPr>
            <p:nvPr/>
          </p:nvPicPr>
          <p:blipFill>
            <a:blip r:embed="rId4" cstate="print"/>
            <a:srcRect b="89906"/>
            <a:stretch>
              <a:fillRect/>
            </a:stretch>
          </p:blipFill>
          <p:spPr bwMode="auto">
            <a:xfrm>
              <a:off x="904876" y="901700"/>
              <a:ext cx="7286624" cy="4699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48015" b="39163"/>
            <a:stretch>
              <a:fillRect/>
            </a:stretch>
          </p:blipFill>
          <p:spPr bwMode="auto">
            <a:xfrm>
              <a:off x="904876" y="2120900"/>
              <a:ext cx="7286624" cy="5969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t="20461" b="60169"/>
            <a:stretch>
              <a:fillRect/>
            </a:stretch>
          </p:blipFill>
          <p:spPr bwMode="auto">
            <a:xfrm>
              <a:off x="904876" y="1358900"/>
              <a:ext cx="7286624" cy="901700"/>
            </a:xfrm>
            <a:prstGeom prst="rect">
              <a:avLst/>
            </a:prstGeom>
            <a:noFill/>
            <a:ln w="9525">
              <a:noFill/>
              <a:miter lim="800000"/>
              <a:headEnd/>
              <a:tailEnd/>
            </a:ln>
          </p:spPr>
        </p:pic>
      </p:grpSp>
      <p:sp>
        <p:nvSpPr>
          <p:cNvPr id="10" name="Rettangolo arrotondato 9"/>
          <p:cNvSpPr/>
          <p:nvPr/>
        </p:nvSpPr>
        <p:spPr bwMode="auto">
          <a:xfrm>
            <a:off x="5741193" y="1397793"/>
            <a:ext cx="981339" cy="383381"/>
          </a:xfrm>
          <a:prstGeom prst="roundRect">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4" name="Figura a mano libera 13"/>
          <p:cNvSpPr/>
          <p:nvPr/>
        </p:nvSpPr>
        <p:spPr bwMode="auto">
          <a:xfrm>
            <a:off x="2562225" y="3633788"/>
            <a:ext cx="2028825" cy="342900"/>
          </a:xfrm>
          <a:custGeom>
            <a:avLst/>
            <a:gdLst>
              <a:gd name="connsiteX0" fmla="*/ 2028825 w 2028825"/>
              <a:gd name="connsiteY0" fmla="*/ 0 h 342900"/>
              <a:gd name="connsiteX1" fmla="*/ 1695450 w 2028825"/>
              <a:gd name="connsiteY1" fmla="*/ 19050 h 342900"/>
              <a:gd name="connsiteX2" fmla="*/ 976313 w 2028825"/>
              <a:gd name="connsiteY2" fmla="*/ 138112 h 342900"/>
              <a:gd name="connsiteX3" fmla="*/ 623888 w 2028825"/>
              <a:gd name="connsiteY3" fmla="*/ 238125 h 342900"/>
              <a:gd name="connsiteX4" fmla="*/ 295275 w 2028825"/>
              <a:gd name="connsiteY4" fmla="*/ 342900 h 342900"/>
              <a:gd name="connsiteX5" fmla="*/ 0 w 2028825"/>
              <a:gd name="connsiteY5" fmla="*/ 338137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825" h="342900">
                <a:moveTo>
                  <a:pt x="2028825" y="0"/>
                </a:moveTo>
                <a:lnTo>
                  <a:pt x="1695450" y="19050"/>
                </a:lnTo>
                <a:lnTo>
                  <a:pt x="976313" y="138112"/>
                </a:lnTo>
                <a:lnTo>
                  <a:pt x="623888" y="238125"/>
                </a:lnTo>
                <a:lnTo>
                  <a:pt x="295275" y="342900"/>
                </a:lnTo>
                <a:lnTo>
                  <a:pt x="0" y="338137"/>
                </a:ln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5" name="Figura a mano libera: forma 4">
            <a:extLst>
              <a:ext uri="{FF2B5EF4-FFF2-40B4-BE49-F238E27FC236}">
                <a16:creationId xmlns:a16="http://schemas.microsoft.com/office/drawing/2014/main" id="{19717F64-75AD-6809-8D99-8FF89389DAE0}"/>
              </a:ext>
            </a:extLst>
          </p:cNvPr>
          <p:cNvSpPr/>
          <p:nvPr/>
        </p:nvSpPr>
        <p:spPr bwMode="auto">
          <a:xfrm>
            <a:off x="2709863" y="3790950"/>
            <a:ext cx="3843337" cy="2224088"/>
          </a:xfrm>
          <a:custGeom>
            <a:avLst/>
            <a:gdLst>
              <a:gd name="connsiteX0" fmla="*/ 0 w 3843337"/>
              <a:gd name="connsiteY0" fmla="*/ 2224088 h 2224088"/>
              <a:gd name="connsiteX1" fmla="*/ 557212 w 3843337"/>
              <a:gd name="connsiteY1" fmla="*/ 1833563 h 2224088"/>
              <a:gd name="connsiteX2" fmla="*/ 1109662 w 3843337"/>
              <a:gd name="connsiteY2" fmla="*/ 1528763 h 2224088"/>
              <a:gd name="connsiteX3" fmla="*/ 1647825 w 3843337"/>
              <a:gd name="connsiteY3" fmla="*/ 1285875 h 2224088"/>
              <a:gd name="connsiteX4" fmla="*/ 2438400 w 3843337"/>
              <a:gd name="connsiteY4" fmla="*/ 1000125 h 2224088"/>
              <a:gd name="connsiteX5" fmla="*/ 3105150 w 3843337"/>
              <a:gd name="connsiteY5" fmla="*/ 800100 h 2224088"/>
              <a:gd name="connsiteX6" fmla="*/ 3843337 w 3843337"/>
              <a:gd name="connsiteY6" fmla="*/ 614363 h 2224088"/>
              <a:gd name="connsiteX7" fmla="*/ 3843337 w 3843337"/>
              <a:gd name="connsiteY7" fmla="*/ 0 h 2224088"/>
              <a:gd name="connsiteX8" fmla="*/ 3200400 w 3843337"/>
              <a:gd name="connsiteY8" fmla="*/ 166688 h 2224088"/>
              <a:gd name="connsiteX9" fmla="*/ 2400300 w 3843337"/>
              <a:gd name="connsiteY9" fmla="*/ 423863 h 2224088"/>
              <a:gd name="connsiteX10" fmla="*/ 1828800 w 3843337"/>
              <a:gd name="connsiteY10" fmla="*/ 633413 h 2224088"/>
              <a:gd name="connsiteX11" fmla="*/ 1228725 w 3843337"/>
              <a:gd name="connsiteY11" fmla="*/ 919163 h 2224088"/>
              <a:gd name="connsiteX12" fmla="*/ 676275 w 3843337"/>
              <a:gd name="connsiteY12" fmla="*/ 1238250 h 2224088"/>
              <a:gd name="connsiteX13" fmla="*/ 0 w 3843337"/>
              <a:gd name="connsiteY13" fmla="*/ 1719263 h 2224088"/>
              <a:gd name="connsiteX14" fmla="*/ 0 w 3843337"/>
              <a:gd name="connsiteY14" fmla="*/ 2224088 h 22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43337" h="2224088">
                <a:moveTo>
                  <a:pt x="0" y="2224088"/>
                </a:moveTo>
                <a:lnTo>
                  <a:pt x="557212" y="1833563"/>
                </a:lnTo>
                <a:lnTo>
                  <a:pt x="1109662" y="1528763"/>
                </a:lnTo>
                <a:lnTo>
                  <a:pt x="1647825" y="1285875"/>
                </a:lnTo>
                <a:lnTo>
                  <a:pt x="2438400" y="1000125"/>
                </a:lnTo>
                <a:lnTo>
                  <a:pt x="3105150" y="800100"/>
                </a:lnTo>
                <a:lnTo>
                  <a:pt x="3843337" y="614363"/>
                </a:lnTo>
                <a:lnTo>
                  <a:pt x="3843337" y="0"/>
                </a:lnTo>
                <a:lnTo>
                  <a:pt x="3200400" y="166688"/>
                </a:lnTo>
                <a:lnTo>
                  <a:pt x="2400300" y="423863"/>
                </a:lnTo>
                <a:lnTo>
                  <a:pt x="1828800" y="633413"/>
                </a:lnTo>
                <a:lnTo>
                  <a:pt x="1228725" y="919163"/>
                </a:lnTo>
                <a:lnTo>
                  <a:pt x="676275" y="1238250"/>
                </a:lnTo>
                <a:lnTo>
                  <a:pt x="0" y="1719263"/>
                </a:lnTo>
                <a:lnTo>
                  <a:pt x="0" y="2224088"/>
                </a:lnTo>
                <a:close/>
              </a:path>
            </a:pathLst>
          </a:custGeom>
          <a:solidFill>
            <a:srgbClr val="FFC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Figura a mano libera 10"/>
          <p:cNvSpPr/>
          <p:nvPr/>
        </p:nvSpPr>
        <p:spPr bwMode="auto">
          <a:xfrm>
            <a:off x="4591050" y="4448175"/>
            <a:ext cx="1776413" cy="538163"/>
          </a:xfrm>
          <a:custGeom>
            <a:avLst/>
            <a:gdLst>
              <a:gd name="connsiteX0" fmla="*/ 1776413 w 1776413"/>
              <a:gd name="connsiteY0" fmla="*/ 0 h 538163"/>
              <a:gd name="connsiteX1" fmla="*/ 795338 w 1776413"/>
              <a:gd name="connsiteY1" fmla="*/ 266700 h 538163"/>
              <a:gd name="connsiteX2" fmla="*/ 0 w 1776413"/>
              <a:gd name="connsiteY2" fmla="*/ 538163 h 538163"/>
            </a:gdLst>
            <a:ahLst/>
            <a:cxnLst>
              <a:cxn ang="0">
                <a:pos x="connsiteX0" y="connsiteY0"/>
              </a:cxn>
              <a:cxn ang="0">
                <a:pos x="connsiteX1" y="connsiteY1"/>
              </a:cxn>
              <a:cxn ang="0">
                <a:pos x="connsiteX2" y="connsiteY2"/>
              </a:cxn>
            </a:cxnLst>
            <a:rect l="l" t="t" r="r" b="b"/>
            <a:pathLst>
              <a:path w="1776413" h="538163">
                <a:moveTo>
                  <a:pt x="1776413" y="0"/>
                </a:moveTo>
                <a:cubicBezTo>
                  <a:pt x="1433910" y="88503"/>
                  <a:pt x="1091407" y="177006"/>
                  <a:pt x="795338" y="266700"/>
                </a:cubicBezTo>
                <a:cubicBezTo>
                  <a:pt x="499269" y="356394"/>
                  <a:pt x="249634" y="447278"/>
                  <a:pt x="0" y="538163"/>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3" name="Connettore 1 12"/>
          <p:cNvCxnSpPr/>
          <p:nvPr/>
        </p:nvCxnSpPr>
        <p:spPr bwMode="auto">
          <a:xfrm flipV="1">
            <a:off x="4589466" y="3638550"/>
            <a:ext cx="0" cy="1352550"/>
          </a:xfrm>
          <a:prstGeom prst="line">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21" name="Freccia a destra 20"/>
          <p:cNvSpPr/>
          <p:nvPr/>
        </p:nvSpPr>
        <p:spPr bwMode="auto">
          <a:xfrm rot="16200000">
            <a:off x="4531521" y="408939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2" name="Freccia a destra 21"/>
          <p:cNvSpPr/>
          <p:nvPr/>
        </p:nvSpPr>
        <p:spPr bwMode="auto">
          <a:xfrm rot="16200000">
            <a:off x="5071271" y="3908425"/>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3" name="Freccia a destra 22"/>
          <p:cNvSpPr/>
          <p:nvPr/>
        </p:nvSpPr>
        <p:spPr bwMode="auto">
          <a:xfrm rot="16200000">
            <a:off x="5655471" y="3737770"/>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Freccia a destra 23"/>
          <p:cNvSpPr/>
          <p:nvPr/>
        </p:nvSpPr>
        <p:spPr bwMode="auto">
          <a:xfrm rot="16200000">
            <a:off x="6226971" y="357504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5" name="CasellaDiTesto 14"/>
          <p:cNvSpPr txBox="1"/>
          <p:nvPr/>
        </p:nvSpPr>
        <p:spPr>
          <a:xfrm rot="19904302">
            <a:off x="2990851" y="4807964"/>
            <a:ext cx="1790700" cy="430887"/>
          </a:xfrm>
          <a:prstGeom prst="rect">
            <a:avLst/>
          </a:prstGeom>
          <a:noFill/>
        </p:spPr>
        <p:txBody>
          <a:bodyPr wrap="square" rtlCol="0">
            <a:spAutoFit/>
          </a:bodyPr>
          <a:lstStyle/>
          <a:p>
            <a:pPr algn="ctr"/>
            <a:r>
              <a:rPr lang="en-GB" sz="1100" b="1" dirty="0">
                <a:solidFill>
                  <a:schemeClr val="tx1"/>
                </a:solidFill>
                <a:effectLst/>
                <a:latin typeface="Calibri" pitchFamily="34" charset="0"/>
              </a:rPr>
              <a:t>Magnetite found (i.e., both Fe</a:t>
            </a:r>
            <a:r>
              <a:rPr lang="en-GB" sz="1100" b="1" baseline="30000" dirty="0">
                <a:solidFill>
                  <a:schemeClr val="tx1"/>
                </a:solidFill>
                <a:effectLst/>
                <a:latin typeface="Calibri" pitchFamily="34" charset="0"/>
              </a:rPr>
              <a:t>2+</a:t>
            </a:r>
            <a:r>
              <a:rPr lang="en-GB" sz="1100" b="1" dirty="0">
                <a:solidFill>
                  <a:schemeClr val="tx1"/>
                </a:solidFill>
                <a:effectLst/>
                <a:latin typeface="Calibri" pitchFamily="34" charset="0"/>
              </a:rPr>
              <a:t> and Fe</a:t>
            </a:r>
            <a:r>
              <a:rPr lang="en-GB" sz="1100" b="1" baseline="30000" dirty="0">
                <a:solidFill>
                  <a:schemeClr val="tx1"/>
                </a:solidFill>
                <a:effectLst/>
                <a:latin typeface="Calibri" pitchFamily="34" charset="0"/>
              </a:rPr>
              <a:t>3+</a:t>
            </a:r>
            <a:r>
              <a:rPr lang="en-GB" sz="1100" b="1" dirty="0">
                <a:solidFill>
                  <a:schemeClr val="tx1"/>
                </a:solidFill>
                <a:effectLst/>
                <a:latin typeface="Calibri" pitchFamily="34" charset="0"/>
              </a:rPr>
              <a:t> in the melt)</a:t>
            </a:r>
          </a:p>
        </p:txBody>
      </p:sp>
      <p:sp>
        <p:nvSpPr>
          <p:cNvPr id="17" name="Figura a mano libera 16"/>
          <p:cNvSpPr/>
          <p:nvPr/>
        </p:nvSpPr>
        <p:spPr bwMode="auto">
          <a:xfrm>
            <a:off x="2709863" y="3790950"/>
            <a:ext cx="3838575" cy="1719263"/>
          </a:xfrm>
          <a:custGeom>
            <a:avLst/>
            <a:gdLst>
              <a:gd name="connsiteX0" fmla="*/ 0 w 3838575"/>
              <a:gd name="connsiteY0" fmla="*/ 1719263 h 1719263"/>
              <a:gd name="connsiteX1" fmla="*/ 504825 w 3838575"/>
              <a:gd name="connsiteY1" fmla="*/ 1343025 h 1719263"/>
              <a:gd name="connsiteX2" fmla="*/ 985837 w 3838575"/>
              <a:gd name="connsiteY2" fmla="*/ 1038225 h 1719263"/>
              <a:gd name="connsiteX3" fmla="*/ 1423987 w 3838575"/>
              <a:gd name="connsiteY3" fmla="*/ 823913 h 1719263"/>
              <a:gd name="connsiteX4" fmla="*/ 1847850 w 3838575"/>
              <a:gd name="connsiteY4" fmla="*/ 619125 h 1719263"/>
              <a:gd name="connsiteX5" fmla="*/ 2447925 w 3838575"/>
              <a:gd name="connsiteY5" fmla="*/ 395288 h 1719263"/>
              <a:gd name="connsiteX6" fmla="*/ 3219450 w 3838575"/>
              <a:gd name="connsiteY6" fmla="*/ 171450 h 1719263"/>
              <a:gd name="connsiteX7" fmla="*/ 3838575 w 3838575"/>
              <a:gd name="connsiteY7" fmla="*/ 0 h 17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8575" h="1719263">
                <a:moveTo>
                  <a:pt x="0" y="1719263"/>
                </a:moveTo>
                <a:cubicBezTo>
                  <a:pt x="170259" y="1587897"/>
                  <a:pt x="340519" y="1456531"/>
                  <a:pt x="504825" y="1343025"/>
                </a:cubicBezTo>
                <a:cubicBezTo>
                  <a:pt x="669131" y="1229519"/>
                  <a:pt x="832643" y="1124744"/>
                  <a:pt x="985837" y="1038225"/>
                </a:cubicBezTo>
                <a:cubicBezTo>
                  <a:pt x="1139031" y="951706"/>
                  <a:pt x="1423987" y="823913"/>
                  <a:pt x="1423987" y="823913"/>
                </a:cubicBezTo>
                <a:cubicBezTo>
                  <a:pt x="1567656" y="754063"/>
                  <a:pt x="1677194" y="690562"/>
                  <a:pt x="1847850" y="619125"/>
                </a:cubicBezTo>
                <a:cubicBezTo>
                  <a:pt x="2018506" y="547688"/>
                  <a:pt x="2219325" y="469900"/>
                  <a:pt x="2447925" y="395288"/>
                </a:cubicBezTo>
                <a:cubicBezTo>
                  <a:pt x="2676525" y="320676"/>
                  <a:pt x="3219450" y="171450"/>
                  <a:pt x="3219450" y="171450"/>
                </a:cubicBezTo>
                <a:lnTo>
                  <a:pt x="3838575" y="0"/>
                </a:lnTo>
              </a:path>
            </a:pathLst>
          </a:custGeom>
          <a:noFill/>
          <a:ln w="28575" cap="flat" cmpd="sng" algn="ctr">
            <a:solidFill>
              <a:srgbClr val="00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Freccia a destra 17"/>
          <p:cNvSpPr/>
          <p:nvPr/>
        </p:nvSpPr>
        <p:spPr bwMode="auto">
          <a:xfrm rot="16200000">
            <a:off x="2953546" y="4928393"/>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Freccia a destra 18"/>
          <p:cNvSpPr/>
          <p:nvPr/>
        </p:nvSpPr>
        <p:spPr bwMode="auto">
          <a:xfrm rot="16200000">
            <a:off x="3439321" y="461644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Freccia a destra 19"/>
          <p:cNvSpPr/>
          <p:nvPr/>
        </p:nvSpPr>
        <p:spPr bwMode="auto">
          <a:xfrm rot="16200000">
            <a:off x="4048921" y="4317999"/>
            <a:ext cx="407985" cy="85723"/>
          </a:xfrm>
          <a:prstGeom prst="rightArrow">
            <a:avLst>
              <a:gd name="adj1" fmla="val 50000"/>
              <a:gd name="adj2" fmla="val 133828"/>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CasellaDiTesto 15"/>
          <p:cNvSpPr txBox="1"/>
          <p:nvPr/>
        </p:nvSpPr>
        <p:spPr>
          <a:xfrm rot="20016041">
            <a:off x="3131322" y="3960006"/>
            <a:ext cx="1498600" cy="430887"/>
          </a:xfrm>
          <a:prstGeom prst="rect">
            <a:avLst/>
          </a:prstGeom>
          <a:noFill/>
        </p:spPr>
        <p:txBody>
          <a:bodyPr wrap="square" rtlCol="0">
            <a:spAutoFit/>
          </a:bodyPr>
          <a:lstStyle/>
          <a:p>
            <a:pPr algn="ctr"/>
            <a:r>
              <a:rPr lang="en-GB" sz="1100" b="1" dirty="0">
                <a:solidFill>
                  <a:schemeClr val="tx1"/>
                </a:solidFill>
                <a:effectLst/>
                <a:latin typeface="Calibri" pitchFamily="34" charset="0"/>
              </a:rPr>
              <a:t>No Magnetite</a:t>
            </a:r>
          </a:p>
          <a:p>
            <a:pPr algn="ctr"/>
            <a:r>
              <a:rPr lang="en-GB" sz="1100" b="1" dirty="0">
                <a:solidFill>
                  <a:schemeClr val="tx1"/>
                </a:solidFill>
                <a:effectLst/>
                <a:latin typeface="Calibri" pitchFamily="34" charset="0"/>
              </a:rPr>
              <a:t>found (i.e., only Fe</a:t>
            </a:r>
            <a:r>
              <a:rPr lang="en-GB" sz="1100" b="1" baseline="30000" dirty="0">
                <a:solidFill>
                  <a:schemeClr val="tx1"/>
                </a:solidFill>
                <a:effectLst/>
                <a:latin typeface="Calibri" pitchFamily="34" charset="0"/>
              </a:rPr>
              <a:t>3+</a:t>
            </a:r>
            <a:r>
              <a:rPr lang="en-GB" sz="1100" b="1" dirty="0">
                <a:solidFill>
                  <a:schemeClr val="tx1"/>
                </a:solidFill>
                <a:effectLst/>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1000"/>
                                        <p:tgtEl>
                                          <p:spTgt spid="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10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0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10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10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10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10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1000"/>
                                        <p:tgtEl>
                                          <p:spTgt spid="2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1" grpId="0" animBg="1"/>
      <p:bldP spid="21" grpId="0" animBg="1"/>
      <p:bldP spid="22" grpId="0" animBg="1"/>
      <p:bldP spid="23" grpId="0" animBg="1"/>
      <p:bldP spid="24" grpId="0" animBg="1"/>
      <p:bldP spid="15" grpId="0"/>
      <p:bldP spid="17" grpId="0" animBg="1"/>
      <p:bldP spid="18" grpId="0" animBg="1"/>
      <p:bldP spid="19" grpId="0" animBg="1"/>
      <p:bldP spid="20"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po 122"/>
          <p:cNvGrpSpPr/>
          <p:nvPr/>
        </p:nvGrpSpPr>
        <p:grpSpPr>
          <a:xfrm>
            <a:off x="4305299" y="1481138"/>
            <a:ext cx="4767859" cy="5080584"/>
            <a:chOff x="4305299" y="1481138"/>
            <a:chExt cx="4767859" cy="5080584"/>
          </a:xfrm>
        </p:grpSpPr>
        <p:sp>
          <p:nvSpPr>
            <p:cNvPr id="124" name="CasellaDiTesto 123"/>
            <p:cNvSpPr txBox="1">
              <a:spLocks noChangeArrowheads="1"/>
            </p:cNvSpPr>
            <p:nvPr/>
          </p:nvSpPr>
          <p:spPr bwMode="auto">
            <a:xfrm>
              <a:off x="4305300" y="3367513"/>
              <a:ext cx="4680084" cy="338554"/>
            </a:xfrm>
            <a:prstGeom prst="rect">
              <a:avLst/>
            </a:prstGeom>
            <a:noFill/>
            <a:ln w="9525">
              <a:noFill/>
              <a:miter lim="800000"/>
              <a:headEnd/>
              <a:tailEnd/>
            </a:ln>
          </p:spPr>
          <p:txBody>
            <a:bodyPr wrap="square">
              <a:spAutoFit/>
            </a:bodyPr>
            <a:lstStyle/>
            <a:p>
              <a:pPr eaLnBrk="0" hangingPunct="0"/>
              <a:r>
                <a:rPr lang="en-GB" sz="1600" dirty="0" err="1">
                  <a:solidFill>
                    <a:srgbClr val="00B0F0"/>
                  </a:solidFill>
                  <a:latin typeface="Calibri" pitchFamily="34" charset="0"/>
                  <a:cs typeface="Arial" pitchFamily="34" charset="0"/>
                </a:rPr>
                <a:t>Hoink</a:t>
              </a:r>
              <a:r>
                <a:rPr lang="en-GB" sz="1600" dirty="0">
                  <a:solidFill>
                    <a:srgbClr val="00B0F0"/>
                  </a:solidFill>
                  <a:latin typeface="Calibri" pitchFamily="34" charset="0"/>
                  <a:cs typeface="Arial" pitchFamily="34" charset="0"/>
                </a:rPr>
                <a:t> and </a:t>
              </a:r>
              <a:r>
                <a:rPr lang="en-GB" sz="1600" dirty="0" err="1">
                  <a:solidFill>
                    <a:srgbClr val="00B0F0"/>
                  </a:solidFill>
                  <a:latin typeface="Calibri" pitchFamily="34" charset="0"/>
                  <a:cs typeface="Arial" pitchFamily="34" charset="0"/>
                </a:rPr>
                <a:t>Lenardic</a:t>
              </a:r>
              <a:r>
                <a:rPr lang="en-GB" sz="1600" dirty="0">
                  <a:solidFill>
                    <a:srgbClr val="00B0F0"/>
                  </a:solidFill>
                  <a:latin typeface="Calibri" pitchFamily="34" charset="0"/>
                  <a:cs typeface="Arial" pitchFamily="34" charset="0"/>
                </a:rPr>
                <a:t> (2008; thin asthenosphere)</a:t>
              </a:r>
            </a:p>
          </p:txBody>
        </p:sp>
        <p:sp>
          <p:nvSpPr>
            <p:cNvPr id="125" name="CasellaDiTesto 124"/>
            <p:cNvSpPr txBox="1">
              <a:spLocks noChangeArrowheads="1"/>
            </p:cNvSpPr>
            <p:nvPr/>
          </p:nvSpPr>
          <p:spPr bwMode="auto">
            <a:xfrm>
              <a:off x="4305300" y="3686934"/>
              <a:ext cx="4767858" cy="338554"/>
            </a:xfrm>
            <a:prstGeom prst="rect">
              <a:avLst/>
            </a:prstGeom>
            <a:noFill/>
            <a:ln w="9525">
              <a:noFill/>
              <a:miter lim="800000"/>
              <a:headEnd/>
              <a:tailEnd/>
            </a:ln>
          </p:spPr>
          <p:txBody>
            <a:bodyPr wrap="square">
              <a:spAutoFit/>
            </a:bodyPr>
            <a:lstStyle/>
            <a:p>
              <a:pPr eaLnBrk="0" hangingPunct="0"/>
              <a:r>
                <a:rPr lang="en-GB" sz="1600" dirty="0" err="1">
                  <a:solidFill>
                    <a:schemeClr val="bg1">
                      <a:lumMod val="65000"/>
                    </a:schemeClr>
                  </a:solidFill>
                  <a:latin typeface="Calibri" pitchFamily="34" charset="0"/>
                  <a:cs typeface="Arial" pitchFamily="34" charset="0"/>
                </a:rPr>
                <a:t>Hoink</a:t>
              </a:r>
              <a:r>
                <a:rPr lang="en-GB" sz="1600" dirty="0">
                  <a:solidFill>
                    <a:schemeClr val="bg1">
                      <a:lumMod val="65000"/>
                    </a:schemeClr>
                  </a:solidFill>
                  <a:latin typeface="Calibri" pitchFamily="34" charset="0"/>
                  <a:cs typeface="Arial" pitchFamily="34" charset="0"/>
                </a:rPr>
                <a:t> and </a:t>
              </a:r>
              <a:r>
                <a:rPr lang="en-GB" sz="1600" dirty="0" err="1">
                  <a:solidFill>
                    <a:schemeClr val="bg1">
                      <a:lumMod val="65000"/>
                    </a:schemeClr>
                  </a:solidFill>
                  <a:latin typeface="Calibri" pitchFamily="34" charset="0"/>
                  <a:cs typeface="Arial" pitchFamily="34" charset="0"/>
                </a:rPr>
                <a:t>Lenardic</a:t>
              </a:r>
              <a:r>
                <a:rPr lang="en-GB" sz="1600" dirty="0">
                  <a:solidFill>
                    <a:schemeClr val="bg1">
                      <a:lumMod val="65000"/>
                    </a:schemeClr>
                  </a:solidFill>
                  <a:latin typeface="Calibri" pitchFamily="34" charset="0"/>
                  <a:cs typeface="Arial" pitchFamily="34" charset="0"/>
                </a:rPr>
                <a:t> (2008; thick asthenosphere)</a:t>
              </a:r>
            </a:p>
          </p:txBody>
        </p:sp>
        <p:sp>
          <p:nvSpPr>
            <p:cNvPr id="126" name="CasellaDiTesto 125"/>
            <p:cNvSpPr txBox="1">
              <a:spLocks noChangeArrowheads="1"/>
            </p:cNvSpPr>
            <p:nvPr/>
          </p:nvSpPr>
          <p:spPr bwMode="auto">
            <a:xfrm>
              <a:off x="4305300" y="4007455"/>
              <a:ext cx="1464241" cy="338554"/>
            </a:xfrm>
            <a:prstGeom prst="rect">
              <a:avLst/>
            </a:prstGeom>
            <a:noFill/>
            <a:ln w="9525">
              <a:noFill/>
              <a:miter lim="800000"/>
              <a:headEnd/>
              <a:tailEnd/>
            </a:ln>
          </p:spPr>
          <p:txBody>
            <a:bodyPr wrap="square">
              <a:spAutoFit/>
            </a:bodyPr>
            <a:lstStyle/>
            <a:p>
              <a:pPr eaLnBrk="0" hangingPunct="0"/>
              <a:r>
                <a:rPr lang="en-GB" sz="1600" dirty="0">
                  <a:solidFill>
                    <a:srgbClr val="66FF33"/>
                  </a:solidFill>
                  <a:latin typeface="Calibri" pitchFamily="34" charset="0"/>
                  <a:cs typeface="Arial" pitchFamily="34" charset="0"/>
                </a:rPr>
                <a:t>King (2015)</a:t>
              </a:r>
            </a:p>
          </p:txBody>
        </p:sp>
        <p:sp>
          <p:nvSpPr>
            <p:cNvPr id="127" name="CasellaDiTesto 126"/>
            <p:cNvSpPr txBox="1">
              <a:spLocks noChangeArrowheads="1"/>
            </p:cNvSpPr>
            <p:nvPr/>
          </p:nvSpPr>
          <p:spPr bwMode="auto">
            <a:xfrm>
              <a:off x="4305301" y="4968536"/>
              <a:ext cx="2206284" cy="338554"/>
            </a:xfrm>
            <a:prstGeom prst="rect">
              <a:avLst/>
            </a:prstGeom>
            <a:noFill/>
            <a:ln w="9525">
              <a:noFill/>
              <a:miter lim="800000"/>
              <a:headEnd/>
              <a:tailEnd/>
            </a:ln>
          </p:spPr>
          <p:txBody>
            <a:bodyPr wrap="square">
              <a:spAutoFit/>
            </a:bodyPr>
            <a:lstStyle/>
            <a:p>
              <a:pPr eaLnBrk="0" hangingPunct="0"/>
              <a:r>
                <a:rPr lang="en-GB" sz="1600" dirty="0" err="1">
                  <a:solidFill>
                    <a:schemeClr val="bg1"/>
                  </a:solidFill>
                  <a:latin typeface="Calibri" pitchFamily="34" charset="0"/>
                  <a:cs typeface="Arial" pitchFamily="34" charset="0"/>
                </a:rPr>
                <a:t>Coltice</a:t>
              </a:r>
              <a:r>
                <a:rPr lang="en-GB" sz="1600" dirty="0">
                  <a:solidFill>
                    <a:schemeClr val="bg1"/>
                  </a:solidFill>
                  <a:latin typeface="Calibri" pitchFamily="34" charset="0"/>
                  <a:cs typeface="Arial" pitchFamily="34" charset="0"/>
                </a:rPr>
                <a:t> et al. (2018)</a:t>
              </a:r>
            </a:p>
          </p:txBody>
        </p:sp>
        <p:sp>
          <p:nvSpPr>
            <p:cNvPr id="128" name="CasellaDiTesto 127"/>
            <p:cNvSpPr txBox="1">
              <a:spLocks noChangeArrowheads="1"/>
            </p:cNvSpPr>
            <p:nvPr/>
          </p:nvSpPr>
          <p:spPr bwMode="auto">
            <a:xfrm>
              <a:off x="4305300" y="5284984"/>
              <a:ext cx="3659902" cy="338554"/>
            </a:xfrm>
            <a:prstGeom prst="rect">
              <a:avLst/>
            </a:prstGeom>
            <a:noFill/>
            <a:ln w="9525">
              <a:noFill/>
              <a:miter lim="800000"/>
              <a:headEnd/>
              <a:tailEnd/>
            </a:ln>
          </p:spPr>
          <p:txBody>
            <a:bodyPr wrap="square">
              <a:spAutoFit/>
            </a:bodyPr>
            <a:lstStyle/>
            <a:p>
              <a:pPr eaLnBrk="0" hangingPunct="0"/>
              <a:r>
                <a:rPr lang="en-GB" sz="1600" dirty="0" err="1">
                  <a:solidFill>
                    <a:schemeClr val="accent1">
                      <a:lumMod val="75000"/>
                    </a:schemeClr>
                  </a:solidFill>
                  <a:latin typeface="Calibri" pitchFamily="34" charset="0"/>
                  <a:cs typeface="Arial" pitchFamily="34" charset="0"/>
                </a:rPr>
                <a:t>Ulvrova</a:t>
              </a:r>
              <a:r>
                <a:rPr lang="en-GB" sz="1600" dirty="0">
                  <a:solidFill>
                    <a:schemeClr val="accent1">
                      <a:lumMod val="75000"/>
                    </a:schemeClr>
                  </a:solidFill>
                  <a:latin typeface="Calibri" pitchFamily="34" charset="0"/>
                  <a:cs typeface="Arial" pitchFamily="34" charset="0"/>
                </a:rPr>
                <a:t> et al. (2019) (min-med-max)</a:t>
              </a:r>
            </a:p>
          </p:txBody>
        </p:sp>
        <p:sp>
          <p:nvSpPr>
            <p:cNvPr id="129" name="CasellaDiTesto 128"/>
            <p:cNvSpPr txBox="1">
              <a:spLocks noChangeArrowheads="1"/>
            </p:cNvSpPr>
            <p:nvPr/>
          </p:nvSpPr>
          <p:spPr bwMode="auto">
            <a:xfrm>
              <a:off x="4305299" y="1481138"/>
              <a:ext cx="2165413" cy="338554"/>
            </a:xfrm>
            <a:prstGeom prst="rect">
              <a:avLst/>
            </a:prstGeom>
            <a:noFill/>
            <a:ln w="9525">
              <a:noFill/>
              <a:miter lim="800000"/>
              <a:headEnd/>
              <a:tailEnd/>
            </a:ln>
          </p:spPr>
          <p:txBody>
            <a:bodyPr wrap="square">
              <a:spAutoFit/>
            </a:bodyPr>
            <a:lstStyle/>
            <a:p>
              <a:pPr eaLnBrk="0" hangingPunct="0"/>
              <a:r>
                <a:rPr lang="en-GB" sz="1600" dirty="0" err="1">
                  <a:solidFill>
                    <a:schemeClr val="accent1"/>
                  </a:solidFill>
                  <a:latin typeface="Calibri" pitchFamily="34" charset="0"/>
                  <a:cs typeface="Arial" pitchFamily="34" charset="0"/>
                </a:rPr>
                <a:t>Tackley</a:t>
              </a:r>
              <a:r>
                <a:rPr lang="en-GB" sz="1600" dirty="0">
                  <a:solidFill>
                    <a:schemeClr val="accent1"/>
                  </a:solidFill>
                  <a:latin typeface="Calibri" pitchFamily="34" charset="0"/>
                  <a:cs typeface="Arial" pitchFamily="34" charset="0"/>
                </a:rPr>
                <a:t> et al. (1993)</a:t>
              </a:r>
            </a:p>
          </p:txBody>
        </p:sp>
        <p:sp>
          <p:nvSpPr>
            <p:cNvPr id="130" name="CasellaDiTesto 129"/>
            <p:cNvSpPr txBox="1">
              <a:spLocks noChangeArrowheads="1"/>
            </p:cNvSpPr>
            <p:nvPr/>
          </p:nvSpPr>
          <p:spPr bwMode="auto">
            <a:xfrm>
              <a:off x="4305300" y="1797585"/>
              <a:ext cx="2468637" cy="338554"/>
            </a:xfrm>
            <a:prstGeom prst="rect">
              <a:avLst/>
            </a:prstGeom>
            <a:noFill/>
            <a:ln w="9525">
              <a:noFill/>
              <a:miter lim="800000"/>
              <a:headEnd/>
              <a:tailEnd/>
            </a:ln>
          </p:spPr>
          <p:txBody>
            <a:bodyPr wrap="square">
              <a:spAutoFit/>
            </a:bodyPr>
            <a:lstStyle/>
            <a:p>
              <a:pPr eaLnBrk="0" hangingPunct="0"/>
              <a:r>
                <a:rPr lang="en-GB" sz="1600" dirty="0" err="1">
                  <a:solidFill>
                    <a:srgbClr val="FFFF00"/>
                  </a:solidFill>
                  <a:latin typeface="Calibri" pitchFamily="34" charset="0"/>
                  <a:cs typeface="Arial" pitchFamily="34" charset="0"/>
                </a:rPr>
                <a:t>Schuberth</a:t>
              </a:r>
              <a:r>
                <a:rPr lang="en-GB" sz="1600" dirty="0">
                  <a:solidFill>
                    <a:srgbClr val="FFFF00"/>
                  </a:solidFill>
                  <a:latin typeface="Calibri" pitchFamily="34" charset="0"/>
                  <a:cs typeface="Arial" pitchFamily="34" charset="0"/>
                </a:rPr>
                <a:t> et al. (2009)</a:t>
              </a:r>
            </a:p>
          </p:txBody>
        </p:sp>
        <p:sp>
          <p:nvSpPr>
            <p:cNvPr id="131" name="CasellaDiTesto 130"/>
            <p:cNvSpPr txBox="1">
              <a:spLocks noChangeArrowheads="1"/>
            </p:cNvSpPr>
            <p:nvPr/>
          </p:nvSpPr>
          <p:spPr bwMode="auto">
            <a:xfrm>
              <a:off x="4305300" y="2739501"/>
              <a:ext cx="4392722" cy="338554"/>
            </a:xfrm>
            <a:prstGeom prst="rect">
              <a:avLst/>
            </a:prstGeom>
            <a:noFill/>
            <a:ln w="9525">
              <a:noFill/>
              <a:miter lim="800000"/>
              <a:headEnd/>
              <a:tailEnd/>
            </a:ln>
          </p:spPr>
          <p:txBody>
            <a:bodyPr wrap="square">
              <a:spAutoFit/>
            </a:bodyPr>
            <a:lstStyle/>
            <a:p>
              <a:pPr eaLnBrk="0" hangingPunct="0"/>
              <a:r>
                <a:rPr lang="en-GB" sz="1600" dirty="0" err="1">
                  <a:solidFill>
                    <a:srgbClr val="7030A0"/>
                  </a:solidFill>
                  <a:latin typeface="Calibri" pitchFamily="34" charset="0"/>
                  <a:cs typeface="Arial" pitchFamily="34" charset="0"/>
                </a:rPr>
                <a:t>Sinha</a:t>
              </a:r>
              <a:r>
                <a:rPr lang="en-GB" sz="1600" dirty="0">
                  <a:solidFill>
                    <a:srgbClr val="7030A0"/>
                  </a:solidFill>
                  <a:latin typeface="Calibri" pitchFamily="34" charset="0"/>
                  <a:cs typeface="Arial" pitchFamily="34" charset="0"/>
                </a:rPr>
                <a:t> and Butler (2007; no internal heating)</a:t>
              </a:r>
            </a:p>
          </p:txBody>
        </p:sp>
        <p:sp>
          <p:nvSpPr>
            <p:cNvPr id="132" name="CasellaDiTesto 131"/>
            <p:cNvSpPr txBox="1">
              <a:spLocks noChangeArrowheads="1"/>
            </p:cNvSpPr>
            <p:nvPr/>
          </p:nvSpPr>
          <p:spPr bwMode="auto">
            <a:xfrm>
              <a:off x="4305300" y="4331328"/>
              <a:ext cx="2584001" cy="338554"/>
            </a:xfrm>
            <a:prstGeom prst="rect">
              <a:avLst/>
            </a:prstGeom>
            <a:noFill/>
            <a:ln w="9525">
              <a:noFill/>
              <a:miter lim="800000"/>
              <a:headEnd/>
              <a:tailEnd/>
            </a:ln>
          </p:spPr>
          <p:txBody>
            <a:bodyPr wrap="square">
              <a:spAutoFit/>
            </a:bodyPr>
            <a:lstStyle/>
            <a:p>
              <a:pPr eaLnBrk="0" hangingPunct="0"/>
              <a:r>
                <a:rPr lang="en-GB" sz="1600" dirty="0">
                  <a:solidFill>
                    <a:srgbClr val="FFC000"/>
                  </a:solidFill>
                  <a:latin typeface="Calibri" pitchFamily="34" charset="0"/>
                  <a:cs typeface="Arial" pitchFamily="34" charset="0"/>
                </a:rPr>
                <a:t>Nakagawa et al. (2015)</a:t>
              </a:r>
            </a:p>
          </p:txBody>
        </p:sp>
        <p:sp>
          <p:nvSpPr>
            <p:cNvPr id="133" name="CasellaDiTesto 132"/>
            <p:cNvSpPr txBox="1">
              <a:spLocks noChangeArrowheads="1"/>
            </p:cNvSpPr>
            <p:nvPr/>
          </p:nvSpPr>
          <p:spPr bwMode="auto">
            <a:xfrm>
              <a:off x="4305300" y="4651298"/>
              <a:ext cx="2795368" cy="338554"/>
            </a:xfrm>
            <a:prstGeom prst="rect">
              <a:avLst/>
            </a:prstGeom>
            <a:noFill/>
            <a:ln w="9525">
              <a:noFill/>
              <a:miter lim="800000"/>
              <a:headEnd/>
              <a:tailEnd/>
            </a:ln>
          </p:spPr>
          <p:txBody>
            <a:bodyPr wrap="square">
              <a:spAutoFit/>
            </a:bodyPr>
            <a:lstStyle/>
            <a:p>
              <a:pPr eaLnBrk="0" hangingPunct="0"/>
              <a:r>
                <a:rPr lang="en-GB" sz="1600" dirty="0" err="1">
                  <a:solidFill>
                    <a:srgbClr val="FFCCFF"/>
                  </a:solidFill>
                  <a:latin typeface="Calibri" pitchFamily="34" charset="0"/>
                  <a:cs typeface="Arial" pitchFamily="34" charset="0"/>
                </a:rPr>
                <a:t>Zhong</a:t>
              </a:r>
              <a:r>
                <a:rPr lang="en-GB" sz="1600" dirty="0">
                  <a:solidFill>
                    <a:srgbClr val="FFCCFF"/>
                  </a:solidFill>
                  <a:latin typeface="Calibri" pitchFamily="34" charset="0"/>
                  <a:cs typeface="Arial" pitchFamily="34" charset="0"/>
                </a:rPr>
                <a:t> and Rudolph (2015)</a:t>
              </a:r>
            </a:p>
          </p:txBody>
        </p:sp>
        <p:sp>
          <p:nvSpPr>
            <p:cNvPr id="134" name="CasellaDiTesto 133"/>
            <p:cNvSpPr txBox="1">
              <a:spLocks noChangeArrowheads="1"/>
            </p:cNvSpPr>
            <p:nvPr/>
          </p:nvSpPr>
          <p:spPr bwMode="auto">
            <a:xfrm>
              <a:off x="4305299" y="2429110"/>
              <a:ext cx="3161093" cy="338554"/>
            </a:xfrm>
            <a:prstGeom prst="rect">
              <a:avLst/>
            </a:prstGeom>
            <a:noFill/>
            <a:ln w="9525">
              <a:noFill/>
              <a:miter lim="800000"/>
              <a:headEnd/>
              <a:tailEnd/>
            </a:ln>
          </p:spPr>
          <p:txBody>
            <a:bodyPr wrap="square">
              <a:spAutoFit/>
            </a:bodyPr>
            <a:lstStyle/>
            <a:p>
              <a:pPr eaLnBrk="0" hangingPunct="0"/>
              <a:r>
                <a:rPr lang="en-GB" sz="1600" dirty="0">
                  <a:solidFill>
                    <a:srgbClr val="00B050"/>
                  </a:solidFill>
                  <a:latin typeface="Calibri" pitchFamily="34" charset="0"/>
                  <a:cs typeface="Arial" pitchFamily="34" charset="0"/>
                </a:rPr>
                <a:t>Moore (2008; internal heating)</a:t>
              </a:r>
            </a:p>
          </p:txBody>
        </p:sp>
        <p:sp>
          <p:nvSpPr>
            <p:cNvPr id="135" name="CasellaDiTesto 134"/>
            <p:cNvSpPr txBox="1">
              <a:spLocks noChangeArrowheads="1"/>
            </p:cNvSpPr>
            <p:nvPr/>
          </p:nvSpPr>
          <p:spPr bwMode="auto">
            <a:xfrm>
              <a:off x="4305301" y="2112954"/>
              <a:ext cx="3436730" cy="338554"/>
            </a:xfrm>
            <a:prstGeom prst="rect">
              <a:avLst/>
            </a:prstGeom>
            <a:noFill/>
            <a:ln w="9525">
              <a:noFill/>
              <a:miter lim="800000"/>
              <a:headEnd/>
              <a:tailEnd/>
            </a:ln>
          </p:spPr>
          <p:txBody>
            <a:bodyPr wrap="square">
              <a:spAutoFit/>
            </a:bodyPr>
            <a:lstStyle/>
            <a:p>
              <a:pPr eaLnBrk="0" hangingPunct="0"/>
              <a:r>
                <a:rPr lang="en-GB" sz="1600" dirty="0">
                  <a:solidFill>
                    <a:srgbClr val="92D050"/>
                  </a:solidFill>
                  <a:latin typeface="Calibri" pitchFamily="34" charset="0"/>
                  <a:cs typeface="Arial" pitchFamily="34" charset="0"/>
                </a:rPr>
                <a:t>Moore (2008; no internal heating)</a:t>
              </a:r>
            </a:p>
          </p:txBody>
        </p:sp>
        <p:sp>
          <p:nvSpPr>
            <p:cNvPr id="136" name="CasellaDiTesto 135"/>
            <p:cNvSpPr txBox="1">
              <a:spLocks noChangeArrowheads="1"/>
            </p:cNvSpPr>
            <p:nvPr/>
          </p:nvSpPr>
          <p:spPr bwMode="auto">
            <a:xfrm>
              <a:off x="4305300" y="3052098"/>
              <a:ext cx="4156642" cy="338554"/>
            </a:xfrm>
            <a:prstGeom prst="rect">
              <a:avLst/>
            </a:prstGeom>
            <a:noFill/>
            <a:ln w="9525">
              <a:noFill/>
              <a:miter lim="800000"/>
              <a:headEnd/>
              <a:tailEnd/>
            </a:ln>
          </p:spPr>
          <p:txBody>
            <a:bodyPr wrap="square">
              <a:spAutoFit/>
            </a:bodyPr>
            <a:lstStyle/>
            <a:p>
              <a:pPr eaLnBrk="0" hangingPunct="0"/>
              <a:r>
                <a:rPr lang="en-GB" sz="1600" dirty="0">
                  <a:solidFill>
                    <a:srgbClr val="990099"/>
                  </a:solidFill>
                  <a:latin typeface="Calibri" pitchFamily="34" charset="0"/>
                  <a:cs typeface="Arial" pitchFamily="34" charset="0"/>
                </a:rPr>
                <a:t>Sinha and Butler (2007; internal heating)</a:t>
              </a:r>
            </a:p>
          </p:txBody>
        </p:sp>
        <p:sp>
          <p:nvSpPr>
            <p:cNvPr id="137" name="CasellaDiTesto 136"/>
            <p:cNvSpPr txBox="1">
              <a:spLocks noChangeArrowheads="1"/>
            </p:cNvSpPr>
            <p:nvPr/>
          </p:nvSpPr>
          <p:spPr bwMode="auto">
            <a:xfrm>
              <a:off x="4305300" y="5602484"/>
              <a:ext cx="4767858" cy="338554"/>
            </a:xfrm>
            <a:prstGeom prst="rect">
              <a:avLst/>
            </a:prstGeom>
            <a:noFill/>
            <a:ln w="9525">
              <a:noFill/>
              <a:miter lim="800000"/>
              <a:headEnd/>
              <a:tailEnd/>
            </a:ln>
          </p:spPr>
          <p:txBody>
            <a:bodyPr wrap="square">
              <a:spAutoFit/>
            </a:bodyPr>
            <a:lstStyle/>
            <a:p>
              <a:pPr eaLnBrk="0" hangingPunct="0"/>
              <a:r>
                <a:rPr lang="en-GB" sz="1600" dirty="0" err="1">
                  <a:solidFill>
                    <a:srgbClr val="CC6600"/>
                  </a:solidFill>
                  <a:latin typeface="Calibri" pitchFamily="34" charset="0"/>
                  <a:cs typeface="Arial" pitchFamily="34" charset="0"/>
                </a:rPr>
                <a:t>Lenardic</a:t>
              </a:r>
              <a:r>
                <a:rPr lang="en-GB" sz="1600" dirty="0">
                  <a:solidFill>
                    <a:srgbClr val="CC6600"/>
                  </a:solidFill>
                  <a:latin typeface="Calibri" pitchFamily="34" charset="0"/>
                  <a:cs typeface="Arial" pitchFamily="34" charset="0"/>
                </a:rPr>
                <a:t> et al. (2021) (different internal heating)</a:t>
              </a:r>
            </a:p>
          </p:txBody>
        </p:sp>
        <p:sp>
          <p:nvSpPr>
            <p:cNvPr id="138" name="CasellaDiTesto 137"/>
            <p:cNvSpPr txBox="1">
              <a:spLocks noChangeArrowheads="1"/>
            </p:cNvSpPr>
            <p:nvPr/>
          </p:nvSpPr>
          <p:spPr bwMode="auto">
            <a:xfrm>
              <a:off x="4305300" y="5913599"/>
              <a:ext cx="1778871" cy="338554"/>
            </a:xfrm>
            <a:prstGeom prst="rect">
              <a:avLst/>
            </a:prstGeom>
            <a:noFill/>
            <a:ln w="9525">
              <a:noFill/>
              <a:miter lim="800000"/>
              <a:headEnd/>
              <a:tailEnd/>
            </a:ln>
          </p:spPr>
          <p:txBody>
            <a:bodyPr wrap="square">
              <a:spAutoFit/>
            </a:bodyPr>
            <a:lstStyle/>
            <a:p>
              <a:pPr eaLnBrk="0" hangingPunct="0"/>
              <a:r>
                <a:rPr lang="en-GB" sz="1600" dirty="0">
                  <a:solidFill>
                    <a:srgbClr val="C00000"/>
                  </a:solidFill>
                  <a:latin typeface="Calibri" pitchFamily="34" charset="0"/>
                  <a:cs typeface="Arial" pitchFamily="34" charset="0"/>
                </a:rPr>
                <a:t>Cao et al. (2021)</a:t>
              </a:r>
            </a:p>
          </p:txBody>
        </p:sp>
        <p:sp>
          <p:nvSpPr>
            <p:cNvPr id="139" name="CasellaDiTesto 138"/>
            <p:cNvSpPr txBox="1">
              <a:spLocks noChangeArrowheads="1"/>
            </p:cNvSpPr>
            <p:nvPr/>
          </p:nvSpPr>
          <p:spPr bwMode="auto">
            <a:xfrm>
              <a:off x="4305300" y="6223168"/>
              <a:ext cx="1778871" cy="338554"/>
            </a:xfrm>
            <a:prstGeom prst="rect">
              <a:avLst/>
            </a:prstGeom>
            <a:noFill/>
            <a:ln w="9525">
              <a:noFill/>
              <a:miter lim="800000"/>
              <a:headEnd/>
              <a:tailEnd/>
            </a:ln>
          </p:spPr>
          <p:txBody>
            <a:bodyPr wrap="square">
              <a:spAutoFit/>
            </a:bodyPr>
            <a:lstStyle/>
            <a:p>
              <a:pPr eaLnBrk="0" hangingPunct="0"/>
              <a:r>
                <a:rPr lang="en-GB" sz="1600" dirty="0" err="1">
                  <a:solidFill>
                    <a:schemeClr val="accent5">
                      <a:lumMod val="50000"/>
                    </a:schemeClr>
                  </a:solidFill>
                  <a:latin typeface="Calibri" pitchFamily="34" charset="0"/>
                  <a:cs typeface="Arial" pitchFamily="34" charset="0"/>
                </a:rPr>
                <a:t>Bodur</a:t>
              </a:r>
              <a:r>
                <a:rPr lang="en-GB" sz="1600" dirty="0">
                  <a:solidFill>
                    <a:schemeClr val="accent5">
                      <a:lumMod val="50000"/>
                    </a:schemeClr>
                  </a:solidFill>
                  <a:latin typeface="Calibri" pitchFamily="34" charset="0"/>
                  <a:cs typeface="Arial" pitchFamily="34" charset="0"/>
                </a:rPr>
                <a:t> et al. (2023)</a:t>
              </a:r>
            </a:p>
          </p:txBody>
        </p:sp>
      </p:grpSp>
      <p:grpSp>
        <p:nvGrpSpPr>
          <p:cNvPr id="2" name="Group 71"/>
          <p:cNvGrpSpPr>
            <a:grpSpLocks/>
          </p:cNvGrpSpPr>
          <p:nvPr/>
        </p:nvGrpSpPr>
        <p:grpSpPr bwMode="auto">
          <a:xfrm>
            <a:off x="69088" y="881320"/>
            <a:ext cx="5721350" cy="5726387"/>
            <a:chOff x="0" y="554"/>
            <a:chExt cx="3604" cy="3846"/>
          </a:xfrm>
        </p:grpSpPr>
        <p:sp>
          <p:nvSpPr>
            <p:cNvPr id="13"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14" name="CasellaDiTesto 13"/>
            <p:cNvSpPr txBox="1"/>
            <p:nvPr/>
          </p:nvSpPr>
          <p:spPr bwMode="auto">
            <a:xfrm rot="16200000">
              <a:off x="-218" y="2509"/>
              <a:ext cx="836" cy="233"/>
            </a:xfrm>
            <a:prstGeom prst="rect">
              <a:avLst/>
            </a:prstGeom>
            <a:noFill/>
          </p:spPr>
          <p:txBody>
            <a:bodyPr wrap="none">
              <a:spAutoFit/>
            </a:bodyPr>
            <a:lstStyle/>
            <a:p>
              <a:pP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21" name="CasellaDiTesto 20"/>
            <p:cNvSpPr txBox="1"/>
            <p:nvPr/>
          </p:nvSpPr>
          <p:spPr bwMode="auto">
            <a:xfrm>
              <a:off x="171" y="3080"/>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22"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23"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24"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25"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26"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27"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28"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29"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30"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31"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32"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33"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34"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35" name="CasellaDiTesto 34"/>
            <p:cNvSpPr txBox="1"/>
            <p:nvPr/>
          </p:nvSpPr>
          <p:spPr bwMode="auto">
            <a:xfrm>
              <a:off x="180" y="4173"/>
              <a:ext cx="379"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36" name="CasellaDiTesto 35"/>
            <p:cNvSpPr txBox="1"/>
            <p:nvPr/>
          </p:nvSpPr>
          <p:spPr bwMode="auto">
            <a:xfrm>
              <a:off x="182" y="1980"/>
              <a:ext cx="379" cy="227"/>
            </a:xfrm>
            <a:prstGeom prst="rect">
              <a:avLst/>
            </a:prstGeom>
            <a:noFill/>
          </p:spPr>
          <p:txBody>
            <a:bodyPr wrap="none">
              <a:spAutoFit/>
            </a:bodyPr>
            <a:lstStyle/>
            <a:p>
              <a:pP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37" name="CasellaDiTesto 36"/>
            <p:cNvSpPr txBox="1"/>
            <p:nvPr/>
          </p:nvSpPr>
          <p:spPr bwMode="auto">
            <a:xfrm>
              <a:off x="391" y="869"/>
              <a:ext cx="182" cy="227"/>
            </a:xfrm>
            <a:prstGeom prst="rect">
              <a:avLst/>
            </a:prstGeom>
            <a:noFill/>
          </p:spPr>
          <p:txBody>
            <a:bodyPr wrap="none">
              <a:spAutoFit/>
            </a:bodyPr>
            <a:lstStyle/>
            <a:p>
              <a:pPr eaLnBrk="0" hangingPunct="0">
                <a:defRPr/>
              </a:pPr>
              <a:r>
                <a:rPr lang="en-GB" sz="16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38"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39"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40"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44"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45"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cxnSp>
          <p:nvCxnSpPr>
            <p:cNvPr id="47" name="Connettore 1 46"/>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48"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49"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50"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51"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52"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53"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54"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55" name="Figura a mano libera 54"/>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6" name="Figura a mano libera 55"/>
          <p:cNvSpPr>
            <a:spLocks/>
          </p:cNvSpPr>
          <p:nvPr/>
        </p:nvSpPr>
        <p:spPr bwMode="auto">
          <a:xfrm>
            <a:off x="933450" y="1519238"/>
            <a:ext cx="3248850" cy="4916733"/>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3249165"/>
              <a:gd name="connsiteY0" fmla="*/ 0 h 4916415"/>
              <a:gd name="connsiteX1" fmla="*/ 942845 w 3249165"/>
              <a:gd name="connsiteY1" fmla="*/ 120895 h 4916415"/>
              <a:gd name="connsiteX2" fmla="*/ 1349245 w 3249165"/>
              <a:gd name="connsiteY2" fmla="*/ 313935 h 4916415"/>
              <a:gd name="connsiteX3" fmla="*/ 1582925 w 3249165"/>
              <a:gd name="connsiteY3" fmla="*/ 740655 h 4916415"/>
              <a:gd name="connsiteX4" fmla="*/ 1796285 w 3249165"/>
              <a:gd name="connsiteY4" fmla="*/ 2041135 h 4916415"/>
              <a:gd name="connsiteX5" fmla="*/ 1918205 w 3249165"/>
              <a:gd name="connsiteY5" fmla="*/ 2864095 h 4916415"/>
              <a:gd name="connsiteX6" fmla="*/ 1948685 w 3249165"/>
              <a:gd name="connsiteY6" fmla="*/ 3798815 h 4916415"/>
              <a:gd name="connsiteX7" fmla="*/ 1887725 w 3249165"/>
              <a:gd name="connsiteY7" fmla="*/ 4408415 h 4916415"/>
              <a:gd name="connsiteX8" fmla="*/ 1897885 w 3249165"/>
              <a:gd name="connsiteY8" fmla="*/ 4692895 h 4916415"/>
              <a:gd name="connsiteX9" fmla="*/ 2182365 w 3249165"/>
              <a:gd name="connsiteY9" fmla="*/ 4835135 h 4916415"/>
              <a:gd name="connsiteX10" fmla="*/ 3249165 w 3249165"/>
              <a:gd name="connsiteY10" fmla="*/ 4916415 h 491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9165" h="4916415">
                <a:moveTo>
                  <a:pt x="0" y="0"/>
                </a:moveTo>
                <a:cubicBezTo>
                  <a:pt x="372533" y="26246"/>
                  <a:pt x="717971" y="68572"/>
                  <a:pt x="942845" y="120895"/>
                </a:cubicBezTo>
                <a:cubicBezTo>
                  <a:pt x="1167719" y="173218"/>
                  <a:pt x="1242565" y="210642"/>
                  <a:pt x="1349245" y="313935"/>
                </a:cubicBezTo>
                <a:cubicBezTo>
                  <a:pt x="1455925" y="417228"/>
                  <a:pt x="1508418" y="452788"/>
                  <a:pt x="1582925" y="740655"/>
                </a:cubicBezTo>
                <a:cubicBezTo>
                  <a:pt x="1657432" y="1028522"/>
                  <a:pt x="1740405" y="1687228"/>
                  <a:pt x="1796285" y="2041135"/>
                </a:cubicBezTo>
                <a:cubicBezTo>
                  <a:pt x="1852165" y="2395042"/>
                  <a:pt x="1892805" y="2571148"/>
                  <a:pt x="1918205" y="2864095"/>
                </a:cubicBezTo>
                <a:cubicBezTo>
                  <a:pt x="1943605" y="3157042"/>
                  <a:pt x="1953765" y="3541428"/>
                  <a:pt x="1948685" y="3798815"/>
                </a:cubicBezTo>
                <a:cubicBezTo>
                  <a:pt x="1943605" y="4056202"/>
                  <a:pt x="1896192" y="4259402"/>
                  <a:pt x="1887725" y="4408415"/>
                </a:cubicBezTo>
                <a:cubicBezTo>
                  <a:pt x="1879258" y="4557428"/>
                  <a:pt x="1848778" y="4621775"/>
                  <a:pt x="1897885" y="4692895"/>
                </a:cubicBezTo>
                <a:cubicBezTo>
                  <a:pt x="1946992" y="4764015"/>
                  <a:pt x="1957152" y="4797882"/>
                  <a:pt x="2182365" y="4835135"/>
                </a:cubicBezTo>
                <a:cubicBezTo>
                  <a:pt x="2407578" y="4872388"/>
                  <a:pt x="2828371" y="4894401"/>
                  <a:pt x="3249165" y="4916415"/>
                </a:cubicBezTo>
              </a:path>
            </a:pathLst>
          </a:custGeom>
          <a:noFill/>
          <a:ln w="1905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7" name="Figura a mano libera 56"/>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19050" cap="flat" cmpd="sng">
            <a:solidFill>
              <a:schemeClr val="accent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8" name="Figura a mano libera 57"/>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19050" cap="flat" cmpd="sng">
            <a:solidFill>
              <a:srgbClr val="00B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9" name="Figura a mano libera 58"/>
          <p:cNvSpPr>
            <a:spLocks/>
          </p:cNvSpPr>
          <p:nvPr/>
        </p:nvSpPr>
        <p:spPr bwMode="auto">
          <a:xfrm>
            <a:off x="933450" y="1519238"/>
            <a:ext cx="2944050" cy="4868862"/>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connsiteX0" fmla="*/ 0 w 2944370"/>
              <a:gd name="connsiteY0" fmla="*/ 0 h 4958568"/>
              <a:gd name="connsiteX1" fmla="*/ 1003810 w 2944370"/>
              <a:gd name="connsiteY1" fmla="*/ 284968 h 4958568"/>
              <a:gd name="connsiteX2" fmla="*/ 1440690 w 2944370"/>
              <a:gd name="connsiteY2" fmla="*/ 620248 h 4958568"/>
              <a:gd name="connsiteX3" fmla="*/ 1471170 w 2944370"/>
              <a:gd name="connsiteY3" fmla="*/ 1443208 h 4958568"/>
              <a:gd name="connsiteX4" fmla="*/ 1379730 w 2944370"/>
              <a:gd name="connsiteY4" fmla="*/ 2591288 h 4958568"/>
              <a:gd name="connsiteX5" fmla="*/ 1308610 w 2944370"/>
              <a:gd name="connsiteY5" fmla="*/ 3698728 h 4958568"/>
              <a:gd name="connsiteX6" fmla="*/ 1278130 w 2944370"/>
              <a:gd name="connsiteY6" fmla="*/ 4267688 h 4958568"/>
              <a:gd name="connsiteX7" fmla="*/ 1704850 w 2944370"/>
              <a:gd name="connsiteY7" fmla="*/ 4684248 h 4958568"/>
              <a:gd name="connsiteX8" fmla="*/ 2944370 w 2944370"/>
              <a:gd name="connsiteY8" fmla="*/ 4958568 h 495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4370" h="4958568">
                <a:moveTo>
                  <a:pt x="0" y="0"/>
                </a:moveTo>
                <a:cubicBezTo>
                  <a:pt x="374226" y="77893"/>
                  <a:pt x="763695" y="181593"/>
                  <a:pt x="1003810" y="284968"/>
                </a:cubicBezTo>
                <a:cubicBezTo>
                  <a:pt x="1243925" y="388343"/>
                  <a:pt x="1362797" y="427208"/>
                  <a:pt x="1440690" y="620248"/>
                </a:cubicBezTo>
                <a:cubicBezTo>
                  <a:pt x="1518583" y="813288"/>
                  <a:pt x="1481330" y="1114701"/>
                  <a:pt x="1471170" y="1443208"/>
                </a:cubicBezTo>
                <a:cubicBezTo>
                  <a:pt x="1461010" y="1771715"/>
                  <a:pt x="1406823" y="2215368"/>
                  <a:pt x="1379730" y="2591288"/>
                </a:cubicBezTo>
                <a:cubicBezTo>
                  <a:pt x="1352637" y="2967208"/>
                  <a:pt x="1325543" y="3419328"/>
                  <a:pt x="1308610" y="3698728"/>
                </a:cubicBezTo>
                <a:cubicBezTo>
                  <a:pt x="1291677" y="3978128"/>
                  <a:pt x="1212090" y="4103435"/>
                  <a:pt x="1278130" y="4267688"/>
                </a:cubicBezTo>
                <a:cubicBezTo>
                  <a:pt x="1344170" y="4431941"/>
                  <a:pt x="1427143" y="4569101"/>
                  <a:pt x="1704850" y="4684248"/>
                </a:cubicBezTo>
                <a:cubicBezTo>
                  <a:pt x="1982557" y="4799395"/>
                  <a:pt x="2463463" y="4878981"/>
                  <a:pt x="2944370" y="4958568"/>
                </a:cubicBezTo>
              </a:path>
            </a:pathLst>
          </a:custGeom>
          <a:noFill/>
          <a:ln w="19050" cap="flat" cmpd="sng">
            <a:solidFill>
              <a:srgbClr val="92D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0" name="Figura a mano libera 59"/>
          <p:cNvSpPr>
            <a:spLocks/>
          </p:cNvSpPr>
          <p:nvPr/>
        </p:nvSpPr>
        <p:spPr bwMode="auto">
          <a:xfrm>
            <a:off x="933450" y="1519237"/>
            <a:ext cx="3302825" cy="4868863"/>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3302586"/>
              <a:gd name="connsiteY0" fmla="*/ 0 h 4996231"/>
              <a:gd name="connsiteX1" fmla="*/ 1346465 w 3302586"/>
              <a:gd name="connsiteY1" fmla="*/ 111714 h 4996231"/>
              <a:gd name="connsiteX2" fmla="*/ 1716855 w 3302586"/>
              <a:gd name="connsiteY2" fmla="*/ 227461 h 4996231"/>
              <a:gd name="connsiteX3" fmla="*/ 1728429 w 3302586"/>
              <a:gd name="connsiteY3" fmla="*/ 366357 h 4996231"/>
              <a:gd name="connsiteX4" fmla="*/ 1670556 w 3302586"/>
              <a:gd name="connsiteY4" fmla="*/ 840919 h 4996231"/>
              <a:gd name="connsiteX5" fmla="*/ 1658981 w 3302586"/>
              <a:gd name="connsiteY5" fmla="*/ 2079410 h 4996231"/>
              <a:gd name="connsiteX6" fmla="*/ 1658981 w 3302586"/>
              <a:gd name="connsiteY6" fmla="*/ 3236879 h 4996231"/>
              <a:gd name="connsiteX7" fmla="*/ 1658981 w 3302586"/>
              <a:gd name="connsiteY7" fmla="*/ 4162853 h 4996231"/>
              <a:gd name="connsiteX8" fmla="*/ 1612682 w 3302586"/>
              <a:gd name="connsiteY8" fmla="*/ 4591117 h 4996231"/>
              <a:gd name="connsiteX9" fmla="*/ 1601108 w 3302586"/>
              <a:gd name="connsiteY9" fmla="*/ 4799461 h 4996231"/>
              <a:gd name="connsiteX10" fmla="*/ 1913624 w 3302586"/>
              <a:gd name="connsiteY10" fmla="*/ 4926782 h 4996231"/>
              <a:gd name="connsiteX11" fmla="*/ 2411336 w 3302586"/>
              <a:gd name="connsiteY11" fmla="*/ 4984656 h 4996231"/>
              <a:gd name="connsiteX12" fmla="*/ 3302586 w 3302586"/>
              <a:gd name="connsiteY12" fmla="*/ 4996231 h 499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2586" h="4996231">
                <a:moveTo>
                  <a:pt x="0" y="0"/>
                </a:moveTo>
                <a:cubicBezTo>
                  <a:pt x="543046" y="9645"/>
                  <a:pt x="1060323" y="73804"/>
                  <a:pt x="1346465" y="111714"/>
                </a:cubicBezTo>
                <a:cubicBezTo>
                  <a:pt x="1632607" y="149624"/>
                  <a:pt x="1653194" y="185021"/>
                  <a:pt x="1716855" y="227461"/>
                </a:cubicBezTo>
                <a:cubicBezTo>
                  <a:pt x="1780516" y="269901"/>
                  <a:pt x="1736145" y="264114"/>
                  <a:pt x="1728429" y="366357"/>
                </a:cubicBezTo>
                <a:cubicBezTo>
                  <a:pt x="1720713" y="468600"/>
                  <a:pt x="1682131" y="555410"/>
                  <a:pt x="1670556" y="840919"/>
                </a:cubicBezTo>
                <a:cubicBezTo>
                  <a:pt x="1658981" y="1126428"/>
                  <a:pt x="1660910" y="1680083"/>
                  <a:pt x="1658981" y="2079410"/>
                </a:cubicBezTo>
                <a:cubicBezTo>
                  <a:pt x="1657052" y="2478737"/>
                  <a:pt x="1658981" y="3236879"/>
                  <a:pt x="1658981" y="3236879"/>
                </a:cubicBezTo>
                <a:cubicBezTo>
                  <a:pt x="1658981" y="3584119"/>
                  <a:pt x="1666697" y="3937147"/>
                  <a:pt x="1658981" y="4162853"/>
                </a:cubicBezTo>
                <a:cubicBezTo>
                  <a:pt x="1651265" y="4388559"/>
                  <a:pt x="1622327" y="4485016"/>
                  <a:pt x="1612682" y="4591117"/>
                </a:cubicBezTo>
                <a:cubicBezTo>
                  <a:pt x="1603037" y="4697218"/>
                  <a:pt x="1550951" y="4743517"/>
                  <a:pt x="1601108" y="4799461"/>
                </a:cubicBezTo>
                <a:cubicBezTo>
                  <a:pt x="1651265" y="4855405"/>
                  <a:pt x="1778586" y="4895916"/>
                  <a:pt x="1913624" y="4926782"/>
                </a:cubicBezTo>
                <a:cubicBezTo>
                  <a:pt x="2048662" y="4957648"/>
                  <a:pt x="2179842" y="4973081"/>
                  <a:pt x="2411336" y="4984656"/>
                </a:cubicBezTo>
                <a:cubicBezTo>
                  <a:pt x="2642830" y="4996231"/>
                  <a:pt x="2972708" y="4996231"/>
                  <a:pt x="3302586" y="4996231"/>
                </a:cubicBezTo>
              </a:path>
            </a:pathLst>
          </a:custGeom>
          <a:noFill/>
          <a:ln w="19050" cap="flat" cmpd="sng">
            <a:solidFill>
              <a:srgbClr val="7030A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1" name="Figura a mano libera 60"/>
          <p:cNvSpPr>
            <a:spLocks/>
          </p:cNvSpPr>
          <p:nvPr/>
        </p:nvSpPr>
        <p:spPr bwMode="auto">
          <a:xfrm>
            <a:off x="933450" y="1519238"/>
            <a:ext cx="3353625" cy="4868862"/>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0 w 3352287"/>
              <a:gd name="connsiteY0" fmla="*/ 0 h 4971361"/>
              <a:gd name="connsiteX1" fmla="*/ 2758120 w 3352287"/>
              <a:gd name="connsiteY1" fmla="*/ 109994 h 4971361"/>
              <a:gd name="connsiteX2" fmla="*/ 3267406 w 3352287"/>
              <a:gd name="connsiteY2" fmla="*/ 318338 h 4971361"/>
              <a:gd name="connsiteX3" fmla="*/ 3267406 w 3352287"/>
              <a:gd name="connsiteY3" fmla="*/ 1255888 h 4971361"/>
              <a:gd name="connsiteX4" fmla="*/ 3209533 w 3352287"/>
              <a:gd name="connsiteY4" fmla="*/ 2818470 h 4971361"/>
              <a:gd name="connsiteX5" fmla="*/ 3105361 w 3352287"/>
              <a:gd name="connsiteY5" fmla="*/ 4253731 h 4971361"/>
              <a:gd name="connsiteX6" fmla="*/ 2931740 w 3352287"/>
              <a:gd name="connsiteY6" fmla="*/ 4728293 h 4971361"/>
              <a:gd name="connsiteX7" fmla="*/ 2989614 w 3352287"/>
              <a:gd name="connsiteY7" fmla="*/ 4867189 h 4971361"/>
              <a:gd name="connsiteX8" fmla="*/ 3082211 w 3352287"/>
              <a:gd name="connsiteY8" fmla="*/ 4948212 h 4971361"/>
              <a:gd name="connsiteX9" fmla="*/ 3302130 w 3352287"/>
              <a:gd name="connsiteY9" fmla="*/ 4971361 h 497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2287" h="4971361">
                <a:moveTo>
                  <a:pt x="0" y="0"/>
                </a:moveTo>
                <a:cubicBezTo>
                  <a:pt x="1115028" y="6752"/>
                  <a:pt x="2213552" y="56938"/>
                  <a:pt x="2758120" y="109994"/>
                </a:cubicBezTo>
                <a:cubicBezTo>
                  <a:pt x="3302688" y="163050"/>
                  <a:pt x="3182525" y="127356"/>
                  <a:pt x="3267406" y="318338"/>
                </a:cubicBezTo>
                <a:cubicBezTo>
                  <a:pt x="3352287" y="509320"/>
                  <a:pt x="3277052" y="839199"/>
                  <a:pt x="3267406" y="1255888"/>
                </a:cubicBezTo>
                <a:cubicBezTo>
                  <a:pt x="3257761" y="1672577"/>
                  <a:pt x="3236540" y="2318830"/>
                  <a:pt x="3209533" y="2818470"/>
                </a:cubicBezTo>
                <a:cubicBezTo>
                  <a:pt x="3182526" y="3318110"/>
                  <a:pt x="3151660" y="3935427"/>
                  <a:pt x="3105361" y="4253731"/>
                </a:cubicBezTo>
                <a:cubicBezTo>
                  <a:pt x="3059062" y="4572035"/>
                  <a:pt x="2951031" y="4626050"/>
                  <a:pt x="2931740" y="4728293"/>
                </a:cubicBezTo>
                <a:cubicBezTo>
                  <a:pt x="2912449" y="4830536"/>
                  <a:pt x="2964536" y="4830536"/>
                  <a:pt x="2989614" y="4867189"/>
                </a:cubicBezTo>
                <a:cubicBezTo>
                  <a:pt x="3014692" y="4903842"/>
                  <a:pt x="3030125" y="4930850"/>
                  <a:pt x="3082211" y="4948212"/>
                </a:cubicBezTo>
                <a:cubicBezTo>
                  <a:pt x="3134297" y="4965574"/>
                  <a:pt x="3218213" y="4968467"/>
                  <a:pt x="3302130" y="4971361"/>
                </a:cubicBezTo>
              </a:path>
            </a:pathLst>
          </a:custGeom>
          <a:noFill/>
          <a:ln w="19050" cap="flat" cmpd="sng">
            <a:solidFill>
              <a:srgbClr val="990099"/>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62" name="Figura a mano libera 61"/>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3" name="Figura a mano libera 62"/>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6" name="Figura a mano libera 65"/>
          <p:cNvSpPr/>
          <p:nvPr/>
        </p:nvSpPr>
        <p:spPr bwMode="auto">
          <a:xfrm>
            <a:off x="933449" y="1519238"/>
            <a:ext cx="2816747" cy="4869987"/>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 name="connsiteX0" fmla="*/ 0 w 2816747"/>
              <a:gd name="connsiteY0" fmla="*/ 0 h 4869987"/>
              <a:gd name="connsiteX1" fmla="*/ 1809750 w 2816747"/>
              <a:gd name="connsiteY1" fmla="*/ 101218 h 4869987"/>
              <a:gd name="connsiteX2" fmla="*/ 2145416 w 2816747"/>
              <a:gd name="connsiteY2" fmla="*/ 216965 h 4869987"/>
              <a:gd name="connsiteX3" fmla="*/ 2075968 w 2816747"/>
              <a:gd name="connsiteY3" fmla="*/ 471608 h 4869987"/>
              <a:gd name="connsiteX4" fmla="*/ 2110692 w 2816747"/>
              <a:gd name="connsiteY4" fmla="*/ 946170 h 4869987"/>
              <a:gd name="connsiteX5" fmla="*/ 2075968 w 2816747"/>
              <a:gd name="connsiteY5" fmla="*/ 3944013 h 4869987"/>
              <a:gd name="connsiteX6" fmla="*/ 2295887 w 2816747"/>
              <a:gd name="connsiteY6" fmla="*/ 4615344 h 4869987"/>
              <a:gd name="connsiteX7" fmla="*/ 2816747 w 2816747"/>
              <a:gd name="connsiteY7" fmla="*/ 4869987 h 48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6747" h="4869987">
                <a:moveTo>
                  <a:pt x="0" y="0"/>
                </a:moveTo>
                <a:cubicBezTo>
                  <a:pt x="724382" y="43405"/>
                  <a:pt x="1452181" y="65057"/>
                  <a:pt x="1809750" y="101218"/>
                </a:cubicBezTo>
                <a:cubicBezTo>
                  <a:pt x="2167319" y="137379"/>
                  <a:pt x="2101046" y="155233"/>
                  <a:pt x="2145416" y="216965"/>
                </a:cubicBezTo>
                <a:cubicBezTo>
                  <a:pt x="2189786" y="278697"/>
                  <a:pt x="2081755" y="350074"/>
                  <a:pt x="2075968" y="471608"/>
                </a:cubicBezTo>
                <a:cubicBezTo>
                  <a:pt x="2070181" y="593142"/>
                  <a:pt x="2110692" y="367436"/>
                  <a:pt x="2110692" y="946170"/>
                </a:cubicBezTo>
                <a:cubicBezTo>
                  <a:pt x="2110692" y="1524904"/>
                  <a:pt x="2045102" y="3332484"/>
                  <a:pt x="2075968" y="3944013"/>
                </a:cubicBezTo>
                <a:cubicBezTo>
                  <a:pt x="2106834" y="4555542"/>
                  <a:pt x="2172424" y="4461015"/>
                  <a:pt x="2295887" y="4615344"/>
                </a:cubicBezTo>
                <a:cubicBezTo>
                  <a:pt x="2419350" y="4769673"/>
                  <a:pt x="2618048" y="4819830"/>
                  <a:pt x="2816747" y="4869987"/>
                </a:cubicBezTo>
              </a:path>
            </a:pathLst>
          </a:custGeom>
          <a:noFill/>
          <a:ln w="19050" cap="flat" cmpd="sng" algn="ctr">
            <a:solidFill>
              <a:srgbClr val="66FF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8" name="Figura a mano libera 67"/>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Figura a mano libera 68"/>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19050" cap="flat" cmpd="sng" algn="ctr">
            <a:solidFill>
              <a:srgbClr val="FF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0" name="Figura a mano libera 69"/>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3" name="Gruppo 71"/>
          <p:cNvGrpSpPr/>
          <p:nvPr/>
        </p:nvGrpSpPr>
        <p:grpSpPr>
          <a:xfrm>
            <a:off x="965200" y="1524000"/>
            <a:ext cx="2705100" cy="4965701"/>
            <a:chOff x="965200" y="1524000"/>
            <a:chExt cx="2705100" cy="4965701"/>
          </a:xfrm>
        </p:grpSpPr>
        <p:sp>
          <p:nvSpPr>
            <p:cNvPr id="73" name="Figura a mano libera 72"/>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4" name="Figura a mano libera 73"/>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Figura a mano libera 74"/>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190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96" name="Gruppo 95"/>
          <p:cNvGrpSpPr/>
          <p:nvPr/>
        </p:nvGrpSpPr>
        <p:grpSpPr>
          <a:xfrm>
            <a:off x="920750" y="1517650"/>
            <a:ext cx="3390735" cy="4965700"/>
            <a:chOff x="920750" y="1517650"/>
            <a:chExt cx="3390735" cy="4965700"/>
          </a:xfrm>
        </p:grpSpPr>
        <p:sp>
          <p:nvSpPr>
            <p:cNvPr id="91" name="Figura a mano libera 90"/>
            <p:cNvSpPr/>
            <p:nvPr/>
          </p:nvSpPr>
          <p:spPr>
            <a:xfrm>
              <a:off x="927100" y="1517650"/>
              <a:ext cx="3073400" cy="4965700"/>
            </a:xfrm>
            <a:custGeom>
              <a:avLst/>
              <a:gdLst>
                <a:gd name="connsiteX0" fmla="*/ 0 w 3073400"/>
                <a:gd name="connsiteY0" fmla="*/ 0 h 4965700"/>
                <a:gd name="connsiteX1" fmla="*/ 1219200 w 3073400"/>
                <a:gd name="connsiteY1" fmla="*/ 133350 h 4965700"/>
                <a:gd name="connsiteX2" fmla="*/ 1479550 w 3073400"/>
                <a:gd name="connsiteY2" fmla="*/ 203200 h 4965700"/>
                <a:gd name="connsiteX3" fmla="*/ 1625600 w 3073400"/>
                <a:gd name="connsiteY3" fmla="*/ 304800 h 4965700"/>
                <a:gd name="connsiteX4" fmla="*/ 1644650 w 3073400"/>
                <a:gd name="connsiteY4" fmla="*/ 406400 h 4965700"/>
                <a:gd name="connsiteX5" fmla="*/ 1581150 w 3073400"/>
                <a:gd name="connsiteY5" fmla="*/ 673100 h 4965700"/>
                <a:gd name="connsiteX6" fmla="*/ 1536700 w 3073400"/>
                <a:gd name="connsiteY6" fmla="*/ 1289050 h 4965700"/>
                <a:gd name="connsiteX7" fmla="*/ 1543050 w 3073400"/>
                <a:gd name="connsiteY7" fmla="*/ 2457450 h 4965700"/>
                <a:gd name="connsiteX8" fmla="*/ 1524000 w 3073400"/>
                <a:gd name="connsiteY8" fmla="*/ 3714750 h 4965700"/>
                <a:gd name="connsiteX9" fmla="*/ 1504950 w 3073400"/>
                <a:gd name="connsiteY9" fmla="*/ 4159250 h 4965700"/>
                <a:gd name="connsiteX10" fmla="*/ 1416050 w 3073400"/>
                <a:gd name="connsiteY10" fmla="*/ 4546600 h 4965700"/>
                <a:gd name="connsiteX11" fmla="*/ 1447800 w 3073400"/>
                <a:gd name="connsiteY11" fmla="*/ 4692650 h 4965700"/>
                <a:gd name="connsiteX12" fmla="*/ 1631950 w 3073400"/>
                <a:gd name="connsiteY12" fmla="*/ 4768850 h 4965700"/>
                <a:gd name="connsiteX13" fmla="*/ 1905000 w 3073400"/>
                <a:gd name="connsiteY13" fmla="*/ 4845050 h 4965700"/>
                <a:gd name="connsiteX14" fmla="*/ 2540000 w 3073400"/>
                <a:gd name="connsiteY14" fmla="*/ 4902200 h 4965700"/>
                <a:gd name="connsiteX15" fmla="*/ 3073400 w 3073400"/>
                <a:gd name="connsiteY1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00" h="4965700">
                  <a:moveTo>
                    <a:pt x="0" y="0"/>
                  </a:moveTo>
                  <a:lnTo>
                    <a:pt x="1219200" y="133350"/>
                  </a:lnTo>
                  <a:cubicBezTo>
                    <a:pt x="1465792" y="167217"/>
                    <a:pt x="1411817" y="174625"/>
                    <a:pt x="1479550" y="203200"/>
                  </a:cubicBezTo>
                  <a:cubicBezTo>
                    <a:pt x="1547283" y="231775"/>
                    <a:pt x="1598083" y="270933"/>
                    <a:pt x="1625600" y="304800"/>
                  </a:cubicBezTo>
                  <a:cubicBezTo>
                    <a:pt x="1653117" y="338667"/>
                    <a:pt x="1652058" y="345017"/>
                    <a:pt x="1644650" y="406400"/>
                  </a:cubicBezTo>
                  <a:cubicBezTo>
                    <a:pt x="1637242" y="467783"/>
                    <a:pt x="1599142" y="525992"/>
                    <a:pt x="1581150" y="673100"/>
                  </a:cubicBezTo>
                  <a:cubicBezTo>
                    <a:pt x="1563158" y="820208"/>
                    <a:pt x="1543050" y="991658"/>
                    <a:pt x="1536700" y="1289050"/>
                  </a:cubicBezTo>
                  <a:cubicBezTo>
                    <a:pt x="1530350" y="1586442"/>
                    <a:pt x="1545167" y="2053167"/>
                    <a:pt x="1543050" y="2457450"/>
                  </a:cubicBezTo>
                  <a:cubicBezTo>
                    <a:pt x="1540933" y="2861733"/>
                    <a:pt x="1530350" y="3431117"/>
                    <a:pt x="1524000" y="3714750"/>
                  </a:cubicBezTo>
                  <a:cubicBezTo>
                    <a:pt x="1517650" y="3998383"/>
                    <a:pt x="1522942" y="4020608"/>
                    <a:pt x="1504950" y="4159250"/>
                  </a:cubicBezTo>
                  <a:cubicBezTo>
                    <a:pt x="1486958" y="4297892"/>
                    <a:pt x="1425575" y="4457700"/>
                    <a:pt x="1416050" y="4546600"/>
                  </a:cubicBezTo>
                  <a:cubicBezTo>
                    <a:pt x="1406525" y="4635500"/>
                    <a:pt x="1411817" y="4655608"/>
                    <a:pt x="1447800" y="4692650"/>
                  </a:cubicBezTo>
                  <a:cubicBezTo>
                    <a:pt x="1483783" y="4729692"/>
                    <a:pt x="1555750" y="4743450"/>
                    <a:pt x="1631950" y="4768850"/>
                  </a:cubicBezTo>
                  <a:cubicBezTo>
                    <a:pt x="1708150" y="4794250"/>
                    <a:pt x="1753658" y="4822825"/>
                    <a:pt x="1905000" y="4845050"/>
                  </a:cubicBezTo>
                  <a:cubicBezTo>
                    <a:pt x="2056342" y="4867275"/>
                    <a:pt x="2345267" y="4882092"/>
                    <a:pt x="2540000" y="4902200"/>
                  </a:cubicBezTo>
                  <a:cubicBezTo>
                    <a:pt x="2734733" y="4922308"/>
                    <a:pt x="2904066" y="4944004"/>
                    <a:pt x="3073400" y="496570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2" name="Figura a mano libera 91"/>
            <p:cNvSpPr/>
            <p:nvPr/>
          </p:nvSpPr>
          <p:spPr>
            <a:xfrm>
              <a:off x="920750" y="1517650"/>
              <a:ext cx="3073400" cy="4965700"/>
            </a:xfrm>
            <a:custGeom>
              <a:avLst/>
              <a:gdLst>
                <a:gd name="connsiteX0" fmla="*/ 0 w 3073400"/>
                <a:gd name="connsiteY0" fmla="*/ 0 h 4965700"/>
                <a:gd name="connsiteX1" fmla="*/ 1225550 w 3073400"/>
                <a:gd name="connsiteY1" fmla="*/ 120650 h 4965700"/>
                <a:gd name="connsiteX2" fmla="*/ 1657350 w 3073400"/>
                <a:gd name="connsiteY2" fmla="*/ 241300 h 4965700"/>
                <a:gd name="connsiteX3" fmla="*/ 1727200 w 3073400"/>
                <a:gd name="connsiteY3" fmla="*/ 457200 h 4965700"/>
                <a:gd name="connsiteX4" fmla="*/ 1670050 w 3073400"/>
                <a:gd name="connsiteY4" fmla="*/ 730250 h 4965700"/>
                <a:gd name="connsiteX5" fmla="*/ 1657350 w 3073400"/>
                <a:gd name="connsiteY5" fmla="*/ 1092200 h 4965700"/>
                <a:gd name="connsiteX6" fmla="*/ 1670050 w 3073400"/>
                <a:gd name="connsiteY6" fmla="*/ 1930400 h 4965700"/>
                <a:gd name="connsiteX7" fmla="*/ 1670050 w 3073400"/>
                <a:gd name="connsiteY7" fmla="*/ 2686050 h 4965700"/>
                <a:gd name="connsiteX8" fmla="*/ 1657350 w 3073400"/>
                <a:gd name="connsiteY8" fmla="*/ 3517900 h 4965700"/>
                <a:gd name="connsiteX9" fmla="*/ 1600200 w 3073400"/>
                <a:gd name="connsiteY9" fmla="*/ 4152900 h 4965700"/>
                <a:gd name="connsiteX10" fmla="*/ 1536700 w 3073400"/>
                <a:gd name="connsiteY10" fmla="*/ 4451350 h 4965700"/>
                <a:gd name="connsiteX11" fmla="*/ 1517650 w 3073400"/>
                <a:gd name="connsiteY11" fmla="*/ 4578350 h 4965700"/>
                <a:gd name="connsiteX12" fmla="*/ 1574800 w 3073400"/>
                <a:gd name="connsiteY12" fmla="*/ 4705350 h 4965700"/>
                <a:gd name="connsiteX13" fmla="*/ 1841500 w 3073400"/>
                <a:gd name="connsiteY13" fmla="*/ 4806950 h 4965700"/>
                <a:gd name="connsiteX14" fmla="*/ 2540000 w 3073400"/>
                <a:gd name="connsiteY14" fmla="*/ 4895850 h 4965700"/>
                <a:gd name="connsiteX15" fmla="*/ 3073400 w 3073400"/>
                <a:gd name="connsiteY1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00" h="4965700">
                  <a:moveTo>
                    <a:pt x="0" y="0"/>
                  </a:moveTo>
                  <a:cubicBezTo>
                    <a:pt x="474662" y="40216"/>
                    <a:pt x="949325" y="80433"/>
                    <a:pt x="1225550" y="120650"/>
                  </a:cubicBezTo>
                  <a:cubicBezTo>
                    <a:pt x="1501775" y="160867"/>
                    <a:pt x="1573742" y="185208"/>
                    <a:pt x="1657350" y="241300"/>
                  </a:cubicBezTo>
                  <a:cubicBezTo>
                    <a:pt x="1740958" y="297392"/>
                    <a:pt x="1725083" y="375708"/>
                    <a:pt x="1727200" y="457200"/>
                  </a:cubicBezTo>
                  <a:cubicBezTo>
                    <a:pt x="1729317" y="538692"/>
                    <a:pt x="1681692" y="624417"/>
                    <a:pt x="1670050" y="730250"/>
                  </a:cubicBezTo>
                  <a:cubicBezTo>
                    <a:pt x="1658408" y="836083"/>
                    <a:pt x="1657350" y="892175"/>
                    <a:pt x="1657350" y="1092200"/>
                  </a:cubicBezTo>
                  <a:cubicBezTo>
                    <a:pt x="1657350" y="1292225"/>
                    <a:pt x="1667933" y="1664758"/>
                    <a:pt x="1670050" y="1930400"/>
                  </a:cubicBezTo>
                  <a:cubicBezTo>
                    <a:pt x="1672167" y="2196042"/>
                    <a:pt x="1672167" y="2421467"/>
                    <a:pt x="1670050" y="2686050"/>
                  </a:cubicBezTo>
                  <a:cubicBezTo>
                    <a:pt x="1667933" y="2950633"/>
                    <a:pt x="1668992" y="3273425"/>
                    <a:pt x="1657350" y="3517900"/>
                  </a:cubicBezTo>
                  <a:cubicBezTo>
                    <a:pt x="1645708" y="3762375"/>
                    <a:pt x="1620308" y="3997325"/>
                    <a:pt x="1600200" y="4152900"/>
                  </a:cubicBezTo>
                  <a:cubicBezTo>
                    <a:pt x="1580092" y="4308475"/>
                    <a:pt x="1550458" y="4380442"/>
                    <a:pt x="1536700" y="4451350"/>
                  </a:cubicBezTo>
                  <a:cubicBezTo>
                    <a:pt x="1522942" y="4522258"/>
                    <a:pt x="1511300" y="4536017"/>
                    <a:pt x="1517650" y="4578350"/>
                  </a:cubicBezTo>
                  <a:cubicBezTo>
                    <a:pt x="1524000" y="4620683"/>
                    <a:pt x="1520825" y="4667250"/>
                    <a:pt x="1574800" y="4705350"/>
                  </a:cubicBezTo>
                  <a:cubicBezTo>
                    <a:pt x="1628775" y="4743450"/>
                    <a:pt x="1680633" y="4775200"/>
                    <a:pt x="1841500" y="4806950"/>
                  </a:cubicBezTo>
                  <a:cubicBezTo>
                    <a:pt x="2002367" y="4838700"/>
                    <a:pt x="2540000" y="4895850"/>
                    <a:pt x="2540000" y="4895850"/>
                  </a:cubicBezTo>
                  <a:lnTo>
                    <a:pt x="3073400" y="4965700"/>
                  </a:ln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3" name="Figura a mano libera 92"/>
            <p:cNvSpPr/>
            <p:nvPr/>
          </p:nvSpPr>
          <p:spPr>
            <a:xfrm>
              <a:off x="920750" y="1517650"/>
              <a:ext cx="3067050" cy="4959350"/>
            </a:xfrm>
            <a:custGeom>
              <a:avLst/>
              <a:gdLst>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76400 w 3067050"/>
                <a:gd name="connsiteY9" fmla="*/ 4470400 h 4959350"/>
                <a:gd name="connsiteX10" fmla="*/ 1676400 w 3067050"/>
                <a:gd name="connsiteY10" fmla="*/ 467995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76400 w 3067050"/>
                <a:gd name="connsiteY9" fmla="*/ 44704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90700 w 3067050"/>
                <a:gd name="connsiteY8" fmla="*/ 4121150 h 4959350"/>
                <a:gd name="connsiteX9" fmla="*/ 1695450 w 3067050"/>
                <a:gd name="connsiteY9" fmla="*/ 44196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 name="connsiteX0" fmla="*/ 0 w 3067050"/>
                <a:gd name="connsiteY0" fmla="*/ 0 h 4959350"/>
                <a:gd name="connsiteX1" fmla="*/ 1257300 w 3067050"/>
                <a:gd name="connsiteY1" fmla="*/ 101600 h 4959350"/>
                <a:gd name="connsiteX2" fmla="*/ 1708150 w 3067050"/>
                <a:gd name="connsiteY2" fmla="*/ 209550 h 4959350"/>
                <a:gd name="connsiteX3" fmla="*/ 1866900 w 3067050"/>
                <a:gd name="connsiteY3" fmla="*/ 393700 h 4959350"/>
                <a:gd name="connsiteX4" fmla="*/ 1866900 w 3067050"/>
                <a:gd name="connsiteY4" fmla="*/ 730250 h 4959350"/>
                <a:gd name="connsiteX5" fmla="*/ 1879600 w 3067050"/>
                <a:gd name="connsiteY5" fmla="*/ 1422400 h 4959350"/>
                <a:gd name="connsiteX6" fmla="*/ 1873250 w 3067050"/>
                <a:gd name="connsiteY6" fmla="*/ 2368550 h 4959350"/>
                <a:gd name="connsiteX7" fmla="*/ 1847850 w 3067050"/>
                <a:gd name="connsiteY7" fmla="*/ 3390900 h 4959350"/>
                <a:gd name="connsiteX8" fmla="*/ 1784350 w 3067050"/>
                <a:gd name="connsiteY8" fmla="*/ 4057650 h 4959350"/>
                <a:gd name="connsiteX9" fmla="*/ 1695450 w 3067050"/>
                <a:gd name="connsiteY9" fmla="*/ 4419600 h 4959350"/>
                <a:gd name="connsiteX10" fmla="*/ 1682750 w 3067050"/>
                <a:gd name="connsiteY10" fmla="*/ 4635500 h 4959350"/>
                <a:gd name="connsiteX11" fmla="*/ 1898650 w 3067050"/>
                <a:gd name="connsiteY11" fmla="*/ 4794250 h 4959350"/>
                <a:gd name="connsiteX12" fmla="*/ 2565400 w 3067050"/>
                <a:gd name="connsiteY12" fmla="*/ 4902200 h 4959350"/>
                <a:gd name="connsiteX13" fmla="*/ 3067050 w 3067050"/>
                <a:gd name="connsiteY13" fmla="*/ 4959350 h 495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7050" h="4959350">
                  <a:moveTo>
                    <a:pt x="0" y="0"/>
                  </a:moveTo>
                  <a:cubicBezTo>
                    <a:pt x="486304" y="33337"/>
                    <a:pt x="972608" y="66675"/>
                    <a:pt x="1257300" y="101600"/>
                  </a:cubicBezTo>
                  <a:cubicBezTo>
                    <a:pt x="1541992" y="136525"/>
                    <a:pt x="1606550" y="160867"/>
                    <a:pt x="1708150" y="209550"/>
                  </a:cubicBezTo>
                  <a:cubicBezTo>
                    <a:pt x="1809750" y="258233"/>
                    <a:pt x="1840442" y="306917"/>
                    <a:pt x="1866900" y="393700"/>
                  </a:cubicBezTo>
                  <a:cubicBezTo>
                    <a:pt x="1893358" y="480483"/>
                    <a:pt x="1864783" y="558800"/>
                    <a:pt x="1866900" y="730250"/>
                  </a:cubicBezTo>
                  <a:cubicBezTo>
                    <a:pt x="1869017" y="901700"/>
                    <a:pt x="1878542" y="1149350"/>
                    <a:pt x="1879600" y="1422400"/>
                  </a:cubicBezTo>
                  <a:cubicBezTo>
                    <a:pt x="1880658" y="1695450"/>
                    <a:pt x="1878542" y="2040467"/>
                    <a:pt x="1873250" y="2368550"/>
                  </a:cubicBezTo>
                  <a:cubicBezTo>
                    <a:pt x="1867958" y="2696633"/>
                    <a:pt x="1862667" y="3109383"/>
                    <a:pt x="1847850" y="3390900"/>
                  </a:cubicBezTo>
                  <a:cubicBezTo>
                    <a:pt x="1833033" y="3672417"/>
                    <a:pt x="1809750" y="3886200"/>
                    <a:pt x="1784350" y="4057650"/>
                  </a:cubicBezTo>
                  <a:cubicBezTo>
                    <a:pt x="1758950" y="4229100"/>
                    <a:pt x="1712383" y="4323292"/>
                    <a:pt x="1695450" y="4419600"/>
                  </a:cubicBezTo>
                  <a:cubicBezTo>
                    <a:pt x="1678517" y="4515908"/>
                    <a:pt x="1648883" y="4573058"/>
                    <a:pt x="1682750" y="4635500"/>
                  </a:cubicBezTo>
                  <a:cubicBezTo>
                    <a:pt x="1716617" y="4697942"/>
                    <a:pt x="1751542" y="4749800"/>
                    <a:pt x="1898650" y="4794250"/>
                  </a:cubicBezTo>
                  <a:cubicBezTo>
                    <a:pt x="2045758" y="4838700"/>
                    <a:pt x="2370667" y="4874683"/>
                    <a:pt x="2565400" y="4902200"/>
                  </a:cubicBezTo>
                  <a:cubicBezTo>
                    <a:pt x="2760133" y="4929717"/>
                    <a:pt x="2913591" y="4944533"/>
                    <a:pt x="3067050" y="495935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4" name="Figura a mano libera 93"/>
            <p:cNvSpPr/>
            <p:nvPr/>
          </p:nvSpPr>
          <p:spPr>
            <a:xfrm>
              <a:off x="920750" y="1517650"/>
              <a:ext cx="3073400" cy="4965700"/>
            </a:xfrm>
            <a:custGeom>
              <a:avLst/>
              <a:gdLst>
                <a:gd name="connsiteX0" fmla="*/ 0 w 3073400"/>
                <a:gd name="connsiteY0" fmla="*/ 0 h 4965700"/>
                <a:gd name="connsiteX1" fmla="*/ 1365250 w 3073400"/>
                <a:gd name="connsiteY1" fmla="*/ 95250 h 4965700"/>
                <a:gd name="connsiteX2" fmla="*/ 1949450 w 3073400"/>
                <a:gd name="connsiteY2" fmla="*/ 196850 h 4965700"/>
                <a:gd name="connsiteX3" fmla="*/ 2241550 w 3073400"/>
                <a:gd name="connsiteY3" fmla="*/ 292100 h 4965700"/>
                <a:gd name="connsiteX4" fmla="*/ 2374900 w 3073400"/>
                <a:gd name="connsiteY4" fmla="*/ 438150 h 4965700"/>
                <a:gd name="connsiteX5" fmla="*/ 2413000 w 3073400"/>
                <a:gd name="connsiteY5" fmla="*/ 933450 h 4965700"/>
                <a:gd name="connsiteX6" fmla="*/ 2393950 w 3073400"/>
                <a:gd name="connsiteY6" fmla="*/ 1784350 h 4965700"/>
                <a:gd name="connsiteX7" fmla="*/ 2349500 w 3073400"/>
                <a:gd name="connsiteY7" fmla="*/ 2692400 h 4965700"/>
                <a:gd name="connsiteX8" fmla="*/ 2305050 w 3073400"/>
                <a:gd name="connsiteY8" fmla="*/ 3371850 h 4965700"/>
                <a:gd name="connsiteX9" fmla="*/ 2235200 w 3073400"/>
                <a:gd name="connsiteY9" fmla="*/ 3943350 h 4965700"/>
                <a:gd name="connsiteX10" fmla="*/ 2139950 w 3073400"/>
                <a:gd name="connsiteY10" fmla="*/ 4349750 h 4965700"/>
                <a:gd name="connsiteX11" fmla="*/ 2070100 w 3073400"/>
                <a:gd name="connsiteY11" fmla="*/ 4546600 h 4965700"/>
                <a:gd name="connsiteX12" fmla="*/ 2076450 w 3073400"/>
                <a:gd name="connsiteY12" fmla="*/ 4667250 h 4965700"/>
                <a:gd name="connsiteX13" fmla="*/ 2133600 w 3073400"/>
                <a:gd name="connsiteY13" fmla="*/ 4749800 h 4965700"/>
                <a:gd name="connsiteX14" fmla="*/ 2336800 w 3073400"/>
                <a:gd name="connsiteY14" fmla="*/ 4845050 h 4965700"/>
                <a:gd name="connsiteX15" fmla="*/ 2597150 w 3073400"/>
                <a:gd name="connsiteY15" fmla="*/ 4889500 h 4965700"/>
                <a:gd name="connsiteX16" fmla="*/ 2863850 w 3073400"/>
                <a:gd name="connsiteY16" fmla="*/ 4927600 h 4965700"/>
                <a:gd name="connsiteX17" fmla="*/ 3073400 w 3073400"/>
                <a:gd name="connsiteY1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3400" h="4965700">
                  <a:moveTo>
                    <a:pt x="0" y="0"/>
                  </a:moveTo>
                  <a:lnTo>
                    <a:pt x="1365250" y="95250"/>
                  </a:lnTo>
                  <a:cubicBezTo>
                    <a:pt x="1690158" y="128058"/>
                    <a:pt x="1803400" y="164042"/>
                    <a:pt x="1949450" y="196850"/>
                  </a:cubicBezTo>
                  <a:cubicBezTo>
                    <a:pt x="2095500" y="229658"/>
                    <a:pt x="2170642" y="251883"/>
                    <a:pt x="2241550" y="292100"/>
                  </a:cubicBezTo>
                  <a:cubicBezTo>
                    <a:pt x="2312458" y="332317"/>
                    <a:pt x="2346325" y="331258"/>
                    <a:pt x="2374900" y="438150"/>
                  </a:cubicBezTo>
                  <a:cubicBezTo>
                    <a:pt x="2403475" y="545042"/>
                    <a:pt x="2409825" y="709083"/>
                    <a:pt x="2413000" y="933450"/>
                  </a:cubicBezTo>
                  <a:cubicBezTo>
                    <a:pt x="2416175" y="1157817"/>
                    <a:pt x="2404533" y="1491192"/>
                    <a:pt x="2393950" y="1784350"/>
                  </a:cubicBezTo>
                  <a:cubicBezTo>
                    <a:pt x="2383367" y="2077508"/>
                    <a:pt x="2364317" y="2427817"/>
                    <a:pt x="2349500" y="2692400"/>
                  </a:cubicBezTo>
                  <a:cubicBezTo>
                    <a:pt x="2334683" y="2956983"/>
                    <a:pt x="2324100" y="3163358"/>
                    <a:pt x="2305050" y="3371850"/>
                  </a:cubicBezTo>
                  <a:cubicBezTo>
                    <a:pt x="2286000" y="3580342"/>
                    <a:pt x="2262717" y="3780367"/>
                    <a:pt x="2235200" y="3943350"/>
                  </a:cubicBezTo>
                  <a:cubicBezTo>
                    <a:pt x="2207683" y="4106333"/>
                    <a:pt x="2167467" y="4249208"/>
                    <a:pt x="2139950" y="4349750"/>
                  </a:cubicBezTo>
                  <a:cubicBezTo>
                    <a:pt x="2112433" y="4450292"/>
                    <a:pt x="2080683" y="4493683"/>
                    <a:pt x="2070100" y="4546600"/>
                  </a:cubicBezTo>
                  <a:cubicBezTo>
                    <a:pt x="2059517" y="4599517"/>
                    <a:pt x="2065867" y="4633383"/>
                    <a:pt x="2076450" y="4667250"/>
                  </a:cubicBezTo>
                  <a:cubicBezTo>
                    <a:pt x="2087033" y="4701117"/>
                    <a:pt x="2090208" y="4720167"/>
                    <a:pt x="2133600" y="4749800"/>
                  </a:cubicBezTo>
                  <a:cubicBezTo>
                    <a:pt x="2176992" y="4779433"/>
                    <a:pt x="2259542" y="4821767"/>
                    <a:pt x="2336800" y="4845050"/>
                  </a:cubicBezTo>
                  <a:cubicBezTo>
                    <a:pt x="2414058" y="4868333"/>
                    <a:pt x="2509309" y="4875742"/>
                    <a:pt x="2597150" y="4889500"/>
                  </a:cubicBezTo>
                  <a:cubicBezTo>
                    <a:pt x="2684991" y="4903258"/>
                    <a:pt x="2784475" y="4914900"/>
                    <a:pt x="2863850" y="4927600"/>
                  </a:cubicBezTo>
                  <a:cubicBezTo>
                    <a:pt x="2943225" y="4940300"/>
                    <a:pt x="3008312" y="4953000"/>
                    <a:pt x="3073400" y="4965700"/>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5" name="Figura a mano libera 94"/>
            <p:cNvSpPr/>
            <p:nvPr/>
          </p:nvSpPr>
          <p:spPr>
            <a:xfrm>
              <a:off x="933450" y="1519238"/>
              <a:ext cx="3378035" cy="4964112"/>
            </a:xfrm>
            <a:custGeom>
              <a:avLst/>
              <a:gdLst>
                <a:gd name="connsiteX0" fmla="*/ 0 w 3404658"/>
                <a:gd name="connsiteY0" fmla="*/ 0 h 4965700"/>
                <a:gd name="connsiteX1" fmla="*/ 1244600 w 3404658"/>
                <a:gd name="connsiteY1" fmla="*/ 57150 h 4965700"/>
                <a:gd name="connsiteX2" fmla="*/ 2082800 w 3404658"/>
                <a:gd name="connsiteY2" fmla="*/ 101600 h 4965700"/>
                <a:gd name="connsiteX3" fmla="*/ 2578100 w 3404658"/>
                <a:gd name="connsiteY3" fmla="*/ 158750 h 4965700"/>
                <a:gd name="connsiteX4" fmla="*/ 2940050 w 3404658"/>
                <a:gd name="connsiteY4" fmla="*/ 196850 h 4965700"/>
                <a:gd name="connsiteX5" fmla="*/ 3251200 w 3404658"/>
                <a:gd name="connsiteY5" fmla="*/ 292100 h 4965700"/>
                <a:gd name="connsiteX6" fmla="*/ 3384550 w 3404658"/>
                <a:gd name="connsiteY6" fmla="*/ 520700 h 4965700"/>
                <a:gd name="connsiteX7" fmla="*/ 3371850 w 3404658"/>
                <a:gd name="connsiteY7" fmla="*/ 825500 h 4965700"/>
                <a:gd name="connsiteX8" fmla="*/ 3352800 w 3404658"/>
                <a:gd name="connsiteY8" fmla="*/ 1212850 h 4965700"/>
                <a:gd name="connsiteX9" fmla="*/ 3302000 w 3404658"/>
                <a:gd name="connsiteY9" fmla="*/ 1797050 h 4965700"/>
                <a:gd name="connsiteX10" fmla="*/ 3168650 w 3404658"/>
                <a:gd name="connsiteY10" fmla="*/ 2717800 h 4965700"/>
                <a:gd name="connsiteX11" fmla="*/ 3086100 w 3404658"/>
                <a:gd name="connsiteY11" fmla="*/ 3289300 h 4965700"/>
                <a:gd name="connsiteX12" fmla="*/ 2984500 w 3404658"/>
                <a:gd name="connsiteY12" fmla="*/ 3822700 h 4965700"/>
                <a:gd name="connsiteX13" fmla="*/ 2870200 w 3404658"/>
                <a:gd name="connsiteY13" fmla="*/ 4292600 h 4965700"/>
                <a:gd name="connsiteX14" fmla="*/ 2781300 w 3404658"/>
                <a:gd name="connsiteY14" fmla="*/ 4527550 h 4965700"/>
                <a:gd name="connsiteX15" fmla="*/ 2730500 w 3404658"/>
                <a:gd name="connsiteY15" fmla="*/ 4692650 h 4965700"/>
                <a:gd name="connsiteX16" fmla="*/ 2743200 w 3404658"/>
                <a:gd name="connsiteY16" fmla="*/ 4813300 h 4965700"/>
                <a:gd name="connsiteX17" fmla="*/ 2870200 w 3404658"/>
                <a:gd name="connsiteY17" fmla="*/ 4864100 h 4965700"/>
                <a:gd name="connsiteX18" fmla="*/ 2990850 w 3404658"/>
                <a:gd name="connsiteY18" fmla="*/ 4921250 h 4965700"/>
                <a:gd name="connsiteX19" fmla="*/ 3079750 w 3404658"/>
                <a:gd name="connsiteY19" fmla="*/ 4965700 h 4965700"/>
                <a:gd name="connsiteX0" fmla="*/ 0 w 3411008"/>
                <a:gd name="connsiteY0" fmla="*/ 0 h 4965700"/>
                <a:gd name="connsiteX1" fmla="*/ 1244600 w 3411008"/>
                <a:gd name="connsiteY1" fmla="*/ 57150 h 4965700"/>
                <a:gd name="connsiteX2" fmla="*/ 2082800 w 3411008"/>
                <a:gd name="connsiteY2" fmla="*/ 101600 h 4965700"/>
                <a:gd name="connsiteX3" fmla="*/ 2578100 w 3411008"/>
                <a:gd name="connsiteY3" fmla="*/ 158750 h 4965700"/>
                <a:gd name="connsiteX4" fmla="*/ 2940050 w 3411008"/>
                <a:gd name="connsiteY4" fmla="*/ 196850 h 4965700"/>
                <a:gd name="connsiteX5" fmla="*/ 3251200 w 3411008"/>
                <a:gd name="connsiteY5" fmla="*/ 292100 h 4965700"/>
                <a:gd name="connsiteX6" fmla="*/ 3390900 w 3411008"/>
                <a:gd name="connsiteY6" fmla="*/ 476250 h 4965700"/>
                <a:gd name="connsiteX7" fmla="*/ 3371850 w 3411008"/>
                <a:gd name="connsiteY7" fmla="*/ 825500 h 4965700"/>
                <a:gd name="connsiteX8" fmla="*/ 3352800 w 3411008"/>
                <a:gd name="connsiteY8" fmla="*/ 1212850 h 4965700"/>
                <a:gd name="connsiteX9" fmla="*/ 3302000 w 3411008"/>
                <a:gd name="connsiteY9" fmla="*/ 1797050 h 4965700"/>
                <a:gd name="connsiteX10" fmla="*/ 3168650 w 3411008"/>
                <a:gd name="connsiteY10" fmla="*/ 2717800 h 4965700"/>
                <a:gd name="connsiteX11" fmla="*/ 3086100 w 3411008"/>
                <a:gd name="connsiteY11" fmla="*/ 3289300 h 4965700"/>
                <a:gd name="connsiteX12" fmla="*/ 2984500 w 3411008"/>
                <a:gd name="connsiteY12" fmla="*/ 3822700 h 4965700"/>
                <a:gd name="connsiteX13" fmla="*/ 2870200 w 3411008"/>
                <a:gd name="connsiteY13" fmla="*/ 4292600 h 4965700"/>
                <a:gd name="connsiteX14" fmla="*/ 2781300 w 3411008"/>
                <a:gd name="connsiteY14" fmla="*/ 4527550 h 4965700"/>
                <a:gd name="connsiteX15" fmla="*/ 2730500 w 3411008"/>
                <a:gd name="connsiteY15" fmla="*/ 4692650 h 4965700"/>
                <a:gd name="connsiteX16" fmla="*/ 2743200 w 3411008"/>
                <a:gd name="connsiteY16" fmla="*/ 4813300 h 4965700"/>
                <a:gd name="connsiteX17" fmla="*/ 2870200 w 3411008"/>
                <a:gd name="connsiteY17" fmla="*/ 4864100 h 4965700"/>
                <a:gd name="connsiteX18" fmla="*/ 2990850 w 3411008"/>
                <a:gd name="connsiteY18" fmla="*/ 4921250 h 4965700"/>
                <a:gd name="connsiteX19" fmla="*/ 3079750 w 3411008"/>
                <a:gd name="connsiteY19" fmla="*/ 4965700 h 4965700"/>
                <a:gd name="connsiteX0" fmla="*/ 0 w 3418417"/>
                <a:gd name="connsiteY0" fmla="*/ 0 h 4965700"/>
                <a:gd name="connsiteX1" fmla="*/ 1244600 w 3418417"/>
                <a:gd name="connsiteY1" fmla="*/ 57150 h 4965700"/>
                <a:gd name="connsiteX2" fmla="*/ 2082800 w 3418417"/>
                <a:gd name="connsiteY2" fmla="*/ 101600 h 4965700"/>
                <a:gd name="connsiteX3" fmla="*/ 2578100 w 3418417"/>
                <a:gd name="connsiteY3" fmla="*/ 158750 h 4965700"/>
                <a:gd name="connsiteX4" fmla="*/ 2940050 w 3418417"/>
                <a:gd name="connsiteY4" fmla="*/ 196850 h 4965700"/>
                <a:gd name="connsiteX5" fmla="*/ 3206750 w 3418417"/>
                <a:gd name="connsiteY5" fmla="*/ 292100 h 4965700"/>
                <a:gd name="connsiteX6" fmla="*/ 3390900 w 3418417"/>
                <a:gd name="connsiteY6" fmla="*/ 476250 h 4965700"/>
                <a:gd name="connsiteX7" fmla="*/ 3371850 w 3418417"/>
                <a:gd name="connsiteY7" fmla="*/ 825500 h 4965700"/>
                <a:gd name="connsiteX8" fmla="*/ 3352800 w 3418417"/>
                <a:gd name="connsiteY8" fmla="*/ 1212850 h 4965700"/>
                <a:gd name="connsiteX9" fmla="*/ 3302000 w 3418417"/>
                <a:gd name="connsiteY9" fmla="*/ 1797050 h 4965700"/>
                <a:gd name="connsiteX10" fmla="*/ 3168650 w 3418417"/>
                <a:gd name="connsiteY10" fmla="*/ 2717800 h 4965700"/>
                <a:gd name="connsiteX11" fmla="*/ 3086100 w 3418417"/>
                <a:gd name="connsiteY11" fmla="*/ 3289300 h 4965700"/>
                <a:gd name="connsiteX12" fmla="*/ 2984500 w 3418417"/>
                <a:gd name="connsiteY12" fmla="*/ 3822700 h 4965700"/>
                <a:gd name="connsiteX13" fmla="*/ 2870200 w 3418417"/>
                <a:gd name="connsiteY13" fmla="*/ 4292600 h 4965700"/>
                <a:gd name="connsiteX14" fmla="*/ 2781300 w 3418417"/>
                <a:gd name="connsiteY14" fmla="*/ 4527550 h 4965700"/>
                <a:gd name="connsiteX15" fmla="*/ 2730500 w 3418417"/>
                <a:gd name="connsiteY15" fmla="*/ 4692650 h 4965700"/>
                <a:gd name="connsiteX16" fmla="*/ 2743200 w 3418417"/>
                <a:gd name="connsiteY16" fmla="*/ 4813300 h 4965700"/>
                <a:gd name="connsiteX17" fmla="*/ 2870200 w 3418417"/>
                <a:gd name="connsiteY17" fmla="*/ 4864100 h 4965700"/>
                <a:gd name="connsiteX18" fmla="*/ 2990850 w 3418417"/>
                <a:gd name="connsiteY18" fmla="*/ 4921250 h 4965700"/>
                <a:gd name="connsiteX19" fmla="*/ 3079750 w 3418417"/>
                <a:gd name="connsiteY19" fmla="*/ 4965700 h 4965700"/>
                <a:gd name="connsiteX0" fmla="*/ 0 w 3418417"/>
                <a:gd name="connsiteY0" fmla="*/ 0 h 4965700"/>
                <a:gd name="connsiteX1" fmla="*/ 1244600 w 3418417"/>
                <a:gd name="connsiteY1" fmla="*/ 57150 h 4965700"/>
                <a:gd name="connsiteX2" fmla="*/ 2082800 w 3418417"/>
                <a:gd name="connsiteY2" fmla="*/ 101600 h 4965700"/>
                <a:gd name="connsiteX3" fmla="*/ 2578100 w 3418417"/>
                <a:gd name="connsiteY3" fmla="*/ 158750 h 4965700"/>
                <a:gd name="connsiteX4" fmla="*/ 2940050 w 3418417"/>
                <a:gd name="connsiteY4" fmla="*/ 196850 h 4965700"/>
                <a:gd name="connsiteX5" fmla="*/ 3206750 w 3418417"/>
                <a:gd name="connsiteY5" fmla="*/ 292100 h 4965700"/>
                <a:gd name="connsiteX6" fmla="*/ 3390900 w 3418417"/>
                <a:gd name="connsiteY6" fmla="*/ 476250 h 4965700"/>
                <a:gd name="connsiteX7" fmla="*/ 3371850 w 3418417"/>
                <a:gd name="connsiteY7" fmla="*/ 825500 h 4965700"/>
                <a:gd name="connsiteX8" fmla="*/ 3352800 w 3418417"/>
                <a:gd name="connsiteY8" fmla="*/ 1212850 h 4965700"/>
                <a:gd name="connsiteX9" fmla="*/ 3302000 w 3418417"/>
                <a:gd name="connsiteY9" fmla="*/ 1797050 h 4965700"/>
                <a:gd name="connsiteX10" fmla="*/ 3168650 w 3418417"/>
                <a:gd name="connsiteY10" fmla="*/ 2717800 h 4965700"/>
                <a:gd name="connsiteX11" fmla="*/ 3086100 w 3418417"/>
                <a:gd name="connsiteY11" fmla="*/ 3289300 h 4965700"/>
                <a:gd name="connsiteX12" fmla="*/ 2984500 w 3418417"/>
                <a:gd name="connsiteY12" fmla="*/ 3822700 h 4965700"/>
                <a:gd name="connsiteX13" fmla="*/ 2870200 w 3418417"/>
                <a:gd name="connsiteY13" fmla="*/ 4292600 h 4965700"/>
                <a:gd name="connsiteX14" fmla="*/ 2781300 w 3418417"/>
                <a:gd name="connsiteY14" fmla="*/ 4527550 h 4965700"/>
                <a:gd name="connsiteX15" fmla="*/ 2730500 w 3418417"/>
                <a:gd name="connsiteY15" fmla="*/ 4692650 h 4965700"/>
                <a:gd name="connsiteX16" fmla="*/ 2743200 w 3418417"/>
                <a:gd name="connsiteY16" fmla="*/ 4813300 h 4965700"/>
                <a:gd name="connsiteX17" fmla="*/ 2870200 w 3418417"/>
                <a:gd name="connsiteY17" fmla="*/ 4864100 h 4965700"/>
                <a:gd name="connsiteX18" fmla="*/ 2990850 w 3418417"/>
                <a:gd name="connsiteY18" fmla="*/ 4921250 h 4965700"/>
                <a:gd name="connsiteX19" fmla="*/ 3079750 w 3418417"/>
                <a:gd name="connsiteY19" fmla="*/ 4965700 h 4965700"/>
                <a:gd name="connsiteX0" fmla="*/ 0 w 3397085"/>
                <a:gd name="connsiteY0" fmla="*/ 0 h 4965700"/>
                <a:gd name="connsiteX1" fmla="*/ 1244600 w 3397085"/>
                <a:gd name="connsiteY1" fmla="*/ 57150 h 4965700"/>
                <a:gd name="connsiteX2" fmla="*/ 2082800 w 3397085"/>
                <a:gd name="connsiteY2" fmla="*/ 101600 h 4965700"/>
                <a:gd name="connsiteX3" fmla="*/ 2578100 w 3397085"/>
                <a:gd name="connsiteY3" fmla="*/ 158750 h 4965700"/>
                <a:gd name="connsiteX4" fmla="*/ 2940050 w 3397085"/>
                <a:gd name="connsiteY4" fmla="*/ 196850 h 4965700"/>
                <a:gd name="connsiteX5" fmla="*/ 3206750 w 3397085"/>
                <a:gd name="connsiteY5" fmla="*/ 292100 h 4965700"/>
                <a:gd name="connsiteX6" fmla="*/ 3369568 w 3397085"/>
                <a:gd name="connsiteY6" fmla="*/ 471190 h 4965700"/>
                <a:gd name="connsiteX7" fmla="*/ 3371850 w 3397085"/>
                <a:gd name="connsiteY7" fmla="*/ 825500 h 4965700"/>
                <a:gd name="connsiteX8" fmla="*/ 3352800 w 3397085"/>
                <a:gd name="connsiteY8" fmla="*/ 1212850 h 4965700"/>
                <a:gd name="connsiteX9" fmla="*/ 3302000 w 3397085"/>
                <a:gd name="connsiteY9" fmla="*/ 1797050 h 4965700"/>
                <a:gd name="connsiteX10" fmla="*/ 3168650 w 3397085"/>
                <a:gd name="connsiteY10" fmla="*/ 2717800 h 4965700"/>
                <a:gd name="connsiteX11" fmla="*/ 3086100 w 3397085"/>
                <a:gd name="connsiteY11" fmla="*/ 3289300 h 4965700"/>
                <a:gd name="connsiteX12" fmla="*/ 2984500 w 3397085"/>
                <a:gd name="connsiteY12" fmla="*/ 3822700 h 4965700"/>
                <a:gd name="connsiteX13" fmla="*/ 2870200 w 3397085"/>
                <a:gd name="connsiteY13" fmla="*/ 4292600 h 4965700"/>
                <a:gd name="connsiteX14" fmla="*/ 2781300 w 3397085"/>
                <a:gd name="connsiteY14" fmla="*/ 4527550 h 4965700"/>
                <a:gd name="connsiteX15" fmla="*/ 2730500 w 3397085"/>
                <a:gd name="connsiteY15" fmla="*/ 4692650 h 4965700"/>
                <a:gd name="connsiteX16" fmla="*/ 2743200 w 3397085"/>
                <a:gd name="connsiteY16" fmla="*/ 4813300 h 4965700"/>
                <a:gd name="connsiteX17" fmla="*/ 2870200 w 3397085"/>
                <a:gd name="connsiteY17" fmla="*/ 4864100 h 4965700"/>
                <a:gd name="connsiteX18" fmla="*/ 2990850 w 3397085"/>
                <a:gd name="connsiteY18" fmla="*/ 4921250 h 4965700"/>
                <a:gd name="connsiteX19" fmla="*/ 3079750 w 3397085"/>
                <a:gd name="connsiteY19" fmla="*/ 4965700 h 4965700"/>
                <a:gd name="connsiteX0" fmla="*/ 0 w 3397085"/>
                <a:gd name="connsiteY0" fmla="*/ 0 h 4965700"/>
                <a:gd name="connsiteX1" fmla="*/ 1244600 w 3397085"/>
                <a:gd name="connsiteY1" fmla="*/ 57150 h 4965700"/>
                <a:gd name="connsiteX2" fmla="*/ 2578100 w 3397085"/>
                <a:gd name="connsiteY2" fmla="*/ 158750 h 4965700"/>
                <a:gd name="connsiteX3" fmla="*/ 2940050 w 3397085"/>
                <a:gd name="connsiteY3" fmla="*/ 196850 h 4965700"/>
                <a:gd name="connsiteX4" fmla="*/ 3206750 w 3397085"/>
                <a:gd name="connsiteY4" fmla="*/ 292100 h 4965700"/>
                <a:gd name="connsiteX5" fmla="*/ 3369568 w 3397085"/>
                <a:gd name="connsiteY5" fmla="*/ 471190 h 4965700"/>
                <a:gd name="connsiteX6" fmla="*/ 3371850 w 3397085"/>
                <a:gd name="connsiteY6" fmla="*/ 825500 h 4965700"/>
                <a:gd name="connsiteX7" fmla="*/ 3352800 w 3397085"/>
                <a:gd name="connsiteY7" fmla="*/ 1212850 h 4965700"/>
                <a:gd name="connsiteX8" fmla="*/ 3302000 w 3397085"/>
                <a:gd name="connsiteY8" fmla="*/ 1797050 h 4965700"/>
                <a:gd name="connsiteX9" fmla="*/ 3168650 w 3397085"/>
                <a:gd name="connsiteY9" fmla="*/ 2717800 h 4965700"/>
                <a:gd name="connsiteX10" fmla="*/ 3086100 w 3397085"/>
                <a:gd name="connsiteY10" fmla="*/ 3289300 h 4965700"/>
                <a:gd name="connsiteX11" fmla="*/ 2984500 w 3397085"/>
                <a:gd name="connsiteY11" fmla="*/ 3822700 h 4965700"/>
                <a:gd name="connsiteX12" fmla="*/ 2870200 w 3397085"/>
                <a:gd name="connsiteY12" fmla="*/ 4292600 h 4965700"/>
                <a:gd name="connsiteX13" fmla="*/ 2781300 w 3397085"/>
                <a:gd name="connsiteY13" fmla="*/ 4527550 h 4965700"/>
                <a:gd name="connsiteX14" fmla="*/ 2730500 w 3397085"/>
                <a:gd name="connsiteY14" fmla="*/ 4692650 h 4965700"/>
                <a:gd name="connsiteX15" fmla="*/ 2743200 w 3397085"/>
                <a:gd name="connsiteY15" fmla="*/ 4813300 h 4965700"/>
                <a:gd name="connsiteX16" fmla="*/ 2870200 w 3397085"/>
                <a:gd name="connsiteY16" fmla="*/ 4864100 h 4965700"/>
                <a:gd name="connsiteX17" fmla="*/ 2990850 w 3397085"/>
                <a:gd name="connsiteY17" fmla="*/ 4921250 h 4965700"/>
                <a:gd name="connsiteX18" fmla="*/ 3079750 w 3397085"/>
                <a:gd name="connsiteY18" fmla="*/ 4965700 h 4965700"/>
                <a:gd name="connsiteX0" fmla="*/ 0 w 3378035"/>
                <a:gd name="connsiteY0" fmla="*/ 0 h 4964112"/>
                <a:gd name="connsiteX1" fmla="*/ 1225550 w 3378035"/>
                <a:gd name="connsiteY1" fmla="*/ 55562 h 4964112"/>
                <a:gd name="connsiteX2" fmla="*/ 2559050 w 3378035"/>
                <a:gd name="connsiteY2" fmla="*/ 157162 h 4964112"/>
                <a:gd name="connsiteX3" fmla="*/ 2921000 w 3378035"/>
                <a:gd name="connsiteY3" fmla="*/ 195262 h 4964112"/>
                <a:gd name="connsiteX4" fmla="*/ 3187700 w 3378035"/>
                <a:gd name="connsiteY4" fmla="*/ 290512 h 4964112"/>
                <a:gd name="connsiteX5" fmla="*/ 3350518 w 3378035"/>
                <a:gd name="connsiteY5" fmla="*/ 469602 h 4964112"/>
                <a:gd name="connsiteX6" fmla="*/ 3352800 w 3378035"/>
                <a:gd name="connsiteY6" fmla="*/ 823912 h 4964112"/>
                <a:gd name="connsiteX7" fmla="*/ 3333750 w 3378035"/>
                <a:gd name="connsiteY7" fmla="*/ 1211262 h 4964112"/>
                <a:gd name="connsiteX8" fmla="*/ 3282950 w 3378035"/>
                <a:gd name="connsiteY8" fmla="*/ 1795462 h 4964112"/>
                <a:gd name="connsiteX9" fmla="*/ 3149600 w 3378035"/>
                <a:gd name="connsiteY9" fmla="*/ 2716212 h 4964112"/>
                <a:gd name="connsiteX10" fmla="*/ 3067050 w 3378035"/>
                <a:gd name="connsiteY10" fmla="*/ 3287712 h 4964112"/>
                <a:gd name="connsiteX11" fmla="*/ 2965450 w 3378035"/>
                <a:gd name="connsiteY11" fmla="*/ 3821112 h 4964112"/>
                <a:gd name="connsiteX12" fmla="*/ 2851150 w 3378035"/>
                <a:gd name="connsiteY12" fmla="*/ 4291012 h 4964112"/>
                <a:gd name="connsiteX13" fmla="*/ 2762250 w 3378035"/>
                <a:gd name="connsiteY13" fmla="*/ 4525962 h 4964112"/>
                <a:gd name="connsiteX14" fmla="*/ 2711450 w 3378035"/>
                <a:gd name="connsiteY14" fmla="*/ 4691062 h 4964112"/>
                <a:gd name="connsiteX15" fmla="*/ 2724150 w 3378035"/>
                <a:gd name="connsiteY15" fmla="*/ 4811712 h 4964112"/>
                <a:gd name="connsiteX16" fmla="*/ 2851150 w 3378035"/>
                <a:gd name="connsiteY16" fmla="*/ 4862512 h 4964112"/>
                <a:gd name="connsiteX17" fmla="*/ 2971800 w 3378035"/>
                <a:gd name="connsiteY17" fmla="*/ 4919662 h 4964112"/>
                <a:gd name="connsiteX18" fmla="*/ 3060700 w 3378035"/>
                <a:gd name="connsiteY18" fmla="*/ 4964112 h 496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8035" h="4964112">
                  <a:moveTo>
                    <a:pt x="0" y="0"/>
                  </a:moveTo>
                  <a:lnTo>
                    <a:pt x="1225550" y="55562"/>
                  </a:lnTo>
                  <a:lnTo>
                    <a:pt x="2559050" y="157162"/>
                  </a:lnTo>
                  <a:cubicBezTo>
                    <a:pt x="2701925" y="173037"/>
                    <a:pt x="2816225" y="173037"/>
                    <a:pt x="2921000" y="195262"/>
                  </a:cubicBezTo>
                  <a:cubicBezTo>
                    <a:pt x="3025775" y="217487"/>
                    <a:pt x="3116114" y="244789"/>
                    <a:pt x="3187700" y="290512"/>
                  </a:cubicBezTo>
                  <a:cubicBezTo>
                    <a:pt x="3259286" y="336235"/>
                    <a:pt x="3323001" y="380702"/>
                    <a:pt x="3350518" y="469602"/>
                  </a:cubicBezTo>
                  <a:cubicBezTo>
                    <a:pt x="3378035" y="558502"/>
                    <a:pt x="3355595" y="700302"/>
                    <a:pt x="3352800" y="823912"/>
                  </a:cubicBezTo>
                  <a:cubicBezTo>
                    <a:pt x="3350005" y="947522"/>
                    <a:pt x="3345392" y="1049337"/>
                    <a:pt x="3333750" y="1211262"/>
                  </a:cubicBezTo>
                  <a:cubicBezTo>
                    <a:pt x="3322108" y="1373187"/>
                    <a:pt x="3313642" y="1544637"/>
                    <a:pt x="3282950" y="1795462"/>
                  </a:cubicBezTo>
                  <a:cubicBezTo>
                    <a:pt x="3252258" y="2046287"/>
                    <a:pt x="3185583" y="2467504"/>
                    <a:pt x="3149600" y="2716212"/>
                  </a:cubicBezTo>
                  <a:cubicBezTo>
                    <a:pt x="3113617" y="2964920"/>
                    <a:pt x="3097742" y="3103562"/>
                    <a:pt x="3067050" y="3287712"/>
                  </a:cubicBezTo>
                  <a:cubicBezTo>
                    <a:pt x="3036358" y="3471862"/>
                    <a:pt x="3001433" y="3653895"/>
                    <a:pt x="2965450" y="3821112"/>
                  </a:cubicBezTo>
                  <a:cubicBezTo>
                    <a:pt x="2929467" y="3988329"/>
                    <a:pt x="2885017" y="4173537"/>
                    <a:pt x="2851150" y="4291012"/>
                  </a:cubicBezTo>
                  <a:cubicBezTo>
                    <a:pt x="2817283" y="4408487"/>
                    <a:pt x="2785533" y="4459287"/>
                    <a:pt x="2762250" y="4525962"/>
                  </a:cubicBezTo>
                  <a:cubicBezTo>
                    <a:pt x="2738967" y="4592637"/>
                    <a:pt x="2717800" y="4643437"/>
                    <a:pt x="2711450" y="4691062"/>
                  </a:cubicBezTo>
                  <a:cubicBezTo>
                    <a:pt x="2705100" y="4738687"/>
                    <a:pt x="2700867" y="4783137"/>
                    <a:pt x="2724150" y="4811712"/>
                  </a:cubicBezTo>
                  <a:cubicBezTo>
                    <a:pt x="2747433" y="4840287"/>
                    <a:pt x="2809875" y="4844520"/>
                    <a:pt x="2851150" y="4862512"/>
                  </a:cubicBezTo>
                  <a:cubicBezTo>
                    <a:pt x="2892425" y="4880504"/>
                    <a:pt x="2936875" y="4902729"/>
                    <a:pt x="2971800" y="4919662"/>
                  </a:cubicBezTo>
                  <a:cubicBezTo>
                    <a:pt x="3006725" y="4936595"/>
                    <a:pt x="3033712" y="4950353"/>
                    <a:pt x="3060700" y="4964112"/>
                  </a:cubicBezTo>
                </a:path>
              </a:pathLst>
            </a:custGeom>
            <a:ln w="19050">
              <a:solidFill>
                <a:srgbClr val="CC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98" name="Rettangolo 126"/>
          <p:cNvSpPr>
            <a:spLocks noChangeArrowheads="1"/>
          </p:cNvSpPr>
          <p:nvPr/>
        </p:nvSpPr>
        <p:spPr bwMode="auto">
          <a:xfrm>
            <a:off x="926338" y="1527510"/>
            <a:ext cx="3371850" cy="4961083"/>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sp>
        <p:nvSpPr>
          <p:cNvPr id="99" name="CasellaDiTesto 98"/>
          <p:cNvSpPr txBox="1"/>
          <p:nvPr/>
        </p:nvSpPr>
        <p:spPr bwMode="auto">
          <a:xfrm>
            <a:off x="2337626" y="1227428"/>
            <a:ext cx="601447" cy="338554"/>
          </a:xfrm>
          <a:prstGeom prst="rect">
            <a:avLst/>
          </a:prstGeom>
          <a:noFill/>
          <a:ln w="19050">
            <a:solidFill>
              <a:schemeClr val="tx1"/>
            </a:solidFill>
          </a:ln>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100" name="CasellaDiTesto 99"/>
          <p:cNvSpPr txBox="1"/>
          <p:nvPr/>
        </p:nvSpPr>
        <p:spPr bwMode="auto">
          <a:xfrm>
            <a:off x="3158363" y="1227428"/>
            <a:ext cx="601447" cy="338554"/>
          </a:xfrm>
          <a:prstGeom prst="rect">
            <a:avLst/>
          </a:prstGeom>
          <a:noFill/>
          <a:ln w="19050">
            <a:solidFill>
              <a:schemeClr val="tx1"/>
            </a:solidFill>
          </a:ln>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101" name="CasellaDiTesto 100"/>
          <p:cNvSpPr txBox="1"/>
          <p:nvPr/>
        </p:nvSpPr>
        <p:spPr bwMode="auto">
          <a:xfrm>
            <a:off x="3998151" y="1227428"/>
            <a:ext cx="601447" cy="338554"/>
          </a:xfrm>
          <a:prstGeom prst="rect">
            <a:avLst/>
          </a:prstGeom>
          <a:noFill/>
          <a:ln w="19050">
            <a:solidFill>
              <a:schemeClr val="tx1"/>
            </a:solidFill>
          </a:ln>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02" name="CasellaDiTesto 101"/>
          <p:cNvSpPr txBox="1"/>
          <p:nvPr/>
        </p:nvSpPr>
        <p:spPr bwMode="auto">
          <a:xfrm>
            <a:off x="1486726" y="1227428"/>
            <a:ext cx="601447" cy="338554"/>
          </a:xfrm>
          <a:prstGeom prst="rect">
            <a:avLst/>
          </a:prstGeom>
          <a:noFill/>
          <a:ln w="19050">
            <a:solidFill>
              <a:schemeClr val="tx1"/>
            </a:solidFill>
          </a:ln>
        </p:spPr>
        <p:txBody>
          <a:bodyPr wrap="none">
            <a:spAutoFit/>
          </a:bodyPr>
          <a:lstStyle/>
          <a:p>
            <a:pPr algn="ctr" eaLnBrk="0" hangingPunct="0">
              <a:defRPr/>
            </a:pPr>
            <a:r>
              <a:rPr lang="en-GB" sz="1600" dirty="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103" name="CasellaDiTesto 102"/>
          <p:cNvSpPr txBox="1"/>
          <p:nvPr/>
        </p:nvSpPr>
        <p:spPr bwMode="auto">
          <a:xfrm>
            <a:off x="1725614" y="955921"/>
            <a:ext cx="1830386" cy="369332"/>
          </a:xfrm>
          <a:prstGeom prst="rect">
            <a:avLst/>
          </a:prstGeom>
          <a:noFill/>
        </p:spPr>
        <p:txBody>
          <a:bodyPr wrap="square">
            <a:spAutoFit/>
          </a:bodyPr>
          <a:lstStyle/>
          <a:p>
            <a:pPr algn="ct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Temperature (</a:t>
            </a:r>
            <a:r>
              <a:rPr lang="en-GB" sz="1800" baseline="30000" dirty="0" err="1">
                <a:solidFill>
                  <a:schemeClr val="bg1"/>
                </a:solidFill>
                <a:effectLst>
                  <a:outerShdw blurRad="38100" dist="38100" dir="2700000" algn="tl">
                    <a:srgbClr val="000000"/>
                  </a:outerShdw>
                </a:effectLst>
                <a:latin typeface="Calibri" pitchFamily="34" charset="0"/>
                <a:cs typeface="Arial" pitchFamily="34" charset="0"/>
              </a:rPr>
              <a:t>o</a:t>
            </a:r>
            <a:r>
              <a:rPr lang="en-GB" sz="1800" dirty="0" err="1">
                <a:solidFill>
                  <a:schemeClr val="bg1"/>
                </a:solidFill>
                <a:effectLst>
                  <a:outerShdw blurRad="38100" dist="38100" dir="2700000" algn="tl">
                    <a:srgbClr val="000000"/>
                  </a:outerShdw>
                </a:effectLst>
                <a:latin typeface="Calibri" pitchFamily="34" charset="0"/>
                <a:cs typeface="Arial" pitchFamily="34" charset="0"/>
              </a:rPr>
              <a:t>C</a:t>
            </a:r>
            <a:r>
              <a:rPr lang="en-GB" sz="1800" dirty="0">
                <a:solidFill>
                  <a:schemeClr val="bg1"/>
                </a:solidFill>
                <a:effectLst>
                  <a:outerShdw blurRad="38100" dist="38100" dir="2700000" algn="tl">
                    <a:srgbClr val="000000"/>
                  </a:outerShdw>
                </a:effectLst>
                <a:latin typeface="Calibri" pitchFamily="34" charset="0"/>
                <a:cs typeface="Arial" pitchFamily="34" charset="0"/>
              </a:rPr>
              <a:t>)</a:t>
            </a:r>
          </a:p>
        </p:txBody>
      </p:sp>
      <p:sp>
        <p:nvSpPr>
          <p:cNvPr id="5" name="Figura a mano libera 4"/>
          <p:cNvSpPr/>
          <p:nvPr/>
        </p:nvSpPr>
        <p:spPr>
          <a:xfrm>
            <a:off x="929640" y="1539240"/>
            <a:ext cx="3329940" cy="4930140"/>
          </a:xfrm>
          <a:custGeom>
            <a:avLst/>
            <a:gdLst>
              <a:gd name="connsiteX0" fmla="*/ 0 w 3329940"/>
              <a:gd name="connsiteY0" fmla="*/ 0 h 4930140"/>
              <a:gd name="connsiteX1" fmla="*/ 541020 w 3329940"/>
              <a:gd name="connsiteY1" fmla="*/ 53340 h 4930140"/>
              <a:gd name="connsiteX2" fmla="*/ 1173480 w 3329940"/>
              <a:gd name="connsiteY2" fmla="*/ 137160 h 4930140"/>
              <a:gd name="connsiteX3" fmla="*/ 1463040 w 3329940"/>
              <a:gd name="connsiteY3" fmla="*/ 236220 h 4930140"/>
              <a:gd name="connsiteX4" fmla="*/ 1516380 w 3329940"/>
              <a:gd name="connsiteY4" fmla="*/ 396240 h 4930140"/>
              <a:gd name="connsiteX5" fmla="*/ 1501140 w 3329940"/>
              <a:gd name="connsiteY5" fmla="*/ 632460 h 4930140"/>
              <a:gd name="connsiteX6" fmla="*/ 1539240 w 3329940"/>
              <a:gd name="connsiteY6" fmla="*/ 937260 h 4930140"/>
              <a:gd name="connsiteX7" fmla="*/ 1684020 w 3329940"/>
              <a:gd name="connsiteY7" fmla="*/ 1981200 h 4930140"/>
              <a:gd name="connsiteX8" fmla="*/ 1836420 w 3329940"/>
              <a:gd name="connsiteY8" fmla="*/ 3048000 h 4930140"/>
              <a:gd name="connsiteX9" fmla="*/ 1943100 w 3329940"/>
              <a:gd name="connsiteY9" fmla="*/ 3680460 h 4930140"/>
              <a:gd name="connsiteX10" fmla="*/ 2057400 w 3329940"/>
              <a:gd name="connsiteY10" fmla="*/ 4152900 h 4930140"/>
              <a:gd name="connsiteX11" fmla="*/ 2308860 w 3329940"/>
              <a:gd name="connsiteY11" fmla="*/ 4625340 h 4930140"/>
              <a:gd name="connsiteX12" fmla="*/ 2453640 w 3329940"/>
              <a:gd name="connsiteY12" fmla="*/ 4770120 h 4930140"/>
              <a:gd name="connsiteX13" fmla="*/ 2689860 w 3329940"/>
              <a:gd name="connsiteY13" fmla="*/ 4838700 h 4930140"/>
              <a:gd name="connsiteX14" fmla="*/ 3329940 w 3329940"/>
              <a:gd name="connsiteY14" fmla="*/ 4930140 h 493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9940" h="4930140">
                <a:moveTo>
                  <a:pt x="0" y="0"/>
                </a:moveTo>
                <a:cubicBezTo>
                  <a:pt x="172720" y="15240"/>
                  <a:pt x="345440" y="30480"/>
                  <a:pt x="541020" y="53340"/>
                </a:cubicBezTo>
                <a:cubicBezTo>
                  <a:pt x="736600" y="76200"/>
                  <a:pt x="1019810" y="106680"/>
                  <a:pt x="1173480" y="137160"/>
                </a:cubicBezTo>
                <a:cubicBezTo>
                  <a:pt x="1327150" y="167640"/>
                  <a:pt x="1405890" y="193040"/>
                  <a:pt x="1463040" y="236220"/>
                </a:cubicBezTo>
                <a:cubicBezTo>
                  <a:pt x="1520190" y="279400"/>
                  <a:pt x="1510030" y="330200"/>
                  <a:pt x="1516380" y="396240"/>
                </a:cubicBezTo>
                <a:cubicBezTo>
                  <a:pt x="1522730" y="462280"/>
                  <a:pt x="1497330" y="542290"/>
                  <a:pt x="1501140" y="632460"/>
                </a:cubicBezTo>
                <a:cubicBezTo>
                  <a:pt x="1504950" y="722630"/>
                  <a:pt x="1508760" y="712470"/>
                  <a:pt x="1539240" y="937260"/>
                </a:cubicBezTo>
                <a:cubicBezTo>
                  <a:pt x="1569720" y="1162050"/>
                  <a:pt x="1634490" y="1629410"/>
                  <a:pt x="1684020" y="1981200"/>
                </a:cubicBezTo>
                <a:cubicBezTo>
                  <a:pt x="1733550" y="2332990"/>
                  <a:pt x="1793240" y="2764790"/>
                  <a:pt x="1836420" y="3048000"/>
                </a:cubicBezTo>
                <a:cubicBezTo>
                  <a:pt x="1879600" y="3331210"/>
                  <a:pt x="1906270" y="3496310"/>
                  <a:pt x="1943100" y="3680460"/>
                </a:cubicBezTo>
                <a:cubicBezTo>
                  <a:pt x="1979930" y="3864610"/>
                  <a:pt x="1996440" y="3995420"/>
                  <a:pt x="2057400" y="4152900"/>
                </a:cubicBezTo>
                <a:cubicBezTo>
                  <a:pt x="2118360" y="4310380"/>
                  <a:pt x="2242820" y="4522470"/>
                  <a:pt x="2308860" y="4625340"/>
                </a:cubicBezTo>
                <a:cubicBezTo>
                  <a:pt x="2374900" y="4728210"/>
                  <a:pt x="2390140" y="4734560"/>
                  <a:pt x="2453640" y="4770120"/>
                </a:cubicBezTo>
                <a:cubicBezTo>
                  <a:pt x="2517140" y="4805680"/>
                  <a:pt x="2543810" y="4812030"/>
                  <a:pt x="2689860" y="4838700"/>
                </a:cubicBezTo>
                <a:cubicBezTo>
                  <a:pt x="2835910" y="4865370"/>
                  <a:pt x="3082925" y="4897755"/>
                  <a:pt x="3329940" y="4930140"/>
                </a:cubicBezTo>
              </a:path>
            </a:pathLst>
          </a:cu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4"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6" name="Rettangolo 5"/>
          <p:cNvSpPr/>
          <p:nvPr/>
        </p:nvSpPr>
        <p:spPr bwMode="auto">
          <a:xfrm>
            <a:off x="4305300" y="1539240"/>
            <a:ext cx="4805958" cy="49568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CasellaDiTesto 84"/>
          <p:cNvSpPr txBox="1"/>
          <p:nvPr/>
        </p:nvSpPr>
        <p:spPr>
          <a:xfrm>
            <a:off x="4314825" y="2044200"/>
            <a:ext cx="4796433" cy="1569660"/>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According to more realistic geotherms, </a:t>
            </a:r>
            <a:r>
              <a:rPr lang="en-GB" sz="2400" dirty="0">
                <a:solidFill>
                  <a:srgbClr val="FFFF00"/>
                </a:solidFill>
                <a:effectLst>
                  <a:outerShdw blurRad="38100" dist="38100" dir="2700000" algn="tl">
                    <a:srgbClr val="000000"/>
                  </a:outerShdw>
                </a:effectLst>
                <a:latin typeface="Calibri" pitchFamily="34" charset="0"/>
                <a:cs typeface="Arial" pitchFamily="34" charset="0"/>
              </a:rPr>
              <a:t>the Tp of the shallow mantle is higher than that of the deepest mantle!</a:t>
            </a:r>
          </a:p>
        </p:txBody>
      </p:sp>
      <p:sp>
        <p:nvSpPr>
          <p:cNvPr id="88" name="CasellaDiTesto 87"/>
          <p:cNvSpPr txBox="1">
            <a:spLocks noChangeArrowheads="1"/>
          </p:cNvSpPr>
          <p:nvPr/>
        </p:nvSpPr>
        <p:spPr bwMode="auto">
          <a:xfrm>
            <a:off x="4968679" y="1473053"/>
            <a:ext cx="2816474" cy="523220"/>
          </a:xfrm>
          <a:prstGeom prst="rect">
            <a:avLst/>
          </a:prstGeom>
          <a:noFill/>
          <a:ln w="9525">
            <a:noFill/>
            <a:miter lim="800000"/>
            <a:headEnd/>
            <a:tailEnd/>
          </a:ln>
        </p:spPr>
        <p:txBody>
          <a:bodyPr wrap="square">
            <a:spAutoFit/>
          </a:bodyPr>
          <a:lstStyle/>
          <a:p>
            <a:pPr algn="ctr" eaLnBrk="0" hangingPunct="0"/>
            <a:r>
              <a:rPr lang="en-GB" sz="2800" dirty="0">
                <a:solidFill>
                  <a:srgbClr val="FFFF00"/>
                </a:solidFill>
                <a:latin typeface="Calibri" pitchFamily="34" charset="0"/>
                <a:cs typeface="Arial" pitchFamily="34" charset="0"/>
              </a:rPr>
              <a:t>Tp deep mantle</a:t>
            </a:r>
          </a:p>
        </p:txBody>
      </p:sp>
      <p:cxnSp>
        <p:nvCxnSpPr>
          <p:cNvPr id="89" name="Connettore 2 88"/>
          <p:cNvCxnSpPr>
            <a:cxnSpLocks noChangeShapeType="1"/>
          </p:cNvCxnSpPr>
          <p:nvPr/>
        </p:nvCxnSpPr>
        <p:spPr bwMode="auto">
          <a:xfrm flipH="1" flipV="1">
            <a:off x="2031696" y="1577253"/>
            <a:ext cx="3182481" cy="189852"/>
          </a:xfrm>
          <a:prstGeom prst="straightConnector1">
            <a:avLst/>
          </a:prstGeom>
          <a:noFill/>
          <a:ln w="19050">
            <a:solidFill>
              <a:srgbClr val="FFFF00"/>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90" name="Connettore 2 89"/>
          <p:cNvCxnSpPr>
            <a:cxnSpLocks noChangeShapeType="1"/>
          </p:cNvCxnSpPr>
          <p:nvPr/>
        </p:nvCxnSpPr>
        <p:spPr bwMode="auto">
          <a:xfrm flipH="1">
            <a:off x="2454275" y="954107"/>
            <a:ext cx="1981810" cy="544031"/>
          </a:xfrm>
          <a:prstGeom prst="straightConnector1">
            <a:avLst/>
          </a:prstGeom>
          <a:noFill/>
          <a:ln w="19050">
            <a:solidFill>
              <a:srgbClr val="FF7C80"/>
            </a:solidFill>
            <a:round/>
            <a:headEnd/>
            <a:tailEnd type="arrow" w="med" len="med"/>
          </a:ln>
          <a:effectLst>
            <a:outerShdw blurRad="63500" dist="20000" dir="5400000" rotWithShape="0">
              <a:srgbClr val="000000">
                <a:alpha val="37999"/>
              </a:srgbClr>
            </a:outerShdw>
          </a:effectLst>
          <a:extLst>
            <a:ext uri="{909E8E84-426E-40dd-AFC4-6F175D3DCCD1}"/>
          </a:extLst>
        </p:spPr>
      </p:cxnSp>
      <p:sp>
        <p:nvSpPr>
          <p:cNvPr id="104" name="CasellaDiTesto 103"/>
          <p:cNvSpPr txBox="1">
            <a:spLocks noChangeArrowheads="1"/>
          </p:cNvSpPr>
          <p:nvPr/>
        </p:nvSpPr>
        <p:spPr bwMode="auto">
          <a:xfrm>
            <a:off x="4232274" y="633150"/>
            <a:ext cx="3234118" cy="523220"/>
          </a:xfrm>
          <a:prstGeom prst="rect">
            <a:avLst/>
          </a:prstGeom>
          <a:noFill/>
          <a:ln w="9525">
            <a:noFill/>
            <a:miter lim="800000"/>
            <a:headEnd/>
            <a:tailEnd/>
          </a:ln>
        </p:spPr>
        <p:txBody>
          <a:bodyPr wrap="square">
            <a:spAutoFit/>
          </a:bodyPr>
          <a:lstStyle/>
          <a:p>
            <a:pPr algn="ctr" eaLnBrk="0" hangingPunct="0"/>
            <a:r>
              <a:rPr lang="en-GB" sz="2800" dirty="0">
                <a:solidFill>
                  <a:srgbClr val="FF7C80"/>
                </a:solidFill>
                <a:latin typeface="Calibri" pitchFamily="34" charset="0"/>
                <a:cs typeface="Arial" pitchFamily="34" charset="0"/>
              </a:rPr>
              <a:t>Tp shallow mantle</a:t>
            </a:r>
          </a:p>
        </p:txBody>
      </p:sp>
      <p:sp>
        <p:nvSpPr>
          <p:cNvPr id="105" name="Stella a 5 punte 136"/>
          <p:cNvSpPr>
            <a:spLocks/>
          </p:cNvSpPr>
          <p:nvPr/>
        </p:nvSpPr>
        <p:spPr bwMode="auto">
          <a:xfrm>
            <a:off x="2653855" y="6002238"/>
            <a:ext cx="360000" cy="36000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19050" cap="flat" cmpd="sng">
            <a:solidFill>
              <a:schemeClr val="tx1"/>
            </a:solidFill>
            <a:prstDash val="solid"/>
            <a:round/>
            <a:headEnd/>
            <a:tailEnd/>
          </a:ln>
          <a:effectLst>
            <a:outerShdw dist="23000" dir="5400000" rotWithShape="0">
              <a:srgbClr val="000000">
                <a:alpha val="34998"/>
              </a:srgbClr>
            </a:outerShdw>
          </a:effectLst>
        </p:spPr>
        <p:txBody>
          <a:bodyPr anchor="ctr"/>
          <a:lstStyle/>
          <a:p>
            <a:pPr>
              <a:defRPr/>
            </a:pPr>
            <a:endParaRPr lang="en-GB">
              <a:latin typeface="Calibri" pitchFamily="34" charset="0"/>
            </a:endParaRPr>
          </a:p>
        </p:txBody>
      </p:sp>
      <p:sp>
        <p:nvSpPr>
          <p:cNvPr id="106" name="Stella a 5 punte 137"/>
          <p:cNvSpPr>
            <a:spLocks/>
          </p:cNvSpPr>
          <p:nvPr/>
        </p:nvSpPr>
        <p:spPr bwMode="auto">
          <a:xfrm>
            <a:off x="2225548" y="1757609"/>
            <a:ext cx="360000" cy="36000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7C80"/>
          </a:solidFill>
          <a:ln w="19050" cap="flat" cmpd="sng">
            <a:solidFill>
              <a:schemeClr val="tx1"/>
            </a:solidFill>
            <a:prstDash val="solid"/>
            <a:round/>
            <a:headEnd/>
            <a:tailEnd/>
          </a:ln>
          <a:effectLst>
            <a:outerShdw dist="23000" dir="5400000" rotWithShape="0">
              <a:srgbClr val="000000">
                <a:alpha val="34998"/>
              </a:srgbClr>
            </a:outerShdw>
          </a:effectLst>
        </p:spPr>
        <p:txBody>
          <a:bodyPr anchor="ctr"/>
          <a:lstStyle/>
          <a:p>
            <a:pPr>
              <a:defRPr/>
            </a:pPr>
            <a:endParaRPr lang="en-GB">
              <a:latin typeface="Calibri" pitchFamily="34" charset="0"/>
            </a:endParaRPr>
          </a:p>
        </p:txBody>
      </p:sp>
      <p:sp>
        <p:nvSpPr>
          <p:cNvPr id="140" name="Figura a mano libera 139"/>
          <p:cNvSpPr/>
          <p:nvPr/>
        </p:nvSpPr>
        <p:spPr bwMode="auto">
          <a:xfrm>
            <a:off x="1028700" y="1744979"/>
            <a:ext cx="2171700" cy="4511040"/>
          </a:xfrm>
          <a:custGeom>
            <a:avLst/>
            <a:gdLst>
              <a:gd name="connsiteX0" fmla="*/ 0 w 2171700"/>
              <a:gd name="connsiteY0" fmla="*/ 0 h 4807654"/>
              <a:gd name="connsiteX1" fmla="*/ 922020 w 2171700"/>
              <a:gd name="connsiteY1" fmla="*/ 167640 h 4807654"/>
              <a:gd name="connsiteX2" fmla="*/ 967740 w 2171700"/>
              <a:gd name="connsiteY2" fmla="*/ 419100 h 4807654"/>
              <a:gd name="connsiteX3" fmla="*/ 1676400 w 2171700"/>
              <a:gd name="connsiteY3" fmla="*/ 4381500 h 4807654"/>
              <a:gd name="connsiteX4" fmla="*/ 2171700 w 2171700"/>
              <a:gd name="connsiteY4" fmla="*/ 4511040 h 4807654"/>
              <a:gd name="connsiteX0" fmla="*/ 0 w 2171700"/>
              <a:gd name="connsiteY0" fmla="*/ 0 h 4714660"/>
              <a:gd name="connsiteX1" fmla="*/ 922020 w 2171700"/>
              <a:gd name="connsiteY1" fmla="*/ 167640 h 4714660"/>
              <a:gd name="connsiteX2" fmla="*/ 967740 w 2171700"/>
              <a:gd name="connsiteY2" fmla="*/ 419100 h 4714660"/>
              <a:gd name="connsiteX3" fmla="*/ 1676400 w 2171700"/>
              <a:gd name="connsiteY3" fmla="*/ 4381500 h 4714660"/>
              <a:gd name="connsiteX4" fmla="*/ 2171700 w 2171700"/>
              <a:gd name="connsiteY4" fmla="*/ 4511040 h 4714660"/>
              <a:gd name="connsiteX0" fmla="*/ 0 w 2171700"/>
              <a:gd name="connsiteY0" fmla="*/ 0 h 4617955"/>
              <a:gd name="connsiteX1" fmla="*/ 922020 w 2171700"/>
              <a:gd name="connsiteY1" fmla="*/ 167640 h 4617955"/>
              <a:gd name="connsiteX2" fmla="*/ 967740 w 2171700"/>
              <a:gd name="connsiteY2" fmla="*/ 419100 h 4617955"/>
              <a:gd name="connsiteX3" fmla="*/ 1554480 w 2171700"/>
              <a:gd name="connsiteY3" fmla="*/ 4229100 h 4617955"/>
              <a:gd name="connsiteX4" fmla="*/ 2171700 w 2171700"/>
              <a:gd name="connsiteY4" fmla="*/ 4511040 h 4617955"/>
              <a:gd name="connsiteX0" fmla="*/ 0 w 2171700"/>
              <a:gd name="connsiteY0" fmla="*/ 0 h 4511040"/>
              <a:gd name="connsiteX1" fmla="*/ 922020 w 2171700"/>
              <a:gd name="connsiteY1" fmla="*/ 1676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922020 w 2171700"/>
              <a:gd name="connsiteY1" fmla="*/ 1676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08660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511040"/>
              <a:gd name="connsiteX1" fmla="*/ 720566 w 2171700"/>
              <a:gd name="connsiteY1" fmla="*/ 91440 h 4511040"/>
              <a:gd name="connsiteX2" fmla="*/ 967740 w 2171700"/>
              <a:gd name="connsiteY2" fmla="*/ 419100 h 4511040"/>
              <a:gd name="connsiteX3" fmla="*/ 1554480 w 2171700"/>
              <a:gd name="connsiteY3" fmla="*/ 4229100 h 4511040"/>
              <a:gd name="connsiteX4" fmla="*/ 2171700 w 2171700"/>
              <a:gd name="connsiteY4" fmla="*/ 4511040 h 4511040"/>
              <a:gd name="connsiteX0" fmla="*/ 0 w 2171700"/>
              <a:gd name="connsiteY0" fmla="*/ 0 h 4619252"/>
              <a:gd name="connsiteX1" fmla="*/ 720566 w 2171700"/>
              <a:gd name="connsiteY1" fmla="*/ 91440 h 4619252"/>
              <a:gd name="connsiteX2" fmla="*/ 979647 w 2171700"/>
              <a:gd name="connsiteY2" fmla="*/ 400050 h 4619252"/>
              <a:gd name="connsiteX3" fmla="*/ 1554480 w 2171700"/>
              <a:gd name="connsiteY3" fmla="*/ 4229100 h 4619252"/>
              <a:gd name="connsiteX4" fmla="*/ 2171700 w 2171700"/>
              <a:gd name="connsiteY4" fmla="*/ 4511040 h 4619252"/>
              <a:gd name="connsiteX0" fmla="*/ 0 w 2171700"/>
              <a:gd name="connsiteY0" fmla="*/ 33061 h 4652313"/>
              <a:gd name="connsiteX1" fmla="*/ 979647 w 2171700"/>
              <a:gd name="connsiteY1" fmla="*/ 433111 h 4652313"/>
              <a:gd name="connsiteX2" fmla="*/ 1554480 w 2171700"/>
              <a:gd name="connsiteY2" fmla="*/ 4262161 h 4652313"/>
              <a:gd name="connsiteX3" fmla="*/ 2171700 w 2171700"/>
              <a:gd name="connsiteY3" fmla="*/ 4544101 h 4652313"/>
              <a:gd name="connsiteX0" fmla="*/ 0 w 2171700"/>
              <a:gd name="connsiteY0" fmla="*/ 137025 h 4768504"/>
              <a:gd name="connsiteX1" fmla="*/ 955834 w 2171700"/>
              <a:gd name="connsiteY1" fmla="*/ 358481 h 4768504"/>
              <a:gd name="connsiteX2" fmla="*/ 1554480 w 2171700"/>
              <a:gd name="connsiteY2" fmla="*/ 4366125 h 4768504"/>
              <a:gd name="connsiteX3" fmla="*/ 2171700 w 2171700"/>
              <a:gd name="connsiteY3" fmla="*/ 4648065 h 4768504"/>
              <a:gd name="connsiteX0" fmla="*/ 0 w 2171700"/>
              <a:gd name="connsiteY0" fmla="*/ 137025 h 4768504"/>
              <a:gd name="connsiteX1" fmla="*/ 955834 w 2171700"/>
              <a:gd name="connsiteY1" fmla="*/ 358481 h 4768504"/>
              <a:gd name="connsiteX2" fmla="*/ 1554480 w 2171700"/>
              <a:gd name="connsiteY2" fmla="*/ 4366125 h 4768504"/>
              <a:gd name="connsiteX3" fmla="*/ 2171700 w 2171700"/>
              <a:gd name="connsiteY3" fmla="*/ 4648065 h 4768504"/>
              <a:gd name="connsiteX0" fmla="*/ 0 w 2171700"/>
              <a:gd name="connsiteY0" fmla="*/ 0 h 4631479"/>
              <a:gd name="connsiteX1" fmla="*/ 955834 w 2171700"/>
              <a:gd name="connsiteY1" fmla="*/ 221456 h 4631479"/>
              <a:gd name="connsiteX2" fmla="*/ 1554480 w 2171700"/>
              <a:gd name="connsiteY2" fmla="*/ 4229100 h 4631479"/>
              <a:gd name="connsiteX3" fmla="*/ 2171700 w 2171700"/>
              <a:gd name="connsiteY3" fmla="*/ 4511040 h 4631479"/>
              <a:gd name="connsiteX0" fmla="*/ 0 w 2171700"/>
              <a:gd name="connsiteY0" fmla="*/ 0 h 4631479"/>
              <a:gd name="connsiteX1" fmla="*/ 955834 w 2171700"/>
              <a:gd name="connsiteY1" fmla="*/ 221456 h 4631479"/>
              <a:gd name="connsiteX2" fmla="*/ 1554480 w 2171700"/>
              <a:gd name="connsiteY2" fmla="*/ 4229100 h 4631479"/>
              <a:gd name="connsiteX3" fmla="*/ 2171700 w 2171700"/>
              <a:gd name="connsiteY3" fmla="*/ 4511040 h 4631479"/>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633281"/>
              <a:gd name="connsiteX1" fmla="*/ 939165 w 2171700"/>
              <a:gd name="connsiteY1" fmla="*/ 195262 h 4633281"/>
              <a:gd name="connsiteX2" fmla="*/ 1554480 w 2171700"/>
              <a:gd name="connsiteY2" fmla="*/ 4229100 h 4633281"/>
              <a:gd name="connsiteX3" fmla="*/ 2171700 w 2171700"/>
              <a:gd name="connsiteY3" fmla="*/ 4511040 h 4633281"/>
              <a:gd name="connsiteX0" fmla="*/ 0 w 2171700"/>
              <a:gd name="connsiteY0" fmla="*/ 0 h 4511040"/>
              <a:gd name="connsiteX1" fmla="*/ 939165 w 2171700"/>
              <a:gd name="connsiteY1" fmla="*/ 195262 h 4511040"/>
              <a:gd name="connsiteX2" fmla="*/ 1554480 w 2171700"/>
              <a:gd name="connsiteY2" fmla="*/ 4229100 h 4511040"/>
              <a:gd name="connsiteX3" fmla="*/ 2171700 w 2171700"/>
              <a:gd name="connsiteY3" fmla="*/ 4511040 h 4511040"/>
              <a:gd name="connsiteX0" fmla="*/ 0 w 2171700"/>
              <a:gd name="connsiteY0" fmla="*/ 0 h 4511040"/>
              <a:gd name="connsiteX1" fmla="*/ 939165 w 2171700"/>
              <a:gd name="connsiteY1" fmla="*/ 195262 h 4511040"/>
              <a:gd name="connsiteX2" fmla="*/ 1494155 w 2171700"/>
              <a:gd name="connsiteY2" fmla="*/ 4127500 h 4511040"/>
              <a:gd name="connsiteX3" fmla="*/ 2171700 w 2171700"/>
              <a:gd name="connsiteY3" fmla="*/ 4511040 h 4511040"/>
              <a:gd name="connsiteX0" fmla="*/ 0 w 2171700"/>
              <a:gd name="connsiteY0" fmla="*/ 0 h 4511040"/>
              <a:gd name="connsiteX1" fmla="*/ 939165 w 2171700"/>
              <a:gd name="connsiteY1" fmla="*/ 195262 h 4511040"/>
              <a:gd name="connsiteX2" fmla="*/ 1494155 w 2171700"/>
              <a:gd name="connsiteY2" fmla="*/ 4127500 h 4511040"/>
              <a:gd name="connsiteX3" fmla="*/ 2171700 w 2171700"/>
              <a:gd name="connsiteY3" fmla="*/ 4511040 h 4511040"/>
              <a:gd name="connsiteX0" fmla="*/ 0 w 2171700"/>
              <a:gd name="connsiteY0" fmla="*/ 0 h 4511040"/>
              <a:gd name="connsiteX1" fmla="*/ 939165 w 2171700"/>
              <a:gd name="connsiteY1" fmla="*/ 195262 h 4511040"/>
              <a:gd name="connsiteX2" fmla="*/ 1506855 w 2171700"/>
              <a:gd name="connsiteY2" fmla="*/ 4121150 h 4511040"/>
              <a:gd name="connsiteX3" fmla="*/ 2171700 w 2171700"/>
              <a:gd name="connsiteY3" fmla="*/ 4511040 h 4511040"/>
              <a:gd name="connsiteX0" fmla="*/ 0 w 2171700"/>
              <a:gd name="connsiteY0" fmla="*/ 0 h 4511040"/>
              <a:gd name="connsiteX1" fmla="*/ 939165 w 2171700"/>
              <a:gd name="connsiteY1" fmla="*/ 195262 h 4511040"/>
              <a:gd name="connsiteX2" fmla="*/ 1506855 w 2171700"/>
              <a:gd name="connsiteY2" fmla="*/ 4121150 h 4511040"/>
              <a:gd name="connsiteX3" fmla="*/ 2171700 w 2171700"/>
              <a:gd name="connsiteY3"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 name="connsiteX0" fmla="*/ 0 w 2171700"/>
              <a:gd name="connsiteY0" fmla="*/ 0 h 4511040"/>
              <a:gd name="connsiteX1" fmla="*/ 939165 w 2171700"/>
              <a:gd name="connsiteY1" fmla="*/ 195262 h 4511040"/>
              <a:gd name="connsiteX2" fmla="*/ 981075 w 2171700"/>
              <a:gd name="connsiteY2" fmla="*/ 712471 h 4511040"/>
              <a:gd name="connsiteX3" fmla="*/ 1506855 w 2171700"/>
              <a:gd name="connsiteY3" fmla="*/ 4121150 h 4511040"/>
              <a:gd name="connsiteX4" fmla="*/ 2171700 w 2171700"/>
              <a:gd name="connsiteY4" fmla="*/ 4511040 h 451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4511040">
                <a:moveTo>
                  <a:pt x="0" y="0"/>
                </a:moveTo>
                <a:cubicBezTo>
                  <a:pt x="-694" y="4762"/>
                  <a:pt x="860266" y="63500"/>
                  <a:pt x="939165" y="195262"/>
                </a:cubicBezTo>
                <a:cubicBezTo>
                  <a:pt x="999226" y="285697"/>
                  <a:pt x="969804" y="693950"/>
                  <a:pt x="981075" y="712471"/>
                </a:cubicBezTo>
                <a:cubicBezTo>
                  <a:pt x="1011396" y="931017"/>
                  <a:pt x="1204172" y="3471651"/>
                  <a:pt x="1506855" y="4121150"/>
                </a:cubicBezTo>
                <a:cubicBezTo>
                  <a:pt x="1569403" y="4316571"/>
                  <a:pt x="1713865" y="4460240"/>
                  <a:pt x="2171700" y="4511040"/>
                </a:cubicBezTo>
              </a:path>
            </a:pathLst>
          </a:custGeom>
          <a:noFill/>
          <a:ln w="190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 name="CasellaDiTesto 3">
            <a:extLst>
              <a:ext uri="{FF2B5EF4-FFF2-40B4-BE49-F238E27FC236}">
                <a16:creationId xmlns:a16="http://schemas.microsoft.com/office/drawing/2014/main" id="{34D58689-B53A-04E0-9782-4E7F0DADB1CD}"/>
              </a:ext>
            </a:extLst>
          </p:cNvPr>
          <p:cNvSpPr txBox="1"/>
          <p:nvPr/>
        </p:nvSpPr>
        <p:spPr>
          <a:xfrm>
            <a:off x="4324350" y="3634875"/>
            <a:ext cx="4786908" cy="707886"/>
          </a:xfrm>
          <a:prstGeom prst="rect">
            <a:avLst/>
          </a:prstGeom>
          <a:noFill/>
        </p:spPr>
        <p:txBody>
          <a:bodyPr wrap="square">
            <a:spAutoFit/>
          </a:bodyPr>
          <a:lstStyle/>
          <a:p>
            <a:pPr algn="ctr" eaLnBrk="0" hangingPunct="0">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This is a completely opposite view compared with “standard” approach:</a:t>
            </a:r>
            <a:endParaRPr lang="en-GB" sz="20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7" name="CasellaDiTesto 6">
            <a:extLst>
              <a:ext uri="{FF2B5EF4-FFF2-40B4-BE49-F238E27FC236}">
                <a16:creationId xmlns:a16="http://schemas.microsoft.com/office/drawing/2014/main" id="{EEF7784D-4864-F156-20EC-34408593693F}"/>
              </a:ext>
            </a:extLst>
          </p:cNvPr>
          <p:cNvSpPr txBox="1"/>
          <p:nvPr/>
        </p:nvSpPr>
        <p:spPr>
          <a:xfrm>
            <a:off x="4324350" y="4444500"/>
            <a:ext cx="4786908" cy="1015663"/>
          </a:xfrm>
          <a:prstGeom prst="rect">
            <a:avLst/>
          </a:prstGeom>
          <a:noFill/>
        </p:spPr>
        <p:txBody>
          <a:bodyPr wrap="square">
            <a:spAutoFit/>
          </a:bodyPr>
          <a:lstStyle/>
          <a:p>
            <a:pPr algn="ctr" eaLnBrk="0" hangingPunct="0">
              <a:defRPr/>
            </a:pPr>
            <a:r>
              <a:rPr lang="en-GB" sz="2000" noProof="0" dirty="0">
                <a:solidFill>
                  <a:schemeClr val="bg1"/>
                </a:solidFill>
                <a:effectLst>
                  <a:outerShdw blurRad="38100" dist="38100" dir="2700000" algn="tl">
                    <a:srgbClr val="000000"/>
                  </a:outerShdw>
                </a:effectLst>
                <a:latin typeface="Calibri" pitchFamily="34" charset="0"/>
                <a:cs typeface="Arial" pitchFamily="34" charset="0"/>
              </a:rPr>
              <a:t>Relatively cool magmas could derive from deeper regions compared to relatively hot magmas.</a:t>
            </a:r>
            <a:endParaRPr lang="en-GB" sz="2000" noProof="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8" name="CasellaDiTesto 7">
            <a:extLst>
              <a:ext uri="{FF2B5EF4-FFF2-40B4-BE49-F238E27FC236}">
                <a16:creationId xmlns:a16="http://schemas.microsoft.com/office/drawing/2014/main" id="{5BF7E9EF-2D81-8E63-D038-251EC30D9BC1}"/>
              </a:ext>
            </a:extLst>
          </p:cNvPr>
          <p:cNvSpPr txBox="1"/>
          <p:nvPr/>
        </p:nvSpPr>
        <p:spPr>
          <a:xfrm>
            <a:off x="4324350" y="5577975"/>
            <a:ext cx="4786908" cy="1015663"/>
          </a:xfrm>
          <a:prstGeom prst="rect">
            <a:avLst/>
          </a:prstGeom>
          <a:noFill/>
        </p:spPr>
        <p:txBody>
          <a:bodyPr wrap="square">
            <a:spAutoFit/>
          </a:bodyPr>
          <a:lstStyle/>
          <a:p>
            <a:pPr algn="ctr" eaLnBrk="0" hangingPunct="0">
              <a:defRPr/>
            </a:pPr>
            <a:r>
              <a:rPr lang="en-GB" sz="2000" noProof="0" dirty="0">
                <a:solidFill>
                  <a:schemeClr val="bg1"/>
                </a:solidFill>
                <a:effectLst>
                  <a:outerShdw blurRad="38100" dist="38100" dir="2700000" algn="tl">
                    <a:srgbClr val="000000"/>
                  </a:outerShdw>
                </a:effectLst>
                <a:latin typeface="Calibri" pitchFamily="34" charset="0"/>
                <a:cs typeface="Arial" pitchFamily="34" charset="0"/>
              </a:rPr>
              <a:t>The real problem is that we are not sure how to calculate the “real” temperature of a magma exactly when it forms.</a:t>
            </a:r>
            <a:endParaRPr lang="en-GB" sz="2000" noProof="0" dirty="0">
              <a:solidFill>
                <a:srgbClr val="FFFF00"/>
              </a:solidFill>
              <a:effectLst>
                <a:outerShdw blurRad="38100" dist="38100" dir="2700000" algn="tl">
                  <a:srgbClr val="000000"/>
                </a:outerShdw>
              </a:effectLst>
              <a:latin typeface="Calibri" pitchFamily="34" charset="0"/>
              <a:cs typeface="Arial" pitchFamily="34" charset="0"/>
            </a:endParaRPr>
          </a:p>
        </p:txBody>
      </p:sp>
    </p:spTree>
    <p:custDataLst>
      <p:tags r:id="rId1"/>
    </p:custDataLst>
    <p:extLst>
      <p:ext uri="{BB962C8B-B14F-4D97-AF65-F5344CB8AC3E}">
        <p14:creationId xmlns:p14="http://schemas.microsoft.com/office/powerpoint/2010/main" val="109839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8"/>
                                        </p:tgtEl>
                                      </p:cBhvr>
                                    </p:animEffect>
                                    <p:set>
                                      <p:cBhvr>
                                        <p:cTn id="13" dur="1" fill="hold">
                                          <p:stCondLst>
                                            <p:cond delay="499"/>
                                          </p:stCondLst>
                                        </p:cTn>
                                        <p:tgtEl>
                                          <p:spTgt spid="5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0"/>
                                        </p:tgtEl>
                                      </p:cBhvr>
                                    </p:animEffect>
                                    <p:set>
                                      <p:cBhvr>
                                        <p:cTn id="16" dur="1" fill="hold">
                                          <p:stCondLst>
                                            <p:cond delay="499"/>
                                          </p:stCondLst>
                                        </p:cTn>
                                        <p:tgtEl>
                                          <p:spTgt spid="6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8"/>
                                        </p:tgtEl>
                                      </p:cBhvr>
                                    </p:animEffect>
                                    <p:set>
                                      <p:cBhvr>
                                        <p:cTn id="31" dur="1" fill="hold">
                                          <p:stCondLst>
                                            <p:cond delay="499"/>
                                          </p:stCondLst>
                                        </p:cTn>
                                        <p:tgtEl>
                                          <p:spTgt spid="6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9"/>
                                        </p:tgtEl>
                                      </p:cBhvr>
                                    </p:animEffect>
                                    <p:set>
                                      <p:cBhvr>
                                        <p:cTn id="34" dur="1" fill="hold">
                                          <p:stCondLst>
                                            <p:cond delay="499"/>
                                          </p:stCondLst>
                                        </p:cTn>
                                        <p:tgtEl>
                                          <p:spTgt spid="6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0"/>
                                        </p:tgtEl>
                                      </p:cBhvr>
                                    </p:animEffect>
                                    <p:set>
                                      <p:cBhvr>
                                        <p:cTn id="37" dur="1" fill="hold">
                                          <p:stCondLst>
                                            <p:cond delay="499"/>
                                          </p:stCondLst>
                                        </p:cTn>
                                        <p:tgtEl>
                                          <p:spTgt spid="7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6"/>
                                        </p:tgtEl>
                                      </p:cBhvr>
                                    </p:animEffect>
                                    <p:set>
                                      <p:cBhvr>
                                        <p:cTn id="43" dur="1" fill="hold">
                                          <p:stCondLst>
                                            <p:cond delay="499"/>
                                          </p:stCondLst>
                                        </p:cTn>
                                        <p:tgtEl>
                                          <p:spTgt spid="9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path" presetSubtype="0" accel="50000" decel="50000" fill="hold" nodeType="clickEffect">
                                  <p:stCondLst>
                                    <p:cond delay="0"/>
                                  </p:stCondLst>
                                  <p:childTnLst>
                                    <p:animMotion origin="layout" path="M -0.00035 1.11111E-6 L -0.10052 -0.67315 " pathEditMode="relative" rAng="0" ptsTypes="AA">
                                      <p:cBhvr>
                                        <p:cTn id="66" dur="3000" fill="hold"/>
                                        <p:tgtEl>
                                          <p:spTgt spid="105"/>
                                        </p:tgtEl>
                                        <p:attrNameLst>
                                          <p:attrName>ppt_x</p:attrName>
                                          <p:attrName>ppt_y</p:attrName>
                                        </p:attrNameLst>
                                      </p:cBhvr>
                                      <p:rCtr x="-5017" y="-33657"/>
                                    </p:animMotion>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par>
                          <p:cTn id="71" fill="hold">
                            <p:stCondLst>
                              <p:cond delay="3500"/>
                            </p:stCondLst>
                            <p:childTnLst>
                              <p:par>
                                <p:cTn id="72" presetID="22" presetClass="entr" presetSubtype="2"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right)">
                                      <p:cBhvr>
                                        <p:cTn id="74" dur="500"/>
                                        <p:tgtEl>
                                          <p:spTgt spid="8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56" presetClass="path" presetSubtype="0" accel="50000" decel="50000" fill="hold" nodeType="clickEffect">
                                  <p:stCondLst>
                                    <p:cond delay="0"/>
                                  </p:stCondLst>
                                  <p:childTnLst>
                                    <p:animMotion origin="layout" path="M 2.22222E-6 -2.73821E-6 L -0.01337 -0.05527 " pathEditMode="relative" rAng="0" ptsTypes="AA">
                                      <p:cBhvr>
                                        <p:cTn id="83" dur="1000" fill="hold"/>
                                        <p:tgtEl>
                                          <p:spTgt spid="106"/>
                                        </p:tgtEl>
                                        <p:attrNameLst>
                                          <p:attrName>ppt_x</p:attrName>
                                          <p:attrName>ppt_y</p:attrName>
                                        </p:attrNameLst>
                                      </p:cBhvr>
                                      <p:rCtr x="-700" y="-2800"/>
                                    </p:animMotion>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childTnLst>
                                </p:cTn>
                              </p:par>
                            </p:childTnLst>
                          </p:cTn>
                        </p:par>
                        <p:par>
                          <p:cTn id="88" fill="hold">
                            <p:stCondLst>
                              <p:cond delay="1500"/>
                            </p:stCondLst>
                            <p:childTnLst>
                              <p:par>
                                <p:cTn id="89" presetID="22" presetClass="entr" presetSubtype="2" fill="hold" nodeType="after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right)">
                                      <p:cBhvr>
                                        <p:cTn id="91" dur="500"/>
                                        <p:tgtEl>
                                          <p:spTgt spid="9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fade">
                                      <p:cBhvr>
                                        <p:cTn id="96" dur="500"/>
                                        <p:tgtEl>
                                          <p:spTgt spid="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6" grpId="0" animBg="1"/>
      <p:bldP spid="68" grpId="0" animBg="1"/>
      <p:bldP spid="69" grpId="0" animBg="1"/>
      <p:bldP spid="70" grpId="0" animBg="1"/>
      <p:bldP spid="5" grpId="0" animBg="1"/>
      <p:bldP spid="6" grpId="0" animBg="1"/>
      <p:bldP spid="85" grpId="0"/>
      <p:bldP spid="88" grpId="0"/>
      <p:bldP spid="104" grpId="0"/>
      <p:bldP spid="140" grpId="0" animBg="1"/>
      <p:bldP spid="4" grpId="0"/>
      <p:bldP spid="7" grpId="0"/>
      <p:bldP spid="8"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28813"/>
            <a:ext cx="8786812" cy="4401205"/>
          </a:xfrm>
          <a:prstGeom prst="rect">
            <a:avLst/>
          </a:prstGeom>
          <a:noFill/>
          <a:ln w="9525">
            <a:noFill/>
            <a:miter lim="800000"/>
            <a:headEnd/>
            <a:tailEnd/>
          </a:ln>
          <a:effectLst/>
        </p:spPr>
        <p:txBody>
          <a:bodyPr wrap="square">
            <a:spAutoFit/>
          </a:bodyPr>
          <a:lstStyle/>
          <a:p>
            <a:pPr>
              <a:spcAft>
                <a:spcPts val="1200"/>
              </a:spcAft>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6)</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a:t>
            </a:r>
            <a:r>
              <a:rPr lang="en-GB" sz="2400" i="1" dirty="0">
                <a:solidFill>
                  <a:schemeClr val="bg1"/>
                </a:solidFill>
                <a:latin typeface="Calibri" pitchFamily="34" charset="0"/>
                <a:ea typeface="ＭＳ Ｐゴシック" pitchFamily="34" charset="-128"/>
              </a:rPr>
              <a:t>Fo-rich olivines can be generated after subsolidus substitution with spinel</a:t>
            </a:r>
            <a:r>
              <a:rPr lang="en-GB" sz="2400" dirty="0">
                <a:solidFill>
                  <a:schemeClr val="bg1"/>
                </a:solidFill>
                <a:latin typeface="Calibri" pitchFamily="34" charset="0"/>
                <a:ea typeface="ＭＳ Ｐゴシック" pitchFamily="34" charset="-128"/>
              </a:rPr>
              <a:t>.</a:t>
            </a:r>
            <a:endParaRPr lang="en-GB" sz="8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endParaRP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Cr-rich spinel prefers Fe (forming chromite Fe</a:t>
            </a:r>
            <a:r>
              <a:rPr lang="en-GB" sz="2400" baseline="30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Cr</a:t>
            </a:r>
            <a:r>
              <a:rPr lang="en-GB" sz="2400"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a:t>
            </a:r>
            <a:r>
              <a:rPr lang="en-GB" sz="2400"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rather than Mg (Mg-chromite MgCr</a:t>
            </a:r>
            <a:r>
              <a:rPr lang="en-GB" sz="2400"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2</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a:t>
            </a:r>
            <a:r>
              <a:rPr lang="en-GB" sz="2400"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4</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olivine is present, it can exchange Fe with chromite, accepting Mg from the spinel.</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The result will be Fo-rich olivine.</a:t>
            </a:r>
          </a:p>
          <a:p>
            <a:pPr>
              <a:spcAft>
                <a:spcPts val="1200"/>
              </a:spcAft>
              <a:defRPr/>
            </a:pPr>
            <a:r>
              <a:rPr lang="en-GB" sz="2400" dirty="0">
                <a:solidFill>
                  <a:schemeClr val="bg1"/>
                </a:solidFill>
                <a:latin typeface="Calibri" pitchFamily="34" charset="0"/>
                <a:ea typeface="ＭＳ Ｐゴシック" pitchFamily="34" charset="-128"/>
                <a:cs typeface="ＭＳ Ｐゴシック" pitchFamily="-72" charset="-128"/>
              </a:rPr>
              <a:t>Again, also in this case, a detailed petrographic investigation of the thin section is required (an activity that only a few researchers actually do).</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bwMode="auto">
          <a:xfrm>
            <a:off x="926123" y="6330462"/>
            <a:ext cx="8217877" cy="5275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 name="Text Box 82"/>
          <p:cNvSpPr txBox="1">
            <a:spLocks noChangeArrowheads="1"/>
          </p:cNvSpPr>
          <p:nvPr/>
        </p:nvSpPr>
        <p:spPr bwMode="auto">
          <a:xfrm>
            <a:off x="357188" y="1928118"/>
            <a:ext cx="8786812" cy="3877985"/>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7)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If present, phlogopite in the mantle melts incongruently giving K-OH-rich melt + Fo-rich (up to Fo</a:t>
            </a:r>
            <a:r>
              <a:rPr lang="en-GB" sz="2400" i="1"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95</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peritectic olivine</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Bef>
                <a:spcPts val="600"/>
              </a:spcBef>
              <a:spcAft>
                <a:spcPts val="1200"/>
              </a:spcAft>
              <a:defRPr/>
            </a:pPr>
            <a:r>
              <a:rPr lang="en-GB" sz="2400" dirty="0">
                <a:solidFill>
                  <a:schemeClr val="bg1"/>
                </a:solidFill>
                <a:latin typeface="Calibri" pitchFamily="34" charset="0"/>
                <a:ea typeface="ＭＳ Ｐゴシック" pitchFamily="34" charset="-128"/>
                <a:cs typeface="ＭＳ Ｐゴシック" pitchFamily="-72" charset="-128"/>
              </a:rPr>
              <a:t>These SiO</a:t>
            </a:r>
            <a:r>
              <a:rPr lang="en-GB" sz="2400" baseline="-25000" dirty="0">
                <a:solidFill>
                  <a:schemeClr val="bg1"/>
                </a:solidFill>
                <a:latin typeface="Calibri" pitchFamily="34" charset="0"/>
                <a:ea typeface="ＭＳ Ｐゴシック" pitchFamily="34" charset="-128"/>
                <a:cs typeface="ＭＳ Ｐゴシック" pitchFamily="-72" charset="-128"/>
              </a:rPr>
              <a:t>2</a:t>
            </a:r>
            <a:r>
              <a:rPr lang="en-GB" sz="2400" dirty="0">
                <a:solidFill>
                  <a:schemeClr val="bg1"/>
                </a:solidFill>
                <a:latin typeface="Calibri" pitchFamily="34" charset="0"/>
                <a:ea typeface="ＭＳ Ｐゴシック" pitchFamily="34" charset="-128"/>
                <a:cs typeface="ＭＳ Ｐゴシック" pitchFamily="-72" charset="-128"/>
              </a:rPr>
              <a:t>-undersaturated K-OH-rich melts react with mantle enstatite dissolving it.</a:t>
            </a:r>
          </a:p>
          <a:p>
            <a:pPr>
              <a:spcBef>
                <a:spcPts val="0"/>
              </a:spcBef>
              <a:spcAft>
                <a:spcPts val="1200"/>
              </a:spcAft>
              <a:defRPr/>
            </a:pPr>
            <a:r>
              <a:rPr lang="en-GB" sz="2400" dirty="0">
                <a:solidFill>
                  <a:schemeClr val="bg1"/>
                </a:solidFill>
                <a:latin typeface="Calibri" pitchFamily="34" charset="0"/>
                <a:ea typeface="ＭＳ Ｐゴシック" pitchFamily="34" charset="-128"/>
                <a:cs typeface="ＭＳ Ｐゴシック" pitchFamily="-72" charset="-128"/>
              </a:rPr>
              <a:t>In this way the melts become MgO-rich (18-30 wt% MgO) and with high Mg#. </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Olivine crystallizing from this melt will be Fo-rich.</a:t>
            </a:r>
          </a:p>
          <a:p>
            <a:pPr>
              <a:spcBef>
                <a:spcPts val="0"/>
              </a:spcBef>
              <a:defRPr/>
            </a:pPr>
            <a:r>
              <a:rPr lang="en-GB" sz="2400" dirty="0">
                <a:solidFill>
                  <a:schemeClr val="bg1"/>
                </a:solidFill>
                <a:latin typeface="Calibri" pitchFamily="34" charset="0"/>
                <a:ea typeface="ＭＳ Ｐゴシック" pitchFamily="34" charset="-128"/>
                <a:cs typeface="ＭＳ Ｐゴシック" pitchFamily="-72" charset="-128"/>
              </a:rPr>
              <a:t>Possible subsequent melting of this phlogopite-free mantle, rich in Fo-rich peritectic olivine, can produce Mg# rich melts that can crystallize Fo-rich olivines.</a:t>
            </a:r>
            <a:endParaRPr lang="en-GB" sz="28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9" name="Text Box 14"/>
          <p:cNvSpPr txBox="1">
            <a:spLocks noChangeArrowheads="1"/>
          </p:cNvSpPr>
          <p:nvPr/>
        </p:nvSpPr>
        <p:spPr bwMode="auto">
          <a:xfrm>
            <a:off x="3513993" y="6519446"/>
            <a:ext cx="5630007" cy="338554"/>
          </a:xfrm>
          <a:prstGeom prst="rect">
            <a:avLst/>
          </a:prstGeom>
          <a:noFill/>
          <a:ln w="9525" algn="ctr">
            <a:noFill/>
            <a:miter lim="800000"/>
            <a:headEnd/>
            <a:tailEnd/>
          </a:ln>
        </p:spPr>
        <p:txBody>
          <a:bodyPr wrap="square">
            <a:spAutoFit/>
          </a:bodyPr>
          <a:lstStyle/>
          <a:p>
            <a:pPr algn="r">
              <a:spcBef>
                <a:spcPct val="50000"/>
              </a:spcBef>
              <a:defRPr/>
            </a:pPr>
            <a:r>
              <a:rPr lang="en-GB" sz="1600">
                <a:solidFill>
                  <a:schemeClr val="bg1"/>
                </a:solidFill>
                <a:latin typeface="Calibri" pitchFamily="34" charset="0"/>
                <a:ea typeface="ＭＳ Ｐゴシック" pitchFamily="34" charset="-128"/>
              </a:rPr>
              <a:t>Prelevic (2015, written communication)</a:t>
            </a:r>
          </a:p>
        </p:txBody>
      </p:sp>
      <p:sp>
        <p:nvSpPr>
          <p:cNvPr id="10"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11"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bwMode="auto">
          <a:xfrm>
            <a:off x="926123" y="6330462"/>
            <a:ext cx="8217877" cy="5275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 name="Text Box 82"/>
          <p:cNvSpPr txBox="1">
            <a:spLocks noChangeArrowheads="1"/>
          </p:cNvSpPr>
          <p:nvPr/>
        </p:nvSpPr>
        <p:spPr bwMode="auto">
          <a:xfrm>
            <a:off x="357188" y="1926602"/>
            <a:ext cx="8786812" cy="2462213"/>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8)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a:t>
            </a:r>
            <a:r>
              <a:rPr lang="en-GB" sz="2400" i="1" dirty="0">
                <a:solidFill>
                  <a:schemeClr val="bg1"/>
                </a:solidFill>
                <a:latin typeface="Calibri" pitchFamily="34" charset="0"/>
                <a:ea typeface="ＭＳ Ｐゴシック" pitchFamily="34" charset="-128"/>
              </a:rPr>
              <a:t>up to Fo</a:t>
            </a:r>
            <a:r>
              <a:rPr lang="en-GB" sz="2400" i="1" baseline="-25000" dirty="0">
                <a:solidFill>
                  <a:schemeClr val="bg1"/>
                </a:solidFill>
                <a:latin typeface="Calibri" pitchFamily="34" charset="0"/>
                <a:ea typeface="ＭＳ Ｐゴシック" pitchFamily="34" charset="-128"/>
              </a:rPr>
              <a:t>93</a:t>
            </a:r>
            <a:r>
              <a:rPr lang="en-GB" sz="2400" i="1" dirty="0">
                <a:solidFill>
                  <a:schemeClr val="bg1"/>
                </a:solidFill>
                <a:latin typeface="Calibri" pitchFamily="34" charset="0"/>
                <a:ea typeface="ＭＳ Ｐゴシック" pitchFamily="34" charset="-128"/>
              </a:rPr>
              <a:t>)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olivine forms </a:t>
            </a:r>
            <a:r>
              <a:rPr lang="en-GB" sz="2400" i="1" dirty="0">
                <a:solidFill>
                  <a:schemeClr val="bg1"/>
                </a:solidFill>
                <a:latin typeface="Calibri" pitchFamily="34" charset="0"/>
                <a:ea typeface="ＭＳ Ｐゴシック" pitchFamily="34" charset="-128"/>
              </a:rPr>
              <a:t>as liquidus phase of a MARID melt</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Aft>
                <a:spcPts val="1200"/>
              </a:spcAft>
              <a:defRPr/>
            </a:pPr>
            <a:r>
              <a:rPr lang="en-GB" sz="2400" dirty="0">
                <a:solidFill>
                  <a:srgbClr val="FFFF00"/>
                </a:solidFill>
                <a:latin typeface="Calibri" pitchFamily="34" charset="0"/>
                <a:ea typeface="ＭＳ Ｐゴシック" pitchFamily="34" charset="-128"/>
                <a:cs typeface="ＭＳ Ｐゴシック" pitchFamily="-72" charset="-128"/>
              </a:rPr>
              <a:t>MARID</a:t>
            </a:r>
            <a:r>
              <a:rPr lang="en-GB" sz="2400" dirty="0">
                <a:solidFill>
                  <a:schemeClr val="bg1"/>
                </a:solidFill>
                <a:latin typeface="Calibri" pitchFamily="34" charset="0"/>
                <a:ea typeface="ＭＳ Ｐゴシック" pitchFamily="34" charset="-128"/>
                <a:cs typeface="ＭＳ Ｐゴシック" pitchFamily="-72" charset="-128"/>
              </a:rPr>
              <a:t> rocks are lithologies composed essentially of </a:t>
            </a:r>
            <a:r>
              <a:rPr lang="en-GB" sz="2400" dirty="0">
                <a:solidFill>
                  <a:srgbClr val="FFFF00"/>
                </a:solidFill>
                <a:latin typeface="Calibri" pitchFamily="34" charset="0"/>
                <a:ea typeface="ＭＳ Ｐゴシック" pitchFamily="34" charset="-128"/>
                <a:cs typeface="ＭＳ Ｐゴシック" pitchFamily="-72" charset="-128"/>
              </a:rPr>
              <a:t>M</a:t>
            </a:r>
            <a:r>
              <a:rPr lang="en-GB" sz="2400" dirty="0">
                <a:solidFill>
                  <a:schemeClr val="bg1"/>
                </a:solidFill>
                <a:latin typeface="Calibri" pitchFamily="34" charset="0"/>
                <a:ea typeface="ＭＳ Ｐゴシック" pitchFamily="34" charset="-128"/>
                <a:cs typeface="ＭＳ Ｐゴシック" pitchFamily="-72" charset="-128"/>
              </a:rPr>
              <a:t>ica + </a:t>
            </a:r>
            <a:r>
              <a:rPr lang="en-GB" sz="2400" dirty="0">
                <a:solidFill>
                  <a:srgbClr val="FFFF00"/>
                </a:solidFill>
                <a:latin typeface="Calibri" pitchFamily="34" charset="0"/>
                <a:ea typeface="ＭＳ Ｐゴシック" pitchFamily="34" charset="-128"/>
                <a:cs typeface="ＭＳ Ｐゴシック" pitchFamily="-72" charset="-128"/>
              </a:rPr>
              <a:t>A</a:t>
            </a:r>
            <a:r>
              <a:rPr lang="en-GB" sz="2400" dirty="0">
                <a:solidFill>
                  <a:schemeClr val="bg1"/>
                </a:solidFill>
                <a:latin typeface="Calibri" pitchFamily="34" charset="0"/>
                <a:ea typeface="ＭＳ Ｐゴシック" pitchFamily="34" charset="-128"/>
                <a:cs typeface="ＭＳ Ｐゴシック" pitchFamily="-72" charset="-128"/>
              </a:rPr>
              <a:t>mphibole, </a:t>
            </a:r>
            <a:r>
              <a:rPr lang="en-GB" sz="2400" dirty="0">
                <a:solidFill>
                  <a:srgbClr val="FFFF00"/>
                </a:solidFill>
                <a:latin typeface="Calibri" pitchFamily="34" charset="0"/>
                <a:ea typeface="ＭＳ Ｐゴシック" pitchFamily="34" charset="-128"/>
                <a:cs typeface="ＭＳ Ｐゴシック" pitchFamily="-72" charset="-128"/>
              </a:rPr>
              <a:t>R</a:t>
            </a:r>
            <a:r>
              <a:rPr lang="en-GB" sz="2400" dirty="0">
                <a:solidFill>
                  <a:schemeClr val="bg1"/>
                </a:solidFill>
                <a:latin typeface="Calibri" pitchFamily="34" charset="0"/>
                <a:ea typeface="ＭＳ Ｐゴシック" pitchFamily="34" charset="-128"/>
                <a:cs typeface="ＭＳ Ｐゴシック" pitchFamily="-72" charset="-128"/>
              </a:rPr>
              <a:t>utile, </a:t>
            </a:r>
            <a:r>
              <a:rPr lang="en-GB" sz="2400" dirty="0">
                <a:solidFill>
                  <a:srgbClr val="FFFF00"/>
                </a:solidFill>
                <a:latin typeface="Calibri" pitchFamily="34" charset="0"/>
                <a:ea typeface="ＭＳ Ｐゴシック" pitchFamily="34" charset="-128"/>
                <a:cs typeface="ＭＳ Ｐゴシック" pitchFamily="-72" charset="-128"/>
              </a:rPr>
              <a:t>I</a:t>
            </a:r>
            <a:r>
              <a:rPr lang="en-GB" sz="2400" dirty="0">
                <a:solidFill>
                  <a:schemeClr val="bg1"/>
                </a:solidFill>
                <a:latin typeface="Calibri" pitchFamily="34" charset="0"/>
                <a:ea typeface="ＭＳ Ｐゴシック" pitchFamily="34" charset="-128"/>
                <a:cs typeface="ＭＳ Ｐゴシック" pitchFamily="-72" charset="-128"/>
              </a:rPr>
              <a:t>lmenite and </a:t>
            </a:r>
            <a:r>
              <a:rPr lang="en-GB" sz="2400" dirty="0">
                <a:solidFill>
                  <a:srgbClr val="FFFF00"/>
                </a:solidFill>
                <a:latin typeface="Calibri" pitchFamily="34" charset="0"/>
                <a:ea typeface="ＭＳ Ｐゴシック" pitchFamily="34" charset="-128"/>
                <a:cs typeface="ＭＳ Ｐゴシック" pitchFamily="-72" charset="-128"/>
              </a:rPr>
              <a:t>D</a:t>
            </a:r>
            <a:r>
              <a:rPr lang="en-GB" sz="2400" dirty="0">
                <a:solidFill>
                  <a:schemeClr val="bg1"/>
                </a:solidFill>
                <a:latin typeface="Calibri" pitchFamily="34" charset="0"/>
                <a:ea typeface="ＭＳ Ｐゴシック" pitchFamily="34" charset="-128"/>
                <a:cs typeface="ＭＳ Ｐゴシック" pitchFamily="-72" charset="-128"/>
              </a:rPr>
              <a:t>iopside</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a:t>
            </a:r>
          </a:p>
          <a:p>
            <a:pPr>
              <a:defRPr/>
            </a:pPr>
            <a:r>
              <a:rPr lang="en-GB" sz="2400" dirty="0">
                <a:solidFill>
                  <a:schemeClr val="bg1"/>
                </a:solidFill>
                <a:latin typeface="Calibri" pitchFamily="34" charset="0"/>
                <a:ea typeface="ＭＳ Ｐゴシック" pitchFamily="34" charset="-128"/>
                <a:cs typeface="ＭＳ Ｐゴシック" pitchFamily="-72" charset="-128"/>
              </a:rPr>
              <a:t>MARID partial melts are Mg-rich and crystallize Fo-rich olivine, but at “normal” to “relatively low” temperatures.</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8" name="Text Box 14"/>
          <p:cNvSpPr txBox="1">
            <a:spLocks noChangeArrowheads="1"/>
          </p:cNvSpPr>
          <p:nvPr/>
        </p:nvSpPr>
        <p:spPr bwMode="auto">
          <a:xfrm>
            <a:off x="3513993" y="6519446"/>
            <a:ext cx="5630007" cy="338554"/>
          </a:xfrm>
          <a:prstGeom prst="rect">
            <a:avLst/>
          </a:prstGeom>
          <a:noFill/>
          <a:ln w="9525" algn="ctr">
            <a:noFill/>
            <a:miter lim="800000"/>
            <a:headEnd/>
            <a:tailEnd/>
          </a:ln>
        </p:spPr>
        <p:txBody>
          <a:bodyPr wrap="square">
            <a:spAutoFit/>
          </a:bodyPr>
          <a:lstStyle/>
          <a:p>
            <a:pPr algn="r">
              <a:spcBef>
                <a:spcPct val="50000"/>
              </a:spcBef>
              <a:defRPr/>
            </a:pPr>
            <a:r>
              <a:rPr lang="en-GB" sz="1600">
                <a:solidFill>
                  <a:schemeClr val="bg1"/>
                </a:solidFill>
                <a:latin typeface="Calibri" pitchFamily="34" charset="0"/>
                <a:ea typeface="ＭＳ Ｐゴシック" pitchFamily="34" charset="-128"/>
              </a:rPr>
              <a:t>Prelevic (2015, written communication)</a:t>
            </a:r>
          </a:p>
        </p:txBody>
      </p:sp>
      <p:sp>
        <p:nvSpPr>
          <p:cNvPr id="9" name="Text Box 4"/>
          <p:cNvSpPr txBox="1">
            <a:spLocks noChangeArrowheads="1"/>
          </p:cNvSpPr>
          <p:nvPr/>
        </p:nvSpPr>
        <p:spPr bwMode="auto">
          <a:xfrm>
            <a:off x="1533525" y="12700"/>
            <a:ext cx="607695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10"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bwMode="auto">
          <a:xfrm>
            <a:off x="925513" y="6330950"/>
            <a:ext cx="8218487" cy="527050"/>
          </a:xfrm>
          <a:prstGeom prst="rect">
            <a:avLst/>
          </a:prstGeom>
          <a:solidFill>
            <a:schemeClr val="tx1"/>
          </a:solidFill>
          <a:ln w="9525" cap="flat" cmpd="sng" algn="ctr">
            <a:noFill/>
            <a:prstDash val="solid"/>
            <a:round/>
            <a:headEnd type="none" w="med" len="med"/>
            <a:tailEnd type="none" w="med" len="med"/>
          </a:ln>
          <a:effectLst/>
        </p:spPr>
        <p:txBody>
          <a:bodyPr anchor="ctr"/>
          <a:lstStyle/>
          <a:p>
            <a:pPr>
              <a:defRPr/>
            </a:pPr>
            <a:endParaRPr lang="en-GB">
              <a:effectLst>
                <a:outerShdw blurRad="38100" dist="38100" dir="2700000" algn="tl">
                  <a:srgbClr val="000000">
                    <a:alpha val="43137"/>
                  </a:srgbClr>
                </a:outerShdw>
              </a:effectLst>
              <a:latin typeface="Calibri" pitchFamily="34" charset="0"/>
            </a:endParaRPr>
          </a:p>
        </p:txBody>
      </p:sp>
      <p:sp>
        <p:nvSpPr>
          <p:cNvPr id="5" name="Text Box 82"/>
          <p:cNvSpPr txBox="1">
            <a:spLocks noChangeArrowheads="1"/>
          </p:cNvSpPr>
          <p:nvPr/>
        </p:nvSpPr>
        <p:spPr bwMode="auto">
          <a:xfrm>
            <a:off x="357188" y="1926531"/>
            <a:ext cx="8786812" cy="4401205"/>
          </a:xfrm>
          <a:prstGeom prst="rect">
            <a:avLst/>
          </a:prstGeom>
          <a:noFill/>
          <a:ln w="9525">
            <a:noFill/>
            <a:miter lim="800000"/>
            <a:headEnd/>
            <a:tailEnd/>
          </a:ln>
          <a:effectLst/>
        </p:spPr>
        <p:txBody>
          <a:bodyPr>
            <a:spAutoFit/>
          </a:bodyPr>
          <a:lstStyle/>
          <a:p>
            <a:pPr>
              <a:spcBef>
                <a:spcPts val="0"/>
              </a:spcBef>
              <a:spcAft>
                <a:spcPts val="1200"/>
              </a:spcAft>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9)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(up to Fo</a:t>
            </a:r>
            <a:r>
              <a:rPr lang="en-GB" sz="2400" i="1"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94</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olivine forms in a melt derived from dolomite-bearing mantle</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Bef>
                <a:spcPts val="0"/>
              </a:spcBef>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Virtually Fe-free dolomite is the stable carbonate in the ~2-3 GPa depth range.</a:t>
            </a:r>
          </a:p>
          <a:p>
            <a:pPr>
              <a:spcBef>
                <a:spcPts val="0"/>
              </a:spcBef>
              <a:spcAft>
                <a:spcPts val="1200"/>
              </a:spcAft>
              <a:defRPr/>
            </a:pPr>
            <a:r>
              <a:rPr lang="en-GB" sz="2400" dirty="0">
                <a:solidFill>
                  <a:schemeClr val="bg1"/>
                </a:solidFill>
                <a:latin typeface="Calibri" pitchFamily="34" charset="0"/>
                <a:ea typeface="ＭＳ Ｐゴシック" pitchFamily="34" charset="-128"/>
                <a:cs typeface="ＭＳ Ｐゴシック" pitchFamily="-72" charset="-128"/>
              </a:rPr>
              <a:t>Dolomite contribution to upper mantle melts is to increase their MgO (and CaO), but not FeO.</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endParaRPr>
          </a:p>
          <a:p>
            <a:pPr>
              <a:spcBef>
                <a:spcPts val="0"/>
              </a:spcBef>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A mixed carbonatitic-silicatic melt with cooling can allocate the original MgO content of the dolomite melt to form Fo-rich olivine.</a:t>
            </a:r>
          </a:p>
          <a:p>
            <a:pPr>
              <a:spcBef>
                <a:spcPts val="0"/>
              </a:spcBef>
              <a:spcAft>
                <a:spcPts val="1200"/>
              </a:spcAft>
              <a:defRPr/>
            </a:pPr>
            <a:r>
              <a:rPr lang="en-GB" sz="2400" dirty="0">
                <a:solidFill>
                  <a:schemeClr val="bg1"/>
                </a:solidFill>
                <a:latin typeface="Calibri" pitchFamily="34" charset="0"/>
                <a:ea typeface="ＭＳ Ｐゴシック" pitchFamily="34" charset="-128"/>
                <a:cs typeface="ＭＳ Ｐゴシック" pitchFamily="-72" charset="-128"/>
              </a:rPr>
              <a:t>[In this way</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pitchFamily="-72" charset="-128"/>
              </a:rPr>
              <a:t>, it is possible to modify the carbonatitic melt component from dolomitic (Ca-Mg) to calcitic (Mg-free)].</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ＭＳ Ｐゴシック" pitchFamily="-72" charset="-128"/>
            </a:endParaRPr>
          </a:p>
        </p:txBody>
      </p:sp>
      <p:sp>
        <p:nvSpPr>
          <p:cNvPr id="8" name="Text Box 14"/>
          <p:cNvSpPr txBox="1">
            <a:spLocks noChangeArrowheads="1"/>
          </p:cNvSpPr>
          <p:nvPr/>
        </p:nvSpPr>
        <p:spPr bwMode="auto">
          <a:xfrm>
            <a:off x="3514725" y="6519863"/>
            <a:ext cx="5629275" cy="338137"/>
          </a:xfrm>
          <a:prstGeom prst="rect">
            <a:avLst/>
          </a:prstGeom>
          <a:noFill/>
          <a:ln w="9525" algn="ctr">
            <a:noFill/>
            <a:miter lim="800000"/>
            <a:headEnd/>
            <a:tailEnd/>
          </a:ln>
        </p:spPr>
        <p:txBody>
          <a:bodyPr>
            <a:spAutoFit/>
          </a:bodyPr>
          <a:lstStyle/>
          <a:p>
            <a:pPr algn="r">
              <a:spcBef>
                <a:spcPct val="50000"/>
              </a:spcBef>
              <a:defRPr/>
            </a:pPr>
            <a:r>
              <a:rPr lang="en-GB" sz="160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Prelevic (2015, written communication)</a:t>
            </a:r>
          </a:p>
        </p:txBody>
      </p:sp>
      <p:sp>
        <p:nvSpPr>
          <p:cNvPr id="9" name="Text Box 4"/>
          <p:cNvSpPr txBox="1">
            <a:spLocks noChangeArrowheads="1"/>
          </p:cNvSpPr>
          <p:nvPr/>
        </p:nvSpPr>
        <p:spPr bwMode="auto">
          <a:xfrm>
            <a:off x="1549400" y="12700"/>
            <a:ext cx="60452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10"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2"/>
          <p:cNvSpPr txBox="1">
            <a:spLocks noChangeArrowheads="1"/>
          </p:cNvSpPr>
          <p:nvPr/>
        </p:nvSpPr>
        <p:spPr bwMode="auto">
          <a:xfrm>
            <a:off x="357188" y="1928813"/>
            <a:ext cx="8786812" cy="4832092"/>
          </a:xfrm>
          <a:prstGeom prst="rect">
            <a:avLst/>
          </a:prstGeom>
          <a:noFill/>
          <a:ln w="9525">
            <a:noFill/>
            <a:miter lim="800000"/>
            <a:headEnd/>
            <a:tailEnd/>
          </a:ln>
          <a:effectLst/>
        </p:spPr>
        <p:txBody>
          <a:bodyPr>
            <a:spAutoFit/>
          </a:bodyPr>
          <a:lstStyle/>
          <a:p>
            <a:pPr>
              <a:spcAft>
                <a:spcPts val="1200"/>
              </a:spcAft>
              <a:defRPr/>
            </a:pPr>
            <a:r>
              <a:rPr lang="en-GB" sz="2400" dirty="0">
                <a:solidFill>
                  <a:srgbClr val="FFFF00"/>
                </a:solidFill>
                <a:effectLst>
                  <a:outerShdw blurRad="38100" dist="38100" dir="2700000" algn="tl">
                    <a:srgbClr val="000000">
                      <a:alpha val="43137"/>
                    </a:srgbClr>
                  </a:outerShdw>
                </a:effectLst>
                <a:latin typeface="Calibri" pitchFamily="34" charset="0"/>
                <a:ea typeface="ＭＳ Ｐゴシック" pitchFamily="34" charset="-128"/>
              </a:rPr>
              <a:t>10) </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Fo-rich (up to Fo</a:t>
            </a:r>
            <a:r>
              <a:rPr lang="en-GB" sz="2400" i="1" baseline="-250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97</a:t>
            </a:r>
            <a:r>
              <a:rPr lang="en-GB" sz="2400" i="1"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 olivine can crystallize if ultrabasic melt assimilates limestone</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rPr>
              <a:t>.</a:t>
            </a:r>
          </a:p>
          <a:p>
            <a:pPr>
              <a:spcAft>
                <a:spcPts val="1200"/>
              </a:spcAft>
              <a:defRPr/>
            </a:pP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Calibri" panose="020F0502020204030204" pitchFamily="34" charset="0"/>
              </a:rPr>
              <a:t>Nearly pure Fo can be obtained adding calcite to strongly ultrabasic melts (e.g., with melilititic compositions) at shallow P (2 kb) and variable T (</a:t>
            </a:r>
            <a:r>
              <a:rPr lang="it-IT"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Calibri" panose="020F0502020204030204" pitchFamily="34" charset="0"/>
              </a:rPr>
              <a:t>1100-1300   ̊C</a:t>
            </a:r>
            <a:r>
              <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34" charset="-128"/>
                <a:cs typeface="Calibri" panose="020F0502020204030204" pitchFamily="34" charset="0"/>
              </a:rPr>
              <a:t>).</a:t>
            </a:r>
          </a:p>
          <a:p>
            <a:pPr marL="342900" indent="-342900">
              <a:spcAft>
                <a:spcPts val="0"/>
              </a:spcAft>
              <a:buFontTx/>
              <a:buChar char="-"/>
              <a:defRPr/>
            </a:pPr>
            <a:r>
              <a:rPr lang="en-GB" sz="2400" dirty="0">
                <a:solidFill>
                  <a:schemeClr val="bg1"/>
                </a:solidFill>
                <a:latin typeface="Calibri" pitchFamily="34" charset="0"/>
                <a:ea typeface="ＭＳ Ｐゴシック" pitchFamily="34" charset="-128"/>
              </a:rPr>
              <a:t>Calcite assimilation adds Ca to the melt;</a:t>
            </a:r>
          </a:p>
          <a:p>
            <a:pPr marL="342900" indent="-342900">
              <a:spcAft>
                <a:spcPts val="0"/>
              </a:spcAft>
              <a:buFontTx/>
              <a:buChar char="-"/>
              <a:defRPr/>
            </a:pPr>
            <a:r>
              <a:rPr lang="en-GB" sz="2400" dirty="0">
                <a:solidFill>
                  <a:schemeClr val="bg1"/>
                </a:solidFill>
                <a:latin typeface="Calibri" pitchFamily="34" charset="0"/>
                <a:ea typeface="ＭＳ Ｐゴシック" pitchFamily="34" charset="-128"/>
              </a:rPr>
              <a:t>Ca enters the M2 olivine site, the same site of Fe;</a:t>
            </a:r>
          </a:p>
          <a:p>
            <a:pPr marL="342900" indent="-342900">
              <a:spcAft>
                <a:spcPts val="0"/>
              </a:spcAft>
              <a:buFontTx/>
              <a:buChar char="-"/>
              <a:defRPr/>
            </a:pPr>
            <a:r>
              <a:rPr lang="en-GB" sz="2400" dirty="0">
                <a:solidFill>
                  <a:schemeClr val="bg1"/>
                </a:solidFill>
                <a:latin typeface="Calibri" pitchFamily="34" charset="0"/>
                <a:ea typeface="ＭＳ Ｐゴシック" pitchFamily="34" charset="-128"/>
              </a:rPr>
              <a:t>Mg can enter both M1 and M2 olivine sites;</a:t>
            </a:r>
          </a:p>
          <a:p>
            <a:pPr marL="342900" indent="-342900">
              <a:spcAft>
                <a:spcPts val="0"/>
              </a:spcAft>
              <a:buFontTx/>
              <a:buChar char="-"/>
              <a:defRPr/>
            </a:pPr>
            <a:r>
              <a:rPr lang="en-GB" sz="2400" dirty="0">
                <a:solidFill>
                  <a:schemeClr val="bg1"/>
                </a:solidFill>
                <a:latin typeface="Calibri" pitchFamily="34" charset="0"/>
                <a:ea typeface="ＭＳ Ｐゴシック" pitchFamily="34" charset="-128"/>
              </a:rPr>
              <a:t>Addition of Ca limits space for Fe, leading to higher Mg/Fe (coupled with lower Mg/Ca) in olivine;</a:t>
            </a:r>
          </a:p>
          <a:p>
            <a:pPr marL="342900" indent="-342900">
              <a:spcAft>
                <a:spcPts val="0"/>
              </a:spcAft>
              <a:buFontTx/>
              <a:buChar char="-"/>
              <a:defRPr/>
            </a:pPr>
            <a:r>
              <a:rPr lang="en-GB" sz="2400" dirty="0">
                <a:solidFill>
                  <a:schemeClr val="bg1"/>
                </a:solidFill>
                <a:latin typeface="Calibri" pitchFamily="34" charset="0"/>
                <a:ea typeface="ＭＳ Ｐゴシック" pitchFamily="34" charset="-128"/>
              </a:rPr>
              <a:t>Very high Fo content can be produced and very high Tp is wrongly inferred.</a:t>
            </a:r>
            <a:endParaRPr lang="en-GB" sz="2400" dirty="0">
              <a:solidFill>
                <a:schemeClr val="bg1"/>
              </a:solidFill>
              <a:effectLst>
                <a:outerShdw blurRad="38100" dist="38100" dir="2700000" algn="tl">
                  <a:srgbClr val="000000">
                    <a:alpha val="43137"/>
                  </a:srgbClr>
                </a:outerShdw>
              </a:effectLst>
              <a:latin typeface="Calibri" pitchFamily="34" charset="0"/>
              <a:ea typeface="ＭＳ Ｐゴシック" pitchFamily="-72" charset="-128"/>
              <a:cs typeface="Calibri" panose="020F0502020204030204" pitchFamily="34" charset="0"/>
            </a:endParaRP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2"/>
          <p:cNvSpPr txBox="1">
            <a:spLocks noChangeArrowheads="1"/>
          </p:cNvSpPr>
          <p:nvPr/>
        </p:nvSpPr>
        <p:spPr bwMode="auto">
          <a:xfrm>
            <a:off x="838200" y="609600"/>
            <a:ext cx="7467600" cy="830997"/>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latin typeface="Calibri" pitchFamily="34" charset="0"/>
              </a:rPr>
              <a:t>There are several problems in transforming the </a:t>
            </a:r>
            <a:r>
              <a:rPr lang="en-GB" sz="2400" dirty="0" err="1">
                <a:solidFill>
                  <a:schemeClr val="bg1"/>
                </a:solidFill>
                <a:latin typeface="Calibri" pitchFamily="34" charset="0"/>
              </a:rPr>
              <a:t>Fo</a:t>
            </a:r>
            <a:r>
              <a:rPr lang="en-GB" sz="2400" dirty="0">
                <a:solidFill>
                  <a:schemeClr val="bg1"/>
                </a:solidFill>
                <a:latin typeface="Calibri" pitchFamily="34" charset="0"/>
              </a:rPr>
              <a:t> content in olivine into temperature estimates:</a:t>
            </a:r>
            <a:endParaRPr lang="en-GB" sz="2400" dirty="0">
              <a:solidFill>
                <a:srgbClr val="FFFF00"/>
              </a:solidFill>
              <a:latin typeface="Calibri" pitchFamily="34" charset="0"/>
              <a:ea typeface="ＭＳ Ｐゴシック" pitchFamily="-72" charset="-128"/>
              <a:cs typeface="ＭＳ Ｐゴシック" pitchFamily="-72" charset="-128"/>
            </a:endParaRPr>
          </a:p>
        </p:txBody>
      </p:sp>
      <p:pic>
        <p:nvPicPr>
          <p:cNvPr id="1026" name="Picture 2"/>
          <p:cNvPicPr>
            <a:picLocks noChangeAspect="1" noChangeArrowheads="1"/>
          </p:cNvPicPr>
          <p:nvPr/>
        </p:nvPicPr>
        <p:blipFill>
          <a:blip r:embed="rId3" cstate="print"/>
          <a:srcRect/>
          <a:stretch>
            <a:fillRect/>
          </a:stretch>
        </p:blipFill>
        <p:spPr bwMode="auto">
          <a:xfrm>
            <a:off x="2898117" y="2058023"/>
            <a:ext cx="6245883" cy="4799977"/>
          </a:xfrm>
          <a:prstGeom prst="rect">
            <a:avLst/>
          </a:prstGeom>
          <a:noFill/>
          <a:ln w="9525">
            <a:noFill/>
            <a:miter lim="800000"/>
            <a:headEnd/>
            <a:tailEnd/>
          </a:ln>
        </p:spPr>
      </p:pic>
      <p:grpSp>
        <p:nvGrpSpPr>
          <p:cNvPr id="11" name="Gruppo 10"/>
          <p:cNvGrpSpPr/>
          <p:nvPr/>
        </p:nvGrpSpPr>
        <p:grpSpPr>
          <a:xfrm>
            <a:off x="133350" y="2257425"/>
            <a:ext cx="219075" cy="818174"/>
            <a:chOff x="133350" y="2257425"/>
            <a:chExt cx="219075" cy="818174"/>
          </a:xfrm>
        </p:grpSpPr>
        <p:sp>
          <p:nvSpPr>
            <p:cNvPr id="7" name="Triangolo isoscele 6"/>
            <p:cNvSpPr/>
            <p:nvPr/>
          </p:nvSpPr>
          <p:spPr bwMode="auto">
            <a:xfrm>
              <a:off x="161925" y="2257425"/>
              <a:ext cx="190500" cy="180975"/>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9" name="Rombo 8"/>
            <p:cNvSpPr/>
            <p:nvPr/>
          </p:nvSpPr>
          <p:spPr bwMode="auto">
            <a:xfrm>
              <a:off x="133350" y="2562225"/>
              <a:ext cx="216000" cy="216000"/>
            </a:xfrm>
            <a:prstGeom prst="diamond">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 name="Ovale 9"/>
            <p:cNvSpPr/>
            <p:nvPr/>
          </p:nvSpPr>
          <p:spPr bwMode="auto">
            <a:xfrm>
              <a:off x="142875" y="2895599"/>
              <a:ext cx="180000" cy="180000"/>
            </a:xfrm>
            <a:prstGeom prst="ellipse">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12" name="Text Box 3"/>
          <p:cNvSpPr txBox="1">
            <a:spLocks noChangeArrowheads="1"/>
          </p:cNvSpPr>
          <p:nvPr/>
        </p:nvSpPr>
        <p:spPr bwMode="auto">
          <a:xfrm>
            <a:off x="422274" y="2062163"/>
            <a:ext cx="2435226" cy="1200329"/>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Various experiments carried out on basaltic lithologies assimilating carbonates</a:t>
            </a:r>
          </a:p>
        </p:txBody>
      </p:sp>
      <p:sp>
        <p:nvSpPr>
          <p:cNvPr id="13" name="Text Box 3"/>
          <p:cNvSpPr txBox="1">
            <a:spLocks noChangeArrowheads="1"/>
          </p:cNvSpPr>
          <p:nvPr/>
        </p:nvSpPr>
        <p:spPr bwMode="auto">
          <a:xfrm>
            <a:off x="6708774" y="5719870"/>
            <a:ext cx="2197101" cy="441339"/>
          </a:xfrm>
          <a:prstGeom prst="rect">
            <a:avLst/>
          </a:prstGeom>
          <a:noFill/>
          <a:ln w="9525">
            <a:noFill/>
            <a:miter lim="800000"/>
            <a:headEnd/>
            <a:tailEnd/>
          </a:ln>
          <a:effectLst/>
        </p:spPr>
        <p:txBody>
          <a:bodyPr wrap="square">
            <a:spAutoFit/>
          </a:bodyPr>
          <a:lstStyle/>
          <a:p>
            <a:pPr algn="ctr">
              <a:lnSpc>
                <a:spcPct val="80000"/>
              </a:lnSpc>
              <a:defRPr/>
            </a:pPr>
            <a:r>
              <a:rPr lang="en-GB" sz="1400" dirty="0">
                <a:solidFill>
                  <a:schemeClr val="tx1"/>
                </a:solidFill>
                <a:effectLst/>
                <a:latin typeface="Calibri" pitchFamily="34" charset="0"/>
                <a:sym typeface="Wingdings" pitchFamily="2" charset="2"/>
              </a:rPr>
              <a:t>Lustrino et al. (2022) Geology, 50, 476-480</a:t>
            </a:r>
          </a:p>
        </p:txBody>
      </p:sp>
      <p:sp>
        <p:nvSpPr>
          <p:cNvPr id="18" name="Text Box 3"/>
          <p:cNvSpPr txBox="1">
            <a:spLocks noChangeArrowheads="1"/>
          </p:cNvSpPr>
          <p:nvPr/>
        </p:nvSpPr>
        <p:spPr bwMode="auto">
          <a:xfrm>
            <a:off x="133350" y="3662363"/>
            <a:ext cx="2724150" cy="1508105"/>
          </a:xfrm>
          <a:prstGeom prst="rect">
            <a:avLst/>
          </a:prstGeom>
          <a:noFill/>
          <a:ln w="9525">
            <a:noFill/>
            <a:miter lim="800000"/>
            <a:headEnd/>
            <a:tailEnd/>
          </a:ln>
          <a:effectLst/>
        </p:spPr>
        <p:txBody>
          <a:bodyPr wrap="square">
            <a:spAutoFit/>
          </a:bodyPr>
          <a:lstStyle/>
          <a:p>
            <a:pPr algn="ctr">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BM1-2-3 samples:</a:t>
            </a:r>
          </a:p>
          <a:p>
            <a:pPr>
              <a:defRPr/>
            </a:pPr>
            <a:r>
              <a:rPr lang="en-GB" dirty="0" err="1">
                <a:solidFill>
                  <a:schemeClr val="bg1"/>
                </a:solidFill>
                <a:effectLst>
                  <a:outerShdw blurRad="38100" dist="38100" dir="2700000" algn="tl">
                    <a:srgbClr val="000000"/>
                  </a:outerShdw>
                </a:effectLst>
                <a:latin typeface="Calibri" pitchFamily="34" charset="0"/>
                <a:sym typeface="Wingdings" pitchFamily="2" charset="2"/>
              </a:rPr>
              <a:t>polzenites</a:t>
            </a:r>
            <a:r>
              <a:rPr lang="en-GB" dirty="0">
                <a:solidFill>
                  <a:schemeClr val="bg1"/>
                </a:solidFill>
                <a:effectLst>
                  <a:outerShdw blurRad="38100" dist="38100" dir="2700000" algn="tl">
                    <a:srgbClr val="000000"/>
                  </a:outerShdw>
                </a:effectLst>
                <a:latin typeface="Calibri" pitchFamily="34" charset="0"/>
                <a:sym typeface="Wingdings" pitchFamily="2" charset="2"/>
              </a:rPr>
              <a:t>, melilitites and basanites doped with up to 50% synthetic CaCO</a:t>
            </a:r>
            <a:r>
              <a:rPr lang="en-GB" baseline="-25000" dirty="0">
                <a:solidFill>
                  <a:schemeClr val="bg1"/>
                </a:solidFill>
                <a:effectLst>
                  <a:outerShdw blurRad="38100" dist="38100" dir="2700000" algn="tl">
                    <a:srgbClr val="000000"/>
                  </a:outerShdw>
                </a:effectLst>
                <a:latin typeface="Calibri" pitchFamily="34" charset="0"/>
                <a:sym typeface="Wingdings" pitchFamily="2" charset="2"/>
              </a:rPr>
              <a:t>3</a:t>
            </a:r>
            <a:r>
              <a:rPr lang="en-GB" dirty="0">
                <a:solidFill>
                  <a:schemeClr val="bg1"/>
                </a:solidFill>
                <a:effectLst>
                  <a:outerShdw blurRad="38100" dist="38100" dir="2700000" algn="tl">
                    <a:srgbClr val="000000"/>
                  </a:outerShdw>
                </a:effectLst>
                <a:latin typeface="Calibri" pitchFamily="34" charset="0"/>
                <a:sym typeface="Wingdings" pitchFamily="2" charset="2"/>
              </a:rPr>
              <a:t> at 2 kbar</a:t>
            </a:r>
          </a:p>
        </p:txBody>
      </p:sp>
      <p:sp>
        <p:nvSpPr>
          <p:cNvPr id="2" name="Text Box 4">
            <a:extLst>
              <a:ext uri="{FF2B5EF4-FFF2-40B4-BE49-F238E27FC236}">
                <a16:creationId xmlns:a16="http://schemas.microsoft.com/office/drawing/2014/main" id="{65E65EFA-A254-C2C6-F541-FDA8B6F5D5E0}"/>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1146175"/>
            <a:ext cx="8521700" cy="4601260"/>
          </a:xfrm>
          <a:prstGeom prst="rect">
            <a:avLst/>
          </a:prstGeom>
          <a:noFill/>
          <a:ln w="9525">
            <a:noFill/>
            <a:miter lim="800000"/>
            <a:headEnd/>
            <a:tailEnd/>
          </a:ln>
          <a:effectLst/>
        </p:spPr>
        <p:txBody>
          <a:bodyPr wrap="square">
            <a:spAutoFit/>
          </a:bodyPr>
          <a:lstStyle/>
          <a:p>
            <a:pPr>
              <a:defRPr/>
            </a:pPr>
            <a:r>
              <a:rPr lang="en-GB" sz="2400" dirty="0">
                <a:solidFill>
                  <a:srgbClr val="FFFF00"/>
                </a:solidFill>
                <a:latin typeface="Calibri" pitchFamily="34" charset="0"/>
              </a:rPr>
              <a:t>1) </a:t>
            </a:r>
            <a:r>
              <a:rPr lang="en-GB" sz="2400" dirty="0" err="1">
                <a:solidFill>
                  <a:schemeClr val="bg1"/>
                </a:solidFill>
                <a:latin typeface="Calibri" pitchFamily="34" charset="0"/>
              </a:rPr>
              <a:t>Picritic</a:t>
            </a:r>
            <a:r>
              <a:rPr lang="en-GB" sz="2400" dirty="0">
                <a:solidFill>
                  <a:schemeClr val="bg1"/>
                </a:solidFill>
                <a:latin typeface="Calibri" pitchFamily="34" charset="0"/>
              </a:rPr>
              <a:t> magmas (Olivine- and MgO-rich tholeiites) from Hawaii show high-</a:t>
            </a:r>
            <a:r>
              <a:rPr lang="en-GB" sz="2400" dirty="0" err="1">
                <a:solidFill>
                  <a:schemeClr val="bg1"/>
                </a:solidFill>
                <a:latin typeface="Calibri" pitchFamily="34" charset="0"/>
              </a:rPr>
              <a:t>Fo</a:t>
            </a:r>
            <a:r>
              <a:rPr lang="en-GB" sz="2400" dirty="0">
                <a:solidFill>
                  <a:schemeClr val="bg1"/>
                </a:solidFill>
                <a:latin typeface="Calibri" pitchFamily="34" charset="0"/>
              </a:rPr>
              <a:t> olivines (Fo</a:t>
            </a:r>
            <a:r>
              <a:rPr lang="en-GB" sz="2400" baseline="-25000" dirty="0">
                <a:solidFill>
                  <a:schemeClr val="bg1"/>
                </a:solidFill>
                <a:latin typeface="Calibri" pitchFamily="34" charset="0"/>
              </a:rPr>
              <a:t>88-91</a:t>
            </a:r>
            <a:r>
              <a:rPr lang="en-GB" sz="2400" dirty="0">
                <a:solidFill>
                  <a:schemeClr val="bg1"/>
                </a:solidFill>
                <a:latin typeface="Calibri" pitchFamily="34" charset="0"/>
              </a:rPr>
              <a:t>).</a:t>
            </a:r>
          </a:p>
          <a:p>
            <a:pPr>
              <a:defRPr/>
            </a:pPr>
            <a:endParaRPr lang="en-GB" sz="900" dirty="0">
              <a:solidFill>
                <a:schemeClr val="bg1"/>
              </a:solidFill>
              <a:latin typeface="Calibri" pitchFamily="34" charset="0"/>
            </a:endParaRPr>
          </a:p>
          <a:p>
            <a:pPr>
              <a:defRPr/>
            </a:pPr>
            <a:r>
              <a:rPr lang="en-GB" sz="2400" dirty="0">
                <a:solidFill>
                  <a:srgbClr val="FFFF00"/>
                </a:solidFill>
                <a:latin typeface="Calibri" pitchFamily="34" charset="0"/>
              </a:rPr>
              <a:t>2) </a:t>
            </a:r>
            <a:r>
              <a:rPr lang="en-GB" sz="2400" dirty="0">
                <a:solidFill>
                  <a:schemeClr val="bg1"/>
                </a:solidFill>
                <a:latin typeface="Calibri" pitchFamily="34" charset="0"/>
              </a:rPr>
              <a:t>The magma in equilibrium with the highest Fo olivines must have ~15-16 wt.% MgO.</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3) </a:t>
            </a:r>
            <a:r>
              <a:rPr lang="en-GB" sz="2400" dirty="0">
                <a:solidFill>
                  <a:schemeClr val="bg1"/>
                </a:solidFill>
                <a:latin typeface="Calibri" pitchFamily="34" charset="0"/>
                <a:sym typeface="Wingdings" pitchFamily="2" charset="2"/>
              </a:rPr>
              <a:t>The calculated MgO composition is typically higher than the measured whole-rock MgO composition.</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4) </a:t>
            </a:r>
            <a:r>
              <a:rPr lang="en-GB" sz="2400" dirty="0">
                <a:solidFill>
                  <a:schemeClr val="bg1"/>
                </a:solidFill>
                <a:latin typeface="Calibri" pitchFamily="34" charset="0"/>
                <a:sym typeface="Wingdings" pitchFamily="2" charset="2"/>
              </a:rPr>
              <a:t>It is possible to calculate the temperature of formation of a magma using </a:t>
            </a:r>
            <a:r>
              <a:rPr lang="en-GB" sz="2400" dirty="0" err="1">
                <a:solidFill>
                  <a:schemeClr val="bg1"/>
                </a:solidFill>
                <a:latin typeface="Calibri" pitchFamily="34" charset="0"/>
                <a:sym typeface="Wingdings" pitchFamily="2" charset="2"/>
              </a:rPr>
              <a:t>geothermometers</a:t>
            </a:r>
            <a:r>
              <a:rPr lang="en-GB" sz="2400" dirty="0">
                <a:solidFill>
                  <a:schemeClr val="bg1"/>
                </a:solidFill>
                <a:latin typeface="Calibri" pitchFamily="34" charset="0"/>
                <a:sym typeface="Wingdings" pitchFamily="2" charset="2"/>
              </a:rPr>
              <a:t> (olivine-melt Fe/Mg exchange).</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5) </a:t>
            </a:r>
            <a:r>
              <a:rPr lang="en-GB" sz="2400" dirty="0">
                <a:solidFill>
                  <a:schemeClr val="bg1"/>
                </a:solidFill>
                <a:latin typeface="Calibri" pitchFamily="34" charset="0"/>
                <a:sym typeface="Wingdings" pitchFamily="2" charset="2"/>
              </a:rPr>
              <a:t>The </a:t>
            </a:r>
            <a:r>
              <a:rPr lang="en-GB" sz="2400" dirty="0" err="1">
                <a:solidFill>
                  <a:schemeClr val="bg1"/>
                </a:solidFill>
                <a:latin typeface="Calibri" pitchFamily="34" charset="0"/>
                <a:sym typeface="Wingdings" pitchFamily="2" charset="2"/>
              </a:rPr>
              <a:t>geothermometric</a:t>
            </a:r>
            <a:r>
              <a:rPr lang="en-GB" sz="2400" dirty="0">
                <a:solidFill>
                  <a:schemeClr val="bg1"/>
                </a:solidFill>
                <a:latin typeface="Calibri" pitchFamily="34" charset="0"/>
                <a:sym typeface="Wingdings" pitchFamily="2" charset="2"/>
              </a:rPr>
              <a:t> results for the Hawaiian picrites indicate liquidus temperature </a:t>
            </a:r>
            <a:r>
              <a:rPr lang="en-GB" sz="3200" dirty="0">
                <a:solidFill>
                  <a:srgbClr val="FFFF00"/>
                </a:solidFill>
                <a:latin typeface="Calibri" pitchFamily="34" charset="0"/>
                <a:sym typeface="Wingdings" pitchFamily="2" charset="2"/>
              </a:rPr>
              <a:t>~1315 °C</a:t>
            </a:r>
            <a:r>
              <a:rPr lang="en-GB" sz="2400" dirty="0">
                <a:solidFill>
                  <a:schemeClr val="bg1"/>
                </a:solidFill>
                <a:latin typeface="Calibri" pitchFamily="34" charset="0"/>
                <a:sym typeface="Wingdings" pitchFamily="2" charset="2"/>
              </a:rPr>
              <a:t>.</a:t>
            </a:r>
          </a:p>
        </p:txBody>
      </p:sp>
      <p:sp>
        <p:nvSpPr>
          <p:cNvPr id="9" name="Text Box 14"/>
          <p:cNvSpPr txBox="1">
            <a:spLocks noChangeArrowheads="1"/>
          </p:cNvSpPr>
          <p:nvPr/>
        </p:nvSpPr>
        <p:spPr bwMode="auto">
          <a:xfrm>
            <a:off x="4800600" y="6234113"/>
            <a:ext cx="434340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Green et al., 2001 (Eur. J. Mineral., 13, 437-451)</a:t>
            </a:r>
          </a:p>
        </p:txBody>
      </p:sp>
      <p:sp>
        <p:nvSpPr>
          <p:cNvPr id="5"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2" end="2"/>
                                            </p:txEl>
                                          </p:spTgt>
                                        </p:tgtEl>
                                        <p:attrNameLst>
                                          <p:attrName>style.visibility</p:attrName>
                                        </p:attrNameLst>
                                      </p:cBhvr>
                                      <p:to>
                                        <p:strVal val="visible"/>
                                      </p:to>
                                    </p:set>
                                    <p:animEffect transition="in" filter="fade">
                                      <p:cBhvr>
                                        <p:cTn id="12" dur="500"/>
                                        <p:tgtEl>
                                          <p:spTgt spid="1186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6819">
                                            <p:txEl>
                                              <p:pRg st="4" end="4"/>
                                            </p:txEl>
                                          </p:spTgt>
                                        </p:tgtEl>
                                        <p:attrNameLst>
                                          <p:attrName>style.visibility</p:attrName>
                                        </p:attrNameLst>
                                      </p:cBhvr>
                                      <p:to>
                                        <p:strVal val="visible"/>
                                      </p:to>
                                    </p:set>
                                    <p:animEffect transition="in" filter="fade">
                                      <p:cBhvr>
                                        <p:cTn id="17" dur="500"/>
                                        <p:tgtEl>
                                          <p:spTgt spid="11868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6819">
                                            <p:txEl>
                                              <p:pRg st="6" end="6"/>
                                            </p:txEl>
                                          </p:spTgt>
                                        </p:tgtEl>
                                        <p:attrNameLst>
                                          <p:attrName>style.visibility</p:attrName>
                                        </p:attrNameLst>
                                      </p:cBhvr>
                                      <p:to>
                                        <p:strVal val="visible"/>
                                      </p:to>
                                    </p:set>
                                    <p:animEffect transition="in" filter="fade">
                                      <p:cBhvr>
                                        <p:cTn id="22" dur="500"/>
                                        <p:tgtEl>
                                          <p:spTgt spid="1186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6819">
                                            <p:txEl>
                                              <p:pRg st="8" end="8"/>
                                            </p:txEl>
                                          </p:spTgt>
                                        </p:tgtEl>
                                        <p:attrNameLst>
                                          <p:attrName>style.visibility</p:attrName>
                                        </p:attrNameLst>
                                      </p:cBhvr>
                                      <p:to>
                                        <p:strVal val="visible"/>
                                      </p:to>
                                    </p:set>
                                    <p:animEffect transition="in" filter="fade">
                                      <p:cBhvr>
                                        <p:cTn id="27" dur="500"/>
                                        <p:tgtEl>
                                          <p:spTgt spid="1186819">
                                            <p:txEl>
                                              <p:pRg st="8" end="8"/>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1146175"/>
            <a:ext cx="8521700" cy="4601260"/>
          </a:xfrm>
          <a:prstGeom prst="rect">
            <a:avLst/>
          </a:prstGeom>
          <a:noFill/>
          <a:ln w="9525">
            <a:noFill/>
            <a:miter lim="800000"/>
            <a:headEnd/>
            <a:tailEnd/>
          </a:ln>
          <a:effectLst/>
        </p:spPr>
        <p:txBody>
          <a:bodyPr wrap="square">
            <a:spAutoFit/>
          </a:bodyPr>
          <a:lstStyle/>
          <a:p>
            <a:pPr>
              <a:defRPr/>
            </a:pPr>
            <a:r>
              <a:rPr lang="en-GB" sz="2400" dirty="0">
                <a:solidFill>
                  <a:srgbClr val="FFFF00"/>
                </a:solidFill>
                <a:latin typeface="Calibri" pitchFamily="34" charset="0"/>
              </a:rPr>
              <a:t>1) </a:t>
            </a:r>
            <a:r>
              <a:rPr lang="en-GB" sz="2400" dirty="0">
                <a:solidFill>
                  <a:schemeClr val="bg1"/>
                </a:solidFill>
                <a:latin typeface="Calibri" pitchFamily="34" charset="0"/>
              </a:rPr>
              <a:t>The most MgO-rich MORB have 13-14 wt.% MgO.</a:t>
            </a:r>
          </a:p>
          <a:p>
            <a:pPr>
              <a:defRPr/>
            </a:pPr>
            <a:endParaRPr lang="en-GB" sz="900" dirty="0">
              <a:solidFill>
                <a:schemeClr val="bg1"/>
              </a:solidFill>
              <a:latin typeface="Calibri" pitchFamily="34" charset="0"/>
            </a:endParaRPr>
          </a:p>
          <a:p>
            <a:pPr>
              <a:defRPr/>
            </a:pPr>
            <a:r>
              <a:rPr lang="en-GB" sz="2400" dirty="0">
                <a:solidFill>
                  <a:srgbClr val="FFFF00"/>
                </a:solidFill>
                <a:latin typeface="Calibri" pitchFamily="34" charset="0"/>
              </a:rPr>
              <a:t>2) </a:t>
            </a:r>
            <a:r>
              <a:rPr lang="en-GB" sz="2400" dirty="0">
                <a:solidFill>
                  <a:schemeClr val="bg1"/>
                </a:solidFill>
                <a:latin typeface="Calibri" pitchFamily="34" charset="0"/>
              </a:rPr>
              <a:t>The most magnesian olivines of these </a:t>
            </a:r>
            <a:r>
              <a:rPr lang="en-GB" sz="2400" dirty="0" err="1">
                <a:solidFill>
                  <a:schemeClr val="bg1"/>
                </a:solidFill>
                <a:latin typeface="Calibri" pitchFamily="34" charset="0"/>
              </a:rPr>
              <a:t>picritic</a:t>
            </a:r>
            <a:r>
              <a:rPr lang="en-GB" sz="2400" dirty="0">
                <a:solidFill>
                  <a:schemeClr val="bg1"/>
                </a:solidFill>
                <a:latin typeface="Calibri" pitchFamily="34" charset="0"/>
              </a:rPr>
              <a:t> MORB reach Fo</a:t>
            </a:r>
            <a:r>
              <a:rPr lang="en-GB" sz="2400" baseline="-25000" dirty="0">
                <a:solidFill>
                  <a:schemeClr val="bg1"/>
                </a:solidFill>
                <a:latin typeface="Calibri" pitchFamily="34" charset="0"/>
              </a:rPr>
              <a:t>91-92</a:t>
            </a:r>
            <a:r>
              <a:rPr lang="en-GB" sz="2400" dirty="0">
                <a:solidFill>
                  <a:schemeClr val="bg1"/>
                </a:solidFill>
                <a:latin typeface="Calibri" pitchFamily="34" charset="0"/>
              </a:rPr>
              <a:t>.</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3) </a:t>
            </a:r>
            <a:r>
              <a:rPr lang="en-GB" sz="2400" dirty="0">
                <a:solidFill>
                  <a:schemeClr val="bg1"/>
                </a:solidFill>
                <a:latin typeface="Calibri" pitchFamily="34" charset="0"/>
                <a:sym typeface="Wingdings" pitchFamily="2" charset="2"/>
              </a:rPr>
              <a:t>As observed for the Hawaiian picrites, the calculated MgO composition is typically higher than the measured whole-rock MgO composition.</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4) </a:t>
            </a:r>
            <a:r>
              <a:rPr lang="en-GB" sz="2400" dirty="0">
                <a:solidFill>
                  <a:schemeClr val="bg1"/>
                </a:solidFill>
                <a:latin typeface="Calibri" pitchFamily="34" charset="0"/>
                <a:sym typeface="Wingdings" pitchFamily="2" charset="2"/>
              </a:rPr>
              <a:t>It is possible to calculate the temperature of formation of a magma using </a:t>
            </a:r>
            <a:r>
              <a:rPr lang="en-GB" sz="2400" dirty="0" err="1">
                <a:solidFill>
                  <a:schemeClr val="bg1"/>
                </a:solidFill>
                <a:latin typeface="Calibri" pitchFamily="34" charset="0"/>
                <a:sym typeface="Wingdings" pitchFamily="2" charset="2"/>
              </a:rPr>
              <a:t>geothermometers</a:t>
            </a:r>
            <a:r>
              <a:rPr lang="en-GB" sz="2400" dirty="0">
                <a:solidFill>
                  <a:schemeClr val="bg1"/>
                </a:solidFill>
                <a:latin typeface="Calibri" pitchFamily="34" charset="0"/>
                <a:sym typeface="Wingdings" pitchFamily="2" charset="2"/>
              </a:rPr>
              <a:t> (olivine-melt Fe/Mg exchange).</a:t>
            </a:r>
          </a:p>
          <a:p>
            <a:pPr>
              <a:defRPr/>
            </a:pPr>
            <a:endParaRPr lang="en-GB" sz="900" dirty="0">
              <a:solidFill>
                <a:schemeClr val="bg1"/>
              </a:solidFill>
              <a:latin typeface="Calibri" pitchFamily="34" charset="0"/>
              <a:sym typeface="Wingdings" pitchFamily="2" charset="2"/>
            </a:endParaRPr>
          </a:p>
          <a:p>
            <a:pPr>
              <a:defRPr/>
            </a:pPr>
            <a:r>
              <a:rPr lang="en-GB" sz="2400" dirty="0">
                <a:solidFill>
                  <a:srgbClr val="FFFF00"/>
                </a:solidFill>
                <a:latin typeface="Calibri" pitchFamily="34" charset="0"/>
                <a:sym typeface="Wingdings" pitchFamily="2" charset="2"/>
              </a:rPr>
              <a:t>5) </a:t>
            </a:r>
            <a:r>
              <a:rPr lang="en-GB" sz="2400" dirty="0">
                <a:solidFill>
                  <a:schemeClr val="bg1"/>
                </a:solidFill>
                <a:latin typeface="Calibri" pitchFamily="34" charset="0"/>
                <a:sym typeface="Wingdings" pitchFamily="2" charset="2"/>
              </a:rPr>
              <a:t>The </a:t>
            </a:r>
            <a:r>
              <a:rPr lang="en-GB" sz="2400" dirty="0" err="1">
                <a:solidFill>
                  <a:schemeClr val="bg1"/>
                </a:solidFill>
                <a:latin typeface="Calibri" pitchFamily="34" charset="0"/>
                <a:sym typeface="Wingdings" pitchFamily="2" charset="2"/>
              </a:rPr>
              <a:t>geothermometric</a:t>
            </a:r>
            <a:r>
              <a:rPr lang="en-GB" sz="2400" dirty="0">
                <a:solidFill>
                  <a:schemeClr val="bg1"/>
                </a:solidFill>
                <a:latin typeface="Calibri" pitchFamily="34" charset="0"/>
                <a:sym typeface="Wingdings" pitchFamily="2" charset="2"/>
              </a:rPr>
              <a:t> results for the MORB picrites indicate liquidus temperature </a:t>
            </a:r>
            <a:r>
              <a:rPr lang="en-GB" sz="3200" dirty="0">
                <a:solidFill>
                  <a:srgbClr val="FFFF00"/>
                </a:solidFill>
                <a:latin typeface="Calibri" pitchFamily="34" charset="0"/>
                <a:sym typeface="Wingdings" pitchFamily="2" charset="2"/>
              </a:rPr>
              <a:t>~1325 °C</a:t>
            </a:r>
            <a:r>
              <a:rPr lang="en-GB" sz="2400" dirty="0">
                <a:solidFill>
                  <a:schemeClr val="bg1"/>
                </a:solidFill>
                <a:latin typeface="Calibri" pitchFamily="34" charset="0"/>
                <a:sym typeface="Wingdings" pitchFamily="2" charset="2"/>
              </a:rPr>
              <a:t>.</a:t>
            </a:r>
          </a:p>
        </p:txBody>
      </p:sp>
      <p:sp>
        <p:nvSpPr>
          <p:cNvPr id="5" name="Text Box 14"/>
          <p:cNvSpPr txBox="1">
            <a:spLocks noChangeArrowheads="1"/>
          </p:cNvSpPr>
          <p:nvPr/>
        </p:nvSpPr>
        <p:spPr bwMode="auto">
          <a:xfrm>
            <a:off x="4800600" y="6234113"/>
            <a:ext cx="434340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Green et al., 2001 (Eur. J. Mineral., 13, 437-451)</a:t>
            </a:r>
          </a:p>
        </p:txBody>
      </p:sp>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2" end="2"/>
                                            </p:txEl>
                                          </p:spTgt>
                                        </p:tgtEl>
                                        <p:attrNameLst>
                                          <p:attrName>style.visibility</p:attrName>
                                        </p:attrNameLst>
                                      </p:cBhvr>
                                      <p:to>
                                        <p:strVal val="visible"/>
                                      </p:to>
                                    </p:set>
                                    <p:animEffect transition="in" filter="fade">
                                      <p:cBhvr>
                                        <p:cTn id="12" dur="500"/>
                                        <p:tgtEl>
                                          <p:spTgt spid="1186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6819">
                                            <p:txEl>
                                              <p:pRg st="4" end="4"/>
                                            </p:txEl>
                                          </p:spTgt>
                                        </p:tgtEl>
                                        <p:attrNameLst>
                                          <p:attrName>style.visibility</p:attrName>
                                        </p:attrNameLst>
                                      </p:cBhvr>
                                      <p:to>
                                        <p:strVal val="visible"/>
                                      </p:to>
                                    </p:set>
                                    <p:animEffect transition="in" filter="fade">
                                      <p:cBhvr>
                                        <p:cTn id="17" dur="500"/>
                                        <p:tgtEl>
                                          <p:spTgt spid="11868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6819">
                                            <p:txEl>
                                              <p:pRg st="6" end="6"/>
                                            </p:txEl>
                                          </p:spTgt>
                                        </p:tgtEl>
                                        <p:attrNameLst>
                                          <p:attrName>style.visibility</p:attrName>
                                        </p:attrNameLst>
                                      </p:cBhvr>
                                      <p:to>
                                        <p:strVal val="visible"/>
                                      </p:to>
                                    </p:set>
                                    <p:animEffect transition="in" filter="fade">
                                      <p:cBhvr>
                                        <p:cTn id="22" dur="500"/>
                                        <p:tgtEl>
                                          <p:spTgt spid="11868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6819">
                                            <p:txEl>
                                              <p:pRg st="8" end="8"/>
                                            </p:txEl>
                                          </p:spTgt>
                                        </p:tgtEl>
                                        <p:attrNameLst>
                                          <p:attrName>style.visibility</p:attrName>
                                        </p:attrNameLst>
                                      </p:cBhvr>
                                      <p:to>
                                        <p:strVal val="visible"/>
                                      </p:to>
                                    </p:set>
                                    <p:animEffect transition="in" filter="fade">
                                      <p:cBhvr>
                                        <p:cTn id="27" dur="500"/>
                                        <p:tgtEl>
                                          <p:spTgt spid="1186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317500" y="1476375"/>
            <a:ext cx="8521700" cy="1938992"/>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The average temperatures of eruption and the depth of extraction of primary magmas at the Hawaiian ‘Hot-Spot’ (cone-building phase) are measured to be roughly the same (</a:t>
            </a:r>
            <a:r>
              <a:rPr lang="en-GB" sz="2400" dirty="0">
                <a:solidFill>
                  <a:srgbClr val="FFFF00"/>
                </a:solidFill>
                <a:latin typeface="Calibri" pitchFamily="34" charset="0"/>
              </a:rPr>
              <a:t>1290-1370 °C</a:t>
            </a:r>
            <a:r>
              <a:rPr lang="en-GB" sz="2400" dirty="0">
                <a:solidFill>
                  <a:schemeClr val="bg1"/>
                </a:solidFill>
                <a:latin typeface="Calibri" pitchFamily="34" charset="0"/>
              </a:rPr>
              <a:t>; </a:t>
            </a:r>
            <a:r>
              <a:rPr lang="en-GB" sz="2400" i="1" dirty="0">
                <a:solidFill>
                  <a:schemeClr val="bg1"/>
                </a:solidFill>
                <a:latin typeface="Calibri" pitchFamily="34" charset="0"/>
              </a:rPr>
              <a:t>1-2.5 GPa</a:t>
            </a:r>
            <a:r>
              <a:rPr lang="en-GB" sz="2400" dirty="0">
                <a:solidFill>
                  <a:schemeClr val="bg1"/>
                </a:solidFill>
                <a:latin typeface="Calibri" pitchFamily="34" charset="0"/>
              </a:rPr>
              <a:t>) as those of primary magmas in mid-ocean-ridge settings (</a:t>
            </a:r>
            <a:r>
              <a:rPr lang="en-GB" sz="2400" dirty="0">
                <a:solidFill>
                  <a:srgbClr val="FFFF00"/>
                </a:solidFill>
                <a:latin typeface="Calibri" pitchFamily="34" charset="0"/>
              </a:rPr>
              <a:t>1240-1350 °C</a:t>
            </a:r>
            <a:r>
              <a:rPr lang="en-GB" sz="2400" dirty="0">
                <a:solidFill>
                  <a:schemeClr val="bg1"/>
                </a:solidFill>
                <a:latin typeface="Calibri" pitchFamily="34" charset="0"/>
              </a:rPr>
              <a:t>; </a:t>
            </a:r>
            <a:r>
              <a:rPr lang="en-GB" sz="2400" i="1" dirty="0">
                <a:solidFill>
                  <a:schemeClr val="bg1"/>
                </a:solidFill>
                <a:latin typeface="Calibri" pitchFamily="34" charset="0"/>
              </a:rPr>
              <a:t>1-2 GPa</a:t>
            </a:r>
            <a:r>
              <a:rPr lang="en-GB" sz="2400" dirty="0">
                <a:solidFill>
                  <a:schemeClr val="bg1"/>
                </a:solidFill>
                <a:latin typeface="Calibri" pitchFamily="34" charset="0"/>
              </a:rPr>
              <a:t>). </a:t>
            </a:r>
            <a:endParaRPr lang="en-GB" sz="2400" dirty="0">
              <a:solidFill>
                <a:schemeClr val="bg1"/>
              </a:solidFill>
              <a:latin typeface="Calibri" pitchFamily="34" charset="0"/>
              <a:sym typeface="Wingdings" pitchFamily="2" charset="2"/>
            </a:endParaRPr>
          </a:p>
        </p:txBody>
      </p:sp>
      <p:sp>
        <p:nvSpPr>
          <p:cNvPr id="1186820" name="Text Box 4"/>
          <p:cNvSpPr txBox="1">
            <a:spLocks noChangeArrowheads="1"/>
          </p:cNvSpPr>
          <p:nvPr/>
        </p:nvSpPr>
        <p:spPr bwMode="auto">
          <a:xfrm>
            <a:off x="0" y="19050"/>
            <a:ext cx="9144000" cy="823913"/>
          </a:xfrm>
          <a:prstGeom prst="rect">
            <a:avLst/>
          </a:prstGeom>
          <a:noFill/>
          <a:ln w="9525" algn="ctr">
            <a:noFill/>
            <a:miter lim="800000"/>
            <a:headEnd/>
            <a:tailEnd/>
          </a:ln>
          <a:effectLst/>
        </p:spPr>
        <p:txBody>
          <a:bodyPr>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Two completely opposite views:</a:t>
            </a:r>
          </a:p>
        </p:txBody>
      </p:sp>
      <p:sp>
        <p:nvSpPr>
          <p:cNvPr id="4" name="Text Box 14"/>
          <p:cNvSpPr txBox="1">
            <a:spLocks noChangeArrowheads="1"/>
          </p:cNvSpPr>
          <p:nvPr/>
        </p:nvSpPr>
        <p:spPr bwMode="auto">
          <a:xfrm>
            <a:off x="4892040" y="3179763"/>
            <a:ext cx="4251960" cy="338137"/>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Green et al., 2001 (Eur. J. Mineral., 13, 437-451)</a:t>
            </a:r>
          </a:p>
        </p:txBody>
      </p:sp>
      <p:sp>
        <p:nvSpPr>
          <p:cNvPr id="5" name="Text Box 3"/>
          <p:cNvSpPr txBox="1">
            <a:spLocks noChangeArrowheads="1"/>
          </p:cNvSpPr>
          <p:nvPr/>
        </p:nvSpPr>
        <p:spPr bwMode="auto">
          <a:xfrm>
            <a:off x="317500" y="4576763"/>
            <a:ext cx="8826500" cy="1569660"/>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Experimental phase-equilibrium data […] show pressure-temperature conditions of tholeiitic melt extraction at Hawaii (</a:t>
            </a:r>
            <a:r>
              <a:rPr lang="en-GB" sz="2400" i="1" dirty="0">
                <a:solidFill>
                  <a:schemeClr val="bg1"/>
                </a:solidFill>
                <a:latin typeface="Calibri" pitchFamily="34" charset="0"/>
              </a:rPr>
              <a:t>4-5 GPa</a:t>
            </a:r>
            <a:r>
              <a:rPr lang="en-GB" sz="2400" dirty="0">
                <a:solidFill>
                  <a:schemeClr val="bg1"/>
                </a:solidFill>
                <a:latin typeface="Calibri" pitchFamily="34" charset="0"/>
              </a:rPr>
              <a:t>, </a:t>
            </a:r>
            <a:r>
              <a:rPr lang="en-GB" sz="2400" dirty="0">
                <a:solidFill>
                  <a:srgbClr val="FFFF00"/>
                </a:solidFill>
                <a:latin typeface="Calibri" pitchFamily="34" charset="0"/>
              </a:rPr>
              <a:t>1450-1500 °C</a:t>
            </a:r>
            <a:r>
              <a:rPr lang="en-GB" sz="2400" dirty="0">
                <a:solidFill>
                  <a:schemeClr val="bg1"/>
                </a:solidFill>
                <a:latin typeface="Calibri" pitchFamily="34" charset="0"/>
              </a:rPr>
              <a:t>) and the global oceanic ridge system (</a:t>
            </a:r>
            <a:r>
              <a:rPr lang="en-GB" sz="2400" i="1" dirty="0">
                <a:solidFill>
                  <a:schemeClr val="bg1"/>
                </a:solidFill>
                <a:latin typeface="Calibri" pitchFamily="34" charset="0"/>
              </a:rPr>
              <a:t>1.2-1.5 GPa</a:t>
            </a:r>
            <a:r>
              <a:rPr lang="en-GB" sz="2400" dirty="0">
                <a:solidFill>
                  <a:schemeClr val="bg1"/>
                </a:solidFill>
                <a:latin typeface="Calibri" pitchFamily="34" charset="0"/>
              </a:rPr>
              <a:t>, </a:t>
            </a:r>
            <a:r>
              <a:rPr lang="en-GB" sz="2400" dirty="0">
                <a:solidFill>
                  <a:srgbClr val="FFFF00"/>
                </a:solidFill>
                <a:latin typeface="Calibri" pitchFamily="34" charset="0"/>
              </a:rPr>
              <a:t>1250-1280 °C</a:t>
            </a:r>
            <a:r>
              <a:rPr lang="en-GB" sz="2400" dirty="0">
                <a:solidFill>
                  <a:schemeClr val="bg1"/>
                </a:solidFill>
                <a:latin typeface="Calibri" pitchFamily="34" charset="0"/>
              </a:rPr>
              <a:t>) […].</a:t>
            </a:r>
            <a:endParaRPr lang="en-GB" sz="2400" dirty="0">
              <a:solidFill>
                <a:schemeClr val="bg1"/>
              </a:solidFill>
              <a:latin typeface="Calibri" pitchFamily="34" charset="0"/>
              <a:sym typeface="Wingdings" pitchFamily="2" charset="2"/>
            </a:endParaRPr>
          </a:p>
        </p:txBody>
      </p:sp>
      <p:sp>
        <p:nvSpPr>
          <p:cNvPr id="6" name="Text Box 14"/>
          <p:cNvSpPr txBox="1">
            <a:spLocks noChangeArrowheads="1"/>
          </p:cNvSpPr>
          <p:nvPr/>
        </p:nvSpPr>
        <p:spPr bwMode="auto">
          <a:xfrm>
            <a:off x="4137660" y="5842000"/>
            <a:ext cx="5006340" cy="338138"/>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Presnall and </a:t>
            </a:r>
            <a:r>
              <a:rPr lang="en-GB" sz="1600" dirty="0" err="1">
                <a:solidFill>
                  <a:schemeClr val="bg1"/>
                </a:solidFill>
                <a:effectLst>
                  <a:outerShdw blurRad="38100" dist="38100" dir="2700000" algn="tl">
                    <a:srgbClr val="000000"/>
                  </a:outerShdw>
                </a:effectLst>
                <a:latin typeface="Calibri" pitchFamily="34" charset="0"/>
              </a:rPr>
              <a:t>Gudfinnsson</a:t>
            </a:r>
            <a:r>
              <a:rPr lang="en-GB" sz="1600" dirty="0">
                <a:solidFill>
                  <a:schemeClr val="bg1"/>
                </a:solidFill>
                <a:effectLst>
                  <a:outerShdw blurRad="38100" dist="38100" dir="2700000" algn="tl">
                    <a:srgbClr val="000000"/>
                  </a:outerShdw>
                </a:effectLst>
                <a:latin typeface="Calibri" pitchFamily="34" charset="0"/>
              </a:rPr>
              <a:t>, 2011 (J. Petrol., 52, 1533-1546)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0"/>
                                        </p:tgtEl>
                                        <p:attrNameLst>
                                          <p:attrName>style.visibility</p:attrName>
                                        </p:attrNameLst>
                                      </p:cBhvr>
                                      <p:to>
                                        <p:strVal val="visible"/>
                                      </p:to>
                                    </p:set>
                                    <p:animEffect transition="in" filter="fade">
                                      <p:cBhvr>
                                        <p:cTn id="7" dur="500"/>
                                        <p:tgtEl>
                                          <p:spTgt spid="1186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19">
                                            <p:txEl>
                                              <p:pRg st="0" end="0"/>
                                            </p:txEl>
                                          </p:spTgt>
                                        </p:tgtEl>
                                        <p:attrNameLst>
                                          <p:attrName>style.visibility</p:attrName>
                                        </p:attrNameLst>
                                      </p:cBhvr>
                                      <p:to>
                                        <p:strVal val="visible"/>
                                      </p:to>
                                    </p:set>
                                    <p:animEffect transition="in" filter="fade">
                                      <p:cBhvr>
                                        <p:cTn id="12" dur="500"/>
                                        <p:tgtEl>
                                          <p:spTgt spid="1186819">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P spid="1186820" grpId="0"/>
      <p:bldP spid="4" grpId="0"/>
      <p:bldP spid="5" grpId="0" build="p"/>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12700" y="746125"/>
            <a:ext cx="913130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p>
        </p:txBody>
      </p:sp>
      <p:sp>
        <p:nvSpPr>
          <p:cNvPr id="22" name="Text Box 3"/>
          <p:cNvSpPr txBox="1">
            <a:spLocks noChangeArrowheads="1"/>
          </p:cNvSpPr>
          <p:nvPr/>
        </p:nvSpPr>
        <p:spPr bwMode="auto">
          <a:xfrm>
            <a:off x="5918200" y="2195513"/>
            <a:ext cx="3225800" cy="2800767"/>
          </a:xfrm>
          <a:prstGeom prst="rect">
            <a:avLst/>
          </a:prstGeom>
          <a:noFill/>
          <a:ln w="9525">
            <a:noFill/>
            <a:miter lim="800000"/>
            <a:headEnd/>
            <a:tailEnd/>
          </a:ln>
          <a:effectLst/>
        </p:spPr>
        <p:txBody>
          <a:bodyPr>
            <a:spAutoFit/>
          </a:bodyPr>
          <a:lstStyle/>
          <a:p>
            <a:pP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…and in several scientific papers published in international journals (e.g., J. Petrol., Contrib. Mineral. Petrol., Geochem.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Geophys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Geosyst</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J.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Geophys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Res., and so on).</a:t>
            </a:r>
          </a:p>
        </p:txBody>
      </p:sp>
      <p:pic>
        <p:nvPicPr>
          <p:cNvPr id="310297" name="Picture 25"/>
          <p:cNvPicPr>
            <a:picLocks noChangeAspect="1" noChangeArrowheads="1"/>
          </p:cNvPicPr>
          <p:nvPr/>
        </p:nvPicPr>
        <p:blipFill>
          <a:blip r:embed="rId3" cstate="print"/>
          <a:srcRect/>
          <a:stretch>
            <a:fillRect/>
          </a:stretch>
        </p:blipFill>
        <p:spPr bwMode="auto">
          <a:xfrm>
            <a:off x="90488" y="2127250"/>
            <a:ext cx="2857500" cy="3810000"/>
          </a:xfrm>
          <a:prstGeom prst="rect">
            <a:avLst/>
          </a:prstGeom>
          <a:noFill/>
          <a:ln w="9525" algn="ctr">
            <a:solidFill>
              <a:schemeClr val="tx1"/>
            </a:solidFill>
            <a:miter lim="800000"/>
            <a:headEnd/>
            <a:tailEnd/>
          </a:ln>
        </p:spPr>
      </p:pic>
      <p:sp>
        <p:nvSpPr>
          <p:cNvPr id="2" name="Text Box 3"/>
          <p:cNvSpPr txBox="1">
            <a:spLocks noChangeArrowheads="1"/>
          </p:cNvSpPr>
          <p:nvPr/>
        </p:nvSpPr>
        <p:spPr bwMode="auto">
          <a:xfrm>
            <a:off x="1069975" y="5976938"/>
            <a:ext cx="922338" cy="319446"/>
          </a:xfrm>
          <a:prstGeom prst="rect">
            <a:avLst/>
          </a:prstGeom>
          <a:noFill/>
          <a:ln w="9525">
            <a:noFill/>
            <a:miter lim="800000"/>
            <a:headEnd/>
            <a:tailEnd/>
          </a:ln>
          <a:effectLst/>
        </p:spPr>
        <p:txBody>
          <a:bodyPr>
            <a:spAutoFit/>
          </a:bodyPr>
          <a:lstStyle/>
          <a:p>
            <a:pPr algn="ctr">
              <a:lnSpc>
                <a:spcPct val="80000"/>
              </a:lnSpc>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2010</a:t>
            </a:r>
          </a:p>
        </p:txBody>
      </p:sp>
      <p:pic>
        <p:nvPicPr>
          <p:cNvPr id="310299" name="Picture 27"/>
          <p:cNvPicPr>
            <a:picLocks noChangeAspect="1" noChangeArrowheads="1"/>
          </p:cNvPicPr>
          <p:nvPr/>
        </p:nvPicPr>
        <p:blipFill>
          <a:blip r:embed="rId4" cstate="print"/>
          <a:srcRect/>
          <a:stretch>
            <a:fillRect/>
          </a:stretch>
        </p:blipFill>
        <p:spPr bwMode="auto">
          <a:xfrm>
            <a:off x="3005138" y="2127250"/>
            <a:ext cx="2905125" cy="3810000"/>
          </a:xfrm>
          <a:prstGeom prst="rect">
            <a:avLst/>
          </a:prstGeom>
          <a:noFill/>
          <a:ln w="9525" algn="ctr">
            <a:solidFill>
              <a:schemeClr val="tx1"/>
            </a:solidFill>
            <a:miter lim="800000"/>
            <a:headEnd/>
            <a:tailEnd/>
          </a:ln>
        </p:spPr>
      </p:pic>
      <p:sp>
        <p:nvSpPr>
          <p:cNvPr id="3" name="Text Box 3"/>
          <p:cNvSpPr txBox="1">
            <a:spLocks noChangeArrowheads="1"/>
          </p:cNvSpPr>
          <p:nvPr/>
        </p:nvSpPr>
        <p:spPr bwMode="auto">
          <a:xfrm>
            <a:off x="4062413" y="5976938"/>
            <a:ext cx="922337" cy="319446"/>
          </a:xfrm>
          <a:prstGeom prst="rect">
            <a:avLst/>
          </a:prstGeom>
          <a:noFill/>
          <a:ln w="9525">
            <a:noFill/>
            <a:miter lim="800000"/>
            <a:headEnd/>
            <a:tailEnd/>
          </a:ln>
          <a:effectLst/>
        </p:spPr>
        <p:txBody>
          <a:bodyPr>
            <a:spAutoFit/>
          </a:bodyPr>
          <a:lstStyle/>
          <a:p>
            <a:pPr algn="ctr">
              <a:lnSpc>
                <a:spcPct val="80000"/>
              </a:lnSpc>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2007</a:t>
            </a:r>
          </a:p>
        </p:txBody>
      </p:sp>
      <p:sp>
        <p:nvSpPr>
          <p:cNvPr id="9"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86819"/>
                                        </p:tgtEl>
                                        <p:attrNameLst>
                                          <p:attrName>style.visibility</p:attrName>
                                        </p:attrNameLst>
                                      </p:cBhvr>
                                      <p:to>
                                        <p:strVal val="visible"/>
                                      </p:to>
                                    </p:set>
                                    <p:animEffect transition="in" filter="fade">
                                      <p:cBhvr>
                                        <p:cTn id="11" dur="500"/>
                                        <p:tgtEl>
                                          <p:spTgt spid="11868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0297"/>
                                        </p:tgtEl>
                                        <p:attrNameLst>
                                          <p:attrName>style.visibility</p:attrName>
                                        </p:attrNameLst>
                                      </p:cBhvr>
                                      <p:to>
                                        <p:strVal val="visible"/>
                                      </p:to>
                                    </p:set>
                                    <p:animEffect transition="in" filter="fade">
                                      <p:cBhvr>
                                        <p:cTn id="16" dur="500"/>
                                        <p:tgtEl>
                                          <p:spTgt spid="3102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0299"/>
                                        </p:tgtEl>
                                        <p:attrNameLst>
                                          <p:attrName>style.visibility</p:attrName>
                                        </p:attrNameLst>
                                      </p:cBhvr>
                                      <p:to>
                                        <p:strVal val="visible"/>
                                      </p:to>
                                    </p:set>
                                    <p:animEffect transition="in" filter="fade">
                                      <p:cBhvr>
                                        <p:cTn id="24" dur="500"/>
                                        <p:tgtEl>
                                          <p:spTgt spid="310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2" grpId="0"/>
      <p:bldP spid="2" grpId="0"/>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uppo 108"/>
          <p:cNvGrpSpPr/>
          <p:nvPr/>
        </p:nvGrpSpPr>
        <p:grpSpPr>
          <a:xfrm>
            <a:off x="902525" y="1493134"/>
            <a:ext cx="3411855" cy="5002916"/>
            <a:chOff x="902525" y="1493134"/>
            <a:chExt cx="3411855" cy="5002916"/>
          </a:xfrm>
        </p:grpSpPr>
        <p:sp>
          <p:nvSpPr>
            <p:cNvPr id="110" name="Figura a mano libera 109"/>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3" name="Figura a mano libera 112"/>
            <p:cNvSpPr>
              <a:spLocks/>
            </p:cNvSpPr>
            <p:nvPr/>
          </p:nvSpPr>
          <p:spPr bwMode="auto">
            <a:xfrm>
              <a:off x="934275" y="1559171"/>
              <a:ext cx="3340100" cy="4828929"/>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28575" cap="flat" cmpd="sng">
              <a:solidFill>
                <a:schemeClr val="accent1"/>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4" name="Figura a mano libera 113"/>
            <p:cNvSpPr>
              <a:spLocks/>
            </p:cNvSpPr>
            <p:nvPr/>
          </p:nvSpPr>
          <p:spPr bwMode="auto">
            <a:xfrm>
              <a:off x="921575" y="1559171"/>
              <a:ext cx="2874963" cy="4828929"/>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28575" cap="flat" cmpd="sng">
              <a:solidFill>
                <a:srgbClr val="00B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5" name="Figura a mano libera 114"/>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28575" cap="flat" cmpd="sng">
              <a:solidFill>
                <a:srgbClr val="92D05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6" name="Figura a mano libera 115"/>
            <p:cNvSpPr>
              <a:spLocks/>
            </p:cNvSpPr>
            <p:nvPr/>
          </p:nvSpPr>
          <p:spPr bwMode="auto">
            <a:xfrm>
              <a:off x="902525" y="1582985"/>
              <a:ext cx="3333750" cy="4805116"/>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28575" cap="flat" cmpd="sng">
              <a:solidFill>
                <a:srgbClr val="7030A0"/>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7" name="Figura a mano libera 116"/>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28575" cap="flat" cmpd="sng">
              <a:solidFill>
                <a:srgbClr val="990099"/>
              </a:solidFill>
              <a:prstDash val="solid"/>
              <a:round/>
              <a:headEnd/>
              <a:tailEnd/>
            </a:ln>
            <a:effectLst>
              <a:outerShdw dist="20000" dir="5400000" rotWithShape="0">
                <a:srgbClr val="000000">
                  <a:alpha val="37999"/>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18" name="Figura a mano libera 117"/>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2857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19" name="Figura a mano libera 118"/>
            <p:cNvSpPr/>
            <p:nvPr/>
          </p:nvSpPr>
          <p:spPr bwMode="auto">
            <a:xfrm>
              <a:off x="910780" y="1524000"/>
              <a:ext cx="3403600" cy="4864100"/>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28575" cap="flat" cmpd="sng" algn="ctr">
              <a:solidFill>
                <a:srgbClr val="00B0F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2" name="Figura a mano libera 121"/>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28575" cap="flat" cmpd="sng" algn="ctr">
              <a:solidFill>
                <a:srgbClr val="66FF3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4" name="Figura a mano libera 123"/>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2857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5" name="Figura a mano libera 124"/>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28575" cap="flat" cmpd="sng" algn="ctr">
              <a:solidFill>
                <a:srgbClr val="FFCC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6" name="Figura a mano libera 125"/>
            <p:cNvSpPr/>
            <p:nvPr/>
          </p:nvSpPr>
          <p:spPr bwMode="auto">
            <a:xfrm>
              <a:off x="961292" y="1524000"/>
              <a:ext cx="3317631" cy="4958862"/>
            </a:xfrm>
            <a:custGeom>
              <a:avLst/>
              <a:gdLst>
                <a:gd name="connsiteX0" fmla="*/ 0 w 3317631"/>
                <a:gd name="connsiteY0" fmla="*/ 193431 h 5207000"/>
                <a:gd name="connsiteX1" fmla="*/ 1629508 w 3317631"/>
                <a:gd name="connsiteY1" fmla="*/ 416169 h 5207000"/>
                <a:gd name="connsiteX2" fmla="*/ 2110154 w 3317631"/>
                <a:gd name="connsiteY2" fmla="*/ 674077 h 5207000"/>
                <a:gd name="connsiteX3" fmla="*/ 1781908 w 3317631"/>
                <a:gd name="connsiteY3" fmla="*/ 4460631 h 5207000"/>
                <a:gd name="connsiteX4" fmla="*/ 3317631 w 3317631"/>
                <a:gd name="connsiteY4" fmla="*/ 5152293 h 5207000"/>
                <a:gd name="connsiteX0" fmla="*/ 0 w 3317631"/>
                <a:gd name="connsiteY0" fmla="*/ 0 h 5013569"/>
                <a:gd name="connsiteX1" fmla="*/ 1629508 w 3317631"/>
                <a:gd name="connsiteY1" fmla="*/ 222738 h 5013569"/>
                <a:gd name="connsiteX2" fmla="*/ 2110154 w 3317631"/>
                <a:gd name="connsiteY2" fmla="*/ 480646 h 5013569"/>
                <a:gd name="connsiteX3" fmla="*/ 1781908 w 3317631"/>
                <a:gd name="connsiteY3" fmla="*/ 4267200 h 5013569"/>
                <a:gd name="connsiteX4" fmla="*/ 3317631 w 3317631"/>
                <a:gd name="connsiteY4" fmla="*/ 4958862 h 50135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165969"/>
                <a:gd name="connsiteX1" fmla="*/ 1629508 w 3317631"/>
                <a:gd name="connsiteY1" fmla="*/ 222738 h 5165969"/>
                <a:gd name="connsiteX2" fmla="*/ 2110154 w 3317631"/>
                <a:gd name="connsiteY2" fmla="*/ 480646 h 5165969"/>
                <a:gd name="connsiteX3" fmla="*/ 1840523 w 3317631"/>
                <a:gd name="connsiteY3" fmla="*/ 4419600 h 5165969"/>
                <a:gd name="connsiteX4" fmla="*/ 3317631 w 3317631"/>
                <a:gd name="connsiteY4" fmla="*/ 4958862 h 5165969"/>
                <a:gd name="connsiteX0" fmla="*/ 0 w 3317631"/>
                <a:gd name="connsiteY0" fmla="*/ 0 h 5083907"/>
                <a:gd name="connsiteX1" fmla="*/ 1629508 w 3317631"/>
                <a:gd name="connsiteY1" fmla="*/ 222738 h 5083907"/>
                <a:gd name="connsiteX2" fmla="*/ 2110154 w 3317631"/>
                <a:gd name="connsiteY2" fmla="*/ 480646 h 5083907"/>
                <a:gd name="connsiteX3" fmla="*/ 1828800 w 3317631"/>
                <a:gd name="connsiteY3" fmla="*/ 4337538 h 5083907"/>
                <a:gd name="connsiteX4" fmla="*/ 3317631 w 3317631"/>
                <a:gd name="connsiteY4" fmla="*/ 4958862 h 5083907"/>
                <a:gd name="connsiteX0" fmla="*/ 0 w 3317631"/>
                <a:gd name="connsiteY0" fmla="*/ 0 h 4958862"/>
                <a:gd name="connsiteX1" fmla="*/ 1629508 w 3317631"/>
                <a:gd name="connsiteY1" fmla="*/ 222738 h 4958862"/>
                <a:gd name="connsiteX2" fmla="*/ 2110154 w 3317631"/>
                <a:gd name="connsiteY2" fmla="*/ 480646 h 4958862"/>
                <a:gd name="connsiteX3" fmla="*/ 1828800 w 3317631"/>
                <a:gd name="connsiteY3" fmla="*/ 4337538 h 4958862"/>
                <a:gd name="connsiteX4" fmla="*/ 3317631 w 3317631"/>
                <a:gd name="connsiteY4" fmla="*/ 4958862 h 495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631" h="4958862">
                  <a:moveTo>
                    <a:pt x="0" y="0"/>
                  </a:moveTo>
                  <a:cubicBezTo>
                    <a:pt x="638908" y="71315"/>
                    <a:pt x="1277816" y="142630"/>
                    <a:pt x="1629508" y="222738"/>
                  </a:cubicBezTo>
                  <a:cubicBezTo>
                    <a:pt x="1981200" y="302846"/>
                    <a:pt x="2073031" y="416169"/>
                    <a:pt x="2110154" y="480646"/>
                  </a:cubicBezTo>
                  <a:cubicBezTo>
                    <a:pt x="2135554" y="1154723"/>
                    <a:pt x="1744785" y="3696677"/>
                    <a:pt x="1828800" y="4337538"/>
                  </a:cubicBezTo>
                  <a:cubicBezTo>
                    <a:pt x="1854199" y="4910381"/>
                    <a:pt x="3317631" y="4958862"/>
                    <a:pt x="3317631" y="4958862"/>
                  </a:cubicBezTo>
                </a:path>
              </a:pathLst>
            </a:custGeom>
            <a:noFill/>
            <a:ln w="1905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28" name="Gruppo 127"/>
            <p:cNvGrpSpPr/>
            <p:nvPr/>
          </p:nvGrpSpPr>
          <p:grpSpPr>
            <a:xfrm>
              <a:off x="965200" y="1524000"/>
              <a:ext cx="2705100" cy="4965701"/>
              <a:chOff x="965200" y="1524000"/>
              <a:chExt cx="2705100" cy="4965701"/>
            </a:xfrm>
          </p:grpSpPr>
          <p:sp>
            <p:nvSpPr>
              <p:cNvPr id="151" name="Figura a mano libera 150"/>
              <p:cNvSpPr/>
              <p:nvPr/>
            </p:nvSpPr>
            <p:spPr bwMode="auto">
              <a:xfrm>
                <a:off x="965200" y="1524001"/>
                <a:ext cx="2705100" cy="4965700"/>
              </a:xfrm>
              <a:custGeom>
                <a:avLst/>
                <a:gdLst>
                  <a:gd name="connsiteX0" fmla="*/ 0 w 2705100"/>
                  <a:gd name="connsiteY0" fmla="*/ 77825 h 5043525"/>
                  <a:gd name="connsiteX1" fmla="*/ 266700 w 2705100"/>
                  <a:gd name="connsiteY1" fmla="*/ 115925 h 5043525"/>
                  <a:gd name="connsiteX2" fmla="*/ 596900 w 2705100"/>
                  <a:gd name="connsiteY2" fmla="*/ 1182725 h 5043525"/>
                  <a:gd name="connsiteX3" fmla="*/ 1003300 w 2705100"/>
                  <a:gd name="connsiteY3" fmla="*/ 43323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1049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77825 h 5043525"/>
                  <a:gd name="connsiteX1" fmla="*/ 266700 w 2705100"/>
                  <a:gd name="connsiteY1" fmla="*/ 115925 h 5043525"/>
                  <a:gd name="connsiteX2" fmla="*/ 596900 w 2705100"/>
                  <a:gd name="connsiteY2" fmla="*/ 1182725 h 5043525"/>
                  <a:gd name="connsiteX3" fmla="*/ 1054100 w 2705100"/>
                  <a:gd name="connsiteY3" fmla="*/ 4497425 h 5043525"/>
                  <a:gd name="connsiteX4" fmla="*/ 2705100 w 2705100"/>
                  <a:gd name="connsiteY4" fmla="*/ 5043525 h 5043525"/>
                  <a:gd name="connsiteX0" fmla="*/ 0 w 2705100"/>
                  <a:gd name="connsiteY0" fmla="*/ 32495 h 4998195"/>
                  <a:gd name="connsiteX1" fmla="*/ 266700 w 2705100"/>
                  <a:gd name="connsiteY1" fmla="*/ 70595 h 4998195"/>
                  <a:gd name="connsiteX2" fmla="*/ 596900 w 2705100"/>
                  <a:gd name="connsiteY2" fmla="*/ 1137395 h 4998195"/>
                  <a:gd name="connsiteX3" fmla="*/ 1054100 w 2705100"/>
                  <a:gd name="connsiteY3" fmla="*/ 4452095 h 4998195"/>
                  <a:gd name="connsiteX4" fmla="*/ 2705100 w 2705100"/>
                  <a:gd name="connsiteY4" fmla="*/ 4998195 h 4998195"/>
                  <a:gd name="connsiteX0" fmla="*/ 0 w 2705100"/>
                  <a:gd name="connsiteY0" fmla="*/ 0 h 4965700"/>
                  <a:gd name="connsiteX1" fmla="*/ 266700 w 2705100"/>
                  <a:gd name="connsiteY1" fmla="*/ 38100 h 4965700"/>
                  <a:gd name="connsiteX2" fmla="*/ 596900 w 2705100"/>
                  <a:gd name="connsiteY2" fmla="*/ 1104900 h 4965700"/>
                  <a:gd name="connsiteX3" fmla="*/ 1054100 w 2705100"/>
                  <a:gd name="connsiteY3" fmla="*/ 4419600 h 4965700"/>
                  <a:gd name="connsiteX4" fmla="*/ 2705100 w 2705100"/>
                  <a:gd name="connsiteY4" fmla="*/ 4965700 h 496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4965700">
                    <a:moveTo>
                      <a:pt x="0" y="0"/>
                    </a:moveTo>
                    <a:cubicBezTo>
                      <a:pt x="105833" y="9525"/>
                      <a:pt x="141817" y="-6350"/>
                      <a:pt x="266700" y="38100"/>
                    </a:cubicBezTo>
                    <a:cubicBezTo>
                      <a:pt x="391583" y="82550"/>
                      <a:pt x="465667" y="374650"/>
                      <a:pt x="596900" y="1104900"/>
                    </a:cubicBezTo>
                    <a:cubicBezTo>
                      <a:pt x="728133" y="1835150"/>
                      <a:pt x="918633" y="3992033"/>
                      <a:pt x="1054100" y="4419600"/>
                    </a:cubicBezTo>
                    <a:cubicBezTo>
                      <a:pt x="1189567" y="4847167"/>
                      <a:pt x="2029883" y="4931833"/>
                      <a:pt x="27051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5" name="Figura a mano libera 194"/>
              <p:cNvSpPr/>
              <p:nvPr/>
            </p:nvSpPr>
            <p:spPr bwMode="auto">
              <a:xfrm>
                <a:off x="1016000" y="1524000"/>
                <a:ext cx="2603500" cy="4965700"/>
              </a:xfrm>
              <a:custGeom>
                <a:avLst/>
                <a:gdLst>
                  <a:gd name="connsiteX0" fmla="*/ 0 w 2603500"/>
                  <a:gd name="connsiteY0" fmla="*/ 0 h 4965700"/>
                  <a:gd name="connsiteX1" fmla="*/ 825500 w 2603500"/>
                  <a:gd name="connsiteY1" fmla="*/ 127000 h 4965700"/>
                  <a:gd name="connsiteX2" fmla="*/ 1689100 w 2603500"/>
                  <a:gd name="connsiteY2" fmla="*/ 520700 h 4965700"/>
                  <a:gd name="connsiteX3" fmla="*/ 1841500 w 2603500"/>
                  <a:gd name="connsiteY3" fmla="*/ 1130300 h 4965700"/>
                  <a:gd name="connsiteX4" fmla="*/ 1612900 w 2603500"/>
                  <a:gd name="connsiteY4" fmla="*/ 2324100 h 4965700"/>
                  <a:gd name="connsiteX5" fmla="*/ 1447800 w 2603500"/>
                  <a:gd name="connsiteY5" fmla="*/ 3695700 h 4965700"/>
                  <a:gd name="connsiteX6" fmla="*/ 1638300 w 2603500"/>
                  <a:gd name="connsiteY6" fmla="*/ 4559300 h 4965700"/>
                  <a:gd name="connsiteX7" fmla="*/ 2603500 w 2603500"/>
                  <a:gd name="connsiteY7"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500" h="4965700">
                    <a:moveTo>
                      <a:pt x="0" y="0"/>
                    </a:moveTo>
                    <a:cubicBezTo>
                      <a:pt x="271991" y="20108"/>
                      <a:pt x="543983" y="40217"/>
                      <a:pt x="825500" y="127000"/>
                    </a:cubicBezTo>
                    <a:cubicBezTo>
                      <a:pt x="1107017" y="213783"/>
                      <a:pt x="1519767" y="353483"/>
                      <a:pt x="1689100" y="520700"/>
                    </a:cubicBezTo>
                    <a:cubicBezTo>
                      <a:pt x="1858433" y="687917"/>
                      <a:pt x="1854200" y="829733"/>
                      <a:pt x="1841500" y="1130300"/>
                    </a:cubicBezTo>
                    <a:cubicBezTo>
                      <a:pt x="1828800" y="1430867"/>
                      <a:pt x="1678517" y="1896533"/>
                      <a:pt x="1612900" y="2324100"/>
                    </a:cubicBezTo>
                    <a:cubicBezTo>
                      <a:pt x="1547283" y="2751667"/>
                      <a:pt x="1443567" y="3323167"/>
                      <a:pt x="1447800" y="3695700"/>
                    </a:cubicBezTo>
                    <a:cubicBezTo>
                      <a:pt x="1452033" y="4068233"/>
                      <a:pt x="1445683" y="4347633"/>
                      <a:pt x="1638300" y="4559300"/>
                    </a:cubicBezTo>
                    <a:cubicBezTo>
                      <a:pt x="1830917" y="4770967"/>
                      <a:pt x="2217208" y="4868333"/>
                      <a:pt x="26035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6" name="Figura a mano libera 195"/>
              <p:cNvSpPr/>
              <p:nvPr/>
            </p:nvSpPr>
            <p:spPr bwMode="auto">
              <a:xfrm>
                <a:off x="1104900" y="1524000"/>
                <a:ext cx="2489200" cy="4965700"/>
              </a:xfrm>
              <a:custGeom>
                <a:avLst/>
                <a:gdLst>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 name="connsiteX0" fmla="*/ 0 w 2489200"/>
                  <a:gd name="connsiteY0" fmla="*/ 0 h 4965700"/>
                  <a:gd name="connsiteX1" fmla="*/ 1473200 w 2489200"/>
                  <a:gd name="connsiteY1" fmla="*/ 63500 h 4965700"/>
                  <a:gd name="connsiteX2" fmla="*/ 1866900 w 2489200"/>
                  <a:gd name="connsiteY2" fmla="*/ 228600 h 4965700"/>
                  <a:gd name="connsiteX3" fmla="*/ 1968500 w 2489200"/>
                  <a:gd name="connsiteY3" fmla="*/ 1981200 h 4965700"/>
                  <a:gd name="connsiteX4" fmla="*/ 2146300 w 2489200"/>
                  <a:gd name="connsiteY4" fmla="*/ 3733800 h 4965700"/>
                  <a:gd name="connsiteX5" fmla="*/ 2489200 w 2489200"/>
                  <a:gd name="connsiteY5" fmla="*/ 4965700 h 496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9200" h="4965700">
                    <a:moveTo>
                      <a:pt x="0" y="0"/>
                    </a:moveTo>
                    <a:cubicBezTo>
                      <a:pt x="581025" y="12700"/>
                      <a:pt x="1162050" y="25400"/>
                      <a:pt x="1473200" y="63500"/>
                    </a:cubicBezTo>
                    <a:cubicBezTo>
                      <a:pt x="1784350" y="101600"/>
                      <a:pt x="1808163" y="18520"/>
                      <a:pt x="1866900" y="228600"/>
                    </a:cubicBezTo>
                    <a:cubicBezTo>
                      <a:pt x="1925637" y="438680"/>
                      <a:pt x="1921933" y="1397000"/>
                      <a:pt x="1968500" y="1981200"/>
                    </a:cubicBezTo>
                    <a:cubicBezTo>
                      <a:pt x="2015067" y="2565400"/>
                      <a:pt x="2059517" y="3236383"/>
                      <a:pt x="2146300" y="3733800"/>
                    </a:cubicBezTo>
                    <a:cubicBezTo>
                      <a:pt x="2233083" y="4231217"/>
                      <a:pt x="2361141" y="4598458"/>
                      <a:pt x="2489200" y="4965700"/>
                    </a:cubicBezTo>
                  </a:path>
                </a:pathLst>
              </a:custGeom>
              <a:noFill/>
              <a:ln w="38100" cap="flat" cmpd="sng" algn="ctr">
                <a:solidFill>
                  <a:schemeClr val="accent1">
                    <a:lumMod val="7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sp>
        <p:nvSpPr>
          <p:cNvPr id="47" name="CasellaDiTesto 46"/>
          <p:cNvSpPr txBox="1"/>
          <p:nvPr/>
        </p:nvSpPr>
        <p:spPr>
          <a:xfrm>
            <a:off x="5599113" y="1368671"/>
            <a:ext cx="3544887" cy="954107"/>
          </a:xfrm>
          <a:prstGeom prst="rect">
            <a:avLst/>
          </a:prstGeom>
          <a:noFill/>
        </p:spPr>
        <p:txBody>
          <a:bodyPr>
            <a:spAutoFit/>
          </a:bodyPr>
          <a:lstStyle/>
          <a:p>
            <a:pPr algn="ct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Hotter than </a:t>
            </a:r>
            <a:r>
              <a:rPr lang="en-GB" altLang="ja-JP" sz="2800" dirty="0">
                <a:solidFill>
                  <a:schemeClr val="bg1"/>
                </a:solidFill>
                <a:effectLst>
                  <a:outerShdw blurRad="38100" dist="38100" dir="2700000" algn="tl">
                    <a:srgbClr val="000000"/>
                  </a:outerShdw>
                </a:effectLst>
                <a:latin typeface="Calibri" pitchFamily="34" charset="0"/>
                <a:cs typeface="Arial" pitchFamily="34" charset="0"/>
              </a:rPr>
              <a:t>“expected”?</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8" name="CasellaDiTesto 47"/>
          <p:cNvSpPr txBox="1"/>
          <p:nvPr/>
        </p:nvSpPr>
        <p:spPr>
          <a:xfrm>
            <a:off x="5599113" y="4870696"/>
            <a:ext cx="3544887" cy="954107"/>
          </a:xfrm>
          <a:prstGeom prst="rect">
            <a:avLst/>
          </a:prstGeom>
          <a:noFill/>
        </p:spPr>
        <p:txBody>
          <a:bodyPr>
            <a:spAutoFit/>
          </a:bodyPr>
          <a:lstStyle/>
          <a:p>
            <a:pPr algn="ct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Colder than </a:t>
            </a:r>
            <a:r>
              <a:rPr lang="en-GB" altLang="ja-JP" sz="2800" dirty="0">
                <a:solidFill>
                  <a:schemeClr val="bg1"/>
                </a:solidFill>
                <a:effectLst>
                  <a:outerShdw blurRad="38100" dist="38100" dir="2700000" algn="tl">
                    <a:srgbClr val="000000"/>
                  </a:outerShdw>
                </a:effectLst>
                <a:latin typeface="Calibri" pitchFamily="34" charset="0"/>
                <a:cs typeface="Arial" pitchFamily="34" charset="0"/>
              </a:rPr>
              <a:t>“expected”?</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49" name="CasellaDiTesto 48"/>
          <p:cNvSpPr txBox="1"/>
          <p:nvPr/>
        </p:nvSpPr>
        <p:spPr>
          <a:xfrm>
            <a:off x="5908431" y="2287834"/>
            <a:ext cx="3083169" cy="1508105"/>
          </a:xfrm>
          <a:prstGeom prst="rect">
            <a:avLst/>
          </a:prstGeom>
          <a:noFill/>
        </p:spPr>
        <p:txBody>
          <a:bodyPr wrap="square">
            <a:spAutoFit/>
          </a:bodyPr>
          <a:lstStyle/>
          <a:p>
            <a:pPr algn="ctr" eaLnBrk="0" hangingPunct="0">
              <a:defRPr/>
            </a:pPr>
            <a:r>
              <a:rPr lang="en-GB" sz="2400" dirty="0">
                <a:solidFill>
                  <a:srgbClr val="FFFF00"/>
                </a:solidFill>
                <a:effectLst>
                  <a:outerShdw blurRad="38100" dist="38100" dir="2700000" algn="tl">
                    <a:srgbClr val="000000"/>
                  </a:outerShdw>
                </a:effectLst>
                <a:latin typeface="Calibri" pitchFamily="34" charset="0"/>
                <a:cs typeface="Arial" pitchFamily="34" charset="0"/>
              </a:rPr>
              <a:t>Internal heating</a:t>
            </a:r>
            <a:r>
              <a:rPr lang="en-GB" sz="2000" dirty="0">
                <a:solidFill>
                  <a:srgbClr val="FFFF00"/>
                </a:solidFill>
                <a:effectLst>
                  <a:outerShdw blurRad="38100" dist="38100" dir="2700000" algn="tl">
                    <a:srgbClr val="000000"/>
                  </a:outerShdw>
                </a:effectLst>
                <a:latin typeface="Calibri" pitchFamily="34" charset="0"/>
                <a:cs typeface="Arial" pitchFamily="34" charset="0"/>
              </a:rPr>
              <a:t>              (U, Th, K radiogenic heat);       </a:t>
            </a:r>
            <a:r>
              <a:rPr lang="en-GB" sz="2400" dirty="0">
                <a:solidFill>
                  <a:srgbClr val="FFFF00"/>
                </a:solidFill>
                <a:effectLst>
                  <a:outerShdw blurRad="38100" dist="38100" dir="2700000" algn="tl">
                    <a:srgbClr val="000000"/>
                  </a:outerShdw>
                </a:effectLst>
                <a:latin typeface="Calibri" pitchFamily="34" charset="0"/>
                <a:cs typeface="Arial" pitchFamily="34" charset="0"/>
              </a:rPr>
              <a:t>Shear heating</a:t>
            </a:r>
          </a:p>
          <a:p>
            <a:pPr algn="ctr" eaLnBrk="0" hangingPunct="0">
              <a:defRPr/>
            </a:pPr>
            <a:r>
              <a:rPr lang="en-GB" sz="2400" dirty="0">
                <a:solidFill>
                  <a:srgbClr val="FFFF00"/>
                </a:solidFill>
                <a:effectLst>
                  <a:outerShdw blurRad="38100" dist="38100" dir="2700000" algn="tl">
                    <a:srgbClr val="000000"/>
                  </a:outerShdw>
                </a:effectLst>
                <a:latin typeface="Calibri" pitchFamily="34" charset="0"/>
                <a:cs typeface="Arial" pitchFamily="34" charset="0"/>
              </a:rPr>
              <a:t>Thermal insulation</a:t>
            </a:r>
            <a:endParaRPr lang="en-GB" sz="2000" dirty="0">
              <a:solidFill>
                <a:srgbClr val="FFFF00"/>
              </a:solidFill>
              <a:effectLst>
                <a:outerShdw blurRad="38100" dist="38100" dir="2700000" algn="tl">
                  <a:srgbClr val="000000"/>
                </a:outerShdw>
              </a:effectLst>
              <a:latin typeface="Calibri" pitchFamily="34" charset="0"/>
              <a:cs typeface="Arial" pitchFamily="34" charset="0"/>
            </a:endParaRPr>
          </a:p>
        </p:txBody>
      </p:sp>
      <p:sp>
        <p:nvSpPr>
          <p:cNvPr id="50" name="CasellaDiTesto 49"/>
          <p:cNvSpPr txBox="1"/>
          <p:nvPr/>
        </p:nvSpPr>
        <p:spPr>
          <a:xfrm>
            <a:off x="5572125" y="5776694"/>
            <a:ext cx="3571875" cy="400110"/>
          </a:xfrm>
          <a:prstGeom prst="rect">
            <a:avLst/>
          </a:prstGeom>
          <a:noFill/>
        </p:spPr>
        <p:txBody>
          <a:bodyPr wrap="square">
            <a:spAutoFit/>
          </a:bodyPr>
          <a:lstStyle/>
          <a:p>
            <a:pPr algn="ctr" eaLnBrk="0" hangingPunct="0">
              <a:defRPr/>
            </a:pPr>
            <a:r>
              <a:rPr lang="en-GB" sz="2000" dirty="0">
                <a:solidFill>
                  <a:srgbClr val="FFFF00"/>
                </a:solidFill>
                <a:effectLst>
                  <a:outerShdw blurRad="38100" dist="38100" dir="2700000" algn="tl">
                    <a:srgbClr val="000000"/>
                  </a:outerShdw>
                </a:effectLst>
                <a:latin typeface="Calibri" pitchFamily="34" charset="0"/>
                <a:cs typeface="Arial" pitchFamily="34" charset="0"/>
              </a:rPr>
              <a:t>Secular cooling of the core</a:t>
            </a:r>
          </a:p>
        </p:txBody>
      </p:sp>
      <p:sp>
        <p:nvSpPr>
          <p:cNvPr id="59" name="CasellaDiTesto 58"/>
          <p:cNvSpPr txBox="1"/>
          <p:nvPr/>
        </p:nvSpPr>
        <p:spPr>
          <a:xfrm>
            <a:off x="5599113" y="6126162"/>
            <a:ext cx="3544887" cy="400110"/>
          </a:xfrm>
          <a:prstGeom prst="rect">
            <a:avLst/>
          </a:prstGeom>
          <a:noFill/>
        </p:spPr>
        <p:txBody>
          <a:bodyPr>
            <a:spAutoFit/>
          </a:bodyPr>
          <a:lstStyle/>
          <a:p>
            <a:pPr algn="ctr" eaLnBrk="0" hangingPunct="0">
              <a:defRPr/>
            </a:pPr>
            <a:r>
              <a:rPr lang="en-GB" sz="2000" dirty="0">
                <a:solidFill>
                  <a:srgbClr val="FFFF00"/>
                </a:solidFill>
                <a:effectLst>
                  <a:outerShdw blurRad="38100" dist="38100" dir="2700000" algn="tl">
                    <a:srgbClr val="000000"/>
                  </a:outerShdw>
                </a:effectLst>
                <a:latin typeface="Calibri" pitchFamily="34" charset="0"/>
                <a:cs typeface="Arial" pitchFamily="34" charset="0"/>
              </a:rPr>
              <a:t>…Or low CMB temperature…</a:t>
            </a:r>
          </a:p>
        </p:txBody>
      </p:sp>
      <p:grpSp>
        <p:nvGrpSpPr>
          <p:cNvPr id="67" name="Group 71"/>
          <p:cNvGrpSpPr>
            <a:grpSpLocks/>
          </p:cNvGrpSpPr>
          <p:nvPr/>
        </p:nvGrpSpPr>
        <p:grpSpPr bwMode="auto">
          <a:xfrm>
            <a:off x="69088" y="857496"/>
            <a:ext cx="5721350" cy="5781478"/>
            <a:chOff x="0" y="538"/>
            <a:chExt cx="3604" cy="3883"/>
          </a:xfrm>
        </p:grpSpPr>
        <p:sp>
          <p:nvSpPr>
            <p:cNvPr id="68"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69" name="CasellaDiTesto 68"/>
            <p:cNvSpPr txBox="1"/>
            <p:nvPr/>
          </p:nvSpPr>
          <p:spPr bwMode="auto">
            <a:xfrm rot="16200000">
              <a:off x="-218" y="2509"/>
              <a:ext cx="836" cy="233"/>
            </a:xfrm>
            <a:prstGeom prst="rect">
              <a:avLst/>
            </a:prstGeom>
            <a:noFill/>
          </p:spPr>
          <p:txBody>
            <a:bodyPr wrap="none">
              <a:spAutoFit/>
            </a:bodyPr>
            <a:lstStyle/>
            <a:p>
              <a:pPr eaLnBrk="0" hangingPunct="0">
                <a:defRPr/>
              </a:pPr>
              <a:r>
                <a:rPr lang="en-GB" sz="1800" dirty="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70" name="CasellaDiTesto 69"/>
            <p:cNvSpPr txBox="1"/>
            <p:nvPr/>
          </p:nvSpPr>
          <p:spPr bwMode="auto">
            <a:xfrm>
              <a:off x="1397"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71" name="CasellaDiTesto 70"/>
            <p:cNvSpPr txBox="1"/>
            <p:nvPr/>
          </p:nvSpPr>
          <p:spPr bwMode="auto">
            <a:xfrm>
              <a:off x="900" y="538"/>
              <a:ext cx="1133" cy="248"/>
            </a:xfrm>
            <a:prstGeom prst="rect">
              <a:avLst/>
            </a:prstGeom>
            <a:noFill/>
          </p:spPr>
          <p:txBody>
            <a:bodyPr wrap="none">
              <a:spAutoFit/>
            </a:bodyPr>
            <a:lstStyle/>
            <a:p>
              <a:pP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72" name="CasellaDiTesto 71"/>
            <p:cNvSpPr txBox="1"/>
            <p:nvPr/>
          </p:nvSpPr>
          <p:spPr bwMode="auto">
            <a:xfrm>
              <a:off x="1956"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73" name="CasellaDiTesto 72"/>
            <p:cNvSpPr txBox="1"/>
            <p:nvPr/>
          </p:nvSpPr>
          <p:spPr bwMode="auto">
            <a:xfrm>
              <a:off x="2459"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74" name="CasellaDiTesto 73"/>
            <p:cNvSpPr txBox="1"/>
            <p:nvPr/>
          </p:nvSpPr>
          <p:spPr bwMode="auto">
            <a:xfrm>
              <a:off x="81" y="30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75"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76"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77"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78"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79"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80"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81"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82"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83"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84"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85"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86"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87"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88" name="CasellaDiTesto 87"/>
            <p:cNvSpPr txBox="1"/>
            <p:nvPr/>
          </p:nvSpPr>
          <p:spPr bwMode="auto">
            <a:xfrm>
              <a:off x="90" y="4173"/>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89" name="CasellaDiTesto 88"/>
            <p:cNvSpPr txBox="1"/>
            <p:nvPr/>
          </p:nvSpPr>
          <p:spPr bwMode="auto">
            <a:xfrm>
              <a:off x="92" y="19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90" name="CasellaDiTesto 89"/>
            <p:cNvSpPr txBox="1"/>
            <p:nvPr/>
          </p:nvSpPr>
          <p:spPr bwMode="auto">
            <a:xfrm>
              <a:off x="301" y="869"/>
              <a:ext cx="190"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91"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92"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93"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94" name="CasellaDiTesto 93"/>
            <p:cNvSpPr txBox="1"/>
            <p:nvPr/>
          </p:nvSpPr>
          <p:spPr bwMode="auto">
            <a:xfrm>
              <a:off x="825"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95"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96"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97"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98"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99" name="Rettangolo 126"/>
            <p:cNvSpPr>
              <a:spLocks noChangeArrowheads="1"/>
            </p:cNvSpPr>
            <p:nvPr/>
          </p:nvSpPr>
          <p:spPr bwMode="auto">
            <a:xfrm>
              <a:off x="540" y="988"/>
              <a:ext cx="2124" cy="3332"/>
            </a:xfrm>
            <a:prstGeom prst="rect">
              <a:avLst/>
            </a:prstGeom>
            <a:noFill/>
            <a:ln w="38100">
              <a:solidFill>
                <a:schemeClr val="bg1"/>
              </a:solidFill>
              <a:round/>
              <a:headEnd/>
              <a:tailEnd/>
            </a:ln>
          </p:spPr>
          <p:txBody>
            <a:bodyPr/>
            <a:lstStyle/>
            <a:p>
              <a:pPr eaLnBrk="0" hangingPunct="0"/>
              <a:endParaRPr lang="en-GB">
                <a:latin typeface="Calibri" pitchFamily="34" charset="0"/>
              </a:endParaRPr>
            </a:p>
          </p:txBody>
        </p:sp>
        <p:cxnSp>
          <p:nvCxnSpPr>
            <p:cNvPr id="100" name="Connettore 1 99"/>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101"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102"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103"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104"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105"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106"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107"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108" name="Figura a mano libera 107"/>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111" name="Connettore 1 110"/>
          <p:cNvCxnSpPr>
            <a:cxnSpLocks noChangeShapeType="1"/>
            <a:endCxn id="112" idx="8"/>
          </p:cNvCxnSpPr>
          <p:nvPr/>
        </p:nvCxnSpPr>
        <p:spPr bwMode="auto">
          <a:xfrm>
            <a:off x="1907413" y="1546471"/>
            <a:ext cx="923551" cy="4666266"/>
          </a:xfrm>
          <a:prstGeom prst="line">
            <a:avLst/>
          </a:prstGeom>
          <a:noFill/>
          <a:ln w="19050">
            <a:solidFill>
              <a:srgbClr val="FFFF00"/>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112" name="Figura a mano libera 111"/>
          <p:cNvSpPr>
            <a:spLocks/>
          </p:cNvSpPr>
          <p:nvPr/>
        </p:nvSpPr>
        <p:spPr bwMode="auto">
          <a:xfrm>
            <a:off x="900938" y="1538534"/>
            <a:ext cx="3281362" cy="4897437"/>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28575"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191" name="Freccia a destra 190"/>
          <p:cNvSpPr/>
          <p:nvPr/>
        </p:nvSpPr>
        <p:spPr>
          <a:xfrm flipH="1">
            <a:off x="3474613" y="1724609"/>
            <a:ext cx="1376362" cy="788987"/>
          </a:xfrm>
          <a:prstGeom prst="rightArrow">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2" name="Freccia a destra 191"/>
          <p:cNvSpPr/>
          <p:nvPr/>
        </p:nvSpPr>
        <p:spPr>
          <a:xfrm flipH="1">
            <a:off x="3474613" y="5266321"/>
            <a:ext cx="1376362" cy="928688"/>
          </a:xfrm>
          <a:prstGeom prst="rightArrow">
            <a:avLst/>
          </a:prstGeom>
          <a:solidFill>
            <a:srgbClr val="0000FF"/>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3" name="Freccia a destra 192"/>
          <p:cNvSpPr/>
          <p:nvPr/>
        </p:nvSpPr>
        <p:spPr>
          <a:xfrm rot="8822751" flipH="1">
            <a:off x="1715623" y="2501776"/>
            <a:ext cx="623367" cy="287431"/>
          </a:xfrm>
          <a:prstGeom prst="rightArrow">
            <a:avLst/>
          </a:prstGeom>
          <a:solidFill>
            <a:srgbClr val="66FF33"/>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endParaRPr>
          </a:p>
        </p:txBody>
      </p:sp>
      <p:sp>
        <p:nvSpPr>
          <p:cNvPr id="194" name="CasellaDiTesto 193"/>
          <p:cNvSpPr txBox="1"/>
          <p:nvPr/>
        </p:nvSpPr>
        <p:spPr>
          <a:xfrm>
            <a:off x="883599" y="2827340"/>
            <a:ext cx="1458179" cy="646331"/>
          </a:xfrm>
          <a:prstGeom prst="rect">
            <a:avLst/>
          </a:prstGeom>
          <a:noFill/>
        </p:spPr>
        <p:txBody>
          <a:bodyPr wrap="square">
            <a:spAutoFit/>
          </a:bodyPr>
          <a:lstStyle/>
          <a:p>
            <a:pPr algn="ctr" eaLnBrk="0" hangingPunct="0">
              <a:defRPr/>
            </a:pPr>
            <a:r>
              <a:rPr lang="en-GB" dirty="0">
                <a:solidFill>
                  <a:srgbClr val="FFFF00"/>
                </a:solidFill>
                <a:effectLst>
                  <a:outerShdw blurRad="38100" dist="38100" dir="2700000" algn="tl">
                    <a:srgbClr val="000000"/>
                  </a:outerShdw>
                </a:effectLst>
                <a:latin typeface="Calibri" pitchFamily="34" charset="0"/>
                <a:cs typeface="Arial" pitchFamily="34" charset="0"/>
              </a:rPr>
              <a:t>Slab cooling in the TZ</a:t>
            </a:r>
          </a:p>
        </p:txBody>
      </p:sp>
      <p:sp>
        <p:nvSpPr>
          <p:cNvPr id="120"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xit" presetSubtype="0" fill="hold" nodeType="withEffect">
                                  <p:stCondLst>
                                    <p:cond delay="0"/>
                                  </p:stCondLst>
                                  <p:childTnLst>
                                    <p:animEffect transition="out" filter="fade">
                                      <p:cBhvr>
                                        <p:cTn id="9" dur="500"/>
                                        <p:tgtEl>
                                          <p:spTgt spid="111"/>
                                        </p:tgtEl>
                                      </p:cBhvr>
                                    </p:animEffect>
                                    <p:set>
                                      <p:cBhvr>
                                        <p:cTn id="10" dur="1" fill="hold">
                                          <p:stCondLst>
                                            <p:cond delay="499"/>
                                          </p:stCondLst>
                                        </p:cTn>
                                        <p:tgtEl>
                                          <p:spTgt spid="1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wipe(right)">
                                      <p:cBhvr>
                                        <p:cTn id="15" dur="500"/>
                                        <p:tgtEl>
                                          <p:spTgt spid="19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wipe(right)">
                                      <p:cBhvr>
                                        <p:cTn id="29" dur="500"/>
                                        <p:tgtEl>
                                          <p:spTgt spid="19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3"/>
                                        </p:tgtEl>
                                        <p:attrNameLst>
                                          <p:attrName>style.visibility</p:attrName>
                                        </p:attrNameLst>
                                      </p:cBhvr>
                                      <p:to>
                                        <p:strVal val="visible"/>
                                      </p:to>
                                    </p:set>
                                    <p:animEffect transition="in" filter="wipe(left)">
                                      <p:cBhvr>
                                        <p:cTn id="48" dur="500"/>
                                        <p:tgtEl>
                                          <p:spTgt spid="19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fade">
                                      <p:cBhvr>
                                        <p:cTn id="5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9" grpId="0"/>
      <p:bldP spid="191" grpId="0" animBg="1"/>
      <p:bldP spid="192" grpId="0" animBg="1"/>
      <p:bldP spid="193" grpId="0" animBg="1"/>
      <p:bldP spid="19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p:cNvPicPr>
            <a:picLocks noChangeAspect="1" noChangeArrowheads="1"/>
          </p:cNvPicPr>
          <p:nvPr/>
        </p:nvPicPr>
        <p:blipFill rotWithShape="1">
          <a:blip r:embed="rId3" cstate="print"/>
          <a:srcRect b="24541"/>
          <a:stretch/>
        </p:blipFill>
        <p:spPr bwMode="auto">
          <a:xfrm>
            <a:off x="-1" y="1993484"/>
            <a:ext cx="9144001" cy="3728786"/>
          </a:xfrm>
          <a:prstGeom prst="rect">
            <a:avLst/>
          </a:prstGeom>
          <a:noFill/>
          <a:ln w="12700" algn="ctr">
            <a:noFill/>
            <a:miter lim="800000"/>
            <a:headEnd/>
            <a:tailEnd/>
          </a:ln>
        </p:spPr>
      </p:pic>
      <p:sp>
        <p:nvSpPr>
          <p:cNvPr id="6"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sp>
        <p:nvSpPr>
          <p:cNvPr id="7" name="Text Box 3"/>
          <p:cNvSpPr txBox="1">
            <a:spLocks noChangeArrowheads="1"/>
          </p:cNvSpPr>
          <p:nvPr/>
        </p:nvSpPr>
        <p:spPr bwMode="auto">
          <a:xfrm>
            <a:off x="12700" y="746125"/>
            <a:ext cx="913130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pic>
        <p:nvPicPr>
          <p:cNvPr id="2" name="Immagine 1"/>
          <p:cNvPicPr>
            <a:picLocks noChangeAspect="1"/>
          </p:cNvPicPr>
          <p:nvPr/>
        </p:nvPicPr>
        <p:blipFill>
          <a:blip r:embed="rId3" cstate="print"/>
          <a:stretch>
            <a:fillRect/>
          </a:stretch>
        </p:blipFill>
        <p:spPr>
          <a:xfrm>
            <a:off x="0" y="2099105"/>
            <a:ext cx="9144000" cy="3621386"/>
          </a:xfrm>
          <a:prstGeom prst="rect">
            <a:avLst/>
          </a:prstGeom>
        </p:spPr>
      </p:pic>
      <p:sp>
        <p:nvSpPr>
          <p:cNvPr id="6" name="Text Box 3"/>
          <p:cNvSpPr txBox="1">
            <a:spLocks noChangeArrowheads="1"/>
          </p:cNvSpPr>
          <p:nvPr/>
        </p:nvSpPr>
        <p:spPr bwMode="auto">
          <a:xfrm>
            <a:off x="12700" y="746125"/>
            <a:ext cx="913130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More information about the thermal state of the mantle and the significance of the Potential Temperature can be found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663700" y="12700"/>
            <a:ext cx="5816600" cy="823913"/>
          </a:xfrm>
          <a:prstGeom prst="rect">
            <a:avLst/>
          </a:prstGeom>
          <a:noFill/>
          <a:ln w="9525" algn="ctr">
            <a:noFill/>
            <a:miter lim="800000"/>
            <a:headEnd/>
            <a:tailEnd/>
          </a:ln>
          <a:effectLst/>
        </p:spPr>
        <p:txBody>
          <a:bodyPr wrap="square">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Potential Temperature</a:t>
            </a:r>
          </a:p>
        </p:txBody>
      </p:sp>
      <p:grpSp>
        <p:nvGrpSpPr>
          <p:cNvPr id="11" name="Gruppo 10"/>
          <p:cNvGrpSpPr/>
          <p:nvPr/>
        </p:nvGrpSpPr>
        <p:grpSpPr>
          <a:xfrm>
            <a:off x="188685" y="4665697"/>
            <a:ext cx="8766630" cy="1764129"/>
            <a:chOff x="0" y="4541303"/>
            <a:chExt cx="9144001" cy="2183347"/>
          </a:xfrm>
        </p:grpSpPr>
        <p:pic>
          <p:nvPicPr>
            <p:cNvPr id="2052" name="Picture 4"/>
            <p:cNvPicPr>
              <a:picLocks noChangeAspect="1" noChangeArrowheads="1"/>
            </p:cNvPicPr>
            <p:nvPr/>
          </p:nvPicPr>
          <p:blipFill>
            <a:blip r:embed="rId3" cstate="print"/>
            <a:srcRect b="93783"/>
            <a:stretch>
              <a:fillRect/>
            </a:stretch>
          </p:blipFill>
          <p:spPr bwMode="auto">
            <a:xfrm>
              <a:off x="0" y="4541303"/>
              <a:ext cx="9144001" cy="183097"/>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t="69878" b="12795"/>
            <a:stretch>
              <a:fillRect/>
            </a:stretch>
          </p:blipFill>
          <p:spPr bwMode="auto">
            <a:xfrm>
              <a:off x="0" y="6005276"/>
              <a:ext cx="9144001" cy="510336"/>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t="91530"/>
            <a:stretch>
              <a:fillRect/>
            </a:stretch>
          </p:blipFill>
          <p:spPr bwMode="auto">
            <a:xfrm>
              <a:off x="0" y="6475176"/>
              <a:ext cx="9144001" cy="249474"/>
            </a:xfrm>
            <a:prstGeom prst="rect">
              <a:avLst/>
            </a:prstGeom>
            <a:noFill/>
            <a:ln w="9525">
              <a:noFill/>
              <a:miter lim="800000"/>
              <a:headEnd/>
              <a:tailEnd/>
            </a:ln>
          </p:spPr>
        </p:pic>
        <p:pic>
          <p:nvPicPr>
            <p:cNvPr id="23" name="Picture 4"/>
            <p:cNvPicPr>
              <a:picLocks noChangeAspect="1" noChangeArrowheads="1"/>
            </p:cNvPicPr>
            <p:nvPr/>
          </p:nvPicPr>
          <p:blipFill>
            <a:blip r:embed="rId3" cstate="print"/>
            <a:srcRect t="10522" b="45598"/>
            <a:stretch>
              <a:fillRect/>
            </a:stretch>
          </p:blipFill>
          <p:spPr bwMode="auto">
            <a:xfrm>
              <a:off x="0" y="4717876"/>
              <a:ext cx="9144001" cy="1292399"/>
            </a:xfrm>
            <a:prstGeom prst="rect">
              <a:avLst/>
            </a:prstGeom>
            <a:noFill/>
            <a:ln w="9525">
              <a:noFill/>
              <a:miter lim="800000"/>
              <a:headEnd/>
              <a:tailEnd/>
            </a:ln>
          </p:spPr>
        </p:pic>
      </p:grpSp>
      <p:grpSp>
        <p:nvGrpSpPr>
          <p:cNvPr id="16" name="Gruppo 15"/>
          <p:cNvGrpSpPr/>
          <p:nvPr/>
        </p:nvGrpSpPr>
        <p:grpSpPr>
          <a:xfrm>
            <a:off x="188686" y="58059"/>
            <a:ext cx="8766628" cy="2163961"/>
            <a:chOff x="0" y="9030"/>
            <a:chExt cx="9144000" cy="2574150"/>
          </a:xfrm>
        </p:grpSpPr>
        <p:pic>
          <p:nvPicPr>
            <p:cNvPr id="2050" name="Picture 2"/>
            <p:cNvPicPr>
              <a:picLocks noChangeAspect="1" noChangeArrowheads="1"/>
            </p:cNvPicPr>
            <p:nvPr/>
          </p:nvPicPr>
          <p:blipFill>
            <a:blip r:embed="rId4" cstate="print"/>
            <a:srcRect b="92429"/>
            <a:stretch>
              <a:fillRect/>
            </a:stretch>
          </p:blipFill>
          <p:spPr bwMode="auto">
            <a:xfrm>
              <a:off x="0" y="9030"/>
              <a:ext cx="9144000" cy="248145"/>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t="11059" b="49000"/>
            <a:stretch>
              <a:fillRect/>
            </a:stretch>
          </p:blipFill>
          <p:spPr bwMode="auto">
            <a:xfrm>
              <a:off x="0" y="247675"/>
              <a:ext cx="9144000" cy="1309117"/>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t="92062" b="731"/>
            <a:stretch>
              <a:fillRect/>
            </a:stretch>
          </p:blipFill>
          <p:spPr bwMode="auto">
            <a:xfrm>
              <a:off x="0" y="2346960"/>
              <a:ext cx="9144000" cy="236220"/>
            </a:xfrm>
            <a:prstGeom prst="rect">
              <a:avLst/>
            </a:prstGeom>
            <a:noFill/>
            <a:ln w="9525">
              <a:noFill/>
              <a:miter lim="800000"/>
              <a:headEnd/>
              <a:tailEnd/>
            </a:ln>
          </p:spPr>
        </p:pic>
        <p:pic>
          <p:nvPicPr>
            <p:cNvPr id="24" name="Picture 2"/>
            <p:cNvPicPr>
              <a:picLocks noChangeAspect="1" noChangeArrowheads="1"/>
            </p:cNvPicPr>
            <p:nvPr/>
          </p:nvPicPr>
          <p:blipFill>
            <a:blip r:embed="rId4" cstate="print"/>
            <a:srcRect t="63562" b="11349"/>
            <a:stretch>
              <a:fillRect/>
            </a:stretch>
          </p:blipFill>
          <p:spPr bwMode="auto">
            <a:xfrm>
              <a:off x="0" y="1548311"/>
              <a:ext cx="9144000" cy="822325"/>
            </a:xfrm>
            <a:prstGeom prst="rect">
              <a:avLst/>
            </a:prstGeom>
            <a:noFill/>
            <a:ln w="9525">
              <a:noFill/>
              <a:miter lim="800000"/>
              <a:headEnd/>
              <a:tailEnd/>
            </a:ln>
          </p:spPr>
        </p:pic>
      </p:grpSp>
      <p:grpSp>
        <p:nvGrpSpPr>
          <p:cNvPr id="21" name="Gruppo 20"/>
          <p:cNvGrpSpPr/>
          <p:nvPr/>
        </p:nvGrpSpPr>
        <p:grpSpPr>
          <a:xfrm>
            <a:off x="188686" y="2292487"/>
            <a:ext cx="8766628" cy="2291182"/>
            <a:chOff x="0" y="3430361"/>
            <a:chExt cx="9144000" cy="2753813"/>
          </a:xfrm>
        </p:grpSpPr>
        <p:grpSp>
          <p:nvGrpSpPr>
            <p:cNvPr id="17" name="Gruppo 16"/>
            <p:cNvGrpSpPr/>
            <p:nvPr/>
          </p:nvGrpSpPr>
          <p:grpSpPr>
            <a:xfrm>
              <a:off x="0" y="3581400"/>
              <a:ext cx="9144000" cy="2602774"/>
              <a:chOff x="0" y="2876550"/>
              <a:chExt cx="9144000" cy="2602774"/>
            </a:xfrm>
          </p:grpSpPr>
          <p:pic>
            <p:nvPicPr>
              <p:cNvPr id="18" name="Picture 3"/>
              <p:cNvPicPr>
                <a:picLocks noChangeAspect="1" noChangeArrowheads="1"/>
              </p:cNvPicPr>
              <p:nvPr/>
            </p:nvPicPr>
            <p:blipFill>
              <a:blip r:embed="rId5" cstate="print"/>
              <a:srcRect t="8438" b="53828"/>
              <a:stretch>
                <a:fillRect/>
              </a:stretch>
            </p:blipFill>
            <p:spPr bwMode="auto">
              <a:xfrm>
                <a:off x="0" y="2876550"/>
                <a:ext cx="9144000" cy="131445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t="57109" b="12378"/>
              <a:stretch>
                <a:fillRect/>
              </a:stretch>
            </p:blipFill>
            <p:spPr bwMode="auto">
              <a:xfrm>
                <a:off x="0" y="4171950"/>
                <a:ext cx="9144000" cy="1062891"/>
              </a:xfrm>
              <a:prstGeom prst="rect">
                <a:avLst/>
              </a:prstGeom>
              <a:noFill/>
              <a:ln w="9525">
                <a:noFill/>
                <a:miter lim="800000"/>
                <a:headEnd/>
                <a:tailEnd/>
              </a:ln>
            </p:spPr>
          </p:pic>
          <p:pic>
            <p:nvPicPr>
              <p:cNvPr id="25" name="Picture 3"/>
              <p:cNvPicPr>
                <a:picLocks noChangeAspect="1" noChangeArrowheads="1"/>
              </p:cNvPicPr>
              <p:nvPr/>
            </p:nvPicPr>
            <p:blipFill>
              <a:blip r:embed="rId5" cstate="print"/>
              <a:srcRect t="92435"/>
              <a:stretch>
                <a:fillRect/>
              </a:stretch>
            </p:blipFill>
            <p:spPr bwMode="auto">
              <a:xfrm>
                <a:off x="0" y="5215791"/>
                <a:ext cx="9144000" cy="263533"/>
              </a:xfrm>
              <a:prstGeom prst="rect">
                <a:avLst/>
              </a:prstGeom>
              <a:noFill/>
              <a:ln w="9525">
                <a:noFill/>
                <a:miter lim="800000"/>
                <a:headEnd/>
                <a:tailEnd/>
              </a:ln>
            </p:spPr>
          </p:pic>
          <p:pic>
            <p:nvPicPr>
              <p:cNvPr id="26" name="Picture 3"/>
              <p:cNvPicPr>
                <a:picLocks noChangeAspect="1" noChangeArrowheads="1"/>
              </p:cNvPicPr>
              <p:nvPr/>
            </p:nvPicPr>
            <p:blipFill>
              <a:blip r:embed="rId5" cstate="print"/>
              <a:srcRect l="33547" t="81333" r="65187" b="12378"/>
              <a:stretch>
                <a:fillRect/>
              </a:stretch>
            </p:blipFill>
            <p:spPr bwMode="auto">
              <a:xfrm>
                <a:off x="3296602" y="5015766"/>
                <a:ext cx="115729" cy="219075"/>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srcRect b="95391"/>
            <a:stretch>
              <a:fillRect/>
            </a:stretch>
          </p:blipFill>
          <p:spPr bwMode="auto">
            <a:xfrm>
              <a:off x="0" y="3430361"/>
              <a:ext cx="9144000" cy="16056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1722"/>
            <a:ext cx="9144000" cy="87923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400" b="0" i="0" u="none" strike="noStrike" kern="0" cap="none" spc="0" normalizeH="0" baseline="0" dirty="0">
                <a:ln>
                  <a:noFill/>
                </a:ln>
                <a:solidFill>
                  <a:srgbClr val="FFFF00"/>
                </a:solidFill>
                <a:uLnTx/>
                <a:uFillTx/>
                <a:latin typeface="Calibri" pitchFamily="34" charset="0"/>
                <a:ea typeface="+mj-ea"/>
                <a:cs typeface="+mj-cs"/>
              </a:rPr>
              <a:t>Do you think the mantle is:</a:t>
            </a:r>
          </a:p>
        </p:txBody>
      </p:sp>
      <p:sp>
        <p:nvSpPr>
          <p:cNvPr id="7" name="Content Placeholder 2"/>
          <p:cNvSpPr txBox="1">
            <a:spLocks/>
          </p:cNvSpPr>
          <p:nvPr/>
        </p:nvSpPr>
        <p:spPr>
          <a:xfrm>
            <a:off x="95250" y="1178172"/>
            <a:ext cx="8886825" cy="5209928"/>
          </a:xfrm>
          <a:prstGeom prst="rect">
            <a:avLst/>
          </a:prstGeom>
        </p:spPr>
        <p:txBody>
          <a:bodyPr rtlCol="0">
            <a:noAutofit/>
          </a:bodyPr>
          <a:lstStyle/>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Adiabatic?</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Isothermal?</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Homogeneous?</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Devoid of U, Th, K ?</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Constant T at 100 km depth?</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Does not cool with time?</a:t>
            </a:r>
          </a:p>
          <a:p>
            <a:pPr marL="342900" marR="0" lvl="0" indent="-342900" algn="l" defTabSz="914400" rtl="0" eaLnBrk="0" fontAlgn="auto" latinLnBrk="0" hangingPunct="0">
              <a:lnSpc>
                <a:spcPct val="100000"/>
              </a:lnSpc>
              <a:spcBef>
                <a:spcPct val="20000"/>
              </a:spcBef>
              <a:spcAft>
                <a:spcPts val="0"/>
              </a:spcAft>
              <a:buClrTx/>
              <a:buSzTx/>
              <a:buFont typeface="Arial"/>
              <a:buChar char="•"/>
              <a:tabLst/>
              <a:defRPr/>
            </a:pPr>
            <a:r>
              <a:rPr kumimoji="0" lang="en-GB" sz="2800" b="0" i="0" u="none" strike="noStrike" kern="0" cap="none" spc="0" normalizeH="0" baseline="0" dirty="0">
                <a:ln>
                  <a:noFill/>
                </a:ln>
                <a:solidFill>
                  <a:schemeClr val="bg1"/>
                </a:solidFill>
                <a:uLnTx/>
                <a:uFillTx/>
                <a:latin typeface="Calibri" pitchFamily="34" charset="0"/>
              </a:rPr>
              <a:t>Are these the assumptions underlying the classical concept of 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9" name="Text Box 3"/>
          <p:cNvSpPr txBox="1">
            <a:spLocks noChangeArrowheads="1"/>
          </p:cNvSpPr>
          <p:nvPr/>
        </p:nvSpPr>
        <p:spPr bwMode="auto">
          <a:xfrm>
            <a:off x="317501" y="936395"/>
            <a:ext cx="8450262" cy="4216539"/>
          </a:xfrm>
          <a:prstGeom prst="rect">
            <a:avLst/>
          </a:prstGeom>
          <a:noFill/>
          <a:ln w="9525">
            <a:noFill/>
            <a:miter lim="800000"/>
            <a:headEnd/>
            <a:tailEnd/>
          </a:ln>
          <a:effectLst/>
        </p:spPr>
        <p:txBody>
          <a:bodyPr wrap="square">
            <a:spAutoFit/>
          </a:bodyPr>
          <a:lstStyle/>
          <a:p>
            <a:pPr algn="ctr">
              <a:defRPr/>
            </a:pPr>
            <a:r>
              <a:rPr lang="en-GB" sz="4000" dirty="0">
                <a:solidFill>
                  <a:schemeClr val="bg1"/>
                </a:solidFill>
                <a:effectLst>
                  <a:outerShdw blurRad="38100" dist="38100" dir="2700000" algn="tl">
                    <a:srgbClr val="000000"/>
                  </a:outerShdw>
                </a:effectLst>
                <a:latin typeface="Calibri" pitchFamily="34" charset="0"/>
                <a:sym typeface="Wingdings" pitchFamily="2" charset="2"/>
              </a:rPr>
              <a:t>Give a definition for:</a:t>
            </a:r>
          </a:p>
          <a:p>
            <a:pPr algn="ctr">
              <a:defRPr/>
            </a:pPr>
            <a:endParaRPr lang="en-GB" sz="4000" dirty="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4400" dirty="0">
                <a:solidFill>
                  <a:schemeClr val="bg1"/>
                </a:solidFill>
                <a:effectLst>
                  <a:outerShdw blurRad="38100" dist="38100" dir="2700000" algn="tl">
                    <a:srgbClr val="000000"/>
                  </a:outerShdw>
                </a:effectLst>
                <a:latin typeface="Calibri" pitchFamily="34" charset="0"/>
                <a:sym typeface="Wingdings" pitchFamily="2" charset="2"/>
              </a:rPr>
              <a:t> Geotherm</a:t>
            </a:r>
          </a:p>
          <a:p>
            <a:pPr marL="742950" indent="-742950">
              <a:buFontTx/>
              <a:buAutoNum type="arabicParenR"/>
              <a:defRPr/>
            </a:pP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4400" dirty="0">
                <a:solidFill>
                  <a:schemeClr val="bg1"/>
                </a:solidFill>
                <a:effectLst>
                  <a:outerShdw blurRad="38100" dist="38100" dir="2700000" algn="tl">
                    <a:srgbClr val="000000"/>
                  </a:outerShdw>
                </a:effectLst>
                <a:latin typeface="Calibri" pitchFamily="34" charset="0"/>
                <a:sym typeface="Wingdings" pitchFamily="2" charset="2"/>
              </a:rPr>
              <a:t> Mantle Adiabat</a:t>
            </a:r>
          </a:p>
          <a:p>
            <a:pPr marL="742950" indent="-742950">
              <a:buFontTx/>
              <a:buAutoNum type="arabicParenR"/>
              <a:defRPr/>
            </a:pP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a:p>
            <a:pPr marL="742950" indent="-742950">
              <a:buFontTx/>
              <a:buAutoNum type="arabicParenR"/>
              <a:defRPr/>
            </a:pPr>
            <a:r>
              <a:rPr lang="en-GB" sz="4400" dirty="0">
                <a:solidFill>
                  <a:schemeClr val="bg1"/>
                </a:solidFill>
                <a:effectLst>
                  <a:outerShdw blurRad="38100" dist="38100" dir="2700000" algn="tl">
                    <a:srgbClr val="000000"/>
                  </a:outerShdw>
                </a:effectLst>
                <a:latin typeface="Calibri" pitchFamily="34" charset="0"/>
                <a:sym typeface="Wingdings" pitchFamily="2" charset="2"/>
              </a:rPr>
              <a:t> Potential Temperature</a:t>
            </a:r>
            <a:endParaRPr lang="en-GB" sz="3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18180" name="Text Box 4"/>
          <p:cNvSpPr txBox="1">
            <a:spLocks noChangeArrowheads="1"/>
          </p:cNvSpPr>
          <p:nvPr/>
        </p:nvSpPr>
        <p:spPr bwMode="auto">
          <a:xfrm>
            <a:off x="0" y="6350"/>
            <a:ext cx="9144000" cy="823913"/>
          </a:xfrm>
          <a:prstGeom prst="rect">
            <a:avLst/>
          </a:prstGeom>
          <a:noFill/>
          <a:ln w="9525" algn="ctr">
            <a:noFill/>
            <a:miter lim="800000"/>
            <a:headEnd/>
            <a:tailEnd/>
          </a:ln>
          <a:effectLst/>
        </p:spPr>
        <p:txBody>
          <a:bodyPr>
            <a:spAutoFit/>
          </a:bodyPr>
          <a:lstStyle/>
          <a:p>
            <a:pPr algn="ctr">
              <a:defRPr/>
            </a:pPr>
            <a:r>
              <a:rPr lang="en-GB" sz="4800">
                <a:solidFill>
                  <a:srgbClr val="FFFF00"/>
                </a:solidFill>
                <a:effectLst>
                  <a:outerShdw blurRad="38100" dist="38100" dir="2700000" algn="tl">
                    <a:srgbClr val="000000"/>
                  </a:outerShdw>
                </a:effectLst>
                <a:latin typeface="Calibri" pitchFamily="34" charset="0"/>
              </a:rPr>
              <a:t>To resume: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fade">
                                      <p:cBhvr>
                                        <p:cTn id="7" dur="500"/>
                                        <p:tgtEl>
                                          <p:spTgt spid="8181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8179">
                                            <p:txEl>
                                              <p:pRg st="0" end="0"/>
                                            </p:txEl>
                                          </p:spTgt>
                                        </p:tgtEl>
                                        <p:attrNameLst>
                                          <p:attrName>style.visibility</p:attrName>
                                        </p:attrNameLst>
                                      </p:cBhvr>
                                      <p:to>
                                        <p:strVal val="visible"/>
                                      </p:to>
                                    </p:set>
                                    <p:animEffect transition="in" filter="fade">
                                      <p:cBhvr>
                                        <p:cTn id="11" dur="500"/>
                                        <p:tgtEl>
                                          <p:spTgt spid="8181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8179">
                                            <p:txEl>
                                              <p:pRg st="2" end="2"/>
                                            </p:txEl>
                                          </p:spTgt>
                                        </p:tgtEl>
                                        <p:attrNameLst>
                                          <p:attrName>style.visibility</p:attrName>
                                        </p:attrNameLst>
                                      </p:cBhvr>
                                      <p:to>
                                        <p:strVal val="visible"/>
                                      </p:to>
                                    </p:set>
                                    <p:animEffect transition="in" filter="fade">
                                      <p:cBhvr>
                                        <p:cTn id="16" dur="500"/>
                                        <p:tgtEl>
                                          <p:spTgt spid="8181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8179">
                                            <p:txEl>
                                              <p:pRg st="4" end="4"/>
                                            </p:txEl>
                                          </p:spTgt>
                                        </p:tgtEl>
                                        <p:attrNameLst>
                                          <p:attrName>style.visibility</p:attrName>
                                        </p:attrNameLst>
                                      </p:cBhvr>
                                      <p:to>
                                        <p:strVal val="visible"/>
                                      </p:to>
                                    </p:set>
                                    <p:animEffect transition="in" filter="fade">
                                      <p:cBhvr>
                                        <p:cTn id="21" dur="500"/>
                                        <p:tgtEl>
                                          <p:spTgt spid="81817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8179">
                                            <p:txEl>
                                              <p:pRg st="6" end="6"/>
                                            </p:txEl>
                                          </p:spTgt>
                                        </p:tgtEl>
                                        <p:attrNameLst>
                                          <p:attrName>style.visibility</p:attrName>
                                        </p:attrNameLst>
                                      </p:cBhvr>
                                      <p:to>
                                        <p:strVal val="visible"/>
                                      </p:to>
                                    </p:set>
                                    <p:animEffect transition="in" filter="fade">
                                      <p:cBhvr>
                                        <p:cTn id="26" dur="500"/>
                                        <p:tgtEl>
                                          <p:spTgt spid="818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P spid="81818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0" name="Text Box 4"/>
          <p:cNvSpPr txBox="1">
            <a:spLocks noChangeArrowheads="1"/>
          </p:cNvSpPr>
          <p:nvPr/>
        </p:nvSpPr>
        <p:spPr bwMode="auto">
          <a:xfrm>
            <a:off x="1016000" y="12700"/>
            <a:ext cx="7112000" cy="1323439"/>
          </a:xfrm>
          <a:prstGeom prst="rect">
            <a:avLst/>
          </a:prstGeom>
          <a:noFill/>
          <a:ln w="9525" algn="ctr">
            <a:noFill/>
            <a:miter lim="800000"/>
            <a:headEnd/>
            <a:tailEnd/>
          </a:ln>
          <a:effectLst/>
        </p:spPr>
        <p:txBody>
          <a:bodyPr wrap="square">
            <a:spAutoFit/>
          </a:bodyPr>
          <a:lstStyle/>
          <a:p>
            <a:pPr algn="ctr">
              <a:defRPr/>
            </a:pPr>
            <a:r>
              <a:rPr lang="en-GB" sz="4000" dirty="0">
                <a:solidFill>
                  <a:srgbClr val="FFFF00"/>
                </a:solidFill>
                <a:effectLst>
                  <a:outerShdw blurRad="38100" dist="38100" dir="2700000" algn="tl">
                    <a:srgbClr val="000000"/>
                  </a:outerShdw>
                </a:effectLst>
                <a:latin typeface="Calibri" pitchFamily="34" charset="0"/>
              </a:rPr>
              <a:t>Home exercises to test your comprehension of the problems:</a:t>
            </a:r>
          </a:p>
        </p:txBody>
      </p:sp>
      <p:sp>
        <p:nvSpPr>
          <p:cNvPr id="4" name="Text Box 3"/>
          <p:cNvSpPr txBox="1">
            <a:spLocks noChangeArrowheads="1"/>
          </p:cNvSpPr>
          <p:nvPr/>
        </p:nvSpPr>
        <p:spPr bwMode="auto">
          <a:xfrm>
            <a:off x="317500" y="1359751"/>
            <a:ext cx="8826500" cy="5106013"/>
          </a:xfrm>
          <a:prstGeom prst="rect">
            <a:avLst/>
          </a:prstGeom>
          <a:noFill/>
          <a:ln w="9525">
            <a:noFill/>
            <a:miter lim="800000"/>
            <a:headEnd/>
            <a:tailEnd/>
          </a:ln>
          <a:effectLst/>
        </p:spPr>
        <p:txBody>
          <a:bodyPr wrap="square">
            <a:spAutoFit/>
          </a:bodyPr>
          <a:lstStyle/>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Does a single geotherm exist?</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2)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How can a local geotherm be perturbed?</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3)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Is the mantle adiabat similar for lithospheric and sub-lithospheric mantle?</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4)</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Is the mantle adiabat higher or lower than melt adiabat? Why?</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5)</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Can the melt adiabat vary?</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6)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Can potential temperature be directly measured?</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7)</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How is potential temperature calculated?</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8)</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Does the temperature in the uppermost mantle vary sub- or super-adiabatically?</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9)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Does higher potential temperature indicate higher absolute temperature?</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10)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Is Fo-rich olivine a proof for high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fade">
                                      <p:cBhvr>
                                        <p:cTn id="7" dur="500"/>
                                        <p:tgtEl>
                                          <p:spTgt spid="818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0" grpId="0"/>
      <p:bldP spid="4"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016000" y="12700"/>
            <a:ext cx="7112000" cy="1323439"/>
          </a:xfrm>
          <a:prstGeom prst="rect">
            <a:avLst/>
          </a:prstGeom>
          <a:noFill/>
          <a:ln w="9525" algn="ctr">
            <a:noFill/>
            <a:miter lim="800000"/>
            <a:headEnd/>
            <a:tailEnd/>
          </a:ln>
          <a:effectLst/>
        </p:spPr>
        <p:txBody>
          <a:bodyPr wrap="square">
            <a:spAutoFit/>
          </a:bodyPr>
          <a:lstStyle/>
          <a:p>
            <a:pPr algn="ctr">
              <a:defRPr/>
            </a:pPr>
            <a:r>
              <a:rPr lang="en-GB" sz="4000" dirty="0">
                <a:solidFill>
                  <a:srgbClr val="FFFF00"/>
                </a:solidFill>
                <a:effectLst>
                  <a:outerShdw blurRad="38100" dist="38100" dir="2700000" algn="tl">
                    <a:srgbClr val="000000"/>
                  </a:outerShdw>
                </a:effectLst>
                <a:latin typeface="Calibri" pitchFamily="34" charset="0"/>
              </a:rPr>
              <a:t>Home exercises to test your comprehension of the problems:</a:t>
            </a:r>
          </a:p>
        </p:txBody>
      </p:sp>
      <p:sp>
        <p:nvSpPr>
          <p:cNvPr id="7" name="Text Box 3"/>
          <p:cNvSpPr txBox="1">
            <a:spLocks noChangeArrowheads="1"/>
          </p:cNvSpPr>
          <p:nvPr/>
        </p:nvSpPr>
        <p:spPr bwMode="auto">
          <a:xfrm>
            <a:off x="317500" y="1359998"/>
            <a:ext cx="8826500" cy="4773614"/>
          </a:xfrm>
          <a:prstGeom prst="rect">
            <a:avLst/>
          </a:prstGeom>
          <a:noFill/>
          <a:ln w="9525">
            <a:noFill/>
            <a:miter lim="800000"/>
            <a:headEnd/>
            <a:tailEnd/>
          </a:ln>
          <a:effectLst/>
        </p:spPr>
        <p:txBody>
          <a:bodyPr wrap="square">
            <a:spAutoFit/>
          </a:bodyPr>
          <a:lstStyle/>
          <a:p>
            <a:pPr marL="533400" indent="-533400">
              <a:lnSpc>
                <a:spcPct val="90000"/>
              </a:lnSpc>
              <a:spcBef>
                <a:spcPts val="0"/>
              </a:spcBef>
              <a:spcAft>
                <a:spcPts val="600"/>
              </a:spcAf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11)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Is MORB Tp higher, equal or lower than Hawaiian magma Tp?</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12)</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Is there a relation between T and P in the Earth’s mantle?</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13)</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What could be the causes for subadiabatic geotherms?</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14)</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Is convection possible in purely adiabatic conditions?</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15)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What is necessary to allow convection?</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16)</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What are the parameters controlling the composition of mantle melts?</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17)</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Are basaltic melts produced at a given depth and temperature?</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18)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What happens if olivine-poor lithologies are present in the mantle?</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19)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Is the olivine back-tracking method valid?</a:t>
            </a:r>
          </a:p>
          <a:p>
            <a:pPr marL="533400" indent="-533400">
              <a:lnSpc>
                <a:spcPct val="90000"/>
              </a:lnSpc>
              <a:spcBef>
                <a:spcPts val="0"/>
              </a:spcBef>
              <a:spcAft>
                <a:spcPts val="600"/>
              </a:spcAft>
              <a:tabLst>
                <a:tab pos="622300" algn="l"/>
              </a:tabLst>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20)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Is it correct to assume the same source for MORB and OIB?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2" name="Rectangle 4"/>
          <p:cNvSpPr>
            <a:spLocks noChangeArrowheads="1"/>
          </p:cNvSpPr>
          <p:nvPr/>
        </p:nvSpPr>
        <p:spPr bwMode="auto">
          <a:xfrm>
            <a:off x="3287486" y="9297"/>
            <a:ext cx="2569028" cy="914400"/>
          </a:xfrm>
          <a:prstGeom prst="rect">
            <a:avLst/>
          </a:prstGeom>
          <a:noFill/>
          <a:ln w="9525">
            <a:noFill/>
            <a:miter lim="800000"/>
            <a:headEnd/>
            <a:tailEnd/>
          </a:ln>
          <a:effectLst/>
        </p:spPr>
        <p:txBody>
          <a:bodyPr wrap="square">
            <a:spAutoFit/>
          </a:bodyPr>
          <a:lstStyle/>
          <a:p>
            <a:pPr algn="ctr">
              <a:defRPr/>
            </a:pPr>
            <a:r>
              <a:rPr lang="en-GB" sz="5400" dirty="0">
                <a:solidFill>
                  <a:schemeClr val="bg1"/>
                </a:solidFill>
                <a:effectLst>
                  <a:outerShdw blurRad="38100" dist="38100" dir="2700000" algn="tl">
                    <a:srgbClr val="000000"/>
                  </a:outerShdw>
                </a:effectLst>
                <a:latin typeface="Calibri" pitchFamily="34" charset="0"/>
              </a:rPr>
              <a:t>Credits:</a:t>
            </a:r>
          </a:p>
        </p:txBody>
      </p:sp>
      <p:sp>
        <p:nvSpPr>
          <p:cNvPr id="4" name="Text Box 25"/>
          <p:cNvSpPr txBox="1">
            <a:spLocks noChangeArrowheads="1"/>
          </p:cNvSpPr>
          <p:nvPr/>
        </p:nvSpPr>
        <p:spPr bwMode="auto">
          <a:xfrm>
            <a:off x="1955800" y="6156325"/>
            <a:ext cx="7188200" cy="701675"/>
          </a:xfrm>
          <a:prstGeom prst="rect">
            <a:avLst/>
          </a:prstGeom>
          <a:solidFill>
            <a:schemeClr val="tx1"/>
          </a:solidFill>
          <a:ln w="9525">
            <a:noFill/>
            <a:miter lim="800000"/>
            <a:headEnd/>
            <a:tailEnd/>
          </a:ln>
          <a:effectLst/>
        </p:spPr>
        <p:txBody>
          <a:bodyPr wrap="square">
            <a:spAutoFit/>
          </a:bodyPr>
          <a:lstStyle/>
          <a:p>
            <a:pPr marL="265113" indent="-265113" algn="r">
              <a:defRPr/>
            </a:pPr>
            <a:r>
              <a:rPr lang="en-GB" sz="2000" dirty="0">
                <a:solidFill>
                  <a:schemeClr val="bg1"/>
                </a:solidFill>
                <a:effectLst>
                  <a:outerShdw blurRad="38100" dist="38100" dir="2700000" algn="tl">
                    <a:srgbClr val="000000"/>
                  </a:outerShdw>
                </a:effectLst>
                <a:latin typeface="Calibri" pitchFamily="34" charset="0"/>
              </a:rPr>
              <a:t>You can use this material for scientific and non-scientific purposes.</a:t>
            </a:r>
          </a:p>
          <a:p>
            <a:pPr marL="265113" indent="-265113" algn="r">
              <a:defRPr/>
            </a:pPr>
            <a:r>
              <a:rPr lang="en-GB" sz="2000" dirty="0">
                <a:solidFill>
                  <a:schemeClr val="bg1"/>
                </a:solidFill>
                <a:effectLst>
                  <a:outerShdw blurRad="38100" dist="38100" dir="2700000" algn="tl">
                    <a:srgbClr val="000000"/>
                  </a:outerShdw>
                </a:effectLst>
                <a:latin typeface="Calibri" pitchFamily="34" charset="0"/>
              </a:rPr>
              <a:t>Please quote and acknowledge the source of data</a:t>
            </a:r>
            <a:endParaRPr lang="en-GB" dirty="0">
              <a:solidFill>
                <a:schemeClr val="bg1"/>
              </a:solidFill>
              <a:effectLst>
                <a:outerShdw blurRad="38100" dist="38100" dir="2700000" algn="tl">
                  <a:srgbClr val="000000"/>
                </a:outerShdw>
              </a:effectLst>
              <a:latin typeface="Calibri" pitchFamily="34" charset="0"/>
            </a:endParaRPr>
          </a:p>
        </p:txBody>
      </p:sp>
      <p:sp>
        <p:nvSpPr>
          <p:cNvPr id="5" name="Text Box 2"/>
          <p:cNvSpPr txBox="1">
            <a:spLocks noChangeArrowheads="1"/>
          </p:cNvSpPr>
          <p:nvPr/>
        </p:nvSpPr>
        <p:spPr bwMode="auto">
          <a:xfrm>
            <a:off x="0" y="764540"/>
            <a:ext cx="4669971" cy="5339923"/>
          </a:xfrm>
          <a:prstGeom prst="rect">
            <a:avLst/>
          </a:prstGeom>
          <a:noFill/>
          <a:ln w="9525" algn="ctr">
            <a:noFill/>
            <a:miter lim="800000"/>
            <a:headEnd/>
            <a:tailEnd/>
          </a:ln>
          <a:effectLst/>
        </p:spPr>
        <p:txBody>
          <a:bodyPr wrap="square">
            <a:spAutoFit/>
          </a:bodyPr>
          <a:lstStyle/>
          <a:p>
            <a:pPr marL="87313" indent="-87313">
              <a:defRPr/>
            </a:pPr>
            <a:r>
              <a:rPr lang="en-GB" sz="1100" dirty="0">
                <a:solidFill>
                  <a:schemeClr val="bg1"/>
                </a:solidFill>
                <a:latin typeface="Calibri" pitchFamily="34" charset="0"/>
                <a:cs typeface="Calibri" panose="020F0502020204030204" pitchFamily="34" charset="0"/>
                <a:sym typeface="Wingdings" pitchFamily="2" charset="2"/>
              </a:rPr>
              <a:t>Anderson (2000) </a:t>
            </a:r>
            <a:r>
              <a:rPr lang="en-GB" sz="1100" dirty="0" err="1">
                <a:solidFill>
                  <a:schemeClr val="bg1"/>
                </a:solidFill>
                <a:latin typeface="Calibri" pitchFamily="34" charset="0"/>
                <a:cs typeface="Calibri" panose="020F0502020204030204" pitchFamily="34" charset="0"/>
                <a:sym typeface="Wingdings" pitchFamily="2" charset="2"/>
              </a:rPr>
              <a:t>Geophys</a:t>
            </a:r>
            <a:r>
              <a:rPr lang="en-GB" sz="1100" dirty="0">
                <a:solidFill>
                  <a:schemeClr val="bg1"/>
                </a:solidFill>
                <a:latin typeface="Calibri" pitchFamily="34" charset="0"/>
                <a:cs typeface="Calibri" panose="020F0502020204030204" pitchFamily="34" charset="0"/>
                <a:sym typeface="Wingdings" pitchFamily="2" charset="2"/>
              </a:rPr>
              <a:t>. Res. </a:t>
            </a:r>
            <a:r>
              <a:rPr lang="en-GB" sz="1100" dirty="0" err="1">
                <a:solidFill>
                  <a:schemeClr val="bg1"/>
                </a:solidFill>
                <a:latin typeface="Calibri" pitchFamily="34" charset="0"/>
                <a:cs typeface="Calibri" panose="020F0502020204030204" pitchFamily="34" charset="0"/>
                <a:sym typeface="Wingdings" pitchFamily="2" charset="2"/>
              </a:rPr>
              <a:t>Lett</a:t>
            </a:r>
            <a:r>
              <a:rPr lang="en-GB" sz="1100" dirty="0">
                <a:solidFill>
                  <a:schemeClr val="bg1"/>
                </a:solidFill>
                <a:latin typeface="Calibri" pitchFamily="34" charset="0"/>
                <a:cs typeface="Calibri" panose="020F0502020204030204" pitchFamily="34" charset="0"/>
                <a:sym typeface="Wingdings" pitchFamily="2" charset="2"/>
              </a:rPr>
              <a:t>., 27, 3623-3626</a:t>
            </a:r>
          </a:p>
          <a:p>
            <a:pPr marL="87313" indent="-87313">
              <a:defRPr/>
            </a:pPr>
            <a:r>
              <a:rPr lang="en-GB" sz="1100" dirty="0">
                <a:solidFill>
                  <a:schemeClr val="bg1"/>
                </a:solidFill>
                <a:latin typeface="Calibri" pitchFamily="34" charset="0"/>
                <a:cs typeface="Calibri" panose="020F0502020204030204" pitchFamily="34" charset="0"/>
                <a:sym typeface="Wingdings" pitchFamily="2" charset="2"/>
              </a:rPr>
              <a:t>Anderson (2007) New Theory of the Earth, Cambridge University Press, 384 pp.</a:t>
            </a:r>
          </a:p>
          <a:p>
            <a:pPr marL="87313" indent="-87313">
              <a:defRPr/>
            </a:pPr>
            <a:r>
              <a:rPr lang="en-GB" sz="1100" dirty="0">
                <a:solidFill>
                  <a:schemeClr val="bg1"/>
                </a:solidFill>
                <a:latin typeface="Calibri" pitchFamily="34" charset="0"/>
                <a:cs typeface="Calibri" panose="020F0502020204030204" pitchFamily="34" charset="0"/>
                <a:sym typeface="Wingdings" pitchFamily="2" charset="2"/>
              </a:rPr>
              <a:t>Anderson (2011) J. Petrol., 7-8, 1547-1577</a:t>
            </a:r>
          </a:p>
          <a:p>
            <a:pPr marL="87313" indent="-87313">
              <a:defRPr/>
            </a:pPr>
            <a:r>
              <a:rPr lang="en-GB" sz="1100" dirty="0">
                <a:solidFill>
                  <a:schemeClr val="bg1"/>
                </a:solidFill>
                <a:latin typeface="Calibri" pitchFamily="34" charset="0"/>
                <a:cs typeface="Calibri" panose="020F0502020204030204" pitchFamily="34" charset="0"/>
              </a:rPr>
              <a:t>Anderson  and </a:t>
            </a:r>
            <a:r>
              <a:rPr lang="en-GB" sz="1100" dirty="0" err="1">
                <a:solidFill>
                  <a:schemeClr val="bg1"/>
                </a:solidFill>
                <a:latin typeface="Calibri" pitchFamily="34" charset="0"/>
                <a:cs typeface="Calibri" panose="020F0502020204030204" pitchFamily="34" charset="0"/>
              </a:rPr>
              <a:t>Natland</a:t>
            </a:r>
            <a:r>
              <a:rPr lang="en-GB" sz="1100" dirty="0">
                <a:solidFill>
                  <a:schemeClr val="bg1"/>
                </a:solidFill>
                <a:latin typeface="Calibri" pitchFamily="34" charset="0"/>
                <a:cs typeface="Calibri" panose="020F0502020204030204" pitchFamily="34" charset="0"/>
              </a:rPr>
              <a:t> (2014) Proc. Natl. Acad. Sci. 111, E4298-E4304</a:t>
            </a:r>
          </a:p>
          <a:p>
            <a:pPr marL="87313" indent="-87313">
              <a:defRPr/>
            </a:pPr>
            <a:r>
              <a:rPr lang="en-GB" sz="1100" dirty="0" err="1">
                <a:solidFill>
                  <a:schemeClr val="bg1"/>
                </a:solidFill>
                <a:effectLst>
                  <a:outerShdw blurRad="38100" dist="38100" dir="2700000" algn="tl">
                    <a:srgbClr val="000000"/>
                  </a:outerShdw>
                </a:effectLst>
                <a:latin typeface="Calibri" pitchFamily="34" charset="0"/>
                <a:cs typeface="Calibri" panose="020F0502020204030204" pitchFamily="34" charset="0"/>
              </a:rPr>
              <a:t>Bao</a:t>
            </a:r>
            <a:r>
              <a:rPr lang="en-GB" sz="1100" dirty="0">
                <a:solidFill>
                  <a:schemeClr val="bg1"/>
                </a:solidFill>
                <a:effectLst>
                  <a:outerShdw blurRad="38100" dist="38100" dir="2700000" algn="tl">
                    <a:srgbClr val="000000"/>
                  </a:outerShdw>
                </a:effectLst>
                <a:latin typeface="Calibri" pitchFamily="34" charset="0"/>
                <a:cs typeface="Calibri" panose="020F0502020204030204" pitchFamily="34" charset="0"/>
              </a:rPr>
              <a:t> et al. (2022) Science, 375, 57-71</a:t>
            </a:r>
          </a:p>
          <a:p>
            <a:pPr marL="87313" indent="-87313">
              <a:defRPr/>
            </a:pPr>
            <a:r>
              <a:rPr lang="en-GB" sz="1100" dirty="0">
                <a:solidFill>
                  <a:schemeClr val="bg1"/>
                </a:solidFill>
                <a:latin typeface="Calibri" pitchFamily="34" charset="0"/>
                <a:cs typeface="Calibri" panose="020F0502020204030204" pitchFamily="34" charset="0"/>
              </a:rPr>
              <a:t>Blondes et al. (2012) J. Petrol., 53,971-984</a:t>
            </a:r>
          </a:p>
          <a:p>
            <a:pPr marL="87313" indent="-87313">
              <a:defRPr/>
            </a:pPr>
            <a:r>
              <a:rPr lang="en-GB" sz="1100" dirty="0" err="1">
                <a:solidFill>
                  <a:schemeClr val="bg1"/>
                </a:solidFill>
                <a:latin typeface="Calibri" pitchFamily="34" charset="0"/>
                <a:cs typeface="Calibri" panose="020F0502020204030204" pitchFamily="34" charset="0"/>
              </a:rPr>
              <a:t>Bodur</a:t>
            </a:r>
            <a:r>
              <a:rPr lang="en-GB" sz="1100" dirty="0">
                <a:solidFill>
                  <a:schemeClr val="bg1"/>
                </a:solidFill>
                <a:latin typeface="Calibri" pitchFamily="34" charset="0"/>
                <a:cs typeface="Calibri" panose="020F0502020204030204" pitchFamily="34" charset="0"/>
              </a:rPr>
              <a:t> et al. (2023) Nature Geosci. </a:t>
            </a:r>
            <a:r>
              <a:rPr lang="it-IT" sz="1050" dirty="0">
                <a:solidFill>
                  <a:schemeClr val="bg1"/>
                </a:solidFill>
                <a:latin typeface="Calibri" panose="020F0502020204030204" pitchFamily="34" charset="0"/>
                <a:cs typeface="Calibri" panose="020F0502020204030204" pitchFamily="34" charset="0"/>
              </a:rPr>
              <a:t>https://doi.org/10.1038/s41561-023-01181-8</a:t>
            </a:r>
            <a:endParaRPr lang="en-GB" sz="1100" dirty="0">
              <a:solidFill>
                <a:schemeClr val="bg1"/>
              </a:solidFill>
              <a:latin typeface="Calibri" pitchFamily="34" charset="0"/>
              <a:cs typeface="Calibri" panose="020F0502020204030204" pitchFamily="34" charset="0"/>
            </a:endParaRPr>
          </a:p>
          <a:p>
            <a:pPr marL="87313" indent="-87313">
              <a:defRPr/>
            </a:pPr>
            <a:r>
              <a:rPr lang="en-GB" sz="1100" dirty="0" err="1">
                <a:solidFill>
                  <a:schemeClr val="bg1"/>
                </a:solidFill>
                <a:latin typeface="Calibri" pitchFamily="34" charset="0"/>
                <a:cs typeface="Calibri" panose="020F0502020204030204" pitchFamily="34" charset="0"/>
              </a:rPr>
              <a:t>Cadio</a:t>
            </a:r>
            <a:r>
              <a:rPr lang="en-GB" sz="1100" dirty="0">
                <a:solidFill>
                  <a:schemeClr val="bg1"/>
                </a:solidFill>
                <a:latin typeface="Calibri" pitchFamily="34" charset="0"/>
                <a:cs typeface="Calibri" panose="020F0502020204030204" pitchFamily="34" charset="0"/>
              </a:rPr>
              <a:t> et al. (2012) Earth Planet. Sci. Lett., 359-360, 40-54</a:t>
            </a:r>
          </a:p>
          <a:p>
            <a:pPr marL="87313" indent="-87313">
              <a:defRPr/>
            </a:pPr>
            <a:r>
              <a:rPr lang="en-GB" sz="1100" dirty="0">
                <a:solidFill>
                  <a:schemeClr val="bg1"/>
                </a:solidFill>
                <a:latin typeface="Calibri" pitchFamily="34" charset="0"/>
                <a:cs typeface="Calibri" panose="020F0502020204030204" pitchFamily="34" charset="0"/>
              </a:rPr>
              <a:t>Cao et al. (2012) Geochem. Geophys. Geosyst., </a:t>
            </a:r>
            <a:r>
              <a:rPr lang="it-IT" sz="1100" dirty="0">
                <a:solidFill>
                  <a:schemeClr val="bg1"/>
                </a:solidFill>
                <a:latin typeface="Calibri" panose="020F0502020204030204" pitchFamily="34" charset="0"/>
                <a:cs typeface="Calibri" panose="020F0502020204030204" pitchFamily="34" charset="0"/>
              </a:rPr>
              <a:t>doi: 10.1029/2020GC009244</a:t>
            </a:r>
          </a:p>
          <a:p>
            <a:pPr marL="87313" indent="-87313">
              <a:defRPr/>
            </a:pPr>
            <a:r>
              <a:rPr lang="en-GB" sz="1100" dirty="0">
                <a:solidFill>
                  <a:schemeClr val="bg1"/>
                </a:solidFill>
                <a:effectLst/>
                <a:latin typeface="Calibri" pitchFamily="34" charset="0"/>
                <a:cs typeface="Calibri" panose="020F0502020204030204" pitchFamily="34" charset="0"/>
                <a:sym typeface="Wingdings" pitchFamily="2" charset="2"/>
              </a:rPr>
              <a:t>Chen et al. (2022) EPSL, 597, 117804</a:t>
            </a:r>
            <a:endParaRPr lang="en-GB" sz="1100" dirty="0">
              <a:solidFill>
                <a:schemeClr val="bg1"/>
              </a:solidFill>
              <a:latin typeface="Calibri" pitchFamily="34" charset="0"/>
              <a:cs typeface="Calibri" panose="020F0502020204030204" pitchFamily="34" charset="0"/>
            </a:endParaRPr>
          </a:p>
          <a:p>
            <a:pPr marL="87313" indent="-87313">
              <a:defRPr/>
            </a:pPr>
            <a:r>
              <a:rPr lang="en-GB" sz="1100" dirty="0" err="1">
                <a:solidFill>
                  <a:schemeClr val="bg1"/>
                </a:solidFill>
                <a:latin typeface="Calibri" pitchFamily="34" charset="0"/>
                <a:cs typeface="Calibri" panose="020F0502020204030204" pitchFamily="34" charset="0"/>
              </a:rPr>
              <a:t>Collinet</a:t>
            </a:r>
            <a:r>
              <a:rPr lang="en-GB" sz="1100" dirty="0">
                <a:solidFill>
                  <a:schemeClr val="bg1"/>
                </a:solidFill>
                <a:latin typeface="Calibri" pitchFamily="34" charset="0"/>
                <a:cs typeface="Calibri" panose="020F0502020204030204" pitchFamily="34" charset="0"/>
              </a:rPr>
              <a:t> and Grove (2020) </a:t>
            </a:r>
            <a:r>
              <a:rPr lang="en-GB" sz="1100" dirty="0" err="1">
                <a:solidFill>
                  <a:schemeClr val="bg1"/>
                </a:solidFill>
                <a:latin typeface="Calibri" pitchFamily="34" charset="0"/>
                <a:cs typeface="Calibri" panose="020F0502020204030204" pitchFamily="34" charset="0"/>
              </a:rPr>
              <a:t>Geochim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Cosmochim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Acta</a:t>
            </a:r>
            <a:r>
              <a:rPr lang="en-GB" sz="1100" dirty="0">
                <a:solidFill>
                  <a:schemeClr val="bg1"/>
                </a:solidFill>
                <a:latin typeface="Calibri" pitchFamily="34" charset="0"/>
                <a:cs typeface="Calibri" panose="020F0502020204030204" pitchFamily="34" charset="0"/>
              </a:rPr>
              <a:t>, 277, 334-357</a:t>
            </a:r>
          </a:p>
          <a:p>
            <a:pPr marL="87313" indent="-87313">
              <a:defRPr/>
            </a:pPr>
            <a:r>
              <a:rPr lang="en-GB" sz="1100" dirty="0" err="1">
                <a:solidFill>
                  <a:schemeClr val="bg1"/>
                </a:solidFill>
                <a:latin typeface="Calibri" pitchFamily="34" charset="0"/>
                <a:cs typeface="Calibri" panose="020F0502020204030204" pitchFamily="34" charset="0"/>
              </a:rPr>
              <a:t>Coltice</a:t>
            </a:r>
            <a:r>
              <a:rPr lang="en-GB" sz="1100" dirty="0">
                <a:solidFill>
                  <a:schemeClr val="bg1"/>
                </a:solidFill>
                <a:latin typeface="Calibri" pitchFamily="34" charset="0"/>
                <a:cs typeface="Calibri" panose="020F0502020204030204" pitchFamily="34" charset="0"/>
              </a:rPr>
              <a:t> et al. (2018) Tectonophysics, 746, 669-677</a:t>
            </a:r>
          </a:p>
          <a:p>
            <a:pPr marL="87313" indent="-87313">
              <a:defRPr/>
            </a:pPr>
            <a:r>
              <a:rPr lang="en-GB" sz="1100" dirty="0" err="1">
                <a:solidFill>
                  <a:schemeClr val="bg1"/>
                </a:solidFill>
                <a:latin typeface="Calibri" panose="020F0502020204030204" pitchFamily="34" charset="0"/>
                <a:cs typeface="Calibri" panose="020F0502020204030204" pitchFamily="34" charset="0"/>
              </a:rPr>
              <a:t>Couperthwaite</a:t>
            </a:r>
            <a:r>
              <a:rPr lang="en-GB" sz="1100" dirty="0">
                <a:solidFill>
                  <a:schemeClr val="bg1"/>
                </a:solidFill>
                <a:latin typeface="Calibri" panose="020F0502020204030204" pitchFamily="34" charset="0"/>
                <a:cs typeface="Calibri" panose="020F0502020204030204" pitchFamily="34" charset="0"/>
              </a:rPr>
              <a:t> et al. (2020) J. Petrol., 61, 7, egaa058</a:t>
            </a:r>
          </a:p>
          <a:p>
            <a:pPr marL="87313" indent="-87313">
              <a:defRPr/>
            </a:pPr>
            <a:r>
              <a:rPr lang="en-GB" sz="1100" dirty="0">
                <a:solidFill>
                  <a:schemeClr val="bg1"/>
                </a:solidFill>
                <a:latin typeface="Calibri" panose="020F0502020204030204" pitchFamily="34" charset="0"/>
                <a:cs typeface="Calibri" panose="020F0502020204030204" pitchFamily="34" charset="0"/>
              </a:rPr>
              <a:t>De Wit and </a:t>
            </a:r>
            <a:r>
              <a:rPr lang="en-GB" sz="1100" dirty="0" err="1">
                <a:solidFill>
                  <a:schemeClr val="bg1"/>
                </a:solidFill>
                <a:latin typeface="Calibri" pitchFamily="34" charset="0"/>
                <a:cs typeface="Calibri" panose="020F0502020204030204" pitchFamily="34" charset="0"/>
              </a:rPr>
              <a:t>Trampert</a:t>
            </a:r>
            <a:r>
              <a:rPr lang="en-GB" sz="1100" dirty="0">
                <a:solidFill>
                  <a:schemeClr val="bg1"/>
                </a:solidFill>
                <a:latin typeface="Calibri" pitchFamily="34" charset="0"/>
                <a:cs typeface="Calibri" panose="020F0502020204030204" pitchFamily="34" charset="0"/>
              </a:rPr>
              <a:t> (2015) Earth Planet. Sci. Lett., 429, 101-109</a:t>
            </a:r>
          </a:p>
          <a:p>
            <a:pPr marL="87313" indent="-87313">
              <a:defRPr/>
            </a:pPr>
            <a:r>
              <a:rPr lang="en-GB" sz="1100" dirty="0">
                <a:solidFill>
                  <a:schemeClr val="bg1"/>
                </a:solidFill>
                <a:latin typeface="Calibri" pitchFamily="34" charset="0"/>
                <a:cs typeface="Calibri" panose="020F0502020204030204" pitchFamily="34" charset="0"/>
              </a:rPr>
              <a:t>Falloon et al. (2007) Chem. Geol., 241, 207-233</a:t>
            </a:r>
          </a:p>
          <a:p>
            <a:pPr marL="87313" indent="-87313">
              <a:defRPr/>
            </a:pPr>
            <a:r>
              <a:rPr lang="en-GB" sz="1100" dirty="0">
                <a:solidFill>
                  <a:schemeClr val="bg1"/>
                </a:solidFill>
                <a:latin typeface="Calibri" pitchFamily="34" charset="0"/>
                <a:cs typeface="Calibri" panose="020F0502020204030204" pitchFamily="34" charset="0"/>
              </a:rPr>
              <a:t>Foulger (2010) Plates vs Plumes – A Geological Controversy. Wiley-Blackwell</a:t>
            </a:r>
          </a:p>
          <a:p>
            <a:pPr marL="87313" indent="-87313">
              <a:defRPr/>
            </a:pPr>
            <a:r>
              <a:rPr lang="en-GB" sz="1100" dirty="0">
                <a:solidFill>
                  <a:schemeClr val="bg1"/>
                </a:solidFill>
                <a:latin typeface="Calibri" pitchFamily="34" charset="0"/>
                <a:cs typeface="Calibri" panose="020F0502020204030204" pitchFamily="34" charset="0"/>
              </a:rPr>
              <a:t>Foulger (2012) J. </a:t>
            </a:r>
            <a:r>
              <a:rPr lang="en-GB" sz="1100" dirty="0" err="1">
                <a:solidFill>
                  <a:schemeClr val="bg1"/>
                </a:solidFill>
                <a:latin typeface="Calibri" pitchFamily="34" charset="0"/>
                <a:cs typeface="Calibri" panose="020F0502020204030204" pitchFamily="34" charset="0"/>
              </a:rPr>
              <a:t>Geodyn</a:t>
            </a:r>
            <a:r>
              <a:rPr lang="en-GB" sz="1100" dirty="0">
                <a:solidFill>
                  <a:schemeClr val="bg1"/>
                </a:solidFill>
                <a:latin typeface="Calibri" pitchFamily="34" charset="0"/>
                <a:cs typeface="Calibri" panose="020F0502020204030204" pitchFamily="34" charset="0"/>
              </a:rPr>
              <a:t>., 58, 1-28</a:t>
            </a:r>
          </a:p>
          <a:p>
            <a:pPr marL="87313" indent="-87313">
              <a:defRPr/>
            </a:pPr>
            <a:r>
              <a:rPr lang="en-GB" sz="1100" dirty="0">
                <a:solidFill>
                  <a:schemeClr val="bg1"/>
                </a:solidFill>
                <a:latin typeface="Calibri" pitchFamily="34" charset="0"/>
                <a:cs typeface="Calibri" panose="020F0502020204030204" pitchFamily="34" charset="0"/>
              </a:rPr>
              <a:t>Green and Falloon (2005) Geol Soc. Am. Spec. Paper, 388, 217-247</a:t>
            </a:r>
          </a:p>
          <a:p>
            <a:pPr marL="87313" indent="-87313" eaLnBrk="0" hangingPunct="0">
              <a:defRPr/>
            </a:pPr>
            <a:r>
              <a:rPr lang="en-GB" sz="1100" dirty="0">
                <a:solidFill>
                  <a:schemeClr val="bg1"/>
                </a:solidFill>
                <a:latin typeface="Calibri" pitchFamily="34" charset="0"/>
                <a:cs typeface="Calibri" panose="020F0502020204030204" pitchFamily="34" charset="0"/>
              </a:rPr>
              <a:t>Green et al. (2001) Eur. J. Mineral. 13, 437-451</a:t>
            </a:r>
          </a:p>
          <a:p>
            <a:pPr marL="87313" indent="-87313" eaLnBrk="0" hangingPunct="0">
              <a:defRPr/>
            </a:pPr>
            <a:r>
              <a:rPr lang="en-GB" sz="1100" dirty="0" err="1">
                <a:solidFill>
                  <a:schemeClr val="bg1"/>
                </a:solidFill>
                <a:latin typeface="Calibri" pitchFamily="34" charset="0"/>
                <a:cs typeface="Calibri" panose="020F0502020204030204" pitchFamily="34" charset="0"/>
              </a:rPr>
              <a:t>Guimaraes</a:t>
            </a:r>
            <a:r>
              <a:rPr lang="en-GB" sz="1100" dirty="0">
                <a:solidFill>
                  <a:schemeClr val="bg1"/>
                </a:solidFill>
                <a:latin typeface="Calibri" pitchFamily="34" charset="0"/>
                <a:cs typeface="Calibri" panose="020F0502020204030204" pitchFamily="34" charset="0"/>
              </a:rPr>
              <a:t> et al. (2020) Earth Planet. Sci. Lett., 536, 116147</a:t>
            </a:r>
          </a:p>
          <a:p>
            <a:pPr marL="87313" indent="-87313" eaLnBrk="0" hangingPunct="0">
              <a:defRPr/>
            </a:pPr>
            <a:r>
              <a:rPr lang="en-GB" sz="1100" dirty="0">
                <a:solidFill>
                  <a:schemeClr val="bg1"/>
                </a:solidFill>
                <a:latin typeface="Calibri" pitchFamily="34" charset="0"/>
                <a:cs typeface="Calibri" panose="020F0502020204030204" pitchFamily="34" charset="0"/>
                <a:sym typeface="Wingdings" pitchFamily="2" charset="2"/>
              </a:rPr>
              <a:t>Hassan et al. (2015) Geochem. </a:t>
            </a:r>
            <a:r>
              <a:rPr lang="en-GB" sz="1100" dirty="0" err="1">
                <a:solidFill>
                  <a:schemeClr val="bg1"/>
                </a:solidFill>
                <a:latin typeface="Calibri" pitchFamily="34" charset="0"/>
                <a:cs typeface="Calibri" panose="020F0502020204030204" pitchFamily="34" charset="0"/>
                <a:sym typeface="Wingdings" pitchFamily="2" charset="2"/>
              </a:rPr>
              <a:t>Geophys</a:t>
            </a:r>
            <a:r>
              <a:rPr lang="en-GB" sz="1100" dirty="0">
                <a:solidFill>
                  <a:schemeClr val="bg1"/>
                </a:solidFill>
                <a:latin typeface="Calibri" pitchFamily="34" charset="0"/>
                <a:cs typeface="Calibri" panose="020F0502020204030204" pitchFamily="34" charset="0"/>
                <a:sym typeface="Wingdings" pitchFamily="2" charset="2"/>
              </a:rPr>
              <a:t>. </a:t>
            </a:r>
            <a:r>
              <a:rPr lang="en-GB" sz="1100" dirty="0" err="1">
                <a:solidFill>
                  <a:schemeClr val="bg1"/>
                </a:solidFill>
                <a:latin typeface="Calibri" pitchFamily="34" charset="0"/>
                <a:cs typeface="Calibri" panose="020F0502020204030204" pitchFamily="34" charset="0"/>
                <a:sym typeface="Wingdings" pitchFamily="2" charset="2"/>
              </a:rPr>
              <a:t>Geosyst</a:t>
            </a:r>
            <a:r>
              <a:rPr lang="en-GB" sz="1100" dirty="0">
                <a:solidFill>
                  <a:schemeClr val="bg1"/>
                </a:solidFill>
                <a:latin typeface="Calibri" pitchFamily="34" charset="0"/>
                <a:cs typeface="Calibri" panose="020F0502020204030204" pitchFamily="34" charset="0"/>
                <a:sym typeface="Wingdings" pitchFamily="2" charset="2"/>
              </a:rPr>
              <a:t>., 16, 1465-1489 </a:t>
            </a:r>
          </a:p>
          <a:p>
            <a:pPr marL="87313" indent="-87313" eaLnBrk="0" hangingPunct="0">
              <a:defRPr/>
            </a:pPr>
            <a:r>
              <a:rPr lang="en-GB" sz="1100" dirty="0">
                <a:solidFill>
                  <a:schemeClr val="bg1"/>
                </a:solidFill>
                <a:latin typeface="Calibri" pitchFamily="34" charset="0"/>
                <a:cs typeface="Calibri" panose="020F0502020204030204" pitchFamily="34" charset="0"/>
                <a:sym typeface="Wingdings" pitchFamily="2" charset="2"/>
              </a:rPr>
              <a:t>Herzberg et al (2007) </a:t>
            </a:r>
            <a:r>
              <a:rPr lang="en-GB" sz="1100" dirty="0" err="1">
                <a:solidFill>
                  <a:schemeClr val="bg1"/>
                </a:solidFill>
                <a:latin typeface="Calibri" pitchFamily="34" charset="0"/>
                <a:cs typeface="Calibri" panose="020F0502020204030204" pitchFamily="34" charset="0"/>
                <a:sym typeface="Wingdings" pitchFamily="2" charset="2"/>
              </a:rPr>
              <a:t>Geochem</a:t>
            </a:r>
            <a:r>
              <a:rPr lang="en-GB" sz="1100" dirty="0">
                <a:solidFill>
                  <a:schemeClr val="bg1"/>
                </a:solidFill>
                <a:latin typeface="Calibri" pitchFamily="34" charset="0"/>
                <a:cs typeface="Calibri" panose="020F0502020204030204" pitchFamily="34" charset="0"/>
                <a:sym typeface="Wingdings" pitchFamily="2" charset="2"/>
              </a:rPr>
              <a:t>. </a:t>
            </a:r>
            <a:r>
              <a:rPr lang="en-GB" sz="1100" dirty="0" err="1">
                <a:solidFill>
                  <a:schemeClr val="bg1"/>
                </a:solidFill>
                <a:latin typeface="Calibri" pitchFamily="34" charset="0"/>
                <a:cs typeface="Calibri" panose="020F0502020204030204" pitchFamily="34" charset="0"/>
                <a:sym typeface="Wingdings" pitchFamily="2" charset="2"/>
              </a:rPr>
              <a:t>Geophys</a:t>
            </a:r>
            <a:r>
              <a:rPr lang="en-GB" sz="1100" dirty="0">
                <a:solidFill>
                  <a:schemeClr val="bg1"/>
                </a:solidFill>
                <a:latin typeface="Calibri" pitchFamily="34" charset="0"/>
                <a:cs typeface="Calibri" panose="020F0502020204030204" pitchFamily="34" charset="0"/>
                <a:sym typeface="Wingdings" pitchFamily="2" charset="2"/>
              </a:rPr>
              <a:t>. </a:t>
            </a:r>
            <a:r>
              <a:rPr lang="en-GB" sz="1100" dirty="0" err="1">
                <a:solidFill>
                  <a:schemeClr val="bg1"/>
                </a:solidFill>
                <a:latin typeface="Calibri" pitchFamily="34" charset="0"/>
                <a:cs typeface="Calibri" panose="020F0502020204030204" pitchFamily="34" charset="0"/>
                <a:sym typeface="Wingdings" pitchFamily="2" charset="2"/>
              </a:rPr>
              <a:t>Geosyst</a:t>
            </a:r>
            <a:r>
              <a:rPr lang="en-GB" sz="1100" dirty="0">
                <a:solidFill>
                  <a:schemeClr val="bg1"/>
                </a:solidFill>
                <a:latin typeface="Calibri" pitchFamily="34" charset="0"/>
                <a:cs typeface="Calibri" panose="020F0502020204030204" pitchFamily="34" charset="0"/>
                <a:sym typeface="Wingdings" pitchFamily="2" charset="2"/>
              </a:rPr>
              <a:t>. 8, </a:t>
            </a:r>
            <a:r>
              <a:rPr lang="en-GB" sz="1100" dirty="0">
                <a:solidFill>
                  <a:schemeClr val="bg1"/>
                </a:solidFill>
                <a:latin typeface="Calibri" pitchFamily="34" charset="0"/>
                <a:cs typeface="Calibri" panose="020F0502020204030204" pitchFamily="34" charset="0"/>
              </a:rPr>
              <a:t>doi:10.1029GC001390-</a:t>
            </a:r>
            <a:endParaRPr lang="en-GB" sz="1100" dirty="0">
              <a:solidFill>
                <a:schemeClr val="bg1"/>
              </a:solidFill>
              <a:latin typeface="Calibri" pitchFamily="34" charset="0"/>
              <a:cs typeface="Calibri" panose="020F0502020204030204" pitchFamily="34" charset="0"/>
              <a:sym typeface="Wingdings" pitchFamily="2" charset="2"/>
            </a:endParaRPr>
          </a:p>
          <a:p>
            <a:pPr marL="87313" indent="-87313" eaLnBrk="0" hangingPunct="0">
              <a:defRPr/>
            </a:pPr>
            <a:r>
              <a:rPr lang="en-GB" sz="1100" dirty="0">
                <a:solidFill>
                  <a:schemeClr val="bg1"/>
                </a:solidFill>
                <a:latin typeface="Calibri" pitchFamily="34" charset="0"/>
                <a:cs typeface="Calibri" panose="020F0502020204030204" pitchFamily="34" charset="0"/>
                <a:sym typeface="Wingdings" pitchFamily="2" charset="2"/>
              </a:rPr>
              <a:t>Herzberg (2011) Geology, 39, 1179-1180</a:t>
            </a:r>
          </a:p>
          <a:p>
            <a:pPr marL="87313" indent="-87313" eaLnBrk="0" hangingPunct="0">
              <a:defRPr/>
            </a:pPr>
            <a:r>
              <a:rPr lang="en-GB" sz="1100" dirty="0">
                <a:solidFill>
                  <a:schemeClr val="bg1"/>
                </a:solidFill>
                <a:latin typeface="Calibri" pitchFamily="34" charset="0"/>
                <a:cs typeface="Calibri" panose="020F0502020204030204" pitchFamily="34" charset="0"/>
                <a:sym typeface="Wingdings" pitchFamily="2" charset="2"/>
              </a:rPr>
              <a:t>Herzberg and Asimow (2008) Geochem. </a:t>
            </a:r>
            <a:r>
              <a:rPr lang="en-GB" sz="1100" dirty="0" err="1">
                <a:solidFill>
                  <a:schemeClr val="bg1"/>
                </a:solidFill>
                <a:latin typeface="Calibri" pitchFamily="34" charset="0"/>
                <a:cs typeface="Calibri" panose="020F0502020204030204" pitchFamily="34" charset="0"/>
                <a:sym typeface="Wingdings" pitchFamily="2" charset="2"/>
              </a:rPr>
              <a:t>Geophys</a:t>
            </a:r>
            <a:r>
              <a:rPr lang="en-GB" sz="1100" dirty="0">
                <a:solidFill>
                  <a:schemeClr val="bg1"/>
                </a:solidFill>
                <a:latin typeface="Calibri" pitchFamily="34" charset="0"/>
                <a:cs typeface="Calibri" panose="020F0502020204030204" pitchFamily="34" charset="0"/>
                <a:sym typeface="Wingdings" pitchFamily="2" charset="2"/>
              </a:rPr>
              <a:t>. </a:t>
            </a:r>
            <a:r>
              <a:rPr lang="en-GB" sz="1100" dirty="0" err="1">
                <a:solidFill>
                  <a:schemeClr val="bg1"/>
                </a:solidFill>
                <a:latin typeface="Calibri" pitchFamily="34" charset="0"/>
                <a:cs typeface="Calibri" panose="020F0502020204030204" pitchFamily="34" charset="0"/>
                <a:sym typeface="Wingdings" pitchFamily="2" charset="2"/>
              </a:rPr>
              <a:t>Geosyst</a:t>
            </a:r>
            <a:r>
              <a:rPr lang="en-GB" sz="1100" dirty="0">
                <a:solidFill>
                  <a:schemeClr val="bg1"/>
                </a:solidFill>
                <a:latin typeface="Calibri" pitchFamily="34" charset="0"/>
                <a:cs typeface="Calibri" panose="020F0502020204030204" pitchFamily="34" charset="0"/>
                <a:sym typeface="Wingdings" pitchFamily="2" charset="2"/>
              </a:rPr>
              <a:t>., </a:t>
            </a:r>
            <a:r>
              <a:rPr lang="en-GB" sz="1100" dirty="0">
                <a:solidFill>
                  <a:schemeClr val="bg1"/>
                </a:solidFill>
                <a:latin typeface="Calibri" pitchFamily="34" charset="0"/>
                <a:cs typeface="Calibri" panose="020F0502020204030204" pitchFamily="34" charset="0"/>
              </a:rPr>
              <a:t>8, doi:10.1029GC002057</a:t>
            </a:r>
          </a:p>
          <a:p>
            <a:pPr marL="87313" indent="-87313" eaLnBrk="0" hangingPunct="0">
              <a:defRPr/>
            </a:pPr>
            <a:r>
              <a:rPr lang="en-GB" sz="1100" dirty="0">
                <a:solidFill>
                  <a:schemeClr val="bg1"/>
                </a:solidFill>
                <a:latin typeface="Calibri" pitchFamily="34" charset="0"/>
                <a:cs typeface="Calibri" panose="020F0502020204030204" pitchFamily="34" charset="0"/>
              </a:rPr>
              <a:t>Herzberg and Asimow (2015) Geochem.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Geosyst</a:t>
            </a:r>
            <a:r>
              <a:rPr lang="en-GB" sz="1100" dirty="0">
                <a:solidFill>
                  <a:schemeClr val="bg1"/>
                </a:solidFill>
                <a:latin typeface="Calibri" pitchFamily="34" charset="0"/>
                <a:cs typeface="Calibri" panose="020F0502020204030204" pitchFamily="34" charset="0"/>
              </a:rPr>
              <a:t>., 16, 563-578</a:t>
            </a:r>
          </a:p>
          <a:p>
            <a:pPr marL="87313" indent="-87313" eaLnBrk="0" hangingPunct="0">
              <a:defRPr/>
            </a:pPr>
            <a:r>
              <a:rPr lang="en-GB" sz="1100" dirty="0" err="1">
                <a:solidFill>
                  <a:schemeClr val="bg1"/>
                </a:solidFill>
                <a:latin typeface="Calibri" pitchFamily="34" charset="0"/>
                <a:cs typeface="Calibri" panose="020F0502020204030204" pitchFamily="34" charset="0"/>
              </a:rPr>
              <a:t>Hoink</a:t>
            </a:r>
            <a:r>
              <a:rPr lang="en-GB" sz="1100" dirty="0">
                <a:solidFill>
                  <a:schemeClr val="bg1"/>
                </a:solidFill>
                <a:latin typeface="Calibri" pitchFamily="34" charset="0"/>
                <a:cs typeface="Calibri" panose="020F0502020204030204" pitchFamily="34" charset="0"/>
              </a:rPr>
              <a:t> and </a:t>
            </a:r>
            <a:r>
              <a:rPr lang="en-GB" sz="1100" dirty="0" err="1">
                <a:solidFill>
                  <a:schemeClr val="bg1"/>
                </a:solidFill>
                <a:latin typeface="Calibri" pitchFamily="34" charset="0"/>
                <a:cs typeface="Calibri" panose="020F0502020204030204" pitchFamily="34" charset="0"/>
              </a:rPr>
              <a:t>Lenardic</a:t>
            </a:r>
            <a:r>
              <a:rPr lang="en-GB" sz="1100" dirty="0">
                <a:solidFill>
                  <a:schemeClr val="bg1"/>
                </a:solidFill>
                <a:latin typeface="Calibri" pitchFamily="34" charset="0"/>
                <a:cs typeface="Calibri" panose="020F0502020204030204" pitchFamily="34" charset="0"/>
              </a:rPr>
              <a:t> (2008)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Res. Lett., 35, doi:10.1029/2008GL033854</a:t>
            </a:r>
          </a:p>
          <a:p>
            <a:pPr marL="87313" indent="-87313" eaLnBrk="0" hangingPunct="0">
              <a:defRPr/>
            </a:pPr>
            <a:r>
              <a:rPr lang="en-GB" sz="1100" dirty="0">
                <a:solidFill>
                  <a:schemeClr val="bg1"/>
                </a:solidFill>
                <a:latin typeface="Calibri" pitchFamily="34" charset="0"/>
                <a:cs typeface="Calibri" panose="020F0502020204030204" pitchFamily="34" charset="0"/>
              </a:rPr>
              <a:t>Hole and </a:t>
            </a:r>
            <a:r>
              <a:rPr lang="en-GB" sz="1100" dirty="0" err="1">
                <a:solidFill>
                  <a:schemeClr val="bg1"/>
                </a:solidFill>
                <a:latin typeface="Calibri" pitchFamily="34" charset="0"/>
                <a:cs typeface="Calibri" panose="020F0502020204030204" pitchFamily="34" charset="0"/>
              </a:rPr>
              <a:t>Natland</a:t>
            </a:r>
            <a:r>
              <a:rPr lang="en-GB" sz="1100" dirty="0">
                <a:solidFill>
                  <a:schemeClr val="bg1"/>
                </a:solidFill>
                <a:latin typeface="Calibri" pitchFamily="34" charset="0"/>
                <a:cs typeface="Calibri" panose="020F0502020204030204" pitchFamily="34" charset="0"/>
              </a:rPr>
              <a:t> (2020) Earth-Sci. Rev., </a:t>
            </a:r>
            <a:r>
              <a:rPr lang="it-IT" sz="1100" dirty="0">
                <a:solidFill>
                  <a:schemeClr val="bg1"/>
                </a:solidFill>
                <a:latin typeface="Calibri" pitchFamily="34" charset="0"/>
                <a:cs typeface="Calibri" panose="020F0502020204030204" pitchFamily="34" charset="0"/>
              </a:rPr>
              <a:t>206, 102794</a:t>
            </a:r>
            <a:endParaRPr lang="en-GB" sz="1100" dirty="0">
              <a:solidFill>
                <a:schemeClr val="bg1"/>
              </a:solidFill>
              <a:latin typeface="Calibri" pitchFamily="34" charset="0"/>
              <a:cs typeface="Calibri" panose="020F0502020204030204" pitchFamily="34" charset="0"/>
            </a:endParaRPr>
          </a:p>
          <a:p>
            <a:pPr marL="87313" indent="-87313" eaLnBrk="0" hangingPunct="0">
              <a:defRPr/>
            </a:pPr>
            <a:r>
              <a:rPr lang="en-GB" sz="1100" dirty="0" err="1">
                <a:solidFill>
                  <a:schemeClr val="bg1"/>
                </a:solidFill>
                <a:latin typeface="Calibri" pitchFamily="34" charset="0"/>
                <a:cs typeface="Calibri" panose="020F0502020204030204" pitchFamily="34" charset="0"/>
              </a:rPr>
              <a:t>Husen</a:t>
            </a:r>
            <a:r>
              <a:rPr lang="en-GB" sz="1100" dirty="0">
                <a:solidFill>
                  <a:schemeClr val="bg1"/>
                </a:solidFill>
                <a:latin typeface="Calibri" pitchFamily="34" charset="0"/>
                <a:cs typeface="Calibri" panose="020F0502020204030204" pitchFamily="34" charset="0"/>
              </a:rPr>
              <a:t> et al. (2016) </a:t>
            </a:r>
            <a:r>
              <a:rPr lang="en-GB" sz="1100" dirty="0" err="1">
                <a:solidFill>
                  <a:schemeClr val="bg1"/>
                </a:solidFill>
                <a:latin typeface="Calibri" pitchFamily="34" charset="0"/>
                <a:cs typeface="Calibri" panose="020F0502020204030204" pitchFamily="34" charset="0"/>
              </a:rPr>
              <a:t>Geochim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Cosmochim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Acta</a:t>
            </a:r>
            <a:r>
              <a:rPr lang="en-GB" sz="1100" dirty="0">
                <a:solidFill>
                  <a:schemeClr val="bg1"/>
                </a:solidFill>
                <a:latin typeface="Calibri" pitchFamily="34" charset="0"/>
                <a:cs typeface="Calibri" panose="020F0502020204030204" pitchFamily="34" charset="0"/>
              </a:rPr>
              <a:t>  185, 112-128</a:t>
            </a:r>
          </a:p>
          <a:p>
            <a:pPr marL="87313" indent="-87313" eaLnBrk="0" hangingPunct="0">
              <a:defRPr/>
            </a:pPr>
            <a:r>
              <a:rPr lang="en-US" sz="1100" dirty="0">
                <a:solidFill>
                  <a:schemeClr val="bg1"/>
                </a:solidFill>
                <a:latin typeface="Calibri" pitchFamily="34" charset="0"/>
              </a:rPr>
              <a:t>Jennings and Holland (2015) J. Petrol., 56, 869-892</a:t>
            </a:r>
            <a:endParaRPr lang="it-IT" sz="1100" dirty="0">
              <a:solidFill>
                <a:schemeClr val="bg1"/>
              </a:solidFill>
              <a:latin typeface="Calibri" pitchFamily="34" charset="0"/>
            </a:endParaRPr>
          </a:p>
          <a:p>
            <a:pPr marL="87313" indent="-87313">
              <a:defRPr/>
            </a:pP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Keiding</a:t>
            </a:r>
            <a:r>
              <a:rPr lang="en-GB" sz="1100" dirty="0">
                <a:solidFill>
                  <a:schemeClr val="bg1"/>
                </a:solidFill>
                <a:latin typeface="Calibri" pitchFamily="34" charset="0"/>
                <a:cs typeface="Calibri" panose="020F0502020204030204" pitchFamily="34" charset="0"/>
              </a:rPr>
              <a:t> et al. (2011) Geology, 39, 1095-1098</a:t>
            </a:r>
          </a:p>
        </p:txBody>
      </p:sp>
      <p:sp>
        <p:nvSpPr>
          <p:cNvPr id="6" name="Text Box 2"/>
          <p:cNvSpPr txBox="1">
            <a:spLocks noChangeArrowheads="1"/>
          </p:cNvSpPr>
          <p:nvPr/>
        </p:nvSpPr>
        <p:spPr bwMode="auto">
          <a:xfrm>
            <a:off x="4572000" y="764540"/>
            <a:ext cx="4640580" cy="5339923"/>
          </a:xfrm>
          <a:prstGeom prst="rect">
            <a:avLst/>
          </a:prstGeom>
          <a:noFill/>
          <a:ln w="9525" algn="ctr">
            <a:noFill/>
            <a:miter lim="800000"/>
            <a:headEnd/>
            <a:tailEnd/>
          </a:ln>
          <a:effectLst/>
        </p:spPr>
        <p:txBody>
          <a:bodyPr wrap="square">
            <a:spAutoFit/>
          </a:bodyPr>
          <a:lstStyle/>
          <a:p>
            <a:pPr marL="87313" indent="-87313">
              <a:defRPr/>
            </a:pPr>
            <a:r>
              <a:rPr lang="en-GB" sz="1100" dirty="0">
                <a:solidFill>
                  <a:schemeClr val="bg1"/>
                </a:solidFill>
                <a:latin typeface="Calibri" pitchFamily="34" charset="0"/>
                <a:cs typeface="Calibri" panose="020F0502020204030204" pitchFamily="34" charset="0"/>
              </a:rPr>
              <a:t>King (2015) Foulger, Lustrino and King (Eds.) AGU-GSA special vol. 87-103</a:t>
            </a:r>
          </a:p>
          <a:p>
            <a:pPr marL="87313" indent="-87313">
              <a:defRPr/>
            </a:pPr>
            <a:r>
              <a:rPr lang="en-GB" sz="1100" dirty="0" err="1">
                <a:solidFill>
                  <a:schemeClr val="bg1"/>
                </a:solidFill>
                <a:effectLst>
                  <a:outerShdw blurRad="38100" dist="38100" dir="2700000" algn="tl">
                    <a:srgbClr val="000000"/>
                  </a:outerShdw>
                </a:effectLst>
                <a:latin typeface="Calibri" pitchFamily="34" charset="0"/>
              </a:rPr>
              <a:t>Koptev</a:t>
            </a:r>
            <a:r>
              <a:rPr lang="en-GB" sz="1100" dirty="0">
                <a:solidFill>
                  <a:schemeClr val="bg1"/>
                </a:solidFill>
                <a:effectLst>
                  <a:outerShdw blurRad="38100" dist="38100" dir="2700000" algn="tl">
                    <a:srgbClr val="000000"/>
                  </a:outerShdw>
                </a:effectLst>
                <a:latin typeface="Calibri" pitchFamily="34" charset="0"/>
              </a:rPr>
              <a:t> et al. (2021) Geophys. J. Int., 227, 439-471</a:t>
            </a:r>
          </a:p>
          <a:p>
            <a:pPr marL="87313" indent="-87313">
              <a:defRPr/>
            </a:pPr>
            <a:r>
              <a:rPr lang="en-GB" sz="1100" dirty="0">
                <a:solidFill>
                  <a:schemeClr val="bg1"/>
                </a:solidFill>
                <a:latin typeface="Calibri" pitchFamily="34" charset="0"/>
                <a:cs typeface="Calibri" panose="020F0502020204030204" pitchFamily="34" charset="0"/>
              </a:rPr>
              <a:t>Lee et al. (2015) </a:t>
            </a:r>
            <a:r>
              <a:rPr lang="it-IT" sz="1100" dirty="0">
                <a:solidFill>
                  <a:schemeClr val="bg1"/>
                </a:solidFill>
                <a:latin typeface="Calibri" pitchFamily="34" charset="0"/>
                <a:cs typeface="Calibri" panose="020F0502020204030204" pitchFamily="34" charset="0"/>
              </a:rPr>
              <a:t>Earth Planet. Sci. </a:t>
            </a:r>
            <a:r>
              <a:rPr lang="it-IT" sz="1100" dirty="0" err="1">
                <a:solidFill>
                  <a:schemeClr val="bg1"/>
                </a:solidFill>
                <a:latin typeface="Calibri" pitchFamily="34" charset="0"/>
                <a:cs typeface="Calibri" panose="020F0502020204030204" pitchFamily="34" charset="0"/>
              </a:rPr>
              <a:t>Lett</a:t>
            </a:r>
            <a:r>
              <a:rPr lang="it-IT" sz="1100" dirty="0">
                <a:solidFill>
                  <a:schemeClr val="bg1"/>
                </a:solidFill>
                <a:latin typeface="Calibri" pitchFamily="34" charset="0"/>
                <a:cs typeface="Calibri" panose="020F0502020204030204" pitchFamily="34" charset="0"/>
              </a:rPr>
              <a:t>., 279, 20-33</a:t>
            </a:r>
          </a:p>
          <a:p>
            <a:pPr marL="87313" indent="-87313">
              <a:defRPr/>
            </a:pPr>
            <a:r>
              <a:rPr lang="it-IT" sz="1100" dirty="0" err="1">
                <a:solidFill>
                  <a:schemeClr val="bg1"/>
                </a:solidFill>
                <a:latin typeface="Calibri" pitchFamily="34" charset="0"/>
                <a:ea typeface="ＭＳ Ｐゴシック" pitchFamily="-72" charset="-128"/>
                <a:cs typeface="Calibri" panose="020F0502020204030204" pitchFamily="34" charset="0"/>
              </a:rPr>
              <a:t>Lenardic</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itchFamily="34" charset="0"/>
                <a:ea typeface="ＭＳ Ｐゴシック" pitchFamily="-72" charset="-128"/>
                <a:cs typeface="Calibri" panose="020F0502020204030204" pitchFamily="34" charset="0"/>
              </a:rPr>
              <a:t>et</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itchFamily="34" charset="0"/>
                <a:ea typeface="ＭＳ Ｐゴシック" pitchFamily="-72" charset="-128"/>
                <a:cs typeface="Calibri" panose="020F0502020204030204" pitchFamily="34" charset="0"/>
              </a:rPr>
              <a:t>al.</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itchFamily="34" charset="0"/>
                <a:ea typeface="ＭＳ Ｐゴシック" pitchFamily="-72" charset="-128"/>
                <a:cs typeface="Calibri" panose="020F0502020204030204" pitchFamily="34" charset="0"/>
              </a:rPr>
              <a:t>(2021)</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err="1">
                <a:solidFill>
                  <a:schemeClr val="bg1"/>
                </a:solidFill>
                <a:latin typeface="Calibri" pitchFamily="34" charset="0"/>
                <a:ea typeface="ＭＳ Ｐゴシック" pitchFamily="-72" charset="-128"/>
                <a:cs typeface="Calibri" panose="020F0502020204030204" pitchFamily="34" charset="0"/>
              </a:rPr>
              <a:t>Geochem</a:t>
            </a:r>
            <a:r>
              <a:rPr lang="it-IT" sz="1100" dirty="0">
                <a:solidFill>
                  <a:schemeClr val="bg1"/>
                </a:solidFill>
                <a:latin typeface="Calibri" pitchFamily="34" charset="0"/>
                <a:ea typeface="ＭＳ Ｐゴシック" pitchFamily="-72" charset="-128"/>
                <a:cs typeface="Calibri" panose="020F0502020204030204" pitchFamily="34" charset="0"/>
              </a:rPr>
              <a:t>.</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itchFamily="34" charset="0"/>
                <a:ea typeface="ＭＳ Ｐゴシック" pitchFamily="-72" charset="-128"/>
                <a:cs typeface="Calibri" panose="020F0502020204030204" pitchFamily="34" charset="0"/>
              </a:rPr>
              <a:t>Geophys.</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itchFamily="34" charset="0"/>
                <a:ea typeface="ＭＳ Ｐゴシック" pitchFamily="-72" charset="-128"/>
                <a:cs typeface="Calibri" panose="020F0502020204030204" pitchFamily="34" charset="0"/>
              </a:rPr>
              <a:t>Geosyst.</a:t>
            </a:r>
            <a:r>
              <a:rPr lang="it-IT" sz="800" dirty="0">
                <a:solidFill>
                  <a:schemeClr val="bg1"/>
                </a:solidFill>
                <a:latin typeface="Calibri" pitchFamily="34" charset="0"/>
                <a:ea typeface="ＭＳ Ｐゴシック" pitchFamily="-72" charset="-128"/>
                <a:cs typeface="Calibri" panose="020F0502020204030204" pitchFamily="34" charset="0"/>
              </a:rPr>
              <a:t> </a:t>
            </a:r>
            <a:r>
              <a:rPr lang="it-IT" sz="1100" dirty="0">
                <a:solidFill>
                  <a:schemeClr val="bg1"/>
                </a:solidFill>
                <a:latin typeface="Calibri" panose="020F0502020204030204" pitchFamily="34" charset="0"/>
                <a:cs typeface="Calibri" panose="020F0502020204030204" pitchFamily="34" charset="0"/>
              </a:rPr>
              <a:t>doi</a:t>
            </a:r>
            <a:r>
              <a:rPr lang="it-IT" sz="800" dirty="0">
                <a:solidFill>
                  <a:schemeClr val="bg1"/>
                </a:solidFill>
                <a:latin typeface="Calibri" panose="020F0502020204030204" pitchFamily="34" charset="0"/>
                <a:cs typeface="Calibri" panose="020F0502020204030204" pitchFamily="34" charset="0"/>
              </a:rPr>
              <a:t> </a:t>
            </a:r>
            <a:r>
              <a:rPr lang="it-IT" sz="1100" dirty="0">
                <a:solidFill>
                  <a:schemeClr val="bg1"/>
                </a:solidFill>
                <a:latin typeface="Calibri" panose="020F0502020204030204" pitchFamily="34" charset="0"/>
                <a:cs typeface="Calibri" panose="020F0502020204030204" pitchFamily="34" charset="0"/>
              </a:rPr>
              <a:t>10.1029/2020GC009278</a:t>
            </a:r>
            <a:endParaRPr lang="en-GB" sz="1100" dirty="0">
              <a:solidFill>
                <a:schemeClr val="bg1"/>
              </a:solidFill>
              <a:latin typeface="Calibri" pitchFamily="34" charset="0"/>
              <a:ea typeface="ＭＳ Ｐゴシック" pitchFamily="-72" charset="-128"/>
              <a:cs typeface="Calibri" panose="020F0502020204030204" pitchFamily="34" charset="0"/>
            </a:endParaRPr>
          </a:p>
          <a:p>
            <a:pPr marL="87313" indent="-87313">
              <a:defRPr/>
            </a:pPr>
            <a:r>
              <a:rPr lang="en-GB" sz="1100" dirty="0">
                <a:solidFill>
                  <a:schemeClr val="bg1"/>
                </a:solidFill>
                <a:effectLst/>
                <a:latin typeface="Calibri" pitchFamily="34" charset="0"/>
              </a:rPr>
              <a:t>Liu et al. (2023) Earth Planet. Sci. </a:t>
            </a:r>
            <a:r>
              <a:rPr lang="en-GB" sz="1100" dirty="0" err="1">
                <a:solidFill>
                  <a:schemeClr val="bg1"/>
                </a:solidFill>
                <a:effectLst/>
                <a:latin typeface="Calibri" pitchFamily="34" charset="0"/>
              </a:rPr>
              <a:t>Lett</a:t>
            </a:r>
            <a:r>
              <a:rPr lang="en-GB" sz="1100" dirty="0">
                <a:solidFill>
                  <a:schemeClr val="bg1"/>
                </a:solidFill>
                <a:effectLst/>
                <a:latin typeface="Calibri" pitchFamily="34" charset="0"/>
              </a:rPr>
              <a:t>., 618, 118275</a:t>
            </a:r>
          </a:p>
          <a:p>
            <a:pPr marL="87313" indent="-87313">
              <a:defRPr/>
            </a:pPr>
            <a:r>
              <a:rPr lang="en-GB" sz="1100" dirty="0">
                <a:solidFill>
                  <a:schemeClr val="bg1"/>
                </a:solidFill>
                <a:effectLst/>
                <a:latin typeface="Calibri" pitchFamily="34" charset="0"/>
              </a:rPr>
              <a:t>Lustrino et al. (2022). Geology, 50, 476-480</a:t>
            </a:r>
          </a:p>
          <a:p>
            <a:pPr marL="87313" indent="-87313">
              <a:defRPr/>
            </a:pPr>
            <a:r>
              <a:rPr lang="en-GB" sz="1100" dirty="0" err="1">
                <a:solidFill>
                  <a:schemeClr val="bg1"/>
                </a:solidFill>
                <a:effectLst/>
                <a:latin typeface="Calibri" pitchFamily="34" charset="0"/>
              </a:rPr>
              <a:t>Marxer</a:t>
            </a:r>
            <a:r>
              <a:rPr lang="en-GB" sz="1100" dirty="0">
                <a:solidFill>
                  <a:schemeClr val="bg1"/>
                </a:solidFill>
                <a:effectLst/>
                <a:latin typeface="Calibri" pitchFamily="34" charset="0"/>
              </a:rPr>
              <a:t> et al. (2022) Contrib. Mineral. Petrol., 177:3</a:t>
            </a:r>
          </a:p>
          <a:p>
            <a:pPr marL="87313" indent="-87313">
              <a:defRPr/>
            </a:pPr>
            <a:r>
              <a:rPr lang="en-GB" sz="1100" dirty="0">
                <a:solidFill>
                  <a:schemeClr val="bg1"/>
                </a:solidFill>
                <a:latin typeface="Calibri" panose="020F0502020204030204" pitchFamily="34" charset="0"/>
                <a:cs typeface="Calibri" panose="020F0502020204030204" pitchFamily="34" charset="0"/>
              </a:rPr>
              <a:t>McKenzie and Bickle (1988) J. Petrol.,  29, 625-679</a:t>
            </a:r>
          </a:p>
          <a:p>
            <a:pPr marL="87313" indent="-87313">
              <a:defRPr/>
            </a:pPr>
            <a:r>
              <a:rPr lang="en-GB" sz="1100" dirty="0">
                <a:solidFill>
                  <a:schemeClr val="bg1"/>
                </a:solidFill>
                <a:latin typeface="Calibri" panose="020F0502020204030204" pitchFamily="34" charset="0"/>
                <a:cs typeface="Calibri" panose="020F0502020204030204" pitchFamily="34" charset="0"/>
              </a:rPr>
              <a:t>Moore (2008) J.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Res. doi:10.1029/2006JB004778</a:t>
            </a:r>
          </a:p>
          <a:p>
            <a:pPr marL="87313" indent="-87313">
              <a:defRPr/>
            </a:pPr>
            <a:r>
              <a:rPr lang="en-GB" sz="1100" dirty="0">
                <a:solidFill>
                  <a:schemeClr val="bg1"/>
                </a:solidFill>
                <a:latin typeface="Calibri" pitchFamily="34" charset="0"/>
                <a:cs typeface="Calibri" panose="020F0502020204030204" pitchFamily="34" charset="0"/>
              </a:rPr>
              <a:t>Nakagawa et al. (2015) Geochem.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Geosyst</a:t>
            </a:r>
            <a:r>
              <a:rPr lang="en-GB" sz="1100" dirty="0">
                <a:solidFill>
                  <a:schemeClr val="bg1"/>
                </a:solidFill>
                <a:latin typeface="Calibri" pitchFamily="34" charset="0"/>
                <a:cs typeface="Calibri" panose="020F0502020204030204" pitchFamily="34" charset="0"/>
              </a:rPr>
              <a:t>., 16, 1449-1464</a:t>
            </a:r>
          </a:p>
          <a:p>
            <a:pPr marL="87313" indent="-87313">
              <a:defRPr/>
            </a:pPr>
            <a:r>
              <a:rPr lang="en-GB" sz="1100" dirty="0" err="1">
                <a:solidFill>
                  <a:schemeClr val="bg1"/>
                </a:solidFill>
                <a:latin typeface="Calibri" pitchFamily="34" charset="0"/>
                <a:cs typeface="Calibri" panose="020F0502020204030204" pitchFamily="34" charset="0"/>
              </a:rPr>
              <a:t>Niu</a:t>
            </a:r>
            <a:r>
              <a:rPr lang="en-GB" sz="1100" dirty="0">
                <a:solidFill>
                  <a:schemeClr val="bg1"/>
                </a:solidFill>
                <a:latin typeface="Calibri" pitchFamily="34" charset="0"/>
                <a:cs typeface="Calibri" panose="020F0502020204030204" pitchFamily="34" charset="0"/>
              </a:rPr>
              <a:t> (2020) J. Asian Earth Sci., 194, 104367</a:t>
            </a:r>
          </a:p>
          <a:p>
            <a:pPr marL="87313" indent="-87313">
              <a:defRPr/>
            </a:pPr>
            <a:r>
              <a:rPr lang="en-GB" sz="1100" dirty="0" err="1">
                <a:solidFill>
                  <a:schemeClr val="bg1"/>
                </a:solidFill>
                <a:latin typeface="Calibri" pitchFamily="34" charset="0"/>
                <a:sym typeface="Wingdings" pitchFamily="2" charset="2"/>
              </a:rPr>
              <a:t>Niu</a:t>
            </a:r>
            <a:r>
              <a:rPr lang="en-GB" sz="1100" dirty="0">
                <a:solidFill>
                  <a:schemeClr val="bg1"/>
                </a:solidFill>
                <a:latin typeface="Calibri" pitchFamily="34" charset="0"/>
                <a:sym typeface="Wingdings" pitchFamily="2" charset="2"/>
              </a:rPr>
              <a:t> (2021) Earth-Sci. Rev., 217, 103614</a:t>
            </a:r>
            <a:endParaRPr lang="en-GB" sz="1100" dirty="0">
              <a:solidFill>
                <a:schemeClr val="bg1"/>
              </a:solidFill>
              <a:latin typeface="Calibri" pitchFamily="34" charset="0"/>
              <a:cs typeface="Calibri" panose="020F0502020204030204" pitchFamily="34" charset="0"/>
            </a:endParaRPr>
          </a:p>
          <a:p>
            <a:pPr marL="87313" indent="-87313">
              <a:defRPr/>
            </a:pPr>
            <a:r>
              <a:rPr lang="en-GB" sz="1100" dirty="0">
                <a:solidFill>
                  <a:schemeClr val="bg1"/>
                </a:solidFill>
                <a:latin typeface="Calibri" pitchFamily="34" charset="0"/>
                <a:cs typeface="Calibri" panose="020F0502020204030204" pitchFamily="34" charset="0"/>
              </a:rPr>
              <a:t>Nomura et al. (2014) Nature, 343, 522-525</a:t>
            </a:r>
          </a:p>
          <a:p>
            <a:pPr marL="87313" indent="-87313">
              <a:defRPr/>
            </a:pPr>
            <a:r>
              <a:rPr lang="en-GB" sz="1100" dirty="0">
                <a:solidFill>
                  <a:schemeClr val="bg1"/>
                </a:solidFill>
                <a:latin typeface="Calibri" pitchFamily="34" charset="0"/>
                <a:cs typeface="Calibri" panose="020F0502020204030204" pitchFamily="34" charset="0"/>
              </a:rPr>
              <a:t>Presnall and </a:t>
            </a:r>
            <a:r>
              <a:rPr lang="en-GB" sz="1100" dirty="0" err="1">
                <a:solidFill>
                  <a:schemeClr val="bg1"/>
                </a:solidFill>
                <a:latin typeface="Calibri" panose="020F0502020204030204" pitchFamily="34" charset="0"/>
                <a:cs typeface="Calibri" panose="020F0502020204030204" pitchFamily="34" charset="0"/>
              </a:rPr>
              <a:t>Gudfinnsson</a:t>
            </a:r>
            <a:r>
              <a:rPr lang="en-GB" sz="1100" dirty="0">
                <a:solidFill>
                  <a:schemeClr val="bg1"/>
                </a:solidFill>
                <a:latin typeface="Calibri" panose="020F0502020204030204" pitchFamily="34" charset="0"/>
                <a:cs typeface="Calibri" panose="020F0502020204030204" pitchFamily="34" charset="0"/>
              </a:rPr>
              <a:t> (2011) J. Petrol., 52, 1533-1546</a:t>
            </a:r>
          </a:p>
          <a:p>
            <a:pPr marL="87313" indent="-87313">
              <a:defRPr/>
            </a:pPr>
            <a:r>
              <a:rPr lang="en-GB" sz="1100" dirty="0" err="1">
                <a:solidFill>
                  <a:schemeClr val="bg1"/>
                </a:solidFill>
                <a:latin typeface="Calibri" panose="020F0502020204030204" pitchFamily="34" charset="0"/>
                <a:cs typeface="Calibri" panose="020F0502020204030204" pitchFamily="34" charset="0"/>
              </a:rPr>
              <a:t>Putirka</a:t>
            </a:r>
            <a:r>
              <a:rPr lang="en-GB" sz="1100" dirty="0">
                <a:solidFill>
                  <a:schemeClr val="bg1"/>
                </a:solidFill>
                <a:latin typeface="Calibri" panose="020F0502020204030204" pitchFamily="34" charset="0"/>
                <a:cs typeface="Calibri" panose="020F0502020204030204" pitchFamily="34" charset="0"/>
              </a:rPr>
              <a:t> et al. (2007) Chem. Geol., 241, 177-206</a:t>
            </a:r>
          </a:p>
          <a:p>
            <a:pPr marL="87313" indent="-87313">
              <a:defRPr/>
            </a:pPr>
            <a:r>
              <a:rPr lang="en-GB" sz="1100" dirty="0">
                <a:solidFill>
                  <a:schemeClr val="bg1"/>
                </a:solidFill>
                <a:latin typeface="Calibri" panose="020F0502020204030204" pitchFamily="34" charset="0"/>
                <a:cs typeface="Calibri" panose="020F0502020204030204" pitchFamily="34" charset="0"/>
              </a:rPr>
              <a:t>Roeder and </a:t>
            </a:r>
            <a:r>
              <a:rPr lang="en-GB" sz="1100" dirty="0" err="1">
                <a:solidFill>
                  <a:schemeClr val="bg1"/>
                </a:solidFill>
                <a:latin typeface="Calibri" panose="020F0502020204030204" pitchFamily="34" charset="0"/>
                <a:cs typeface="Calibri" panose="020F0502020204030204" pitchFamily="34" charset="0"/>
              </a:rPr>
              <a:t>Emslie</a:t>
            </a:r>
            <a:r>
              <a:rPr lang="en-GB" sz="1100" dirty="0">
                <a:solidFill>
                  <a:schemeClr val="bg1"/>
                </a:solidFill>
                <a:latin typeface="Calibri" panose="020F0502020204030204" pitchFamily="34" charset="0"/>
                <a:cs typeface="Calibri" panose="020F0502020204030204" pitchFamily="34" charset="0"/>
              </a:rPr>
              <a:t> (1970) Contrib. Mineral. Petrol.,  29, 275-289</a:t>
            </a:r>
          </a:p>
          <a:p>
            <a:pPr marL="87313" indent="-87313">
              <a:defRPr/>
            </a:pPr>
            <a:r>
              <a:rPr lang="en-GB" sz="1100" dirty="0" err="1">
                <a:solidFill>
                  <a:schemeClr val="bg1"/>
                </a:solidFill>
                <a:latin typeface="Calibri" panose="020F0502020204030204" pitchFamily="34" charset="0"/>
                <a:cs typeface="Calibri" panose="020F0502020204030204" pitchFamily="34" charset="0"/>
              </a:rPr>
              <a:t>Sinha</a:t>
            </a:r>
            <a:r>
              <a:rPr lang="en-GB" sz="1100" dirty="0">
                <a:solidFill>
                  <a:schemeClr val="bg1"/>
                </a:solidFill>
                <a:latin typeface="Calibri" panose="020F0502020204030204" pitchFamily="34" charset="0"/>
                <a:cs typeface="Calibri" panose="020F0502020204030204" pitchFamily="34" charset="0"/>
              </a:rPr>
              <a:t> and Butler (2007) J. </a:t>
            </a:r>
            <a:r>
              <a:rPr lang="en-GB" sz="1100" dirty="0" err="1">
                <a:solidFill>
                  <a:schemeClr val="bg1"/>
                </a:solidFill>
                <a:latin typeface="Calibri" panose="020F0502020204030204" pitchFamily="34" charset="0"/>
                <a:cs typeface="Calibri" panose="020F0502020204030204" pitchFamily="34" charset="0"/>
              </a:rPr>
              <a:t>Geophys</a:t>
            </a:r>
            <a:r>
              <a:rPr lang="en-GB" sz="1100" dirty="0">
                <a:solidFill>
                  <a:schemeClr val="bg1"/>
                </a:solidFill>
                <a:latin typeface="Calibri" panose="020F0502020204030204" pitchFamily="34" charset="0"/>
                <a:cs typeface="Calibri" panose="020F0502020204030204" pitchFamily="34" charset="0"/>
              </a:rPr>
              <a:t>. Res., 112, doi:10.1029/2006JB004850</a:t>
            </a:r>
          </a:p>
          <a:p>
            <a:pPr marL="87313" indent="-87313">
              <a:defRPr/>
            </a:pPr>
            <a:r>
              <a:rPr lang="en-GB" sz="1100" dirty="0" err="1">
                <a:solidFill>
                  <a:schemeClr val="bg1"/>
                </a:solidFill>
                <a:latin typeface="Calibri" panose="020F0502020204030204" pitchFamily="34" charset="0"/>
                <a:cs typeface="Calibri" panose="020F0502020204030204" pitchFamily="34" charset="0"/>
              </a:rPr>
              <a:t>Schuberth</a:t>
            </a:r>
            <a:r>
              <a:rPr lang="en-GB" sz="1100" dirty="0">
                <a:solidFill>
                  <a:schemeClr val="bg1"/>
                </a:solidFill>
                <a:latin typeface="Calibri" panose="020F0502020204030204" pitchFamily="34" charset="0"/>
                <a:cs typeface="Calibri" panose="020F0502020204030204" pitchFamily="34" charset="0"/>
              </a:rPr>
              <a:t> et al. (2009) G3 doi:10.1029/2008GC002235</a:t>
            </a:r>
          </a:p>
          <a:p>
            <a:pPr marL="87313" indent="-87313">
              <a:defRPr/>
            </a:pPr>
            <a:r>
              <a:rPr lang="en-GB" sz="1100" dirty="0" err="1">
                <a:solidFill>
                  <a:schemeClr val="bg1"/>
                </a:solidFill>
                <a:effectLst/>
                <a:latin typeface="Calibri" panose="020F0502020204030204" pitchFamily="34" charset="0"/>
                <a:cs typeface="Calibri" panose="020F0502020204030204" pitchFamily="34" charset="0"/>
                <a:sym typeface="Wingdings" pitchFamily="2" charset="2"/>
              </a:rPr>
              <a:t>Seales</a:t>
            </a:r>
            <a:r>
              <a:rPr lang="en-GB" sz="1100" dirty="0">
                <a:solidFill>
                  <a:schemeClr val="bg1"/>
                </a:solidFill>
                <a:effectLst/>
                <a:latin typeface="Calibri" panose="020F0502020204030204" pitchFamily="34" charset="0"/>
                <a:cs typeface="Calibri" panose="020F0502020204030204" pitchFamily="34" charset="0"/>
                <a:sym typeface="Wingdings" pitchFamily="2" charset="2"/>
              </a:rPr>
              <a:t> and </a:t>
            </a:r>
            <a:r>
              <a:rPr lang="en-GB" sz="1100" dirty="0" err="1">
                <a:solidFill>
                  <a:schemeClr val="bg1"/>
                </a:solidFill>
                <a:effectLst/>
                <a:latin typeface="Calibri" panose="020F0502020204030204" pitchFamily="34" charset="0"/>
                <a:cs typeface="Calibri" panose="020F0502020204030204" pitchFamily="34" charset="0"/>
                <a:sym typeface="Wingdings" pitchFamily="2" charset="2"/>
              </a:rPr>
              <a:t>Lenardic</a:t>
            </a:r>
            <a:r>
              <a:rPr lang="en-GB" sz="1100" dirty="0">
                <a:solidFill>
                  <a:schemeClr val="bg1"/>
                </a:solidFill>
                <a:effectLst/>
                <a:latin typeface="Calibri" panose="020F0502020204030204" pitchFamily="34" charset="0"/>
                <a:cs typeface="Calibri" panose="020F0502020204030204" pitchFamily="34" charset="0"/>
                <a:sym typeface="Wingdings" pitchFamily="2" charset="2"/>
              </a:rPr>
              <a:t> (2011) G3, 21, </a:t>
            </a:r>
            <a:r>
              <a:rPr lang="it-IT" sz="1100" dirty="0">
                <a:solidFill>
                  <a:schemeClr val="bg1"/>
                </a:solidFill>
                <a:effectLst/>
                <a:latin typeface="Calibri" panose="020F0502020204030204" pitchFamily="34" charset="0"/>
                <a:cs typeface="Calibri" panose="020F0502020204030204" pitchFamily="34" charset="0"/>
              </a:rPr>
              <a:t>e2020GC009106</a:t>
            </a:r>
            <a:r>
              <a:rPr lang="en-GB" sz="1100" dirty="0">
                <a:solidFill>
                  <a:schemeClr val="bg1"/>
                </a:solidFill>
                <a:effectLst/>
                <a:latin typeface="Calibri" panose="020F0502020204030204" pitchFamily="34" charset="0"/>
                <a:cs typeface="Calibri" panose="020F0502020204030204" pitchFamily="34" charset="0"/>
                <a:sym typeface="Wingdings" pitchFamily="2" charset="2"/>
              </a:rPr>
              <a:t> </a:t>
            </a:r>
          </a:p>
          <a:p>
            <a:pPr marL="87313" indent="-87313">
              <a:defRPr/>
            </a:pPr>
            <a:r>
              <a:rPr lang="it-IT" sz="1100" dirty="0">
                <a:solidFill>
                  <a:schemeClr val="bg1"/>
                </a:solidFill>
                <a:latin typeface="Calibri" panose="020F0502020204030204" pitchFamily="34" charset="0"/>
                <a:cs typeface="Calibri" panose="020F0502020204030204" pitchFamily="34" charset="0"/>
              </a:rPr>
              <a:t>Shea et al. (2022) </a:t>
            </a:r>
            <a:r>
              <a:rPr lang="it-IT" sz="1100" dirty="0" err="1">
                <a:solidFill>
                  <a:schemeClr val="bg1"/>
                </a:solidFill>
                <a:latin typeface="Calibri" panose="020F0502020204030204" pitchFamily="34" charset="0"/>
                <a:cs typeface="Calibri" panose="020F0502020204030204" pitchFamily="34" charset="0"/>
              </a:rPr>
              <a:t>Contrib</a:t>
            </a:r>
            <a:r>
              <a:rPr lang="it-IT" sz="1100" dirty="0">
                <a:solidFill>
                  <a:schemeClr val="bg1"/>
                </a:solidFill>
                <a:latin typeface="Calibri" panose="020F0502020204030204" pitchFamily="34" charset="0"/>
                <a:cs typeface="Calibri" panose="020F0502020204030204" pitchFamily="34" charset="0"/>
              </a:rPr>
              <a:t>. </a:t>
            </a:r>
            <a:r>
              <a:rPr lang="it-IT" sz="1100" dirty="0" err="1">
                <a:solidFill>
                  <a:schemeClr val="bg1"/>
                </a:solidFill>
                <a:latin typeface="Calibri" panose="020F0502020204030204" pitchFamily="34" charset="0"/>
                <a:cs typeface="Calibri" panose="020F0502020204030204" pitchFamily="34" charset="0"/>
              </a:rPr>
              <a:t>Mineral</a:t>
            </a:r>
            <a:r>
              <a:rPr lang="it-IT" sz="1100" dirty="0">
                <a:solidFill>
                  <a:schemeClr val="bg1"/>
                </a:solidFill>
                <a:latin typeface="Calibri" panose="020F0502020204030204" pitchFamily="34" charset="0"/>
                <a:cs typeface="Calibri" panose="020F0502020204030204" pitchFamily="34" charset="0"/>
              </a:rPr>
              <a:t>. </a:t>
            </a:r>
            <a:r>
              <a:rPr lang="it-IT" sz="1100" dirty="0" err="1">
                <a:solidFill>
                  <a:schemeClr val="bg1"/>
                </a:solidFill>
                <a:latin typeface="Calibri" panose="020F0502020204030204" pitchFamily="34" charset="0"/>
                <a:cs typeface="Calibri" panose="020F0502020204030204" pitchFamily="34" charset="0"/>
              </a:rPr>
              <a:t>Petrol</a:t>
            </a:r>
            <a:r>
              <a:rPr lang="it-IT" sz="1100" dirty="0">
                <a:solidFill>
                  <a:schemeClr val="bg1"/>
                </a:solidFill>
                <a:latin typeface="Calibri" panose="020F0502020204030204" pitchFamily="34" charset="0"/>
                <a:cs typeface="Calibri" panose="020F0502020204030204" pitchFamily="34" charset="0"/>
              </a:rPr>
              <a:t>., 177:114</a:t>
            </a:r>
            <a:endParaRPr lang="it-IT" sz="1100" baseline="30000" dirty="0">
              <a:solidFill>
                <a:schemeClr val="bg1"/>
              </a:solidFill>
              <a:latin typeface="Calibri" panose="020F0502020204030204" pitchFamily="34" charset="0"/>
              <a:cs typeface="Calibri" panose="020F0502020204030204" pitchFamily="34" charset="0"/>
            </a:endParaRPr>
          </a:p>
          <a:p>
            <a:pPr marL="87313" indent="-87313">
              <a:defRPr/>
            </a:pPr>
            <a:r>
              <a:rPr lang="en-GB" sz="1100" dirty="0">
                <a:solidFill>
                  <a:schemeClr val="bg1"/>
                </a:solidFill>
                <a:latin typeface="Calibri" panose="020F0502020204030204" pitchFamily="34" charset="0"/>
                <a:cs typeface="Calibri" panose="020F0502020204030204" pitchFamily="34" charset="0"/>
              </a:rPr>
              <a:t>Sinha and Butler (2007) J. </a:t>
            </a:r>
            <a:r>
              <a:rPr lang="en-GB" sz="1100" dirty="0" err="1">
                <a:solidFill>
                  <a:schemeClr val="bg1"/>
                </a:solidFill>
                <a:latin typeface="Calibri" panose="020F0502020204030204" pitchFamily="34" charset="0"/>
                <a:cs typeface="Calibri" panose="020F0502020204030204" pitchFamily="34" charset="0"/>
              </a:rPr>
              <a:t>Geophys</a:t>
            </a:r>
            <a:r>
              <a:rPr lang="en-GB" sz="1100" dirty="0">
                <a:solidFill>
                  <a:schemeClr val="bg1"/>
                </a:solidFill>
                <a:latin typeface="Calibri" panose="020F0502020204030204" pitchFamily="34" charset="0"/>
                <a:cs typeface="Calibri" panose="020F0502020204030204" pitchFamily="34" charset="0"/>
              </a:rPr>
              <a:t>. Res., doi:10.1029/2006JB004850</a:t>
            </a:r>
          </a:p>
          <a:p>
            <a:pPr marL="87313" indent="-87313">
              <a:defRPr/>
            </a:pPr>
            <a:r>
              <a:rPr lang="de-DE" sz="1100" dirty="0">
                <a:solidFill>
                  <a:schemeClr val="bg1"/>
                </a:solidFill>
                <a:latin typeface="Calibri" panose="020F0502020204030204" pitchFamily="34" charset="0"/>
                <a:cs typeface="Calibri" panose="020F0502020204030204" pitchFamily="34" charset="0"/>
              </a:rPr>
              <a:t>Steinberger </a:t>
            </a:r>
            <a:r>
              <a:rPr lang="de-DE" sz="1100" dirty="0" err="1">
                <a:solidFill>
                  <a:schemeClr val="bg1"/>
                </a:solidFill>
                <a:latin typeface="Calibri" panose="020F0502020204030204" pitchFamily="34" charset="0"/>
                <a:cs typeface="Calibri" panose="020F0502020204030204" pitchFamily="34" charset="0"/>
              </a:rPr>
              <a:t>and</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Antretter</a:t>
            </a:r>
            <a:r>
              <a:rPr lang="de-DE" sz="1100" dirty="0">
                <a:solidFill>
                  <a:schemeClr val="bg1"/>
                </a:solidFill>
                <a:latin typeface="Calibri" panose="020F0502020204030204" pitchFamily="34" charset="0"/>
                <a:cs typeface="Calibri" panose="020F0502020204030204" pitchFamily="34" charset="0"/>
              </a:rPr>
              <a:t> (2006) </a:t>
            </a:r>
            <a:r>
              <a:rPr lang="de-DE" sz="1100" dirty="0" err="1">
                <a:solidFill>
                  <a:schemeClr val="bg1"/>
                </a:solidFill>
                <a:latin typeface="Calibri" panose="020F0502020204030204" pitchFamily="34" charset="0"/>
                <a:cs typeface="Calibri" panose="020F0502020204030204" pitchFamily="34" charset="0"/>
              </a:rPr>
              <a:t>Geochem</a:t>
            </a:r>
            <a:r>
              <a:rPr lang="de-DE" sz="1100" dirty="0">
                <a:solidFill>
                  <a:schemeClr val="bg1"/>
                </a:solidFill>
                <a:latin typeface="Calibri" panose="020F0502020204030204" pitchFamily="34" charset="0"/>
                <a:cs typeface="Calibri" panose="020F0502020204030204" pitchFamily="34" charset="0"/>
              </a:rPr>
              <a:t>. Geophys. Geosyst. 7, </a:t>
            </a:r>
            <a:r>
              <a:rPr lang="it-IT" sz="1100" dirty="0">
                <a:solidFill>
                  <a:schemeClr val="bg1"/>
                </a:solidFill>
                <a:latin typeface="Calibri" panose="020F0502020204030204" pitchFamily="34" charset="0"/>
                <a:cs typeface="Calibri" panose="020F0502020204030204" pitchFamily="34" charset="0"/>
              </a:rPr>
              <a:t>Q11018</a:t>
            </a:r>
            <a:endParaRPr lang="en-GB" sz="1100" b="1"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a:p>
            <a:pPr marL="87313" indent="-87313">
              <a:defRPr/>
            </a:pPr>
            <a:r>
              <a:rPr lang="en-GB" sz="1100" dirty="0" err="1">
                <a:solidFill>
                  <a:schemeClr val="bg1"/>
                </a:solidFill>
                <a:latin typeface="Calibri" panose="020F0502020204030204" pitchFamily="34" charset="0"/>
                <a:cs typeface="Calibri" panose="020F0502020204030204" pitchFamily="34" charset="0"/>
              </a:rPr>
              <a:t>Stixrude</a:t>
            </a:r>
            <a:r>
              <a:rPr lang="en-GB" sz="1100" dirty="0">
                <a:solidFill>
                  <a:schemeClr val="bg1"/>
                </a:solidFill>
                <a:latin typeface="Calibri" panose="020F0502020204030204" pitchFamily="34" charset="0"/>
                <a:cs typeface="Calibri" panose="020F0502020204030204" pitchFamily="34" charset="0"/>
              </a:rPr>
              <a:t> and Lithgow-</a:t>
            </a:r>
            <a:r>
              <a:rPr lang="en-GB" sz="1100" dirty="0" err="1">
                <a:solidFill>
                  <a:schemeClr val="bg1"/>
                </a:solidFill>
                <a:latin typeface="Calibri" panose="020F0502020204030204" pitchFamily="34" charset="0"/>
                <a:cs typeface="Calibri" panose="020F0502020204030204" pitchFamily="34" charset="0"/>
              </a:rPr>
              <a:t>Bertelloni</a:t>
            </a:r>
            <a:r>
              <a:rPr lang="en-GB" sz="1100" dirty="0">
                <a:solidFill>
                  <a:schemeClr val="bg1"/>
                </a:solidFill>
                <a:latin typeface="Calibri" panose="020F0502020204030204" pitchFamily="34" charset="0"/>
                <a:cs typeface="Calibri" panose="020F0502020204030204" pitchFamily="34" charset="0"/>
              </a:rPr>
              <a:t> (2012) (</a:t>
            </a:r>
            <a:r>
              <a:rPr lang="en-GB" sz="1100" dirty="0" err="1">
                <a:solidFill>
                  <a:schemeClr val="bg1"/>
                </a:solidFill>
                <a:latin typeface="Calibri" panose="020F0502020204030204" pitchFamily="34" charset="0"/>
                <a:cs typeface="Calibri" panose="020F0502020204030204" pitchFamily="34" charset="0"/>
              </a:rPr>
              <a:t>Annu</a:t>
            </a:r>
            <a:r>
              <a:rPr lang="en-GB" sz="1100" dirty="0">
                <a:solidFill>
                  <a:schemeClr val="bg1"/>
                </a:solidFill>
                <a:latin typeface="Calibri" panose="020F0502020204030204" pitchFamily="34" charset="0"/>
                <a:cs typeface="Calibri" panose="020F0502020204030204" pitchFamily="34" charset="0"/>
              </a:rPr>
              <a:t>. Rev. Earth Pl. Sci., 40, 569-595)</a:t>
            </a:r>
          </a:p>
          <a:p>
            <a:pPr marL="87313" indent="-87313">
              <a:defRPr/>
            </a:pPr>
            <a:r>
              <a:rPr lang="en-GB" sz="1100" dirty="0" err="1">
                <a:solidFill>
                  <a:schemeClr val="bg1"/>
                </a:solidFill>
                <a:latin typeface="Calibri" pitchFamily="34" charset="0"/>
                <a:cs typeface="Calibri" panose="020F0502020204030204" pitchFamily="34" charset="0"/>
              </a:rPr>
              <a:t>Tackley</a:t>
            </a:r>
            <a:r>
              <a:rPr lang="en-GB" sz="1100" dirty="0">
                <a:solidFill>
                  <a:schemeClr val="bg1"/>
                </a:solidFill>
                <a:latin typeface="Calibri" pitchFamily="34" charset="0"/>
                <a:cs typeface="Calibri" panose="020F0502020204030204" pitchFamily="34" charset="0"/>
              </a:rPr>
              <a:t> et al. (1993) Nature, 361, 699-704)</a:t>
            </a:r>
          </a:p>
          <a:p>
            <a:pPr marL="87313" indent="-87313">
              <a:defRPr/>
            </a:pPr>
            <a:r>
              <a:rPr lang="en-GB" sz="1100" dirty="0" err="1">
                <a:solidFill>
                  <a:schemeClr val="bg1"/>
                </a:solidFill>
                <a:latin typeface="Calibri" pitchFamily="34" charset="0"/>
                <a:cs typeface="Calibri" panose="020F0502020204030204" pitchFamily="34" charset="0"/>
              </a:rPr>
              <a:t>Terasaki</a:t>
            </a:r>
            <a:r>
              <a:rPr lang="en-GB" sz="1100" dirty="0">
                <a:solidFill>
                  <a:schemeClr val="bg1"/>
                </a:solidFill>
                <a:latin typeface="Calibri" pitchFamily="34" charset="0"/>
                <a:cs typeface="Calibri" panose="020F0502020204030204" pitchFamily="34" charset="0"/>
              </a:rPr>
              <a:t> et al. (2011) Earth Planet. Sci. Lett., 304, 559-564</a:t>
            </a:r>
          </a:p>
          <a:p>
            <a:pPr marL="87313" indent="-87313">
              <a:defRPr/>
            </a:pPr>
            <a:r>
              <a:rPr lang="en-GB" sz="1100" dirty="0">
                <a:solidFill>
                  <a:schemeClr val="bg1"/>
                </a:solidFill>
                <a:latin typeface="Calibri" pitchFamily="34" charset="0"/>
                <a:cs typeface="Calibri" panose="020F0502020204030204" pitchFamily="34" charset="0"/>
              </a:rPr>
              <a:t>Tucker et al. (2019) </a:t>
            </a:r>
            <a:r>
              <a:rPr lang="en-GB" sz="1100" dirty="0" err="1">
                <a:solidFill>
                  <a:schemeClr val="bg1"/>
                </a:solidFill>
                <a:latin typeface="Calibri" pitchFamily="34" charset="0"/>
                <a:cs typeface="Calibri" panose="020F0502020204030204" pitchFamily="34" charset="0"/>
              </a:rPr>
              <a:t>Geochim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Cosmochim</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Acta</a:t>
            </a:r>
            <a:r>
              <a:rPr lang="en-GB" sz="1100" dirty="0">
                <a:solidFill>
                  <a:schemeClr val="bg1"/>
                </a:solidFill>
                <a:latin typeface="Calibri" pitchFamily="34" charset="0"/>
                <a:cs typeface="Calibri" panose="020F0502020204030204" pitchFamily="34" charset="0"/>
              </a:rPr>
              <a:t>, 254, 156-172</a:t>
            </a:r>
          </a:p>
          <a:p>
            <a:pPr marL="87313" indent="-87313">
              <a:defRPr/>
            </a:pPr>
            <a:r>
              <a:rPr lang="en-GB" sz="1100" dirty="0" err="1">
                <a:solidFill>
                  <a:schemeClr val="bg1"/>
                </a:solidFill>
                <a:latin typeface="Calibri" pitchFamily="34" charset="0"/>
                <a:cs typeface="Calibri" panose="020F0502020204030204" pitchFamily="34" charset="0"/>
              </a:rPr>
              <a:t>Ulvrova</a:t>
            </a:r>
            <a:r>
              <a:rPr lang="en-GB" sz="1100" dirty="0">
                <a:solidFill>
                  <a:schemeClr val="bg1"/>
                </a:solidFill>
                <a:latin typeface="Calibri" pitchFamily="34" charset="0"/>
                <a:cs typeface="Calibri" panose="020F0502020204030204" pitchFamily="34" charset="0"/>
              </a:rPr>
              <a:t> et al. (2019) Earth Planet. Sci. Lett., 528, 115836</a:t>
            </a:r>
          </a:p>
          <a:p>
            <a:pPr marL="87313" indent="-87313">
              <a:defRPr/>
            </a:pPr>
            <a:r>
              <a:rPr lang="en-GB" sz="1100" dirty="0">
                <a:solidFill>
                  <a:schemeClr val="bg1"/>
                </a:solidFill>
                <a:latin typeface="Calibri" pitchFamily="34" charset="0"/>
                <a:cs typeface="Calibri" panose="020F0502020204030204" pitchFamily="34" charset="0"/>
              </a:rPr>
              <a:t>Yuan and </a:t>
            </a:r>
            <a:r>
              <a:rPr lang="en-GB" sz="1100" dirty="0" err="1">
                <a:solidFill>
                  <a:schemeClr val="bg1"/>
                </a:solidFill>
                <a:latin typeface="Calibri" pitchFamily="34" charset="0"/>
                <a:cs typeface="Calibri" panose="020F0502020204030204" pitchFamily="34" charset="0"/>
              </a:rPr>
              <a:t>Steinle</a:t>
            </a:r>
            <a:r>
              <a:rPr lang="en-GB" sz="1100" dirty="0">
                <a:solidFill>
                  <a:schemeClr val="bg1"/>
                </a:solidFill>
                <a:latin typeface="Calibri" pitchFamily="34" charset="0"/>
                <a:cs typeface="Calibri" panose="020F0502020204030204" pitchFamily="34" charset="0"/>
              </a:rPr>
              <a:t>-Neumann (2023) Earth Planet . Sci. </a:t>
            </a:r>
            <a:r>
              <a:rPr lang="en-GB" sz="1100" dirty="0" err="1">
                <a:solidFill>
                  <a:schemeClr val="bg1"/>
                </a:solidFill>
                <a:latin typeface="Calibri" pitchFamily="34" charset="0"/>
                <a:cs typeface="Calibri" panose="020F0502020204030204" pitchFamily="34" charset="0"/>
              </a:rPr>
              <a:t>Lett</a:t>
            </a:r>
            <a:r>
              <a:rPr lang="en-GB" sz="1100" dirty="0">
                <a:solidFill>
                  <a:schemeClr val="bg1"/>
                </a:solidFill>
                <a:latin typeface="Calibri" pitchFamily="34" charset="0"/>
                <a:cs typeface="Calibri" panose="020F0502020204030204" pitchFamily="34" charset="0"/>
              </a:rPr>
              <a:t>., 609, 118084</a:t>
            </a:r>
          </a:p>
          <a:p>
            <a:pPr marL="87313" indent="-87313">
              <a:defRPr/>
            </a:pPr>
            <a:r>
              <a:rPr lang="en-GB" sz="1100" dirty="0">
                <a:solidFill>
                  <a:schemeClr val="bg1"/>
                </a:solidFill>
                <a:latin typeface="Calibri" pitchFamily="34" charset="0"/>
                <a:cs typeface="Calibri" panose="020F0502020204030204" pitchFamily="34" charset="0"/>
              </a:rPr>
              <a:t>White (2010) </a:t>
            </a:r>
            <a:r>
              <a:rPr lang="en-GB" sz="1100" dirty="0" err="1">
                <a:solidFill>
                  <a:schemeClr val="bg1"/>
                </a:solidFill>
                <a:latin typeface="Calibri" pitchFamily="34" charset="0"/>
                <a:cs typeface="Calibri" panose="020F0502020204030204" pitchFamily="34" charset="0"/>
              </a:rPr>
              <a:t>Annu</a:t>
            </a:r>
            <a:r>
              <a:rPr lang="en-GB" sz="1100" dirty="0">
                <a:solidFill>
                  <a:schemeClr val="bg1"/>
                </a:solidFill>
                <a:latin typeface="Calibri" pitchFamily="34" charset="0"/>
                <a:cs typeface="Calibri" panose="020F0502020204030204" pitchFamily="34" charset="0"/>
              </a:rPr>
              <a:t>. Rev. Earth Planet. Sci. 38, 133-160</a:t>
            </a:r>
          </a:p>
          <a:p>
            <a:pPr marL="87313" indent="-87313">
              <a:defRPr/>
            </a:pPr>
            <a:r>
              <a:rPr lang="en-GB" sz="1100" dirty="0">
                <a:solidFill>
                  <a:schemeClr val="bg1"/>
                </a:solidFill>
                <a:latin typeface="Calibri" pitchFamily="34" charset="0"/>
                <a:cs typeface="Calibri" panose="020F0502020204030204" pitchFamily="34" charset="0"/>
              </a:rPr>
              <a:t>Wilson (1963) Can. J. Phys., 41, 863-870</a:t>
            </a:r>
          </a:p>
          <a:p>
            <a:pPr marL="87313" indent="-87313">
              <a:defRPr/>
            </a:pPr>
            <a:r>
              <a:rPr lang="en-GB" sz="1100" dirty="0" err="1">
                <a:solidFill>
                  <a:schemeClr val="bg1"/>
                </a:solidFill>
                <a:latin typeface="Calibri" pitchFamily="34" charset="0"/>
                <a:cs typeface="Calibri" panose="020F0502020204030204" pitchFamily="34" charset="0"/>
              </a:rPr>
              <a:t>Zhong</a:t>
            </a:r>
            <a:r>
              <a:rPr lang="en-GB" sz="1100" dirty="0">
                <a:solidFill>
                  <a:schemeClr val="bg1"/>
                </a:solidFill>
                <a:latin typeface="Calibri" pitchFamily="34" charset="0"/>
                <a:cs typeface="Calibri" panose="020F0502020204030204" pitchFamily="34" charset="0"/>
              </a:rPr>
              <a:t> and Rudolph (2015) Geochem. </a:t>
            </a:r>
            <a:r>
              <a:rPr lang="en-GB" sz="1100" dirty="0" err="1">
                <a:solidFill>
                  <a:schemeClr val="bg1"/>
                </a:solidFill>
                <a:latin typeface="Calibri" pitchFamily="34" charset="0"/>
                <a:cs typeface="Calibri" panose="020F0502020204030204" pitchFamily="34" charset="0"/>
              </a:rPr>
              <a:t>Geophys</a:t>
            </a:r>
            <a:r>
              <a:rPr lang="en-GB" sz="1100" dirty="0">
                <a:solidFill>
                  <a:schemeClr val="bg1"/>
                </a:solidFill>
                <a:latin typeface="Calibri" pitchFamily="34" charset="0"/>
                <a:cs typeface="Calibri" panose="020F0502020204030204" pitchFamily="34" charset="0"/>
              </a:rPr>
              <a:t>. </a:t>
            </a:r>
            <a:r>
              <a:rPr lang="en-GB" sz="1100" dirty="0" err="1">
                <a:solidFill>
                  <a:schemeClr val="bg1"/>
                </a:solidFill>
                <a:latin typeface="Calibri" pitchFamily="34" charset="0"/>
                <a:cs typeface="Calibri" panose="020F0502020204030204" pitchFamily="34" charset="0"/>
              </a:rPr>
              <a:t>Geosyst</a:t>
            </a:r>
            <a:r>
              <a:rPr lang="en-GB" sz="1100" dirty="0">
                <a:solidFill>
                  <a:schemeClr val="bg1"/>
                </a:solidFill>
                <a:latin typeface="Calibri" pitchFamily="34" charset="0"/>
                <a:cs typeface="Calibri" panose="020F0502020204030204" pitchFamily="34" charset="0"/>
              </a:rPr>
              <a:t>., 16, 1599-1915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1332"/>
                                        </p:tgtEl>
                                        <p:attrNameLst>
                                          <p:attrName>style.visibility</p:attrName>
                                        </p:attrNameLst>
                                      </p:cBhvr>
                                      <p:to>
                                        <p:strVal val="visible"/>
                                      </p:to>
                                    </p:set>
                                    <p:animEffect transition="in" filter="fade">
                                      <p:cBhvr>
                                        <p:cTn id="7" dur="500"/>
                                        <p:tgtEl>
                                          <p:spTgt spid="6113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2" grpId="0"/>
      <p:bldP spid="4" grpId="0" animBg="1" autoUpdateAnimBg="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 y="844952"/>
            <a:ext cx="9144001" cy="6013048"/>
            <a:chOff x="-1" y="844952"/>
            <a:chExt cx="9144001" cy="6013048"/>
          </a:xfrm>
        </p:grpSpPr>
        <p:sp>
          <p:nvSpPr>
            <p:cNvPr id="8" name="Rettangolo 7"/>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7" name="Gruppo 6"/>
            <p:cNvGrpSpPr/>
            <p:nvPr/>
          </p:nvGrpSpPr>
          <p:grpSpPr>
            <a:xfrm>
              <a:off x="-1" y="925383"/>
              <a:ext cx="4735978" cy="1817266"/>
              <a:chOff x="-1" y="925383"/>
              <a:chExt cx="4735978" cy="1817266"/>
            </a:xfrm>
          </p:grpSpPr>
          <p:pic>
            <p:nvPicPr>
              <p:cNvPr id="1027"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10" name="CasellaDiTesto 9"/>
          <p:cNvSpPr txBox="1"/>
          <p:nvPr/>
        </p:nvSpPr>
        <p:spPr>
          <a:xfrm>
            <a:off x="7156451" y="1976437"/>
            <a:ext cx="1530350" cy="861774"/>
          </a:xfrm>
          <a:prstGeom prst="rect">
            <a:avLst/>
          </a:prstGeom>
          <a:noFill/>
        </p:spPr>
        <p:txBody>
          <a:bodyPr wrap="square" rtlCol="0">
            <a:spAutoFit/>
          </a:bodyPr>
          <a:lstStyle/>
          <a:p>
            <a:pPr algn="r"/>
            <a:r>
              <a:rPr lang="en-GB" dirty="0">
                <a:solidFill>
                  <a:schemeClr val="tx1"/>
                </a:solidFill>
                <a:effectLst/>
                <a:latin typeface="Calibri" pitchFamily="34" charset="0"/>
              </a:rPr>
              <a:t>Old studies </a:t>
            </a:r>
            <a:r>
              <a:rPr lang="en-GB" sz="1600" dirty="0">
                <a:solidFill>
                  <a:schemeClr val="tx1"/>
                </a:solidFill>
                <a:effectLst/>
                <a:latin typeface="Calibri" pitchFamily="34" charset="0"/>
              </a:rPr>
              <a:t>(</a:t>
            </a:r>
            <a:r>
              <a:rPr lang="en-GB" sz="1600" dirty="0" err="1">
                <a:solidFill>
                  <a:schemeClr val="tx1"/>
                </a:solidFill>
                <a:effectLst/>
                <a:latin typeface="Calibri" pitchFamily="34" charset="0"/>
              </a:rPr>
              <a:t>Fiquet</a:t>
            </a:r>
            <a:r>
              <a:rPr lang="en-GB" sz="1600" dirty="0">
                <a:solidFill>
                  <a:schemeClr val="tx1"/>
                </a:solidFill>
                <a:effectLst/>
                <a:latin typeface="Calibri" pitchFamily="34" charset="0"/>
              </a:rPr>
              <a:t> et al., 2010, Science)</a:t>
            </a:r>
          </a:p>
        </p:txBody>
      </p:sp>
      <p:sp>
        <p:nvSpPr>
          <p:cNvPr id="11" name="Figura a mano libera 10"/>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1270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2" name="Figura a mano libera 11"/>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1270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CasellaDiTesto 12"/>
          <p:cNvSpPr txBox="1"/>
          <p:nvPr/>
        </p:nvSpPr>
        <p:spPr>
          <a:xfrm>
            <a:off x="935038" y="3477577"/>
            <a:ext cx="2318485" cy="523220"/>
          </a:xfrm>
          <a:prstGeom prst="rect">
            <a:avLst/>
          </a:prstGeom>
          <a:noFill/>
        </p:spPr>
        <p:txBody>
          <a:bodyPr wrap="square" rtlCol="0">
            <a:spAutoFit/>
          </a:bodyPr>
          <a:lstStyle/>
          <a:p>
            <a:pPr algn="ctr"/>
            <a:r>
              <a:rPr lang="en-GB" sz="2800" dirty="0">
                <a:solidFill>
                  <a:schemeClr val="tx1"/>
                </a:solidFill>
                <a:effectLst/>
                <a:latin typeface="Calibri" pitchFamily="34" charset="0"/>
              </a:rPr>
              <a:t>New solidus</a:t>
            </a:r>
            <a:endParaRPr lang="en-GB" sz="2400" dirty="0">
              <a:solidFill>
                <a:schemeClr val="tx1"/>
              </a:solidFill>
              <a:effectLst/>
              <a:latin typeface="Calibri" pitchFamily="34" charset="0"/>
            </a:endParaRPr>
          </a:p>
        </p:txBody>
      </p:sp>
      <p:sp>
        <p:nvSpPr>
          <p:cNvPr id="14" name="Figura a mano libera 13"/>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16" name="Connettore 1 15"/>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17" name="CasellaDiTesto 16"/>
          <p:cNvSpPr txBox="1"/>
          <p:nvPr/>
        </p:nvSpPr>
        <p:spPr>
          <a:xfrm>
            <a:off x="6032819" y="2928937"/>
            <a:ext cx="573722" cy="369332"/>
          </a:xfrm>
          <a:prstGeom prst="rect">
            <a:avLst/>
          </a:prstGeom>
          <a:noFill/>
        </p:spPr>
        <p:txBody>
          <a:bodyPr wrap="square" rtlCol="0">
            <a:spAutoFit/>
          </a:bodyPr>
          <a:lstStyle/>
          <a:p>
            <a:pPr algn="ctr"/>
            <a:r>
              <a:rPr lang="en-GB" b="1" dirty="0">
                <a:solidFill>
                  <a:srgbClr val="FF0000"/>
                </a:solidFill>
                <a:effectLst/>
                <a:latin typeface="Symbol" pitchFamily="18" charset="2"/>
              </a:rPr>
              <a:t>D</a:t>
            </a:r>
            <a:r>
              <a:rPr lang="en-GB" b="1" dirty="0">
                <a:solidFill>
                  <a:srgbClr val="FF0000"/>
                </a:solidFill>
                <a:effectLst/>
                <a:latin typeface="Calibri" pitchFamily="34" charset="0"/>
              </a:rPr>
              <a:t>T</a:t>
            </a:r>
          </a:p>
        </p:txBody>
      </p:sp>
      <p:sp>
        <p:nvSpPr>
          <p:cNvPr id="18" name="CasellaDiTesto 17"/>
          <p:cNvSpPr txBox="1"/>
          <p:nvPr/>
        </p:nvSpPr>
        <p:spPr>
          <a:xfrm>
            <a:off x="724732" y="2964106"/>
            <a:ext cx="1842622" cy="461665"/>
          </a:xfrm>
          <a:prstGeom prst="rect">
            <a:avLst/>
          </a:prstGeom>
          <a:noFill/>
        </p:spPr>
        <p:txBody>
          <a:bodyPr wrap="square" rtlCol="0">
            <a:spAutoFit/>
          </a:bodyPr>
          <a:lstStyle/>
          <a:p>
            <a:pPr algn="ctr"/>
            <a:r>
              <a:rPr lang="en-GB" sz="2400" b="1" dirty="0">
                <a:solidFill>
                  <a:srgbClr val="FF0000"/>
                </a:solidFill>
                <a:effectLst/>
                <a:latin typeface="Symbol" pitchFamily="18" charset="2"/>
              </a:rPr>
              <a:t>D</a:t>
            </a:r>
            <a:r>
              <a:rPr lang="en-GB" sz="2400" b="1" dirty="0">
                <a:solidFill>
                  <a:srgbClr val="FF0000"/>
                </a:solidFill>
                <a:effectLst/>
                <a:latin typeface="Calibri" pitchFamily="34" charset="0"/>
              </a:rPr>
              <a:t>T &gt;400 K</a:t>
            </a:r>
          </a:p>
        </p:txBody>
      </p:sp>
      <p:sp>
        <p:nvSpPr>
          <p:cNvPr id="19"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cxnSp>
        <p:nvCxnSpPr>
          <p:cNvPr id="20" name="Connettore 1 19"/>
          <p:cNvCxnSpPr/>
          <p:nvPr/>
        </p:nvCxnSpPr>
        <p:spPr bwMode="auto">
          <a:xfrm>
            <a:off x="5567680" y="3801110"/>
            <a:ext cx="1260000" cy="0"/>
          </a:xfrm>
          <a:prstGeom prst="line">
            <a:avLst/>
          </a:prstGeom>
          <a:noFill/>
          <a:ln w="28575" cap="flat" cmpd="sng" algn="ctr">
            <a:solidFill>
              <a:srgbClr val="FF0000"/>
            </a:solidFill>
            <a:prstDash val="solid"/>
            <a:round/>
            <a:headEnd type="arrow" w="med" len="med"/>
            <a:tailEnd type="arrow" w="med" len="med"/>
          </a:ln>
          <a:effectLst/>
        </p:spPr>
      </p:cxnSp>
      <p:sp>
        <p:nvSpPr>
          <p:cNvPr id="21" name="CasellaDiTesto 20"/>
          <p:cNvSpPr txBox="1"/>
          <p:nvPr/>
        </p:nvSpPr>
        <p:spPr>
          <a:xfrm>
            <a:off x="5880419" y="3500437"/>
            <a:ext cx="573722" cy="369332"/>
          </a:xfrm>
          <a:prstGeom prst="rect">
            <a:avLst/>
          </a:prstGeom>
          <a:noFill/>
        </p:spPr>
        <p:txBody>
          <a:bodyPr wrap="square" rtlCol="0">
            <a:spAutoFit/>
          </a:bodyPr>
          <a:lstStyle/>
          <a:p>
            <a:pPr algn="ctr"/>
            <a:r>
              <a:rPr lang="en-GB" b="1" dirty="0">
                <a:solidFill>
                  <a:srgbClr val="FF0000"/>
                </a:solidFill>
                <a:effectLst/>
                <a:latin typeface="Symbol" pitchFamily="18" charset="2"/>
              </a:rPr>
              <a:t>D</a:t>
            </a:r>
            <a:r>
              <a:rPr lang="en-GB" b="1" dirty="0">
                <a:solidFill>
                  <a:srgbClr val="FF0000"/>
                </a:solidFill>
                <a:effectLst/>
                <a:latin typeface="Calibri" pitchFamily="34" charset="0"/>
              </a:rPr>
              <a:t>T</a:t>
            </a:r>
          </a:p>
        </p:txBody>
      </p:sp>
      <p:sp>
        <p:nvSpPr>
          <p:cNvPr id="22" name="CasellaDiTesto 21"/>
          <p:cNvSpPr txBox="1"/>
          <p:nvPr/>
        </p:nvSpPr>
        <p:spPr>
          <a:xfrm>
            <a:off x="45186" y="4287202"/>
            <a:ext cx="4355364" cy="1015663"/>
          </a:xfrm>
          <a:prstGeom prst="rect">
            <a:avLst/>
          </a:prstGeom>
          <a:noFill/>
        </p:spPr>
        <p:txBody>
          <a:bodyPr wrap="square" rtlCol="0">
            <a:spAutoFit/>
          </a:bodyPr>
          <a:lstStyle/>
          <a:p>
            <a:pPr algn="ctr"/>
            <a:r>
              <a:rPr lang="en-GB" sz="2000" dirty="0">
                <a:solidFill>
                  <a:schemeClr val="tx1"/>
                </a:solidFill>
                <a:effectLst/>
                <a:latin typeface="Calibri" pitchFamily="34" charset="0"/>
              </a:rPr>
              <a:t>Little amounts of H in the core can strongly reduce the solidus temperature (</a:t>
            </a:r>
            <a:r>
              <a:rPr lang="en-GB" sz="2000" dirty="0">
                <a:solidFill>
                  <a:schemeClr val="tx1"/>
                </a:solidFill>
                <a:effectLst/>
                <a:latin typeface="Symbol" pitchFamily="18" charset="2"/>
              </a:rPr>
              <a:t>D</a:t>
            </a:r>
            <a:r>
              <a:rPr lang="en-GB" sz="2000" dirty="0">
                <a:solidFill>
                  <a:schemeClr val="tx1"/>
                </a:solidFill>
                <a:effectLst/>
                <a:latin typeface="Calibri" pitchFamily="34" charset="0"/>
              </a:rPr>
              <a:t>T ~2000 K)</a:t>
            </a:r>
            <a:endParaRPr lang="en-GB" dirty="0">
              <a:solidFill>
                <a:schemeClr val="tx1"/>
              </a:solidFill>
              <a:effectLst/>
              <a:latin typeface="Calibri" pitchFamily="34" charset="0"/>
            </a:endParaRPr>
          </a:p>
        </p:txBody>
      </p:sp>
      <p:sp>
        <p:nvSpPr>
          <p:cNvPr id="23" name="Figura a mano libera 22"/>
          <p:cNvSpPr/>
          <p:nvPr/>
        </p:nvSpPr>
        <p:spPr bwMode="auto">
          <a:xfrm>
            <a:off x="3848100" y="3848100"/>
            <a:ext cx="2352675" cy="1320800"/>
          </a:xfrm>
          <a:custGeom>
            <a:avLst/>
            <a:gdLst>
              <a:gd name="connsiteX0" fmla="*/ 0 w 2114550"/>
              <a:gd name="connsiteY0" fmla="*/ 1181100 h 1181100"/>
              <a:gd name="connsiteX1" fmla="*/ 2114550 w 2114550"/>
              <a:gd name="connsiteY1" fmla="*/ 0 h 1181100"/>
              <a:gd name="connsiteX0" fmla="*/ 0 w 2114550"/>
              <a:gd name="connsiteY0" fmla="*/ 1181100 h 1320800"/>
              <a:gd name="connsiteX1" fmla="*/ 2114550 w 2114550"/>
              <a:gd name="connsiteY1" fmla="*/ 0 h 1320800"/>
              <a:gd name="connsiteX0" fmla="*/ 0 w 2114550"/>
              <a:gd name="connsiteY0" fmla="*/ 1181100 h 1320800"/>
              <a:gd name="connsiteX1" fmla="*/ 2114550 w 2114550"/>
              <a:gd name="connsiteY1" fmla="*/ 0 h 1320800"/>
            </a:gdLst>
            <a:ahLst/>
            <a:cxnLst>
              <a:cxn ang="0">
                <a:pos x="connsiteX0" y="connsiteY0"/>
              </a:cxn>
              <a:cxn ang="0">
                <a:pos x="connsiteX1" y="connsiteY1"/>
              </a:cxn>
            </a:cxnLst>
            <a:rect l="l" t="t" r="r" b="b"/>
            <a:pathLst>
              <a:path w="2114550" h="1320800">
                <a:moveTo>
                  <a:pt x="0" y="1181100"/>
                </a:moveTo>
                <a:cubicBezTo>
                  <a:pt x="933450" y="1320800"/>
                  <a:pt x="1733550" y="889000"/>
                  <a:pt x="211455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CasellaDiTesto 23"/>
          <p:cNvSpPr txBox="1"/>
          <p:nvPr/>
        </p:nvSpPr>
        <p:spPr>
          <a:xfrm>
            <a:off x="45186" y="5334952"/>
            <a:ext cx="4355364" cy="707886"/>
          </a:xfrm>
          <a:prstGeom prst="rect">
            <a:avLst/>
          </a:prstGeom>
          <a:noFill/>
        </p:spPr>
        <p:txBody>
          <a:bodyPr wrap="square" rtlCol="0">
            <a:spAutoFit/>
          </a:bodyPr>
          <a:lstStyle/>
          <a:p>
            <a:pPr algn="ctr"/>
            <a:r>
              <a:rPr lang="en-GB" sz="2000" dirty="0">
                <a:solidFill>
                  <a:schemeClr val="tx1"/>
                </a:solidFill>
                <a:effectLst/>
                <a:latin typeface="Calibri" pitchFamily="34" charset="0"/>
              </a:rPr>
              <a:t>Lower T of the core implies lower heating of the mantle.</a:t>
            </a:r>
            <a:endParaRPr lang="en-GB" dirty="0">
              <a:solidFill>
                <a:schemeClr val="tx1"/>
              </a:solidFill>
              <a:effectLst/>
              <a:latin typeface="Calibri" pitchFamily="34" charset="0"/>
            </a:endParaRPr>
          </a:p>
        </p:txBody>
      </p:sp>
      <p:sp>
        <p:nvSpPr>
          <p:cNvPr id="25" name="CasellaDiTesto 24"/>
          <p:cNvSpPr txBox="1"/>
          <p:nvPr/>
        </p:nvSpPr>
        <p:spPr>
          <a:xfrm>
            <a:off x="83286" y="5997714"/>
            <a:ext cx="4279164" cy="830997"/>
          </a:xfrm>
          <a:prstGeom prst="rect">
            <a:avLst/>
          </a:prstGeom>
          <a:noFill/>
        </p:spPr>
        <p:txBody>
          <a:bodyPr wrap="square" rtlCol="0">
            <a:spAutoFit/>
          </a:bodyPr>
          <a:lstStyle/>
          <a:p>
            <a:pPr algn="ctr"/>
            <a:r>
              <a:rPr lang="en-GB" sz="2400" b="1" dirty="0">
                <a:solidFill>
                  <a:schemeClr val="tx1"/>
                </a:solidFill>
                <a:effectLst/>
                <a:latin typeface="Calibri" pitchFamily="34" charset="0"/>
                <a:sym typeface="Wingdings" pitchFamily="2" charset="2"/>
              </a:rPr>
              <a:t> Lower temperature of the lower mantle</a:t>
            </a:r>
            <a:endParaRPr lang="en-GB" sz="2000" b="1"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0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animBg="1"/>
      <p:bldP spid="17" grpId="0"/>
      <p:bldP spid="18" grpId="0"/>
      <p:bldP spid="21" grpId="0"/>
      <p:bldP spid="22" grpId="0"/>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 y="844952"/>
            <a:ext cx="9144001" cy="6013048"/>
            <a:chOff x="-1" y="844952"/>
            <a:chExt cx="9144001" cy="6013048"/>
          </a:xfrm>
        </p:grpSpPr>
        <p:sp>
          <p:nvSpPr>
            <p:cNvPr id="10" name="Rettangolo 9"/>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12" name="Gruppo 6"/>
            <p:cNvGrpSpPr/>
            <p:nvPr/>
          </p:nvGrpSpPr>
          <p:grpSpPr>
            <a:xfrm>
              <a:off x="-1" y="925383"/>
              <a:ext cx="4735978" cy="1817266"/>
              <a:chOff x="-1" y="925383"/>
              <a:chExt cx="4735978" cy="1817266"/>
            </a:xfrm>
          </p:grpSpPr>
          <p:pic>
            <p:nvPicPr>
              <p:cNvPr id="13"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22" name="CasellaDiTesto 21"/>
          <p:cNvSpPr txBox="1"/>
          <p:nvPr/>
        </p:nvSpPr>
        <p:spPr>
          <a:xfrm>
            <a:off x="7283449" y="1976437"/>
            <a:ext cx="1403351" cy="861774"/>
          </a:xfrm>
          <a:prstGeom prst="rect">
            <a:avLst/>
          </a:prstGeom>
          <a:noFill/>
        </p:spPr>
        <p:txBody>
          <a:bodyPr wrap="square" rtlCol="0">
            <a:spAutoFit/>
          </a:bodyPr>
          <a:lstStyle/>
          <a:p>
            <a:pPr algn="r"/>
            <a:r>
              <a:rPr lang="en-GB">
                <a:solidFill>
                  <a:schemeClr val="tx1"/>
                </a:solidFill>
                <a:effectLst/>
                <a:latin typeface="Calibri" pitchFamily="34" charset="0"/>
              </a:rPr>
              <a:t>Old studies </a:t>
            </a:r>
            <a:r>
              <a:rPr lang="en-GB" sz="1600">
                <a:solidFill>
                  <a:schemeClr val="tx1"/>
                </a:solidFill>
                <a:effectLst/>
                <a:latin typeface="Calibri" pitchFamily="34" charset="0"/>
              </a:rPr>
              <a:t>(Fiquet et al., 2010, Science)</a:t>
            </a:r>
          </a:p>
        </p:txBody>
      </p:sp>
      <p:sp>
        <p:nvSpPr>
          <p:cNvPr id="23" name="Figura a mano libera 22"/>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CasellaDiTesto 24"/>
          <p:cNvSpPr txBox="1"/>
          <p:nvPr/>
        </p:nvSpPr>
        <p:spPr>
          <a:xfrm>
            <a:off x="935038" y="3477577"/>
            <a:ext cx="2318485" cy="523220"/>
          </a:xfrm>
          <a:prstGeom prst="rect">
            <a:avLst/>
          </a:prstGeom>
          <a:noFill/>
        </p:spPr>
        <p:txBody>
          <a:bodyPr wrap="square" rtlCol="0">
            <a:spAutoFit/>
          </a:bodyPr>
          <a:lstStyle/>
          <a:p>
            <a:pPr algn="ctr"/>
            <a:r>
              <a:rPr lang="en-GB" sz="2800">
                <a:solidFill>
                  <a:schemeClr val="tx1"/>
                </a:solidFill>
                <a:effectLst/>
                <a:latin typeface="Calibri" pitchFamily="34" charset="0"/>
              </a:rPr>
              <a:t>New solidus</a:t>
            </a:r>
            <a:endParaRPr lang="en-GB" sz="2400">
              <a:solidFill>
                <a:schemeClr val="tx1"/>
              </a:solidFill>
              <a:effectLst/>
              <a:latin typeface="Calibri" pitchFamily="34" charset="0"/>
            </a:endParaRPr>
          </a:p>
        </p:txBody>
      </p:sp>
      <p:sp>
        <p:nvSpPr>
          <p:cNvPr id="26" name="Figura a mano libera 25"/>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7" name="Connettore 1 26"/>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28" name="CasellaDiTesto 27"/>
          <p:cNvSpPr txBox="1"/>
          <p:nvPr/>
        </p:nvSpPr>
        <p:spPr>
          <a:xfrm>
            <a:off x="6032819" y="2928937"/>
            <a:ext cx="573722" cy="369332"/>
          </a:xfrm>
          <a:prstGeom prst="rect">
            <a:avLst/>
          </a:prstGeom>
          <a:noFill/>
        </p:spPr>
        <p:txBody>
          <a:bodyPr wrap="square" rtlCol="0">
            <a:spAutoFit/>
          </a:bodyPr>
          <a:lstStyle/>
          <a:p>
            <a:pPr algn="ctr"/>
            <a:r>
              <a:rPr lang="en-GB" b="1">
                <a:solidFill>
                  <a:srgbClr val="FF0000"/>
                </a:solidFill>
                <a:effectLst/>
                <a:latin typeface="Symbol" pitchFamily="18" charset="2"/>
              </a:rPr>
              <a:t>D</a:t>
            </a:r>
            <a:r>
              <a:rPr lang="en-GB" b="1">
                <a:solidFill>
                  <a:srgbClr val="FF0000"/>
                </a:solidFill>
                <a:effectLst/>
                <a:latin typeface="Calibri" pitchFamily="34" charset="0"/>
              </a:rPr>
              <a:t>T</a:t>
            </a:r>
          </a:p>
        </p:txBody>
      </p:sp>
      <p:sp>
        <p:nvSpPr>
          <p:cNvPr id="29" name="CasellaDiTesto 28"/>
          <p:cNvSpPr txBox="1"/>
          <p:nvPr/>
        </p:nvSpPr>
        <p:spPr>
          <a:xfrm>
            <a:off x="724732" y="2964106"/>
            <a:ext cx="1842622" cy="461665"/>
          </a:xfrm>
          <a:prstGeom prst="rect">
            <a:avLst/>
          </a:prstGeom>
          <a:noFill/>
        </p:spPr>
        <p:txBody>
          <a:bodyPr wrap="square" rtlCol="0">
            <a:spAutoFit/>
          </a:bodyPr>
          <a:lstStyle/>
          <a:p>
            <a:pPr algn="ctr"/>
            <a:r>
              <a:rPr lang="en-GB" sz="2400" b="1">
                <a:solidFill>
                  <a:srgbClr val="FF0000"/>
                </a:solidFill>
                <a:effectLst/>
                <a:latin typeface="Symbol" pitchFamily="18" charset="2"/>
              </a:rPr>
              <a:t>D</a:t>
            </a:r>
            <a:r>
              <a:rPr lang="en-GB" sz="2400" b="1">
                <a:solidFill>
                  <a:srgbClr val="FF0000"/>
                </a:solidFill>
                <a:effectLst/>
                <a:latin typeface="Calibri" pitchFamily="34" charset="0"/>
              </a:rPr>
              <a:t>T &gt;400 K</a:t>
            </a:r>
          </a:p>
        </p:txBody>
      </p:sp>
      <p:sp>
        <p:nvSpPr>
          <p:cNvPr id="30"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grpSp>
        <p:nvGrpSpPr>
          <p:cNvPr id="37" name="Gruppo 36"/>
          <p:cNvGrpSpPr/>
          <p:nvPr/>
        </p:nvGrpSpPr>
        <p:grpSpPr>
          <a:xfrm>
            <a:off x="45186" y="3500437"/>
            <a:ext cx="6782494" cy="3328274"/>
            <a:chOff x="45186" y="3500437"/>
            <a:chExt cx="6782494" cy="3328274"/>
          </a:xfrm>
        </p:grpSpPr>
        <p:cxnSp>
          <p:nvCxnSpPr>
            <p:cNvPr id="31" name="Connettore 1 30"/>
            <p:cNvCxnSpPr/>
            <p:nvPr/>
          </p:nvCxnSpPr>
          <p:spPr bwMode="auto">
            <a:xfrm>
              <a:off x="5567680" y="3801110"/>
              <a:ext cx="1260000" cy="0"/>
            </a:xfrm>
            <a:prstGeom prst="line">
              <a:avLst/>
            </a:prstGeom>
            <a:noFill/>
            <a:ln w="28575" cap="flat" cmpd="sng" algn="ctr">
              <a:solidFill>
                <a:srgbClr val="FF0000"/>
              </a:solidFill>
              <a:prstDash val="solid"/>
              <a:round/>
              <a:headEnd type="arrow" w="med" len="med"/>
              <a:tailEnd type="arrow" w="med" len="med"/>
            </a:ln>
            <a:effectLst/>
          </p:spPr>
        </p:cxnSp>
        <p:sp>
          <p:nvSpPr>
            <p:cNvPr id="32" name="CasellaDiTesto 31"/>
            <p:cNvSpPr txBox="1"/>
            <p:nvPr/>
          </p:nvSpPr>
          <p:spPr>
            <a:xfrm>
              <a:off x="5880419" y="3500437"/>
              <a:ext cx="573722" cy="369332"/>
            </a:xfrm>
            <a:prstGeom prst="rect">
              <a:avLst/>
            </a:prstGeom>
            <a:noFill/>
          </p:spPr>
          <p:txBody>
            <a:bodyPr wrap="square" rtlCol="0">
              <a:spAutoFit/>
            </a:bodyPr>
            <a:lstStyle/>
            <a:p>
              <a:pPr algn="ctr"/>
              <a:r>
                <a:rPr lang="en-GB" b="1" dirty="0">
                  <a:solidFill>
                    <a:srgbClr val="FF0000"/>
                  </a:solidFill>
                  <a:effectLst/>
                  <a:latin typeface="Symbol" pitchFamily="18" charset="2"/>
                </a:rPr>
                <a:t>D</a:t>
              </a:r>
              <a:r>
                <a:rPr lang="en-GB" b="1" dirty="0">
                  <a:solidFill>
                    <a:srgbClr val="FF0000"/>
                  </a:solidFill>
                  <a:effectLst/>
                  <a:latin typeface="Calibri" pitchFamily="34" charset="0"/>
                </a:rPr>
                <a:t>T</a:t>
              </a:r>
            </a:p>
          </p:txBody>
        </p:sp>
        <p:sp>
          <p:nvSpPr>
            <p:cNvPr id="33" name="CasellaDiTesto 32"/>
            <p:cNvSpPr txBox="1"/>
            <p:nvPr/>
          </p:nvSpPr>
          <p:spPr>
            <a:xfrm>
              <a:off x="45186" y="4287202"/>
              <a:ext cx="4355364" cy="1015663"/>
            </a:xfrm>
            <a:prstGeom prst="rect">
              <a:avLst/>
            </a:prstGeom>
            <a:noFill/>
          </p:spPr>
          <p:txBody>
            <a:bodyPr wrap="square" rtlCol="0">
              <a:spAutoFit/>
            </a:bodyPr>
            <a:lstStyle/>
            <a:p>
              <a:pPr algn="ctr"/>
              <a:r>
                <a:rPr lang="en-GB" sz="2000" dirty="0">
                  <a:solidFill>
                    <a:schemeClr val="tx1"/>
                  </a:solidFill>
                  <a:effectLst/>
                  <a:latin typeface="Calibri" pitchFamily="34" charset="0"/>
                </a:rPr>
                <a:t>Little amounts of H in the core can strongly reduce the solidus temperature (</a:t>
              </a:r>
              <a:r>
                <a:rPr lang="en-GB" sz="2000" dirty="0">
                  <a:solidFill>
                    <a:schemeClr val="tx1"/>
                  </a:solidFill>
                  <a:effectLst/>
                  <a:latin typeface="Symbol" pitchFamily="18" charset="2"/>
                </a:rPr>
                <a:t>D</a:t>
              </a:r>
              <a:r>
                <a:rPr lang="en-GB" sz="2000" dirty="0">
                  <a:solidFill>
                    <a:schemeClr val="tx1"/>
                  </a:solidFill>
                  <a:effectLst/>
                  <a:latin typeface="Calibri" pitchFamily="34" charset="0"/>
                </a:rPr>
                <a:t>T ~2000 K)</a:t>
              </a:r>
              <a:endParaRPr lang="en-GB" dirty="0">
                <a:solidFill>
                  <a:schemeClr val="tx1"/>
                </a:solidFill>
                <a:effectLst/>
                <a:latin typeface="Calibri" pitchFamily="34" charset="0"/>
              </a:endParaRPr>
            </a:p>
          </p:txBody>
        </p:sp>
        <p:sp>
          <p:nvSpPr>
            <p:cNvPr id="34" name="Figura a mano libera 33"/>
            <p:cNvSpPr/>
            <p:nvPr/>
          </p:nvSpPr>
          <p:spPr bwMode="auto">
            <a:xfrm>
              <a:off x="3848100" y="3848100"/>
              <a:ext cx="2352675" cy="1320800"/>
            </a:xfrm>
            <a:custGeom>
              <a:avLst/>
              <a:gdLst>
                <a:gd name="connsiteX0" fmla="*/ 0 w 2114550"/>
                <a:gd name="connsiteY0" fmla="*/ 1181100 h 1181100"/>
                <a:gd name="connsiteX1" fmla="*/ 2114550 w 2114550"/>
                <a:gd name="connsiteY1" fmla="*/ 0 h 1181100"/>
                <a:gd name="connsiteX0" fmla="*/ 0 w 2114550"/>
                <a:gd name="connsiteY0" fmla="*/ 1181100 h 1320800"/>
                <a:gd name="connsiteX1" fmla="*/ 2114550 w 2114550"/>
                <a:gd name="connsiteY1" fmla="*/ 0 h 1320800"/>
                <a:gd name="connsiteX0" fmla="*/ 0 w 2114550"/>
                <a:gd name="connsiteY0" fmla="*/ 1181100 h 1320800"/>
                <a:gd name="connsiteX1" fmla="*/ 2114550 w 2114550"/>
                <a:gd name="connsiteY1" fmla="*/ 0 h 1320800"/>
              </a:gdLst>
              <a:ahLst/>
              <a:cxnLst>
                <a:cxn ang="0">
                  <a:pos x="connsiteX0" y="connsiteY0"/>
                </a:cxn>
                <a:cxn ang="0">
                  <a:pos x="connsiteX1" y="connsiteY1"/>
                </a:cxn>
              </a:cxnLst>
              <a:rect l="l" t="t" r="r" b="b"/>
              <a:pathLst>
                <a:path w="2114550" h="1320800">
                  <a:moveTo>
                    <a:pt x="0" y="1181100"/>
                  </a:moveTo>
                  <a:cubicBezTo>
                    <a:pt x="933450" y="1320800"/>
                    <a:pt x="1733550" y="889000"/>
                    <a:pt x="211455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CasellaDiTesto 34"/>
            <p:cNvSpPr txBox="1"/>
            <p:nvPr/>
          </p:nvSpPr>
          <p:spPr>
            <a:xfrm>
              <a:off x="45186" y="5334952"/>
              <a:ext cx="4355364" cy="707886"/>
            </a:xfrm>
            <a:prstGeom prst="rect">
              <a:avLst/>
            </a:prstGeom>
            <a:noFill/>
          </p:spPr>
          <p:txBody>
            <a:bodyPr wrap="square" rtlCol="0">
              <a:spAutoFit/>
            </a:bodyPr>
            <a:lstStyle/>
            <a:p>
              <a:pPr algn="ctr"/>
              <a:r>
                <a:rPr lang="en-GB" sz="2000" dirty="0">
                  <a:solidFill>
                    <a:schemeClr val="tx1"/>
                  </a:solidFill>
                  <a:effectLst/>
                  <a:latin typeface="Calibri" pitchFamily="34" charset="0"/>
                </a:rPr>
                <a:t>Lower T of the core implies lower heating of the mantle.</a:t>
              </a:r>
              <a:endParaRPr lang="en-GB" dirty="0">
                <a:solidFill>
                  <a:schemeClr val="tx1"/>
                </a:solidFill>
                <a:effectLst/>
                <a:latin typeface="Calibri" pitchFamily="34" charset="0"/>
              </a:endParaRPr>
            </a:p>
          </p:txBody>
        </p:sp>
        <p:sp>
          <p:nvSpPr>
            <p:cNvPr id="36" name="CasellaDiTesto 35"/>
            <p:cNvSpPr txBox="1"/>
            <p:nvPr/>
          </p:nvSpPr>
          <p:spPr>
            <a:xfrm>
              <a:off x="83286" y="5997714"/>
              <a:ext cx="4279164" cy="830997"/>
            </a:xfrm>
            <a:prstGeom prst="rect">
              <a:avLst/>
            </a:prstGeom>
            <a:noFill/>
          </p:spPr>
          <p:txBody>
            <a:bodyPr wrap="square" rtlCol="0">
              <a:spAutoFit/>
            </a:bodyPr>
            <a:lstStyle/>
            <a:p>
              <a:pPr algn="ctr"/>
              <a:r>
                <a:rPr lang="en-GB" sz="2400" b="1" dirty="0">
                  <a:solidFill>
                    <a:schemeClr val="tx1"/>
                  </a:solidFill>
                  <a:effectLst/>
                  <a:latin typeface="Calibri" pitchFamily="34" charset="0"/>
                  <a:sym typeface="Wingdings" pitchFamily="2" charset="2"/>
                </a:rPr>
                <a:t> Lower temperature of the lower mantle</a:t>
              </a:r>
              <a:endParaRPr lang="en-GB" sz="2000" b="1" dirty="0">
                <a:solidFill>
                  <a:schemeClr val="tx1"/>
                </a:solidFill>
                <a:effectLst/>
                <a:latin typeface="Calibri" pitchFamily="34" charset="0"/>
              </a:endParaRPr>
            </a:p>
          </p:txBody>
        </p:sp>
      </p:grpSp>
      <p:pic>
        <p:nvPicPr>
          <p:cNvPr id="2" name="Picture 2"/>
          <p:cNvPicPr>
            <a:picLocks noChangeAspect="1" noChangeArrowheads="1"/>
          </p:cNvPicPr>
          <p:nvPr/>
        </p:nvPicPr>
        <p:blipFill>
          <a:blip r:embed="rId6" cstate="print"/>
          <a:srcRect/>
          <a:stretch>
            <a:fillRect/>
          </a:stretch>
        </p:blipFill>
        <p:spPr bwMode="auto">
          <a:xfrm>
            <a:off x="108011" y="4166886"/>
            <a:ext cx="8918976" cy="2581160"/>
          </a:xfrm>
          <a:prstGeom prst="rect">
            <a:avLst/>
          </a:prstGeom>
          <a:noFill/>
          <a:ln w="19050">
            <a:solidFill>
              <a:schemeClr val="tx1"/>
            </a:solidFill>
            <a:miter lim="800000"/>
            <a:headEnd/>
            <a:tailEnd/>
          </a:ln>
        </p:spPr>
      </p:pic>
      <p:cxnSp>
        <p:nvCxnSpPr>
          <p:cNvPr id="16" name="Connettore 1 15"/>
          <p:cNvCxnSpPr/>
          <p:nvPr/>
        </p:nvCxnSpPr>
        <p:spPr bwMode="auto">
          <a:xfrm>
            <a:off x="4314825" y="5052060"/>
            <a:ext cx="4265295" cy="0"/>
          </a:xfrm>
          <a:prstGeom prst="line">
            <a:avLst/>
          </a:prstGeom>
          <a:noFill/>
          <a:ln w="28575" cap="flat" cmpd="sng" algn="ctr">
            <a:solidFill>
              <a:srgbClr val="FF0000"/>
            </a:solidFill>
            <a:prstDash val="solid"/>
            <a:round/>
            <a:headEnd type="none" w="med" len="med"/>
            <a:tailEnd type="none" w="med" len="med"/>
          </a:ln>
          <a:effectLst/>
        </p:spPr>
      </p:cxnSp>
      <p:cxnSp>
        <p:nvCxnSpPr>
          <p:cNvPr id="17" name="Connettore 1 16"/>
          <p:cNvCxnSpPr/>
          <p:nvPr/>
        </p:nvCxnSpPr>
        <p:spPr bwMode="auto">
          <a:xfrm>
            <a:off x="243522" y="5326380"/>
            <a:ext cx="8676000" cy="0"/>
          </a:xfrm>
          <a:prstGeom prst="line">
            <a:avLst/>
          </a:prstGeom>
          <a:noFill/>
          <a:ln w="28575" cap="flat" cmpd="sng" algn="ctr">
            <a:solidFill>
              <a:srgbClr val="FF0000"/>
            </a:solidFill>
            <a:prstDash val="solid"/>
            <a:round/>
            <a:headEnd type="none" w="med" len="med"/>
            <a:tailEnd type="none" w="med" len="med"/>
          </a:ln>
          <a:effectLst/>
        </p:spPr>
      </p:cxnSp>
      <p:cxnSp>
        <p:nvCxnSpPr>
          <p:cNvPr id="18" name="Connettore 1 17"/>
          <p:cNvCxnSpPr/>
          <p:nvPr/>
        </p:nvCxnSpPr>
        <p:spPr bwMode="auto">
          <a:xfrm>
            <a:off x="243522" y="5570220"/>
            <a:ext cx="1692000" cy="0"/>
          </a:xfrm>
          <a:prstGeom prst="line">
            <a:avLst/>
          </a:prstGeom>
          <a:noFill/>
          <a:ln w="28575"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a:off x="8193405" y="6097905"/>
            <a:ext cx="684000" cy="0"/>
          </a:xfrm>
          <a:prstGeom prst="line">
            <a:avLst/>
          </a:prstGeom>
          <a:noFill/>
          <a:ln w="28575"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a:off x="243522" y="6359525"/>
            <a:ext cx="8676000" cy="0"/>
          </a:xfrm>
          <a:prstGeom prst="line">
            <a:avLst/>
          </a:prstGeom>
          <a:noFill/>
          <a:ln w="28575" cap="flat" cmpd="sng" algn="ctr">
            <a:solidFill>
              <a:srgbClr val="FF0000"/>
            </a:solidFill>
            <a:prstDash val="solid"/>
            <a:round/>
            <a:headEnd type="none" w="med" len="med"/>
            <a:tailEnd type="none" w="med" len="med"/>
          </a:ln>
          <a:effectLst/>
        </p:spPr>
      </p:cxnSp>
      <p:cxnSp>
        <p:nvCxnSpPr>
          <p:cNvPr id="21" name="Connettore 1 20"/>
          <p:cNvCxnSpPr/>
          <p:nvPr/>
        </p:nvCxnSpPr>
        <p:spPr bwMode="auto">
          <a:xfrm>
            <a:off x="243522" y="6617970"/>
            <a:ext cx="1620000" cy="0"/>
          </a:xfrm>
          <a:prstGeom prst="line">
            <a:avLst/>
          </a:prstGeom>
          <a:noFill/>
          <a:ln w="28575" cap="flat" cmpd="sng" algn="ctr">
            <a:solidFill>
              <a:srgbClr val="FF0000"/>
            </a:solidFill>
            <a:prstDash val="solid"/>
            <a:round/>
            <a:headEnd type="none" w="med" len="med"/>
            <a:tailEnd type="none" w="med" len="med"/>
          </a:ln>
          <a:effectLst/>
        </p:spPr>
      </p:cxnSp>
      <p:cxnSp>
        <p:nvCxnSpPr>
          <p:cNvPr id="38" name="Connettore 1 37"/>
          <p:cNvCxnSpPr/>
          <p:nvPr/>
        </p:nvCxnSpPr>
        <p:spPr bwMode="auto">
          <a:xfrm>
            <a:off x="2066924" y="5566410"/>
            <a:ext cx="6300000" cy="0"/>
          </a:xfrm>
          <a:prstGeom prst="line">
            <a:avLst/>
          </a:prstGeom>
          <a:noFill/>
          <a:ln w="28575" cap="flat" cmpd="sng" algn="ctr">
            <a:solidFill>
              <a:srgbClr val="0066FF"/>
            </a:solidFill>
            <a:prstDash val="solid"/>
            <a:round/>
            <a:headEnd type="none" w="med" len="med"/>
            <a:tailEnd type="none" w="med" len="med"/>
          </a:ln>
          <a:effectLst/>
        </p:spPr>
      </p:cxnSp>
      <p:cxnSp>
        <p:nvCxnSpPr>
          <p:cNvPr id="39" name="Connettore 1 38"/>
          <p:cNvCxnSpPr/>
          <p:nvPr/>
        </p:nvCxnSpPr>
        <p:spPr bwMode="auto">
          <a:xfrm>
            <a:off x="253047" y="5846445"/>
            <a:ext cx="6084000" cy="0"/>
          </a:xfrm>
          <a:prstGeom prst="line">
            <a:avLst/>
          </a:prstGeom>
          <a:noFill/>
          <a:ln w="28575" cap="flat" cmpd="sng" algn="ctr">
            <a:solidFill>
              <a:srgbClr val="0066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3000"/>
                                        <p:tgtEl>
                                          <p:spTgt spid="17"/>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2000"/>
                                        <p:tgtEl>
                                          <p:spTgt spid="38"/>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2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3000"/>
                                        <p:tgtEl>
                                          <p:spTgt spid="20"/>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0" name="Rectangle 200"/>
          <p:cNvSpPr>
            <a:spLocks noChangeArrowheads="1"/>
          </p:cNvSpPr>
          <p:nvPr/>
        </p:nvSpPr>
        <p:spPr bwMode="auto">
          <a:xfrm>
            <a:off x="327918" y="61913"/>
            <a:ext cx="4918770" cy="1120775"/>
          </a:xfrm>
          <a:prstGeom prst="rect">
            <a:avLst/>
          </a:prstGeom>
          <a:noFill/>
          <a:ln w="9525">
            <a:noFill/>
            <a:miter lim="800000"/>
            <a:headEnd/>
            <a:tailEnd/>
          </a:ln>
          <a:effectLst/>
        </p:spPr>
        <p:txBody>
          <a:bodyPr/>
          <a:lstStyle/>
          <a:p>
            <a:pPr>
              <a:lnSpc>
                <a:spcPct val="90000"/>
              </a:lnSpc>
              <a:defRPr/>
            </a:pPr>
            <a:r>
              <a:rPr lang="en-GB" sz="7200">
                <a:solidFill>
                  <a:srgbClr val="FF3300"/>
                </a:solidFill>
                <a:effectLst>
                  <a:outerShdw blurRad="38100" dist="38100" dir="2700000" algn="tl">
                    <a:srgbClr val="000000"/>
                  </a:outerShdw>
                </a:effectLst>
                <a:latin typeface="Calibri" pitchFamily="34" charset="0"/>
              </a:rPr>
              <a:t>Part Three.</a:t>
            </a:r>
          </a:p>
        </p:txBody>
      </p:sp>
      <p:sp>
        <p:nvSpPr>
          <p:cNvPr id="123088" name="Rectangle 208"/>
          <p:cNvSpPr>
            <a:spLocks noChangeArrowheads="1"/>
          </p:cNvSpPr>
          <p:nvPr/>
        </p:nvSpPr>
        <p:spPr bwMode="auto">
          <a:xfrm>
            <a:off x="571500" y="1360487"/>
            <a:ext cx="8572500" cy="4243143"/>
          </a:xfrm>
          <a:prstGeom prst="rect">
            <a:avLst/>
          </a:prstGeom>
          <a:noFill/>
          <a:ln w="9525">
            <a:noFill/>
            <a:miter lim="800000"/>
            <a:headEnd/>
            <a:tailEnd/>
          </a:ln>
          <a:effectLst/>
        </p:spPr>
        <p:txBody>
          <a:bodyPr/>
          <a:lstStyle/>
          <a:p>
            <a:pPr marL="85725" defTabSz="715963">
              <a:lnSpc>
                <a:spcPct val="120000"/>
              </a:lnSpc>
              <a:defRPr/>
            </a:pPr>
            <a:r>
              <a:rPr lang="en-GB" sz="3800">
                <a:solidFill>
                  <a:schemeClr val="bg1"/>
                </a:solidFill>
                <a:effectLst>
                  <a:outerShdw blurRad="38100" dist="38100" dir="2700000" algn="tl">
                    <a:srgbClr val="000000"/>
                  </a:outerShdw>
                </a:effectLst>
                <a:latin typeface="Calibri" pitchFamily="34" charset="0"/>
              </a:rPr>
              <a:t>Geotherm;</a:t>
            </a:r>
          </a:p>
          <a:p>
            <a:pPr marL="85725" defTabSz="715963">
              <a:lnSpc>
                <a:spcPct val="120000"/>
              </a:lnSpc>
              <a:defRPr/>
            </a:pPr>
            <a:endParaRPr lang="en-GB" sz="2000">
              <a:solidFill>
                <a:schemeClr val="bg1"/>
              </a:solidFill>
              <a:effectLst>
                <a:outerShdw blurRad="38100" dist="38100" dir="2700000" algn="tl">
                  <a:srgbClr val="000000"/>
                </a:outerShdw>
              </a:effectLst>
              <a:latin typeface="Calibri" pitchFamily="34" charset="0"/>
            </a:endParaRPr>
          </a:p>
          <a:p>
            <a:pPr marL="85725" defTabSz="715963">
              <a:lnSpc>
                <a:spcPct val="120000"/>
              </a:lnSpc>
              <a:defRPr/>
            </a:pPr>
            <a:r>
              <a:rPr lang="en-GB" sz="3800">
                <a:solidFill>
                  <a:schemeClr val="bg1"/>
                </a:solidFill>
                <a:effectLst>
                  <a:outerShdw blurRad="38100" dist="38100" dir="2700000" algn="tl">
                    <a:srgbClr val="000000"/>
                  </a:outerShdw>
                </a:effectLst>
                <a:latin typeface="Calibri" pitchFamily="34" charset="0"/>
              </a:rPr>
              <a:t>Mantle Adiabat;</a:t>
            </a:r>
          </a:p>
          <a:p>
            <a:pPr marL="85725" defTabSz="715963">
              <a:lnSpc>
                <a:spcPct val="120000"/>
              </a:lnSpc>
              <a:defRPr/>
            </a:pPr>
            <a:endParaRPr lang="en-GB" sz="2000">
              <a:solidFill>
                <a:schemeClr val="bg1"/>
              </a:solidFill>
              <a:effectLst>
                <a:outerShdw blurRad="38100" dist="38100" dir="2700000" algn="tl">
                  <a:srgbClr val="000000"/>
                </a:outerShdw>
              </a:effectLst>
              <a:latin typeface="Calibri" pitchFamily="34" charset="0"/>
            </a:endParaRPr>
          </a:p>
          <a:p>
            <a:pPr marL="85725" defTabSz="715963">
              <a:lnSpc>
                <a:spcPct val="120000"/>
              </a:lnSpc>
              <a:defRPr/>
            </a:pPr>
            <a:r>
              <a:rPr lang="en-GB" sz="3800">
                <a:solidFill>
                  <a:schemeClr val="bg1"/>
                </a:solidFill>
                <a:effectLst>
                  <a:outerShdw blurRad="38100" dist="38100" dir="2700000" algn="tl">
                    <a:srgbClr val="000000"/>
                  </a:outerShdw>
                </a:effectLst>
                <a:latin typeface="Calibri" pitchFamily="34" charset="0"/>
              </a:rPr>
              <a:t>Mantle 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080"/>
                                        </p:tgtEl>
                                        <p:attrNameLst>
                                          <p:attrName>style.visibility</p:attrName>
                                        </p:attrNameLst>
                                      </p:cBhvr>
                                      <p:to>
                                        <p:strVal val="visible"/>
                                      </p:to>
                                    </p:set>
                                    <p:animEffect transition="in" filter="fade">
                                      <p:cBhvr>
                                        <p:cTn id="7" dur="500"/>
                                        <p:tgtEl>
                                          <p:spTgt spid="12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088">
                                            <p:txEl>
                                              <p:pRg st="0" end="0"/>
                                            </p:txEl>
                                          </p:spTgt>
                                        </p:tgtEl>
                                        <p:attrNameLst>
                                          <p:attrName>style.visibility</p:attrName>
                                        </p:attrNameLst>
                                      </p:cBhvr>
                                      <p:to>
                                        <p:strVal val="visible"/>
                                      </p:to>
                                    </p:set>
                                    <p:animEffect transition="in" filter="fade">
                                      <p:cBhvr>
                                        <p:cTn id="12" dur="500"/>
                                        <p:tgtEl>
                                          <p:spTgt spid="1230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088">
                                            <p:txEl>
                                              <p:pRg st="2" end="2"/>
                                            </p:txEl>
                                          </p:spTgt>
                                        </p:tgtEl>
                                        <p:attrNameLst>
                                          <p:attrName>style.visibility</p:attrName>
                                        </p:attrNameLst>
                                      </p:cBhvr>
                                      <p:to>
                                        <p:strVal val="visible"/>
                                      </p:to>
                                    </p:set>
                                    <p:animEffect transition="in" filter="fade">
                                      <p:cBhvr>
                                        <p:cTn id="17" dur="500"/>
                                        <p:tgtEl>
                                          <p:spTgt spid="1230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088">
                                            <p:txEl>
                                              <p:pRg st="4" end="4"/>
                                            </p:txEl>
                                          </p:spTgt>
                                        </p:tgtEl>
                                        <p:attrNameLst>
                                          <p:attrName>style.visibility</p:attrName>
                                        </p:attrNameLst>
                                      </p:cBhvr>
                                      <p:to>
                                        <p:strVal val="visible"/>
                                      </p:to>
                                    </p:set>
                                    <p:animEffect transition="in" filter="fade">
                                      <p:cBhvr>
                                        <p:cTn id="22" dur="500"/>
                                        <p:tgtEl>
                                          <p:spTgt spid="1230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0" grpId="0"/>
      <p:bldP spid="123088"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 y="844952"/>
            <a:ext cx="9144001" cy="6013048"/>
            <a:chOff x="-1" y="844952"/>
            <a:chExt cx="9144001" cy="6013048"/>
          </a:xfrm>
        </p:grpSpPr>
        <p:sp>
          <p:nvSpPr>
            <p:cNvPr id="10" name="Rettangolo 9"/>
            <p:cNvSpPr/>
            <p:nvPr/>
          </p:nvSpPr>
          <p:spPr bwMode="auto">
            <a:xfrm>
              <a:off x="0" y="844952"/>
              <a:ext cx="9144000" cy="6013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rot="5400000">
              <a:off x="3872101" y="1373606"/>
              <a:ext cx="5646810" cy="4761363"/>
            </a:xfrm>
            <a:prstGeom prst="rect">
              <a:avLst/>
            </a:prstGeom>
            <a:noFill/>
            <a:ln w="9525">
              <a:noFill/>
              <a:miter lim="800000"/>
              <a:headEnd/>
              <a:tailEnd/>
            </a:ln>
          </p:spPr>
        </p:pic>
        <p:grpSp>
          <p:nvGrpSpPr>
            <p:cNvPr id="12" name="Gruppo 6"/>
            <p:cNvGrpSpPr/>
            <p:nvPr/>
          </p:nvGrpSpPr>
          <p:grpSpPr>
            <a:xfrm>
              <a:off x="-1" y="925383"/>
              <a:ext cx="4735978" cy="1817266"/>
              <a:chOff x="-1" y="925383"/>
              <a:chExt cx="4735978" cy="1817266"/>
            </a:xfrm>
          </p:grpSpPr>
          <p:pic>
            <p:nvPicPr>
              <p:cNvPr id="13" name="Picture 3"/>
              <p:cNvPicPr>
                <a:picLocks noChangeAspect="1" noChangeArrowheads="1"/>
              </p:cNvPicPr>
              <p:nvPr/>
            </p:nvPicPr>
            <p:blipFill>
              <a:blip r:embed="rId4" cstate="print"/>
              <a:srcRect/>
              <a:stretch>
                <a:fillRect/>
              </a:stretch>
            </p:blipFill>
            <p:spPr bwMode="auto">
              <a:xfrm>
                <a:off x="-1" y="925383"/>
                <a:ext cx="4735978" cy="1528449"/>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0" y="2417891"/>
                <a:ext cx="3829440" cy="324758"/>
              </a:xfrm>
              <a:prstGeom prst="rect">
                <a:avLst/>
              </a:prstGeom>
              <a:noFill/>
              <a:ln w="9525">
                <a:noFill/>
                <a:miter lim="800000"/>
                <a:headEnd/>
                <a:tailEnd/>
              </a:ln>
            </p:spPr>
          </p:pic>
        </p:grpSp>
      </p:grpSp>
      <p:sp>
        <p:nvSpPr>
          <p:cNvPr id="22" name="CasellaDiTesto 21"/>
          <p:cNvSpPr txBox="1"/>
          <p:nvPr/>
        </p:nvSpPr>
        <p:spPr>
          <a:xfrm>
            <a:off x="7283449" y="1976437"/>
            <a:ext cx="1403351" cy="861774"/>
          </a:xfrm>
          <a:prstGeom prst="rect">
            <a:avLst/>
          </a:prstGeom>
          <a:noFill/>
        </p:spPr>
        <p:txBody>
          <a:bodyPr wrap="square" rtlCol="0">
            <a:spAutoFit/>
          </a:bodyPr>
          <a:lstStyle/>
          <a:p>
            <a:pPr algn="r"/>
            <a:r>
              <a:rPr lang="en-GB">
                <a:solidFill>
                  <a:schemeClr val="tx1"/>
                </a:solidFill>
                <a:effectLst/>
                <a:latin typeface="Calibri" pitchFamily="34" charset="0"/>
              </a:rPr>
              <a:t>Old studies </a:t>
            </a:r>
            <a:r>
              <a:rPr lang="en-GB" sz="1600">
                <a:solidFill>
                  <a:schemeClr val="tx1"/>
                </a:solidFill>
                <a:effectLst/>
                <a:latin typeface="Calibri" pitchFamily="34" charset="0"/>
              </a:rPr>
              <a:t>(Fiquet et al., 2010, Science)</a:t>
            </a:r>
          </a:p>
        </p:txBody>
      </p:sp>
      <p:sp>
        <p:nvSpPr>
          <p:cNvPr id="23" name="Figura a mano libera 22"/>
          <p:cNvSpPr/>
          <p:nvPr/>
        </p:nvSpPr>
        <p:spPr bwMode="auto">
          <a:xfrm>
            <a:off x="6616065" y="2140162"/>
            <a:ext cx="725170" cy="14139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Lst>
            <a:ahLst/>
            <a:cxnLst>
              <a:cxn ang="0">
                <a:pos x="connsiteX0" y="connsiteY0"/>
              </a:cxn>
              <a:cxn ang="0">
                <a:pos x="connsiteX1" y="connsiteY1"/>
              </a:cxn>
            </a:cxnLst>
            <a:rect l="l" t="t" r="r" b="b"/>
            <a:pathLst>
              <a:path w="725170" h="141393">
                <a:moveTo>
                  <a:pt x="725170" y="20743"/>
                </a:moveTo>
                <a:cubicBezTo>
                  <a:pt x="468842" y="0"/>
                  <a:pt x="210608" y="45931"/>
                  <a:pt x="0" y="141393"/>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6572249" y="2806701"/>
            <a:ext cx="1321435" cy="425873"/>
          </a:xfrm>
          <a:custGeom>
            <a:avLst/>
            <a:gdLst>
              <a:gd name="connsiteX0" fmla="*/ 690880 w 690880"/>
              <a:gd name="connsiteY0" fmla="*/ 0 h 116840"/>
              <a:gd name="connsiteX1" fmla="*/ 0 w 690880"/>
              <a:gd name="connsiteY1" fmla="*/ 116840 h 116840"/>
              <a:gd name="connsiteX0" fmla="*/ 711835 w 711835"/>
              <a:gd name="connsiteY0" fmla="*/ 0 h 114935"/>
              <a:gd name="connsiteX1" fmla="*/ 0 w 711835"/>
              <a:gd name="connsiteY1" fmla="*/ 114935 h 114935"/>
              <a:gd name="connsiteX0" fmla="*/ 711835 w 711835"/>
              <a:gd name="connsiteY0" fmla="*/ 20743 h 135678"/>
              <a:gd name="connsiteX1" fmla="*/ 0 w 711835"/>
              <a:gd name="connsiteY1" fmla="*/ 135678 h 135678"/>
              <a:gd name="connsiteX0" fmla="*/ 725170 w 725170"/>
              <a:gd name="connsiteY0" fmla="*/ 20743 h 141393"/>
              <a:gd name="connsiteX1" fmla="*/ 0 w 725170"/>
              <a:gd name="connsiteY1" fmla="*/ 141393 h 141393"/>
              <a:gd name="connsiteX0" fmla="*/ 725170 w 725170"/>
              <a:gd name="connsiteY0" fmla="*/ 20743 h 141393"/>
              <a:gd name="connsiteX1" fmla="*/ 0 w 725170"/>
              <a:gd name="connsiteY1" fmla="*/ 141393 h 141393"/>
              <a:gd name="connsiteX0" fmla="*/ 732790 w 732790"/>
              <a:gd name="connsiteY0" fmla="*/ 20743 h 168063"/>
              <a:gd name="connsiteX1" fmla="*/ 0 w 732790"/>
              <a:gd name="connsiteY1" fmla="*/ 168063 h 168063"/>
              <a:gd name="connsiteX0" fmla="*/ 1321435 w 1321435"/>
              <a:gd name="connsiteY0" fmla="*/ 20743 h 413808"/>
              <a:gd name="connsiteX1" fmla="*/ 0 w 1321435"/>
              <a:gd name="connsiteY1" fmla="*/ 413808 h 413808"/>
              <a:gd name="connsiteX0" fmla="*/ 1321435 w 1321435"/>
              <a:gd name="connsiteY0" fmla="*/ 0 h 393065"/>
              <a:gd name="connsiteX1" fmla="*/ 0 w 1321435"/>
              <a:gd name="connsiteY1" fmla="*/ 393065 h 393065"/>
              <a:gd name="connsiteX0" fmla="*/ 1321435 w 1321435"/>
              <a:gd name="connsiteY0" fmla="*/ 0 h 393065"/>
              <a:gd name="connsiteX1" fmla="*/ 0 w 1321435"/>
              <a:gd name="connsiteY1" fmla="*/ 393065 h 393065"/>
              <a:gd name="connsiteX0" fmla="*/ 1321435 w 1321435"/>
              <a:gd name="connsiteY0" fmla="*/ 0 h 425873"/>
              <a:gd name="connsiteX1" fmla="*/ 0 w 1321435"/>
              <a:gd name="connsiteY1" fmla="*/ 393065 h 425873"/>
              <a:gd name="connsiteX0" fmla="*/ 1321435 w 1321435"/>
              <a:gd name="connsiteY0" fmla="*/ 0 h 425873"/>
              <a:gd name="connsiteX1" fmla="*/ 0 w 1321435"/>
              <a:gd name="connsiteY1" fmla="*/ 393065 h 425873"/>
            </a:gdLst>
            <a:ahLst/>
            <a:cxnLst>
              <a:cxn ang="0">
                <a:pos x="connsiteX0" y="connsiteY0"/>
              </a:cxn>
              <a:cxn ang="0">
                <a:pos x="connsiteX1" y="connsiteY1"/>
              </a:cxn>
            </a:cxnLst>
            <a:rect l="l" t="t" r="r" b="b"/>
            <a:pathLst>
              <a:path w="1321435" h="425873">
                <a:moveTo>
                  <a:pt x="1321435" y="0"/>
                </a:moveTo>
                <a:cubicBezTo>
                  <a:pt x="1190837" y="173567"/>
                  <a:pt x="239818" y="425873"/>
                  <a:pt x="0" y="393065"/>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CasellaDiTesto 24"/>
          <p:cNvSpPr txBox="1"/>
          <p:nvPr/>
        </p:nvSpPr>
        <p:spPr>
          <a:xfrm>
            <a:off x="935038" y="3477577"/>
            <a:ext cx="2318485" cy="523220"/>
          </a:xfrm>
          <a:prstGeom prst="rect">
            <a:avLst/>
          </a:prstGeom>
          <a:noFill/>
        </p:spPr>
        <p:txBody>
          <a:bodyPr wrap="square" rtlCol="0">
            <a:spAutoFit/>
          </a:bodyPr>
          <a:lstStyle/>
          <a:p>
            <a:pPr algn="ctr"/>
            <a:r>
              <a:rPr lang="en-GB" sz="2800" dirty="0">
                <a:solidFill>
                  <a:schemeClr val="tx1"/>
                </a:solidFill>
                <a:effectLst/>
                <a:latin typeface="Calibri" pitchFamily="34" charset="0"/>
              </a:rPr>
              <a:t>New solidus</a:t>
            </a:r>
            <a:endParaRPr lang="en-GB" sz="2400" dirty="0">
              <a:solidFill>
                <a:schemeClr val="tx1"/>
              </a:solidFill>
              <a:effectLst/>
              <a:latin typeface="Calibri" pitchFamily="34" charset="0"/>
            </a:endParaRPr>
          </a:p>
        </p:txBody>
      </p:sp>
      <p:sp>
        <p:nvSpPr>
          <p:cNvPr id="26" name="Figura a mano libera 25"/>
          <p:cNvSpPr/>
          <p:nvPr/>
        </p:nvSpPr>
        <p:spPr bwMode="auto">
          <a:xfrm>
            <a:off x="2613660" y="2590800"/>
            <a:ext cx="3375660" cy="998220"/>
          </a:xfrm>
          <a:custGeom>
            <a:avLst/>
            <a:gdLst>
              <a:gd name="connsiteX0" fmla="*/ 0 w 3375660"/>
              <a:gd name="connsiteY0" fmla="*/ 320040 h 320040"/>
              <a:gd name="connsiteX1" fmla="*/ 3375660 w 3375660"/>
              <a:gd name="connsiteY1" fmla="*/ 0 h 320040"/>
              <a:gd name="connsiteX0" fmla="*/ 0 w 3375660"/>
              <a:gd name="connsiteY0" fmla="*/ 586740 h 586740"/>
              <a:gd name="connsiteX1" fmla="*/ 3375660 w 3375660"/>
              <a:gd name="connsiteY1" fmla="*/ 266700 h 586740"/>
              <a:gd name="connsiteX0" fmla="*/ 0 w 3375660"/>
              <a:gd name="connsiteY0" fmla="*/ 586740 h 586740"/>
              <a:gd name="connsiteX1" fmla="*/ 3375660 w 3375660"/>
              <a:gd name="connsiteY1" fmla="*/ 266700 h 586740"/>
              <a:gd name="connsiteX0" fmla="*/ 0 w 3375660"/>
              <a:gd name="connsiteY0" fmla="*/ 586740 h 685800"/>
              <a:gd name="connsiteX1" fmla="*/ 3375660 w 3375660"/>
              <a:gd name="connsiteY1" fmla="*/ 266700 h 685800"/>
              <a:gd name="connsiteX0" fmla="*/ 0 w 3375660"/>
              <a:gd name="connsiteY0" fmla="*/ 899160 h 998220"/>
              <a:gd name="connsiteX1" fmla="*/ 3375660 w 3375660"/>
              <a:gd name="connsiteY1" fmla="*/ 579120 h 998220"/>
            </a:gdLst>
            <a:ahLst/>
            <a:cxnLst>
              <a:cxn ang="0">
                <a:pos x="connsiteX0" y="connsiteY0"/>
              </a:cxn>
              <a:cxn ang="0">
                <a:pos x="connsiteX1" y="connsiteY1"/>
              </a:cxn>
            </a:cxnLst>
            <a:rect l="l" t="t" r="r" b="b"/>
            <a:pathLst>
              <a:path w="3375660" h="998220">
                <a:moveTo>
                  <a:pt x="0" y="899160"/>
                </a:moveTo>
                <a:cubicBezTo>
                  <a:pt x="1856740" y="0"/>
                  <a:pt x="2258060" y="998220"/>
                  <a:pt x="3375660" y="579120"/>
                </a:cubicBezTo>
              </a:path>
            </a:pathLst>
          </a:custGeom>
          <a:noFill/>
          <a:ln w="1905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7" name="Connettore 1 26"/>
          <p:cNvCxnSpPr/>
          <p:nvPr/>
        </p:nvCxnSpPr>
        <p:spPr bwMode="auto">
          <a:xfrm>
            <a:off x="6101080" y="3286760"/>
            <a:ext cx="487680" cy="0"/>
          </a:xfrm>
          <a:prstGeom prst="line">
            <a:avLst/>
          </a:prstGeom>
          <a:noFill/>
          <a:ln w="28575" cap="flat" cmpd="sng" algn="ctr">
            <a:solidFill>
              <a:srgbClr val="FF0000"/>
            </a:solidFill>
            <a:prstDash val="solid"/>
            <a:round/>
            <a:headEnd type="arrow" w="med" len="med"/>
            <a:tailEnd type="arrow" w="med" len="med"/>
          </a:ln>
          <a:effectLst/>
        </p:spPr>
      </p:cxnSp>
      <p:sp>
        <p:nvSpPr>
          <p:cNvPr id="28" name="CasellaDiTesto 27"/>
          <p:cNvSpPr txBox="1"/>
          <p:nvPr/>
        </p:nvSpPr>
        <p:spPr>
          <a:xfrm>
            <a:off x="6032819" y="2928937"/>
            <a:ext cx="573722" cy="369332"/>
          </a:xfrm>
          <a:prstGeom prst="rect">
            <a:avLst/>
          </a:prstGeom>
          <a:noFill/>
        </p:spPr>
        <p:txBody>
          <a:bodyPr wrap="square" rtlCol="0">
            <a:spAutoFit/>
          </a:bodyPr>
          <a:lstStyle/>
          <a:p>
            <a:pPr algn="ctr"/>
            <a:r>
              <a:rPr lang="en-GB" b="1">
                <a:solidFill>
                  <a:srgbClr val="FF0000"/>
                </a:solidFill>
                <a:effectLst/>
                <a:latin typeface="Symbol" pitchFamily="18" charset="2"/>
              </a:rPr>
              <a:t>D</a:t>
            </a:r>
            <a:r>
              <a:rPr lang="en-GB" b="1">
                <a:solidFill>
                  <a:srgbClr val="FF0000"/>
                </a:solidFill>
                <a:effectLst/>
                <a:latin typeface="Calibri" pitchFamily="34" charset="0"/>
              </a:rPr>
              <a:t>T</a:t>
            </a:r>
          </a:p>
        </p:txBody>
      </p:sp>
      <p:sp>
        <p:nvSpPr>
          <p:cNvPr id="29" name="CasellaDiTesto 28"/>
          <p:cNvSpPr txBox="1"/>
          <p:nvPr/>
        </p:nvSpPr>
        <p:spPr>
          <a:xfrm>
            <a:off x="724732" y="2964106"/>
            <a:ext cx="1842622" cy="461665"/>
          </a:xfrm>
          <a:prstGeom prst="rect">
            <a:avLst/>
          </a:prstGeom>
          <a:noFill/>
        </p:spPr>
        <p:txBody>
          <a:bodyPr wrap="square" rtlCol="0">
            <a:spAutoFit/>
          </a:bodyPr>
          <a:lstStyle/>
          <a:p>
            <a:pPr algn="ctr"/>
            <a:r>
              <a:rPr lang="en-GB" sz="2400" b="1">
                <a:solidFill>
                  <a:srgbClr val="FF0000"/>
                </a:solidFill>
                <a:effectLst/>
                <a:latin typeface="Symbol" pitchFamily="18" charset="2"/>
              </a:rPr>
              <a:t>D</a:t>
            </a:r>
            <a:r>
              <a:rPr lang="en-GB" sz="2400" b="1">
                <a:solidFill>
                  <a:srgbClr val="FF0000"/>
                </a:solidFill>
                <a:effectLst/>
                <a:latin typeface="Calibri" pitchFamily="34" charset="0"/>
              </a:rPr>
              <a:t>T &gt;400 K</a:t>
            </a:r>
          </a:p>
        </p:txBody>
      </p:sp>
      <p:sp>
        <p:nvSpPr>
          <p:cNvPr id="30" name="CasellaDiTesto 29"/>
          <p:cNvSpPr txBox="1"/>
          <p:nvPr/>
        </p:nvSpPr>
        <p:spPr>
          <a:xfrm>
            <a:off x="49503" y="4082756"/>
            <a:ext cx="4265321" cy="1200329"/>
          </a:xfrm>
          <a:prstGeom prst="rect">
            <a:avLst/>
          </a:prstGeom>
          <a:noFill/>
        </p:spPr>
        <p:txBody>
          <a:bodyPr wrap="square" rtlCol="0">
            <a:spAutoFit/>
          </a:bodyPr>
          <a:lstStyle/>
          <a:p>
            <a:r>
              <a:rPr lang="en-GB" sz="2400" dirty="0">
                <a:solidFill>
                  <a:schemeClr val="tx1"/>
                </a:solidFill>
                <a:effectLst/>
                <a:latin typeface="Calibri" pitchFamily="34" charset="0"/>
              </a:rPr>
              <a:t>Light elements (Si, O, S) can reduce the melting point of Fe at CMB up to 700 K.</a:t>
            </a:r>
            <a:endParaRPr lang="en-GB" sz="2000" dirty="0">
              <a:solidFill>
                <a:schemeClr val="tx1"/>
              </a:solidFill>
              <a:effectLst/>
              <a:latin typeface="Calibri" pitchFamily="34" charset="0"/>
            </a:endParaRPr>
          </a:p>
        </p:txBody>
      </p:sp>
      <p:sp>
        <p:nvSpPr>
          <p:cNvPr id="3" name="Rettangolo arrotondato 2"/>
          <p:cNvSpPr/>
          <p:nvPr/>
        </p:nvSpPr>
        <p:spPr bwMode="auto">
          <a:xfrm>
            <a:off x="22288" y="5118099"/>
            <a:ext cx="4751790" cy="1681051"/>
          </a:xfrm>
          <a:prstGeom prst="roundRect">
            <a:avLst/>
          </a:prstGeom>
          <a:solidFill>
            <a:srgbClr val="FF0000"/>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1" name="CasellaDiTesto 30"/>
          <p:cNvSpPr txBox="1"/>
          <p:nvPr/>
        </p:nvSpPr>
        <p:spPr>
          <a:xfrm>
            <a:off x="240003" y="5419158"/>
            <a:ext cx="4265321" cy="1077218"/>
          </a:xfrm>
          <a:prstGeom prst="rect">
            <a:avLst/>
          </a:prstGeom>
          <a:noFill/>
        </p:spPr>
        <p:txBody>
          <a:bodyPr wrap="square" rtlCol="0">
            <a:spAutoFit/>
          </a:bodyPr>
          <a:lstStyle/>
          <a:p>
            <a:pPr algn="ctr"/>
            <a:r>
              <a:rPr lang="en-GB" sz="3200" b="1" dirty="0">
                <a:solidFill>
                  <a:schemeClr val="tx1"/>
                </a:solidFill>
                <a:effectLst/>
                <a:latin typeface="Calibri" pitchFamily="34" charset="0"/>
              </a:rPr>
              <a:t>T</a:t>
            </a:r>
            <a:r>
              <a:rPr lang="en-GB" sz="3200" b="1" baseline="-25000" dirty="0">
                <a:solidFill>
                  <a:schemeClr val="tx1"/>
                </a:solidFill>
                <a:effectLst/>
                <a:latin typeface="Calibri" pitchFamily="34" charset="0"/>
              </a:rPr>
              <a:t>CMB</a:t>
            </a:r>
            <a:r>
              <a:rPr lang="en-GB" sz="3200" b="1" dirty="0">
                <a:solidFill>
                  <a:schemeClr val="tx1"/>
                </a:solidFill>
                <a:effectLst/>
                <a:latin typeface="Calibri" pitchFamily="34" charset="0"/>
              </a:rPr>
              <a:t> can be as low as 3270 K (~3000 °C)</a:t>
            </a:r>
            <a:endParaRPr lang="en-GB" sz="2800" b="1" dirty="0">
              <a:solidFill>
                <a:schemeClr val="tx1"/>
              </a:solidFill>
              <a:effectLst/>
              <a:latin typeface="Calibri" pitchFamily="34" charset="0"/>
            </a:endParaRPr>
          </a:p>
        </p:txBody>
      </p:sp>
      <p:sp>
        <p:nvSpPr>
          <p:cNvPr id="32" name="CasellaDiTesto 31"/>
          <p:cNvSpPr txBox="1"/>
          <p:nvPr/>
        </p:nvSpPr>
        <p:spPr>
          <a:xfrm>
            <a:off x="-15813" y="6519092"/>
            <a:ext cx="4521137" cy="307777"/>
          </a:xfrm>
          <a:prstGeom prst="rect">
            <a:avLst/>
          </a:prstGeom>
          <a:noFill/>
        </p:spPr>
        <p:txBody>
          <a:bodyPr wrap="square" rtlCol="0">
            <a:spAutoFit/>
          </a:bodyPr>
          <a:lstStyle/>
          <a:p>
            <a:r>
              <a:rPr lang="en-GB" sz="1400" dirty="0" err="1">
                <a:solidFill>
                  <a:schemeClr val="tx1"/>
                </a:solidFill>
                <a:effectLst/>
                <a:latin typeface="Calibri" pitchFamily="34" charset="0"/>
              </a:rPr>
              <a:t>Terasaki</a:t>
            </a:r>
            <a:r>
              <a:rPr lang="en-GB" sz="1400" dirty="0">
                <a:solidFill>
                  <a:schemeClr val="tx1"/>
                </a:solidFill>
                <a:effectLst/>
                <a:latin typeface="Calibri" pitchFamily="34" charset="0"/>
              </a:rPr>
              <a:t> et al., 2011 (Earth Planet. Sci. Lett., 304, 559-564</a:t>
            </a:r>
            <a:endParaRPr lang="en-GB" sz="1200" dirty="0">
              <a:solidFill>
                <a:schemeClr val="tx1"/>
              </a:solidFill>
              <a:effectLst/>
              <a:latin typeface="Calibri" pitchFamily="34" charset="0"/>
            </a:endParaRPr>
          </a:p>
        </p:txBody>
      </p:sp>
      <p:sp>
        <p:nvSpPr>
          <p:cNvPr id="21"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Tree>
    <p:extLst>
      <p:ext uri="{BB962C8B-B14F-4D97-AF65-F5344CB8AC3E}">
        <p14:creationId xmlns:p14="http://schemas.microsoft.com/office/powerpoint/2010/main" val="26679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1D89-4FCC-B39B-E401-DCF820CF5509}"/>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F5DE1C2B-2561-D670-3971-070A355A221B}"/>
              </a:ext>
            </a:extLst>
          </p:cNvPr>
          <p:cNvPicPr>
            <a:picLocks noChangeAspect="1"/>
          </p:cNvPicPr>
          <p:nvPr/>
        </p:nvPicPr>
        <p:blipFill>
          <a:blip r:embed="rId3"/>
          <a:stretch>
            <a:fillRect/>
          </a:stretch>
        </p:blipFill>
        <p:spPr>
          <a:xfrm>
            <a:off x="0" y="777272"/>
            <a:ext cx="9144000" cy="5665405"/>
          </a:xfrm>
          <a:prstGeom prst="rect">
            <a:avLst/>
          </a:prstGeom>
        </p:spPr>
      </p:pic>
      <p:cxnSp>
        <p:nvCxnSpPr>
          <p:cNvPr id="30" name="Connettore 1 29">
            <a:extLst>
              <a:ext uri="{FF2B5EF4-FFF2-40B4-BE49-F238E27FC236}">
                <a16:creationId xmlns:a16="http://schemas.microsoft.com/office/drawing/2014/main" id="{676A02CF-2AAF-F20A-1E91-21C6871C9974}"/>
              </a:ext>
            </a:extLst>
          </p:cNvPr>
          <p:cNvCxnSpPr/>
          <p:nvPr/>
        </p:nvCxnSpPr>
        <p:spPr bwMode="auto">
          <a:xfrm>
            <a:off x="6769875" y="5682688"/>
            <a:ext cx="1872000" cy="0"/>
          </a:xfrm>
          <a:prstGeom prst="line">
            <a:avLst/>
          </a:prstGeom>
          <a:noFill/>
          <a:ln w="28575" cap="flat" cmpd="sng" algn="ctr">
            <a:solidFill>
              <a:srgbClr val="FF0000"/>
            </a:solidFill>
            <a:prstDash val="solid"/>
            <a:round/>
            <a:headEnd type="none" w="med" len="med"/>
            <a:tailEnd type="none" w="med" len="med"/>
          </a:ln>
          <a:effectLst/>
        </p:spPr>
      </p:cxnSp>
      <p:cxnSp>
        <p:nvCxnSpPr>
          <p:cNvPr id="31" name="Connettore 1 30">
            <a:extLst>
              <a:ext uri="{FF2B5EF4-FFF2-40B4-BE49-F238E27FC236}">
                <a16:creationId xmlns:a16="http://schemas.microsoft.com/office/drawing/2014/main" id="{E8BBC983-232F-E9A6-AA80-32DB3AC6F7BF}"/>
              </a:ext>
            </a:extLst>
          </p:cNvPr>
          <p:cNvCxnSpPr/>
          <p:nvPr/>
        </p:nvCxnSpPr>
        <p:spPr bwMode="auto">
          <a:xfrm>
            <a:off x="3179355" y="5820642"/>
            <a:ext cx="4572000" cy="0"/>
          </a:xfrm>
          <a:prstGeom prst="line">
            <a:avLst/>
          </a:prstGeom>
          <a:noFill/>
          <a:ln w="28575" cap="flat" cmpd="sng" algn="ctr">
            <a:solidFill>
              <a:srgbClr val="FF0000"/>
            </a:solidFill>
            <a:prstDash val="solid"/>
            <a:round/>
            <a:headEnd type="none" w="med" len="med"/>
            <a:tailEnd type="none" w="med" len="med"/>
          </a:ln>
          <a:effectLst/>
        </p:spPr>
      </p:cxnSp>
      <p:sp>
        <p:nvSpPr>
          <p:cNvPr id="6" name="Text Box 6">
            <a:extLst>
              <a:ext uri="{FF2B5EF4-FFF2-40B4-BE49-F238E27FC236}">
                <a16:creationId xmlns:a16="http://schemas.microsoft.com/office/drawing/2014/main" id="{44224C0B-A1BB-FF8E-D5AD-B161DA9B7850}"/>
              </a:ext>
            </a:extLst>
          </p:cNvPr>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7" name="CasellaDiTesto 6">
            <a:extLst>
              <a:ext uri="{FF2B5EF4-FFF2-40B4-BE49-F238E27FC236}">
                <a16:creationId xmlns:a16="http://schemas.microsoft.com/office/drawing/2014/main" id="{9D107937-84F4-533D-5412-54CEDED07286}"/>
              </a:ext>
            </a:extLst>
          </p:cNvPr>
          <p:cNvSpPr txBox="1"/>
          <p:nvPr/>
        </p:nvSpPr>
        <p:spPr>
          <a:xfrm>
            <a:off x="5591175" y="3390900"/>
            <a:ext cx="3371850" cy="584775"/>
          </a:xfrm>
          <a:prstGeom prst="rect">
            <a:avLst/>
          </a:prstGeom>
          <a:noFill/>
        </p:spPr>
        <p:txBody>
          <a:bodyPr wrap="square" rtlCol="0">
            <a:spAutoFit/>
          </a:bodyPr>
          <a:lstStyle/>
          <a:p>
            <a:pPr algn="ctr"/>
            <a:r>
              <a:rPr lang="en-US" sz="1600" b="1" dirty="0">
                <a:solidFill>
                  <a:schemeClr val="tx1"/>
                </a:solidFill>
                <a:effectLst/>
                <a:latin typeface="Calibri" pitchFamily="34" charset="0"/>
              </a:rPr>
              <a:t>~100-200 K colder than commonly assumed </a:t>
            </a:r>
            <a:r>
              <a:rPr lang="en-US" sz="1600" b="1" dirty="0" err="1">
                <a:solidFill>
                  <a:schemeClr val="tx1"/>
                </a:solidFill>
                <a:effectLst/>
                <a:latin typeface="Calibri" pitchFamily="34" charset="0"/>
              </a:rPr>
              <a:t>adiabats</a:t>
            </a:r>
            <a:r>
              <a:rPr lang="en-US" sz="1600" b="1" dirty="0">
                <a:solidFill>
                  <a:schemeClr val="tx1"/>
                </a:solidFill>
                <a:effectLst/>
                <a:latin typeface="Calibri" pitchFamily="34" charset="0"/>
              </a:rPr>
              <a:t>.</a:t>
            </a:r>
            <a:endParaRPr lang="it-IT" sz="1600" b="1" dirty="0">
              <a:solidFill>
                <a:schemeClr val="tx1"/>
              </a:solidFill>
              <a:effectLst/>
              <a:latin typeface="Calibri" pitchFamily="34" charset="0"/>
            </a:endParaRPr>
          </a:p>
        </p:txBody>
      </p:sp>
    </p:spTree>
    <p:extLst>
      <p:ext uri="{BB962C8B-B14F-4D97-AF65-F5344CB8AC3E}">
        <p14:creationId xmlns:p14="http://schemas.microsoft.com/office/powerpoint/2010/main" val="42580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382E-65B0-EE5E-B3D8-E238C8B96981}"/>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E19A8F2E-65A6-2A12-F3FA-A7F8872F3D4D}"/>
              </a:ext>
            </a:extLst>
          </p:cNvPr>
          <p:cNvPicPr>
            <a:picLocks noChangeAspect="1"/>
          </p:cNvPicPr>
          <p:nvPr/>
        </p:nvPicPr>
        <p:blipFill>
          <a:blip r:embed="rId3"/>
          <a:stretch>
            <a:fillRect/>
          </a:stretch>
        </p:blipFill>
        <p:spPr>
          <a:xfrm>
            <a:off x="0" y="863600"/>
            <a:ext cx="9144000" cy="5588000"/>
          </a:xfrm>
          <a:prstGeom prst="rect">
            <a:avLst/>
          </a:prstGeom>
        </p:spPr>
      </p:pic>
      <p:sp>
        <p:nvSpPr>
          <p:cNvPr id="21" name="Text Box 6">
            <a:extLst>
              <a:ext uri="{FF2B5EF4-FFF2-40B4-BE49-F238E27FC236}">
                <a16:creationId xmlns:a16="http://schemas.microsoft.com/office/drawing/2014/main" id="{DF04E4C6-8F2E-FF82-AAF4-913ABE6DC612}"/>
              </a:ext>
            </a:extLst>
          </p:cNvPr>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33" name="Rettangolo arrotondato 32">
            <a:extLst>
              <a:ext uri="{FF2B5EF4-FFF2-40B4-BE49-F238E27FC236}">
                <a16:creationId xmlns:a16="http://schemas.microsoft.com/office/drawing/2014/main" id="{56F8F84B-C5ED-A931-6580-053A95862033}"/>
              </a:ext>
            </a:extLst>
          </p:cNvPr>
          <p:cNvSpPr/>
          <p:nvPr/>
        </p:nvSpPr>
        <p:spPr bwMode="auto">
          <a:xfrm>
            <a:off x="4503420" y="5067299"/>
            <a:ext cx="3726180" cy="18097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CasellaDiTesto 33">
            <a:extLst>
              <a:ext uri="{FF2B5EF4-FFF2-40B4-BE49-F238E27FC236}">
                <a16:creationId xmlns:a16="http://schemas.microsoft.com/office/drawing/2014/main" id="{F3CB6696-5567-4CC1-29CA-54AD712145ED}"/>
              </a:ext>
            </a:extLst>
          </p:cNvPr>
          <p:cNvSpPr txBox="1"/>
          <p:nvPr/>
        </p:nvSpPr>
        <p:spPr>
          <a:xfrm>
            <a:off x="2171700" y="5781675"/>
            <a:ext cx="6915150" cy="646331"/>
          </a:xfrm>
          <a:prstGeom prst="rect">
            <a:avLst/>
          </a:prstGeom>
          <a:noFill/>
        </p:spPr>
        <p:txBody>
          <a:bodyPr wrap="square" rtlCol="0">
            <a:spAutoFit/>
          </a:bodyPr>
          <a:lstStyle/>
          <a:p>
            <a:pPr algn="ctr"/>
            <a:r>
              <a:rPr lang="en-US" b="1" dirty="0">
                <a:solidFill>
                  <a:schemeClr val="tx1"/>
                </a:solidFill>
                <a:effectLst/>
                <a:latin typeface="Calibri" pitchFamily="34" charset="0"/>
              </a:rPr>
              <a:t>Substantial H might have been sequestered into the core during planetary accretion due to pressure stabilization of iron hydrides </a:t>
            </a:r>
            <a:r>
              <a:rPr lang="en-US" b="1" dirty="0" err="1">
                <a:solidFill>
                  <a:schemeClr val="tx1"/>
                </a:solidFill>
                <a:effectLst/>
                <a:latin typeface="Calibri" pitchFamily="34" charset="0"/>
              </a:rPr>
              <a:t>FeH</a:t>
            </a:r>
            <a:r>
              <a:rPr lang="en-US" b="1" baseline="-25000" dirty="0" err="1">
                <a:solidFill>
                  <a:schemeClr val="tx1"/>
                </a:solidFill>
                <a:effectLst/>
                <a:latin typeface="Calibri" pitchFamily="34" charset="0"/>
              </a:rPr>
              <a:t>x</a:t>
            </a:r>
            <a:r>
              <a:rPr lang="en-US" b="1" dirty="0">
                <a:solidFill>
                  <a:schemeClr val="tx1"/>
                </a:solidFill>
                <a:effectLst/>
                <a:latin typeface="Calibri" pitchFamily="34" charset="0"/>
              </a:rPr>
              <a:t>.</a:t>
            </a:r>
            <a:endParaRPr lang="it-IT" b="1" dirty="0">
              <a:solidFill>
                <a:schemeClr val="tx1"/>
              </a:solidFill>
              <a:effectLst/>
              <a:latin typeface="Calibri" pitchFamily="34" charset="0"/>
            </a:endParaRPr>
          </a:p>
        </p:txBody>
      </p:sp>
      <p:sp>
        <p:nvSpPr>
          <p:cNvPr id="35" name="CasellaDiTesto 34">
            <a:extLst>
              <a:ext uri="{FF2B5EF4-FFF2-40B4-BE49-F238E27FC236}">
                <a16:creationId xmlns:a16="http://schemas.microsoft.com/office/drawing/2014/main" id="{05B6AC81-9820-44E8-C94C-DC3151817F62}"/>
              </a:ext>
            </a:extLst>
          </p:cNvPr>
          <p:cNvSpPr txBox="1"/>
          <p:nvPr/>
        </p:nvSpPr>
        <p:spPr>
          <a:xfrm>
            <a:off x="3857625" y="3343275"/>
            <a:ext cx="5105400" cy="584775"/>
          </a:xfrm>
          <a:prstGeom prst="rect">
            <a:avLst/>
          </a:prstGeom>
          <a:noFill/>
        </p:spPr>
        <p:txBody>
          <a:bodyPr wrap="square" rtlCol="0">
            <a:spAutoFit/>
          </a:bodyPr>
          <a:lstStyle/>
          <a:p>
            <a:pPr algn="ctr"/>
            <a:r>
              <a:rPr lang="en-US" sz="1600" b="1" dirty="0">
                <a:solidFill>
                  <a:schemeClr val="tx1"/>
                </a:solidFill>
                <a:effectLst/>
                <a:latin typeface="Calibri" pitchFamily="34" charset="0"/>
              </a:rPr>
              <a:t>Outer core can be in a liquid state at ~700-900 K colder temperatures than what commonly assumed.</a:t>
            </a:r>
            <a:endParaRPr lang="it-IT" sz="1600" b="1" dirty="0">
              <a:solidFill>
                <a:schemeClr val="tx1"/>
              </a:solidFill>
              <a:effectLst/>
              <a:latin typeface="Calibri" pitchFamily="34" charset="0"/>
            </a:endParaRPr>
          </a:p>
        </p:txBody>
      </p:sp>
    </p:spTree>
    <p:extLst>
      <p:ext uri="{BB962C8B-B14F-4D97-AF65-F5344CB8AC3E}">
        <p14:creationId xmlns:p14="http://schemas.microsoft.com/office/powerpoint/2010/main" val="12325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AC55-74B0-072E-99D9-38CD3740F51A}"/>
            </a:ext>
          </a:extLst>
        </p:cNvPr>
        <p:cNvGrpSpPr/>
        <p:nvPr/>
      </p:nvGrpSpPr>
      <p:grpSpPr>
        <a:xfrm>
          <a:off x="0" y="0"/>
          <a:ext cx="0" cy="0"/>
          <a:chOff x="0" y="0"/>
          <a:chExt cx="0" cy="0"/>
        </a:xfrm>
      </p:grpSpPr>
      <p:sp>
        <p:nvSpPr>
          <p:cNvPr id="21" name="Text Box 6">
            <a:extLst>
              <a:ext uri="{FF2B5EF4-FFF2-40B4-BE49-F238E27FC236}">
                <a16:creationId xmlns:a16="http://schemas.microsoft.com/office/drawing/2014/main" id="{49EE05D6-6111-CF80-75FC-BBF8CC779C86}"/>
              </a:ext>
            </a:extLst>
          </p:cNvPr>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grpSp>
        <p:nvGrpSpPr>
          <p:cNvPr id="5" name="Gruppo 4">
            <a:extLst>
              <a:ext uri="{FF2B5EF4-FFF2-40B4-BE49-F238E27FC236}">
                <a16:creationId xmlns:a16="http://schemas.microsoft.com/office/drawing/2014/main" id="{D51A3F8B-4D8F-001E-7366-FAF755C0B214}"/>
              </a:ext>
            </a:extLst>
          </p:cNvPr>
          <p:cNvGrpSpPr/>
          <p:nvPr/>
        </p:nvGrpSpPr>
        <p:grpSpPr>
          <a:xfrm>
            <a:off x="791806" y="723901"/>
            <a:ext cx="7579437" cy="6134099"/>
            <a:chOff x="782281" y="2019300"/>
            <a:chExt cx="7579437" cy="6134099"/>
          </a:xfrm>
        </p:grpSpPr>
        <p:pic>
          <p:nvPicPr>
            <p:cNvPr id="3" name="Immagine 2">
              <a:extLst>
                <a:ext uri="{FF2B5EF4-FFF2-40B4-BE49-F238E27FC236}">
                  <a16:creationId xmlns:a16="http://schemas.microsoft.com/office/drawing/2014/main" id="{CEA9ECC4-3660-5DA9-3FF2-50E8116BA88A}"/>
                </a:ext>
              </a:extLst>
            </p:cNvPr>
            <p:cNvPicPr>
              <a:picLocks noChangeAspect="1"/>
            </p:cNvPicPr>
            <p:nvPr/>
          </p:nvPicPr>
          <p:blipFill>
            <a:blip r:embed="rId3"/>
            <a:srcRect b="91806"/>
            <a:stretch/>
          </p:blipFill>
          <p:spPr>
            <a:xfrm>
              <a:off x="782281" y="2019300"/>
              <a:ext cx="7579437" cy="561975"/>
            </a:xfrm>
            <a:prstGeom prst="rect">
              <a:avLst/>
            </a:prstGeom>
          </p:spPr>
        </p:pic>
        <p:pic>
          <p:nvPicPr>
            <p:cNvPr id="4" name="Immagine 3">
              <a:extLst>
                <a:ext uri="{FF2B5EF4-FFF2-40B4-BE49-F238E27FC236}">
                  <a16:creationId xmlns:a16="http://schemas.microsoft.com/office/drawing/2014/main" id="{46E2E39F-FC67-F639-E072-DD7AD44F823B}"/>
                </a:ext>
              </a:extLst>
            </p:cNvPr>
            <p:cNvPicPr>
              <a:picLocks noChangeAspect="1"/>
            </p:cNvPicPr>
            <p:nvPr/>
          </p:nvPicPr>
          <p:blipFill>
            <a:blip r:embed="rId3"/>
            <a:srcRect t="18750"/>
            <a:stretch/>
          </p:blipFill>
          <p:spPr>
            <a:xfrm>
              <a:off x="782281" y="2581274"/>
              <a:ext cx="7579437" cy="5572125"/>
            </a:xfrm>
            <a:prstGeom prst="rect">
              <a:avLst/>
            </a:prstGeom>
          </p:spPr>
        </p:pic>
      </p:grpSp>
      <p:sp>
        <p:nvSpPr>
          <p:cNvPr id="6" name="Rettangolo 5">
            <a:extLst>
              <a:ext uri="{FF2B5EF4-FFF2-40B4-BE49-F238E27FC236}">
                <a16:creationId xmlns:a16="http://schemas.microsoft.com/office/drawing/2014/main" id="{33F1E219-D1E9-3E13-4409-8F34D0CE0E9B}"/>
              </a:ext>
            </a:extLst>
          </p:cNvPr>
          <p:cNvSpPr/>
          <p:nvPr/>
        </p:nvSpPr>
        <p:spPr bwMode="auto">
          <a:xfrm>
            <a:off x="9829800" y="43053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7" name="Connettore 1 29">
            <a:extLst>
              <a:ext uri="{FF2B5EF4-FFF2-40B4-BE49-F238E27FC236}">
                <a16:creationId xmlns:a16="http://schemas.microsoft.com/office/drawing/2014/main" id="{0FCEA30F-A7F0-CBC4-3763-06CB487D6B6E}"/>
              </a:ext>
            </a:extLst>
          </p:cNvPr>
          <p:cNvCxnSpPr/>
          <p:nvPr/>
        </p:nvCxnSpPr>
        <p:spPr bwMode="auto">
          <a:xfrm>
            <a:off x="3626625" y="3834838"/>
            <a:ext cx="2916000" cy="0"/>
          </a:xfrm>
          <a:prstGeom prst="line">
            <a:avLst/>
          </a:prstGeom>
          <a:noFill/>
          <a:ln w="28575" cap="flat" cmpd="sng" algn="ctr">
            <a:solidFill>
              <a:srgbClr val="FF0000"/>
            </a:solidFill>
            <a:prstDash val="solid"/>
            <a:round/>
            <a:headEnd type="none" w="med" len="med"/>
            <a:tailEnd type="none" w="med" len="med"/>
          </a:ln>
          <a:effectLst/>
        </p:spPr>
      </p:cxnSp>
      <p:cxnSp>
        <p:nvCxnSpPr>
          <p:cNvPr id="8" name="Connettore 1 30">
            <a:extLst>
              <a:ext uri="{FF2B5EF4-FFF2-40B4-BE49-F238E27FC236}">
                <a16:creationId xmlns:a16="http://schemas.microsoft.com/office/drawing/2014/main" id="{C554C21D-544F-28F4-154E-874D09D57B34}"/>
              </a:ext>
            </a:extLst>
          </p:cNvPr>
          <p:cNvCxnSpPr/>
          <p:nvPr/>
        </p:nvCxnSpPr>
        <p:spPr bwMode="auto">
          <a:xfrm>
            <a:off x="6875055" y="3991842"/>
            <a:ext cx="792000" cy="0"/>
          </a:xfrm>
          <a:prstGeom prst="line">
            <a:avLst/>
          </a:prstGeom>
          <a:noFill/>
          <a:ln w="28575" cap="flat" cmpd="sng" algn="ctr">
            <a:solidFill>
              <a:srgbClr val="FF0000"/>
            </a:solidFill>
            <a:prstDash val="solid"/>
            <a:round/>
            <a:headEnd type="none" w="med" len="med"/>
            <a:tailEnd type="none" w="med" len="med"/>
          </a:ln>
          <a:effectLst/>
        </p:spPr>
      </p:cxnSp>
      <p:cxnSp>
        <p:nvCxnSpPr>
          <p:cNvPr id="9" name="Connettore 1 30">
            <a:extLst>
              <a:ext uri="{FF2B5EF4-FFF2-40B4-BE49-F238E27FC236}">
                <a16:creationId xmlns:a16="http://schemas.microsoft.com/office/drawing/2014/main" id="{765D61A2-F707-EC04-C907-EBF88079C21C}"/>
              </a:ext>
            </a:extLst>
          </p:cNvPr>
          <p:cNvCxnSpPr/>
          <p:nvPr/>
        </p:nvCxnSpPr>
        <p:spPr bwMode="auto">
          <a:xfrm>
            <a:off x="3598455" y="4153767"/>
            <a:ext cx="4068000" cy="0"/>
          </a:xfrm>
          <a:prstGeom prst="line">
            <a:avLst/>
          </a:prstGeom>
          <a:noFill/>
          <a:ln w="28575" cap="flat" cmpd="sng" algn="ctr">
            <a:solidFill>
              <a:srgbClr val="FF0000"/>
            </a:solidFill>
            <a:prstDash val="solid"/>
            <a:round/>
            <a:headEnd type="none" w="med" len="med"/>
            <a:tailEnd type="none" w="med" len="med"/>
          </a:ln>
          <a:effectLst/>
        </p:spPr>
      </p:cxnSp>
      <p:cxnSp>
        <p:nvCxnSpPr>
          <p:cNvPr id="10" name="Connettore 1 29">
            <a:extLst>
              <a:ext uri="{FF2B5EF4-FFF2-40B4-BE49-F238E27FC236}">
                <a16:creationId xmlns:a16="http://schemas.microsoft.com/office/drawing/2014/main" id="{3EA07903-6C51-01BC-9E6F-99E5DD27D4A1}"/>
              </a:ext>
            </a:extLst>
          </p:cNvPr>
          <p:cNvCxnSpPr/>
          <p:nvPr/>
        </p:nvCxnSpPr>
        <p:spPr bwMode="auto">
          <a:xfrm>
            <a:off x="7379475" y="6378013"/>
            <a:ext cx="288000" cy="0"/>
          </a:xfrm>
          <a:prstGeom prst="line">
            <a:avLst/>
          </a:prstGeom>
          <a:noFill/>
          <a:ln w="28575" cap="flat" cmpd="sng" algn="ctr">
            <a:solidFill>
              <a:srgbClr val="FF0000"/>
            </a:solidFill>
            <a:prstDash val="solid"/>
            <a:round/>
            <a:headEnd type="none" w="med" len="med"/>
            <a:tailEnd type="none" w="med" len="med"/>
          </a:ln>
          <a:effectLst/>
        </p:spPr>
      </p:cxnSp>
      <p:cxnSp>
        <p:nvCxnSpPr>
          <p:cNvPr id="11" name="Connettore 1 30">
            <a:extLst>
              <a:ext uri="{FF2B5EF4-FFF2-40B4-BE49-F238E27FC236}">
                <a16:creationId xmlns:a16="http://schemas.microsoft.com/office/drawing/2014/main" id="{A1821876-7AEE-DA42-7EFB-0D8D03E4DAA4}"/>
              </a:ext>
            </a:extLst>
          </p:cNvPr>
          <p:cNvCxnSpPr/>
          <p:nvPr/>
        </p:nvCxnSpPr>
        <p:spPr bwMode="auto">
          <a:xfrm>
            <a:off x="3598455" y="6535017"/>
            <a:ext cx="2700000"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3546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500"/>
                                        <p:tgtEl>
                                          <p:spTgt spid="7"/>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3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3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6" name="CasellaDiTesto 5"/>
            <p:cNvSpPr txBox="1"/>
            <p:nvPr/>
          </p:nvSpPr>
          <p:spPr bwMode="auto">
            <a:xfrm>
              <a:off x="1397"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7" name="CasellaDiTesto 6"/>
            <p:cNvSpPr txBox="1"/>
            <p:nvPr/>
          </p:nvSpPr>
          <p:spPr bwMode="auto">
            <a:xfrm>
              <a:off x="900" y="538"/>
              <a:ext cx="1133" cy="248"/>
            </a:xfrm>
            <a:prstGeom prst="rect">
              <a:avLst/>
            </a:prstGeom>
            <a:noFill/>
          </p:spPr>
          <p:txBody>
            <a:bodyPr wrap="none">
              <a:spAutoFit/>
            </a:bodyPr>
            <a:lstStyle/>
            <a:p>
              <a:pP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8" name="CasellaDiTesto 7"/>
            <p:cNvSpPr txBox="1"/>
            <p:nvPr/>
          </p:nvSpPr>
          <p:spPr bwMode="auto">
            <a:xfrm>
              <a:off x="1956"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9" name="CasellaDiTesto 8"/>
            <p:cNvSpPr txBox="1"/>
            <p:nvPr/>
          </p:nvSpPr>
          <p:spPr bwMode="auto">
            <a:xfrm>
              <a:off x="2459"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0" name="CasellaDiTesto 9"/>
            <p:cNvSpPr txBox="1"/>
            <p:nvPr/>
          </p:nvSpPr>
          <p:spPr bwMode="auto">
            <a:xfrm>
              <a:off x="81" y="30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p:spPr>
        </p:cxnSp>
        <p:sp>
          <p:nvSpPr>
            <p:cNvPr id="24" name="CasellaDiTesto 23"/>
            <p:cNvSpPr txBox="1"/>
            <p:nvPr/>
          </p:nvSpPr>
          <p:spPr bwMode="auto">
            <a:xfrm>
              <a:off x="90" y="4173"/>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25" name="CasellaDiTesto 24"/>
            <p:cNvSpPr txBox="1"/>
            <p:nvPr/>
          </p:nvSpPr>
          <p:spPr bwMode="auto">
            <a:xfrm>
              <a:off x="92" y="1980"/>
              <a:ext cx="411"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26" name="CasellaDiTesto 25"/>
            <p:cNvSpPr txBox="1"/>
            <p:nvPr/>
          </p:nvSpPr>
          <p:spPr bwMode="auto">
            <a:xfrm>
              <a:off x="301" y="869"/>
              <a:ext cx="190" cy="248"/>
            </a:xfrm>
            <a:prstGeom prst="rect">
              <a:avLst/>
            </a:prstGeom>
            <a:noFill/>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p:spPr>
        </p:cxnSp>
        <p:sp>
          <p:nvSpPr>
            <p:cNvPr id="30" name="CasellaDiTesto 29"/>
            <p:cNvSpPr txBox="1"/>
            <p:nvPr/>
          </p:nvSpPr>
          <p:spPr bwMode="auto">
            <a:xfrm>
              <a:off x="825" y="763"/>
              <a:ext cx="443" cy="269"/>
            </a:xfrm>
            <a:prstGeom prst="rect">
              <a:avLst/>
            </a:prstGeom>
            <a:noFill/>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p:spPr>
        </p:cxnSp>
      </p:grpSp>
      <p:sp>
        <p:nvSpPr>
          <p:cNvPr id="51" name="Figura a mano libera 50"/>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5" name="CasellaDiTesto 44"/>
          <p:cNvSpPr txBox="1"/>
          <p:nvPr/>
        </p:nvSpPr>
        <p:spPr>
          <a:xfrm>
            <a:off x="4298189" y="844796"/>
            <a:ext cx="4845812" cy="579438"/>
          </a:xfrm>
          <a:prstGeom prst="rect">
            <a:avLst/>
          </a:prstGeom>
          <a:noFill/>
        </p:spPr>
        <p:txBody>
          <a:bodyPr wrap="square">
            <a:spAutoFit/>
          </a:bodyPr>
          <a:lstStyle/>
          <a:p>
            <a:pPr algn="ctr" eaLnBrk="0" hangingPunct="0">
              <a:defRPr/>
            </a:pPr>
            <a:r>
              <a:rPr lang="en-GB" sz="3200" dirty="0">
                <a:solidFill>
                  <a:schemeClr val="bg1"/>
                </a:solidFill>
                <a:effectLst>
                  <a:outerShdw blurRad="38100" dist="38100" dir="2700000" algn="tl">
                    <a:srgbClr val="000000"/>
                  </a:outerShdw>
                </a:effectLst>
                <a:latin typeface="Calibri" pitchFamily="34" charset="0"/>
                <a:cs typeface="Arial" pitchFamily="34" charset="0"/>
              </a:rPr>
              <a:t>“Classical view”</a:t>
            </a:r>
          </a:p>
        </p:txBody>
      </p:sp>
      <p:sp>
        <p:nvSpPr>
          <p:cNvPr id="46" name="CasellaDiTesto 45"/>
          <p:cNvSpPr txBox="1"/>
          <p:nvPr/>
        </p:nvSpPr>
        <p:spPr>
          <a:xfrm>
            <a:off x="4298188" y="1459159"/>
            <a:ext cx="4845812" cy="954107"/>
          </a:xfrm>
          <a:prstGeom prst="rect">
            <a:avLst/>
          </a:prstGeom>
          <a:noFill/>
        </p:spPr>
        <p:txBody>
          <a:bodyPr wrap="square">
            <a:spAutoFit/>
          </a:bodyPr>
          <a:lstStyle/>
          <a:p>
            <a:pPr algn="ctr" eaLnBrk="0" hangingPunct="0">
              <a:defRPr/>
            </a:pPr>
            <a:r>
              <a:rPr lang="en-GB" sz="3600" dirty="0">
                <a:solidFill>
                  <a:srgbClr val="FFFF00"/>
                </a:solidFill>
                <a:effectLst>
                  <a:outerShdw blurRad="38100" dist="38100" dir="2700000" algn="tl">
                    <a:srgbClr val="000000"/>
                  </a:outerShdw>
                </a:effectLst>
                <a:latin typeface="Calibri" pitchFamily="34" charset="0"/>
                <a:cs typeface="Arial" pitchFamily="34" charset="0"/>
              </a:rPr>
              <a:t>MORB source is shallow </a:t>
            </a:r>
            <a:r>
              <a:rPr lang="en-GB" sz="2000" dirty="0">
                <a:solidFill>
                  <a:schemeClr val="bg1"/>
                </a:solidFill>
                <a:effectLst>
                  <a:outerShdw blurRad="38100" dist="38100" dir="2700000" algn="tl">
                    <a:srgbClr val="000000"/>
                  </a:outerShdw>
                </a:effectLst>
                <a:latin typeface="Calibri" pitchFamily="34" charset="0"/>
                <a:cs typeface="Arial" pitchFamily="34" charset="0"/>
              </a:rPr>
              <a:t>(because cold)</a:t>
            </a:r>
          </a:p>
        </p:txBody>
      </p:sp>
      <p:sp>
        <p:nvSpPr>
          <p:cNvPr id="47" name="CasellaDiTesto 46"/>
          <p:cNvSpPr txBox="1"/>
          <p:nvPr/>
        </p:nvSpPr>
        <p:spPr>
          <a:xfrm>
            <a:off x="4305110" y="5639046"/>
            <a:ext cx="4838890" cy="954107"/>
          </a:xfrm>
          <a:prstGeom prst="rect">
            <a:avLst/>
          </a:prstGeom>
          <a:noFill/>
        </p:spPr>
        <p:txBody>
          <a:bodyPr wrap="square">
            <a:spAutoFit/>
          </a:bodyPr>
          <a:lstStyle/>
          <a:p>
            <a:pPr algn="ctr" eaLnBrk="0" hangingPunct="0">
              <a:defRPr/>
            </a:pPr>
            <a:r>
              <a:rPr lang="en-GB" sz="3600" dirty="0">
                <a:solidFill>
                  <a:srgbClr val="FFFF00"/>
                </a:solidFill>
                <a:effectLst>
                  <a:outerShdw blurRad="38100" dist="38100" dir="2700000" algn="tl">
                    <a:srgbClr val="000000"/>
                  </a:outerShdw>
                </a:effectLst>
                <a:latin typeface="Calibri" pitchFamily="34" charset="0"/>
                <a:cs typeface="Arial" pitchFamily="34" charset="0"/>
              </a:rPr>
              <a:t>OIB source is very deep </a:t>
            </a:r>
            <a:r>
              <a:rPr lang="en-GB" sz="2000" dirty="0">
                <a:solidFill>
                  <a:schemeClr val="bg1"/>
                </a:solidFill>
                <a:effectLst>
                  <a:outerShdw blurRad="38100" dist="38100" dir="2700000" algn="tl">
                    <a:srgbClr val="000000"/>
                  </a:outerShdw>
                </a:effectLst>
                <a:latin typeface="Calibri" pitchFamily="34" charset="0"/>
                <a:cs typeface="Arial" pitchFamily="34" charset="0"/>
              </a:rPr>
              <a:t>(because hot)</a:t>
            </a:r>
          </a:p>
        </p:txBody>
      </p:sp>
      <p:sp>
        <p:nvSpPr>
          <p:cNvPr id="48" name="Stella a 5 punte 137"/>
          <p:cNvSpPr>
            <a:spLocks/>
          </p:cNvSpPr>
          <p:nvPr/>
        </p:nvSpPr>
        <p:spPr bwMode="auto">
          <a:xfrm>
            <a:off x="1895665" y="1528056"/>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49" name="Stella a 5 punte 136"/>
          <p:cNvSpPr>
            <a:spLocks/>
          </p:cNvSpPr>
          <p:nvPr/>
        </p:nvSpPr>
        <p:spPr bwMode="auto">
          <a:xfrm>
            <a:off x="3308223" y="6018776"/>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9525" cap="flat" cmpd="sng">
            <a:solidFill>
              <a:schemeClr val="tx1"/>
            </a:solidFill>
            <a:prstDash val="solid"/>
            <a:round/>
            <a:headEnd/>
            <a:tailEnd/>
          </a:ln>
          <a:effectLst>
            <a:outerShdw dist="23000" dir="5400000" rotWithShape="0">
              <a:srgbClr val="000000">
                <a:alpha val="34998"/>
              </a:srgbClr>
            </a:outerShdw>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0" name="CasellaDiTesto 49"/>
          <p:cNvSpPr txBox="1"/>
          <p:nvPr/>
        </p:nvSpPr>
        <p:spPr>
          <a:xfrm>
            <a:off x="4917313" y="2680618"/>
            <a:ext cx="3607562" cy="1261884"/>
          </a:xfrm>
          <a:prstGeom prst="rect">
            <a:avLst/>
          </a:prstGeom>
          <a:noFill/>
        </p:spPr>
        <p:txBody>
          <a:bodyPr wrap="square">
            <a:spAutoFit/>
          </a:bodyPr>
          <a:lstStyle/>
          <a:p>
            <a:pPr algn="ct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T</a:t>
            </a:r>
            <a:r>
              <a:rPr lang="en-GB" sz="2800" baseline="-25000" dirty="0">
                <a:solidFill>
                  <a:schemeClr val="bg1"/>
                </a:solidFill>
                <a:effectLst>
                  <a:outerShdw blurRad="38100" dist="38100" dir="2700000" algn="tl">
                    <a:srgbClr val="000000"/>
                  </a:outerShdw>
                </a:effectLst>
                <a:latin typeface="Calibri" pitchFamily="34" charset="0"/>
                <a:cs typeface="Arial" pitchFamily="34" charset="0"/>
              </a:rPr>
              <a:t>CBM</a:t>
            </a:r>
            <a:r>
              <a:rPr lang="en-GB" sz="2800" dirty="0">
                <a:solidFill>
                  <a:schemeClr val="bg1"/>
                </a:solidFill>
                <a:effectLst>
                  <a:outerShdw blurRad="38100" dist="38100" dir="2700000" algn="tl">
                    <a:srgbClr val="000000"/>
                  </a:outerShdw>
                </a:effectLst>
                <a:latin typeface="Calibri" pitchFamily="34" charset="0"/>
                <a:cs typeface="Arial" pitchFamily="34" charset="0"/>
              </a:rPr>
              <a:t> ~4000 °C</a:t>
            </a:r>
          </a:p>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(to compare with T</a:t>
            </a:r>
            <a:r>
              <a:rPr lang="en-GB" sz="2400" baseline="-25000" dirty="0">
                <a:solidFill>
                  <a:schemeClr val="bg1"/>
                </a:solidFill>
                <a:effectLst>
                  <a:outerShdw blurRad="38100" dist="38100" dir="2700000" algn="tl">
                    <a:srgbClr val="000000"/>
                  </a:outerShdw>
                </a:effectLst>
                <a:latin typeface="Calibri" pitchFamily="34" charset="0"/>
                <a:cs typeface="Arial" pitchFamily="34" charset="0"/>
              </a:rPr>
              <a:t>CMB</a:t>
            </a:r>
            <a:r>
              <a:rPr lang="en-GB" sz="2400" dirty="0">
                <a:solidFill>
                  <a:schemeClr val="bg1"/>
                </a:solidFill>
                <a:effectLst>
                  <a:outerShdw blurRad="38100" dist="38100" dir="2700000" algn="tl">
                    <a:srgbClr val="000000"/>
                  </a:outerShdw>
                </a:effectLst>
                <a:latin typeface="Calibri" pitchFamily="34" charset="0"/>
                <a:cs typeface="Arial" pitchFamily="34" charset="0"/>
              </a:rPr>
              <a:t> estimates of ~3000 °C)</a:t>
            </a:r>
          </a:p>
        </p:txBody>
      </p:sp>
      <p:sp>
        <p:nvSpPr>
          <p:cNvPr id="3" name="Figura a mano libera 2"/>
          <p:cNvSpPr/>
          <p:nvPr/>
        </p:nvSpPr>
        <p:spPr bwMode="auto">
          <a:xfrm>
            <a:off x="4106905" y="3027963"/>
            <a:ext cx="1341396" cy="3309337"/>
          </a:xfrm>
          <a:custGeom>
            <a:avLst/>
            <a:gdLst>
              <a:gd name="connsiteX0" fmla="*/ 1395461 w 1395461"/>
              <a:gd name="connsiteY0" fmla="*/ 0 h 2336800"/>
              <a:gd name="connsiteX1" fmla="*/ 595361 w 1395461"/>
              <a:gd name="connsiteY1" fmla="*/ 355600 h 2336800"/>
              <a:gd name="connsiteX2" fmla="*/ 36561 w 1395461"/>
              <a:gd name="connsiteY2" fmla="*/ 1320800 h 2336800"/>
              <a:gd name="connsiteX3" fmla="*/ 100061 w 1395461"/>
              <a:gd name="connsiteY3" fmla="*/ 2336800 h 2336800"/>
              <a:gd name="connsiteX0" fmla="*/ 1395461 w 1395461"/>
              <a:gd name="connsiteY0" fmla="*/ 0 h 2336800"/>
              <a:gd name="connsiteX1" fmla="*/ 36561 w 1395461"/>
              <a:gd name="connsiteY1" fmla="*/ 1320800 h 2336800"/>
              <a:gd name="connsiteX2" fmla="*/ 100061 w 1395461"/>
              <a:gd name="connsiteY2" fmla="*/ 2336800 h 2336800"/>
              <a:gd name="connsiteX0" fmla="*/ 1295400 w 1295400"/>
              <a:gd name="connsiteY0" fmla="*/ 0 h 2336800"/>
              <a:gd name="connsiteX1" fmla="*/ 0 w 1295400"/>
              <a:gd name="connsiteY1" fmla="*/ 2336800 h 2336800"/>
              <a:gd name="connsiteX0" fmla="*/ 1297432 w 1297432"/>
              <a:gd name="connsiteY0" fmla="*/ 0 h 2336800"/>
              <a:gd name="connsiteX1" fmla="*/ 2032 w 1297432"/>
              <a:gd name="connsiteY1" fmla="*/ 2336800 h 2336800"/>
              <a:gd name="connsiteX0" fmla="*/ 1315550 w 1315550"/>
              <a:gd name="connsiteY0" fmla="*/ 0 h 2336800"/>
              <a:gd name="connsiteX1" fmla="*/ 20150 w 1315550"/>
              <a:gd name="connsiteY1" fmla="*/ 2336800 h 2336800"/>
              <a:gd name="connsiteX0" fmla="*/ 1403773 w 1403773"/>
              <a:gd name="connsiteY0" fmla="*/ 0 h 2336800"/>
              <a:gd name="connsiteX1" fmla="*/ 108373 w 1403773"/>
              <a:gd name="connsiteY1" fmla="*/ 2336800 h 2336800"/>
              <a:gd name="connsiteX0" fmla="*/ 1403773 w 1403773"/>
              <a:gd name="connsiteY0" fmla="*/ 0 h 2336800"/>
              <a:gd name="connsiteX1" fmla="*/ 108373 w 1403773"/>
              <a:gd name="connsiteY1" fmla="*/ 2336800 h 2336800"/>
              <a:gd name="connsiteX0" fmla="*/ 1424029 w 1424029"/>
              <a:gd name="connsiteY0" fmla="*/ 0 h 2336800"/>
              <a:gd name="connsiteX1" fmla="*/ 128629 w 1424029"/>
              <a:gd name="connsiteY1" fmla="*/ 2336800 h 2336800"/>
              <a:gd name="connsiteX0" fmla="*/ 1379746 w 1379746"/>
              <a:gd name="connsiteY0" fmla="*/ 0 h 2336800"/>
              <a:gd name="connsiteX1" fmla="*/ 84346 w 1379746"/>
              <a:gd name="connsiteY1" fmla="*/ 2336800 h 2336800"/>
              <a:gd name="connsiteX0" fmla="*/ 1341396 w 1341396"/>
              <a:gd name="connsiteY0" fmla="*/ 0 h 2336800"/>
              <a:gd name="connsiteX1" fmla="*/ 45996 w 1341396"/>
              <a:gd name="connsiteY1" fmla="*/ 2336800 h 2336800"/>
            </a:gdLst>
            <a:ahLst/>
            <a:cxnLst>
              <a:cxn ang="0">
                <a:pos x="connsiteX0" y="connsiteY0"/>
              </a:cxn>
              <a:cxn ang="0">
                <a:pos x="connsiteX1" y="connsiteY1"/>
              </a:cxn>
            </a:cxnLst>
            <a:rect l="l" t="t" r="r" b="b"/>
            <a:pathLst>
              <a:path w="1341396" h="2336800">
                <a:moveTo>
                  <a:pt x="1341396" y="0"/>
                </a:moveTo>
                <a:cubicBezTo>
                  <a:pt x="-195304" y="588433"/>
                  <a:pt x="-30204" y="1583267"/>
                  <a:pt x="45996" y="2336800"/>
                </a:cubicBezTo>
              </a:path>
            </a:pathLst>
          </a:custGeom>
          <a:noFill/>
          <a:ln w="19050" cap="flat" cmpd="sng" algn="ctr">
            <a:solidFill>
              <a:schemeClr val="bg1"/>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2" name="CasellaDiTesto 51"/>
          <p:cNvSpPr txBox="1"/>
          <p:nvPr/>
        </p:nvSpPr>
        <p:spPr>
          <a:xfrm>
            <a:off x="4812538" y="4362486"/>
            <a:ext cx="3931412" cy="1107996"/>
          </a:xfrm>
          <a:prstGeom prst="rect">
            <a:avLst/>
          </a:prstGeom>
          <a:noFill/>
        </p:spPr>
        <p:txBody>
          <a:bodyPr wrap="square">
            <a:spAutoFit/>
          </a:bodyPr>
          <a:lstStyle/>
          <a:p>
            <a:pPr algn="ctr" eaLnBrk="0" hangingPunct="0">
              <a:defRPr/>
            </a:pPr>
            <a:r>
              <a:rPr lang="en-GB" sz="2200" i="1" dirty="0">
                <a:solidFill>
                  <a:schemeClr val="bg1"/>
                </a:solidFill>
                <a:effectLst>
                  <a:outerShdw blurRad="38100" dist="38100" dir="2700000" algn="tl">
                    <a:srgbClr val="000000"/>
                  </a:outerShdw>
                </a:effectLst>
                <a:latin typeface="Calibri" pitchFamily="34" charset="0"/>
                <a:cs typeface="Arial" pitchFamily="34" charset="0"/>
              </a:rPr>
              <a:t>Considerations based on the stability of post-perovskite require T</a:t>
            </a:r>
            <a:r>
              <a:rPr lang="en-GB" sz="2200" i="1" baseline="-25000" dirty="0">
                <a:solidFill>
                  <a:schemeClr val="bg1"/>
                </a:solidFill>
                <a:effectLst>
                  <a:outerShdw blurRad="38100" dist="38100" dir="2700000" algn="tl">
                    <a:srgbClr val="000000"/>
                  </a:outerShdw>
                </a:effectLst>
                <a:latin typeface="Calibri" pitchFamily="34" charset="0"/>
                <a:cs typeface="Arial" pitchFamily="34" charset="0"/>
              </a:rPr>
              <a:t>CMB</a:t>
            </a:r>
            <a:r>
              <a:rPr lang="en-GB" sz="2200" i="1" dirty="0">
                <a:solidFill>
                  <a:schemeClr val="bg1"/>
                </a:solidFill>
                <a:effectLst>
                  <a:outerShdw blurRad="38100" dist="38100" dir="2700000" algn="tl">
                    <a:srgbClr val="000000"/>
                  </a:outerShdw>
                </a:effectLst>
                <a:latin typeface="Calibri" pitchFamily="34" charset="0"/>
                <a:cs typeface="Arial" pitchFamily="34" charset="0"/>
              </a:rPr>
              <a:t> &lt;&lt;3500 °C</a:t>
            </a:r>
          </a:p>
        </p:txBody>
      </p:sp>
      <p:sp>
        <p:nvSpPr>
          <p:cNvPr id="723968" name="Doppia parentesi quadra 723967"/>
          <p:cNvSpPr/>
          <p:nvPr/>
        </p:nvSpPr>
        <p:spPr bwMode="auto">
          <a:xfrm>
            <a:off x="4755388" y="4305336"/>
            <a:ext cx="4033012" cy="1205440"/>
          </a:xfrm>
          <a:prstGeom prst="bracketPair">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4"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nodeType="clickEffect">
                                  <p:stCondLst>
                                    <p:cond delay="0"/>
                                  </p:stCondLst>
                                  <p:childTnLst>
                                    <p:animMotion origin="layout" path="M 0.00035 0.00046 L -0.00364 -0.02986 " pathEditMode="relative" rAng="0" ptsTypes="AA">
                                      <p:cBhvr>
                                        <p:cTn id="21" dur="2000" fill="hold"/>
                                        <p:tgtEl>
                                          <p:spTgt spid="48"/>
                                        </p:tgtEl>
                                        <p:attrNameLst>
                                          <p:attrName>ppt_x</p:attrName>
                                          <p:attrName>ppt_y</p:attrName>
                                        </p:attrNameLst>
                                      </p:cBhvr>
                                      <p:rCtr x="-200" y="-150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1.38889E-6 1.11111E-6 L -0.09739 -0.6882 " pathEditMode="relative" rAng="0" ptsTypes="AA">
                                      <p:cBhvr>
                                        <p:cTn id="35" dur="3000" fill="hold"/>
                                        <p:tgtEl>
                                          <p:spTgt spid="49"/>
                                        </p:tgtEl>
                                        <p:attrNameLst>
                                          <p:attrName>ppt_x</p:attrName>
                                          <p:attrName>ppt_y</p:attrName>
                                        </p:attrNameLst>
                                      </p:cBhvr>
                                      <p:rCtr x="-4900" y="-344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1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23968"/>
                                        </p:tgtEl>
                                        <p:attrNameLst>
                                          <p:attrName>style.visibility</p:attrName>
                                        </p:attrNameLst>
                                      </p:cBhvr>
                                      <p:to>
                                        <p:strVal val="visible"/>
                                      </p:to>
                                    </p:set>
                                    <p:animEffect transition="in" filter="fade">
                                      <p:cBhvr>
                                        <p:cTn id="49" dur="500"/>
                                        <p:tgtEl>
                                          <p:spTgt spid="72396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0" grpId="0"/>
      <p:bldP spid="3" grpId="0" animBg="1"/>
      <p:bldP spid="52" grpId="0"/>
      <p:bldP spid="7239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69088" y="857496"/>
            <a:ext cx="5721350" cy="5781478"/>
            <a:chOff x="0" y="538"/>
            <a:chExt cx="3604" cy="3883"/>
          </a:xfrm>
        </p:grpSpPr>
        <p:sp>
          <p:nvSpPr>
            <p:cNvPr id="4" name="Rettangolo 69"/>
            <p:cNvSpPr>
              <a:spLocks noChangeArrowheads="1"/>
            </p:cNvSpPr>
            <p:nvPr/>
          </p:nvSpPr>
          <p:spPr bwMode="auto">
            <a:xfrm>
              <a:off x="0" y="554"/>
              <a:ext cx="3604" cy="3833"/>
            </a:xfrm>
            <a:prstGeom prst="rect">
              <a:avLst/>
            </a:prstGeom>
            <a:noFill/>
            <a:ln w="9525">
              <a:noFill/>
              <a:round/>
              <a:headEnd/>
              <a:tailEnd/>
            </a:ln>
            <a:scene3d>
              <a:camera prst="orthographicFront"/>
              <a:lightRig rig="threePt" dir="t"/>
            </a:scene3d>
            <a:sp3d>
              <a:bevelT/>
            </a:sp3d>
          </p:spPr>
          <p:txBody>
            <a:bodyPr/>
            <a:lstStyle/>
            <a:p>
              <a:pPr eaLnBrk="0" hangingPunct="0"/>
              <a:endParaRPr lang="en-GB">
                <a:latin typeface="Calibri" pitchFamily="34" charset="0"/>
              </a:endParaRPr>
            </a:p>
          </p:txBody>
        </p:sp>
        <p:sp>
          <p:nvSpPr>
            <p:cNvPr id="5" name="CasellaDiTesto 4"/>
            <p:cNvSpPr txBox="1"/>
            <p:nvPr/>
          </p:nvSpPr>
          <p:spPr bwMode="auto">
            <a:xfrm rot="16200000">
              <a:off x="-218" y="2509"/>
              <a:ext cx="836" cy="233"/>
            </a:xfrm>
            <a:prstGeom prst="rect">
              <a:avLst/>
            </a:prstGeom>
            <a:noFill/>
            <a:scene3d>
              <a:camera prst="orthographicFront"/>
              <a:lightRig rig="threePt" dir="t"/>
            </a:scene3d>
            <a:sp3d>
              <a:bevelT/>
            </a:sp3d>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Depth (km)</a:t>
              </a:r>
            </a:p>
          </p:txBody>
        </p:sp>
        <p:sp>
          <p:nvSpPr>
            <p:cNvPr id="6" name="CasellaDiTesto 5"/>
            <p:cNvSpPr txBox="1"/>
            <p:nvPr/>
          </p:nvSpPr>
          <p:spPr bwMode="auto">
            <a:xfrm>
              <a:off x="1397"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2000</a:t>
              </a:r>
            </a:p>
          </p:txBody>
        </p:sp>
        <p:sp>
          <p:nvSpPr>
            <p:cNvPr id="7" name="CasellaDiTesto 6"/>
            <p:cNvSpPr txBox="1"/>
            <p:nvPr/>
          </p:nvSpPr>
          <p:spPr bwMode="auto">
            <a:xfrm>
              <a:off x="900" y="538"/>
              <a:ext cx="1133" cy="248"/>
            </a:xfrm>
            <a:prstGeom prst="rect">
              <a:avLst/>
            </a:prstGeom>
            <a:noFill/>
            <a:scene3d>
              <a:camera prst="orthographicFront"/>
              <a:lightRig rig="threePt" dir="t"/>
            </a:scene3d>
            <a:sp3d>
              <a:bevelT/>
            </a:sp3d>
          </p:spPr>
          <p:txBody>
            <a:bodyPr wrap="none">
              <a:spAutoFit/>
            </a:bodyPr>
            <a:lstStyle/>
            <a:p>
              <a:pPr eaLnBrk="0" hangingPunct="0">
                <a:defRPr/>
              </a:pPr>
              <a:r>
                <a:rPr lang="en-GB">
                  <a:solidFill>
                    <a:schemeClr val="bg1"/>
                  </a:solidFill>
                  <a:effectLst>
                    <a:outerShdw blurRad="38100" dist="38100" dir="2700000" algn="tl">
                      <a:srgbClr val="000000"/>
                    </a:outerShdw>
                  </a:effectLst>
                  <a:latin typeface="Calibri" pitchFamily="34" charset="0"/>
                  <a:cs typeface="Arial" pitchFamily="34" charset="0"/>
                </a:rPr>
                <a:t>Temperature (°C)</a:t>
              </a:r>
            </a:p>
          </p:txBody>
        </p:sp>
        <p:sp>
          <p:nvSpPr>
            <p:cNvPr id="8" name="CasellaDiTesto 7"/>
            <p:cNvSpPr txBox="1"/>
            <p:nvPr/>
          </p:nvSpPr>
          <p:spPr bwMode="auto">
            <a:xfrm>
              <a:off x="1956"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9" name="CasellaDiTesto 8"/>
            <p:cNvSpPr txBox="1"/>
            <p:nvPr/>
          </p:nvSpPr>
          <p:spPr bwMode="auto">
            <a:xfrm>
              <a:off x="2459"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4000</a:t>
              </a:r>
            </a:p>
          </p:txBody>
        </p:sp>
        <p:sp>
          <p:nvSpPr>
            <p:cNvPr id="10" name="CasellaDiTesto 9"/>
            <p:cNvSpPr txBox="1"/>
            <p:nvPr/>
          </p:nvSpPr>
          <p:spPr bwMode="auto">
            <a:xfrm>
              <a:off x="81" y="3080"/>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2000</a:t>
              </a:r>
            </a:p>
          </p:txBody>
        </p:sp>
        <p:cxnSp>
          <p:nvCxnSpPr>
            <p:cNvPr id="11" name="Connettore 1 13"/>
            <p:cNvCxnSpPr>
              <a:cxnSpLocks noChangeShapeType="1"/>
            </p:cNvCxnSpPr>
            <p:nvPr/>
          </p:nvCxnSpPr>
          <p:spPr bwMode="auto">
            <a:xfrm>
              <a:off x="540" y="1242"/>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12" name="Connettore 1 14"/>
            <p:cNvCxnSpPr>
              <a:cxnSpLocks noChangeShapeType="1"/>
            </p:cNvCxnSpPr>
            <p:nvPr/>
          </p:nvCxnSpPr>
          <p:spPr bwMode="auto">
            <a:xfrm>
              <a:off x="540" y="1520"/>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3" name="Connettore 1 53"/>
            <p:cNvCxnSpPr>
              <a:cxnSpLocks noChangeShapeType="1"/>
            </p:cNvCxnSpPr>
            <p:nvPr/>
          </p:nvCxnSpPr>
          <p:spPr bwMode="auto">
            <a:xfrm>
              <a:off x="540" y="1811"/>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14" name="Connettore 1 54"/>
            <p:cNvCxnSpPr>
              <a:cxnSpLocks noChangeShapeType="1"/>
            </p:cNvCxnSpPr>
            <p:nvPr/>
          </p:nvCxnSpPr>
          <p:spPr bwMode="auto">
            <a:xfrm>
              <a:off x="540" y="2089"/>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5" name="Connettore 1 55"/>
            <p:cNvCxnSpPr>
              <a:cxnSpLocks noChangeShapeType="1"/>
            </p:cNvCxnSpPr>
            <p:nvPr/>
          </p:nvCxnSpPr>
          <p:spPr bwMode="auto">
            <a:xfrm>
              <a:off x="540" y="2357"/>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6" name="Connettore 1 56"/>
            <p:cNvCxnSpPr>
              <a:cxnSpLocks noChangeShapeType="1"/>
            </p:cNvCxnSpPr>
            <p:nvPr/>
          </p:nvCxnSpPr>
          <p:spPr bwMode="auto">
            <a:xfrm>
              <a:off x="540" y="2636"/>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7" name="Connettore 1 57"/>
            <p:cNvCxnSpPr>
              <a:cxnSpLocks noChangeShapeType="1"/>
            </p:cNvCxnSpPr>
            <p:nvPr/>
          </p:nvCxnSpPr>
          <p:spPr bwMode="auto">
            <a:xfrm>
              <a:off x="540" y="2926"/>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18" name="Connettore 1 58"/>
            <p:cNvCxnSpPr>
              <a:cxnSpLocks noChangeShapeType="1"/>
            </p:cNvCxnSpPr>
            <p:nvPr/>
          </p:nvCxnSpPr>
          <p:spPr bwMode="auto">
            <a:xfrm>
              <a:off x="540" y="3205"/>
              <a:ext cx="100" cy="1"/>
            </a:xfrm>
            <a:prstGeom prst="line">
              <a:avLst/>
            </a:prstGeom>
            <a:noFill/>
            <a:ln w="28575">
              <a:solidFill>
                <a:schemeClr val="bg2"/>
              </a:solidFill>
              <a:round/>
              <a:headEnd/>
              <a:tailEnd/>
            </a:ln>
            <a:scene3d>
              <a:camera prst="orthographicFront"/>
              <a:lightRig rig="threePt" dir="t"/>
            </a:scene3d>
            <a:sp3d>
              <a:bevelT/>
            </a:sp3d>
          </p:spPr>
        </p:cxnSp>
        <p:cxnSp>
          <p:nvCxnSpPr>
            <p:cNvPr id="19" name="Connettore 1 13"/>
            <p:cNvCxnSpPr>
              <a:cxnSpLocks noChangeShapeType="1"/>
            </p:cNvCxnSpPr>
            <p:nvPr/>
          </p:nvCxnSpPr>
          <p:spPr bwMode="auto">
            <a:xfrm>
              <a:off x="540" y="3204"/>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20" name="Connettore 1 14"/>
            <p:cNvCxnSpPr>
              <a:cxnSpLocks noChangeShapeType="1"/>
            </p:cNvCxnSpPr>
            <p:nvPr/>
          </p:nvCxnSpPr>
          <p:spPr bwMode="auto">
            <a:xfrm>
              <a:off x="540" y="3482"/>
              <a:ext cx="100" cy="1"/>
            </a:xfrm>
            <a:prstGeom prst="line">
              <a:avLst/>
            </a:prstGeom>
            <a:noFill/>
            <a:ln w="28575">
              <a:solidFill>
                <a:schemeClr val="bg1"/>
              </a:solidFill>
              <a:round/>
              <a:headEnd/>
              <a:tailEnd/>
            </a:ln>
            <a:scene3d>
              <a:camera prst="orthographicFront"/>
              <a:lightRig rig="threePt" dir="t"/>
            </a:scene3d>
            <a:sp3d>
              <a:bevelT/>
            </a:sp3d>
          </p:spPr>
        </p:cxnSp>
        <p:cxnSp>
          <p:nvCxnSpPr>
            <p:cNvPr id="21" name="Connettore 1 53"/>
            <p:cNvCxnSpPr>
              <a:cxnSpLocks noChangeShapeType="1"/>
            </p:cNvCxnSpPr>
            <p:nvPr/>
          </p:nvCxnSpPr>
          <p:spPr bwMode="auto">
            <a:xfrm>
              <a:off x="540" y="3773"/>
              <a:ext cx="100" cy="0"/>
            </a:xfrm>
            <a:prstGeom prst="line">
              <a:avLst/>
            </a:prstGeom>
            <a:noFill/>
            <a:ln w="28575">
              <a:solidFill>
                <a:schemeClr val="bg2"/>
              </a:solidFill>
              <a:round/>
              <a:headEnd/>
              <a:tailEnd/>
            </a:ln>
            <a:scene3d>
              <a:camera prst="orthographicFront"/>
              <a:lightRig rig="threePt" dir="t"/>
            </a:scene3d>
            <a:sp3d>
              <a:bevelT/>
            </a:sp3d>
          </p:spPr>
        </p:cxnSp>
        <p:cxnSp>
          <p:nvCxnSpPr>
            <p:cNvPr id="22" name="Connettore 1 14"/>
            <p:cNvCxnSpPr>
              <a:cxnSpLocks noChangeShapeType="1"/>
            </p:cNvCxnSpPr>
            <p:nvPr/>
          </p:nvCxnSpPr>
          <p:spPr bwMode="auto">
            <a:xfrm>
              <a:off x="540" y="3758"/>
              <a:ext cx="100" cy="0"/>
            </a:xfrm>
            <a:prstGeom prst="line">
              <a:avLst/>
            </a:prstGeom>
            <a:noFill/>
            <a:ln w="28575">
              <a:solidFill>
                <a:schemeClr val="bg1"/>
              </a:solidFill>
              <a:round/>
              <a:headEnd/>
              <a:tailEnd/>
            </a:ln>
            <a:scene3d>
              <a:camera prst="orthographicFront"/>
              <a:lightRig rig="threePt" dir="t"/>
            </a:scene3d>
            <a:sp3d>
              <a:bevelT/>
            </a:sp3d>
          </p:spPr>
        </p:cxnSp>
        <p:cxnSp>
          <p:nvCxnSpPr>
            <p:cNvPr id="23" name="Connettore 1 53"/>
            <p:cNvCxnSpPr>
              <a:cxnSpLocks noChangeShapeType="1"/>
            </p:cNvCxnSpPr>
            <p:nvPr/>
          </p:nvCxnSpPr>
          <p:spPr bwMode="auto">
            <a:xfrm>
              <a:off x="540" y="4048"/>
              <a:ext cx="100" cy="1"/>
            </a:xfrm>
            <a:prstGeom prst="line">
              <a:avLst/>
            </a:prstGeom>
            <a:noFill/>
            <a:ln w="28575">
              <a:solidFill>
                <a:schemeClr val="bg1"/>
              </a:solidFill>
              <a:round/>
              <a:headEnd/>
              <a:tailEnd/>
            </a:ln>
            <a:scene3d>
              <a:camera prst="orthographicFront"/>
              <a:lightRig rig="threePt" dir="t"/>
            </a:scene3d>
            <a:sp3d>
              <a:bevelT/>
            </a:sp3d>
          </p:spPr>
        </p:cxnSp>
        <p:sp>
          <p:nvSpPr>
            <p:cNvPr id="24" name="CasellaDiTesto 23"/>
            <p:cNvSpPr txBox="1"/>
            <p:nvPr/>
          </p:nvSpPr>
          <p:spPr bwMode="auto">
            <a:xfrm>
              <a:off x="90" y="4173"/>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3000</a:t>
              </a:r>
            </a:p>
          </p:txBody>
        </p:sp>
        <p:sp>
          <p:nvSpPr>
            <p:cNvPr id="25" name="CasellaDiTesto 24"/>
            <p:cNvSpPr txBox="1"/>
            <p:nvPr/>
          </p:nvSpPr>
          <p:spPr bwMode="auto">
            <a:xfrm>
              <a:off x="92" y="1980"/>
              <a:ext cx="411" cy="248"/>
            </a:xfrm>
            <a:prstGeom prst="rect">
              <a:avLst/>
            </a:prstGeom>
            <a:noFill/>
            <a:scene3d>
              <a:camera prst="orthographicFront"/>
              <a:lightRig rig="threePt" dir="t"/>
            </a:scene3d>
            <a:sp3d>
              <a:bevelT/>
            </a:sp3d>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1000</a:t>
              </a:r>
            </a:p>
          </p:txBody>
        </p:sp>
        <p:sp>
          <p:nvSpPr>
            <p:cNvPr id="26" name="CasellaDiTesto 25"/>
            <p:cNvSpPr txBox="1"/>
            <p:nvPr/>
          </p:nvSpPr>
          <p:spPr bwMode="auto">
            <a:xfrm>
              <a:off x="301" y="869"/>
              <a:ext cx="190" cy="248"/>
            </a:xfrm>
            <a:prstGeom prst="rect">
              <a:avLst/>
            </a:prstGeom>
            <a:noFill/>
            <a:scene3d>
              <a:camera prst="orthographicFront"/>
              <a:lightRig rig="threePt" dir="t"/>
            </a:scene3d>
            <a:sp3d>
              <a:bevelT/>
            </a:sp3d>
          </p:spPr>
          <p:txBody>
            <a:bodyPr wrap="none">
              <a:spAutoFit/>
            </a:bodyPr>
            <a:lstStyle/>
            <a:p>
              <a:pPr eaLnBrk="0" hangingPunct="0">
                <a:defRPr/>
              </a:pPr>
              <a:r>
                <a:rPr lang="en-GB" sz="1800">
                  <a:solidFill>
                    <a:schemeClr val="bg1"/>
                  </a:solidFill>
                  <a:effectLst>
                    <a:outerShdw blurRad="38100" dist="38100" dir="2700000" algn="tl">
                      <a:srgbClr val="000000"/>
                    </a:outerShdw>
                  </a:effectLst>
                  <a:latin typeface="Calibri" pitchFamily="34" charset="0"/>
                  <a:cs typeface="Arial" pitchFamily="34" charset="0"/>
                </a:rPr>
                <a:t>0</a:t>
              </a:r>
            </a:p>
          </p:txBody>
        </p:sp>
        <p:cxnSp>
          <p:nvCxnSpPr>
            <p:cNvPr id="27" name="Connettore 1 31"/>
            <p:cNvCxnSpPr>
              <a:cxnSpLocks noChangeShapeType="1"/>
            </p:cNvCxnSpPr>
            <p:nvPr/>
          </p:nvCxnSpPr>
          <p:spPr bwMode="auto">
            <a:xfrm rot="5400000">
              <a:off x="2068" y="1054"/>
              <a:ext cx="135" cy="1"/>
            </a:xfrm>
            <a:prstGeom prst="line">
              <a:avLst/>
            </a:prstGeom>
            <a:noFill/>
            <a:ln w="28575">
              <a:solidFill>
                <a:schemeClr val="bg2"/>
              </a:solidFill>
              <a:round/>
              <a:headEnd/>
              <a:tailEnd/>
            </a:ln>
            <a:scene3d>
              <a:camera prst="orthographicFront"/>
              <a:lightRig rig="threePt" dir="t"/>
            </a:scene3d>
            <a:sp3d>
              <a:bevelT/>
            </a:sp3d>
          </p:spPr>
        </p:cxnSp>
        <p:cxnSp>
          <p:nvCxnSpPr>
            <p:cNvPr id="28" name="Connettore 1 31"/>
            <p:cNvCxnSpPr>
              <a:cxnSpLocks noChangeShapeType="1"/>
            </p:cNvCxnSpPr>
            <p:nvPr/>
          </p:nvCxnSpPr>
          <p:spPr bwMode="auto">
            <a:xfrm rot="5400000">
              <a:off x="1550" y="1054"/>
              <a:ext cx="135" cy="1"/>
            </a:xfrm>
            <a:prstGeom prst="line">
              <a:avLst/>
            </a:prstGeom>
            <a:noFill/>
            <a:ln w="28575">
              <a:solidFill>
                <a:schemeClr val="bg2"/>
              </a:solidFill>
              <a:round/>
              <a:headEnd/>
              <a:tailEnd/>
            </a:ln>
            <a:scene3d>
              <a:camera prst="orthographicFront"/>
              <a:lightRig rig="threePt" dir="t"/>
            </a:scene3d>
            <a:sp3d>
              <a:bevelT/>
            </a:sp3d>
          </p:spPr>
        </p:cxnSp>
        <p:cxnSp>
          <p:nvCxnSpPr>
            <p:cNvPr id="29" name="Connettore 1 26"/>
            <p:cNvCxnSpPr>
              <a:cxnSpLocks noChangeShapeType="1"/>
            </p:cNvCxnSpPr>
            <p:nvPr/>
          </p:nvCxnSpPr>
          <p:spPr bwMode="auto">
            <a:xfrm rot="5400000">
              <a:off x="1014" y="1054"/>
              <a:ext cx="135" cy="1"/>
            </a:xfrm>
            <a:prstGeom prst="line">
              <a:avLst/>
            </a:prstGeom>
            <a:noFill/>
            <a:ln w="28575">
              <a:solidFill>
                <a:schemeClr val="bg2"/>
              </a:solidFill>
              <a:round/>
              <a:headEnd/>
              <a:tailEnd/>
            </a:ln>
            <a:scene3d>
              <a:camera prst="orthographicFront"/>
              <a:lightRig rig="threePt" dir="t"/>
            </a:scene3d>
            <a:sp3d>
              <a:bevelT/>
            </a:sp3d>
          </p:spPr>
        </p:cxnSp>
        <p:sp>
          <p:nvSpPr>
            <p:cNvPr id="30" name="CasellaDiTesto 29"/>
            <p:cNvSpPr txBox="1"/>
            <p:nvPr/>
          </p:nvSpPr>
          <p:spPr bwMode="auto">
            <a:xfrm>
              <a:off x="825" y="763"/>
              <a:ext cx="443" cy="269"/>
            </a:xfrm>
            <a:prstGeom prst="rect">
              <a:avLst/>
            </a:prstGeom>
            <a:noFill/>
            <a:scene3d>
              <a:camera prst="orthographicFront"/>
              <a:lightRig rig="threePt" dir="t"/>
            </a:scene3d>
            <a:sp3d>
              <a:bevelT/>
            </a:sp3d>
          </p:spPr>
          <p:txBody>
            <a:bodyPr wrap="none">
              <a:spAutoFit/>
            </a:bodyPr>
            <a:lstStyle/>
            <a:p>
              <a:pPr eaLnBrk="0" hangingPunct="0">
                <a:defRPr/>
              </a:pPr>
              <a:r>
                <a:rPr lang="en-GB" sz="2000">
                  <a:solidFill>
                    <a:schemeClr val="bg1"/>
                  </a:solidFill>
                  <a:effectLst>
                    <a:outerShdw blurRad="38100" dist="38100" dir="2700000" algn="tl">
                      <a:srgbClr val="000000"/>
                    </a:outerShdw>
                  </a:effectLst>
                  <a:latin typeface="Calibri" pitchFamily="34" charset="0"/>
                  <a:cs typeface="Arial" pitchFamily="34" charset="0"/>
                </a:rPr>
                <a:t>1000</a:t>
              </a:r>
            </a:p>
          </p:txBody>
        </p:sp>
        <p:cxnSp>
          <p:nvCxnSpPr>
            <p:cNvPr id="31" name="Connettore 1 35"/>
            <p:cNvCxnSpPr>
              <a:cxnSpLocks noChangeShapeType="1"/>
            </p:cNvCxnSpPr>
            <p:nvPr/>
          </p:nvCxnSpPr>
          <p:spPr bwMode="auto">
            <a:xfrm>
              <a:off x="1873"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32" name="Connettore 1 35"/>
            <p:cNvCxnSpPr>
              <a:cxnSpLocks noChangeShapeType="1"/>
            </p:cNvCxnSpPr>
            <p:nvPr/>
          </p:nvCxnSpPr>
          <p:spPr bwMode="auto">
            <a:xfrm flipH="1">
              <a:off x="951" y="987"/>
              <a:ext cx="2" cy="85"/>
            </a:xfrm>
            <a:prstGeom prst="line">
              <a:avLst/>
            </a:prstGeom>
            <a:noFill/>
            <a:ln w="28575">
              <a:solidFill>
                <a:schemeClr val="bg2"/>
              </a:solidFill>
              <a:round/>
              <a:headEnd/>
              <a:tailEnd/>
            </a:ln>
            <a:scene3d>
              <a:camera prst="orthographicFront"/>
              <a:lightRig rig="threePt" dir="t"/>
            </a:scene3d>
            <a:sp3d>
              <a:bevelT/>
            </a:sp3d>
          </p:spPr>
        </p:cxnSp>
        <p:cxnSp>
          <p:nvCxnSpPr>
            <p:cNvPr id="33" name="Connettore 1 35"/>
            <p:cNvCxnSpPr>
              <a:cxnSpLocks noChangeShapeType="1"/>
            </p:cNvCxnSpPr>
            <p:nvPr/>
          </p:nvCxnSpPr>
          <p:spPr bwMode="auto">
            <a:xfrm flipH="1">
              <a:off x="804" y="987"/>
              <a:ext cx="0" cy="80"/>
            </a:xfrm>
            <a:prstGeom prst="line">
              <a:avLst/>
            </a:prstGeom>
            <a:noFill/>
            <a:ln w="28575">
              <a:solidFill>
                <a:schemeClr val="bg2"/>
              </a:solidFill>
              <a:round/>
              <a:headEnd/>
              <a:tailEnd/>
            </a:ln>
            <a:scene3d>
              <a:camera prst="orthographicFront"/>
              <a:lightRig rig="threePt" dir="t"/>
            </a:scene3d>
            <a:sp3d>
              <a:bevelT/>
            </a:sp3d>
          </p:spPr>
        </p:cxnSp>
        <p:cxnSp>
          <p:nvCxnSpPr>
            <p:cNvPr id="34" name="Connettore 1 35"/>
            <p:cNvCxnSpPr>
              <a:cxnSpLocks noChangeShapeType="1"/>
            </p:cNvCxnSpPr>
            <p:nvPr/>
          </p:nvCxnSpPr>
          <p:spPr bwMode="auto">
            <a:xfrm>
              <a:off x="656" y="987"/>
              <a:ext cx="0" cy="75"/>
            </a:xfrm>
            <a:prstGeom prst="line">
              <a:avLst/>
            </a:prstGeom>
            <a:noFill/>
            <a:ln w="28575">
              <a:solidFill>
                <a:schemeClr val="bg2"/>
              </a:solidFill>
              <a:round/>
              <a:headEnd/>
              <a:tailEnd/>
            </a:ln>
            <a:scene3d>
              <a:camera prst="orthographicFront"/>
              <a:lightRig rig="threePt" dir="t"/>
            </a:scene3d>
            <a:sp3d>
              <a:bevelT/>
            </a:sp3d>
          </p:spPr>
        </p:cxnSp>
        <p:sp>
          <p:nvSpPr>
            <p:cNvPr id="35" name="Rettangolo 126"/>
            <p:cNvSpPr>
              <a:spLocks noChangeArrowheads="1"/>
            </p:cNvSpPr>
            <p:nvPr/>
          </p:nvSpPr>
          <p:spPr bwMode="auto">
            <a:xfrm>
              <a:off x="540" y="988"/>
              <a:ext cx="2124" cy="3332"/>
            </a:xfrm>
            <a:prstGeom prst="rect">
              <a:avLst/>
            </a:prstGeom>
            <a:noFill/>
            <a:ln w="19050">
              <a:solidFill>
                <a:schemeClr val="bg1"/>
              </a:solidFill>
              <a:round/>
              <a:headEnd/>
              <a:tailEnd/>
            </a:ln>
          </p:spPr>
          <p:txBody>
            <a:bodyPr/>
            <a:lstStyle/>
            <a:p>
              <a:pPr eaLnBrk="0" hangingPunct="0"/>
              <a:endParaRPr lang="en-GB">
                <a:latin typeface="Calibri" pitchFamily="34" charset="0"/>
              </a:endParaRPr>
            </a:p>
          </p:txBody>
        </p:sp>
        <p:cxnSp>
          <p:nvCxnSpPr>
            <p:cNvPr id="36" name="Connettore 1 35"/>
            <p:cNvCxnSpPr>
              <a:cxnSpLocks noChangeShapeType="1"/>
            </p:cNvCxnSpPr>
            <p:nvPr/>
          </p:nvCxnSpPr>
          <p:spPr bwMode="auto">
            <a:xfrm flipH="1">
              <a:off x="2000"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37" name="Connettore 1 35"/>
            <p:cNvCxnSpPr>
              <a:cxnSpLocks noChangeShapeType="1"/>
            </p:cNvCxnSpPr>
            <p:nvPr/>
          </p:nvCxnSpPr>
          <p:spPr bwMode="auto">
            <a:xfrm flipH="1">
              <a:off x="1742" y="1001"/>
              <a:ext cx="1" cy="76"/>
            </a:xfrm>
            <a:prstGeom prst="line">
              <a:avLst/>
            </a:prstGeom>
            <a:noFill/>
            <a:ln w="28575">
              <a:solidFill>
                <a:schemeClr val="bg2"/>
              </a:solidFill>
              <a:round/>
              <a:headEnd/>
              <a:tailEnd/>
            </a:ln>
            <a:scene3d>
              <a:camera prst="orthographicFront"/>
              <a:lightRig rig="threePt" dir="t"/>
            </a:scene3d>
            <a:sp3d>
              <a:bevelT/>
            </a:sp3d>
          </p:spPr>
        </p:cxnSp>
        <p:cxnSp>
          <p:nvCxnSpPr>
            <p:cNvPr id="38" name="Connettore 1 35"/>
            <p:cNvCxnSpPr>
              <a:cxnSpLocks noChangeShapeType="1"/>
            </p:cNvCxnSpPr>
            <p:nvPr/>
          </p:nvCxnSpPr>
          <p:spPr bwMode="auto">
            <a:xfrm>
              <a:off x="2394"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39" name="Connettore 1 35"/>
            <p:cNvCxnSpPr>
              <a:cxnSpLocks noChangeShapeType="1"/>
            </p:cNvCxnSpPr>
            <p:nvPr/>
          </p:nvCxnSpPr>
          <p:spPr bwMode="auto">
            <a:xfrm flipH="1">
              <a:off x="2521"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40" name="Connettore 1 35"/>
            <p:cNvCxnSpPr>
              <a:cxnSpLocks noChangeShapeType="1"/>
            </p:cNvCxnSpPr>
            <p:nvPr/>
          </p:nvCxnSpPr>
          <p:spPr bwMode="auto">
            <a:xfrm flipH="1">
              <a:off x="2263" y="1001"/>
              <a:ext cx="1" cy="76"/>
            </a:xfrm>
            <a:prstGeom prst="line">
              <a:avLst/>
            </a:prstGeom>
            <a:noFill/>
            <a:ln w="28575">
              <a:solidFill>
                <a:schemeClr val="bg2"/>
              </a:solidFill>
              <a:round/>
              <a:headEnd/>
              <a:tailEnd/>
            </a:ln>
            <a:scene3d>
              <a:camera prst="orthographicFront"/>
              <a:lightRig rig="threePt" dir="t"/>
            </a:scene3d>
            <a:sp3d>
              <a:bevelT/>
            </a:sp3d>
          </p:spPr>
        </p:cxnSp>
        <p:cxnSp>
          <p:nvCxnSpPr>
            <p:cNvPr id="41" name="Connettore 1 35"/>
            <p:cNvCxnSpPr>
              <a:cxnSpLocks noChangeShapeType="1"/>
            </p:cNvCxnSpPr>
            <p:nvPr/>
          </p:nvCxnSpPr>
          <p:spPr bwMode="auto">
            <a:xfrm>
              <a:off x="1347" y="1001"/>
              <a:ext cx="0" cy="73"/>
            </a:xfrm>
            <a:prstGeom prst="line">
              <a:avLst/>
            </a:prstGeom>
            <a:noFill/>
            <a:ln w="28575">
              <a:solidFill>
                <a:schemeClr val="bg2"/>
              </a:solidFill>
              <a:round/>
              <a:headEnd/>
              <a:tailEnd/>
            </a:ln>
            <a:scene3d>
              <a:camera prst="orthographicFront"/>
              <a:lightRig rig="threePt" dir="t"/>
            </a:scene3d>
            <a:sp3d>
              <a:bevelT/>
            </a:sp3d>
          </p:spPr>
        </p:cxnSp>
        <p:cxnSp>
          <p:nvCxnSpPr>
            <p:cNvPr id="42" name="Connettore 1 35"/>
            <p:cNvCxnSpPr>
              <a:cxnSpLocks noChangeShapeType="1"/>
            </p:cNvCxnSpPr>
            <p:nvPr/>
          </p:nvCxnSpPr>
          <p:spPr bwMode="auto">
            <a:xfrm flipH="1">
              <a:off x="1474" y="1001"/>
              <a:ext cx="1" cy="79"/>
            </a:xfrm>
            <a:prstGeom prst="line">
              <a:avLst/>
            </a:prstGeom>
            <a:noFill/>
            <a:ln w="28575">
              <a:solidFill>
                <a:schemeClr val="bg2"/>
              </a:solidFill>
              <a:round/>
              <a:headEnd/>
              <a:tailEnd/>
            </a:ln>
            <a:scene3d>
              <a:camera prst="orthographicFront"/>
              <a:lightRig rig="threePt" dir="t"/>
            </a:scene3d>
            <a:sp3d>
              <a:bevelT/>
            </a:sp3d>
          </p:spPr>
        </p:cxnSp>
        <p:cxnSp>
          <p:nvCxnSpPr>
            <p:cNvPr id="43" name="Connettore 1 35"/>
            <p:cNvCxnSpPr>
              <a:cxnSpLocks noChangeShapeType="1"/>
            </p:cNvCxnSpPr>
            <p:nvPr/>
          </p:nvCxnSpPr>
          <p:spPr bwMode="auto">
            <a:xfrm flipH="1">
              <a:off x="1216" y="1001"/>
              <a:ext cx="1" cy="76"/>
            </a:xfrm>
            <a:prstGeom prst="line">
              <a:avLst/>
            </a:prstGeom>
            <a:noFill/>
            <a:ln w="28575">
              <a:solidFill>
                <a:schemeClr val="bg2"/>
              </a:solidFill>
              <a:round/>
              <a:headEnd/>
              <a:tailEnd/>
            </a:ln>
            <a:scene3d>
              <a:camera prst="orthographicFront"/>
              <a:lightRig rig="threePt" dir="t"/>
            </a:scene3d>
            <a:sp3d>
              <a:bevelT/>
            </a:sp3d>
          </p:spPr>
        </p:cxnSp>
      </p:grpSp>
      <p:sp>
        <p:nvSpPr>
          <p:cNvPr id="63" name="Figura a mano libera 62"/>
          <p:cNvSpPr/>
          <p:nvPr/>
        </p:nvSpPr>
        <p:spPr bwMode="auto">
          <a:xfrm>
            <a:off x="957263" y="1554956"/>
            <a:ext cx="3316922" cy="491061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Lst>
            <a:ahLst/>
            <a:cxnLst>
              <a:cxn ang="0">
                <a:pos x="connsiteX0" y="connsiteY0"/>
              </a:cxn>
              <a:cxn ang="0">
                <a:pos x="connsiteX1" y="connsiteY1"/>
              </a:cxn>
              <a:cxn ang="0">
                <a:pos x="connsiteX2" y="connsiteY2"/>
              </a:cxn>
              <a:cxn ang="0">
                <a:pos x="connsiteX3" y="connsiteY3"/>
              </a:cxn>
            </a:cxnLst>
            <a:rect l="l" t="t" r="r" b="b"/>
            <a:pathLst>
              <a:path w="3316922" h="4910614">
                <a:moveTo>
                  <a:pt x="0" y="0"/>
                </a:moveTo>
                <a:cubicBezTo>
                  <a:pt x="579755" y="38100"/>
                  <a:pt x="1002347" y="98584"/>
                  <a:pt x="1168717" y="243364"/>
                </a:cubicBezTo>
                <a:cubicBezTo>
                  <a:pt x="1479867" y="1089184"/>
                  <a:pt x="1810067" y="3655854"/>
                  <a:pt x="2083117" y="4304824"/>
                </a:cubicBezTo>
                <a:cubicBezTo>
                  <a:pt x="2287587" y="4656614"/>
                  <a:pt x="2851943" y="4802664"/>
                  <a:pt x="3316922" y="491061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5" name="CasellaDiTesto 44"/>
          <p:cNvSpPr txBox="1"/>
          <p:nvPr/>
        </p:nvSpPr>
        <p:spPr>
          <a:xfrm>
            <a:off x="4305110" y="844796"/>
            <a:ext cx="4910328" cy="579438"/>
          </a:xfrm>
          <a:prstGeom prst="rect">
            <a:avLst/>
          </a:prstGeom>
          <a:noFill/>
        </p:spPr>
        <p:txBody>
          <a:bodyPr wrap="square">
            <a:spAutoFit/>
          </a:bodyPr>
          <a:lstStyle/>
          <a:p>
            <a:pPr algn="ctr" eaLnBrk="0" hangingPunct="0">
              <a:defRPr/>
            </a:pPr>
            <a:r>
              <a:rPr lang="en-GB" sz="3200" dirty="0">
                <a:solidFill>
                  <a:schemeClr val="bg1"/>
                </a:solidFill>
                <a:effectLst>
                  <a:outerShdw blurRad="38100" dist="38100" dir="2700000" algn="tl">
                    <a:srgbClr val="000000"/>
                  </a:outerShdw>
                </a:effectLst>
                <a:latin typeface="Calibri" pitchFamily="34" charset="0"/>
                <a:cs typeface="Arial" pitchFamily="34" charset="0"/>
              </a:rPr>
              <a:t>“Alternative view”</a:t>
            </a:r>
          </a:p>
        </p:txBody>
      </p:sp>
      <p:sp>
        <p:nvSpPr>
          <p:cNvPr id="46" name="CasellaDiTesto 45"/>
          <p:cNvSpPr txBox="1"/>
          <p:nvPr/>
        </p:nvSpPr>
        <p:spPr>
          <a:xfrm>
            <a:off x="4305110" y="1462334"/>
            <a:ext cx="4838890" cy="1446550"/>
          </a:xfrm>
          <a:prstGeom prst="rect">
            <a:avLst/>
          </a:prstGeom>
          <a:noFill/>
        </p:spPr>
        <p:txBody>
          <a:bodyPr wrap="square">
            <a:spAutoFit/>
          </a:bodyPr>
          <a:lstStyle/>
          <a:p>
            <a:pPr algn="ctr" eaLnBrk="0" hangingPunct="0">
              <a:defRPr/>
            </a:pPr>
            <a:r>
              <a:rPr lang="en-GB" sz="3600" dirty="0">
                <a:solidFill>
                  <a:srgbClr val="FFFF00"/>
                </a:solidFill>
                <a:effectLst>
                  <a:outerShdw blurRad="38100" dist="38100" dir="2700000" algn="tl">
                    <a:srgbClr val="000000"/>
                  </a:outerShdw>
                </a:effectLst>
                <a:latin typeface="Calibri" pitchFamily="34" charset="0"/>
                <a:cs typeface="Arial" pitchFamily="34" charset="0"/>
              </a:rPr>
              <a:t>MORB source is deep</a:t>
            </a:r>
            <a:endParaRPr lang="en-GB" sz="3200" dirty="0">
              <a:solidFill>
                <a:schemeClr val="bg1"/>
              </a:solidFill>
              <a:effectLst>
                <a:outerShdw blurRad="38100" dist="38100" dir="2700000" algn="tl">
                  <a:srgbClr val="000000"/>
                </a:outerShdw>
              </a:effectLst>
              <a:latin typeface="Calibri" pitchFamily="34" charset="0"/>
              <a:cs typeface="Arial" pitchFamily="34" charset="0"/>
            </a:endParaRPr>
          </a:p>
          <a:p>
            <a:pPr algn="ctr" eaLnBrk="0" hangingPunct="0">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(but</a:t>
            </a:r>
            <a:r>
              <a:rPr lang="en-GB" sz="16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still</a:t>
            </a:r>
            <a:r>
              <a:rPr lang="en-GB" sz="16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in</a:t>
            </a:r>
            <a:r>
              <a:rPr lang="en-GB" sz="16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the</a:t>
            </a:r>
            <a:r>
              <a:rPr lang="en-GB" sz="16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shallow</a:t>
            </a:r>
            <a:r>
              <a:rPr lang="en-GB" sz="16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mantle) </a:t>
            </a:r>
            <a:r>
              <a:rPr lang="en-GB" sz="3200" dirty="0">
                <a:solidFill>
                  <a:schemeClr val="bg1"/>
                </a:solidFill>
                <a:effectLst>
                  <a:outerShdw blurRad="38100" dist="38100" dir="2700000" algn="tl">
                    <a:srgbClr val="000000"/>
                  </a:outerShdw>
                </a:effectLst>
                <a:latin typeface="Calibri" pitchFamily="34" charset="0"/>
                <a:cs typeface="Arial" pitchFamily="34" charset="0"/>
              </a:rPr>
              <a:t>      </a:t>
            </a:r>
            <a:r>
              <a:rPr lang="en-GB" sz="2000" dirty="0">
                <a:solidFill>
                  <a:schemeClr val="bg1"/>
                </a:solidFill>
                <a:effectLst>
                  <a:outerShdw blurRad="38100" dist="38100" dir="2700000" algn="tl">
                    <a:srgbClr val="000000"/>
                  </a:outerShdw>
                </a:effectLst>
                <a:latin typeface="Calibri" pitchFamily="34" charset="0"/>
                <a:cs typeface="Arial" pitchFamily="34" charset="0"/>
              </a:rPr>
              <a:t>(because cold)</a:t>
            </a:r>
          </a:p>
        </p:txBody>
      </p:sp>
      <p:sp>
        <p:nvSpPr>
          <p:cNvPr id="47" name="CasellaDiTesto 46"/>
          <p:cNvSpPr txBox="1"/>
          <p:nvPr/>
        </p:nvSpPr>
        <p:spPr>
          <a:xfrm>
            <a:off x="4319778" y="5655216"/>
            <a:ext cx="4805172" cy="954107"/>
          </a:xfrm>
          <a:prstGeom prst="rect">
            <a:avLst/>
          </a:prstGeom>
          <a:noFill/>
        </p:spPr>
        <p:txBody>
          <a:bodyPr wrap="square">
            <a:spAutoFit/>
          </a:bodyPr>
          <a:lstStyle/>
          <a:p>
            <a:pPr algn="ctr" eaLnBrk="0" hangingPunct="0">
              <a:defRPr/>
            </a:pPr>
            <a:r>
              <a:rPr lang="en-GB" sz="3600" dirty="0">
                <a:solidFill>
                  <a:srgbClr val="FFFF00"/>
                </a:solidFill>
                <a:effectLst>
                  <a:outerShdw blurRad="38100" dist="38100" dir="2700000" algn="tl">
                    <a:srgbClr val="000000"/>
                  </a:outerShdw>
                </a:effectLst>
                <a:latin typeface="Calibri" pitchFamily="34" charset="0"/>
                <a:cs typeface="Arial" pitchFamily="34" charset="0"/>
              </a:rPr>
              <a:t>OIB source is shallow </a:t>
            </a:r>
          </a:p>
          <a:p>
            <a:pPr algn="ctr" eaLnBrk="0" hangingPunct="0">
              <a:defRPr/>
            </a:pPr>
            <a:r>
              <a:rPr lang="en-GB" sz="2000" dirty="0">
                <a:solidFill>
                  <a:schemeClr val="bg1"/>
                </a:solidFill>
                <a:effectLst>
                  <a:outerShdw blurRad="38100" dist="38100" dir="2700000" algn="tl">
                    <a:srgbClr val="000000"/>
                  </a:outerShdw>
                </a:effectLst>
                <a:latin typeface="Calibri" pitchFamily="34" charset="0"/>
                <a:cs typeface="Arial" pitchFamily="34" charset="0"/>
              </a:rPr>
              <a:t>(because hot)</a:t>
            </a:r>
          </a:p>
        </p:txBody>
      </p:sp>
      <p:sp>
        <p:nvSpPr>
          <p:cNvPr id="48" name="Figura a mano libera 47"/>
          <p:cNvSpPr>
            <a:spLocks/>
          </p:cNvSpPr>
          <p:nvPr/>
        </p:nvSpPr>
        <p:spPr bwMode="auto">
          <a:xfrm>
            <a:off x="900938" y="1538534"/>
            <a:ext cx="3281362" cy="4849566"/>
          </a:xfrm>
          <a:custGeom>
            <a:avLst/>
            <a:gdLst>
              <a:gd name="T0" fmla="*/ 0 w 3281680"/>
              <a:gd name="T1" fmla="*/ 0 h 4897120"/>
              <a:gd name="T2" fmla="*/ 975265 w 3281680"/>
              <a:gd name="T3" fmla="*/ 101607 h 4897120"/>
              <a:gd name="T4" fmla="*/ 1381626 w 3281680"/>
              <a:gd name="T5" fmla="*/ 294659 h 4897120"/>
              <a:gd name="T6" fmla="*/ 1615283 w 3281680"/>
              <a:gd name="T7" fmla="*/ 721407 h 4897120"/>
              <a:gd name="T8" fmla="*/ 1828623 w 3281680"/>
              <a:gd name="T9" fmla="*/ 2021971 h 4897120"/>
              <a:gd name="T10" fmla="*/ 1950531 w 3281680"/>
              <a:gd name="T11" fmla="*/ 2844984 h 4897120"/>
              <a:gd name="T12" fmla="*/ 1981008 w 3281680"/>
              <a:gd name="T13" fmla="*/ 3779764 h 4897120"/>
              <a:gd name="T14" fmla="*/ 1920054 w 3281680"/>
              <a:gd name="T15" fmla="*/ 4389404 h 4897120"/>
              <a:gd name="T16" fmla="*/ 1930213 w 3281680"/>
              <a:gd name="T17" fmla="*/ 4673903 h 4897120"/>
              <a:gd name="T18" fmla="*/ 2214665 w 3281680"/>
              <a:gd name="T19" fmla="*/ 4816152 h 4897120"/>
              <a:gd name="T20" fmla="*/ 3281362 w 3281680"/>
              <a:gd name="T21" fmla="*/ 4897437 h 4897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1680" h="4897120">
                <a:moveTo>
                  <a:pt x="0" y="0"/>
                </a:moveTo>
                <a:cubicBezTo>
                  <a:pt x="372533" y="26246"/>
                  <a:pt x="745067" y="52493"/>
                  <a:pt x="975360" y="101600"/>
                </a:cubicBezTo>
                <a:cubicBezTo>
                  <a:pt x="1205653" y="150707"/>
                  <a:pt x="1275080" y="191347"/>
                  <a:pt x="1381760" y="294640"/>
                </a:cubicBezTo>
                <a:cubicBezTo>
                  <a:pt x="1488440" y="397933"/>
                  <a:pt x="1540933" y="433493"/>
                  <a:pt x="1615440" y="721360"/>
                </a:cubicBezTo>
                <a:cubicBezTo>
                  <a:pt x="1689947" y="1009227"/>
                  <a:pt x="1772920" y="1667933"/>
                  <a:pt x="1828800" y="2021840"/>
                </a:cubicBezTo>
                <a:cubicBezTo>
                  <a:pt x="1884680" y="2375747"/>
                  <a:pt x="1925320" y="2551853"/>
                  <a:pt x="1950720" y="2844800"/>
                </a:cubicBezTo>
                <a:cubicBezTo>
                  <a:pt x="1976120" y="3137747"/>
                  <a:pt x="1986280" y="3522133"/>
                  <a:pt x="1981200" y="3779520"/>
                </a:cubicBezTo>
                <a:cubicBezTo>
                  <a:pt x="1976120" y="4036907"/>
                  <a:pt x="1928707" y="4240107"/>
                  <a:pt x="1920240" y="4389120"/>
                </a:cubicBezTo>
                <a:cubicBezTo>
                  <a:pt x="1911773" y="4538133"/>
                  <a:pt x="1881293" y="4602480"/>
                  <a:pt x="1930400" y="4673600"/>
                </a:cubicBezTo>
                <a:cubicBezTo>
                  <a:pt x="1979507" y="4744720"/>
                  <a:pt x="1989667" y="4778587"/>
                  <a:pt x="2214880" y="4815840"/>
                </a:cubicBezTo>
                <a:cubicBezTo>
                  <a:pt x="2440093" y="4853093"/>
                  <a:pt x="2860886" y="4875106"/>
                  <a:pt x="3281680" y="4897120"/>
                </a:cubicBezTo>
              </a:path>
            </a:pathLst>
          </a:custGeom>
          <a:noFill/>
          <a:ln w="19050" cap="flat" cmpd="sng">
            <a:solidFill>
              <a:srgbClr val="FFFF0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49" name="Figura a mano libera 48"/>
          <p:cNvSpPr>
            <a:spLocks/>
          </p:cNvSpPr>
          <p:nvPr/>
        </p:nvSpPr>
        <p:spPr bwMode="auto">
          <a:xfrm>
            <a:off x="934275" y="1559172"/>
            <a:ext cx="3340100" cy="4828928"/>
          </a:xfrm>
          <a:custGeom>
            <a:avLst/>
            <a:gdLst>
              <a:gd name="T0" fmla="*/ 0 w 3084038"/>
              <a:gd name="T1" fmla="*/ 0 h 4907280"/>
              <a:gd name="T2" fmla="*/ 1486768 w 3084038"/>
              <a:gd name="T3" fmla="*/ 182868 h 4907280"/>
              <a:gd name="T4" fmla="*/ 1507796 w 3084038"/>
              <a:gd name="T5" fmla="*/ 802588 h 4907280"/>
              <a:gd name="T6" fmla="*/ 1674604 w 3084038"/>
              <a:gd name="T7" fmla="*/ 1087050 h 4907280"/>
              <a:gd name="T8" fmla="*/ 1984391 w 3084038"/>
              <a:gd name="T9" fmla="*/ 1554380 h 4907280"/>
              <a:gd name="T10" fmla="*/ 2115456 w 3084038"/>
              <a:gd name="T11" fmla="*/ 2204578 h 4907280"/>
              <a:gd name="T12" fmla="*/ 2139286 w 3084038"/>
              <a:gd name="T13" fmla="*/ 3179875 h 4907280"/>
              <a:gd name="T14" fmla="*/ 2151200 w 3084038"/>
              <a:gd name="T15" fmla="*/ 4023099 h 4907280"/>
              <a:gd name="T16" fmla="*/ 2532477 w 3084038"/>
              <a:gd name="T17" fmla="*/ 4622501 h 4907280"/>
              <a:gd name="T18" fmla="*/ 3616734 w 3084038"/>
              <a:gd name="T19" fmla="*/ 4906963 h 4907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4038" h="4907280">
                <a:moveTo>
                  <a:pt x="0" y="0"/>
                </a:moveTo>
                <a:cubicBezTo>
                  <a:pt x="570653" y="40640"/>
                  <a:pt x="1053501" y="49107"/>
                  <a:pt x="1267787" y="182880"/>
                </a:cubicBezTo>
                <a:cubicBezTo>
                  <a:pt x="1482073" y="316653"/>
                  <a:pt x="1259023" y="651933"/>
                  <a:pt x="1285718" y="802640"/>
                </a:cubicBezTo>
                <a:cubicBezTo>
                  <a:pt x="1312413" y="953347"/>
                  <a:pt x="1360225" y="961813"/>
                  <a:pt x="1427958" y="1087120"/>
                </a:cubicBezTo>
                <a:cubicBezTo>
                  <a:pt x="1495691" y="1212427"/>
                  <a:pt x="1629465" y="1368213"/>
                  <a:pt x="1692118" y="1554480"/>
                </a:cubicBezTo>
                <a:cubicBezTo>
                  <a:pt x="1754771" y="1740747"/>
                  <a:pt x="1781865" y="1933787"/>
                  <a:pt x="1803878" y="2204720"/>
                </a:cubicBezTo>
                <a:cubicBezTo>
                  <a:pt x="1825891" y="2475653"/>
                  <a:pt x="1819118" y="2876973"/>
                  <a:pt x="1824198" y="3180080"/>
                </a:cubicBezTo>
                <a:cubicBezTo>
                  <a:pt x="1829278" y="3483187"/>
                  <a:pt x="1778478" y="3782907"/>
                  <a:pt x="1834358" y="4023360"/>
                </a:cubicBezTo>
                <a:cubicBezTo>
                  <a:pt x="1890238" y="4263813"/>
                  <a:pt x="1951198" y="4475480"/>
                  <a:pt x="2159478" y="4622800"/>
                </a:cubicBezTo>
                <a:cubicBezTo>
                  <a:pt x="2367758" y="4770120"/>
                  <a:pt x="2725898" y="4838700"/>
                  <a:pt x="3084038" y="4907280"/>
                </a:cubicBezTo>
              </a:path>
            </a:pathLst>
          </a:custGeom>
          <a:noFill/>
          <a:ln w="19050" cap="flat" cmpd="sng">
            <a:solidFill>
              <a:schemeClr val="accent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0" name="Figura a mano libera 49"/>
          <p:cNvSpPr>
            <a:spLocks/>
          </p:cNvSpPr>
          <p:nvPr/>
        </p:nvSpPr>
        <p:spPr bwMode="auto">
          <a:xfrm>
            <a:off x="921575" y="1559172"/>
            <a:ext cx="2874963" cy="4828928"/>
          </a:xfrm>
          <a:custGeom>
            <a:avLst/>
            <a:gdLst>
              <a:gd name="T0" fmla="*/ 0 w 2875280"/>
              <a:gd name="T1" fmla="*/ 0 h 4937760"/>
              <a:gd name="T2" fmla="*/ 1625421 w 2875280"/>
              <a:gd name="T3" fmla="*/ 243809 h 4937760"/>
              <a:gd name="T4" fmla="*/ 2468608 w 2875280"/>
              <a:gd name="T5" fmla="*/ 497776 h 4937760"/>
              <a:gd name="T6" fmla="*/ 2722580 w 2875280"/>
              <a:gd name="T7" fmla="*/ 1015869 h 4937760"/>
              <a:gd name="T8" fmla="*/ 2712421 w 2875280"/>
              <a:gd name="T9" fmla="*/ 1808247 h 4937760"/>
              <a:gd name="T10" fmla="*/ 2641309 w 2875280"/>
              <a:gd name="T11" fmla="*/ 2966338 h 4937760"/>
              <a:gd name="T12" fmla="*/ 2438131 w 2875280"/>
              <a:gd name="T13" fmla="*/ 3697764 h 4937760"/>
              <a:gd name="T14" fmla="*/ 2306066 w 2875280"/>
              <a:gd name="T15" fmla="*/ 4368238 h 4937760"/>
              <a:gd name="T16" fmla="*/ 2509243 w 2875280"/>
              <a:gd name="T17" fmla="*/ 4713634 h 4937760"/>
              <a:gd name="T18" fmla="*/ 2874963 w 2875280"/>
              <a:gd name="T19" fmla="*/ 4937125 h 4937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75280" h="4937760">
                <a:moveTo>
                  <a:pt x="0" y="0"/>
                </a:moveTo>
                <a:cubicBezTo>
                  <a:pt x="607060" y="80433"/>
                  <a:pt x="1214120" y="160867"/>
                  <a:pt x="1625600" y="243840"/>
                </a:cubicBezTo>
                <a:cubicBezTo>
                  <a:pt x="2037080" y="326813"/>
                  <a:pt x="2286000" y="369147"/>
                  <a:pt x="2468880" y="497840"/>
                </a:cubicBezTo>
                <a:cubicBezTo>
                  <a:pt x="2651760" y="626533"/>
                  <a:pt x="2682240" y="797560"/>
                  <a:pt x="2722880" y="1016000"/>
                </a:cubicBezTo>
                <a:cubicBezTo>
                  <a:pt x="2763520" y="1234440"/>
                  <a:pt x="2726267" y="1483360"/>
                  <a:pt x="2712720" y="1808480"/>
                </a:cubicBezTo>
                <a:cubicBezTo>
                  <a:pt x="2699173" y="2133600"/>
                  <a:pt x="2687320" y="2651760"/>
                  <a:pt x="2641600" y="2966720"/>
                </a:cubicBezTo>
                <a:cubicBezTo>
                  <a:pt x="2595880" y="3281680"/>
                  <a:pt x="2494280" y="3464560"/>
                  <a:pt x="2438400" y="3698240"/>
                </a:cubicBezTo>
                <a:cubicBezTo>
                  <a:pt x="2382520" y="3931920"/>
                  <a:pt x="2294467" y="4199467"/>
                  <a:pt x="2306320" y="4368800"/>
                </a:cubicBezTo>
                <a:cubicBezTo>
                  <a:pt x="2318173" y="4538133"/>
                  <a:pt x="2414693" y="4619413"/>
                  <a:pt x="2509520" y="4714240"/>
                </a:cubicBezTo>
                <a:cubicBezTo>
                  <a:pt x="2604347" y="4809067"/>
                  <a:pt x="2739813" y="4873413"/>
                  <a:pt x="2875280" y="4937760"/>
                </a:cubicBezTo>
              </a:path>
            </a:pathLst>
          </a:custGeom>
          <a:noFill/>
          <a:ln w="19050" cap="flat" cmpd="sng">
            <a:solidFill>
              <a:srgbClr val="00B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1" name="Figura a mano libera 50"/>
          <p:cNvSpPr>
            <a:spLocks/>
          </p:cNvSpPr>
          <p:nvPr/>
        </p:nvSpPr>
        <p:spPr bwMode="auto">
          <a:xfrm>
            <a:off x="951738" y="1549646"/>
            <a:ext cx="2925762" cy="4838454"/>
          </a:xfrm>
          <a:custGeom>
            <a:avLst/>
            <a:gdLst>
              <a:gd name="T0" fmla="*/ 0 w 2926080"/>
              <a:gd name="T1" fmla="*/ 0 h 4927600"/>
              <a:gd name="T2" fmla="*/ 985413 w 2926080"/>
              <a:gd name="T3" fmla="*/ 254000 h 4927600"/>
              <a:gd name="T4" fmla="*/ 1422245 w 2926080"/>
              <a:gd name="T5" fmla="*/ 589280 h 4927600"/>
              <a:gd name="T6" fmla="*/ 1452722 w 2926080"/>
              <a:gd name="T7" fmla="*/ 1412240 h 4927600"/>
              <a:gd name="T8" fmla="*/ 1361292 w 2926080"/>
              <a:gd name="T9" fmla="*/ 2560320 h 4927600"/>
              <a:gd name="T10" fmla="*/ 1290180 w 2926080"/>
              <a:gd name="T11" fmla="*/ 3667760 h 4927600"/>
              <a:gd name="T12" fmla="*/ 1259703 w 2926080"/>
              <a:gd name="T13" fmla="*/ 4236720 h 4927600"/>
              <a:gd name="T14" fmla="*/ 1686377 w 2926080"/>
              <a:gd name="T15" fmla="*/ 4653280 h 4927600"/>
              <a:gd name="T16" fmla="*/ 2925762 w 2926080"/>
              <a:gd name="T17" fmla="*/ 4927600 h 4927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6080" h="4927600">
                <a:moveTo>
                  <a:pt x="0" y="0"/>
                </a:moveTo>
                <a:cubicBezTo>
                  <a:pt x="374226" y="77893"/>
                  <a:pt x="748453" y="155787"/>
                  <a:pt x="985520" y="254000"/>
                </a:cubicBezTo>
                <a:cubicBezTo>
                  <a:pt x="1222587" y="352213"/>
                  <a:pt x="1344507" y="396240"/>
                  <a:pt x="1422400" y="589280"/>
                </a:cubicBezTo>
                <a:cubicBezTo>
                  <a:pt x="1500293" y="782320"/>
                  <a:pt x="1463040" y="1083733"/>
                  <a:pt x="1452880" y="1412240"/>
                </a:cubicBezTo>
                <a:cubicBezTo>
                  <a:pt x="1442720" y="1740747"/>
                  <a:pt x="1388533" y="2184400"/>
                  <a:pt x="1361440" y="2560320"/>
                </a:cubicBezTo>
                <a:cubicBezTo>
                  <a:pt x="1334347" y="2936240"/>
                  <a:pt x="1307253" y="3388360"/>
                  <a:pt x="1290320" y="3667760"/>
                </a:cubicBezTo>
                <a:cubicBezTo>
                  <a:pt x="1273387" y="3947160"/>
                  <a:pt x="1193800" y="4072467"/>
                  <a:pt x="1259840" y="4236720"/>
                </a:cubicBezTo>
                <a:cubicBezTo>
                  <a:pt x="1325880" y="4400973"/>
                  <a:pt x="1408853" y="4538133"/>
                  <a:pt x="1686560" y="4653280"/>
                </a:cubicBezTo>
                <a:cubicBezTo>
                  <a:pt x="1964267" y="4768427"/>
                  <a:pt x="2445173" y="4848013"/>
                  <a:pt x="2926080" y="4927600"/>
                </a:cubicBezTo>
              </a:path>
            </a:pathLst>
          </a:custGeom>
          <a:noFill/>
          <a:ln w="19050" cap="flat" cmpd="sng">
            <a:solidFill>
              <a:srgbClr val="92D050"/>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2" name="Figura a mano libera 51"/>
          <p:cNvSpPr>
            <a:spLocks/>
          </p:cNvSpPr>
          <p:nvPr/>
        </p:nvSpPr>
        <p:spPr bwMode="auto">
          <a:xfrm>
            <a:off x="902525" y="1582984"/>
            <a:ext cx="3333750" cy="4788541"/>
          </a:xfrm>
          <a:custGeom>
            <a:avLst/>
            <a:gdLst>
              <a:gd name="T0" fmla="*/ 0 w 3333509"/>
              <a:gd name="T1" fmla="*/ 0 h 4930816"/>
              <a:gd name="T2" fmla="*/ 1377489 w 3333509"/>
              <a:gd name="T3" fmla="*/ 46299 h 4930816"/>
              <a:gd name="T4" fmla="*/ 1747905 w 3333509"/>
              <a:gd name="T5" fmla="*/ 162045 h 4930816"/>
              <a:gd name="T6" fmla="*/ 1759480 w 3333509"/>
              <a:gd name="T7" fmla="*/ 300939 h 4930816"/>
              <a:gd name="T8" fmla="*/ 1701603 w 3333509"/>
              <a:gd name="T9" fmla="*/ 775498 h 4930816"/>
              <a:gd name="T10" fmla="*/ 1690027 w 3333509"/>
              <a:gd name="T11" fmla="*/ 2013978 h 4930816"/>
              <a:gd name="T12" fmla="*/ 1690027 w 3333509"/>
              <a:gd name="T13" fmla="*/ 3171438 h 4930816"/>
              <a:gd name="T14" fmla="*/ 1690027 w 3333509"/>
              <a:gd name="T15" fmla="*/ 4097403 h 4930816"/>
              <a:gd name="T16" fmla="*/ 1643725 w 3333509"/>
              <a:gd name="T17" fmla="*/ 4525662 h 4930816"/>
              <a:gd name="T18" fmla="*/ 1632150 w 3333509"/>
              <a:gd name="T19" fmla="*/ 4734005 h 4930816"/>
              <a:gd name="T20" fmla="*/ 1944689 w 3333509"/>
              <a:gd name="T21" fmla="*/ 4861324 h 4930816"/>
              <a:gd name="T22" fmla="*/ 2442436 w 3333509"/>
              <a:gd name="T23" fmla="*/ 4919199 h 4930816"/>
              <a:gd name="T24" fmla="*/ 3333750 w 3333509"/>
              <a:gd name="T25" fmla="*/ 4930775 h 4930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33509" h="4930816">
                <a:moveTo>
                  <a:pt x="0" y="0"/>
                </a:moveTo>
                <a:cubicBezTo>
                  <a:pt x="543046" y="9645"/>
                  <a:pt x="1086092" y="19291"/>
                  <a:pt x="1377388" y="46299"/>
                </a:cubicBezTo>
                <a:cubicBezTo>
                  <a:pt x="1668684" y="73307"/>
                  <a:pt x="1684117" y="119606"/>
                  <a:pt x="1747778" y="162046"/>
                </a:cubicBezTo>
                <a:cubicBezTo>
                  <a:pt x="1811439" y="204486"/>
                  <a:pt x="1767068" y="198699"/>
                  <a:pt x="1759352" y="300942"/>
                </a:cubicBezTo>
                <a:cubicBezTo>
                  <a:pt x="1751636" y="403185"/>
                  <a:pt x="1713054" y="489995"/>
                  <a:pt x="1701479" y="775504"/>
                </a:cubicBezTo>
                <a:cubicBezTo>
                  <a:pt x="1689904" y="1061013"/>
                  <a:pt x="1691833" y="1614668"/>
                  <a:pt x="1689904" y="2013995"/>
                </a:cubicBezTo>
                <a:cubicBezTo>
                  <a:pt x="1687975" y="2413322"/>
                  <a:pt x="1689904" y="3171464"/>
                  <a:pt x="1689904" y="3171464"/>
                </a:cubicBezTo>
                <a:cubicBezTo>
                  <a:pt x="1689904" y="3518704"/>
                  <a:pt x="1697620" y="3871732"/>
                  <a:pt x="1689904" y="4097438"/>
                </a:cubicBezTo>
                <a:cubicBezTo>
                  <a:pt x="1682188" y="4323144"/>
                  <a:pt x="1653250" y="4419601"/>
                  <a:pt x="1643605" y="4525702"/>
                </a:cubicBezTo>
                <a:cubicBezTo>
                  <a:pt x="1633960" y="4631803"/>
                  <a:pt x="1581874" y="4678102"/>
                  <a:pt x="1632031" y="4734046"/>
                </a:cubicBezTo>
                <a:cubicBezTo>
                  <a:pt x="1682188" y="4789990"/>
                  <a:pt x="1809509" y="4830501"/>
                  <a:pt x="1944547" y="4861367"/>
                </a:cubicBezTo>
                <a:cubicBezTo>
                  <a:pt x="2079585" y="4892233"/>
                  <a:pt x="2210765" y="4907666"/>
                  <a:pt x="2442259" y="4919241"/>
                </a:cubicBezTo>
                <a:cubicBezTo>
                  <a:pt x="2673753" y="4930816"/>
                  <a:pt x="3003631" y="4930816"/>
                  <a:pt x="3333509" y="4930816"/>
                </a:cubicBezTo>
              </a:path>
            </a:pathLst>
          </a:custGeom>
          <a:noFill/>
          <a:ln w="19050" cap="flat" cmpd="sng">
            <a:solidFill>
              <a:schemeClr val="bg1"/>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3" name="Figura a mano libera 52"/>
          <p:cNvSpPr>
            <a:spLocks/>
          </p:cNvSpPr>
          <p:nvPr/>
        </p:nvSpPr>
        <p:spPr bwMode="auto">
          <a:xfrm>
            <a:off x="913638" y="1570284"/>
            <a:ext cx="3373437" cy="4817816"/>
          </a:xfrm>
          <a:custGeom>
            <a:avLst/>
            <a:gdLst>
              <a:gd name="T0" fmla="*/ 0 w 3372091"/>
              <a:gd name="T1" fmla="*/ 0 h 4919240"/>
              <a:gd name="T2" fmla="*/ 2779034 w 3372091"/>
              <a:gd name="T3" fmla="*/ 57878 h 4919240"/>
              <a:gd name="T4" fmla="*/ 3288523 w 3372091"/>
              <a:gd name="T5" fmla="*/ 266240 h 4919240"/>
              <a:gd name="T6" fmla="*/ 3288523 w 3372091"/>
              <a:gd name="T7" fmla="*/ 1203870 h 4919240"/>
              <a:gd name="T8" fmla="*/ 3230626 w 3372091"/>
              <a:gd name="T9" fmla="*/ 2766585 h 4919240"/>
              <a:gd name="T10" fmla="*/ 3126412 w 3372091"/>
              <a:gd name="T11" fmla="*/ 4201968 h 4919240"/>
              <a:gd name="T12" fmla="*/ 2952723 w 3372091"/>
              <a:gd name="T13" fmla="*/ 4676573 h 4919240"/>
              <a:gd name="T14" fmla="*/ 3010620 w 3372091"/>
              <a:gd name="T15" fmla="*/ 4815481 h 4919240"/>
              <a:gd name="T16" fmla="*/ 3103253 w 3372091"/>
              <a:gd name="T17" fmla="*/ 4896508 h 4919240"/>
              <a:gd name="T18" fmla="*/ 3323261 w 3372091"/>
              <a:gd name="T19" fmla="*/ 4919662 h 4919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2091" h="4919240">
                <a:moveTo>
                  <a:pt x="0" y="0"/>
                </a:moveTo>
                <a:cubicBezTo>
                  <a:pt x="1115028" y="6752"/>
                  <a:pt x="2230056" y="13504"/>
                  <a:pt x="2777924" y="57873"/>
                </a:cubicBezTo>
                <a:cubicBezTo>
                  <a:pt x="3325792" y="102242"/>
                  <a:pt x="3202329" y="75235"/>
                  <a:pt x="3287210" y="266217"/>
                </a:cubicBezTo>
                <a:cubicBezTo>
                  <a:pt x="3372091" y="457199"/>
                  <a:pt x="3296856" y="787078"/>
                  <a:pt x="3287210" y="1203767"/>
                </a:cubicBezTo>
                <a:cubicBezTo>
                  <a:pt x="3277565" y="1620456"/>
                  <a:pt x="3256344" y="2266709"/>
                  <a:pt x="3229337" y="2766349"/>
                </a:cubicBezTo>
                <a:cubicBezTo>
                  <a:pt x="3202330" y="3265989"/>
                  <a:pt x="3171464" y="3883306"/>
                  <a:pt x="3125165" y="4201610"/>
                </a:cubicBezTo>
                <a:cubicBezTo>
                  <a:pt x="3078866" y="4519914"/>
                  <a:pt x="2970835" y="4573929"/>
                  <a:pt x="2951544" y="4676172"/>
                </a:cubicBezTo>
                <a:cubicBezTo>
                  <a:pt x="2932253" y="4778415"/>
                  <a:pt x="2984340" y="4778415"/>
                  <a:pt x="3009418" y="4815068"/>
                </a:cubicBezTo>
                <a:cubicBezTo>
                  <a:pt x="3034496" y="4851721"/>
                  <a:pt x="3049929" y="4878729"/>
                  <a:pt x="3102015" y="4896091"/>
                </a:cubicBezTo>
                <a:cubicBezTo>
                  <a:pt x="3154101" y="4913453"/>
                  <a:pt x="3238017" y="4916346"/>
                  <a:pt x="3321934" y="4919240"/>
                </a:cubicBezTo>
              </a:path>
            </a:pathLst>
          </a:custGeom>
          <a:noFill/>
          <a:ln w="19050" cap="flat" cmpd="sng">
            <a:solidFill>
              <a:srgbClr val="990099"/>
            </a:solidFill>
            <a:prstDash val="solid"/>
            <a:round/>
            <a:headEnd/>
            <a:tailEnd/>
          </a:ln>
          <a:effectLst>
            <a:outerShdw dist="20000" dir="5400000" rotWithShape="0">
              <a:srgbClr val="000000">
                <a:alpha val="37999"/>
              </a:srgbClr>
            </a:outerShdw>
          </a:effectLst>
        </p:spPr>
        <p:txBody>
          <a:bodyPr anchor="ctr"/>
          <a:lstStyle/>
          <a:p>
            <a:pPr>
              <a:defRPr/>
            </a:pPr>
            <a:endParaRPr lang="en-GB">
              <a:latin typeface="Calibri" pitchFamily="34" charset="0"/>
            </a:endParaRPr>
          </a:p>
        </p:txBody>
      </p:sp>
      <p:sp>
        <p:nvSpPr>
          <p:cNvPr id="54" name="Stella a 5 punte 137"/>
          <p:cNvSpPr>
            <a:spLocks/>
          </p:cNvSpPr>
          <p:nvPr/>
        </p:nvSpPr>
        <p:spPr bwMode="auto">
          <a:xfrm>
            <a:off x="2394775" y="1986209"/>
            <a:ext cx="417513"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66FF"/>
          </a:solidFill>
          <a:ln w="19050" cap="flat" cmpd="sng">
            <a:solidFill>
              <a:schemeClr val="tx1"/>
            </a:solidFill>
            <a:prstDash val="solid"/>
            <a:round/>
            <a:headEnd/>
            <a:tailEnd/>
          </a:ln>
          <a:effectLst>
            <a:outerShdw dist="23000" dir="5400000" rotWithShape="0">
              <a:srgbClr val="000000">
                <a:alpha val="34998"/>
              </a:srgbClr>
            </a:outerShdw>
          </a:effectLst>
        </p:spPr>
        <p:txBody>
          <a:bodyPr anchor="ctr"/>
          <a:lstStyle/>
          <a:p>
            <a:pPr>
              <a:defRPr/>
            </a:pPr>
            <a:endParaRPr lang="en-GB">
              <a:latin typeface="Calibri" pitchFamily="34" charset="0"/>
            </a:endParaRPr>
          </a:p>
        </p:txBody>
      </p:sp>
      <p:sp>
        <p:nvSpPr>
          <p:cNvPr id="55" name="Stella a 5 punte 136"/>
          <p:cNvSpPr>
            <a:spLocks/>
          </p:cNvSpPr>
          <p:nvPr/>
        </p:nvSpPr>
        <p:spPr bwMode="auto">
          <a:xfrm>
            <a:off x="2437638" y="1602034"/>
            <a:ext cx="411162" cy="412750"/>
          </a:xfrm>
          <a:custGeom>
            <a:avLst/>
            <a:gdLst>
              <a:gd name="T0" fmla="*/ 163513 w 325677"/>
              <a:gd name="T1" fmla="*/ 0 h 413359"/>
              <a:gd name="T2" fmla="*/ 0 w 325677"/>
              <a:gd name="T3" fmla="*/ 157656 h 413359"/>
              <a:gd name="T4" fmla="*/ 62456 w 325677"/>
              <a:gd name="T5" fmla="*/ 412749 h 413359"/>
              <a:gd name="T6" fmla="*/ 264569 w 325677"/>
              <a:gd name="T7" fmla="*/ 412749 h 413359"/>
              <a:gd name="T8" fmla="*/ 327025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FFFF00"/>
          </a:solidFill>
          <a:ln w="19050" cap="flat" cmpd="sng">
            <a:solidFill>
              <a:schemeClr val="tx1"/>
            </a:solidFill>
            <a:prstDash val="solid"/>
            <a:round/>
            <a:headEnd/>
            <a:tailEnd/>
          </a:ln>
          <a:effectLst>
            <a:outerShdw dist="23000" dir="5400000" rotWithShape="0">
              <a:srgbClr val="000000">
                <a:alpha val="34998"/>
              </a:srgbClr>
            </a:outerShdw>
          </a:effectLst>
        </p:spPr>
        <p:txBody>
          <a:bodyPr anchor="ctr"/>
          <a:lstStyle/>
          <a:p>
            <a:pPr>
              <a:defRPr/>
            </a:pPr>
            <a:endParaRPr lang="en-GB">
              <a:latin typeface="Calibri" pitchFamily="34" charset="0"/>
            </a:endParaRPr>
          </a:p>
        </p:txBody>
      </p:sp>
      <p:sp>
        <p:nvSpPr>
          <p:cNvPr id="56" name="CasellaDiTesto 71"/>
          <p:cNvSpPr txBox="1"/>
          <p:nvPr/>
        </p:nvSpPr>
        <p:spPr>
          <a:xfrm>
            <a:off x="4477675" y="3113769"/>
            <a:ext cx="4466300" cy="1077218"/>
          </a:xfrm>
          <a:prstGeom prst="rect">
            <a:avLst/>
          </a:prstGeom>
          <a:noFill/>
        </p:spPr>
        <p:txBody>
          <a:bodyPr wrap="square">
            <a:spAutoFit/>
          </a:bodyPr>
          <a:lstStyle/>
          <a:p>
            <a:pPr algn="ctr" eaLnBrk="0" hangingPunct="0">
              <a:defRPr/>
            </a:pPr>
            <a:r>
              <a:rPr lang="en-GB" sz="3200" dirty="0">
                <a:solidFill>
                  <a:schemeClr val="bg1"/>
                </a:solidFill>
                <a:effectLst>
                  <a:outerShdw blurRad="38100" dist="38100" dir="2700000" algn="tl">
                    <a:srgbClr val="000000"/>
                  </a:outerShdw>
                </a:effectLst>
                <a:latin typeface="Calibri" pitchFamily="34" charset="0"/>
                <a:cs typeface="Arial" pitchFamily="34" charset="0"/>
              </a:rPr>
              <a:t>No involvement of deep mantle material.</a:t>
            </a:r>
            <a:endParaRPr lang="en-GB" sz="2400"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57" name="Figura a mano libera 56"/>
          <p:cNvSpPr/>
          <p:nvPr/>
        </p:nvSpPr>
        <p:spPr bwMode="auto">
          <a:xfrm>
            <a:off x="941261" y="1513840"/>
            <a:ext cx="3368040" cy="4874260"/>
          </a:xfrm>
          <a:custGeom>
            <a:avLst/>
            <a:gdLst>
              <a:gd name="connsiteX0" fmla="*/ 0 w 3727027"/>
              <a:gd name="connsiteY0" fmla="*/ 0 h 4846320"/>
              <a:gd name="connsiteX1" fmla="*/ 3169920 w 3727027"/>
              <a:gd name="connsiteY1" fmla="*/ 548640 h 4846320"/>
              <a:gd name="connsiteX2" fmla="*/ 3342640 w 3727027"/>
              <a:gd name="connsiteY2" fmla="*/ 1016000 h 4846320"/>
              <a:gd name="connsiteX3" fmla="*/ 3251200 w 3727027"/>
              <a:gd name="connsiteY3" fmla="*/ 3891280 h 4846320"/>
              <a:gd name="connsiteX4" fmla="*/ 3180080 w 3727027"/>
              <a:gd name="connsiteY4" fmla="*/ 4561840 h 4846320"/>
              <a:gd name="connsiteX5" fmla="*/ 3362960 w 3727027"/>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456093"/>
              <a:gd name="connsiteY0" fmla="*/ 0 h 4846320"/>
              <a:gd name="connsiteX1" fmla="*/ 2570480 w 3456093"/>
              <a:gd name="connsiteY1" fmla="*/ 375920 h 4846320"/>
              <a:gd name="connsiteX2" fmla="*/ 3342640 w 3456093"/>
              <a:gd name="connsiteY2" fmla="*/ 1016000 h 4846320"/>
              <a:gd name="connsiteX3" fmla="*/ 3251200 w 3456093"/>
              <a:gd name="connsiteY3" fmla="*/ 3891280 h 4846320"/>
              <a:gd name="connsiteX4" fmla="*/ 3180080 w 3456093"/>
              <a:gd name="connsiteY4" fmla="*/ 4561840 h 4846320"/>
              <a:gd name="connsiteX5" fmla="*/ 3362960 w 3456093"/>
              <a:gd name="connsiteY5" fmla="*/ 4846320 h 4846320"/>
              <a:gd name="connsiteX0" fmla="*/ 0 w 3533987"/>
              <a:gd name="connsiteY0" fmla="*/ 0 h 4846320"/>
              <a:gd name="connsiteX1" fmla="*/ 2570480 w 3533987"/>
              <a:gd name="connsiteY1" fmla="*/ 37592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533987"/>
              <a:gd name="connsiteY0" fmla="*/ 0 h 4846320"/>
              <a:gd name="connsiteX1" fmla="*/ 2438400 w 3533987"/>
              <a:gd name="connsiteY1" fmla="*/ 386080 h 4846320"/>
              <a:gd name="connsiteX2" fmla="*/ 3342640 w 3533987"/>
              <a:gd name="connsiteY2" fmla="*/ 1016000 h 4846320"/>
              <a:gd name="connsiteX3" fmla="*/ 3251200 w 3533987"/>
              <a:gd name="connsiteY3" fmla="*/ 3891280 h 4846320"/>
              <a:gd name="connsiteX4" fmla="*/ 3180080 w 3533987"/>
              <a:gd name="connsiteY4" fmla="*/ 4561840 h 4846320"/>
              <a:gd name="connsiteX5" fmla="*/ 3362960 w 3533987"/>
              <a:gd name="connsiteY5" fmla="*/ 4846320 h 4846320"/>
              <a:gd name="connsiteX0" fmla="*/ 0 w 3466931"/>
              <a:gd name="connsiteY0" fmla="*/ 0 h 4846320"/>
              <a:gd name="connsiteX1" fmla="*/ 2438400 w 3466931"/>
              <a:gd name="connsiteY1" fmla="*/ 386080 h 4846320"/>
              <a:gd name="connsiteX2" fmla="*/ 3342640 w 3466931"/>
              <a:gd name="connsiteY2" fmla="*/ 1016000 h 4846320"/>
              <a:gd name="connsiteX3" fmla="*/ 3251200 w 3466931"/>
              <a:gd name="connsiteY3" fmla="*/ 3891280 h 4846320"/>
              <a:gd name="connsiteX4" fmla="*/ 3180080 w 3466931"/>
              <a:gd name="connsiteY4" fmla="*/ 4561840 h 4846320"/>
              <a:gd name="connsiteX5" fmla="*/ 3362960 w 3466931"/>
              <a:gd name="connsiteY5" fmla="*/ 4846320 h 4846320"/>
              <a:gd name="connsiteX0" fmla="*/ 0 w 3492331"/>
              <a:gd name="connsiteY0" fmla="*/ 0 h 4846320"/>
              <a:gd name="connsiteX1" fmla="*/ 2438400 w 3492331"/>
              <a:gd name="connsiteY1" fmla="*/ 386080 h 4846320"/>
              <a:gd name="connsiteX2" fmla="*/ 3368040 w 3492331"/>
              <a:gd name="connsiteY2" fmla="*/ 1028192 h 4846320"/>
              <a:gd name="connsiteX3" fmla="*/ 3251200 w 3492331"/>
              <a:gd name="connsiteY3" fmla="*/ 3891280 h 4846320"/>
              <a:gd name="connsiteX4" fmla="*/ 3180080 w 3492331"/>
              <a:gd name="connsiteY4" fmla="*/ 4561840 h 4846320"/>
              <a:gd name="connsiteX5" fmla="*/ 3362960 w 3492331"/>
              <a:gd name="connsiteY5" fmla="*/ 4846320 h 4846320"/>
              <a:gd name="connsiteX0" fmla="*/ 0 w 3481493"/>
              <a:gd name="connsiteY0" fmla="*/ 0 h 4846320"/>
              <a:gd name="connsiteX1" fmla="*/ 2438400 w 3481493"/>
              <a:gd name="connsiteY1" fmla="*/ 386080 h 4846320"/>
              <a:gd name="connsiteX2" fmla="*/ 3368040 w 3481493"/>
              <a:gd name="connsiteY2" fmla="*/ 1028192 h 4846320"/>
              <a:gd name="connsiteX3" fmla="*/ 3251200 w 3481493"/>
              <a:gd name="connsiteY3" fmla="*/ 3891280 h 4846320"/>
              <a:gd name="connsiteX4" fmla="*/ 3180080 w 3481493"/>
              <a:gd name="connsiteY4" fmla="*/ 4561840 h 4846320"/>
              <a:gd name="connsiteX5" fmla="*/ 3362960 w 3481493"/>
              <a:gd name="connsiteY5" fmla="*/ 4846320 h 4846320"/>
              <a:gd name="connsiteX0" fmla="*/ 0 w 3431371"/>
              <a:gd name="connsiteY0" fmla="*/ 0 h 4846320"/>
              <a:gd name="connsiteX1" fmla="*/ 2438400 w 3431371"/>
              <a:gd name="connsiteY1" fmla="*/ 386080 h 4846320"/>
              <a:gd name="connsiteX2" fmla="*/ 3368040 w 3431371"/>
              <a:gd name="connsiteY2" fmla="*/ 1028192 h 4846320"/>
              <a:gd name="connsiteX3" fmla="*/ 3251200 w 3431371"/>
              <a:gd name="connsiteY3" fmla="*/ 3891280 h 4846320"/>
              <a:gd name="connsiteX4" fmla="*/ 3180080 w 3431371"/>
              <a:gd name="connsiteY4" fmla="*/ 4561840 h 4846320"/>
              <a:gd name="connsiteX5" fmla="*/ 3362960 w 3431371"/>
              <a:gd name="connsiteY5"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1371" h="4846320">
                <a:moveTo>
                  <a:pt x="0" y="0"/>
                </a:moveTo>
                <a:cubicBezTo>
                  <a:pt x="1306406" y="189653"/>
                  <a:pt x="1877060" y="214715"/>
                  <a:pt x="2438400" y="386080"/>
                </a:cubicBezTo>
                <a:cubicBezTo>
                  <a:pt x="2999740" y="557445"/>
                  <a:pt x="3431371" y="484971"/>
                  <a:pt x="3368040" y="1028192"/>
                </a:cubicBezTo>
                <a:cubicBezTo>
                  <a:pt x="3383957" y="1626277"/>
                  <a:pt x="3282527" y="3302339"/>
                  <a:pt x="3251200" y="3891280"/>
                </a:cubicBezTo>
                <a:cubicBezTo>
                  <a:pt x="3219873" y="4480221"/>
                  <a:pt x="3161453" y="4402667"/>
                  <a:pt x="3180080" y="4561840"/>
                </a:cubicBezTo>
                <a:cubicBezTo>
                  <a:pt x="3198707" y="4721013"/>
                  <a:pt x="3280833" y="4783666"/>
                  <a:pt x="3362960" y="4846320"/>
                </a:cubicBezTo>
              </a:path>
            </a:pathLst>
          </a:cu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8" name="Figura a mano libera 57"/>
          <p:cNvSpPr/>
          <p:nvPr/>
        </p:nvSpPr>
        <p:spPr bwMode="auto">
          <a:xfrm>
            <a:off x="910780" y="1524000"/>
            <a:ext cx="3403600" cy="4854526"/>
          </a:xfrm>
          <a:custGeom>
            <a:avLst/>
            <a:gdLst>
              <a:gd name="connsiteX0" fmla="*/ 0 w 3452707"/>
              <a:gd name="connsiteY0" fmla="*/ 0 h 4941147"/>
              <a:gd name="connsiteX1" fmla="*/ 2946400 w 3452707"/>
              <a:gd name="connsiteY1" fmla="*/ 538480 h 4941147"/>
              <a:gd name="connsiteX2" fmla="*/ 3037840 w 3452707"/>
              <a:gd name="connsiteY2" fmla="*/ 1036320 h 4941147"/>
              <a:gd name="connsiteX3" fmla="*/ 2448560 w 3452707"/>
              <a:gd name="connsiteY3" fmla="*/ 4307840 h 4941147"/>
              <a:gd name="connsiteX4" fmla="*/ 3403600 w 3452707"/>
              <a:gd name="connsiteY4" fmla="*/ 4836160 h 4941147"/>
              <a:gd name="connsiteX0" fmla="*/ 0 w 3452707"/>
              <a:gd name="connsiteY0" fmla="*/ 0 h 4888653"/>
              <a:gd name="connsiteX1" fmla="*/ 2946400 w 3452707"/>
              <a:gd name="connsiteY1" fmla="*/ 538480 h 4888653"/>
              <a:gd name="connsiteX2" fmla="*/ 3037840 w 3452707"/>
              <a:gd name="connsiteY2" fmla="*/ 1036320 h 4888653"/>
              <a:gd name="connsiteX3" fmla="*/ 2448560 w 3452707"/>
              <a:gd name="connsiteY3" fmla="*/ 4307840 h 4888653"/>
              <a:gd name="connsiteX4" fmla="*/ 3403600 w 3452707"/>
              <a:gd name="connsiteY4" fmla="*/ 4836160 h 4888653"/>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52707"/>
              <a:gd name="connsiteY0" fmla="*/ 0 h 4836160"/>
              <a:gd name="connsiteX1" fmla="*/ 2946400 w 3452707"/>
              <a:gd name="connsiteY1" fmla="*/ 538480 h 4836160"/>
              <a:gd name="connsiteX2" fmla="*/ 3037840 w 3452707"/>
              <a:gd name="connsiteY2" fmla="*/ 1036320 h 4836160"/>
              <a:gd name="connsiteX3" fmla="*/ 2448560 w 3452707"/>
              <a:gd name="connsiteY3" fmla="*/ 4307840 h 4836160"/>
              <a:gd name="connsiteX4" fmla="*/ 3403600 w 3452707"/>
              <a:gd name="connsiteY4" fmla="*/ 4836160 h 4836160"/>
              <a:gd name="connsiteX0" fmla="*/ 0 w 3442547"/>
              <a:gd name="connsiteY0" fmla="*/ 0 h 4836160"/>
              <a:gd name="connsiteX1" fmla="*/ 2946400 w 3442547"/>
              <a:gd name="connsiteY1" fmla="*/ 538480 h 4836160"/>
              <a:gd name="connsiteX2" fmla="*/ 2976880 w 3442547"/>
              <a:gd name="connsiteY2" fmla="*/ 1463040 h 4836160"/>
              <a:gd name="connsiteX3" fmla="*/ 2448560 w 3442547"/>
              <a:gd name="connsiteY3" fmla="*/ 4307840 h 4836160"/>
              <a:gd name="connsiteX4" fmla="*/ 3403600 w 3442547"/>
              <a:gd name="connsiteY4" fmla="*/ 4836160 h 4836160"/>
              <a:gd name="connsiteX0" fmla="*/ 0 w 3403600"/>
              <a:gd name="connsiteY0" fmla="*/ 0 h 4836160"/>
              <a:gd name="connsiteX1" fmla="*/ 2672080 w 3403600"/>
              <a:gd name="connsiteY1" fmla="*/ 477520 h 4836160"/>
              <a:gd name="connsiteX2" fmla="*/ 297688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72080 w 3403600"/>
              <a:gd name="connsiteY1" fmla="*/ 477520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 name="connsiteX0" fmla="*/ 0 w 3403600"/>
              <a:gd name="connsiteY0" fmla="*/ 0 h 4836160"/>
              <a:gd name="connsiteX1" fmla="*/ 2659888 w 3403600"/>
              <a:gd name="connsiteY1" fmla="*/ 440944 h 4836160"/>
              <a:gd name="connsiteX2" fmla="*/ 3007360 w 3403600"/>
              <a:gd name="connsiteY2" fmla="*/ 1463040 h 4836160"/>
              <a:gd name="connsiteX3" fmla="*/ 2448560 w 3403600"/>
              <a:gd name="connsiteY3" fmla="*/ 4307840 h 4836160"/>
              <a:gd name="connsiteX4" fmla="*/ 3403600 w 3403600"/>
              <a:gd name="connsiteY4" fmla="*/ 4836160 h 483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4836160">
                <a:moveTo>
                  <a:pt x="0" y="0"/>
                </a:moveTo>
                <a:cubicBezTo>
                  <a:pt x="1220046" y="182880"/>
                  <a:pt x="2158661" y="197104"/>
                  <a:pt x="2659888" y="440944"/>
                </a:cubicBezTo>
                <a:cubicBezTo>
                  <a:pt x="3100155" y="593344"/>
                  <a:pt x="3085253" y="408093"/>
                  <a:pt x="3007360" y="1463040"/>
                </a:cubicBezTo>
                <a:cubicBezTo>
                  <a:pt x="2970107" y="2101427"/>
                  <a:pt x="2489200" y="3674533"/>
                  <a:pt x="2448560" y="4307840"/>
                </a:cubicBezTo>
                <a:cubicBezTo>
                  <a:pt x="2590800" y="4679527"/>
                  <a:pt x="2753360" y="4647353"/>
                  <a:pt x="3403600" y="4836160"/>
                </a:cubicBez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9" name="Figura a mano libera 58"/>
          <p:cNvSpPr/>
          <p:nvPr/>
        </p:nvSpPr>
        <p:spPr bwMode="auto">
          <a:xfrm>
            <a:off x="937549" y="1493134"/>
            <a:ext cx="2812648" cy="4896091"/>
          </a:xfrm>
          <a:custGeom>
            <a:avLst/>
            <a:gdLst>
              <a:gd name="connsiteX0" fmla="*/ 0 w 2812648"/>
              <a:gd name="connsiteY0" fmla="*/ 0 h 4896091"/>
              <a:gd name="connsiteX1" fmla="*/ 1805651 w 2812648"/>
              <a:gd name="connsiteY1" fmla="*/ 127322 h 4896091"/>
              <a:gd name="connsiteX2" fmla="*/ 2141317 w 2812648"/>
              <a:gd name="connsiteY2" fmla="*/ 243069 h 4896091"/>
              <a:gd name="connsiteX3" fmla="*/ 2071869 w 2812648"/>
              <a:gd name="connsiteY3" fmla="*/ 497712 h 4896091"/>
              <a:gd name="connsiteX4" fmla="*/ 2106593 w 2812648"/>
              <a:gd name="connsiteY4" fmla="*/ 972274 h 4896091"/>
              <a:gd name="connsiteX5" fmla="*/ 2071869 w 2812648"/>
              <a:gd name="connsiteY5" fmla="*/ 3970117 h 4896091"/>
              <a:gd name="connsiteX6" fmla="*/ 2291788 w 2812648"/>
              <a:gd name="connsiteY6" fmla="*/ 4641448 h 4896091"/>
              <a:gd name="connsiteX7" fmla="*/ 2812648 w 2812648"/>
              <a:gd name="connsiteY7" fmla="*/ 4896091 h 48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4896091">
                <a:moveTo>
                  <a:pt x="0" y="0"/>
                </a:moveTo>
                <a:cubicBezTo>
                  <a:pt x="724382" y="43405"/>
                  <a:pt x="1448765" y="86811"/>
                  <a:pt x="1805651" y="127322"/>
                </a:cubicBezTo>
                <a:cubicBezTo>
                  <a:pt x="2162537" y="167833"/>
                  <a:pt x="2096947" y="181337"/>
                  <a:pt x="2141317" y="243069"/>
                </a:cubicBezTo>
                <a:cubicBezTo>
                  <a:pt x="2185687" y="304801"/>
                  <a:pt x="2077656" y="376178"/>
                  <a:pt x="2071869" y="497712"/>
                </a:cubicBezTo>
                <a:cubicBezTo>
                  <a:pt x="2066082" y="619246"/>
                  <a:pt x="2106593" y="393540"/>
                  <a:pt x="2106593" y="972274"/>
                </a:cubicBezTo>
                <a:cubicBezTo>
                  <a:pt x="2106593" y="1551008"/>
                  <a:pt x="2041003" y="3358588"/>
                  <a:pt x="2071869" y="3970117"/>
                </a:cubicBezTo>
                <a:cubicBezTo>
                  <a:pt x="2102735" y="4581646"/>
                  <a:pt x="2168325" y="4487119"/>
                  <a:pt x="2291788" y="4641448"/>
                </a:cubicBezTo>
                <a:cubicBezTo>
                  <a:pt x="2415251" y="4795777"/>
                  <a:pt x="2613949" y="4845934"/>
                  <a:pt x="2812648" y="4896091"/>
                </a:cubicBezTo>
              </a:path>
            </a:pathLst>
          </a:custGeom>
          <a:noFill/>
          <a:ln w="19050" cap="flat" cmpd="sng" algn="ctr">
            <a:solidFill>
              <a:srgbClr val="66FF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1" name="Figura a mano libera 60"/>
          <p:cNvSpPr/>
          <p:nvPr/>
        </p:nvSpPr>
        <p:spPr bwMode="auto">
          <a:xfrm>
            <a:off x="1038225" y="1524000"/>
            <a:ext cx="3248025" cy="4972050"/>
          </a:xfrm>
          <a:custGeom>
            <a:avLst/>
            <a:gdLst>
              <a:gd name="connsiteX0" fmla="*/ 0 w 3248025"/>
              <a:gd name="connsiteY0" fmla="*/ 0 h 4972050"/>
              <a:gd name="connsiteX1" fmla="*/ 838200 w 3248025"/>
              <a:gd name="connsiteY1" fmla="*/ 114300 h 4972050"/>
              <a:gd name="connsiteX2" fmla="*/ 1228725 w 3248025"/>
              <a:gd name="connsiteY2" fmla="*/ 352425 h 4972050"/>
              <a:gd name="connsiteX3" fmla="*/ 1247775 w 3248025"/>
              <a:gd name="connsiteY3" fmla="*/ 762000 h 4972050"/>
              <a:gd name="connsiteX4" fmla="*/ 1190625 w 3248025"/>
              <a:gd name="connsiteY4" fmla="*/ 1238250 h 4972050"/>
              <a:gd name="connsiteX5" fmla="*/ 1409700 w 3248025"/>
              <a:gd name="connsiteY5" fmla="*/ 2628900 h 4972050"/>
              <a:gd name="connsiteX6" fmla="*/ 1533525 w 3248025"/>
              <a:gd name="connsiteY6" fmla="*/ 3533775 h 4972050"/>
              <a:gd name="connsiteX7" fmla="*/ 1790700 w 3248025"/>
              <a:gd name="connsiteY7" fmla="*/ 4133850 h 4972050"/>
              <a:gd name="connsiteX8" fmla="*/ 2400300 w 3248025"/>
              <a:gd name="connsiteY8" fmla="*/ 4552950 h 4972050"/>
              <a:gd name="connsiteX9" fmla="*/ 2628900 w 3248025"/>
              <a:gd name="connsiteY9" fmla="*/ 4743450 h 4972050"/>
              <a:gd name="connsiteX10" fmla="*/ 2905125 w 3248025"/>
              <a:gd name="connsiteY10" fmla="*/ 4886325 h 4972050"/>
              <a:gd name="connsiteX11" fmla="*/ 3248025 w 3248025"/>
              <a:gd name="connsiteY11" fmla="*/ 497205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025" h="4972050">
                <a:moveTo>
                  <a:pt x="0" y="0"/>
                </a:moveTo>
                <a:cubicBezTo>
                  <a:pt x="316706" y="27781"/>
                  <a:pt x="633412" y="55562"/>
                  <a:pt x="838200" y="114300"/>
                </a:cubicBezTo>
                <a:cubicBezTo>
                  <a:pt x="1042988" y="173038"/>
                  <a:pt x="1160463" y="244475"/>
                  <a:pt x="1228725" y="352425"/>
                </a:cubicBezTo>
                <a:cubicBezTo>
                  <a:pt x="1296988" y="460375"/>
                  <a:pt x="1254125" y="614363"/>
                  <a:pt x="1247775" y="762000"/>
                </a:cubicBezTo>
                <a:cubicBezTo>
                  <a:pt x="1241425" y="909637"/>
                  <a:pt x="1163638" y="927100"/>
                  <a:pt x="1190625" y="1238250"/>
                </a:cubicBezTo>
                <a:cubicBezTo>
                  <a:pt x="1217613" y="1549400"/>
                  <a:pt x="1352550" y="2246313"/>
                  <a:pt x="1409700" y="2628900"/>
                </a:cubicBezTo>
                <a:cubicBezTo>
                  <a:pt x="1466850" y="3011488"/>
                  <a:pt x="1470025" y="3282950"/>
                  <a:pt x="1533525" y="3533775"/>
                </a:cubicBezTo>
                <a:cubicBezTo>
                  <a:pt x="1597025" y="3784600"/>
                  <a:pt x="1646238" y="3963988"/>
                  <a:pt x="1790700" y="4133850"/>
                </a:cubicBezTo>
                <a:cubicBezTo>
                  <a:pt x="1935162" y="4303712"/>
                  <a:pt x="2260600" y="4451350"/>
                  <a:pt x="2400300" y="4552950"/>
                </a:cubicBezTo>
                <a:cubicBezTo>
                  <a:pt x="2540000" y="4654550"/>
                  <a:pt x="2544763" y="4687888"/>
                  <a:pt x="2628900" y="4743450"/>
                </a:cubicBezTo>
                <a:cubicBezTo>
                  <a:pt x="2713037" y="4799012"/>
                  <a:pt x="2801938" y="4848225"/>
                  <a:pt x="2905125" y="4886325"/>
                </a:cubicBezTo>
                <a:cubicBezTo>
                  <a:pt x="3008313" y="4924425"/>
                  <a:pt x="3128169" y="4948237"/>
                  <a:pt x="3248025" y="4972050"/>
                </a:cubicBezTo>
              </a:path>
            </a:pathLst>
          </a:cu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2" name="Figura a mano libera 61"/>
          <p:cNvSpPr/>
          <p:nvPr/>
        </p:nvSpPr>
        <p:spPr bwMode="auto">
          <a:xfrm>
            <a:off x="906780" y="1524000"/>
            <a:ext cx="2141220" cy="4968240"/>
          </a:xfrm>
          <a:custGeom>
            <a:avLst/>
            <a:gdLst>
              <a:gd name="connsiteX0" fmla="*/ 0 w 2141220"/>
              <a:gd name="connsiteY0" fmla="*/ 0 h 4968240"/>
              <a:gd name="connsiteX1" fmla="*/ 678180 w 2141220"/>
              <a:gd name="connsiteY1" fmla="*/ 114300 h 4968240"/>
              <a:gd name="connsiteX2" fmla="*/ 1112520 w 2141220"/>
              <a:gd name="connsiteY2" fmla="*/ 281940 h 4968240"/>
              <a:gd name="connsiteX3" fmla="*/ 1203960 w 2141220"/>
              <a:gd name="connsiteY3" fmla="*/ 403860 h 4968240"/>
              <a:gd name="connsiteX4" fmla="*/ 1165860 w 2141220"/>
              <a:gd name="connsiteY4" fmla="*/ 975360 h 4968240"/>
              <a:gd name="connsiteX5" fmla="*/ 1158240 w 2141220"/>
              <a:gd name="connsiteY5" fmla="*/ 2446020 h 4968240"/>
              <a:gd name="connsiteX6" fmla="*/ 1135380 w 2141220"/>
              <a:gd name="connsiteY6" fmla="*/ 3474720 h 4968240"/>
              <a:gd name="connsiteX7" fmla="*/ 1143000 w 2141220"/>
              <a:gd name="connsiteY7" fmla="*/ 3848100 h 4968240"/>
              <a:gd name="connsiteX8" fmla="*/ 1264920 w 2141220"/>
              <a:gd name="connsiteY8" fmla="*/ 4107180 h 4968240"/>
              <a:gd name="connsiteX9" fmla="*/ 1348740 w 2141220"/>
              <a:gd name="connsiteY9" fmla="*/ 4297680 h 4968240"/>
              <a:gd name="connsiteX10" fmla="*/ 1432560 w 2141220"/>
              <a:gd name="connsiteY10" fmla="*/ 4739640 h 4968240"/>
              <a:gd name="connsiteX11" fmla="*/ 1699260 w 2141220"/>
              <a:gd name="connsiteY11" fmla="*/ 4892040 h 4968240"/>
              <a:gd name="connsiteX12" fmla="*/ 2141220 w 2141220"/>
              <a:gd name="connsiteY12" fmla="*/ 4968240 h 49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220" h="4968240">
                <a:moveTo>
                  <a:pt x="0" y="0"/>
                </a:moveTo>
                <a:cubicBezTo>
                  <a:pt x="246380" y="33655"/>
                  <a:pt x="492760" y="67310"/>
                  <a:pt x="678180" y="114300"/>
                </a:cubicBezTo>
                <a:cubicBezTo>
                  <a:pt x="863600" y="161290"/>
                  <a:pt x="1024890" y="233680"/>
                  <a:pt x="1112520" y="281940"/>
                </a:cubicBezTo>
                <a:cubicBezTo>
                  <a:pt x="1200150" y="330200"/>
                  <a:pt x="1195070" y="288290"/>
                  <a:pt x="1203960" y="403860"/>
                </a:cubicBezTo>
                <a:cubicBezTo>
                  <a:pt x="1212850" y="519430"/>
                  <a:pt x="1173480" y="635000"/>
                  <a:pt x="1165860" y="975360"/>
                </a:cubicBezTo>
                <a:cubicBezTo>
                  <a:pt x="1158240" y="1315720"/>
                  <a:pt x="1163320" y="2029460"/>
                  <a:pt x="1158240" y="2446020"/>
                </a:cubicBezTo>
                <a:cubicBezTo>
                  <a:pt x="1153160" y="2862580"/>
                  <a:pt x="1137920" y="3241040"/>
                  <a:pt x="1135380" y="3474720"/>
                </a:cubicBezTo>
                <a:cubicBezTo>
                  <a:pt x="1132840" y="3708400"/>
                  <a:pt x="1121410" y="3742690"/>
                  <a:pt x="1143000" y="3848100"/>
                </a:cubicBezTo>
                <a:cubicBezTo>
                  <a:pt x="1164590" y="3953510"/>
                  <a:pt x="1230630" y="4032250"/>
                  <a:pt x="1264920" y="4107180"/>
                </a:cubicBezTo>
                <a:cubicBezTo>
                  <a:pt x="1299210" y="4182110"/>
                  <a:pt x="1320800" y="4192270"/>
                  <a:pt x="1348740" y="4297680"/>
                </a:cubicBezTo>
                <a:cubicBezTo>
                  <a:pt x="1376680" y="4403090"/>
                  <a:pt x="1374140" y="4640580"/>
                  <a:pt x="1432560" y="4739640"/>
                </a:cubicBezTo>
                <a:cubicBezTo>
                  <a:pt x="1490980" y="4838700"/>
                  <a:pt x="1581150" y="4853940"/>
                  <a:pt x="1699260" y="4892040"/>
                </a:cubicBezTo>
                <a:cubicBezTo>
                  <a:pt x="1817370" y="4930140"/>
                  <a:pt x="1979295" y="4949190"/>
                  <a:pt x="2141220" y="4968240"/>
                </a:cubicBezTo>
              </a:path>
            </a:pathLst>
          </a:custGeom>
          <a:noFill/>
          <a:ln w="19050" cap="flat" cmpd="sng" algn="ctr">
            <a:solidFill>
              <a:srgbClr val="FF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4"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65" name="CasellaDiTesto 71"/>
          <p:cNvSpPr txBox="1"/>
          <p:nvPr/>
        </p:nvSpPr>
        <p:spPr>
          <a:xfrm>
            <a:off x="4477675" y="4345669"/>
            <a:ext cx="4466300" cy="1200329"/>
          </a:xfrm>
          <a:prstGeom prst="rect">
            <a:avLst/>
          </a:prstGeom>
          <a:noFill/>
        </p:spPr>
        <p:txBody>
          <a:bodyPr wrap="square">
            <a:spAutoFit/>
          </a:bodyPr>
          <a:lstStyle/>
          <a:p>
            <a:pPr algn="ctr" eaLnBrk="0" hangingPunct="0">
              <a:defRPr/>
            </a:pPr>
            <a:r>
              <a:rPr lang="en-GB" sz="2400" dirty="0">
                <a:solidFill>
                  <a:schemeClr val="bg1"/>
                </a:solidFill>
                <a:effectLst>
                  <a:outerShdw blurRad="38100" dist="38100" dir="2700000" algn="tl">
                    <a:srgbClr val="000000"/>
                  </a:outerShdw>
                </a:effectLst>
                <a:latin typeface="Calibri" pitchFamily="34" charset="0"/>
                <a:cs typeface="Arial" pitchFamily="34" charset="0"/>
              </a:rPr>
              <a:t>This is a complete change of the paradigm concerning oceanic basalt petrogenesis.</a:t>
            </a:r>
            <a:endParaRPr lang="en-GB" dirty="0">
              <a:solidFill>
                <a:schemeClr val="bg1"/>
              </a:solidFill>
              <a:effectLst>
                <a:outerShdw blurRad="38100" dist="38100" dir="2700000" algn="tl">
                  <a:srgbClr val="000000"/>
                </a:outerShdw>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2000"/>
                                        <p:tgtEl>
                                          <p:spTgt spid="51"/>
                                        </p:tgtEl>
                                      </p:cBhvr>
                                    </p:animEffect>
                                  </p:childTnLst>
                                </p:cTn>
                              </p:par>
                              <p:par>
                                <p:cTn id="12" presetID="22" presetClass="entr" presetSubtype="1"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up)">
                                      <p:cBhvr>
                                        <p:cTn id="14" dur="2000"/>
                                        <p:tgtEl>
                                          <p:spTgt spid="52"/>
                                        </p:tgtEl>
                                      </p:cBhvr>
                                    </p:animEffect>
                                  </p:childTnLst>
                                </p:cTn>
                              </p:par>
                              <p:par>
                                <p:cTn id="15" presetID="22" presetClass="entr" presetSubtype="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2000"/>
                                        <p:tgtEl>
                                          <p:spTgt spid="48"/>
                                        </p:tgtEl>
                                      </p:cBhvr>
                                    </p:animEffect>
                                  </p:childTnLst>
                                </p:cTn>
                              </p:par>
                              <p:par>
                                <p:cTn id="18" presetID="22" presetClass="entr" presetSubtype="1"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up)">
                                      <p:cBhvr>
                                        <p:cTn id="20" dur="2000"/>
                                        <p:tgtEl>
                                          <p:spTgt spid="49"/>
                                        </p:tgtEl>
                                      </p:cBhvr>
                                    </p:animEffect>
                                  </p:childTnLst>
                                </p:cTn>
                              </p:par>
                              <p:par>
                                <p:cTn id="21" presetID="22" presetClass="entr" presetSubtype="1"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2000"/>
                                        <p:tgtEl>
                                          <p:spTgt spid="50"/>
                                        </p:tgtEl>
                                      </p:cBhvr>
                                    </p:animEffect>
                                  </p:childTnLst>
                                </p:cTn>
                              </p:par>
                              <p:par>
                                <p:cTn id="24" presetID="22" presetClass="entr" presetSubtype="1"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2000"/>
                                        <p:tgtEl>
                                          <p:spTgt spid="53"/>
                                        </p:tgtEl>
                                      </p:cBhvr>
                                    </p:animEffect>
                                  </p:childTnLst>
                                </p:cTn>
                              </p:par>
                              <p:par>
                                <p:cTn id="27" presetID="2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2000"/>
                                        <p:tgtEl>
                                          <p:spTgt spid="58"/>
                                        </p:tgtEl>
                                      </p:cBhvr>
                                    </p:animEffect>
                                  </p:childTnLst>
                                </p:cTn>
                              </p:par>
                              <p:par>
                                <p:cTn id="30" presetID="22" presetClass="entr" presetSubtype="1"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2000"/>
                                        <p:tgtEl>
                                          <p:spTgt spid="5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20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up)">
                                      <p:cBhvr>
                                        <p:cTn id="38" dur="2000"/>
                                        <p:tgtEl>
                                          <p:spTgt spid="6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20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51"/>
                                        </p:tgtEl>
                                      </p:cBhvr>
                                    </p:animEffect>
                                    <p:set>
                                      <p:cBhvr>
                                        <p:cTn id="46" dur="1" fill="hold">
                                          <p:stCondLst>
                                            <p:cond delay="1999"/>
                                          </p:stCondLst>
                                        </p:cTn>
                                        <p:tgtEl>
                                          <p:spTgt spid="5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48"/>
                                        </p:tgtEl>
                                      </p:cBhvr>
                                    </p:animEffect>
                                    <p:set>
                                      <p:cBhvr>
                                        <p:cTn id="49" dur="1" fill="hold">
                                          <p:stCondLst>
                                            <p:cond delay="1999"/>
                                          </p:stCondLst>
                                        </p:cTn>
                                        <p:tgtEl>
                                          <p:spTgt spid="4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49"/>
                                        </p:tgtEl>
                                      </p:cBhvr>
                                    </p:animEffect>
                                    <p:set>
                                      <p:cBhvr>
                                        <p:cTn id="52" dur="1" fill="hold">
                                          <p:stCondLst>
                                            <p:cond delay="1999"/>
                                          </p:stCondLst>
                                        </p:cTn>
                                        <p:tgtEl>
                                          <p:spTgt spid="4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50"/>
                                        </p:tgtEl>
                                      </p:cBhvr>
                                    </p:animEffect>
                                    <p:set>
                                      <p:cBhvr>
                                        <p:cTn id="55" dur="1" fill="hold">
                                          <p:stCondLst>
                                            <p:cond delay="1999"/>
                                          </p:stCondLst>
                                        </p:cTn>
                                        <p:tgtEl>
                                          <p:spTgt spid="5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53"/>
                                        </p:tgtEl>
                                      </p:cBhvr>
                                    </p:animEffect>
                                    <p:set>
                                      <p:cBhvr>
                                        <p:cTn id="58" dur="1" fill="hold">
                                          <p:stCondLst>
                                            <p:cond delay="19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58"/>
                                        </p:tgtEl>
                                      </p:cBhvr>
                                    </p:animEffect>
                                    <p:set>
                                      <p:cBhvr>
                                        <p:cTn id="61" dur="1" fill="hold">
                                          <p:stCondLst>
                                            <p:cond delay="1999"/>
                                          </p:stCondLst>
                                        </p:cTn>
                                        <p:tgtEl>
                                          <p:spTgt spid="5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57"/>
                                        </p:tgtEl>
                                      </p:cBhvr>
                                    </p:animEffect>
                                    <p:set>
                                      <p:cBhvr>
                                        <p:cTn id="64" dur="1" fill="hold">
                                          <p:stCondLst>
                                            <p:cond delay="1999"/>
                                          </p:stCondLst>
                                        </p:cTn>
                                        <p:tgtEl>
                                          <p:spTgt spid="5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59"/>
                                        </p:tgtEl>
                                      </p:cBhvr>
                                    </p:animEffect>
                                    <p:set>
                                      <p:cBhvr>
                                        <p:cTn id="67" dur="1" fill="hold">
                                          <p:stCondLst>
                                            <p:cond delay="1999"/>
                                          </p:stCondLst>
                                        </p:cTn>
                                        <p:tgtEl>
                                          <p:spTgt spid="5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62"/>
                                        </p:tgtEl>
                                      </p:cBhvr>
                                    </p:animEffect>
                                    <p:set>
                                      <p:cBhvr>
                                        <p:cTn id="70" dur="1" fill="hold">
                                          <p:stCondLst>
                                            <p:cond delay="1999"/>
                                          </p:stCondLst>
                                        </p:cTn>
                                        <p:tgtEl>
                                          <p:spTgt spid="6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61"/>
                                        </p:tgtEl>
                                      </p:cBhvr>
                                    </p:animEffect>
                                    <p:set>
                                      <p:cBhvr>
                                        <p:cTn id="73" dur="1" fill="hold">
                                          <p:stCondLst>
                                            <p:cond delay="1999"/>
                                          </p:stCondLst>
                                        </p:cTn>
                                        <p:tgtEl>
                                          <p:spTgt spid="6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56" presetClass="path" presetSubtype="0" accel="50000" decel="50000" fill="hold" nodeType="clickEffect">
                                  <p:stCondLst>
                                    <p:cond delay="0"/>
                                  </p:stCondLst>
                                  <p:childTnLst>
                                    <p:animMotion origin="layout" path="M 0.00035 0.00046 L -0.02743 -0.09746 " pathEditMode="relative" rAng="0" ptsTypes="AA">
                                      <p:cBhvr>
                                        <p:cTn id="87" dur="2000" fill="hold"/>
                                        <p:tgtEl>
                                          <p:spTgt spid="54"/>
                                        </p:tgtEl>
                                        <p:attrNameLst>
                                          <p:attrName>ppt_x</p:attrName>
                                          <p:attrName>ppt_y</p:attrName>
                                        </p:attrNameLst>
                                      </p:cBhvr>
                                      <p:rCtr x="-1389" y="-4907"/>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56" presetClass="path" presetSubtype="0" accel="50000" decel="50000" fill="hold" nodeType="clickEffect">
                                  <p:stCondLst>
                                    <p:cond delay="0"/>
                                  </p:stCondLst>
                                  <p:childTnLst>
                                    <p:animMotion origin="layout" path="M -2.5E-6 2.59259E-6 L -0.00972 -0.04121 " pathEditMode="relative" rAng="0" ptsTypes="AA">
                                      <p:cBhvr>
                                        <p:cTn id="101" dur="2000" fill="hold"/>
                                        <p:tgtEl>
                                          <p:spTgt spid="55"/>
                                        </p:tgtEl>
                                        <p:attrNameLst>
                                          <p:attrName>ppt_x</p:attrName>
                                          <p:attrName>ppt_y</p:attrName>
                                        </p:attrNameLst>
                                      </p:cBhvr>
                                      <p:rCtr x="-486" y="-2060"/>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6" grpId="0"/>
      <p:bldP spid="59" grpId="0" animBg="1"/>
      <p:bldP spid="59" grpId="1" animBg="1"/>
      <p:bldP spid="61" grpId="0" animBg="1"/>
      <p:bldP spid="61" grpId="1" animBg="1"/>
      <p:bldP spid="62" grpId="0" animBg="1"/>
      <p:bldP spid="62" grpId="1" animBg="1"/>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0" y="6388100"/>
            <a:ext cx="933450" cy="4699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23974" name="Text Box 6"/>
          <p:cNvSpPr txBox="1">
            <a:spLocks noChangeArrowheads="1"/>
          </p:cNvSpPr>
          <p:nvPr/>
        </p:nvSpPr>
        <p:spPr bwMode="auto">
          <a:xfrm>
            <a:off x="0" y="88900"/>
            <a:ext cx="9144000" cy="823913"/>
          </a:xfrm>
          <a:prstGeom prst="rect">
            <a:avLst/>
          </a:prstGeom>
          <a:noFill/>
          <a:ln w="9525" algn="ctr">
            <a:noFill/>
            <a:miter lim="800000"/>
            <a:headEnd/>
            <a:tailEnd/>
          </a:ln>
          <a:effectLst/>
        </p:spPr>
        <p:txBody>
          <a:bodyPr>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3" name="CasellaDiTesto 2"/>
          <p:cNvSpPr txBox="1"/>
          <p:nvPr/>
        </p:nvSpPr>
        <p:spPr>
          <a:xfrm>
            <a:off x="129687" y="5628420"/>
            <a:ext cx="8943975" cy="579710"/>
          </a:xfrm>
          <a:prstGeom prst="rect">
            <a:avLst/>
          </a:prstGeom>
          <a:noFill/>
        </p:spPr>
        <p:txBody>
          <a:bodyPr>
            <a:spAutoFit/>
          </a:bodyPr>
          <a:lstStyle/>
          <a:p>
            <a:pPr>
              <a:lnSpc>
                <a:spcPts val="3800"/>
              </a:lnSpc>
              <a:defRPr/>
            </a:pPr>
            <a:r>
              <a:rPr lang="en-GB" sz="3600" dirty="0">
                <a:solidFill>
                  <a:srgbClr val="FF0000"/>
                </a:solidFill>
                <a:effectLst>
                  <a:outerShdw blurRad="38100" dist="38100" dir="2700000" algn="tl">
                    <a:srgbClr val="000000">
                      <a:alpha val="43137"/>
                    </a:srgbClr>
                  </a:outerShdw>
                </a:effectLst>
                <a:latin typeface="Calibri" pitchFamily="34" charset="0"/>
              </a:rPr>
              <a:t>OIB</a:t>
            </a:r>
            <a:r>
              <a:rPr lang="en-GB" sz="3600" dirty="0">
                <a:solidFill>
                  <a:schemeClr val="bg1"/>
                </a:solidFill>
                <a:effectLst>
                  <a:outerShdw blurRad="38100" dist="38100" dir="2700000" algn="tl">
                    <a:srgbClr val="000000">
                      <a:alpha val="43137"/>
                    </a:srgbClr>
                  </a:outerShdw>
                </a:effectLst>
                <a:latin typeface="Calibri" pitchFamily="34" charset="0"/>
              </a:rPr>
              <a:t> = Shallow source (~200 km depth)</a:t>
            </a:r>
          </a:p>
        </p:txBody>
      </p:sp>
      <p:grpSp>
        <p:nvGrpSpPr>
          <p:cNvPr id="2" name="Gruppo 70"/>
          <p:cNvGrpSpPr>
            <a:grpSpLocks/>
          </p:cNvGrpSpPr>
          <p:nvPr/>
        </p:nvGrpSpPr>
        <p:grpSpPr bwMode="auto">
          <a:xfrm>
            <a:off x="0" y="1576387"/>
            <a:ext cx="9144000" cy="4073525"/>
            <a:chOff x="0" y="1423686"/>
            <a:chExt cx="9150757" cy="4155311"/>
          </a:xfrm>
        </p:grpSpPr>
        <p:sp>
          <p:nvSpPr>
            <p:cNvPr id="5" name="Rettangolo 4"/>
            <p:cNvSpPr/>
            <p:nvPr/>
          </p:nvSpPr>
          <p:spPr>
            <a:xfrm>
              <a:off x="0" y="1423686"/>
              <a:ext cx="9144402" cy="4155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nvGrpSpPr>
            <p:cNvPr id="4" name="Gruppo 63"/>
            <p:cNvGrpSpPr>
              <a:grpSpLocks/>
            </p:cNvGrpSpPr>
            <p:nvPr/>
          </p:nvGrpSpPr>
          <p:grpSpPr bwMode="auto">
            <a:xfrm rot="16901">
              <a:off x="58695" y="1495420"/>
              <a:ext cx="9092062" cy="4010764"/>
              <a:chOff x="41335" y="1651000"/>
              <a:chExt cx="9092062" cy="4010764"/>
            </a:xfrm>
          </p:grpSpPr>
          <p:pic>
            <p:nvPicPr>
              <p:cNvPr id="7" name="Picture 2"/>
              <p:cNvPicPr>
                <a:picLocks noChangeAspect="1" noChangeArrowheads="1"/>
              </p:cNvPicPr>
              <p:nvPr/>
            </p:nvPicPr>
            <p:blipFill>
              <a:blip r:embed="rId3" cstate="print"/>
              <a:srcRect/>
              <a:stretch>
                <a:fillRect/>
              </a:stretch>
            </p:blipFill>
            <p:spPr bwMode="auto">
              <a:xfrm>
                <a:off x="41335" y="1651000"/>
                <a:ext cx="9092062" cy="4010764"/>
              </a:xfrm>
              <a:prstGeom prst="rect">
                <a:avLst/>
              </a:prstGeom>
              <a:noFill/>
              <a:ln w="9525">
                <a:noFill/>
                <a:miter lim="800000"/>
                <a:headEnd/>
                <a:tailEnd/>
              </a:ln>
            </p:spPr>
          </p:pic>
          <p:sp>
            <p:nvSpPr>
              <p:cNvPr id="8" name="Rettangolo 7"/>
              <p:cNvSpPr/>
              <p:nvPr/>
            </p:nvSpPr>
            <p:spPr>
              <a:xfrm>
                <a:off x="250645" y="1974431"/>
                <a:ext cx="249421" cy="550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latin typeface="Calibri" pitchFamily="34" charset="0"/>
                </a:endParaRPr>
              </a:p>
            </p:txBody>
          </p:sp>
        </p:grpSp>
      </p:grpSp>
      <p:sp>
        <p:nvSpPr>
          <p:cNvPr id="9" name="CasellaDiTesto 8"/>
          <p:cNvSpPr txBox="1">
            <a:spLocks noChangeArrowheads="1"/>
          </p:cNvSpPr>
          <p:nvPr/>
        </p:nvSpPr>
        <p:spPr bwMode="auto">
          <a:xfrm>
            <a:off x="5671406" y="1827090"/>
            <a:ext cx="3281362" cy="708025"/>
          </a:xfrm>
          <a:prstGeom prst="rect">
            <a:avLst/>
          </a:prstGeom>
          <a:noFill/>
          <a:ln w="9525">
            <a:noFill/>
            <a:miter lim="800000"/>
            <a:headEnd/>
            <a:tailEnd/>
          </a:ln>
        </p:spPr>
        <p:txBody>
          <a:bodyPr>
            <a:spAutoFit/>
          </a:bodyPr>
          <a:lstStyle/>
          <a:p>
            <a:pPr algn="ctr"/>
            <a:r>
              <a:rPr lang="en-GB" sz="2000">
                <a:solidFill>
                  <a:schemeClr val="tx1"/>
                </a:solidFill>
                <a:effectLst/>
                <a:latin typeface="Calibri" pitchFamily="34" charset="0"/>
              </a:rPr>
              <a:t>Wilson (1963) Can. J. Phys., 41, 863-870</a:t>
            </a:r>
          </a:p>
        </p:txBody>
      </p:sp>
      <p:cxnSp>
        <p:nvCxnSpPr>
          <p:cNvPr id="10" name="Connettore 1 9"/>
          <p:cNvCxnSpPr/>
          <p:nvPr/>
        </p:nvCxnSpPr>
        <p:spPr>
          <a:xfrm>
            <a:off x="5508625" y="5245099"/>
            <a:ext cx="3519488"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114300" y="5487987"/>
            <a:ext cx="31680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
          <p:cNvPicPr>
            <a:picLocks noChangeAspect="1"/>
          </p:cNvPicPr>
          <p:nvPr/>
        </p:nvPicPr>
        <p:blipFill>
          <a:blip r:embed="rId4" cstate="print"/>
          <a:srcRect t="6466" b="4042"/>
          <a:stretch>
            <a:fillRect/>
          </a:stretch>
        </p:blipFill>
        <p:spPr bwMode="auto">
          <a:xfrm>
            <a:off x="0" y="0"/>
            <a:ext cx="9144000" cy="1805354"/>
          </a:xfrm>
          <a:prstGeom prst="rect">
            <a:avLst/>
          </a:prstGeom>
          <a:noFill/>
          <a:ln w="9525">
            <a:noFill/>
            <a:miter lim="800000"/>
            <a:headEnd/>
            <a:tailEnd/>
          </a:ln>
        </p:spPr>
      </p:pic>
      <p:sp>
        <p:nvSpPr>
          <p:cNvPr id="14" name="Figura a mano libera 13"/>
          <p:cNvSpPr/>
          <p:nvPr/>
        </p:nvSpPr>
        <p:spPr bwMode="auto">
          <a:xfrm>
            <a:off x="2328672" y="320040"/>
            <a:ext cx="609600" cy="338328"/>
          </a:xfrm>
          <a:custGeom>
            <a:avLst/>
            <a:gdLst>
              <a:gd name="connsiteX0" fmla="*/ 0 w 804672"/>
              <a:gd name="connsiteY0" fmla="*/ 312928 h 325120"/>
              <a:gd name="connsiteX1" fmla="*/ 487680 w 804672"/>
              <a:gd name="connsiteY1" fmla="*/ 2032 h 325120"/>
              <a:gd name="connsiteX2" fmla="*/ 804672 w 804672"/>
              <a:gd name="connsiteY2" fmla="*/ 325120 h 325120"/>
              <a:gd name="connsiteX3" fmla="*/ 804672 w 804672"/>
              <a:gd name="connsiteY3" fmla="*/ 325120 h 325120"/>
              <a:gd name="connsiteX4" fmla="*/ 804672 w 804672"/>
              <a:gd name="connsiteY4" fmla="*/ 325120 h 325120"/>
              <a:gd name="connsiteX0" fmla="*/ 0 w 804672"/>
              <a:gd name="connsiteY0" fmla="*/ 310896 h 323088"/>
              <a:gd name="connsiteX1" fmla="*/ 487680 w 804672"/>
              <a:gd name="connsiteY1" fmla="*/ 0 h 323088"/>
              <a:gd name="connsiteX2" fmla="*/ 804672 w 804672"/>
              <a:gd name="connsiteY2" fmla="*/ 323088 h 323088"/>
              <a:gd name="connsiteX3" fmla="*/ 804672 w 804672"/>
              <a:gd name="connsiteY3" fmla="*/ 323088 h 323088"/>
              <a:gd name="connsiteX4" fmla="*/ 804672 w 804672"/>
              <a:gd name="connsiteY4" fmla="*/ 323088 h 323088"/>
              <a:gd name="connsiteX0" fmla="*/ 0 w 804672"/>
              <a:gd name="connsiteY0" fmla="*/ 310896 h 323088"/>
              <a:gd name="connsiteX1" fmla="*/ 487680 w 804672"/>
              <a:gd name="connsiteY1" fmla="*/ 0 h 323088"/>
              <a:gd name="connsiteX2" fmla="*/ 804672 w 804672"/>
              <a:gd name="connsiteY2" fmla="*/ 323088 h 323088"/>
              <a:gd name="connsiteX3" fmla="*/ 804672 w 804672"/>
              <a:gd name="connsiteY3" fmla="*/ 323088 h 323088"/>
              <a:gd name="connsiteX4" fmla="*/ 804672 w 804672"/>
              <a:gd name="connsiteY4" fmla="*/ 323088 h 323088"/>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4" fmla="*/ 633984 w 633984"/>
              <a:gd name="connsiteY4" fmla="*/ 323088 h 323088"/>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4" fmla="*/ 633984 w 633984"/>
              <a:gd name="connsiteY4" fmla="*/ 323088 h 323088"/>
              <a:gd name="connsiteX0" fmla="*/ 0 w 633984"/>
              <a:gd name="connsiteY0" fmla="*/ 292608 h 371856"/>
              <a:gd name="connsiteX1" fmla="*/ 316992 w 633984"/>
              <a:gd name="connsiteY1" fmla="*/ 0 h 371856"/>
              <a:gd name="connsiteX2" fmla="*/ 633984 w 633984"/>
              <a:gd name="connsiteY2" fmla="*/ 323088 h 371856"/>
              <a:gd name="connsiteX3" fmla="*/ 633984 w 633984"/>
              <a:gd name="connsiteY3" fmla="*/ 323088 h 371856"/>
              <a:gd name="connsiteX4" fmla="*/ 426720 w 633984"/>
              <a:gd name="connsiteY4" fmla="*/ 371856 h 371856"/>
              <a:gd name="connsiteX0" fmla="*/ 0 w 633984"/>
              <a:gd name="connsiteY0" fmla="*/ 292608 h 323088"/>
              <a:gd name="connsiteX1" fmla="*/ 316992 w 633984"/>
              <a:gd name="connsiteY1" fmla="*/ 0 h 323088"/>
              <a:gd name="connsiteX2" fmla="*/ 633984 w 633984"/>
              <a:gd name="connsiteY2" fmla="*/ 323088 h 323088"/>
              <a:gd name="connsiteX3" fmla="*/ 633984 w 633984"/>
              <a:gd name="connsiteY3" fmla="*/ 323088 h 323088"/>
              <a:gd name="connsiteX0" fmla="*/ 0 w 649224"/>
              <a:gd name="connsiteY0" fmla="*/ 292608 h 475488"/>
              <a:gd name="connsiteX1" fmla="*/ 316992 w 649224"/>
              <a:gd name="connsiteY1" fmla="*/ 0 h 475488"/>
              <a:gd name="connsiteX2" fmla="*/ 633984 w 649224"/>
              <a:gd name="connsiteY2" fmla="*/ 323088 h 475488"/>
              <a:gd name="connsiteX3" fmla="*/ 408432 w 649224"/>
              <a:gd name="connsiteY3" fmla="*/ 475488 h 475488"/>
              <a:gd name="connsiteX0" fmla="*/ 0 w 633984"/>
              <a:gd name="connsiteY0" fmla="*/ 292608 h 323088"/>
              <a:gd name="connsiteX1" fmla="*/ 316992 w 633984"/>
              <a:gd name="connsiteY1" fmla="*/ 0 h 323088"/>
              <a:gd name="connsiteX2" fmla="*/ 633984 w 633984"/>
              <a:gd name="connsiteY2" fmla="*/ 323088 h 323088"/>
              <a:gd name="connsiteX0" fmla="*/ 0 w 573024"/>
              <a:gd name="connsiteY0" fmla="*/ 292608 h 304800"/>
              <a:gd name="connsiteX1" fmla="*/ 316992 w 573024"/>
              <a:gd name="connsiteY1" fmla="*/ 0 h 304800"/>
              <a:gd name="connsiteX2" fmla="*/ 573024 w 573024"/>
              <a:gd name="connsiteY2" fmla="*/ 304800 h 304800"/>
              <a:gd name="connsiteX0" fmla="*/ 0 w 573024"/>
              <a:gd name="connsiteY0" fmla="*/ 292608 h 304800"/>
              <a:gd name="connsiteX1" fmla="*/ 316992 w 573024"/>
              <a:gd name="connsiteY1" fmla="*/ 0 h 304800"/>
              <a:gd name="connsiteX2" fmla="*/ 573024 w 573024"/>
              <a:gd name="connsiteY2" fmla="*/ 304800 h 304800"/>
              <a:gd name="connsiteX0" fmla="*/ 0 w 609600"/>
              <a:gd name="connsiteY0" fmla="*/ 292608 h 292608"/>
              <a:gd name="connsiteX1" fmla="*/ 316992 w 609600"/>
              <a:gd name="connsiteY1" fmla="*/ 0 h 292608"/>
              <a:gd name="connsiteX2" fmla="*/ 609600 w 609600"/>
              <a:gd name="connsiteY2" fmla="*/ 286512 h 292608"/>
              <a:gd name="connsiteX0" fmla="*/ 0 w 609600"/>
              <a:gd name="connsiteY0" fmla="*/ 338328 h 338328"/>
              <a:gd name="connsiteX1" fmla="*/ 311277 w 609600"/>
              <a:gd name="connsiteY1" fmla="*/ 0 h 338328"/>
              <a:gd name="connsiteX2" fmla="*/ 609600 w 609600"/>
              <a:gd name="connsiteY2" fmla="*/ 332232 h 338328"/>
              <a:gd name="connsiteX0" fmla="*/ 0 w 609600"/>
              <a:gd name="connsiteY0" fmla="*/ 338328 h 338328"/>
              <a:gd name="connsiteX1" fmla="*/ 311277 w 609600"/>
              <a:gd name="connsiteY1" fmla="*/ 0 h 338328"/>
              <a:gd name="connsiteX2" fmla="*/ 609600 w 609600"/>
              <a:gd name="connsiteY2" fmla="*/ 332232 h 338328"/>
              <a:gd name="connsiteX0" fmla="*/ 0 w 609600"/>
              <a:gd name="connsiteY0" fmla="*/ 338328 h 338328"/>
              <a:gd name="connsiteX1" fmla="*/ 311277 w 609600"/>
              <a:gd name="connsiteY1" fmla="*/ 0 h 338328"/>
              <a:gd name="connsiteX2" fmla="*/ 609600 w 609600"/>
              <a:gd name="connsiteY2" fmla="*/ 332232 h 338328"/>
            </a:gdLst>
            <a:ahLst/>
            <a:cxnLst>
              <a:cxn ang="0">
                <a:pos x="connsiteX0" y="connsiteY0"/>
              </a:cxn>
              <a:cxn ang="0">
                <a:pos x="connsiteX1" y="connsiteY1"/>
              </a:cxn>
              <a:cxn ang="0">
                <a:pos x="connsiteX2" y="connsiteY2"/>
              </a:cxn>
            </a:cxnLst>
            <a:rect l="l" t="t" r="r" b="b"/>
            <a:pathLst>
              <a:path w="609600" h="338328">
                <a:moveTo>
                  <a:pt x="0" y="338328"/>
                </a:moveTo>
                <a:cubicBezTo>
                  <a:pt x="195072" y="236728"/>
                  <a:pt x="226695" y="223139"/>
                  <a:pt x="311277" y="0"/>
                </a:cubicBezTo>
                <a:cubicBezTo>
                  <a:pt x="369951" y="227965"/>
                  <a:pt x="490728" y="283464"/>
                  <a:pt x="609600" y="332232"/>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5" name="CasellaDiTesto 14"/>
          <p:cNvSpPr txBox="1"/>
          <p:nvPr/>
        </p:nvSpPr>
        <p:spPr>
          <a:xfrm>
            <a:off x="1990746" y="584382"/>
            <a:ext cx="1305165" cy="523220"/>
          </a:xfrm>
          <a:prstGeom prst="rect">
            <a:avLst/>
          </a:prstGeom>
          <a:noFill/>
        </p:spPr>
        <p:txBody>
          <a:bodyPr wrap="none" rtlCol="0">
            <a:spAutoFit/>
          </a:bodyPr>
          <a:lstStyle/>
          <a:p>
            <a:r>
              <a:rPr lang="en-GB" sz="2800" b="1" dirty="0">
                <a:solidFill>
                  <a:srgbClr val="FF0000"/>
                </a:solidFill>
                <a:effectLst/>
                <a:latin typeface="Bradley Hand ITC" panose="03070402050302030203" pitchFamily="66" charset="0"/>
              </a:rPr>
              <a:t>shallow</a:t>
            </a:r>
          </a:p>
        </p:txBody>
      </p:sp>
      <p:sp>
        <p:nvSpPr>
          <p:cNvPr id="16" name="Ovale 15"/>
          <p:cNvSpPr/>
          <p:nvPr/>
        </p:nvSpPr>
        <p:spPr bwMode="auto">
          <a:xfrm>
            <a:off x="2495549" y="2571749"/>
            <a:ext cx="504000" cy="504000"/>
          </a:xfrm>
          <a:prstGeom prst="ellipse">
            <a:avLst/>
          </a:prstGeom>
          <a:solidFill>
            <a:srgbClr val="FF0000"/>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Ovale 16"/>
          <p:cNvSpPr/>
          <p:nvPr/>
        </p:nvSpPr>
        <p:spPr bwMode="auto">
          <a:xfrm>
            <a:off x="3009899" y="2886074"/>
            <a:ext cx="504000" cy="504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CasellaDiTesto 17"/>
          <p:cNvSpPr txBox="1"/>
          <p:nvPr/>
        </p:nvSpPr>
        <p:spPr>
          <a:xfrm>
            <a:off x="129687" y="6152295"/>
            <a:ext cx="8943975" cy="579710"/>
          </a:xfrm>
          <a:prstGeom prst="rect">
            <a:avLst/>
          </a:prstGeom>
          <a:noFill/>
        </p:spPr>
        <p:txBody>
          <a:bodyPr>
            <a:spAutoFit/>
          </a:bodyPr>
          <a:lstStyle/>
          <a:p>
            <a:pPr>
              <a:lnSpc>
                <a:spcPts val="3800"/>
              </a:lnSpc>
              <a:defRPr/>
            </a:pPr>
            <a:r>
              <a:rPr lang="en-GB" sz="3600" dirty="0">
                <a:solidFill>
                  <a:srgbClr val="0066FF"/>
                </a:solidFill>
                <a:effectLst>
                  <a:outerShdw blurRad="38100" dist="38100" dir="2700000" algn="tl">
                    <a:srgbClr val="000000">
                      <a:alpha val="43137"/>
                    </a:srgbClr>
                  </a:outerShdw>
                </a:effectLst>
                <a:latin typeface="Calibri" pitchFamily="34" charset="0"/>
              </a:rPr>
              <a:t>MORB</a:t>
            </a:r>
            <a:r>
              <a:rPr lang="en-GB" sz="3600" dirty="0">
                <a:solidFill>
                  <a:schemeClr val="bg1"/>
                </a:solidFill>
                <a:effectLst>
                  <a:outerShdw blurRad="38100" dist="38100" dir="2700000" algn="tl">
                    <a:srgbClr val="000000">
                      <a:alpha val="43137"/>
                    </a:srgbClr>
                  </a:outerShdw>
                </a:effectLst>
                <a:latin typeface="Calibri" pitchFamily="34" charset="0"/>
              </a:rPr>
              <a:t> = Deep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animBg="1"/>
      <p:bldP spid="15" grpId="0"/>
      <p:bldP spid="16" grpId="0" animBg="1"/>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asellaDiTesto 43"/>
          <p:cNvSpPr txBox="1"/>
          <p:nvPr/>
        </p:nvSpPr>
        <p:spPr>
          <a:xfrm>
            <a:off x="317500" y="5996234"/>
            <a:ext cx="7773988" cy="369332"/>
          </a:xfrm>
          <a:prstGeom prst="rect">
            <a:avLst/>
          </a:prstGeom>
          <a:noFill/>
        </p:spPr>
        <p:txBody>
          <a:bodyPr wrap="square">
            <a:spAutoFit/>
          </a:bodyPr>
          <a:lstStyle/>
          <a:p>
            <a:pPr eaLnBrk="0" hangingPunct="0">
              <a:defRPr/>
            </a:pPr>
            <a:r>
              <a:rPr lang="en-GB" dirty="0">
                <a:solidFill>
                  <a:schemeClr val="bg1"/>
                </a:solidFill>
                <a:effectLst>
                  <a:outerShdw blurRad="38100" dist="38100" dir="2700000" algn="tl">
                    <a:srgbClr val="000000"/>
                  </a:outerShdw>
                </a:effectLst>
                <a:latin typeface="Calibri" pitchFamily="34" charset="0"/>
                <a:cs typeface="Arial" pitchFamily="34" charset="0"/>
              </a:rPr>
              <a:t>Anderson  and </a:t>
            </a:r>
            <a:r>
              <a:rPr lang="en-GB" dirty="0" err="1">
                <a:solidFill>
                  <a:schemeClr val="bg1"/>
                </a:solidFill>
                <a:effectLst>
                  <a:outerShdw blurRad="38100" dist="38100" dir="2700000" algn="tl">
                    <a:srgbClr val="000000"/>
                  </a:outerShdw>
                </a:effectLst>
                <a:latin typeface="Calibri" pitchFamily="34" charset="0"/>
                <a:cs typeface="Arial" pitchFamily="34" charset="0"/>
              </a:rPr>
              <a:t>Natland</a:t>
            </a:r>
            <a:r>
              <a:rPr lang="en-GB" dirty="0">
                <a:solidFill>
                  <a:schemeClr val="bg1"/>
                </a:solidFill>
                <a:effectLst>
                  <a:outerShdw blurRad="38100" dist="38100" dir="2700000" algn="tl">
                    <a:srgbClr val="000000"/>
                  </a:outerShdw>
                </a:effectLst>
                <a:latin typeface="Calibri" pitchFamily="34" charset="0"/>
                <a:cs typeface="Arial" pitchFamily="34" charset="0"/>
              </a:rPr>
              <a:t> (2014) Proc. Natl. Acad. Sci. 111, E4298-E4304</a:t>
            </a:r>
          </a:p>
        </p:txBody>
      </p:sp>
      <p:sp>
        <p:nvSpPr>
          <p:cNvPr id="45" name="CasellaDiTesto 44"/>
          <p:cNvSpPr txBox="1"/>
          <p:nvPr/>
        </p:nvSpPr>
        <p:spPr>
          <a:xfrm>
            <a:off x="317500" y="749546"/>
            <a:ext cx="8826500" cy="646331"/>
          </a:xfrm>
          <a:prstGeom prst="rect">
            <a:avLst/>
          </a:prstGeom>
          <a:noFill/>
        </p:spPr>
        <p:txBody>
          <a:bodyPr wrap="square">
            <a:spAutoFit/>
          </a:bodyPr>
          <a:lstStyle/>
          <a:p>
            <a:pPr algn="ctr" eaLnBrk="0" hangingPunct="0">
              <a:defRPr/>
            </a:pPr>
            <a:r>
              <a:rPr lang="en-GB" sz="3600" dirty="0">
                <a:solidFill>
                  <a:schemeClr val="bg1"/>
                </a:solidFill>
                <a:effectLst>
                  <a:outerShdw blurRad="38100" dist="38100" dir="2700000" algn="tl">
                    <a:srgbClr val="000000"/>
                  </a:outerShdw>
                </a:effectLst>
                <a:latin typeface="Calibri" pitchFamily="34" charset="0"/>
                <a:cs typeface="Arial" pitchFamily="34" charset="0"/>
              </a:rPr>
              <a:t>“New” paradigm:</a:t>
            </a:r>
            <a:endParaRPr lang="en-GB" sz="2800" dirty="0">
              <a:solidFill>
                <a:schemeClr val="bg1"/>
              </a:solidFill>
              <a:effectLst>
                <a:outerShdw blurRad="38100" dist="38100" dir="2700000" algn="tl">
                  <a:srgbClr val="000000"/>
                </a:outerShdw>
              </a:effectLst>
              <a:latin typeface="Calibri" pitchFamily="34" charset="0"/>
              <a:cs typeface="Arial" pitchFamily="34" charset="0"/>
            </a:endParaRPr>
          </a:p>
        </p:txBody>
      </p:sp>
      <p:pic>
        <p:nvPicPr>
          <p:cNvPr id="135170" name="Picture 2" descr="http://www.pnas.org/content/111/41/E4298/F1.medium.gif"/>
          <p:cNvPicPr>
            <a:picLocks noChangeAspect="1" noChangeArrowheads="1"/>
          </p:cNvPicPr>
          <p:nvPr/>
        </p:nvPicPr>
        <p:blipFill>
          <a:blip r:embed="rId3" cstate="print"/>
          <a:srcRect/>
          <a:stretch>
            <a:fillRect/>
          </a:stretch>
        </p:blipFill>
        <p:spPr bwMode="auto">
          <a:xfrm>
            <a:off x="3795695" y="1724025"/>
            <a:ext cx="5242798" cy="4253817"/>
          </a:xfrm>
          <a:prstGeom prst="rect">
            <a:avLst/>
          </a:prstGeom>
          <a:noFill/>
        </p:spPr>
      </p:pic>
      <p:sp>
        <p:nvSpPr>
          <p:cNvPr id="6"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7" name="CasellaDiTesto 6"/>
          <p:cNvSpPr txBox="1"/>
          <p:nvPr/>
        </p:nvSpPr>
        <p:spPr>
          <a:xfrm>
            <a:off x="184150" y="4340471"/>
            <a:ext cx="3140075" cy="523220"/>
          </a:xfrm>
          <a:prstGeom prst="rect">
            <a:avLst/>
          </a:prstGeom>
          <a:noFill/>
        </p:spPr>
        <p:txBody>
          <a:bodyPr wrap="square">
            <a:spAutoFit/>
          </a:bodyPr>
          <a:lstStyle/>
          <a:p>
            <a:pP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MORB source deep</a:t>
            </a:r>
          </a:p>
        </p:txBody>
      </p:sp>
      <p:sp>
        <p:nvSpPr>
          <p:cNvPr id="8" name="CasellaDiTesto 7"/>
          <p:cNvSpPr txBox="1"/>
          <p:nvPr/>
        </p:nvSpPr>
        <p:spPr>
          <a:xfrm>
            <a:off x="184150" y="2806946"/>
            <a:ext cx="3016250" cy="523220"/>
          </a:xfrm>
          <a:prstGeom prst="rect">
            <a:avLst/>
          </a:prstGeom>
          <a:noFill/>
        </p:spPr>
        <p:txBody>
          <a:bodyPr wrap="square">
            <a:spAutoFit/>
          </a:bodyPr>
          <a:lstStyle/>
          <a:p>
            <a:pPr eaLnBrk="0" hangingPunct="0">
              <a:defRPr/>
            </a:pPr>
            <a:r>
              <a:rPr lang="en-GB" sz="2800" dirty="0">
                <a:solidFill>
                  <a:schemeClr val="bg1"/>
                </a:solidFill>
                <a:effectLst>
                  <a:outerShdw blurRad="38100" dist="38100" dir="2700000" algn="tl">
                    <a:srgbClr val="000000"/>
                  </a:outerShdw>
                </a:effectLst>
                <a:latin typeface="Calibri" pitchFamily="34" charset="0"/>
                <a:cs typeface="Arial" pitchFamily="34" charset="0"/>
              </a:rPr>
              <a:t>OIB source shallow</a:t>
            </a:r>
          </a:p>
        </p:txBody>
      </p:sp>
      <p:sp>
        <p:nvSpPr>
          <p:cNvPr id="9" name="Freccia a destra 8"/>
          <p:cNvSpPr/>
          <p:nvPr/>
        </p:nvSpPr>
        <p:spPr bwMode="auto">
          <a:xfrm>
            <a:off x="3114675" y="4429125"/>
            <a:ext cx="1285875" cy="352425"/>
          </a:xfrm>
          <a:prstGeom prst="rightArrow">
            <a:avLst>
              <a:gd name="adj1" fmla="val 50000"/>
              <a:gd name="adj2" fmla="val 82432"/>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 name="Freccia a destra 9"/>
          <p:cNvSpPr/>
          <p:nvPr/>
        </p:nvSpPr>
        <p:spPr bwMode="auto">
          <a:xfrm>
            <a:off x="3114675" y="2905125"/>
            <a:ext cx="1285875" cy="352425"/>
          </a:xfrm>
          <a:prstGeom prst="rightArrow">
            <a:avLst>
              <a:gd name="adj1" fmla="val 50000"/>
              <a:gd name="adj2" fmla="val 8243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7" grpId="0"/>
      <p:bldP spid="8"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bwMode="auto">
          <a:xfrm>
            <a:off x="879961" y="832338"/>
            <a:ext cx="3774831" cy="5555761"/>
          </a:xfrm>
          <a:prstGeom prst="rect">
            <a:avLst/>
          </a:prstGeom>
          <a:gradFill flip="none" rotWithShape="1">
            <a:gsLst>
              <a:gs pos="38000">
                <a:srgbClr val="FF0000"/>
              </a:gs>
              <a:gs pos="100000">
                <a:srgbClr val="0066FF"/>
              </a:gs>
              <a:gs pos="0">
                <a:srgbClr val="FF0000"/>
              </a:gs>
              <a:gs pos="22000">
                <a:srgbClr val="FF0000"/>
              </a:gs>
              <a:gs pos="100000">
                <a:srgbClr val="0066FF"/>
              </a:gs>
              <a:gs pos="59000">
                <a:srgbClr val="0066FF"/>
              </a:gs>
              <a:gs pos="0">
                <a:srgbClr val="FF0000"/>
              </a:gs>
              <a:gs pos="100000">
                <a:srgbClr val="FFFFFF">
                  <a:alpha val="0"/>
                </a:srgbClr>
              </a:gs>
            </a:gsLst>
            <a:lin ang="162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5" name="Gruppo 14"/>
          <p:cNvGrpSpPr/>
          <p:nvPr/>
        </p:nvGrpSpPr>
        <p:grpSpPr>
          <a:xfrm>
            <a:off x="4970582" y="832338"/>
            <a:ext cx="3777909" cy="5555762"/>
            <a:chOff x="4712676" y="832338"/>
            <a:chExt cx="3777909" cy="5555762"/>
          </a:xfrm>
        </p:grpSpPr>
        <p:sp>
          <p:nvSpPr>
            <p:cNvPr id="10" name="Rettangolo 9"/>
            <p:cNvSpPr/>
            <p:nvPr/>
          </p:nvSpPr>
          <p:spPr bwMode="auto">
            <a:xfrm>
              <a:off x="4712677" y="832339"/>
              <a:ext cx="3774831" cy="2868804"/>
            </a:xfrm>
            <a:prstGeom prst="rect">
              <a:avLst/>
            </a:prstGeom>
            <a:gradFill flip="none" rotWithShape="1">
              <a:gsLst>
                <a:gs pos="0">
                  <a:srgbClr val="FF0000"/>
                </a:gs>
                <a:gs pos="100000">
                  <a:srgbClr val="0066FF"/>
                </a:gs>
                <a:gs pos="0">
                  <a:srgbClr val="FF0000"/>
                </a:gs>
                <a:gs pos="22000">
                  <a:srgbClr val="FF0000"/>
                </a:gs>
                <a:gs pos="100000">
                  <a:srgbClr val="0066FF"/>
                </a:gs>
                <a:gs pos="59000">
                  <a:srgbClr val="0066FF"/>
                </a:gs>
                <a:gs pos="0">
                  <a:srgbClr val="FF0000"/>
                </a:gs>
                <a:gs pos="100000">
                  <a:srgbClr val="FFFFFF">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Rettangolo 12"/>
            <p:cNvSpPr/>
            <p:nvPr/>
          </p:nvSpPr>
          <p:spPr bwMode="auto">
            <a:xfrm>
              <a:off x="4712676" y="3701143"/>
              <a:ext cx="3774831" cy="2686957"/>
            </a:xfrm>
            <a:prstGeom prst="rect">
              <a:avLst/>
            </a:prstGeom>
            <a:gradFill flip="none" rotWithShape="1">
              <a:gsLst>
                <a:gs pos="22000">
                  <a:srgbClr val="0066FF"/>
                </a:gs>
                <a:gs pos="100000">
                  <a:srgbClr val="FF0000"/>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4" name="Rettangolo 13"/>
            <p:cNvSpPr/>
            <p:nvPr/>
          </p:nvSpPr>
          <p:spPr bwMode="auto">
            <a:xfrm>
              <a:off x="4715754" y="832338"/>
              <a:ext cx="3774831" cy="5555761"/>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16" name="CasellaDiTesto 15"/>
          <p:cNvSpPr txBox="1"/>
          <p:nvPr/>
        </p:nvSpPr>
        <p:spPr>
          <a:xfrm>
            <a:off x="879229" y="855787"/>
            <a:ext cx="3775563" cy="830997"/>
          </a:xfrm>
          <a:prstGeom prst="rect">
            <a:avLst/>
          </a:prstGeom>
          <a:noFill/>
        </p:spPr>
        <p:txBody>
          <a:bodyPr wrap="square" rtlCol="0">
            <a:spAutoFit/>
          </a:bodyPr>
          <a:lstStyle/>
          <a:p>
            <a:pPr algn="ctr"/>
            <a:r>
              <a:rPr lang="en-GB" sz="2400" dirty="0">
                <a:solidFill>
                  <a:schemeClr val="bg1"/>
                </a:solidFill>
                <a:latin typeface="Calibri" pitchFamily="34" charset="0"/>
              </a:rPr>
              <a:t>Classically accepted heat distribution with depth</a:t>
            </a:r>
          </a:p>
        </p:txBody>
      </p:sp>
      <p:sp>
        <p:nvSpPr>
          <p:cNvPr id="17" name="CasellaDiTesto 16"/>
          <p:cNvSpPr txBox="1"/>
          <p:nvPr/>
        </p:nvSpPr>
        <p:spPr>
          <a:xfrm>
            <a:off x="4958860" y="855787"/>
            <a:ext cx="3775563" cy="1200329"/>
          </a:xfrm>
          <a:prstGeom prst="rect">
            <a:avLst/>
          </a:prstGeom>
          <a:noFill/>
        </p:spPr>
        <p:txBody>
          <a:bodyPr wrap="square" rtlCol="0">
            <a:spAutoFit/>
          </a:bodyPr>
          <a:lstStyle/>
          <a:p>
            <a:pPr algn="ctr"/>
            <a:r>
              <a:rPr lang="en-GB" sz="2400" dirty="0">
                <a:solidFill>
                  <a:schemeClr val="bg1"/>
                </a:solidFill>
                <a:latin typeface="Calibri" pitchFamily="34" charset="0"/>
              </a:rPr>
              <a:t>Alternative heat distribution with depth (with sub-adiabatic geotherm)</a:t>
            </a:r>
          </a:p>
        </p:txBody>
      </p:sp>
      <p:grpSp>
        <p:nvGrpSpPr>
          <p:cNvPr id="22" name="Gruppo 21"/>
          <p:cNvGrpSpPr/>
          <p:nvPr/>
        </p:nvGrpSpPr>
        <p:grpSpPr>
          <a:xfrm>
            <a:off x="408845" y="949570"/>
            <a:ext cx="461665" cy="5391638"/>
            <a:chOff x="304070" y="949570"/>
            <a:chExt cx="461665" cy="5391638"/>
          </a:xfrm>
        </p:grpSpPr>
        <p:cxnSp>
          <p:nvCxnSpPr>
            <p:cNvPr id="19" name="Connettore 2 18"/>
            <p:cNvCxnSpPr/>
            <p:nvPr/>
          </p:nvCxnSpPr>
          <p:spPr bwMode="auto">
            <a:xfrm>
              <a:off x="550981" y="949570"/>
              <a:ext cx="0" cy="5391638"/>
            </a:xfrm>
            <a:prstGeom prst="straightConnector1">
              <a:avLst/>
            </a:prstGeom>
            <a:noFill/>
            <a:ln w="28575" cap="flat" cmpd="sng" algn="ctr">
              <a:solidFill>
                <a:schemeClr val="bg1"/>
              </a:solidFill>
              <a:prstDash val="solid"/>
              <a:round/>
              <a:headEnd type="none" w="med" len="med"/>
              <a:tailEnd type="arrow"/>
            </a:ln>
            <a:effectLst/>
          </p:spPr>
        </p:cxnSp>
        <p:sp>
          <p:nvSpPr>
            <p:cNvPr id="21" name="CasellaDiTesto 20"/>
            <p:cNvSpPr txBox="1"/>
            <p:nvPr/>
          </p:nvSpPr>
          <p:spPr>
            <a:xfrm rot="16200000">
              <a:off x="-186250" y="3375523"/>
              <a:ext cx="1442305" cy="461665"/>
            </a:xfrm>
            <a:prstGeom prst="rect">
              <a:avLst/>
            </a:prstGeom>
            <a:solidFill>
              <a:schemeClr val="tx1"/>
            </a:solidFill>
          </p:spPr>
          <p:txBody>
            <a:bodyPr wrap="square" rtlCol="0">
              <a:spAutoFit/>
            </a:bodyPr>
            <a:lstStyle/>
            <a:p>
              <a:pPr algn="ctr"/>
              <a:r>
                <a:rPr lang="en-GB" sz="2400" dirty="0">
                  <a:solidFill>
                    <a:schemeClr val="bg1"/>
                  </a:solidFill>
                  <a:latin typeface="Calibri" pitchFamily="34" charset="0"/>
                </a:rPr>
                <a:t>Depth</a:t>
              </a:r>
            </a:p>
          </p:txBody>
        </p:sp>
      </p:grpSp>
      <p:sp>
        <p:nvSpPr>
          <p:cNvPr id="18"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20" name="CasellaDiTesto 19"/>
          <p:cNvSpPr txBox="1"/>
          <p:nvPr/>
        </p:nvSpPr>
        <p:spPr>
          <a:xfrm>
            <a:off x="2124071" y="2351212"/>
            <a:ext cx="1285880" cy="553998"/>
          </a:xfrm>
          <a:prstGeom prst="rect">
            <a:avLst/>
          </a:prstGeom>
          <a:noFill/>
        </p:spPr>
        <p:txBody>
          <a:bodyPr wrap="square" rtlCol="0">
            <a:spAutoFit/>
          </a:bodyPr>
          <a:lstStyle/>
          <a:p>
            <a:pPr algn="ctr"/>
            <a:r>
              <a:rPr lang="en-GB" sz="3000" dirty="0">
                <a:solidFill>
                  <a:schemeClr val="tx1"/>
                </a:solidFill>
                <a:latin typeface="Calibri" pitchFamily="34" charset="0"/>
              </a:rPr>
              <a:t>“Cold”</a:t>
            </a:r>
          </a:p>
        </p:txBody>
      </p:sp>
      <p:sp>
        <p:nvSpPr>
          <p:cNvPr id="23" name="CasellaDiTesto 22"/>
          <p:cNvSpPr txBox="1"/>
          <p:nvPr/>
        </p:nvSpPr>
        <p:spPr>
          <a:xfrm>
            <a:off x="2124071" y="4884862"/>
            <a:ext cx="1285880" cy="553998"/>
          </a:xfrm>
          <a:prstGeom prst="rect">
            <a:avLst/>
          </a:prstGeom>
          <a:noFill/>
        </p:spPr>
        <p:txBody>
          <a:bodyPr wrap="square" rtlCol="0">
            <a:spAutoFit/>
          </a:bodyPr>
          <a:lstStyle/>
          <a:p>
            <a:pPr algn="ctr"/>
            <a:r>
              <a:rPr lang="en-GB" sz="3000" dirty="0">
                <a:solidFill>
                  <a:schemeClr val="tx1"/>
                </a:solidFill>
                <a:latin typeface="Calibri" pitchFamily="34" charset="0"/>
              </a:rPr>
              <a:t>“Hot”</a:t>
            </a:r>
          </a:p>
        </p:txBody>
      </p:sp>
      <p:sp>
        <p:nvSpPr>
          <p:cNvPr id="24" name="CasellaDiTesto 23"/>
          <p:cNvSpPr txBox="1"/>
          <p:nvPr/>
        </p:nvSpPr>
        <p:spPr>
          <a:xfrm>
            <a:off x="6115046" y="1922587"/>
            <a:ext cx="1476380" cy="553998"/>
          </a:xfrm>
          <a:prstGeom prst="rect">
            <a:avLst/>
          </a:prstGeom>
          <a:noFill/>
        </p:spPr>
        <p:txBody>
          <a:bodyPr wrap="square" rtlCol="0">
            <a:spAutoFit/>
          </a:bodyPr>
          <a:lstStyle/>
          <a:p>
            <a:pPr algn="ctr"/>
            <a:r>
              <a:rPr lang="en-GB" sz="3000" dirty="0">
                <a:solidFill>
                  <a:schemeClr val="tx1"/>
                </a:solidFill>
                <a:latin typeface="Calibri" pitchFamily="34" charset="0"/>
              </a:rPr>
              <a:t>“Cold”</a:t>
            </a:r>
          </a:p>
        </p:txBody>
      </p:sp>
      <p:sp>
        <p:nvSpPr>
          <p:cNvPr id="25" name="CasellaDiTesto 24"/>
          <p:cNvSpPr txBox="1"/>
          <p:nvPr/>
        </p:nvSpPr>
        <p:spPr>
          <a:xfrm>
            <a:off x="6115046" y="3303712"/>
            <a:ext cx="1476380" cy="553998"/>
          </a:xfrm>
          <a:prstGeom prst="rect">
            <a:avLst/>
          </a:prstGeom>
          <a:noFill/>
        </p:spPr>
        <p:txBody>
          <a:bodyPr wrap="square" rtlCol="0">
            <a:spAutoFit/>
          </a:bodyPr>
          <a:lstStyle/>
          <a:p>
            <a:pPr algn="ctr"/>
            <a:r>
              <a:rPr lang="en-GB" sz="3000" dirty="0">
                <a:solidFill>
                  <a:schemeClr val="tx1"/>
                </a:solidFill>
                <a:latin typeface="Calibri" pitchFamily="34" charset="0"/>
              </a:rPr>
              <a:t>“Hot”</a:t>
            </a:r>
          </a:p>
        </p:txBody>
      </p:sp>
      <p:sp>
        <p:nvSpPr>
          <p:cNvPr id="26" name="CasellaDiTesto 25"/>
          <p:cNvSpPr txBox="1"/>
          <p:nvPr/>
        </p:nvSpPr>
        <p:spPr>
          <a:xfrm>
            <a:off x="6115046" y="5313487"/>
            <a:ext cx="1476380" cy="553998"/>
          </a:xfrm>
          <a:prstGeom prst="rect">
            <a:avLst/>
          </a:prstGeom>
          <a:noFill/>
        </p:spPr>
        <p:txBody>
          <a:bodyPr wrap="square" rtlCol="0">
            <a:spAutoFit/>
          </a:bodyPr>
          <a:lstStyle/>
          <a:p>
            <a:pPr algn="ctr"/>
            <a:r>
              <a:rPr lang="en-GB" sz="3000" dirty="0">
                <a:solidFill>
                  <a:schemeClr val="tx1"/>
                </a:solidFill>
                <a:latin typeface="Calibri" pitchFamily="34" charset="0"/>
              </a:rPr>
              <a:t>“Cold”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20"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Text Box 3"/>
          <p:cNvSpPr txBox="1">
            <a:spLocks noChangeArrowheads="1"/>
          </p:cNvSpPr>
          <p:nvPr/>
        </p:nvSpPr>
        <p:spPr bwMode="auto">
          <a:xfrm>
            <a:off x="324299" y="865188"/>
            <a:ext cx="8520802" cy="1384995"/>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In order to determine the heat content of two air masses it is necessary to measure the temperatures at the same pressure.</a:t>
            </a:r>
          </a:p>
        </p:txBody>
      </p:sp>
      <p:sp>
        <p:nvSpPr>
          <p:cNvPr id="822276" name="Text Box 4"/>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822277" name="Text Box 5"/>
          <p:cNvSpPr txBox="1">
            <a:spLocks noChangeArrowheads="1"/>
          </p:cNvSpPr>
          <p:nvPr/>
        </p:nvSpPr>
        <p:spPr bwMode="auto">
          <a:xfrm>
            <a:off x="317500" y="2254250"/>
            <a:ext cx="8421688" cy="4401205"/>
          </a:xfrm>
          <a:prstGeom prst="rect">
            <a:avLst/>
          </a:prstGeom>
          <a:noFill/>
          <a:ln w="9525">
            <a:noFill/>
            <a:miter lim="800000"/>
            <a:headEnd/>
            <a:tailEnd/>
          </a:ln>
          <a:effectLst/>
        </p:spPr>
        <p:txBody>
          <a:bodyPr wrap="square">
            <a:spAutoFit/>
          </a:bodyPr>
          <a:lstStyle/>
          <a:p>
            <a:pPr>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We need to know the heat content of two solid or melt masses. Also in this case we should compare these two masses at the same pressure.</a:t>
            </a:r>
          </a:p>
          <a:p>
            <a:pPr>
              <a:defRPr/>
            </a:pPr>
            <a:endParaRPr lang="en-GB" sz="1000" dirty="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For this reason a new temperature has been defined,  i.e. the</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 </a:t>
            </a:r>
            <a:r>
              <a:rPr lang="en-GB" sz="4000" dirty="0">
                <a:solidFill>
                  <a:srgbClr val="FFFF00"/>
                </a:solidFill>
                <a:effectLst>
                  <a:outerShdw blurRad="38100" dist="38100" dir="2700000" algn="tl">
                    <a:srgbClr val="000000"/>
                  </a:outerShdw>
                </a:effectLst>
                <a:latin typeface="Calibri" pitchFamily="34" charset="0"/>
                <a:sym typeface="Wingdings" pitchFamily="2" charset="2"/>
              </a:rPr>
              <a:t>Potential Temperature (Tp)</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t>
            </a:r>
          </a:p>
          <a:p>
            <a:pPr>
              <a:defRPr/>
            </a:pPr>
            <a:endParaRPr lang="en-GB" sz="1000" dirty="0">
              <a:solidFill>
                <a:srgbClr val="FFFF00"/>
              </a:solidFill>
              <a:effectLst>
                <a:outerShdw blurRad="38100" dist="38100" dir="2700000" algn="tl">
                  <a:srgbClr val="000000"/>
                </a:outerShdw>
              </a:effectLst>
              <a:latin typeface="Calibri" pitchFamily="34" charset="0"/>
              <a:sym typeface="Wingdings" pitchFamily="2" charset="2"/>
            </a:endParaRPr>
          </a:p>
          <a:p>
            <a:pPr algn="ctr">
              <a:defRPr/>
            </a:pPr>
            <a:r>
              <a:rPr lang="en-GB" sz="3600" u="sng" dirty="0">
                <a:solidFill>
                  <a:schemeClr val="bg1"/>
                </a:solidFill>
                <a:effectLst>
                  <a:outerShdw blurRad="38100" dist="38100" dir="2700000" algn="tl">
                    <a:srgbClr val="000000"/>
                  </a:outerShdw>
                </a:effectLst>
                <a:latin typeface="Calibri" pitchFamily="34" charset="0"/>
                <a:sym typeface="Wingdings" pitchFamily="2" charset="2"/>
              </a:rPr>
              <a:t>In this case the temperature of the mantle is referred to pressure = 1 atm</a:t>
            </a:r>
          </a:p>
          <a:p>
            <a:pPr algn="ctr">
              <a:defRPr/>
            </a:pPr>
            <a:r>
              <a:rPr lang="en-GB" sz="3600" u="sng" dirty="0">
                <a:solidFill>
                  <a:schemeClr val="bg1"/>
                </a:solidFill>
                <a:effectLst>
                  <a:outerShdw blurRad="38100" dist="38100" dir="2700000" algn="tl">
                    <a:srgbClr val="000000"/>
                  </a:outerShdw>
                </a:effectLst>
                <a:latin typeface="Calibri" pitchFamily="34" charset="0"/>
                <a:sym typeface="Wingdings" pitchFamily="2" charset="2"/>
              </a:rPr>
              <a:t>(i.e. pressure at sea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2276"/>
                                        </p:tgtEl>
                                        <p:attrNameLst>
                                          <p:attrName>style.visibility</p:attrName>
                                        </p:attrNameLst>
                                      </p:cBhvr>
                                      <p:to>
                                        <p:strVal val="visible"/>
                                      </p:to>
                                    </p:set>
                                    <p:animEffect transition="in" filter="fade">
                                      <p:cBhvr>
                                        <p:cTn id="7" dur="500"/>
                                        <p:tgtEl>
                                          <p:spTgt spid="822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2275">
                                            <p:txEl>
                                              <p:pRg st="0" end="0"/>
                                            </p:txEl>
                                          </p:spTgt>
                                        </p:tgtEl>
                                        <p:attrNameLst>
                                          <p:attrName>style.visibility</p:attrName>
                                        </p:attrNameLst>
                                      </p:cBhvr>
                                      <p:to>
                                        <p:strVal val="visible"/>
                                      </p:to>
                                    </p:set>
                                    <p:animEffect transition="in" filter="fade">
                                      <p:cBhvr>
                                        <p:cTn id="12" dur="500"/>
                                        <p:tgtEl>
                                          <p:spTgt spid="822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2277">
                                            <p:txEl>
                                              <p:pRg st="0" end="0"/>
                                            </p:txEl>
                                          </p:spTgt>
                                        </p:tgtEl>
                                        <p:attrNameLst>
                                          <p:attrName>style.visibility</p:attrName>
                                        </p:attrNameLst>
                                      </p:cBhvr>
                                      <p:to>
                                        <p:strVal val="visible"/>
                                      </p:to>
                                    </p:set>
                                    <p:animEffect transition="in" filter="fade">
                                      <p:cBhvr>
                                        <p:cTn id="17" dur="500"/>
                                        <p:tgtEl>
                                          <p:spTgt spid="8222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2277">
                                            <p:txEl>
                                              <p:pRg st="2" end="2"/>
                                            </p:txEl>
                                          </p:spTgt>
                                        </p:tgtEl>
                                        <p:attrNameLst>
                                          <p:attrName>style.visibility</p:attrName>
                                        </p:attrNameLst>
                                      </p:cBhvr>
                                      <p:to>
                                        <p:strVal val="visible"/>
                                      </p:to>
                                    </p:set>
                                    <p:animEffect transition="in" filter="fade">
                                      <p:cBhvr>
                                        <p:cTn id="22" dur="500"/>
                                        <p:tgtEl>
                                          <p:spTgt spid="8222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2277">
                                            <p:txEl>
                                              <p:pRg st="4" end="4"/>
                                            </p:txEl>
                                          </p:spTgt>
                                        </p:tgtEl>
                                        <p:attrNameLst>
                                          <p:attrName>style.visibility</p:attrName>
                                        </p:attrNameLst>
                                      </p:cBhvr>
                                      <p:to>
                                        <p:strVal val="visible"/>
                                      </p:to>
                                    </p:set>
                                    <p:animEffect transition="in" filter="fade">
                                      <p:cBhvr>
                                        <p:cTn id="27" dur="500"/>
                                        <p:tgtEl>
                                          <p:spTgt spid="822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2277">
                                            <p:txEl>
                                              <p:pRg st="5" end="5"/>
                                            </p:txEl>
                                          </p:spTgt>
                                        </p:tgtEl>
                                        <p:attrNameLst>
                                          <p:attrName>style.visibility</p:attrName>
                                        </p:attrNameLst>
                                      </p:cBhvr>
                                      <p:to>
                                        <p:strVal val="visible"/>
                                      </p:to>
                                    </p:set>
                                    <p:animEffect transition="in" filter="fade">
                                      <p:cBhvr>
                                        <p:cTn id="32" dur="500"/>
                                        <p:tgtEl>
                                          <p:spTgt spid="8222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autoUpdateAnimBg="0"/>
      <p:bldP spid="822276" grpId="0"/>
      <p:bldP spid="82227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42" name="Rectangle 14"/>
          <p:cNvSpPr>
            <a:spLocks noChangeArrowheads="1"/>
          </p:cNvSpPr>
          <p:nvPr/>
        </p:nvSpPr>
        <p:spPr bwMode="auto">
          <a:xfrm>
            <a:off x="0" y="6316663"/>
            <a:ext cx="91440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723973" name="Text Box 5"/>
          <p:cNvSpPr txBox="1">
            <a:spLocks noChangeArrowheads="1"/>
          </p:cNvSpPr>
          <p:nvPr/>
        </p:nvSpPr>
        <p:spPr bwMode="auto">
          <a:xfrm>
            <a:off x="330200" y="827088"/>
            <a:ext cx="8509000" cy="2015936"/>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Geotherm illustrates how the temperature of the Earth changes with depth.</a:t>
            </a:r>
          </a:p>
          <a:p>
            <a:pPr>
              <a:defRPr/>
            </a:pPr>
            <a:endParaRPr lang="en-GB" sz="500" dirty="0">
              <a:solidFill>
                <a:schemeClr val="bg1"/>
              </a:solidFill>
              <a:effectLst>
                <a:outerShdw blurRad="38100" dist="38100" dir="2700000" algn="tl">
                  <a:srgbClr val="000000"/>
                </a:outerShdw>
              </a:effectLst>
              <a:latin typeface="Calibri" pitchFamily="34" charset="0"/>
              <a:sym typeface="Wingdings" pitchFamily="2" charset="2"/>
            </a:endParaRPr>
          </a:p>
          <a:p>
            <a:pPr algn="ctr">
              <a:defRPr/>
            </a:pPr>
            <a:r>
              <a:rPr lang="en-GB" sz="3200" dirty="0">
                <a:solidFill>
                  <a:srgbClr val="FFFF00"/>
                </a:solidFill>
                <a:effectLst>
                  <a:outerShdw blurRad="38100" dist="38100" dir="2700000" algn="tl">
                    <a:srgbClr val="000000"/>
                  </a:outerShdw>
                </a:effectLst>
                <a:latin typeface="Calibri" pitchFamily="34" charset="0"/>
                <a:sym typeface="Wingdings" pitchFamily="2" charset="2"/>
              </a:rPr>
              <a:t>Temperature increases with depth at rates from ~0.5 to &gt;200 °C/km.</a:t>
            </a:r>
          </a:p>
        </p:txBody>
      </p:sp>
      <p:sp>
        <p:nvSpPr>
          <p:cNvPr id="723974" name="Text Box 6"/>
          <p:cNvSpPr txBox="1">
            <a:spLocks noChangeArrowheads="1"/>
          </p:cNvSpPr>
          <p:nvPr/>
        </p:nvSpPr>
        <p:spPr bwMode="auto">
          <a:xfrm>
            <a:off x="3111500" y="12700"/>
            <a:ext cx="2921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723975" name="Text Box 7"/>
          <p:cNvSpPr txBox="1">
            <a:spLocks noChangeArrowheads="1"/>
          </p:cNvSpPr>
          <p:nvPr/>
        </p:nvSpPr>
        <p:spPr bwMode="auto">
          <a:xfrm>
            <a:off x="317500" y="2760784"/>
            <a:ext cx="8509000" cy="3862596"/>
          </a:xfrm>
          <a:prstGeom prst="rect">
            <a:avLst/>
          </a:prstGeom>
          <a:noFill/>
          <a:ln w="9525">
            <a:noFill/>
            <a:miter lim="800000"/>
            <a:headEnd/>
            <a:tailEnd/>
          </a:ln>
          <a:effectLst/>
        </p:spPr>
        <p:txBody>
          <a:bodyPr wrap="square">
            <a:spAutoFit/>
          </a:bodyPr>
          <a:lstStyle/>
          <a:p>
            <a:pPr algn="ctr">
              <a:defRPr/>
            </a:pPr>
            <a:r>
              <a:rPr lang="en-GB" sz="3400" u="sng" dirty="0">
                <a:solidFill>
                  <a:schemeClr val="bg1"/>
                </a:solidFill>
                <a:latin typeface="Calibri" pitchFamily="34" charset="0"/>
              </a:rPr>
              <a:t>The variation of temperature </a:t>
            </a:r>
            <a:r>
              <a:rPr lang="en-GB" sz="3400" dirty="0">
                <a:solidFill>
                  <a:schemeClr val="bg1"/>
                </a:solidFill>
                <a:latin typeface="Calibri" pitchFamily="34" charset="0"/>
              </a:rPr>
              <a:t>with depth in the Earth’s crust and mantle </a:t>
            </a:r>
            <a:r>
              <a:rPr lang="en-GB" sz="3400" u="sng" dirty="0">
                <a:solidFill>
                  <a:schemeClr val="bg1"/>
                </a:solidFill>
                <a:latin typeface="Calibri" pitchFamily="34" charset="0"/>
              </a:rPr>
              <a:t>cannot be directly measured </a:t>
            </a:r>
            <a:r>
              <a:rPr lang="en-GB" sz="3400" dirty="0">
                <a:solidFill>
                  <a:schemeClr val="bg1"/>
                </a:solidFill>
                <a:latin typeface="Calibri" pitchFamily="34" charset="0"/>
              </a:rPr>
              <a:t>and must be inferred.</a:t>
            </a:r>
          </a:p>
          <a:p>
            <a:pPr>
              <a:defRPr/>
            </a:pPr>
            <a:endParaRPr lang="en-GB" sz="300" dirty="0">
              <a:solidFill>
                <a:schemeClr val="bg1"/>
              </a:solidFill>
              <a:latin typeface="Calibri" pitchFamily="34" charset="0"/>
            </a:endParaRPr>
          </a:p>
          <a:p>
            <a:pPr>
              <a:defRPr/>
            </a:pPr>
            <a:r>
              <a:rPr lang="en-GB" sz="2800" dirty="0">
                <a:solidFill>
                  <a:schemeClr val="bg1"/>
                </a:solidFill>
                <a:latin typeface="Calibri" pitchFamily="34" charset="0"/>
              </a:rPr>
              <a:t>One of the more direct indications of interior temperatures is provided by the eruption temperatures of volcanoes and the matching of those temperatures with knowledge of the depth of origin and magma/source relationship.</a:t>
            </a:r>
            <a:endParaRPr lang="en-GB" sz="2800" dirty="0">
              <a:solidFill>
                <a:schemeClr val="bg1"/>
              </a:solidFill>
              <a:latin typeface="Calibri" pitchFamily="34" charset="0"/>
              <a:sym typeface="Wingdings" pitchFamily="2" charset="2"/>
            </a:endParaRPr>
          </a:p>
        </p:txBody>
      </p:sp>
      <p:sp>
        <p:nvSpPr>
          <p:cNvPr id="7182" name="Text Box 14"/>
          <p:cNvSpPr txBox="1">
            <a:spLocks noChangeArrowheads="1"/>
          </p:cNvSpPr>
          <p:nvPr/>
        </p:nvSpPr>
        <p:spPr bwMode="auto">
          <a:xfrm>
            <a:off x="4777740" y="6461125"/>
            <a:ext cx="4321810" cy="338138"/>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Green et al., 2001 (Eur. J. Mineral. 13, 437-451)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4"/>
                                        </p:tgtEl>
                                        <p:attrNameLst>
                                          <p:attrName>style.visibility</p:attrName>
                                        </p:attrNameLst>
                                      </p:cBhvr>
                                      <p:to>
                                        <p:strVal val="visible"/>
                                      </p:to>
                                    </p:set>
                                    <p:animEffect transition="in" filter="fade">
                                      <p:cBhvr>
                                        <p:cTn id="7" dur="500"/>
                                        <p:tgtEl>
                                          <p:spTgt spid="723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3">
                                            <p:txEl>
                                              <p:pRg st="0" end="0"/>
                                            </p:txEl>
                                          </p:spTgt>
                                        </p:tgtEl>
                                        <p:attrNameLst>
                                          <p:attrName>style.visibility</p:attrName>
                                        </p:attrNameLst>
                                      </p:cBhvr>
                                      <p:to>
                                        <p:strVal val="visible"/>
                                      </p:to>
                                    </p:set>
                                    <p:animEffect transition="in" filter="fade">
                                      <p:cBhvr>
                                        <p:cTn id="12" dur="500"/>
                                        <p:tgtEl>
                                          <p:spTgt spid="7239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3">
                                            <p:txEl>
                                              <p:pRg st="2" end="2"/>
                                            </p:txEl>
                                          </p:spTgt>
                                        </p:tgtEl>
                                        <p:attrNameLst>
                                          <p:attrName>style.visibility</p:attrName>
                                        </p:attrNameLst>
                                      </p:cBhvr>
                                      <p:to>
                                        <p:strVal val="visible"/>
                                      </p:to>
                                    </p:set>
                                    <p:animEffect transition="in" filter="fade">
                                      <p:cBhvr>
                                        <p:cTn id="17" dur="500"/>
                                        <p:tgtEl>
                                          <p:spTgt spid="7239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5">
                                            <p:txEl>
                                              <p:pRg st="0" end="0"/>
                                            </p:txEl>
                                          </p:spTgt>
                                        </p:tgtEl>
                                        <p:attrNameLst>
                                          <p:attrName>style.visibility</p:attrName>
                                        </p:attrNameLst>
                                      </p:cBhvr>
                                      <p:to>
                                        <p:strVal val="visible"/>
                                      </p:to>
                                    </p:set>
                                    <p:animEffect transition="in" filter="fade">
                                      <p:cBhvr>
                                        <p:cTn id="22" dur="500"/>
                                        <p:tgtEl>
                                          <p:spTgt spid="7239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3975">
                                            <p:txEl>
                                              <p:pRg st="2" end="2"/>
                                            </p:txEl>
                                          </p:spTgt>
                                        </p:tgtEl>
                                        <p:attrNameLst>
                                          <p:attrName>style.visibility</p:attrName>
                                        </p:attrNameLst>
                                      </p:cBhvr>
                                      <p:to>
                                        <p:strVal val="visible"/>
                                      </p:to>
                                    </p:set>
                                    <p:animEffect transition="in" filter="fade">
                                      <p:cBhvr>
                                        <p:cTn id="27" dur="500"/>
                                        <p:tgtEl>
                                          <p:spTgt spid="723975">
                                            <p:txEl>
                                              <p:pRg st="2" end="2"/>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fade">
                                      <p:cBhvr>
                                        <p:cTn id="31"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3" grpId="0" build="p" autoUpdateAnimBg="0"/>
      <p:bldP spid="723974" grpId="0"/>
      <p:bldP spid="723975" grpId="0" build="p" autoUpdateAnimBg="0"/>
      <p:bldP spid="71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Text Box 3"/>
          <p:cNvSpPr txBox="1">
            <a:spLocks noChangeArrowheads="1"/>
          </p:cNvSpPr>
          <p:nvPr/>
        </p:nvSpPr>
        <p:spPr bwMode="auto">
          <a:xfrm>
            <a:off x="277720" y="809625"/>
            <a:ext cx="8613960" cy="1815882"/>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In other words, the Potential Temperature (Tp) is the temperature that a point in the mantle would have if it were taken adiabatically to a reference pressure (Earth’s surface).</a:t>
            </a:r>
          </a:p>
        </p:txBody>
      </p:sp>
      <p:sp>
        <p:nvSpPr>
          <p:cNvPr id="822277" name="Text Box 5"/>
          <p:cNvSpPr txBox="1">
            <a:spLocks noChangeArrowheads="1"/>
          </p:cNvSpPr>
          <p:nvPr/>
        </p:nvSpPr>
        <p:spPr bwMode="auto">
          <a:xfrm>
            <a:off x="317501" y="2781300"/>
            <a:ext cx="8513762" cy="3739485"/>
          </a:xfrm>
          <a:prstGeom prst="rect">
            <a:avLst/>
          </a:prstGeom>
          <a:noFill/>
          <a:ln w="9525">
            <a:noFill/>
            <a:miter lim="800000"/>
            <a:headEnd/>
            <a:tailEnd/>
          </a:ln>
          <a:effectLst/>
        </p:spPr>
        <p:txBody>
          <a:bodyPr wrap="square">
            <a:spAutoFit/>
          </a:bodyPr>
          <a:lstStyle/>
          <a:p>
            <a:pPr algn="ctr">
              <a:spcAft>
                <a:spcPts val="600"/>
              </a:spcAft>
              <a:defRPr/>
            </a:pPr>
            <a:r>
              <a:rPr lang="en-GB" sz="2800" u="sng" dirty="0">
                <a:solidFill>
                  <a:srgbClr val="FFFF00"/>
                </a:solidFill>
                <a:effectLst>
                  <a:outerShdw blurRad="38100" dist="38100" dir="2700000" algn="tl">
                    <a:srgbClr val="000000"/>
                  </a:outerShdw>
                </a:effectLst>
                <a:latin typeface="Calibri" pitchFamily="34" charset="0"/>
                <a:sym typeface="Wingdings" pitchFamily="2" charset="2"/>
              </a:rPr>
              <a:t>Tp</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is a convenient measure of the temperature of the mantle and its variations but it</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 does not  imply, as commonly assumed, that the mantle is convecting or that it supports an adiabatic temperature gradient.</a:t>
            </a:r>
            <a:endParaRPr lang="en-GB" sz="700" dirty="0">
              <a:solidFill>
                <a:srgbClr val="FFFF00"/>
              </a:solidFill>
              <a:effectLst>
                <a:outerShdw blurRad="38100" dist="38100" dir="2700000" algn="tl">
                  <a:srgbClr val="000000"/>
                </a:outerShdw>
              </a:effectLst>
              <a:latin typeface="Calibri" pitchFamily="34" charset="0"/>
              <a:sym typeface="Wingdings" pitchFamily="2" charset="2"/>
            </a:endParaRPr>
          </a:p>
          <a:p>
            <a:pPr algn="ctr">
              <a:defRPr/>
            </a:pPr>
            <a:endParaRPr lang="en-GB" sz="800" dirty="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Each point in the  superadiabatic conduction layer has associated with it a Tp, as does every point in an internally heated subadiabatic mantle.</a:t>
            </a:r>
          </a:p>
          <a:p>
            <a:pPr>
              <a:defRPr/>
            </a:pPr>
            <a:endParaRPr lang="en-GB" sz="28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 name="Text Box 3"/>
          <p:cNvSpPr txBox="1">
            <a:spLocks noChangeArrowheads="1"/>
          </p:cNvSpPr>
          <p:nvPr/>
        </p:nvSpPr>
        <p:spPr bwMode="auto">
          <a:xfrm>
            <a:off x="6456363" y="5838825"/>
            <a:ext cx="2647950" cy="641350"/>
          </a:xfrm>
          <a:prstGeom prst="rect">
            <a:avLst/>
          </a:prstGeom>
          <a:noFill/>
          <a:ln w="9525">
            <a:noFill/>
            <a:miter lim="800000"/>
            <a:headEnd/>
            <a:tailEnd/>
          </a:ln>
          <a:effectLst/>
        </p:spPr>
        <p:txBody>
          <a:bodyPr>
            <a:spAutoFit/>
          </a:bodyPr>
          <a:lstStyle/>
          <a:p>
            <a:pPr algn="ct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D.L. Anderson, written communication, 2011</a:t>
            </a:r>
          </a:p>
        </p:txBody>
      </p:sp>
      <p:sp>
        <p:nvSpPr>
          <p:cNvPr id="3" name="Text Box 4">
            <a:extLst>
              <a:ext uri="{FF2B5EF4-FFF2-40B4-BE49-F238E27FC236}">
                <a16:creationId xmlns:a16="http://schemas.microsoft.com/office/drawing/2014/main" id="{DB829FFB-57AA-DBA2-4FF4-3BC98EDE967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Effect transition="in" filter="fade">
                                      <p:cBhvr>
                                        <p:cTn id="7" dur="500"/>
                                        <p:tgtEl>
                                          <p:spTgt spid="82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2277">
                                            <p:txEl>
                                              <p:pRg st="0" end="0"/>
                                            </p:txEl>
                                          </p:spTgt>
                                        </p:tgtEl>
                                        <p:attrNameLst>
                                          <p:attrName>style.visibility</p:attrName>
                                        </p:attrNameLst>
                                      </p:cBhvr>
                                      <p:to>
                                        <p:strVal val="visible"/>
                                      </p:to>
                                    </p:set>
                                    <p:animEffect transition="in" filter="fade">
                                      <p:cBhvr>
                                        <p:cTn id="12" dur="500"/>
                                        <p:tgtEl>
                                          <p:spTgt spid="8222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2277">
                                            <p:txEl>
                                              <p:pRg st="2" end="2"/>
                                            </p:txEl>
                                          </p:spTgt>
                                        </p:tgtEl>
                                        <p:attrNameLst>
                                          <p:attrName>style.visibility</p:attrName>
                                        </p:attrNameLst>
                                      </p:cBhvr>
                                      <p:to>
                                        <p:strVal val="visible"/>
                                      </p:to>
                                    </p:set>
                                    <p:animEffect transition="in" filter="fade">
                                      <p:cBhvr>
                                        <p:cTn id="17" dur="500"/>
                                        <p:tgtEl>
                                          <p:spTgt spid="82227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autoUpdateAnimBg="0"/>
      <p:bldP spid="822277" grpId="0" build="p" autoUpdateAnimBg="0"/>
      <p:bldP spid="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p>
        </p:txBody>
      </p:sp>
      <p:grpSp>
        <p:nvGrpSpPr>
          <p:cNvPr id="5" name="Group 32"/>
          <p:cNvGrpSpPr>
            <a:grpSpLocks/>
          </p:cNvGrpSpPr>
          <p:nvPr/>
        </p:nvGrpSpPr>
        <p:grpSpPr bwMode="auto">
          <a:xfrm>
            <a:off x="5218113" y="1784350"/>
            <a:ext cx="3757612" cy="4108450"/>
            <a:chOff x="3287" y="1372"/>
            <a:chExt cx="2367" cy="2588"/>
          </a:xfrm>
        </p:grpSpPr>
        <p:pic>
          <p:nvPicPr>
            <p:cNvPr id="24593"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8" name="Freeform 12"/>
            <p:cNvSpPr>
              <a:spLocks/>
            </p:cNvSpPr>
            <p:nvPr/>
          </p:nvSpPr>
          <p:spPr bwMode="auto">
            <a:xfrm rot="5400000">
              <a:off x="4544" y="3287"/>
              <a:ext cx="1150" cy="70"/>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 name="connsiteX0" fmla="*/ 0 w 10000"/>
                <a:gd name="connsiteY0" fmla="*/ 10000 h 10000"/>
                <a:gd name="connsiteX1" fmla="*/ 3881 w 10000"/>
                <a:gd name="connsiteY1" fmla="*/ 5882 h 10000"/>
                <a:gd name="connsiteX2" fmla="*/ 10000 w 10000"/>
                <a:gd name="connsiteY2" fmla="*/ 0 h 10000"/>
                <a:gd name="connsiteX0" fmla="*/ 0 w 10000"/>
                <a:gd name="connsiteY0" fmla="*/ 10000 h 10000"/>
                <a:gd name="connsiteX1" fmla="*/ 10000 w 10000"/>
                <a:gd name="connsiteY1" fmla="*/ 0 h 10000"/>
                <a:gd name="connsiteX0" fmla="*/ 0 w 10052"/>
                <a:gd name="connsiteY0" fmla="*/ 10221 h 10221"/>
                <a:gd name="connsiteX1" fmla="*/ 10052 w 10052"/>
                <a:gd name="connsiteY1" fmla="*/ 0 h 10221"/>
              </a:gdLst>
              <a:ahLst/>
              <a:cxnLst>
                <a:cxn ang="0">
                  <a:pos x="connsiteX0" y="connsiteY0"/>
                </a:cxn>
                <a:cxn ang="0">
                  <a:pos x="connsiteX1" y="connsiteY1"/>
                </a:cxn>
              </a:cxnLst>
              <a:rect l="l" t="t" r="r" b="b"/>
              <a:pathLst>
                <a:path w="10052" h="10221">
                  <a:moveTo>
                    <a:pt x="0" y="10221"/>
                  </a:moveTo>
                  <a:lnTo>
                    <a:pt x="10052"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77" y="1445"/>
              <a:ext cx="1136" cy="1479"/>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577 w 10000"/>
                <a:gd name="connsiteY4" fmla="*/ 188 h 10000"/>
                <a:gd name="connsiteX5" fmla="*/ 10000 w 10000"/>
                <a:gd name="connsiteY5" fmla="*/ 0 h 10000"/>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313 w 10000"/>
                <a:gd name="connsiteY4" fmla="*/ 269 h 10000"/>
                <a:gd name="connsiteX5" fmla="*/ 10000 w 10000"/>
                <a:gd name="connsiteY5" fmla="*/ 0 h 10000"/>
                <a:gd name="connsiteX0" fmla="*/ 0 w 10000"/>
                <a:gd name="connsiteY0" fmla="*/ 9940 h 9940"/>
                <a:gd name="connsiteX1" fmla="*/ 2606 w 10000"/>
                <a:gd name="connsiteY1" fmla="*/ 7091 h 9940"/>
                <a:gd name="connsiteX2" fmla="*/ 5880 w 10000"/>
                <a:gd name="connsiteY2" fmla="*/ 3703 h 9940"/>
                <a:gd name="connsiteX3" fmla="*/ 8556 w 10000"/>
                <a:gd name="connsiteY3" fmla="*/ 962 h 9940"/>
                <a:gd name="connsiteX4" fmla="*/ 9313 w 10000"/>
                <a:gd name="connsiteY4" fmla="*/ 209 h 9940"/>
                <a:gd name="connsiteX5" fmla="*/ 10000 w 10000"/>
                <a:gd name="connsiteY5" fmla="*/ 0 h 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40">
                  <a:moveTo>
                    <a:pt x="0" y="9940"/>
                  </a:moveTo>
                  <a:cubicBezTo>
                    <a:pt x="810" y="9033"/>
                    <a:pt x="1629" y="8132"/>
                    <a:pt x="2606" y="7091"/>
                  </a:cubicBezTo>
                  <a:cubicBezTo>
                    <a:pt x="3583" y="6049"/>
                    <a:pt x="4886" y="4725"/>
                    <a:pt x="5880" y="3703"/>
                  </a:cubicBezTo>
                  <a:lnTo>
                    <a:pt x="8556" y="962"/>
                  </a:lnTo>
                  <a:cubicBezTo>
                    <a:pt x="9128" y="380"/>
                    <a:pt x="9072" y="379"/>
                    <a:pt x="9313" y="209"/>
                  </a:cubicBezTo>
                  <a:cubicBezTo>
                    <a:pt x="9481" y="135"/>
                    <a:pt x="9762" y="40"/>
                    <a:pt x="10000"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p>
        </p:txBody>
      </p:sp>
      <p:sp>
        <p:nvSpPr>
          <p:cNvPr id="3" name="Text Box 3"/>
          <p:cNvSpPr txBox="1">
            <a:spLocks noChangeArrowheads="1"/>
          </p:cNvSpPr>
          <p:nvPr/>
        </p:nvSpPr>
        <p:spPr bwMode="auto">
          <a:xfrm>
            <a:off x="312392" y="2308225"/>
            <a:ext cx="4823171" cy="2419124"/>
          </a:xfrm>
          <a:prstGeom prst="rect">
            <a:avLst/>
          </a:prstGeom>
          <a:noFill/>
          <a:ln w="9525">
            <a:noFill/>
            <a:miter lim="800000"/>
            <a:headEnd/>
            <a:tailEnd/>
          </a:ln>
          <a:effectLst/>
        </p:spPr>
        <p:txBody>
          <a:bodyPr wrap="square">
            <a:spAutoFit/>
          </a:bodyPr>
          <a:lstStyle/>
          <a:p>
            <a:pPr>
              <a:lnSpc>
                <a:spcPct val="90000"/>
              </a:lnSpc>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If the temperature in the mantle were purely adiabatic and laterally invariant, the Tp would be the same everywhere (…and the mantle would not convect).</a:t>
            </a:r>
          </a:p>
        </p:txBody>
      </p:sp>
      <p:sp>
        <p:nvSpPr>
          <p:cNvPr id="4" name="Text Box 3"/>
          <p:cNvSpPr txBox="1">
            <a:spLocks noChangeArrowheads="1"/>
          </p:cNvSpPr>
          <p:nvPr/>
        </p:nvSpPr>
        <p:spPr bwMode="auto">
          <a:xfrm>
            <a:off x="0" y="4895850"/>
            <a:ext cx="5222875" cy="1421928"/>
          </a:xfrm>
          <a:prstGeom prst="rect">
            <a:avLst/>
          </a:prstGeom>
          <a:noFill/>
          <a:ln w="9525">
            <a:noFill/>
            <a:miter lim="800000"/>
            <a:headEnd/>
            <a:tailEnd/>
          </a:ln>
          <a:effectLst/>
        </p:spPr>
        <p:txBody>
          <a:bodyPr wrap="square">
            <a:spAutoFit/>
          </a:bodyPr>
          <a:lstStyle/>
          <a:p>
            <a:pPr algn="ctr">
              <a:lnSpc>
                <a:spcPct val="90000"/>
              </a:lnSpc>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However, these are not valid assumptions, because of the presence of subduction, radioactive heating and convecting movements.</a:t>
            </a:r>
          </a:p>
        </p:txBody>
      </p:sp>
      <p:sp>
        <p:nvSpPr>
          <p:cNvPr id="302114" name="Line 34"/>
          <p:cNvSpPr>
            <a:spLocks noChangeShapeType="1"/>
          </p:cNvSpPr>
          <p:nvPr/>
        </p:nvSpPr>
        <p:spPr bwMode="auto">
          <a:xfrm>
            <a:off x="438149" y="3852863"/>
            <a:ext cx="4464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302115" name="Line 35"/>
          <p:cNvSpPr>
            <a:spLocks noChangeShapeType="1"/>
          </p:cNvSpPr>
          <p:nvPr/>
        </p:nvSpPr>
        <p:spPr bwMode="auto">
          <a:xfrm>
            <a:off x="447675" y="4276725"/>
            <a:ext cx="4104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302116" name="AutoShape 36"/>
          <p:cNvSpPr>
            <a:spLocks noChangeArrowheads="1"/>
          </p:cNvSpPr>
          <p:nvPr/>
        </p:nvSpPr>
        <p:spPr bwMode="auto">
          <a:xfrm>
            <a:off x="3319463" y="4270375"/>
            <a:ext cx="1773237" cy="430213"/>
          </a:xfrm>
          <a:prstGeom prst="rightArrow">
            <a:avLst>
              <a:gd name="adj1" fmla="val 50000"/>
              <a:gd name="adj2" fmla="val 103044"/>
            </a:avLst>
          </a:prstGeom>
          <a:solidFill>
            <a:srgbClr val="FFFF00"/>
          </a:solidFill>
          <a:ln w="9525" algn="ctr">
            <a:solidFill>
              <a:schemeClr val="tx1"/>
            </a:solidFill>
            <a:miter lim="800000"/>
            <a:headEnd/>
            <a:tailEnd/>
          </a:ln>
          <a:effectLst/>
          <a:scene3d>
            <a:camera prst="orthographicFront"/>
            <a:lightRig rig="threePt" dir="t"/>
          </a:scene3d>
          <a:sp3d>
            <a:bevelT/>
          </a:sp3d>
        </p:spPr>
        <p:txBody>
          <a:bodyPr wrap="none" anchor="ctr"/>
          <a:lstStyle/>
          <a:p>
            <a:pPr>
              <a:defRPr/>
            </a:pPr>
            <a:endParaRPr lang="en-GB">
              <a:latin typeface="Calibri" pitchFamily="34" charset="0"/>
            </a:endParaRPr>
          </a:p>
        </p:txBody>
      </p:sp>
      <p:sp>
        <p:nvSpPr>
          <p:cNvPr id="302117" name="AutoShape 37"/>
          <p:cNvSpPr>
            <a:spLocks/>
          </p:cNvSpPr>
          <p:nvPr/>
        </p:nvSpPr>
        <p:spPr bwMode="auto">
          <a:xfrm>
            <a:off x="7866063" y="3924300"/>
            <a:ext cx="88900" cy="1884363"/>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18" name="Text Box 38"/>
          <p:cNvSpPr txBox="1">
            <a:spLocks noChangeArrowheads="1"/>
          </p:cNvSpPr>
          <p:nvPr/>
        </p:nvSpPr>
        <p:spPr bwMode="auto">
          <a:xfrm>
            <a:off x="5694363" y="4691757"/>
            <a:ext cx="2154238" cy="923330"/>
          </a:xfrm>
          <a:prstGeom prst="rect">
            <a:avLst/>
          </a:prstGeom>
          <a:noFill/>
          <a:ln w="9525" algn="ctr">
            <a:noFill/>
            <a:miter lim="800000"/>
            <a:headEnd/>
            <a:tailEnd/>
          </a:ln>
        </p:spPr>
        <p:txBody>
          <a:bodyPr wrap="square">
            <a:spAutoFit/>
          </a:bodyPr>
          <a:lstStyle/>
          <a:p>
            <a:pPr algn="ctr">
              <a:spcBef>
                <a:spcPct val="50000"/>
              </a:spcBef>
            </a:pPr>
            <a:r>
              <a:rPr lang="en-GB" dirty="0">
                <a:solidFill>
                  <a:srgbClr val="0066FF"/>
                </a:solidFill>
                <a:effectLst/>
                <a:latin typeface="Calibri" pitchFamily="34" charset="0"/>
              </a:rPr>
              <a:t>Here the Geotherm coincides with the Adiabatic Gradient</a:t>
            </a:r>
          </a:p>
        </p:txBody>
      </p:sp>
      <p:sp>
        <p:nvSpPr>
          <p:cNvPr id="302119" name="AutoShape 39"/>
          <p:cNvSpPr>
            <a:spLocks/>
          </p:cNvSpPr>
          <p:nvPr/>
        </p:nvSpPr>
        <p:spPr bwMode="auto">
          <a:xfrm>
            <a:off x="5440363" y="2165350"/>
            <a:ext cx="176212" cy="1673225"/>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2121" name="Rectangle 41"/>
          <p:cNvSpPr>
            <a:spLocks noChangeArrowheads="1"/>
          </p:cNvSpPr>
          <p:nvPr/>
        </p:nvSpPr>
        <p:spPr bwMode="auto">
          <a:xfrm rot="19225501">
            <a:off x="6368609" y="2644898"/>
            <a:ext cx="465682" cy="152973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302120" name="Text Box 40"/>
          <p:cNvSpPr txBox="1">
            <a:spLocks noChangeArrowheads="1"/>
          </p:cNvSpPr>
          <p:nvPr/>
        </p:nvSpPr>
        <p:spPr bwMode="auto">
          <a:xfrm>
            <a:off x="5641182" y="2695064"/>
            <a:ext cx="1428698" cy="1427442"/>
          </a:xfrm>
          <a:prstGeom prst="rect">
            <a:avLst/>
          </a:prstGeom>
          <a:noFill/>
          <a:ln w="9525" algn="ctr">
            <a:noFill/>
            <a:miter lim="800000"/>
            <a:headEnd/>
            <a:tailEnd/>
          </a:ln>
        </p:spPr>
        <p:txBody>
          <a:bodyPr wrap="square">
            <a:spAutoFit/>
          </a:bodyPr>
          <a:lstStyle/>
          <a:p>
            <a:pPr>
              <a:lnSpc>
                <a:spcPct val="80000"/>
              </a:lnSpc>
              <a:spcBef>
                <a:spcPct val="50000"/>
              </a:spcBef>
            </a:pPr>
            <a:r>
              <a:rPr lang="en-GB" dirty="0">
                <a:solidFill>
                  <a:srgbClr val="0066FF"/>
                </a:solidFill>
                <a:effectLst/>
                <a:latin typeface="Calibri" pitchFamily="34" charset="0"/>
              </a:rPr>
              <a:t>Here the Geotherm does not coincide with the Adiabatic Gradient</a:t>
            </a:r>
          </a:p>
        </p:txBody>
      </p:sp>
      <p:sp>
        <p:nvSpPr>
          <p:cNvPr id="20" name="Line 35"/>
          <p:cNvSpPr>
            <a:spLocks noChangeShapeType="1"/>
          </p:cNvSpPr>
          <p:nvPr/>
        </p:nvSpPr>
        <p:spPr bwMode="auto">
          <a:xfrm>
            <a:off x="447675" y="4638675"/>
            <a:ext cx="1116000" cy="0"/>
          </a:xfrm>
          <a:prstGeom prst="line">
            <a:avLst/>
          </a:prstGeom>
          <a:noFill/>
          <a:ln w="38100">
            <a:solidFill>
              <a:srgbClr val="FFFF00"/>
            </a:solidFill>
            <a:round/>
            <a:headEnd/>
            <a:tailEnd/>
          </a:ln>
          <a:effectLst/>
        </p:spPr>
        <p:txBody>
          <a:bodyPr anchor="ctr"/>
          <a:lstStyle/>
          <a:p>
            <a:pPr>
              <a:defRPr/>
            </a:pPr>
            <a:endParaRPr lang="en-GB">
              <a:latin typeface="Calibri" pitchFamily="34" charset="0"/>
            </a:endParaRPr>
          </a:p>
        </p:txBody>
      </p:sp>
      <p:sp>
        <p:nvSpPr>
          <p:cNvPr id="22" name="Text Box 3"/>
          <p:cNvSpPr txBox="1">
            <a:spLocks noChangeArrowheads="1"/>
          </p:cNvSpPr>
          <p:nvPr/>
        </p:nvSpPr>
        <p:spPr bwMode="auto">
          <a:xfrm>
            <a:off x="5200650" y="5895975"/>
            <a:ext cx="3775075" cy="535531"/>
          </a:xfrm>
          <a:prstGeom prst="rect">
            <a:avLst/>
          </a:prstGeom>
          <a:noFill/>
          <a:ln w="9525">
            <a:noFill/>
            <a:miter lim="800000"/>
            <a:headEnd/>
            <a:tailEnd/>
          </a:ln>
          <a:effectLst/>
        </p:spPr>
        <p:txBody>
          <a:bodyPr wrap="square">
            <a:spAutoFit/>
          </a:bodyPr>
          <a:lstStyle/>
          <a:p>
            <a:pPr algn="ctr">
              <a:lnSpc>
                <a:spcPct val="90000"/>
              </a:lnSpc>
              <a:defRPr/>
            </a:pPr>
            <a:r>
              <a:rPr lang="en-GB" sz="1600" i="1" dirty="0">
                <a:solidFill>
                  <a:schemeClr val="bg1"/>
                </a:solidFill>
                <a:effectLst>
                  <a:outerShdw blurRad="38100" dist="38100" dir="2700000" algn="tl">
                    <a:srgbClr val="000000"/>
                  </a:outerShdw>
                </a:effectLst>
                <a:latin typeface="Calibri" pitchFamily="34" charset="0"/>
                <a:sym typeface="Wingdings" pitchFamily="2" charset="2"/>
              </a:rPr>
              <a:t>This is the standard view of Earth’s interior (Cambridge Model).</a:t>
            </a:r>
          </a:p>
        </p:txBody>
      </p:sp>
      <p:sp>
        <p:nvSpPr>
          <p:cNvPr id="23" name="CasellaDiTesto 22"/>
          <p:cNvSpPr txBox="1"/>
          <p:nvPr/>
        </p:nvSpPr>
        <p:spPr>
          <a:xfrm>
            <a:off x="5457825" y="6391275"/>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6" name="Text Box 4">
            <a:extLst>
              <a:ext uri="{FF2B5EF4-FFF2-40B4-BE49-F238E27FC236}">
                <a16:creationId xmlns:a16="http://schemas.microsoft.com/office/drawing/2014/main" id="{05A5E113-EAB8-848D-BCBF-8CBD7472C4E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animEffect transition="in" filter="fade">
                                      <p:cBhvr>
                                        <p:cTn id="7" dur="500"/>
                                        <p:tgtEl>
                                          <p:spTgt spid="117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2114"/>
                                        </p:tgtEl>
                                        <p:attrNameLst>
                                          <p:attrName>style.visibility</p:attrName>
                                        </p:attrNameLst>
                                      </p:cBhvr>
                                      <p:to>
                                        <p:strVal val="visible"/>
                                      </p:to>
                                    </p:set>
                                    <p:animEffect transition="in" filter="wipe(left)">
                                      <p:cBhvr>
                                        <p:cTn id="27" dur="1000"/>
                                        <p:tgtEl>
                                          <p:spTgt spid="302114"/>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02115"/>
                                        </p:tgtEl>
                                        <p:attrNameLst>
                                          <p:attrName>style.visibility</p:attrName>
                                        </p:attrNameLst>
                                      </p:cBhvr>
                                      <p:to>
                                        <p:strVal val="visible"/>
                                      </p:to>
                                    </p:set>
                                    <p:animEffect transition="in" filter="wipe(left)">
                                      <p:cBhvr>
                                        <p:cTn id="31" dur="1000"/>
                                        <p:tgtEl>
                                          <p:spTgt spid="302115"/>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02116"/>
                                        </p:tgtEl>
                                        <p:attrNameLst>
                                          <p:attrName>style.visibility</p:attrName>
                                        </p:attrNameLst>
                                      </p:cBhvr>
                                      <p:to>
                                        <p:strVal val="visible"/>
                                      </p:to>
                                    </p:set>
                                    <p:animEffect transition="in" filter="wipe(left)">
                                      <p:cBhvr>
                                        <p:cTn id="39" dur="500"/>
                                        <p:tgtEl>
                                          <p:spTgt spid="30211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02117"/>
                                        </p:tgtEl>
                                        <p:attrNameLst>
                                          <p:attrName>style.visibility</p:attrName>
                                        </p:attrNameLst>
                                      </p:cBhvr>
                                      <p:to>
                                        <p:strVal val="visible"/>
                                      </p:to>
                                    </p:set>
                                    <p:animEffect transition="in" filter="wipe(up)">
                                      <p:cBhvr>
                                        <p:cTn id="51" dur="500"/>
                                        <p:tgtEl>
                                          <p:spTgt spid="30211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02118"/>
                                        </p:tgtEl>
                                        <p:attrNameLst>
                                          <p:attrName>style.visibility</p:attrName>
                                        </p:attrNameLst>
                                      </p:cBhvr>
                                      <p:to>
                                        <p:strVal val="visible"/>
                                      </p:to>
                                    </p:set>
                                    <p:animEffect transition="in" filter="fade">
                                      <p:cBhvr>
                                        <p:cTn id="55" dur="500"/>
                                        <p:tgtEl>
                                          <p:spTgt spid="3021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302119"/>
                                        </p:tgtEl>
                                        <p:attrNameLst>
                                          <p:attrName>style.visibility</p:attrName>
                                        </p:attrNameLst>
                                      </p:cBhvr>
                                      <p:to>
                                        <p:strVal val="visible"/>
                                      </p:to>
                                    </p:set>
                                    <p:animEffect transition="in" filter="wipe(up)">
                                      <p:cBhvr>
                                        <p:cTn id="60" dur="500"/>
                                        <p:tgtEl>
                                          <p:spTgt spid="30211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2120"/>
                                        </p:tgtEl>
                                        <p:attrNameLst>
                                          <p:attrName>style.visibility</p:attrName>
                                        </p:attrNameLst>
                                      </p:cBhvr>
                                      <p:to>
                                        <p:strVal val="visible"/>
                                      </p:to>
                                    </p:set>
                                    <p:animEffect transition="in" filter="fade">
                                      <p:cBhvr>
                                        <p:cTn id="64" dur="500"/>
                                        <p:tgtEl>
                                          <p:spTgt spid="3021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2121"/>
                                        </p:tgtEl>
                                        <p:attrNameLst>
                                          <p:attrName>style.visibility</p:attrName>
                                        </p:attrNameLst>
                                      </p:cBhvr>
                                      <p:to>
                                        <p:strVal val="visible"/>
                                      </p:to>
                                    </p:set>
                                    <p:animEffect transition="in" filter="fade">
                                      <p:cBhvr>
                                        <p:cTn id="67" dur="500"/>
                                        <p:tgtEl>
                                          <p:spTgt spid="3021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xEl>
                                              <p:pRg st="0" end="0"/>
                                            </p:txEl>
                                          </p:spTgt>
                                        </p:tgtEl>
                                        <p:attrNameLst>
                                          <p:attrName>style.visibility</p:attrName>
                                        </p:attrNameLst>
                                      </p:cBhvr>
                                      <p:to>
                                        <p:strVal val="visible"/>
                                      </p:to>
                                    </p:set>
                                    <p:animEffect transition="in" filter="fade">
                                      <p:cBhvr>
                                        <p:cTn id="7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35" grpId="0" build="p" autoUpdateAnimBg="0"/>
      <p:bldP spid="2" grpId="0" build="p" autoUpdateAnimBg="0"/>
      <p:bldP spid="3" grpId="0" build="p" autoUpdateAnimBg="0"/>
      <p:bldP spid="4" grpId="0" build="p" autoUpdateAnimBg="0"/>
      <p:bldP spid="302116" grpId="0" animBg="1"/>
      <p:bldP spid="302117" grpId="0" animBg="1"/>
      <p:bldP spid="302118" grpId="0"/>
      <p:bldP spid="302119" grpId="0" animBg="1"/>
      <p:bldP spid="302121" grpId="0" animBg="1"/>
      <p:bldP spid="302120" grpId="0"/>
      <p:bldP spid="22" grpId="0" build="p" autoUpdateAnimBg="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p>
        </p:txBody>
      </p:sp>
      <p:sp>
        <p:nvSpPr>
          <p:cNvPr id="3" name="Text Box 3"/>
          <p:cNvSpPr txBox="1">
            <a:spLocks noChangeArrowheads="1"/>
          </p:cNvSpPr>
          <p:nvPr/>
        </p:nvSpPr>
        <p:spPr bwMode="auto">
          <a:xfrm>
            <a:off x="431800" y="2500309"/>
            <a:ext cx="4786313" cy="3108543"/>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In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the conductive layer</a:t>
            </a:r>
            <a:r>
              <a:rPr lang="en-GB" sz="2800" dirty="0">
                <a:solidFill>
                  <a:schemeClr val="bg1"/>
                </a:solidFill>
                <a:effectLst>
                  <a:outerShdw blurRad="38100" dist="38100" dir="2700000" algn="tl">
                    <a:srgbClr val="000000"/>
                  </a:outerShdw>
                </a:effectLst>
                <a:latin typeface="Calibri" pitchFamily="34" charset="0"/>
                <a:sym typeface="Wingdings" pitchFamily="2" charset="2"/>
              </a:rPr>
              <a:t> (the outermost shell of the Earth), the temperature gradient is Non-Adiabatic (i.e., it increases very rapidly, from ~0 °C to ~1300-1500 °C in the ~100-200 km depth interval).</a:t>
            </a:r>
          </a:p>
        </p:txBody>
      </p:sp>
      <p:grpSp>
        <p:nvGrpSpPr>
          <p:cNvPr id="5" name="Gruppo 4"/>
          <p:cNvGrpSpPr/>
          <p:nvPr/>
        </p:nvGrpSpPr>
        <p:grpSpPr>
          <a:xfrm>
            <a:off x="5218113" y="1784350"/>
            <a:ext cx="3757612" cy="4108450"/>
            <a:chOff x="5218113" y="1784350"/>
            <a:chExt cx="3757612" cy="4108450"/>
          </a:xfrm>
        </p:grpSpPr>
        <p:grpSp>
          <p:nvGrpSpPr>
            <p:cNvPr id="16" name="Group 32"/>
            <p:cNvGrpSpPr>
              <a:grpSpLocks/>
            </p:cNvGrpSpPr>
            <p:nvPr/>
          </p:nvGrpSpPr>
          <p:grpSpPr bwMode="auto">
            <a:xfrm>
              <a:off x="5218113" y="1784350"/>
              <a:ext cx="3757612" cy="4108450"/>
              <a:chOff x="3287" y="1372"/>
              <a:chExt cx="2367" cy="2588"/>
            </a:xfrm>
          </p:grpSpPr>
          <p:pic>
            <p:nvPicPr>
              <p:cNvPr id="27"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28" name="Freeform 12"/>
              <p:cNvSpPr>
                <a:spLocks/>
              </p:cNvSpPr>
              <p:nvPr/>
            </p:nvSpPr>
            <p:spPr bwMode="auto">
              <a:xfrm rot="5400000">
                <a:off x="4544" y="3287"/>
                <a:ext cx="1150" cy="70"/>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 name="connsiteX0" fmla="*/ 0 w 10000"/>
                  <a:gd name="connsiteY0" fmla="*/ 10000 h 10000"/>
                  <a:gd name="connsiteX1" fmla="*/ 3881 w 10000"/>
                  <a:gd name="connsiteY1" fmla="*/ 5882 h 10000"/>
                  <a:gd name="connsiteX2" fmla="*/ 10000 w 10000"/>
                  <a:gd name="connsiteY2" fmla="*/ 0 h 10000"/>
                  <a:gd name="connsiteX0" fmla="*/ 0 w 10000"/>
                  <a:gd name="connsiteY0" fmla="*/ 10000 h 10000"/>
                  <a:gd name="connsiteX1" fmla="*/ 10000 w 10000"/>
                  <a:gd name="connsiteY1" fmla="*/ 0 h 10000"/>
                  <a:gd name="connsiteX0" fmla="*/ 0 w 10052"/>
                  <a:gd name="connsiteY0" fmla="*/ 10221 h 10221"/>
                  <a:gd name="connsiteX1" fmla="*/ 10052 w 10052"/>
                  <a:gd name="connsiteY1" fmla="*/ 0 h 10221"/>
                </a:gdLst>
                <a:ahLst/>
                <a:cxnLst>
                  <a:cxn ang="0">
                    <a:pos x="connsiteX0" y="connsiteY0"/>
                  </a:cxn>
                  <a:cxn ang="0">
                    <a:pos x="connsiteX1" y="connsiteY1"/>
                  </a:cxn>
                </a:cxnLst>
                <a:rect l="l" t="t" r="r" b="b"/>
                <a:pathLst>
                  <a:path w="10052" h="10221">
                    <a:moveTo>
                      <a:pt x="0" y="10221"/>
                    </a:moveTo>
                    <a:lnTo>
                      <a:pt x="10052"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29" name="Freeform 12"/>
              <p:cNvSpPr>
                <a:spLocks/>
              </p:cNvSpPr>
              <p:nvPr/>
            </p:nvSpPr>
            <p:spPr bwMode="auto">
              <a:xfrm rot="5400000">
                <a:off x="3777" y="1445"/>
                <a:ext cx="1136" cy="1479"/>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577 w 10000"/>
                  <a:gd name="connsiteY4" fmla="*/ 188 h 10000"/>
                  <a:gd name="connsiteX5" fmla="*/ 10000 w 10000"/>
                  <a:gd name="connsiteY5" fmla="*/ 0 h 10000"/>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313 w 10000"/>
                  <a:gd name="connsiteY4" fmla="*/ 269 h 10000"/>
                  <a:gd name="connsiteX5" fmla="*/ 10000 w 10000"/>
                  <a:gd name="connsiteY5" fmla="*/ 0 h 10000"/>
                  <a:gd name="connsiteX0" fmla="*/ 0 w 10000"/>
                  <a:gd name="connsiteY0" fmla="*/ 9940 h 9940"/>
                  <a:gd name="connsiteX1" fmla="*/ 2606 w 10000"/>
                  <a:gd name="connsiteY1" fmla="*/ 7091 h 9940"/>
                  <a:gd name="connsiteX2" fmla="*/ 5880 w 10000"/>
                  <a:gd name="connsiteY2" fmla="*/ 3703 h 9940"/>
                  <a:gd name="connsiteX3" fmla="*/ 8556 w 10000"/>
                  <a:gd name="connsiteY3" fmla="*/ 962 h 9940"/>
                  <a:gd name="connsiteX4" fmla="*/ 9313 w 10000"/>
                  <a:gd name="connsiteY4" fmla="*/ 209 h 9940"/>
                  <a:gd name="connsiteX5" fmla="*/ 10000 w 10000"/>
                  <a:gd name="connsiteY5" fmla="*/ 0 h 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40">
                    <a:moveTo>
                      <a:pt x="0" y="9940"/>
                    </a:moveTo>
                    <a:cubicBezTo>
                      <a:pt x="810" y="9033"/>
                      <a:pt x="1629" y="8132"/>
                      <a:pt x="2606" y="7091"/>
                    </a:cubicBezTo>
                    <a:cubicBezTo>
                      <a:pt x="3583" y="6049"/>
                      <a:pt x="4886" y="4725"/>
                      <a:pt x="5880" y="3703"/>
                    </a:cubicBezTo>
                    <a:lnTo>
                      <a:pt x="8556" y="962"/>
                    </a:lnTo>
                    <a:cubicBezTo>
                      <a:pt x="9128" y="380"/>
                      <a:pt x="9072" y="379"/>
                      <a:pt x="9313" y="209"/>
                    </a:cubicBezTo>
                    <a:cubicBezTo>
                      <a:pt x="9481" y="135"/>
                      <a:pt x="9762" y="40"/>
                      <a:pt x="10000"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0" name="AutoShape 37"/>
            <p:cNvSpPr>
              <a:spLocks/>
            </p:cNvSpPr>
            <p:nvPr/>
          </p:nvSpPr>
          <p:spPr bwMode="auto">
            <a:xfrm>
              <a:off x="7866063" y="3924300"/>
              <a:ext cx="88900" cy="1884363"/>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2" name="AutoShape 39"/>
            <p:cNvSpPr>
              <a:spLocks/>
            </p:cNvSpPr>
            <p:nvPr/>
          </p:nvSpPr>
          <p:spPr bwMode="auto">
            <a:xfrm>
              <a:off x="5440363" y="2165350"/>
              <a:ext cx="176212" cy="1673225"/>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3" name="Rectangle 41"/>
            <p:cNvSpPr>
              <a:spLocks noChangeArrowheads="1"/>
            </p:cNvSpPr>
            <p:nvPr/>
          </p:nvSpPr>
          <p:spPr bwMode="auto">
            <a:xfrm rot="19225501">
              <a:off x="6368609" y="2644898"/>
              <a:ext cx="465682" cy="152973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grpSp>
      <p:sp>
        <p:nvSpPr>
          <p:cNvPr id="18" name="Text Box 38"/>
          <p:cNvSpPr txBox="1">
            <a:spLocks noChangeArrowheads="1"/>
          </p:cNvSpPr>
          <p:nvPr/>
        </p:nvSpPr>
        <p:spPr bwMode="auto">
          <a:xfrm>
            <a:off x="5694363" y="4691757"/>
            <a:ext cx="2154238" cy="923330"/>
          </a:xfrm>
          <a:prstGeom prst="rect">
            <a:avLst/>
          </a:prstGeom>
          <a:noFill/>
          <a:ln w="9525" algn="ctr">
            <a:noFill/>
            <a:miter lim="800000"/>
            <a:headEnd/>
            <a:tailEnd/>
          </a:ln>
        </p:spPr>
        <p:txBody>
          <a:bodyPr wrap="square">
            <a:spAutoFit/>
          </a:bodyPr>
          <a:lstStyle/>
          <a:p>
            <a:pPr algn="ctr">
              <a:spcBef>
                <a:spcPct val="50000"/>
              </a:spcBef>
            </a:pPr>
            <a:r>
              <a:rPr lang="en-GB" dirty="0">
                <a:solidFill>
                  <a:srgbClr val="0066FF"/>
                </a:solidFill>
                <a:effectLst/>
                <a:latin typeface="Calibri" pitchFamily="34" charset="0"/>
              </a:rPr>
              <a:t>Here the Geotherm coincides with the Adiabatic Gradient</a:t>
            </a:r>
          </a:p>
        </p:txBody>
      </p:sp>
      <p:sp>
        <p:nvSpPr>
          <p:cNvPr id="19" name="Text Box 40"/>
          <p:cNvSpPr txBox="1">
            <a:spLocks noChangeArrowheads="1"/>
          </p:cNvSpPr>
          <p:nvPr/>
        </p:nvSpPr>
        <p:spPr bwMode="auto">
          <a:xfrm>
            <a:off x="5641182" y="2695064"/>
            <a:ext cx="1428698" cy="1427442"/>
          </a:xfrm>
          <a:prstGeom prst="rect">
            <a:avLst/>
          </a:prstGeom>
          <a:noFill/>
          <a:ln w="9525" algn="ctr">
            <a:noFill/>
            <a:miter lim="800000"/>
            <a:headEnd/>
            <a:tailEnd/>
          </a:ln>
        </p:spPr>
        <p:txBody>
          <a:bodyPr wrap="square">
            <a:spAutoFit/>
          </a:bodyPr>
          <a:lstStyle/>
          <a:p>
            <a:pPr>
              <a:lnSpc>
                <a:spcPct val="80000"/>
              </a:lnSpc>
              <a:spcBef>
                <a:spcPct val="50000"/>
              </a:spcBef>
            </a:pPr>
            <a:r>
              <a:rPr lang="en-GB" dirty="0">
                <a:solidFill>
                  <a:srgbClr val="0066FF"/>
                </a:solidFill>
                <a:effectLst/>
                <a:latin typeface="Calibri" pitchFamily="34" charset="0"/>
              </a:rPr>
              <a:t>Here the Geotherm does not coincide with the Adiabatic Gradient</a:t>
            </a:r>
          </a:p>
        </p:txBody>
      </p:sp>
      <p:sp>
        <p:nvSpPr>
          <p:cNvPr id="21" name="Text Box 3"/>
          <p:cNvSpPr txBox="1">
            <a:spLocks noChangeArrowheads="1"/>
          </p:cNvSpPr>
          <p:nvPr/>
        </p:nvSpPr>
        <p:spPr bwMode="auto">
          <a:xfrm>
            <a:off x="431800" y="5681659"/>
            <a:ext cx="4786313" cy="954107"/>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This can be roughly identified in the so-called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LITHOSPHERE</a:t>
            </a:r>
          </a:p>
        </p:txBody>
      </p:sp>
      <p:sp>
        <p:nvSpPr>
          <p:cNvPr id="23" name="Text Box 3"/>
          <p:cNvSpPr txBox="1">
            <a:spLocks noChangeArrowheads="1"/>
          </p:cNvSpPr>
          <p:nvPr/>
        </p:nvSpPr>
        <p:spPr bwMode="auto">
          <a:xfrm>
            <a:off x="5200650" y="5895975"/>
            <a:ext cx="3775075" cy="535531"/>
          </a:xfrm>
          <a:prstGeom prst="rect">
            <a:avLst/>
          </a:prstGeom>
          <a:noFill/>
          <a:ln w="9525">
            <a:noFill/>
            <a:miter lim="800000"/>
            <a:headEnd/>
            <a:tailEnd/>
          </a:ln>
          <a:effectLst/>
        </p:spPr>
        <p:txBody>
          <a:bodyPr wrap="square">
            <a:spAutoFit/>
          </a:bodyPr>
          <a:lstStyle/>
          <a:p>
            <a:pPr algn="ctr">
              <a:lnSpc>
                <a:spcPct val="90000"/>
              </a:lnSpc>
              <a:defRPr/>
            </a:pPr>
            <a:r>
              <a:rPr lang="en-GB" sz="1600" i="1" dirty="0">
                <a:solidFill>
                  <a:schemeClr val="bg1"/>
                </a:solidFill>
                <a:effectLst>
                  <a:outerShdw blurRad="38100" dist="38100" dir="2700000" algn="tl">
                    <a:srgbClr val="000000"/>
                  </a:outerShdw>
                </a:effectLst>
                <a:latin typeface="Calibri" pitchFamily="34" charset="0"/>
                <a:sym typeface="Wingdings" pitchFamily="2" charset="2"/>
              </a:rPr>
              <a:t>This is the standard view of Earth’s interior (Cambridge Model).</a:t>
            </a:r>
          </a:p>
        </p:txBody>
      </p:sp>
      <p:sp>
        <p:nvSpPr>
          <p:cNvPr id="24" name="CasellaDiTesto 23"/>
          <p:cNvSpPr txBox="1"/>
          <p:nvPr/>
        </p:nvSpPr>
        <p:spPr>
          <a:xfrm>
            <a:off x="5457825" y="6391275"/>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4" name="Text Box 4">
            <a:extLst>
              <a:ext uri="{FF2B5EF4-FFF2-40B4-BE49-F238E27FC236}">
                <a16:creationId xmlns:a16="http://schemas.microsoft.com/office/drawing/2014/main" id="{96C4753B-06C7-0EF8-9162-01D0327B823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p>
        </p:txBody>
      </p:sp>
      <p:sp>
        <p:nvSpPr>
          <p:cNvPr id="2" name="Text Box 3"/>
          <p:cNvSpPr txBox="1">
            <a:spLocks noChangeArrowheads="1"/>
          </p:cNvSpPr>
          <p:nvPr/>
        </p:nvSpPr>
        <p:spPr bwMode="auto">
          <a:xfrm>
            <a:off x="317500" y="1204913"/>
            <a:ext cx="8839200" cy="1190625"/>
          </a:xfrm>
          <a:prstGeom prst="rect">
            <a:avLst/>
          </a:prstGeom>
          <a:noFill/>
          <a:ln w="9525">
            <a:noFill/>
            <a:miter lim="800000"/>
            <a:headEnd/>
            <a:tailEnd/>
          </a:ln>
          <a:effectLst/>
        </p:spPr>
        <p:txBody>
          <a:bodyPr wrap="square">
            <a:spAutoFit/>
          </a:bodyPr>
          <a:lstStyle/>
          <a:p>
            <a:pPr>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p>
        </p:txBody>
      </p:sp>
      <p:sp>
        <p:nvSpPr>
          <p:cNvPr id="4" name="Text Box 3"/>
          <p:cNvSpPr txBox="1">
            <a:spLocks noChangeArrowheads="1"/>
          </p:cNvSpPr>
          <p:nvPr/>
        </p:nvSpPr>
        <p:spPr bwMode="auto">
          <a:xfrm>
            <a:off x="12700" y="4786769"/>
            <a:ext cx="5210175" cy="867930"/>
          </a:xfrm>
          <a:prstGeom prst="rect">
            <a:avLst/>
          </a:prstGeom>
          <a:noFill/>
          <a:ln w="9525">
            <a:noFill/>
            <a:miter lim="800000"/>
            <a:headEnd/>
            <a:tailEnd/>
          </a:ln>
          <a:effectLst/>
        </p:spPr>
        <p:txBody>
          <a:bodyPr>
            <a:spAutoFit/>
          </a:bodyPr>
          <a:lstStyle/>
          <a:p>
            <a:pPr algn="ctr">
              <a:lnSpc>
                <a:spcPct val="90000"/>
              </a:lnSpc>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What should be the average mantle Tp?</a:t>
            </a:r>
          </a:p>
        </p:txBody>
      </p:sp>
      <p:sp>
        <p:nvSpPr>
          <p:cNvPr id="5" name="Text Box 3"/>
          <p:cNvSpPr txBox="1">
            <a:spLocks noChangeArrowheads="1"/>
          </p:cNvSpPr>
          <p:nvPr/>
        </p:nvSpPr>
        <p:spPr bwMode="auto">
          <a:xfrm>
            <a:off x="0" y="2781859"/>
            <a:ext cx="5207000" cy="1692771"/>
          </a:xfrm>
          <a:prstGeom prst="rect">
            <a:avLst/>
          </a:prstGeom>
          <a:noFill/>
          <a:ln w="9525">
            <a:noFill/>
            <a:miter lim="800000"/>
            <a:headEnd/>
            <a:tailEnd/>
          </a:ln>
          <a:effectLst/>
        </p:spPr>
        <p:txBody>
          <a:bodyPr wrap="square">
            <a:spAutoFit/>
          </a:bodyPr>
          <a:lstStyle/>
          <a:p>
            <a:pPr algn="ctr">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According to many researchers (following the Cambridge model) the Tp calculated from MORB represents the AVERAGE mantle Tp.</a:t>
            </a:r>
          </a:p>
        </p:txBody>
      </p:sp>
      <p:grpSp>
        <p:nvGrpSpPr>
          <p:cNvPr id="27" name="Group 32"/>
          <p:cNvGrpSpPr>
            <a:grpSpLocks/>
          </p:cNvGrpSpPr>
          <p:nvPr/>
        </p:nvGrpSpPr>
        <p:grpSpPr bwMode="auto">
          <a:xfrm>
            <a:off x="5218113" y="1784350"/>
            <a:ext cx="3757612" cy="4108450"/>
            <a:chOff x="3287" y="1372"/>
            <a:chExt cx="2367" cy="2588"/>
          </a:xfrm>
        </p:grpSpPr>
        <p:pic>
          <p:nvPicPr>
            <p:cNvPr id="33"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34" name="Freeform 12"/>
            <p:cNvSpPr>
              <a:spLocks/>
            </p:cNvSpPr>
            <p:nvPr/>
          </p:nvSpPr>
          <p:spPr bwMode="auto">
            <a:xfrm rot="5400000">
              <a:off x="4544" y="3287"/>
              <a:ext cx="1150" cy="70"/>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 name="connsiteX0" fmla="*/ 0 w 10000"/>
                <a:gd name="connsiteY0" fmla="*/ 10000 h 10000"/>
                <a:gd name="connsiteX1" fmla="*/ 3881 w 10000"/>
                <a:gd name="connsiteY1" fmla="*/ 5882 h 10000"/>
                <a:gd name="connsiteX2" fmla="*/ 10000 w 10000"/>
                <a:gd name="connsiteY2" fmla="*/ 0 h 10000"/>
                <a:gd name="connsiteX0" fmla="*/ 0 w 10000"/>
                <a:gd name="connsiteY0" fmla="*/ 10000 h 10000"/>
                <a:gd name="connsiteX1" fmla="*/ 10000 w 10000"/>
                <a:gd name="connsiteY1" fmla="*/ 0 h 10000"/>
                <a:gd name="connsiteX0" fmla="*/ 0 w 10052"/>
                <a:gd name="connsiteY0" fmla="*/ 10221 h 10221"/>
                <a:gd name="connsiteX1" fmla="*/ 10052 w 10052"/>
                <a:gd name="connsiteY1" fmla="*/ 0 h 10221"/>
              </a:gdLst>
              <a:ahLst/>
              <a:cxnLst>
                <a:cxn ang="0">
                  <a:pos x="connsiteX0" y="connsiteY0"/>
                </a:cxn>
                <a:cxn ang="0">
                  <a:pos x="connsiteX1" y="connsiteY1"/>
                </a:cxn>
              </a:cxnLst>
              <a:rect l="l" t="t" r="r" b="b"/>
              <a:pathLst>
                <a:path w="10052" h="10221">
                  <a:moveTo>
                    <a:pt x="0" y="10221"/>
                  </a:moveTo>
                  <a:lnTo>
                    <a:pt x="10052"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35" name="Freeform 12"/>
            <p:cNvSpPr>
              <a:spLocks/>
            </p:cNvSpPr>
            <p:nvPr/>
          </p:nvSpPr>
          <p:spPr bwMode="auto">
            <a:xfrm rot="5400000">
              <a:off x="3777" y="1445"/>
              <a:ext cx="1136" cy="1479"/>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577 w 10000"/>
                <a:gd name="connsiteY4" fmla="*/ 188 h 10000"/>
                <a:gd name="connsiteX5" fmla="*/ 10000 w 10000"/>
                <a:gd name="connsiteY5" fmla="*/ 0 h 10000"/>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313 w 10000"/>
                <a:gd name="connsiteY4" fmla="*/ 269 h 10000"/>
                <a:gd name="connsiteX5" fmla="*/ 10000 w 10000"/>
                <a:gd name="connsiteY5" fmla="*/ 0 h 10000"/>
                <a:gd name="connsiteX0" fmla="*/ 0 w 10000"/>
                <a:gd name="connsiteY0" fmla="*/ 9940 h 9940"/>
                <a:gd name="connsiteX1" fmla="*/ 2606 w 10000"/>
                <a:gd name="connsiteY1" fmla="*/ 7091 h 9940"/>
                <a:gd name="connsiteX2" fmla="*/ 5880 w 10000"/>
                <a:gd name="connsiteY2" fmla="*/ 3703 h 9940"/>
                <a:gd name="connsiteX3" fmla="*/ 8556 w 10000"/>
                <a:gd name="connsiteY3" fmla="*/ 962 h 9940"/>
                <a:gd name="connsiteX4" fmla="*/ 9313 w 10000"/>
                <a:gd name="connsiteY4" fmla="*/ 209 h 9940"/>
                <a:gd name="connsiteX5" fmla="*/ 10000 w 10000"/>
                <a:gd name="connsiteY5" fmla="*/ 0 h 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40">
                  <a:moveTo>
                    <a:pt x="0" y="9940"/>
                  </a:moveTo>
                  <a:cubicBezTo>
                    <a:pt x="810" y="9033"/>
                    <a:pt x="1629" y="8132"/>
                    <a:pt x="2606" y="7091"/>
                  </a:cubicBezTo>
                  <a:cubicBezTo>
                    <a:pt x="3583" y="6049"/>
                    <a:pt x="4886" y="4725"/>
                    <a:pt x="5880" y="3703"/>
                  </a:cubicBezTo>
                  <a:lnTo>
                    <a:pt x="8556" y="962"/>
                  </a:lnTo>
                  <a:cubicBezTo>
                    <a:pt x="9128" y="380"/>
                    <a:pt x="9072" y="379"/>
                    <a:pt x="9313" y="209"/>
                  </a:cubicBezTo>
                  <a:cubicBezTo>
                    <a:pt x="9481" y="135"/>
                    <a:pt x="9762" y="40"/>
                    <a:pt x="10000"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28" name="AutoShape 37"/>
          <p:cNvSpPr>
            <a:spLocks/>
          </p:cNvSpPr>
          <p:nvPr/>
        </p:nvSpPr>
        <p:spPr bwMode="auto">
          <a:xfrm>
            <a:off x="7866063" y="3924300"/>
            <a:ext cx="88900" cy="1884363"/>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0" name="AutoShape 39"/>
          <p:cNvSpPr>
            <a:spLocks/>
          </p:cNvSpPr>
          <p:nvPr/>
        </p:nvSpPr>
        <p:spPr bwMode="auto">
          <a:xfrm>
            <a:off x="5440363" y="2165350"/>
            <a:ext cx="176212" cy="1673225"/>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1" name="Rectangle 41"/>
          <p:cNvSpPr>
            <a:spLocks noChangeArrowheads="1"/>
          </p:cNvSpPr>
          <p:nvPr/>
        </p:nvSpPr>
        <p:spPr bwMode="auto">
          <a:xfrm rot="19225501">
            <a:off x="6368609" y="2644898"/>
            <a:ext cx="465682" cy="152973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36" name="Text Box 3"/>
          <p:cNvSpPr txBox="1">
            <a:spLocks noChangeArrowheads="1"/>
          </p:cNvSpPr>
          <p:nvPr/>
        </p:nvSpPr>
        <p:spPr bwMode="auto">
          <a:xfrm>
            <a:off x="1527176" y="5813300"/>
            <a:ext cx="2181224" cy="590931"/>
          </a:xfrm>
          <a:prstGeom prst="rect">
            <a:avLst/>
          </a:prstGeom>
          <a:noFill/>
          <a:ln w="9525">
            <a:noFill/>
            <a:miter lim="800000"/>
            <a:headEnd/>
            <a:tailEnd/>
          </a:ln>
          <a:effectLst/>
        </p:spPr>
        <p:txBody>
          <a:bodyPr wrap="square">
            <a:spAutoFit/>
          </a:bodyPr>
          <a:lstStyle/>
          <a:p>
            <a:pPr algn="ctr">
              <a:lnSpc>
                <a:spcPct val="90000"/>
              </a:lnSpc>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~1280 °C</a:t>
            </a:r>
          </a:p>
        </p:txBody>
      </p:sp>
      <p:cxnSp>
        <p:nvCxnSpPr>
          <p:cNvPr id="6" name="Connettore 1 5"/>
          <p:cNvCxnSpPr/>
          <p:nvPr/>
        </p:nvCxnSpPr>
        <p:spPr bwMode="auto">
          <a:xfrm flipH="1" flipV="1">
            <a:off x="7954963" y="2172494"/>
            <a:ext cx="227012" cy="3620294"/>
          </a:xfrm>
          <a:prstGeom prst="line">
            <a:avLst/>
          </a:prstGeom>
          <a:noFill/>
          <a:ln w="38100" cap="flat" cmpd="sng" algn="ctr">
            <a:solidFill>
              <a:srgbClr val="66FF33"/>
            </a:solidFill>
            <a:prstDash val="sysDash"/>
            <a:round/>
            <a:headEnd type="none" w="med" len="med"/>
            <a:tailEnd type="none" w="med" len="med"/>
          </a:ln>
          <a:effectLst/>
        </p:spPr>
      </p:cxnSp>
      <p:sp>
        <p:nvSpPr>
          <p:cNvPr id="37" name="Text Box 3"/>
          <p:cNvSpPr txBox="1">
            <a:spLocks noChangeArrowheads="1"/>
          </p:cNvSpPr>
          <p:nvPr/>
        </p:nvSpPr>
        <p:spPr bwMode="auto">
          <a:xfrm>
            <a:off x="7358743" y="1849346"/>
            <a:ext cx="1014640" cy="341632"/>
          </a:xfrm>
          <a:prstGeom prst="rect">
            <a:avLst/>
          </a:prstGeom>
          <a:noFill/>
          <a:ln w="9525">
            <a:noFill/>
            <a:miter lim="800000"/>
            <a:headEnd/>
            <a:tailEnd/>
          </a:ln>
          <a:effectLst/>
        </p:spPr>
        <p:txBody>
          <a:bodyPr wrap="square">
            <a:spAutoFit/>
          </a:bodyPr>
          <a:lstStyle/>
          <a:p>
            <a:pPr algn="ctr">
              <a:lnSpc>
                <a:spcPct val="90000"/>
              </a:lnSpc>
              <a:defRPr/>
            </a:pPr>
            <a:r>
              <a:rPr lang="en-GB" b="1" dirty="0">
                <a:solidFill>
                  <a:srgbClr val="66FF33"/>
                </a:solidFill>
                <a:effectLst>
                  <a:outerShdw blurRad="38100" dist="38100" dir="2700000" algn="tl">
                    <a:srgbClr val="000000"/>
                  </a:outerShdw>
                </a:effectLst>
                <a:latin typeface="Calibri" pitchFamily="34" charset="0"/>
                <a:sym typeface="Wingdings" pitchFamily="2" charset="2"/>
              </a:rPr>
              <a:t>~1280 °C</a:t>
            </a:r>
          </a:p>
        </p:txBody>
      </p:sp>
      <p:sp>
        <p:nvSpPr>
          <p:cNvPr id="20" name="Text Box 38"/>
          <p:cNvSpPr txBox="1">
            <a:spLocks noChangeArrowheads="1"/>
          </p:cNvSpPr>
          <p:nvPr/>
        </p:nvSpPr>
        <p:spPr bwMode="auto">
          <a:xfrm>
            <a:off x="5694363" y="4691757"/>
            <a:ext cx="2154238" cy="923330"/>
          </a:xfrm>
          <a:prstGeom prst="rect">
            <a:avLst/>
          </a:prstGeom>
          <a:noFill/>
          <a:ln w="9525" algn="ctr">
            <a:noFill/>
            <a:miter lim="800000"/>
            <a:headEnd/>
            <a:tailEnd/>
          </a:ln>
        </p:spPr>
        <p:txBody>
          <a:bodyPr wrap="square">
            <a:spAutoFit/>
          </a:bodyPr>
          <a:lstStyle/>
          <a:p>
            <a:pPr algn="ctr">
              <a:spcBef>
                <a:spcPct val="50000"/>
              </a:spcBef>
            </a:pPr>
            <a:r>
              <a:rPr lang="en-GB" dirty="0">
                <a:solidFill>
                  <a:srgbClr val="0066FF"/>
                </a:solidFill>
                <a:effectLst/>
                <a:latin typeface="Calibri" pitchFamily="34" charset="0"/>
              </a:rPr>
              <a:t>Here the Geotherm coincides with the Adiabatic Gradient</a:t>
            </a:r>
          </a:p>
        </p:txBody>
      </p:sp>
      <p:sp>
        <p:nvSpPr>
          <p:cNvPr id="21" name="Text Box 40"/>
          <p:cNvSpPr txBox="1">
            <a:spLocks noChangeArrowheads="1"/>
          </p:cNvSpPr>
          <p:nvPr/>
        </p:nvSpPr>
        <p:spPr bwMode="auto">
          <a:xfrm>
            <a:off x="5641182" y="2695064"/>
            <a:ext cx="1428698" cy="1427442"/>
          </a:xfrm>
          <a:prstGeom prst="rect">
            <a:avLst/>
          </a:prstGeom>
          <a:noFill/>
          <a:ln w="9525" algn="ctr">
            <a:noFill/>
            <a:miter lim="800000"/>
            <a:headEnd/>
            <a:tailEnd/>
          </a:ln>
        </p:spPr>
        <p:txBody>
          <a:bodyPr wrap="square">
            <a:spAutoFit/>
          </a:bodyPr>
          <a:lstStyle/>
          <a:p>
            <a:pPr>
              <a:lnSpc>
                <a:spcPct val="80000"/>
              </a:lnSpc>
              <a:spcBef>
                <a:spcPct val="50000"/>
              </a:spcBef>
            </a:pPr>
            <a:r>
              <a:rPr lang="en-GB" dirty="0">
                <a:solidFill>
                  <a:srgbClr val="0066FF"/>
                </a:solidFill>
                <a:effectLst/>
                <a:latin typeface="Calibri" pitchFamily="34" charset="0"/>
              </a:rPr>
              <a:t>Here the Geotherm does not coincide with the Adiabatic Gradient</a:t>
            </a:r>
          </a:p>
        </p:txBody>
      </p:sp>
      <p:sp>
        <p:nvSpPr>
          <p:cNvPr id="22" name="Text Box 3"/>
          <p:cNvSpPr txBox="1">
            <a:spLocks noChangeArrowheads="1"/>
          </p:cNvSpPr>
          <p:nvPr/>
        </p:nvSpPr>
        <p:spPr bwMode="auto">
          <a:xfrm>
            <a:off x="5200650" y="5895975"/>
            <a:ext cx="3775075" cy="535531"/>
          </a:xfrm>
          <a:prstGeom prst="rect">
            <a:avLst/>
          </a:prstGeom>
          <a:noFill/>
          <a:ln w="9525">
            <a:noFill/>
            <a:miter lim="800000"/>
            <a:headEnd/>
            <a:tailEnd/>
          </a:ln>
          <a:effectLst/>
        </p:spPr>
        <p:txBody>
          <a:bodyPr wrap="square">
            <a:spAutoFit/>
          </a:bodyPr>
          <a:lstStyle/>
          <a:p>
            <a:pPr algn="ctr">
              <a:lnSpc>
                <a:spcPct val="90000"/>
              </a:lnSpc>
              <a:defRPr/>
            </a:pPr>
            <a:r>
              <a:rPr lang="en-GB" sz="1600" i="1" dirty="0">
                <a:solidFill>
                  <a:schemeClr val="bg1"/>
                </a:solidFill>
                <a:effectLst>
                  <a:outerShdw blurRad="38100" dist="38100" dir="2700000" algn="tl">
                    <a:srgbClr val="000000"/>
                  </a:outerShdw>
                </a:effectLst>
                <a:latin typeface="Calibri" pitchFamily="34" charset="0"/>
                <a:sym typeface="Wingdings" pitchFamily="2" charset="2"/>
              </a:rPr>
              <a:t>This is the standard view of Earth’s interior (Cambridge Model).</a:t>
            </a:r>
          </a:p>
        </p:txBody>
      </p:sp>
      <p:sp>
        <p:nvSpPr>
          <p:cNvPr id="23" name="CasellaDiTesto 22"/>
          <p:cNvSpPr txBox="1"/>
          <p:nvPr/>
        </p:nvSpPr>
        <p:spPr>
          <a:xfrm>
            <a:off x="5457825" y="6391275"/>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3" name="Text Box 4">
            <a:extLst>
              <a:ext uri="{FF2B5EF4-FFF2-40B4-BE49-F238E27FC236}">
                <a16:creationId xmlns:a16="http://schemas.microsoft.com/office/drawing/2014/main" id="{4E793217-AFA8-511D-6A4F-C604C07D153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500"/>
                                        <p:tgtEl>
                                          <p:spTgt spid="6"/>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utoUpdateAnimBg="0"/>
      <p:bldP spid="3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p>
        </p:txBody>
      </p:sp>
      <p:sp>
        <p:nvSpPr>
          <p:cNvPr id="2" name="Text Box 3"/>
          <p:cNvSpPr txBox="1">
            <a:spLocks noChangeArrowheads="1"/>
          </p:cNvSpPr>
          <p:nvPr/>
        </p:nvSpPr>
        <p:spPr bwMode="auto">
          <a:xfrm>
            <a:off x="317501" y="1204913"/>
            <a:ext cx="8721722" cy="1190625"/>
          </a:xfrm>
          <a:prstGeom prst="rect">
            <a:avLst/>
          </a:prstGeom>
          <a:noFill/>
          <a:ln w="9525">
            <a:noFill/>
            <a:miter lim="800000"/>
            <a:headEnd/>
            <a:tailEnd/>
          </a:ln>
          <a:effectLst/>
        </p:spPr>
        <p:txBody>
          <a:bodyPr wrap="square">
            <a:spAutoFit/>
          </a:bodyPr>
          <a:lstStyle/>
          <a:p>
            <a:pPr>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Is there one single MANTLE Potential Temperature?</a:t>
            </a:r>
          </a:p>
        </p:txBody>
      </p:sp>
      <p:sp>
        <p:nvSpPr>
          <p:cNvPr id="3" name="Text Box 3"/>
          <p:cNvSpPr txBox="1">
            <a:spLocks noChangeArrowheads="1"/>
          </p:cNvSpPr>
          <p:nvPr/>
        </p:nvSpPr>
        <p:spPr bwMode="auto">
          <a:xfrm>
            <a:off x="1" y="2798763"/>
            <a:ext cx="5211762" cy="1692771"/>
          </a:xfrm>
          <a:prstGeom prst="rect">
            <a:avLst/>
          </a:prstGeom>
          <a:noFill/>
          <a:ln w="9525">
            <a:noFill/>
            <a:miter lim="800000"/>
            <a:headEnd/>
            <a:tailEnd/>
          </a:ln>
          <a:effectLst/>
        </p:spPr>
        <p:txBody>
          <a:bodyPr wrap="square">
            <a:spAutoFit/>
          </a:bodyPr>
          <a:lstStyle/>
          <a:p>
            <a:pPr>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The Cambridge Model assumes that the Potential Temperature can be defined for the convecting (adiabatic) volume of the mantle only.</a:t>
            </a:r>
          </a:p>
        </p:txBody>
      </p:sp>
      <p:sp>
        <p:nvSpPr>
          <p:cNvPr id="5" name="Text Box 3"/>
          <p:cNvSpPr txBox="1">
            <a:spLocks noChangeArrowheads="1"/>
          </p:cNvSpPr>
          <p:nvPr/>
        </p:nvSpPr>
        <p:spPr bwMode="auto">
          <a:xfrm>
            <a:off x="12700" y="4999038"/>
            <a:ext cx="5235575" cy="535531"/>
          </a:xfrm>
          <a:prstGeom prst="rect">
            <a:avLst/>
          </a:prstGeom>
          <a:noFill/>
          <a:ln w="9525">
            <a:noFill/>
            <a:miter lim="800000"/>
            <a:headEnd/>
            <a:tailEnd/>
          </a:ln>
          <a:effectLst/>
        </p:spPr>
        <p:txBody>
          <a:bodyPr wrap="square">
            <a:spAutoFit/>
          </a:bodyPr>
          <a:lstStyle/>
          <a:p>
            <a:pPr algn="ctr">
              <a:lnSpc>
                <a:spcPct val="90000"/>
              </a:lnSpc>
              <a:defRPr/>
            </a:pPr>
            <a:r>
              <a:rPr lang="en-GB" sz="3200" dirty="0">
                <a:solidFill>
                  <a:srgbClr val="FFFF00"/>
                </a:solidFill>
                <a:effectLst>
                  <a:outerShdw blurRad="38100" dist="38100" dir="2700000" algn="tl">
                    <a:srgbClr val="000000"/>
                  </a:outerShdw>
                </a:effectLst>
                <a:latin typeface="Calibri" pitchFamily="34" charset="0"/>
                <a:sym typeface="Wingdings" pitchFamily="2" charset="2"/>
              </a:rPr>
              <a:t>Tp can be defined everywhere</a:t>
            </a:r>
          </a:p>
        </p:txBody>
      </p:sp>
      <p:sp>
        <p:nvSpPr>
          <p:cNvPr id="17" name="Text Box 3"/>
          <p:cNvSpPr txBox="1">
            <a:spLocks noChangeArrowheads="1"/>
          </p:cNvSpPr>
          <p:nvPr/>
        </p:nvSpPr>
        <p:spPr bwMode="auto">
          <a:xfrm>
            <a:off x="12700" y="5662613"/>
            <a:ext cx="5197475" cy="812530"/>
          </a:xfrm>
          <a:prstGeom prst="rect">
            <a:avLst/>
          </a:prstGeom>
          <a:noFill/>
          <a:ln w="9525">
            <a:noFill/>
            <a:miter lim="800000"/>
            <a:headEnd/>
            <a:tailEnd/>
          </a:ln>
          <a:effectLst/>
        </p:spPr>
        <p:txBody>
          <a:bodyPr wrap="square">
            <a:spAutoFit/>
          </a:bodyPr>
          <a:lstStyle/>
          <a:p>
            <a:pPr algn="ctr">
              <a:lnSpc>
                <a:spcPct val="90000"/>
              </a:lnSpc>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The mantle does not have to be adiabatic nor convecting.</a:t>
            </a:r>
          </a:p>
        </p:txBody>
      </p:sp>
      <p:sp>
        <p:nvSpPr>
          <p:cNvPr id="18" name="Figura a mano libera 17"/>
          <p:cNvSpPr/>
          <p:nvPr/>
        </p:nvSpPr>
        <p:spPr bwMode="auto">
          <a:xfrm>
            <a:off x="241300" y="2339975"/>
            <a:ext cx="4619625" cy="2590800"/>
          </a:xfrm>
          <a:custGeom>
            <a:avLst/>
            <a:gdLst>
              <a:gd name="connsiteX0" fmla="*/ 0 w 4618893"/>
              <a:gd name="connsiteY0" fmla="*/ 2590800 h 2590800"/>
              <a:gd name="connsiteX1" fmla="*/ 70339 w 4618893"/>
              <a:gd name="connsiteY1" fmla="*/ 2567353 h 2590800"/>
              <a:gd name="connsiteX2" fmla="*/ 140677 w 4618893"/>
              <a:gd name="connsiteY2" fmla="*/ 2497015 h 2590800"/>
              <a:gd name="connsiteX3" fmla="*/ 187570 w 4618893"/>
              <a:gd name="connsiteY3" fmla="*/ 2438400 h 2590800"/>
              <a:gd name="connsiteX4" fmla="*/ 234462 w 4618893"/>
              <a:gd name="connsiteY4" fmla="*/ 2344615 h 2590800"/>
              <a:gd name="connsiteX5" fmla="*/ 281354 w 4618893"/>
              <a:gd name="connsiteY5" fmla="*/ 2274276 h 2590800"/>
              <a:gd name="connsiteX6" fmla="*/ 304800 w 4618893"/>
              <a:gd name="connsiteY6" fmla="*/ 2239107 h 2590800"/>
              <a:gd name="connsiteX7" fmla="*/ 339970 w 4618893"/>
              <a:gd name="connsiteY7" fmla="*/ 2227384 h 2590800"/>
              <a:gd name="connsiteX8" fmla="*/ 363416 w 4618893"/>
              <a:gd name="connsiteY8" fmla="*/ 2192215 h 2590800"/>
              <a:gd name="connsiteX9" fmla="*/ 433754 w 4618893"/>
              <a:gd name="connsiteY9" fmla="*/ 2157046 h 2590800"/>
              <a:gd name="connsiteX10" fmla="*/ 468924 w 4618893"/>
              <a:gd name="connsiteY10" fmla="*/ 2133600 h 2590800"/>
              <a:gd name="connsiteX11" fmla="*/ 504093 w 4618893"/>
              <a:gd name="connsiteY11" fmla="*/ 2121876 h 2590800"/>
              <a:gd name="connsiteX12" fmla="*/ 609600 w 4618893"/>
              <a:gd name="connsiteY12" fmla="*/ 2051538 h 2590800"/>
              <a:gd name="connsiteX13" fmla="*/ 644770 w 4618893"/>
              <a:gd name="connsiteY13" fmla="*/ 2028092 h 2590800"/>
              <a:gd name="connsiteX14" fmla="*/ 679939 w 4618893"/>
              <a:gd name="connsiteY14" fmla="*/ 2016369 h 2590800"/>
              <a:gd name="connsiteX15" fmla="*/ 726831 w 4618893"/>
              <a:gd name="connsiteY15" fmla="*/ 1981200 h 2590800"/>
              <a:gd name="connsiteX16" fmla="*/ 773724 w 4618893"/>
              <a:gd name="connsiteY16" fmla="*/ 1969476 h 2590800"/>
              <a:gd name="connsiteX17" fmla="*/ 867508 w 4618893"/>
              <a:gd name="connsiteY17" fmla="*/ 1922584 h 2590800"/>
              <a:gd name="connsiteX18" fmla="*/ 914400 w 4618893"/>
              <a:gd name="connsiteY18" fmla="*/ 1899138 h 2590800"/>
              <a:gd name="connsiteX19" fmla="*/ 973016 w 4618893"/>
              <a:gd name="connsiteY19" fmla="*/ 1852246 h 2590800"/>
              <a:gd name="connsiteX20" fmla="*/ 1078524 w 4618893"/>
              <a:gd name="connsiteY20" fmla="*/ 1817076 h 2590800"/>
              <a:gd name="connsiteX21" fmla="*/ 1184031 w 4618893"/>
              <a:gd name="connsiteY21" fmla="*/ 1793630 h 2590800"/>
              <a:gd name="connsiteX22" fmla="*/ 1207477 w 4618893"/>
              <a:gd name="connsiteY22" fmla="*/ 1758461 h 2590800"/>
              <a:gd name="connsiteX23" fmla="*/ 1254370 w 4618893"/>
              <a:gd name="connsiteY23" fmla="*/ 1746738 h 2590800"/>
              <a:gd name="connsiteX24" fmla="*/ 1289539 w 4618893"/>
              <a:gd name="connsiteY24" fmla="*/ 1735015 h 2590800"/>
              <a:gd name="connsiteX25" fmla="*/ 1359877 w 4618893"/>
              <a:gd name="connsiteY25" fmla="*/ 1676400 h 2590800"/>
              <a:gd name="connsiteX26" fmla="*/ 1395047 w 4618893"/>
              <a:gd name="connsiteY26" fmla="*/ 1664676 h 2590800"/>
              <a:gd name="connsiteX27" fmla="*/ 1441939 w 4618893"/>
              <a:gd name="connsiteY27" fmla="*/ 1641230 h 2590800"/>
              <a:gd name="connsiteX28" fmla="*/ 1477108 w 4618893"/>
              <a:gd name="connsiteY28" fmla="*/ 1629507 h 2590800"/>
              <a:gd name="connsiteX29" fmla="*/ 1512277 w 4618893"/>
              <a:gd name="connsiteY29" fmla="*/ 1606061 h 2590800"/>
              <a:gd name="connsiteX30" fmla="*/ 1594339 w 4618893"/>
              <a:gd name="connsiteY30" fmla="*/ 1582615 h 2590800"/>
              <a:gd name="connsiteX31" fmla="*/ 1723293 w 4618893"/>
              <a:gd name="connsiteY31" fmla="*/ 1512276 h 2590800"/>
              <a:gd name="connsiteX32" fmla="*/ 1758462 w 4618893"/>
              <a:gd name="connsiteY32" fmla="*/ 1500553 h 2590800"/>
              <a:gd name="connsiteX33" fmla="*/ 1793631 w 4618893"/>
              <a:gd name="connsiteY33" fmla="*/ 1477107 h 2590800"/>
              <a:gd name="connsiteX34" fmla="*/ 1863970 w 4618893"/>
              <a:gd name="connsiteY34" fmla="*/ 1453661 h 2590800"/>
              <a:gd name="connsiteX35" fmla="*/ 1957754 w 4618893"/>
              <a:gd name="connsiteY35" fmla="*/ 1406769 h 2590800"/>
              <a:gd name="connsiteX36" fmla="*/ 2028093 w 4618893"/>
              <a:gd name="connsiteY36" fmla="*/ 1383323 h 2590800"/>
              <a:gd name="connsiteX37" fmla="*/ 2110154 w 4618893"/>
              <a:gd name="connsiteY37" fmla="*/ 1336430 h 2590800"/>
              <a:gd name="connsiteX38" fmla="*/ 2145324 w 4618893"/>
              <a:gd name="connsiteY38" fmla="*/ 1312984 h 2590800"/>
              <a:gd name="connsiteX39" fmla="*/ 2203939 w 4618893"/>
              <a:gd name="connsiteY39" fmla="*/ 1301261 h 2590800"/>
              <a:gd name="connsiteX40" fmla="*/ 2250831 w 4618893"/>
              <a:gd name="connsiteY40" fmla="*/ 1266092 h 2590800"/>
              <a:gd name="connsiteX41" fmla="*/ 2286000 w 4618893"/>
              <a:gd name="connsiteY41" fmla="*/ 1254369 h 2590800"/>
              <a:gd name="connsiteX42" fmla="*/ 2356339 w 4618893"/>
              <a:gd name="connsiteY42" fmla="*/ 1207476 h 2590800"/>
              <a:gd name="connsiteX43" fmla="*/ 2450124 w 4618893"/>
              <a:gd name="connsiteY43" fmla="*/ 1148861 h 2590800"/>
              <a:gd name="connsiteX44" fmla="*/ 2543908 w 4618893"/>
              <a:gd name="connsiteY44" fmla="*/ 1101969 h 2590800"/>
              <a:gd name="connsiteX45" fmla="*/ 2696308 w 4618893"/>
              <a:gd name="connsiteY45" fmla="*/ 1055076 h 2590800"/>
              <a:gd name="connsiteX46" fmla="*/ 2778370 w 4618893"/>
              <a:gd name="connsiteY46" fmla="*/ 1008184 h 2590800"/>
              <a:gd name="connsiteX47" fmla="*/ 2883877 w 4618893"/>
              <a:gd name="connsiteY47" fmla="*/ 961292 h 2590800"/>
              <a:gd name="connsiteX48" fmla="*/ 2942493 w 4618893"/>
              <a:gd name="connsiteY48" fmla="*/ 937846 h 2590800"/>
              <a:gd name="connsiteX49" fmla="*/ 2977662 w 4618893"/>
              <a:gd name="connsiteY49" fmla="*/ 914400 h 2590800"/>
              <a:gd name="connsiteX50" fmla="*/ 3071447 w 4618893"/>
              <a:gd name="connsiteY50" fmla="*/ 890953 h 2590800"/>
              <a:gd name="connsiteX51" fmla="*/ 3106616 w 4618893"/>
              <a:gd name="connsiteY51" fmla="*/ 879230 h 2590800"/>
              <a:gd name="connsiteX52" fmla="*/ 3212124 w 4618893"/>
              <a:gd name="connsiteY52" fmla="*/ 820615 h 2590800"/>
              <a:gd name="connsiteX53" fmla="*/ 3282462 w 4618893"/>
              <a:gd name="connsiteY53" fmla="*/ 797169 h 2590800"/>
              <a:gd name="connsiteX54" fmla="*/ 3352800 w 4618893"/>
              <a:gd name="connsiteY54" fmla="*/ 773723 h 2590800"/>
              <a:gd name="connsiteX55" fmla="*/ 3387970 w 4618893"/>
              <a:gd name="connsiteY55" fmla="*/ 762000 h 2590800"/>
              <a:gd name="connsiteX56" fmla="*/ 3434862 w 4618893"/>
              <a:gd name="connsiteY56" fmla="*/ 738553 h 2590800"/>
              <a:gd name="connsiteX57" fmla="*/ 3481754 w 4618893"/>
              <a:gd name="connsiteY57" fmla="*/ 726830 h 2590800"/>
              <a:gd name="connsiteX58" fmla="*/ 3516924 w 4618893"/>
              <a:gd name="connsiteY58" fmla="*/ 715107 h 2590800"/>
              <a:gd name="connsiteX59" fmla="*/ 3598985 w 4618893"/>
              <a:gd name="connsiteY59" fmla="*/ 656492 h 2590800"/>
              <a:gd name="connsiteX60" fmla="*/ 3645877 w 4618893"/>
              <a:gd name="connsiteY60" fmla="*/ 621323 h 2590800"/>
              <a:gd name="connsiteX61" fmla="*/ 3681047 w 4618893"/>
              <a:gd name="connsiteY61" fmla="*/ 609600 h 2590800"/>
              <a:gd name="connsiteX62" fmla="*/ 3751385 w 4618893"/>
              <a:gd name="connsiteY62" fmla="*/ 562707 h 2590800"/>
              <a:gd name="connsiteX63" fmla="*/ 3786554 w 4618893"/>
              <a:gd name="connsiteY63" fmla="*/ 539261 h 2590800"/>
              <a:gd name="connsiteX64" fmla="*/ 3903785 w 4618893"/>
              <a:gd name="connsiteY64" fmla="*/ 468923 h 2590800"/>
              <a:gd name="connsiteX65" fmla="*/ 3974124 w 4618893"/>
              <a:gd name="connsiteY65" fmla="*/ 422030 h 2590800"/>
              <a:gd name="connsiteX66" fmla="*/ 4009293 w 4618893"/>
              <a:gd name="connsiteY66" fmla="*/ 398584 h 2590800"/>
              <a:gd name="connsiteX67" fmla="*/ 4067908 w 4618893"/>
              <a:gd name="connsiteY67" fmla="*/ 339969 h 2590800"/>
              <a:gd name="connsiteX68" fmla="*/ 4103077 w 4618893"/>
              <a:gd name="connsiteY68" fmla="*/ 328246 h 2590800"/>
              <a:gd name="connsiteX69" fmla="*/ 4173416 w 4618893"/>
              <a:gd name="connsiteY69" fmla="*/ 281353 h 2590800"/>
              <a:gd name="connsiteX70" fmla="*/ 4208585 w 4618893"/>
              <a:gd name="connsiteY70" fmla="*/ 257907 h 2590800"/>
              <a:gd name="connsiteX71" fmla="*/ 4243754 w 4618893"/>
              <a:gd name="connsiteY71" fmla="*/ 234461 h 2590800"/>
              <a:gd name="connsiteX72" fmla="*/ 4290647 w 4618893"/>
              <a:gd name="connsiteY72" fmla="*/ 199292 h 2590800"/>
              <a:gd name="connsiteX73" fmla="*/ 4384431 w 4618893"/>
              <a:gd name="connsiteY73" fmla="*/ 152400 h 2590800"/>
              <a:gd name="connsiteX74" fmla="*/ 4454770 w 4618893"/>
              <a:gd name="connsiteY74" fmla="*/ 105507 h 2590800"/>
              <a:gd name="connsiteX75" fmla="*/ 4489939 w 4618893"/>
              <a:gd name="connsiteY75" fmla="*/ 93784 h 2590800"/>
              <a:gd name="connsiteX76" fmla="*/ 4560277 w 4618893"/>
              <a:gd name="connsiteY76" fmla="*/ 35169 h 2590800"/>
              <a:gd name="connsiteX77" fmla="*/ 4618893 w 4618893"/>
              <a:gd name="connsiteY77"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18893" h="2590800">
                <a:moveTo>
                  <a:pt x="0" y="2590800"/>
                </a:moveTo>
                <a:cubicBezTo>
                  <a:pt x="23446" y="2582984"/>
                  <a:pt x="49775" y="2581062"/>
                  <a:pt x="70339" y="2567353"/>
                </a:cubicBezTo>
                <a:cubicBezTo>
                  <a:pt x="129631" y="2527825"/>
                  <a:pt x="86147" y="2562450"/>
                  <a:pt x="140677" y="2497015"/>
                </a:cubicBezTo>
                <a:cubicBezTo>
                  <a:pt x="196361" y="2430195"/>
                  <a:pt x="129600" y="2525356"/>
                  <a:pt x="187570" y="2438400"/>
                </a:cubicBezTo>
                <a:cubicBezTo>
                  <a:pt x="205401" y="2367074"/>
                  <a:pt x="187965" y="2411040"/>
                  <a:pt x="234462" y="2344615"/>
                </a:cubicBezTo>
                <a:cubicBezTo>
                  <a:pt x="250621" y="2321530"/>
                  <a:pt x="265723" y="2297722"/>
                  <a:pt x="281354" y="2274276"/>
                </a:cubicBezTo>
                <a:cubicBezTo>
                  <a:pt x="289169" y="2262553"/>
                  <a:pt x="291434" y="2243562"/>
                  <a:pt x="304800" y="2239107"/>
                </a:cubicBezTo>
                <a:lnTo>
                  <a:pt x="339970" y="2227384"/>
                </a:lnTo>
                <a:cubicBezTo>
                  <a:pt x="347785" y="2215661"/>
                  <a:pt x="353453" y="2202178"/>
                  <a:pt x="363416" y="2192215"/>
                </a:cubicBezTo>
                <a:cubicBezTo>
                  <a:pt x="397012" y="2158619"/>
                  <a:pt x="395616" y="2176115"/>
                  <a:pt x="433754" y="2157046"/>
                </a:cubicBezTo>
                <a:cubicBezTo>
                  <a:pt x="446356" y="2150745"/>
                  <a:pt x="456322" y="2139901"/>
                  <a:pt x="468924" y="2133600"/>
                </a:cubicBezTo>
                <a:cubicBezTo>
                  <a:pt x="479977" y="2128074"/>
                  <a:pt x="493291" y="2127877"/>
                  <a:pt x="504093" y="2121876"/>
                </a:cubicBezTo>
                <a:lnTo>
                  <a:pt x="609600" y="2051538"/>
                </a:lnTo>
                <a:cubicBezTo>
                  <a:pt x="621323" y="2043723"/>
                  <a:pt x="631403" y="2032548"/>
                  <a:pt x="644770" y="2028092"/>
                </a:cubicBezTo>
                <a:lnTo>
                  <a:pt x="679939" y="2016369"/>
                </a:lnTo>
                <a:cubicBezTo>
                  <a:pt x="695570" y="2004646"/>
                  <a:pt x="709355" y="1989938"/>
                  <a:pt x="726831" y="1981200"/>
                </a:cubicBezTo>
                <a:cubicBezTo>
                  <a:pt x="741242" y="1973994"/>
                  <a:pt x="758851" y="1975673"/>
                  <a:pt x="773724" y="1969476"/>
                </a:cubicBezTo>
                <a:cubicBezTo>
                  <a:pt x="805987" y="1956033"/>
                  <a:pt x="836247" y="1938215"/>
                  <a:pt x="867508" y="1922584"/>
                </a:cubicBezTo>
                <a:cubicBezTo>
                  <a:pt x="883139" y="1914769"/>
                  <a:pt x="902043" y="1911495"/>
                  <a:pt x="914400" y="1899138"/>
                </a:cubicBezTo>
                <a:cubicBezTo>
                  <a:pt x="932893" y="1880646"/>
                  <a:pt x="947666" y="1862809"/>
                  <a:pt x="973016" y="1852246"/>
                </a:cubicBezTo>
                <a:cubicBezTo>
                  <a:pt x="1007236" y="1837987"/>
                  <a:pt x="1042172" y="1824346"/>
                  <a:pt x="1078524" y="1817076"/>
                </a:cubicBezTo>
                <a:cubicBezTo>
                  <a:pt x="1152938" y="1802193"/>
                  <a:pt x="1117809" y="1810186"/>
                  <a:pt x="1184031" y="1793630"/>
                </a:cubicBezTo>
                <a:cubicBezTo>
                  <a:pt x="1191846" y="1781907"/>
                  <a:pt x="1195754" y="1766276"/>
                  <a:pt x="1207477" y="1758461"/>
                </a:cubicBezTo>
                <a:cubicBezTo>
                  <a:pt x="1220883" y="1749524"/>
                  <a:pt x="1238878" y="1751164"/>
                  <a:pt x="1254370" y="1746738"/>
                </a:cubicBezTo>
                <a:cubicBezTo>
                  <a:pt x="1266252" y="1743343"/>
                  <a:pt x="1277816" y="1738923"/>
                  <a:pt x="1289539" y="1735015"/>
                </a:cubicBezTo>
                <a:cubicBezTo>
                  <a:pt x="1315466" y="1709088"/>
                  <a:pt x="1327234" y="1692722"/>
                  <a:pt x="1359877" y="1676400"/>
                </a:cubicBezTo>
                <a:cubicBezTo>
                  <a:pt x="1370930" y="1670873"/>
                  <a:pt x="1383689" y="1669544"/>
                  <a:pt x="1395047" y="1664676"/>
                </a:cubicBezTo>
                <a:cubicBezTo>
                  <a:pt x="1411110" y="1657792"/>
                  <a:pt x="1425876" y="1648114"/>
                  <a:pt x="1441939" y="1641230"/>
                </a:cubicBezTo>
                <a:cubicBezTo>
                  <a:pt x="1453297" y="1636362"/>
                  <a:pt x="1466055" y="1635033"/>
                  <a:pt x="1477108" y="1629507"/>
                </a:cubicBezTo>
                <a:cubicBezTo>
                  <a:pt x="1489710" y="1623206"/>
                  <a:pt x="1499675" y="1612362"/>
                  <a:pt x="1512277" y="1606061"/>
                </a:cubicBezTo>
                <a:cubicBezTo>
                  <a:pt x="1529094" y="1597653"/>
                  <a:pt x="1579316" y="1586371"/>
                  <a:pt x="1594339" y="1582615"/>
                </a:cubicBezTo>
                <a:cubicBezTo>
                  <a:pt x="1637146" y="1554077"/>
                  <a:pt x="1670101" y="1530007"/>
                  <a:pt x="1723293" y="1512276"/>
                </a:cubicBezTo>
                <a:cubicBezTo>
                  <a:pt x="1735016" y="1508368"/>
                  <a:pt x="1747409" y="1506079"/>
                  <a:pt x="1758462" y="1500553"/>
                </a:cubicBezTo>
                <a:cubicBezTo>
                  <a:pt x="1771064" y="1494252"/>
                  <a:pt x="1780756" y="1482829"/>
                  <a:pt x="1793631" y="1477107"/>
                </a:cubicBezTo>
                <a:cubicBezTo>
                  <a:pt x="1816215" y="1467070"/>
                  <a:pt x="1841865" y="1464714"/>
                  <a:pt x="1863970" y="1453661"/>
                </a:cubicBezTo>
                <a:cubicBezTo>
                  <a:pt x="1895231" y="1438030"/>
                  <a:pt x="1924596" y="1417821"/>
                  <a:pt x="1957754" y="1406769"/>
                </a:cubicBezTo>
                <a:lnTo>
                  <a:pt x="2028093" y="1383323"/>
                </a:lnTo>
                <a:cubicBezTo>
                  <a:pt x="2113760" y="1326209"/>
                  <a:pt x="2006060" y="1395911"/>
                  <a:pt x="2110154" y="1336430"/>
                </a:cubicBezTo>
                <a:cubicBezTo>
                  <a:pt x="2122387" y="1329440"/>
                  <a:pt x="2132132" y="1317931"/>
                  <a:pt x="2145324" y="1312984"/>
                </a:cubicBezTo>
                <a:cubicBezTo>
                  <a:pt x="2163981" y="1305988"/>
                  <a:pt x="2184401" y="1305169"/>
                  <a:pt x="2203939" y="1301261"/>
                </a:cubicBezTo>
                <a:cubicBezTo>
                  <a:pt x="2219570" y="1289538"/>
                  <a:pt x="2233867" y="1275786"/>
                  <a:pt x="2250831" y="1266092"/>
                </a:cubicBezTo>
                <a:cubicBezTo>
                  <a:pt x="2261560" y="1259961"/>
                  <a:pt x="2276351" y="1262088"/>
                  <a:pt x="2286000" y="1254369"/>
                </a:cubicBezTo>
                <a:cubicBezTo>
                  <a:pt x="2359601" y="1195489"/>
                  <a:pt x="2248646" y="1234402"/>
                  <a:pt x="2356339" y="1207476"/>
                </a:cubicBezTo>
                <a:cubicBezTo>
                  <a:pt x="2413052" y="1150763"/>
                  <a:pt x="2367656" y="1186923"/>
                  <a:pt x="2450124" y="1148861"/>
                </a:cubicBezTo>
                <a:cubicBezTo>
                  <a:pt x="2481858" y="1134214"/>
                  <a:pt x="2510750" y="1113021"/>
                  <a:pt x="2543908" y="1101969"/>
                </a:cubicBezTo>
                <a:cubicBezTo>
                  <a:pt x="2664701" y="1061705"/>
                  <a:pt x="2613451" y="1075792"/>
                  <a:pt x="2696308" y="1055076"/>
                </a:cubicBezTo>
                <a:cubicBezTo>
                  <a:pt x="2735075" y="996926"/>
                  <a:pt x="2699902" y="1031724"/>
                  <a:pt x="2778370" y="1008184"/>
                </a:cubicBezTo>
                <a:cubicBezTo>
                  <a:pt x="2831833" y="992145"/>
                  <a:pt x="2835916" y="982608"/>
                  <a:pt x="2883877" y="961292"/>
                </a:cubicBezTo>
                <a:cubicBezTo>
                  <a:pt x="2903107" y="952745"/>
                  <a:pt x="2923671" y="947257"/>
                  <a:pt x="2942493" y="937846"/>
                </a:cubicBezTo>
                <a:cubicBezTo>
                  <a:pt x="2955095" y="931545"/>
                  <a:pt x="2964421" y="919215"/>
                  <a:pt x="2977662" y="914400"/>
                </a:cubicBezTo>
                <a:cubicBezTo>
                  <a:pt x="3007946" y="903388"/>
                  <a:pt x="3040877" y="901143"/>
                  <a:pt x="3071447" y="890953"/>
                </a:cubicBezTo>
                <a:cubicBezTo>
                  <a:pt x="3083170" y="887045"/>
                  <a:pt x="3095563" y="884756"/>
                  <a:pt x="3106616" y="879230"/>
                </a:cubicBezTo>
                <a:cubicBezTo>
                  <a:pt x="3166112" y="849482"/>
                  <a:pt x="3155669" y="843197"/>
                  <a:pt x="3212124" y="820615"/>
                </a:cubicBezTo>
                <a:cubicBezTo>
                  <a:pt x="3235071" y="811436"/>
                  <a:pt x="3259016" y="804984"/>
                  <a:pt x="3282462" y="797169"/>
                </a:cubicBezTo>
                <a:lnTo>
                  <a:pt x="3352800" y="773723"/>
                </a:lnTo>
                <a:cubicBezTo>
                  <a:pt x="3364523" y="769815"/>
                  <a:pt x="3376917" y="767527"/>
                  <a:pt x="3387970" y="762000"/>
                </a:cubicBezTo>
                <a:cubicBezTo>
                  <a:pt x="3403601" y="754184"/>
                  <a:pt x="3418499" y="744689"/>
                  <a:pt x="3434862" y="738553"/>
                </a:cubicBezTo>
                <a:cubicBezTo>
                  <a:pt x="3449948" y="732896"/>
                  <a:pt x="3466262" y="731256"/>
                  <a:pt x="3481754" y="726830"/>
                </a:cubicBezTo>
                <a:cubicBezTo>
                  <a:pt x="3493636" y="723435"/>
                  <a:pt x="3505201" y="719015"/>
                  <a:pt x="3516924" y="715107"/>
                </a:cubicBezTo>
                <a:cubicBezTo>
                  <a:pt x="3670174" y="600170"/>
                  <a:pt x="3478991" y="742202"/>
                  <a:pt x="3598985" y="656492"/>
                </a:cubicBezTo>
                <a:cubicBezTo>
                  <a:pt x="3614884" y="645136"/>
                  <a:pt x="3628913" y="631017"/>
                  <a:pt x="3645877" y="621323"/>
                </a:cubicBezTo>
                <a:cubicBezTo>
                  <a:pt x="3656606" y="615192"/>
                  <a:pt x="3669324" y="613508"/>
                  <a:pt x="3681047" y="609600"/>
                </a:cubicBezTo>
                <a:lnTo>
                  <a:pt x="3751385" y="562707"/>
                </a:lnTo>
                <a:cubicBezTo>
                  <a:pt x="3763108" y="554892"/>
                  <a:pt x="3773952" y="545562"/>
                  <a:pt x="3786554" y="539261"/>
                </a:cubicBezTo>
                <a:cubicBezTo>
                  <a:pt x="3858648" y="503215"/>
                  <a:pt x="3818911" y="525506"/>
                  <a:pt x="3903785" y="468923"/>
                </a:cubicBezTo>
                <a:lnTo>
                  <a:pt x="3974124" y="422030"/>
                </a:lnTo>
                <a:lnTo>
                  <a:pt x="4009293" y="398584"/>
                </a:lnTo>
                <a:cubicBezTo>
                  <a:pt x="4032739" y="363415"/>
                  <a:pt x="4028831" y="359507"/>
                  <a:pt x="4067908" y="339969"/>
                </a:cubicBezTo>
                <a:cubicBezTo>
                  <a:pt x="4078961" y="334443"/>
                  <a:pt x="4092275" y="334247"/>
                  <a:pt x="4103077" y="328246"/>
                </a:cubicBezTo>
                <a:cubicBezTo>
                  <a:pt x="4127710" y="314561"/>
                  <a:pt x="4149970" y="296984"/>
                  <a:pt x="4173416" y="281353"/>
                </a:cubicBezTo>
                <a:lnTo>
                  <a:pt x="4208585" y="257907"/>
                </a:lnTo>
                <a:cubicBezTo>
                  <a:pt x="4220308" y="250092"/>
                  <a:pt x="4232482" y="242914"/>
                  <a:pt x="4243754" y="234461"/>
                </a:cubicBezTo>
                <a:cubicBezTo>
                  <a:pt x="4259385" y="222738"/>
                  <a:pt x="4273770" y="209137"/>
                  <a:pt x="4290647" y="199292"/>
                </a:cubicBezTo>
                <a:cubicBezTo>
                  <a:pt x="4320837" y="181681"/>
                  <a:pt x="4355350" y="171788"/>
                  <a:pt x="4384431" y="152400"/>
                </a:cubicBezTo>
                <a:cubicBezTo>
                  <a:pt x="4407877" y="136769"/>
                  <a:pt x="4428037" y="114418"/>
                  <a:pt x="4454770" y="105507"/>
                </a:cubicBezTo>
                <a:cubicBezTo>
                  <a:pt x="4466493" y="101599"/>
                  <a:pt x="4478886" y="99310"/>
                  <a:pt x="4489939" y="93784"/>
                </a:cubicBezTo>
                <a:cubicBezTo>
                  <a:pt x="4533599" y="71954"/>
                  <a:pt x="4521386" y="67578"/>
                  <a:pt x="4560277" y="35169"/>
                </a:cubicBezTo>
                <a:cubicBezTo>
                  <a:pt x="4581496" y="17487"/>
                  <a:pt x="4596006" y="11444"/>
                  <a:pt x="4618893" y="0"/>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9" name="Figura a mano libera 18"/>
          <p:cNvSpPr/>
          <p:nvPr/>
        </p:nvSpPr>
        <p:spPr bwMode="auto">
          <a:xfrm>
            <a:off x="276225" y="2479675"/>
            <a:ext cx="4876800" cy="2193925"/>
          </a:xfrm>
          <a:custGeom>
            <a:avLst/>
            <a:gdLst>
              <a:gd name="connsiteX0" fmla="*/ 0 w 4876800"/>
              <a:gd name="connsiteY0" fmla="*/ 0 h 2193452"/>
              <a:gd name="connsiteX1" fmla="*/ 140677 w 4876800"/>
              <a:gd name="connsiteY1" fmla="*/ 23447 h 2193452"/>
              <a:gd name="connsiteX2" fmla="*/ 257907 w 4876800"/>
              <a:gd name="connsiteY2" fmla="*/ 82062 h 2193452"/>
              <a:gd name="connsiteX3" fmla="*/ 316523 w 4876800"/>
              <a:gd name="connsiteY3" fmla="*/ 128954 h 2193452"/>
              <a:gd name="connsiteX4" fmla="*/ 351692 w 4876800"/>
              <a:gd name="connsiteY4" fmla="*/ 152400 h 2193452"/>
              <a:gd name="connsiteX5" fmla="*/ 375138 w 4876800"/>
              <a:gd name="connsiteY5" fmla="*/ 175847 h 2193452"/>
              <a:gd name="connsiteX6" fmla="*/ 422030 w 4876800"/>
              <a:gd name="connsiteY6" fmla="*/ 187570 h 2193452"/>
              <a:gd name="connsiteX7" fmla="*/ 468923 w 4876800"/>
              <a:gd name="connsiteY7" fmla="*/ 211016 h 2193452"/>
              <a:gd name="connsiteX8" fmla="*/ 504092 w 4876800"/>
              <a:gd name="connsiteY8" fmla="*/ 222739 h 2193452"/>
              <a:gd name="connsiteX9" fmla="*/ 539261 w 4876800"/>
              <a:gd name="connsiteY9" fmla="*/ 246185 h 2193452"/>
              <a:gd name="connsiteX10" fmla="*/ 609600 w 4876800"/>
              <a:gd name="connsiteY10" fmla="*/ 281354 h 2193452"/>
              <a:gd name="connsiteX11" fmla="*/ 644769 w 4876800"/>
              <a:gd name="connsiteY11" fmla="*/ 316524 h 2193452"/>
              <a:gd name="connsiteX12" fmla="*/ 679938 w 4876800"/>
              <a:gd name="connsiteY12" fmla="*/ 328247 h 2193452"/>
              <a:gd name="connsiteX13" fmla="*/ 715107 w 4876800"/>
              <a:gd name="connsiteY13" fmla="*/ 351693 h 2193452"/>
              <a:gd name="connsiteX14" fmla="*/ 832338 w 4876800"/>
              <a:gd name="connsiteY14" fmla="*/ 386862 h 2193452"/>
              <a:gd name="connsiteX15" fmla="*/ 890954 w 4876800"/>
              <a:gd name="connsiteY15" fmla="*/ 410308 h 2193452"/>
              <a:gd name="connsiteX16" fmla="*/ 996461 w 4876800"/>
              <a:gd name="connsiteY16" fmla="*/ 468924 h 2193452"/>
              <a:gd name="connsiteX17" fmla="*/ 1055077 w 4876800"/>
              <a:gd name="connsiteY17" fmla="*/ 492370 h 2193452"/>
              <a:gd name="connsiteX18" fmla="*/ 1101969 w 4876800"/>
              <a:gd name="connsiteY18" fmla="*/ 515816 h 2193452"/>
              <a:gd name="connsiteX19" fmla="*/ 1160584 w 4876800"/>
              <a:gd name="connsiteY19" fmla="*/ 539262 h 2193452"/>
              <a:gd name="connsiteX20" fmla="*/ 1207477 w 4876800"/>
              <a:gd name="connsiteY20" fmla="*/ 574431 h 2193452"/>
              <a:gd name="connsiteX21" fmla="*/ 1242646 w 4876800"/>
              <a:gd name="connsiteY21" fmla="*/ 586154 h 2193452"/>
              <a:gd name="connsiteX22" fmla="*/ 1277815 w 4876800"/>
              <a:gd name="connsiteY22" fmla="*/ 609600 h 2193452"/>
              <a:gd name="connsiteX23" fmla="*/ 1395046 w 4876800"/>
              <a:gd name="connsiteY23" fmla="*/ 656493 h 2193452"/>
              <a:gd name="connsiteX24" fmla="*/ 1453661 w 4876800"/>
              <a:gd name="connsiteY24" fmla="*/ 691662 h 2193452"/>
              <a:gd name="connsiteX25" fmla="*/ 1488830 w 4876800"/>
              <a:gd name="connsiteY25" fmla="*/ 703385 h 2193452"/>
              <a:gd name="connsiteX26" fmla="*/ 1524000 w 4876800"/>
              <a:gd name="connsiteY26" fmla="*/ 726831 h 2193452"/>
              <a:gd name="connsiteX27" fmla="*/ 1559169 w 4876800"/>
              <a:gd name="connsiteY27" fmla="*/ 738554 h 2193452"/>
              <a:gd name="connsiteX28" fmla="*/ 1652954 w 4876800"/>
              <a:gd name="connsiteY28" fmla="*/ 785447 h 2193452"/>
              <a:gd name="connsiteX29" fmla="*/ 1652954 w 4876800"/>
              <a:gd name="connsiteY29" fmla="*/ 785447 h 2193452"/>
              <a:gd name="connsiteX30" fmla="*/ 1746738 w 4876800"/>
              <a:gd name="connsiteY30" fmla="*/ 832339 h 2193452"/>
              <a:gd name="connsiteX31" fmla="*/ 1840523 w 4876800"/>
              <a:gd name="connsiteY31" fmla="*/ 879231 h 2193452"/>
              <a:gd name="connsiteX32" fmla="*/ 1899138 w 4876800"/>
              <a:gd name="connsiteY32" fmla="*/ 902677 h 2193452"/>
              <a:gd name="connsiteX33" fmla="*/ 1934307 w 4876800"/>
              <a:gd name="connsiteY33" fmla="*/ 926124 h 2193452"/>
              <a:gd name="connsiteX34" fmla="*/ 2004646 w 4876800"/>
              <a:gd name="connsiteY34" fmla="*/ 949570 h 2193452"/>
              <a:gd name="connsiteX35" fmla="*/ 2086707 w 4876800"/>
              <a:gd name="connsiteY35" fmla="*/ 973016 h 2193452"/>
              <a:gd name="connsiteX36" fmla="*/ 2110154 w 4876800"/>
              <a:gd name="connsiteY36" fmla="*/ 996462 h 2193452"/>
              <a:gd name="connsiteX37" fmla="*/ 2262554 w 4876800"/>
              <a:gd name="connsiteY37" fmla="*/ 1055077 h 2193452"/>
              <a:gd name="connsiteX38" fmla="*/ 2379784 w 4876800"/>
              <a:gd name="connsiteY38" fmla="*/ 1101970 h 2193452"/>
              <a:gd name="connsiteX39" fmla="*/ 2461846 w 4876800"/>
              <a:gd name="connsiteY39" fmla="*/ 1137139 h 2193452"/>
              <a:gd name="connsiteX40" fmla="*/ 2497015 w 4876800"/>
              <a:gd name="connsiteY40" fmla="*/ 1172308 h 2193452"/>
              <a:gd name="connsiteX41" fmla="*/ 2532184 w 4876800"/>
              <a:gd name="connsiteY41" fmla="*/ 1184031 h 2193452"/>
              <a:gd name="connsiteX42" fmla="*/ 2625969 w 4876800"/>
              <a:gd name="connsiteY42" fmla="*/ 1207477 h 2193452"/>
              <a:gd name="connsiteX43" fmla="*/ 2661138 w 4876800"/>
              <a:gd name="connsiteY43" fmla="*/ 1230924 h 2193452"/>
              <a:gd name="connsiteX44" fmla="*/ 2731477 w 4876800"/>
              <a:gd name="connsiteY44" fmla="*/ 1254370 h 2193452"/>
              <a:gd name="connsiteX45" fmla="*/ 2766646 w 4876800"/>
              <a:gd name="connsiteY45" fmla="*/ 1266093 h 2193452"/>
              <a:gd name="connsiteX46" fmla="*/ 2801815 w 4876800"/>
              <a:gd name="connsiteY46" fmla="*/ 1277816 h 2193452"/>
              <a:gd name="connsiteX47" fmla="*/ 2836984 w 4876800"/>
              <a:gd name="connsiteY47" fmla="*/ 1289539 h 2193452"/>
              <a:gd name="connsiteX48" fmla="*/ 2872154 w 4876800"/>
              <a:gd name="connsiteY48" fmla="*/ 1312985 h 2193452"/>
              <a:gd name="connsiteX49" fmla="*/ 2965938 w 4876800"/>
              <a:gd name="connsiteY49" fmla="*/ 1336431 h 2193452"/>
              <a:gd name="connsiteX50" fmla="*/ 3036277 w 4876800"/>
              <a:gd name="connsiteY50" fmla="*/ 1371600 h 2193452"/>
              <a:gd name="connsiteX51" fmla="*/ 3118338 w 4876800"/>
              <a:gd name="connsiteY51" fmla="*/ 1406770 h 2193452"/>
              <a:gd name="connsiteX52" fmla="*/ 3200400 w 4876800"/>
              <a:gd name="connsiteY52" fmla="*/ 1441939 h 2193452"/>
              <a:gd name="connsiteX53" fmla="*/ 3282461 w 4876800"/>
              <a:gd name="connsiteY53" fmla="*/ 1477108 h 2193452"/>
              <a:gd name="connsiteX54" fmla="*/ 3329354 w 4876800"/>
              <a:gd name="connsiteY54" fmla="*/ 1500554 h 2193452"/>
              <a:gd name="connsiteX55" fmla="*/ 3399692 w 4876800"/>
              <a:gd name="connsiteY55" fmla="*/ 1524000 h 2193452"/>
              <a:gd name="connsiteX56" fmla="*/ 3481754 w 4876800"/>
              <a:gd name="connsiteY56" fmla="*/ 1559170 h 2193452"/>
              <a:gd name="connsiteX57" fmla="*/ 3563815 w 4876800"/>
              <a:gd name="connsiteY57" fmla="*/ 1617785 h 2193452"/>
              <a:gd name="connsiteX58" fmla="*/ 3610707 w 4876800"/>
              <a:gd name="connsiteY58" fmla="*/ 1641231 h 2193452"/>
              <a:gd name="connsiteX59" fmla="*/ 3669323 w 4876800"/>
              <a:gd name="connsiteY59" fmla="*/ 1664677 h 2193452"/>
              <a:gd name="connsiteX60" fmla="*/ 3716215 w 4876800"/>
              <a:gd name="connsiteY60" fmla="*/ 1699847 h 2193452"/>
              <a:gd name="connsiteX61" fmla="*/ 3833446 w 4876800"/>
              <a:gd name="connsiteY61" fmla="*/ 1735016 h 2193452"/>
              <a:gd name="connsiteX62" fmla="*/ 3938954 w 4876800"/>
              <a:gd name="connsiteY62" fmla="*/ 1793631 h 2193452"/>
              <a:gd name="connsiteX63" fmla="*/ 3985846 w 4876800"/>
              <a:gd name="connsiteY63" fmla="*/ 1828800 h 2193452"/>
              <a:gd name="connsiteX64" fmla="*/ 4044461 w 4876800"/>
              <a:gd name="connsiteY64" fmla="*/ 1840524 h 2193452"/>
              <a:gd name="connsiteX65" fmla="*/ 4079630 w 4876800"/>
              <a:gd name="connsiteY65" fmla="*/ 1852247 h 2193452"/>
              <a:gd name="connsiteX66" fmla="*/ 4138246 w 4876800"/>
              <a:gd name="connsiteY66" fmla="*/ 1887416 h 2193452"/>
              <a:gd name="connsiteX67" fmla="*/ 4185138 w 4876800"/>
              <a:gd name="connsiteY67" fmla="*/ 1922585 h 2193452"/>
              <a:gd name="connsiteX68" fmla="*/ 4267200 w 4876800"/>
              <a:gd name="connsiteY68" fmla="*/ 1946031 h 2193452"/>
              <a:gd name="connsiteX69" fmla="*/ 4372707 w 4876800"/>
              <a:gd name="connsiteY69" fmla="*/ 2004647 h 2193452"/>
              <a:gd name="connsiteX70" fmla="*/ 4407877 w 4876800"/>
              <a:gd name="connsiteY70" fmla="*/ 2039816 h 2193452"/>
              <a:gd name="connsiteX71" fmla="*/ 4525107 w 4876800"/>
              <a:gd name="connsiteY71" fmla="*/ 2086708 h 2193452"/>
              <a:gd name="connsiteX72" fmla="*/ 4572000 w 4876800"/>
              <a:gd name="connsiteY72" fmla="*/ 2110154 h 2193452"/>
              <a:gd name="connsiteX73" fmla="*/ 4607169 w 4876800"/>
              <a:gd name="connsiteY73" fmla="*/ 2133600 h 2193452"/>
              <a:gd name="connsiteX74" fmla="*/ 4794738 w 4876800"/>
              <a:gd name="connsiteY74" fmla="*/ 2168770 h 2193452"/>
              <a:gd name="connsiteX75" fmla="*/ 4876800 w 4876800"/>
              <a:gd name="connsiteY75" fmla="*/ 2192216 h 219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876800" h="2193452">
                <a:moveTo>
                  <a:pt x="0" y="0"/>
                </a:moveTo>
                <a:cubicBezTo>
                  <a:pt x="19366" y="2152"/>
                  <a:pt x="106309" y="4354"/>
                  <a:pt x="140677" y="23447"/>
                </a:cubicBezTo>
                <a:cubicBezTo>
                  <a:pt x="254875" y="86890"/>
                  <a:pt x="166265" y="59151"/>
                  <a:pt x="257907" y="82062"/>
                </a:cubicBezTo>
                <a:cubicBezTo>
                  <a:pt x="297433" y="141348"/>
                  <a:pt x="259898" y="100641"/>
                  <a:pt x="316523" y="128954"/>
                </a:cubicBezTo>
                <a:cubicBezTo>
                  <a:pt x="329125" y="135255"/>
                  <a:pt x="340690" y="143598"/>
                  <a:pt x="351692" y="152400"/>
                </a:cubicBezTo>
                <a:cubicBezTo>
                  <a:pt x="360323" y="159305"/>
                  <a:pt x="365252" y="170904"/>
                  <a:pt x="375138" y="175847"/>
                </a:cubicBezTo>
                <a:cubicBezTo>
                  <a:pt x="389549" y="183053"/>
                  <a:pt x="406944" y="181913"/>
                  <a:pt x="422030" y="187570"/>
                </a:cubicBezTo>
                <a:cubicBezTo>
                  <a:pt x="438393" y="193706"/>
                  <a:pt x="452860" y="204132"/>
                  <a:pt x="468923" y="211016"/>
                </a:cubicBezTo>
                <a:cubicBezTo>
                  <a:pt x="480281" y="215884"/>
                  <a:pt x="493039" y="217213"/>
                  <a:pt x="504092" y="222739"/>
                </a:cubicBezTo>
                <a:cubicBezTo>
                  <a:pt x="516694" y="229040"/>
                  <a:pt x="526659" y="239884"/>
                  <a:pt x="539261" y="246185"/>
                </a:cubicBezTo>
                <a:cubicBezTo>
                  <a:pt x="592130" y="272620"/>
                  <a:pt x="559207" y="239360"/>
                  <a:pt x="609600" y="281354"/>
                </a:cubicBezTo>
                <a:cubicBezTo>
                  <a:pt x="622336" y="291968"/>
                  <a:pt x="630974" y="307327"/>
                  <a:pt x="644769" y="316524"/>
                </a:cubicBezTo>
                <a:cubicBezTo>
                  <a:pt x="655051" y="323379"/>
                  <a:pt x="668885" y="322721"/>
                  <a:pt x="679938" y="328247"/>
                </a:cubicBezTo>
                <a:cubicBezTo>
                  <a:pt x="692540" y="334548"/>
                  <a:pt x="702232" y="345971"/>
                  <a:pt x="715107" y="351693"/>
                </a:cubicBezTo>
                <a:cubicBezTo>
                  <a:pt x="796635" y="387927"/>
                  <a:pt x="764139" y="364129"/>
                  <a:pt x="832338" y="386862"/>
                </a:cubicBezTo>
                <a:cubicBezTo>
                  <a:pt x="852302" y="393517"/>
                  <a:pt x="871724" y="401761"/>
                  <a:pt x="890954" y="410308"/>
                </a:cubicBezTo>
                <a:cubicBezTo>
                  <a:pt x="992564" y="455467"/>
                  <a:pt x="878090" y="409738"/>
                  <a:pt x="996461" y="468924"/>
                </a:cubicBezTo>
                <a:cubicBezTo>
                  <a:pt x="1015283" y="478335"/>
                  <a:pt x="1035847" y="483823"/>
                  <a:pt x="1055077" y="492370"/>
                </a:cubicBezTo>
                <a:cubicBezTo>
                  <a:pt x="1071046" y="499467"/>
                  <a:pt x="1086000" y="508718"/>
                  <a:pt x="1101969" y="515816"/>
                </a:cubicBezTo>
                <a:cubicBezTo>
                  <a:pt x="1121199" y="524363"/>
                  <a:pt x="1142189" y="529042"/>
                  <a:pt x="1160584" y="539262"/>
                </a:cubicBezTo>
                <a:cubicBezTo>
                  <a:pt x="1177664" y="548751"/>
                  <a:pt x="1190513" y="564737"/>
                  <a:pt x="1207477" y="574431"/>
                </a:cubicBezTo>
                <a:cubicBezTo>
                  <a:pt x="1218206" y="580562"/>
                  <a:pt x="1231593" y="580628"/>
                  <a:pt x="1242646" y="586154"/>
                </a:cubicBezTo>
                <a:cubicBezTo>
                  <a:pt x="1255248" y="592455"/>
                  <a:pt x="1265023" y="603696"/>
                  <a:pt x="1277815" y="609600"/>
                </a:cubicBezTo>
                <a:cubicBezTo>
                  <a:pt x="1316028" y="627237"/>
                  <a:pt x="1358956" y="634839"/>
                  <a:pt x="1395046" y="656493"/>
                </a:cubicBezTo>
                <a:cubicBezTo>
                  <a:pt x="1414584" y="668216"/>
                  <a:pt x="1433281" y="681472"/>
                  <a:pt x="1453661" y="691662"/>
                </a:cubicBezTo>
                <a:cubicBezTo>
                  <a:pt x="1464714" y="697188"/>
                  <a:pt x="1477777" y="697859"/>
                  <a:pt x="1488830" y="703385"/>
                </a:cubicBezTo>
                <a:cubicBezTo>
                  <a:pt x="1501432" y="709686"/>
                  <a:pt x="1511398" y="720530"/>
                  <a:pt x="1524000" y="726831"/>
                </a:cubicBezTo>
                <a:cubicBezTo>
                  <a:pt x="1535053" y="732357"/>
                  <a:pt x="1547920" y="733441"/>
                  <a:pt x="1559169" y="738554"/>
                </a:cubicBezTo>
                <a:cubicBezTo>
                  <a:pt x="1590988" y="753017"/>
                  <a:pt x="1621692" y="769816"/>
                  <a:pt x="1652954" y="785447"/>
                </a:cubicBezTo>
                <a:lnTo>
                  <a:pt x="1652954" y="785447"/>
                </a:lnTo>
                <a:cubicBezTo>
                  <a:pt x="1809416" y="879324"/>
                  <a:pt x="1642634" y="785020"/>
                  <a:pt x="1746738" y="832339"/>
                </a:cubicBezTo>
                <a:cubicBezTo>
                  <a:pt x="1778557" y="846802"/>
                  <a:pt x="1808071" y="866250"/>
                  <a:pt x="1840523" y="879231"/>
                </a:cubicBezTo>
                <a:cubicBezTo>
                  <a:pt x="1860061" y="887046"/>
                  <a:pt x="1880316" y="893266"/>
                  <a:pt x="1899138" y="902677"/>
                </a:cubicBezTo>
                <a:cubicBezTo>
                  <a:pt x="1911740" y="908978"/>
                  <a:pt x="1921432" y="920402"/>
                  <a:pt x="1934307" y="926124"/>
                </a:cubicBezTo>
                <a:cubicBezTo>
                  <a:pt x="1956891" y="936162"/>
                  <a:pt x="1981200" y="941755"/>
                  <a:pt x="2004646" y="949570"/>
                </a:cubicBezTo>
                <a:cubicBezTo>
                  <a:pt x="2055102" y="966388"/>
                  <a:pt x="2027824" y="958295"/>
                  <a:pt x="2086707" y="973016"/>
                </a:cubicBezTo>
                <a:cubicBezTo>
                  <a:pt x="2094523" y="980831"/>
                  <a:pt x="2100957" y="990331"/>
                  <a:pt x="2110154" y="996462"/>
                </a:cubicBezTo>
                <a:cubicBezTo>
                  <a:pt x="2167715" y="1034835"/>
                  <a:pt x="2188175" y="1017886"/>
                  <a:pt x="2262554" y="1055077"/>
                </a:cubicBezTo>
                <a:cubicBezTo>
                  <a:pt x="2372512" y="1110058"/>
                  <a:pt x="2234940" y="1044033"/>
                  <a:pt x="2379784" y="1101970"/>
                </a:cubicBezTo>
                <a:cubicBezTo>
                  <a:pt x="2524646" y="1159914"/>
                  <a:pt x="2348640" y="1099404"/>
                  <a:pt x="2461846" y="1137139"/>
                </a:cubicBezTo>
                <a:cubicBezTo>
                  <a:pt x="2473569" y="1148862"/>
                  <a:pt x="2483221" y="1163112"/>
                  <a:pt x="2497015" y="1172308"/>
                </a:cubicBezTo>
                <a:cubicBezTo>
                  <a:pt x="2507297" y="1179163"/>
                  <a:pt x="2520196" y="1181034"/>
                  <a:pt x="2532184" y="1184031"/>
                </a:cubicBezTo>
                <a:lnTo>
                  <a:pt x="2625969" y="1207477"/>
                </a:lnTo>
                <a:cubicBezTo>
                  <a:pt x="2637692" y="1215293"/>
                  <a:pt x="2648263" y="1225202"/>
                  <a:pt x="2661138" y="1230924"/>
                </a:cubicBezTo>
                <a:cubicBezTo>
                  <a:pt x="2683722" y="1240962"/>
                  <a:pt x="2708031" y="1246555"/>
                  <a:pt x="2731477" y="1254370"/>
                </a:cubicBezTo>
                <a:lnTo>
                  <a:pt x="2766646" y="1266093"/>
                </a:lnTo>
                <a:lnTo>
                  <a:pt x="2801815" y="1277816"/>
                </a:lnTo>
                <a:cubicBezTo>
                  <a:pt x="2813538" y="1281724"/>
                  <a:pt x="2826702" y="1282685"/>
                  <a:pt x="2836984" y="1289539"/>
                </a:cubicBezTo>
                <a:cubicBezTo>
                  <a:pt x="2848707" y="1297354"/>
                  <a:pt x="2858962" y="1308038"/>
                  <a:pt x="2872154" y="1312985"/>
                </a:cubicBezTo>
                <a:cubicBezTo>
                  <a:pt x="2925659" y="1333049"/>
                  <a:pt x="2922550" y="1314737"/>
                  <a:pt x="2965938" y="1336431"/>
                </a:cubicBezTo>
                <a:cubicBezTo>
                  <a:pt x="3056837" y="1381881"/>
                  <a:pt x="2947879" y="1342135"/>
                  <a:pt x="3036277" y="1371600"/>
                </a:cubicBezTo>
                <a:cubicBezTo>
                  <a:pt x="3124567" y="1430462"/>
                  <a:pt x="3012362" y="1361352"/>
                  <a:pt x="3118338" y="1406770"/>
                </a:cubicBezTo>
                <a:cubicBezTo>
                  <a:pt x="3231678" y="1455344"/>
                  <a:pt x="3065776" y="1408284"/>
                  <a:pt x="3200400" y="1441939"/>
                </a:cubicBezTo>
                <a:cubicBezTo>
                  <a:pt x="3271670" y="1489453"/>
                  <a:pt x="3195947" y="1444666"/>
                  <a:pt x="3282461" y="1477108"/>
                </a:cubicBezTo>
                <a:cubicBezTo>
                  <a:pt x="3298824" y="1483244"/>
                  <a:pt x="3313128" y="1494064"/>
                  <a:pt x="3329354" y="1500554"/>
                </a:cubicBezTo>
                <a:cubicBezTo>
                  <a:pt x="3352301" y="1509733"/>
                  <a:pt x="3377587" y="1512947"/>
                  <a:pt x="3399692" y="1524000"/>
                </a:cubicBezTo>
                <a:cubicBezTo>
                  <a:pt x="3457637" y="1552974"/>
                  <a:pt x="3430005" y="1541921"/>
                  <a:pt x="3481754" y="1559170"/>
                </a:cubicBezTo>
                <a:cubicBezTo>
                  <a:pt x="3501883" y="1574267"/>
                  <a:pt x="3539816" y="1604071"/>
                  <a:pt x="3563815" y="1617785"/>
                </a:cubicBezTo>
                <a:cubicBezTo>
                  <a:pt x="3578988" y="1626455"/>
                  <a:pt x="3594738" y="1634134"/>
                  <a:pt x="3610707" y="1641231"/>
                </a:cubicBezTo>
                <a:cubicBezTo>
                  <a:pt x="3629937" y="1649778"/>
                  <a:pt x="3650927" y="1654457"/>
                  <a:pt x="3669323" y="1664677"/>
                </a:cubicBezTo>
                <a:cubicBezTo>
                  <a:pt x="3686403" y="1674166"/>
                  <a:pt x="3698739" y="1691109"/>
                  <a:pt x="3716215" y="1699847"/>
                </a:cubicBezTo>
                <a:cubicBezTo>
                  <a:pt x="3744754" y="1714117"/>
                  <a:pt x="3799792" y="1726602"/>
                  <a:pt x="3833446" y="1735016"/>
                </a:cubicBezTo>
                <a:cubicBezTo>
                  <a:pt x="3933620" y="1835190"/>
                  <a:pt x="3823334" y="1742245"/>
                  <a:pt x="3938954" y="1793631"/>
                </a:cubicBezTo>
                <a:cubicBezTo>
                  <a:pt x="3956808" y="1801566"/>
                  <a:pt x="3967992" y="1820865"/>
                  <a:pt x="3985846" y="1828800"/>
                </a:cubicBezTo>
                <a:cubicBezTo>
                  <a:pt x="4004054" y="1836893"/>
                  <a:pt x="4025131" y="1835691"/>
                  <a:pt x="4044461" y="1840524"/>
                </a:cubicBezTo>
                <a:cubicBezTo>
                  <a:pt x="4056449" y="1843521"/>
                  <a:pt x="4067907" y="1848339"/>
                  <a:pt x="4079630" y="1852247"/>
                </a:cubicBezTo>
                <a:cubicBezTo>
                  <a:pt x="4134504" y="1907118"/>
                  <a:pt x="4067225" y="1846833"/>
                  <a:pt x="4138246" y="1887416"/>
                </a:cubicBezTo>
                <a:cubicBezTo>
                  <a:pt x="4155210" y="1897110"/>
                  <a:pt x="4168174" y="1912891"/>
                  <a:pt x="4185138" y="1922585"/>
                </a:cubicBezTo>
                <a:cubicBezTo>
                  <a:pt x="4198219" y="1930060"/>
                  <a:pt x="4257048" y="1943493"/>
                  <a:pt x="4267200" y="1946031"/>
                </a:cubicBezTo>
                <a:cubicBezTo>
                  <a:pt x="4347820" y="1999779"/>
                  <a:pt x="4310805" y="1984013"/>
                  <a:pt x="4372707" y="2004647"/>
                </a:cubicBezTo>
                <a:cubicBezTo>
                  <a:pt x="4384430" y="2016370"/>
                  <a:pt x="4394386" y="2030180"/>
                  <a:pt x="4407877" y="2039816"/>
                </a:cubicBezTo>
                <a:cubicBezTo>
                  <a:pt x="4455679" y="2073960"/>
                  <a:pt x="4468165" y="2058238"/>
                  <a:pt x="4525107" y="2086708"/>
                </a:cubicBezTo>
                <a:cubicBezTo>
                  <a:pt x="4540738" y="2094523"/>
                  <a:pt x="4556827" y="2101484"/>
                  <a:pt x="4572000" y="2110154"/>
                </a:cubicBezTo>
                <a:cubicBezTo>
                  <a:pt x="4584233" y="2117144"/>
                  <a:pt x="4594294" y="2127878"/>
                  <a:pt x="4607169" y="2133600"/>
                </a:cubicBezTo>
                <a:cubicBezTo>
                  <a:pt x="4680058" y="2165996"/>
                  <a:pt x="4708063" y="2160103"/>
                  <a:pt x="4794738" y="2168770"/>
                </a:cubicBezTo>
                <a:cubicBezTo>
                  <a:pt x="4868784" y="2193452"/>
                  <a:pt x="4840362" y="2192216"/>
                  <a:pt x="4876800" y="2192216"/>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grpSp>
        <p:nvGrpSpPr>
          <p:cNvPr id="4" name="Gruppo 3"/>
          <p:cNvGrpSpPr/>
          <p:nvPr/>
        </p:nvGrpSpPr>
        <p:grpSpPr>
          <a:xfrm>
            <a:off x="5218113" y="1784350"/>
            <a:ext cx="3757612" cy="4108450"/>
            <a:chOff x="5218113" y="1784350"/>
            <a:chExt cx="3757612" cy="4108450"/>
          </a:xfrm>
        </p:grpSpPr>
        <p:grpSp>
          <p:nvGrpSpPr>
            <p:cNvPr id="29" name="Group 32"/>
            <p:cNvGrpSpPr>
              <a:grpSpLocks/>
            </p:cNvGrpSpPr>
            <p:nvPr/>
          </p:nvGrpSpPr>
          <p:grpSpPr bwMode="auto">
            <a:xfrm>
              <a:off x="5218113" y="1784350"/>
              <a:ext cx="3757612" cy="4108450"/>
              <a:chOff x="3287" y="1372"/>
              <a:chExt cx="2367" cy="2588"/>
            </a:xfrm>
          </p:grpSpPr>
          <p:pic>
            <p:nvPicPr>
              <p:cNvPr id="31" name="Picture 11"/>
              <p:cNvPicPr>
                <a:picLocks noChangeAspect="1" noChangeArrowheads="1"/>
              </p:cNvPicPr>
              <p:nvPr/>
            </p:nvPicPr>
            <p:blipFill>
              <a:blip r:embed="rId3" cstate="print"/>
              <a:srcRect/>
              <a:stretch>
                <a:fillRect/>
              </a:stretch>
            </p:blipFill>
            <p:spPr bwMode="auto">
              <a:xfrm>
                <a:off x="3287" y="1372"/>
                <a:ext cx="2367" cy="2588"/>
              </a:xfrm>
              <a:prstGeom prst="rect">
                <a:avLst/>
              </a:prstGeom>
              <a:noFill/>
              <a:ln w="9525" algn="ctr">
                <a:noFill/>
                <a:miter lim="800000"/>
                <a:headEnd/>
                <a:tailEnd/>
              </a:ln>
            </p:spPr>
          </p:pic>
          <p:sp>
            <p:nvSpPr>
              <p:cNvPr id="32" name="Freeform 12"/>
              <p:cNvSpPr>
                <a:spLocks/>
              </p:cNvSpPr>
              <p:nvPr/>
            </p:nvSpPr>
            <p:spPr bwMode="auto">
              <a:xfrm rot="5400000">
                <a:off x="4544" y="3287"/>
                <a:ext cx="1150" cy="70"/>
              </a:xfrm>
              <a:custGeom>
                <a:avLst/>
                <a:gdLst>
                  <a:gd name="T0" fmla="*/ 0 w 1144"/>
                  <a:gd name="T1" fmla="*/ 107950 h 68"/>
                  <a:gd name="T2" fmla="*/ 177800 w 1144"/>
                  <a:gd name="T3" fmla="*/ 95250 h 68"/>
                  <a:gd name="T4" fmla="*/ 704850 w 1144"/>
                  <a:gd name="T5" fmla="*/ 63500 h 68"/>
                  <a:gd name="T6" fmla="*/ 1816100 w 1144"/>
                  <a:gd name="T7" fmla="*/ 0 h 68"/>
                  <a:gd name="T8" fmla="*/ 0 60000 65536"/>
                  <a:gd name="T9" fmla="*/ 0 60000 65536"/>
                  <a:gd name="T10" fmla="*/ 0 60000 65536"/>
                  <a:gd name="T11" fmla="*/ 0 60000 65536"/>
                  <a:gd name="T12" fmla="*/ 0 w 1144"/>
                  <a:gd name="T13" fmla="*/ 0 h 68"/>
                  <a:gd name="T14" fmla="*/ 1144 w 1144"/>
                  <a:gd name="T15" fmla="*/ 68 h 68"/>
                  <a:gd name="connsiteX0" fmla="*/ 0 w 10000"/>
                  <a:gd name="connsiteY0" fmla="*/ 10000 h 10000"/>
                  <a:gd name="connsiteX1" fmla="*/ 3881 w 10000"/>
                  <a:gd name="connsiteY1" fmla="*/ 5882 h 10000"/>
                  <a:gd name="connsiteX2" fmla="*/ 10000 w 10000"/>
                  <a:gd name="connsiteY2" fmla="*/ 0 h 10000"/>
                  <a:gd name="connsiteX0" fmla="*/ 0 w 10000"/>
                  <a:gd name="connsiteY0" fmla="*/ 10000 h 10000"/>
                  <a:gd name="connsiteX1" fmla="*/ 10000 w 10000"/>
                  <a:gd name="connsiteY1" fmla="*/ 0 h 10000"/>
                  <a:gd name="connsiteX0" fmla="*/ 0 w 10052"/>
                  <a:gd name="connsiteY0" fmla="*/ 10221 h 10221"/>
                  <a:gd name="connsiteX1" fmla="*/ 10052 w 10052"/>
                  <a:gd name="connsiteY1" fmla="*/ 0 h 10221"/>
                </a:gdLst>
                <a:ahLst/>
                <a:cxnLst>
                  <a:cxn ang="0">
                    <a:pos x="connsiteX0" y="connsiteY0"/>
                  </a:cxn>
                  <a:cxn ang="0">
                    <a:pos x="connsiteX1" y="connsiteY1"/>
                  </a:cxn>
                </a:cxnLst>
                <a:rect l="l" t="t" r="r" b="b"/>
                <a:pathLst>
                  <a:path w="10052" h="10221">
                    <a:moveTo>
                      <a:pt x="0" y="10221"/>
                    </a:moveTo>
                    <a:lnTo>
                      <a:pt x="10052" y="0"/>
                    </a:lnTo>
                  </a:path>
                </a:pathLst>
              </a:custGeom>
              <a:noFill/>
              <a:ln w="57150">
                <a:solidFill>
                  <a:srgbClr val="FF0000"/>
                </a:solidFill>
                <a:round/>
                <a:headEnd/>
                <a:tailEnd/>
              </a:ln>
            </p:spPr>
            <p:txBody>
              <a:bodyPr anchor="ctr"/>
              <a:lstStyle/>
              <a:p>
                <a:pPr>
                  <a:defRPr/>
                </a:pPr>
                <a:endParaRPr lang="en-GB">
                  <a:latin typeface="Calibri" pitchFamily="34" charset="0"/>
                </a:endParaRPr>
              </a:p>
            </p:txBody>
          </p:sp>
          <p:sp>
            <p:nvSpPr>
              <p:cNvPr id="33" name="Freeform 12"/>
              <p:cNvSpPr>
                <a:spLocks/>
              </p:cNvSpPr>
              <p:nvPr/>
            </p:nvSpPr>
            <p:spPr bwMode="auto">
              <a:xfrm rot="5400000">
                <a:off x="3777" y="1445"/>
                <a:ext cx="1136" cy="1479"/>
              </a:xfrm>
              <a:custGeom>
                <a:avLst/>
                <a:gdLst>
                  <a:gd name="T0" fmla="*/ 0 w 1136"/>
                  <a:gd name="T1" fmla="*/ 2362200 h 1488"/>
                  <a:gd name="T2" fmla="*/ 469900 w 1136"/>
                  <a:gd name="T3" fmla="*/ 1689100 h 1488"/>
                  <a:gd name="T4" fmla="*/ 1060450 w 1136"/>
                  <a:gd name="T5" fmla="*/ 889000 h 1488"/>
                  <a:gd name="T6" fmla="*/ 1543050 w 1136"/>
                  <a:gd name="T7" fmla="*/ 241300 h 1488"/>
                  <a:gd name="T8" fmla="*/ 1625600 w 1136"/>
                  <a:gd name="T9" fmla="*/ 107950 h 1488"/>
                  <a:gd name="T10" fmla="*/ 1727200 w 1136"/>
                  <a:gd name="T11" fmla="*/ 44450 h 1488"/>
                  <a:gd name="T12" fmla="*/ 1803400 w 1136"/>
                  <a:gd name="T13" fmla="*/ 0 h 1488"/>
                  <a:gd name="T14" fmla="*/ 0 60000 65536"/>
                  <a:gd name="T15" fmla="*/ 0 60000 65536"/>
                  <a:gd name="T16" fmla="*/ 0 60000 65536"/>
                  <a:gd name="T17" fmla="*/ 0 60000 65536"/>
                  <a:gd name="T18" fmla="*/ 0 60000 65536"/>
                  <a:gd name="T19" fmla="*/ 0 60000 65536"/>
                  <a:gd name="T20" fmla="*/ 0 60000 65536"/>
                  <a:gd name="T21" fmla="*/ 0 w 1136"/>
                  <a:gd name="T22" fmla="*/ 0 h 1488"/>
                  <a:gd name="T23" fmla="*/ 1136 w 1136"/>
                  <a:gd name="T24" fmla="*/ 1488 h 1488"/>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577 w 10000"/>
                  <a:gd name="connsiteY4" fmla="*/ 188 h 10000"/>
                  <a:gd name="connsiteX5" fmla="*/ 10000 w 10000"/>
                  <a:gd name="connsiteY5" fmla="*/ 0 h 10000"/>
                  <a:gd name="connsiteX0" fmla="*/ 0 w 10000"/>
                  <a:gd name="connsiteY0" fmla="*/ 10000 h 10000"/>
                  <a:gd name="connsiteX1" fmla="*/ 2606 w 10000"/>
                  <a:gd name="connsiteY1" fmla="*/ 7151 h 10000"/>
                  <a:gd name="connsiteX2" fmla="*/ 5880 w 10000"/>
                  <a:gd name="connsiteY2" fmla="*/ 3763 h 10000"/>
                  <a:gd name="connsiteX3" fmla="*/ 8556 w 10000"/>
                  <a:gd name="connsiteY3" fmla="*/ 1022 h 10000"/>
                  <a:gd name="connsiteX4" fmla="*/ 9313 w 10000"/>
                  <a:gd name="connsiteY4" fmla="*/ 269 h 10000"/>
                  <a:gd name="connsiteX5" fmla="*/ 10000 w 10000"/>
                  <a:gd name="connsiteY5" fmla="*/ 0 h 10000"/>
                  <a:gd name="connsiteX0" fmla="*/ 0 w 10000"/>
                  <a:gd name="connsiteY0" fmla="*/ 9940 h 9940"/>
                  <a:gd name="connsiteX1" fmla="*/ 2606 w 10000"/>
                  <a:gd name="connsiteY1" fmla="*/ 7091 h 9940"/>
                  <a:gd name="connsiteX2" fmla="*/ 5880 w 10000"/>
                  <a:gd name="connsiteY2" fmla="*/ 3703 h 9940"/>
                  <a:gd name="connsiteX3" fmla="*/ 8556 w 10000"/>
                  <a:gd name="connsiteY3" fmla="*/ 962 h 9940"/>
                  <a:gd name="connsiteX4" fmla="*/ 9313 w 10000"/>
                  <a:gd name="connsiteY4" fmla="*/ 209 h 9940"/>
                  <a:gd name="connsiteX5" fmla="*/ 10000 w 10000"/>
                  <a:gd name="connsiteY5" fmla="*/ 0 h 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40">
                    <a:moveTo>
                      <a:pt x="0" y="9940"/>
                    </a:moveTo>
                    <a:cubicBezTo>
                      <a:pt x="810" y="9033"/>
                      <a:pt x="1629" y="8132"/>
                      <a:pt x="2606" y="7091"/>
                    </a:cubicBezTo>
                    <a:cubicBezTo>
                      <a:pt x="3583" y="6049"/>
                      <a:pt x="4886" y="4725"/>
                      <a:pt x="5880" y="3703"/>
                    </a:cubicBezTo>
                    <a:lnTo>
                      <a:pt x="8556" y="962"/>
                    </a:lnTo>
                    <a:cubicBezTo>
                      <a:pt x="9128" y="380"/>
                      <a:pt x="9072" y="379"/>
                      <a:pt x="9313" y="209"/>
                    </a:cubicBezTo>
                    <a:cubicBezTo>
                      <a:pt x="9481" y="135"/>
                      <a:pt x="9762" y="40"/>
                      <a:pt x="10000" y="0"/>
                    </a:cubicBezTo>
                  </a:path>
                </a:pathLst>
              </a:custGeom>
              <a:noFill/>
              <a:ln w="57150">
                <a:solidFill>
                  <a:srgbClr val="FF0000"/>
                </a:solidFill>
                <a:round/>
                <a:headEnd/>
                <a:tailEnd/>
              </a:ln>
            </p:spPr>
            <p:txBody>
              <a:bodyPr anchor="ctr"/>
              <a:lstStyle/>
              <a:p>
                <a:pPr>
                  <a:defRPr/>
                </a:pPr>
                <a:endParaRPr lang="en-GB">
                  <a:latin typeface="Calibri" pitchFamily="34" charset="0"/>
                </a:endParaRPr>
              </a:p>
            </p:txBody>
          </p:sp>
        </p:grpSp>
        <p:sp>
          <p:nvSpPr>
            <p:cNvPr id="34" name="AutoShape 37"/>
            <p:cNvSpPr>
              <a:spLocks/>
            </p:cNvSpPr>
            <p:nvPr/>
          </p:nvSpPr>
          <p:spPr bwMode="auto">
            <a:xfrm>
              <a:off x="7866063" y="3924300"/>
              <a:ext cx="88900" cy="1884363"/>
            </a:xfrm>
            <a:prstGeom prst="leftBrace">
              <a:avLst>
                <a:gd name="adj1" fmla="val 176637"/>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6" name="AutoShape 39"/>
            <p:cNvSpPr>
              <a:spLocks/>
            </p:cNvSpPr>
            <p:nvPr/>
          </p:nvSpPr>
          <p:spPr bwMode="auto">
            <a:xfrm>
              <a:off x="5440363" y="2165350"/>
              <a:ext cx="176212" cy="1673225"/>
            </a:xfrm>
            <a:prstGeom prst="leftBrace">
              <a:avLst>
                <a:gd name="adj1" fmla="val 79129"/>
                <a:gd name="adj2" fmla="val 50000"/>
              </a:avLst>
            </a:prstGeom>
            <a:noFill/>
            <a:ln w="38100">
              <a:solidFill>
                <a:srgbClr val="0066FF"/>
              </a:solidFill>
              <a:round/>
              <a:headEnd/>
              <a:tailEnd/>
            </a:ln>
            <a:effectLst/>
          </p:spPr>
          <p:txBody>
            <a:bodyPr wrap="none" anchor="ctr"/>
            <a:lstStyle/>
            <a:p>
              <a:pPr>
                <a:defRPr/>
              </a:pPr>
              <a:endParaRPr lang="en-GB">
                <a:latin typeface="Calibri" pitchFamily="34" charset="0"/>
              </a:endParaRPr>
            </a:p>
          </p:txBody>
        </p:sp>
        <p:sp>
          <p:nvSpPr>
            <p:cNvPr id="37" name="Rectangle 41"/>
            <p:cNvSpPr>
              <a:spLocks noChangeArrowheads="1"/>
            </p:cNvSpPr>
            <p:nvPr/>
          </p:nvSpPr>
          <p:spPr bwMode="auto">
            <a:xfrm rot="19225501">
              <a:off x="6368609" y="2644898"/>
              <a:ext cx="465682" cy="152973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cxnSp>
          <p:nvCxnSpPr>
            <p:cNvPr id="39" name="Connettore 1 38"/>
            <p:cNvCxnSpPr/>
            <p:nvPr/>
          </p:nvCxnSpPr>
          <p:spPr bwMode="auto">
            <a:xfrm flipH="1" flipV="1">
              <a:off x="7954963" y="2172494"/>
              <a:ext cx="227012" cy="3620294"/>
            </a:xfrm>
            <a:prstGeom prst="line">
              <a:avLst/>
            </a:prstGeom>
            <a:noFill/>
            <a:ln w="38100" cap="flat" cmpd="sng" algn="ctr">
              <a:solidFill>
                <a:srgbClr val="66FF33"/>
              </a:solidFill>
              <a:prstDash val="sysDash"/>
              <a:round/>
              <a:headEnd type="none" w="med" len="med"/>
              <a:tailEnd type="none" w="med" len="med"/>
            </a:ln>
            <a:effectLst/>
          </p:spPr>
        </p:cxnSp>
        <p:sp>
          <p:nvSpPr>
            <p:cNvPr id="40" name="Text Box 3"/>
            <p:cNvSpPr txBox="1">
              <a:spLocks noChangeArrowheads="1"/>
            </p:cNvSpPr>
            <p:nvPr/>
          </p:nvSpPr>
          <p:spPr bwMode="auto">
            <a:xfrm>
              <a:off x="7358743" y="1849346"/>
              <a:ext cx="1014640" cy="341632"/>
            </a:xfrm>
            <a:prstGeom prst="rect">
              <a:avLst/>
            </a:prstGeom>
            <a:noFill/>
            <a:ln w="9525">
              <a:noFill/>
              <a:miter lim="800000"/>
              <a:headEnd/>
              <a:tailEnd/>
            </a:ln>
            <a:effectLst/>
          </p:spPr>
          <p:txBody>
            <a:bodyPr wrap="square">
              <a:spAutoFit/>
            </a:bodyPr>
            <a:lstStyle/>
            <a:p>
              <a:pPr algn="ctr">
                <a:lnSpc>
                  <a:spcPct val="90000"/>
                </a:lnSpc>
                <a:defRPr/>
              </a:pPr>
              <a:r>
                <a:rPr lang="en-GB" b="1" dirty="0">
                  <a:solidFill>
                    <a:srgbClr val="66FF33"/>
                  </a:solidFill>
                  <a:effectLst>
                    <a:outerShdw blurRad="38100" dist="38100" dir="2700000" algn="tl">
                      <a:srgbClr val="000000"/>
                    </a:outerShdw>
                  </a:effectLst>
                  <a:latin typeface="Calibri" pitchFamily="34" charset="0"/>
                  <a:sym typeface="Wingdings" pitchFamily="2" charset="2"/>
                </a:rPr>
                <a:t>~1280 °C</a:t>
              </a:r>
            </a:p>
          </p:txBody>
        </p:sp>
      </p:grpSp>
      <p:sp>
        <p:nvSpPr>
          <p:cNvPr id="23" name="Text Box 38"/>
          <p:cNvSpPr txBox="1">
            <a:spLocks noChangeArrowheads="1"/>
          </p:cNvSpPr>
          <p:nvPr/>
        </p:nvSpPr>
        <p:spPr bwMode="auto">
          <a:xfrm>
            <a:off x="5694363" y="4691757"/>
            <a:ext cx="2154238" cy="923330"/>
          </a:xfrm>
          <a:prstGeom prst="rect">
            <a:avLst/>
          </a:prstGeom>
          <a:noFill/>
          <a:ln w="9525" algn="ctr">
            <a:noFill/>
            <a:miter lim="800000"/>
            <a:headEnd/>
            <a:tailEnd/>
          </a:ln>
        </p:spPr>
        <p:txBody>
          <a:bodyPr wrap="square">
            <a:spAutoFit/>
          </a:bodyPr>
          <a:lstStyle/>
          <a:p>
            <a:pPr algn="ctr">
              <a:spcBef>
                <a:spcPct val="50000"/>
              </a:spcBef>
            </a:pPr>
            <a:r>
              <a:rPr lang="en-GB" dirty="0">
                <a:solidFill>
                  <a:srgbClr val="0066FF"/>
                </a:solidFill>
                <a:effectLst/>
                <a:latin typeface="Calibri" pitchFamily="34" charset="0"/>
              </a:rPr>
              <a:t>Here the Geotherm coincides with the Adiabatic Gradient</a:t>
            </a:r>
          </a:p>
        </p:txBody>
      </p:sp>
      <p:sp>
        <p:nvSpPr>
          <p:cNvPr id="24" name="Text Box 40"/>
          <p:cNvSpPr txBox="1">
            <a:spLocks noChangeArrowheads="1"/>
          </p:cNvSpPr>
          <p:nvPr/>
        </p:nvSpPr>
        <p:spPr bwMode="auto">
          <a:xfrm>
            <a:off x="5641182" y="2695064"/>
            <a:ext cx="1428698" cy="1427442"/>
          </a:xfrm>
          <a:prstGeom prst="rect">
            <a:avLst/>
          </a:prstGeom>
          <a:noFill/>
          <a:ln w="9525" algn="ctr">
            <a:noFill/>
            <a:miter lim="800000"/>
            <a:headEnd/>
            <a:tailEnd/>
          </a:ln>
        </p:spPr>
        <p:txBody>
          <a:bodyPr wrap="square">
            <a:spAutoFit/>
          </a:bodyPr>
          <a:lstStyle/>
          <a:p>
            <a:pPr>
              <a:lnSpc>
                <a:spcPct val="80000"/>
              </a:lnSpc>
              <a:spcBef>
                <a:spcPct val="50000"/>
              </a:spcBef>
            </a:pPr>
            <a:r>
              <a:rPr lang="en-GB" dirty="0">
                <a:solidFill>
                  <a:srgbClr val="0066FF"/>
                </a:solidFill>
                <a:effectLst/>
                <a:latin typeface="Calibri" pitchFamily="34" charset="0"/>
              </a:rPr>
              <a:t>Here the Geotherm does not coincide with the Adiabatic Gradient</a:t>
            </a:r>
          </a:p>
        </p:txBody>
      </p:sp>
      <p:sp>
        <p:nvSpPr>
          <p:cNvPr id="25" name="Text Box 3"/>
          <p:cNvSpPr txBox="1">
            <a:spLocks noChangeArrowheads="1"/>
          </p:cNvSpPr>
          <p:nvPr/>
        </p:nvSpPr>
        <p:spPr bwMode="auto">
          <a:xfrm>
            <a:off x="5200650" y="5895975"/>
            <a:ext cx="3775075" cy="535531"/>
          </a:xfrm>
          <a:prstGeom prst="rect">
            <a:avLst/>
          </a:prstGeom>
          <a:noFill/>
          <a:ln w="9525">
            <a:noFill/>
            <a:miter lim="800000"/>
            <a:headEnd/>
            <a:tailEnd/>
          </a:ln>
          <a:effectLst/>
        </p:spPr>
        <p:txBody>
          <a:bodyPr wrap="square">
            <a:spAutoFit/>
          </a:bodyPr>
          <a:lstStyle/>
          <a:p>
            <a:pPr algn="ctr">
              <a:lnSpc>
                <a:spcPct val="90000"/>
              </a:lnSpc>
              <a:defRPr/>
            </a:pPr>
            <a:r>
              <a:rPr lang="en-GB" sz="1600" i="1" dirty="0">
                <a:solidFill>
                  <a:schemeClr val="bg1"/>
                </a:solidFill>
                <a:effectLst>
                  <a:outerShdw blurRad="38100" dist="38100" dir="2700000" algn="tl">
                    <a:srgbClr val="000000"/>
                  </a:outerShdw>
                </a:effectLst>
                <a:latin typeface="Calibri" pitchFamily="34" charset="0"/>
                <a:sym typeface="Wingdings" pitchFamily="2" charset="2"/>
              </a:rPr>
              <a:t>This is the standard view of Earth’s interior (Cambridge Model).</a:t>
            </a:r>
          </a:p>
        </p:txBody>
      </p:sp>
      <p:sp>
        <p:nvSpPr>
          <p:cNvPr id="26" name="CasellaDiTesto 25"/>
          <p:cNvSpPr txBox="1"/>
          <p:nvPr/>
        </p:nvSpPr>
        <p:spPr>
          <a:xfrm>
            <a:off x="5457825" y="6391275"/>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6" name="Text Box 4">
            <a:extLst>
              <a:ext uri="{FF2B5EF4-FFF2-40B4-BE49-F238E27FC236}">
                <a16:creationId xmlns:a16="http://schemas.microsoft.com/office/drawing/2014/main" id="{C6A266C8-FA22-30FC-ED4A-758D78901990}"/>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1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Text Box 3"/>
          <p:cNvSpPr txBox="1">
            <a:spLocks noChangeArrowheads="1"/>
          </p:cNvSpPr>
          <p:nvPr/>
        </p:nvSpPr>
        <p:spPr bwMode="auto">
          <a:xfrm>
            <a:off x="317500" y="709613"/>
            <a:ext cx="8839200" cy="641350"/>
          </a:xfrm>
          <a:prstGeom prst="rect">
            <a:avLst/>
          </a:prstGeom>
          <a:noFill/>
          <a:ln w="9525">
            <a:noFill/>
            <a:miter lim="800000"/>
            <a:headEnd/>
            <a:tailEnd/>
          </a:ln>
          <a:effectLst/>
        </p:spPr>
        <p:txBody>
          <a:bodyPr wrap="square">
            <a:spAutoFit/>
          </a:bodyPr>
          <a:lstStyle/>
          <a:p>
            <a:pPr>
              <a:defRPr/>
            </a:pPr>
            <a:r>
              <a:rPr lang="en-GB" sz="3600" dirty="0">
                <a:solidFill>
                  <a:schemeClr val="bg1"/>
                </a:solidFill>
                <a:effectLst>
                  <a:outerShdw blurRad="38100" dist="38100" dir="2700000" algn="tl">
                    <a:srgbClr val="000000"/>
                  </a:outerShdw>
                </a:effectLst>
                <a:latin typeface="Calibri" pitchFamily="34" charset="0"/>
                <a:sym typeface="Wingdings" pitchFamily="2" charset="2"/>
              </a:rPr>
              <a:t>What temperature is calculated?</a:t>
            </a:r>
          </a:p>
        </p:txBody>
      </p:sp>
      <p:sp>
        <p:nvSpPr>
          <p:cNvPr id="20" name="Text Box 5"/>
          <p:cNvSpPr txBox="1">
            <a:spLocks noChangeArrowheads="1"/>
          </p:cNvSpPr>
          <p:nvPr/>
        </p:nvSpPr>
        <p:spPr bwMode="auto">
          <a:xfrm>
            <a:off x="0" y="1274763"/>
            <a:ext cx="9144000" cy="4147289"/>
          </a:xfrm>
          <a:prstGeom prst="rect">
            <a:avLst/>
          </a:prstGeom>
          <a:noFill/>
          <a:ln w="9525">
            <a:noFill/>
            <a:miter lim="800000"/>
            <a:headEnd/>
            <a:tailEnd/>
          </a:ln>
          <a:effectLst/>
        </p:spPr>
        <p:txBody>
          <a:bodyPr wrap="square">
            <a:spAutoFit/>
          </a:bodyPr>
          <a:lstStyle/>
          <a:p>
            <a:pPr>
              <a:defRPr/>
            </a:pPr>
            <a:r>
              <a:rPr lang="en-GB" sz="2700" dirty="0">
                <a:solidFill>
                  <a:srgbClr val="FFFF00"/>
                </a:solidFill>
                <a:effectLst>
                  <a:outerShdw blurRad="38100" dist="38100" dir="2700000" algn="tl">
                    <a:srgbClr val="000000"/>
                  </a:outerShdw>
                </a:effectLst>
                <a:latin typeface="Calibri" pitchFamily="34" charset="0"/>
                <a:sym typeface="Wingdings" pitchFamily="2" charset="2"/>
              </a:rPr>
              <a:t>Typical definitions are:</a:t>
            </a:r>
          </a:p>
          <a:p>
            <a:pPr>
              <a:defRPr/>
            </a:pPr>
            <a:endParaRPr lang="en-GB" sz="4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200" dirty="0">
                <a:solidFill>
                  <a:schemeClr val="bg1"/>
                </a:solidFill>
                <a:effectLst>
                  <a:outerShdw blurRad="38100" dist="38100" dir="2700000" algn="tl">
                    <a:srgbClr val="000000"/>
                  </a:outerShdw>
                </a:effectLst>
                <a:latin typeface="Calibri" pitchFamily="34" charset="0"/>
              </a:rPr>
              <a:t>“</a:t>
            </a:r>
            <a:r>
              <a:rPr lang="en-GB" sz="2200" i="1" dirty="0">
                <a:solidFill>
                  <a:schemeClr val="bg1"/>
                </a:solidFill>
                <a:effectLst>
                  <a:outerShdw blurRad="38100" dist="38100" dir="2700000" algn="tl">
                    <a:srgbClr val="000000"/>
                  </a:outerShdw>
                </a:effectLst>
                <a:latin typeface="Calibri" pitchFamily="34" charset="0"/>
              </a:rPr>
              <a:t>The mantle potential temperature Tp is simply the metastable extension to the surface of the adiabat </a:t>
            </a:r>
            <a:r>
              <a:rPr lang="en-GB" sz="2200" i="1" u="sng" dirty="0">
                <a:solidFill>
                  <a:schemeClr val="bg1"/>
                </a:solidFill>
                <a:effectLst>
                  <a:outerShdw blurRad="38100" dist="38100" dir="2700000" algn="tl">
                    <a:srgbClr val="000000"/>
                  </a:outerShdw>
                </a:effectLst>
                <a:latin typeface="Calibri" pitchFamily="34" charset="0"/>
              </a:rPr>
              <a:t>from the solid convecting part of mantle at depth</a:t>
            </a:r>
            <a:r>
              <a:rPr lang="en-GB" sz="2200" dirty="0">
                <a:solidFill>
                  <a:schemeClr val="bg1"/>
                </a:solidFill>
                <a:effectLst>
                  <a:outerShdw blurRad="38100" dist="38100" dir="2700000" algn="tl">
                    <a:srgbClr val="000000"/>
                  </a:outerShdw>
                </a:effectLst>
                <a:latin typeface="Calibri" pitchFamily="34" charset="0"/>
              </a:rPr>
              <a:t>.”</a:t>
            </a:r>
            <a:r>
              <a:rPr lang="en-GB" sz="2400" dirty="0">
                <a:solidFill>
                  <a:schemeClr val="bg1"/>
                </a:solidFill>
                <a:effectLst>
                  <a:outerShdw blurRad="38100" dist="38100" dir="2700000" algn="tl">
                    <a:srgbClr val="000000"/>
                  </a:outerShdw>
                </a:effectLst>
                <a:latin typeface="Calibri" pitchFamily="34" charset="0"/>
              </a:rPr>
              <a:t>     </a:t>
            </a:r>
            <a:r>
              <a:rPr lang="en-GB" sz="1600" dirty="0">
                <a:solidFill>
                  <a:schemeClr val="bg1"/>
                </a:solidFill>
                <a:latin typeface="Calibri" pitchFamily="34" charset="0"/>
                <a:sym typeface="Wingdings" pitchFamily="2" charset="2"/>
              </a:rPr>
              <a:t>                  	                     (Herzberg and Asimow, 2008, </a:t>
            </a:r>
            <a:r>
              <a:rPr lang="en-GB" sz="1600" dirty="0" err="1">
                <a:solidFill>
                  <a:schemeClr val="bg1"/>
                </a:solidFill>
                <a:latin typeface="Calibri" pitchFamily="34" charset="0"/>
                <a:sym typeface="Wingdings" pitchFamily="2" charset="2"/>
              </a:rPr>
              <a:t>Geochem</a:t>
            </a:r>
            <a:r>
              <a:rPr lang="en-GB" sz="1600" dirty="0">
                <a:solidFill>
                  <a:schemeClr val="bg1"/>
                </a:solidFill>
                <a:latin typeface="Calibri" pitchFamily="34" charset="0"/>
                <a:sym typeface="Wingdings" pitchFamily="2" charset="2"/>
              </a:rPr>
              <a:t>. </a:t>
            </a:r>
            <a:r>
              <a:rPr lang="en-GB" sz="1600" dirty="0" err="1">
                <a:solidFill>
                  <a:schemeClr val="bg1"/>
                </a:solidFill>
                <a:latin typeface="Calibri" pitchFamily="34" charset="0"/>
                <a:sym typeface="Wingdings" pitchFamily="2" charset="2"/>
              </a:rPr>
              <a:t>Geophys</a:t>
            </a:r>
            <a:r>
              <a:rPr lang="en-GB" sz="1600" dirty="0">
                <a:solidFill>
                  <a:schemeClr val="bg1"/>
                </a:solidFill>
                <a:latin typeface="Calibri" pitchFamily="34" charset="0"/>
                <a:sym typeface="Wingdings" pitchFamily="2" charset="2"/>
              </a:rPr>
              <a:t>. </a:t>
            </a:r>
            <a:r>
              <a:rPr lang="en-GB" sz="1600" dirty="0" err="1">
                <a:solidFill>
                  <a:schemeClr val="bg1"/>
                </a:solidFill>
                <a:latin typeface="Calibri" pitchFamily="34" charset="0"/>
                <a:sym typeface="Wingdings" pitchFamily="2" charset="2"/>
              </a:rPr>
              <a:t>Geosyst</a:t>
            </a:r>
            <a:r>
              <a:rPr lang="en-GB" sz="1600" dirty="0">
                <a:solidFill>
                  <a:schemeClr val="bg1"/>
                </a:solidFill>
                <a:latin typeface="Calibri" pitchFamily="34" charset="0"/>
                <a:sym typeface="Wingdings" pitchFamily="2" charset="2"/>
              </a:rPr>
              <a:t>., </a:t>
            </a:r>
            <a:r>
              <a:rPr lang="en-GB" sz="1600" dirty="0">
                <a:solidFill>
                  <a:schemeClr val="bg1"/>
                </a:solidFill>
                <a:latin typeface="Calibri" pitchFamily="34" charset="0"/>
              </a:rPr>
              <a:t>8, doi:10.1029GC002057)</a:t>
            </a:r>
            <a:endParaRPr lang="en-GB" sz="1600" dirty="0">
              <a:solidFill>
                <a:schemeClr val="bg1"/>
              </a:solidFill>
              <a:latin typeface="Calibri" pitchFamily="34" charset="0"/>
              <a:sym typeface="Wingdings" pitchFamily="2" charset="2"/>
            </a:endParaRPr>
          </a:p>
          <a:p>
            <a:pPr>
              <a:defRPr/>
            </a:pPr>
            <a:endParaRPr lang="en-GB" sz="10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a:t>
            </a:r>
            <a:r>
              <a:rPr lang="en-GB" sz="2200" i="1" dirty="0">
                <a:solidFill>
                  <a:schemeClr val="bg1"/>
                </a:solidFill>
                <a:effectLst>
                  <a:outerShdw blurRad="38100" dist="38100" dir="2700000" algn="tl">
                    <a:srgbClr val="000000"/>
                  </a:outerShdw>
                </a:effectLst>
                <a:latin typeface="Calibri" pitchFamily="34" charset="0"/>
                <a:sym typeface="Wingdings" pitchFamily="2" charset="2"/>
              </a:rPr>
              <a:t>The temperature that </a:t>
            </a:r>
            <a:r>
              <a:rPr lang="en-GB" sz="2200" i="1" u="sng" dirty="0">
                <a:solidFill>
                  <a:schemeClr val="bg1"/>
                </a:solidFill>
                <a:effectLst>
                  <a:outerShdw blurRad="38100" dist="38100" dir="2700000" algn="tl">
                    <a:srgbClr val="000000"/>
                  </a:outerShdw>
                </a:effectLst>
                <a:latin typeface="Calibri" pitchFamily="34" charset="0"/>
                <a:sym typeface="Wingdings" pitchFamily="2" charset="2"/>
              </a:rPr>
              <a:t>the solid adiabatically convecting mantle would be at the surface </a:t>
            </a:r>
            <a:r>
              <a:rPr lang="en-GB" sz="2200" i="1" dirty="0">
                <a:solidFill>
                  <a:schemeClr val="bg1"/>
                </a:solidFill>
                <a:effectLst>
                  <a:outerShdw blurRad="38100" dist="38100" dir="2700000" algn="tl">
                    <a:srgbClr val="000000"/>
                  </a:outerShdw>
                </a:effectLst>
                <a:latin typeface="Calibri" pitchFamily="34" charset="0"/>
                <a:sym typeface="Wingdings" pitchFamily="2" charset="2"/>
              </a:rPr>
              <a:t>if it did not melt is called the potential temperature.</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a:t>
            </a:r>
            <a:r>
              <a:rPr lang="en-GB" sz="1600" dirty="0">
                <a:solidFill>
                  <a:schemeClr val="bg1"/>
                </a:solidFill>
                <a:effectLst>
                  <a:outerShdw blurRad="38100" dist="38100" dir="2700000" algn="tl">
                    <a:srgbClr val="000000"/>
                  </a:outerShdw>
                </a:effectLst>
                <a:latin typeface="Calibri" pitchFamily="34" charset="0"/>
                <a:sym typeface="Wingdings" pitchFamily="2" charset="2"/>
              </a:rPr>
              <a:t>	         	                                              		                    (Herzberg, 2011, Geology, 39, 1179-1180)</a:t>
            </a:r>
            <a:endParaRPr lang="en-GB" sz="105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105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200" dirty="0">
                <a:solidFill>
                  <a:schemeClr val="bg1"/>
                </a:solidFill>
                <a:effectLst>
                  <a:outerShdw blurRad="38100" dist="38100" dir="2700000" algn="tl">
                    <a:srgbClr val="000000"/>
                  </a:outerShdw>
                </a:effectLst>
                <a:latin typeface="Calibri" pitchFamily="34" charset="0"/>
              </a:rPr>
              <a:t>“</a:t>
            </a:r>
            <a:r>
              <a:rPr lang="en-GB" sz="2200" i="1" dirty="0">
                <a:solidFill>
                  <a:schemeClr val="bg1"/>
                </a:solidFill>
                <a:effectLst>
                  <a:outerShdw blurRad="38100" dist="38100" dir="2700000" algn="tl">
                    <a:srgbClr val="000000"/>
                  </a:outerShdw>
                </a:effectLst>
                <a:latin typeface="Calibri" pitchFamily="34" charset="0"/>
              </a:rPr>
              <a:t>The mantle potential temperature (</a:t>
            </a:r>
            <a:r>
              <a:rPr lang="en-GB" sz="2200" i="1" dirty="0" err="1">
                <a:solidFill>
                  <a:schemeClr val="bg1"/>
                </a:solidFill>
                <a:effectLst>
                  <a:outerShdw blurRad="38100" dist="38100" dir="2700000" algn="tl">
                    <a:srgbClr val="000000"/>
                  </a:outerShdw>
                </a:effectLst>
                <a:latin typeface="Calibri" pitchFamily="34" charset="0"/>
              </a:rPr>
              <a:t>Tmp</a:t>
            </a:r>
            <a:r>
              <a:rPr lang="en-GB" sz="2200" i="1" dirty="0">
                <a:solidFill>
                  <a:schemeClr val="bg1"/>
                </a:solidFill>
                <a:effectLst>
                  <a:outerShdw blurRad="38100" dist="38100" dir="2700000" algn="tl">
                    <a:srgbClr val="000000"/>
                  </a:outerShdw>
                </a:effectLst>
                <a:latin typeface="Calibri" pitchFamily="34" charset="0"/>
              </a:rPr>
              <a:t>) refers to the surface projection of the mantle temperature along the adiabat, which is </a:t>
            </a:r>
            <a:r>
              <a:rPr lang="en-GB" sz="2200" i="1" u="sng" dirty="0">
                <a:solidFill>
                  <a:schemeClr val="bg1"/>
                </a:solidFill>
                <a:effectLst>
                  <a:outerShdw blurRad="38100" dist="38100" dir="2700000" algn="tl">
                    <a:srgbClr val="000000"/>
                  </a:outerShdw>
                </a:effectLst>
                <a:latin typeface="Calibri" pitchFamily="34" charset="0"/>
              </a:rPr>
              <a:t>a useful concept to compare asthenospheric mantle temperature variation</a:t>
            </a:r>
            <a:r>
              <a:rPr lang="en-GB" sz="2200" i="1" dirty="0">
                <a:solidFill>
                  <a:schemeClr val="bg1"/>
                </a:solidFill>
                <a:effectLst>
                  <a:outerShdw blurRad="38100" dist="38100" dir="2700000" algn="tl">
                    <a:srgbClr val="000000"/>
                  </a:outerShdw>
                </a:effectLst>
                <a:latin typeface="Calibri" pitchFamily="34" charset="0"/>
              </a:rPr>
              <a:t> at a given depth</a:t>
            </a:r>
            <a:r>
              <a:rPr lang="en-GB" sz="2400" dirty="0">
                <a:solidFill>
                  <a:schemeClr val="bg1"/>
                </a:solidFill>
                <a:effectLst>
                  <a:outerShdw blurRad="38100" dist="38100" dir="2700000" algn="tl">
                    <a:srgbClr val="000000"/>
                  </a:outerShdw>
                </a:effectLst>
                <a:latin typeface="Calibri" pitchFamily="34" charset="0"/>
              </a:rPr>
              <a:t>”</a:t>
            </a:r>
            <a:r>
              <a:rPr lang="en-GB" sz="1600" dirty="0">
                <a:solidFill>
                  <a:schemeClr val="bg1"/>
                </a:solidFill>
                <a:effectLst>
                  <a:outerShdw blurRad="38100" dist="38100" dir="2700000" algn="tl">
                    <a:srgbClr val="000000"/>
                  </a:outerShdw>
                </a:effectLst>
                <a:latin typeface="Calibri" pitchFamily="34" charset="0"/>
              </a:rPr>
              <a:t>  </a:t>
            </a:r>
            <a:r>
              <a:rPr lang="en-GB" sz="1600" dirty="0">
                <a:solidFill>
                  <a:schemeClr val="bg1"/>
                </a:solidFill>
                <a:latin typeface="Calibri" pitchFamily="34" charset="0"/>
                <a:sym typeface="Wingdings" pitchFamily="2" charset="2"/>
              </a:rPr>
              <a:t>                                  						   (</a:t>
            </a:r>
            <a:r>
              <a:rPr lang="en-GB" sz="1600" dirty="0" err="1">
                <a:solidFill>
                  <a:schemeClr val="bg1"/>
                </a:solidFill>
                <a:latin typeface="Calibri" pitchFamily="34" charset="0"/>
                <a:sym typeface="Wingdings" pitchFamily="2" charset="2"/>
              </a:rPr>
              <a:t>Niu</a:t>
            </a:r>
            <a:r>
              <a:rPr lang="en-GB" sz="1600" dirty="0">
                <a:solidFill>
                  <a:schemeClr val="bg1"/>
                </a:solidFill>
                <a:latin typeface="Calibri" pitchFamily="34" charset="0"/>
                <a:sym typeface="Wingdings" pitchFamily="2" charset="2"/>
              </a:rPr>
              <a:t>, 2021, Earth-Sci. Rev., 217, 103614)</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6" name="Text Box 3"/>
          <p:cNvSpPr txBox="1">
            <a:spLocks noChangeArrowheads="1"/>
          </p:cNvSpPr>
          <p:nvPr/>
        </p:nvSpPr>
        <p:spPr bwMode="auto">
          <a:xfrm>
            <a:off x="0" y="5342767"/>
            <a:ext cx="9144000" cy="759182"/>
          </a:xfrm>
          <a:prstGeom prst="rect">
            <a:avLst/>
          </a:prstGeom>
          <a:noFill/>
          <a:ln w="9525">
            <a:noFill/>
            <a:miter lim="800000"/>
            <a:headEnd/>
            <a:tailEnd/>
          </a:ln>
          <a:effectLst/>
        </p:spPr>
        <p:txBody>
          <a:bodyPr wrap="square">
            <a:spAutoFit/>
          </a:bodyPr>
          <a:lstStyle/>
          <a:p>
            <a:pPr algn="ctr">
              <a:lnSpc>
                <a:spcPts val="2600"/>
              </a:lnSpc>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This approach assumes no partial melting in the lithospheric mantle because it is too cold and too sterile to produce basalts. </a:t>
            </a:r>
          </a:p>
        </p:txBody>
      </p:sp>
      <p:sp>
        <p:nvSpPr>
          <p:cNvPr id="7" name="Text Box 3"/>
          <p:cNvSpPr txBox="1">
            <a:spLocks noChangeArrowheads="1"/>
          </p:cNvSpPr>
          <p:nvPr/>
        </p:nvSpPr>
        <p:spPr bwMode="auto">
          <a:xfrm>
            <a:off x="0" y="6048158"/>
            <a:ext cx="9144000" cy="812530"/>
          </a:xfrm>
          <a:prstGeom prst="rect">
            <a:avLst/>
          </a:prstGeom>
          <a:solidFill>
            <a:schemeClr val="tx1"/>
          </a:solidFill>
          <a:ln w="9525">
            <a:noFill/>
            <a:miter lim="800000"/>
            <a:headEnd/>
            <a:tailEnd/>
          </a:ln>
          <a:effectLst/>
        </p:spPr>
        <p:txBody>
          <a:bodyPr wrap="square">
            <a:spAutoFit/>
          </a:bodyPr>
          <a:lstStyle/>
          <a:p>
            <a:pPr algn="ctr">
              <a:lnSpc>
                <a:spcPct val="90000"/>
              </a:lnSpc>
              <a:defRPr/>
            </a:pPr>
            <a:r>
              <a:rPr lang="en-GB" sz="2600" dirty="0">
                <a:solidFill>
                  <a:srgbClr val="FFFF00"/>
                </a:solidFill>
                <a:effectLst>
                  <a:outerShdw blurRad="38100" dist="38100" dir="2700000" algn="tl">
                    <a:srgbClr val="000000"/>
                  </a:outerShdw>
                </a:effectLst>
                <a:latin typeface="Calibri" pitchFamily="34" charset="0"/>
                <a:sym typeface="Wingdings" pitchFamily="2" charset="2"/>
              </a:rPr>
              <a:t>There is no reason to believe that melts cannot derive                from the lithospheric mantle.</a:t>
            </a:r>
          </a:p>
        </p:txBody>
      </p:sp>
      <p:sp>
        <p:nvSpPr>
          <p:cNvPr id="2" name="Text Box 4">
            <a:extLst>
              <a:ext uri="{FF2B5EF4-FFF2-40B4-BE49-F238E27FC236}">
                <a16:creationId xmlns:a16="http://schemas.microsoft.com/office/drawing/2014/main" id="{549CA958-9C0F-70FE-A24B-CEA2E72F25F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Effect transition="in" filter="fade">
                                      <p:cBhvr>
                                        <p:cTn id="11" dur="500"/>
                                        <p:tgtEl>
                                          <p:spTgt spid="2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xEl>
                                              <p:pRg st="4" end="4"/>
                                            </p:txEl>
                                          </p:spTgt>
                                        </p:tgtEl>
                                        <p:attrNameLst>
                                          <p:attrName>style.visibility</p:attrName>
                                        </p:attrNameLst>
                                      </p:cBhvr>
                                      <p:to>
                                        <p:strVal val="visible"/>
                                      </p:to>
                                    </p:set>
                                    <p:animEffect transition="in" filter="fade">
                                      <p:cBhvr>
                                        <p:cTn id="16" dur="500"/>
                                        <p:tgtEl>
                                          <p:spTgt spid="2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xEl>
                                              <p:pRg st="6" end="6"/>
                                            </p:txEl>
                                          </p:spTgt>
                                        </p:tgtEl>
                                        <p:attrNameLst>
                                          <p:attrName>style.visibility</p:attrName>
                                        </p:attrNameLst>
                                      </p:cBhvr>
                                      <p:to>
                                        <p:strVal val="visible"/>
                                      </p:to>
                                    </p:set>
                                    <p:animEffect transition="in" filter="fade">
                                      <p:cBhvr>
                                        <p:cTn id="21" dur="500"/>
                                        <p:tgtEl>
                                          <p:spTgt spid="20">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6" grpId="0" build="p" autoUpdateAnimBg="0"/>
      <p:bldP spid="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3732213" y="941388"/>
            <a:ext cx="5411787" cy="5916612"/>
            <a:chOff x="2351" y="593"/>
            <a:chExt cx="3409" cy="3727"/>
          </a:xfrm>
        </p:grpSpPr>
        <p:pic>
          <p:nvPicPr>
            <p:cNvPr id="34839"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72513" name="Rectangle 33"/>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4" name="Rectangle 34"/>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6" name="Rectangle 36"/>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17" name="Rectangle 37"/>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2536" name="Freeform 56"/>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72537" name="Freeform 57"/>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72511" name="Rectangle 31"/>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a:solidFill>
                  <a:schemeClr val="tx1"/>
                </a:solidFill>
                <a:effectLst>
                  <a:outerShdw blurRad="38100" dist="38100" dir="2700000" algn="tl">
                    <a:srgbClr val="FFFFFF"/>
                  </a:outerShdw>
                </a:effectLst>
                <a:latin typeface="Calibri" pitchFamily="34" charset="0"/>
              </a:rPr>
              <a:t>TBL</a:t>
            </a:r>
          </a:p>
        </p:txBody>
      </p:sp>
      <p:sp>
        <p:nvSpPr>
          <p:cNvPr id="1172512" name="Rectangle 32"/>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72483" name="Text Box 3"/>
          <p:cNvSpPr txBox="1">
            <a:spLocks noChangeArrowheads="1"/>
          </p:cNvSpPr>
          <p:nvPr/>
        </p:nvSpPr>
        <p:spPr bwMode="auto">
          <a:xfrm>
            <a:off x="142875" y="865188"/>
            <a:ext cx="3552825" cy="1373187"/>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Let us assume to different types of lithospheres.</a:t>
            </a:r>
          </a:p>
        </p:txBody>
      </p:sp>
      <p:sp>
        <p:nvSpPr>
          <p:cNvPr id="1172507" name="Text Box 27"/>
          <p:cNvSpPr txBox="1">
            <a:spLocks noChangeArrowheads="1"/>
          </p:cNvSpPr>
          <p:nvPr/>
        </p:nvSpPr>
        <p:spPr bwMode="auto">
          <a:xfrm>
            <a:off x="142875" y="2427288"/>
            <a:ext cx="3619500" cy="2369880"/>
          </a:xfrm>
          <a:prstGeom prst="rect">
            <a:avLst/>
          </a:prstGeom>
          <a:noFill/>
          <a:ln w="9525">
            <a:noFill/>
            <a:miter lim="800000"/>
            <a:headEnd/>
            <a:tailEnd/>
          </a:ln>
          <a:effectLst/>
        </p:spPr>
        <p:txBody>
          <a:bodyPr wrap="square">
            <a:spAutoFit/>
          </a:bodyPr>
          <a:lstStyle/>
          <a:p>
            <a:pPr algn="ctr">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Type 1:</a:t>
            </a:r>
          </a:p>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“Normal” continental lithosphere (thickness of mechanical boundary layer ~60 km; thermal boundary layer ~130 km).</a:t>
            </a:r>
          </a:p>
        </p:txBody>
      </p:sp>
      <p:sp>
        <p:nvSpPr>
          <p:cNvPr id="1172508" name="Line 28"/>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2509" name="Line 29"/>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2510" name="Rectangle 30"/>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dirty="0">
                <a:solidFill>
                  <a:schemeClr val="tx1"/>
                </a:solidFill>
                <a:effectLst>
                  <a:outerShdw blurRad="38100" dist="38100" dir="2700000" algn="tl">
                    <a:srgbClr val="FFFFFF"/>
                  </a:outerShdw>
                </a:effectLst>
                <a:latin typeface="Calibri" pitchFamily="34" charset="0"/>
              </a:rPr>
              <a:t>MBL</a:t>
            </a:r>
          </a:p>
        </p:txBody>
      </p:sp>
      <p:sp>
        <p:nvSpPr>
          <p:cNvPr id="1172519" name="Rectangle 3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2542" name="Text Box 62"/>
          <p:cNvSpPr txBox="1">
            <a:spLocks noChangeArrowheads="1"/>
          </p:cNvSpPr>
          <p:nvPr/>
        </p:nvSpPr>
        <p:spPr bwMode="auto">
          <a:xfrm rot="16200000">
            <a:off x="2679783" y="2066102"/>
            <a:ext cx="2431884"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Lithosphere </a:t>
            </a:r>
            <a:r>
              <a:rPr lang="en-GB" sz="1600" dirty="0">
                <a:solidFill>
                  <a:srgbClr val="FF0000"/>
                </a:solidFill>
                <a:effectLst>
                  <a:outerShdw blurRad="38100" dist="38100" dir="2700000" algn="tl">
                    <a:srgbClr val="000000"/>
                  </a:outerShdw>
                </a:effectLst>
                <a:latin typeface="Calibri" pitchFamily="34" charset="0"/>
              </a:rPr>
              <a:t>(McK&amp;B88)</a:t>
            </a:r>
          </a:p>
        </p:txBody>
      </p:sp>
      <p:sp>
        <p:nvSpPr>
          <p:cNvPr id="1172543" name="AutoShape 63"/>
          <p:cNvSpPr>
            <a:spLocks/>
          </p:cNvSpPr>
          <p:nvPr/>
        </p:nvSpPr>
        <p:spPr bwMode="auto">
          <a:xfrm>
            <a:off x="4046538" y="4157663"/>
            <a:ext cx="165100" cy="2584450"/>
          </a:xfrm>
          <a:prstGeom prst="leftBrace">
            <a:avLst>
              <a:gd name="adj1" fmla="val 130449"/>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2544" name="Text Box 64"/>
          <p:cNvSpPr txBox="1">
            <a:spLocks noChangeArrowheads="1"/>
          </p:cNvSpPr>
          <p:nvPr/>
        </p:nvSpPr>
        <p:spPr bwMode="auto">
          <a:xfrm rot="16200000">
            <a:off x="3013849" y="5436364"/>
            <a:ext cx="1763753"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Asthenosphere</a:t>
            </a:r>
          </a:p>
        </p:txBody>
      </p:sp>
      <p:sp>
        <p:nvSpPr>
          <p:cNvPr id="26"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25627" name="Line 26"/>
          <p:cNvSpPr>
            <a:spLocks noChangeShapeType="1"/>
          </p:cNvSpPr>
          <p:nvPr/>
        </p:nvSpPr>
        <p:spPr bwMode="auto">
          <a:xfrm>
            <a:off x="7239000" y="1535113"/>
            <a:ext cx="0" cy="120808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25628" name="Line 27"/>
          <p:cNvSpPr>
            <a:spLocks noChangeShapeType="1"/>
          </p:cNvSpPr>
          <p:nvPr/>
        </p:nvSpPr>
        <p:spPr bwMode="auto">
          <a:xfrm flipH="1" flipV="1">
            <a:off x="6157913" y="1528763"/>
            <a:ext cx="14287" cy="258603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3" name="AutoShape 61"/>
          <p:cNvSpPr>
            <a:spLocks/>
          </p:cNvSpPr>
          <p:nvPr/>
        </p:nvSpPr>
        <p:spPr bwMode="auto">
          <a:xfrm>
            <a:off x="4048125" y="1431925"/>
            <a:ext cx="150813" cy="1881188"/>
          </a:xfrm>
          <a:prstGeom prst="leftBrace">
            <a:avLst>
              <a:gd name="adj1" fmla="val 152983"/>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2545" name="Text Box 65"/>
          <p:cNvSpPr txBox="1">
            <a:spLocks noChangeArrowheads="1"/>
          </p:cNvSpPr>
          <p:nvPr/>
        </p:nvSpPr>
        <p:spPr bwMode="auto">
          <a:xfrm rot="23844998">
            <a:off x="6158619" y="2744599"/>
            <a:ext cx="1677062" cy="523220"/>
          </a:xfrm>
          <a:prstGeom prst="rect">
            <a:avLst/>
          </a:prstGeom>
          <a:noFill/>
          <a:ln w="9525" algn="ctr">
            <a:noFill/>
            <a:miter lim="800000"/>
            <a:headEnd/>
            <a:tailEnd/>
          </a:ln>
          <a:effectLst/>
        </p:spPr>
        <p:txBody>
          <a:bodyPr wrap="none">
            <a:spAutoFit/>
          </a:bodyPr>
          <a:lstStyle/>
          <a:p>
            <a:pPr>
              <a:defRPr/>
            </a:pPr>
            <a:r>
              <a:rPr lang="en-GB" sz="2800" dirty="0">
                <a:solidFill>
                  <a:srgbClr val="FF0000"/>
                </a:solidFill>
                <a:effectLst>
                  <a:outerShdw blurRad="38100" dist="38100" dir="2700000" algn="tl">
                    <a:srgbClr val="000000"/>
                  </a:outerShdw>
                </a:effectLst>
                <a:latin typeface="Calibri" pitchFamily="34" charset="0"/>
              </a:rPr>
              <a:t>Geotherm</a:t>
            </a:r>
          </a:p>
        </p:txBody>
      </p:sp>
      <p:grpSp>
        <p:nvGrpSpPr>
          <p:cNvPr id="42" name="Group 19"/>
          <p:cNvGrpSpPr>
            <a:grpSpLocks/>
          </p:cNvGrpSpPr>
          <p:nvPr/>
        </p:nvGrpSpPr>
        <p:grpSpPr bwMode="auto">
          <a:xfrm>
            <a:off x="4697413" y="4314825"/>
            <a:ext cx="3938587" cy="2222500"/>
            <a:chOff x="375" y="3171"/>
            <a:chExt cx="1776" cy="984"/>
          </a:xfrm>
        </p:grpSpPr>
        <p:sp>
          <p:nvSpPr>
            <p:cNvPr id="43" name="Oval 20"/>
            <p:cNvSpPr>
              <a:spLocks noChangeArrowheads="1"/>
            </p:cNvSpPr>
            <p:nvPr/>
          </p:nvSpPr>
          <p:spPr bwMode="auto">
            <a:xfrm>
              <a:off x="997"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44" name="AutoShape 21"/>
            <p:cNvSpPr>
              <a:spLocks noChangeArrowheads="1"/>
            </p:cNvSpPr>
            <p:nvPr/>
          </p:nvSpPr>
          <p:spPr bwMode="auto">
            <a:xfrm>
              <a:off x="970"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45" name="AutoShape 22"/>
            <p:cNvSpPr>
              <a:spLocks noChangeArrowheads="1"/>
            </p:cNvSpPr>
            <p:nvPr/>
          </p:nvSpPr>
          <p:spPr bwMode="auto">
            <a:xfrm rot="10672734">
              <a:off x="1499" y="361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46" name="AutoShape 23"/>
            <p:cNvSpPr>
              <a:spLocks noChangeArrowheads="1"/>
            </p:cNvSpPr>
            <p:nvPr/>
          </p:nvSpPr>
          <p:spPr bwMode="auto">
            <a:xfrm rot="10672734">
              <a:off x="1567"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47" name="AutoShape 24"/>
            <p:cNvSpPr>
              <a:spLocks noChangeArrowheads="1"/>
            </p:cNvSpPr>
            <p:nvPr/>
          </p:nvSpPr>
          <p:spPr bwMode="auto">
            <a:xfrm rot="5400000">
              <a:off x="1238" y="317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48" name="AutoShape 25"/>
            <p:cNvSpPr>
              <a:spLocks noChangeArrowheads="1"/>
            </p:cNvSpPr>
            <p:nvPr/>
          </p:nvSpPr>
          <p:spPr bwMode="auto">
            <a:xfrm rot="16200000">
              <a:off x="1235" y="4099"/>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49" name="Oval 26"/>
            <p:cNvSpPr>
              <a:spLocks noChangeArrowheads="1"/>
            </p:cNvSpPr>
            <p:nvPr/>
          </p:nvSpPr>
          <p:spPr bwMode="auto">
            <a:xfrm>
              <a:off x="1593"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50" name="AutoShape 27"/>
            <p:cNvSpPr>
              <a:spLocks noChangeArrowheads="1"/>
            </p:cNvSpPr>
            <p:nvPr/>
          </p:nvSpPr>
          <p:spPr bwMode="auto">
            <a:xfrm>
              <a:off x="2095"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1" name="AutoShape 28"/>
            <p:cNvSpPr>
              <a:spLocks noChangeArrowheads="1"/>
            </p:cNvSpPr>
            <p:nvPr/>
          </p:nvSpPr>
          <p:spPr bwMode="auto">
            <a:xfrm rot="5400000">
              <a:off x="1847" y="409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2" name="AutoShape 29"/>
            <p:cNvSpPr>
              <a:spLocks noChangeArrowheads="1"/>
            </p:cNvSpPr>
            <p:nvPr/>
          </p:nvSpPr>
          <p:spPr bwMode="auto">
            <a:xfrm rot="16200000">
              <a:off x="1827" y="3171"/>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3" name="Oval 30"/>
            <p:cNvSpPr>
              <a:spLocks noChangeArrowheads="1"/>
            </p:cNvSpPr>
            <p:nvPr/>
          </p:nvSpPr>
          <p:spPr bwMode="auto">
            <a:xfrm>
              <a:off x="399" y="3198"/>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54" name="AutoShape 31"/>
            <p:cNvSpPr>
              <a:spLocks noChangeArrowheads="1"/>
            </p:cNvSpPr>
            <p:nvPr/>
          </p:nvSpPr>
          <p:spPr bwMode="auto">
            <a:xfrm>
              <a:off x="900" y="3607"/>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5" name="AutoShape 32"/>
            <p:cNvSpPr>
              <a:spLocks noChangeArrowheads="1"/>
            </p:cNvSpPr>
            <p:nvPr/>
          </p:nvSpPr>
          <p:spPr bwMode="auto">
            <a:xfrm rot="5400000">
              <a:off x="655" y="409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6" name="AutoShape 33"/>
            <p:cNvSpPr>
              <a:spLocks noChangeArrowheads="1"/>
            </p:cNvSpPr>
            <p:nvPr/>
          </p:nvSpPr>
          <p:spPr bwMode="auto">
            <a:xfrm rot="16200000">
              <a:off x="627" y="3171"/>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57" name="AutoShape 34"/>
            <p:cNvSpPr>
              <a:spLocks noChangeArrowheads="1"/>
            </p:cNvSpPr>
            <p:nvPr/>
          </p:nvSpPr>
          <p:spPr bwMode="auto">
            <a:xfrm rot="10672734">
              <a:off x="375"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58" name="CasellaDiTesto 57"/>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4" name="Text Box 4">
            <a:extLst>
              <a:ext uri="{FF2B5EF4-FFF2-40B4-BE49-F238E27FC236}">
                <a16:creationId xmlns:a16="http://schemas.microsoft.com/office/drawing/2014/main" id="{84FA1527-432B-EF72-52BC-7E396E51DA9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2483">
                                            <p:txEl>
                                              <p:pRg st="0" end="0"/>
                                            </p:txEl>
                                          </p:spTgt>
                                        </p:tgtEl>
                                        <p:attrNameLst>
                                          <p:attrName>style.visibility</p:attrName>
                                        </p:attrNameLst>
                                      </p:cBhvr>
                                      <p:to>
                                        <p:strVal val="visible"/>
                                      </p:to>
                                    </p:set>
                                    <p:animEffect transition="in" filter="fade">
                                      <p:cBhvr>
                                        <p:cTn id="7" dur="500"/>
                                        <p:tgtEl>
                                          <p:spTgt spid="117248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72519"/>
                                        </p:tgtEl>
                                        <p:attrNameLst>
                                          <p:attrName>style.visibility</p:attrName>
                                        </p:attrNameLst>
                                      </p:cBhvr>
                                      <p:to>
                                        <p:strVal val="visible"/>
                                      </p:to>
                                    </p:set>
                                    <p:animEffect transition="in" filter="fade">
                                      <p:cBhvr>
                                        <p:cTn id="14" dur="500"/>
                                        <p:tgtEl>
                                          <p:spTgt spid="11725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72507">
                                            <p:txEl>
                                              <p:pRg st="0" end="0"/>
                                            </p:txEl>
                                          </p:spTgt>
                                        </p:tgtEl>
                                        <p:attrNameLst>
                                          <p:attrName>style.visibility</p:attrName>
                                        </p:attrNameLst>
                                      </p:cBhvr>
                                      <p:to>
                                        <p:strVal val="visible"/>
                                      </p:to>
                                    </p:set>
                                    <p:animEffect transition="in" filter="fade">
                                      <p:cBhvr>
                                        <p:cTn id="18" dur="500"/>
                                        <p:tgtEl>
                                          <p:spTgt spid="1172507">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72507">
                                            <p:txEl>
                                              <p:pRg st="1" end="1"/>
                                            </p:txEl>
                                          </p:spTgt>
                                        </p:tgtEl>
                                        <p:attrNameLst>
                                          <p:attrName>style.visibility</p:attrName>
                                        </p:attrNameLst>
                                      </p:cBhvr>
                                      <p:to>
                                        <p:strVal val="visible"/>
                                      </p:to>
                                    </p:set>
                                    <p:animEffect transition="in" filter="fade">
                                      <p:cBhvr>
                                        <p:cTn id="22" dur="500"/>
                                        <p:tgtEl>
                                          <p:spTgt spid="11725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2510"/>
                                        </p:tgtEl>
                                        <p:attrNameLst>
                                          <p:attrName>style.visibility</p:attrName>
                                        </p:attrNameLst>
                                      </p:cBhvr>
                                      <p:to>
                                        <p:strVal val="visible"/>
                                      </p:to>
                                    </p:set>
                                    <p:animEffect transition="in" filter="fade">
                                      <p:cBhvr>
                                        <p:cTn id="27" dur="500"/>
                                        <p:tgtEl>
                                          <p:spTgt spid="1172510"/>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25627"/>
                                        </p:tgtEl>
                                        <p:attrNameLst>
                                          <p:attrName>style.visibility</p:attrName>
                                        </p:attrNameLst>
                                      </p:cBhvr>
                                      <p:to>
                                        <p:strVal val="visible"/>
                                      </p:to>
                                    </p:set>
                                    <p:animEffect transition="in" filter="circle(out)">
                                      <p:cBhvr>
                                        <p:cTn id="31" dur="2000"/>
                                        <p:tgtEl>
                                          <p:spTgt spid="256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72508"/>
                                        </p:tgtEl>
                                        <p:attrNameLst>
                                          <p:attrName>style.visibility</p:attrName>
                                        </p:attrNameLst>
                                      </p:cBhvr>
                                      <p:to>
                                        <p:strVal val="visible"/>
                                      </p:to>
                                    </p:set>
                                    <p:animEffect transition="in" filter="wipe(left)">
                                      <p:cBhvr>
                                        <p:cTn id="36" dur="500"/>
                                        <p:tgtEl>
                                          <p:spTgt spid="117250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72511"/>
                                        </p:tgtEl>
                                        <p:attrNameLst>
                                          <p:attrName>style.visibility</p:attrName>
                                        </p:attrNameLst>
                                      </p:cBhvr>
                                      <p:to>
                                        <p:strVal val="visible"/>
                                      </p:to>
                                    </p:set>
                                    <p:animEffect transition="in" filter="fade">
                                      <p:cBhvr>
                                        <p:cTn id="40" dur="500"/>
                                        <p:tgtEl>
                                          <p:spTgt spid="1172511"/>
                                        </p:tgtEl>
                                      </p:cBhvr>
                                    </p:animEffect>
                                  </p:childTnLst>
                                </p:cTn>
                              </p:par>
                            </p:childTnLst>
                          </p:cTn>
                        </p:par>
                        <p:par>
                          <p:cTn id="41" fill="hold">
                            <p:stCondLst>
                              <p:cond delay="1000"/>
                            </p:stCondLst>
                            <p:childTnLst>
                              <p:par>
                                <p:cTn id="42" presetID="6" presetClass="entr" presetSubtype="32" fill="hold" nodeType="afterEffect">
                                  <p:stCondLst>
                                    <p:cond delay="0"/>
                                  </p:stCondLst>
                                  <p:childTnLst>
                                    <p:set>
                                      <p:cBhvr>
                                        <p:cTn id="43" dur="1" fill="hold">
                                          <p:stCondLst>
                                            <p:cond delay="0"/>
                                          </p:stCondLst>
                                        </p:cTn>
                                        <p:tgtEl>
                                          <p:spTgt spid="25628"/>
                                        </p:tgtEl>
                                        <p:attrNameLst>
                                          <p:attrName>style.visibility</p:attrName>
                                        </p:attrNameLst>
                                      </p:cBhvr>
                                      <p:to>
                                        <p:strVal val="visible"/>
                                      </p:to>
                                    </p:set>
                                    <p:animEffect transition="in" filter="circle(out)">
                                      <p:cBhvr>
                                        <p:cTn id="44" dur="2000"/>
                                        <p:tgtEl>
                                          <p:spTgt spid="25628"/>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172509"/>
                                        </p:tgtEl>
                                        <p:attrNameLst>
                                          <p:attrName>style.visibility</p:attrName>
                                        </p:attrNameLst>
                                      </p:cBhvr>
                                      <p:to>
                                        <p:strVal val="visible"/>
                                      </p:to>
                                    </p:set>
                                    <p:animEffect transition="in" filter="wipe(left)">
                                      <p:cBhvr>
                                        <p:cTn id="48" dur="500"/>
                                        <p:tgtEl>
                                          <p:spTgt spid="1172509"/>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1000"/>
                                        <p:tgtEl>
                                          <p:spTgt spid="3"/>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172542"/>
                                        </p:tgtEl>
                                        <p:attrNameLst>
                                          <p:attrName>style.visibility</p:attrName>
                                        </p:attrNameLst>
                                      </p:cBhvr>
                                      <p:to>
                                        <p:strVal val="visible"/>
                                      </p:to>
                                    </p:set>
                                    <p:animEffect transition="in" filter="fade">
                                      <p:cBhvr>
                                        <p:cTn id="56" dur="500"/>
                                        <p:tgtEl>
                                          <p:spTgt spid="11725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72512"/>
                                        </p:tgtEl>
                                        <p:attrNameLst>
                                          <p:attrName>style.visibility</p:attrName>
                                        </p:attrNameLst>
                                      </p:cBhvr>
                                      <p:to>
                                        <p:strVal val="visible"/>
                                      </p:to>
                                    </p:set>
                                    <p:animEffect transition="in" filter="fade">
                                      <p:cBhvr>
                                        <p:cTn id="61" dur="500"/>
                                        <p:tgtEl>
                                          <p:spTgt spid="117251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72543"/>
                                        </p:tgtEl>
                                        <p:attrNameLst>
                                          <p:attrName>style.visibility</p:attrName>
                                        </p:attrNameLst>
                                      </p:cBhvr>
                                      <p:to>
                                        <p:strVal val="visible"/>
                                      </p:to>
                                    </p:set>
                                    <p:animEffect transition="in" filter="fade">
                                      <p:cBhvr>
                                        <p:cTn id="65" dur="500"/>
                                        <p:tgtEl>
                                          <p:spTgt spid="1172543"/>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172544"/>
                                        </p:tgtEl>
                                        <p:attrNameLst>
                                          <p:attrName>style.visibility</p:attrName>
                                        </p:attrNameLst>
                                      </p:cBhvr>
                                      <p:to>
                                        <p:strVal val="visible"/>
                                      </p:to>
                                    </p:set>
                                    <p:animEffect transition="in" filter="fade">
                                      <p:cBhvr>
                                        <p:cTn id="69" dur="500"/>
                                        <p:tgtEl>
                                          <p:spTgt spid="117254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20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2000"/>
                                        <p:tgtEl>
                                          <p:spTgt spid="26"/>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1172545"/>
                                        </p:tgtEl>
                                        <p:attrNameLst>
                                          <p:attrName>style.visibility</p:attrName>
                                        </p:attrNameLst>
                                      </p:cBhvr>
                                      <p:to>
                                        <p:strVal val="visible"/>
                                      </p:to>
                                    </p:set>
                                    <p:animEffect transition="in" filter="fade">
                                      <p:cBhvr>
                                        <p:cTn id="83" dur="500"/>
                                        <p:tgtEl>
                                          <p:spTgt spid="117254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512" grpId="0" animBg="1"/>
      <p:bldP spid="1172483" grpId="0" build="p" autoUpdateAnimBg="0"/>
      <p:bldP spid="1172507" grpId="0" build="p" autoUpdateAnimBg="0"/>
      <p:bldP spid="1172519" grpId="0" animBg="1"/>
      <p:bldP spid="1172542" grpId="0"/>
      <p:bldP spid="1172543" grpId="0" animBg="1"/>
      <p:bldP spid="1172544" grpId="0"/>
      <p:bldP spid="3" grpId="0" animBg="1"/>
      <p:bldP spid="1172545"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695670" y="941388"/>
            <a:ext cx="5448330" cy="5916612"/>
            <a:chOff x="3695670" y="941388"/>
            <a:chExt cx="5448330" cy="5916612"/>
          </a:xfrm>
        </p:grpSpPr>
        <p:grpSp>
          <p:nvGrpSpPr>
            <p:cNvPr id="55" name="Group 58"/>
            <p:cNvGrpSpPr>
              <a:grpSpLocks/>
            </p:cNvGrpSpPr>
            <p:nvPr/>
          </p:nvGrpSpPr>
          <p:grpSpPr bwMode="auto">
            <a:xfrm>
              <a:off x="3732213" y="941388"/>
              <a:ext cx="5411787" cy="5916612"/>
              <a:chOff x="2351" y="593"/>
              <a:chExt cx="3409" cy="3727"/>
            </a:xfrm>
          </p:grpSpPr>
          <p:pic>
            <p:nvPicPr>
              <p:cNvPr id="56"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57" name="Rectangle 33"/>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58" name="Rectangle 34"/>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59" name="Rectangle 36"/>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60" name="Rectangle 37"/>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61" name="Freeform 56"/>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62" name="Freeform 57"/>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63" name="Rectangle 31"/>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a:solidFill>
                    <a:schemeClr val="tx1"/>
                  </a:solidFill>
                  <a:effectLst>
                    <a:outerShdw blurRad="38100" dist="38100" dir="2700000" algn="tl">
                      <a:srgbClr val="FFFFFF"/>
                    </a:outerShdw>
                  </a:effectLst>
                  <a:latin typeface="Calibri" pitchFamily="34" charset="0"/>
                </a:rPr>
                <a:t>TBL</a:t>
              </a:r>
            </a:p>
          </p:txBody>
        </p:sp>
        <p:sp>
          <p:nvSpPr>
            <p:cNvPr id="64" name="Rectangle 32"/>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65" name="Line 28"/>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66" name="Line 29"/>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67" name="Rectangle 30"/>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dirty="0">
                  <a:solidFill>
                    <a:schemeClr val="tx1"/>
                  </a:solidFill>
                  <a:effectLst>
                    <a:outerShdw blurRad="38100" dist="38100" dir="2700000" algn="tl">
                      <a:srgbClr val="FFFFFF"/>
                    </a:outerShdw>
                  </a:effectLst>
                  <a:latin typeface="Calibri" pitchFamily="34" charset="0"/>
                </a:rPr>
                <a:t>MBL</a:t>
              </a:r>
            </a:p>
          </p:txBody>
        </p:sp>
        <p:sp>
          <p:nvSpPr>
            <p:cNvPr id="68" name="Rectangle 3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69" name="Text Box 62"/>
            <p:cNvSpPr txBox="1">
              <a:spLocks noChangeArrowheads="1"/>
            </p:cNvSpPr>
            <p:nvPr/>
          </p:nvSpPr>
          <p:spPr bwMode="auto">
            <a:xfrm rot="16200000">
              <a:off x="2679783" y="2066102"/>
              <a:ext cx="2431884"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Lithosphere </a:t>
              </a:r>
              <a:r>
                <a:rPr lang="en-GB" sz="1600" dirty="0">
                  <a:solidFill>
                    <a:srgbClr val="FF0000"/>
                  </a:solidFill>
                  <a:effectLst>
                    <a:outerShdw blurRad="38100" dist="38100" dir="2700000" algn="tl">
                      <a:srgbClr val="000000"/>
                    </a:outerShdw>
                  </a:effectLst>
                  <a:latin typeface="Calibri" pitchFamily="34" charset="0"/>
                </a:rPr>
                <a:t>(McK&amp;B88)</a:t>
              </a:r>
            </a:p>
          </p:txBody>
        </p:sp>
        <p:sp>
          <p:nvSpPr>
            <p:cNvPr id="70" name="AutoShape 63"/>
            <p:cNvSpPr>
              <a:spLocks/>
            </p:cNvSpPr>
            <p:nvPr/>
          </p:nvSpPr>
          <p:spPr bwMode="auto">
            <a:xfrm>
              <a:off x="4046538" y="4157663"/>
              <a:ext cx="165100" cy="2584450"/>
            </a:xfrm>
            <a:prstGeom prst="leftBrace">
              <a:avLst>
                <a:gd name="adj1" fmla="val 130449"/>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71" name="Text Box 64"/>
            <p:cNvSpPr txBox="1">
              <a:spLocks noChangeArrowheads="1"/>
            </p:cNvSpPr>
            <p:nvPr/>
          </p:nvSpPr>
          <p:spPr bwMode="auto">
            <a:xfrm rot="16200000">
              <a:off x="3013849" y="5436364"/>
              <a:ext cx="1763753"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Asthenosphere</a:t>
              </a:r>
            </a:p>
          </p:txBody>
        </p:sp>
        <p:sp>
          <p:nvSpPr>
            <p:cNvPr id="72"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3" name="Line 26"/>
            <p:cNvSpPr>
              <a:spLocks noChangeShapeType="1"/>
            </p:cNvSpPr>
            <p:nvPr/>
          </p:nvSpPr>
          <p:spPr bwMode="auto">
            <a:xfrm>
              <a:off x="7239000" y="1535113"/>
              <a:ext cx="0" cy="120808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74" name="Line 27"/>
            <p:cNvSpPr>
              <a:spLocks noChangeShapeType="1"/>
            </p:cNvSpPr>
            <p:nvPr/>
          </p:nvSpPr>
          <p:spPr bwMode="auto">
            <a:xfrm flipH="1" flipV="1">
              <a:off x="6157913" y="1528763"/>
              <a:ext cx="14287" cy="2586037"/>
            </a:xfrm>
            <a:prstGeom prst="line">
              <a:avLst/>
            </a:prstGeom>
            <a:noFill/>
            <a:ln w="38100">
              <a:solidFill>
                <a:schemeClr val="tx1"/>
              </a:solidFill>
              <a:round/>
              <a:headEnd type="triangle" w="med" len="med"/>
              <a:tailEnd type="triangle" w="med" len="med"/>
            </a:ln>
          </p:spPr>
          <p:txBody>
            <a:bodyPr wrap="none" anchor="ctr"/>
            <a:lstStyle/>
            <a:p>
              <a:pPr>
                <a:defRPr/>
              </a:pPr>
              <a:endParaRPr lang="en-GB">
                <a:latin typeface="Calibri" pitchFamily="34" charset="0"/>
              </a:endParaRPr>
            </a:p>
          </p:txBody>
        </p:sp>
        <p:sp>
          <p:nvSpPr>
            <p:cNvPr id="75" name="AutoShape 61"/>
            <p:cNvSpPr>
              <a:spLocks/>
            </p:cNvSpPr>
            <p:nvPr/>
          </p:nvSpPr>
          <p:spPr bwMode="auto">
            <a:xfrm>
              <a:off x="4048125" y="1431925"/>
              <a:ext cx="150813" cy="1881188"/>
            </a:xfrm>
            <a:prstGeom prst="leftBrace">
              <a:avLst>
                <a:gd name="adj1" fmla="val 152983"/>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grpSp>
          <p:nvGrpSpPr>
            <p:cNvPr id="77" name="Group 19"/>
            <p:cNvGrpSpPr>
              <a:grpSpLocks/>
            </p:cNvGrpSpPr>
            <p:nvPr/>
          </p:nvGrpSpPr>
          <p:grpSpPr bwMode="auto">
            <a:xfrm>
              <a:off x="4697413" y="4314825"/>
              <a:ext cx="3938587" cy="2222500"/>
              <a:chOff x="375" y="3171"/>
              <a:chExt cx="1776" cy="984"/>
            </a:xfrm>
          </p:grpSpPr>
          <p:sp>
            <p:nvSpPr>
              <p:cNvPr id="78" name="Oval 20"/>
              <p:cNvSpPr>
                <a:spLocks noChangeArrowheads="1"/>
              </p:cNvSpPr>
              <p:nvPr/>
            </p:nvSpPr>
            <p:spPr bwMode="auto">
              <a:xfrm>
                <a:off x="997"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79" name="AutoShape 21"/>
              <p:cNvSpPr>
                <a:spLocks noChangeArrowheads="1"/>
              </p:cNvSpPr>
              <p:nvPr/>
            </p:nvSpPr>
            <p:spPr bwMode="auto">
              <a:xfrm>
                <a:off x="970"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0" name="AutoShape 22"/>
              <p:cNvSpPr>
                <a:spLocks noChangeArrowheads="1"/>
              </p:cNvSpPr>
              <p:nvPr/>
            </p:nvSpPr>
            <p:spPr bwMode="auto">
              <a:xfrm rot="10672734">
                <a:off x="1499" y="361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1" name="AutoShape 23"/>
              <p:cNvSpPr>
                <a:spLocks noChangeArrowheads="1"/>
              </p:cNvSpPr>
              <p:nvPr/>
            </p:nvSpPr>
            <p:spPr bwMode="auto">
              <a:xfrm rot="10672734">
                <a:off x="1567"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2" name="AutoShape 24"/>
              <p:cNvSpPr>
                <a:spLocks noChangeArrowheads="1"/>
              </p:cNvSpPr>
              <p:nvPr/>
            </p:nvSpPr>
            <p:spPr bwMode="auto">
              <a:xfrm rot="5400000">
                <a:off x="1238" y="317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3" name="AutoShape 25"/>
              <p:cNvSpPr>
                <a:spLocks noChangeArrowheads="1"/>
              </p:cNvSpPr>
              <p:nvPr/>
            </p:nvSpPr>
            <p:spPr bwMode="auto">
              <a:xfrm rot="16200000">
                <a:off x="1235" y="4099"/>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4" name="Oval 26"/>
              <p:cNvSpPr>
                <a:spLocks noChangeArrowheads="1"/>
              </p:cNvSpPr>
              <p:nvPr/>
            </p:nvSpPr>
            <p:spPr bwMode="auto">
              <a:xfrm>
                <a:off x="1593"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85" name="AutoShape 27"/>
              <p:cNvSpPr>
                <a:spLocks noChangeArrowheads="1"/>
              </p:cNvSpPr>
              <p:nvPr/>
            </p:nvSpPr>
            <p:spPr bwMode="auto">
              <a:xfrm>
                <a:off x="2095"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6" name="AutoShape 28"/>
              <p:cNvSpPr>
                <a:spLocks noChangeArrowheads="1"/>
              </p:cNvSpPr>
              <p:nvPr/>
            </p:nvSpPr>
            <p:spPr bwMode="auto">
              <a:xfrm rot="5400000">
                <a:off x="1847" y="409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7" name="AutoShape 29"/>
              <p:cNvSpPr>
                <a:spLocks noChangeArrowheads="1"/>
              </p:cNvSpPr>
              <p:nvPr/>
            </p:nvSpPr>
            <p:spPr bwMode="auto">
              <a:xfrm rot="16200000">
                <a:off x="1827" y="3171"/>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8" name="Oval 30"/>
              <p:cNvSpPr>
                <a:spLocks noChangeArrowheads="1"/>
              </p:cNvSpPr>
              <p:nvPr/>
            </p:nvSpPr>
            <p:spPr bwMode="auto">
              <a:xfrm>
                <a:off x="399" y="3198"/>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89" name="AutoShape 31"/>
              <p:cNvSpPr>
                <a:spLocks noChangeArrowheads="1"/>
              </p:cNvSpPr>
              <p:nvPr/>
            </p:nvSpPr>
            <p:spPr bwMode="auto">
              <a:xfrm>
                <a:off x="900" y="3607"/>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0" name="AutoShape 32"/>
              <p:cNvSpPr>
                <a:spLocks noChangeArrowheads="1"/>
              </p:cNvSpPr>
              <p:nvPr/>
            </p:nvSpPr>
            <p:spPr bwMode="auto">
              <a:xfrm rot="5400000">
                <a:off x="655" y="409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1" name="AutoShape 33"/>
              <p:cNvSpPr>
                <a:spLocks noChangeArrowheads="1"/>
              </p:cNvSpPr>
              <p:nvPr/>
            </p:nvSpPr>
            <p:spPr bwMode="auto">
              <a:xfrm rot="16200000">
                <a:off x="627" y="3171"/>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92" name="AutoShape 34"/>
              <p:cNvSpPr>
                <a:spLocks noChangeArrowheads="1"/>
              </p:cNvSpPr>
              <p:nvPr/>
            </p:nvSpPr>
            <p:spPr bwMode="auto">
              <a:xfrm rot="10672734">
                <a:off x="375"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grpSp>
      <p:sp>
        <p:nvSpPr>
          <p:cNvPr id="1178635" name="Text Box 11"/>
          <p:cNvSpPr txBox="1">
            <a:spLocks noChangeArrowheads="1"/>
          </p:cNvSpPr>
          <p:nvPr/>
        </p:nvSpPr>
        <p:spPr bwMode="auto">
          <a:xfrm>
            <a:off x="165100" y="865188"/>
            <a:ext cx="3530600" cy="2246769"/>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geotherm of type 1 lithosphere shows a clear kink at the base of the thermal boundary layer.</a:t>
            </a:r>
          </a:p>
        </p:txBody>
      </p:sp>
      <p:sp>
        <p:nvSpPr>
          <p:cNvPr id="1178637" name="Text Box 13"/>
          <p:cNvSpPr txBox="1">
            <a:spLocks noChangeArrowheads="1"/>
          </p:cNvSpPr>
          <p:nvPr/>
        </p:nvSpPr>
        <p:spPr bwMode="auto">
          <a:xfrm>
            <a:off x="165100" y="3654425"/>
            <a:ext cx="3517900" cy="1815882"/>
          </a:xfrm>
          <a:prstGeom prst="rect">
            <a:avLst/>
          </a:prstGeom>
          <a:noFill/>
          <a:ln w="9525">
            <a:noFill/>
            <a:miter lim="800000"/>
            <a:headEnd/>
            <a:tailEnd/>
          </a:ln>
          <a:effectLst/>
        </p:spPr>
        <p:txBody>
          <a:bodyPr wrap="square">
            <a:spAutoFit/>
          </a:bodyPr>
          <a:lstStyle/>
          <a:p>
            <a:pPr>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This is related to the transition from the convective to the conductive regions.</a:t>
            </a:r>
          </a:p>
        </p:txBody>
      </p:sp>
      <p:sp>
        <p:nvSpPr>
          <p:cNvPr id="1178670" name="AutoShape 46"/>
          <p:cNvSpPr>
            <a:spLocks noChangeArrowheads="1"/>
          </p:cNvSpPr>
          <p:nvPr/>
        </p:nvSpPr>
        <p:spPr bwMode="auto">
          <a:xfrm rot="1703031">
            <a:off x="7791228" y="3373986"/>
            <a:ext cx="333375" cy="538801"/>
          </a:xfrm>
          <a:prstGeom prst="downArrow">
            <a:avLst>
              <a:gd name="adj1" fmla="val 50000"/>
              <a:gd name="adj2" fmla="val 69083"/>
            </a:avLst>
          </a:prstGeom>
          <a:solidFill>
            <a:srgbClr val="FFFF00"/>
          </a:solidFill>
          <a:ln w="9525" algn="ctr">
            <a:solidFill>
              <a:schemeClr val="tx1"/>
            </a:solidFill>
            <a:miter lim="800000"/>
            <a:headEnd/>
            <a:tailEnd/>
          </a:ln>
          <a:effectLst/>
          <a:scene3d>
            <a:camera prst="orthographicFront"/>
            <a:lightRig rig="threePt" dir="t"/>
          </a:scene3d>
          <a:sp3d>
            <a:bevelT/>
          </a:sp3d>
        </p:spPr>
        <p:txBody>
          <a:bodyPr wrap="none" anchor="ctr"/>
          <a:lstStyle/>
          <a:p>
            <a:pPr>
              <a:defRPr/>
            </a:pPr>
            <a:endParaRPr lang="en-GB">
              <a:latin typeface="Calibri" pitchFamily="34" charset="0"/>
            </a:endParaRPr>
          </a:p>
        </p:txBody>
      </p:sp>
      <p:sp>
        <p:nvSpPr>
          <p:cNvPr id="93" name="Text Box 65"/>
          <p:cNvSpPr txBox="1">
            <a:spLocks noChangeArrowheads="1"/>
          </p:cNvSpPr>
          <p:nvPr/>
        </p:nvSpPr>
        <p:spPr bwMode="auto">
          <a:xfrm rot="23844998">
            <a:off x="6158619" y="2744599"/>
            <a:ext cx="1677062" cy="523220"/>
          </a:xfrm>
          <a:prstGeom prst="rect">
            <a:avLst/>
          </a:prstGeom>
          <a:noFill/>
          <a:ln w="9525" algn="ctr">
            <a:noFill/>
            <a:miter lim="800000"/>
            <a:headEnd/>
            <a:tailEnd/>
          </a:ln>
          <a:effectLst/>
        </p:spPr>
        <p:txBody>
          <a:bodyPr wrap="none">
            <a:spAutoFit/>
          </a:bodyPr>
          <a:lstStyle/>
          <a:p>
            <a:pPr>
              <a:defRPr/>
            </a:pPr>
            <a:r>
              <a:rPr lang="en-GB" sz="2800" dirty="0">
                <a:solidFill>
                  <a:srgbClr val="FF0000"/>
                </a:solidFill>
                <a:effectLst>
                  <a:outerShdw blurRad="38100" dist="38100" dir="2700000" algn="tl">
                    <a:srgbClr val="000000"/>
                  </a:outerShdw>
                </a:effectLst>
                <a:latin typeface="Calibri" pitchFamily="34" charset="0"/>
              </a:rPr>
              <a:t>Geotherm</a:t>
            </a:r>
          </a:p>
        </p:txBody>
      </p:sp>
      <p:sp>
        <p:nvSpPr>
          <p:cNvPr id="45" name="CasellaDiTesto 44"/>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3" name="Text Box 4">
            <a:extLst>
              <a:ext uri="{FF2B5EF4-FFF2-40B4-BE49-F238E27FC236}">
                <a16:creationId xmlns:a16="http://schemas.microsoft.com/office/drawing/2014/main" id="{7B8F0763-2F9D-621A-C94F-44956C29579D}"/>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8635">
                                            <p:txEl>
                                              <p:pRg st="0" end="0"/>
                                            </p:txEl>
                                          </p:spTgt>
                                        </p:tgtEl>
                                        <p:attrNameLst>
                                          <p:attrName>style.visibility</p:attrName>
                                        </p:attrNameLst>
                                      </p:cBhvr>
                                      <p:to>
                                        <p:strVal val="visible"/>
                                      </p:to>
                                    </p:set>
                                    <p:animEffect transition="in" filter="fade">
                                      <p:cBhvr>
                                        <p:cTn id="7" dur="500"/>
                                        <p:tgtEl>
                                          <p:spTgt spid="1178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78670"/>
                                        </p:tgtEl>
                                        <p:attrNameLst>
                                          <p:attrName>style.visibility</p:attrName>
                                        </p:attrNameLst>
                                      </p:cBhvr>
                                      <p:to>
                                        <p:strVal val="visible"/>
                                      </p:to>
                                    </p:set>
                                    <p:animEffect transition="in" filter="wipe(up)">
                                      <p:cBhvr>
                                        <p:cTn id="12" dur="500"/>
                                        <p:tgtEl>
                                          <p:spTgt spid="1178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78637">
                                            <p:txEl>
                                              <p:pRg st="0" end="0"/>
                                            </p:txEl>
                                          </p:spTgt>
                                        </p:tgtEl>
                                        <p:attrNameLst>
                                          <p:attrName>style.visibility</p:attrName>
                                        </p:attrNameLst>
                                      </p:cBhvr>
                                      <p:to>
                                        <p:strVal val="visible"/>
                                      </p:to>
                                    </p:set>
                                    <p:animEffect transition="in" filter="fade">
                                      <p:cBhvr>
                                        <p:cTn id="17" dur="500"/>
                                        <p:tgtEl>
                                          <p:spTgt spid="1178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35" grpId="0" build="p" autoUpdateAnimBg="0"/>
      <p:bldP spid="1178637" grpId="0" build="p" autoUpdateAnimBg="0"/>
      <p:bldP spid="11786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800100" y="6316663"/>
            <a:ext cx="83439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6867" name="Group 35"/>
          <p:cNvGrpSpPr>
            <a:grpSpLocks/>
          </p:cNvGrpSpPr>
          <p:nvPr/>
        </p:nvGrpSpPr>
        <p:grpSpPr bwMode="auto">
          <a:xfrm>
            <a:off x="3732213" y="941388"/>
            <a:ext cx="5411787" cy="5916612"/>
            <a:chOff x="2351" y="593"/>
            <a:chExt cx="3409" cy="3727"/>
          </a:xfrm>
        </p:grpSpPr>
        <p:pic>
          <p:nvPicPr>
            <p:cNvPr id="36896" name="Picture 3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0709" name="Rectangle 3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0" name="Rectangle 38"/>
            <p:cNvSpPr>
              <a:spLocks noChangeArrowheads="1"/>
            </p:cNvSpPr>
            <p:nvPr/>
          </p:nvSpPr>
          <p:spPr bwMode="auto">
            <a:xfrm>
              <a:off x="4240" y="1952"/>
              <a:ext cx="840" cy="2135"/>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1" name="Rectangle 3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2" name="Rectangle 4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0713" name="Freeform 4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0714" name="Freeform 4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0681" name="Rectangle 9"/>
          <p:cNvSpPr>
            <a:spLocks noChangeArrowheads="1"/>
          </p:cNvSpPr>
          <p:nvPr/>
        </p:nvSpPr>
        <p:spPr bwMode="auto">
          <a:xfrm>
            <a:off x="4419600" y="2768600"/>
            <a:ext cx="4559300" cy="1397000"/>
          </a:xfrm>
          <a:prstGeom prst="rect">
            <a:avLst/>
          </a:prstGeom>
          <a:solidFill>
            <a:schemeClr val="hlink">
              <a:alpha val="60001"/>
            </a:scheme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0682" name="Rectangle 10"/>
          <p:cNvSpPr>
            <a:spLocks noChangeArrowheads="1"/>
          </p:cNvSpPr>
          <p:nvPr/>
        </p:nvSpPr>
        <p:spPr bwMode="auto">
          <a:xfrm>
            <a:off x="4419600" y="4140200"/>
            <a:ext cx="4559300" cy="25654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0683" name="Text Box 11"/>
          <p:cNvSpPr txBox="1">
            <a:spLocks noChangeArrowheads="1"/>
          </p:cNvSpPr>
          <p:nvPr/>
        </p:nvSpPr>
        <p:spPr bwMode="auto">
          <a:xfrm>
            <a:off x="142876" y="865188"/>
            <a:ext cx="3586648" cy="3416320"/>
          </a:xfrm>
          <a:prstGeom prst="rect">
            <a:avLst/>
          </a:prstGeom>
          <a:noFill/>
          <a:ln w="9525">
            <a:noFill/>
            <a:miter lim="800000"/>
            <a:headEnd/>
            <a:tailEnd/>
          </a:ln>
          <a:effectLst/>
        </p:spPr>
        <p:txBody>
          <a:bodyPr wrap="square">
            <a:spAutoFit/>
          </a:bodyPr>
          <a:lstStyle/>
          <a:p>
            <a:pPr>
              <a:defRPr/>
            </a:pPr>
            <a:r>
              <a:rPr lang="en-GB" sz="2700" dirty="0">
                <a:solidFill>
                  <a:schemeClr val="bg1"/>
                </a:solidFill>
                <a:effectLst>
                  <a:outerShdw blurRad="38100" dist="38100" dir="2700000" algn="tl">
                    <a:srgbClr val="000000"/>
                  </a:outerShdw>
                </a:effectLst>
                <a:latin typeface="Calibri" pitchFamily="34" charset="0"/>
                <a:sym typeface="Wingdings" pitchFamily="2" charset="2"/>
              </a:rPr>
              <a:t>In this case the potential temperature (</a:t>
            </a:r>
            <a:r>
              <a:rPr lang="en-GB" sz="2700" dirty="0">
                <a:solidFill>
                  <a:srgbClr val="FFFF00"/>
                </a:solidFill>
                <a:effectLst>
                  <a:outerShdw blurRad="38100" dist="38100" dir="2700000" algn="tl">
                    <a:srgbClr val="000000"/>
                  </a:outerShdw>
                </a:effectLst>
                <a:latin typeface="Calibri" pitchFamily="34" charset="0"/>
                <a:sym typeface="Wingdings" pitchFamily="2" charset="2"/>
              </a:rPr>
              <a:t>following the Cambridge School</a:t>
            </a:r>
            <a:r>
              <a:rPr lang="en-GB" sz="2700" dirty="0">
                <a:solidFill>
                  <a:schemeClr val="bg1"/>
                </a:solidFill>
                <a:effectLst>
                  <a:outerShdw blurRad="38100" dist="38100" dir="2700000" algn="tl">
                    <a:srgbClr val="000000"/>
                  </a:outerShdw>
                </a:effectLst>
                <a:latin typeface="Calibri" pitchFamily="34" charset="0"/>
                <a:sym typeface="Wingdings" pitchFamily="2" charset="2"/>
              </a:rPr>
              <a:t>) is obtained by continuing the mantle adiabat in the convective region up to surface pressure.</a:t>
            </a:r>
          </a:p>
        </p:txBody>
      </p:sp>
      <p:sp>
        <p:nvSpPr>
          <p:cNvPr id="1180685" name="Text Box 13"/>
          <p:cNvSpPr txBox="1">
            <a:spLocks noChangeArrowheads="1"/>
          </p:cNvSpPr>
          <p:nvPr/>
        </p:nvSpPr>
        <p:spPr bwMode="auto">
          <a:xfrm>
            <a:off x="142875" y="4606925"/>
            <a:ext cx="3567324" cy="1569660"/>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effectLst>
                  <a:outerShdw blurRad="38100" dist="38100" dir="2700000" algn="tl">
                    <a:srgbClr val="000000"/>
                  </a:outerShdw>
                </a:effectLst>
                <a:latin typeface="Calibri" pitchFamily="34" charset="0"/>
                <a:sym typeface="Wingdings" pitchFamily="2" charset="2"/>
              </a:rPr>
              <a:t>The potential temperature of this example is 1280 °C.</a:t>
            </a:r>
          </a:p>
        </p:txBody>
      </p:sp>
      <p:sp>
        <p:nvSpPr>
          <p:cNvPr id="1180687" name="Line 15"/>
          <p:cNvSpPr>
            <a:spLocks noChangeShapeType="1"/>
          </p:cNvSpPr>
          <p:nvPr/>
        </p:nvSpPr>
        <p:spPr bwMode="auto">
          <a:xfrm>
            <a:off x="4432300" y="27813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0688" name="Line 16"/>
          <p:cNvSpPr>
            <a:spLocks noChangeShapeType="1"/>
          </p:cNvSpPr>
          <p:nvPr/>
        </p:nvSpPr>
        <p:spPr bwMode="auto">
          <a:xfrm>
            <a:off x="4419600" y="41656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0689" name="Rectangle 17"/>
          <p:cNvSpPr>
            <a:spLocks noChangeArrowheads="1"/>
          </p:cNvSpPr>
          <p:nvPr/>
        </p:nvSpPr>
        <p:spPr bwMode="auto">
          <a:xfrm>
            <a:off x="4432300" y="1473200"/>
            <a:ext cx="4559300" cy="1295400"/>
          </a:xfrm>
          <a:prstGeom prst="rect">
            <a:avLst/>
          </a:prstGeom>
          <a:solidFill>
            <a:srgbClr val="FF6600">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6876" name="Group 19"/>
          <p:cNvGrpSpPr>
            <a:grpSpLocks/>
          </p:cNvGrpSpPr>
          <p:nvPr/>
        </p:nvGrpSpPr>
        <p:grpSpPr bwMode="auto">
          <a:xfrm>
            <a:off x="4697413" y="4314825"/>
            <a:ext cx="3938587" cy="2222500"/>
            <a:chOff x="375" y="3171"/>
            <a:chExt cx="1776" cy="984"/>
          </a:xfrm>
        </p:grpSpPr>
        <p:sp>
          <p:nvSpPr>
            <p:cNvPr id="1180692" name="Oval 20"/>
            <p:cNvSpPr>
              <a:spLocks noChangeArrowheads="1"/>
            </p:cNvSpPr>
            <p:nvPr/>
          </p:nvSpPr>
          <p:spPr bwMode="auto">
            <a:xfrm>
              <a:off x="997"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693" name="AutoShape 21"/>
            <p:cNvSpPr>
              <a:spLocks noChangeArrowheads="1"/>
            </p:cNvSpPr>
            <p:nvPr/>
          </p:nvSpPr>
          <p:spPr bwMode="auto">
            <a:xfrm>
              <a:off x="970"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4" name="AutoShape 22"/>
            <p:cNvSpPr>
              <a:spLocks noChangeArrowheads="1"/>
            </p:cNvSpPr>
            <p:nvPr/>
          </p:nvSpPr>
          <p:spPr bwMode="auto">
            <a:xfrm rot="10672734">
              <a:off x="1499" y="361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5" name="AutoShape 23"/>
            <p:cNvSpPr>
              <a:spLocks noChangeArrowheads="1"/>
            </p:cNvSpPr>
            <p:nvPr/>
          </p:nvSpPr>
          <p:spPr bwMode="auto">
            <a:xfrm rot="10672734">
              <a:off x="1567"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6" name="AutoShape 24"/>
            <p:cNvSpPr>
              <a:spLocks noChangeArrowheads="1"/>
            </p:cNvSpPr>
            <p:nvPr/>
          </p:nvSpPr>
          <p:spPr bwMode="auto">
            <a:xfrm rot="5400000">
              <a:off x="1238" y="317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7" name="AutoShape 25"/>
            <p:cNvSpPr>
              <a:spLocks noChangeArrowheads="1"/>
            </p:cNvSpPr>
            <p:nvPr/>
          </p:nvSpPr>
          <p:spPr bwMode="auto">
            <a:xfrm rot="16200000">
              <a:off x="1235" y="4099"/>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698" name="Oval 26"/>
            <p:cNvSpPr>
              <a:spLocks noChangeArrowheads="1"/>
            </p:cNvSpPr>
            <p:nvPr/>
          </p:nvSpPr>
          <p:spPr bwMode="auto">
            <a:xfrm>
              <a:off x="1593" y="3198"/>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699" name="AutoShape 27"/>
            <p:cNvSpPr>
              <a:spLocks noChangeArrowheads="1"/>
            </p:cNvSpPr>
            <p:nvPr/>
          </p:nvSpPr>
          <p:spPr bwMode="auto">
            <a:xfrm>
              <a:off x="2095" y="3607"/>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0" name="AutoShape 28"/>
            <p:cNvSpPr>
              <a:spLocks noChangeArrowheads="1"/>
            </p:cNvSpPr>
            <p:nvPr/>
          </p:nvSpPr>
          <p:spPr bwMode="auto">
            <a:xfrm rot="5400000">
              <a:off x="1847" y="409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1" name="AutoShape 29"/>
            <p:cNvSpPr>
              <a:spLocks noChangeArrowheads="1"/>
            </p:cNvSpPr>
            <p:nvPr/>
          </p:nvSpPr>
          <p:spPr bwMode="auto">
            <a:xfrm rot="16200000">
              <a:off x="1827" y="3171"/>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2" name="Oval 30"/>
            <p:cNvSpPr>
              <a:spLocks noChangeArrowheads="1"/>
            </p:cNvSpPr>
            <p:nvPr/>
          </p:nvSpPr>
          <p:spPr bwMode="auto">
            <a:xfrm>
              <a:off x="399" y="3198"/>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0703" name="AutoShape 31"/>
            <p:cNvSpPr>
              <a:spLocks noChangeArrowheads="1"/>
            </p:cNvSpPr>
            <p:nvPr/>
          </p:nvSpPr>
          <p:spPr bwMode="auto">
            <a:xfrm>
              <a:off x="900" y="3607"/>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4" name="AutoShape 32"/>
            <p:cNvSpPr>
              <a:spLocks noChangeArrowheads="1"/>
            </p:cNvSpPr>
            <p:nvPr/>
          </p:nvSpPr>
          <p:spPr bwMode="auto">
            <a:xfrm rot="5400000">
              <a:off x="655" y="4095"/>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5" name="AutoShape 33"/>
            <p:cNvSpPr>
              <a:spLocks noChangeArrowheads="1"/>
            </p:cNvSpPr>
            <p:nvPr/>
          </p:nvSpPr>
          <p:spPr bwMode="auto">
            <a:xfrm rot="16200000">
              <a:off x="627" y="3171"/>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0706" name="AutoShape 34"/>
            <p:cNvSpPr>
              <a:spLocks noChangeArrowheads="1"/>
            </p:cNvSpPr>
            <p:nvPr/>
          </p:nvSpPr>
          <p:spPr bwMode="auto">
            <a:xfrm rot="10672734">
              <a:off x="375" y="3613"/>
              <a:ext cx="56"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80686" name="Line 14"/>
          <p:cNvSpPr>
            <a:spLocks noChangeShapeType="1"/>
          </p:cNvSpPr>
          <p:nvPr/>
        </p:nvSpPr>
        <p:spPr bwMode="auto">
          <a:xfrm flipH="1" flipV="1">
            <a:off x="7623175" y="1498600"/>
            <a:ext cx="192088" cy="2833688"/>
          </a:xfrm>
          <a:prstGeom prst="line">
            <a:avLst/>
          </a:prstGeom>
          <a:noFill/>
          <a:ln w="76200">
            <a:solidFill>
              <a:srgbClr val="996633"/>
            </a:solidFill>
            <a:prstDash val="sysDot"/>
            <a:round/>
            <a:headEnd/>
            <a:tailEnd/>
          </a:ln>
          <a:effectLst/>
        </p:spPr>
        <p:txBody>
          <a:bodyPr anchor="ctr"/>
          <a:lstStyle/>
          <a:p>
            <a:pPr>
              <a:defRPr/>
            </a:pPr>
            <a:endParaRPr lang="en-GB">
              <a:latin typeface="Calibri" pitchFamily="34" charset="0"/>
            </a:endParaRPr>
          </a:p>
        </p:txBody>
      </p:sp>
      <p:sp>
        <p:nvSpPr>
          <p:cNvPr id="1180715" name="Text Box 43"/>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1280 °C</a:t>
            </a:r>
          </a:p>
        </p:txBody>
      </p:sp>
      <p:sp>
        <p:nvSpPr>
          <p:cNvPr id="1180716" name="Rectangle 44"/>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39" name="Freeform 18"/>
          <p:cNvSpPr>
            <a:spLocks/>
          </p:cNvSpPr>
          <p:nvPr/>
        </p:nvSpPr>
        <p:spPr bwMode="auto">
          <a:xfrm rot="5400000">
            <a:off x="3659981" y="2353470"/>
            <a:ext cx="5153025" cy="3452812"/>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41" name="CasellaDiTesto 40"/>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 name="Text Box 4">
            <a:extLst>
              <a:ext uri="{FF2B5EF4-FFF2-40B4-BE49-F238E27FC236}">
                <a16:creationId xmlns:a16="http://schemas.microsoft.com/office/drawing/2014/main" id="{D826C4A3-3537-7EAB-DD4D-DF115A6C229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0683">
                                            <p:txEl>
                                              <p:pRg st="0" end="0"/>
                                            </p:txEl>
                                          </p:spTgt>
                                        </p:tgtEl>
                                        <p:attrNameLst>
                                          <p:attrName>style.visibility</p:attrName>
                                        </p:attrNameLst>
                                      </p:cBhvr>
                                      <p:to>
                                        <p:strVal val="visible"/>
                                      </p:to>
                                    </p:set>
                                    <p:animEffect transition="in" filter="fade">
                                      <p:cBhvr>
                                        <p:cTn id="7" dur="500"/>
                                        <p:tgtEl>
                                          <p:spTgt spid="1180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0686"/>
                                        </p:tgtEl>
                                        <p:attrNameLst>
                                          <p:attrName>style.visibility</p:attrName>
                                        </p:attrNameLst>
                                      </p:cBhvr>
                                      <p:to>
                                        <p:strVal val="visible"/>
                                      </p:to>
                                    </p:set>
                                    <p:animEffect transition="in" filter="wipe(down)">
                                      <p:cBhvr>
                                        <p:cTn id="12" dur="2000"/>
                                        <p:tgtEl>
                                          <p:spTgt spid="118068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80715"/>
                                        </p:tgtEl>
                                        <p:attrNameLst>
                                          <p:attrName>style.visibility</p:attrName>
                                        </p:attrNameLst>
                                      </p:cBhvr>
                                      <p:to>
                                        <p:strVal val="visible"/>
                                      </p:to>
                                    </p:set>
                                    <p:animEffect transition="in" filter="fade">
                                      <p:cBhvr>
                                        <p:cTn id="16" dur="500"/>
                                        <p:tgtEl>
                                          <p:spTgt spid="11807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80685">
                                            <p:txEl>
                                              <p:pRg st="0" end="0"/>
                                            </p:txEl>
                                          </p:spTgt>
                                        </p:tgtEl>
                                        <p:attrNameLst>
                                          <p:attrName>style.visibility</p:attrName>
                                        </p:attrNameLst>
                                      </p:cBhvr>
                                      <p:to>
                                        <p:strVal val="visible"/>
                                      </p:to>
                                    </p:set>
                                    <p:animEffect transition="in" filter="fade">
                                      <p:cBhvr>
                                        <p:cTn id="21" dur="500"/>
                                        <p:tgtEl>
                                          <p:spTgt spid="11806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83" grpId="0" build="p" autoUpdateAnimBg="0"/>
      <p:bldP spid="1180685" grpId="0" build="p" autoUpdateAnimBg="0"/>
      <p:bldP spid="11807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ChangeArrowheads="1"/>
          </p:cNvSpPr>
          <p:nvPr/>
        </p:nvSpPr>
        <p:spPr bwMode="auto">
          <a:xfrm>
            <a:off x="844550" y="6307138"/>
            <a:ext cx="829945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79" name="Text Box 3"/>
          <p:cNvSpPr txBox="1">
            <a:spLocks noChangeArrowheads="1"/>
          </p:cNvSpPr>
          <p:nvPr/>
        </p:nvSpPr>
        <p:spPr bwMode="auto">
          <a:xfrm>
            <a:off x="142875" y="865188"/>
            <a:ext cx="3552825" cy="1384995"/>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Let us assume a second type of lithosphere.</a:t>
            </a:r>
          </a:p>
        </p:txBody>
      </p:sp>
      <p:grpSp>
        <p:nvGrpSpPr>
          <p:cNvPr id="37893" name="Group 44"/>
          <p:cNvGrpSpPr>
            <a:grpSpLocks/>
          </p:cNvGrpSpPr>
          <p:nvPr/>
        </p:nvGrpSpPr>
        <p:grpSpPr bwMode="auto">
          <a:xfrm>
            <a:off x="3732213" y="941388"/>
            <a:ext cx="5411787" cy="5916612"/>
            <a:chOff x="2351" y="593"/>
            <a:chExt cx="3409" cy="3727"/>
          </a:xfrm>
        </p:grpSpPr>
        <p:pic>
          <p:nvPicPr>
            <p:cNvPr id="37923" name="Picture 15"/>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76592" name="Rectangle 16"/>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3" name="Rectangle 17"/>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4" name="Rectangle 18"/>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5" name="Rectangle 19"/>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76596" name="Freeform 20"/>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76597" name="Freeform 21"/>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76599" name="Text Box 23"/>
          <p:cNvSpPr txBox="1">
            <a:spLocks noChangeArrowheads="1"/>
          </p:cNvSpPr>
          <p:nvPr/>
        </p:nvSpPr>
        <p:spPr bwMode="auto">
          <a:xfrm>
            <a:off x="142875" y="2427288"/>
            <a:ext cx="3552825" cy="2369880"/>
          </a:xfrm>
          <a:prstGeom prst="rect">
            <a:avLst/>
          </a:prstGeom>
          <a:noFill/>
          <a:ln w="9525">
            <a:noFill/>
            <a:miter lim="800000"/>
            <a:headEnd/>
            <a:tailEnd/>
          </a:ln>
          <a:effectLst/>
        </p:spPr>
        <p:txBody>
          <a:bodyPr wrap="square">
            <a:spAutoFit/>
          </a:bodyPr>
          <a:lstStyle/>
          <a:p>
            <a:pPr algn="ctr">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Type 2:</a:t>
            </a:r>
          </a:p>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“Cratonic” continental lithosphere (thickness of mechanical boundary layer ~150 km; thermal boundary layer ~230 km).</a:t>
            </a:r>
          </a:p>
        </p:txBody>
      </p:sp>
      <p:sp>
        <p:nvSpPr>
          <p:cNvPr id="1176600" name="Rectangle 24"/>
          <p:cNvSpPr>
            <a:spLocks noChangeArrowheads="1"/>
          </p:cNvSpPr>
          <p:nvPr/>
        </p:nvSpPr>
        <p:spPr bwMode="auto">
          <a:xfrm>
            <a:off x="4422775" y="4610100"/>
            <a:ext cx="4559300" cy="1701800"/>
          </a:xfrm>
          <a:prstGeom prst="rect">
            <a:avLst/>
          </a:prstGeom>
          <a:solidFill>
            <a:schemeClr val="hlink">
              <a:alpha val="60001"/>
            </a:schemeClr>
          </a:solidFill>
          <a:ln w="9525" algn="ctr">
            <a:noFill/>
            <a:miter lim="800000"/>
            <a:headEnd/>
            <a:tailEnd/>
          </a:ln>
          <a:effectLst/>
        </p:spPr>
        <p:txBody>
          <a:bodyPr wrap="none" anchor="ctr"/>
          <a:lstStyle/>
          <a:p>
            <a:pPr algn="ctr">
              <a:defRPr/>
            </a:pPr>
            <a:r>
              <a:rPr lang="en-GB" sz="3200">
                <a:solidFill>
                  <a:schemeClr val="tx1"/>
                </a:solidFill>
                <a:effectLst>
                  <a:outerShdw blurRad="38100" dist="38100" dir="2700000" algn="tl">
                    <a:srgbClr val="FFFFFF"/>
                  </a:outerShdw>
                </a:effectLst>
                <a:latin typeface="Calibri" pitchFamily="34" charset="0"/>
              </a:rPr>
              <a:t>TBL</a:t>
            </a:r>
          </a:p>
        </p:txBody>
      </p:sp>
      <p:sp>
        <p:nvSpPr>
          <p:cNvPr id="1176601" name="Rectangle 25"/>
          <p:cNvSpPr>
            <a:spLocks noChangeArrowheads="1"/>
          </p:cNvSpPr>
          <p:nvPr/>
        </p:nvSpPr>
        <p:spPr bwMode="auto">
          <a:xfrm>
            <a:off x="4422775" y="6311900"/>
            <a:ext cx="4559300" cy="3937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76602" name="Rectangle 26"/>
          <p:cNvSpPr>
            <a:spLocks noChangeArrowheads="1"/>
          </p:cNvSpPr>
          <p:nvPr/>
        </p:nvSpPr>
        <p:spPr bwMode="auto">
          <a:xfrm>
            <a:off x="4424363" y="1473200"/>
            <a:ext cx="4559300" cy="3136900"/>
          </a:xfrm>
          <a:prstGeom prst="rect">
            <a:avLst/>
          </a:prstGeom>
          <a:solidFill>
            <a:srgbClr val="FF6600">
              <a:alpha val="60001"/>
            </a:srgbClr>
          </a:solidFill>
          <a:ln w="9525" algn="ctr">
            <a:noFill/>
            <a:miter lim="800000"/>
            <a:headEnd/>
            <a:tailEnd/>
          </a:ln>
          <a:effectLst/>
        </p:spPr>
        <p:txBody>
          <a:bodyPr wrap="none" anchor="ctr"/>
          <a:lstStyle/>
          <a:p>
            <a:pPr algn="ctr">
              <a:defRPr/>
            </a:pPr>
            <a:r>
              <a:rPr lang="en-GB" sz="3200">
                <a:solidFill>
                  <a:schemeClr val="tx1"/>
                </a:solidFill>
                <a:effectLst>
                  <a:outerShdw blurRad="38100" dist="38100" dir="2700000" algn="tl">
                    <a:srgbClr val="FFFFFF"/>
                  </a:outerShdw>
                </a:effectLst>
                <a:latin typeface="Calibri" pitchFamily="34" charset="0"/>
              </a:rPr>
              <a:t>MBL</a:t>
            </a:r>
          </a:p>
        </p:txBody>
      </p:sp>
      <p:sp>
        <p:nvSpPr>
          <p:cNvPr id="1176585" name="Line 9"/>
          <p:cNvSpPr>
            <a:spLocks noChangeShapeType="1"/>
          </p:cNvSpPr>
          <p:nvPr/>
        </p:nvSpPr>
        <p:spPr bwMode="auto">
          <a:xfrm>
            <a:off x="4483100" y="46101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76586" name="Line 10"/>
          <p:cNvSpPr>
            <a:spLocks noChangeShapeType="1"/>
          </p:cNvSpPr>
          <p:nvPr/>
        </p:nvSpPr>
        <p:spPr bwMode="auto">
          <a:xfrm>
            <a:off x="4470400" y="62992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grpSp>
        <p:nvGrpSpPr>
          <p:cNvPr id="3" name="Group 27"/>
          <p:cNvGrpSpPr>
            <a:grpSpLocks/>
          </p:cNvGrpSpPr>
          <p:nvPr/>
        </p:nvGrpSpPr>
        <p:grpSpPr bwMode="auto">
          <a:xfrm>
            <a:off x="4713894" y="6308885"/>
            <a:ext cx="3903104" cy="427156"/>
            <a:chOff x="381" y="3066"/>
            <a:chExt cx="1760" cy="1182"/>
          </a:xfrm>
        </p:grpSpPr>
        <p:sp>
          <p:nvSpPr>
            <p:cNvPr id="1176604" name="Oval 28"/>
            <p:cNvSpPr>
              <a:spLocks noChangeArrowheads="1"/>
            </p:cNvSpPr>
            <p:nvPr/>
          </p:nvSpPr>
          <p:spPr bwMode="auto">
            <a:xfrm>
              <a:off x="997"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05" name="AutoShape 29"/>
            <p:cNvSpPr>
              <a:spLocks noChangeArrowheads="1"/>
            </p:cNvSpPr>
            <p:nvPr/>
          </p:nvSpPr>
          <p:spPr bwMode="auto">
            <a:xfrm>
              <a:off x="977" y="3547"/>
              <a:ext cx="43" cy="17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6" name="AutoShape 30"/>
            <p:cNvSpPr>
              <a:spLocks noChangeArrowheads="1"/>
            </p:cNvSpPr>
            <p:nvPr/>
          </p:nvSpPr>
          <p:spPr bwMode="auto">
            <a:xfrm rot="10800000">
              <a:off x="1507" y="3579"/>
              <a:ext cx="41" cy="18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8" name="AutoShape 32"/>
            <p:cNvSpPr>
              <a:spLocks noChangeArrowheads="1"/>
            </p:cNvSpPr>
            <p:nvPr/>
          </p:nvSpPr>
          <p:spPr bwMode="auto">
            <a:xfrm rot="5400000">
              <a:off x="1166" y="3181"/>
              <a:ext cx="201" cy="3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9" name="AutoShape 33"/>
            <p:cNvSpPr>
              <a:spLocks noChangeArrowheads="1"/>
            </p:cNvSpPr>
            <p:nvPr/>
          </p:nvSpPr>
          <p:spPr bwMode="auto">
            <a:xfrm rot="16200000">
              <a:off x="1142" y="4107"/>
              <a:ext cx="242" cy="40"/>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0" name="Oval 34"/>
            <p:cNvSpPr>
              <a:spLocks noChangeArrowheads="1"/>
            </p:cNvSpPr>
            <p:nvPr/>
          </p:nvSpPr>
          <p:spPr bwMode="auto">
            <a:xfrm>
              <a:off x="1593"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11" name="AutoShape 35"/>
            <p:cNvSpPr>
              <a:spLocks noChangeArrowheads="1"/>
            </p:cNvSpPr>
            <p:nvPr/>
          </p:nvSpPr>
          <p:spPr bwMode="auto">
            <a:xfrm>
              <a:off x="2106" y="3514"/>
              <a:ext cx="35" cy="24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2" name="AutoShape 36"/>
            <p:cNvSpPr>
              <a:spLocks noChangeArrowheads="1"/>
            </p:cNvSpPr>
            <p:nvPr/>
          </p:nvSpPr>
          <p:spPr bwMode="auto">
            <a:xfrm rot="5400000">
              <a:off x="1846" y="4093"/>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3" name="AutoShape 37"/>
            <p:cNvSpPr>
              <a:spLocks noChangeArrowheads="1"/>
            </p:cNvSpPr>
            <p:nvPr/>
          </p:nvSpPr>
          <p:spPr bwMode="auto">
            <a:xfrm rot="16200000">
              <a:off x="1720" y="3177"/>
              <a:ext cx="268" cy="45"/>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4" name="Oval 38"/>
            <p:cNvSpPr>
              <a:spLocks noChangeArrowheads="1"/>
            </p:cNvSpPr>
            <p:nvPr/>
          </p:nvSpPr>
          <p:spPr bwMode="auto">
            <a:xfrm>
              <a:off x="399" y="3197"/>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76615" name="AutoShape 39"/>
            <p:cNvSpPr>
              <a:spLocks noChangeArrowheads="1"/>
            </p:cNvSpPr>
            <p:nvPr/>
          </p:nvSpPr>
          <p:spPr bwMode="auto">
            <a:xfrm>
              <a:off x="905" y="3520"/>
              <a:ext cx="46" cy="182"/>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6" name="AutoShape 40"/>
            <p:cNvSpPr>
              <a:spLocks noChangeArrowheads="1"/>
            </p:cNvSpPr>
            <p:nvPr/>
          </p:nvSpPr>
          <p:spPr bwMode="auto">
            <a:xfrm rot="5400000">
              <a:off x="590" y="4083"/>
              <a:ext cx="184"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7" name="AutoShape 41"/>
            <p:cNvSpPr>
              <a:spLocks noChangeArrowheads="1"/>
            </p:cNvSpPr>
            <p:nvPr/>
          </p:nvSpPr>
          <p:spPr bwMode="auto">
            <a:xfrm rot="16200000">
              <a:off x="560" y="3180"/>
              <a:ext cx="215" cy="40"/>
            </a:xfrm>
            <a:prstGeom prst="triangle">
              <a:avLst>
                <a:gd name="adj" fmla="val 50001"/>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18" name="AutoShape 42"/>
            <p:cNvSpPr>
              <a:spLocks noChangeArrowheads="1"/>
            </p:cNvSpPr>
            <p:nvPr/>
          </p:nvSpPr>
          <p:spPr bwMode="auto">
            <a:xfrm rot="10672734">
              <a:off x="381" y="3584"/>
              <a:ext cx="44" cy="16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07" name="AutoShape 31"/>
            <p:cNvSpPr>
              <a:spLocks noChangeArrowheads="1"/>
            </p:cNvSpPr>
            <p:nvPr/>
          </p:nvSpPr>
          <p:spPr bwMode="auto">
            <a:xfrm rot="10800000">
              <a:off x="1573" y="3575"/>
              <a:ext cx="45" cy="21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76598" name="Freeform 22"/>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176622" name="Rectangle 46"/>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76625" name="AutoShape 49"/>
          <p:cNvSpPr>
            <a:spLocks/>
          </p:cNvSpPr>
          <p:nvPr/>
        </p:nvSpPr>
        <p:spPr bwMode="auto">
          <a:xfrm>
            <a:off x="3995738" y="1470025"/>
            <a:ext cx="190500" cy="3703638"/>
          </a:xfrm>
          <a:prstGeom prst="leftBrace">
            <a:avLst>
              <a:gd name="adj1" fmla="val 212778"/>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6626" name="Text Box 50"/>
          <p:cNvSpPr txBox="1">
            <a:spLocks noChangeArrowheads="1"/>
          </p:cNvSpPr>
          <p:nvPr/>
        </p:nvSpPr>
        <p:spPr bwMode="auto">
          <a:xfrm rot="16200000">
            <a:off x="3185531" y="2448689"/>
            <a:ext cx="1420389"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Lithosphere</a:t>
            </a:r>
          </a:p>
        </p:txBody>
      </p:sp>
      <p:sp>
        <p:nvSpPr>
          <p:cNvPr id="1176627" name="AutoShape 51"/>
          <p:cNvSpPr>
            <a:spLocks/>
          </p:cNvSpPr>
          <p:nvPr/>
        </p:nvSpPr>
        <p:spPr bwMode="auto">
          <a:xfrm>
            <a:off x="4046538" y="6330950"/>
            <a:ext cx="153987" cy="411163"/>
          </a:xfrm>
          <a:prstGeom prst="leftBrace">
            <a:avLst>
              <a:gd name="adj1" fmla="val 22251"/>
              <a:gd name="adj2" fmla="val 50000"/>
            </a:avLst>
          </a:prstGeom>
          <a:noFill/>
          <a:ln w="38100">
            <a:solidFill>
              <a:srgbClr val="FF0000"/>
            </a:solidFill>
            <a:round/>
            <a:headEnd/>
            <a:tailEnd/>
          </a:ln>
          <a:effectLst/>
        </p:spPr>
        <p:txBody>
          <a:bodyPr wrap="none" anchor="ctr"/>
          <a:lstStyle/>
          <a:p>
            <a:pPr>
              <a:defRPr/>
            </a:pPr>
            <a:endParaRPr lang="en-GB">
              <a:latin typeface="Calibri" pitchFamily="34" charset="0"/>
            </a:endParaRPr>
          </a:p>
        </p:txBody>
      </p:sp>
      <p:sp>
        <p:nvSpPr>
          <p:cNvPr id="1176628" name="Text Box 52"/>
          <p:cNvSpPr txBox="1">
            <a:spLocks noChangeArrowheads="1"/>
          </p:cNvSpPr>
          <p:nvPr/>
        </p:nvSpPr>
        <p:spPr bwMode="auto">
          <a:xfrm>
            <a:off x="1954312" y="6303623"/>
            <a:ext cx="1763753" cy="400110"/>
          </a:xfrm>
          <a:prstGeom prst="rect">
            <a:avLst/>
          </a:prstGeom>
          <a:noFill/>
          <a:ln w="9525" algn="ctr">
            <a:noFill/>
            <a:miter lim="800000"/>
            <a:headEnd/>
            <a:tailEnd/>
          </a:ln>
          <a:effectLst/>
        </p:spPr>
        <p:txBody>
          <a:bodyPr wrap="none">
            <a:spAutoFit/>
          </a:bodyPr>
          <a:lstStyle/>
          <a:p>
            <a:pPr>
              <a:defRPr/>
            </a:pPr>
            <a:r>
              <a:rPr lang="en-GB" sz="2000" dirty="0">
                <a:solidFill>
                  <a:srgbClr val="FF0000"/>
                </a:solidFill>
                <a:effectLst>
                  <a:outerShdw blurRad="38100" dist="38100" dir="2700000" algn="tl">
                    <a:srgbClr val="000000"/>
                  </a:outerShdw>
                </a:effectLst>
                <a:latin typeface="Calibri" pitchFamily="34" charset="0"/>
              </a:rPr>
              <a:t>Asthenosphere</a:t>
            </a:r>
          </a:p>
        </p:txBody>
      </p:sp>
      <p:sp>
        <p:nvSpPr>
          <p:cNvPr id="1176629" name="Text Box 53"/>
          <p:cNvSpPr txBox="1">
            <a:spLocks noChangeArrowheads="1"/>
          </p:cNvSpPr>
          <p:nvPr/>
        </p:nvSpPr>
        <p:spPr bwMode="auto">
          <a:xfrm rot="24667573">
            <a:off x="4661362" y="2118847"/>
            <a:ext cx="1677062" cy="523220"/>
          </a:xfrm>
          <a:prstGeom prst="rect">
            <a:avLst/>
          </a:prstGeom>
          <a:noFill/>
          <a:ln w="9525" algn="ctr">
            <a:noFill/>
            <a:miter lim="800000"/>
            <a:headEnd/>
            <a:tailEnd/>
          </a:ln>
          <a:effectLst/>
        </p:spPr>
        <p:txBody>
          <a:bodyPr wrap="none">
            <a:spAutoFit/>
          </a:bodyPr>
          <a:lstStyle/>
          <a:p>
            <a:pPr>
              <a:defRPr/>
            </a:pPr>
            <a:r>
              <a:rPr lang="en-GB" sz="2800" dirty="0">
                <a:solidFill>
                  <a:srgbClr val="FF0000"/>
                </a:solidFill>
                <a:effectLst>
                  <a:outerShdw blurRad="38100" dist="38100" dir="2700000" algn="tl">
                    <a:srgbClr val="000000"/>
                  </a:outerShdw>
                </a:effectLst>
                <a:latin typeface="Calibri" pitchFamily="34" charset="0"/>
              </a:rPr>
              <a:t>Geotherm</a:t>
            </a:r>
          </a:p>
        </p:txBody>
      </p:sp>
      <p:sp>
        <p:nvSpPr>
          <p:cNvPr id="43" name="CasellaDiTesto 42"/>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 name="Text Box 4">
            <a:extLst>
              <a:ext uri="{FF2B5EF4-FFF2-40B4-BE49-F238E27FC236}">
                <a16:creationId xmlns:a16="http://schemas.microsoft.com/office/drawing/2014/main" id="{26C6B5FB-F643-9C2D-9BDA-138DE79A6C4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6579">
                                            <p:txEl>
                                              <p:pRg st="0" end="0"/>
                                            </p:txEl>
                                          </p:spTgt>
                                        </p:tgtEl>
                                        <p:attrNameLst>
                                          <p:attrName>style.visibility</p:attrName>
                                        </p:attrNameLst>
                                      </p:cBhvr>
                                      <p:to>
                                        <p:strVal val="visible"/>
                                      </p:to>
                                    </p:set>
                                    <p:animEffect transition="in" filter="fade">
                                      <p:cBhvr>
                                        <p:cTn id="7" dur="500"/>
                                        <p:tgtEl>
                                          <p:spTgt spid="117657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76599">
                                            <p:txEl>
                                              <p:pRg st="0" end="0"/>
                                            </p:txEl>
                                          </p:spTgt>
                                        </p:tgtEl>
                                        <p:attrNameLst>
                                          <p:attrName>style.visibility</p:attrName>
                                        </p:attrNameLst>
                                      </p:cBhvr>
                                      <p:to>
                                        <p:strVal val="visible"/>
                                      </p:to>
                                    </p:set>
                                    <p:animEffect transition="in" filter="fade">
                                      <p:cBhvr>
                                        <p:cTn id="11" dur="500"/>
                                        <p:tgtEl>
                                          <p:spTgt spid="117659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76599">
                                            <p:txEl>
                                              <p:pRg st="1" end="1"/>
                                            </p:txEl>
                                          </p:spTgt>
                                        </p:tgtEl>
                                        <p:attrNameLst>
                                          <p:attrName>style.visibility</p:attrName>
                                        </p:attrNameLst>
                                      </p:cBhvr>
                                      <p:to>
                                        <p:strVal val="visible"/>
                                      </p:to>
                                    </p:set>
                                    <p:animEffect transition="in" filter="fade">
                                      <p:cBhvr>
                                        <p:cTn id="15" dur="500"/>
                                        <p:tgtEl>
                                          <p:spTgt spid="11765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76602"/>
                                        </p:tgtEl>
                                        <p:attrNameLst>
                                          <p:attrName>style.visibility</p:attrName>
                                        </p:attrNameLst>
                                      </p:cBhvr>
                                      <p:to>
                                        <p:strVal val="visible"/>
                                      </p:to>
                                    </p:set>
                                    <p:animEffect transition="in" filter="fade">
                                      <p:cBhvr>
                                        <p:cTn id="20" dur="500"/>
                                        <p:tgtEl>
                                          <p:spTgt spid="11766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76585"/>
                                        </p:tgtEl>
                                        <p:attrNameLst>
                                          <p:attrName>style.visibility</p:attrName>
                                        </p:attrNameLst>
                                      </p:cBhvr>
                                      <p:to>
                                        <p:strVal val="visible"/>
                                      </p:to>
                                    </p:set>
                                    <p:animEffect transition="in" filter="wipe(left)">
                                      <p:cBhvr>
                                        <p:cTn id="25" dur="500"/>
                                        <p:tgtEl>
                                          <p:spTgt spid="117658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76600"/>
                                        </p:tgtEl>
                                        <p:attrNameLst>
                                          <p:attrName>style.visibility</p:attrName>
                                        </p:attrNameLst>
                                      </p:cBhvr>
                                      <p:to>
                                        <p:strVal val="visible"/>
                                      </p:to>
                                    </p:set>
                                    <p:animEffect transition="in" filter="fade">
                                      <p:cBhvr>
                                        <p:cTn id="29" dur="500"/>
                                        <p:tgtEl>
                                          <p:spTgt spid="117660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76586"/>
                                        </p:tgtEl>
                                        <p:attrNameLst>
                                          <p:attrName>style.visibility</p:attrName>
                                        </p:attrNameLst>
                                      </p:cBhvr>
                                      <p:to>
                                        <p:strVal val="visible"/>
                                      </p:to>
                                    </p:set>
                                    <p:animEffect transition="in" filter="wipe(left)">
                                      <p:cBhvr>
                                        <p:cTn id="33" dur="500"/>
                                        <p:tgtEl>
                                          <p:spTgt spid="1176586"/>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176625"/>
                                        </p:tgtEl>
                                        <p:attrNameLst>
                                          <p:attrName>style.visibility</p:attrName>
                                        </p:attrNameLst>
                                      </p:cBhvr>
                                      <p:to>
                                        <p:strVal val="visible"/>
                                      </p:to>
                                    </p:set>
                                    <p:animEffect transition="in" filter="wipe(up)">
                                      <p:cBhvr>
                                        <p:cTn id="37" dur="1000"/>
                                        <p:tgtEl>
                                          <p:spTgt spid="1176625"/>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176626"/>
                                        </p:tgtEl>
                                        <p:attrNameLst>
                                          <p:attrName>style.visibility</p:attrName>
                                        </p:attrNameLst>
                                      </p:cBhvr>
                                      <p:to>
                                        <p:strVal val="visible"/>
                                      </p:to>
                                    </p:set>
                                    <p:animEffect transition="in" filter="fade">
                                      <p:cBhvr>
                                        <p:cTn id="41" dur="500"/>
                                        <p:tgtEl>
                                          <p:spTgt spid="11766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76601"/>
                                        </p:tgtEl>
                                        <p:attrNameLst>
                                          <p:attrName>style.visibility</p:attrName>
                                        </p:attrNameLst>
                                      </p:cBhvr>
                                      <p:to>
                                        <p:strVal val="visible"/>
                                      </p:to>
                                    </p:set>
                                    <p:animEffect transition="in" filter="fade">
                                      <p:cBhvr>
                                        <p:cTn id="46" dur="500"/>
                                        <p:tgtEl>
                                          <p:spTgt spid="1176601"/>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176627"/>
                                        </p:tgtEl>
                                        <p:attrNameLst>
                                          <p:attrName>style.visibility</p:attrName>
                                        </p:attrNameLst>
                                      </p:cBhvr>
                                      <p:to>
                                        <p:strVal val="visible"/>
                                      </p:to>
                                    </p:set>
                                    <p:animEffect transition="in" filter="fade">
                                      <p:cBhvr>
                                        <p:cTn id="50" dur="500"/>
                                        <p:tgtEl>
                                          <p:spTgt spid="117662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76628"/>
                                        </p:tgtEl>
                                        <p:attrNameLst>
                                          <p:attrName>style.visibility</p:attrName>
                                        </p:attrNameLst>
                                      </p:cBhvr>
                                      <p:to>
                                        <p:strVal val="visible"/>
                                      </p:to>
                                    </p:set>
                                    <p:animEffect transition="in" filter="fade">
                                      <p:cBhvr>
                                        <p:cTn id="54" dur="500"/>
                                        <p:tgtEl>
                                          <p:spTgt spid="1176628"/>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176598"/>
                                        </p:tgtEl>
                                        <p:attrNameLst>
                                          <p:attrName>style.visibility</p:attrName>
                                        </p:attrNameLst>
                                      </p:cBhvr>
                                      <p:to>
                                        <p:strVal val="visible"/>
                                      </p:to>
                                    </p:set>
                                    <p:animEffect transition="in" filter="wipe(down)">
                                      <p:cBhvr>
                                        <p:cTn id="63" dur="2000"/>
                                        <p:tgtEl>
                                          <p:spTgt spid="1176598"/>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176629"/>
                                        </p:tgtEl>
                                        <p:attrNameLst>
                                          <p:attrName>style.visibility</p:attrName>
                                        </p:attrNameLst>
                                      </p:cBhvr>
                                      <p:to>
                                        <p:strVal val="visible"/>
                                      </p:to>
                                    </p:set>
                                    <p:animEffect transition="in" filter="fade">
                                      <p:cBhvr>
                                        <p:cTn id="67" dur="500"/>
                                        <p:tgtEl>
                                          <p:spTgt spid="117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79" grpId="0" build="p" autoUpdateAnimBg="0"/>
      <p:bldP spid="1176599" grpId="0" build="p" autoUpdateAnimBg="0"/>
      <p:bldP spid="1176600" grpId="0" animBg="1"/>
      <p:bldP spid="1176601" grpId="0" animBg="1"/>
      <p:bldP spid="1176602" grpId="0" animBg="1"/>
      <p:bldP spid="1176625" grpId="0" animBg="1"/>
      <p:bldP spid="1176626" grpId="0"/>
      <p:bldP spid="1176627" grpId="0" animBg="1"/>
      <p:bldP spid="1176628" grpId="0"/>
      <p:bldP spid="11766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4" name="Text Box 6"/>
          <p:cNvSpPr txBox="1">
            <a:spLocks noChangeArrowheads="1"/>
          </p:cNvSpPr>
          <p:nvPr/>
        </p:nvSpPr>
        <p:spPr bwMode="auto">
          <a:xfrm>
            <a:off x="3124200" y="12700"/>
            <a:ext cx="2895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
        <p:nvSpPr>
          <p:cNvPr id="723975" name="Text Box 7"/>
          <p:cNvSpPr txBox="1">
            <a:spLocks noChangeArrowheads="1"/>
          </p:cNvSpPr>
          <p:nvPr/>
        </p:nvSpPr>
        <p:spPr bwMode="auto">
          <a:xfrm>
            <a:off x="317501" y="756139"/>
            <a:ext cx="8673120" cy="954107"/>
          </a:xfrm>
          <a:prstGeom prst="rect">
            <a:avLst/>
          </a:prstGeom>
          <a:noFill/>
          <a:ln w="9525">
            <a:noFill/>
            <a:miter lim="800000"/>
            <a:headEnd/>
            <a:tailEnd/>
          </a:ln>
          <a:effectLst/>
        </p:spPr>
        <p:txBody>
          <a:bodyPr wrap="square">
            <a:spAutoFit/>
          </a:bodyPr>
          <a:lstStyle/>
          <a:p>
            <a:pPr>
              <a:defRPr/>
            </a:pPr>
            <a:r>
              <a:rPr lang="en-GB" sz="2800">
                <a:solidFill>
                  <a:schemeClr val="bg1"/>
                </a:solidFill>
                <a:effectLst>
                  <a:outerShdw blurRad="38100" dist="38100" dir="2700000" algn="tl">
                    <a:srgbClr val="000000"/>
                  </a:outerShdw>
                </a:effectLst>
                <a:latin typeface="Calibri" pitchFamily="34" charset="0"/>
                <a:sym typeface="Wingdings" pitchFamily="2" charset="2"/>
              </a:rPr>
              <a:t>Earthquakes and volcanic activity are the physical expression of a cooling Earth.</a:t>
            </a:r>
          </a:p>
        </p:txBody>
      </p:sp>
      <p:sp>
        <p:nvSpPr>
          <p:cNvPr id="723977" name="Text Box 9"/>
          <p:cNvSpPr txBox="1">
            <a:spLocks noChangeArrowheads="1"/>
          </p:cNvSpPr>
          <p:nvPr/>
        </p:nvSpPr>
        <p:spPr bwMode="auto">
          <a:xfrm>
            <a:off x="317501" y="1706440"/>
            <a:ext cx="8673120" cy="4782848"/>
          </a:xfrm>
          <a:prstGeom prst="rect">
            <a:avLst/>
          </a:prstGeom>
          <a:noFill/>
          <a:ln w="9525">
            <a:noFill/>
            <a:miter lim="800000"/>
            <a:headEnd/>
            <a:tailEnd/>
          </a:ln>
          <a:effectLst/>
        </p:spPr>
        <p:txBody>
          <a:bodyPr wrap="square">
            <a:spAutoFit/>
          </a:bodyPr>
          <a:lstStyle/>
          <a:p>
            <a:pPr>
              <a:lnSpc>
                <a:spcPct val="110000"/>
              </a:lnSpc>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A Boundary Layer is a transitional area between two distinct regions with different physical properties.</a:t>
            </a:r>
          </a:p>
          <a:p>
            <a:pPr algn="ctr">
              <a:lnSpc>
                <a:spcPct val="110000"/>
              </a:lnSpc>
              <a:defRPr/>
            </a:pPr>
            <a:r>
              <a:rPr lang="en-GB" sz="3600" u="sng" dirty="0">
                <a:solidFill>
                  <a:schemeClr val="bg1"/>
                </a:solidFill>
                <a:effectLst>
                  <a:outerShdw blurRad="38100" dist="38100" dir="2700000" algn="tl">
                    <a:srgbClr val="000000"/>
                  </a:outerShdw>
                </a:effectLst>
                <a:latin typeface="Calibri" pitchFamily="34" charset="0"/>
                <a:sym typeface="Wingdings" pitchFamily="2" charset="2"/>
              </a:rPr>
              <a:t>There are TWO main                               Thermal Boundary Layers in the Earth.</a:t>
            </a:r>
          </a:p>
          <a:p>
            <a:pPr>
              <a:lnSpc>
                <a:spcPct val="110000"/>
              </a:lnSpc>
              <a:spcBef>
                <a:spcPts val="1200"/>
              </a:spcBef>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One is the Surface.</a:t>
            </a:r>
            <a:r>
              <a:rPr lang="en-GB" sz="2800" dirty="0">
                <a:solidFill>
                  <a:schemeClr val="bg1"/>
                </a:solidFill>
                <a:effectLst>
                  <a:outerShdw blurRad="38100" dist="38100" dir="2700000" algn="tl">
                    <a:srgbClr val="000000"/>
                  </a:outerShdw>
                </a:effectLst>
                <a:latin typeface="Calibri" pitchFamily="34" charset="0"/>
                <a:sym typeface="Wingdings" pitchFamily="2" charset="2"/>
              </a:rPr>
              <a:t> Here the temperature rises from ~0 °C to ~1500 °C across a depth interval of ~100-200 km.</a:t>
            </a:r>
          </a:p>
          <a:p>
            <a:pPr>
              <a:lnSpc>
                <a:spcPct val="110000"/>
              </a:lnSpc>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The other is the D” (Core-Mantle Boundary Layer).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Here the temperature rises from ~2000 °C to &gt;3000 °C across a depth interval of ~200 km.</a:t>
            </a:r>
          </a:p>
        </p:txBody>
      </p:sp>
      <p:sp>
        <p:nvSpPr>
          <p:cNvPr id="7182" name="Text Box 14"/>
          <p:cNvSpPr txBox="1">
            <a:spLocks noChangeArrowheads="1"/>
          </p:cNvSpPr>
          <p:nvPr/>
        </p:nvSpPr>
        <p:spPr bwMode="auto">
          <a:xfrm>
            <a:off x="2491740" y="6407881"/>
            <a:ext cx="6607810" cy="338554"/>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a:solidFill>
                  <a:schemeClr val="bg1"/>
                </a:solidFill>
                <a:effectLst>
                  <a:outerShdw blurRad="38100" dist="38100" dir="2700000" algn="tl">
                    <a:srgbClr val="000000"/>
                  </a:outerShdw>
                </a:effectLst>
                <a:latin typeface="Calibri" pitchFamily="34" charset="0"/>
              </a:rPr>
              <a:t>Foulger, 2010 (Plates vs Plumes – A Geological Controversy. Wiley-Blackwell)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7">
                                            <p:txEl>
                                              <p:pRg st="0" end="0"/>
                                            </p:txEl>
                                          </p:spTgt>
                                        </p:tgtEl>
                                        <p:attrNameLst>
                                          <p:attrName>style.visibility</p:attrName>
                                        </p:attrNameLst>
                                      </p:cBhvr>
                                      <p:to>
                                        <p:strVal val="visible"/>
                                      </p:to>
                                    </p:set>
                                    <p:animEffect transition="in" filter="fade">
                                      <p:cBhvr>
                                        <p:cTn id="12" dur="500"/>
                                        <p:tgtEl>
                                          <p:spTgt spid="7239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7">
                                            <p:txEl>
                                              <p:pRg st="1" end="1"/>
                                            </p:txEl>
                                          </p:spTgt>
                                        </p:tgtEl>
                                        <p:attrNameLst>
                                          <p:attrName>style.visibility</p:attrName>
                                        </p:attrNameLst>
                                      </p:cBhvr>
                                      <p:to>
                                        <p:strVal val="visible"/>
                                      </p:to>
                                    </p:set>
                                    <p:animEffect transition="in" filter="fade">
                                      <p:cBhvr>
                                        <p:cTn id="17" dur="500"/>
                                        <p:tgtEl>
                                          <p:spTgt spid="7239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7">
                                            <p:txEl>
                                              <p:pRg st="2" end="2"/>
                                            </p:txEl>
                                          </p:spTgt>
                                        </p:tgtEl>
                                        <p:attrNameLst>
                                          <p:attrName>style.visibility</p:attrName>
                                        </p:attrNameLst>
                                      </p:cBhvr>
                                      <p:to>
                                        <p:strVal val="visible"/>
                                      </p:to>
                                    </p:set>
                                    <p:animEffect transition="in" filter="fade">
                                      <p:cBhvr>
                                        <p:cTn id="22" dur="500"/>
                                        <p:tgtEl>
                                          <p:spTgt spid="7239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3977">
                                            <p:txEl>
                                              <p:pRg st="3" end="3"/>
                                            </p:txEl>
                                          </p:spTgt>
                                        </p:tgtEl>
                                        <p:attrNameLst>
                                          <p:attrName>style.visibility</p:attrName>
                                        </p:attrNameLst>
                                      </p:cBhvr>
                                      <p:to>
                                        <p:strVal val="visible"/>
                                      </p:to>
                                    </p:set>
                                    <p:animEffect transition="in" filter="fade">
                                      <p:cBhvr>
                                        <p:cTn id="27" dur="500"/>
                                        <p:tgtEl>
                                          <p:spTgt spid="723977">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fade">
                                      <p:cBhvr>
                                        <p:cTn id="31"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build="p" autoUpdateAnimBg="0"/>
      <p:bldP spid="723977" grpId="0" build="p" autoUpdateAnimBg="0"/>
      <p:bldP spid="71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ChangeArrowheads="1"/>
          </p:cNvSpPr>
          <p:nvPr/>
        </p:nvSpPr>
        <p:spPr bwMode="auto">
          <a:xfrm>
            <a:off x="1006475" y="6316663"/>
            <a:ext cx="81375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3" name="Text Box 3"/>
          <p:cNvSpPr txBox="1">
            <a:spLocks noChangeArrowheads="1"/>
          </p:cNvSpPr>
          <p:nvPr/>
        </p:nvSpPr>
        <p:spPr bwMode="auto">
          <a:xfrm>
            <a:off x="142875" y="865188"/>
            <a:ext cx="3552825" cy="2227262"/>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Also in this case continue the mantle adiabat in the convecting region up to surface pressure.</a:t>
            </a:r>
          </a:p>
        </p:txBody>
      </p:sp>
      <p:grpSp>
        <p:nvGrpSpPr>
          <p:cNvPr id="38917" name="Group 5"/>
          <p:cNvGrpSpPr>
            <a:grpSpLocks/>
          </p:cNvGrpSpPr>
          <p:nvPr/>
        </p:nvGrpSpPr>
        <p:grpSpPr bwMode="auto">
          <a:xfrm>
            <a:off x="3732213" y="941388"/>
            <a:ext cx="5411787" cy="5916612"/>
            <a:chOff x="2351" y="593"/>
            <a:chExt cx="3409" cy="3727"/>
          </a:xfrm>
        </p:grpSpPr>
        <p:pic>
          <p:nvPicPr>
            <p:cNvPr id="38944"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2727"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8"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29"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0"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1"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2732"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2733" name="Text Box 13"/>
          <p:cNvSpPr txBox="1">
            <a:spLocks noChangeArrowheads="1"/>
          </p:cNvSpPr>
          <p:nvPr/>
        </p:nvSpPr>
        <p:spPr bwMode="auto">
          <a:xfrm>
            <a:off x="142875" y="3530600"/>
            <a:ext cx="3552825" cy="2862263"/>
          </a:xfrm>
          <a:prstGeom prst="rect">
            <a:avLst/>
          </a:prstGeom>
          <a:noFill/>
          <a:ln w="9525">
            <a:noFill/>
            <a:miter lim="800000"/>
            <a:headEnd/>
            <a:tailEnd/>
          </a:ln>
          <a:effectLst/>
        </p:spPr>
        <p:txBody>
          <a:bodyPr wrap="square">
            <a:spAutoFit/>
          </a:bodyPr>
          <a:lstStyle/>
          <a:p>
            <a:pPr algn="ctr">
              <a:defRPr/>
            </a:pPr>
            <a:r>
              <a:rPr lang="en-GB" sz="3600" dirty="0">
                <a:solidFill>
                  <a:srgbClr val="FFFF00"/>
                </a:solidFill>
                <a:effectLst>
                  <a:outerShdw blurRad="38100" dist="38100" dir="2700000" algn="tl">
                    <a:srgbClr val="000000"/>
                  </a:outerShdw>
                </a:effectLst>
                <a:latin typeface="Calibri" pitchFamily="34" charset="0"/>
                <a:sym typeface="Wingdings" pitchFamily="2" charset="2"/>
              </a:rPr>
              <a:t>Also in this case the potential temperature </a:t>
            </a:r>
            <a:r>
              <a:rPr lang="en-GB" sz="3600" dirty="0">
                <a:solidFill>
                  <a:schemeClr val="bg1"/>
                </a:solidFill>
                <a:effectLst>
                  <a:outerShdw blurRad="38100" dist="38100" dir="2700000" algn="tl">
                    <a:srgbClr val="000000"/>
                  </a:outerShdw>
                </a:effectLst>
                <a:latin typeface="Calibri" pitchFamily="34" charset="0"/>
                <a:sym typeface="Wingdings" pitchFamily="2" charset="2"/>
              </a:rPr>
              <a:t>is assumed</a:t>
            </a:r>
            <a:r>
              <a:rPr lang="en-GB" sz="3600" dirty="0">
                <a:solidFill>
                  <a:srgbClr val="FFFF00"/>
                </a:solidFill>
                <a:effectLst>
                  <a:outerShdw blurRad="38100" dist="38100" dir="2700000" algn="tl">
                    <a:srgbClr val="000000"/>
                  </a:outerShdw>
                </a:effectLst>
                <a:latin typeface="Calibri" pitchFamily="34" charset="0"/>
                <a:sym typeface="Wingdings" pitchFamily="2" charset="2"/>
              </a:rPr>
              <a:t> to be 1280 °C.</a:t>
            </a:r>
          </a:p>
        </p:txBody>
      </p:sp>
      <p:sp>
        <p:nvSpPr>
          <p:cNvPr id="1182734" name="Rectangle 14"/>
          <p:cNvSpPr>
            <a:spLocks noChangeArrowheads="1"/>
          </p:cNvSpPr>
          <p:nvPr/>
        </p:nvSpPr>
        <p:spPr bwMode="auto">
          <a:xfrm>
            <a:off x="4422775" y="4610100"/>
            <a:ext cx="4559300" cy="1701800"/>
          </a:xfrm>
          <a:prstGeom prst="rect">
            <a:avLst/>
          </a:prstGeom>
          <a:solidFill>
            <a:schemeClr val="hlink">
              <a:alpha val="60001"/>
            </a:scheme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5" name="Rectangle 15"/>
          <p:cNvSpPr>
            <a:spLocks noChangeArrowheads="1"/>
          </p:cNvSpPr>
          <p:nvPr/>
        </p:nvSpPr>
        <p:spPr bwMode="auto">
          <a:xfrm>
            <a:off x="4422775" y="6311900"/>
            <a:ext cx="4559300" cy="393700"/>
          </a:xfrm>
          <a:prstGeom prst="rect">
            <a:avLst/>
          </a:prstGeom>
          <a:solidFill>
            <a:srgbClr val="CC0099">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6" name="Rectangle 16"/>
          <p:cNvSpPr>
            <a:spLocks noChangeArrowheads="1"/>
          </p:cNvSpPr>
          <p:nvPr/>
        </p:nvSpPr>
        <p:spPr bwMode="auto">
          <a:xfrm>
            <a:off x="4438650" y="1473200"/>
            <a:ext cx="4559300" cy="3136900"/>
          </a:xfrm>
          <a:prstGeom prst="rect">
            <a:avLst/>
          </a:prstGeom>
          <a:solidFill>
            <a:srgbClr val="FF6600">
              <a:alpha val="60001"/>
            </a:srgbClr>
          </a:solidFill>
          <a:ln w="9525" algn="ctr">
            <a:noFill/>
            <a:miter lim="800000"/>
            <a:headEnd/>
            <a:tailEnd/>
          </a:ln>
          <a:effectLst/>
        </p:spPr>
        <p:txBody>
          <a:bodyPr wrap="none" anchor="ctr"/>
          <a:lstStyle/>
          <a:p>
            <a:pPr>
              <a:defRPr/>
            </a:pPr>
            <a:endParaRPr lang="en-GB">
              <a:latin typeface="Calibri" pitchFamily="34" charset="0"/>
            </a:endParaRPr>
          </a:p>
        </p:txBody>
      </p:sp>
      <p:sp>
        <p:nvSpPr>
          <p:cNvPr id="1182737" name="Line 17"/>
          <p:cNvSpPr>
            <a:spLocks noChangeShapeType="1"/>
          </p:cNvSpPr>
          <p:nvPr/>
        </p:nvSpPr>
        <p:spPr bwMode="auto">
          <a:xfrm>
            <a:off x="4483100" y="46101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sp>
        <p:nvSpPr>
          <p:cNvPr id="1182738" name="Line 18"/>
          <p:cNvSpPr>
            <a:spLocks noChangeShapeType="1"/>
          </p:cNvSpPr>
          <p:nvPr/>
        </p:nvSpPr>
        <p:spPr bwMode="auto">
          <a:xfrm>
            <a:off x="4470400" y="6299200"/>
            <a:ext cx="4546600" cy="0"/>
          </a:xfrm>
          <a:prstGeom prst="line">
            <a:avLst/>
          </a:prstGeom>
          <a:noFill/>
          <a:ln w="57150">
            <a:solidFill>
              <a:srgbClr val="66FF33"/>
            </a:solidFill>
            <a:prstDash val="dash"/>
            <a:round/>
            <a:headEnd/>
            <a:tailEnd/>
          </a:ln>
          <a:effectLst/>
        </p:spPr>
        <p:txBody>
          <a:bodyPr anchor="ctr"/>
          <a:lstStyle/>
          <a:p>
            <a:pPr>
              <a:defRPr/>
            </a:pPr>
            <a:endParaRPr lang="en-GB">
              <a:latin typeface="Calibri" pitchFamily="34" charset="0"/>
            </a:endParaRPr>
          </a:p>
        </p:txBody>
      </p:sp>
      <p:grpSp>
        <p:nvGrpSpPr>
          <p:cNvPr id="38924" name="Group 19"/>
          <p:cNvGrpSpPr>
            <a:grpSpLocks/>
          </p:cNvGrpSpPr>
          <p:nvPr/>
        </p:nvGrpSpPr>
        <p:grpSpPr bwMode="auto">
          <a:xfrm>
            <a:off x="4700588" y="6346825"/>
            <a:ext cx="3938587" cy="355600"/>
            <a:chOff x="375" y="3171"/>
            <a:chExt cx="1776" cy="984"/>
          </a:xfrm>
        </p:grpSpPr>
        <p:sp>
          <p:nvSpPr>
            <p:cNvPr id="1182740" name="Oval 20"/>
            <p:cNvSpPr>
              <a:spLocks noChangeArrowheads="1"/>
            </p:cNvSpPr>
            <p:nvPr/>
          </p:nvSpPr>
          <p:spPr bwMode="auto">
            <a:xfrm>
              <a:off x="997"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41" name="AutoShape 21"/>
            <p:cNvSpPr>
              <a:spLocks noChangeArrowheads="1"/>
            </p:cNvSpPr>
            <p:nvPr/>
          </p:nvSpPr>
          <p:spPr bwMode="auto">
            <a:xfrm>
              <a:off x="970" y="3606"/>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2" name="AutoShape 22"/>
            <p:cNvSpPr>
              <a:spLocks noChangeArrowheads="1"/>
            </p:cNvSpPr>
            <p:nvPr/>
          </p:nvSpPr>
          <p:spPr bwMode="auto">
            <a:xfrm rot="10672734">
              <a:off x="1499" y="3615"/>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3" name="AutoShape 23"/>
            <p:cNvSpPr>
              <a:spLocks noChangeArrowheads="1"/>
            </p:cNvSpPr>
            <p:nvPr/>
          </p:nvSpPr>
          <p:spPr bwMode="auto">
            <a:xfrm rot="10672734">
              <a:off x="1567" y="3615"/>
              <a:ext cx="56" cy="5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4" name="AutoShape 24"/>
            <p:cNvSpPr>
              <a:spLocks noChangeArrowheads="1"/>
            </p:cNvSpPr>
            <p:nvPr/>
          </p:nvSpPr>
          <p:spPr bwMode="auto">
            <a:xfrm rot="5400000">
              <a:off x="1238" y="3172"/>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5" name="AutoShape 25"/>
            <p:cNvSpPr>
              <a:spLocks noChangeArrowheads="1"/>
            </p:cNvSpPr>
            <p:nvPr/>
          </p:nvSpPr>
          <p:spPr bwMode="auto">
            <a:xfrm rot="16200000">
              <a:off x="1234" y="4098"/>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6" name="Oval 26"/>
            <p:cNvSpPr>
              <a:spLocks noChangeArrowheads="1"/>
            </p:cNvSpPr>
            <p:nvPr/>
          </p:nvSpPr>
          <p:spPr bwMode="auto">
            <a:xfrm>
              <a:off x="1593" y="3197"/>
              <a:ext cx="531"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47" name="AutoShape 27"/>
            <p:cNvSpPr>
              <a:spLocks noChangeArrowheads="1"/>
            </p:cNvSpPr>
            <p:nvPr/>
          </p:nvSpPr>
          <p:spPr bwMode="auto">
            <a:xfrm>
              <a:off x="2095" y="3606"/>
              <a:ext cx="56"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8" name="AutoShape 28"/>
            <p:cNvSpPr>
              <a:spLocks noChangeArrowheads="1"/>
            </p:cNvSpPr>
            <p:nvPr/>
          </p:nvSpPr>
          <p:spPr bwMode="auto">
            <a:xfrm rot="5400000">
              <a:off x="1846" y="4093"/>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49" name="AutoShape 29"/>
            <p:cNvSpPr>
              <a:spLocks noChangeArrowheads="1"/>
            </p:cNvSpPr>
            <p:nvPr/>
          </p:nvSpPr>
          <p:spPr bwMode="auto">
            <a:xfrm rot="16200000">
              <a:off x="1826" y="3171"/>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0" name="Oval 30"/>
            <p:cNvSpPr>
              <a:spLocks noChangeArrowheads="1"/>
            </p:cNvSpPr>
            <p:nvPr/>
          </p:nvSpPr>
          <p:spPr bwMode="auto">
            <a:xfrm>
              <a:off x="399" y="3197"/>
              <a:ext cx="530" cy="931"/>
            </a:xfrm>
            <a:prstGeom prst="ellipse">
              <a:avLst/>
            </a:prstGeom>
            <a:noFill/>
            <a:ln w="19050" algn="ctr">
              <a:solidFill>
                <a:schemeClr val="tx1"/>
              </a:solidFill>
              <a:prstDash val="dash"/>
              <a:round/>
              <a:headEnd/>
              <a:tailEnd/>
            </a:ln>
            <a:effectLst/>
          </p:spPr>
          <p:txBody>
            <a:bodyPr wrap="none" anchor="ctr"/>
            <a:lstStyle/>
            <a:p>
              <a:pPr>
                <a:defRPr/>
              </a:pPr>
              <a:endParaRPr lang="en-GB">
                <a:latin typeface="Calibri" pitchFamily="34" charset="0"/>
              </a:endParaRPr>
            </a:p>
          </p:txBody>
        </p:sp>
        <p:sp>
          <p:nvSpPr>
            <p:cNvPr id="1182751" name="AutoShape 31"/>
            <p:cNvSpPr>
              <a:spLocks noChangeArrowheads="1"/>
            </p:cNvSpPr>
            <p:nvPr/>
          </p:nvSpPr>
          <p:spPr bwMode="auto">
            <a:xfrm>
              <a:off x="900" y="3606"/>
              <a:ext cx="57" cy="57"/>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2" name="AutoShape 32"/>
            <p:cNvSpPr>
              <a:spLocks noChangeArrowheads="1"/>
            </p:cNvSpPr>
            <p:nvPr/>
          </p:nvSpPr>
          <p:spPr bwMode="auto">
            <a:xfrm rot="5400000">
              <a:off x="654" y="4094"/>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3" name="AutoShape 33"/>
            <p:cNvSpPr>
              <a:spLocks noChangeArrowheads="1"/>
            </p:cNvSpPr>
            <p:nvPr/>
          </p:nvSpPr>
          <p:spPr bwMode="auto">
            <a:xfrm rot="16200000">
              <a:off x="626" y="3172"/>
              <a:ext cx="57" cy="56"/>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4" name="AutoShape 34"/>
            <p:cNvSpPr>
              <a:spLocks noChangeArrowheads="1"/>
            </p:cNvSpPr>
            <p:nvPr/>
          </p:nvSpPr>
          <p:spPr bwMode="auto">
            <a:xfrm rot="10672734">
              <a:off x="375" y="3615"/>
              <a:ext cx="56" cy="53"/>
            </a:xfrm>
            <a:prstGeom prst="triangle">
              <a:avLst>
                <a:gd name="adj" fmla="val 50000"/>
              </a:avLst>
            </a:prstGeom>
            <a:solidFill>
              <a:srgbClr val="FF0000"/>
            </a:solidFill>
            <a:ln w="9525" algn="ctr">
              <a:solidFill>
                <a:schemeClr val="tx1"/>
              </a:solidFill>
              <a:miter lim="800000"/>
              <a:headEnd/>
              <a:tailEnd/>
            </a:ln>
            <a:effectLst/>
          </p:spPr>
          <p:txBody>
            <a:bodyPr wrap="none" anchor="ctr"/>
            <a:lstStyle/>
            <a:p>
              <a:pPr>
                <a:defRPr/>
              </a:pPr>
              <a:endParaRPr lang="en-GB">
                <a:latin typeface="Calibri" pitchFamily="34" charset="0"/>
              </a:endParaRPr>
            </a:p>
          </p:txBody>
        </p:sp>
      </p:grpSp>
      <p:sp>
        <p:nvSpPr>
          <p:cNvPr id="1182755" name="Line 35"/>
          <p:cNvSpPr>
            <a:spLocks noChangeShapeType="1"/>
          </p:cNvSpPr>
          <p:nvPr/>
        </p:nvSpPr>
        <p:spPr bwMode="auto">
          <a:xfrm flipH="1" flipV="1">
            <a:off x="7678738" y="1498600"/>
            <a:ext cx="342900" cy="5219700"/>
          </a:xfrm>
          <a:prstGeom prst="line">
            <a:avLst/>
          </a:prstGeom>
          <a:noFill/>
          <a:ln w="76200">
            <a:solidFill>
              <a:srgbClr val="996633"/>
            </a:solidFill>
            <a:prstDash val="sysDot"/>
            <a:round/>
            <a:headEnd/>
            <a:tailEnd/>
          </a:ln>
          <a:effectLst/>
        </p:spPr>
        <p:txBody>
          <a:bodyPr anchor="ctr"/>
          <a:lstStyle/>
          <a:p>
            <a:pPr>
              <a:defRPr/>
            </a:pPr>
            <a:endParaRPr lang="en-GB">
              <a:latin typeface="Calibri" pitchFamily="34" charset="0"/>
            </a:endParaRPr>
          </a:p>
        </p:txBody>
      </p:sp>
      <p:sp>
        <p:nvSpPr>
          <p:cNvPr id="1182756" name="Freeform 36"/>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182757" name="Rectangle 37"/>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2758" name="Text Box 38"/>
          <p:cNvSpPr txBox="1">
            <a:spLocks noChangeArrowheads="1"/>
          </p:cNvSpPr>
          <p:nvPr/>
        </p:nvSpPr>
        <p:spPr bwMode="auto">
          <a:xfrm>
            <a:off x="7058025" y="1096963"/>
            <a:ext cx="984565" cy="400110"/>
          </a:xfrm>
          <a:prstGeom prst="rect">
            <a:avLst/>
          </a:prstGeom>
          <a:noFill/>
          <a:ln w="9525" algn="ctr">
            <a:noFill/>
            <a:miter lim="800000"/>
            <a:headEnd/>
            <a:tailEnd/>
          </a:ln>
          <a:effectLst/>
        </p:spPr>
        <p:txBody>
          <a:bodyPr wrap="none">
            <a:spAutoFit/>
          </a:bodyPr>
          <a:lstStyle/>
          <a:p>
            <a:pPr>
              <a:defRPr/>
            </a:pPr>
            <a:r>
              <a:rPr lang="en-GB" sz="2000">
                <a:solidFill>
                  <a:srgbClr val="FF0000"/>
                </a:solidFill>
                <a:effectLst>
                  <a:outerShdw blurRad="38100" dist="38100" dir="2700000" algn="tl">
                    <a:srgbClr val="000000"/>
                  </a:outerShdw>
                </a:effectLst>
                <a:latin typeface="Calibri" pitchFamily="34" charset="0"/>
              </a:rPr>
              <a:t>1280 °C</a:t>
            </a:r>
          </a:p>
        </p:txBody>
      </p:sp>
      <p:sp>
        <p:nvSpPr>
          <p:cNvPr id="40" name="CasellaDiTesto 39"/>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 name="Text Box 4">
            <a:extLst>
              <a:ext uri="{FF2B5EF4-FFF2-40B4-BE49-F238E27FC236}">
                <a16:creationId xmlns:a16="http://schemas.microsoft.com/office/drawing/2014/main" id="{103AA03D-CF9B-EEB3-5B29-F40A05E998B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2723">
                                            <p:txEl>
                                              <p:pRg st="0" end="0"/>
                                            </p:txEl>
                                          </p:spTgt>
                                        </p:tgtEl>
                                        <p:attrNameLst>
                                          <p:attrName>style.visibility</p:attrName>
                                        </p:attrNameLst>
                                      </p:cBhvr>
                                      <p:to>
                                        <p:strVal val="visible"/>
                                      </p:to>
                                    </p:set>
                                    <p:animEffect transition="in" filter="fade">
                                      <p:cBhvr>
                                        <p:cTn id="7" dur="500"/>
                                        <p:tgtEl>
                                          <p:spTgt spid="1182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2755"/>
                                        </p:tgtEl>
                                        <p:attrNameLst>
                                          <p:attrName>style.visibility</p:attrName>
                                        </p:attrNameLst>
                                      </p:cBhvr>
                                      <p:to>
                                        <p:strVal val="visible"/>
                                      </p:to>
                                    </p:set>
                                    <p:animEffect transition="in" filter="wipe(down)">
                                      <p:cBhvr>
                                        <p:cTn id="12" dur="500"/>
                                        <p:tgtEl>
                                          <p:spTgt spid="118275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82758"/>
                                        </p:tgtEl>
                                        <p:attrNameLst>
                                          <p:attrName>style.visibility</p:attrName>
                                        </p:attrNameLst>
                                      </p:cBhvr>
                                      <p:to>
                                        <p:strVal val="visible"/>
                                      </p:to>
                                    </p:set>
                                    <p:animEffect transition="in" filter="fade">
                                      <p:cBhvr>
                                        <p:cTn id="16" dur="500"/>
                                        <p:tgtEl>
                                          <p:spTgt spid="11827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82733">
                                            <p:txEl>
                                              <p:pRg st="0" end="0"/>
                                            </p:txEl>
                                          </p:spTgt>
                                        </p:tgtEl>
                                        <p:attrNameLst>
                                          <p:attrName>style.visibility</p:attrName>
                                        </p:attrNameLst>
                                      </p:cBhvr>
                                      <p:to>
                                        <p:strVal val="visible"/>
                                      </p:to>
                                    </p:set>
                                    <p:animEffect transition="in" filter="fade">
                                      <p:cBhvr>
                                        <p:cTn id="21" dur="500"/>
                                        <p:tgtEl>
                                          <p:spTgt spid="1182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3" grpId="0" build="p" autoUpdateAnimBg="0"/>
      <p:bldP spid="1182733" grpId="0" build="p" autoUpdateAnimBg="0"/>
      <p:bldP spid="11827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895350" y="6316663"/>
            <a:ext cx="824865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19" name="Text Box 3"/>
          <p:cNvSpPr txBox="1">
            <a:spLocks noChangeArrowheads="1"/>
          </p:cNvSpPr>
          <p:nvPr/>
        </p:nvSpPr>
        <p:spPr bwMode="auto">
          <a:xfrm>
            <a:off x="142876" y="936625"/>
            <a:ext cx="3613150" cy="1938992"/>
          </a:xfrm>
          <a:prstGeom prst="rect">
            <a:avLst/>
          </a:prstGeom>
          <a:noFill/>
          <a:ln w="9525">
            <a:noFill/>
            <a:miter lim="800000"/>
            <a:headEnd/>
            <a:tailEnd/>
          </a:ln>
          <a:effectLst/>
        </p:spPr>
        <p:txBody>
          <a:bodyPr wrap="square">
            <a:spAutoFit/>
          </a:bodyPr>
          <a:lstStyle/>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1280 °C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p>
        </p:txBody>
      </p:sp>
      <p:grpSp>
        <p:nvGrpSpPr>
          <p:cNvPr id="2" name="Group 5"/>
          <p:cNvGrpSpPr>
            <a:grpSpLocks/>
          </p:cNvGrpSpPr>
          <p:nvPr/>
        </p:nvGrpSpPr>
        <p:grpSpPr bwMode="auto">
          <a:xfrm>
            <a:off x="3732213" y="941388"/>
            <a:ext cx="5411787" cy="5916612"/>
            <a:chOff x="2351" y="593"/>
            <a:chExt cx="3409" cy="3727"/>
          </a:xfrm>
        </p:grpSpPr>
        <p:pic>
          <p:nvPicPr>
            <p:cNvPr id="45069"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29" name="Text Box 13"/>
          <p:cNvSpPr txBox="1">
            <a:spLocks noChangeArrowheads="1"/>
          </p:cNvSpPr>
          <p:nvPr/>
        </p:nvSpPr>
        <p:spPr bwMode="auto">
          <a:xfrm>
            <a:off x="142876" y="3240088"/>
            <a:ext cx="3552824" cy="2308324"/>
          </a:xfrm>
          <a:prstGeom prst="rect">
            <a:avLst/>
          </a:prstGeom>
          <a:noFill/>
          <a:ln w="9525">
            <a:noFill/>
            <a:miter lim="800000"/>
            <a:headEnd/>
            <a:tailEnd/>
          </a:ln>
          <a:effectLst/>
        </p:spPr>
        <p:txBody>
          <a:bodyPr wrap="square">
            <a:spAutoFit/>
          </a:bodyPr>
          <a:lstStyle/>
          <a:p>
            <a:pP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In other words, the isotherm of ~1300 °C is considered the temperature at the base of the lithosphere, </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whatever is its thickness.</a:t>
            </a:r>
          </a:p>
        </p:txBody>
      </p:sp>
      <p:sp>
        <p:nvSpPr>
          <p:cNvPr id="11868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186837" name="Text Box 21"/>
          <p:cNvSpPr txBox="1">
            <a:spLocks noChangeArrowheads="1"/>
          </p:cNvSpPr>
          <p:nvPr/>
        </p:nvSpPr>
        <p:spPr bwMode="auto">
          <a:xfrm>
            <a:off x="7191375" y="1096963"/>
            <a:ext cx="984565" cy="400110"/>
          </a:xfrm>
          <a:prstGeom prst="rect">
            <a:avLst/>
          </a:prstGeom>
          <a:noFill/>
          <a:ln w="9525" algn="ctr">
            <a:noFill/>
            <a:miter lim="800000"/>
            <a:headEnd/>
            <a:tailEnd/>
          </a:ln>
          <a:effectLst/>
        </p:spPr>
        <p:txBody>
          <a:bodyPr wrap="none">
            <a:spAutoFit/>
          </a:bodyPr>
          <a:lstStyle/>
          <a:p>
            <a:pPr algn="ctr">
              <a:defRPr/>
            </a:pPr>
            <a:r>
              <a:rPr lang="en-GB" sz="2000" b="1" dirty="0">
                <a:solidFill>
                  <a:schemeClr val="tx1"/>
                </a:solidFill>
                <a:effectLst/>
                <a:latin typeface="Calibri" pitchFamily="34" charset="0"/>
              </a:rPr>
              <a:t>1280 °C</a:t>
            </a:r>
          </a:p>
        </p:txBody>
      </p:sp>
      <p:sp>
        <p:nvSpPr>
          <p:cNvPr id="1186830" name="Line 14"/>
          <p:cNvSpPr>
            <a:spLocks noChangeShapeType="1"/>
          </p:cNvSpPr>
          <p:nvPr/>
        </p:nvSpPr>
        <p:spPr bwMode="auto">
          <a:xfrm flipH="1" flipV="1">
            <a:off x="7678738" y="1498600"/>
            <a:ext cx="342900" cy="5219700"/>
          </a:xfrm>
          <a:prstGeom prst="line">
            <a:avLst/>
          </a:prstGeom>
          <a:noFill/>
          <a:ln w="3810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2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21" name="CasellaDiTesto 20"/>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2" name="Text Box 21"/>
          <p:cNvSpPr txBox="1">
            <a:spLocks noChangeArrowheads="1"/>
          </p:cNvSpPr>
          <p:nvPr/>
        </p:nvSpPr>
        <p:spPr bwMode="auto">
          <a:xfrm>
            <a:off x="4467226" y="4487863"/>
            <a:ext cx="2552700" cy="1015663"/>
          </a:xfrm>
          <a:prstGeom prst="rect">
            <a:avLst/>
          </a:prstGeom>
          <a:noFill/>
          <a:ln w="9525" algn="ctr">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rPr>
              <a:t>Thick (ancient and continental) lithosphere geotherm</a:t>
            </a:r>
          </a:p>
        </p:txBody>
      </p:sp>
      <p:sp>
        <p:nvSpPr>
          <p:cNvPr id="25" name="Rettangolo 24"/>
          <p:cNvSpPr/>
          <p:nvPr/>
        </p:nvSpPr>
        <p:spPr bwMode="auto">
          <a:xfrm>
            <a:off x="7286625" y="1809750"/>
            <a:ext cx="361950" cy="3714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4" name="Text Box 21"/>
          <p:cNvSpPr txBox="1">
            <a:spLocks noChangeArrowheads="1"/>
          </p:cNvSpPr>
          <p:nvPr/>
        </p:nvSpPr>
        <p:spPr bwMode="auto">
          <a:xfrm>
            <a:off x="5372102" y="1554163"/>
            <a:ext cx="2400298" cy="1121846"/>
          </a:xfrm>
          <a:prstGeom prst="rect">
            <a:avLst/>
          </a:prstGeom>
          <a:noFill/>
          <a:ln w="9525" algn="ctr">
            <a:noFill/>
            <a:miter lim="800000"/>
            <a:headEnd/>
            <a:tailEnd/>
          </a:ln>
          <a:effectLst/>
        </p:spPr>
        <p:txBody>
          <a:bodyPr wrap="square">
            <a:spAutoFit/>
          </a:bodyPr>
          <a:lstStyle/>
          <a:p>
            <a:pPr algn="ctr">
              <a:lnSpc>
                <a:spcPts val="2000"/>
              </a:lnSpc>
              <a:defRPr/>
            </a:pPr>
            <a:r>
              <a:rPr lang="en-GB" sz="2000" b="1" dirty="0">
                <a:solidFill>
                  <a:srgbClr val="0066FF"/>
                </a:solidFill>
                <a:effectLst/>
                <a:latin typeface="Calibri" pitchFamily="34" charset="0"/>
              </a:rPr>
              <a:t>Thin                         (recent</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and</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oceanic) lithosphere geotherm</a:t>
            </a:r>
          </a:p>
        </p:txBody>
      </p:sp>
      <p:sp>
        <p:nvSpPr>
          <p:cNvPr id="3" name="Text Box 4">
            <a:extLst>
              <a:ext uri="{FF2B5EF4-FFF2-40B4-BE49-F238E27FC236}">
                <a16:creationId xmlns:a16="http://schemas.microsoft.com/office/drawing/2014/main" id="{210DEA67-12E4-49CD-63A6-BA95E8D428E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animEffect transition="in" filter="fade">
                                      <p:cBhvr>
                                        <p:cTn id="7" dur="500"/>
                                        <p:tgtEl>
                                          <p:spTgt spid="118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6829">
                                            <p:txEl>
                                              <p:pRg st="0" end="0"/>
                                            </p:txEl>
                                          </p:spTgt>
                                        </p:tgtEl>
                                        <p:attrNameLst>
                                          <p:attrName>style.visibility</p:attrName>
                                        </p:attrNameLst>
                                      </p:cBhvr>
                                      <p:to>
                                        <p:strVal val="visible"/>
                                      </p:to>
                                    </p:set>
                                    <p:animEffect transition="in" filter="fade">
                                      <p:cBhvr>
                                        <p:cTn id="12" dur="500"/>
                                        <p:tgtEl>
                                          <p:spTgt spid="1186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86831"/>
                                        </p:tgtEl>
                                        <p:attrNameLst>
                                          <p:attrName>style.visibility</p:attrName>
                                        </p:attrNameLst>
                                      </p:cBhvr>
                                      <p:to>
                                        <p:strVal val="visible"/>
                                      </p:to>
                                    </p:set>
                                    <p:animEffect transition="in" filter="wipe(down)">
                                      <p:cBhvr>
                                        <p:cTn id="17" dur="1000"/>
                                        <p:tgtEl>
                                          <p:spTgt spid="11868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1000"/>
                                        <p:tgtEl>
                                          <p:spTgt spid="2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86830"/>
                                        </p:tgtEl>
                                        <p:attrNameLst>
                                          <p:attrName>style.visibility</p:attrName>
                                        </p:attrNameLst>
                                      </p:cBhvr>
                                      <p:to>
                                        <p:strVal val="visible"/>
                                      </p:to>
                                    </p:set>
                                    <p:animEffect transition="in" filter="wipe(down)">
                                      <p:cBhvr>
                                        <p:cTn id="38" dur="500"/>
                                        <p:tgtEl>
                                          <p:spTgt spid="11868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86837"/>
                                        </p:tgtEl>
                                        <p:attrNameLst>
                                          <p:attrName>style.visibility</p:attrName>
                                        </p:attrNameLst>
                                      </p:cBhvr>
                                      <p:to>
                                        <p:strVal val="visible"/>
                                      </p:to>
                                    </p:set>
                                    <p:animEffect transition="in" filter="fade">
                                      <p:cBhvr>
                                        <p:cTn id="42" dur="500"/>
                                        <p:tgtEl>
                                          <p:spTgt spid="118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autoUpdateAnimBg="0"/>
      <p:bldP spid="1186829" grpId="0" build="p" autoUpdateAnimBg="0"/>
      <p:bldP spid="1186831" grpId="0" animBg="1"/>
      <p:bldP spid="1186837" grpId="0"/>
      <p:bldP spid="1186830" grpId="0" animBg="1"/>
      <p:bldP spid="23" grpId="0" animBg="1"/>
      <p:bldP spid="22" grpId="0"/>
      <p:bldP spid="25"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542924" y="6316663"/>
            <a:ext cx="860107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5"/>
          <p:cNvGrpSpPr>
            <a:grpSpLocks/>
          </p:cNvGrpSpPr>
          <p:nvPr/>
        </p:nvGrpSpPr>
        <p:grpSpPr bwMode="auto">
          <a:xfrm>
            <a:off x="3732213" y="941388"/>
            <a:ext cx="5411787" cy="5916612"/>
            <a:chOff x="2351" y="593"/>
            <a:chExt cx="3409" cy="3727"/>
          </a:xfrm>
        </p:grpSpPr>
        <p:pic>
          <p:nvPicPr>
            <p:cNvPr id="46095"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29" name="Text Box 13"/>
          <p:cNvSpPr txBox="1">
            <a:spLocks noChangeArrowheads="1"/>
          </p:cNvSpPr>
          <p:nvPr/>
        </p:nvSpPr>
        <p:spPr bwMode="auto">
          <a:xfrm>
            <a:off x="142875" y="3519488"/>
            <a:ext cx="3552825" cy="2677656"/>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In the presence of alleged “mantle plumes” a much hotter potential temperature has been hypothesized (</a:t>
            </a:r>
            <a:r>
              <a:rPr lang="en-GB" sz="2400" dirty="0">
                <a:solidFill>
                  <a:schemeClr val="bg1"/>
                </a:solidFill>
                <a:effectLst>
                  <a:outerShdw blurRad="38100" dist="38100" dir="2700000" algn="tl">
                    <a:srgbClr val="000000"/>
                  </a:outerShdw>
                </a:effectLst>
                <a:latin typeface="Calibri" pitchFamily="34" charset="0"/>
                <a:sym typeface="Wingdings" pitchFamily="2" charset="2"/>
              </a:rPr>
              <a:t>up to</a:t>
            </a:r>
            <a:r>
              <a:rPr lang="en-GB" sz="2400" dirty="0">
                <a:solidFill>
                  <a:srgbClr val="FFFF00"/>
                </a:solidFill>
                <a:effectLst>
                  <a:outerShdw blurRad="38100" dist="38100" dir="2700000" algn="tl">
                    <a:srgbClr val="000000"/>
                  </a:outerShdw>
                </a:effectLst>
                <a:latin typeface="Calibri" pitchFamily="34" charset="0"/>
                <a:sym typeface="Wingdings" pitchFamily="2" charset="2"/>
              </a:rPr>
              <a:t>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1500-1600 °C</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t>
            </a: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22" name="Line 18"/>
          <p:cNvSpPr>
            <a:spLocks noChangeShapeType="1"/>
          </p:cNvSpPr>
          <p:nvPr/>
        </p:nvSpPr>
        <p:spPr bwMode="auto">
          <a:xfrm flipH="1" flipV="1">
            <a:off x="8166100" y="1498600"/>
            <a:ext cx="342900" cy="5219700"/>
          </a:xfrm>
          <a:prstGeom prst="line">
            <a:avLst/>
          </a:prstGeom>
          <a:noFill/>
          <a:ln w="38100">
            <a:solidFill>
              <a:srgbClr val="7030A0"/>
            </a:solidFill>
            <a:prstDash val="sysDash"/>
            <a:round/>
            <a:headEnd/>
            <a:tailEnd/>
          </a:ln>
          <a:effectLst/>
        </p:spPr>
        <p:txBody>
          <a:bodyPr anchor="ctr"/>
          <a:lstStyle/>
          <a:p>
            <a:pPr>
              <a:defRPr/>
            </a:pPr>
            <a:endParaRPr lang="en-GB">
              <a:latin typeface="Calibri" pitchFamily="34" charset="0"/>
            </a:endParaRPr>
          </a:p>
        </p:txBody>
      </p:sp>
      <p:sp>
        <p:nvSpPr>
          <p:cNvPr id="24"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b="1" dirty="0">
                <a:solidFill>
                  <a:srgbClr val="7030A0"/>
                </a:solidFill>
                <a:effectLst/>
                <a:latin typeface="Calibri" pitchFamily="34" charset="0"/>
              </a:rPr>
              <a:t>1480 °C</a:t>
            </a:r>
          </a:p>
        </p:txBody>
      </p:sp>
      <p:sp>
        <p:nvSpPr>
          <p:cNvPr id="25" name="Text Box 3"/>
          <p:cNvSpPr txBox="1">
            <a:spLocks noChangeArrowheads="1"/>
          </p:cNvSpPr>
          <p:nvPr/>
        </p:nvSpPr>
        <p:spPr bwMode="auto">
          <a:xfrm>
            <a:off x="142876" y="936625"/>
            <a:ext cx="3613150" cy="2246769"/>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1280 °C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p>
        </p:txBody>
      </p:sp>
      <p:sp>
        <p:nvSpPr>
          <p:cNvPr id="27" name="CasellaDiTesto 26"/>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8"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29" name="Text Box 21"/>
          <p:cNvSpPr txBox="1">
            <a:spLocks noChangeArrowheads="1"/>
          </p:cNvSpPr>
          <p:nvPr/>
        </p:nvSpPr>
        <p:spPr bwMode="auto">
          <a:xfrm>
            <a:off x="7191375" y="1096963"/>
            <a:ext cx="984565" cy="400110"/>
          </a:xfrm>
          <a:prstGeom prst="rect">
            <a:avLst/>
          </a:prstGeom>
          <a:noFill/>
          <a:ln w="9525" algn="ctr">
            <a:noFill/>
            <a:miter lim="800000"/>
            <a:headEnd/>
            <a:tailEnd/>
          </a:ln>
          <a:effectLst/>
        </p:spPr>
        <p:txBody>
          <a:bodyPr wrap="none">
            <a:spAutoFit/>
          </a:bodyPr>
          <a:lstStyle/>
          <a:p>
            <a:pPr algn="ctr">
              <a:defRPr/>
            </a:pPr>
            <a:r>
              <a:rPr lang="en-GB" sz="2000" b="1" dirty="0">
                <a:solidFill>
                  <a:schemeClr val="tx1"/>
                </a:solidFill>
                <a:effectLst/>
                <a:latin typeface="Calibri" pitchFamily="34" charset="0"/>
              </a:rPr>
              <a:t>1280 °C</a:t>
            </a:r>
          </a:p>
        </p:txBody>
      </p:sp>
      <p:sp>
        <p:nvSpPr>
          <p:cNvPr id="30" name="Line 14"/>
          <p:cNvSpPr>
            <a:spLocks noChangeShapeType="1"/>
          </p:cNvSpPr>
          <p:nvPr/>
        </p:nvSpPr>
        <p:spPr bwMode="auto">
          <a:xfrm flipH="1" flipV="1">
            <a:off x="7678738" y="1498600"/>
            <a:ext cx="342900" cy="5219700"/>
          </a:xfrm>
          <a:prstGeom prst="line">
            <a:avLst/>
          </a:prstGeom>
          <a:noFill/>
          <a:ln w="3810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31"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32" name="Text Box 21"/>
          <p:cNvSpPr txBox="1">
            <a:spLocks noChangeArrowheads="1"/>
          </p:cNvSpPr>
          <p:nvPr/>
        </p:nvSpPr>
        <p:spPr bwMode="auto">
          <a:xfrm>
            <a:off x="4467226" y="4487863"/>
            <a:ext cx="2552700" cy="1015663"/>
          </a:xfrm>
          <a:prstGeom prst="rect">
            <a:avLst/>
          </a:prstGeom>
          <a:noFill/>
          <a:ln w="9525" algn="ctr">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rPr>
              <a:t>Thick (ancient and continental) lithosphere geotherm</a:t>
            </a:r>
          </a:p>
        </p:txBody>
      </p:sp>
      <p:sp>
        <p:nvSpPr>
          <p:cNvPr id="34" name="Rettangolo 33"/>
          <p:cNvSpPr/>
          <p:nvPr/>
        </p:nvSpPr>
        <p:spPr bwMode="auto">
          <a:xfrm>
            <a:off x="7286625" y="1809750"/>
            <a:ext cx="361950" cy="3714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Text Box 21"/>
          <p:cNvSpPr txBox="1">
            <a:spLocks noChangeArrowheads="1"/>
          </p:cNvSpPr>
          <p:nvPr/>
        </p:nvSpPr>
        <p:spPr bwMode="auto">
          <a:xfrm>
            <a:off x="5372102" y="1554163"/>
            <a:ext cx="2400298" cy="1121846"/>
          </a:xfrm>
          <a:prstGeom prst="rect">
            <a:avLst/>
          </a:prstGeom>
          <a:noFill/>
          <a:ln w="9525" algn="ctr">
            <a:noFill/>
            <a:miter lim="800000"/>
            <a:headEnd/>
            <a:tailEnd/>
          </a:ln>
          <a:effectLst/>
        </p:spPr>
        <p:txBody>
          <a:bodyPr wrap="square">
            <a:spAutoFit/>
          </a:bodyPr>
          <a:lstStyle/>
          <a:p>
            <a:pPr algn="ctr">
              <a:lnSpc>
                <a:spcPts val="2000"/>
              </a:lnSpc>
              <a:defRPr/>
            </a:pPr>
            <a:r>
              <a:rPr lang="en-GB" sz="2000" b="1" dirty="0">
                <a:solidFill>
                  <a:srgbClr val="0066FF"/>
                </a:solidFill>
                <a:effectLst/>
                <a:latin typeface="Calibri" pitchFamily="34" charset="0"/>
              </a:rPr>
              <a:t>Thin                         (recent</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and</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oceanic) lithosphere geotherm</a:t>
            </a:r>
          </a:p>
        </p:txBody>
      </p:sp>
      <p:sp>
        <p:nvSpPr>
          <p:cNvPr id="3" name="Text Box 4">
            <a:extLst>
              <a:ext uri="{FF2B5EF4-FFF2-40B4-BE49-F238E27FC236}">
                <a16:creationId xmlns:a16="http://schemas.microsoft.com/office/drawing/2014/main" id="{70104769-7B44-D476-2198-82FBD93AE0F7}"/>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9">
                                            <p:txEl>
                                              <p:pRg st="0" end="0"/>
                                            </p:txEl>
                                          </p:spTgt>
                                        </p:tgtEl>
                                        <p:attrNameLst>
                                          <p:attrName>style.visibility</p:attrName>
                                        </p:attrNameLst>
                                      </p:cBhvr>
                                      <p:to>
                                        <p:strVal val="visible"/>
                                      </p:to>
                                    </p:set>
                                    <p:animEffect transition="in" filter="fade">
                                      <p:cBhvr>
                                        <p:cTn id="7" dur="500"/>
                                        <p:tgtEl>
                                          <p:spTgt spid="1186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000"/>
                                        <p:tgtEl>
                                          <p:spTgt spid="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9" grpId="0" build="p" autoUpdateAnimBg="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1104900" y="6316663"/>
            <a:ext cx="8039100"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5"/>
          <p:cNvGrpSpPr>
            <a:grpSpLocks/>
          </p:cNvGrpSpPr>
          <p:nvPr/>
        </p:nvGrpSpPr>
        <p:grpSpPr bwMode="auto">
          <a:xfrm>
            <a:off x="3732213" y="941388"/>
            <a:ext cx="5411787" cy="5916612"/>
            <a:chOff x="2351" y="593"/>
            <a:chExt cx="3409" cy="3727"/>
          </a:xfrm>
        </p:grpSpPr>
        <p:pic>
          <p:nvPicPr>
            <p:cNvPr id="47120"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29" name="Text Box 13"/>
          <p:cNvSpPr txBox="1">
            <a:spLocks noChangeArrowheads="1"/>
          </p:cNvSpPr>
          <p:nvPr/>
        </p:nvSpPr>
        <p:spPr bwMode="auto">
          <a:xfrm>
            <a:off x="142876" y="3519488"/>
            <a:ext cx="3678237" cy="2554545"/>
          </a:xfrm>
          <a:prstGeom prst="rect">
            <a:avLst/>
          </a:prstGeom>
          <a:noFill/>
          <a:ln w="9525">
            <a:noFill/>
            <a:miter lim="800000"/>
            <a:headEnd/>
            <a:tailEnd/>
          </a:ln>
          <a:effectLst/>
        </p:spPr>
        <p:txBody>
          <a:bodyPr wrap="square">
            <a:spAutoFit/>
          </a:bodyPr>
          <a:lstStyle/>
          <a:p>
            <a:pPr algn="ctr">
              <a:defRPr/>
            </a:pPr>
            <a:r>
              <a:rPr lang="en-GB" sz="3200" dirty="0">
                <a:solidFill>
                  <a:srgbClr val="FFFF00"/>
                </a:solidFill>
                <a:effectLst>
                  <a:outerShdw blurRad="38100" dist="38100" dir="2700000" algn="tl">
                    <a:srgbClr val="000000"/>
                  </a:outerShdw>
                </a:effectLst>
                <a:latin typeface="Calibri" pitchFamily="34" charset="0"/>
                <a:sym typeface="Wingdings" pitchFamily="2" charset="2"/>
              </a:rPr>
              <a:t>Note, however, that </a:t>
            </a:r>
            <a:r>
              <a:rPr lang="en-GB" sz="3200" dirty="0">
                <a:solidFill>
                  <a:schemeClr val="bg1"/>
                </a:solidFill>
                <a:effectLst>
                  <a:outerShdw blurRad="38100" dist="38100" dir="2700000" algn="tl">
                    <a:srgbClr val="000000"/>
                  </a:outerShdw>
                </a:effectLst>
                <a:latin typeface="Calibri" pitchFamily="34" charset="0"/>
                <a:sym typeface="Wingdings" pitchFamily="2" charset="2"/>
              </a:rPr>
              <a:t>higher Tp </a:t>
            </a:r>
            <a:r>
              <a:rPr lang="en-GB" sz="3200" dirty="0">
                <a:solidFill>
                  <a:srgbClr val="FFFF00"/>
                </a:solidFill>
                <a:effectLst>
                  <a:outerShdw blurRad="38100" dist="38100" dir="2700000" algn="tl">
                    <a:srgbClr val="000000"/>
                  </a:outerShdw>
                </a:effectLst>
                <a:latin typeface="Calibri" pitchFamily="34" charset="0"/>
                <a:sym typeface="Wingdings" pitchFamily="2" charset="2"/>
              </a:rPr>
              <a:t>can be simply related to a </a:t>
            </a:r>
            <a:r>
              <a:rPr lang="en-GB" sz="3200" dirty="0">
                <a:solidFill>
                  <a:schemeClr val="bg1"/>
                </a:solidFill>
                <a:effectLst>
                  <a:outerShdw blurRad="38100" dist="38100" dir="2700000" algn="tl">
                    <a:srgbClr val="000000"/>
                  </a:outerShdw>
                </a:effectLst>
                <a:latin typeface="Calibri" pitchFamily="34" charset="0"/>
                <a:sym typeface="Wingdings" pitchFamily="2" charset="2"/>
              </a:rPr>
              <a:t>thicker lithosphere</a:t>
            </a:r>
            <a:r>
              <a:rPr lang="en-GB" sz="3200" dirty="0">
                <a:solidFill>
                  <a:srgbClr val="FFFF00"/>
                </a:solidFill>
                <a:effectLst>
                  <a:outerShdw blurRad="38100" dist="38100" dir="2700000" algn="tl">
                    <a:srgbClr val="000000"/>
                  </a:outerShdw>
                </a:effectLst>
                <a:latin typeface="Calibri" pitchFamily="34" charset="0"/>
                <a:sym typeface="Wingdings" pitchFamily="2" charset="2"/>
              </a:rPr>
              <a:t> (i.e., deeper origin).</a:t>
            </a: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26" name="Text Box 3"/>
          <p:cNvSpPr txBox="1">
            <a:spLocks noChangeArrowheads="1"/>
          </p:cNvSpPr>
          <p:nvPr/>
        </p:nvSpPr>
        <p:spPr bwMode="auto">
          <a:xfrm>
            <a:off x="142876" y="936625"/>
            <a:ext cx="3613150" cy="2246769"/>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Cambridge model assumes </a:t>
            </a:r>
            <a:r>
              <a:rPr lang="en-GB" sz="2800" dirty="0">
                <a:solidFill>
                  <a:srgbClr val="FFFF00"/>
                </a:solidFill>
                <a:effectLst>
                  <a:outerShdw blurRad="38100" dist="38100" dir="2700000" algn="tl">
                    <a:srgbClr val="000000"/>
                  </a:outerShdw>
                </a:effectLst>
                <a:latin typeface="Calibri" pitchFamily="34" charset="0"/>
                <a:sym typeface="Wingdings" pitchFamily="2" charset="2"/>
              </a:rPr>
              <a:t>1280 °C </a:t>
            </a:r>
            <a:r>
              <a:rPr lang="en-GB" sz="2800" dirty="0">
                <a:solidFill>
                  <a:schemeClr val="bg1"/>
                </a:solidFill>
                <a:effectLst>
                  <a:outerShdw blurRad="38100" dist="38100" dir="2700000" algn="tl">
                    <a:srgbClr val="000000"/>
                  </a:outerShdw>
                </a:effectLst>
                <a:latin typeface="Calibri" pitchFamily="34" charset="0"/>
                <a:sym typeface="Wingdings" pitchFamily="2" charset="2"/>
              </a:rPr>
              <a:t>as the “average” potential temperature of a “normal” mantle.</a:t>
            </a:r>
          </a:p>
        </p:txBody>
      </p:sp>
      <p:sp>
        <p:nvSpPr>
          <p:cNvPr id="28" name="CasellaDiTesto 27"/>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9" name="Line 18"/>
          <p:cNvSpPr>
            <a:spLocks noChangeShapeType="1"/>
          </p:cNvSpPr>
          <p:nvPr/>
        </p:nvSpPr>
        <p:spPr bwMode="auto">
          <a:xfrm flipH="1" flipV="1">
            <a:off x="8166100" y="1498600"/>
            <a:ext cx="342900" cy="5219700"/>
          </a:xfrm>
          <a:prstGeom prst="line">
            <a:avLst/>
          </a:prstGeom>
          <a:noFill/>
          <a:ln w="38100">
            <a:solidFill>
              <a:srgbClr val="7030A0"/>
            </a:solidFill>
            <a:prstDash val="sysDash"/>
            <a:round/>
            <a:headEnd/>
            <a:tailEnd/>
          </a:ln>
          <a:effectLst/>
        </p:spPr>
        <p:txBody>
          <a:bodyPr anchor="ctr"/>
          <a:lstStyle/>
          <a:p>
            <a:pPr>
              <a:defRPr/>
            </a:pPr>
            <a:endParaRPr lang="en-GB">
              <a:latin typeface="Calibri" pitchFamily="34" charset="0"/>
            </a:endParaRPr>
          </a:p>
        </p:txBody>
      </p:sp>
      <p:sp>
        <p:nvSpPr>
          <p:cNvPr id="30"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b="1" dirty="0">
                <a:solidFill>
                  <a:srgbClr val="7030A0"/>
                </a:solidFill>
                <a:effectLst/>
                <a:latin typeface="Calibri" pitchFamily="34" charset="0"/>
              </a:rPr>
              <a:t>1480 °C</a:t>
            </a:r>
          </a:p>
        </p:txBody>
      </p:sp>
      <p:sp>
        <p:nvSpPr>
          <p:cNvPr id="31"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32" name="Text Box 21"/>
          <p:cNvSpPr txBox="1">
            <a:spLocks noChangeArrowheads="1"/>
          </p:cNvSpPr>
          <p:nvPr/>
        </p:nvSpPr>
        <p:spPr bwMode="auto">
          <a:xfrm>
            <a:off x="7191375" y="1096963"/>
            <a:ext cx="984565" cy="400110"/>
          </a:xfrm>
          <a:prstGeom prst="rect">
            <a:avLst/>
          </a:prstGeom>
          <a:noFill/>
          <a:ln w="9525" algn="ctr">
            <a:noFill/>
            <a:miter lim="800000"/>
            <a:headEnd/>
            <a:tailEnd/>
          </a:ln>
          <a:effectLst/>
        </p:spPr>
        <p:txBody>
          <a:bodyPr wrap="none">
            <a:spAutoFit/>
          </a:bodyPr>
          <a:lstStyle/>
          <a:p>
            <a:pPr algn="ctr">
              <a:defRPr/>
            </a:pPr>
            <a:r>
              <a:rPr lang="en-GB" sz="2000" b="1" dirty="0">
                <a:solidFill>
                  <a:schemeClr val="tx1"/>
                </a:solidFill>
                <a:effectLst/>
                <a:latin typeface="Calibri" pitchFamily="34" charset="0"/>
              </a:rPr>
              <a:t>1280 °C</a:t>
            </a:r>
          </a:p>
        </p:txBody>
      </p:sp>
      <p:sp>
        <p:nvSpPr>
          <p:cNvPr id="33" name="Line 14"/>
          <p:cNvSpPr>
            <a:spLocks noChangeShapeType="1"/>
          </p:cNvSpPr>
          <p:nvPr/>
        </p:nvSpPr>
        <p:spPr bwMode="auto">
          <a:xfrm flipH="1" flipV="1">
            <a:off x="7678738" y="1498600"/>
            <a:ext cx="342900" cy="5219700"/>
          </a:xfrm>
          <a:prstGeom prst="line">
            <a:avLst/>
          </a:prstGeom>
          <a:noFill/>
          <a:ln w="3810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34"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35" name="Text Box 21"/>
          <p:cNvSpPr txBox="1">
            <a:spLocks noChangeArrowheads="1"/>
          </p:cNvSpPr>
          <p:nvPr/>
        </p:nvSpPr>
        <p:spPr bwMode="auto">
          <a:xfrm>
            <a:off x="4467226" y="4487863"/>
            <a:ext cx="2552700" cy="1015663"/>
          </a:xfrm>
          <a:prstGeom prst="rect">
            <a:avLst/>
          </a:prstGeom>
          <a:noFill/>
          <a:ln w="9525" algn="ctr">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rPr>
              <a:t>Thick (ancient and continental) lithosphere geotherm</a:t>
            </a:r>
          </a:p>
        </p:txBody>
      </p:sp>
      <p:sp>
        <p:nvSpPr>
          <p:cNvPr id="25" name="Freeform 18"/>
          <p:cNvSpPr>
            <a:spLocks/>
          </p:cNvSpPr>
          <p:nvPr/>
        </p:nvSpPr>
        <p:spPr bwMode="auto">
          <a:xfrm rot="5400000">
            <a:off x="3937362" y="2120539"/>
            <a:ext cx="5195887" cy="3961536"/>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80"/>
              <a:gd name="connsiteY0" fmla="*/ 1728 h 1728"/>
              <a:gd name="connsiteX1" fmla="*/ 1088 w 2280"/>
              <a:gd name="connsiteY1" fmla="*/ 268 h 1728"/>
              <a:gd name="connsiteX2" fmla="*/ 1328 w 2280"/>
              <a:gd name="connsiteY2" fmla="*/ 0 h 1728"/>
              <a:gd name="connsiteX3" fmla="*/ 2280 w 2280"/>
              <a:gd name="connsiteY3" fmla="*/ 172 h 1728"/>
              <a:gd name="connsiteX0" fmla="*/ 0 w 2299"/>
              <a:gd name="connsiteY0" fmla="*/ 1779 h 1779"/>
              <a:gd name="connsiteX1" fmla="*/ 1088 w 2299"/>
              <a:gd name="connsiteY1" fmla="*/ 319 h 1779"/>
              <a:gd name="connsiteX2" fmla="*/ 1328 w 2299"/>
              <a:gd name="connsiteY2" fmla="*/ 51 h 1779"/>
              <a:gd name="connsiteX3" fmla="*/ 2299 w 2299"/>
              <a:gd name="connsiteY3" fmla="*/ 0 h 1779"/>
              <a:gd name="connsiteX0" fmla="*/ 0 w 2299"/>
              <a:gd name="connsiteY0" fmla="*/ 1779 h 1779"/>
              <a:gd name="connsiteX1" fmla="*/ 1088 w 2299"/>
              <a:gd name="connsiteY1" fmla="*/ 319 h 1779"/>
              <a:gd name="connsiteX2" fmla="*/ 1330 w 2299"/>
              <a:gd name="connsiteY2" fmla="*/ 62 h 1779"/>
              <a:gd name="connsiteX3" fmla="*/ 2299 w 2299"/>
              <a:gd name="connsiteY3" fmla="*/ 0 h 1779"/>
              <a:gd name="connsiteX0" fmla="*/ 0 w 10000"/>
              <a:gd name="connsiteY0" fmla="*/ 10000 h 10000"/>
              <a:gd name="connsiteX1" fmla="*/ 4732 w 10000"/>
              <a:gd name="connsiteY1" fmla="*/ 1793 h 10000"/>
              <a:gd name="connsiteX2" fmla="*/ 8989 w 10000"/>
              <a:gd name="connsiteY2" fmla="*/ 82 h 10000"/>
              <a:gd name="connsiteX3" fmla="*/ 10000 w 10000"/>
              <a:gd name="connsiteY3" fmla="*/ 0 h 10000"/>
              <a:gd name="connsiteX0" fmla="*/ 0 w 10000"/>
              <a:gd name="connsiteY0" fmla="*/ 10000 h 10000"/>
              <a:gd name="connsiteX1" fmla="*/ 8989 w 10000"/>
              <a:gd name="connsiteY1" fmla="*/ 82 h 10000"/>
              <a:gd name="connsiteX2" fmla="*/ 10000 w 10000"/>
              <a:gd name="connsiteY2" fmla="*/ 0 h 10000"/>
              <a:gd name="connsiteX0" fmla="*/ 0 w 10000"/>
              <a:gd name="connsiteY0" fmla="*/ 10000 h 10000"/>
              <a:gd name="connsiteX1" fmla="*/ 8989 w 10000"/>
              <a:gd name="connsiteY1" fmla="*/ 82 h 10000"/>
              <a:gd name="connsiteX2" fmla="*/ 10000 w 10000"/>
              <a:gd name="connsiteY2" fmla="*/ 0 h 10000"/>
              <a:gd name="connsiteX0" fmla="*/ 0 w 10000"/>
              <a:gd name="connsiteY0" fmla="*/ 10034 h 10034"/>
              <a:gd name="connsiteX1" fmla="*/ 8989 w 10000"/>
              <a:gd name="connsiteY1" fmla="*/ 116 h 10034"/>
              <a:gd name="connsiteX2" fmla="*/ 10000 w 10000"/>
              <a:gd name="connsiteY2" fmla="*/ 34 h 10034"/>
            </a:gdLst>
            <a:ahLst/>
            <a:cxnLst>
              <a:cxn ang="0">
                <a:pos x="connsiteX0" y="connsiteY0"/>
              </a:cxn>
              <a:cxn ang="0">
                <a:pos x="connsiteX1" y="connsiteY1"/>
              </a:cxn>
              <a:cxn ang="0">
                <a:pos x="connsiteX2" y="connsiteY2"/>
              </a:cxn>
            </a:cxnLst>
            <a:rect l="l" t="t" r="r" b="b"/>
            <a:pathLst>
              <a:path w="10000" h="10034">
                <a:moveTo>
                  <a:pt x="0" y="10034"/>
                </a:moveTo>
                <a:cubicBezTo>
                  <a:pt x="1873" y="7968"/>
                  <a:pt x="8360" y="358"/>
                  <a:pt x="8989" y="116"/>
                </a:cubicBezTo>
                <a:cubicBezTo>
                  <a:pt x="9350" y="0"/>
                  <a:pt x="9663" y="61"/>
                  <a:pt x="10000" y="34"/>
                </a:cubicBezTo>
              </a:path>
            </a:pathLst>
          </a:custGeom>
          <a:noFill/>
          <a:ln w="76200" cap="flat" cmpd="sng">
            <a:solidFill>
              <a:schemeClr val="tx1"/>
            </a:solidFill>
            <a:prstDash val="solid"/>
            <a:round/>
            <a:headEnd/>
            <a:tailEnd/>
          </a:ln>
          <a:effectLst/>
        </p:spPr>
        <p:txBody>
          <a:bodyPr anchor="ctr"/>
          <a:lstStyle/>
          <a:p>
            <a:pPr>
              <a:defRPr/>
            </a:pPr>
            <a:endParaRPr lang="en-GB">
              <a:latin typeface="Calibri" pitchFamily="34" charset="0"/>
            </a:endParaRPr>
          </a:p>
        </p:txBody>
      </p:sp>
      <p:sp>
        <p:nvSpPr>
          <p:cNvPr id="3" name="Rettangolo 2">
            <a:extLst>
              <a:ext uri="{FF2B5EF4-FFF2-40B4-BE49-F238E27FC236}">
                <a16:creationId xmlns:a16="http://schemas.microsoft.com/office/drawing/2014/main" id="{A1C2ECFB-168C-048B-F2CD-060785900802}"/>
              </a:ext>
            </a:extLst>
          </p:cNvPr>
          <p:cNvSpPr/>
          <p:nvPr/>
        </p:nvSpPr>
        <p:spPr bwMode="auto">
          <a:xfrm>
            <a:off x="7286625" y="1809750"/>
            <a:ext cx="361950" cy="3714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Text Box 21"/>
          <p:cNvSpPr txBox="1">
            <a:spLocks noChangeArrowheads="1"/>
          </p:cNvSpPr>
          <p:nvPr/>
        </p:nvSpPr>
        <p:spPr bwMode="auto">
          <a:xfrm>
            <a:off x="5372102" y="1554163"/>
            <a:ext cx="2400298" cy="1121846"/>
          </a:xfrm>
          <a:prstGeom prst="rect">
            <a:avLst/>
          </a:prstGeom>
          <a:noFill/>
          <a:ln w="9525" algn="ctr">
            <a:noFill/>
            <a:miter lim="800000"/>
            <a:headEnd/>
            <a:tailEnd/>
          </a:ln>
          <a:effectLst/>
        </p:spPr>
        <p:txBody>
          <a:bodyPr wrap="square">
            <a:spAutoFit/>
          </a:bodyPr>
          <a:lstStyle/>
          <a:p>
            <a:pPr algn="ctr">
              <a:lnSpc>
                <a:spcPts val="2000"/>
              </a:lnSpc>
              <a:defRPr/>
            </a:pPr>
            <a:r>
              <a:rPr lang="en-GB" sz="2000" b="1" dirty="0">
                <a:solidFill>
                  <a:srgbClr val="0066FF"/>
                </a:solidFill>
                <a:effectLst/>
                <a:latin typeface="Calibri" pitchFamily="34" charset="0"/>
              </a:rPr>
              <a:t>Thin                         (recent</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and</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oceanic) lithosphere geotherm</a:t>
            </a:r>
          </a:p>
        </p:txBody>
      </p:sp>
      <p:sp>
        <p:nvSpPr>
          <p:cNvPr id="4" name="Text Box 4">
            <a:extLst>
              <a:ext uri="{FF2B5EF4-FFF2-40B4-BE49-F238E27FC236}">
                <a16:creationId xmlns:a16="http://schemas.microsoft.com/office/drawing/2014/main" id="{32234EB0-DACC-C056-9407-D9C38361819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29">
                                            <p:txEl>
                                              <p:pRg st="0" end="0"/>
                                            </p:txEl>
                                          </p:spTgt>
                                        </p:tgtEl>
                                        <p:attrNameLst>
                                          <p:attrName>style.visibility</p:attrName>
                                        </p:attrNameLst>
                                      </p:cBhvr>
                                      <p:to>
                                        <p:strVal val="visible"/>
                                      </p:to>
                                    </p:set>
                                    <p:animEffect transition="in" filter="fade">
                                      <p:cBhvr>
                                        <p:cTn id="7" dur="500"/>
                                        <p:tgtEl>
                                          <p:spTgt spid="1186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ChangeArrowheads="1"/>
          </p:cNvSpPr>
          <p:nvPr/>
        </p:nvSpPr>
        <p:spPr bwMode="auto">
          <a:xfrm>
            <a:off x="485774" y="6316663"/>
            <a:ext cx="8658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3" name="Group 5"/>
          <p:cNvGrpSpPr>
            <a:grpSpLocks/>
          </p:cNvGrpSpPr>
          <p:nvPr/>
        </p:nvGrpSpPr>
        <p:grpSpPr bwMode="auto">
          <a:xfrm>
            <a:off x="3732213" y="941388"/>
            <a:ext cx="5411787" cy="5916612"/>
            <a:chOff x="2351" y="593"/>
            <a:chExt cx="3409" cy="3727"/>
          </a:xfrm>
        </p:grpSpPr>
        <p:pic>
          <p:nvPicPr>
            <p:cNvPr id="48145" name="Picture 6"/>
            <p:cNvPicPr>
              <a:picLocks noChangeAspect="1" noChangeArrowheads="1"/>
            </p:cNvPicPr>
            <p:nvPr/>
          </p:nvPicPr>
          <p:blipFill>
            <a:blip r:embed="rId3" cstate="print"/>
            <a:srcRect/>
            <a:stretch>
              <a:fillRect/>
            </a:stretch>
          </p:blipFill>
          <p:spPr bwMode="auto">
            <a:xfrm>
              <a:off x="2351" y="593"/>
              <a:ext cx="3409" cy="3727"/>
            </a:xfrm>
            <a:prstGeom prst="rect">
              <a:avLst/>
            </a:prstGeom>
            <a:noFill/>
            <a:ln w="9525" algn="ctr">
              <a:noFill/>
              <a:miter lim="800000"/>
              <a:headEnd/>
              <a:tailEnd/>
            </a:ln>
          </p:spPr>
        </p:pic>
        <p:sp>
          <p:nvSpPr>
            <p:cNvPr id="1186823" name="Rectangle 7"/>
            <p:cNvSpPr>
              <a:spLocks noChangeArrowheads="1"/>
            </p:cNvSpPr>
            <p:nvPr/>
          </p:nvSpPr>
          <p:spPr bwMode="auto">
            <a:xfrm>
              <a:off x="2888" y="1008"/>
              <a:ext cx="1680" cy="2016"/>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4" name="Rectangle 8"/>
            <p:cNvSpPr>
              <a:spLocks noChangeArrowheads="1"/>
            </p:cNvSpPr>
            <p:nvPr/>
          </p:nvSpPr>
          <p:spPr bwMode="auto">
            <a:xfrm>
              <a:off x="4240" y="1952"/>
              <a:ext cx="840" cy="2207"/>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5" name="Rectangle 9"/>
            <p:cNvSpPr>
              <a:spLocks noChangeArrowheads="1"/>
            </p:cNvSpPr>
            <p:nvPr/>
          </p:nvSpPr>
          <p:spPr bwMode="auto">
            <a:xfrm>
              <a:off x="2794" y="948"/>
              <a:ext cx="122" cy="164"/>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6" name="Rectangle 10"/>
            <p:cNvSpPr>
              <a:spLocks noChangeArrowheads="1"/>
            </p:cNvSpPr>
            <p:nvPr/>
          </p:nvSpPr>
          <p:spPr bwMode="auto">
            <a:xfrm>
              <a:off x="4830" y="992"/>
              <a:ext cx="250" cy="418"/>
            </a:xfrm>
            <a:prstGeom prst="rect">
              <a:avLst/>
            </a:prstGeom>
            <a:solidFill>
              <a:schemeClr val="bg1"/>
            </a:solidFill>
            <a:ln w="9525" algn="ctr">
              <a:noFill/>
              <a:miter lim="800000"/>
              <a:headEnd/>
              <a:tailEnd/>
            </a:ln>
            <a:effectLst/>
          </p:spPr>
          <p:txBody>
            <a:bodyPr wrap="none" anchor="ctr"/>
            <a:lstStyle/>
            <a:p>
              <a:pPr>
                <a:defRPr/>
              </a:pPr>
              <a:endParaRPr lang="en-GB">
                <a:latin typeface="Calibri" pitchFamily="34" charset="0"/>
              </a:endParaRPr>
            </a:p>
          </p:txBody>
        </p:sp>
        <p:sp>
          <p:nvSpPr>
            <p:cNvPr id="1186827" name="Freeform 11"/>
            <p:cNvSpPr>
              <a:spLocks/>
            </p:cNvSpPr>
            <p:nvPr/>
          </p:nvSpPr>
          <p:spPr bwMode="auto">
            <a:xfrm>
              <a:off x="4828" y="1536"/>
              <a:ext cx="120" cy="472"/>
            </a:xfrm>
            <a:custGeom>
              <a:avLst/>
              <a:gdLst/>
              <a:ahLst/>
              <a:cxnLst>
                <a:cxn ang="0">
                  <a:pos x="24" y="0"/>
                </a:cxn>
                <a:cxn ang="0">
                  <a:pos x="82" y="106"/>
                </a:cxn>
                <a:cxn ang="0">
                  <a:pos x="120" y="446"/>
                </a:cxn>
                <a:cxn ang="0">
                  <a:pos x="0" y="472"/>
                </a:cxn>
                <a:cxn ang="0">
                  <a:pos x="24" y="0"/>
                </a:cxn>
              </a:cxnLst>
              <a:rect l="0" t="0" r="r" b="b"/>
              <a:pathLst>
                <a:path w="120" h="472">
                  <a:moveTo>
                    <a:pt x="24" y="0"/>
                  </a:moveTo>
                  <a:lnTo>
                    <a:pt x="82" y="106"/>
                  </a:lnTo>
                  <a:lnTo>
                    <a:pt x="120" y="446"/>
                  </a:lnTo>
                  <a:lnTo>
                    <a:pt x="0" y="472"/>
                  </a:lnTo>
                  <a:lnTo>
                    <a:pt x="24" y="0"/>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sp>
          <p:nvSpPr>
            <p:cNvPr id="1186828" name="Freeform 12"/>
            <p:cNvSpPr>
              <a:spLocks/>
            </p:cNvSpPr>
            <p:nvPr/>
          </p:nvSpPr>
          <p:spPr bwMode="auto">
            <a:xfrm>
              <a:off x="4846" y="1348"/>
              <a:ext cx="248" cy="216"/>
            </a:xfrm>
            <a:custGeom>
              <a:avLst/>
              <a:gdLst/>
              <a:ahLst/>
              <a:cxnLst>
                <a:cxn ang="0">
                  <a:pos x="0" y="104"/>
                </a:cxn>
                <a:cxn ang="0">
                  <a:pos x="52" y="216"/>
                </a:cxn>
                <a:cxn ang="0">
                  <a:pos x="248" y="82"/>
                </a:cxn>
                <a:cxn ang="0">
                  <a:pos x="182" y="0"/>
                </a:cxn>
                <a:cxn ang="0">
                  <a:pos x="4" y="18"/>
                </a:cxn>
                <a:cxn ang="0">
                  <a:pos x="0" y="104"/>
                </a:cxn>
              </a:cxnLst>
              <a:rect l="0" t="0" r="r" b="b"/>
              <a:pathLst>
                <a:path w="248" h="216">
                  <a:moveTo>
                    <a:pt x="0" y="104"/>
                  </a:moveTo>
                  <a:lnTo>
                    <a:pt x="52" y="216"/>
                  </a:lnTo>
                  <a:lnTo>
                    <a:pt x="248" y="82"/>
                  </a:lnTo>
                  <a:lnTo>
                    <a:pt x="182" y="0"/>
                  </a:lnTo>
                  <a:lnTo>
                    <a:pt x="4" y="18"/>
                  </a:lnTo>
                  <a:lnTo>
                    <a:pt x="0" y="104"/>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186819" name="Text Box 3"/>
          <p:cNvSpPr txBox="1">
            <a:spLocks noChangeArrowheads="1"/>
          </p:cNvSpPr>
          <p:nvPr/>
        </p:nvSpPr>
        <p:spPr bwMode="auto">
          <a:xfrm>
            <a:off x="0" y="746125"/>
            <a:ext cx="3732213" cy="1200329"/>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To summarize, the Cambridge model assumes that:</a:t>
            </a:r>
          </a:p>
        </p:txBody>
      </p:sp>
      <p:sp>
        <p:nvSpPr>
          <p:cNvPr id="1186835" name="Rectangle 19"/>
          <p:cNvSpPr>
            <a:spLocks noChangeArrowheads="1"/>
          </p:cNvSpPr>
          <p:nvPr/>
        </p:nvSpPr>
        <p:spPr bwMode="auto">
          <a:xfrm>
            <a:off x="4394200" y="1498600"/>
            <a:ext cx="4610100" cy="5219700"/>
          </a:xfrm>
          <a:prstGeom prst="rect">
            <a:avLst/>
          </a:prstGeom>
          <a:noFill/>
          <a:ln w="38100"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22" name="Text Box 3"/>
          <p:cNvSpPr txBox="1">
            <a:spLocks noChangeArrowheads="1"/>
          </p:cNvSpPr>
          <p:nvPr/>
        </p:nvSpPr>
        <p:spPr bwMode="auto">
          <a:xfrm>
            <a:off x="-6990" y="1924050"/>
            <a:ext cx="3851916" cy="1015663"/>
          </a:xfrm>
          <a:prstGeom prst="rect">
            <a:avLst/>
          </a:prstGeom>
          <a:noFill/>
          <a:ln w="9525">
            <a:noFill/>
            <a:miter lim="800000"/>
            <a:headEnd/>
            <a:tailEnd/>
          </a:ln>
          <a:effectLst/>
        </p:spPr>
        <p:txBody>
          <a:bodyPr wrap="square">
            <a:spAutoFit/>
          </a:bodyPr>
          <a:lstStyle/>
          <a:p>
            <a:pPr>
              <a:lnSpc>
                <a:spcPts val="2400"/>
              </a:lnSpc>
              <a:defRPr/>
            </a:pPr>
            <a:r>
              <a:rPr lang="en-GB" sz="2000" dirty="0">
                <a:solidFill>
                  <a:srgbClr val="FFFF00"/>
                </a:solidFill>
                <a:effectLst>
                  <a:outerShdw blurRad="38100" dist="38100" dir="2700000" algn="tl">
                    <a:srgbClr val="000000"/>
                  </a:outerShdw>
                </a:effectLst>
                <a:latin typeface="Calibri" pitchFamily="34" charset="0"/>
                <a:sym typeface="Wingdings" pitchFamily="2" charset="2"/>
              </a:rPr>
              <a:t>1) </a:t>
            </a:r>
            <a:r>
              <a:rPr lang="en-GB" sz="2000" dirty="0">
                <a:solidFill>
                  <a:schemeClr val="bg1"/>
                </a:solidFill>
                <a:effectLst>
                  <a:outerShdw blurRad="38100" dist="38100" dir="2700000" algn="tl">
                    <a:srgbClr val="000000"/>
                  </a:outerShdw>
                </a:effectLst>
                <a:latin typeface="Calibri" pitchFamily="34" charset="0"/>
                <a:sym typeface="Wingdings" pitchFamily="2" charset="2"/>
              </a:rPr>
              <a:t>The maximum lithospheric thickness in oceanic basins is ~100 km;</a:t>
            </a:r>
          </a:p>
        </p:txBody>
      </p:sp>
      <p:sp>
        <p:nvSpPr>
          <p:cNvPr id="24" name="Text Box 3"/>
          <p:cNvSpPr txBox="1">
            <a:spLocks noChangeArrowheads="1"/>
          </p:cNvSpPr>
          <p:nvPr/>
        </p:nvSpPr>
        <p:spPr bwMode="auto">
          <a:xfrm>
            <a:off x="0" y="2914650"/>
            <a:ext cx="3711576" cy="1938992"/>
          </a:xfrm>
          <a:prstGeom prst="rect">
            <a:avLst/>
          </a:prstGeom>
          <a:noFill/>
          <a:ln w="9525">
            <a:noFill/>
            <a:miter lim="800000"/>
            <a:headEnd/>
            <a:tailEnd/>
          </a:ln>
          <a:effectLst/>
        </p:spPr>
        <p:txBody>
          <a:bodyPr wrap="square">
            <a:spAutoFit/>
          </a:bodyPr>
          <a:lstStyle/>
          <a:p>
            <a:pPr>
              <a:lnSpc>
                <a:spcPts val="2400"/>
              </a:lnSpc>
              <a:defRPr/>
            </a:pPr>
            <a:r>
              <a:rPr lang="en-GB" sz="2000" dirty="0">
                <a:solidFill>
                  <a:srgbClr val="FFFF00"/>
                </a:solidFill>
                <a:effectLst>
                  <a:outerShdw blurRad="38100" dist="38100" dir="2700000" algn="tl">
                    <a:srgbClr val="000000"/>
                  </a:outerShdw>
                </a:effectLst>
                <a:latin typeface="Calibri" pitchFamily="34" charset="0"/>
                <a:sym typeface="Wingdings" pitchFamily="2" charset="2"/>
              </a:rPr>
              <a:t>2) </a:t>
            </a:r>
            <a:r>
              <a:rPr lang="en-GB" sz="2000" dirty="0">
                <a:solidFill>
                  <a:schemeClr val="bg1"/>
                </a:solidFill>
                <a:effectLst>
                  <a:outerShdw blurRad="38100" dist="38100" dir="2700000" algn="tl">
                    <a:srgbClr val="000000"/>
                  </a:outerShdw>
                </a:effectLst>
                <a:latin typeface="Calibri" pitchFamily="34" charset="0"/>
                <a:sym typeface="Wingdings" pitchFamily="2" charset="2"/>
              </a:rPr>
              <a:t>The temperature at the base of the lithosphere is </a:t>
            </a:r>
            <a:r>
              <a:rPr lang="en-GB" sz="2000" dirty="0">
                <a:solidFill>
                  <a:srgbClr val="FFFF00"/>
                </a:solidFill>
                <a:effectLst>
                  <a:outerShdw blurRad="38100" dist="38100" dir="2700000" algn="tl">
                    <a:srgbClr val="000000"/>
                  </a:outerShdw>
                </a:effectLst>
                <a:latin typeface="Calibri" pitchFamily="34" charset="0"/>
                <a:sym typeface="Wingdings" pitchFamily="2" charset="2"/>
              </a:rPr>
              <a:t>1280 °C</a:t>
            </a:r>
            <a:r>
              <a:rPr lang="en-GB" sz="2000" dirty="0">
                <a:solidFill>
                  <a:schemeClr val="bg1"/>
                </a:solidFill>
                <a:effectLst>
                  <a:outerShdw blurRad="38100" dist="38100" dir="2700000" algn="tl">
                    <a:srgbClr val="000000"/>
                  </a:outerShdw>
                </a:effectLst>
                <a:latin typeface="Calibri" pitchFamily="34" charset="0"/>
                <a:sym typeface="Wingdings" pitchFamily="2" charset="2"/>
              </a:rPr>
              <a:t>; This approach assumes that at 100 km depth the mantle is isothermal (and also chemically and mineralogically homogeneous);</a:t>
            </a:r>
          </a:p>
        </p:txBody>
      </p:sp>
      <p:sp>
        <p:nvSpPr>
          <p:cNvPr id="25" name="Text Box 3"/>
          <p:cNvSpPr txBox="1">
            <a:spLocks noChangeArrowheads="1"/>
          </p:cNvSpPr>
          <p:nvPr/>
        </p:nvSpPr>
        <p:spPr bwMode="auto">
          <a:xfrm>
            <a:off x="0" y="4851400"/>
            <a:ext cx="3711576" cy="707886"/>
          </a:xfrm>
          <a:prstGeom prst="rect">
            <a:avLst/>
          </a:prstGeom>
          <a:noFill/>
          <a:ln w="9525">
            <a:noFill/>
            <a:miter lim="800000"/>
            <a:headEnd/>
            <a:tailEnd/>
          </a:ln>
          <a:effectLst/>
        </p:spPr>
        <p:txBody>
          <a:bodyPr wrap="square">
            <a:spAutoFit/>
          </a:bodyPr>
          <a:lstStyle/>
          <a:p>
            <a:pPr>
              <a:lnSpc>
                <a:spcPts val="2400"/>
              </a:lnSpc>
              <a:defRPr/>
            </a:pPr>
            <a:r>
              <a:rPr lang="en-GB" sz="2000" dirty="0">
                <a:solidFill>
                  <a:srgbClr val="FFFF00"/>
                </a:solidFill>
                <a:effectLst>
                  <a:outerShdw blurRad="38100" dist="38100" dir="2700000" algn="tl">
                    <a:srgbClr val="000000"/>
                  </a:outerShdw>
                </a:effectLst>
                <a:latin typeface="Calibri" pitchFamily="34" charset="0"/>
                <a:sym typeface="Wingdings" pitchFamily="2" charset="2"/>
              </a:rPr>
              <a:t>3) </a:t>
            </a:r>
            <a:r>
              <a:rPr lang="en-GB" sz="2000" dirty="0">
                <a:solidFill>
                  <a:schemeClr val="bg1"/>
                </a:solidFill>
                <a:effectLst>
                  <a:outerShdw blurRad="38100" dist="38100" dir="2700000" algn="tl">
                    <a:srgbClr val="000000"/>
                  </a:outerShdw>
                </a:effectLst>
                <a:latin typeface="Calibri" pitchFamily="34" charset="0"/>
                <a:sym typeface="Wingdings" pitchFamily="2" charset="2"/>
              </a:rPr>
              <a:t>The sub-lithosphere temperature gradient is adiabatic;</a:t>
            </a:r>
          </a:p>
        </p:txBody>
      </p:sp>
      <p:sp>
        <p:nvSpPr>
          <p:cNvPr id="27" name="CasellaDiTesto 26"/>
          <p:cNvSpPr txBox="1"/>
          <p:nvPr/>
        </p:nvSpPr>
        <p:spPr>
          <a:xfrm>
            <a:off x="400050" y="6591300"/>
            <a:ext cx="3324225"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McKenzie and Bickle (1988) J. Petrol.,  29, 625-679</a:t>
            </a:r>
            <a:endParaRPr lang="it-IT" sz="1200" dirty="0"/>
          </a:p>
        </p:txBody>
      </p:sp>
      <p:sp>
        <p:nvSpPr>
          <p:cNvPr id="28" name="Line 18"/>
          <p:cNvSpPr>
            <a:spLocks noChangeShapeType="1"/>
          </p:cNvSpPr>
          <p:nvPr/>
        </p:nvSpPr>
        <p:spPr bwMode="auto">
          <a:xfrm flipH="1" flipV="1">
            <a:off x="8166100" y="1498600"/>
            <a:ext cx="342900" cy="5219700"/>
          </a:xfrm>
          <a:prstGeom prst="line">
            <a:avLst/>
          </a:prstGeom>
          <a:noFill/>
          <a:ln w="38100">
            <a:solidFill>
              <a:srgbClr val="7030A0"/>
            </a:solidFill>
            <a:prstDash val="sysDash"/>
            <a:round/>
            <a:headEnd/>
            <a:tailEnd/>
          </a:ln>
          <a:effectLst/>
        </p:spPr>
        <p:txBody>
          <a:bodyPr anchor="ctr"/>
          <a:lstStyle/>
          <a:p>
            <a:pPr>
              <a:defRPr/>
            </a:pPr>
            <a:endParaRPr lang="en-GB">
              <a:latin typeface="Calibri" pitchFamily="34" charset="0"/>
            </a:endParaRPr>
          </a:p>
        </p:txBody>
      </p:sp>
      <p:sp>
        <p:nvSpPr>
          <p:cNvPr id="29" name="Text Box 22"/>
          <p:cNvSpPr txBox="1">
            <a:spLocks noChangeArrowheads="1"/>
          </p:cNvSpPr>
          <p:nvPr/>
        </p:nvSpPr>
        <p:spPr bwMode="auto">
          <a:xfrm rot="5207051">
            <a:off x="7913530" y="2078802"/>
            <a:ext cx="984565" cy="400110"/>
          </a:xfrm>
          <a:prstGeom prst="rect">
            <a:avLst/>
          </a:prstGeom>
          <a:noFill/>
          <a:ln w="9525" algn="ctr">
            <a:noFill/>
            <a:miter lim="800000"/>
            <a:headEnd/>
            <a:tailEnd/>
          </a:ln>
          <a:effectLst/>
        </p:spPr>
        <p:txBody>
          <a:bodyPr wrap="none">
            <a:spAutoFit/>
          </a:bodyPr>
          <a:lstStyle/>
          <a:p>
            <a:pPr>
              <a:defRPr/>
            </a:pPr>
            <a:r>
              <a:rPr lang="en-GB" sz="2000" b="1" dirty="0">
                <a:solidFill>
                  <a:srgbClr val="7030A0"/>
                </a:solidFill>
                <a:effectLst/>
                <a:latin typeface="Calibri" pitchFamily="34" charset="0"/>
              </a:rPr>
              <a:t>1480 °C</a:t>
            </a:r>
          </a:p>
        </p:txBody>
      </p:sp>
      <p:sp>
        <p:nvSpPr>
          <p:cNvPr id="30" name="Freeform 15"/>
          <p:cNvSpPr>
            <a:spLocks/>
          </p:cNvSpPr>
          <p:nvPr/>
        </p:nvSpPr>
        <p:spPr bwMode="auto">
          <a:xfrm rot="5400000">
            <a:off x="3704431" y="2407445"/>
            <a:ext cx="5153025" cy="3478212"/>
          </a:xfrm>
          <a:custGeom>
            <a:avLst/>
            <a:gdLst/>
            <a:ahLst/>
            <a:cxnLst>
              <a:cxn ang="0">
                <a:pos x="0" y="1568"/>
              </a:cxn>
              <a:cxn ang="0">
                <a:pos x="976" y="812"/>
              </a:cxn>
              <a:cxn ang="0">
                <a:pos x="1696" y="272"/>
              </a:cxn>
              <a:cxn ang="0">
                <a:pos x="2004" y="44"/>
              </a:cxn>
              <a:cxn ang="0">
                <a:pos x="2096" y="16"/>
              </a:cxn>
              <a:cxn ang="0">
                <a:pos x="2280" y="0"/>
              </a:cxn>
            </a:cxnLst>
            <a:rect l="0" t="0" r="r" b="b"/>
            <a:pathLst>
              <a:path w="2280" h="1568">
                <a:moveTo>
                  <a:pt x="0" y="1568"/>
                </a:moveTo>
                <a:cubicBezTo>
                  <a:pt x="346" y="1298"/>
                  <a:pt x="693" y="1028"/>
                  <a:pt x="976" y="812"/>
                </a:cubicBezTo>
                <a:cubicBezTo>
                  <a:pt x="1259" y="596"/>
                  <a:pt x="1525" y="400"/>
                  <a:pt x="1696" y="272"/>
                </a:cubicBezTo>
                <a:cubicBezTo>
                  <a:pt x="1867" y="144"/>
                  <a:pt x="1937" y="87"/>
                  <a:pt x="2004" y="44"/>
                </a:cubicBezTo>
                <a:cubicBezTo>
                  <a:pt x="2071" y="1"/>
                  <a:pt x="2050" y="23"/>
                  <a:pt x="2096" y="16"/>
                </a:cubicBezTo>
                <a:cubicBezTo>
                  <a:pt x="2142" y="9"/>
                  <a:pt x="2249" y="3"/>
                  <a:pt x="2280" y="0"/>
                </a:cubicBezTo>
              </a:path>
            </a:pathLst>
          </a:custGeom>
          <a:noFill/>
          <a:ln w="5715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31" name="Text Box 21"/>
          <p:cNvSpPr txBox="1">
            <a:spLocks noChangeArrowheads="1"/>
          </p:cNvSpPr>
          <p:nvPr/>
        </p:nvSpPr>
        <p:spPr bwMode="auto">
          <a:xfrm>
            <a:off x="7191375" y="1096963"/>
            <a:ext cx="984565" cy="400110"/>
          </a:xfrm>
          <a:prstGeom prst="rect">
            <a:avLst/>
          </a:prstGeom>
          <a:noFill/>
          <a:ln w="9525" algn="ctr">
            <a:noFill/>
            <a:miter lim="800000"/>
            <a:headEnd/>
            <a:tailEnd/>
          </a:ln>
          <a:effectLst/>
        </p:spPr>
        <p:txBody>
          <a:bodyPr wrap="none">
            <a:spAutoFit/>
          </a:bodyPr>
          <a:lstStyle/>
          <a:p>
            <a:pPr algn="ctr">
              <a:defRPr/>
            </a:pPr>
            <a:r>
              <a:rPr lang="en-GB" sz="2000" b="1" dirty="0">
                <a:solidFill>
                  <a:schemeClr val="tx1"/>
                </a:solidFill>
                <a:effectLst/>
                <a:latin typeface="Calibri" pitchFamily="34" charset="0"/>
              </a:rPr>
              <a:t>1280 °C</a:t>
            </a:r>
          </a:p>
        </p:txBody>
      </p:sp>
      <p:sp>
        <p:nvSpPr>
          <p:cNvPr id="32" name="Line 14"/>
          <p:cNvSpPr>
            <a:spLocks noChangeShapeType="1"/>
          </p:cNvSpPr>
          <p:nvPr/>
        </p:nvSpPr>
        <p:spPr bwMode="auto">
          <a:xfrm flipH="1" flipV="1">
            <a:off x="7678738" y="1498600"/>
            <a:ext cx="342900" cy="5219700"/>
          </a:xfrm>
          <a:prstGeom prst="line">
            <a:avLst/>
          </a:prstGeom>
          <a:noFill/>
          <a:ln w="38100">
            <a:solidFill>
              <a:srgbClr val="996633"/>
            </a:solidFill>
            <a:prstDash val="sysDash"/>
            <a:round/>
            <a:headEnd/>
            <a:tailEnd/>
          </a:ln>
          <a:effectLst/>
        </p:spPr>
        <p:txBody>
          <a:bodyPr anchor="ctr"/>
          <a:lstStyle/>
          <a:p>
            <a:pPr>
              <a:defRPr/>
            </a:pPr>
            <a:endParaRPr lang="en-GB">
              <a:latin typeface="Calibri" pitchFamily="34" charset="0"/>
            </a:endParaRPr>
          </a:p>
        </p:txBody>
      </p:sp>
      <p:sp>
        <p:nvSpPr>
          <p:cNvPr id="33" name="Freeform 18"/>
          <p:cNvSpPr>
            <a:spLocks/>
          </p:cNvSpPr>
          <p:nvPr/>
        </p:nvSpPr>
        <p:spPr bwMode="auto">
          <a:xfrm rot="5400000">
            <a:off x="3702844" y="2353469"/>
            <a:ext cx="5153025" cy="3452813"/>
          </a:xfrm>
          <a:custGeom>
            <a:avLst/>
            <a:gdLst>
              <a:gd name="connsiteX0" fmla="*/ 0 w 2280"/>
              <a:gd name="connsiteY0" fmla="*/ 1556 h 1556"/>
              <a:gd name="connsiteX1" fmla="*/ 296 w 2280"/>
              <a:gd name="connsiteY1" fmla="*/ 1132 h 1556"/>
              <a:gd name="connsiteX2" fmla="*/ 668 w 2280"/>
              <a:gd name="connsiteY2" fmla="*/ 628 h 1556"/>
              <a:gd name="connsiteX3" fmla="*/ 972 w 2280"/>
              <a:gd name="connsiteY3" fmla="*/ 220 h 1556"/>
              <a:gd name="connsiteX4" fmla="*/ 1088 w 2280"/>
              <a:gd name="connsiteY4" fmla="*/ 96 h 1556"/>
              <a:gd name="connsiteX5" fmla="*/ 1136 w 2280"/>
              <a:gd name="connsiteY5" fmla="*/ 68 h 1556"/>
              <a:gd name="connsiteX6" fmla="*/ 1248 w 2280"/>
              <a:gd name="connsiteY6" fmla="*/ 60 h 1556"/>
              <a:gd name="connsiteX7" fmla="*/ 1580 w 2280"/>
              <a:gd name="connsiteY7" fmla="*/ 40 h 1556"/>
              <a:gd name="connsiteX8" fmla="*/ 2280 w 2280"/>
              <a:gd name="connsiteY8"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136 w 2280"/>
              <a:gd name="connsiteY4" fmla="*/ 68 h 1556"/>
              <a:gd name="connsiteX5" fmla="*/ 1248 w 2280"/>
              <a:gd name="connsiteY5" fmla="*/ 60 h 1556"/>
              <a:gd name="connsiteX6" fmla="*/ 1580 w 2280"/>
              <a:gd name="connsiteY6" fmla="*/ 40 h 1556"/>
              <a:gd name="connsiteX7" fmla="*/ 2280 w 2280"/>
              <a:gd name="connsiteY7"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1580 w 2280"/>
              <a:gd name="connsiteY5" fmla="*/ 40 h 1556"/>
              <a:gd name="connsiteX6" fmla="*/ 2280 w 2280"/>
              <a:gd name="connsiteY6" fmla="*/ 0 h 1556"/>
              <a:gd name="connsiteX0" fmla="*/ 0 w 2280"/>
              <a:gd name="connsiteY0" fmla="*/ 1556 h 1556"/>
              <a:gd name="connsiteX1" fmla="*/ 296 w 2280"/>
              <a:gd name="connsiteY1" fmla="*/ 1132 h 1556"/>
              <a:gd name="connsiteX2" fmla="*/ 668 w 2280"/>
              <a:gd name="connsiteY2" fmla="*/ 628 h 1556"/>
              <a:gd name="connsiteX3" fmla="*/ 1088 w 2280"/>
              <a:gd name="connsiteY3" fmla="*/ 96 h 1556"/>
              <a:gd name="connsiteX4" fmla="*/ 1248 w 2280"/>
              <a:gd name="connsiteY4" fmla="*/ 60 h 1556"/>
              <a:gd name="connsiteX5" fmla="*/ 2280 w 2280"/>
              <a:gd name="connsiteY5" fmla="*/ 0 h 1556"/>
              <a:gd name="connsiteX0" fmla="*/ 0 w 2280"/>
              <a:gd name="connsiteY0" fmla="*/ 1556 h 1556"/>
              <a:gd name="connsiteX1" fmla="*/ 296 w 2280"/>
              <a:gd name="connsiteY1" fmla="*/ 1132 h 1556"/>
              <a:gd name="connsiteX2" fmla="*/ 1088 w 2280"/>
              <a:gd name="connsiteY2" fmla="*/ 96 h 1556"/>
              <a:gd name="connsiteX3" fmla="*/ 1248 w 2280"/>
              <a:gd name="connsiteY3" fmla="*/ 60 h 1556"/>
              <a:gd name="connsiteX4" fmla="*/ 2280 w 2280"/>
              <a:gd name="connsiteY4" fmla="*/ 0 h 1556"/>
              <a:gd name="connsiteX0" fmla="*/ 0 w 2280"/>
              <a:gd name="connsiteY0" fmla="*/ 1556 h 1556"/>
              <a:gd name="connsiteX1" fmla="*/ 1088 w 2280"/>
              <a:gd name="connsiteY1" fmla="*/ 96 h 1556"/>
              <a:gd name="connsiteX2" fmla="*/ 1248 w 2280"/>
              <a:gd name="connsiteY2" fmla="*/ 60 h 1556"/>
              <a:gd name="connsiteX3" fmla="*/ 2280 w 2280"/>
              <a:gd name="connsiteY3" fmla="*/ 0 h 1556"/>
            </a:gdLst>
            <a:ahLst/>
            <a:cxnLst>
              <a:cxn ang="0">
                <a:pos x="connsiteX0" y="connsiteY0"/>
              </a:cxn>
              <a:cxn ang="0">
                <a:pos x="connsiteX1" y="connsiteY1"/>
              </a:cxn>
              <a:cxn ang="0">
                <a:pos x="connsiteX2" y="connsiteY2"/>
              </a:cxn>
              <a:cxn ang="0">
                <a:pos x="connsiteX3" y="connsiteY3"/>
              </a:cxn>
            </a:cxnLst>
            <a:rect l="l" t="t" r="r" b="b"/>
            <a:pathLst>
              <a:path w="2280" h="1556">
                <a:moveTo>
                  <a:pt x="0" y="1556"/>
                </a:moveTo>
                <a:cubicBezTo>
                  <a:pt x="227" y="1252"/>
                  <a:pt x="880" y="345"/>
                  <a:pt x="1088" y="96"/>
                </a:cubicBezTo>
                <a:cubicBezTo>
                  <a:pt x="1166" y="60"/>
                  <a:pt x="1166" y="69"/>
                  <a:pt x="1248" y="60"/>
                </a:cubicBezTo>
                <a:lnTo>
                  <a:pt x="2280" y="0"/>
                </a:lnTo>
              </a:path>
            </a:pathLst>
          </a:custGeom>
          <a:noFill/>
          <a:ln w="5715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34" name="Text Box 21"/>
          <p:cNvSpPr txBox="1">
            <a:spLocks noChangeArrowheads="1"/>
          </p:cNvSpPr>
          <p:nvPr/>
        </p:nvSpPr>
        <p:spPr bwMode="auto">
          <a:xfrm>
            <a:off x="4467226" y="4487863"/>
            <a:ext cx="2552700" cy="1015663"/>
          </a:xfrm>
          <a:prstGeom prst="rect">
            <a:avLst/>
          </a:prstGeom>
          <a:noFill/>
          <a:ln w="9525" algn="ctr">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rPr>
              <a:t>Thick (ancient and continental) lithosphere geotherm</a:t>
            </a:r>
          </a:p>
        </p:txBody>
      </p:sp>
      <p:sp>
        <p:nvSpPr>
          <p:cNvPr id="35" name="Text Box 21"/>
          <p:cNvSpPr txBox="1">
            <a:spLocks noChangeArrowheads="1"/>
          </p:cNvSpPr>
          <p:nvPr/>
        </p:nvSpPr>
        <p:spPr bwMode="auto">
          <a:xfrm>
            <a:off x="5372102" y="1554163"/>
            <a:ext cx="2400298" cy="1121846"/>
          </a:xfrm>
          <a:prstGeom prst="rect">
            <a:avLst/>
          </a:prstGeom>
          <a:noFill/>
          <a:ln w="9525" algn="ctr">
            <a:noFill/>
            <a:miter lim="800000"/>
            <a:headEnd/>
            <a:tailEnd/>
          </a:ln>
          <a:effectLst/>
        </p:spPr>
        <p:txBody>
          <a:bodyPr wrap="square">
            <a:spAutoFit/>
          </a:bodyPr>
          <a:lstStyle/>
          <a:p>
            <a:pPr algn="ctr">
              <a:lnSpc>
                <a:spcPts val="2000"/>
              </a:lnSpc>
              <a:defRPr/>
            </a:pPr>
            <a:r>
              <a:rPr lang="en-GB" sz="2000" b="1" dirty="0">
                <a:solidFill>
                  <a:srgbClr val="0066FF"/>
                </a:solidFill>
                <a:effectLst/>
                <a:latin typeface="Calibri" pitchFamily="34" charset="0"/>
              </a:rPr>
              <a:t>Thin                         (recent</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and</a:t>
            </a:r>
            <a:r>
              <a:rPr lang="en-GB" sz="1600" b="1" dirty="0">
                <a:solidFill>
                  <a:srgbClr val="0066FF"/>
                </a:solidFill>
                <a:effectLst/>
                <a:latin typeface="Calibri" pitchFamily="34" charset="0"/>
              </a:rPr>
              <a:t> </a:t>
            </a:r>
            <a:r>
              <a:rPr lang="en-GB" sz="2000" b="1" dirty="0">
                <a:solidFill>
                  <a:srgbClr val="0066FF"/>
                </a:solidFill>
                <a:effectLst/>
                <a:latin typeface="Calibri" pitchFamily="34" charset="0"/>
              </a:rPr>
              <a:t>oceanic) lithosphere geotherm</a:t>
            </a:r>
          </a:p>
        </p:txBody>
      </p:sp>
      <p:sp>
        <p:nvSpPr>
          <p:cNvPr id="36" name="Text Box 3"/>
          <p:cNvSpPr txBox="1">
            <a:spLocks noChangeArrowheads="1"/>
          </p:cNvSpPr>
          <p:nvPr/>
        </p:nvSpPr>
        <p:spPr bwMode="auto">
          <a:xfrm>
            <a:off x="0" y="5680075"/>
            <a:ext cx="3711576" cy="707886"/>
          </a:xfrm>
          <a:prstGeom prst="rect">
            <a:avLst/>
          </a:prstGeom>
          <a:noFill/>
          <a:ln w="9525">
            <a:noFill/>
            <a:miter lim="800000"/>
            <a:headEnd/>
            <a:tailEnd/>
          </a:ln>
          <a:effectLst/>
        </p:spPr>
        <p:txBody>
          <a:bodyPr wrap="square">
            <a:spAutoFit/>
          </a:bodyPr>
          <a:lstStyle/>
          <a:p>
            <a:pPr>
              <a:lnSpc>
                <a:spcPts val="2400"/>
              </a:lnSpc>
              <a:defRPr/>
            </a:pPr>
            <a:r>
              <a:rPr lang="en-GB" sz="2000" dirty="0">
                <a:solidFill>
                  <a:srgbClr val="FFFF00"/>
                </a:solidFill>
                <a:effectLst>
                  <a:outerShdw blurRad="38100" dist="38100" dir="2700000" algn="tl">
                    <a:srgbClr val="000000"/>
                  </a:outerShdw>
                </a:effectLst>
                <a:latin typeface="Calibri" pitchFamily="34" charset="0"/>
                <a:sym typeface="Wingdings" pitchFamily="2" charset="2"/>
              </a:rPr>
              <a:t>4) </a:t>
            </a:r>
            <a:r>
              <a:rPr lang="en-GB" sz="2000" dirty="0">
                <a:solidFill>
                  <a:schemeClr val="bg1"/>
                </a:solidFill>
                <a:effectLst>
                  <a:outerShdw blurRad="38100" dist="38100" dir="2700000" algn="tl">
                    <a:srgbClr val="000000"/>
                  </a:outerShdw>
                </a:effectLst>
                <a:latin typeface="Calibri" pitchFamily="34" charset="0"/>
                <a:sym typeface="Wingdings" pitchFamily="2" charset="2"/>
              </a:rPr>
              <a:t>An excess of Tp is related to the presence of mantle plumes.</a:t>
            </a:r>
          </a:p>
        </p:txBody>
      </p:sp>
      <p:sp>
        <p:nvSpPr>
          <p:cNvPr id="2" name="Text Box 4">
            <a:extLst>
              <a:ext uri="{FF2B5EF4-FFF2-40B4-BE49-F238E27FC236}">
                <a16:creationId xmlns:a16="http://schemas.microsoft.com/office/drawing/2014/main" id="{F1EEDF89-A4F3-C789-7172-DA25D3B2708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2" grpId="0"/>
      <p:bldP spid="24" grpId="0"/>
      <p:bldP spid="2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0" y="805544"/>
            <a:ext cx="9144000" cy="55122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2" name="Immagine 1"/>
          <p:cNvPicPr>
            <a:picLocks noChangeAspect="1"/>
          </p:cNvPicPr>
          <p:nvPr/>
        </p:nvPicPr>
        <p:blipFill rotWithShape="1">
          <a:blip r:embed="rId3" cstate="print"/>
          <a:srcRect t="1" b="460"/>
          <a:stretch/>
        </p:blipFill>
        <p:spPr>
          <a:xfrm>
            <a:off x="0" y="853770"/>
            <a:ext cx="2194151" cy="5098904"/>
          </a:xfrm>
          <a:prstGeom prst="rect">
            <a:avLst/>
          </a:prstGeom>
        </p:spPr>
      </p:pic>
      <p:pic>
        <p:nvPicPr>
          <p:cNvPr id="3" name="Immagine 2"/>
          <p:cNvPicPr>
            <a:picLocks noChangeAspect="1"/>
          </p:cNvPicPr>
          <p:nvPr/>
        </p:nvPicPr>
        <p:blipFill rotWithShape="1">
          <a:blip r:embed="rId4" cstate="print"/>
          <a:srcRect r="1012"/>
          <a:stretch/>
        </p:blipFill>
        <p:spPr>
          <a:xfrm>
            <a:off x="2300792" y="848055"/>
            <a:ext cx="2188658" cy="5114058"/>
          </a:xfrm>
          <a:prstGeom prst="rect">
            <a:avLst/>
          </a:prstGeom>
        </p:spPr>
      </p:pic>
      <p:pic>
        <p:nvPicPr>
          <p:cNvPr id="5" name="Immagine 4"/>
          <p:cNvPicPr>
            <a:picLocks noChangeAspect="1"/>
          </p:cNvPicPr>
          <p:nvPr/>
        </p:nvPicPr>
        <p:blipFill>
          <a:blip r:embed="rId5" cstate="print"/>
          <a:stretch>
            <a:fillRect/>
          </a:stretch>
        </p:blipFill>
        <p:spPr>
          <a:xfrm>
            <a:off x="4606068" y="848061"/>
            <a:ext cx="2202589" cy="5080301"/>
          </a:xfrm>
          <a:prstGeom prst="rect">
            <a:avLst/>
          </a:prstGeom>
        </p:spPr>
      </p:pic>
      <p:pic>
        <p:nvPicPr>
          <p:cNvPr id="6" name="Immagine 5"/>
          <p:cNvPicPr>
            <a:picLocks noChangeAspect="1"/>
          </p:cNvPicPr>
          <p:nvPr/>
        </p:nvPicPr>
        <p:blipFill>
          <a:blip r:embed="rId6" cstate="print"/>
          <a:stretch>
            <a:fillRect/>
          </a:stretch>
        </p:blipFill>
        <p:spPr>
          <a:xfrm>
            <a:off x="6913381" y="863301"/>
            <a:ext cx="2219467" cy="5080301"/>
          </a:xfrm>
          <a:prstGeom prst="rect">
            <a:avLst/>
          </a:prstGeom>
        </p:spPr>
      </p:pic>
      <p:sp>
        <p:nvSpPr>
          <p:cNvPr id="8" name="CasellaDiTesto 7"/>
          <p:cNvSpPr txBox="1"/>
          <p:nvPr/>
        </p:nvSpPr>
        <p:spPr>
          <a:xfrm>
            <a:off x="489856" y="5704115"/>
            <a:ext cx="1502229" cy="646331"/>
          </a:xfrm>
          <a:prstGeom prst="rect">
            <a:avLst/>
          </a:prstGeom>
          <a:noFill/>
        </p:spPr>
        <p:txBody>
          <a:bodyPr wrap="square" rtlCol="0">
            <a:spAutoFit/>
          </a:bodyPr>
          <a:lstStyle/>
          <a:p>
            <a:pPr algn="ctr"/>
            <a:r>
              <a:rPr lang="en-GB" b="1" dirty="0">
                <a:solidFill>
                  <a:schemeClr val="tx1"/>
                </a:solidFill>
                <a:effectLst/>
                <a:latin typeface="Calibri" panose="020F0502020204030204" pitchFamily="34" charset="0"/>
                <a:cs typeface="Calibri" panose="020F0502020204030204" pitchFamily="34" charset="0"/>
              </a:rPr>
              <a:t>Cratonic Lithosphere</a:t>
            </a:r>
          </a:p>
        </p:txBody>
      </p:sp>
      <p:sp>
        <p:nvSpPr>
          <p:cNvPr id="10" name="CasellaDiTesto 9"/>
          <p:cNvSpPr txBox="1"/>
          <p:nvPr/>
        </p:nvSpPr>
        <p:spPr>
          <a:xfrm>
            <a:off x="2786742" y="5704115"/>
            <a:ext cx="1502229" cy="646331"/>
          </a:xfrm>
          <a:prstGeom prst="rect">
            <a:avLst/>
          </a:prstGeom>
          <a:noFill/>
        </p:spPr>
        <p:txBody>
          <a:bodyPr wrap="square" rtlCol="0">
            <a:spAutoFit/>
          </a:bodyPr>
          <a:lstStyle/>
          <a:p>
            <a:pPr algn="ctr"/>
            <a:r>
              <a:rPr lang="en-GB" b="1" dirty="0">
                <a:solidFill>
                  <a:schemeClr val="tx1"/>
                </a:solidFill>
                <a:effectLst/>
                <a:latin typeface="Calibri" panose="020F0502020204030204" pitchFamily="34" charset="0"/>
                <a:cs typeface="Calibri" panose="020F0502020204030204" pitchFamily="34" charset="0"/>
              </a:rPr>
              <a:t>"Variscan" Lithosphere</a:t>
            </a:r>
          </a:p>
        </p:txBody>
      </p:sp>
      <p:sp>
        <p:nvSpPr>
          <p:cNvPr id="11" name="CasellaDiTesto 10"/>
          <p:cNvSpPr txBox="1"/>
          <p:nvPr/>
        </p:nvSpPr>
        <p:spPr>
          <a:xfrm>
            <a:off x="5094513" y="5704115"/>
            <a:ext cx="1502229" cy="646331"/>
          </a:xfrm>
          <a:prstGeom prst="rect">
            <a:avLst/>
          </a:prstGeom>
          <a:noFill/>
        </p:spPr>
        <p:txBody>
          <a:bodyPr wrap="square" rtlCol="0">
            <a:spAutoFit/>
          </a:bodyPr>
          <a:lstStyle/>
          <a:p>
            <a:pPr algn="ctr"/>
            <a:r>
              <a:rPr lang="en-GB" b="1" dirty="0">
                <a:solidFill>
                  <a:schemeClr val="tx1"/>
                </a:solidFill>
                <a:effectLst/>
                <a:latin typeface="Calibri" panose="020F0502020204030204" pitchFamily="34" charset="0"/>
                <a:cs typeface="Calibri" panose="020F0502020204030204" pitchFamily="34" charset="0"/>
              </a:rPr>
              <a:t>"Mesozoic" Lithosphere</a:t>
            </a:r>
          </a:p>
        </p:txBody>
      </p:sp>
      <p:sp>
        <p:nvSpPr>
          <p:cNvPr id="12" name="CasellaDiTesto 11"/>
          <p:cNvSpPr txBox="1"/>
          <p:nvPr/>
        </p:nvSpPr>
        <p:spPr>
          <a:xfrm>
            <a:off x="7424057" y="5704115"/>
            <a:ext cx="1502229" cy="646331"/>
          </a:xfrm>
          <a:prstGeom prst="rect">
            <a:avLst/>
          </a:prstGeom>
          <a:noFill/>
        </p:spPr>
        <p:txBody>
          <a:bodyPr wrap="square" rtlCol="0">
            <a:spAutoFit/>
          </a:bodyPr>
          <a:lstStyle/>
          <a:p>
            <a:pPr algn="ctr"/>
            <a:r>
              <a:rPr lang="en-GB" b="1" dirty="0">
                <a:solidFill>
                  <a:schemeClr val="tx1"/>
                </a:solidFill>
                <a:effectLst/>
                <a:latin typeface="Calibri" panose="020F0502020204030204" pitchFamily="34" charset="0"/>
                <a:cs typeface="Calibri" panose="020F0502020204030204" pitchFamily="34" charset="0"/>
              </a:rPr>
              <a:t>Oceanic Lithosphere</a:t>
            </a:r>
          </a:p>
        </p:txBody>
      </p:sp>
      <p:cxnSp>
        <p:nvCxnSpPr>
          <p:cNvPr id="13" name="Connettore 1 12"/>
          <p:cNvCxnSpPr/>
          <p:nvPr/>
        </p:nvCxnSpPr>
        <p:spPr bwMode="auto">
          <a:xfrm flipH="1" flipV="1">
            <a:off x="8680450" y="1320801"/>
            <a:ext cx="107950" cy="4381499"/>
          </a:xfrm>
          <a:prstGeom prst="line">
            <a:avLst/>
          </a:prstGeom>
          <a:noFill/>
          <a:ln w="28575" cap="flat" cmpd="sng" algn="ctr">
            <a:solidFill>
              <a:srgbClr val="FF0000"/>
            </a:solidFill>
            <a:prstDash val="sysDash"/>
            <a:round/>
            <a:headEnd type="none" w="med" len="med"/>
            <a:tailEnd type="none" w="med" len="med"/>
          </a:ln>
          <a:effectLst>
            <a:outerShdw blurRad="50800" dist="38100" dir="2700000" algn="tl" rotWithShape="0">
              <a:prstClr val="black">
                <a:alpha val="40000"/>
              </a:prstClr>
            </a:outerShdw>
          </a:effectLst>
        </p:spPr>
      </p:cxnSp>
      <p:cxnSp>
        <p:nvCxnSpPr>
          <p:cNvPr id="17" name="Connettore 1 16"/>
          <p:cNvCxnSpPr/>
          <p:nvPr/>
        </p:nvCxnSpPr>
        <p:spPr bwMode="auto">
          <a:xfrm flipH="1" flipV="1">
            <a:off x="6346825" y="1320801"/>
            <a:ext cx="107950" cy="4381499"/>
          </a:xfrm>
          <a:prstGeom prst="line">
            <a:avLst/>
          </a:prstGeom>
          <a:noFill/>
          <a:ln w="28575" cap="flat" cmpd="sng" algn="ctr">
            <a:solidFill>
              <a:srgbClr val="FF0000"/>
            </a:solidFill>
            <a:prstDash val="sysDash"/>
            <a:round/>
            <a:headEnd type="none" w="med" len="med"/>
            <a:tailEnd type="none" w="med" len="med"/>
          </a:ln>
          <a:effectLst>
            <a:outerShdw blurRad="50800" dist="38100" dir="2700000" algn="tl" rotWithShape="0">
              <a:prstClr val="black">
                <a:alpha val="40000"/>
              </a:prstClr>
            </a:outerShdw>
          </a:effectLst>
        </p:spPr>
      </p:cxnSp>
      <p:cxnSp>
        <p:nvCxnSpPr>
          <p:cNvPr id="18" name="Connettore 1 17"/>
          <p:cNvCxnSpPr/>
          <p:nvPr/>
        </p:nvCxnSpPr>
        <p:spPr bwMode="auto">
          <a:xfrm flipH="1" flipV="1">
            <a:off x="4022725" y="1320801"/>
            <a:ext cx="107950" cy="4381499"/>
          </a:xfrm>
          <a:prstGeom prst="line">
            <a:avLst/>
          </a:prstGeom>
          <a:noFill/>
          <a:ln w="28575" cap="flat" cmpd="sng" algn="ctr">
            <a:solidFill>
              <a:srgbClr val="FF0000"/>
            </a:solidFill>
            <a:prstDash val="sysDash"/>
            <a:round/>
            <a:headEnd type="none" w="med" len="med"/>
            <a:tailEnd type="none" w="med" len="med"/>
          </a:ln>
          <a:effectLst>
            <a:outerShdw blurRad="50800" dist="38100" dir="2700000" algn="tl" rotWithShape="0">
              <a:prstClr val="black">
                <a:alpha val="40000"/>
              </a:prstClr>
            </a:outerShdw>
          </a:effectLst>
        </p:spPr>
      </p:cxnSp>
      <p:cxnSp>
        <p:nvCxnSpPr>
          <p:cNvPr id="19" name="Connettore 1 18"/>
          <p:cNvCxnSpPr/>
          <p:nvPr/>
        </p:nvCxnSpPr>
        <p:spPr bwMode="auto">
          <a:xfrm flipH="1" flipV="1">
            <a:off x="1689100" y="1320801"/>
            <a:ext cx="107950" cy="4381499"/>
          </a:xfrm>
          <a:prstGeom prst="line">
            <a:avLst/>
          </a:prstGeom>
          <a:noFill/>
          <a:ln w="28575" cap="flat" cmpd="sng" algn="ctr">
            <a:solidFill>
              <a:srgbClr val="FF0000"/>
            </a:solidFill>
            <a:prstDash val="sysDash"/>
            <a:round/>
            <a:headEnd type="none" w="med" len="med"/>
            <a:tailEnd type="none" w="med" len="med"/>
          </a:ln>
          <a:effectLst>
            <a:outerShdw blurRad="50800" dist="38100" dir="2700000" algn="tl" rotWithShape="0">
              <a:prstClr val="black">
                <a:alpha val="40000"/>
              </a:prstClr>
            </a:outerShdw>
          </a:effectLst>
        </p:spPr>
      </p:cxnSp>
      <p:sp>
        <p:nvSpPr>
          <p:cNvPr id="20" name="Text Box 14"/>
          <p:cNvSpPr txBox="1">
            <a:spLocks noChangeArrowheads="1"/>
          </p:cNvSpPr>
          <p:nvPr/>
        </p:nvSpPr>
        <p:spPr bwMode="auto">
          <a:xfrm>
            <a:off x="376101" y="6296025"/>
            <a:ext cx="3825785" cy="304800"/>
          </a:xfrm>
          <a:prstGeom prst="rect">
            <a:avLst/>
          </a:prstGeom>
          <a:noFill/>
          <a:ln w="9525" algn="ctr">
            <a:noFill/>
            <a:miter lim="800000"/>
            <a:headEnd/>
            <a:tailEnd/>
          </a:ln>
          <a:effectLst/>
        </p:spPr>
        <p:txBody>
          <a:bodyPr wrap="square">
            <a:spAutoFit/>
          </a:bodyPr>
          <a:lstStyle/>
          <a:p>
            <a:pPr>
              <a:spcBef>
                <a:spcPct val="50000"/>
              </a:spcBef>
              <a:defRPr/>
            </a:pPr>
            <a:r>
              <a:rPr lang="en-GB" sz="1400" dirty="0" err="1">
                <a:solidFill>
                  <a:schemeClr val="bg1"/>
                </a:solidFill>
                <a:effectLst>
                  <a:outerShdw blurRad="38100" dist="38100" dir="2700000" algn="tl">
                    <a:srgbClr val="000000"/>
                  </a:outerShdw>
                </a:effectLst>
                <a:latin typeface="Calibri" pitchFamily="34" charset="0"/>
              </a:rPr>
              <a:t>Koptev</a:t>
            </a:r>
            <a:r>
              <a:rPr lang="en-GB" sz="1400" dirty="0">
                <a:solidFill>
                  <a:schemeClr val="bg1"/>
                </a:solidFill>
                <a:effectLst>
                  <a:outerShdw blurRad="38100" dist="38100" dir="2700000" algn="tl">
                    <a:srgbClr val="000000"/>
                  </a:outerShdw>
                </a:effectLst>
                <a:latin typeface="Calibri" pitchFamily="34" charset="0"/>
              </a:rPr>
              <a:t> et al., 2021 (Geophys. J. Int., 227, 439-471)</a:t>
            </a:r>
          </a:p>
        </p:txBody>
      </p:sp>
      <p:sp>
        <p:nvSpPr>
          <p:cNvPr id="21" name="Text Box 14"/>
          <p:cNvSpPr txBox="1">
            <a:spLocks noChangeArrowheads="1"/>
          </p:cNvSpPr>
          <p:nvPr/>
        </p:nvSpPr>
        <p:spPr bwMode="auto">
          <a:xfrm>
            <a:off x="2858046" y="3563708"/>
            <a:ext cx="5839642" cy="1077218"/>
          </a:xfrm>
          <a:prstGeom prst="rect">
            <a:avLst/>
          </a:prstGeom>
          <a:solidFill>
            <a:schemeClr val="bg1"/>
          </a:solidFill>
          <a:ln w="9525" algn="ctr">
            <a:noFill/>
            <a:miter lim="800000"/>
            <a:headEnd/>
            <a:tailEnd/>
          </a:ln>
          <a:effectLst/>
        </p:spPr>
        <p:txBody>
          <a:bodyPr wrap="square">
            <a:spAutoFit/>
          </a:bodyPr>
          <a:lstStyle/>
          <a:p>
            <a:pPr algn="ctr">
              <a:spcBef>
                <a:spcPct val="50000"/>
              </a:spcBef>
              <a:defRPr/>
            </a:pPr>
            <a:r>
              <a:rPr lang="en-GB" sz="3200" dirty="0">
                <a:solidFill>
                  <a:schemeClr val="tx1"/>
                </a:solidFill>
                <a:effectLst/>
                <a:latin typeface="Calibri" pitchFamily="34" charset="0"/>
              </a:rPr>
              <a:t>Tp below LAB is kept constant at ~1250-1300 °C</a:t>
            </a:r>
          </a:p>
        </p:txBody>
      </p:sp>
      <p:sp>
        <p:nvSpPr>
          <p:cNvPr id="22" name="Text Box 14"/>
          <p:cNvSpPr txBox="1">
            <a:spLocks noChangeArrowheads="1"/>
          </p:cNvSpPr>
          <p:nvPr/>
        </p:nvSpPr>
        <p:spPr bwMode="auto">
          <a:xfrm>
            <a:off x="2858046" y="4543423"/>
            <a:ext cx="6285954" cy="1077218"/>
          </a:xfrm>
          <a:prstGeom prst="rect">
            <a:avLst/>
          </a:prstGeom>
          <a:solidFill>
            <a:schemeClr val="bg1"/>
          </a:solidFill>
          <a:ln w="9525" algn="ctr">
            <a:noFill/>
            <a:miter lim="800000"/>
            <a:headEnd/>
            <a:tailEnd/>
          </a:ln>
          <a:effectLst/>
        </p:spPr>
        <p:txBody>
          <a:bodyPr wrap="square">
            <a:spAutoFit/>
          </a:bodyPr>
          <a:lstStyle/>
          <a:p>
            <a:pPr algn="ctr">
              <a:spcBef>
                <a:spcPct val="50000"/>
              </a:spcBef>
              <a:defRPr/>
            </a:pPr>
            <a:r>
              <a:rPr lang="en-GB" sz="3200" b="1" dirty="0">
                <a:solidFill>
                  <a:schemeClr val="tx1"/>
                </a:solidFill>
                <a:effectLst/>
                <a:latin typeface="Calibri" pitchFamily="34" charset="0"/>
              </a:rPr>
              <a:t>No heat accumulation is considered under thick lithosphere.</a:t>
            </a:r>
          </a:p>
        </p:txBody>
      </p:sp>
      <p:sp>
        <p:nvSpPr>
          <p:cNvPr id="9" name="Text Box 4">
            <a:extLst>
              <a:ext uri="{FF2B5EF4-FFF2-40B4-BE49-F238E27FC236}">
                <a16:creationId xmlns:a16="http://schemas.microsoft.com/office/drawing/2014/main" id="{B3F67961-18FA-29AC-C54B-DB4C4BD3D733}"/>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7327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000"/>
                                        <p:tgtEl>
                                          <p:spTgt spid="19"/>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2000"/>
                                        <p:tgtEl>
                                          <p:spTgt spid="18"/>
                                        </p:tgtEl>
                                      </p:cBhvr>
                                    </p:animEffect>
                                  </p:childTnLst>
                                </p:cTn>
                              </p:par>
                              <p:par>
                                <p:cTn id="50" presetID="22" presetClass="entr" presetSubtype="4"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2000"/>
                                        <p:tgtEl>
                                          <p:spTgt spid="17"/>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20" grpId="0"/>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1" name="Text Box 3"/>
          <p:cNvSpPr txBox="1">
            <a:spLocks noChangeArrowheads="1"/>
          </p:cNvSpPr>
          <p:nvPr/>
        </p:nvSpPr>
        <p:spPr bwMode="auto">
          <a:xfrm>
            <a:off x="12700" y="1370013"/>
            <a:ext cx="9131300" cy="4154984"/>
          </a:xfrm>
          <a:prstGeom prst="rect">
            <a:avLst/>
          </a:prstGeom>
          <a:noFill/>
          <a:ln w="9525">
            <a:noFill/>
            <a:miter lim="800000"/>
            <a:headEnd/>
            <a:tailEnd/>
          </a:ln>
          <a:effectLst/>
        </p:spPr>
        <p:txBody>
          <a:bodyPr wrap="square">
            <a:spAutoFit/>
          </a:bodyPr>
          <a:lstStyle/>
          <a:p>
            <a:pPr>
              <a:spcAft>
                <a:spcPts val="1800"/>
              </a:spcAft>
              <a:defRPr/>
            </a:pPr>
            <a:r>
              <a:rPr lang="en-GB" sz="2600" dirty="0">
                <a:solidFill>
                  <a:schemeClr val="bg1"/>
                </a:solidFill>
                <a:effectLst>
                  <a:outerShdw blurRad="38100" dist="38100" dir="2700000" algn="tl">
                    <a:srgbClr val="000000"/>
                  </a:outerShdw>
                </a:effectLst>
                <a:latin typeface="Calibri" pitchFamily="34" charset="0"/>
              </a:rPr>
              <a:t>Although MOR basalts are interpreted as sampling a modern, well-mixed mantle source (asthenospheric mantle), a second, relatively distinctive volcanism, ‘island chain’ or ‘hot spot’ volcanism is widely interpreted as sampling a different source or sources.</a:t>
            </a:r>
          </a:p>
          <a:p>
            <a:pPr>
              <a:spcAft>
                <a:spcPts val="1800"/>
              </a:spcAft>
              <a:defRPr/>
            </a:pPr>
            <a:r>
              <a:rPr lang="en-GB" sz="2600" dirty="0">
                <a:solidFill>
                  <a:schemeClr val="bg1"/>
                </a:solidFill>
                <a:effectLst>
                  <a:outerShdw blurRad="38100" dist="38100" dir="2700000" algn="tl">
                    <a:srgbClr val="000000"/>
                  </a:outerShdw>
                </a:effectLst>
                <a:latin typeface="Calibri" pitchFamily="34" charset="0"/>
              </a:rPr>
              <a:t>The ‘hot spot’ sources are relatively fixed with respect to plate-movements and are fixed or show very slow movement relative to one another.</a:t>
            </a:r>
          </a:p>
          <a:p>
            <a:pPr>
              <a:spcAft>
                <a:spcPts val="1800"/>
              </a:spcAft>
              <a:defRPr/>
            </a:pPr>
            <a:r>
              <a:rPr lang="en-GB" sz="2600" dirty="0">
                <a:solidFill>
                  <a:schemeClr val="bg1"/>
                </a:solidFill>
                <a:effectLst>
                  <a:outerShdw blurRad="38100" dist="38100" dir="2700000" algn="tl">
                    <a:srgbClr val="000000"/>
                  </a:outerShdw>
                </a:effectLst>
                <a:latin typeface="Calibri" pitchFamily="34" charset="0"/>
              </a:rPr>
              <a:t>The ‘fixed’ source could be as shallow as 200 km (e.g., Wilson, 1963).</a:t>
            </a:r>
            <a:endParaRPr lang="en-GB" sz="2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2" name="Text Box 4">
            <a:extLst>
              <a:ext uri="{FF2B5EF4-FFF2-40B4-BE49-F238E27FC236}">
                <a16:creationId xmlns:a16="http://schemas.microsoft.com/office/drawing/2014/main" id="{1506C26F-811F-837B-6447-7CDC57C4500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4771">
                                            <p:txEl>
                                              <p:pRg st="1" end="1"/>
                                            </p:txEl>
                                          </p:spTgt>
                                        </p:tgtEl>
                                        <p:attrNameLst>
                                          <p:attrName>style.visibility</p:attrName>
                                        </p:attrNameLst>
                                      </p:cBhvr>
                                      <p:to>
                                        <p:strVal val="visible"/>
                                      </p:to>
                                    </p:set>
                                    <p:animEffect transition="in" filter="fade">
                                      <p:cBhvr>
                                        <p:cTn id="12" dur="500"/>
                                        <p:tgtEl>
                                          <p:spTgt spid="1184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4771">
                                            <p:txEl>
                                              <p:pRg st="2" end="2"/>
                                            </p:txEl>
                                          </p:spTgt>
                                        </p:tgtEl>
                                        <p:attrNameLst>
                                          <p:attrName>style.visibility</p:attrName>
                                        </p:attrNameLst>
                                      </p:cBhvr>
                                      <p:to>
                                        <p:strVal val="visible"/>
                                      </p:to>
                                    </p:set>
                                    <p:animEffect transition="in" filter="fade">
                                      <p:cBhvr>
                                        <p:cTn id="17" dur="500"/>
                                        <p:tgtEl>
                                          <p:spTgt spid="1184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1" name="Text Box 3"/>
          <p:cNvSpPr txBox="1">
            <a:spLocks noChangeArrowheads="1"/>
          </p:cNvSpPr>
          <p:nvPr/>
        </p:nvSpPr>
        <p:spPr bwMode="auto">
          <a:xfrm>
            <a:off x="1" y="706438"/>
            <a:ext cx="9144000" cy="769441"/>
          </a:xfrm>
          <a:prstGeom prst="rect">
            <a:avLst/>
          </a:prstGeom>
          <a:noFill/>
          <a:ln w="9525">
            <a:noFill/>
            <a:miter lim="800000"/>
            <a:headEnd/>
            <a:tailEnd/>
          </a:ln>
          <a:effectLst/>
        </p:spPr>
        <p:txBody>
          <a:bodyPr wrap="square">
            <a:spAutoFit/>
          </a:bodyPr>
          <a:lstStyle/>
          <a:p>
            <a:pPr>
              <a:defRPr/>
            </a:pPr>
            <a:r>
              <a:rPr lang="en-GB" sz="2200" dirty="0">
                <a:solidFill>
                  <a:schemeClr val="bg1"/>
                </a:solidFill>
                <a:latin typeface="Calibri" pitchFamily="34" charset="0"/>
              </a:rPr>
              <a:t>A BUOYANT PLUME or Lower Density Column has been considered as the origin of the broad bathymetric high of the Hawaiian Arch (or Hawaiian Swell)</a:t>
            </a:r>
            <a:endParaRPr lang="en-GB" sz="2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 name="Text Box 3"/>
          <p:cNvSpPr txBox="1">
            <a:spLocks noChangeArrowheads="1"/>
          </p:cNvSpPr>
          <p:nvPr/>
        </p:nvSpPr>
        <p:spPr bwMode="auto">
          <a:xfrm>
            <a:off x="0" y="1463675"/>
            <a:ext cx="3733800" cy="2308324"/>
          </a:xfrm>
          <a:prstGeom prst="rect">
            <a:avLst/>
          </a:prstGeom>
          <a:noFill/>
          <a:ln w="9525">
            <a:noFill/>
            <a:miter lim="800000"/>
            <a:headEnd/>
            <a:tailEnd/>
          </a:ln>
          <a:effectLst/>
        </p:spPr>
        <p:txBody>
          <a:bodyPr wrap="square">
            <a:spAutoFit/>
          </a:bodyPr>
          <a:lstStyle/>
          <a:p>
            <a:pPr>
              <a:defRPr/>
            </a:pPr>
            <a:r>
              <a:rPr lang="en-GB" sz="2000" dirty="0">
                <a:solidFill>
                  <a:schemeClr val="bg1"/>
                </a:solidFill>
                <a:latin typeface="Calibri" pitchFamily="34" charset="0"/>
              </a:rPr>
              <a:t>The buoyancy plume is normally attributed to a temperature difference with </a:t>
            </a:r>
            <a:r>
              <a:rPr lang="en-GB" sz="2000" dirty="0">
                <a:solidFill>
                  <a:srgbClr val="FFFF00"/>
                </a:solidFill>
                <a:latin typeface="Calibri" pitchFamily="34" charset="0"/>
              </a:rPr>
              <a:t>ΔT ~200–250 °C </a:t>
            </a:r>
            <a:r>
              <a:rPr lang="en-GB" sz="2000" dirty="0">
                <a:solidFill>
                  <a:schemeClr val="bg1"/>
                </a:solidFill>
                <a:latin typeface="Calibri" pitchFamily="34" charset="0"/>
              </a:rPr>
              <a:t>(rarely to 500 °C or down to 100 °C) between the normal mantle and upwelling plume </a:t>
            </a:r>
            <a:r>
              <a:rPr lang="en-GB" dirty="0">
                <a:solidFill>
                  <a:schemeClr val="bg1"/>
                </a:solidFill>
                <a:latin typeface="Calibri" pitchFamily="34" charset="0"/>
              </a:rPr>
              <a:t>(McKenzie and Bickle, 1988)</a:t>
            </a:r>
            <a:r>
              <a:rPr lang="en-GB" sz="2000" dirty="0">
                <a:solidFill>
                  <a:schemeClr val="bg1"/>
                </a:solidFill>
                <a:latin typeface="Calibri" pitchFamily="34" charset="0"/>
              </a:rPr>
              <a:t>.</a:t>
            </a:r>
            <a:endParaRPr lang="en-GB" sz="16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9" name="Text Box 14"/>
          <p:cNvSpPr txBox="1">
            <a:spLocks noChangeArrowheads="1"/>
          </p:cNvSpPr>
          <p:nvPr/>
        </p:nvSpPr>
        <p:spPr bwMode="auto">
          <a:xfrm>
            <a:off x="4469130" y="5986463"/>
            <a:ext cx="4674870" cy="304800"/>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a:solidFill>
                  <a:schemeClr val="bg1"/>
                </a:solidFill>
                <a:effectLst>
                  <a:outerShdw blurRad="38100" dist="38100" dir="2700000" algn="tl">
                    <a:srgbClr val="000000"/>
                  </a:outerShdw>
                </a:effectLst>
                <a:latin typeface="Calibri" pitchFamily="34" charset="0"/>
              </a:rPr>
              <a:t>Cadio</a:t>
            </a:r>
            <a:r>
              <a:rPr lang="en-GB" sz="1400" dirty="0">
                <a:solidFill>
                  <a:schemeClr val="bg1"/>
                </a:solidFill>
                <a:effectLst>
                  <a:outerShdw blurRad="38100" dist="38100" dir="2700000" algn="tl">
                    <a:srgbClr val="000000"/>
                  </a:outerShdw>
                </a:effectLst>
                <a:latin typeface="Calibri" pitchFamily="34" charset="0"/>
              </a:rPr>
              <a:t> et al., 2012 (Earth Planet. Sci. Lett., 359-360, 40-54)</a:t>
            </a:r>
          </a:p>
        </p:txBody>
      </p:sp>
      <p:pic>
        <p:nvPicPr>
          <p:cNvPr id="40970" name="Picture 10"/>
          <p:cNvPicPr>
            <a:picLocks noChangeAspect="1" noChangeArrowheads="1"/>
          </p:cNvPicPr>
          <p:nvPr/>
        </p:nvPicPr>
        <p:blipFill>
          <a:blip r:embed="rId3" cstate="print"/>
          <a:srcRect l="6253" b="3169"/>
          <a:stretch>
            <a:fillRect/>
          </a:stretch>
        </p:blipFill>
        <p:spPr bwMode="auto">
          <a:xfrm>
            <a:off x="3633788" y="1709738"/>
            <a:ext cx="5510212" cy="4257675"/>
          </a:xfrm>
          <a:prstGeom prst="rect">
            <a:avLst/>
          </a:prstGeom>
          <a:noFill/>
          <a:ln w="9525" algn="ctr">
            <a:noFill/>
            <a:miter lim="800000"/>
            <a:headEnd/>
            <a:tailEnd/>
          </a:ln>
        </p:spPr>
      </p:pic>
      <p:sp>
        <p:nvSpPr>
          <p:cNvPr id="10" name="Figura a mano libera 9"/>
          <p:cNvSpPr/>
          <p:nvPr/>
        </p:nvSpPr>
        <p:spPr bwMode="auto">
          <a:xfrm>
            <a:off x="4229100" y="2743200"/>
            <a:ext cx="3101622" cy="1943100"/>
          </a:xfrm>
          <a:custGeom>
            <a:avLst/>
            <a:gdLst>
              <a:gd name="connsiteX0" fmla="*/ 105833 w 3101622"/>
              <a:gd name="connsiteY0" fmla="*/ 364067 h 1943100"/>
              <a:gd name="connsiteX1" fmla="*/ 46567 w 3101622"/>
              <a:gd name="connsiteY1" fmla="*/ 702733 h 1943100"/>
              <a:gd name="connsiteX2" fmla="*/ 385233 w 3101622"/>
              <a:gd name="connsiteY2" fmla="*/ 1092200 h 1943100"/>
              <a:gd name="connsiteX3" fmla="*/ 1452033 w 3101622"/>
              <a:gd name="connsiteY3" fmla="*/ 1473200 h 1943100"/>
              <a:gd name="connsiteX4" fmla="*/ 2087033 w 3101622"/>
              <a:gd name="connsiteY4" fmla="*/ 1803400 h 1943100"/>
              <a:gd name="connsiteX5" fmla="*/ 2637367 w 3101622"/>
              <a:gd name="connsiteY5" fmla="*/ 1888067 h 1943100"/>
              <a:gd name="connsiteX6" fmla="*/ 3043767 w 3101622"/>
              <a:gd name="connsiteY6" fmla="*/ 1473200 h 1943100"/>
              <a:gd name="connsiteX7" fmla="*/ 2984500 w 3101622"/>
              <a:gd name="connsiteY7" fmla="*/ 872067 h 1943100"/>
              <a:gd name="connsiteX8" fmla="*/ 2510367 w 3101622"/>
              <a:gd name="connsiteY8" fmla="*/ 465667 h 1943100"/>
              <a:gd name="connsiteX9" fmla="*/ 1612900 w 3101622"/>
              <a:gd name="connsiteY9" fmla="*/ 135467 h 1943100"/>
              <a:gd name="connsiteX10" fmla="*/ 596900 w 3101622"/>
              <a:gd name="connsiteY10" fmla="*/ 33867 h 1943100"/>
              <a:gd name="connsiteX11" fmla="*/ 105833 w 3101622"/>
              <a:gd name="connsiteY11" fmla="*/ 36406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1622" h="1943100">
                <a:moveTo>
                  <a:pt x="105833" y="364067"/>
                </a:moveTo>
                <a:cubicBezTo>
                  <a:pt x="14111" y="475545"/>
                  <a:pt x="0" y="581377"/>
                  <a:pt x="46567" y="702733"/>
                </a:cubicBezTo>
                <a:cubicBezTo>
                  <a:pt x="93134" y="824089"/>
                  <a:pt x="150989" y="963789"/>
                  <a:pt x="385233" y="1092200"/>
                </a:cubicBezTo>
                <a:cubicBezTo>
                  <a:pt x="619477" y="1220611"/>
                  <a:pt x="1168400" y="1354667"/>
                  <a:pt x="1452033" y="1473200"/>
                </a:cubicBezTo>
                <a:cubicBezTo>
                  <a:pt x="1735666" y="1591733"/>
                  <a:pt x="1889477" y="1734256"/>
                  <a:pt x="2087033" y="1803400"/>
                </a:cubicBezTo>
                <a:cubicBezTo>
                  <a:pt x="2284589" y="1872544"/>
                  <a:pt x="2477911" y="1943100"/>
                  <a:pt x="2637367" y="1888067"/>
                </a:cubicBezTo>
                <a:cubicBezTo>
                  <a:pt x="2796823" y="1833034"/>
                  <a:pt x="2985912" y="1642533"/>
                  <a:pt x="3043767" y="1473200"/>
                </a:cubicBezTo>
                <a:cubicBezTo>
                  <a:pt x="3101622" y="1303867"/>
                  <a:pt x="3073400" y="1039989"/>
                  <a:pt x="2984500" y="872067"/>
                </a:cubicBezTo>
                <a:cubicBezTo>
                  <a:pt x="2895600" y="704145"/>
                  <a:pt x="2738967" y="588434"/>
                  <a:pt x="2510367" y="465667"/>
                </a:cubicBezTo>
                <a:cubicBezTo>
                  <a:pt x="2281767" y="342900"/>
                  <a:pt x="1931811" y="207434"/>
                  <a:pt x="1612900" y="135467"/>
                </a:cubicBezTo>
                <a:cubicBezTo>
                  <a:pt x="1293989" y="63500"/>
                  <a:pt x="846667" y="0"/>
                  <a:pt x="596900" y="33867"/>
                </a:cubicBezTo>
                <a:cubicBezTo>
                  <a:pt x="347133" y="67734"/>
                  <a:pt x="197555" y="252589"/>
                  <a:pt x="105833" y="364067"/>
                </a:cubicBezTo>
                <a:close/>
              </a:path>
            </a:pathLst>
          </a:custGeom>
          <a:noFill/>
          <a:ln w="38100" cap="flat" cmpd="sng" algn="ctr">
            <a:solidFill>
              <a:schemeClr val="bg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 name="Text Box 3">
            <a:extLst>
              <a:ext uri="{FF2B5EF4-FFF2-40B4-BE49-F238E27FC236}">
                <a16:creationId xmlns:a16="http://schemas.microsoft.com/office/drawing/2014/main" id="{2811A7A1-A851-8B6C-F12B-E5EF99CC3099}"/>
              </a:ext>
            </a:extLst>
          </p:cNvPr>
          <p:cNvSpPr txBox="1">
            <a:spLocks noChangeArrowheads="1"/>
          </p:cNvSpPr>
          <p:nvPr/>
        </p:nvSpPr>
        <p:spPr bwMode="auto">
          <a:xfrm>
            <a:off x="0" y="3713163"/>
            <a:ext cx="3632200" cy="2834622"/>
          </a:xfrm>
          <a:prstGeom prst="rect">
            <a:avLst/>
          </a:prstGeom>
          <a:noFill/>
          <a:ln w="9525">
            <a:noFill/>
            <a:miter lim="800000"/>
            <a:headEnd/>
            <a:tailEnd/>
          </a:ln>
          <a:effectLst/>
        </p:spPr>
        <p:txBody>
          <a:bodyPr wrap="square">
            <a:spAutoFit/>
          </a:bodyPr>
          <a:lstStyle/>
          <a:p>
            <a:pPr>
              <a:lnSpc>
                <a:spcPct val="90000"/>
              </a:lnSpc>
              <a:defRPr/>
            </a:pPr>
            <a:r>
              <a:rPr lang="en-GB" sz="2200" dirty="0">
                <a:solidFill>
                  <a:schemeClr val="bg1"/>
                </a:solidFill>
                <a:latin typeface="Calibri" pitchFamily="34" charset="0"/>
              </a:rPr>
              <a:t>In much of the literature on mantle plumes, particularly on plumes from a postulated thermal boundary layer at the core-mantle boundary, there is explicit reference to </a:t>
            </a:r>
            <a:r>
              <a:rPr lang="en-GB" sz="2200" dirty="0">
                <a:solidFill>
                  <a:srgbClr val="FFFF00"/>
                </a:solidFill>
                <a:latin typeface="Calibri" pitchFamily="34" charset="0"/>
              </a:rPr>
              <a:t>T difference between upwelling plume and ambient mantle of at least 200 °C.</a:t>
            </a:r>
            <a:endParaRPr lang="en-GB" sz="2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4" name="Text Box 14">
            <a:extLst>
              <a:ext uri="{FF2B5EF4-FFF2-40B4-BE49-F238E27FC236}">
                <a16:creationId xmlns:a16="http://schemas.microsoft.com/office/drawing/2014/main" id="{737CAD95-DB0A-B996-69A3-9ADFE85CA910}"/>
              </a:ext>
            </a:extLst>
          </p:cNvPr>
          <p:cNvSpPr txBox="1">
            <a:spLocks noChangeArrowheads="1"/>
          </p:cNvSpPr>
          <p:nvPr/>
        </p:nvSpPr>
        <p:spPr bwMode="auto">
          <a:xfrm>
            <a:off x="482600" y="6463725"/>
            <a:ext cx="3175000"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a:solidFill>
                  <a:schemeClr val="bg1"/>
                </a:solidFill>
                <a:effectLst>
                  <a:outerShdw blurRad="38100" dist="38100" dir="2700000" algn="tl">
                    <a:srgbClr val="000000"/>
                  </a:outerShdw>
                </a:effectLst>
                <a:latin typeface="Calibri" pitchFamily="34" charset="0"/>
              </a:rPr>
              <a:t>Green et al., 2001 (Eur. J. Mineral., 13, 437-451)</a:t>
            </a:r>
          </a:p>
        </p:txBody>
      </p:sp>
      <p:sp>
        <p:nvSpPr>
          <p:cNvPr id="3" name="Text Box 4">
            <a:extLst>
              <a:ext uri="{FF2B5EF4-FFF2-40B4-BE49-F238E27FC236}">
                <a16:creationId xmlns:a16="http://schemas.microsoft.com/office/drawing/2014/main" id="{82C166A4-C279-C207-228A-FA5482FA0D0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4771">
                                            <p:txEl>
                                              <p:pRg st="0" end="0"/>
                                            </p:txEl>
                                          </p:spTgt>
                                        </p:tgtEl>
                                        <p:attrNameLst>
                                          <p:attrName>style.visibility</p:attrName>
                                        </p:attrNameLst>
                                      </p:cBhvr>
                                      <p:to>
                                        <p:strVal val="visible"/>
                                      </p:to>
                                    </p:set>
                                    <p:animEffect transition="in" filter="fade">
                                      <p:cBhvr>
                                        <p:cTn id="7" dur="500"/>
                                        <p:tgtEl>
                                          <p:spTgt spid="1184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fade">
                                      <p:cBhvr>
                                        <p:cTn id="12" dur="500"/>
                                        <p:tgtEl>
                                          <p:spTgt spid="4097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edg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1" grpId="0" build="p" autoUpdateAnimBg="0"/>
      <p:bldP spid="8" grpId="0" build="p" autoUpdateAnimBg="0"/>
      <p:bldP spid="9" grpId="0"/>
      <p:bldP spid="10" grpId="0" animBg="1"/>
      <p:bldP spid="2" grpId="0" build="p" autoUpdateAnimBg="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703263"/>
            <a:ext cx="9131300" cy="830997"/>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Alternatively, the swell could actually be held up a thick harzburgitic section under the swell.</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3"/>
          <p:cNvSpPr txBox="1">
            <a:spLocks noChangeArrowheads="1"/>
          </p:cNvSpPr>
          <p:nvPr/>
        </p:nvSpPr>
        <p:spPr bwMode="auto">
          <a:xfrm>
            <a:off x="0" y="1625355"/>
            <a:ext cx="3668714" cy="1200329"/>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Why should the presence of harzburgite cause the swell?</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pic>
        <p:nvPicPr>
          <p:cNvPr id="43015" name="Picture 10"/>
          <p:cNvPicPr>
            <a:picLocks noChangeAspect="1" noChangeArrowheads="1"/>
          </p:cNvPicPr>
          <p:nvPr/>
        </p:nvPicPr>
        <p:blipFill>
          <a:blip r:embed="rId3" cstate="print"/>
          <a:srcRect l="6253" b="3169"/>
          <a:stretch>
            <a:fillRect/>
          </a:stretch>
        </p:blipFill>
        <p:spPr bwMode="auto">
          <a:xfrm>
            <a:off x="3633788" y="1709738"/>
            <a:ext cx="5510212" cy="4257675"/>
          </a:xfrm>
          <a:prstGeom prst="rect">
            <a:avLst/>
          </a:prstGeom>
          <a:noFill/>
          <a:ln w="9525" algn="ctr">
            <a:noFill/>
            <a:miter lim="800000"/>
            <a:headEnd/>
            <a:tailEnd/>
          </a:ln>
        </p:spPr>
      </p:pic>
      <p:sp>
        <p:nvSpPr>
          <p:cNvPr id="9" name="Figura a mano libera 8"/>
          <p:cNvSpPr/>
          <p:nvPr/>
        </p:nvSpPr>
        <p:spPr bwMode="auto">
          <a:xfrm>
            <a:off x="4229100" y="2743200"/>
            <a:ext cx="3101622" cy="1943100"/>
          </a:xfrm>
          <a:custGeom>
            <a:avLst/>
            <a:gdLst>
              <a:gd name="connsiteX0" fmla="*/ 105833 w 3101622"/>
              <a:gd name="connsiteY0" fmla="*/ 364067 h 1943100"/>
              <a:gd name="connsiteX1" fmla="*/ 46567 w 3101622"/>
              <a:gd name="connsiteY1" fmla="*/ 702733 h 1943100"/>
              <a:gd name="connsiteX2" fmla="*/ 385233 w 3101622"/>
              <a:gd name="connsiteY2" fmla="*/ 1092200 h 1943100"/>
              <a:gd name="connsiteX3" fmla="*/ 1452033 w 3101622"/>
              <a:gd name="connsiteY3" fmla="*/ 1473200 h 1943100"/>
              <a:gd name="connsiteX4" fmla="*/ 2087033 w 3101622"/>
              <a:gd name="connsiteY4" fmla="*/ 1803400 h 1943100"/>
              <a:gd name="connsiteX5" fmla="*/ 2637367 w 3101622"/>
              <a:gd name="connsiteY5" fmla="*/ 1888067 h 1943100"/>
              <a:gd name="connsiteX6" fmla="*/ 3043767 w 3101622"/>
              <a:gd name="connsiteY6" fmla="*/ 1473200 h 1943100"/>
              <a:gd name="connsiteX7" fmla="*/ 2984500 w 3101622"/>
              <a:gd name="connsiteY7" fmla="*/ 872067 h 1943100"/>
              <a:gd name="connsiteX8" fmla="*/ 2510367 w 3101622"/>
              <a:gd name="connsiteY8" fmla="*/ 465667 h 1943100"/>
              <a:gd name="connsiteX9" fmla="*/ 1612900 w 3101622"/>
              <a:gd name="connsiteY9" fmla="*/ 135467 h 1943100"/>
              <a:gd name="connsiteX10" fmla="*/ 596900 w 3101622"/>
              <a:gd name="connsiteY10" fmla="*/ 33867 h 1943100"/>
              <a:gd name="connsiteX11" fmla="*/ 105833 w 3101622"/>
              <a:gd name="connsiteY11" fmla="*/ 364067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1622" h="1943100">
                <a:moveTo>
                  <a:pt x="105833" y="364067"/>
                </a:moveTo>
                <a:cubicBezTo>
                  <a:pt x="14111" y="475545"/>
                  <a:pt x="0" y="581377"/>
                  <a:pt x="46567" y="702733"/>
                </a:cubicBezTo>
                <a:cubicBezTo>
                  <a:pt x="93134" y="824089"/>
                  <a:pt x="150989" y="963789"/>
                  <a:pt x="385233" y="1092200"/>
                </a:cubicBezTo>
                <a:cubicBezTo>
                  <a:pt x="619477" y="1220611"/>
                  <a:pt x="1168400" y="1354667"/>
                  <a:pt x="1452033" y="1473200"/>
                </a:cubicBezTo>
                <a:cubicBezTo>
                  <a:pt x="1735666" y="1591733"/>
                  <a:pt x="1889477" y="1734256"/>
                  <a:pt x="2087033" y="1803400"/>
                </a:cubicBezTo>
                <a:cubicBezTo>
                  <a:pt x="2284589" y="1872544"/>
                  <a:pt x="2477911" y="1943100"/>
                  <a:pt x="2637367" y="1888067"/>
                </a:cubicBezTo>
                <a:cubicBezTo>
                  <a:pt x="2796823" y="1833034"/>
                  <a:pt x="2985912" y="1642533"/>
                  <a:pt x="3043767" y="1473200"/>
                </a:cubicBezTo>
                <a:cubicBezTo>
                  <a:pt x="3101622" y="1303867"/>
                  <a:pt x="3073400" y="1039989"/>
                  <a:pt x="2984500" y="872067"/>
                </a:cubicBezTo>
                <a:cubicBezTo>
                  <a:pt x="2895600" y="704145"/>
                  <a:pt x="2738967" y="588434"/>
                  <a:pt x="2510367" y="465667"/>
                </a:cubicBezTo>
                <a:cubicBezTo>
                  <a:pt x="2281767" y="342900"/>
                  <a:pt x="1931811" y="207434"/>
                  <a:pt x="1612900" y="135467"/>
                </a:cubicBezTo>
                <a:cubicBezTo>
                  <a:pt x="1293989" y="63500"/>
                  <a:pt x="846667" y="0"/>
                  <a:pt x="596900" y="33867"/>
                </a:cubicBezTo>
                <a:cubicBezTo>
                  <a:pt x="347133" y="67734"/>
                  <a:pt x="197555" y="252589"/>
                  <a:pt x="105833" y="364067"/>
                </a:cubicBezTo>
                <a:close/>
              </a:path>
            </a:pathLst>
          </a:custGeom>
          <a:noFill/>
          <a:ln w="38100" cap="flat" cmpd="sng" algn="ctr">
            <a:solidFill>
              <a:schemeClr val="bg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3" name="Text Box 3"/>
          <p:cNvSpPr txBox="1">
            <a:spLocks noChangeArrowheads="1"/>
          </p:cNvSpPr>
          <p:nvPr/>
        </p:nvSpPr>
        <p:spPr bwMode="auto">
          <a:xfrm>
            <a:off x="0" y="2972532"/>
            <a:ext cx="3668714" cy="1200329"/>
          </a:xfrm>
          <a:prstGeom prst="rect">
            <a:avLst/>
          </a:prstGeom>
          <a:noFill/>
          <a:ln w="9525">
            <a:noFill/>
            <a:miter lim="800000"/>
            <a:headEnd/>
            <a:tailEnd/>
          </a:ln>
          <a:effectLst/>
        </p:spPr>
        <p:txBody>
          <a:bodyPr wrap="square">
            <a:spAutoFit/>
          </a:bodyPr>
          <a:lstStyle/>
          <a:p>
            <a:pPr>
              <a:defRPr/>
            </a:pPr>
            <a:r>
              <a:rPr lang="en-GB" sz="2400" dirty="0">
                <a:solidFill>
                  <a:schemeClr val="bg1"/>
                </a:solidFill>
                <a:latin typeface="Calibri" pitchFamily="34" charset="0"/>
              </a:rPr>
              <a:t>Is harzburgite depleted or enriched in terms of major element content?</a:t>
            </a:r>
            <a:endParaRPr lang="en-GB"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5" name="Text Box 3"/>
          <p:cNvSpPr txBox="1">
            <a:spLocks noChangeArrowheads="1"/>
          </p:cNvSpPr>
          <p:nvPr/>
        </p:nvSpPr>
        <p:spPr bwMode="auto">
          <a:xfrm>
            <a:off x="433390" y="4475040"/>
            <a:ext cx="2716210" cy="1077218"/>
          </a:xfrm>
          <a:prstGeom prst="rect">
            <a:avLst/>
          </a:prstGeom>
          <a:noFill/>
          <a:ln w="9525">
            <a:noFill/>
            <a:miter lim="800000"/>
            <a:headEnd/>
            <a:tailEnd/>
          </a:ln>
          <a:effectLst/>
        </p:spPr>
        <p:txBody>
          <a:bodyPr wrap="square">
            <a:spAutoFit/>
          </a:bodyPr>
          <a:lstStyle/>
          <a:p>
            <a:pPr algn="ctr">
              <a:defRPr/>
            </a:pPr>
            <a:r>
              <a:rPr lang="en-GB" sz="3200" dirty="0">
                <a:solidFill>
                  <a:schemeClr val="bg1"/>
                </a:solidFill>
                <a:latin typeface="Calibri" pitchFamily="34" charset="0"/>
              </a:rPr>
              <a:t>Is it Fe-rich or Fe-poor?</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2" name="Text Box 14"/>
          <p:cNvSpPr txBox="1">
            <a:spLocks noChangeArrowheads="1"/>
          </p:cNvSpPr>
          <p:nvPr/>
        </p:nvSpPr>
        <p:spPr bwMode="auto">
          <a:xfrm>
            <a:off x="4469130" y="5986463"/>
            <a:ext cx="4674870" cy="304800"/>
          </a:xfrm>
          <a:prstGeom prst="rect">
            <a:avLst/>
          </a:prstGeom>
          <a:noFill/>
          <a:ln w="9525" algn="ctr">
            <a:noFill/>
            <a:miter lim="800000"/>
            <a:headEnd/>
            <a:tailEnd/>
          </a:ln>
          <a:effectLst/>
        </p:spPr>
        <p:txBody>
          <a:bodyPr wrap="square">
            <a:spAutoFit/>
          </a:bodyPr>
          <a:lstStyle/>
          <a:p>
            <a:pPr algn="r">
              <a:spcBef>
                <a:spcPct val="50000"/>
              </a:spcBef>
              <a:defRPr/>
            </a:pPr>
            <a:r>
              <a:rPr lang="en-GB" sz="1400" dirty="0" err="1">
                <a:solidFill>
                  <a:schemeClr val="bg1"/>
                </a:solidFill>
                <a:effectLst>
                  <a:outerShdw blurRad="38100" dist="38100" dir="2700000" algn="tl">
                    <a:srgbClr val="000000"/>
                  </a:outerShdw>
                </a:effectLst>
                <a:latin typeface="Calibri" pitchFamily="34" charset="0"/>
              </a:rPr>
              <a:t>Cadio</a:t>
            </a:r>
            <a:r>
              <a:rPr lang="en-GB" sz="1400" dirty="0">
                <a:solidFill>
                  <a:schemeClr val="bg1"/>
                </a:solidFill>
                <a:effectLst>
                  <a:outerShdw blurRad="38100" dist="38100" dir="2700000" algn="tl">
                    <a:srgbClr val="000000"/>
                  </a:outerShdw>
                </a:effectLst>
                <a:latin typeface="Calibri" pitchFamily="34" charset="0"/>
              </a:rPr>
              <a:t> et al., 2012 (Earth Planet. Sci. Lett., 359-360, 40-54)</a:t>
            </a:r>
          </a:p>
        </p:txBody>
      </p:sp>
      <p:sp>
        <p:nvSpPr>
          <p:cNvPr id="2" name="Text Box 4">
            <a:extLst>
              <a:ext uri="{FF2B5EF4-FFF2-40B4-BE49-F238E27FC236}">
                <a16:creationId xmlns:a16="http://schemas.microsoft.com/office/drawing/2014/main" id="{97F315B0-EDC3-7A5C-4538-892F33179CAC}"/>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3" grpId="0" build="p" autoUpdateAnimBg="0"/>
      <p:bldP spid="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0" y="746125"/>
            <a:ext cx="9124950" cy="954107"/>
          </a:xfrm>
          <a:prstGeom prst="rect">
            <a:avLst/>
          </a:prstGeom>
          <a:noFill/>
          <a:ln w="9525">
            <a:noFill/>
            <a:miter lim="800000"/>
            <a:headEnd/>
            <a:tailEnd/>
          </a:ln>
          <a:effectLst/>
        </p:spPr>
        <p:txBody>
          <a:bodyPr wrap="square">
            <a:spAutoFit/>
          </a:bodyPr>
          <a:lstStyle/>
          <a:p>
            <a:pPr algn="ct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The idea of an “ambient” mantle Tp close to 1300 °C remains the classical approach also in modern petrology studies.</a:t>
            </a:r>
          </a:p>
        </p:txBody>
      </p:sp>
      <p:pic>
        <p:nvPicPr>
          <p:cNvPr id="3" name="Immagine 2"/>
          <p:cNvPicPr>
            <a:picLocks noChangeAspect="1"/>
          </p:cNvPicPr>
          <p:nvPr/>
        </p:nvPicPr>
        <p:blipFill rotWithShape="1">
          <a:blip r:embed="rId3" cstate="print"/>
          <a:srcRect l="2094" r="2356"/>
          <a:stretch/>
        </p:blipFill>
        <p:spPr>
          <a:xfrm>
            <a:off x="2171700" y="1658860"/>
            <a:ext cx="6953250" cy="5199140"/>
          </a:xfrm>
          <a:prstGeom prst="rect">
            <a:avLst/>
          </a:prstGeom>
        </p:spPr>
      </p:pic>
      <p:sp>
        <p:nvSpPr>
          <p:cNvPr id="26" name="Text Box 3"/>
          <p:cNvSpPr txBox="1">
            <a:spLocks noChangeArrowheads="1"/>
          </p:cNvSpPr>
          <p:nvPr/>
        </p:nvSpPr>
        <p:spPr bwMode="auto">
          <a:xfrm>
            <a:off x="355600" y="5934670"/>
            <a:ext cx="1816100" cy="923330"/>
          </a:xfrm>
          <a:prstGeom prst="rect">
            <a:avLst/>
          </a:prstGeom>
          <a:noFill/>
          <a:ln w="9525">
            <a:noFill/>
            <a:miter lim="800000"/>
            <a:headEnd/>
            <a:tailEnd/>
          </a:ln>
          <a:effectLst/>
        </p:spPr>
        <p:txBody>
          <a:bodyPr wrap="square">
            <a:spAutoFit/>
          </a:bodyPr>
          <a:lstStyle/>
          <a:p>
            <a:pPr algn="ctr">
              <a:defRPr/>
            </a:pPr>
            <a:r>
              <a:rPr lang="en-GB" dirty="0" err="1">
                <a:solidFill>
                  <a:schemeClr val="bg1"/>
                </a:solidFill>
                <a:effectLst>
                  <a:outerShdw blurRad="38100" dist="38100" dir="2700000" algn="tl">
                    <a:srgbClr val="000000"/>
                  </a:outerShdw>
                </a:effectLst>
                <a:latin typeface="Calibri" pitchFamily="34" charset="0"/>
                <a:sym typeface="Wingdings" pitchFamily="2" charset="2"/>
              </a:rPr>
              <a:t>Guimaraes</a:t>
            </a:r>
            <a:r>
              <a:rPr lang="en-GB" dirty="0">
                <a:solidFill>
                  <a:schemeClr val="bg1"/>
                </a:solidFill>
                <a:effectLst>
                  <a:outerShdw blurRad="38100" dist="38100" dir="2700000" algn="tl">
                    <a:srgbClr val="000000"/>
                  </a:outerShdw>
                </a:effectLst>
                <a:latin typeface="Calibri" pitchFamily="34" charset="0"/>
                <a:sym typeface="Wingdings" pitchFamily="2" charset="2"/>
              </a:rPr>
              <a:t> et al. 2020 (EPSL, 536, 116147)</a:t>
            </a:r>
          </a:p>
        </p:txBody>
      </p:sp>
      <p:cxnSp>
        <p:nvCxnSpPr>
          <p:cNvPr id="5" name="Connettore 1 4"/>
          <p:cNvCxnSpPr/>
          <p:nvPr/>
        </p:nvCxnSpPr>
        <p:spPr bwMode="auto">
          <a:xfrm flipH="1" flipV="1">
            <a:off x="3784600" y="2154247"/>
            <a:ext cx="355600" cy="27733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9" name="Connettore 1 28"/>
          <p:cNvCxnSpPr/>
          <p:nvPr/>
        </p:nvCxnSpPr>
        <p:spPr bwMode="auto">
          <a:xfrm flipH="1" flipV="1">
            <a:off x="8083550" y="2154247"/>
            <a:ext cx="355600" cy="27733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0" name="Connettore 1 29"/>
          <p:cNvCxnSpPr/>
          <p:nvPr/>
        </p:nvCxnSpPr>
        <p:spPr bwMode="auto">
          <a:xfrm flipH="1" flipV="1">
            <a:off x="5905499" y="2154247"/>
            <a:ext cx="215901" cy="2735253"/>
          </a:xfrm>
          <a:prstGeom prst="line">
            <a:avLst/>
          </a:prstGeom>
          <a:noFill/>
          <a:ln w="1905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cxnSp>
      <p:sp>
        <p:nvSpPr>
          <p:cNvPr id="9" name="Ovale 8"/>
          <p:cNvSpPr/>
          <p:nvPr/>
        </p:nvSpPr>
        <p:spPr bwMode="auto">
          <a:xfrm>
            <a:off x="3587750"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Ovale 33"/>
          <p:cNvSpPr/>
          <p:nvPr/>
        </p:nvSpPr>
        <p:spPr bwMode="auto">
          <a:xfrm>
            <a:off x="5709525"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Ovale 34"/>
          <p:cNvSpPr/>
          <p:nvPr/>
        </p:nvSpPr>
        <p:spPr bwMode="auto">
          <a:xfrm>
            <a:off x="7899400" y="1955800"/>
            <a:ext cx="396000" cy="396000"/>
          </a:xfrm>
          <a:prstGeom prst="ellipse">
            <a:avLst/>
          </a:prstGeom>
          <a:solidFill>
            <a:srgbClr val="0066FF"/>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Text Box 3"/>
          <p:cNvSpPr txBox="1">
            <a:spLocks noChangeArrowheads="1"/>
          </p:cNvSpPr>
          <p:nvPr/>
        </p:nvSpPr>
        <p:spPr bwMode="auto">
          <a:xfrm>
            <a:off x="0" y="2616925"/>
            <a:ext cx="2171701" cy="1938992"/>
          </a:xfrm>
          <a:prstGeom prst="rect">
            <a:avLst/>
          </a:prstGeom>
          <a:noFill/>
          <a:ln w="9525">
            <a:noFill/>
            <a:miter lim="800000"/>
            <a:headEnd/>
            <a:tailEnd/>
          </a:ln>
          <a:effectLst/>
        </p:spPr>
        <p:txBody>
          <a:bodyPr wrap="square">
            <a:spAutoFit/>
          </a:bodyPr>
          <a:lstStyle/>
          <a:p>
            <a:pPr>
              <a:defRPr/>
            </a:pPr>
            <a:r>
              <a:rPr lang="en-GB" sz="2400" dirty="0">
                <a:solidFill>
                  <a:srgbClr val="FFFF00"/>
                </a:solidFill>
                <a:effectLst>
                  <a:outerShdw blurRad="38100" dist="38100" dir="2700000" algn="tl">
                    <a:srgbClr val="000000"/>
                  </a:outerShdw>
                </a:effectLst>
                <a:latin typeface="Calibri" pitchFamily="34" charset="0"/>
                <a:sym typeface="Wingdings" pitchFamily="2" charset="2"/>
              </a:rPr>
              <a:t>The sub-lithospheric mantle Tp is assumed to be ~1300 °C</a:t>
            </a:r>
          </a:p>
        </p:txBody>
      </p:sp>
      <p:sp>
        <p:nvSpPr>
          <p:cNvPr id="2" name="Text Box 4">
            <a:extLst>
              <a:ext uri="{FF2B5EF4-FFF2-40B4-BE49-F238E27FC236}">
                <a16:creationId xmlns:a16="http://schemas.microsoft.com/office/drawing/2014/main" id="{5CC75C10-A130-8E82-AD5A-4D4D73C7DF4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3546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1000"/>
                                        <p:tgtEl>
                                          <p:spTgt spid="3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10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26" grpId="0"/>
      <p:bldP spid="9" grpId="0" animBg="1"/>
      <p:bldP spid="34" grpId="0" animBg="1"/>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152400" y="894862"/>
            <a:ext cx="8782050" cy="2631490"/>
          </a:xfrm>
          <a:prstGeom prst="rect">
            <a:avLst/>
          </a:prstGeom>
          <a:noFill/>
          <a:ln w="9525">
            <a:noFill/>
            <a:miter lim="800000"/>
            <a:headEnd/>
            <a:tailEnd/>
          </a:ln>
          <a:effectLst/>
        </p:spPr>
        <p:txBody>
          <a:bodyPr wrap="square">
            <a:spAutoFit/>
          </a:bodyPr>
          <a:lstStyle/>
          <a:p>
            <a:pPr>
              <a:spcAft>
                <a:spcPts val="1800"/>
              </a:spcAft>
            </a:pPr>
            <a:r>
              <a:rPr lang="en-GB" sz="3000" dirty="0">
                <a:solidFill>
                  <a:schemeClr val="bg1"/>
                </a:solidFill>
                <a:latin typeface="Calibri" pitchFamily="34" charset="0"/>
              </a:rPr>
              <a:t>At the CMB, the magnitude of the thermal and chemical boundary layers exceeds those at the surface.</a:t>
            </a:r>
          </a:p>
          <a:p>
            <a:pPr>
              <a:spcAft>
                <a:spcPts val="1200"/>
              </a:spcAft>
            </a:pPr>
            <a:r>
              <a:rPr lang="en-GB" sz="3000" dirty="0">
                <a:solidFill>
                  <a:schemeClr val="bg1"/>
                </a:solidFill>
                <a:latin typeface="Calibri" pitchFamily="34" charset="0"/>
              </a:rPr>
              <a:t>The density, chemistry, viscosity and temperature contrast between mantle and core is larger than that between crust and atmosphere.</a:t>
            </a:r>
            <a:endParaRPr lang="en-GB" sz="30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6" name="Text Box 7"/>
          <p:cNvSpPr txBox="1">
            <a:spLocks noChangeArrowheads="1"/>
          </p:cNvSpPr>
          <p:nvPr/>
        </p:nvSpPr>
        <p:spPr bwMode="auto">
          <a:xfrm>
            <a:off x="12699" y="5200785"/>
            <a:ext cx="3935413"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Symbol" panose="05050102010706020507" pitchFamily="18" charset="2"/>
              </a:rPr>
              <a:t>r</a:t>
            </a:r>
            <a:r>
              <a:rPr lang="en-GB" sz="2400" baseline="-25000" dirty="0" err="1">
                <a:solidFill>
                  <a:schemeClr val="bg1"/>
                </a:solidFill>
                <a:latin typeface="Calibri" pitchFamily="34" charset="0"/>
              </a:rPr>
              <a:t>lower</a:t>
            </a:r>
            <a:r>
              <a:rPr lang="en-GB" sz="2400" baseline="-25000" dirty="0">
                <a:solidFill>
                  <a:schemeClr val="bg1"/>
                </a:solidFill>
                <a:latin typeface="Calibri" pitchFamily="34" charset="0"/>
              </a:rPr>
              <a:t> mantle</a:t>
            </a:r>
            <a:r>
              <a:rPr lang="en-GB" sz="2400" dirty="0">
                <a:solidFill>
                  <a:schemeClr val="bg1"/>
                </a:solidFill>
                <a:latin typeface="Calibri" pitchFamily="34" charset="0"/>
              </a:rPr>
              <a:t>: ~4.5 g/cm</a:t>
            </a:r>
            <a:r>
              <a:rPr lang="en-GB" sz="2400" baseline="30000" dirty="0">
                <a:solidFill>
                  <a:schemeClr val="bg1"/>
                </a:solidFill>
                <a:latin typeface="Calibri" pitchFamily="34" charset="0"/>
              </a:rPr>
              <a:t>3</a:t>
            </a:r>
            <a:r>
              <a:rPr lang="en-GB" sz="2400" dirty="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 name="Text Box 7"/>
          <p:cNvSpPr txBox="1">
            <a:spLocks noChangeArrowheads="1"/>
          </p:cNvSpPr>
          <p:nvPr/>
        </p:nvSpPr>
        <p:spPr bwMode="auto">
          <a:xfrm>
            <a:off x="3035300" y="5200785"/>
            <a:ext cx="3530600"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Symbol" panose="05050102010706020507" pitchFamily="18" charset="2"/>
              </a:rPr>
              <a:t>r</a:t>
            </a:r>
            <a:r>
              <a:rPr lang="en-GB" sz="2400" baseline="-25000" dirty="0" err="1">
                <a:solidFill>
                  <a:schemeClr val="bg1"/>
                </a:solidFill>
                <a:latin typeface="Calibri" pitchFamily="34" charset="0"/>
              </a:rPr>
              <a:t>liquid</a:t>
            </a:r>
            <a:r>
              <a:rPr lang="en-GB" sz="2400" baseline="-25000" dirty="0">
                <a:solidFill>
                  <a:schemeClr val="bg1"/>
                </a:solidFill>
                <a:latin typeface="Calibri" pitchFamily="34" charset="0"/>
              </a:rPr>
              <a:t> core</a:t>
            </a:r>
            <a:r>
              <a:rPr lang="en-GB" sz="2400" dirty="0">
                <a:solidFill>
                  <a:schemeClr val="bg1"/>
                </a:solidFill>
                <a:latin typeface="Calibri" pitchFamily="34" charset="0"/>
              </a:rPr>
              <a:t>: ~10-12 g/cm</a:t>
            </a:r>
            <a:r>
              <a:rPr lang="en-GB" sz="2400" baseline="30000" dirty="0">
                <a:solidFill>
                  <a:schemeClr val="bg1"/>
                </a:solidFill>
                <a:latin typeface="Calibri" pitchFamily="34" charset="0"/>
              </a:rPr>
              <a:t>3</a:t>
            </a:r>
            <a:r>
              <a:rPr lang="en-GB" sz="2400" dirty="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8" name="Text Box 7"/>
          <p:cNvSpPr txBox="1">
            <a:spLocks noChangeArrowheads="1"/>
          </p:cNvSpPr>
          <p:nvPr/>
        </p:nvSpPr>
        <p:spPr bwMode="auto">
          <a:xfrm>
            <a:off x="6084888" y="5137285"/>
            <a:ext cx="3059112" cy="584775"/>
          </a:xfrm>
          <a:prstGeom prst="rect">
            <a:avLst/>
          </a:prstGeom>
          <a:noFill/>
          <a:ln w="9525">
            <a:noFill/>
            <a:miter lim="800000"/>
            <a:headEnd/>
            <a:tailEnd/>
          </a:ln>
          <a:effectLst/>
        </p:spPr>
        <p:txBody>
          <a:bodyPr wrap="square">
            <a:spAutoFit/>
          </a:bodyPr>
          <a:lstStyle/>
          <a:p>
            <a:pPr>
              <a:spcAft>
                <a:spcPts val="0"/>
              </a:spcAft>
            </a:pPr>
            <a:r>
              <a:rPr lang="en-GB" sz="3200" dirty="0">
                <a:solidFill>
                  <a:srgbClr val="FFFF00"/>
                </a:solidFill>
                <a:latin typeface="Symbol" panose="05050102010706020507" pitchFamily="18" charset="2"/>
              </a:rPr>
              <a:t>Dr</a:t>
            </a:r>
            <a:r>
              <a:rPr lang="en-GB" sz="3200" dirty="0">
                <a:solidFill>
                  <a:schemeClr val="bg1"/>
                </a:solidFill>
                <a:latin typeface="Calibri" pitchFamily="34" charset="0"/>
              </a:rPr>
              <a:t>: ~5.5-7 g/cm</a:t>
            </a:r>
            <a:r>
              <a:rPr lang="en-GB" sz="3200" baseline="30000" dirty="0">
                <a:solidFill>
                  <a:schemeClr val="bg1"/>
                </a:solidFill>
                <a:latin typeface="Calibri" pitchFamily="34" charset="0"/>
              </a:rPr>
              <a:t>3</a:t>
            </a:r>
            <a:r>
              <a:rPr lang="en-GB" sz="3200" dirty="0">
                <a:solidFill>
                  <a:schemeClr val="bg1"/>
                </a:solidFill>
                <a:latin typeface="Calibri" pitchFamily="34" charset="0"/>
              </a:rPr>
              <a:t> </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0" name="Text Box 7"/>
          <p:cNvSpPr txBox="1">
            <a:spLocks noChangeArrowheads="1"/>
          </p:cNvSpPr>
          <p:nvPr/>
        </p:nvSpPr>
        <p:spPr bwMode="auto">
          <a:xfrm>
            <a:off x="12699" y="3741426"/>
            <a:ext cx="2844801"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Symbol" panose="05050102010706020507" pitchFamily="18" charset="2"/>
              </a:rPr>
              <a:t>r</a:t>
            </a:r>
            <a:r>
              <a:rPr lang="en-GB" sz="2400" baseline="-25000" dirty="0" err="1">
                <a:solidFill>
                  <a:schemeClr val="bg1"/>
                </a:solidFill>
                <a:latin typeface="Calibri" pitchFamily="34" charset="0"/>
              </a:rPr>
              <a:t>air</a:t>
            </a:r>
            <a:r>
              <a:rPr lang="en-GB" sz="2400" dirty="0">
                <a:solidFill>
                  <a:schemeClr val="bg1"/>
                </a:solidFill>
                <a:latin typeface="Calibri" pitchFamily="34" charset="0"/>
              </a:rPr>
              <a:t>: ~0.001 g/cm</a:t>
            </a:r>
            <a:r>
              <a:rPr lang="en-GB" sz="2400" baseline="30000" dirty="0">
                <a:solidFill>
                  <a:schemeClr val="bg1"/>
                </a:solidFill>
                <a:latin typeface="Calibri" pitchFamily="34" charset="0"/>
              </a:rPr>
              <a:t>3</a:t>
            </a:r>
            <a:r>
              <a:rPr lang="en-GB" sz="2400" dirty="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1" name="Text Box 7"/>
          <p:cNvSpPr txBox="1">
            <a:spLocks noChangeArrowheads="1"/>
          </p:cNvSpPr>
          <p:nvPr/>
        </p:nvSpPr>
        <p:spPr bwMode="auto">
          <a:xfrm>
            <a:off x="3035300" y="3741426"/>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Symbol" panose="05050102010706020507" pitchFamily="18" charset="2"/>
              </a:rPr>
              <a:t>r</a:t>
            </a:r>
            <a:r>
              <a:rPr lang="en-GB" sz="2400" baseline="-25000" dirty="0" err="1">
                <a:solidFill>
                  <a:schemeClr val="bg1"/>
                </a:solidFill>
                <a:latin typeface="Calibri" pitchFamily="34" charset="0"/>
              </a:rPr>
              <a:t>upper</a:t>
            </a:r>
            <a:r>
              <a:rPr lang="en-GB" sz="2400" baseline="-25000" dirty="0">
                <a:solidFill>
                  <a:schemeClr val="bg1"/>
                </a:solidFill>
                <a:latin typeface="Calibri" pitchFamily="34" charset="0"/>
              </a:rPr>
              <a:t> crust</a:t>
            </a:r>
            <a:r>
              <a:rPr lang="en-GB" sz="2400" dirty="0">
                <a:solidFill>
                  <a:schemeClr val="bg1"/>
                </a:solidFill>
                <a:latin typeface="Calibri" pitchFamily="34" charset="0"/>
              </a:rPr>
              <a:t>: ~2.8 g/cm</a:t>
            </a:r>
            <a:r>
              <a:rPr lang="en-GB" sz="2400" baseline="30000" dirty="0">
                <a:solidFill>
                  <a:schemeClr val="bg1"/>
                </a:solidFill>
                <a:latin typeface="Calibri" pitchFamily="34" charset="0"/>
              </a:rPr>
              <a:t>3</a:t>
            </a:r>
            <a:r>
              <a:rPr lang="en-GB" sz="2400" dirty="0">
                <a:solidFill>
                  <a:schemeClr val="bg1"/>
                </a:solidFill>
                <a:latin typeface="Calibri" pitchFamily="34" charset="0"/>
              </a:rPr>
              <a:t> </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2" name="Text Box 7"/>
          <p:cNvSpPr txBox="1">
            <a:spLocks noChangeArrowheads="1"/>
          </p:cNvSpPr>
          <p:nvPr/>
        </p:nvSpPr>
        <p:spPr bwMode="auto">
          <a:xfrm>
            <a:off x="6084888" y="3677926"/>
            <a:ext cx="3059112" cy="584775"/>
          </a:xfrm>
          <a:prstGeom prst="rect">
            <a:avLst/>
          </a:prstGeom>
          <a:noFill/>
          <a:ln w="9525">
            <a:noFill/>
            <a:miter lim="800000"/>
            <a:headEnd/>
            <a:tailEnd/>
          </a:ln>
          <a:effectLst/>
        </p:spPr>
        <p:txBody>
          <a:bodyPr wrap="square">
            <a:spAutoFit/>
          </a:bodyPr>
          <a:lstStyle/>
          <a:p>
            <a:pPr>
              <a:spcAft>
                <a:spcPts val="0"/>
              </a:spcAft>
            </a:pPr>
            <a:r>
              <a:rPr lang="en-GB" sz="3200" dirty="0">
                <a:solidFill>
                  <a:srgbClr val="FFFF00"/>
                </a:solidFill>
                <a:latin typeface="Symbol" panose="05050102010706020507" pitchFamily="18" charset="2"/>
              </a:rPr>
              <a:t>Dr</a:t>
            </a:r>
            <a:r>
              <a:rPr lang="en-GB" sz="3200" dirty="0">
                <a:solidFill>
                  <a:schemeClr val="bg1"/>
                </a:solidFill>
                <a:latin typeface="Calibri" pitchFamily="34" charset="0"/>
              </a:rPr>
              <a:t>: ~2.8 g/cm</a:t>
            </a:r>
            <a:r>
              <a:rPr lang="en-GB" sz="3200" baseline="30000" dirty="0">
                <a:solidFill>
                  <a:schemeClr val="bg1"/>
                </a:solidFill>
                <a:latin typeface="Calibri" pitchFamily="34" charset="0"/>
              </a:rPr>
              <a:t>3</a:t>
            </a:r>
            <a:r>
              <a:rPr lang="en-GB" sz="3200" dirty="0">
                <a:solidFill>
                  <a:schemeClr val="bg1"/>
                </a:solidFill>
                <a:latin typeface="Calibri" pitchFamily="34" charset="0"/>
              </a:rPr>
              <a:t> </a:t>
            </a:r>
            <a:endParaRPr lang="en-GB" sz="32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13" name="Text Box 7"/>
          <p:cNvSpPr txBox="1">
            <a:spLocks noChangeArrowheads="1"/>
          </p:cNvSpPr>
          <p:nvPr/>
        </p:nvSpPr>
        <p:spPr bwMode="auto">
          <a:xfrm>
            <a:off x="12699" y="4296537"/>
            <a:ext cx="2844801"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Calibri" panose="020F0502020204030204" pitchFamily="34" charset="0"/>
                <a:cs typeface="Calibri" panose="020F0502020204030204" pitchFamily="34" charset="0"/>
              </a:rPr>
              <a:t>T</a:t>
            </a:r>
            <a:r>
              <a:rPr lang="en-GB" sz="2400" baseline="-25000" dirty="0" err="1">
                <a:solidFill>
                  <a:schemeClr val="bg1"/>
                </a:solidFill>
                <a:latin typeface="Calibri" pitchFamily="34" charset="0"/>
                <a:cs typeface="Calibri" panose="020F0502020204030204" pitchFamily="34" charset="0"/>
              </a:rPr>
              <a:t>air</a:t>
            </a:r>
            <a:r>
              <a:rPr lang="en-GB" sz="2400" dirty="0">
                <a:solidFill>
                  <a:schemeClr val="bg1"/>
                </a:solidFill>
                <a:latin typeface="Calibri" pitchFamily="34" charset="0"/>
                <a:cs typeface="Calibri" panose="020F0502020204030204" pitchFamily="34" charset="0"/>
              </a:rPr>
              <a:t>: ~14 °C </a:t>
            </a:r>
            <a:endParaRPr lang="en-GB" sz="24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4" name="Text Box 7"/>
          <p:cNvSpPr txBox="1">
            <a:spLocks noChangeArrowheads="1"/>
          </p:cNvSpPr>
          <p:nvPr/>
        </p:nvSpPr>
        <p:spPr bwMode="auto">
          <a:xfrm>
            <a:off x="3035300" y="4296537"/>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Calibri" panose="020F0502020204030204" pitchFamily="34" charset="0"/>
                <a:cs typeface="Calibri" panose="020F0502020204030204" pitchFamily="34" charset="0"/>
              </a:rPr>
              <a:t>T</a:t>
            </a:r>
            <a:r>
              <a:rPr lang="en-GB" sz="2400" baseline="-25000" dirty="0" err="1">
                <a:solidFill>
                  <a:schemeClr val="bg1"/>
                </a:solidFill>
                <a:latin typeface="Calibri" pitchFamily="34" charset="0"/>
                <a:cs typeface="Calibri" panose="020F0502020204030204" pitchFamily="34" charset="0"/>
              </a:rPr>
              <a:t>Moho</a:t>
            </a:r>
            <a:r>
              <a:rPr lang="en-GB" sz="2400" dirty="0">
                <a:solidFill>
                  <a:schemeClr val="bg1"/>
                </a:solidFill>
                <a:latin typeface="Calibri" pitchFamily="34" charset="0"/>
                <a:cs typeface="Calibri" panose="020F0502020204030204" pitchFamily="34" charset="0"/>
              </a:rPr>
              <a:t>: ~500-800 °C </a:t>
            </a:r>
            <a:endParaRPr lang="en-GB" sz="24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5" name="Text Box 7"/>
          <p:cNvSpPr txBox="1">
            <a:spLocks noChangeArrowheads="1"/>
          </p:cNvSpPr>
          <p:nvPr/>
        </p:nvSpPr>
        <p:spPr bwMode="auto">
          <a:xfrm>
            <a:off x="6084888" y="4233037"/>
            <a:ext cx="3059112" cy="584775"/>
          </a:xfrm>
          <a:prstGeom prst="rect">
            <a:avLst/>
          </a:prstGeom>
          <a:noFill/>
          <a:ln w="9525">
            <a:noFill/>
            <a:miter lim="800000"/>
            <a:headEnd/>
            <a:tailEnd/>
          </a:ln>
          <a:effectLst/>
        </p:spPr>
        <p:txBody>
          <a:bodyPr wrap="square">
            <a:spAutoFit/>
          </a:bodyPr>
          <a:lstStyle/>
          <a:p>
            <a:pPr>
              <a:spcAft>
                <a:spcPts val="0"/>
              </a:spcAft>
            </a:pPr>
            <a:r>
              <a:rPr lang="en-GB" sz="3200" dirty="0">
                <a:solidFill>
                  <a:srgbClr val="FFFF00"/>
                </a:solidFill>
                <a:latin typeface="Symbol" panose="05050102010706020507" pitchFamily="18" charset="2"/>
                <a:cs typeface="Calibri" panose="020F0502020204030204" pitchFamily="34" charset="0"/>
              </a:rPr>
              <a:t>D</a:t>
            </a:r>
            <a:r>
              <a:rPr lang="en-GB" sz="3200" dirty="0">
                <a:solidFill>
                  <a:srgbClr val="FFFF00"/>
                </a:solidFill>
                <a:latin typeface="Calibri" panose="020F0502020204030204" pitchFamily="34" charset="0"/>
                <a:cs typeface="Calibri" panose="020F0502020204030204" pitchFamily="34" charset="0"/>
              </a:rPr>
              <a:t>T</a:t>
            </a:r>
            <a:r>
              <a:rPr lang="en-GB" sz="3200" dirty="0">
                <a:solidFill>
                  <a:schemeClr val="bg1"/>
                </a:solidFill>
                <a:latin typeface="Calibri" pitchFamily="34" charset="0"/>
                <a:cs typeface="Calibri" panose="020F0502020204030204" pitchFamily="34" charset="0"/>
              </a:rPr>
              <a:t>: ~500-800 °C </a:t>
            </a:r>
            <a:endParaRPr lang="en-GB" sz="32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6" name="Text Box 7"/>
          <p:cNvSpPr txBox="1">
            <a:spLocks noChangeArrowheads="1"/>
          </p:cNvSpPr>
          <p:nvPr/>
        </p:nvSpPr>
        <p:spPr bwMode="auto">
          <a:xfrm>
            <a:off x="12699" y="5696137"/>
            <a:ext cx="3632201"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Calibri" panose="020F0502020204030204" pitchFamily="34" charset="0"/>
                <a:cs typeface="Calibri" panose="020F0502020204030204" pitchFamily="34" charset="0"/>
              </a:rPr>
              <a:t>T</a:t>
            </a:r>
            <a:r>
              <a:rPr lang="en-GB" sz="2000" baseline="-25000" dirty="0" err="1">
                <a:solidFill>
                  <a:schemeClr val="bg1"/>
                </a:solidFill>
                <a:latin typeface="Calibri" pitchFamily="34" charset="0"/>
                <a:cs typeface="Calibri" panose="020F0502020204030204" pitchFamily="34" charset="0"/>
              </a:rPr>
              <a:t>lower</a:t>
            </a:r>
            <a:r>
              <a:rPr lang="en-GB" sz="2000" baseline="-25000" dirty="0">
                <a:solidFill>
                  <a:schemeClr val="bg1"/>
                </a:solidFill>
                <a:latin typeface="Calibri" pitchFamily="34" charset="0"/>
                <a:cs typeface="Calibri" panose="020F0502020204030204" pitchFamily="34" charset="0"/>
              </a:rPr>
              <a:t> mantle</a:t>
            </a:r>
            <a:r>
              <a:rPr lang="en-GB" sz="2000" dirty="0">
                <a:solidFill>
                  <a:schemeClr val="bg1"/>
                </a:solidFill>
                <a:latin typeface="Calibri" pitchFamily="34" charset="0"/>
                <a:cs typeface="Calibri" panose="020F0502020204030204" pitchFamily="34" charset="0"/>
              </a:rPr>
              <a:t>: ~2000-2300? °C </a:t>
            </a:r>
            <a:endParaRPr lang="en-GB" sz="20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7" name="Text Box 7"/>
          <p:cNvSpPr txBox="1">
            <a:spLocks noChangeArrowheads="1"/>
          </p:cNvSpPr>
          <p:nvPr/>
        </p:nvSpPr>
        <p:spPr bwMode="auto">
          <a:xfrm>
            <a:off x="3035300" y="5696137"/>
            <a:ext cx="3340100" cy="461665"/>
          </a:xfrm>
          <a:prstGeom prst="rect">
            <a:avLst/>
          </a:prstGeom>
          <a:noFill/>
          <a:ln w="9525">
            <a:noFill/>
            <a:miter lim="800000"/>
            <a:headEnd/>
            <a:tailEnd/>
          </a:ln>
          <a:effectLst/>
        </p:spPr>
        <p:txBody>
          <a:bodyPr wrap="square">
            <a:spAutoFit/>
          </a:bodyPr>
          <a:lstStyle/>
          <a:p>
            <a:pPr>
              <a:spcAft>
                <a:spcPts val="1200"/>
              </a:spcAft>
            </a:pPr>
            <a:r>
              <a:rPr lang="en-GB" sz="2400" dirty="0" err="1">
                <a:solidFill>
                  <a:schemeClr val="bg1"/>
                </a:solidFill>
                <a:latin typeface="Calibri" panose="020F0502020204030204" pitchFamily="34" charset="0"/>
                <a:cs typeface="Calibri" panose="020F0502020204030204" pitchFamily="34" charset="0"/>
              </a:rPr>
              <a:t>T</a:t>
            </a:r>
            <a:r>
              <a:rPr lang="en-GB" sz="2000" baseline="-25000" dirty="0" err="1">
                <a:solidFill>
                  <a:schemeClr val="bg1"/>
                </a:solidFill>
                <a:latin typeface="Calibri" pitchFamily="34" charset="0"/>
                <a:cs typeface="Calibri" panose="020F0502020204030204" pitchFamily="34" charset="0"/>
              </a:rPr>
              <a:t>liquid</a:t>
            </a:r>
            <a:r>
              <a:rPr lang="en-GB" sz="2000" dirty="0">
                <a:solidFill>
                  <a:schemeClr val="bg1"/>
                </a:solidFill>
                <a:latin typeface="Calibri" pitchFamily="34" charset="0"/>
                <a:cs typeface="Calibri" panose="020F0502020204030204" pitchFamily="34" charset="0"/>
              </a:rPr>
              <a:t> core: ~3000-4000? °C </a:t>
            </a:r>
            <a:endParaRPr lang="en-GB" sz="20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8" name="Text Box 7"/>
          <p:cNvSpPr txBox="1">
            <a:spLocks noChangeArrowheads="1"/>
          </p:cNvSpPr>
          <p:nvPr/>
        </p:nvSpPr>
        <p:spPr bwMode="auto">
          <a:xfrm>
            <a:off x="6084888" y="5632637"/>
            <a:ext cx="3059112" cy="584775"/>
          </a:xfrm>
          <a:prstGeom prst="rect">
            <a:avLst/>
          </a:prstGeom>
          <a:noFill/>
          <a:ln w="9525">
            <a:noFill/>
            <a:miter lim="800000"/>
            <a:headEnd/>
            <a:tailEnd/>
          </a:ln>
          <a:effectLst/>
        </p:spPr>
        <p:txBody>
          <a:bodyPr wrap="square">
            <a:spAutoFit/>
          </a:bodyPr>
          <a:lstStyle/>
          <a:p>
            <a:pPr>
              <a:spcAft>
                <a:spcPts val="0"/>
              </a:spcAft>
            </a:pPr>
            <a:r>
              <a:rPr lang="en-GB" sz="3200" dirty="0">
                <a:solidFill>
                  <a:srgbClr val="FFFF00"/>
                </a:solidFill>
                <a:latin typeface="Symbol" panose="05050102010706020507" pitchFamily="18" charset="2"/>
                <a:cs typeface="Calibri" panose="020F0502020204030204" pitchFamily="34" charset="0"/>
              </a:rPr>
              <a:t>D</a:t>
            </a:r>
            <a:r>
              <a:rPr lang="en-GB" sz="3200" dirty="0">
                <a:solidFill>
                  <a:srgbClr val="FFFF00"/>
                </a:solidFill>
                <a:latin typeface="Calibri" panose="020F0502020204030204" pitchFamily="34" charset="0"/>
                <a:cs typeface="Calibri" panose="020F0502020204030204" pitchFamily="34" charset="0"/>
              </a:rPr>
              <a:t>T</a:t>
            </a:r>
            <a:r>
              <a:rPr lang="en-GB" sz="3200" dirty="0">
                <a:solidFill>
                  <a:schemeClr val="bg1"/>
                </a:solidFill>
                <a:latin typeface="Calibri" pitchFamily="34" charset="0"/>
                <a:cs typeface="Calibri" panose="020F0502020204030204" pitchFamily="34" charset="0"/>
              </a:rPr>
              <a:t>: ~700-2000 °C </a:t>
            </a:r>
            <a:endParaRPr lang="en-GB" sz="32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
        <p:nvSpPr>
          <p:cNvPr id="19" name="Text Box 6"/>
          <p:cNvSpPr txBox="1">
            <a:spLocks noChangeArrowheads="1"/>
          </p:cNvSpPr>
          <p:nvPr/>
        </p:nvSpPr>
        <p:spPr bwMode="auto">
          <a:xfrm>
            <a:off x="3124200" y="12700"/>
            <a:ext cx="2895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5">
                                            <p:txEl>
                                              <p:pRg st="1" end="1"/>
                                            </p:txEl>
                                          </p:spTgt>
                                        </p:tgtEl>
                                        <p:attrNameLst>
                                          <p:attrName>style.visibility</p:attrName>
                                        </p:attrNameLst>
                                      </p:cBhvr>
                                      <p:to>
                                        <p:strVal val="visible"/>
                                      </p:to>
                                    </p:set>
                                    <p:animEffect transition="in" filter="fade">
                                      <p:cBhvr>
                                        <p:cTn id="12" dur="500"/>
                                        <p:tgtEl>
                                          <p:spTgt spid="7239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fade">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fade">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fade">
                                      <p:cBhvr>
                                        <p:cTn id="7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uiExpand="1" build="p" autoUpdateAnimBg="0"/>
      <p:bldP spid="6" grpId="0" build="p" autoUpdateAnimBg="0"/>
      <p:bldP spid="7" grpId="0" build="p" autoUpdateAnimBg="0"/>
      <p:bldP spid="8" grpId="0" build="p" autoUpdateAnimBg="0"/>
      <p:bldP spid="10" grpId="0" build="p" autoUpdateAnimBg="0"/>
      <p:bldP spid="11" grpId="0" build="p" autoUpdateAnimBg="0"/>
      <p:bldP spid="12" grpId="0" build="p" autoUpdateAnimBg="0"/>
      <p:bldP spid="13" grpId="0" build="p" autoUpdateAnimBg="0"/>
      <p:bldP spid="14" grpId="0" build="p" autoUpdateAnimBg="0"/>
      <p:bldP spid="15" grpId="0" build="p" autoUpdateAnimBg="0"/>
      <p:bldP spid="16" grpId="0" build="p" autoUpdateAnimBg="0"/>
      <p:bldP spid="17" grpId="0" build="p" autoUpdateAnimBg="0"/>
      <p:bldP spid="1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oup 72"/>
          <p:cNvGrpSpPr>
            <a:grpSpLocks/>
          </p:cNvGrpSpPr>
          <p:nvPr/>
        </p:nvGrpSpPr>
        <p:grpSpPr bwMode="auto">
          <a:xfrm>
            <a:off x="2990850" y="901700"/>
            <a:ext cx="6146800" cy="5954713"/>
            <a:chOff x="1868" y="560"/>
            <a:chExt cx="3872" cy="3751"/>
          </a:xfrm>
        </p:grpSpPr>
        <p:sp>
          <p:nvSpPr>
            <p:cNvPr id="910398" name="Rectangle 62"/>
            <p:cNvSpPr>
              <a:spLocks noChangeArrowheads="1"/>
            </p:cNvSpPr>
            <p:nvPr/>
          </p:nvSpPr>
          <p:spPr bwMode="auto">
            <a:xfrm>
              <a:off x="1868" y="560"/>
              <a:ext cx="3872" cy="3751"/>
            </a:xfrm>
            <a:prstGeom prst="rect">
              <a:avLst/>
            </a:prstGeom>
            <a:solidFill>
              <a:schemeClr val="bg1"/>
            </a:solidFill>
            <a:ln w="28575" algn="ctr">
              <a:solidFill>
                <a:schemeClr val="bg1"/>
              </a:solidFill>
              <a:miter lim="800000"/>
              <a:headEnd/>
              <a:tailEnd/>
            </a:ln>
            <a:effectLst/>
          </p:spPr>
          <p:txBody>
            <a:bodyPr wrap="none" anchor="ctr"/>
            <a:lstStyle/>
            <a:p>
              <a:pPr>
                <a:defRPr/>
              </a:pPr>
              <a:endParaRPr lang="en-GB">
                <a:latin typeface="Calibri" pitchFamily="34" charset="0"/>
              </a:endParaRPr>
            </a:p>
          </p:txBody>
        </p:sp>
        <p:sp>
          <p:nvSpPr>
            <p:cNvPr id="910386" name="Line 50"/>
            <p:cNvSpPr>
              <a:spLocks noChangeShapeType="1"/>
            </p:cNvSpPr>
            <p:nvPr/>
          </p:nvSpPr>
          <p:spPr bwMode="auto">
            <a:xfrm>
              <a:off x="5315" y="361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48" name="Line 12"/>
            <p:cNvSpPr>
              <a:spLocks noChangeShapeType="1"/>
            </p:cNvSpPr>
            <p:nvPr/>
          </p:nvSpPr>
          <p:spPr bwMode="auto">
            <a:xfrm>
              <a:off x="303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49" name="Line 13"/>
            <p:cNvSpPr>
              <a:spLocks noChangeShapeType="1"/>
            </p:cNvSpPr>
            <p:nvPr/>
          </p:nvSpPr>
          <p:spPr bwMode="auto">
            <a:xfrm>
              <a:off x="3369"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1" name="Line 15"/>
            <p:cNvSpPr>
              <a:spLocks noChangeShapeType="1"/>
            </p:cNvSpPr>
            <p:nvPr/>
          </p:nvSpPr>
          <p:spPr bwMode="auto">
            <a:xfrm>
              <a:off x="403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2" name="Line 16"/>
            <p:cNvSpPr>
              <a:spLocks noChangeShapeType="1"/>
            </p:cNvSpPr>
            <p:nvPr/>
          </p:nvSpPr>
          <p:spPr bwMode="auto">
            <a:xfrm>
              <a:off x="270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3" name="Line 17"/>
            <p:cNvSpPr>
              <a:spLocks noChangeShapeType="1"/>
            </p:cNvSpPr>
            <p:nvPr/>
          </p:nvSpPr>
          <p:spPr bwMode="auto">
            <a:xfrm>
              <a:off x="370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4" name="Line 18"/>
            <p:cNvSpPr>
              <a:spLocks noChangeShapeType="1"/>
            </p:cNvSpPr>
            <p:nvPr/>
          </p:nvSpPr>
          <p:spPr bwMode="auto">
            <a:xfrm>
              <a:off x="4371"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5" name="Line 19"/>
            <p:cNvSpPr>
              <a:spLocks noChangeShapeType="1"/>
            </p:cNvSpPr>
            <p:nvPr/>
          </p:nvSpPr>
          <p:spPr bwMode="auto">
            <a:xfrm>
              <a:off x="4698"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6" name="Line 20"/>
            <p:cNvSpPr>
              <a:spLocks noChangeShapeType="1"/>
            </p:cNvSpPr>
            <p:nvPr/>
          </p:nvSpPr>
          <p:spPr bwMode="auto">
            <a:xfrm>
              <a:off x="504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57"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1100</a:t>
              </a:r>
            </a:p>
          </p:txBody>
        </p:sp>
        <p:sp>
          <p:nvSpPr>
            <p:cNvPr id="910358"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1300</a:t>
              </a:r>
            </a:p>
          </p:txBody>
        </p:sp>
        <p:sp>
          <p:nvSpPr>
            <p:cNvPr id="910359"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1500</a:t>
              </a:r>
            </a:p>
          </p:txBody>
        </p:sp>
        <p:sp>
          <p:nvSpPr>
            <p:cNvPr id="910360"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1700</a:t>
              </a:r>
            </a:p>
          </p:txBody>
        </p:sp>
        <p:sp>
          <p:nvSpPr>
            <p:cNvPr id="910361"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1900</a:t>
              </a:r>
            </a:p>
          </p:txBody>
        </p:sp>
        <p:sp>
          <p:nvSpPr>
            <p:cNvPr id="910362"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dirty="0">
                  <a:solidFill>
                    <a:schemeClr val="tx1"/>
                  </a:solidFill>
                  <a:effectLst>
                    <a:outerShdw blurRad="38100" dist="38100" dir="2700000" algn="tl">
                      <a:srgbClr val="FFFFFF"/>
                    </a:outerShdw>
                  </a:effectLst>
                  <a:latin typeface="Calibri" pitchFamily="34" charset="0"/>
                </a:rPr>
                <a:t>Temperature (°C)</a:t>
              </a:r>
            </a:p>
          </p:txBody>
        </p:sp>
        <p:sp>
          <p:nvSpPr>
            <p:cNvPr id="910363"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0</a:t>
              </a:r>
            </a:p>
          </p:txBody>
        </p:sp>
        <p:sp>
          <p:nvSpPr>
            <p:cNvPr id="910364"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a:t>
              </a:r>
            </a:p>
          </p:txBody>
        </p:sp>
        <p:sp>
          <p:nvSpPr>
            <p:cNvPr id="910365"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4</a:t>
              </a:r>
            </a:p>
          </p:txBody>
        </p:sp>
        <p:sp>
          <p:nvSpPr>
            <p:cNvPr id="910366"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6</a:t>
              </a:r>
            </a:p>
          </p:txBody>
        </p:sp>
        <p:sp>
          <p:nvSpPr>
            <p:cNvPr id="910367"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8</a:t>
              </a:r>
            </a:p>
          </p:txBody>
        </p:sp>
        <p:sp>
          <p:nvSpPr>
            <p:cNvPr id="910368" name="Line 32"/>
            <p:cNvSpPr>
              <a:spLocks noChangeShapeType="1"/>
            </p:cNvSpPr>
            <p:nvPr/>
          </p:nvSpPr>
          <p:spPr bwMode="auto">
            <a:xfrm>
              <a:off x="2365" y="149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69" name="Line 33"/>
            <p:cNvSpPr>
              <a:spLocks noChangeShapeType="1"/>
            </p:cNvSpPr>
            <p:nvPr/>
          </p:nvSpPr>
          <p:spPr bwMode="auto">
            <a:xfrm>
              <a:off x="2365" y="18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0" name="Line 34"/>
            <p:cNvSpPr>
              <a:spLocks noChangeShapeType="1"/>
            </p:cNvSpPr>
            <p:nvPr/>
          </p:nvSpPr>
          <p:spPr bwMode="auto">
            <a:xfrm>
              <a:off x="2365" y="226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1" name="Line 35"/>
            <p:cNvSpPr>
              <a:spLocks noChangeShapeType="1"/>
            </p:cNvSpPr>
            <p:nvPr/>
          </p:nvSpPr>
          <p:spPr bwMode="auto">
            <a:xfrm>
              <a:off x="2365" y="2638"/>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2" name="Line 36"/>
            <p:cNvSpPr>
              <a:spLocks noChangeShapeType="1"/>
            </p:cNvSpPr>
            <p:nvPr/>
          </p:nvSpPr>
          <p:spPr bwMode="auto">
            <a:xfrm>
              <a:off x="2365" y="303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3" name="Line 37"/>
            <p:cNvSpPr>
              <a:spLocks noChangeShapeType="1"/>
            </p:cNvSpPr>
            <p:nvPr/>
          </p:nvSpPr>
          <p:spPr bwMode="auto">
            <a:xfrm>
              <a:off x="2365" y="3407"/>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4" name="Line 38"/>
            <p:cNvSpPr>
              <a:spLocks noChangeShapeType="1"/>
            </p:cNvSpPr>
            <p:nvPr/>
          </p:nvSpPr>
          <p:spPr bwMode="auto">
            <a:xfrm>
              <a:off x="2365" y="378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75"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Pressure (GPa)</a:t>
              </a:r>
            </a:p>
          </p:txBody>
        </p:sp>
        <p:sp>
          <p:nvSpPr>
            <p:cNvPr id="910380"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Depth (km)</a:t>
              </a:r>
            </a:p>
          </p:txBody>
        </p:sp>
        <p:sp>
          <p:nvSpPr>
            <p:cNvPr id="910381"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100</a:t>
              </a:r>
            </a:p>
          </p:txBody>
        </p:sp>
        <p:sp>
          <p:nvSpPr>
            <p:cNvPr id="910382"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200</a:t>
              </a:r>
            </a:p>
          </p:txBody>
        </p:sp>
        <p:sp>
          <p:nvSpPr>
            <p:cNvPr id="910383" name="Line 47"/>
            <p:cNvSpPr>
              <a:spLocks noChangeShapeType="1"/>
            </p:cNvSpPr>
            <p:nvPr/>
          </p:nvSpPr>
          <p:spPr bwMode="auto">
            <a:xfrm>
              <a:off x="5315" y="174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84" name="Line 48"/>
            <p:cNvSpPr>
              <a:spLocks noChangeShapeType="1"/>
            </p:cNvSpPr>
            <p:nvPr/>
          </p:nvSpPr>
          <p:spPr bwMode="auto">
            <a:xfrm>
              <a:off x="5315" y="23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910385" name="Line 49"/>
            <p:cNvSpPr>
              <a:spLocks noChangeShapeType="1"/>
            </p:cNvSpPr>
            <p:nvPr/>
          </p:nvSpPr>
          <p:spPr bwMode="auto">
            <a:xfrm>
              <a:off x="5315" y="3022"/>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grpSp>
      <p:sp>
        <p:nvSpPr>
          <p:cNvPr id="17487" name="Text Box 79"/>
          <p:cNvSpPr txBox="1">
            <a:spLocks noChangeArrowheads="1"/>
          </p:cNvSpPr>
          <p:nvPr/>
        </p:nvSpPr>
        <p:spPr bwMode="auto">
          <a:xfrm>
            <a:off x="3700463" y="48736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910339" name="Text Box 3"/>
          <p:cNvSpPr txBox="1">
            <a:spLocks noChangeArrowheads="1"/>
          </p:cNvSpPr>
          <p:nvPr/>
        </p:nvSpPr>
        <p:spPr bwMode="auto">
          <a:xfrm>
            <a:off x="0" y="762000"/>
            <a:ext cx="2970213" cy="1570038"/>
          </a:xfrm>
          <a:prstGeom prst="rect">
            <a:avLst/>
          </a:prstGeom>
          <a:noFill/>
          <a:ln w="9525">
            <a:noFill/>
            <a:miter lim="800000"/>
            <a:headEnd/>
            <a:tailEnd/>
          </a:ln>
          <a:effectLst/>
        </p:spPr>
        <p:txBody>
          <a:bodyPr wrap="square">
            <a:spAutoFit/>
          </a:bodyPr>
          <a:lstStyle/>
          <a:p>
            <a:pPr algn="ctr">
              <a:defRPr/>
            </a:pPr>
            <a:r>
              <a:rPr lang="en-GB" sz="3200" dirty="0">
                <a:solidFill>
                  <a:schemeClr val="bg1"/>
                </a:solidFill>
                <a:effectLst>
                  <a:outerShdw blurRad="38100" dist="38100" dir="2700000" algn="tl">
                    <a:srgbClr val="000000"/>
                  </a:outerShdw>
                </a:effectLst>
                <a:latin typeface="Calibri" pitchFamily="34" charset="0"/>
                <a:sym typeface="Wingdings" pitchFamily="2" charset="2"/>
              </a:rPr>
              <a:t>Adiabatic decompression paths</a:t>
            </a:r>
          </a:p>
        </p:txBody>
      </p:sp>
      <p:sp>
        <p:nvSpPr>
          <p:cNvPr id="910344" name="Freeform 8"/>
          <p:cNvSpPr>
            <a:spLocks/>
          </p:cNvSpPr>
          <p:nvPr/>
        </p:nvSpPr>
        <p:spPr bwMode="auto">
          <a:xfrm rot="5400000">
            <a:off x="5557838" y="34147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381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910376" name="Freeform 40"/>
          <p:cNvSpPr>
            <a:spLocks/>
          </p:cNvSpPr>
          <p:nvPr/>
        </p:nvSpPr>
        <p:spPr bwMode="auto">
          <a:xfrm>
            <a:off x="6723063" y="17764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7" name="Freeform 41"/>
          <p:cNvSpPr>
            <a:spLocks/>
          </p:cNvSpPr>
          <p:nvPr/>
        </p:nvSpPr>
        <p:spPr bwMode="auto">
          <a:xfrm>
            <a:off x="5870575" y="17303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8" name="Freeform 42"/>
          <p:cNvSpPr>
            <a:spLocks/>
          </p:cNvSpPr>
          <p:nvPr/>
        </p:nvSpPr>
        <p:spPr bwMode="auto">
          <a:xfrm>
            <a:off x="4311650" y="17716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79" name="Freeform 43"/>
          <p:cNvSpPr>
            <a:spLocks/>
          </p:cNvSpPr>
          <p:nvPr/>
        </p:nvSpPr>
        <p:spPr bwMode="auto">
          <a:xfrm>
            <a:off x="4095750" y="17875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392" name="Text Box 56"/>
          <p:cNvSpPr txBox="1">
            <a:spLocks noChangeArrowheads="1"/>
          </p:cNvSpPr>
          <p:nvPr/>
        </p:nvSpPr>
        <p:spPr bwMode="auto">
          <a:xfrm rot="4802963">
            <a:off x="5158062" y="5641459"/>
            <a:ext cx="731290" cy="369332"/>
          </a:xfrm>
          <a:prstGeom prst="rect">
            <a:avLst/>
          </a:prstGeom>
          <a:noFill/>
          <a:ln w="9525" algn="ctr">
            <a:noFill/>
            <a:miter lim="800000"/>
            <a:headEnd/>
            <a:tailEnd/>
          </a:ln>
          <a:effectLst/>
        </p:spPr>
        <p:txBody>
          <a:bodyPr wrap="none">
            <a:spAutoFit/>
          </a:bodyPr>
          <a:lstStyle/>
          <a:p>
            <a:pPr>
              <a:defRPr/>
            </a:pPr>
            <a:r>
              <a:rPr lang="en-GB" dirty="0">
                <a:solidFill>
                  <a:schemeClr val="tx1"/>
                </a:solidFill>
                <a:effectLst>
                  <a:outerShdw blurRad="38100" dist="38100" dir="2700000" algn="tl">
                    <a:srgbClr val="FFFFFF"/>
                  </a:outerShdw>
                </a:effectLst>
                <a:latin typeface="Calibri" pitchFamily="34" charset="0"/>
              </a:rPr>
              <a:t>1280°</a:t>
            </a:r>
          </a:p>
        </p:txBody>
      </p:sp>
      <p:sp>
        <p:nvSpPr>
          <p:cNvPr id="910396" name="Text Box 60"/>
          <p:cNvSpPr txBox="1">
            <a:spLocks noChangeArrowheads="1"/>
          </p:cNvSpPr>
          <p:nvPr/>
        </p:nvSpPr>
        <p:spPr bwMode="auto">
          <a:xfrm rot="2326998">
            <a:off x="3860216" y="2288531"/>
            <a:ext cx="1072730"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Solidus</a:t>
            </a:r>
          </a:p>
        </p:txBody>
      </p:sp>
      <p:sp>
        <p:nvSpPr>
          <p:cNvPr id="910397" name="Text Box 61"/>
          <p:cNvSpPr txBox="1">
            <a:spLocks noChangeArrowheads="1"/>
          </p:cNvSpPr>
          <p:nvPr/>
        </p:nvSpPr>
        <p:spPr bwMode="auto">
          <a:xfrm rot="3845809">
            <a:off x="7367069" y="2429818"/>
            <a:ext cx="1223412"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Liquidus</a:t>
            </a:r>
          </a:p>
        </p:txBody>
      </p:sp>
      <p:sp>
        <p:nvSpPr>
          <p:cNvPr id="910399" name="Text Box 63"/>
          <p:cNvSpPr txBox="1">
            <a:spLocks noChangeArrowheads="1"/>
          </p:cNvSpPr>
          <p:nvPr/>
        </p:nvSpPr>
        <p:spPr bwMode="auto">
          <a:xfrm rot="3844515">
            <a:off x="7416200" y="293794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90%</a:t>
            </a:r>
          </a:p>
        </p:txBody>
      </p:sp>
      <p:sp>
        <p:nvSpPr>
          <p:cNvPr id="910400" name="Text Box 64"/>
          <p:cNvSpPr txBox="1">
            <a:spLocks noChangeArrowheads="1"/>
          </p:cNvSpPr>
          <p:nvPr/>
        </p:nvSpPr>
        <p:spPr bwMode="auto">
          <a:xfrm rot="3454178">
            <a:off x="7006625" y="31887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70%</a:t>
            </a:r>
          </a:p>
        </p:txBody>
      </p:sp>
      <p:sp>
        <p:nvSpPr>
          <p:cNvPr id="910401" name="Freeform 65"/>
          <p:cNvSpPr>
            <a:spLocks/>
          </p:cNvSpPr>
          <p:nvPr/>
        </p:nvSpPr>
        <p:spPr bwMode="auto">
          <a:xfrm>
            <a:off x="4895850" y="17716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2" name="Freeform 66"/>
          <p:cNvSpPr>
            <a:spLocks/>
          </p:cNvSpPr>
          <p:nvPr/>
        </p:nvSpPr>
        <p:spPr bwMode="auto">
          <a:xfrm>
            <a:off x="5465763" y="17716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10403" name="Text Box 67"/>
          <p:cNvSpPr txBox="1">
            <a:spLocks noChangeArrowheads="1"/>
          </p:cNvSpPr>
          <p:nvPr/>
        </p:nvSpPr>
        <p:spPr bwMode="auto">
          <a:xfrm rot="3454178">
            <a:off x="6689125" y="31887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50%</a:t>
            </a:r>
          </a:p>
        </p:txBody>
      </p:sp>
      <p:sp>
        <p:nvSpPr>
          <p:cNvPr id="910404" name="Text Box 68"/>
          <p:cNvSpPr txBox="1">
            <a:spLocks noChangeArrowheads="1"/>
          </p:cNvSpPr>
          <p:nvPr/>
        </p:nvSpPr>
        <p:spPr bwMode="auto">
          <a:xfrm rot="3454178">
            <a:off x="6331937" y="3161785"/>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30%</a:t>
            </a:r>
          </a:p>
        </p:txBody>
      </p:sp>
      <p:sp>
        <p:nvSpPr>
          <p:cNvPr id="910405" name="Text Box 69"/>
          <p:cNvSpPr txBox="1">
            <a:spLocks noChangeArrowheads="1"/>
          </p:cNvSpPr>
          <p:nvPr/>
        </p:nvSpPr>
        <p:spPr bwMode="auto">
          <a:xfrm rot="2787395">
            <a:off x="6236687" y="345229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20%</a:t>
            </a:r>
          </a:p>
        </p:txBody>
      </p:sp>
      <p:sp>
        <p:nvSpPr>
          <p:cNvPr id="910406" name="Text Box 70"/>
          <p:cNvSpPr txBox="1">
            <a:spLocks noChangeArrowheads="1"/>
          </p:cNvSpPr>
          <p:nvPr/>
        </p:nvSpPr>
        <p:spPr bwMode="auto">
          <a:xfrm rot="2787395">
            <a:off x="6247800" y="3743603"/>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10%</a:t>
            </a:r>
          </a:p>
        </p:txBody>
      </p:sp>
      <p:sp>
        <p:nvSpPr>
          <p:cNvPr id="910409" name="Freeform 73"/>
          <p:cNvSpPr>
            <a:spLocks/>
          </p:cNvSpPr>
          <p:nvPr/>
        </p:nvSpPr>
        <p:spPr bwMode="auto">
          <a:xfrm>
            <a:off x="4757738" y="1803400"/>
            <a:ext cx="125412" cy="885825"/>
          </a:xfrm>
          <a:custGeom>
            <a:avLst/>
            <a:gdLst/>
            <a:ahLst/>
            <a:cxnLst>
              <a:cxn ang="0">
                <a:pos x="79" y="558"/>
              </a:cxn>
              <a:cxn ang="0">
                <a:pos x="0" y="0"/>
              </a:cxn>
            </a:cxnLst>
            <a:rect l="0" t="0" r="r" b="b"/>
            <a:pathLst>
              <a:path w="79" h="558">
                <a:moveTo>
                  <a:pt x="79" y="55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3" name="Text Box 77"/>
          <p:cNvSpPr txBox="1">
            <a:spLocks noChangeArrowheads="1"/>
          </p:cNvSpPr>
          <p:nvPr/>
        </p:nvSpPr>
        <p:spPr bwMode="auto">
          <a:xfrm>
            <a:off x="4394200" y="12334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1280°</a:t>
            </a:r>
          </a:p>
        </p:txBody>
      </p:sp>
      <p:sp>
        <p:nvSpPr>
          <p:cNvPr id="17490" name="Line 82"/>
          <p:cNvSpPr>
            <a:spLocks noChangeShapeType="1"/>
          </p:cNvSpPr>
          <p:nvPr/>
        </p:nvSpPr>
        <p:spPr bwMode="auto">
          <a:xfrm flipH="1" flipV="1">
            <a:off x="4889500" y="27082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7492" name="Line 84"/>
          <p:cNvSpPr>
            <a:spLocks noChangeShapeType="1"/>
          </p:cNvSpPr>
          <p:nvPr/>
        </p:nvSpPr>
        <p:spPr bwMode="auto">
          <a:xfrm flipH="1" flipV="1">
            <a:off x="4552950" y="1797053"/>
            <a:ext cx="333374" cy="890616"/>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43" name="Freeform 7"/>
          <p:cNvSpPr>
            <a:spLocks/>
          </p:cNvSpPr>
          <p:nvPr/>
        </p:nvSpPr>
        <p:spPr bwMode="auto">
          <a:xfrm rot="5400000">
            <a:off x="3267075" y="23018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3810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910345" name="Rectangle 9"/>
          <p:cNvSpPr>
            <a:spLocks noChangeArrowheads="1"/>
          </p:cNvSpPr>
          <p:nvPr/>
        </p:nvSpPr>
        <p:spPr bwMode="auto">
          <a:xfrm rot="5400000">
            <a:off x="3768726" y="18129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82" name="Text Box 3"/>
          <p:cNvSpPr txBox="1">
            <a:spLocks noChangeArrowheads="1"/>
          </p:cNvSpPr>
          <p:nvPr/>
        </p:nvSpPr>
        <p:spPr bwMode="auto">
          <a:xfrm>
            <a:off x="317500" y="3640138"/>
            <a:ext cx="2749550" cy="2862262"/>
          </a:xfrm>
          <a:prstGeom prst="rect">
            <a:avLst/>
          </a:prstGeom>
          <a:noFill/>
          <a:ln w="9525">
            <a:noFill/>
            <a:miter lim="800000"/>
            <a:headEnd/>
            <a:tailEnd/>
          </a:ln>
          <a:effectLst/>
        </p:spPr>
        <p:txBody>
          <a:bodyPr wrap="square">
            <a:spAutoFit/>
          </a:bodyPr>
          <a:lstStyle/>
          <a:p>
            <a:pPr>
              <a:defRPr/>
            </a:pPr>
            <a:r>
              <a:rPr lang="en-GB" sz="3000" dirty="0">
                <a:solidFill>
                  <a:schemeClr val="bg1"/>
                </a:solidFill>
                <a:latin typeface="Calibri" pitchFamily="34" charset="0"/>
                <a:sym typeface="Wingdings" pitchFamily="2" charset="2"/>
              </a:rPr>
              <a:t>How the temperature of this piece of mantle will change during decompression?</a:t>
            </a:r>
          </a:p>
        </p:txBody>
      </p:sp>
      <p:cxnSp>
        <p:nvCxnSpPr>
          <p:cNvPr id="86" name="Connettore 2 85"/>
          <p:cNvCxnSpPr>
            <a:cxnSpLocks noChangeShapeType="1"/>
          </p:cNvCxnSpPr>
          <p:nvPr/>
        </p:nvCxnSpPr>
        <p:spPr bwMode="auto">
          <a:xfrm>
            <a:off x="2616200" y="5591175"/>
            <a:ext cx="2406650" cy="844550"/>
          </a:xfrm>
          <a:prstGeom prst="straightConnector1">
            <a:avLst/>
          </a:prstGeom>
          <a:noFill/>
          <a:ln w="38100" algn="ctr">
            <a:solidFill>
              <a:schemeClr val="tx1">
                <a:lumMod val="50000"/>
                <a:lumOff val="50000"/>
              </a:schemeClr>
            </a:solidFill>
            <a:round/>
            <a:headEnd/>
            <a:tailEnd type="arrow" w="med" len="med"/>
          </a:ln>
        </p:spPr>
      </p:cxnSp>
      <p:cxnSp>
        <p:nvCxnSpPr>
          <p:cNvPr id="88" name="Connettore 1 87"/>
          <p:cNvCxnSpPr>
            <a:cxnSpLocks noChangeShapeType="1"/>
          </p:cNvCxnSpPr>
          <p:nvPr/>
        </p:nvCxnSpPr>
        <p:spPr bwMode="auto">
          <a:xfrm flipH="1" flipV="1">
            <a:off x="5464175" y="1798637"/>
            <a:ext cx="12701" cy="4752977"/>
          </a:xfrm>
          <a:prstGeom prst="line">
            <a:avLst/>
          </a:prstGeom>
          <a:noFill/>
          <a:ln w="28575" algn="ctr">
            <a:solidFill>
              <a:srgbClr val="000000"/>
            </a:solidFill>
            <a:prstDash val="dash"/>
            <a:round/>
            <a:headEnd/>
            <a:tailEnd/>
          </a:ln>
        </p:spPr>
      </p:cxnSp>
      <p:sp>
        <p:nvSpPr>
          <p:cNvPr id="81" name="Stella a 5 punte 80"/>
          <p:cNvSpPr/>
          <p:nvPr/>
        </p:nvSpPr>
        <p:spPr bwMode="auto">
          <a:xfrm>
            <a:off x="5291138" y="6343650"/>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89" name="Text Box 79"/>
          <p:cNvSpPr txBox="1">
            <a:spLocks noChangeArrowheads="1"/>
          </p:cNvSpPr>
          <p:nvPr/>
        </p:nvSpPr>
        <p:spPr bwMode="auto">
          <a:xfrm>
            <a:off x="5378450" y="4102100"/>
            <a:ext cx="584200" cy="769938"/>
          </a:xfrm>
          <a:prstGeom prst="rect">
            <a:avLst/>
          </a:prstGeom>
          <a:noFill/>
          <a:ln w="9525" algn="ctr">
            <a:noFill/>
            <a:miter lim="800000"/>
            <a:headEnd/>
            <a:tailEnd/>
          </a:ln>
          <a:effectLst/>
        </p:spPr>
        <p:txBody>
          <a:bodyPr>
            <a:spAutoFit/>
          </a:bodyPr>
          <a:lstStyle/>
          <a:p>
            <a:pPr algn="ctr">
              <a:spcBef>
                <a:spcPct val="50000"/>
              </a:spcBef>
              <a:defRPr/>
            </a:pPr>
            <a:r>
              <a:rPr lang="en-GB" sz="4400">
                <a:solidFill>
                  <a:schemeClr val="tx1"/>
                </a:solidFill>
                <a:effectLst>
                  <a:outerShdw blurRad="38100" dist="38100" dir="2700000" algn="tl">
                    <a:srgbClr val="FFFFFF"/>
                  </a:outerShdw>
                </a:effectLst>
                <a:latin typeface="Calibri" pitchFamily="34" charset="0"/>
              </a:rPr>
              <a:t>?</a:t>
            </a:r>
          </a:p>
        </p:txBody>
      </p:sp>
      <p:sp>
        <p:nvSpPr>
          <p:cNvPr id="94" name="Text Box 3"/>
          <p:cNvSpPr txBox="1">
            <a:spLocks noChangeArrowheads="1"/>
          </p:cNvSpPr>
          <p:nvPr/>
        </p:nvSpPr>
        <p:spPr bwMode="auto">
          <a:xfrm>
            <a:off x="317500" y="2390775"/>
            <a:ext cx="2749550" cy="1014413"/>
          </a:xfrm>
          <a:prstGeom prst="rect">
            <a:avLst/>
          </a:prstGeom>
          <a:noFill/>
          <a:ln w="9525">
            <a:noFill/>
            <a:miter lim="800000"/>
            <a:headEnd/>
            <a:tailEnd/>
          </a:ln>
          <a:effectLst/>
        </p:spPr>
        <p:txBody>
          <a:bodyPr wrap="square">
            <a:spAutoFit/>
          </a:bodyPr>
          <a:lstStyle/>
          <a:p>
            <a:pPr>
              <a:defRPr/>
            </a:pPr>
            <a:r>
              <a:rPr lang="en-GB" sz="3000" dirty="0">
                <a:solidFill>
                  <a:schemeClr val="bg1"/>
                </a:solidFill>
                <a:latin typeface="Calibri" pitchFamily="34" charset="0"/>
                <a:sym typeface="Wingdings" pitchFamily="2" charset="2"/>
              </a:rPr>
              <a:t>What does happen here?</a:t>
            </a:r>
          </a:p>
        </p:txBody>
      </p:sp>
      <p:cxnSp>
        <p:nvCxnSpPr>
          <p:cNvPr id="95" name="Connettore 2 94"/>
          <p:cNvCxnSpPr>
            <a:cxnSpLocks noChangeShapeType="1"/>
          </p:cNvCxnSpPr>
          <p:nvPr/>
        </p:nvCxnSpPr>
        <p:spPr bwMode="auto">
          <a:xfrm flipV="1">
            <a:off x="2257425" y="2754313"/>
            <a:ext cx="2001838" cy="12700"/>
          </a:xfrm>
          <a:prstGeom prst="straightConnector1">
            <a:avLst/>
          </a:prstGeom>
          <a:noFill/>
          <a:ln w="38100" algn="ctr">
            <a:solidFill>
              <a:schemeClr val="tx1">
                <a:lumMod val="50000"/>
                <a:lumOff val="50000"/>
              </a:schemeClr>
            </a:solidFill>
            <a:round/>
            <a:headEnd/>
            <a:tailEnd type="arrow" w="med" len="med"/>
          </a:ln>
        </p:spPr>
      </p:cxnSp>
      <p:sp>
        <p:nvSpPr>
          <p:cNvPr id="3" name="Text Box 4">
            <a:extLst>
              <a:ext uri="{FF2B5EF4-FFF2-40B4-BE49-F238E27FC236}">
                <a16:creationId xmlns:a16="http://schemas.microsoft.com/office/drawing/2014/main" id="{D0BAC968-01E9-8DB4-423D-4F702849E6E7}"/>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0339">
                                            <p:txEl>
                                              <p:pRg st="0" end="0"/>
                                            </p:txEl>
                                          </p:spTgt>
                                        </p:tgtEl>
                                        <p:attrNameLst>
                                          <p:attrName>style.visibility</p:attrName>
                                        </p:attrNameLst>
                                      </p:cBhvr>
                                      <p:to>
                                        <p:strVal val="visible"/>
                                      </p:to>
                                    </p:set>
                                    <p:animEffect transition="in" filter="fade">
                                      <p:cBhvr>
                                        <p:cTn id="7" dur="500"/>
                                        <p:tgtEl>
                                          <p:spTgt spid="91033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10345"/>
                                        </p:tgtEl>
                                        <p:attrNameLst>
                                          <p:attrName>style.visibility</p:attrName>
                                        </p:attrNameLst>
                                      </p:cBhvr>
                                      <p:to>
                                        <p:strVal val="visible"/>
                                      </p:to>
                                    </p:set>
                                    <p:animEffect transition="in" filter="fade">
                                      <p:cBhvr>
                                        <p:cTn id="14" dur="500"/>
                                        <p:tgtEl>
                                          <p:spTgt spid="9103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10343"/>
                                        </p:tgtEl>
                                        <p:attrNameLst>
                                          <p:attrName>style.visibility</p:attrName>
                                        </p:attrNameLst>
                                      </p:cBhvr>
                                      <p:to>
                                        <p:strVal val="visible"/>
                                      </p:to>
                                    </p:set>
                                    <p:animEffect transition="in" filter="wipe(up)">
                                      <p:cBhvr>
                                        <p:cTn id="19" dur="1000"/>
                                        <p:tgtEl>
                                          <p:spTgt spid="91034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10396">
                                            <p:txEl>
                                              <p:pRg st="0" end="0"/>
                                            </p:txEl>
                                          </p:spTgt>
                                        </p:tgtEl>
                                        <p:attrNameLst>
                                          <p:attrName>style.visibility</p:attrName>
                                        </p:attrNameLst>
                                      </p:cBhvr>
                                      <p:to>
                                        <p:strVal val="visible"/>
                                      </p:to>
                                    </p:set>
                                    <p:animEffect transition="in" filter="fade">
                                      <p:cBhvr>
                                        <p:cTn id="23" dur="500"/>
                                        <p:tgtEl>
                                          <p:spTgt spid="91039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87"/>
                                        </p:tgtEl>
                                        <p:attrNameLst>
                                          <p:attrName>style.visibility</p:attrName>
                                        </p:attrNameLst>
                                      </p:cBhvr>
                                      <p:to>
                                        <p:strVal val="visible"/>
                                      </p:to>
                                    </p:set>
                                    <p:animEffect transition="in" filter="fade">
                                      <p:cBhvr>
                                        <p:cTn id="26" dur="500"/>
                                        <p:tgtEl>
                                          <p:spTgt spid="174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10344"/>
                                        </p:tgtEl>
                                        <p:attrNameLst>
                                          <p:attrName>style.visibility</p:attrName>
                                        </p:attrNameLst>
                                      </p:cBhvr>
                                      <p:to>
                                        <p:strVal val="visible"/>
                                      </p:to>
                                    </p:set>
                                    <p:animEffect transition="in" filter="wipe(up)">
                                      <p:cBhvr>
                                        <p:cTn id="31" dur="1000"/>
                                        <p:tgtEl>
                                          <p:spTgt spid="91034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10397"/>
                                        </p:tgtEl>
                                        <p:attrNameLst>
                                          <p:attrName>style.visibility</p:attrName>
                                        </p:attrNameLst>
                                      </p:cBhvr>
                                      <p:to>
                                        <p:strVal val="visible"/>
                                      </p:to>
                                    </p:set>
                                    <p:animEffect transition="in" filter="fade">
                                      <p:cBhvr>
                                        <p:cTn id="35" dur="500"/>
                                        <p:tgtEl>
                                          <p:spTgt spid="91039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10379"/>
                                        </p:tgtEl>
                                        <p:attrNameLst>
                                          <p:attrName>style.visibility</p:attrName>
                                        </p:attrNameLst>
                                      </p:cBhvr>
                                      <p:to>
                                        <p:strVal val="visible"/>
                                      </p:to>
                                    </p:set>
                                    <p:animEffect transition="in" filter="wipe(up)">
                                      <p:cBhvr>
                                        <p:cTn id="40" dur="1000"/>
                                        <p:tgtEl>
                                          <p:spTgt spid="91037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10406"/>
                                        </p:tgtEl>
                                        <p:attrNameLst>
                                          <p:attrName>style.visibility</p:attrName>
                                        </p:attrNameLst>
                                      </p:cBhvr>
                                      <p:to>
                                        <p:strVal val="visible"/>
                                      </p:to>
                                    </p:set>
                                    <p:animEffect transition="in" filter="fade">
                                      <p:cBhvr>
                                        <p:cTn id="44" dur="500"/>
                                        <p:tgtEl>
                                          <p:spTgt spid="910406"/>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910378"/>
                                        </p:tgtEl>
                                        <p:attrNameLst>
                                          <p:attrName>style.visibility</p:attrName>
                                        </p:attrNameLst>
                                      </p:cBhvr>
                                      <p:to>
                                        <p:strVal val="visible"/>
                                      </p:to>
                                    </p:set>
                                    <p:animEffect transition="in" filter="wipe(up)">
                                      <p:cBhvr>
                                        <p:cTn id="48" dur="1000"/>
                                        <p:tgtEl>
                                          <p:spTgt spid="910378"/>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10405"/>
                                        </p:tgtEl>
                                        <p:attrNameLst>
                                          <p:attrName>style.visibility</p:attrName>
                                        </p:attrNameLst>
                                      </p:cBhvr>
                                      <p:to>
                                        <p:strVal val="visible"/>
                                      </p:to>
                                    </p:set>
                                    <p:animEffect transition="in" filter="fade">
                                      <p:cBhvr>
                                        <p:cTn id="52" dur="500"/>
                                        <p:tgtEl>
                                          <p:spTgt spid="910405"/>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910401"/>
                                        </p:tgtEl>
                                        <p:attrNameLst>
                                          <p:attrName>style.visibility</p:attrName>
                                        </p:attrNameLst>
                                      </p:cBhvr>
                                      <p:to>
                                        <p:strVal val="visible"/>
                                      </p:to>
                                    </p:set>
                                    <p:animEffect transition="in" filter="wipe(up)">
                                      <p:cBhvr>
                                        <p:cTn id="56" dur="1000"/>
                                        <p:tgtEl>
                                          <p:spTgt spid="910401"/>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910404"/>
                                        </p:tgtEl>
                                        <p:attrNameLst>
                                          <p:attrName>style.visibility</p:attrName>
                                        </p:attrNameLst>
                                      </p:cBhvr>
                                      <p:to>
                                        <p:strVal val="visible"/>
                                      </p:to>
                                    </p:set>
                                    <p:animEffect transition="in" filter="fade">
                                      <p:cBhvr>
                                        <p:cTn id="60" dur="500"/>
                                        <p:tgtEl>
                                          <p:spTgt spid="910404"/>
                                        </p:tgtEl>
                                      </p:cBhvr>
                                    </p:animEffect>
                                  </p:childTnLst>
                                </p:cTn>
                              </p:par>
                            </p:childTnLst>
                          </p:cTn>
                        </p:par>
                        <p:par>
                          <p:cTn id="61" fill="hold">
                            <p:stCondLst>
                              <p:cond delay="4500"/>
                            </p:stCondLst>
                            <p:childTnLst>
                              <p:par>
                                <p:cTn id="62" presetID="22" presetClass="entr" presetSubtype="1" fill="hold" nodeType="afterEffect">
                                  <p:stCondLst>
                                    <p:cond delay="0"/>
                                  </p:stCondLst>
                                  <p:childTnLst>
                                    <p:set>
                                      <p:cBhvr>
                                        <p:cTn id="63" dur="1" fill="hold">
                                          <p:stCondLst>
                                            <p:cond delay="0"/>
                                          </p:stCondLst>
                                        </p:cTn>
                                        <p:tgtEl>
                                          <p:spTgt spid="910402"/>
                                        </p:tgtEl>
                                        <p:attrNameLst>
                                          <p:attrName>style.visibility</p:attrName>
                                        </p:attrNameLst>
                                      </p:cBhvr>
                                      <p:to>
                                        <p:strVal val="visible"/>
                                      </p:to>
                                    </p:set>
                                    <p:animEffect transition="in" filter="wipe(up)">
                                      <p:cBhvr>
                                        <p:cTn id="64" dur="500"/>
                                        <p:tgtEl>
                                          <p:spTgt spid="910402"/>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910403"/>
                                        </p:tgtEl>
                                        <p:attrNameLst>
                                          <p:attrName>style.visibility</p:attrName>
                                        </p:attrNameLst>
                                      </p:cBhvr>
                                      <p:to>
                                        <p:strVal val="visible"/>
                                      </p:to>
                                    </p:set>
                                    <p:animEffect transition="in" filter="fade">
                                      <p:cBhvr>
                                        <p:cTn id="68" dur="500"/>
                                        <p:tgtEl>
                                          <p:spTgt spid="910403"/>
                                        </p:tgtEl>
                                      </p:cBhvr>
                                    </p:animEffect>
                                  </p:childTnLst>
                                </p:cTn>
                              </p:par>
                            </p:childTnLst>
                          </p:cTn>
                        </p:par>
                        <p:par>
                          <p:cTn id="69" fill="hold">
                            <p:stCondLst>
                              <p:cond delay="5500"/>
                            </p:stCondLst>
                            <p:childTnLst>
                              <p:par>
                                <p:cTn id="70" presetID="22" presetClass="entr" presetSubtype="1" fill="hold" nodeType="afterEffect">
                                  <p:stCondLst>
                                    <p:cond delay="0"/>
                                  </p:stCondLst>
                                  <p:childTnLst>
                                    <p:set>
                                      <p:cBhvr>
                                        <p:cTn id="71" dur="1" fill="hold">
                                          <p:stCondLst>
                                            <p:cond delay="0"/>
                                          </p:stCondLst>
                                        </p:cTn>
                                        <p:tgtEl>
                                          <p:spTgt spid="910377"/>
                                        </p:tgtEl>
                                        <p:attrNameLst>
                                          <p:attrName>style.visibility</p:attrName>
                                        </p:attrNameLst>
                                      </p:cBhvr>
                                      <p:to>
                                        <p:strVal val="visible"/>
                                      </p:to>
                                    </p:set>
                                    <p:animEffect transition="in" filter="wipe(up)">
                                      <p:cBhvr>
                                        <p:cTn id="72" dur="500"/>
                                        <p:tgtEl>
                                          <p:spTgt spid="910377"/>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910400"/>
                                        </p:tgtEl>
                                        <p:attrNameLst>
                                          <p:attrName>style.visibility</p:attrName>
                                        </p:attrNameLst>
                                      </p:cBhvr>
                                      <p:to>
                                        <p:strVal val="visible"/>
                                      </p:to>
                                    </p:set>
                                    <p:animEffect transition="in" filter="fade">
                                      <p:cBhvr>
                                        <p:cTn id="76" dur="500"/>
                                        <p:tgtEl>
                                          <p:spTgt spid="910400"/>
                                        </p:tgtEl>
                                      </p:cBhvr>
                                    </p:animEffect>
                                  </p:childTnLst>
                                </p:cTn>
                              </p:par>
                            </p:childTnLst>
                          </p:cTn>
                        </p:par>
                        <p:par>
                          <p:cTn id="77" fill="hold">
                            <p:stCondLst>
                              <p:cond delay="6500"/>
                            </p:stCondLst>
                            <p:childTnLst>
                              <p:par>
                                <p:cTn id="78" presetID="22" presetClass="entr" presetSubtype="1" fill="hold" nodeType="afterEffect">
                                  <p:stCondLst>
                                    <p:cond delay="0"/>
                                  </p:stCondLst>
                                  <p:childTnLst>
                                    <p:set>
                                      <p:cBhvr>
                                        <p:cTn id="79" dur="1" fill="hold">
                                          <p:stCondLst>
                                            <p:cond delay="0"/>
                                          </p:stCondLst>
                                        </p:cTn>
                                        <p:tgtEl>
                                          <p:spTgt spid="910376"/>
                                        </p:tgtEl>
                                        <p:attrNameLst>
                                          <p:attrName>style.visibility</p:attrName>
                                        </p:attrNameLst>
                                      </p:cBhvr>
                                      <p:to>
                                        <p:strVal val="visible"/>
                                      </p:to>
                                    </p:set>
                                    <p:animEffect transition="in" filter="wipe(up)">
                                      <p:cBhvr>
                                        <p:cTn id="80" dur="500"/>
                                        <p:tgtEl>
                                          <p:spTgt spid="910376"/>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910399"/>
                                        </p:tgtEl>
                                        <p:attrNameLst>
                                          <p:attrName>style.visibility</p:attrName>
                                        </p:attrNameLst>
                                      </p:cBhvr>
                                      <p:to>
                                        <p:strVal val="visible"/>
                                      </p:to>
                                    </p:set>
                                    <p:animEffect transition="in" filter="fade">
                                      <p:cBhvr>
                                        <p:cTn id="84" dur="500"/>
                                        <p:tgtEl>
                                          <p:spTgt spid="91039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500"/>
                                        <p:tgtEl>
                                          <p:spTgt spid="8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86"/>
                                        </p:tgtEl>
                                        <p:attrNameLst>
                                          <p:attrName>style.visibility</p:attrName>
                                        </p:attrNameLst>
                                      </p:cBhvr>
                                      <p:to>
                                        <p:strVal val="visible"/>
                                      </p:to>
                                    </p:set>
                                    <p:animEffect transition="in" filter="wipe(left)">
                                      <p:cBhvr>
                                        <p:cTn id="98" dur="500"/>
                                        <p:tgtEl>
                                          <p:spTgt spid="8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down)">
                                      <p:cBhvr>
                                        <p:cTn id="103" dur="1000"/>
                                        <p:tgtEl>
                                          <p:spTgt spid="88"/>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7490"/>
                                        </p:tgtEl>
                                        <p:attrNameLst>
                                          <p:attrName>style.visibility</p:attrName>
                                        </p:attrNameLst>
                                      </p:cBhvr>
                                      <p:to>
                                        <p:strVal val="visible"/>
                                      </p:to>
                                    </p:set>
                                    <p:animEffect transition="in" filter="wipe(down)">
                                      <p:cBhvr>
                                        <p:cTn id="112" dur="2000"/>
                                        <p:tgtEl>
                                          <p:spTgt spid="17490"/>
                                        </p:tgtEl>
                                      </p:cBhvr>
                                    </p:animEffect>
                                  </p:childTnLst>
                                </p:cTn>
                              </p:par>
                              <p:par>
                                <p:cTn id="113" presetID="10" presetClass="exit" presetSubtype="0" fill="hold" nodeType="withEffect">
                                  <p:stCondLst>
                                    <p:cond delay="0"/>
                                  </p:stCondLst>
                                  <p:childTnLst>
                                    <p:animEffect transition="out" filter="fade">
                                      <p:cBhvr>
                                        <p:cTn id="114" dur="500"/>
                                        <p:tgtEl>
                                          <p:spTgt spid="88"/>
                                        </p:tgtEl>
                                      </p:cBhvr>
                                    </p:animEffect>
                                    <p:set>
                                      <p:cBhvr>
                                        <p:cTn id="115" dur="1" fill="hold">
                                          <p:stCondLst>
                                            <p:cond delay="499"/>
                                          </p:stCondLst>
                                        </p:cTn>
                                        <p:tgtEl>
                                          <p:spTgt spid="8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9"/>
                                        </p:tgtEl>
                                      </p:cBhvr>
                                    </p:animEffect>
                                    <p:set>
                                      <p:cBhvr>
                                        <p:cTn id="118" dur="1" fill="hold">
                                          <p:stCondLst>
                                            <p:cond delay="499"/>
                                          </p:stCondLst>
                                        </p:cTn>
                                        <p:tgtEl>
                                          <p:spTgt spid="8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fade">
                                      <p:cBhvr>
                                        <p:cTn id="123" dur="500"/>
                                        <p:tgtEl>
                                          <p:spTgt spid="94"/>
                                        </p:tgtEl>
                                      </p:cBhvr>
                                    </p:animEffect>
                                  </p:childTnLst>
                                </p:cTn>
                              </p:par>
                            </p:childTnLst>
                          </p:cTn>
                        </p:par>
                        <p:par>
                          <p:cTn id="124" fill="hold">
                            <p:stCondLst>
                              <p:cond delay="500"/>
                            </p:stCondLst>
                            <p:childTnLst>
                              <p:par>
                                <p:cTn id="125" presetID="22" presetClass="entr" presetSubtype="8" fill="hold" nodeType="after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wipe(left)">
                                      <p:cBhvr>
                                        <p:cTn id="127" dur="500"/>
                                        <p:tgtEl>
                                          <p:spTgt spid="9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7492"/>
                                        </p:tgtEl>
                                        <p:attrNameLst>
                                          <p:attrName>style.visibility</p:attrName>
                                        </p:attrNameLst>
                                      </p:cBhvr>
                                      <p:to>
                                        <p:strVal val="visible"/>
                                      </p:to>
                                    </p:set>
                                    <p:animEffect transition="in" filter="wipe(down)">
                                      <p:cBhvr>
                                        <p:cTn id="132" dur="3000"/>
                                        <p:tgtEl>
                                          <p:spTgt spid="1749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910409"/>
                                        </p:tgtEl>
                                        <p:attrNameLst>
                                          <p:attrName>style.visibility</p:attrName>
                                        </p:attrNameLst>
                                      </p:cBhvr>
                                      <p:to>
                                        <p:strVal val="visible"/>
                                      </p:to>
                                    </p:set>
                                    <p:animEffect transition="in" filter="wipe(down)">
                                      <p:cBhvr>
                                        <p:cTn id="137" dur="500"/>
                                        <p:tgtEl>
                                          <p:spTgt spid="910409"/>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910413">
                                            <p:txEl>
                                              <p:pRg st="0" end="0"/>
                                            </p:txEl>
                                          </p:spTgt>
                                        </p:tgtEl>
                                        <p:attrNameLst>
                                          <p:attrName>style.visibility</p:attrName>
                                        </p:attrNameLst>
                                      </p:cBhvr>
                                      <p:to>
                                        <p:strVal val="visible"/>
                                      </p:to>
                                    </p:set>
                                    <p:animEffect transition="in" filter="fade">
                                      <p:cBhvr>
                                        <p:cTn id="141" dur="500"/>
                                        <p:tgtEl>
                                          <p:spTgt spid="910413">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910392"/>
                                        </p:tgtEl>
                                        <p:attrNameLst>
                                          <p:attrName>style.visibility</p:attrName>
                                        </p:attrNameLst>
                                      </p:cBhvr>
                                      <p:to>
                                        <p:strVal val="visible"/>
                                      </p:to>
                                    </p:set>
                                    <p:animEffect transition="in" filter="fade">
                                      <p:cBhvr>
                                        <p:cTn id="146" dur="500"/>
                                        <p:tgtEl>
                                          <p:spTgt spid="910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7" grpId="0"/>
      <p:bldP spid="910339" grpId="0" build="p" autoUpdateAnimBg="0"/>
      <p:bldP spid="910392" grpId="0"/>
      <p:bldP spid="910397" grpId="0"/>
      <p:bldP spid="910399" grpId="0"/>
      <p:bldP spid="910400" grpId="0"/>
      <p:bldP spid="910403" grpId="0"/>
      <p:bldP spid="910404" grpId="0"/>
      <p:bldP spid="910405" grpId="0"/>
      <p:bldP spid="910406" grpId="0"/>
      <p:bldP spid="910413" grpId="0" build="allAtOnce"/>
      <p:bldP spid="910345" grpId="0" animBg="1"/>
      <p:bldP spid="82" grpId="0"/>
      <p:bldP spid="89" grpId="0"/>
      <p:bldP spid="89" grpId="1"/>
      <p:bldP spid="9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uppo 116"/>
          <p:cNvGrpSpPr/>
          <p:nvPr/>
        </p:nvGrpSpPr>
        <p:grpSpPr>
          <a:xfrm>
            <a:off x="2990850" y="901700"/>
            <a:ext cx="6146800" cy="5954713"/>
            <a:chOff x="2965450" y="889000"/>
            <a:chExt cx="6146800" cy="5954713"/>
          </a:xfrm>
        </p:grpSpPr>
        <p:grpSp>
          <p:nvGrpSpPr>
            <p:cNvPr id="118" name="Group 72"/>
            <p:cNvGrpSpPr>
              <a:grpSpLocks/>
            </p:cNvGrpSpPr>
            <p:nvPr/>
          </p:nvGrpSpPr>
          <p:grpSpPr bwMode="auto">
            <a:xfrm>
              <a:off x="2965450" y="889000"/>
              <a:ext cx="6146800" cy="5954713"/>
              <a:chOff x="1868" y="560"/>
              <a:chExt cx="3872" cy="3751"/>
            </a:xfrm>
          </p:grpSpPr>
          <p:sp>
            <p:nvSpPr>
              <p:cNvPr id="145" name="Rectangle 62"/>
              <p:cNvSpPr>
                <a:spLocks noChangeArrowheads="1"/>
              </p:cNvSpPr>
              <p:nvPr/>
            </p:nvSpPr>
            <p:spPr bwMode="auto">
              <a:xfrm>
                <a:off x="1868" y="560"/>
                <a:ext cx="3872" cy="3751"/>
              </a:xfrm>
              <a:prstGeom prst="rect">
                <a:avLst/>
              </a:prstGeom>
              <a:solidFill>
                <a:schemeClr val="bg1"/>
              </a:solidFill>
              <a:ln w="28575" algn="ctr">
                <a:solidFill>
                  <a:schemeClr val="bg1"/>
                </a:solidFill>
                <a:miter lim="800000"/>
                <a:headEnd/>
                <a:tailEnd/>
              </a:ln>
              <a:effectLst/>
            </p:spPr>
            <p:txBody>
              <a:bodyPr wrap="none" anchor="ctr"/>
              <a:lstStyle/>
              <a:p>
                <a:pPr>
                  <a:defRPr/>
                </a:pPr>
                <a:endParaRPr lang="en-GB">
                  <a:latin typeface="Calibri" pitchFamily="34" charset="0"/>
                </a:endParaRPr>
              </a:p>
            </p:txBody>
          </p:sp>
          <p:sp>
            <p:nvSpPr>
              <p:cNvPr id="146" name="Line 50"/>
              <p:cNvSpPr>
                <a:spLocks noChangeShapeType="1"/>
              </p:cNvSpPr>
              <p:nvPr/>
            </p:nvSpPr>
            <p:spPr bwMode="auto">
              <a:xfrm>
                <a:off x="5315" y="361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7" name="Line 12"/>
              <p:cNvSpPr>
                <a:spLocks noChangeShapeType="1"/>
              </p:cNvSpPr>
              <p:nvPr/>
            </p:nvSpPr>
            <p:spPr bwMode="auto">
              <a:xfrm>
                <a:off x="303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8" name="Line 13"/>
              <p:cNvSpPr>
                <a:spLocks noChangeShapeType="1"/>
              </p:cNvSpPr>
              <p:nvPr/>
            </p:nvSpPr>
            <p:spPr bwMode="auto">
              <a:xfrm>
                <a:off x="3369"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9" name="Line 15"/>
              <p:cNvSpPr>
                <a:spLocks noChangeShapeType="1"/>
              </p:cNvSpPr>
              <p:nvPr/>
            </p:nvSpPr>
            <p:spPr bwMode="auto">
              <a:xfrm>
                <a:off x="403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0" name="Line 16"/>
              <p:cNvSpPr>
                <a:spLocks noChangeShapeType="1"/>
              </p:cNvSpPr>
              <p:nvPr/>
            </p:nvSpPr>
            <p:spPr bwMode="auto">
              <a:xfrm>
                <a:off x="270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1" name="Line 17"/>
              <p:cNvSpPr>
                <a:spLocks noChangeShapeType="1"/>
              </p:cNvSpPr>
              <p:nvPr/>
            </p:nvSpPr>
            <p:spPr bwMode="auto">
              <a:xfrm>
                <a:off x="370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2" name="Line 18"/>
              <p:cNvSpPr>
                <a:spLocks noChangeShapeType="1"/>
              </p:cNvSpPr>
              <p:nvPr/>
            </p:nvSpPr>
            <p:spPr bwMode="auto">
              <a:xfrm>
                <a:off x="4371"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3" name="Line 19"/>
              <p:cNvSpPr>
                <a:spLocks noChangeShapeType="1"/>
              </p:cNvSpPr>
              <p:nvPr/>
            </p:nvSpPr>
            <p:spPr bwMode="auto">
              <a:xfrm>
                <a:off x="4698"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4" name="Line 20"/>
              <p:cNvSpPr>
                <a:spLocks noChangeShapeType="1"/>
              </p:cNvSpPr>
              <p:nvPr/>
            </p:nvSpPr>
            <p:spPr bwMode="auto">
              <a:xfrm>
                <a:off x="504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5"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1100</a:t>
                </a:r>
              </a:p>
            </p:txBody>
          </p:sp>
          <p:sp>
            <p:nvSpPr>
              <p:cNvPr id="156"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1300</a:t>
                </a:r>
              </a:p>
            </p:txBody>
          </p:sp>
          <p:sp>
            <p:nvSpPr>
              <p:cNvPr id="157"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1500</a:t>
                </a:r>
              </a:p>
            </p:txBody>
          </p:sp>
          <p:sp>
            <p:nvSpPr>
              <p:cNvPr id="158"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1700</a:t>
                </a:r>
              </a:p>
            </p:txBody>
          </p:sp>
          <p:sp>
            <p:nvSpPr>
              <p:cNvPr id="159"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1900</a:t>
                </a:r>
              </a:p>
            </p:txBody>
          </p:sp>
          <p:sp>
            <p:nvSpPr>
              <p:cNvPr id="160"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dirty="0">
                    <a:solidFill>
                      <a:schemeClr val="tx1"/>
                    </a:solidFill>
                    <a:effectLst>
                      <a:outerShdw blurRad="38100" dist="38100" dir="2700000" algn="tl">
                        <a:srgbClr val="FFFFFF"/>
                      </a:outerShdw>
                    </a:effectLst>
                    <a:latin typeface="Calibri" pitchFamily="34" charset="0"/>
                  </a:rPr>
                  <a:t>Temperature (°C)</a:t>
                </a:r>
              </a:p>
            </p:txBody>
          </p:sp>
          <p:sp>
            <p:nvSpPr>
              <p:cNvPr id="161"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0</a:t>
                </a:r>
              </a:p>
            </p:txBody>
          </p:sp>
          <p:sp>
            <p:nvSpPr>
              <p:cNvPr id="162"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a:t>
                </a:r>
              </a:p>
            </p:txBody>
          </p:sp>
          <p:sp>
            <p:nvSpPr>
              <p:cNvPr id="163"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4</a:t>
                </a:r>
              </a:p>
            </p:txBody>
          </p:sp>
          <p:sp>
            <p:nvSpPr>
              <p:cNvPr id="164"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6</a:t>
                </a:r>
              </a:p>
            </p:txBody>
          </p:sp>
          <p:sp>
            <p:nvSpPr>
              <p:cNvPr id="165"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8</a:t>
                </a:r>
              </a:p>
            </p:txBody>
          </p:sp>
          <p:sp>
            <p:nvSpPr>
              <p:cNvPr id="166" name="Line 32"/>
              <p:cNvSpPr>
                <a:spLocks noChangeShapeType="1"/>
              </p:cNvSpPr>
              <p:nvPr/>
            </p:nvSpPr>
            <p:spPr bwMode="auto">
              <a:xfrm>
                <a:off x="2365" y="149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7" name="Line 33"/>
              <p:cNvSpPr>
                <a:spLocks noChangeShapeType="1"/>
              </p:cNvSpPr>
              <p:nvPr/>
            </p:nvSpPr>
            <p:spPr bwMode="auto">
              <a:xfrm>
                <a:off x="2365" y="18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8" name="Line 34"/>
              <p:cNvSpPr>
                <a:spLocks noChangeShapeType="1"/>
              </p:cNvSpPr>
              <p:nvPr/>
            </p:nvSpPr>
            <p:spPr bwMode="auto">
              <a:xfrm>
                <a:off x="2365" y="226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9" name="Line 35"/>
              <p:cNvSpPr>
                <a:spLocks noChangeShapeType="1"/>
              </p:cNvSpPr>
              <p:nvPr/>
            </p:nvSpPr>
            <p:spPr bwMode="auto">
              <a:xfrm>
                <a:off x="2365" y="2638"/>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0" name="Line 36"/>
              <p:cNvSpPr>
                <a:spLocks noChangeShapeType="1"/>
              </p:cNvSpPr>
              <p:nvPr/>
            </p:nvSpPr>
            <p:spPr bwMode="auto">
              <a:xfrm>
                <a:off x="2365" y="303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1" name="Line 37"/>
              <p:cNvSpPr>
                <a:spLocks noChangeShapeType="1"/>
              </p:cNvSpPr>
              <p:nvPr/>
            </p:nvSpPr>
            <p:spPr bwMode="auto">
              <a:xfrm>
                <a:off x="2365" y="3407"/>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2" name="Line 38"/>
              <p:cNvSpPr>
                <a:spLocks noChangeShapeType="1"/>
              </p:cNvSpPr>
              <p:nvPr/>
            </p:nvSpPr>
            <p:spPr bwMode="auto">
              <a:xfrm>
                <a:off x="2365" y="378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3"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Pressure (GPa)</a:t>
                </a:r>
              </a:p>
            </p:txBody>
          </p:sp>
          <p:sp>
            <p:nvSpPr>
              <p:cNvPr id="174"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Depth (km)</a:t>
                </a:r>
              </a:p>
            </p:txBody>
          </p:sp>
          <p:sp>
            <p:nvSpPr>
              <p:cNvPr id="175"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100</a:t>
                </a:r>
              </a:p>
            </p:txBody>
          </p:sp>
          <p:sp>
            <p:nvSpPr>
              <p:cNvPr id="176"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200</a:t>
                </a:r>
              </a:p>
            </p:txBody>
          </p:sp>
          <p:sp>
            <p:nvSpPr>
              <p:cNvPr id="177" name="Line 47"/>
              <p:cNvSpPr>
                <a:spLocks noChangeShapeType="1"/>
              </p:cNvSpPr>
              <p:nvPr/>
            </p:nvSpPr>
            <p:spPr bwMode="auto">
              <a:xfrm>
                <a:off x="5315" y="174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8" name="Line 48"/>
              <p:cNvSpPr>
                <a:spLocks noChangeShapeType="1"/>
              </p:cNvSpPr>
              <p:nvPr/>
            </p:nvSpPr>
            <p:spPr bwMode="auto">
              <a:xfrm>
                <a:off x="5315" y="23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79" name="Line 49"/>
              <p:cNvSpPr>
                <a:spLocks noChangeShapeType="1"/>
              </p:cNvSpPr>
              <p:nvPr/>
            </p:nvSpPr>
            <p:spPr bwMode="auto">
              <a:xfrm>
                <a:off x="5315" y="3022"/>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grpSp>
        <p:sp>
          <p:nvSpPr>
            <p:cNvPr id="119"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120"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381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21"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2"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3"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4"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5" name="Text Box 56"/>
            <p:cNvSpPr txBox="1">
              <a:spLocks noChangeArrowheads="1"/>
            </p:cNvSpPr>
            <p:nvPr/>
          </p:nvSpPr>
          <p:spPr bwMode="auto">
            <a:xfrm rot="4802963">
              <a:off x="5132662" y="5628759"/>
              <a:ext cx="731290" cy="369332"/>
            </a:xfrm>
            <a:prstGeom prst="rect">
              <a:avLst/>
            </a:prstGeom>
            <a:noFill/>
            <a:ln w="9525" algn="ctr">
              <a:noFill/>
              <a:miter lim="800000"/>
              <a:headEnd/>
              <a:tailEnd/>
            </a:ln>
            <a:effectLst/>
          </p:spPr>
          <p:txBody>
            <a:bodyPr wrap="none">
              <a:spAutoFit/>
            </a:bodyPr>
            <a:lstStyle/>
            <a:p>
              <a:pPr>
                <a:defRPr/>
              </a:pPr>
              <a:r>
                <a:rPr lang="en-GB" dirty="0">
                  <a:solidFill>
                    <a:schemeClr val="tx1"/>
                  </a:solidFill>
                  <a:effectLst>
                    <a:outerShdw blurRad="38100" dist="38100" dir="2700000" algn="tl">
                      <a:srgbClr val="FFFFFF"/>
                    </a:outerShdw>
                  </a:effectLst>
                  <a:latin typeface="Calibri" pitchFamily="34" charset="0"/>
                </a:rPr>
                <a:t>1280°</a:t>
              </a:r>
            </a:p>
          </p:txBody>
        </p:sp>
        <p:sp>
          <p:nvSpPr>
            <p:cNvPr id="126"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Solidus</a:t>
              </a:r>
            </a:p>
          </p:txBody>
        </p:sp>
        <p:sp>
          <p:nvSpPr>
            <p:cNvPr id="127"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Liquidus</a:t>
              </a:r>
            </a:p>
          </p:txBody>
        </p:sp>
        <p:sp>
          <p:nvSpPr>
            <p:cNvPr id="128"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90%</a:t>
              </a:r>
            </a:p>
          </p:txBody>
        </p:sp>
        <p:sp>
          <p:nvSpPr>
            <p:cNvPr id="129"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70%</a:t>
              </a:r>
            </a:p>
          </p:txBody>
        </p:sp>
        <p:sp>
          <p:nvSpPr>
            <p:cNvPr id="130"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31"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32"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50%</a:t>
              </a:r>
            </a:p>
          </p:txBody>
        </p:sp>
        <p:sp>
          <p:nvSpPr>
            <p:cNvPr id="133"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30%</a:t>
              </a:r>
            </a:p>
          </p:txBody>
        </p:sp>
        <p:sp>
          <p:nvSpPr>
            <p:cNvPr id="134"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20%</a:t>
              </a:r>
            </a:p>
          </p:txBody>
        </p:sp>
        <p:sp>
          <p:nvSpPr>
            <p:cNvPr id="135"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10%</a:t>
              </a:r>
            </a:p>
          </p:txBody>
        </p:sp>
        <p:sp>
          <p:nvSpPr>
            <p:cNvPr id="136"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37"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1280°</a:t>
              </a:r>
            </a:p>
          </p:txBody>
        </p:sp>
        <p:sp>
          <p:nvSpPr>
            <p:cNvPr id="138"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41"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43" name="Stella a 5 punte 142"/>
            <p:cNvSpPr/>
            <p:nvPr/>
          </p:nvSpPr>
          <p:spPr bwMode="auto">
            <a:xfrm>
              <a:off x="5265738" y="6330950"/>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39" name="Line 84"/>
            <p:cNvSpPr>
              <a:spLocks noChangeShapeType="1"/>
            </p:cNvSpPr>
            <p:nvPr/>
          </p:nvSpPr>
          <p:spPr bwMode="auto">
            <a:xfrm flipH="1" flipV="1">
              <a:off x="4527550" y="1781971"/>
              <a:ext cx="330200" cy="892998"/>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grpSp>
      <p:sp>
        <p:nvSpPr>
          <p:cNvPr id="910339" name="Text Box 3"/>
          <p:cNvSpPr txBox="1">
            <a:spLocks noChangeArrowheads="1"/>
          </p:cNvSpPr>
          <p:nvPr/>
        </p:nvSpPr>
        <p:spPr bwMode="auto">
          <a:xfrm>
            <a:off x="317500" y="762000"/>
            <a:ext cx="2754313" cy="1570038"/>
          </a:xfrm>
          <a:prstGeom prst="rect">
            <a:avLst/>
          </a:prstGeom>
          <a:noFill/>
          <a:ln w="9525">
            <a:noFill/>
            <a:miter lim="800000"/>
            <a:headEnd/>
            <a:tailEnd/>
          </a:ln>
          <a:effectLst/>
        </p:spPr>
        <p:txBody>
          <a:bodyPr wrap="square">
            <a:spAutoFit/>
          </a:bodyPr>
          <a:lstStyle/>
          <a:p>
            <a:pPr algn="ctr">
              <a:defRPr/>
            </a:pPr>
            <a:r>
              <a:rPr lang="en-GB" sz="3200" dirty="0">
                <a:solidFill>
                  <a:schemeClr val="bg1"/>
                </a:solidFill>
                <a:effectLst>
                  <a:outerShdw blurRad="38100" dist="38100" dir="2700000" algn="tl">
                    <a:srgbClr val="000000"/>
                  </a:outerShdw>
                </a:effectLst>
                <a:latin typeface="Calibri" pitchFamily="34" charset="0"/>
                <a:sym typeface="Wingdings" pitchFamily="2" charset="2"/>
              </a:rPr>
              <a:t>Adiabatic decompression paths</a:t>
            </a:r>
          </a:p>
        </p:txBody>
      </p:sp>
      <p:sp>
        <p:nvSpPr>
          <p:cNvPr id="910389" name="Freeform 53"/>
          <p:cNvSpPr>
            <a:spLocks/>
          </p:cNvSpPr>
          <p:nvPr/>
        </p:nvSpPr>
        <p:spPr bwMode="auto">
          <a:xfrm>
            <a:off x="4959350" y="17843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0" name="Freeform 54"/>
          <p:cNvSpPr>
            <a:spLocks/>
          </p:cNvSpPr>
          <p:nvPr/>
        </p:nvSpPr>
        <p:spPr bwMode="auto">
          <a:xfrm>
            <a:off x="5330825" y="18034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1" name="Freeform 55"/>
          <p:cNvSpPr>
            <a:spLocks/>
          </p:cNvSpPr>
          <p:nvPr/>
        </p:nvSpPr>
        <p:spPr bwMode="auto">
          <a:xfrm>
            <a:off x="5645150" y="18034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10393" name="Text Box 57"/>
          <p:cNvSpPr txBox="1">
            <a:spLocks noChangeArrowheads="1"/>
          </p:cNvSpPr>
          <p:nvPr/>
        </p:nvSpPr>
        <p:spPr bwMode="auto">
          <a:xfrm rot="4802963">
            <a:off x="5700987" y="56287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1380°</a:t>
            </a:r>
          </a:p>
        </p:txBody>
      </p:sp>
      <p:sp>
        <p:nvSpPr>
          <p:cNvPr id="910394" name="Text Box 58"/>
          <p:cNvSpPr txBox="1">
            <a:spLocks noChangeArrowheads="1"/>
          </p:cNvSpPr>
          <p:nvPr/>
        </p:nvSpPr>
        <p:spPr bwMode="auto">
          <a:xfrm rot="4802963">
            <a:off x="6261374" y="56287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1480°</a:t>
            </a:r>
          </a:p>
        </p:txBody>
      </p:sp>
      <p:sp>
        <p:nvSpPr>
          <p:cNvPr id="910395" name="Text Box 59"/>
          <p:cNvSpPr txBox="1">
            <a:spLocks noChangeArrowheads="1"/>
          </p:cNvSpPr>
          <p:nvPr/>
        </p:nvSpPr>
        <p:spPr bwMode="auto">
          <a:xfrm rot="4802963">
            <a:off x="6723337" y="56287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1580°</a:t>
            </a:r>
          </a:p>
        </p:txBody>
      </p:sp>
      <p:sp>
        <p:nvSpPr>
          <p:cNvPr id="910410" name="Freeform 74"/>
          <p:cNvSpPr>
            <a:spLocks/>
          </p:cNvSpPr>
          <p:nvPr/>
        </p:nvSpPr>
        <p:spPr bwMode="auto">
          <a:xfrm>
            <a:off x="5287963" y="1790700"/>
            <a:ext cx="180975" cy="1393825"/>
          </a:xfrm>
          <a:custGeom>
            <a:avLst/>
            <a:gdLst/>
            <a:ahLst/>
            <a:cxnLst>
              <a:cxn ang="0">
                <a:pos x="114" y="878"/>
              </a:cxn>
              <a:cxn ang="0">
                <a:pos x="0" y="0"/>
              </a:cxn>
            </a:cxnLst>
            <a:rect l="0" t="0" r="r" b="b"/>
            <a:pathLst>
              <a:path w="114" h="878">
                <a:moveTo>
                  <a:pt x="114" y="87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1" name="Freeform 75"/>
          <p:cNvSpPr>
            <a:spLocks/>
          </p:cNvSpPr>
          <p:nvPr/>
        </p:nvSpPr>
        <p:spPr bwMode="auto">
          <a:xfrm>
            <a:off x="5818188" y="1790700"/>
            <a:ext cx="315912" cy="2019300"/>
          </a:xfrm>
          <a:custGeom>
            <a:avLst/>
            <a:gdLst/>
            <a:ahLst/>
            <a:cxnLst>
              <a:cxn ang="0">
                <a:pos x="199" y="1296"/>
              </a:cxn>
              <a:cxn ang="0">
                <a:pos x="0" y="0"/>
              </a:cxn>
            </a:cxnLst>
            <a:rect l="0" t="0" r="r" b="b"/>
            <a:pathLst>
              <a:path w="199" h="1296">
                <a:moveTo>
                  <a:pt x="199" y="129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2" name="Freeform 76"/>
          <p:cNvSpPr>
            <a:spLocks/>
          </p:cNvSpPr>
          <p:nvPr/>
        </p:nvSpPr>
        <p:spPr bwMode="auto">
          <a:xfrm>
            <a:off x="6343650" y="1803400"/>
            <a:ext cx="387350" cy="2628900"/>
          </a:xfrm>
          <a:custGeom>
            <a:avLst/>
            <a:gdLst/>
            <a:ahLst/>
            <a:cxnLst>
              <a:cxn ang="0">
                <a:pos x="244" y="1656"/>
              </a:cxn>
              <a:cxn ang="0">
                <a:pos x="0" y="0"/>
              </a:cxn>
            </a:cxnLst>
            <a:rect l="0" t="0" r="r" b="b"/>
            <a:pathLst>
              <a:path w="244" h="1656">
                <a:moveTo>
                  <a:pt x="244" y="165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10414" name="Text Box 78"/>
          <p:cNvSpPr txBox="1">
            <a:spLocks noChangeArrowheads="1"/>
          </p:cNvSpPr>
          <p:nvPr/>
        </p:nvSpPr>
        <p:spPr bwMode="auto">
          <a:xfrm>
            <a:off x="4937125" y="12334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1380°</a:t>
            </a:r>
          </a:p>
        </p:txBody>
      </p:sp>
      <p:sp>
        <p:nvSpPr>
          <p:cNvPr id="910415" name="Text Box 79"/>
          <p:cNvSpPr txBox="1">
            <a:spLocks noChangeArrowheads="1"/>
          </p:cNvSpPr>
          <p:nvPr/>
        </p:nvSpPr>
        <p:spPr bwMode="auto">
          <a:xfrm>
            <a:off x="5480050" y="12334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1480°</a:t>
            </a:r>
          </a:p>
        </p:txBody>
      </p:sp>
      <p:sp>
        <p:nvSpPr>
          <p:cNvPr id="910416" name="Text Box 80"/>
          <p:cNvSpPr txBox="1">
            <a:spLocks noChangeArrowheads="1"/>
          </p:cNvSpPr>
          <p:nvPr/>
        </p:nvSpPr>
        <p:spPr bwMode="auto">
          <a:xfrm>
            <a:off x="6011863" y="12334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1580°</a:t>
            </a:r>
          </a:p>
        </p:txBody>
      </p:sp>
      <p:sp>
        <p:nvSpPr>
          <p:cNvPr id="75" name="Text Box 3"/>
          <p:cNvSpPr txBox="1">
            <a:spLocks noChangeArrowheads="1"/>
          </p:cNvSpPr>
          <p:nvPr/>
        </p:nvSpPr>
        <p:spPr bwMode="auto">
          <a:xfrm>
            <a:off x="0" y="2286000"/>
            <a:ext cx="3136900" cy="1446550"/>
          </a:xfrm>
          <a:prstGeom prst="rect">
            <a:avLst/>
          </a:prstGeom>
          <a:noFill/>
          <a:ln w="9525">
            <a:noFill/>
            <a:miter lim="800000"/>
            <a:headEnd/>
            <a:tailEnd/>
          </a:ln>
          <a:effectLst/>
        </p:spPr>
        <p:txBody>
          <a:bodyPr wrap="square">
            <a:spAutoFit/>
          </a:bodyPr>
          <a:lstStyle/>
          <a:p>
            <a:pP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In this example, a mantle with a Tp 1280 °C melts (</a:t>
            </a:r>
            <a:r>
              <a:rPr lang="en-GB" sz="2200" u="sng" dirty="0">
                <a:solidFill>
                  <a:schemeClr val="bg1"/>
                </a:solidFill>
                <a:effectLst>
                  <a:outerShdw blurRad="38100" dist="38100" dir="2700000" algn="tl">
                    <a:srgbClr val="000000"/>
                  </a:outerShdw>
                </a:effectLst>
                <a:latin typeface="Calibri" pitchFamily="34" charset="0"/>
                <a:sym typeface="Wingdings" pitchFamily="2" charset="2"/>
              </a:rPr>
              <a:t>in theory, without cooling</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up to ~22%</a:t>
            </a:r>
          </a:p>
        </p:txBody>
      </p:sp>
      <p:sp>
        <p:nvSpPr>
          <p:cNvPr id="76" name="Text Box 3"/>
          <p:cNvSpPr txBox="1">
            <a:spLocks noChangeArrowheads="1"/>
          </p:cNvSpPr>
          <p:nvPr/>
        </p:nvSpPr>
        <p:spPr bwMode="auto">
          <a:xfrm>
            <a:off x="0" y="3705225"/>
            <a:ext cx="3136900" cy="1446550"/>
          </a:xfrm>
          <a:prstGeom prst="rect">
            <a:avLst/>
          </a:prstGeom>
          <a:noFill/>
          <a:ln w="9525">
            <a:noFill/>
            <a:miter lim="800000"/>
            <a:headEnd/>
            <a:tailEnd/>
          </a:ln>
          <a:effectLst/>
        </p:spPr>
        <p:txBody>
          <a:bodyPr wrap="square">
            <a:spAutoFit/>
          </a:bodyPr>
          <a:lstStyle/>
          <a:p>
            <a:pP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A mantle with a Tp 1380 °C melts (</a:t>
            </a:r>
            <a:r>
              <a:rPr lang="en-GB" sz="2200" u="sng" dirty="0">
                <a:solidFill>
                  <a:schemeClr val="bg1"/>
                </a:solidFill>
                <a:effectLst>
                  <a:outerShdw blurRad="38100" dist="38100" dir="2700000" algn="tl">
                    <a:srgbClr val="000000"/>
                  </a:outerShdw>
                </a:effectLst>
                <a:latin typeface="Calibri" pitchFamily="34" charset="0"/>
                <a:sym typeface="Wingdings" pitchFamily="2" charset="2"/>
              </a:rPr>
              <a:t>in theory, without cooling</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up to ~30%</a:t>
            </a:r>
          </a:p>
        </p:txBody>
      </p:sp>
      <p:sp>
        <p:nvSpPr>
          <p:cNvPr id="77" name="Text Box 3"/>
          <p:cNvSpPr txBox="1">
            <a:spLocks noChangeArrowheads="1"/>
          </p:cNvSpPr>
          <p:nvPr/>
        </p:nvSpPr>
        <p:spPr bwMode="auto">
          <a:xfrm>
            <a:off x="0" y="5110163"/>
            <a:ext cx="3136900" cy="1446550"/>
          </a:xfrm>
          <a:prstGeom prst="rect">
            <a:avLst/>
          </a:prstGeom>
          <a:noFill/>
          <a:ln w="9525">
            <a:noFill/>
            <a:miter lim="800000"/>
            <a:headEnd/>
            <a:tailEnd/>
          </a:ln>
          <a:effectLst/>
        </p:spPr>
        <p:txBody>
          <a:bodyPr wrap="square">
            <a:spAutoFit/>
          </a:bodyPr>
          <a:lstStyle/>
          <a:p>
            <a:pPr>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A mantle with a Tp 1480 °C melts (</a:t>
            </a:r>
            <a:r>
              <a:rPr lang="en-GB" sz="2200" u="sng" dirty="0">
                <a:solidFill>
                  <a:schemeClr val="bg1"/>
                </a:solidFill>
                <a:effectLst>
                  <a:outerShdw blurRad="38100" dist="38100" dir="2700000" algn="tl">
                    <a:srgbClr val="000000"/>
                  </a:outerShdw>
                </a:effectLst>
                <a:latin typeface="Calibri" pitchFamily="34" charset="0"/>
                <a:sym typeface="Wingdings" pitchFamily="2" charset="2"/>
              </a:rPr>
              <a:t>in theory, without cooling</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up to ~40%</a:t>
            </a:r>
          </a:p>
        </p:txBody>
      </p:sp>
      <p:sp>
        <p:nvSpPr>
          <p:cNvPr id="180" name="Freeform 7"/>
          <p:cNvSpPr>
            <a:spLocks/>
          </p:cNvSpPr>
          <p:nvPr/>
        </p:nvSpPr>
        <p:spPr bwMode="auto">
          <a:xfrm rot="5400000">
            <a:off x="3267075" y="23018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38100" cap="flat" cmpd="sng">
            <a:solidFill>
              <a:srgbClr val="0066FF"/>
            </a:solidFill>
            <a:prstDash val="solid"/>
            <a:round/>
            <a:headEnd/>
            <a:tailEnd/>
          </a:ln>
          <a:effectLst/>
        </p:spPr>
        <p:txBody>
          <a:bodyPr anchor="ctr"/>
          <a:lstStyle/>
          <a:p>
            <a:pPr>
              <a:defRPr/>
            </a:pPr>
            <a:endParaRPr lang="en-GB">
              <a:latin typeface="Calibri" pitchFamily="34" charset="0"/>
            </a:endParaRPr>
          </a:p>
        </p:txBody>
      </p:sp>
      <p:sp>
        <p:nvSpPr>
          <p:cNvPr id="2" name="Text Box 4">
            <a:extLst>
              <a:ext uri="{FF2B5EF4-FFF2-40B4-BE49-F238E27FC236}">
                <a16:creationId xmlns:a16="http://schemas.microsoft.com/office/drawing/2014/main" id="{59EE1B74-4311-6C76-87C9-ED458878297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10389"/>
                                        </p:tgtEl>
                                        <p:attrNameLst>
                                          <p:attrName>style.visibility</p:attrName>
                                        </p:attrNameLst>
                                      </p:cBhvr>
                                      <p:to>
                                        <p:strVal val="visible"/>
                                      </p:to>
                                    </p:set>
                                    <p:animEffect transition="in" filter="wipe(down)">
                                      <p:cBhvr>
                                        <p:cTn id="12" dur="2000"/>
                                        <p:tgtEl>
                                          <p:spTgt spid="91038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910393">
                                            <p:txEl>
                                              <p:pRg st="0" end="0"/>
                                            </p:txEl>
                                          </p:spTgt>
                                        </p:tgtEl>
                                        <p:attrNameLst>
                                          <p:attrName>style.visibility</p:attrName>
                                        </p:attrNameLst>
                                      </p:cBhvr>
                                      <p:to>
                                        <p:strVal val="visible"/>
                                      </p:to>
                                    </p:set>
                                    <p:animEffect transition="in" filter="fade">
                                      <p:cBhvr>
                                        <p:cTn id="16" dur="500"/>
                                        <p:tgtEl>
                                          <p:spTgt spid="9103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10410"/>
                                        </p:tgtEl>
                                        <p:attrNameLst>
                                          <p:attrName>style.visibility</p:attrName>
                                        </p:attrNameLst>
                                      </p:cBhvr>
                                      <p:to>
                                        <p:strVal val="visible"/>
                                      </p:to>
                                    </p:set>
                                    <p:animEffect transition="in" filter="wipe(down)">
                                      <p:cBhvr>
                                        <p:cTn id="21" dur="500"/>
                                        <p:tgtEl>
                                          <p:spTgt spid="9104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10414">
                                            <p:txEl>
                                              <p:pRg st="0" end="0"/>
                                            </p:txEl>
                                          </p:spTgt>
                                        </p:tgtEl>
                                        <p:attrNameLst>
                                          <p:attrName>style.visibility</p:attrName>
                                        </p:attrNameLst>
                                      </p:cBhvr>
                                      <p:to>
                                        <p:strVal val="visible"/>
                                      </p:to>
                                    </p:set>
                                    <p:animEffect transition="in" filter="fade">
                                      <p:cBhvr>
                                        <p:cTn id="25" dur="500"/>
                                        <p:tgtEl>
                                          <p:spTgt spid="9104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Effect transition="in" filter="fade">
                                      <p:cBhvr>
                                        <p:cTn id="29" dur="500"/>
                                        <p:tgtEl>
                                          <p:spTgt spid="7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10390"/>
                                        </p:tgtEl>
                                        <p:attrNameLst>
                                          <p:attrName>style.visibility</p:attrName>
                                        </p:attrNameLst>
                                      </p:cBhvr>
                                      <p:to>
                                        <p:strVal val="visible"/>
                                      </p:to>
                                    </p:set>
                                    <p:animEffect transition="in" filter="wipe(down)">
                                      <p:cBhvr>
                                        <p:cTn id="34" dur="2000"/>
                                        <p:tgtEl>
                                          <p:spTgt spid="91039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10394"/>
                                        </p:tgtEl>
                                        <p:attrNameLst>
                                          <p:attrName>style.visibility</p:attrName>
                                        </p:attrNameLst>
                                      </p:cBhvr>
                                      <p:to>
                                        <p:strVal val="visible"/>
                                      </p:to>
                                    </p:set>
                                    <p:animEffect transition="in" filter="fade">
                                      <p:cBhvr>
                                        <p:cTn id="38" dur="500"/>
                                        <p:tgtEl>
                                          <p:spTgt spid="910394"/>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910411"/>
                                        </p:tgtEl>
                                        <p:attrNameLst>
                                          <p:attrName>style.visibility</p:attrName>
                                        </p:attrNameLst>
                                      </p:cBhvr>
                                      <p:to>
                                        <p:strVal val="visible"/>
                                      </p:to>
                                    </p:set>
                                    <p:animEffect transition="in" filter="wipe(down)">
                                      <p:cBhvr>
                                        <p:cTn id="42" dur="500"/>
                                        <p:tgtEl>
                                          <p:spTgt spid="910411"/>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910415">
                                            <p:txEl>
                                              <p:pRg st="0" end="0"/>
                                            </p:txEl>
                                          </p:spTgt>
                                        </p:tgtEl>
                                        <p:attrNameLst>
                                          <p:attrName>style.visibility</p:attrName>
                                        </p:attrNameLst>
                                      </p:cBhvr>
                                      <p:to>
                                        <p:strVal val="visible"/>
                                      </p:to>
                                    </p:set>
                                    <p:animEffect transition="in" filter="fade">
                                      <p:cBhvr>
                                        <p:cTn id="46" dur="500"/>
                                        <p:tgtEl>
                                          <p:spTgt spid="910415">
                                            <p:txEl>
                                              <p:pRg st="0" end="0"/>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77">
                                            <p:txEl>
                                              <p:pRg st="0" end="0"/>
                                            </p:txEl>
                                          </p:spTgt>
                                        </p:tgtEl>
                                        <p:attrNameLst>
                                          <p:attrName>style.visibility</p:attrName>
                                        </p:attrNameLst>
                                      </p:cBhvr>
                                      <p:to>
                                        <p:strVal val="visible"/>
                                      </p:to>
                                    </p:set>
                                    <p:animEffect transition="in" filter="fade">
                                      <p:cBhvr>
                                        <p:cTn id="50" dur="500"/>
                                        <p:tgtEl>
                                          <p:spTgt spid="7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10391"/>
                                        </p:tgtEl>
                                        <p:attrNameLst>
                                          <p:attrName>style.visibility</p:attrName>
                                        </p:attrNameLst>
                                      </p:cBhvr>
                                      <p:to>
                                        <p:strVal val="visible"/>
                                      </p:to>
                                    </p:set>
                                    <p:animEffect transition="in" filter="wipe(down)">
                                      <p:cBhvr>
                                        <p:cTn id="55" dur="2000"/>
                                        <p:tgtEl>
                                          <p:spTgt spid="910391"/>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910395"/>
                                        </p:tgtEl>
                                        <p:attrNameLst>
                                          <p:attrName>style.visibility</p:attrName>
                                        </p:attrNameLst>
                                      </p:cBhvr>
                                      <p:to>
                                        <p:strVal val="visible"/>
                                      </p:to>
                                    </p:set>
                                    <p:animEffect transition="in" filter="fade">
                                      <p:cBhvr>
                                        <p:cTn id="59" dur="500"/>
                                        <p:tgtEl>
                                          <p:spTgt spid="910395"/>
                                        </p:tgtEl>
                                      </p:cBhvr>
                                    </p:animEffect>
                                  </p:childTnLst>
                                </p:cTn>
                              </p:par>
                            </p:childTnLst>
                          </p:cTn>
                        </p:par>
                        <p:par>
                          <p:cTn id="60" fill="hold">
                            <p:stCondLst>
                              <p:cond delay="2500"/>
                            </p:stCondLst>
                            <p:childTnLst>
                              <p:par>
                                <p:cTn id="61" presetID="22" presetClass="entr" presetSubtype="4" fill="hold" nodeType="afterEffect">
                                  <p:stCondLst>
                                    <p:cond delay="0"/>
                                  </p:stCondLst>
                                  <p:childTnLst>
                                    <p:set>
                                      <p:cBhvr>
                                        <p:cTn id="62" dur="1" fill="hold">
                                          <p:stCondLst>
                                            <p:cond delay="0"/>
                                          </p:stCondLst>
                                        </p:cTn>
                                        <p:tgtEl>
                                          <p:spTgt spid="910412"/>
                                        </p:tgtEl>
                                        <p:attrNameLst>
                                          <p:attrName>style.visibility</p:attrName>
                                        </p:attrNameLst>
                                      </p:cBhvr>
                                      <p:to>
                                        <p:strVal val="visible"/>
                                      </p:to>
                                    </p:set>
                                    <p:animEffect transition="in" filter="wipe(down)">
                                      <p:cBhvr>
                                        <p:cTn id="63" dur="500"/>
                                        <p:tgtEl>
                                          <p:spTgt spid="910412"/>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910416"/>
                                        </p:tgtEl>
                                        <p:attrNameLst>
                                          <p:attrName>style.visibility</p:attrName>
                                        </p:attrNameLst>
                                      </p:cBhvr>
                                      <p:to>
                                        <p:strVal val="visible"/>
                                      </p:to>
                                    </p:set>
                                    <p:animEffect transition="in" filter="fade">
                                      <p:cBhvr>
                                        <p:cTn id="67" dur="500"/>
                                        <p:tgtEl>
                                          <p:spTgt spid="910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94" grpId="0"/>
      <p:bldP spid="910395" grpId="0"/>
      <p:bldP spid="910414" grpId="0" build="allAtOnce"/>
      <p:bldP spid="910415" grpId="0" build="allAtOnce"/>
      <p:bldP spid="910416" grpId="0"/>
      <p:bldP spid="75" grpId="0" build="p" autoUpdateAnimBg="0"/>
      <p:bldP spid="76" grpId="0" build="p" autoUpdateAnimBg="0"/>
      <p:bldP spid="7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993775" y="6316663"/>
            <a:ext cx="8150225"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sp>
        <p:nvSpPr>
          <p:cNvPr id="75" name="Text Box 3"/>
          <p:cNvSpPr txBox="1">
            <a:spLocks noChangeArrowheads="1"/>
          </p:cNvSpPr>
          <p:nvPr/>
        </p:nvSpPr>
        <p:spPr bwMode="auto">
          <a:xfrm>
            <a:off x="0" y="764941"/>
            <a:ext cx="2970090" cy="2225225"/>
          </a:xfrm>
          <a:prstGeom prst="rect">
            <a:avLst/>
          </a:prstGeom>
          <a:noFill/>
          <a:ln w="9525">
            <a:noFill/>
            <a:miter lim="800000"/>
            <a:headEnd/>
            <a:tailEnd/>
          </a:ln>
          <a:effectLst/>
        </p:spPr>
        <p:txBody>
          <a:bodyPr wrap="square">
            <a:spAutoFit/>
          </a:bodyPr>
          <a:lstStyle/>
          <a:p>
            <a:pP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calculated degrees of melting would be valid if a solid piece of mantle could upwell until the surface without getting cold (which is impossible).</a:t>
            </a:r>
          </a:p>
        </p:txBody>
      </p:sp>
      <p:grpSp>
        <p:nvGrpSpPr>
          <p:cNvPr id="3" name="Gruppo 2"/>
          <p:cNvGrpSpPr/>
          <p:nvPr/>
        </p:nvGrpSpPr>
        <p:grpSpPr>
          <a:xfrm>
            <a:off x="2990850" y="901700"/>
            <a:ext cx="6146800" cy="5954713"/>
            <a:chOff x="2965450" y="889000"/>
            <a:chExt cx="6146800" cy="5954713"/>
          </a:xfrm>
        </p:grpSpPr>
        <p:grpSp>
          <p:nvGrpSpPr>
            <p:cNvPr id="78" name="Gruppo 77"/>
            <p:cNvGrpSpPr/>
            <p:nvPr/>
          </p:nvGrpSpPr>
          <p:grpSpPr>
            <a:xfrm>
              <a:off x="2965450" y="889000"/>
              <a:ext cx="6146800" cy="5954713"/>
              <a:chOff x="2965450" y="889000"/>
              <a:chExt cx="6146800" cy="5954713"/>
            </a:xfrm>
          </p:grpSpPr>
          <p:grpSp>
            <p:nvGrpSpPr>
              <p:cNvPr id="79" name="Group 72"/>
              <p:cNvGrpSpPr>
                <a:grpSpLocks/>
              </p:cNvGrpSpPr>
              <p:nvPr/>
            </p:nvGrpSpPr>
            <p:grpSpPr bwMode="auto">
              <a:xfrm>
                <a:off x="2965450" y="889000"/>
                <a:ext cx="6146800" cy="5954713"/>
                <a:chOff x="1868" y="560"/>
                <a:chExt cx="3872" cy="3751"/>
              </a:xfrm>
            </p:grpSpPr>
            <p:sp>
              <p:nvSpPr>
                <p:cNvPr id="103" name="Rectangle 62"/>
                <p:cNvSpPr>
                  <a:spLocks noChangeArrowheads="1"/>
                </p:cNvSpPr>
                <p:nvPr/>
              </p:nvSpPr>
              <p:spPr bwMode="auto">
                <a:xfrm>
                  <a:off x="1868" y="560"/>
                  <a:ext cx="3872" cy="3751"/>
                </a:xfrm>
                <a:prstGeom prst="rect">
                  <a:avLst/>
                </a:prstGeom>
                <a:solidFill>
                  <a:schemeClr val="bg1"/>
                </a:solidFill>
                <a:ln w="28575" algn="ctr">
                  <a:solidFill>
                    <a:schemeClr val="bg1"/>
                  </a:solidFill>
                  <a:miter lim="800000"/>
                  <a:headEnd/>
                  <a:tailEnd/>
                </a:ln>
                <a:effectLst/>
              </p:spPr>
              <p:txBody>
                <a:bodyPr wrap="none" anchor="ctr"/>
                <a:lstStyle/>
                <a:p>
                  <a:pPr>
                    <a:defRPr/>
                  </a:pPr>
                  <a:endParaRPr lang="en-GB">
                    <a:latin typeface="Calibri" pitchFamily="34" charset="0"/>
                  </a:endParaRPr>
                </a:p>
              </p:txBody>
            </p:sp>
            <p:sp>
              <p:nvSpPr>
                <p:cNvPr id="104" name="Line 50"/>
                <p:cNvSpPr>
                  <a:spLocks noChangeShapeType="1"/>
                </p:cNvSpPr>
                <p:nvPr/>
              </p:nvSpPr>
              <p:spPr bwMode="auto">
                <a:xfrm>
                  <a:off x="5315" y="361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05" name="Line 12"/>
                <p:cNvSpPr>
                  <a:spLocks noChangeShapeType="1"/>
                </p:cNvSpPr>
                <p:nvPr/>
              </p:nvSpPr>
              <p:spPr bwMode="auto">
                <a:xfrm>
                  <a:off x="303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06" name="Line 13"/>
                <p:cNvSpPr>
                  <a:spLocks noChangeShapeType="1"/>
                </p:cNvSpPr>
                <p:nvPr/>
              </p:nvSpPr>
              <p:spPr bwMode="auto">
                <a:xfrm>
                  <a:off x="3369"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07" name="Line 15"/>
                <p:cNvSpPr>
                  <a:spLocks noChangeShapeType="1"/>
                </p:cNvSpPr>
                <p:nvPr/>
              </p:nvSpPr>
              <p:spPr bwMode="auto">
                <a:xfrm>
                  <a:off x="403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08" name="Line 16"/>
                <p:cNvSpPr>
                  <a:spLocks noChangeShapeType="1"/>
                </p:cNvSpPr>
                <p:nvPr/>
              </p:nvSpPr>
              <p:spPr bwMode="auto">
                <a:xfrm>
                  <a:off x="270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09" name="Line 17"/>
                <p:cNvSpPr>
                  <a:spLocks noChangeShapeType="1"/>
                </p:cNvSpPr>
                <p:nvPr/>
              </p:nvSpPr>
              <p:spPr bwMode="auto">
                <a:xfrm>
                  <a:off x="370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10" name="Line 18"/>
                <p:cNvSpPr>
                  <a:spLocks noChangeShapeType="1"/>
                </p:cNvSpPr>
                <p:nvPr/>
              </p:nvSpPr>
              <p:spPr bwMode="auto">
                <a:xfrm>
                  <a:off x="4371"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11" name="Line 19"/>
                <p:cNvSpPr>
                  <a:spLocks noChangeShapeType="1"/>
                </p:cNvSpPr>
                <p:nvPr/>
              </p:nvSpPr>
              <p:spPr bwMode="auto">
                <a:xfrm>
                  <a:off x="4698"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12" name="Line 20"/>
                <p:cNvSpPr>
                  <a:spLocks noChangeShapeType="1"/>
                </p:cNvSpPr>
                <p:nvPr/>
              </p:nvSpPr>
              <p:spPr bwMode="auto">
                <a:xfrm>
                  <a:off x="504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13"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1100</a:t>
                  </a:r>
                </a:p>
              </p:txBody>
            </p:sp>
            <p:sp>
              <p:nvSpPr>
                <p:cNvPr id="114"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1300</a:t>
                  </a:r>
                </a:p>
              </p:txBody>
            </p:sp>
            <p:sp>
              <p:nvSpPr>
                <p:cNvPr id="115"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1500</a:t>
                  </a:r>
                </a:p>
              </p:txBody>
            </p:sp>
            <p:sp>
              <p:nvSpPr>
                <p:cNvPr id="116"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1700</a:t>
                  </a:r>
                </a:p>
              </p:txBody>
            </p:sp>
            <p:sp>
              <p:nvSpPr>
                <p:cNvPr id="117"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1900</a:t>
                  </a:r>
                </a:p>
              </p:txBody>
            </p:sp>
            <p:sp>
              <p:nvSpPr>
                <p:cNvPr id="118"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dirty="0">
                      <a:solidFill>
                        <a:schemeClr val="tx1"/>
                      </a:solidFill>
                      <a:effectLst>
                        <a:outerShdw blurRad="38100" dist="38100" dir="2700000" algn="tl">
                          <a:srgbClr val="FFFFFF"/>
                        </a:outerShdw>
                      </a:effectLst>
                      <a:latin typeface="Calibri" pitchFamily="34" charset="0"/>
                    </a:rPr>
                    <a:t>Temperature (°C)</a:t>
                  </a:r>
                </a:p>
              </p:txBody>
            </p:sp>
            <p:sp>
              <p:nvSpPr>
                <p:cNvPr id="119"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0</a:t>
                  </a:r>
                </a:p>
              </p:txBody>
            </p:sp>
            <p:sp>
              <p:nvSpPr>
                <p:cNvPr id="120"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a:t>
                  </a:r>
                </a:p>
              </p:txBody>
            </p:sp>
            <p:sp>
              <p:nvSpPr>
                <p:cNvPr id="121"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4</a:t>
                  </a:r>
                </a:p>
              </p:txBody>
            </p:sp>
            <p:sp>
              <p:nvSpPr>
                <p:cNvPr id="122"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6</a:t>
                  </a:r>
                </a:p>
              </p:txBody>
            </p:sp>
            <p:sp>
              <p:nvSpPr>
                <p:cNvPr id="123"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8</a:t>
                  </a:r>
                </a:p>
              </p:txBody>
            </p:sp>
            <p:sp>
              <p:nvSpPr>
                <p:cNvPr id="124" name="Line 32"/>
                <p:cNvSpPr>
                  <a:spLocks noChangeShapeType="1"/>
                </p:cNvSpPr>
                <p:nvPr/>
              </p:nvSpPr>
              <p:spPr bwMode="auto">
                <a:xfrm>
                  <a:off x="2365" y="149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25" name="Line 33"/>
                <p:cNvSpPr>
                  <a:spLocks noChangeShapeType="1"/>
                </p:cNvSpPr>
                <p:nvPr/>
              </p:nvSpPr>
              <p:spPr bwMode="auto">
                <a:xfrm>
                  <a:off x="2365" y="18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26" name="Line 34"/>
                <p:cNvSpPr>
                  <a:spLocks noChangeShapeType="1"/>
                </p:cNvSpPr>
                <p:nvPr/>
              </p:nvSpPr>
              <p:spPr bwMode="auto">
                <a:xfrm>
                  <a:off x="2365" y="226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27" name="Line 35"/>
                <p:cNvSpPr>
                  <a:spLocks noChangeShapeType="1"/>
                </p:cNvSpPr>
                <p:nvPr/>
              </p:nvSpPr>
              <p:spPr bwMode="auto">
                <a:xfrm>
                  <a:off x="2365" y="2638"/>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28" name="Line 36"/>
                <p:cNvSpPr>
                  <a:spLocks noChangeShapeType="1"/>
                </p:cNvSpPr>
                <p:nvPr/>
              </p:nvSpPr>
              <p:spPr bwMode="auto">
                <a:xfrm>
                  <a:off x="2365" y="303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29" name="Line 37"/>
                <p:cNvSpPr>
                  <a:spLocks noChangeShapeType="1"/>
                </p:cNvSpPr>
                <p:nvPr/>
              </p:nvSpPr>
              <p:spPr bwMode="auto">
                <a:xfrm>
                  <a:off x="2365" y="3407"/>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0" name="Line 38"/>
                <p:cNvSpPr>
                  <a:spLocks noChangeShapeType="1"/>
                </p:cNvSpPr>
                <p:nvPr/>
              </p:nvSpPr>
              <p:spPr bwMode="auto">
                <a:xfrm>
                  <a:off x="2365" y="378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1"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Pressure (GPa)</a:t>
                  </a:r>
                </a:p>
              </p:txBody>
            </p:sp>
            <p:sp>
              <p:nvSpPr>
                <p:cNvPr id="132"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Depth (km)</a:t>
                  </a:r>
                </a:p>
              </p:txBody>
            </p:sp>
            <p:sp>
              <p:nvSpPr>
                <p:cNvPr id="133"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100</a:t>
                  </a:r>
                </a:p>
              </p:txBody>
            </p:sp>
            <p:sp>
              <p:nvSpPr>
                <p:cNvPr id="134"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200</a:t>
                  </a:r>
                </a:p>
              </p:txBody>
            </p:sp>
            <p:sp>
              <p:nvSpPr>
                <p:cNvPr id="135" name="Line 47"/>
                <p:cNvSpPr>
                  <a:spLocks noChangeShapeType="1"/>
                </p:cNvSpPr>
                <p:nvPr/>
              </p:nvSpPr>
              <p:spPr bwMode="auto">
                <a:xfrm>
                  <a:off x="5315" y="174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6" name="Line 48"/>
                <p:cNvSpPr>
                  <a:spLocks noChangeShapeType="1"/>
                </p:cNvSpPr>
                <p:nvPr/>
              </p:nvSpPr>
              <p:spPr bwMode="auto">
                <a:xfrm>
                  <a:off x="5315" y="23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7" name="Line 49"/>
                <p:cNvSpPr>
                  <a:spLocks noChangeShapeType="1"/>
                </p:cNvSpPr>
                <p:nvPr/>
              </p:nvSpPr>
              <p:spPr bwMode="auto">
                <a:xfrm>
                  <a:off x="5315" y="3022"/>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grpSp>
          <p:sp>
            <p:nvSpPr>
              <p:cNvPr id="80"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a:solidFill>
                      <a:schemeClr val="tx1"/>
                    </a:solidFill>
                    <a:effectLst>
                      <a:outerShdw blurRad="38100" dist="38100" dir="2700000" algn="tl">
                        <a:srgbClr val="FFFFFF"/>
                      </a:outerShdw>
                    </a:effectLst>
                    <a:latin typeface="Calibri" pitchFamily="34" charset="0"/>
                  </a:rPr>
                  <a:t>Solid Mantle</a:t>
                </a:r>
              </a:p>
            </p:txBody>
          </p:sp>
          <p:sp>
            <p:nvSpPr>
              <p:cNvPr id="81"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381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82"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83"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84"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85"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86" name="Text Box 56"/>
              <p:cNvSpPr txBox="1">
                <a:spLocks noChangeArrowheads="1"/>
              </p:cNvSpPr>
              <p:nvPr/>
            </p:nvSpPr>
            <p:spPr bwMode="auto">
              <a:xfrm rot="4802963">
                <a:off x="5132662" y="5628759"/>
                <a:ext cx="731290" cy="369332"/>
              </a:xfrm>
              <a:prstGeom prst="rect">
                <a:avLst/>
              </a:prstGeom>
              <a:noFill/>
              <a:ln w="9525" algn="ctr">
                <a:noFill/>
                <a:miter lim="800000"/>
                <a:headEnd/>
                <a:tailEnd/>
              </a:ln>
              <a:effectLst/>
            </p:spPr>
            <p:txBody>
              <a:bodyPr wrap="none">
                <a:spAutoFit/>
              </a:bodyPr>
              <a:lstStyle/>
              <a:p>
                <a:pPr>
                  <a:defRPr/>
                </a:pPr>
                <a:r>
                  <a:rPr lang="en-GB" dirty="0">
                    <a:solidFill>
                      <a:schemeClr val="tx1"/>
                    </a:solidFill>
                    <a:effectLst>
                      <a:outerShdw blurRad="38100" dist="38100" dir="2700000" algn="tl">
                        <a:srgbClr val="FFFFFF"/>
                      </a:outerShdw>
                    </a:effectLst>
                    <a:latin typeface="Calibri" pitchFamily="34" charset="0"/>
                  </a:rPr>
                  <a:t>1280°</a:t>
                </a:r>
              </a:p>
            </p:txBody>
          </p:sp>
          <p:sp>
            <p:nvSpPr>
              <p:cNvPr id="87"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Solidus</a:t>
                </a:r>
              </a:p>
            </p:txBody>
          </p:sp>
          <p:sp>
            <p:nvSpPr>
              <p:cNvPr id="88"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Liquidus</a:t>
                </a:r>
              </a:p>
            </p:txBody>
          </p:sp>
          <p:sp>
            <p:nvSpPr>
              <p:cNvPr id="89"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90%</a:t>
                </a:r>
              </a:p>
            </p:txBody>
          </p:sp>
          <p:sp>
            <p:nvSpPr>
              <p:cNvPr id="90"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70%</a:t>
                </a:r>
              </a:p>
            </p:txBody>
          </p:sp>
          <p:sp>
            <p:nvSpPr>
              <p:cNvPr id="91"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2"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93"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50%</a:t>
                </a:r>
              </a:p>
            </p:txBody>
          </p:sp>
          <p:sp>
            <p:nvSpPr>
              <p:cNvPr id="94"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30%</a:t>
                </a:r>
              </a:p>
            </p:txBody>
          </p:sp>
          <p:sp>
            <p:nvSpPr>
              <p:cNvPr id="95"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20%</a:t>
                </a:r>
              </a:p>
            </p:txBody>
          </p:sp>
          <p:sp>
            <p:nvSpPr>
              <p:cNvPr id="96"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10%</a:t>
                </a:r>
              </a:p>
            </p:txBody>
          </p:sp>
          <p:sp>
            <p:nvSpPr>
              <p:cNvPr id="97"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98"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1280°</a:t>
                </a:r>
              </a:p>
            </p:txBody>
          </p:sp>
          <p:sp>
            <p:nvSpPr>
              <p:cNvPr id="99"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00" name="Line 84"/>
              <p:cNvSpPr>
                <a:spLocks noChangeShapeType="1"/>
              </p:cNvSpPr>
              <p:nvPr/>
            </p:nvSpPr>
            <p:spPr bwMode="auto">
              <a:xfrm flipH="1" flipV="1">
                <a:off x="4527550" y="1781971"/>
                <a:ext cx="330200" cy="892998"/>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01"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02" name="Stella a 5 punte 101"/>
              <p:cNvSpPr/>
              <p:nvPr/>
            </p:nvSpPr>
            <p:spPr bwMode="auto">
              <a:xfrm>
                <a:off x="5265738" y="6330950"/>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p:spPr>
            <p:txBody>
              <a:bodyPr anchor="ctr"/>
              <a:lstStyle/>
              <a:p>
                <a:pPr>
                  <a:defRPr/>
                </a:pPr>
                <a:endParaRPr lang="en-GB">
                  <a:latin typeface="Calibri" pitchFamily="34" charset="0"/>
                </a:endParaRPr>
              </a:p>
            </p:txBody>
          </p:sp>
        </p:grpSp>
        <p:sp>
          <p:nvSpPr>
            <p:cNvPr id="138"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39"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40"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41" name="Text Box 57"/>
            <p:cNvSpPr txBox="1">
              <a:spLocks noChangeArrowheads="1"/>
            </p:cNvSpPr>
            <p:nvPr/>
          </p:nvSpPr>
          <p:spPr bwMode="auto">
            <a:xfrm rot="4802963">
              <a:off x="5675587"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1380°</a:t>
              </a:r>
            </a:p>
          </p:txBody>
        </p:sp>
        <p:sp>
          <p:nvSpPr>
            <p:cNvPr id="142" name="Text Box 58"/>
            <p:cNvSpPr txBox="1">
              <a:spLocks noChangeArrowheads="1"/>
            </p:cNvSpPr>
            <p:nvPr/>
          </p:nvSpPr>
          <p:spPr bwMode="auto">
            <a:xfrm rot="4802963">
              <a:off x="6235974"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1480°</a:t>
              </a:r>
            </a:p>
          </p:txBody>
        </p:sp>
        <p:sp>
          <p:nvSpPr>
            <p:cNvPr id="143" name="Text Box 59"/>
            <p:cNvSpPr txBox="1">
              <a:spLocks noChangeArrowheads="1"/>
            </p:cNvSpPr>
            <p:nvPr/>
          </p:nvSpPr>
          <p:spPr bwMode="auto">
            <a:xfrm rot="4802963">
              <a:off x="6697937"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1580°</a:t>
              </a:r>
            </a:p>
          </p:txBody>
        </p:sp>
        <p:sp>
          <p:nvSpPr>
            <p:cNvPr id="145"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46"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47"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48"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1380°</a:t>
              </a:r>
            </a:p>
          </p:txBody>
        </p:sp>
        <p:sp>
          <p:nvSpPr>
            <p:cNvPr id="149"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1480°</a:t>
              </a:r>
            </a:p>
          </p:txBody>
        </p:sp>
        <p:sp>
          <p:nvSpPr>
            <p:cNvPr id="150"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1580°</a:t>
              </a:r>
            </a:p>
          </p:txBody>
        </p:sp>
        <p:sp>
          <p:nvSpPr>
            <p:cNvPr id="151"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38100" cap="flat" cmpd="sng">
              <a:solidFill>
                <a:srgbClr val="0066FF"/>
              </a:solidFill>
              <a:prstDash val="solid"/>
              <a:round/>
              <a:headEnd/>
              <a:tailEnd/>
            </a:ln>
            <a:effectLst/>
          </p:spPr>
          <p:txBody>
            <a:bodyPr anchor="ctr"/>
            <a:lstStyle/>
            <a:p>
              <a:pPr>
                <a:defRPr/>
              </a:pPr>
              <a:endParaRPr lang="en-GB">
                <a:latin typeface="Calibri" pitchFamily="34" charset="0"/>
              </a:endParaRPr>
            </a:p>
          </p:txBody>
        </p:sp>
      </p:grpSp>
      <p:sp>
        <p:nvSpPr>
          <p:cNvPr id="2" name="Text Box 3">
            <a:extLst>
              <a:ext uri="{FF2B5EF4-FFF2-40B4-BE49-F238E27FC236}">
                <a16:creationId xmlns:a16="http://schemas.microsoft.com/office/drawing/2014/main" id="{C1406402-890D-22DE-5890-C16C1198B93A}"/>
              </a:ext>
            </a:extLst>
          </p:cNvPr>
          <p:cNvSpPr txBox="1">
            <a:spLocks noChangeArrowheads="1"/>
          </p:cNvSpPr>
          <p:nvPr/>
        </p:nvSpPr>
        <p:spPr bwMode="auto">
          <a:xfrm>
            <a:off x="25586" y="3774841"/>
            <a:ext cx="2980757" cy="1006429"/>
          </a:xfrm>
          <a:prstGeom prst="rect">
            <a:avLst/>
          </a:prstGeom>
          <a:noFill/>
          <a:ln w="9525">
            <a:noFill/>
            <a:miter lim="800000"/>
            <a:headEnd/>
            <a:tailEnd/>
          </a:ln>
          <a:effectLst/>
        </p:spPr>
        <p:txBody>
          <a:bodyPr wrap="square">
            <a:spAutoFit/>
          </a:bodyPr>
          <a:lstStyle/>
          <a:p>
            <a:pP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higher the Tp, the deeper the beginning of  melting.</a:t>
            </a:r>
          </a:p>
        </p:txBody>
      </p:sp>
      <p:sp>
        <p:nvSpPr>
          <p:cNvPr id="4" name="Text Box 3">
            <a:extLst>
              <a:ext uri="{FF2B5EF4-FFF2-40B4-BE49-F238E27FC236}">
                <a16:creationId xmlns:a16="http://schemas.microsoft.com/office/drawing/2014/main" id="{39BE79BD-7CB2-9E8D-CE45-4FED5EDC7C68}"/>
              </a:ext>
            </a:extLst>
          </p:cNvPr>
          <p:cNvSpPr txBox="1">
            <a:spLocks noChangeArrowheads="1"/>
          </p:cNvSpPr>
          <p:nvPr/>
        </p:nvSpPr>
        <p:spPr bwMode="auto">
          <a:xfrm>
            <a:off x="25586" y="4815020"/>
            <a:ext cx="2980757" cy="1006429"/>
          </a:xfrm>
          <a:prstGeom prst="rect">
            <a:avLst/>
          </a:prstGeom>
          <a:noFill/>
          <a:ln w="9525">
            <a:noFill/>
            <a:miter lim="800000"/>
            <a:headEnd/>
            <a:tailEnd/>
          </a:ln>
          <a:effectLst/>
        </p:spPr>
        <p:txBody>
          <a:bodyPr wrap="square">
            <a:spAutoFit/>
          </a:bodyPr>
          <a:lstStyle/>
          <a:p>
            <a:pP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This model is true in case of a homogeneous mantle source only.</a:t>
            </a:r>
          </a:p>
        </p:txBody>
      </p:sp>
      <p:sp>
        <p:nvSpPr>
          <p:cNvPr id="5" name="Text Box 3">
            <a:extLst>
              <a:ext uri="{FF2B5EF4-FFF2-40B4-BE49-F238E27FC236}">
                <a16:creationId xmlns:a16="http://schemas.microsoft.com/office/drawing/2014/main" id="{AC10960C-E29D-214E-3371-CE5882822F42}"/>
              </a:ext>
            </a:extLst>
          </p:cNvPr>
          <p:cNvSpPr txBox="1">
            <a:spLocks noChangeArrowheads="1"/>
          </p:cNvSpPr>
          <p:nvPr/>
        </p:nvSpPr>
        <p:spPr bwMode="auto">
          <a:xfrm>
            <a:off x="0" y="3010009"/>
            <a:ext cx="2959100" cy="701731"/>
          </a:xfrm>
          <a:prstGeom prst="rect">
            <a:avLst/>
          </a:prstGeom>
          <a:noFill/>
          <a:ln w="9525">
            <a:noFill/>
            <a:miter lim="800000"/>
            <a:headEnd/>
            <a:tailEnd/>
          </a:ln>
          <a:effectLst/>
        </p:spPr>
        <p:txBody>
          <a:bodyPr wrap="square">
            <a:spAutoFit/>
          </a:bodyPr>
          <a:lstStyle/>
          <a:p>
            <a:pPr algn="ctr">
              <a:lnSpc>
                <a:spcPct val="90000"/>
              </a:lnSpc>
              <a:defRPr/>
            </a:pPr>
            <a:r>
              <a:rPr lang="en-GB" sz="2200" dirty="0">
                <a:solidFill>
                  <a:srgbClr val="FFFF00"/>
                </a:solidFill>
                <a:effectLst>
                  <a:outerShdw blurRad="38100" dist="38100" dir="2700000" algn="tl">
                    <a:srgbClr val="000000"/>
                  </a:outerShdw>
                </a:effectLst>
                <a:latin typeface="Calibri" pitchFamily="34" charset="0"/>
                <a:sym typeface="Wingdings" pitchFamily="2" charset="2"/>
              </a:rPr>
              <a:t>What is to remind from this diagram:</a:t>
            </a:r>
          </a:p>
        </p:txBody>
      </p:sp>
      <p:sp>
        <p:nvSpPr>
          <p:cNvPr id="6" name="Text Box 3">
            <a:extLst>
              <a:ext uri="{FF2B5EF4-FFF2-40B4-BE49-F238E27FC236}">
                <a16:creationId xmlns:a16="http://schemas.microsoft.com/office/drawing/2014/main" id="{2DEAA381-928E-9599-333B-49B51C7562DD}"/>
              </a:ext>
            </a:extLst>
          </p:cNvPr>
          <p:cNvSpPr txBox="1">
            <a:spLocks noChangeArrowheads="1"/>
          </p:cNvSpPr>
          <p:nvPr/>
        </p:nvSpPr>
        <p:spPr bwMode="auto">
          <a:xfrm>
            <a:off x="25586" y="5843720"/>
            <a:ext cx="2908113" cy="1006429"/>
          </a:xfrm>
          <a:prstGeom prst="rect">
            <a:avLst/>
          </a:prstGeom>
          <a:solidFill>
            <a:schemeClr val="tx1"/>
          </a:solidFill>
          <a:ln w="9525">
            <a:noFill/>
            <a:miter lim="800000"/>
            <a:headEnd/>
            <a:tailEnd/>
          </a:ln>
          <a:effectLst/>
        </p:spPr>
        <p:txBody>
          <a:bodyPr wrap="square">
            <a:spAutoFit/>
          </a:bodyPr>
          <a:lstStyle/>
          <a:p>
            <a:pP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This because the solidus shape changes with composition.</a:t>
            </a:r>
          </a:p>
        </p:txBody>
      </p:sp>
      <p:sp>
        <p:nvSpPr>
          <p:cNvPr id="7" name="Text Box 4">
            <a:extLst>
              <a:ext uri="{FF2B5EF4-FFF2-40B4-BE49-F238E27FC236}">
                <a16:creationId xmlns:a16="http://schemas.microsoft.com/office/drawing/2014/main" id="{E6741438-56D8-83C2-E012-6E60B270F48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autoUpdateAnimBg="0"/>
      <p:bldP spid="2" grpId="0" build="p" autoUpdateAnimBg="0"/>
      <p:bldP spid="4" grpId="0" build="p" autoUpdateAnimBg="0"/>
      <p:bldP spid="5" grpId="0" build="p" autoUpdateAnimBg="0"/>
      <p:bldP spid="6"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80735C9-4CD8-2CAD-FA14-215619BA9C5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grpSp>
        <p:nvGrpSpPr>
          <p:cNvPr id="95" name="Gruppo 94"/>
          <p:cNvGrpSpPr/>
          <p:nvPr/>
        </p:nvGrpSpPr>
        <p:grpSpPr>
          <a:xfrm>
            <a:off x="2990850" y="901700"/>
            <a:ext cx="6146800" cy="5954713"/>
            <a:chOff x="2965450" y="889000"/>
            <a:chExt cx="6146800" cy="5954713"/>
          </a:xfrm>
        </p:grpSpPr>
        <p:grpSp>
          <p:nvGrpSpPr>
            <p:cNvPr id="96" name="Gruppo 95"/>
            <p:cNvGrpSpPr/>
            <p:nvPr/>
          </p:nvGrpSpPr>
          <p:grpSpPr>
            <a:xfrm>
              <a:off x="2965450" y="889000"/>
              <a:ext cx="6146800" cy="5954713"/>
              <a:chOff x="2965450" y="889000"/>
              <a:chExt cx="6146800" cy="5954713"/>
            </a:xfrm>
          </p:grpSpPr>
          <p:grpSp>
            <p:nvGrpSpPr>
              <p:cNvPr id="111" name="Group 72"/>
              <p:cNvGrpSpPr>
                <a:grpSpLocks/>
              </p:cNvGrpSpPr>
              <p:nvPr/>
            </p:nvGrpSpPr>
            <p:grpSpPr bwMode="auto">
              <a:xfrm>
                <a:off x="2965450" y="889000"/>
                <a:ext cx="6146800" cy="5954713"/>
                <a:chOff x="1868" y="560"/>
                <a:chExt cx="3872" cy="3751"/>
              </a:xfrm>
            </p:grpSpPr>
            <p:sp>
              <p:nvSpPr>
                <p:cNvPr id="135" name="Rectangle 62"/>
                <p:cNvSpPr>
                  <a:spLocks noChangeArrowheads="1"/>
                </p:cNvSpPr>
                <p:nvPr/>
              </p:nvSpPr>
              <p:spPr bwMode="auto">
                <a:xfrm>
                  <a:off x="1868" y="560"/>
                  <a:ext cx="3872" cy="3751"/>
                </a:xfrm>
                <a:prstGeom prst="rect">
                  <a:avLst/>
                </a:prstGeom>
                <a:solidFill>
                  <a:schemeClr val="bg1"/>
                </a:solidFill>
                <a:ln w="28575" algn="ctr">
                  <a:solidFill>
                    <a:schemeClr val="bg1"/>
                  </a:solidFill>
                  <a:miter lim="800000"/>
                  <a:headEnd/>
                  <a:tailEnd/>
                </a:ln>
                <a:effectLst/>
              </p:spPr>
              <p:txBody>
                <a:bodyPr wrap="none" anchor="ctr"/>
                <a:lstStyle/>
                <a:p>
                  <a:pPr>
                    <a:defRPr/>
                  </a:pPr>
                  <a:endParaRPr lang="en-GB">
                    <a:latin typeface="Calibri" pitchFamily="34" charset="0"/>
                  </a:endParaRPr>
                </a:p>
              </p:txBody>
            </p:sp>
            <p:sp>
              <p:nvSpPr>
                <p:cNvPr id="136" name="Line 50"/>
                <p:cNvSpPr>
                  <a:spLocks noChangeShapeType="1"/>
                </p:cNvSpPr>
                <p:nvPr/>
              </p:nvSpPr>
              <p:spPr bwMode="auto">
                <a:xfrm>
                  <a:off x="5315" y="361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7" name="Line 12"/>
                <p:cNvSpPr>
                  <a:spLocks noChangeShapeType="1"/>
                </p:cNvSpPr>
                <p:nvPr/>
              </p:nvSpPr>
              <p:spPr bwMode="auto">
                <a:xfrm>
                  <a:off x="303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8" name="Line 13"/>
                <p:cNvSpPr>
                  <a:spLocks noChangeShapeType="1"/>
                </p:cNvSpPr>
                <p:nvPr/>
              </p:nvSpPr>
              <p:spPr bwMode="auto">
                <a:xfrm>
                  <a:off x="3369"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39" name="Line 15"/>
                <p:cNvSpPr>
                  <a:spLocks noChangeShapeType="1"/>
                </p:cNvSpPr>
                <p:nvPr/>
              </p:nvSpPr>
              <p:spPr bwMode="auto">
                <a:xfrm>
                  <a:off x="403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0" name="Line 16"/>
                <p:cNvSpPr>
                  <a:spLocks noChangeShapeType="1"/>
                </p:cNvSpPr>
                <p:nvPr/>
              </p:nvSpPr>
              <p:spPr bwMode="auto">
                <a:xfrm>
                  <a:off x="270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1" name="Line 17"/>
                <p:cNvSpPr>
                  <a:spLocks noChangeShapeType="1"/>
                </p:cNvSpPr>
                <p:nvPr/>
              </p:nvSpPr>
              <p:spPr bwMode="auto">
                <a:xfrm>
                  <a:off x="3705"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2" name="Line 18"/>
                <p:cNvSpPr>
                  <a:spLocks noChangeShapeType="1"/>
                </p:cNvSpPr>
                <p:nvPr/>
              </p:nvSpPr>
              <p:spPr bwMode="auto">
                <a:xfrm>
                  <a:off x="4371"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3" name="Line 19"/>
                <p:cNvSpPr>
                  <a:spLocks noChangeShapeType="1"/>
                </p:cNvSpPr>
                <p:nvPr/>
              </p:nvSpPr>
              <p:spPr bwMode="auto">
                <a:xfrm>
                  <a:off x="4698"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4" name="Line 20"/>
                <p:cNvSpPr>
                  <a:spLocks noChangeShapeType="1"/>
                </p:cNvSpPr>
                <p:nvPr/>
              </p:nvSpPr>
              <p:spPr bwMode="auto">
                <a:xfrm>
                  <a:off x="5040" y="1130"/>
                  <a:ext cx="0" cy="68"/>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45" name="Text Box 21"/>
                <p:cNvSpPr txBox="1">
                  <a:spLocks noChangeArrowheads="1"/>
                </p:cNvSpPr>
                <p:nvPr/>
              </p:nvSpPr>
              <p:spPr bwMode="auto">
                <a:xfrm>
                  <a:off x="2154" y="867"/>
                  <a:ext cx="422" cy="231"/>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1100</a:t>
                  </a:r>
                </a:p>
              </p:txBody>
            </p:sp>
            <p:sp>
              <p:nvSpPr>
                <p:cNvPr id="146" name="Text Box 22"/>
                <p:cNvSpPr txBox="1">
                  <a:spLocks noChangeArrowheads="1"/>
                </p:cNvSpPr>
                <p:nvPr/>
              </p:nvSpPr>
              <p:spPr bwMode="auto">
                <a:xfrm>
                  <a:off x="2820"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1300</a:t>
                  </a:r>
                </a:p>
              </p:txBody>
            </p:sp>
            <p:sp>
              <p:nvSpPr>
                <p:cNvPr id="147" name="Text Box 23"/>
                <p:cNvSpPr txBox="1">
                  <a:spLocks noChangeArrowheads="1"/>
                </p:cNvSpPr>
                <p:nvPr/>
              </p:nvSpPr>
              <p:spPr bwMode="auto">
                <a:xfrm>
                  <a:off x="3489"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1500</a:t>
                  </a:r>
                </a:p>
              </p:txBody>
            </p:sp>
            <p:sp>
              <p:nvSpPr>
                <p:cNvPr id="148" name="Text Box 24"/>
                <p:cNvSpPr txBox="1">
                  <a:spLocks noChangeArrowheads="1"/>
                </p:cNvSpPr>
                <p:nvPr/>
              </p:nvSpPr>
              <p:spPr bwMode="auto">
                <a:xfrm>
                  <a:off x="4146"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1700</a:t>
                  </a:r>
                </a:p>
              </p:txBody>
            </p:sp>
            <p:sp>
              <p:nvSpPr>
                <p:cNvPr id="149" name="Text Box 25"/>
                <p:cNvSpPr txBox="1">
                  <a:spLocks noChangeArrowheads="1"/>
                </p:cNvSpPr>
                <p:nvPr/>
              </p:nvSpPr>
              <p:spPr bwMode="auto">
                <a:xfrm>
                  <a:off x="4827" y="867"/>
                  <a:ext cx="411"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1900</a:t>
                  </a:r>
                </a:p>
              </p:txBody>
            </p:sp>
            <p:sp>
              <p:nvSpPr>
                <p:cNvPr id="150" name="Text Box 26"/>
                <p:cNvSpPr txBox="1">
                  <a:spLocks noChangeArrowheads="1"/>
                </p:cNvSpPr>
                <p:nvPr/>
              </p:nvSpPr>
              <p:spPr bwMode="auto">
                <a:xfrm>
                  <a:off x="2975" y="566"/>
                  <a:ext cx="1457" cy="291"/>
                </a:xfrm>
                <a:prstGeom prst="rect">
                  <a:avLst/>
                </a:prstGeom>
                <a:noFill/>
                <a:ln w="9525" algn="ctr">
                  <a:noFill/>
                  <a:miter lim="800000"/>
                  <a:headEnd/>
                  <a:tailEnd/>
                </a:ln>
                <a:effectLst/>
              </p:spPr>
              <p:txBody>
                <a:bodyPr wrap="none">
                  <a:spAutoFit/>
                </a:bodyPr>
                <a:lstStyle/>
                <a:p>
                  <a:pPr>
                    <a:defRPr/>
                  </a:pPr>
                  <a:r>
                    <a:rPr lang="en-GB" sz="2400" dirty="0">
                      <a:solidFill>
                        <a:schemeClr val="tx1"/>
                      </a:solidFill>
                      <a:effectLst>
                        <a:outerShdw blurRad="38100" dist="38100" dir="2700000" algn="tl">
                          <a:srgbClr val="FFFFFF"/>
                        </a:outerShdw>
                      </a:effectLst>
                      <a:latin typeface="Calibri" pitchFamily="34" charset="0"/>
                    </a:rPr>
                    <a:t>Temperature (°C)</a:t>
                  </a:r>
                </a:p>
              </p:txBody>
            </p:sp>
            <p:sp>
              <p:nvSpPr>
                <p:cNvPr id="151" name="Text Box 27"/>
                <p:cNvSpPr txBox="1">
                  <a:spLocks noChangeArrowheads="1"/>
                </p:cNvSpPr>
                <p:nvPr/>
              </p:nvSpPr>
              <p:spPr bwMode="auto">
                <a:xfrm>
                  <a:off x="2092" y="1017"/>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0</a:t>
                  </a:r>
                </a:p>
              </p:txBody>
            </p:sp>
            <p:sp>
              <p:nvSpPr>
                <p:cNvPr id="152" name="Text Box 28"/>
                <p:cNvSpPr txBox="1">
                  <a:spLocks noChangeArrowheads="1"/>
                </p:cNvSpPr>
                <p:nvPr/>
              </p:nvSpPr>
              <p:spPr bwMode="auto">
                <a:xfrm>
                  <a:off x="2092" y="1768"/>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a:t>
                  </a:r>
                </a:p>
              </p:txBody>
            </p:sp>
            <p:sp>
              <p:nvSpPr>
                <p:cNvPr id="153" name="Text Box 29"/>
                <p:cNvSpPr txBox="1">
                  <a:spLocks noChangeArrowheads="1"/>
                </p:cNvSpPr>
                <p:nvPr/>
              </p:nvSpPr>
              <p:spPr bwMode="auto">
                <a:xfrm>
                  <a:off x="2092" y="25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4</a:t>
                  </a:r>
                </a:p>
              </p:txBody>
            </p:sp>
            <p:sp>
              <p:nvSpPr>
                <p:cNvPr id="154" name="Text Box 30"/>
                <p:cNvSpPr txBox="1">
                  <a:spLocks noChangeArrowheads="1"/>
                </p:cNvSpPr>
                <p:nvPr/>
              </p:nvSpPr>
              <p:spPr bwMode="auto">
                <a:xfrm>
                  <a:off x="2092" y="3312"/>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6</a:t>
                  </a:r>
                </a:p>
              </p:txBody>
            </p:sp>
            <p:sp>
              <p:nvSpPr>
                <p:cNvPr id="155" name="Text Box 31"/>
                <p:cNvSpPr txBox="1">
                  <a:spLocks noChangeArrowheads="1"/>
                </p:cNvSpPr>
                <p:nvPr/>
              </p:nvSpPr>
              <p:spPr bwMode="auto">
                <a:xfrm>
                  <a:off x="2092" y="4036"/>
                  <a:ext cx="190" cy="233"/>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8</a:t>
                  </a:r>
                </a:p>
              </p:txBody>
            </p:sp>
            <p:sp>
              <p:nvSpPr>
                <p:cNvPr id="156" name="Line 32"/>
                <p:cNvSpPr>
                  <a:spLocks noChangeShapeType="1"/>
                </p:cNvSpPr>
                <p:nvPr/>
              </p:nvSpPr>
              <p:spPr bwMode="auto">
                <a:xfrm>
                  <a:off x="2365" y="149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7" name="Line 33"/>
                <p:cNvSpPr>
                  <a:spLocks noChangeShapeType="1"/>
                </p:cNvSpPr>
                <p:nvPr/>
              </p:nvSpPr>
              <p:spPr bwMode="auto">
                <a:xfrm>
                  <a:off x="2365" y="18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8" name="Line 34"/>
                <p:cNvSpPr>
                  <a:spLocks noChangeShapeType="1"/>
                </p:cNvSpPr>
                <p:nvPr/>
              </p:nvSpPr>
              <p:spPr bwMode="auto">
                <a:xfrm>
                  <a:off x="2365" y="226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59" name="Line 35"/>
                <p:cNvSpPr>
                  <a:spLocks noChangeShapeType="1"/>
                </p:cNvSpPr>
                <p:nvPr/>
              </p:nvSpPr>
              <p:spPr bwMode="auto">
                <a:xfrm>
                  <a:off x="2365" y="2638"/>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0" name="Line 36"/>
                <p:cNvSpPr>
                  <a:spLocks noChangeShapeType="1"/>
                </p:cNvSpPr>
                <p:nvPr/>
              </p:nvSpPr>
              <p:spPr bwMode="auto">
                <a:xfrm>
                  <a:off x="2365" y="303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1" name="Line 37"/>
                <p:cNvSpPr>
                  <a:spLocks noChangeShapeType="1"/>
                </p:cNvSpPr>
                <p:nvPr/>
              </p:nvSpPr>
              <p:spPr bwMode="auto">
                <a:xfrm>
                  <a:off x="2365" y="3407"/>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2" name="Line 38"/>
                <p:cNvSpPr>
                  <a:spLocks noChangeShapeType="1"/>
                </p:cNvSpPr>
                <p:nvPr/>
              </p:nvSpPr>
              <p:spPr bwMode="auto">
                <a:xfrm>
                  <a:off x="2365" y="3783"/>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3" name="Text Box 39"/>
                <p:cNvSpPr txBox="1">
                  <a:spLocks noChangeArrowheads="1"/>
                </p:cNvSpPr>
                <p:nvPr/>
              </p:nvSpPr>
              <p:spPr bwMode="auto">
                <a:xfrm rot="16200000">
                  <a:off x="1391" y="2602"/>
                  <a:ext cx="1265"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Pressure (GPa)</a:t>
                  </a:r>
                </a:p>
              </p:txBody>
            </p:sp>
            <p:sp>
              <p:nvSpPr>
                <p:cNvPr id="164" name="Text Box 44"/>
                <p:cNvSpPr txBox="1">
                  <a:spLocks noChangeArrowheads="1"/>
                </p:cNvSpPr>
                <p:nvPr/>
              </p:nvSpPr>
              <p:spPr bwMode="auto">
                <a:xfrm rot="5400000">
                  <a:off x="5088" y="2867"/>
                  <a:ext cx="1003" cy="291"/>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Depth (km)</a:t>
                  </a:r>
                </a:p>
              </p:txBody>
            </p:sp>
            <p:sp>
              <p:nvSpPr>
                <p:cNvPr id="165" name="Text Box 45"/>
                <p:cNvSpPr txBox="1">
                  <a:spLocks noChangeArrowheads="1"/>
                </p:cNvSpPr>
                <p:nvPr/>
              </p:nvSpPr>
              <p:spPr bwMode="auto">
                <a:xfrm>
                  <a:off x="5360" y="2278"/>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100</a:t>
                  </a:r>
                </a:p>
              </p:txBody>
            </p:sp>
            <p:sp>
              <p:nvSpPr>
                <p:cNvPr id="166" name="Text Box 46"/>
                <p:cNvSpPr txBox="1">
                  <a:spLocks noChangeArrowheads="1"/>
                </p:cNvSpPr>
                <p:nvPr/>
              </p:nvSpPr>
              <p:spPr bwMode="auto">
                <a:xfrm>
                  <a:off x="5360" y="3530"/>
                  <a:ext cx="337" cy="233"/>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200</a:t>
                  </a:r>
                </a:p>
              </p:txBody>
            </p:sp>
            <p:sp>
              <p:nvSpPr>
                <p:cNvPr id="167" name="Line 47"/>
                <p:cNvSpPr>
                  <a:spLocks noChangeShapeType="1"/>
                </p:cNvSpPr>
                <p:nvPr/>
              </p:nvSpPr>
              <p:spPr bwMode="auto">
                <a:xfrm>
                  <a:off x="5315" y="1745"/>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8" name="Line 48"/>
                <p:cNvSpPr>
                  <a:spLocks noChangeShapeType="1"/>
                </p:cNvSpPr>
                <p:nvPr/>
              </p:nvSpPr>
              <p:spPr bwMode="auto">
                <a:xfrm>
                  <a:off x="5315" y="2379"/>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sp>
              <p:nvSpPr>
                <p:cNvPr id="169" name="Line 49"/>
                <p:cNvSpPr>
                  <a:spLocks noChangeShapeType="1"/>
                </p:cNvSpPr>
                <p:nvPr/>
              </p:nvSpPr>
              <p:spPr bwMode="auto">
                <a:xfrm>
                  <a:off x="5315" y="3022"/>
                  <a:ext cx="68" cy="0"/>
                </a:xfrm>
                <a:prstGeom prst="line">
                  <a:avLst/>
                </a:prstGeom>
                <a:noFill/>
                <a:ln w="19050">
                  <a:solidFill>
                    <a:schemeClr val="tx1"/>
                  </a:solidFill>
                  <a:round/>
                  <a:headEnd/>
                  <a:tailEnd/>
                </a:ln>
                <a:effectLst/>
              </p:spPr>
              <p:txBody>
                <a:bodyPr anchor="ctr"/>
                <a:lstStyle/>
                <a:p>
                  <a:pPr>
                    <a:defRPr/>
                  </a:pPr>
                  <a:endParaRPr lang="en-GB">
                    <a:latin typeface="Calibri" pitchFamily="34" charset="0"/>
                  </a:endParaRPr>
                </a:p>
              </p:txBody>
            </p:sp>
          </p:grpSp>
          <p:sp>
            <p:nvSpPr>
              <p:cNvPr id="112" name="Text Box 79"/>
              <p:cNvSpPr txBox="1">
                <a:spLocks noChangeArrowheads="1"/>
              </p:cNvSpPr>
              <p:nvPr/>
            </p:nvSpPr>
            <p:spPr bwMode="auto">
              <a:xfrm>
                <a:off x="3675063" y="4860925"/>
                <a:ext cx="1697037" cy="1066800"/>
              </a:xfrm>
              <a:prstGeom prst="rect">
                <a:avLst/>
              </a:prstGeom>
              <a:noFill/>
              <a:ln w="9525" algn="ctr">
                <a:noFill/>
                <a:miter lim="800000"/>
                <a:headEnd/>
                <a:tailEnd/>
              </a:ln>
              <a:effectLst/>
            </p:spPr>
            <p:txBody>
              <a:bodyPr>
                <a:spAutoFit/>
              </a:bodyPr>
              <a:lstStyle/>
              <a:p>
                <a:pPr algn="ctr">
                  <a:spcBef>
                    <a:spcPct val="50000"/>
                  </a:spcBef>
                  <a:defRPr/>
                </a:pPr>
                <a:r>
                  <a:rPr lang="en-GB" sz="3200" dirty="0">
                    <a:solidFill>
                      <a:schemeClr val="tx1"/>
                    </a:solidFill>
                    <a:effectLst>
                      <a:outerShdw blurRad="38100" dist="38100" dir="2700000" algn="tl">
                        <a:srgbClr val="FFFFFF"/>
                      </a:outerShdw>
                    </a:effectLst>
                    <a:latin typeface="Calibri" pitchFamily="34" charset="0"/>
                  </a:rPr>
                  <a:t>Solid Mantle</a:t>
                </a:r>
              </a:p>
            </p:txBody>
          </p:sp>
          <p:sp>
            <p:nvSpPr>
              <p:cNvPr id="113" name="Freeform 8"/>
              <p:cNvSpPr>
                <a:spLocks/>
              </p:cNvSpPr>
              <p:nvPr/>
            </p:nvSpPr>
            <p:spPr bwMode="auto">
              <a:xfrm rot="5400000">
                <a:off x="5532438" y="3402013"/>
                <a:ext cx="4622800" cy="1390650"/>
              </a:xfrm>
              <a:custGeom>
                <a:avLst/>
                <a:gdLst/>
                <a:ahLst/>
                <a:cxnLst>
                  <a:cxn ang="0">
                    <a:pos x="0" y="876"/>
                  </a:cxn>
                  <a:cxn ang="0">
                    <a:pos x="528" y="480"/>
                  </a:cxn>
                  <a:cxn ang="0">
                    <a:pos x="1116" y="246"/>
                  </a:cxn>
                  <a:cxn ang="0">
                    <a:pos x="2154" y="54"/>
                  </a:cxn>
                  <a:cxn ang="0">
                    <a:pos x="2556" y="0"/>
                  </a:cxn>
                </a:cxnLst>
                <a:rect l="0" t="0" r="r" b="b"/>
                <a:pathLst>
                  <a:path w="2556" h="876">
                    <a:moveTo>
                      <a:pt x="0" y="876"/>
                    </a:moveTo>
                    <a:cubicBezTo>
                      <a:pt x="171" y="730"/>
                      <a:pt x="342" y="585"/>
                      <a:pt x="528" y="480"/>
                    </a:cubicBezTo>
                    <a:cubicBezTo>
                      <a:pt x="714" y="375"/>
                      <a:pt x="845" y="317"/>
                      <a:pt x="1116" y="246"/>
                    </a:cubicBezTo>
                    <a:cubicBezTo>
                      <a:pt x="1387" y="175"/>
                      <a:pt x="1914" y="95"/>
                      <a:pt x="2154" y="54"/>
                    </a:cubicBezTo>
                    <a:cubicBezTo>
                      <a:pt x="2394" y="13"/>
                      <a:pt x="2475" y="6"/>
                      <a:pt x="2556" y="0"/>
                    </a:cubicBezTo>
                  </a:path>
                </a:pathLst>
              </a:custGeom>
              <a:noFill/>
              <a:ln w="38100" cap="flat" cmpd="sng">
                <a:solidFill>
                  <a:srgbClr val="FF0000"/>
                </a:solidFill>
                <a:prstDash val="solid"/>
                <a:round/>
                <a:headEnd/>
                <a:tailEnd/>
              </a:ln>
              <a:effectLst/>
            </p:spPr>
            <p:txBody>
              <a:bodyPr anchor="ctr"/>
              <a:lstStyle/>
              <a:p>
                <a:pPr>
                  <a:defRPr/>
                </a:pPr>
                <a:endParaRPr lang="en-GB">
                  <a:latin typeface="Calibri" pitchFamily="34" charset="0"/>
                </a:endParaRPr>
              </a:p>
            </p:txBody>
          </p:sp>
          <p:sp>
            <p:nvSpPr>
              <p:cNvPr id="114" name="Freeform 40"/>
              <p:cNvSpPr>
                <a:spLocks/>
              </p:cNvSpPr>
              <p:nvPr/>
            </p:nvSpPr>
            <p:spPr bwMode="auto">
              <a:xfrm>
                <a:off x="6697663" y="1763713"/>
                <a:ext cx="1682750" cy="4822825"/>
              </a:xfrm>
              <a:custGeom>
                <a:avLst/>
                <a:gdLst/>
                <a:ahLst/>
                <a:cxnLst>
                  <a:cxn ang="0">
                    <a:pos x="1060" y="3038"/>
                  </a:cxn>
                  <a:cxn ang="0">
                    <a:pos x="994" y="2354"/>
                  </a:cxn>
                  <a:cxn ang="0">
                    <a:pos x="751" y="1285"/>
                  </a:cxn>
                  <a:cxn ang="0">
                    <a:pos x="284" y="384"/>
                  </a:cxn>
                  <a:cxn ang="0">
                    <a:pos x="0" y="0"/>
                  </a:cxn>
                </a:cxnLst>
                <a:rect l="0" t="0" r="r" b="b"/>
                <a:pathLst>
                  <a:path w="1060" h="3038">
                    <a:moveTo>
                      <a:pt x="1060" y="3038"/>
                    </a:moveTo>
                    <a:cubicBezTo>
                      <a:pt x="1052" y="2842"/>
                      <a:pt x="1045" y="2646"/>
                      <a:pt x="994" y="2354"/>
                    </a:cubicBezTo>
                    <a:cubicBezTo>
                      <a:pt x="943" y="2062"/>
                      <a:pt x="869" y="1613"/>
                      <a:pt x="751" y="1285"/>
                    </a:cubicBezTo>
                    <a:cubicBezTo>
                      <a:pt x="633" y="957"/>
                      <a:pt x="409" y="598"/>
                      <a:pt x="284" y="384"/>
                    </a:cubicBezTo>
                    <a:cubicBezTo>
                      <a:pt x="159" y="170"/>
                      <a:pt x="79" y="85"/>
                      <a:pt x="0" y="0"/>
                    </a:cubicBezTo>
                  </a:path>
                </a:pathLst>
              </a:custGeom>
              <a:noFill/>
              <a:ln w="28575"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15" name="Freeform 41"/>
              <p:cNvSpPr>
                <a:spLocks/>
              </p:cNvSpPr>
              <p:nvPr/>
            </p:nvSpPr>
            <p:spPr bwMode="auto">
              <a:xfrm>
                <a:off x="5845175" y="1717675"/>
                <a:ext cx="2309813" cy="4868863"/>
              </a:xfrm>
              <a:custGeom>
                <a:avLst/>
                <a:gdLst/>
                <a:ahLst/>
                <a:cxnLst>
                  <a:cxn ang="0">
                    <a:pos x="1463" y="3117"/>
                  </a:cxn>
                  <a:cxn ang="0">
                    <a:pos x="1321" y="2316"/>
                  </a:cxn>
                  <a:cxn ang="0">
                    <a:pos x="971" y="1322"/>
                  </a:cxn>
                  <a:cxn ang="0">
                    <a:pos x="153" y="204"/>
                  </a:cxn>
                  <a:cxn ang="0">
                    <a:pos x="53" y="95"/>
                  </a:cxn>
                </a:cxnLst>
                <a:rect l="0" t="0" r="r" b="b"/>
                <a:pathLst>
                  <a:path w="1463" h="3117">
                    <a:moveTo>
                      <a:pt x="1463" y="3117"/>
                    </a:moveTo>
                    <a:cubicBezTo>
                      <a:pt x="1433" y="2866"/>
                      <a:pt x="1403" y="2615"/>
                      <a:pt x="1321" y="2316"/>
                    </a:cubicBezTo>
                    <a:cubicBezTo>
                      <a:pt x="1239" y="2017"/>
                      <a:pt x="1166" y="1674"/>
                      <a:pt x="971" y="1322"/>
                    </a:cubicBezTo>
                    <a:cubicBezTo>
                      <a:pt x="776" y="970"/>
                      <a:pt x="306" y="408"/>
                      <a:pt x="153" y="204"/>
                    </a:cubicBezTo>
                    <a:cubicBezTo>
                      <a:pt x="0" y="0"/>
                      <a:pt x="26" y="47"/>
                      <a:pt x="53" y="95"/>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16" name="Freeform 42"/>
              <p:cNvSpPr>
                <a:spLocks/>
              </p:cNvSpPr>
              <p:nvPr/>
            </p:nvSpPr>
            <p:spPr bwMode="auto">
              <a:xfrm>
                <a:off x="4286250" y="1758950"/>
                <a:ext cx="340518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17" name="Freeform 43"/>
              <p:cNvSpPr>
                <a:spLocks/>
              </p:cNvSpPr>
              <p:nvPr/>
            </p:nvSpPr>
            <p:spPr bwMode="auto">
              <a:xfrm>
                <a:off x="4070350" y="1774825"/>
                <a:ext cx="3541713" cy="4811713"/>
              </a:xfrm>
              <a:custGeom>
                <a:avLst/>
                <a:gdLst/>
                <a:ahLst/>
                <a:cxnLst>
                  <a:cxn ang="0">
                    <a:pos x="2281" y="3081"/>
                  </a:cxn>
                  <a:cxn ang="0">
                    <a:pos x="2097" y="2355"/>
                  </a:cxn>
                  <a:cxn ang="0">
                    <a:pos x="1764" y="1695"/>
                  </a:cxn>
                  <a:cxn ang="0">
                    <a:pos x="1112" y="1003"/>
                  </a:cxn>
                  <a:cxn ang="0">
                    <a:pos x="177" y="159"/>
                  </a:cxn>
                  <a:cxn ang="0">
                    <a:pos x="52" y="51"/>
                  </a:cxn>
                </a:cxnLst>
                <a:rect l="0" t="0" r="r" b="b"/>
                <a:pathLst>
                  <a:path w="2281" h="3081">
                    <a:moveTo>
                      <a:pt x="2281" y="3081"/>
                    </a:moveTo>
                    <a:cubicBezTo>
                      <a:pt x="2232" y="2833"/>
                      <a:pt x="2183" y="2586"/>
                      <a:pt x="2097" y="2355"/>
                    </a:cubicBezTo>
                    <a:cubicBezTo>
                      <a:pt x="2011" y="2124"/>
                      <a:pt x="1928" y="1920"/>
                      <a:pt x="1764" y="1695"/>
                    </a:cubicBezTo>
                    <a:cubicBezTo>
                      <a:pt x="1600" y="1470"/>
                      <a:pt x="1376" y="1259"/>
                      <a:pt x="1112" y="1003"/>
                    </a:cubicBezTo>
                    <a:cubicBezTo>
                      <a:pt x="848" y="747"/>
                      <a:pt x="354" y="318"/>
                      <a:pt x="177" y="159"/>
                    </a:cubicBezTo>
                    <a:cubicBezTo>
                      <a:pt x="0" y="0"/>
                      <a:pt x="26" y="25"/>
                      <a:pt x="52" y="51"/>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18" name="Text Box 56"/>
              <p:cNvSpPr txBox="1">
                <a:spLocks noChangeArrowheads="1"/>
              </p:cNvSpPr>
              <p:nvPr/>
            </p:nvSpPr>
            <p:spPr bwMode="auto">
              <a:xfrm rot="4802963">
                <a:off x="5132662" y="5628759"/>
                <a:ext cx="731290" cy="369332"/>
              </a:xfrm>
              <a:prstGeom prst="rect">
                <a:avLst/>
              </a:prstGeom>
              <a:noFill/>
              <a:ln w="9525" algn="ctr">
                <a:noFill/>
                <a:miter lim="800000"/>
                <a:headEnd/>
                <a:tailEnd/>
              </a:ln>
              <a:effectLst/>
            </p:spPr>
            <p:txBody>
              <a:bodyPr wrap="none">
                <a:spAutoFit/>
              </a:bodyPr>
              <a:lstStyle/>
              <a:p>
                <a:pPr>
                  <a:defRPr/>
                </a:pPr>
                <a:r>
                  <a:rPr lang="en-GB" dirty="0">
                    <a:solidFill>
                      <a:schemeClr val="tx1"/>
                    </a:solidFill>
                    <a:effectLst>
                      <a:outerShdw blurRad="38100" dist="38100" dir="2700000" algn="tl">
                        <a:srgbClr val="FFFFFF"/>
                      </a:outerShdw>
                    </a:effectLst>
                    <a:latin typeface="Calibri" pitchFamily="34" charset="0"/>
                  </a:rPr>
                  <a:t>1280°</a:t>
                </a:r>
              </a:p>
            </p:txBody>
          </p:sp>
          <p:sp>
            <p:nvSpPr>
              <p:cNvPr id="119" name="Text Box 60"/>
              <p:cNvSpPr txBox="1">
                <a:spLocks noChangeArrowheads="1"/>
              </p:cNvSpPr>
              <p:nvPr/>
            </p:nvSpPr>
            <p:spPr bwMode="auto">
              <a:xfrm rot="2326998">
                <a:off x="3834816" y="2275831"/>
                <a:ext cx="1072730"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Solidus</a:t>
                </a:r>
              </a:p>
            </p:txBody>
          </p:sp>
          <p:sp>
            <p:nvSpPr>
              <p:cNvPr id="120" name="Text Box 61"/>
              <p:cNvSpPr txBox="1">
                <a:spLocks noChangeArrowheads="1"/>
              </p:cNvSpPr>
              <p:nvPr/>
            </p:nvSpPr>
            <p:spPr bwMode="auto">
              <a:xfrm rot="3845809">
                <a:off x="7341669" y="2417118"/>
                <a:ext cx="1223412" cy="461665"/>
              </a:xfrm>
              <a:prstGeom prst="rect">
                <a:avLst/>
              </a:prstGeom>
              <a:noFill/>
              <a:ln w="9525" algn="ctr">
                <a:noFill/>
                <a:miter lim="800000"/>
                <a:headEnd/>
                <a:tailEnd/>
              </a:ln>
              <a:effectLst/>
            </p:spPr>
            <p:txBody>
              <a:bodyPr wrap="none">
                <a:spAutoFit/>
              </a:bodyPr>
              <a:lstStyle/>
              <a:p>
                <a:pPr>
                  <a:defRPr/>
                </a:pPr>
                <a:r>
                  <a:rPr lang="en-GB" sz="2400">
                    <a:solidFill>
                      <a:schemeClr val="tx1"/>
                    </a:solidFill>
                    <a:effectLst>
                      <a:outerShdw blurRad="38100" dist="38100" dir="2700000" algn="tl">
                        <a:srgbClr val="FFFFFF"/>
                      </a:outerShdw>
                    </a:effectLst>
                    <a:latin typeface="Calibri" pitchFamily="34" charset="0"/>
                  </a:rPr>
                  <a:t>Liquidus</a:t>
                </a:r>
              </a:p>
            </p:txBody>
          </p:sp>
          <p:sp>
            <p:nvSpPr>
              <p:cNvPr id="121" name="Text Box 63"/>
              <p:cNvSpPr txBox="1">
                <a:spLocks noChangeArrowheads="1"/>
              </p:cNvSpPr>
              <p:nvPr/>
            </p:nvSpPr>
            <p:spPr bwMode="auto">
              <a:xfrm rot="3844515">
                <a:off x="7390800" y="292524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90%</a:t>
                </a:r>
              </a:p>
            </p:txBody>
          </p:sp>
          <p:sp>
            <p:nvSpPr>
              <p:cNvPr id="122" name="Text Box 64"/>
              <p:cNvSpPr txBox="1">
                <a:spLocks noChangeArrowheads="1"/>
              </p:cNvSpPr>
              <p:nvPr/>
            </p:nvSpPr>
            <p:spPr bwMode="auto">
              <a:xfrm rot="3454178">
                <a:off x="69812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70%</a:t>
                </a:r>
              </a:p>
            </p:txBody>
          </p:sp>
          <p:sp>
            <p:nvSpPr>
              <p:cNvPr id="123" name="Freeform 65"/>
              <p:cNvSpPr>
                <a:spLocks/>
              </p:cNvSpPr>
              <p:nvPr/>
            </p:nvSpPr>
            <p:spPr bwMode="auto">
              <a:xfrm>
                <a:off x="4870450" y="1758950"/>
                <a:ext cx="2967038"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4" name="Freeform 66"/>
              <p:cNvSpPr>
                <a:spLocks/>
              </p:cNvSpPr>
              <p:nvPr/>
            </p:nvSpPr>
            <p:spPr bwMode="auto">
              <a:xfrm>
                <a:off x="5440363" y="1758950"/>
                <a:ext cx="2555875" cy="4814888"/>
              </a:xfrm>
              <a:custGeom>
                <a:avLst/>
                <a:gdLst/>
                <a:ahLst/>
                <a:cxnLst>
                  <a:cxn ang="0">
                    <a:pos x="2145" y="3033"/>
                  </a:cxn>
                  <a:cxn ang="0">
                    <a:pos x="1857" y="1989"/>
                  </a:cxn>
                  <a:cxn ang="0">
                    <a:pos x="1260" y="1138"/>
                  </a:cxn>
                  <a:cxn ang="0">
                    <a:pos x="234" y="186"/>
                  </a:cxn>
                  <a:cxn ang="0">
                    <a:pos x="0" y="19"/>
                  </a:cxn>
                </a:cxnLst>
                <a:rect l="0" t="0" r="r" b="b"/>
                <a:pathLst>
                  <a:path w="2145" h="3033">
                    <a:moveTo>
                      <a:pt x="2145" y="3033"/>
                    </a:moveTo>
                    <a:cubicBezTo>
                      <a:pt x="2097" y="2859"/>
                      <a:pt x="2004" y="2305"/>
                      <a:pt x="1857" y="1989"/>
                    </a:cubicBezTo>
                    <a:cubicBezTo>
                      <a:pt x="1710" y="1673"/>
                      <a:pt x="1531" y="1439"/>
                      <a:pt x="1260" y="1138"/>
                    </a:cubicBezTo>
                    <a:cubicBezTo>
                      <a:pt x="989" y="837"/>
                      <a:pt x="444" y="372"/>
                      <a:pt x="234" y="186"/>
                    </a:cubicBezTo>
                    <a:cubicBezTo>
                      <a:pt x="24" y="0"/>
                      <a:pt x="12" y="9"/>
                      <a:pt x="0" y="19"/>
                    </a:cubicBezTo>
                  </a:path>
                </a:pathLst>
              </a:custGeom>
              <a:noFill/>
              <a:ln w="38100" cap="flat" cmpd="sng">
                <a:solidFill>
                  <a:srgbClr val="CC0066"/>
                </a:solidFill>
                <a:prstDash val="solid"/>
                <a:round/>
                <a:headEnd/>
                <a:tailEnd/>
              </a:ln>
              <a:effectLst/>
            </p:spPr>
            <p:txBody>
              <a:bodyPr anchor="ctr"/>
              <a:lstStyle/>
              <a:p>
                <a:pPr>
                  <a:defRPr/>
                </a:pPr>
                <a:endParaRPr lang="en-GB">
                  <a:latin typeface="Calibri" pitchFamily="34" charset="0"/>
                </a:endParaRPr>
              </a:p>
            </p:txBody>
          </p:sp>
          <p:sp>
            <p:nvSpPr>
              <p:cNvPr id="125" name="Text Box 67"/>
              <p:cNvSpPr txBox="1">
                <a:spLocks noChangeArrowheads="1"/>
              </p:cNvSpPr>
              <p:nvPr/>
            </p:nvSpPr>
            <p:spPr bwMode="auto">
              <a:xfrm rot="3454178">
                <a:off x="6663725" y="3176072"/>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50%</a:t>
                </a:r>
              </a:p>
            </p:txBody>
          </p:sp>
          <p:sp>
            <p:nvSpPr>
              <p:cNvPr id="126" name="Text Box 68"/>
              <p:cNvSpPr txBox="1">
                <a:spLocks noChangeArrowheads="1"/>
              </p:cNvSpPr>
              <p:nvPr/>
            </p:nvSpPr>
            <p:spPr bwMode="auto">
              <a:xfrm rot="3454178">
                <a:off x="6306537" y="3149085"/>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30%</a:t>
                </a:r>
              </a:p>
            </p:txBody>
          </p:sp>
          <p:sp>
            <p:nvSpPr>
              <p:cNvPr id="127" name="Text Box 69"/>
              <p:cNvSpPr txBox="1">
                <a:spLocks noChangeArrowheads="1"/>
              </p:cNvSpPr>
              <p:nvPr/>
            </p:nvSpPr>
            <p:spPr bwMode="auto">
              <a:xfrm rot="2787395">
                <a:off x="6211287" y="3439597"/>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20%</a:t>
                </a:r>
              </a:p>
            </p:txBody>
          </p:sp>
          <p:sp>
            <p:nvSpPr>
              <p:cNvPr id="128" name="Text Box 70"/>
              <p:cNvSpPr txBox="1">
                <a:spLocks noChangeArrowheads="1"/>
              </p:cNvSpPr>
              <p:nvPr/>
            </p:nvSpPr>
            <p:spPr bwMode="auto">
              <a:xfrm rot="2787395">
                <a:off x="6222400" y="3730903"/>
                <a:ext cx="583813" cy="369332"/>
              </a:xfrm>
              <a:prstGeom prst="rect">
                <a:avLst/>
              </a:prstGeom>
              <a:noFill/>
              <a:ln w="9525" algn="ctr">
                <a:noFill/>
                <a:miter lim="800000"/>
                <a:headEnd/>
                <a:tailEnd/>
              </a:ln>
              <a:effectLst/>
            </p:spPr>
            <p:txBody>
              <a:bodyPr wrap="none">
                <a:spAutoFit/>
              </a:bodyPr>
              <a:lstStyle/>
              <a:p>
                <a:pPr algn="r">
                  <a:defRPr/>
                </a:pPr>
                <a:r>
                  <a:rPr lang="en-GB">
                    <a:solidFill>
                      <a:schemeClr val="tx1"/>
                    </a:solidFill>
                    <a:effectLst>
                      <a:outerShdw blurRad="38100" dist="38100" dir="2700000" algn="tl">
                        <a:srgbClr val="FFFFFF"/>
                      </a:outerShdw>
                    </a:effectLst>
                    <a:latin typeface="Calibri" pitchFamily="34" charset="0"/>
                  </a:rPr>
                  <a:t>10%</a:t>
                </a:r>
              </a:p>
            </p:txBody>
          </p:sp>
          <p:sp>
            <p:nvSpPr>
              <p:cNvPr id="129" name="Freeform 73"/>
              <p:cNvSpPr>
                <a:spLocks/>
              </p:cNvSpPr>
              <p:nvPr/>
            </p:nvSpPr>
            <p:spPr bwMode="auto">
              <a:xfrm>
                <a:off x="4732338" y="1790700"/>
                <a:ext cx="125412" cy="885825"/>
              </a:xfrm>
              <a:custGeom>
                <a:avLst/>
                <a:gdLst/>
                <a:ahLst/>
                <a:cxnLst>
                  <a:cxn ang="0">
                    <a:pos x="79" y="558"/>
                  </a:cxn>
                  <a:cxn ang="0">
                    <a:pos x="0" y="0"/>
                  </a:cxn>
                </a:cxnLst>
                <a:rect l="0" t="0" r="r" b="b"/>
                <a:pathLst>
                  <a:path w="79" h="558">
                    <a:moveTo>
                      <a:pt x="79" y="55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30" name="Text Box 77"/>
              <p:cNvSpPr txBox="1">
                <a:spLocks noChangeArrowheads="1"/>
              </p:cNvSpPr>
              <p:nvPr/>
            </p:nvSpPr>
            <p:spPr bwMode="auto">
              <a:xfrm>
                <a:off x="4368800"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1280°</a:t>
                </a:r>
              </a:p>
            </p:txBody>
          </p:sp>
          <p:sp>
            <p:nvSpPr>
              <p:cNvPr id="131" name="Line 82"/>
              <p:cNvSpPr>
                <a:spLocks noChangeShapeType="1"/>
              </p:cNvSpPr>
              <p:nvPr/>
            </p:nvSpPr>
            <p:spPr bwMode="auto">
              <a:xfrm flipH="1" flipV="1">
                <a:off x="4864100" y="2695575"/>
                <a:ext cx="574675" cy="3886200"/>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32" name="Line 84"/>
              <p:cNvSpPr>
                <a:spLocks noChangeShapeType="1"/>
              </p:cNvSpPr>
              <p:nvPr/>
            </p:nvSpPr>
            <p:spPr bwMode="auto">
              <a:xfrm flipH="1" flipV="1">
                <a:off x="4527550" y="1781971"/>
                <a:ext cx="330200" cy="892998"/>
              </a:xfrm>
              <a:prstGeom prst="line">
                <a:avLst/>
              </a:prstGeom>
              <a:noFill/>
              <a:ln w="38100">
                <a:solidFill>
                  <a:srgbClr val="00FF00"/>
                </a:solidFill>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33" name="Rectangle 9"/>
              <p:cNvSpPr>
                <a:spLocks noChangeArrowheads="1"/>
              </p:cNvSpPr>
              <p:nvPr/>
            </p:nvSpPr>
            <p:spPr bwMode="auto">
              <a:xfrm rot="5400000">
                <a:off x="3743326" y="1800225"/>
                <a:ext cx="4819650" cy="4791075"/>
              </a:xfrm>
              <a:prstGeom prst="rect">
                <a:avLst/>
              </a:prstGeom>
              <a:noFill/>
              <a:ln w="28575" algn="ctr">
                <a:solidFill>
                  <a:schemeClr val="tx1"/>
                </a:solidFill>
                <a:miter lim="800000"/>
                <a:headEnd/>
                <a:tailEnd/>
              </a:ln>
              <a:effectLst/>
            </p:spPr>
            <p:txBody>
              <a:bodyPr wrap="none" anchor="ctr"/>
              <a:lstStyle/>
              <a:p>
                <a:pPr>
                  <a:defRPr/>
                </a:pPr>
                <a:endParaRPr lang="en-GB">
                  <a:latin typeface="Calibri" pitchFamily="34" charset="0"/>
                </a:endParaRPr>
              </a:p>
            </p:txBody>
          </p:sp>
          <p:sp>
            <p:nvSpPr>
              <p:cNvPr id="134" name="Stella a 5 punte 133"/>
              <p:cNvSpPr/>
              <p:nvPr/>
            </p:nvSpPr>
            <p:spPr bwMode="auto">
              <a:xfrm>
                <a:off x="5265738" y="6330950"/>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p:spPr>
            <p:txBody>
              <a:bodyPr anchor="ctr"/>
              <a:lstStyle/>
              <a:p>
                <a:pPr>
                  <a:defRPr/>
                </a:pPr>
                <a:endParaRPr lang="en-GB">
                  <a:latin typeface="Calibri" pitchFamily="34" charset="0"/>
                </a:endParaRPr>
              </a:p>
            </p:txBody>
          </p:sp>
        </p:grpSp>
        <p:sp>
          <p:nvSpPr>
            <p:cNvPr id="97" name="Freeform 53"/>
            <p:cNvSpPr>
              <a:spLocks/>
            </p:cNvSpPr>
            <p:nvPr/>
          </p:nvSpPr>
          <p:spPr bwMode="auto">
            <a:xfrm>
              <a:off x="4933950" y="1771650"/>
              <a:ext cx="1066800" cy="4814888"/>
            </a:xfrm>
            <a:custGeom>
              <a:avLst/>
              <a:gdLst/>
              <a:ahLst/>
              <a:cxnLst>
                <a:cxn ang="0">
                  <a:pos x="672" y="3033"/>
                </a:cxn>
                <a:cxn ang="0">
                  <a:pos x="324" y="908"/>
                </a:cxn>
                <a:cxn ang="0">
                  <a:pos x="138" y="426"/>
                </a:cxn>
                <a:cxn ang="0">
                  <a:pos x="0" y="0"/>
                </a:cxn>
              </a:cxnLst>
              <a:rect l="0" t="0" r="r" b="b"/>
              <a:pathLst>
                <a:path w="672" h="3033">
                  <a:moveTo>
                    <a:pt x="672" y="3033"/>
                  </a:moveTo>
                  <a:lnTo>
                    <a:pt x="324" y="908"/>
                  </a:lnTo>
                  <a:lnTo>
                    <a:pt x="138" y="42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8" name="Freeform 54"/>
            <p:cNvSpPr>
              <a:spLocks/>
            </p:cNvSpPr>
            <p:nvPr/>
          </p:nvSpPr>
          <p:spPr bwMode="auto">
            <a:xfrm>
              <a:off x="5305425" y="1790700"/>
              <a:ext cx="1227138" cy="4810125"/>
            </a:xfrm>
            <a:custGeom>
              <a:avLst/>
              <a:gdLst/>
              <a:ahLst/>
              <a:cxnLst>
                <a:cxn ang="0">
                  <a:pos x="773" y="3030"/>
                </a:cxn>
                <a:cxn ang="0">
                  <a:pos x="506" y="1296"/>
                </a:cxn>
                <a:cxn ang="0">
                  <a:pos x="270" y="738"/>
                </a:cxn>
                <a:cxn ang="0">
                  <a:pos x="132" y="396"/>
                </a:cxn>
                <a:cxn ang="0">
                  <a:pos x="0" y="0"/>
                </a:cxn>
              </a:cxnLst>
              <a:rect l="0" t="0" r="r" b="b"/>
              <a:pathLst>
                <a:path w="773" h="3030">
                  <a:moveTo>
                    <a:pt x="773" y="3030"/>
                  </a:moveTo>
                  <a:lnTo>
                    <a:pt x="506" y="1296"/>
                  </a:lnTo>
                  <a:lnTo>
                    <a:pt x="270" y="738"/>
                  </a:lnTo>
                  <a:lnTo>
                    <a:pt x="132" y="396"/>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99" name="Freeform 55"/>
            <p:cNvSpPr>
              <a:spLocks/>
            </p:cNvSpPr>
            <p:nvPr/>
          </p:nvSpPr>
          <p:spPr bwMode="auto">
            <a:xfrm>
              <a:off x="5619750" y="1790700"/>
              <a:ext cx="1379538" cy="4810125"/>
            </a:xfrm>
            <a:custGeom>
              <a:avLst/>
              <a:gdLst/>
              <a:ahLst/>
              <a:cxnLst>
                <a:cxn ang="0">
                  <a:pos x="869" y="3030"/>
                </a:cxn>
                <a:cxn ang="0">
                  <a:pos x="692" y="1704"/>
                </a:cxn>
                <a:cxn ang="0">
                  <a:pos x="264" y="702"/>
                </a:cxn>
                <a:cxn ang="0">
                  <a:pos x="108" y="318"/>
                </a:cxn>
                <a:cxn ang="0">
                  <a:pos x="0" y="0"/>
                </a:cxn>
              </a:cxnLst>
              <a:rect l="0" t="0" r="r" b="b"/>
              <a:pathLst>
                <a:path w="869" h="3030">
                  <a:moveTo>
                    <a:pt x="869" y="3030"/>
                  </a:moveTo>
                  <a:lnTo>
                    <a:pt x="692" y="1704"/>
                  </a:lnTo>
                  <a:lnTo>
                    <a:pt x="264" y="702"/>
                  </a:lnTo>
                  <a:lnTo>
                    <a:pt x="108" y="318"/>
                  </a:lnTo>
                  <a:lnTo>
                    <a:pt x="0" y="0"/>
                  </a:lnTo>
                </a:path>
              </a:pathLst>
            </a:custGeom>
            <a:noFill/>
            <a:ln w="38100" cap="flat" cmpd="sng">
              <a:solidFill>
                <a:srgbClr val="00FF00"/>
              </a:solidFill>
              <a:prstDash val="solid"/>
              <a:round/>
              <a:headEnd/>
              <a:tailEn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100" name="Text Box 57"/>
            <p:cNvSpPr txBox="1">
              <a:spLocks noChangeArrowheads="1"/>
            </p:cNvSpPr>
            <p:nvPr/>
          </p:nvSpPr>
          <p:spPr bwMode="auto">
            <a:xfrm rot="4802963">
              <a:off x="5675587"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1380°</a:t>
              </a:r>
            </a:p>
          </p:txBody>
        </p:sp>
        <p:sp>
          <p:nvSpPr>
            <p:cNvPr id="101" name="Text Box 58"/>
            <p:cNvSpPr txBox="1">
              <a:spLocks noChangeArrowheads="1"/>
            </p:cNvSpPr>
            <p:nvPr/>
          </p:nvSpPr>
          <p:spPr bwMode="auto">
            <a:xfrm rot="4802963">
              <a:off x="6235974"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1480°</a:t>
              </a:r>
            </a:p>
          </p:txBody>
        </p:sp>
        <p:sp>
          <p:nvSpPr>
            <p:cNvPr id="102" name="Text Box 59"/>
            <p:cNvSpPr txBox="1">
              <a:spLocks noChangeArrowheads="1"/>
            </p:cNvSpPr>
            <p:nvPr/>
          </p:nvSpPr>
          <p:spPr bwMode="auto">
            <a:xfrm rot="4802963">
              <a:off x="6697937" y="5616059"/>
              <a:ext cx="731290" cy="369332"/>
            </a:xfrm>
            <a:prstGeom prst="rect">
              <a:avLst/>
            </a:prstGeom>
            <a:noFill/>
            <a:ln w="9525" algn="ctr">
              <a:noFill/>
              <a:miter lim="800000"/>
              <a:headEnd/>
              <a:tailEnd/>
            </a:ln>
            <a:effectLst/>
          </p:spPr>
          <p:txBody>
            <a:bodyPr wrap="none">
              <a:spAutoFit/>
            </a:bodyPr>
            <a:lstStyle/>
            <a:p>
              <a:pPr>
                <a:defRPr/>
              </a:pPr>
              <a:r>
                <a:rPr lang="en-GB">
                  <a:solidFill>
                    <a:schemeClr val="tx1"/>
                  </a:solidFill>
                  <a:effectLst>
                    <a:outerShdw blurRad="38100" dist="38100" dir="2700000" algn="tl">
                      <a:srgbClr val="FFFFFF"/>
                    </a:outerShdw>
                  </a:effectLst>
                  <a:latin typeface="Calibri" pitchFamily="34" charset="0"/>
                </a:rPr>
                <a:t>1580°</a:t>
              </a:r>
            </a:p>
          </p:txBody>
        </p:sp>
        <p:sp>
          <p:nvSpPr>
            <p:cNvPr id="104" name="Freeform 74"/>
            <p:cNvSpPr>
              <a:spLocks/>
            </p:cNvSpPr>
            <p:nvPr/>
          </p:nvSpPr>
          <p:spPr bwMode="auto">
            <a:xfrm>
              <a:off x="5262563" y="1778000"/>
              <a:ext cx="180975" cy="1393825"/>
            </a:xfrm>
            <a:custGeom>
              <a:avLst/>
              <a:gdLst/>
              <a:ahLst/>
              <a:cxnLst>
                <a:cxn ang="0">
                  <a:pos x="114" y="878"/>
                </a:cxn>
                <a:cxn ang="0">
                  <a:pos x="0" y="0"/>
                </a:cxn>
              </a:cxnLst>
              <a:rect l="0" t="0" r="r" b="b"/>
              <a:pathLst>
                <a:path w="114" h="878">
                  <a:moveTo>
                    <a:pt x="114" y="878"/>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05" name="Freeform 75"/>
            <p:cNvSpPr>
              <a:spLocks/>
            </p:cNvSpPr>
            <p:nvPr/>
          </p:nvSpPr>
          <p:spPr bwMode="auto">
            <a:xfrm>
              <a:off x="5792788" y="1778000"/>
              <a:ext cx="315912" cy="2019300"/>
            </a:xfrm>
            <a:custGeom>
              <a:avLst/>
              <a:gdLst/>
              <a:ahLst/>
              <a:cxnLst>
                <a:cxn ang="0">
                  <a:pos x="199" y="1296"/>
                </a:cxn>
                <a:cxn ang="0">
                  <a:pos x="0" y="0"/>
                </a:cxn>
              </a:cxnLst>
              <a:rect l="0" t="0" r="r" b="b"/>
              <a:pathLst>
                <a:path w="199" h="1296">
                  <a:moveTo>
                    <a:pt x="199" y="129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06" name="Freeform 76"/>
            <p:cNvSpPr>
              <a:spLocks/>
            </p:cNvSpPr>
            <p:nvPr/>
          </p:nvSpPr>
          <p:spPr bwMode="auto">
            <a:xfrm>
              <a:off x="6318250" y="1790700"/>
              <a:ext cx="387350" cy="2628900"/>
            </a:xfrm>
            <a:custGeom>
              <a:avLst/>
              <a:gdLst/>
              <a:ahLst/>
              <a:cxnLst>
                <a:cxn ang="0">
                  <a:pos x="244" y="1656"/>
                </a:cxn>
                <a:cxn ang="0">
                  <a:pos x="0" y="0"/>
                </a:cxn>
              </a:cxnLst>
              <a:rect l="0" t="0" r="r" b="b"/>
              <a:pathLst>
                <a:path w="244" h="1656">
                  <a:moveTo>
                    <a:pt x="244" y="1656"/>
                  </a:moveTo>
                  <a:lnTo>
                    <a:pt x="0" y="0"/>
                  </a:lnTo>
                </a:path>
              </a:pathLst>
            </a:custGeom>
            <a:noFill/>
            <a:ln w="28575" cap="rnd">
              <a:solidFill>
                <a:srgbClr val="000000"/>
              </a:solidFill>
              <a:prstDash val="sysDash"/>
              <a:round/>
              <a:headEnd/>
              <a:tailEnd/>
            </a:ln>
            <a:effectLst/>
          </p:spPr>
          <p:txBody>
            <a:bodyPr anchor="ctr"/>
            <a:lstStyle/>
            <a:p>
              <a:pPr>
                <a:defRPr/>
              </a:pPr>
              <a:endParaRPr lang="en-GB">
                <a:latin typeface="Calibri" pitchFamily="34" charset="0"/>
              </a:endParaRPr>
            </a:p>
          </p:txBody>
        </p:sp>
        <p:sp>
          <p:nvSpPr>
            <p:cNvPr id="107" name="Text Box 78"/>
            <p:cNvSpPr txBox="1">
              <a:spLocks noChangeArrowheads="1"/>
            </p:cNvSpPr>
            <p:nvPr/>
          </p:nvSpPr>
          <p:spPr bwMode="auto">
            <a:xfrm>
              <a:off x="4911725"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1380°</a:t>
              </a:r>
            </a:p>
          </p:txBody>
        </p:sp>
        <p:sp>
          <p:nvSpPr>
            <p:cNvPr id="108" name="Text Box 79"/>
            <p:cNvSpPr txBox="1">
              <a:spLocks noChangeArrowheads="1"/>
            </p:cNvSpPr>
            <p:nvPr/>
          </p:nvSpPr>
          <p:spPr bwMode="auto">
            <a:xfrm>
              <a:off x="5454650"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1480°</a:t>
              </a:r>
            </a:p>
          </p:txBody>
        </p:sp>
        <p:sp>
          <p:nvSpPr>
            <p:cNvPr id="109" name="Text Box 80"/>
            <p:cNvSpPr txBox="1">
              <a:spLocks noChangeArrowheads="1"/>
            </p:cNvSpPr>
            <p:nvPr/>
          </p:nvSpPr>
          <p:spPr bwMode="auto">
            <a:xfrm>
              <a:off x="5986463" y="1220788"/>
              <a:ext cx="611065" cy="307777"/>
            </a:xfrm>
            <a:prstGeom prst="rect">
              <a:avLst/>
            </a:prstGeom>
            <a:noFill/>
            <a:ln w="9525" algn="ctr">
              <a:noFill/>
              <a:miter lim="800000"/>
              <a:headEnd/>
              <a:tailEnd/>
            </a:ln>
            <a:effectLst/>
          </p:spPr>
          <p:txBody>
            <a:bodyPr wrap="none">
              <a:spAutoFit/>
            </a:bodyPr>
            <a:lstStyle/>
            <a:p>
              <a:pPr>
                <a:defRPr/>
              </a:pPr>
              <a:r>
                <a:rPr lang="en-GB" sz="1400" b="1">
                  <a:solidFill>
                    <a:srgbClr val="FF0000"/>
                  </a:solidFill>
                  <a:effectLst/>
                  <a:latin typeface="Calibri" pitchFamily="34" charset="0"/>
                </a:rPr>
                <a:t>1580°</a:t>
              </a:r>
            </a:p>
          </p:txBody>
        </p:sp>
        <p:sp>
          <p:nvSpPr>
            <p:cNvPr id="110" name="Freeform 7"/>
            <p:cNvSpPr>
              <a:spLocks/>
            </p:cNvSpPr>
            <p:nvPr/>
          </p:nvSpPr>
          <p:spPr bwMode="auto">
            <a:xfrm rot="5400000">
              <a:off x="3241675" y="2289176"/>
              <a:ext cx="4841875" cy="3790950"/>
            </a:xfrm>
            <a:custGeom>
              <a:avLst/>
              <a:gdLst/>
              <a:ahLst/>
              <a:cxnLst>
                <a:cxn ang="0">
                  <a:pos x="0" y="2388"/>
                </a:cxn>
                <a:cxn ang="0">
                  <a:pos x="1050" y="1008"/>
                </a:cxn>
                <a:cxn ang="0">
                  <a:pos x="1734" y="360"/>
                </a:cxn>
                <a:cxn ang="0">
                  <a:pos x="2676" y="0"/>
                </a:cxn>
              </a:cxnLst>
              <a:rect l="0" t="0" r="r" b="b"/>
              <a:pathLst>
                <a:path w="2676" h="2388">
                  <a:moveTo>
                    <a:pt x="0" y="2388"/>
                  </a:moveTo>
                  <a:cubicBezTo>
                    <a:pt x="380" y="1867"/>
                    <a:pt x="761" y="1346"/>
                    <a:pt x="1050" y="1008"/>
                  </a:cubicBezTo>
                  <a:cubicBezTo>
                    <a:pt x="1339" y="670"/>
                    <a:pt x="1463" y="528"/>
                    <a:pt x="1734" y="360"/>
                  </a:cubicBezTo>
                  <a:cubicBezTo>
                    <a:pt x="2005" y="192"/>
                    <a:pt x="2340" y="96"/>
                    <a:pt x="2676" y="0"/>
                  </a:cubicBezTo>
                </a:path>
              </a:pathLst>
            </a:custGeom>
            <a:noFill/>
            <a:ln w="38100" cap="flat" cmpd="sng">
              <a:solidFill>
                <a:srgbClr val="0066FF"/>
              </a:solidFill>
              <a:prstDash val="solid"/>
              <a:round/>
              <a:headEnd/>
              <a:tailEnd/>
            </a:ln>
            <a:effectLst/>
          </p:spPr>
          <p:txBody>
            <a:bodyPr anchor="ctr"/>
            <a:lstStyle/>
            <a:p>
              <a:pPr>
                <a:defRPr/>
              </a:pPr>
              <a:endParaRPr lang="en-GB">
                <a:latin typeface="Calibri" pitchFamily="34" charset="0"/>
              </a:endParaRPr>
            </a:p>
          </p:txBody>
        </p:sp>
      </p:grpSp>
      <p:sp>
        <p:nvSpPr>
          <p:cNvPr id="81" name="Text Box 3"/>
          <p:cNvSpPr txBox="1">
            <a:spLocks noChangeArrowheads="1"/>
          </p:cNvSpPr>
          <p:nvPr/>
        </p:nvSpPr>
        <p:spPr bwMode="auto">
          <a:xfrm>
            <a:off x="-9381" y="1013094"/>
            <a:ext cx="3186335"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adiabatic gradient change?</a:t>
            </a:r>
          </a:p>
        </p:txBody>
      </p:sp>
      <p:sp>
        <p:nvSpPr>
          <p:cNvPr id="83" name="Text Box 3"/>
          <p:cNvSpPr txBox="1">
            <a:spLocks noChangeArrowheads="1"/>
          </p:cNvSpPr>
          <p:nvPr/>
        </p:nvSpPr>
        <p:spPr bwMode="auto">
          <a:xfrm>
            <a:off x="-84" y="3684016"/>
            <a:ext cx="3095709"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geotherm change?</a:t>
            </a:r>
          </a:p>
        </p:txBody>
      </p:sp>
      <p:sp>
        <p:nvSpPr>
          <p:cNvPr id="84" name="Text Box 3"/>
          <p:cNvSpPr txBox="1">
            <a:spLocks noChangeArrowheads="1"/>
          </p:cNvSpPr>
          <p:nvPr/>
        </p:nvSpPr>
        <p:spPr bwMode="auto">
          <a:xfrm>
            <a:off x="1005" y="1923726"/>
            <a:ext cx="3085095"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solidus shape change?</a:t>
            </a:r>
          </a:p>
        </p:txBody>
      </p:sp>
      <p:sp>
        <p:nvSpPr>
          <p:cNvPr id="85" name="Text Box 3"/>
          <p:cNvSpPr txBox="1">
            <a:spLocks noChangeArrowheads="1"/>
          </p:cNvSpPr>
          <p:nvPr/>
        </p:nvSpPr>
        <p:spPr bwMode="auto">
          <a:xfrm>
            <a:off x="2060455" y="1318871"/>
            <a:ext cx="940654" cy="507831"/>
          </a:xfrm>
          <a:prstGeom prst="rect">
            <a:avLst/>
          </a:prstGeom>
          <a:noFill/>
          <a:ln w="9525">
            <a:noFill/>
            <a:miter lim="800000"/>
            <a:headEnd/>
            <a:tailEnd/>
          </a:ln>
          <a:effectLst/>
        </p:spPr>
        <p:txBody>
          <a:bodyPr wrap="square">
            <a:spAutoFit/>
          </a:bodyPr>
          <a:lstStyle/>
          <a:p>
            <a:pPr algn="r">
              <a:defRPr/>
            </a:pPr>
            <a:r>
              <a:rPr lang="en-GB" sz="2600" dirty="0">
                <a:solidFill>
                  <a:srgbClr val="FFFF00"/>
                </a:solidFill>
                <a:effectLst>
                  <a:outerShdw blurRad="38100" dist="38100" dir="2700000" algn="tl">
                    <a:srgbClr val="000000"/>
                  </a:outerShdw>
                </a:effectLst>
                <a:latin typeface="Calibri" pitchFamily="34" charset="0"/>
                <a:sym typeface="Wingdings" pitchFamily="2" charset="2"/>
              </a:rPr>
              <a:t>NO</a:t>
            </a:r>
          </a:p>
        </p:txBody>
      </p:sp>
      <p:sp>
        <p:nvSpPr>
          <p:cNvPr id="86" name="Text Box 3"/>
          <p:cNvSpPr txBox="1">
            <a:spLocks noChangeArrowheads="1"/>
          </p:cNvSpPr>
          <p:nvPr/>
        </p:nvSpPr>
        <p:spPr bwMode="auto">
          <a:xfrm>
            <a:off x="2060455" y="4005426"/>
            <a:ext cx="940654" cy="507831"/>
          </a:xfrm>
          <a:prstGeom prst="rect">
            <a:avLst/>
          </a:prstGeom>
          <a:noFill/>
          <a:ln w="9525">
            <a:noFill/>
            <a:miter lim="800000"/>
            <a:headEnd/>
            <a:tailEnd/>
          </a:ln>
          <a:effectLst/>
        </p:spPr>
        <p:txBody>
          <a:bodyPr wrap="square">
            <a:spAutoFit/>
          </a:bodyPr>
          <a:lstStyle/>
          <a:p>
            <a:pPr algn="r">
              <a:defRPr/>
            </a:pPr>
            <a:r>
              <a:rPr lang="en-GB" sz="2600">
                <a:solidFill>
                  <a:srgbClr val="FFFF00"/>
                </a:solidFill>
                <a:effectLst>
                  <a:outerShdw blurRad="38100" dist="38100" dir="2700000" algn="tl">
                    <a:srgbClr val="000000"/>
                  </a:outerShdw>
                </a:effectLst>
                <a:latin typeface="Calibri" pitchFamily="34" charset="0"/>
                <a:sym typeface="Wingdings" pitchFamily="2" charset="2"/>
              </a:rPr>
              <a:t>NO</a:t>
            </a:r>
          </a:p>
        </p:txBody>
      </p:sp>
      <p:sp>
        <p:nvSpPr>
          <p:cNvPr id="87" name="Text Box 3"/>
          <p:cNvSpPr txBox="1">
            <a:spLocks noChangeArrowheads="1"/>
          </p:cNvSpPr>
          <p:nvPr/>
        </p:nvSpPr>
        <p:spPr bwMode="auto">
          <a:xfrm>
            <a:off x="2060454" y="2212924"/>
            <a:ext cx="940654" cy="507831"/>
          </a:xfrm>
          <a:prstGeom prst="rect">
            <a:avLst/>
          </a:prstGeom>
          <a:noFill/>
          <a:ln w="9525">
            <a:noFill/>
            <a:miter lim="800000"/>
            <a:headEnd/>
            <a:tailEnd/>
          </a:ln>
          <a:effectLst/>
        </p:spPr>
        <p:txBody>
          <a:bodyPr wrap="square">
            <a:spAutoFit/>
          </a:bodyPr>
          <a:lstStyle/>
          <a:p>
            <a:pPr algn="r">
              <a:defRPr/>
            </a:pPr>
            <a:r>
              <a:rPr lang="en-GB" sz="2600" dirty="0">
                <a:solidFill>
                  <a:srgbClr val="FFFF00"/>
                </a:solidFill>
                <a:effectLst>
                  <a:outerShdw blurRad="38100" dist="38100" dir="2700000" algn="tl">
                    <a:srgbClr val="000000"/>
                  </a:outerShdw>
                </a:effectLst>
                <a:latin typeface="Calibri" pitchFamily="34" charset="0"/>
                <a:sym typeface="Wingdings" pitchFamily="2" charset="2"/>
              </a:rPr>
              <a:t>YES</a:t>
            </a:r>
          </a:p>
        </p:txBody>
      </p:sp>
      <p:sp>
        <p:nvSpPr>
          <p:cNvPr id="75" name="Text Box 3"/>
          <p:cNvSpPr txBox="1">
            <a:spLocks noChangeArrowheads="1"/>
          </p:cNvSpPr>
          <p:nvPr/>
        </p:nvSpPr>
        <p:spPr bwMode="auto">
          <a:xfrm>
            <a:off x="0" y="0"/>
            <a:ext cx="9151815" cy="954107"/>
          </a:xfrm>
          <a:prstGeom prst="rect">
            <a:avLst/>
          </a:prstGeom>
          <a:solidFill>
            <a:schemeClr val="bg1"/>
          </a:solidFill>
          <a:ln w="9525">
            <a:noFill/>
            <a:miter lim="800000"/>
            <a:headEnd/>
            <a:tailEnd/>
          </a:ln>
          <a:effectLst/>
        </p:spPr>
        <p:txBody>
          <a:bodyPr wrap="square">
            <a:spAutoFit/>
          </a:bodyPr>
          <a:lstStyle/>
          <a:p>
            <a:pPr algn="ctr">
              <a:defRPr/>
            </a:pPr>
            <a:r>
              <a:rPr lang="en-GB" sz="2800" b="1" dirty="0">
                <a:solidFill>
                  <a:schemeClr val="tx1"/>
                </a:solidFill>
                <a:effectLst/>
                <a:latin typeface="Calibri" pitchFamily="34" charset="0"/>
                <a:sym typeface="Wingdings" pitchFamily="2" charset="2"/>
              </a:rPr>
              <a:t>What do you expect will change in case of different mantle sources?</a:t>
            </a:r>
          </a:p>
        </p:txBody>
      </p:sp>
      <p:sp>
        <p:nvSpPr>
          <p:cNvPr id="88" name="Text Box 3"/>
          <p:cNvSpPr txBox="1">
            <a:spLocks noChangeArrowheads="1"/>
          </p:cNvSpPr>
          <p:nvPr/>
        </p:nvSpPr>
        <p:spPr bwMode="auto">
          <a:xfrm>
            <a:off x="1005" y="2747964"/>
            <a:ext cx="3085095"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liquidus shape change?</a:t>
            </a:r>
          </a:p>
        </p:txBody>
      </p:sp>
      <p:sp>
        <p:nvSpPr>
          <p:cNvPr id="89" name="Text Box 3"/>
          <p:cNvSpPr txBox="1">
            <a:spLocks noChangeArrowheads="1"/>
          </p:cNvSpPr>
          <p:nvPr/>
        </p:nvSpPr>
        <p:spPr bwMode="auto">
          <a:xfrm>
            <a:off x="2060454" y="3084055"/>
            <a:ext cx="940654" cy="507831"/>
          </a:xfrm>
          <a:prstGeom prst="rect">
            <a:avLst/>
          </a:prstGeom>
          <a:noFill/>
          <a:ln w="9525">
            <a:noFill/>
            <a:miter lim="800000"/>
            <a:headEnd/>
            <a:tailEnd/>
          </a:ln>
          <a:effectLst/>
        </p:spPr>
        <p:txBody>
          <a:bodyPr wrap="square">
            <a:spAutoFit/>
          </a:bodyPr>
          <a:lstStyle/>
          <a:p>
            <a:pPr algn="r">
              <a:defRPr/>
            </a:pPr>
            <a:r>
              <a:rPr lang="en-GB" sz="2600" dirty="0">
                <a:solidFill>
                  <a:srgbClr val="FFFF00"/>
                </a:solidFill>
                <a:effectLst>
                  <a:outerShdw blurRad="38100" dist="38100" dir="2700000" algn="tl">
                    <a:srgbClr val="000000"/>
                  </a:outerShdw>
                </a:effectLst>
                <a:latin typeface="Calibri" pitchFamily="34" charset="0"/>
                <a:sym typeface="Wingdings" pitchFamily="2" charset="2"/>
              </a:rPr>
              <a:t>YES</a:t>
            </a:r>
          </a:p>
        </p:txBody>
      </p:sp>
      <p:sp>
        <p:nvSpPr>
          <p:cNvPr id="90" name="Text Box 3"/>
          <p:cNvSpPr txBox="1">
            <a:spLocks noChangeArrowheads="1"/>
          </p:cNvSpPr>
          <p:nvPr/>
        </p:nvSpPr>
        <p:spPr bwMode="auto">
          <a:xfrm>
            <a:off x="-20772" y="4482968"/>
            <a:ext cx="3297372"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melt composition change?</a:t>
            </a:r>
          </a:p>
        </p:txBody>
      </p:sp>
      <p:sp>
        <p:nvSpPr>
          <p:cNvPr id="91" name="Text Box 3"/>
          <p:cNvSpPr txBox="1">
            <a:spLocks noChangeArrowheads="1"/>
          </p:cNvSpPr>
          <p:nvPr/>
        </p:nvSpPr>
        <p:spPr bwMode="auto">
          <a:xfrm>
            <a:off x="2060455" y="5097453"/>
            <a:ext cx="940654" cy="507831"/>
          </a:xfrm>
          <a:prstGeom prst="rect">
            <a:avLst/>
          </a:prstGeom>
          <a:noFill/>
          <a:ln w="9525">
            <a:noFill/>
            <a:miter lim="800000"/>
            <a:headEnd/>
            <a:tailEnd/>
          </a:ln>
          <a:effectLst/>
        </p:spPr>
        <p:txBody>
          <a:bodyPr wrap="square">
            <a:spAutoFit/>
          </a:bodyPr>
          <a:lstStyle/>
          <a:p>
            <a:pPr algn="r">
              <a:defRPr/>
            </a:pPr>
            <a:r>
              <a:rPr lang="en-GB" sz="2600">
                <a:solidFill>
                  <a:srgbClr val="FFFF00"/>
                </a:solidFill>
                <a:effectLst>
                  <a:outerShdw blurRad="38100" dist="38100" dir="2700000" algn="tl">
                    <a:srgbClr val="000000"/>
                  </a:outerShdw>
                </a:effectLst>
                <a:latin typeface="Calibri" pitchFamily="34" charset="0"/>
                <a:sym typeface="Wingdings" pitchFamily="2" charset="2"/>
              </a:rPr>
              <a:t>YES</a:t>
            </a:r>
          </a:p>
        </p:txBody>
      </p:sp>
      <p:sp>
        <p:nvSpPr>
          <p:cNvPr id="92" name="Text Box 3"/>
          <p:cNvSpPr txBox="1">
            <a:spLocks noChangeArrowheads="1"/>
          </p:cNvSpPr>
          <p:nvPr/>
        </p:nvSpPr>
        <p:spPr bwMode="auto">
          <a:xfrm>
            <a:off x="0" y="5479500"/>
            <a:ext cx="3094892" cy="784830"/>
          </a:xfrm>
          <a:prstGeom prst="rect">
            <a:avLst/>
          </a:prstGeom>
          <a:noFill/>
          <a:ln w="9525">
            <a:noFill/>
            <a:miter lim="800000"/>
            <a:headEnd/>
            <a:tailEnd/>
          </a:ln>
          <a:effectLst/>
        </p:spPr>
        <p:txBody>
          <a:bodyPr wrap="square">
            <a:spAutoFit/>
          </a:bodyPr>
          <a:lstStyle/>
          <a:p>
            <a:pPr>
              <a:lnSpc>
                <a:spcPct val="90000"/>
              </a:lnSpc>
              <a:defRPr/>
            </a:pPr>
            <a:r>
              <a:rPr lang="en-GB" sz="2500" dirty="0">
                <a:solidFill>
                  <a:schemeClr val="bg1"/>
                </a:solidFill>
                <a:effectLst>
                  <a:outerShdw blurRad="38100" dist="38100" dir="2700000" algn="tl">
                    <a:srgbClr val="000000"/>
                  </a:outerShdw>
                </a:effectLst>
                <a:latin typeface="Calibri" pitchFamily="34" charset="0"/>
                <a:sym typeface="Wingdings" pitchFamily="2" charset="2"/>
              </a:rPr>
              <a:t>Does the depth of melting change?</a:t>
            </a:r>
          </a:p>
        </p:txBody>
      </p:sp>
      <p:sp>
        <p:nvSpPr>
          <p:cNvPr id="93" name="Text Box 3"/>
          <p:cNvSpPr txBox="1">
            <a:spLocks noChangeArrowheads="1"/>
          </p:cNvSpPr>
          <p:nvPr/>
        </p:nvSpPr>
        <p:spPr bwMode="auto">
          <a:xfrm>
            <a:off x="2060455" y="5776485"/>
            <a:ext cx="940654" cy="507831"/>
          </a:xfrm>
          <a:prstGeom prst="rect">
            <a:avLst/>
          </a:prstGeom>
          <a:noFill/>
          <a:ln w="9525">
            <a:noFill/>
            <a:miter lim="800000"/>
            <a:headEnd/>
            <a:tailEnd/>
          </a:ln>
          <a:effectLst/>
        </p:spPr>
        <p:txBody>
          <a:bodyPr wrap="square">
            <a:spAutoFit/>
          </a:bodyPr>
          <a:lstStyle/>
          <a:p>
            <a:pPr algn="r">
              <a:defRPr/>
            </a:pPr>
            <a:r>
              <a:rPr lang="en-GB" sz="2600" dirty="0">
                <a:solidFill>
                  <a:srgbClr val="FFFF00"/>
                </a:solidFill>
                <a:effectLst>
                  <a:outerShdw blurRad="38100" dist="38100" dir="2700000" algn="tl">
                    <a:srgbClr val="000000"/>
                  </a:outerShdw>
                </a:effectLst>
                <a:latin typeface="Calibri" pitchFamily="34" charset="0"/>
                <a:sym typeface="Wingdings" pitchFamily="2" charset="2"/>
              </a:rPr>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fade">
                                      <p:cBhvr>
                                        <p:cTn id="12" dur="500"/>
                                        <p:tgtEl>
                                          <p:spTgt spid="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xEl>
                                              <p:pRg st="0" end="0"/>
                                            </p:txEl>
                                          </p:spTgt>
                                        </p:tgtEl>
                                        <p:attrNameLst>
                                          <p:attrName>style.visibility</p:attrName>
                                        </p:attrNameLst>
                                      </p:cBhvr>
                                      <p:to>
                                        <p:strVal val="visible"/>
                                      </p:to>
                                    </p:set>
                                    <p:animEffect transition="in" filter="fade">
                                      <p:cBhvr>
                                        <p:cTn id="17" dur="500"/>
                                        <p:tgtEl>
                                          <p:spTgt spid="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4">
                                            <p:txEl>
                                              <p:pRg st="0" end="0"/>
                                            </p:txEl>
                                          </p:spTgt>
                                        </p:tgtEl>
                                        <p:attrNameLst>
                                          <p:attrName>style.visibility</p:attrName>
                                        </p:attrNameLst>
                                      </p:cBhvr>
                                      <p:to>
                                        <p:strVal val="visible"/>
                                      </p:to>
                                    </p:set>
                                    <p:animEffect transition="in" filter="fade">
                                      <p:cBhvr>
                                        <p:cTn id="22" dur="500"/>
                                        <p:tgtEl>
                                          <p:spTgt spid="8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
                                            <p:txEl>
                                              <p:pRg st="0" end="0"/>
                                            </p:txEl>
                                          </p:spTgt>
                                        </p:tgtEl>
                                        <p:attrNameLst>
                                          <p:attrName>style.visibility</p:attrName>
                                        </p:attrNameLst>
                                      </p:cBhvr>
                                      <p:to>
                                        <p:strVal val="visible"/>
                                      </p:to>
                                    </p:set>
                                    <p:animEffect transition="in" filter="fade">
                                      <p:cBhvr>
                                        <p:cTn id="27" dur="500"/>
                                        <p:tgtEl>
                                          <p:spTgt spid="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
                                            <p:txEl>
                                              <p:pRg st="0" end="0"/>
                                            </p:txEl>
                                          </p:spTgt>
                                        </p:tgtEl>
                                        <p:attrNameLst>
                                          <p:attrName>style.visibility</p:attrName>
                                        </p:attrNameLst>
                                      </p:cBhvr>
                                      <p:to>
                                        <p:strVal val="visible"/>
                                      </p:to>
                                    </p:set>
                                    <p:animEffect transition="in" filter="fade">
                                      <p:cBhvr>
                                        <p:cTn id="32" dur="500"/>
                                        <p:tgtEl>
                                          <p:spTgt spid="8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
                                            <p:txEl>
                                              <p:pRg st="0" end="0"/>
                                            </p:txEl>
                                          </p:spTgt>
                                        </p:tgtEl>
                                        <p:attrNameLst>
                                          <p:attrName>style.visibility</p:attrName>
                                        </p:attrNameLst>
                                      </p:cBhvr>
                                      <p:to>
                                        <p:strVal val="visible"/>
                                      </p:to>
                                    </p:set>
                                    <p:animEffect transition="in" filter="fade">
                                      <p:cBhvr>
                                        <p:cTn id="37" dur="500"/>
                                        <p:tgtEl>
                                          <p:spTgt spid="8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3">
                                            <p:txEl>
                                              <p:pRg st="0" end="0"/>
                                            </p:txEl>
                                          </p:spTgt>
                                        </p:tgtEl>
                                        <p:attrNameLst>
                                          <p:attrName>style.visibility</p:attrName>
                                        </p:attrNameLst>
                                      </p:cBhvr>
                                      <p:to>
                                        <p:strVal val="visible"/>
                                      </p:to>
                                    </p:set>
                                    <p:animEffect transition="in" filter="fade">
                                      <p:cBhvr>
                                        <p:cTn id="42" dur="500"/>
                                        <p:tgtEl>
                                          <p:spTgt spid="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xEl>
                                              <p:pRg st="0" end="0"/>
                                            </p:txEl>
                                          </p:spTgt>
                                        </p:tgtEl>
                                        <p:attrNameLst>
                                          <p:attrName>style.visibility</p:attrName>
                                        </p:attrNameLst>
                                      </p:cBhvr>
                                      <p:to>
                                        <p:strVal val="visible"/>
                                      </p:to>
                                    </p:set>
                                    <p:animEffect transition="in" filter="fade">
                                      <p:cBhvr>
                                        <p:cTn id="47" dur="500"/>
                                        <p:tgtEl>
                                          <p:spTgt spid="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
                                            <p:txEl>
                                              <p:pRg st="0" end="0"/>
                                            </p:txEl>
                                          </p:spTgt>
                                        </p:tgtEl>
                                        <p:attrNameLst>
                                          <p:attrName>style.visibility</p:attrName>
                                        </p:attrNameLst>
                                      </p:cBhvr>
                                      <p:to>
                                        <p:strVal val="visible"/>
                                      </p:to>
                                    </p:set>
                                    <p:animEffect transition="in" filter="fade">
                                      <p:cBhvr>
                                        <p:cTn id="52" dur="500"/>
                                        <p:tgtEl>
                                          <p:spTgt spid="9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xEl>
                                              <p:pRg st="0" end="0"/>
                                            </p:txEl>
                                          </p:spTgt>
                                        </p:tgtEl>
                                        <p:attrNameLst>
                                          <p:attrName>style.visibility</p:attrName>
                                        </p:attrNameLst>
                                      </p:cBhvr>
                                      <p:to>
                                        <p:strVal val="visible"/>
                                      </p:to>
                                    </p:set>
                                    <p:animEffect transition="in" filter="fade">
                                      <p:cBhvr>
                                        <p:cTn id="57" dur="500"/>
                                        <p:tgtEl>
                                          <p:spTgt spid="9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
                                            <p:txEl>
                                              <p:pRg st="0" end="0"/>
                                            </p:txEl>
                                          </p:spTgt>
                                        </p:tgtEl>
                                        <p:attrNameLst>
                                          <p:attrName>style.visibility</p:attrName>
                                        </p:attrNameLst>
                                      </p:cBhvr>
                                      <p:to>
                                        <p:strVal val="visible"/>
                                      </p:to>
                                    </p:set>
                                    <p:animEffect transition="in" filter="fade">
                                      <p:cBhvr>
                                        <p:cTn id="62" dur="500"/>
                                        <p:tgtEl>
                                          <p:spTgt spid="9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3">
                                            <p:txEl>
                                              <p:pRg st="0" end="0"/>
                                            </p:txEl>
                                          </p:spTgt>
                                        </p:tgtEl>
                                        <p:attrNameLst>
                                          <p:attrName>style.visibility</p:attrName>
                                        </p:attrNameLst>
                                      </p:cBhvr>
                                      <p:to>
                                        <p:strVal val="visible"/>
                                      </p:to>
                                    </p:set>
                                    <p:animEffect transition="in" filter="fade">
                                      <p:cBhvr>
                                        <p:cTn id="67"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autoUpdateAnimBg="0"/>
      <p:bldP spid="83" grpId="0" build="p" autoUpdateAnimBg="0"/>
      <p:bldP spid="84" grpId="0" build="p" autoUpdateAnimBg="0"/>
      <p:bldP spid="85" grpId="0" build="p" autoUpdateAnimBg="0"/>
      <p:bldP spid="86" grpId="0" build="p" autoUpdateAnimBg="0"/>
      <p:bldP spid="87" grpId="0" build="p" autoUpdateAnimBg="0"/>
      <p:bldP spid="75" grpId="0" animBg="1"/>
      <p:bldP spid="88" grpId="0" build="p" autoUpdateAnimBg="0"/>
      <p:bldP spid="89" grpId="0" build="p" autoUpdateAnimBg="0"/>
      <p:bldP spid="90" grpId="0" build="p" autoUpdateAnimBg="0"/>
      <p:bldP spid="91" grpId="0" build="p" autoUpdateAnimBg="0"/>
      <p:bldP spid="92" grpId="0" build="p" autoUpdateAnimBg="0"/>
      <p:bldP spid="9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144466" name="Line 82"/>
          <p:cNvSpPr>
            <a:spLocks noChangeShapeType="1"/>
          </p:cNvSpPr>
          <p:nvPr/>
        </p:nvSpPr>
        <p:spPr bwMode="auto">
          <a:xfrm flipH="1" flipV="1">
            <a:off x="4040188" y="1506538"/>
            <a:ext cx="593725" cy="4924425"/>
          </a:xfrm>
          <a:prstGeom prst="line">
            <a:avLst/>
          </a:prstGeom>
          <a:noFill/>
          <a:ln w="38100">
            <a:solidFill>
              <a:srgbClr val="0000FF"/>
            </a:solidFill>
            <a:prstDash val="sysDash"/>
            <a:round/>
            <a:headEnd/>
            <a:tailEnd/>
          </a:ln>
          <a:effectLst/>
        </p:spPr>
        <p:txBody>
          <a:bodyPr anchor="ctr"/>
          <a:lstStyle/>
          <a:p>
            <a:pPr>
              <a:defRPr/>
            </a:pPr>
            <a:endParaRPr lang="en-GB">
              <a:latin typeface="Calibri" pitchFamily="34" charset="0"/>
            </a:endParaRPr>
          </a:p>
        </p:txBody>
      </p:sp>
      <p:sp>
        <p:nvSpPr>
          <p:cNvPr id="144472" name="Line 88"/>
          <p:cNvSpPr>
            <a:spLocks noChangeShapeType="1"/>
          </p:cNvSpPr>
          <p:nvPr/>
        </p:nvSpPr>
        <p:spPr bwMode="auto">
          <a:xfrm>
            <a:off x="6024560" y="5372099"/>
            <a:ext cx="123825" cy="1019175"/>
          </a:xfrm>
          <a:prstGeom prst="line">
            <a:avLst/>
          </a:prstGeom>
          <a:noFill/>
          <a:ln w="38100">
            <a:solidFill>
              <a:srgbClr val="0000FF"/>
            </a:solidFill>
            <a:round/>
            <a:headEnd/>
            <a:tailEnd/>
          </a:ln>
          <a:effectLst/>
        </p:spPr>
        <p:txBody>
          <a:bodyPr anchor="ctr"/>
          <a:lstStyle/>
          <a:p>
            <a:pPr>
              <a:defRPr/>
            </a:pPr>
            <a:endParaRPr lang="en-GB">
              <a:latin typeface="Calibri" pitchFamily="34" charset="0"/>
            </a:endParaRPr>
          </a:p>
        </p:txBody>
      </p:sp>
      <p:sp>
        <p:nvSpPr>
          <p:cNvPr id="144473" name="Line 89"/>
          <p:cNvSpPr>
            <a:spLocks noChangeShapeType="1"/>
          </p:cNvSpPr>
          <p:nvPr/>
        </p:nvSpPr>
        <p:spPr bwMode="auto">
          <a:xfrm>
            <a:off x="4510088" y="4794250"/>
            <a:ext cx="120650" cy="1054100"/>
          </a:xfrm>
          <a:prstGeom prst="line">
            <a:avLst/>
          </a:prstGeom>
          <a:noFill/>
          <a:ln w="38100">
            <a:solidFill>
              <a:srgbClr val="0000FF"/>
            </a:solidFill>
            <a:round/>
            <a:headEnd/>
            <a:tailEnd/>
          </a:ln>
          <a:effectLst/>
        </p:spPr>
        <p:txBody>
          <a:bodyPr anchor="ctr"/>
          <a:lstStyle/>
          <a:p>
            <a:pPr>
              <a:defRPr/>
            </a:pPr>
            <a:endParaRPr lang="en-GB">
              <a:latin typeface="Calibri" pitchFamily="34" charset="0"/>
            </a:endParaRPr>
          </a:p>
        </p:txBody>
      </p:sp>
      <p:sp>
        <p:nvSpPr>
          <p:cNvPr id="2" name="Text Box 79"/>
          <p:cNvSpPr txBox="1">
            <a:spLocks noChangeArrowheads="1"/>
          </p:cNvSpPr>
          <p:nvPr/>
        </p:nvSpPr>
        <p:spPr bwMode="auto">
          <a:xfrm>
            <a:off x="5292725" y="1182688"/>
            <a:ext cx="1173163" cy="336550"/>
          </a:xfrm>
          <a:prstGeom prst="rect">
            <a:avLst/>
          </a:prstGeom>
          <a:noFill/>
          <a:ln w="9525" algn="ctr">
            <a:noFill/>
            <a:miter lim="800000"/>
            <a:headEnd/>
            <a:tailEnd/>
          </a:ln>
          <a:effectLst/>
        </p:spPr>
        <p:txBody>
          <a:bodyPr>
            <a:spAutoFit/>
          </a:bodyPr>
          <a:lstStyle/>
          <a:p>
            <a:pPr algn="ctr">
              <a:spcBef>
                <a:spcPct val="50000"/>
              </a:spcBef>
              <a:defRPr/>
            </a:pPr>
            <a:r>
              <a:rPr lang="en-GB" sz="1600" b="1" dirty="0">
                <a:solidFill>
                  <a:srgbClr val="0000FF"/>
                </a:solidFill>
                <a:effectLst/>
                <a:latin typeface="Calibri" pitchFamily="34" charset="0"/>
              </a:rPr>
              <a:t>1450°C</a:t>
            </a:r>
          </a:p>
        </p:txBody>
      </p:sp>
      <p:sp>
        <p:nvSpPr>
          <p:cNvPr id="3" name="Text Box 79"/>
          <p:cNvSpPr txBox="1">
            <a:spLocks noChangeArrowheads="1"/>
          </p:cNvSpPr>
          <p:nvPr/>
        </p:nvSpPr>
        <p:spPr bwMode="auto">
          <a:xfrm>
            <a:off x="3306763" y="1201738"/>
            <a:ext cx="1173162" cy="336550"/>
          </a:xfrm>
          <a:prstGeom prst="rect">
            <a:avLst/>
          </a:prstGeom>
          <a:noFill/>
          <a:ln w="9525" algn="ctr">
            <a:noFill/>
            <a:miter lim="800000"/>
            <a:headEnd/>
            <a:tailEnd/>
          </a:ln>
          <a:effectLst/>
        </p:spPr>
        <p:txBody>
          <a:bodyPr>
            <a:spAutoFit/>
          </a:bodyPr>
          <a:lstStyle/>
          <a:p>
            <a:pPr algn="ctr">
              <a:spcBef>
                <a:spcPct val="50000"/>
              </a:spcBef>
              <a:defRPr/>
            </a:pPr>
            <a:r>
              <a:rPr lang="en-GB" sz="1600" b="1" dirty="0">
                <a:solidFill>
                  <a:srgbClr val="0000FF"/>
                </a:solidFill>
                <a:effectLst/>
                <a:latin typeface="Calibri" pitchFamily="34" charset="0"/>
              </a:rPr>
              <a:t>1280°C</a:t>
            </a:r>
          </a:p>
        </p:txBody>
      </p:sp>
      <p:sp>
        <p:nvSpPr>
          <p:cNvPr id="144465" name="Line 81"/>
          <p:cNvSpPr>
            <a:spLocks noChangeShapeType="1"/>
          </p:cNvSpPr>
          <p:nvPr/>
        </p:nvSpPr>
        <p:spPr bwMode="auto">
          <a:xfrm flipH="1" flipV="1">
            <a:off x="5888038" y="1497013"/>
            <a:ext cx="533400" cy="4933950"/>
          </a:xfrm>
          <a:prstGeom prst="line">
            <a:avLst/>
          </a:prstGeom>
          <a:noFill/>
          <a:ln w="38100">
            <a:solidFill>
              <a:srgbClr val="0000FF"/>
            </a:solidFill>
            <a:prstDash val="sysDash"/>
            <a:round/>
            <a:headEnd/>
            <a:tailEnd/>
          </a:ln>
          <a:effectLst/>
        </p:spPr>
        <p:txBody>
          <a:bodyPr anchor="ctr"/>
          <a:lstStyle/>
          <a:p>
            <a:pPr>
              <a:defRPr/>
            </a:pPr>
            <a:endParaRPr lang="en-GB">
              <a:latin typeface="Calibri" pitchFamily="34" charset="0"/>
            </a:endParaRPr>
          </a:p>
        </p:txBody>
      </p:sp>
      <p:sp>
        <p:nvSpPr>
          <p:cNvPr id="9" name="Text Box 14"/>
          <p:cNvSpPr txBox="1">
            <a:spLocks noChangeArrowheads="1"/>
          </p:cNvSpPr>
          <p:nvPr/>
        </p:nvSpPr>
        <p:spPr bwMode="auto">
          <a:xfrm>
            <a:off x="7037388" y="4826000"/>
            <a:ext cx="1660525" cy="830263"/>
          </a:xfrm>
          <a:prstGeom prst="rect">
            <a:avLst/>
          </a:prstGeom>
          <a:noFill/>
          <a:ln w="9525" algn="ctr">
            <a:noFill/>
            <a:miter lim="800000"/>
            <a:headEnd/>
            <a:tailEnd/>
          </a:ln>
          <a:effectLst/>
        </p:spPr>
        <p:txBody>
          <a:bodyPr>
            <a:spAutoFit/>
          </a:bodyPr>
          <a:lstStyle/>
          <a:p>
            <a:pPr algn="ctr">
              <a:spcBef>
                <a:spcPct val="50000"/>
              </a:spcBef>
              <a:defRPr/>
            </a:pPr>
            <a:r>
              <a:rPr lang="en-GB" sz="1200" dirty="0">
                <a:solidFill>
                  <a:schemeClr val="tx1"/>
                </a:solidFill>
                <a:effectLst>
                  <a:outerShdw blurRad="38100" dist="38100" dir="2700000" algn="tl">
                    <a:srgbClr val="FFFFFF"/>
                  </a:outerShdw>
                </a:effectLst>
                <a:latin typeface="Calibri" pitchFamily="34" charset="0"/>
              </a:rPr>
              <a:t>Green and </a:t>
            </a:r>
            <a:r>
              <a:rPr lang="en-GB" sz="1200" dirty="0" err="1">
                <a:solidFill>
                  <a:schemeClr val="tx1"/>
                </a:solidFill>
                <a:effectLst>
                  <a:outerShdw blurRad="38100" dist="38100" dir="2700000" algn="tl">
                    <a:srgbClr val="FFFFFF"/>
                  </a:outerShdw>
                </a:effectLst>
                <a:latin typeface="Calibri" pitchFamily="34" charset="0"/>
              </a:rPr>
              <a:t>Falloon</a:t>
            </a:r>
            <a:r>
              <a:rPr lang="en-GB" sz="1200" dirty="0">
                <a:solidFill>
                  <a:schemeClr val="tx1"/>
                </a:solidFill>
                <a:effectLst>
                  <a:outerShdw blurRad="38100" dist="38100" dir="2700000" algn="tl">
                    <a:srgbClr val="FFFFFF"/>
                  </a:outerShdw>
                </a:effectLst>
                <a:latin typeface="Calibri" pitchFamily="34" charset="0"/>
              </a:rPr>
              <a:t>, 2005 (</a:t>
            </a:r>
            <a:r>
              <a:rPr lang="en-GB" sz="1200" dirty="0" err="1">
                <a:solidFill>
                  <a:schemeClr val="tx1"/>
                </a:solidFill>
                <a:effectLst>
                  <a:outerShdw blurRad="38100" dist="38100" dir="2700000" algn="tl">
                    <a:srgbClr val="FFFFFF"/>
                  </a:outerShdw>
                </a:effectLst>
                <a:latin typeface="Calibri" pitchFamily="34" charset="0"/>
              </a:rPr>
              <a:t>Geol</a:t>
            </a:r>
            <a:r>
              <a:rPr lang="en-GB" sz="1200" dirty="0">
                <a:solidFill>
                  <a:schemeClr val="tx1"/>
                </a:solidFill>
                <a:effectLst>
                  <a:outerShdw blurRad="38100" dist="38100" dir="2700000" algn="tl">
                    <a:srgbClr val="FFFFFF"/>
                  </a:outerShdw>
                </a:effectLst>
                <a:latin typeface="Calibri" pitchFamily="34" charset="0"/>
              </a:rPr>
              <a:t> Soc. Am. Spec. Paper, 388, 217-247)</a:t>
            </a:r>
          </a:p>
        </p:txBody>
      </p:sp>
      <p:sp>
        <p:nvSpPr>
          <p:cNvPr id="4" name="Text Box 4">
            <a:extLst>
              <a:ext uri="{FF2B5EF4-FFF2-40B4-BE49-F238E27FC236}">
                <a16:creationId xmlns:a16="http://schemas.microsoft.com/office/drawing/2014/main" id="{ED9C1388-EE12-9271-CBF2-748C5183115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4465"/>
                                        </p:tgtEl>
                                        <p:attrNameLst>
                                          <p:attrName>style.visibility</p:attrName>
                                        </p:attrNameLst>
                                      </p:cBhvr>
                                      <p:to>
                                        <p:strVal val="visible"/>
                                      </p:to>
                                    </p:set>
                                    <p:animEffect transition="in" filter="wipe(down)">
                                      <p:cBhvr>
                                        <p:cTn id="16" dur="2000"/>
                                        <p:tgtEl>
                                          <p:spTgt spid="14446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44472"/>
                                        </p:tgtEl>
                                        <p:attrNameLst>
                                          <p:attrName>style.visibility</p:attrName>
                                        </p:attrNameLst>
                                      </p:cBhvr>
                                      <p:to>
                                        <p:strVal val="visible"/>
                                      </p:to>
                                    </p:set>
                                    <p:animEffect transition="in" filter="wipe(up)">
                                      <p:cBhvr>
                                        <p:cTn id="24" dur="500"/>
                                        <p:tgtEl>
                                          <p:spTgt spid="1444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4466"/>
                                        </p:tgtEl>
                                        <p:attrNameLst>
                                          <p:attrName>style.visibility</p:attrName>
                                        </p:attrNameLst>
                                      </p:cBhvr>
                                      <p:to>
                                        <p:strVal val="visible"/>
                                      </p:to>
                                    </p:set>
                                    <p:animEffect transition="in" filter="wipe(down)">
                                      <p:cBhvr>
                                        <p:cTn id="29" dur="2000"/>
                                        <p:tgtEl>
                                          <p:spTgt spid="14446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44473"/>
                                        </p:tgtEl>
                                        <p:attrNameLst>
                                          <p:attrName>style.visibility</p:attrName>
                                        </p:attrNameLst>
                                      </p:cBhvr>
                                      <p:to>
                                        <p:strVal val="visible"/>
                                      </p:to>
                                    </p:set>
                                    <p:animEffect transition="in" filter="wipe(up)">
                                      <p:cBhvr>
                                        <p:cTn id="37" dur="500"/>
                                        <p:tgtEl>
                                          <p:spTgt spid="144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1BF56C39-0C17-64DC-91DD-52EB8724F77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grpSp>
        <p:nvGrpSpPr>
          <p:cNvPr id="3" name="Gruppo 29"/>
          <p:cNvGrpSpPr/>
          <p:nvPr/>
        </p:nvGrpSpPr>
        <p:grpSpPr>
          <a:xfrm>
            <a:off x="2004060" y="1478280"/>
            <a:ext cx="6512134" cy="4956388"/>
            <a:chOff x="2004060" y="1478280"/>
            <a:chExt cx="6512134" cy="4956388"/>
          </a:xfrm>
        </p:grpSpPr>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9" name="Text Box 79"/>
            <p:cNvSpPr txBox="1">
              <a:spLocks noChangeArrowheads="1"/>
            </p:cNvSpPr>
            <p:nvPr/>
          </p:nvSpPr>
          <p:spPr bwMode="auto">
            <a:xfrm>
              <a:off x="5807075" y="1562581"/>
              <a:ext cx="2709119" cy="369332"/>
            </a:xfrm>
            <a:prstGeom prst="rect">
              <a:avLst/>
            </a:prstGeom>
            <a:noFill/>
            <a:ln w="9525" algn="ctr">
              <a:noFill/>
              <a:miter lim="800000"/>
              <a:headEnd/>
              <a:tailEnd/>
            </a:ln>
          </p:spPr>
          <p:txBody>
            <a:bodyPr wrap="square">
              <a:spAutoFit/>
            </a:bodyPr>
            <a:lstStyle/>
            <a:p>
              <a:pPr algn="r">
                <a:spcBef>
                  <a:spcPct val="50000"/>
                </a:spcBef>
              </a:pPr>
              <a:r>
                <a:rPr lang="en-GB" dirty="0">
                  <a:solidFill>
                    <a:schemeClr val="tx1"/>
                  </a:solidFill>
                  <a:effectLst/>
                  <a:latin typeface="Calibri" pitchFamily="34" charset="0"/>
                </a:rPr>
                <a:t>Let’s simplify this diagram</a:t>
              </a:r>
            </a:p>
          </p:txBody>
        </p:sp>
      </p:grpSp>
      <p:sp>
        <p:nvSpPr>
          <p:cNvPr id="31" name="Figura a mano libera 30"/>
          <p:cNvSpPr/>
          <p:nvPr/>
        </p:nvSpPr>
        <p:spPr bwMode="auto">
          <a:xfrm>
            <a:off x="1981200" y="2570480"/>
            <a:ext cx="1889760" cy="599440"/>
          </a:xfrm>
          <a:custGeom>
            <a:avLst/>
            <a:gdLst>
              <a:gd name="connsiteX0" fmla="*/ 0 w 1889760"/>
              <a:gd name="connsiteY0" fmla="*/ 0 h 599440"/>
              <a:gd name="connsiteX1" fmla="*/ 1889760 w 1889760"/>
              <a:gd name="connsiteY1" fmla="*/ 599440 h 599440"/>
              <a:gd name="connsiteX0" fmla="*/ 0 w 1889760"/>
              <a:gd name="connsiteY0" fmla="*/ 0 h 599440"/>
              <a:gd name="connsiteX1" fmla="*/ 1889760 w 1889760"/>
              <a:gd name="connsiteY1" fmla="*/ 599440 h 599440"/>
              <a:gd name="connsiteX0" fmla="*/ 0 w 1889760"/>
              <a:gd name="connsiteY0" fmla="*/ 0 h 599440"/>
              <a:gd name="connsiteX1" fmla="*/ 1889760 w 1889760"/>
              <a:gd name="connsiteY1" fmla="*/ 599440 h 599440"/>
            </a:gdLst>
            <a:ahLst/>
            <a:cxnLst>
              <a:cxn ang="0">
                <a:pos x="connsiteX0" y="connsiteY0"/>
              </a:cxn>
              <a:cxn ang="0">
                <a:pos x="connsiteX1" y="connsiteY1"/>
              </a:cxn>
            </a:cxnLst>
            <a:rect l="l" t="t" r="r" b="b"/>
            <a:pathLst>
              <a:path w="1889760" h="599440">
                <a:moveTo>
                  <a:pt x="0" y="0"/>
                </a:moveTo>
                <a:cubicBezTo>
                  <a:pt x="664210" y="169333"/>
                  <a:pt x="1282700" y="338667"/>
                  <a:pt x="1889760" y="599440"/>
                </a:cubicBez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Figura a mano libera 31"/>
          <p:cNvSpPr/>
          <p:nvPr/>
        </p:nvSpPr>
        <p:spPr bwMode="auto">
          <a:xfrm>
            <a:off x="1991360" y="3840480"/>
            <a:ext cx="3535680" cy="751840"/>
          </a:xfrm>
          <a:custGeom>
            <a:avLst/>
            <a:gdLst>
              <a:gd name="connsiteX0" fmla="*/ 0 w 3535680"/>
              <a:gd name="connsiteY0" fmla="*/ 0 h 751840"/>
              <a:gd name="connsiteX1" fmla="*/ 1991360 w 3535680"/>
              <a:gd name="connsiteY1" fmla="*/ 264160 h 751840"/>
              <a:gd name="connsiteX2" fmla="*/ 3535680 w 3535680"/>
              <a:gd name="connsiteY2" fmla="*/ 751840 h 751840"/>
            </a:gdLst>
            <a:ahLst/>
            <a:cxnLst>
              <a:cxn ang="0">
                <a:pos x="connsiteX0" y="connsiteY0"/>
              </a:cxn>
              <a:cxn ang="0">
                <a:pos x="connsiteX1" y="connsiteY1"/>
              </a:cxn>
              <a:cxn ang="0">
                <a:pos x="connsiteX2" y="connsiteY2"/>
              </a:cxn>
            </a:cxnLst>
            <a:rect l="l" t="t" r="r" b="b"/>
            <a:pathLst>
              <a:path w="3535680" h="751840">
                <a:moveTo>
                  <a:pt x="0" y="0"/>
                </a:moveTo>
                <a:lnTo>
                  <a:pt x="1991360" y="264160"/>
                </a:lnTo>
                <a:lnTo>
                  <a:pt x="3535680" y="751840"/>
                </a:lnTo>
              </a:path>
            </a:pathLst>
          </a:custGeom>
          <a:noFill/>
          <a:ln w="19050"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Figura a mano libera 33"/>
          <p:cNvSpPr/>
          <p:nvPr/>
        </p:nvSpPr>
        <p:spPr bwMode="auto">
          <a:xfrm>
            <a:off x="3210560" y="1889760"/>
            <a:ext cx="308187" cy="1107440"/>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5" name="Figura a mano libera 34"/>
          <p:cNvSpPr/>
          <p:nvPr/>
        </p:nvSpPr>
        <p:spPr bwMode="auto">
          <a:xfrm>
            <a:off x="3474720" y="1849120"/>
            <a:ext cx="1249680" cy="2489200"/>
          </a:xfrm>
          <a:custGeom>
            <a:avLst/>
            <a:gdLst>
              <a:gd name="connsiteX0" fmla="*/ 0 w 1249680"/>
              <a:gd name="connsiteY0" fmla="*/ 0 h 2489200"/>
              <a:gd name="connsiteX1" fmla="*/ 1249680 w 1249680"/>
              <a:gd name="connsiteY1" fmla="*/ 2489200 h 2489200"/>
              <a:gd name="connsiteX0" fmla="*/ 0 w 1249680"/>
              <a:gd name="connsiteY0" fmla="*/ 0 h 2489200"/>
              <a:gd name="connsiteX1" fmla="*/ 1249680 w 1249680"/>
              <a:gd name="connsiteY1" fmla="*/ 2489200 h 2489200"/>
              <a:gd name="connsiteX0" fmla="*/ 0 w 1249680"/>
              <a:gd name="connsiteY0" fmla="*/ 0 h 2489200"/>
              <a:gd name="connsiteX1" fmla="*/ 1249680 w 1249680"/>
              <a:gd name="connsiteY1" fmla="*/ 2489200 h 2489200"/>
            </a:gdLst>
            <a:ahLst/>
            <a:cxnLst>
              <a:cxn ang="0">
                <a:pos x="connsiteX0" y="connsiteY0"/>
              </a:cxn>
              <a:cxn ang="0">
                <a:pos x="connsiteX1" y="connsiteY1"/>
              </a:cxn>
            </a:cxnLst>
            <a:rect l="l" t="t" r="r" b="b"/>
            <a:pathLst>
              <a:path w="1249680" h="2489200">
                <a:moveTo>
                  <a:pt x="0" y="0"/>
                </a:moveTo>
                <a:cubicBezTo>
                  <a:pt x="609600" y="636693"/>
                  <a:pt x="1222375" y="1496907"/>
                  <a:pt x="1249680" y="2489200"/>
                </a:cubicBezTo>
              </a:path>
            </a:pathLst>
          </a:custGeom>
          <a:noFill/>
          <a:ln w="19050" cap="flat" cmpd="sng" algn="ctr">
            <a:solidFill>
              <a:srgbClr val="FF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6" name="Figura a mano libera 35"/>
          <p:cNvSpPr/>
          <p:nvPr/>
        </p:nvSpPr>
        <p:spPr bwMode="auto">
          <a:xfrm>
            <a:off x="1996440" y="4795520"/>
            <a:ext cx="3200400" cy="1661160"/>
          </a:xfrm>
          <a:custGeom>
            <a:avLst/>
            <a:gdLst>
              <a:gd name="connsiteX0" fmla="*/ 0 w 3200400"/>
              <a:gd name="connsiteY0" fmla="*/ 0 h 1661160"/>
              <a:gd name="connsiteX1" fmla="*/ 3200400 w 3200400"/>
              <a:gd name="connsiteY1" fmla="*/ 1661160 h 1661160"/>
              <a:gd name="connsiteX0" fmla="*/ 0 w 3200400"/>
              <a:gd name="connsiteY0" fmla="*/ 0 h 1661160"/>
              <a:gd name="connsiteX1" fmla="*/ 3200400 w 3200400"/>
              <a:gd name="connsiteY1" fmla="*/ 1661160 h 1661160"/>
              <a:gd name="connsiteX0" fmla="*/ 0 w 3200400"/>
              <a:gd name="connsiteY0" fmla="*/ 0 h 1661160"/>
              <a:gd name="connsiteX1" fmla="*/ 3200400 w 3200400"/>
              <a:gd name="connsiteY1" fmla="*/ 1661160 h 1661160"/>
            </a:gdLst>
            <a:ahLst/>
            <a:cxnLst>
              <a:cxn ang="0">
                <a:pos x="connsiteX0" y="connsiteY0"/>
              </a:cxn>
              <a:cxn ang="0">
                <a:pos x="connsiteX1" y="connsiteY1"/>
              </a:cxn>
            </a:cxnLst>
            <a:rect l="l" t="t" r="r" b="b"/>
            <a:pathLst>
              <a:path w="3200400" h="1661160">
                <a:moveTo>
                  <a:pt x="0" y="0"/>
                </a:moveTo>
                <a:cubicBezTo>
                  <a:pt x="1209040" y="497840"/>
                  <a:pt x="2357120" y="934720"/>
                  <a:pt x="3200400" y="1661160"/>
                </a:cubicBezTo>
              </a:path>
            </a:pathLst>
          </a:custGeom>
          <a:noFill/>
          <a:ln w="381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7" name="Text Box 79"/>
          <p:cNvSpPr txBox="1">
            <a:spLocks noChangeArrowheads="1"/>
          </p:cNvSpPr>
          <p:nvPr/>
        </p:nvSpPr>
        <p:spPr bwMode="auto">
          <a:xfrm>
            <a:off x="1991360" y="5738341"/>
            <a:ext cx="2191385" cy="707886"/>
          </a:xfrm>
          <a:prstGeom prst="rect">
            <a:avLst/>
          </a:prstGeom>
          <a:noFill/>
          <a:ln w="9525" algn="ctr">
            <a:noFill/>
            <a:miter lim="800000"/>
            <a:headEnd/>
            <a:tailEnd/>
          </a:ln>
        </p:spPr>
        <p:txBody>
          <a:bodyPr wrap="square">
            <a:spAutoFit/>
          </a:bodyPr>
          <a:lstStyle/>
          <a:p>
            <a:pPr algn="ctr">
              <a:spcBef>
                <a:spcPct val="50000"/>
              </a:spcBef>
            </a:pPr>
            <a:r>
              <a:rPr lang="en-GB" sz="2000" b="1">
                <a:solidFill>
                  <a:srgbClr val="FFFF00"/>
                </a:solidFill>
                <a:latin typeface="Calibri" pitchFamily="34" charset="0"/>
              </a:rPr>
              <a:t>What does this     line represent?</a:t>
            </a:r>
          </a:p>
        </p:txBody>
      </p:sp>
      <p:sp>
        <p:nvSpPr>
          <p:cNvPr id="38" name="Figura a mano libera 37"/>
          <p:cNvSpPr/>
          <p:nvPr/>
        </p:nvSpPr>
        <p:spPr bwMode="auto">
          <a:xfrm rot="12896867">
            <a:off x="2300669" y="5030569"/>
            <a:ext cx="308187" cy="751030"/>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28575" cap="flat" cmpd="sng" algn="ctr">
            <a:solidFill>
              <a:srgbClr val="FFFF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9" name="Figura a mano libera 38"/>
          <p:cNvSpPr/>
          <p:nvPr/>
        </p:nvSpPr>
        <p:spPr bwMode="auto">
          <a:xfrm>
            <a:off x="1981200" y="1808480"/>
            <a:ext cx="5577840" cy="4632960"/>
          </a:xfrm>
          <a:custGeom>
            <a:avLst/>
            <a:gdLst>
              <a:gd name="connsiteX0" fmla="*/ 0 w 5577840"/>
              <a:gd name="connsiteY0" fmla="*/ 0 h 4632960"/>
              <a:gd name="connsiteX1" fmla="*/ 1899920 w 5577840"/>
              <a:gd name="connsiteY1" fmla="*/ 1371600 h 4632960"/>
              <a:gd name="connsiteX2" fmla="*/ 5577840 w 5577840"/>
              <a:gd name="connsiteY2" fmla="*/ 4632960 h 4632960"/>
              <a:gd name="connsiteX0" fmla="*/ 0 w 5577840"/>
              <a:gd name="connsiteY0" fmla="*/ 0 h 4632960"/>
              <a:gd name="connsiteX1" fmla="*/ 1899920 w 5577840"/>
              <a:gd name="connsiteY1" fmla="*/ 1371600 h 4632960"/>
              <a:gd name="connsiteX2" fmla="*/ 5577840 w 5577840"/>
              <a:gd name="connsiteY2" fmla="*/ 4632960 h 4632960"/>
            </a:gdLst>
            <a:ahLst/>
            <a:cxnLst>
              <a:cxn ang="0">
                <a:pos x="connsiteX0" y="connsiteY0"/>
              </a:cxn>
              <a:cxn ang="0">
                <a:pos x="connsiteX1" y="connsiteY1"/>
              </a:cxn>
              <a:cxn ang="0">
                <a:pos x="connsiteX2" y="connsiteY2"/>
              </a:cxn>
            </a:cxnLst>
            <a:rect l="l" t="t" r="r" b="b"/>
            <a:pathLst>
              <a:path w="5577840" h="4632960">
                <a:moveTo>
                  <a:pt x="0" y="0"/>
                </a:moveTo>
                <a:cubicBezTo>
                  <a:pt x="485140" y="299720"/>
                  <a:pt x="1177544" y="544576"/>
                  <a:pt x="1899920" y="1371600"/>
                </a:cubicBezTo>
                <a:cubicBezTo>
                  <a:pt x="2829560" y="2143760"/>
                  <a:pt x="4203700" y="3388360"/>
                  <a:pt x="5577840" y="4632960"/>
                </a:cubicBezTo>
              </a:path>
            </a:pathLst>
          </a:custGeom>
          <a:noFill/>
          <a:ln w="38100" cap="flat" cmpd="sng" algn="ctr">
            <a:solidFill>
              <a:srgbClr val="7030A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0" name="Text Box 79"/>
          <p:cNvSpPr txBox="1">
            <a:spLocks noChangeArrowheads="1"/>
          </p:cNvSpPr>
          <p:nvPr/>
        </p:nvSpPr>
        <p:spPr bwMode="auto">
          <a:xfrm>
            <a:off x="7279428" y="4616410"/>
            <a:ext cx="1364705" cy="1015663"/>
          </a:xfrm>
          <a:prstGeom prst="rect">
            <a:avLst/>
          </a:prstGeom>
          <a:noFill/>
          <a:ln w="9525" algn="ctr">
            <a:noFill/>
            <a:miter lim="800000"/>
            <a:headEnd/>
            <a:tailEnd/>
          </a:ln>
        </p:spPr>
        <p:txBody>
          <a:bodyPr wrap="square">
            <a:spAutoFit/>
          </a:bodyPr>
          <a:lstStyle/>
          <a:p>
            <a:pPr algn="ctr">
              <a:spcBef>
                <a:spcPct val="50000"/>
              </a:spcBef>
            </a:pPr>
            <a:r>
              <a:rPr lang="en-GB" sz="2000" b="1" dirty="0">
                <a:solidFill>
                  <a:srgbClr val="7030A0"/>
                </a:solidFill>
                <a:effectLst/>
                <a:latin typeface="Calibri" pitchFamily="34" charset="0"/>
              </a:rPr>
              <a:t>What does this line represent?</a:t>
            </a:r>
          </a:p>
        </p:txBody>
      </p:sp>
      <p:sp>
        <p:nvSpPr>
          <p:cNvPr id="41" name="Figura a mano libera 40"/>
          <p:cNvSpPr/>
          <p:nvPr/>
        </p:nvSpPr>
        <p:spPr bwMode="auto">
          <a:xfrm rot="2397090">
            <a:off x="7468702" y="5559164"/>
            <a:ext cx="308187" cy="781573"/>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sp>
        <p:nvSpPr>
          <p:cNvPr id="47" name="Text Box 79"/>
          <p:cNvSpPr txBox="1">
            <a:spLocks noChangeArrowheads="1"/>
          </p:cNvSpPr>
          <p:nvPr/>
        </p:nvSpPr>
        <p:spPr bwMode="auto">
          <a:xfrm>
            <a:off x="5902960" y="1897861"/>
            <a:ext cx="2702560" cy="1015663"/>
          </a:xfrm>
          <a:prstGeom prst="rect">
            <a:avLst/>
          </a:prstGeom>
          <a:noFill/>
          <a:ln w="9525" algn="ctr">
            <a:noFill/>
            <a:miter lim="800000"/>
            <a:headEnd/>
            <a:tailEnd/>
          </a:ln>
        </p:spPr>
        <p:txBody>
          <a:bodyPr wrap="square">
            <a:spAutoFit/>
          </a:bodyPr>
          <a:lstStyle/>
          <a:p>
            <a:pPr algn="ctr">
              <a:spcBef>
                <a:spcPct val="50000"/>
              </a:spcBef>
            </a:pPr>
            <a:r>
              <a:rPr lang="en-GB" sz="2000" b="1" dirty="0">
                <a:solidFill>
                  <a:srgbClr val="FF0000"/>
                </a:solidFill>
                <a:effectLst/>
                <a:latin typeface="Calibri" pitchFamily="34" charset="0"/>
              </a:rPr>
              <a:t>And, above all, what is the meaning of these two lines?</a:t>
            </a:r>
          </a:p>
        </p:txBody>
      </p:sp>
      <p:sp>
        <p:nvSpPr>
          <p:cNvPr id="48" name="Figura a mano libera 47"/>
          <p:cNvSpPr/>
          <p:nvPr/>
        </p:nvSpPr>
        <p:spPr bwMode="auto">
          <a:xfrm flipV="1">
            <a:off x="4165600" y="2126613"/>
            <a:ext cx="1920875" cy="375919"/>
          </a:xfrm>
          <a:custGeom>
            <a:avLst/>
            <a:gdLst>
              <a:gd name="connsiteX0" fmla="*/ 2651760 w 2651760"/>
              <a:gd name="connsiteY0" fmla="*/ 0 h 568960"/>
              <a:gd name="connsiteX1" fmla="*/ 0 w 2651760"/>
              <a:gd name="connsiteY1" fmla="*/ 568960 h 568960"/>
              <a:gd name="connsiteX0" fmla="*/ 2699683 w 2699683"/>
              <a:gd name="connsiteY0" fmla="*/ 273944 h 273944"/>
              <a:gd name="connsiteX1" fmla="*/ 0 w 2699683"/>
              <a:gd name="connsiteY1" fmla="*/ 0 h 273944"/>
              <a:gd name="connsiteX0" fmla="*/ 2699683 w 2699683"/>
              <a:gd name="connsiteY0" fmla="*/ 273944 h 477645"/>
              <a:gd name="connsiteX1" fmla="*/ 0 w 2699683"/>
              <a:gd name="connsiteY1" fmla="*/ 0 h 477645"/>
              <a:gd name="connsiteX0" fmla="*/ 2699683 w 2699683"/>
              <a:gd name="connsiteY0" fmla="*/ 273944 h 477645"/>
              <a:gd name="connsiteX1" fmla="*/ 0 w 2699683"/>
              <a:gd name="connsiteY1" fmla="*/ 0 h 477645"/>
            </a:gdLst>
            <a:ahLst/>
            <a:cxnLst>
              <a:cxn ang="0">
                <a:pos x="connsiteX0" y="connsiteY0"/>
              </a:cxn>
              <a:cxn ang="0">
                <a:pos x="connsiteX1" y="connsiteY1"/>
              </a:cxn>
            </a:cxnLst>
            <a:rect l="l" t="t" r="r" b="b"/>
            <a:pathLst>
              <a:path w="2699683" h="477645">
                <a:moveTo>
                  <a:pt x="2699683" y="273944"/>
                </a:moveTo>
                <a:cubicBezTo>
                  <a:pt x="1767841" y="477645"/>
                  <a:pt x="867946" y="449550"/>
                  <a:pt x="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49" name="Figura a mano libera 48"/>
          <p:cNvSpPr/>
          <p:nvPr/>
        </p:nvSpPr>
        <p:spPr bwMode="auto">
          <a:xfrm rot="19553486">
            <a:off x="6101833" y="2973731"/>
            <a:ext cx="1219580" cy="338666"/>
          </a:xfrm>
          <a:custGeom>
            <a:avLst/>
            <a:gdLst>
              <a:gd name="connsiteX0" fmla="*/ 2651760 w 2651760"/>
              <a:gd name="connsiteY0" fmla="*/ 0 h 568960"/>
              <a:gd name="connsiteX1" fmla="*/ 0 w 2651760"/>
              <a:gd name="connsiteY1" fmla="*/ 568960 h 568960"/>
              <a:gd name="connsiteX0" fmla="*/ 2699683 w 2699683"/>
              <a:gd name="connsiteY0" fmla="*/ 273944 h 273944"/>
              <a:gd name="connsiteX1" fmla="*/ 0 w 2699683"/>
              <a:gd name="connsiteY1" fmla="*/ 0 h 273944"/>
              <a:gd name="connsiteX0" fmla="*/ 2699683 w 2699683"/>
              <a:gd name="connsiteY0" fmla="*/ 273944 h 477645"/>
              <a:gd name="connsiteX1" fmla="*/ 0 w 2699683"/>
              <a:gd name="connsiteY1" fmla="*/ 0 h 477645"/>
              <a:gd name="connsiteX0" fmla="*/ 2699683 w 2699683"/>
              <a:gd name="connsiteY0" fmla="*/ 273944 h 477645"/>
              <a:gd name="connsiteX1" fmla="*/ 0 w 2699683"/>
              <a:gd name="connsiteY1" fmla="*/ 0 h 477645"/>
            </a:gdLst>
            <a:ahLst/>
            <a:cxnLst>
              <a:cxn ang="0">
                <a:pos x="connsiteX0" y="connsiteY0"/>
              </a:cxn>
              <a:cxn ang="0">
                <a:pos x="connsiteX1" y="connsiteY1"/>
              </a:cxn>
            </a:cxnLst>
            <a:rect l="l" t="t" r="r" b="b"/>
            <a:pathLst>
              <a:path w="2699683" h="477645">
                <a:moveTo>
                  <a:pt x="2699683" y="273944"/>
                </a:moveTo>
                <a:cubicBezTo>
                  <a:pt x="1767841" y="477645"/>
                  <a:pt x="867946" y="449550"/>
                  <a:pt x="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50" name="Connettore 1 49"/>
          <p:cNvCxnSpPr/>
          <p:nvPr/>
        </p:nvCxnSpPr>
        <p:spPr bwMode="auto">
          <a:xfrm flipH="1" flipV="1">
            <a:off x="5877560" y="1531620"/>
            <a:ext cx="538480" cy="4930140"/>
          </a:xfrm>
          <a:prstGeom prst="line">
            <a:avLst/>
          </a:prstGeom>
          <a:noFill/>
          <a:ln w="28575" cap="flat" cmpd="sng" algn="ctr">
            <a:solidFill>
              <a:srgbClr val="FF0000"/>
            </a:solidFill>
            <a:prstDash val="solid"/>
            <a:round/>
            <a:headEnd type="none" w="med" len="med"/>
            <a:tailEnd type="none" w="med" len="med"/>
          </a:ln>
          <a:effectLst/>
        </p:spPr>
      </p:cxnSp>
      <p:cxnSp>
        <p:nvCxnSpPr>
          <p:cNvPr id="51" name="Connettore 1 50"/>
          <p:cNvCxnSpPr/>
          <p:nvPr/>
        </p:nvCxnSpPr>
        <p:spPr bwMode="auto">
          <a:xfrm flipH="1" flipV="1">
            <a:off x="4030980" y="1506220"/>
            <a:ext cx="610960" cy="4945380"/>
          </a:xfrm>
          <a:prstGeom prst="line">
            <a:avLst/>
          </a:prstGeom>
          <a:noFill/>
          <a:ln w="28575" cap="flat" cmpd="sng" algn="ctr">
            <a:solidFill>
              <a:srgbClr val="FF0000"/>
            </a:solidFill>
            <a:prstDash val="solid"/>
            <a:round/>
            <a:headEnd type="none" w="med" len="med"/>
            <a:tailEnd type="none" w="med" len="med"/>
          </a:ln>
          <a:effectLst/>
        </p:spPr>
      </p:cxnSp>
      <p:sp>
        <p:nvSpPr>
          <p:cNvPr id="53" name="Figura a mano libera 52"/>
          <p:cNvSpPr/>
          <p:nvPr/>
        </p:nvSpPr>
        <p:spPr bwMode="auto">
          <a:xfrm>
            <a:off x="2017485" y="1553029"/>
            <a:ext cx="5855425" cy="4887678"/>
          </a:xfrm>
          <a:custGeom>
            <a:avLst/>
            <a:gdLst>
              <a:gd name="connsiteX0" fmla="*/ 0 w 6183085"/>
              <a:gd name="connsiteY0" fmla="*/ 0 h 5428342"/>
              <a:gd name="connsiteX1" fmla="*/ 667657 w 6183085"/>
              <a:gd name="connsiteY1" fmla="*/ 174171 h 5428342"/>
              <a:gd name="connsiteX2" fmla="*/ 1074057 w 6183085"/>
              <a:gd name="connsiteY2" fmla="*/ 522514 h 5428342"/>
              <a:gd name="connsiteX3" fmla="*/ 972457 w 6183085"/>
              <a:gd name="connsiteY3" fmla="*/ 885371 h 5428342"/>
              <a:gd name="connsiteX4" fmla="*/ 754743 w 6183085"/>
              <a:gd name="connsiteY4" fmla="*/ 1088571 h 5428342"/>
              <a:gd name="connsiteX5" fmla="*/ 754743 w 6183085"/>
              <a:gd name="connsiteY5" fmla="*/ 1088571 h 5428342"/>
              <a:gd name="connsiteX6" fmla="*/ 1277257 w 6183085"/>
              <a:gd name="connsiteY6" fmla="*/ 1219200 h 5428342"/>
              <a:gd name="connsiteX7" fmla="*/ 2598057 w 6183085"/>
              <a:gd name="connsiteY7" fmla="*/ 1741714 h 5428342"/>
              <a:gd name="connsiteX8" fmla="*/ 4267200 w 6183085"/>
              <a:gd name="connsiteY8" fmla="*/ 3004457 h 5428342"/>
              <a:gd name="connsiteX9" fmla="*/ 5689600 w 6183085"/>
              <a:gd name="connsiteY9" fmla="*/ 4673600 h 5428342"/>
              <a:gd name="connsiteX10" fmla="*/ 6183085 w 6183085"/>
              <a:gd name="connsiteY10" fmla="*/ 5428342 h 5428342"/>
              <a:gd name="connsiteX0" fmla="*/ 0 w 5861526"/>
              <a:gd name="connsiteY0" fmla="*/ 0 h 4887322"/>
              <a:gd name="connsiteX1" fmla="*/ 667657 w 5861526"/>
              <a:gd name="connsiteY1" fmla="*/ 174171 h 4887322"/>
              <a:gd name="connsiteX2" fmla="*/ 1074057 w 5861526"/>
              <a:gd name="connsiteY2" fmla="*/ 522514 h 4887322"/>
              <a:gd name="connsiteX3" fmla="*/ 972457 w 5861526"/>
              <a:gd name="connsiteY3" fmla="*/ 885371 h 4887322"/>
              <a:gd name="connsiteX4" fmla="*/ 754743 w 5861526"/>
              <a:gd name="connsiteY4" fmla="*/ 1088571 h 4887322"/>
              <a:gd name="connsiteX5" fmla="*/ 754743 w 5861526"/>
              <a:gd name="connsiteY5" fmla="*/ 1088571 h 4887322"/>
              <a:gd name="connsiteX6" fmla="*/ 1277257 w 5861526"/>
              <a:gd name="connsiteY6" fmla="*/ 1219200 h 4887322"/>
              <a:gd name="connsiteX7" fmla="*/ 2598057 w 5861526"/>
              <a:gd name="connsiteY7" fmla="*/ 1741714 h 4887322"/>
              <a:gd name="connsiteX8" fmla="*/ 4267200 w 5861526"/>
              <a:gd name="connsiteY8" fmla="*/ 3004457 h 4887322"/>
              <a:gd name="connsiteX9" fmla="*/ 5689600 w 5861526"/>
              <a:gd name="connsiteY9" fmla="*/ 4673600 h 4887322"/>
              <a:gd name="connsiteX10" fmla="*/ 5855425 w 5861526"/>
              <a:gd name="connsiteY10" fmla="*/ 4887322 h 4887322"/>
              <a:gd name="connsiteX0" fmla="*/ 0 w 5891780"/>
              <a:gd name="connsiteY0" fmla="*/ 0 h 4934249"/>
              <a:gd name="connsiteX1" fmla="*/ 667657 w 5891780"/>
              <a:gd name="connsiteY1" fmla="*/ 174171 h 4934249"/>
              <a:gd name="connsiteX2" fmla="*/ 1074057 w 5891780"/>
              <a:gd name="connsiteY2" fmla="*/ 522514 h 4934249"/>
              <a:gd name="connsiteX3" fmla="*/ 972457 w 5891780"/>
              <a:gd name="connsiteY3" fmla="*/ 885371 h 4934249"/>
              <a:gd name="connsiteX4" fmla="*/ 754743 w 5891780"/>
              <a:gd name="connsiteY4" fmla="*/ 1088571 h 4934249"/>
              <a:gd name="connsiteX5" fmla="*/ 754743 w 5891780"/>
              <a:gd name="connsiteY5" fmla="*/ 1088571 h 4934249"/>
              <a:gd name="connsiteX6" fmla="*/ 1277257 w 5891780"/>
              <a:gd name="connsiteY6" fmla="*/ 1219200 h 4934249"/>
              <a:gd name="connsiteX7" fmla="*/ 2598057 w 5891780"/>
              <a:gd name="connsiteY7" fmla="*/ 1741714 h 4934249"/>
              <a:gd name="connsiteX8" fmla="*/ 4267200 w 5891780"/>
              <a:gd name="connsiteY8" fmla="*/ 3004457 h 4934249"/>
              <a:gd name="connsiteX9" fmla="*/ 5689600 w 5891780"/>
              <a:gd name="connsiteY9" fmla="*/ 4673600 h 4934249"/>
              <a:gd name="connsiteX10" fmla="*/ 5855425 w 5891780"/>
              <a:gd name="connsiteY10" fmla="*/ 4887322 h 4934249"/>
              <a:gd name="connsiteX0" fmla="*/ 0 w 5855425"/>
              <a:gd name="connsiteY0" fmla="*/ 0 h 4887678"/>
              <a:gd name="connsiteX1" fmla="*/ 667657 w 5855425"/>
              <a:gd name="connsiteY1" fmla="*/ 174171 h 4887678"/>
              <a:gd name="connsiteX2" fmla="*/ 1074057 w 5855425"/>
              <a:gd name="connsiteY2" fmla="*/ 522514 h 4887678"/>
              <a:gd name="connsiteX3" fmla="*/ 972457 w 5855425"/>
              <a:gd name="connsiteY3" fmla="*/ 885371 h 4887678"/>
              <a:gd name="connsiteX4" fmla="*/ 754743 w 5855425"/>
              <a:gd name="connsiteY4" fmla="*/ 1088571 h 4887678"/>
              <a:gd name="connsiteX5" fmla="*/ 754743 w 5855425"/>
              <a:gd name="connsiteY5" fmla="*/ 1088571 h 4887678"/>
              <a:gd name="connsiteX6" fmla="*/ 1277257 w 5855425"/>
              <a:gd name="connsiteY6" fmla="*/ 1219200 h 4887678"/>
              <a:gd name="connsiteX7" fmla="*/ 2598057 w 5855425"/>
              <a:gd name="connsiteY7" fmla="*/ 1741714 h 4887678"/>
              <a:gd name="connsiteX8" fmla="*/ 4267200 w 5855425"/>
              <a:gd name="connsiteY8" fmla="*/ 3004457 h 4887678"/>
              <a:gd name="connsiteX9" fmla="*/ 5689600 w 5855425"/>
              <a:gd name="connsiteY9" fmla="*/ 4673600 h 4887678"/>
              <a:gd name="connsiteX10" fmla="*/ 5855425 w 5855425"/>
              <a:gd name="connsiteY10" fmla="*/ 4887322 h 488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5425" h="4887678">
                <a:moveTo>
                  <a:pt x="0" y="0"/>
                </a:moveTo>
                <a:cubicBezTo>
                  <a:pt x="244324" y="43542"/>
                  <a:pt x="488648" y="87085"/>
                  <a:pt x="667657" y="174171"/>
                </a:cubicBezTo>
                <a:cubicBezTo>
                  <a:pt x="846667" y="261257"/>
                  <a:pt x="1023257" y="403981"/>
                  <a:pt x="1074057" y="522514"/>
                </a:cubicBezTo>
                <a:cubicBezTo>
                  <a:pt x="1124857" y="641047"/>
                  <a:pt x="1025676" y="791028"/>
                  <a:pt x="972457" y="885371"/>
                </a:cubicBezTo>
                <a:cubicBezTo>
                  <a:pt x="919238" y="979714"/>
                  <a:pt x="754743" y="1088571"/>
                  <a:pt x="754743" y="1088571"/>
                </a:cubicBezTo>
                <a:lnTo>
                  <a:pt x="754743" y="1088571"/>
                </a:lnTo>
                <a:cubicBezTo>
                  <a:pt x="841829" y="1110343"/>
                  <a:pt x="970038" y="1110343"/>
                  <a:pt x="1277257" y="1219200"/>
                </a:cubicBezTo>
                <a:cubicBezTo>
                  <a:pt x="1584476" y="1328057"/>
                  <a:pt x="2099733" y="1444171"/>
                  <a:pt x="2598057" y="1741714"/>
                </a:cubicBezTo>
                <a:cubicBezTo>
                  <a:pt x="3096381" y="2039257"/>
                  <a:pt x="3751943" y="2515809"/>
                  <a:pt x="4267200" y="3004457"/>
                </a:cubicBezTo>
                <a:cubicBezTo>
                  <a:pt x="4782457" y="3493105"/>
                  <a:pt x="5370286" y="4269619"/>
                  <a:pt x="5689600" y="4673600"/>
                </a:cubicBezTo>
                <a:cubicBezTo>
                  <a:pt x="5821589" y="4833106"/>
                  <a:pt x="5854064" y="4892916"/>
                  <a:pt x="5855425" y="4887322"/>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4" name="Text Box 79"/>
          <p:cNvSpPr txBox="1">
            <a:spLocks noChangeArrowheads="1"/>
          </p:cNvSpPr>
          <p:nvPr/>
        </p:nvSpPr>
        <p:spPr bwMode="auto">
          <a:xfrm>
            <a:off x="6213128" y="3253167"/>
            <a:ext cx="2298899" cy="1231106"/>
          </a:xfrm>
          <a:prstGeom prst="rect">
            <a:avLst/>
          </a:prstGeom>
          <a:noFill/>
          <a:ln w="9525" algn="ctr">
            <a:noFill/>
            <a:miter lim="800000"/>
            <a:headEnd/>
            <a:tailEnd/>
          </a:ln>
        </p:spPr>
        <p:txBody>
          <a:bodyPr wrap="square">
            <a:spAutoFit/>
          </a:bodyPr>
          <a:lstStyle/>
          <a:p>
            <a:pPr algn="ctr">
              <a:spcBef>
                <a:spcPts val="0"/>
              </a:spcBef>
            </a:pPr>
            <a:r>
              <a:rPr lang="en-GB" sz="2000" b="1" dirty="0">
                <a:solidFill>
                  <a:srgbClr val="0066FF"/>
                </a:solidFill>
                <a:effectLst/>
                <a:latin typeface="Calibri" pitchFamily="34" charset="0"/>
              </a:rPr>
              <a:t>This is another solidus reported in literature</a:t>
            </a:r>
          </a:p>
          <a:p>
            <a:pPr algn="ctr">
              <a:spcBef>
                <a:spcPts val="0"/>
              </a:spcBef>
            </a:pPr>
            <a:r>
              <a:rPr lang="en-GB" sz="1400" dirty="0">
                <a:solidFill>
                  <a:srgbClr val="0066FF"/>
                </a:solidFill>
                <a:effectLst/>
                <a:latin typeface="Calibri" pitchFamily="34" charset="0"/>
              </a:rPr>
              <a:t>(Herzberg and Asimow 2015)</a:t>
            </a:r>
          </a:p>
        </p:txBody>
      </p:sp>
      <p:sp>
        <p:nvSpPr>
          <p:cNvPr id="55" name="Figura a mano libera 54"/>
          <p:cNvSpPr/>
          <p:nvPr/>
        </p:nvSpPr>
        <p:spPr bwMode="auto">
          <a:xfrm rot="2787812">
            <a:off x="7054039" y="4464358"/>
            <a:ext cx="280003" cy="845577"/>
          </a:xfrm>
          <a:custGeom>
            <a:avLst/>
            <a:gdLst>
              <a:gd name="connsiteX0" fmla="*/ 0 w 203200"/>
              <a:gd name="connsiteY0" fmla="*/ 0 h 1107440"/>
              <a:gd name="connsiteX1" fmla="*/ 203200 w 203200"/>
              <a:gd name="connsiteY1" fmla="*/ 1107440 h 1107440"/>
              <a:gd name="connsiteX0" fmla="*/ 0 w 308187"/>
              <a:gd name="connsiteY0" fmla="*/ 0 h 1107440"/>
              <a:gd name="connsiteX1" fmla="*/ 203200 w 308187"/>
              <a:gd name="connsiteY1" fmla="*/ 1107440 h 1107440"/>
              <a:gd name="connsiteX0" fmla="*/ 0 w 308187"/>
              <a:gd name="connsiteY0" fmla="*/ 0 h 1107440"/>
              <a:gd name="connsiteX1" fmla="*/ 203200 w 308187"/>
              <a:gd name="connsiteY1" fmla="*/ 1107440 h 1107440"/>
            </a:gdLst>
            <a:ahLst/>
            <a:cxnLst>
              <a:cxn ang="0">
                <a:pos x="connsiteX0" y="connsiteY0"/>
              </a:cxn>
              <a:cxn ang="0">
                <a:pos x="connsiteX1" y="connsiteY1"/>
              </a:cxn>
            </a:cxnLst>
            <a:rect l="l" t="t" r="r" b="b"/>
            <a:pathLst>
              <a:path w="308187" h="1107440">
                <a:moveTo>
                  <a:pt x="0" y="0"/>
                </a:moveTo>
                <a:cubicBezTo>
                  <a:pt x="159173" y="277707"/>
                  <a:pt x="308187" y="697653"/>
                  <a:pt x="203200" y="1107440"/>
                </a:cubicBezTo>
              </a:path>
            </a:pathLst>
          </a:custGeom>
          <a:noFill/>
          <a:ln w="19050"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3" name="Text Box 79"/>
          <p:cNvSpPr txBox="1">
            <a:spLocks noChangeArrowheads="1"/>
          </p:cNvSpPr>
          <p:nvPr/>
        </p:nvSpPr>
        <p:spPr bwMode="auto">
          <a:xfrm>
            <a:off x="2276475" y="1532101"/>
            <a:ext cx="2533649" cy="400110"/>
          </a:xfrm>
          <a:prstGeom prst="rect">
            <a:avLst/>
          </a:prstGeom>
          <a:noFill/>
          <a:ln w="9525" algn="ctr">
            <a:noFill/>
            <a:miter lim="800000"/>
            <a:headEnd/>
            <a:tailEnd/>
          </a:ln>
        </p:spPr>
        <p:txBody>
          <a:bodyPr wrap="square">
            <a:spAutoFit/>
          </a:bodyPr>
          <a:lstStyle/>
          <a:p>
            <a:pPr algn="r">
              <a:spcBef>
                <a:spcPct val="50000"/>
              </a:spcBef>
            </a:pPr>
            <a:r>
              <a:rPr lang="en-GB" sz="2000" b="1" dirty="0">
                <a:solidFill>
                  <a:srgbClr val="FF6600"/>
                </a:solidFill>
                <a:effectLst/>
                <a:latin typeface="Calibri" pitchFamily="34" charset="0"/>
              </a:rPr>
              <a:t>What are these lines?</a:t>
            </a:r>
          </a:p>
        </p:txBody>
      </p:sp>
      <p:sp>
        <p:nvSpPr>
          <p:cNvPr id="27" name="Text Box 79"/>
          <p:cNvSpPr txBox="1">
            <a:spLocks noChangeArrowheads="1"/>
          </p:cNvSpPr>
          <p:nvPr/>
        </p:nvSpPr>
        <p:spPr bwMode="auto">
          <a:xfrm>
            <a:off x="538480" y="0"/>
            <a:ext cx="8067040" cy="954107"/>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a:solidFill>
                  <a:schemeClr val="tx1"/>
                </a:solidFill>
                <a:effectLst/>
                <a:latin typeface="Calibri" pitchFamily="34" charset="0"/>
              </a:rPr>
              <a:t>Did you understand what are the relations among the Geotherm, the Solidus and the Adiabat?</a:t>
            </a:r>
          </a:p>
        </p:txBody>
      </p:sp>
    </p:spTree>
    <p:extLst>
      <p:ext uri="{BB962C8B-B14F-4D97-AF65-F5344CB8AC3E}">
        <p14:creationId xmlns:p14="http://schemas.microsoft.com/office/powerpoint/2010/main" val="17487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1000"/>
                                        <p:tgtEl>
                                          <p:spTgt spid="53"/>
                                        </p:tgtEl>
                                      </p:cBhvr>
                                    </p:animEffect>
                                  </p:childTnLst>
                                </p:cTn>
                              </p:par>
                            </p:childTnLst>
                          </p:cTn>
                        </p:par>
                        <p:par>
                          <p:cTn id="70" fill="hold">
                            <p:stCondLst>
                              <p:cond delay="1500"/>
                            </p:stCondLst>
                            <p:childTnLst>
                              <p:par>
                                <p:cTn id="71" presetID="22" presetClass="entr" presetSubtype="1"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up)">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54"/>
                                        </p:tgtEl>
                                      </p:cBhvr>
                                    </p:animEffect>
                                    <p:set>
                                      <p:cBhvr>
                                        <p:cTn id="78" dur="1" fill="hold">
                                          <p:stCondLst>
                                            <p:cond delay="499"/>
                                          </p:stCondLst>
                                        </p:cTn>
                                        <p:tgtEl>
                                          <p:spTgt spid="5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5"/>
                                        </p:tgtEl>
                                      </p:cBhvr>
                                    </p:animEffect>
                                    <p:set>
                                      <p:cBhvr>
                                        <p:cTn id="84" dur="1" fill="hold">
                                          <p:stCondLst>
                                            <p:cond delay="499"/>
                                          </p:stCondLst>
                                        </p:cTn>
                                        <p:tgtEl>
                                          <p:spTgt spid="55"/>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par>
                          <p:cTn id="96" fill="hold">
                            <p:stCondLst>
                              <p:cond delay="1500"/>
                            </p:stCondLst>
                            <p:childTnLst>
                              <p:par>
                                <p:cTn id="97" presetID="22" presetClass="entr" presetSubtype="2"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right)">
                                      <p:cBhvr>
                                        <p:cTn id="99" dur="500"/>
                                        <p:tgtEl>
                                          <p:spTgt spid="4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right)">
                                      <p:cBhvr>
                                        <p:cTn id="10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1" grpId="0" animBg="1"/>
      <p:bldP spid="32" grpId="0" animBg="1"/>
      <p:bldP spid="34" grpId="0" animBg="1"/>
      <p:bldP spid="35" grpId="0" animBg="1"/>
      <p:bldP spid="36" grpId="0" animBg="1"/>
      <p:bldP spid="37" grpId="0"/>
      <p:bldP spid="38" grpId="0" animBg="1"/>
      <p:bldP spid="39" grpId="0" animBg="1"/>
      <p:bldP spid="40" grpId="0"/>
      <p:bldP spid="41" grpId="0" animBg="1"/>
      <p:bldP spid="47" grpId="0"/>
      <p:bldP spid="48" grpId="0" animBg="1"/>
      <p:bldP spid="49" grpId="0" animBg="1"/>
      <p:bldP spid="53" grpId="0" animBg="1"/>
      <p:bldP spid="53" grpId="1" animBg="1"/>
      <p:bldP spid="54" grpId="0"/>
      <p:bldP spid="54" grpId="1"/>
      <p:bldP spid="55" grpId="0" animBg="1"/>
      <p:bldP spid="55" grpId="1" animBg="1"/>
      <p:bldP spid="33" grpId="0"/>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27" name="Text Box 79"/>
          <p:cNvSpPr txBox="1">
            <a:spLocks noChangeArrowheads="1"/>
          </p:cNvSpPr>
          <p:nvPr/>
        </p:nvSpPr>
        <p:spPr bwMode="auto">
          <a:xfrm>
            <a:off x="1968500" y="0"/>
            <a:ext cx="5207000" cy="523220"/>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a:solidFill>
                  <a:schemeClr val="tx1"/>
                </a:solidFill>
                <a:effectLst/>
                <a:latin typeface="Calibri" pitchFamily="34" charset="0"/>
              </a:rPr>
              <a:t>What is the Tp of the </a:t>
            </a:r>
            <a:r>
              <a:rPr lang="en-GB" sz="2800" dirty="0">
                <a:solidFill>
                  <a:srgbClr val="FF0000"/>
                </a:solidFill>
                <a:effectLst/>
                <a:latin typeface="Calibri" pitchFamily="34" charset="0"/>
              </a:rPr>
              <a:t>red</a:t>
            </a:r>
            <a:r>
              <a:rPr lang="en-GB" sz="2800" dirty="0">
                <a:solidFill>
                  <a:schemeClr val="tx1"/>
                </a:solidFill>
                <a:effectLst/>
                <a:latin typeface="Calibri" pitchFamily="34" charset="0"/>
              </a:rPr>
              <a:t> star?</a:t>
            </a:r>
          </a:p>
        </p:txBody>
      </p:sp>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cxnSp>
        <p:nvCxnSpPr>
          <p:cNvPr id="42" name="Connettore 1 41"/>
          <p:cNvCxnSpPr/>
          <p:nvPr/>
        </p:nvCxnSpPr>
        <p:spPr bwMode="auto">
          <a:xfrm flipH="1" flipV="1">
            <a:off x="2712720" y="1455130"/>
            <a:ext cx="475558" cy="3824459"/>
          </a:xfrm>
          <a:prstGeom prst="line">
            <a:avLst/>
          </a:prstGeom>
          <a:noFill/>
          <a:ln w="28575" cap="flat" cmpd="sng" algn="ctr">
            <a:solidFill>
              <a:srgbClr val="FF0000"/>
            </a:solidFill>
            <a:prstDash val="solid"/>
            <a:round/>
            <a:headEnd type="none" w="med" len="med"/>
            <a:tailEnd type="none" w="med" len="med"/>
          </a:ln>
          <a:effectLst/>
        </p:spPr>
      </p:cxnSp>
      <p:sp>
        <p:nvSpPr>
          <p:cNvPr id="46" name="Text Box 79"/>
          <p:cNvSpPr txBox="1">
            <a:spLocks noChangeArrowheads="1"/>
          </p:cNvSpPr>
          <p:nvPr/>
        </p:nvSpPr>
        <p:spPr bwMode="auto">
          <a:xfrm>
            <a:off x="1987370" y="1232780"/>
            <a:ext cx="1018032"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FF0000"/>
                </a:solidFill>
                <a:effectLst/>
                <a:latin typeface="Calibri" pitchFamily="34" charset="0"/>
              </a:rPr>
              <a:t>~1170</a:t>
            </a:r>
          </a:p>
        </p:txBody>
      </p:sp>
      <p:sp>
        <p:nvSpPr>
          <p:cNvPr id="53" name="Text Box 79"/>
          <p:cNvSpPr txBox="1">
            <a:spLocks noChangeArrowheads="1"/>
          </p:cNvSpPr>
          <p:nvPr/>
        </p:nvSpPr>
        <p:spPr bwMode="auto">
          <a:xfrm>
            <a:off x="1968500" y="446825"/>
            <a:ext cx="5207000" cy="523220"/>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a:solidFill>
                  <a:schemeClr val="tx1"/>
                </a:solidFill>
                <a:effectLst/>
                <a:latin typeface="Calibri" pitchFamily="34" charset="0"/>
              </a:rPr>
              <a:t>What is the Tp of the </a:t>
            </a:r>
            <a:r>
              <a:rPr lang="en-GB" sz="2800" dirty="0">
                <a:solidFill>
                  <a:srgbClr val="0066FF"/>
                </a:solidFill>
                <a:effectLst/>
                <a:latin typeface="Calibri" pitchFamily="34" charset="0"/>
              </a:rPr>
              <a:t>blue</a:t>
            </a:r>
            <a:r>
              <a:rPr lang="en-GB" sz="2800" dirty="0">
                <a:solidFill>
                  <a:schemeClr val="tx1"/>
                </a:solidFill>
                <a:effectLst/>
                <a:latin typeface="Calibri" pitchFamily="34" charset="0"/>
              </a:rPr>
              <a:t> star?</a:t>
            </a:r>
          </a:p>
        </p:txBody>
      </p:sp>
      <p:cxnSp>
        <p:nvCxnSpPr>
          <p:cNvPr id="55" name="Connettore 1 54"/>
          <p:cNvCxnSpPr/>
          <p:nvPr/>
        </p:nvCxnSpPr>
        <p:spPr bwMode="auto">
          <a:xfrm flipH="1" flipV="1">
            <a:off x="4355976" y="1484784"/>
            <a:ext cx="591654" cy="4755506"/>
          </a:xfrm>
          <a:prstGeom prst="line">
            <a:avLst/>
          </a:prstGeom>
          <a:noFill/>
          <a:ln w="28575" cap="flat" cmpd="sng" algn="ctr">
            <a:solidFill>
              <a:srgbClr val="0066FF"/>
            </a:solidFill>
            <a:prstDash val="solid"/>
            <a:round/>
            <a:headEnd type="none" w="med" len="med"/>
            <a:tailEnd type="none" w="med" len="med"/>
          </a:ln>
          <a:effectLst/>
        </p:spPr>
      </p:cxnSp>
      <p:sp>
        <p:nvSpPr>
          <p:cNvPr id="57" name="Text Box 79"/>
          <p:cNvSpPr txBox="1">
            <a:spLocks noChangeArrowheads="1"/>
          </p:cNvSpPr>
          <p:nvPr/>
        </p:nvSpPr>
        <p:spPr bwMode="auto">
          <a:xfrm>
            <a:off x="3999050" y="1232781"/>
            <a:ext cx="769716" cy="307777"/>
          </a:xfrm>
          <a:prstGeom prst="rect">
            <a:avLst/>
          </a:prstGeom>
          <a:noFill/>
          <a:ln w="9525" algn="ctr">
            <a:noFill/>
            <a:miter lim="800000"/>
            <a:headEnd/>
            <a:tailEnd/>
          </a:ln>
        </p:spPr>
        <p:txBody>
          <a:bodyPr wrap="square">
            <a:spAutoFit/>
          </a:bodyPr>
          <a:lstStyle/>
          <a:p>
            <a:pPr>
              <a:spcBef>
                <a:spcPct val="50000"/>
              </a:spcBef>
            </a:pPr>
            <a:r>
              <a:rPr lang="en-GB" sz="1400" b="1">
                <a:solidFill>
                  <a:srgbClr val="0066FF"/>
                </a:solidFill>
                <a:effectLst/>
                <a:latin typeface="Calibri" pitchFamily="34" charset="0"/>
              </a:rPr>
              <a:t>~1310</a:t>
            </a:r>
          </a:p>
        </p:txBody>
      </p:sp>
      <p:sp>
        <p:nvSpPr>
          <p:cNvPr id="30" name="Stella a 5 punte 29"/>
          <p:cNvSpPr/>
          <p:nvPr/>
        </p:nvSpPr>
        <p:spPr bwMode="auto">
          <a:xfrm>
            <a:off x="3003183" y="5080488"/>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4" name="Stella a 5 punte 53"/>
          <p:cNvSpPr/>
          <p:nvPr/>
        </p:nvSpPr>
        <p:spPr bwMode="auto">
          <a:xfrm>
            <a:off x="4762535" y="6029615"/>
            <a:ext cx="382587" cy="382588"/>
          </a:xfrm>
          <a:prstGeom prst="star5">
            <a:avLst/>
          </a:prstGeom>
          <a:solidFill>
            <a:srgbClr val="0066FF"/>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8" name="Text Box 79"/>
          <p:cNvSpPr txBox="1">
            <a:spLocks noChangeArrowheads="1"/>
          </p:cNvSpPr>
          <p:nvPr/>
        </p:nvSpPr>
        <p:spPr bwMode="auto">
          <a:xfrm>
            <a:off x="4619626" y="1620456"/>
            <a:ext cx="3783590" cy="1200329"/>
          </a:xfrm>
          <a:prstGeom prst="rect">
            <a:avLst/>
          </a:prstGeom>
          <a:solidFill>
            <a:schemeClr val="bg1"/>
          </a:solidFill>
          <a:ln w="9525" algn="ctr">
            <a:noFill/>
            <a:miter lim="800000"/>
            <a:headEnd/>
            <a:tailEnd/>
          </a:ln>
        </p:spPr>
        <p:txBody>
          <a:bodyPr wrap="square">
            <a:spAutoFit/>
          </a:bodyPr>
          <a:lstStyle/>
          <a:p>
            <a:pPr algn="ctr">
              <a:spcBef>
                <a:spcPts val="0"/>
              </a:spcBef>
            </a:pPr>
            <a:r>
              <a:rPr lang="en-GB" sz="2400" dirty="0">
                <a:solidFill>
                  <a:schemeClr val="tx1"/>
                </a:solidFill>
                <a:effectLst/>
                <a:latin typeface="Calibri" pitchFamily="34" charset="0"/>
              </a:rPr>
              <a:t>Is the mantle represented by the blue star hotter than the red star?</a:t>
            </a:r>
          </a:p>
        </p:txBody>
      </p:sp>
      <p:sp>
        <p:nvSpPr>
          <p:cNvPr id="60" name="Text Box 79"/>
          <p:cNvSpPr txBox="1">
            <a:spLocks noChangeArrowheads="1"/>
          </p:cNvSpPr>
          <p:nvPr/>
        </p:nvSpPr>
        <p:spPr bwMode="auto">
          <a:xfrm>
            <a:off x="5743575" y="3319161"/>
            <a:ext cx="2729089" cy="1446550"/>
          </a:xfrm>
          <a:prstGeom prst="rect">
            <a:avLst/>
          </a:prstGeom>
          <a:solidFill>
            <a:schemeClr val="bg1"/>
          </a:solidFill>
          <a:ln w="9525" algn="ctr">
            <a:noFill/>
            <a:miter lim="800000"/>
            <a:headEnd/>
            <a:tailEnd/>
          </a:ln>
        </p:spPr>
        <p:txBody>
          <a:bodyPr wrap="square">
            <a:spAutoFit/>
          </a:bodyPr>
          <a:lstStyle/>
          <a:p>
            <a:pPr algn="r">
              <a:spcBef>
                <a:spcPts val="0"/>
              </a:spcBef>
            </a:pPr>
            <a:r>
              <a:rPr lang="en-GB" sz="2200" dirty="0">
                <a:solidFill>
                  <a:schemeClr val="tx1"/>
                </a:solidFill>
                <a:effectLst/>
                <a:latin typeface="Calibri" pitchFamily="34" charset="0"/>
              </a:rPr>
              <a:t>It is hotter because it is deeper, not because there is a heat excess or heat anomaly</a:t>
            </a:r>
          </a:p>
        </p:txBody>
      </p:sp>
      <p:sp>
        <p:nvSpPr>
          <p:cNvPr id="59" name="Text Box 79"/>
          <p:cNvSpPr txBox="1">
            <a:spLocks noChangeArrowheads="1"/>
          </p:cNvSpPr>
          <p:nvPr/>
        </p:nvSpPr>
        <p:spPr bwMode="auto">
          <a:xfrm>
            <a:off x="5145666" y="2808421"/>
            <a:ext cx="2760084" cy="569387"/>
          </a:xfrm>
          <a:prstGeom prst="rect">
            <a:avLst/>
          </a:prstGeom>
          <a:solidFill>
            <a:schemeClr val="bg1"/>
          </a:solidFill>
          <a:ln w="9525" algn="ctr">
            <a:noFill/>
            <a:miter lim="800000"/>
            <a:headEnd/>
            <a:tailEnd/>
          </a:ln>
        </p:spPr>
        <p:txBody>
          <a:bodyPr wrap="square">
            <a:spAutoFit/>
          </a:bodyPr>
          <a:lstStyle/>
          <a:p>
            <a:pPr algn="ctr">
              <a:spcBef>
                <a:spcPts val="0"/>
              </a:spcBef>
            </a:pPr>
            <a:endParaRPr lang="en-GB" sz="200" b="1" dirty="0">
              <a:solidFill>
                <a:schemeClr val="tx1"/>
              </a:solidFill>
              <a:effectLst/>
              <a:latin typeface="Calibri" pitchFamily="34" charset="0"/>
            </a:endParaRPr>
          </a:p>
          <a:p>
            <a:pPr algn="ctr">
              <a:spcBef>
                <a:spcPts val="0"/>
              </a:spcBef>
            </a:pPr>
            <a:r>
              <a:rPr lang="en-GB" sz="2400" b="1" dirty="0">
                <a:solidFill>
                  <a:schemeClr val="tx1"/>
                </a:solidFill>
                <a:effectLst/>
                <a:latin typeface="Calibri" pitchFamily="34" charset="0"/>
              </a:rPr>
              <a:t>YES, but why?</a:t>
            </a:r>
            <a:endParaRPr lang="en-GB" sz="500" b="1" dirty="0">
              <a:solidFill>
                <a:schemeClr val="tx1"/>
              </a:solidFill>
              <a:effectLst/>
              <a:latin typeface="Calibri" pitchFamily="34" charset="0"/>
            </a:endParaRPr>
          </a:p>
          <a:p>
            <a:pPr algn="ctr">
              <a:spcBef>
                <a:spcPts val="0"/>
              </a:spcBef>
            </a:pPr>
            <a:endParaRPr lang="en-GB" sz="500" b="1" dirty="0">
              <a:solidFill>
                <a:schemeClr val="tx1"/>
              </a:solidFill>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1000"/>
                                        <p:tgtEl>
                                          <p:spTgt spid="4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1000"/>
                                        <p:tgtEl>
                                          <p:spTgt spid="5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53" grpId="0" animBg="1"/>
      <p:bldP spid="57" grpId="0"/>
      <p:bldP spid="58" grpId="0" animBg="1"/>
      <p:bldP spid="60" grpId="0" animBg="1"/>
      <p:bldP spid="5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2" name="Group 97"/>
          <p:cNvGrpSpPr>
            <a:grpSpLocks/>
          </p:cNvGrpSpPr>
          <p:nvPr/>
        </p:nvGrpSpPr>
        <p:grpSpPr bwMode="auto">
          <a:xfrm>
            <a:off x="1184275" y="939800"/>
            <a:ext cx="7672388" cy="5597525"/>
            <a:chOff x="746" y="592"/>
            <a:chExt cx="4833" cy="3526"/>
          </a:xfrm>
        </p:grpSpPr>
        <p:pic>
          <p:nvPicPr>
            <p:cNvPr id="33817" name="Picture 80"/>
            <p:cNvPicPr>
              <a:picLocks noChangeAspect="1" noChangeArrowheads="1"/>
            </p:cNvPicPr>
            <p:nvPr/>
          </p:nvPicPr>
          <p:blipFill>
            <a:blip r:embed="rId3" cstate="print"/>
            <a:srcRect l="9065" t="17618" r="8249" b="6975"/>
            <a:stretch>
              <a:fillRect/>
            </a:stretch>
          </p:blipFill>
          <p:spPr bwMode="auto">
            <a:xfrm>
              <a:off x="746" y="592"/>
              <a:ext cx="4833" cy="3526"/>
            </a:xfrm>
            <a:prstGeom prst="rect">
              <a:avLst/>
            </a:prstGeom>
            <a:noFill/>
            <a:ln w="9525" algn="ctr">
              <a:noFill/>
              <a:miter lim="800000"/>
              <a:headEnd/>
              <a:tailEnd/>
            </a:ln>
          </p:spPr>
        </p:pic>
        <p:sp>
          <p:nvSpPr>
            <p:cNvPr id="144480" name="Freeform 96"/>
            <p:cNvSpPr>
              <a:spLocks/>
            </p:cNvSpPr>
            <p:nvPr/>
          </p:nvSpPr>
          <p:spPr bwMode="auto">
            <a:xfrm>
              <a:off x="3700" y="2290"/>
              <a:ext cx="1032" cy="138"/>
            </a:xfrm>
            <a:custGeom>
              <a:avLst/>
              <a:gdLst/>
              <a:ahLst/>
              <a:cxnLst>
                <a:cxn ang="0">
                  <a:pos x="1028" y="138"/>
                </a:cxn>
                <a:cxn ang="0">
                  <a:pos x="1032" y="0"/>
                </a:cxn>
                <a:cxn ang="0">
                  <a:pos x="10" y="4"/>
                </a:cxn>
                <a:cxn ang="0">
                  <a:pos x="0" y="92"/>
                </a:cxn>
                <a:cxn ang="0">
                  <a:pos x="142" y="100"/>
                </a:cxn>
                <a:cxn ang="0">
                  <a:pos x="626" y="116"/>
                </a:cxn>
                <a:cxn ang="0">
                  <a:pos x="670" y="134"/>
                </a:cxn>
                <a:cxn ang="0">
                  <a:pos x="1028" y="138"/>
                </a:cxn>
              </a:cxnLst>
              <a:rect l="0" t="0" r="r" b="b"/>
              <a:pathLst>
                <a:path w="1032" h="138">
                  <a:moveTo>
                    <a:pt x="1028" y="138"/>
                  </a:moveTo>
                  <a:lnTo>
                    <a:pt x="1032" y="0"/>
                  </a:lnTo>
                  <a:lnTo>
                    <a:pt x="10" y="4"/>
                  </a:lnTo>
                  <a:lnTo>
                    <a:pt x="0" y="92"/>
                  </a:lnTo>
                  <a:lnTo>
                    <a:pt x="142" y="100"/>
                  </a:lnTo>
                  <a:lnTo>
                    <a:pt x="626" y="116"/>
                  </a:lnTo>
                  <a:lnTo>
                    <a:pt x="670" y="134"/>
                  </a:lnTo>
                  <a:lnTo>
                    <a:pt x="1028" y="138"/>
                  </a:lnTo>
                  <a:close/>
                </a:path>
              </a:pathLst>
            </a:custGeom>
            <a:solidFill>
              <a:schemeClr val="bg1"/>
            </a:solidFill>
            <a:ln w="9525" cap="flat" cmpd="sng">
              <a:noFill/>
              <a:prstDash val="solid"/>
              <a:round/>
              <a:headEnd/>
              <a:tailEnd/>
            </a:ln>
            <a:effectLst/>
          </p:spPr>
          <p:txBody>
            <a:bodyPr anchor="ctr"/>
            <a:lstStyle/>
            <a:p>
              <a:pPr>
                <a:defRPr/>
              </a:pPr>
              <a:endParaRPr lang="en-GB">
                <a:latin typeface="Calibri" pitchFamily="34" charset="0"/>
              </a:endParaRPr>
            </a:p>
          </p:txBody>
        </p:sp>
      </p:grpSp>
      <p:sp>
        <p:nvSpPr>
          <p:cNvPr id="27" name="Text Box 79"/>
          <p:cNvSpPr txBox="1">
            <a:spLocks noChangeArrowheads="1"/>
          </p:cNvSpPr>
          <p:nvPr/>
        </p:nvSpPr>
        <p:spPr bwMode="auto">
          <a:xfrm>
            <a:off x="0" y="0"/>
            <a:ext cx="9144000" cy="954107"/>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800" dirty="0">
                <a:solidFill>
                  <a:schemeClr val="tx1"/>
                </a:solidFill>
                <a:effectLst/>
                <a:latin typeface="Calibri" pitchFamily="34" charset="0"/>
              </a:rPr>
              <a:t>Are we calculating the Tp on the conductive or convective part of the geotherm?</a:t>
            </a:r>
          </a:p>
        </p:txBody>
      </p:sp>
      <p:sp>
        <p:nvSpPr>
          <p:cNvPr id="28" name="Figura a mano libera 27"/>
          <p:cNvSpPr/>
          <p:nvPr/>
        </p:nvSpPr>
        <p:spPr bwMode="auto">
          <a:xfrm>
            <a:off x="2004060" y="1478280"/>
            <a:ext cx="6427544" cy="4956388"/>
          </a:xfrm>
          <a:custGeom>
            <a:avLst/>
            <a:gdLst>
              <a:gd name="connsiteX0" fmla="*/ 7620 w 6294120"/>
              <a:gd name="connsiteY0" fmla="*/ 304800 h 4000500"/>
              <a:gd name="connsiteX1" fmla="*/ 1021080 w 6294120"/>
              <a:gd name="connsiteY1" fmla="*/ 899160 h 4000500"/>
              <a:gd name="connsiteX2" fmla="*/ 2743200 w 6294120"/>
              <a:gd name="connsiteY2" fmla="*/ 2232660 h 4000500"/>
              <a:gd name="connsiteX3" fmla="*/ 3566160 w 6294120"/>
              <a:gd name="connsiteY3" fmla="*/ 3139440 h 4000500"/>
              <a:gd name="connsiteX4" fmla="*/ 4671060 w 6294120"/>
              <a:gd name="connsiteY4" fmla="*/ 4000500 h 4000500"/>
              <a:gd name="connsiteX5" fmla="*/ 6294120 w 6294120"/>
              <a:gd name="connsiteY5" fmla="*/ 3413760 h 4000500"/>
              <a:gd name="connsiteX6" fmla="*/ 5242560 w 6294120"/>
              <a:gd name="connsiteY6" fmla="*/ 53340 h 4000500"/>
              <a:gd name="connsiteX7" fmla="*/ 4541520 w 6294120"/>
              <a:gd name="connsiteY7" fmla="*/ 45720 h 4000500"/>
              <a:gd name="connsiteX8" fmla="*/ 4328160 w 6294120"/>
              <a:gd name="connsiteY8" fmla="*/ 297180 h 4000500"/>
              <a:gd name="connsiteX9" fmla="*/ 3878580 w 6294120"/>
              <a:gd name="connsiteY9" fmla="*/ 22860 h 4000500"/>
              <a:gd name="connsiteX10" fmla="*/ 3276600 w 6294120"/>
              <a:gd name="connsiteY10" fmla="*/ 167640 h 4000500"/>
              <a:gd name="connsiteX11" fmla="*/ 3093720 w 6294120"/>
              <a:gd name="connsiteY11" fmla="*/ 7620 h 4000500"/>
              <a:gd name="connsiteX12" fmla="*/ 2186940 w 6294120"/>
              <a:gd name="connsiteY12" fmla="*/ 175260 h 4000500"/>
              <a:gd name="connsiteX13" fmla="*/ 2026920 w 6294120"/>
              <a:gd name="connsiteY13" fmla="*/ 7620 h 4000500"/>
              <a:gd name="connsiteX14" fmla="*/ 1645920 w 6294120"/>
              <a:gd name="connsiteY14" fmla="*/ 7620 h 4000500"/>
              <a:gd name="connsiteX15" fmla="*/ 876300 w 6294120"/>
              <a:gd name="connsiteY15" fmla="*/ 190500 h 4000500"/>
              <a:gd name="connsiteX16" fmla="*/ 0 w 6294120"/>
              <a:gd name="connsiteY16" fmla="*/ 0 h 4000500"/>
              <a:gd name="connsiteX17" fmla="*/ 22860 w 6294120"/>
              <a:gd name="connsiteY17" fmla="*/ 121920 h 4000500"/>
              <a:gd name="connsiteX18" fmla="*/ 121920 w 6294120"/>
              <a:gd name="connsiteY18" fmla="*/ 251460 h 4000500"/>
              <a:gd name="connsiteX19" fmla="*/ 7620 w 6294120"/>
              <a:gd name="connsiteY19" fmla="*/ 304800 h 4000500"/>
              <a:gd name="connsiteX0" fmla="*/ 7620 w 6294120"/>
              <a:gd name="connsiteY0" fmla="*/ 304800 h 4909820"/>
              <a:gd name="connsiteX1" fmla="*/ 1021080 w 6294120"/>
              <a:gd name="connsiteY1" fmla="*/ 899160 h 4909820"/>
              <a:gd name="connsiteX2" fmla="*/ 2743200 w 6294120"/>
              <a:gd name="connsiteY2" fmla="*/ 2232660 h 4909820"/>
              <a:gd name="connsiteX3" fmla="*/ 3566160 w 6294120"/>
              <a:gd name="connsiteY3" fmla="*/ 3139440 h 4909820"/>
              <a:gd name="connsiteX4" fmla="*/ 5646420 w 6294120"/>
              <a:gd name="connsiteY4" fmla="*/ 4909820 h 4909820"/>
              <a:gd name="connsiteX5" fmla="*/ 6294120 w 6294120"/>
              <a:gd name="connsiteY5" fmla="*/ 3413760 h 4909820"/>
              <a:gd name="connsiteX6" fmla="*/ 5242560 w 6294120"/>
              <a:gd name="connsiteY6" fmla="*/ 53340 h 4909820"/>
              <a:gd name="connsiteX7" fmla="*/ 4541520 w 6294120"/>
              <a:gd name="connsiteY7" fmla="*/ 45720 h 4909820"/>
              <a:gd name="connsiteX8" fmla="*/ 4328160 w 6294120"/>
              <a:gd name="connsiteY8" fmla="*/ 297180 h 4909820"/>
              <a:gd name="connsiteX9" fmla="*/ 3878580 w 6294120"/>
              <a:gd name="connsiteY9" fmla="*/ 22860 h 4909820"/>
              <a:gd name="connsiteX10" fmla="*/ 3276600 w 6294120"/>
              <a:gd name="connsiteY10" fmla="*/ 167640 h 4909820"/>
              <a:gd name="connsiteX11" fmla="*/ 3093720 w 6294120"/>
              <a:gd name="connsiteY11" fmla="*/ 7620 h 4909820"/>
              <a:gd name="connsiteX12" fmla="*/ 2186940 w 6294120"/>
              <a:gd name="connsiteY12" fmla="*/ 175260 h 4909820"/>
              <a:gd name="connsiteX13" fmla="*/ 2026920 w 6294120"/>
              <a:gd name="connsiteY13" fmla="*/ 7620 h 4909820"/>
              <a:gd name="connsiteX14" fmla="*/ 1645920 w 6294120"/>
              <a:gd name="connsiteY14" fmla="*/ 7620 h 4909820"/>
              <a:gd name="connsiteX15" fmla="*/ 876300 w 6294120"/>
              <a:gd name="connsiteY15" fmla="*/ 190500 h 4909820"/>
              <a:gd name="connsiteX16" fmla="*/ 0 w 6294120"/>
              <a:gd name="connsiteY16" fmla="*/ 0 h 4909820"/>
              <a:gd name="connsiteX17" fmla="*/ 22860 w 6294120"/>
              <a:gd name="connsiteY17" fmla="*/ 121920 h 4909820"/>
              <a:gd name="connsiteX18" fmla="*/ 121920 w 6294120"/>
              <a:gd name="connsiteY18" fmla="*/ 251460 h 4909820"/>
              <a:gd name="connsiteX19" fmla="*/ 7620 w 6294120"/>
              <a:gd name="connsiteY19"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384364"/>
              <a:gd name="connsiteY0" fmla="*/ 304800 h 4909820"/>
              <a:gd name="connsiteX1" fmla="*/ 1021080 w 6384364"/>
              <a:gd name="connsiteY1" fmla="*/ 899160 h 4909820"/>
              <a:gd name="connsiteX2" fmla="*/ 2743200 w 6384364"/>
              <a:gd name="connsiteY2" fmla="*/ 2232660 h 4909820"/>
              <a:gd name="connsiteX3" fmla="*/ 3566160 w 6384364"/>
              <a:gd name="connsiteY3" fmla="*/ 3139440 h 4909820"/>
              <a:gd name="connsiteX4" fmla="*/ 5646420 w 6384364"/>
              <a:gd name="connsiteY4" fmla="*/ 4909820 h 4909820"/>
              <a:gd name="connsiteX5" fmla="*/ 6384364 w 6384364"/>
              <a:gd name="connsiteY5" fmla="*/ 4903048 h 4909820"/>
              <a:gd name="connsiteX6" fmla="*/ 6294120 w 6384364"/>
              <a:gd name="connsiteY6" fmla="*/ 3413760 h 4909820"/>
              <a:gd name="connsiteX7" fmla="*/ 5242560 w 6384364"/>
              <a:gd name="connsiteY7" fmla="*/ 53340 h 4909820"/>
              <a:gd name="connsiteX8" fmla="*/ 4541520 w 6384364"/>
              <a:gd name="connsiteY8" fmla="*/ 45720 h 4909820"/>
              <a:gd name="connsiteX9" fmla="*/ 4328160 w 6384364"/>
              <a:gd name="connsiteY9" fmla="*/ 297180 h 4909820"/>
              <a:gd name="connsiteX10" fmla="*/ 3878580 w 6384364"/>
              <a:gd name="connsiteY10" fmla="*/ 22860 h 4909820"/>
              <a:gd name="connsiteX11" fmla="*/ 3276600 w 6384364"/>
              <a:gd name="connsiteY11" fmla="*/ 167640 h 4909820"/>
              <a:gd name="connsiteX12" fmla="*/ 3093720 w 6384364"/>
              <a:gd name="connsiteY12" fmla="*/ 7620 h 4909820"/>
              <a:gd name="connsiteX13" fmla="*/ 2186940 w 6384364"/>
              <a:gd name="connsiteY13" fmla="*/ 175260 h 4909820"/>
              <a:gd name="connsiteX14" fmla="*/ 2026920 w 6384364"/>
              <a:gd name="connsiteY14" fmla="*/ 7620 h 4909820"/>
              <a:gd name="connsiteX15" fmla="*/ 1645920 w 6384364"/>
              <a:gd name="connsiteY15" fmla="*/ 7620 h 4909820"/>
              <a:gd name="connsiteX16" fmla="*/ 876300 w 6384364"/>
              <a:gd name="connsiteY16" fmla="*/ 190500 h 4909820"/>
              <a:gd name="connsiteX17" fmla="*/ 0 w 6384364"/>
              <a:gd name="connsiteY17" fmla="*/ 0 h 4909820"/>
              <a:gd name="connsiteX18" fmla="*/ 22860 w 6384364"/>
              <a:gd name="connsiteY18" fmla="*/ 121920 h 4909820"/>
              <a:gd name="connsiteX19" fmla="*/ 121920 w 6384364"/>
              <a:gd name="connsiteY19" fmla="*/ 251460 h 4909820"/>
              <a:gd name="connsiteX20" fmla="*/ 7620 w 6384364"/>
              <a:gd name="connsiteY20" fmla="*/ 304800 h 4909820"/>
              <a:gd name="connsiteX0" fmla="*/ 7620 w 6427544"/>
              <a:gd name="connsiteY0" fmla="*/ 304800 h 4956388"/>
              <a:gd name="connsiteX1" fmla="*/ 1021080 w 6427544"/>
              <a:gd name="connsiteY1" fmla="*/ 899160 h 4956388"/>
              <a:gd name="connsiteX2" fmla="*/ 2743200 w 6427544"/>
              <a:gd name="connsiteY2" fmla="*/ 2232660 h 4956388"/>
              <a:gd name="connsiteX3" fmla="*/ 3566160 w 6427544"/>
              <a:gd name="connsiteY3" fmla="*/ 3139440 h 4956388"/>
              <a:gd name="connsiteX4" fmla="*/ 5646420 w 6427544"/>
              <a:gd name="connsiteY4" fmla="*/ 4909820 h 4956388"/>
              <a:gd name="connsiteX5" fmla="*/ 6427544 w 6427544"/>
              <a:gd name="connsiteY5" fmla="*/ 4956388 h 4956388"/>
              <a:gd name="connsiteX6" fmla="*/ 6294120 w 6427544"/>
              <a:gd name="connsiteY6" fmla="*/ 3413760 h 4956388"/>
              <a:gd name="connsiteX7" fmla="*/ 5242560 w 6427544"/>
              <a:gd name="connsiteY7" fmla="*/ 53340 h 4956388"/>
              <a:gd name="connsiteX8" fmla="*/ 4541520 w 6427544"/>
              <a:gd name="connsiteY8" fmla="*/ 45720 h 4956388"/>
              <a:gd name="connsiteX9" fmla="*/ 4328160 w 6427544"/>
              <a:gd name="connsiteY9" fmla="*/ 297180 h 4956388"/>
              <a:gd name="connsiteX10" fmla="*/ 3878580 w 6427544"/>
              <a:gd name="connsiteY10" fmla="*/ 22860 h 4956388"/>
              <a:gd name="connsiteX11" fmla="*/ 3276600 w 6427544"/>
              <a:gd name="connsiteY11" fmla="*/ 167640 h 4956388"/>
              <a:gd name="connsiteX12" fmla="*/ 3093720 w 6427544"/>
              <a:gd name="connsiteY12" fmla="*/ 7620 h 4956388"/>
              <a:gd name="connsiteX13" fmla="*/ 2186940 w 6427544"/>
              <a:gd name="connsiteY13" fmla="*/ 175260 h 4956388"/>
              <a:gd name="connsiteX14" fmla="*/ 2026920 w 6427544"/>
              <a:gd name="connsiteY14" fmla="*/ 7620 h 4956388"/>
              <a:gd name="connsiteX15" fmla="*/ 1645920 w 6427544"/>
              <a:gd name="connsiteY15" fmla="*/ 7620 h 4956388"/>
              <a:gd name="connsiteX16" fmla="*/ 876300 w 6427544"/>
              <a:gd name="connsiteY16" fmla="*/ 190500 h 4956388"/>
              <a:gd name="connsiteX17" fmla="*/ 0 w 6427544"/>
              <a:gd name="connsiteY17" fmla="*/ 0 h 4956388"/>
              <a:gd name="connsiteX18" fmla="*/ 22860 w 6427544"/>
              <a:gd name="connsiteY18" fmla="*/ 121920 h 4956388"/>
              <a:gd name="connsiteX19" fmla="*/ 121920 w 6427544"/>
              <a:gd name="connsiteY19" fmla="*/ 251460 h 4956388"/>
              <a:gd name="connsiteX20" fmla="*/ 7620 w 6427544"/>
              <a:gd name="connsiteY20" fmla="*/ 304800 h 495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7544" h="4956388">
                <a:moveTo>
                  <a:pt x="7620" y="304800"/>
                </a:moveTo>
                <a:lnTo>
                  <a:pt x="1021080" y="899160"/>
                </a:lnTo>
                <a:lnTo>
                  <a:pt x="2743200" y="2232660"/>
                </a:lnTo>
                <a:lnTo>
                  <a:pt x="3566160" y="3139440"/>
                </a:lnTo>
                <a:lnTo>
                  <a:pt x="5646420" y="4909820"/>
                </a:lnTo>
                <a:lnTo>
                  <a:pt x="6427544" y="4956388"/>
                </a:lnTo>
                <a:lnTo>
                  <a:pt x="6294120" y="3413760"/>
                </a:lnTo>
                <a:lnTo>
                  <a:pt x="5242560" y="53340"/>
                </a:lnTo>
                <a:lnTo>
                  <a:pt x="4541520" y="45720"/>
                </a:lnTo>
                <a:lnTo>
                  <a:pt x="4328160" y="297180"/>
                </a:lnTo>
                <a:lnTo>
                  <a:pt x="3878580" y="22860"/>
                </a:lnTo>
                <a:lnTo>
                  <a:pt x="3276600" y="167640"/>
                </a:lnTo>
                <a:lnTo>
                  <a:pt x="3093720" y="7620"/>
                </a:lnTo>
                <a:lnTo>
                  <a:pt x="2186940" y="175260"/>
                </a:lnTo>
                <a:lnTo>
                  <a:pt x="2026920" y="7620"/>
                </a:lnTo>
                <a:lnTo>
                  <a:pt x="1645920" y="7620"/>
                </a:lnTo>
                <a:lnTo>
                  <a:pt x="876300" y="190500"/>
                </a:lnTo>
                <a:lnTo>
                  <a:pt x="0" y="0"/>
                </a:lnTo>
                <a:lnTo>
                  <a:pt x="22860" y="121920"/>
                </a:lnTo>
                <a:lnTo>
                  <a:pt x="121920" y="251460"/>
                </a:lnTo>
                <a:lnTo>
                  <a:pt x="7620" y="3048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43" name="Connettore 1 42"/>
          <p:cNvCxnSpPr/>
          <p:nvPr/>
        </p:nvCxnSpPr>
        <p:spPr bwMode="auto">
          <a:xfrm flipH="1" flipV="1">
            <a:off x="5877560" y="1511300"/>
            <a:ext cx="538480" cy="4930140"/>
          </a:xfrm>
          <a:prstGeom prst="line">
            <a:avLst/>
          </a:prstGeom>
          <a:noFill/>
          <a:ln w="19050" cap="flat" cmpd="sng" algn="ctr">
            <a:solidFill>
              <a:schemeClr val="tx1"/>
            </a:solidFill>
            <a:prstDash val="solid"/>
            <a:round/>
            <a:headEnd type="none" w="med" len="med"/>
            <a:tailEnd type="none" w="med" len="med"/>
          </a:ln>
          <a:effectLst/>
        </p:spPr>
      </p:cxnSp>
      <p:cxnSp>
        <p:nvCxnSpPr>
          <p:cNvPr id="45" name="Connettore 1 44"/>
          <p:cNvCxnSpPr>
            <a:endCxn id="28" idx="14"/>
          </p:cNvCxnSpPr>
          <p:nvPr/>
        </p:nvCxnSpPr>
        <p:spPr bwMode="auto">
          <a:xfrm flipH="1" flipV="1">
            <a:off x="4030980" y="1485900"/>
            <a:ext cx="610960" cy="4945380"/>
          </a:xfrm>
          <a:prstGeom prst="line">
            <a:avLst/>
          </a:prstGeom>
          <a:noFill/>
          <a:ln w="19050" cap="flat" cmpd="sng" algn="ctr">
            <a:solidFill>
              <a:schemeClr val="tx1"/>
            </a:solidFill>
            <a:prstDash val="solid"/>
            <a:round/>
            <a:headEnd type="none" w="med" len="med"/>
            <a:tailEnd type="none" w="med" len="med"/>
          </a:ln>
          <a:effectLst/>
        </p:spPr>
      </p:cxnSp>
      <p:cxnSp>
        <p:nvCxnSpPr>
          <p:cNvPr id="42" name="Connettore 1 41"/>
          <p:cNvCxnSpPr/>
          <p:nvPr/>
        </p:nvCxnSpPr>
        <p:spPr bwMode="auto">
          <a:xfrm flipH="1" flipV="1">
            <a:off x="2712720" y="1455130"/>
            <a:ext cx="475558" cy="3824459"/>
          </a:xfrm>
          <a:prstGeom prst="line">
            <a:avLst/>
          </a:prstGeom>
          <a:noFill/>
          <a:ln w="28575" cap="flat" cmpd="sng" algn="ctr">
            <a:solidFill>
              <a:srgbClr val="FF0000"/>
            </a:solidFill>
            <a:prstDash val="solid"/>
            <a:round/>
            <a:headEnd type="none" w="med" len="med"/>
            <a:tailEnd type="none" w="med" len="med"/>
          </a:ln>
          <a:effectLst/>
        </p:spPr>
      </p:cxnSp>
      <p:sp>
        <p:nvSpPr>
          <p:cNvPr id="46" name="Text Box 79"/>
          <p:cNvSpPr txBox="1">
            <a:spLocks noChangeArrowheads="1"/>
          </p:cNvSpPr>
          <p:nvPr/>
        </p:nvSpPr>
        <p:spPr bwMode="auto">
          <a:xfrm>
            <a:off x="1987370" y="1232780"/>
            <a:ext cx="1018032"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FF0000"/>
                </a:solidFill>
                <a:effectLst/>
                <a:latin typeface="Calibri" pitchFamily="34" charset="0"/>
              </a:rPr>
              <a:t>~1170</a:t>
            </a:r>
          </a:p>
        </p:txBody>
      </p:sp>
      <p:cxnSp>
        <p:nvCxnSpPr>
          <p:cNvPr id="55" name="Connettore 1 54"/>
          <p:cNvCxnSpPr/>
          <p:nvPr/>
        </p:nvCxnSpPr>
        <p:spPr bwMode="auto">
          <a:xfrm flipH="1" flipV="1">
            <a:off x="4355976" y="1484784"/>
            <a:ext cx="591654" cy="4755506"/>
          </a:xfrm>
          <a:prstGeom prst="line">
            <a:avLst/>
          </a:prstGeom>
          <a:noFill/>
          <a:ln w="28575" cap="flat" cmpd="sng" algn="ctr">
            <a:solidFill>
              <a:srgbClr val="0066FF"/>
            </a:solidFill>
            <a:prstDash val="solid"/>
            <a:round/>
            <a:headEnd type="none" w="med" len="med"/>
            <a:tailEnd type="none" w="med" len="med"/>
          </a:ln>
          <a:effectLst/>
        </p:spPr>
      </p:cxnSp>
      <p:sp>
        <p:nvSpPr>
          <p:cNvPr id="57" name="Text Box 79"/>
          <p:cNvSpPr txBox="1">
            <a:spLocks noChangeArrowheads="1"/>
          </p:cNvSpPr>
          <p:nvPr/>
        </p:nvSpPr>
        <p:spPr bwMode="auto">
          <a:xfrm>
            <a:off x="3999050" y="1232781"/>
            <a:ext cx="769716" cy="307777"/>
          </a:xfrm>
          <a:prstGeom prst="rect">
            <a:avLst/>
          </a:prstGeom>
          <a:noFill/>
          <a:ln w="9525" algn="ctr">
            <a:noFill/>
            <a:miter lim="800000"/>
            <a:headEnd/>
            <a:tailEnd/>
          </a:ln>
        </p:spPr>
        <p:txBody>
          <a:bodyPr wrap="square">
            <a:spAutoFit/>
          </a:bodyPr>
          <a:lstStyle/>
          <a:p>
            <a:pPr>
              <a:spcBef>
                <a:spcPct val="50000"/>
              </a:spcBef>
            </a:pPr>
            <a:r>
              <a:rPr lang="en-GB" sz="1400" b="1">
                <a:solidFill>
                  <a:srgbClr val="0066FF"/>
                </a:solidFill>
                <a:effectLst/>
                <a:latin typeface="Calibri" pitchFamily="34" charset="0"/>
              </a:rPr>
              <a:t>~1310</a:t>
            </a:r>
          </a:p>
        </p:txBody>
      </p:sp>
      <p:sp>
        <p:nvSpPr>
          <p:cNvPr id="30" name="Stella a 5 punte 29"/>
          <p:cNvSpPr/>
          <p:nvPr/>
        </p:nvSpPr>
        <p:spPr bwMode="auto">
          <a:xfrm>
            <a:off x="3003183" y="5080488"/>
            <a:ext cx="382587" cy="382588"/>
          </a:xfrm>
          <a:prstGeom prst="star5">
            <a:avLst/>
          </a:prstGeom>
          <a:solidFill>
            <a:srgbClr val="FF00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4" name="Stella a 5 punte 53"/>
          <p:cNvSpPr/>
          <p:nvPr/>
        </p:nvSpPr>
        <p:spPr bwMode="auto">
          <a:xfrm>
            <a:off x="4762535" y="6029615"/>
            <a:ext cx="382587" cy="382588"/>
          </a:xfrm>
          <a:prstGeom prst="star5">
            <a:avLst/>
          </a:prstGeom>
          <a:solidFill>
            <a:srgbClr val="0066FF"/>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58" name="Text Box 79"/>
          <p:cNvSpPr txBox="1">
            <a:spLocks noChangeArrowheads="1"/>
          </p:cNvSpPr>
          <p:nvPr/>
        </p:nvSpPr>
        <p:spPr bwMode="auto">
          <a:xfrm>
            <a:off x="4861362" y="1620456"/>
            <a:ext cx="3541853" cy="1200329"/>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400" dirty="0">
                <a:solidFill>
                  <a:schemeClr val="tx1"/>
                </a:solidFill>
                <a:effectLst/>
                <a:latin typeface="Calibri" pitchFamily="34" charset="0"/>
              </a:rPr>
              <a:t>At what depth an upwelling red star mantle would begin melting?</a:t>
            </a:r>
          </a:p>
        </p:txBody>
      </p:sp>
      <p:sp>
        <p:nvSpPr>
          <p:cNvPr id="60" name="Text Box 79"/>
          <p:cNvSpPr txBox="1">
            <a:spLocks noChangeArrowheads="1"/>
          </p:cNvSpPr>
          <p:nvPr/>
        </p:nvSpPr>
        <p:spPr bwMode="auto">
          <a:xfrm>
            <a:off x="5173885" y="2808461"/>
            <a:ext cx="3298780" cy="1446550"/>
          </a:xfrm>
          <a:prstGeom prst="rect">
            <a:avLst/>
          </a:prstGeom>
          <a:solidFill>
            <a:schemeClr val="bg1"/>
          </a:solidFill>
          <a:ln w="9525" algn="ctr">
            <a:noFill/>
            <a:miter lim="800000"/>
            <a:headEnd/>
            <a:tailEnd/>
          </a:ln>
        </p:spPr>
        <p:txBody>
          <a:bodyPr wrap="square">
            <a:spAutoFit/>
          </a:bodyPr>
          <a:lstStyle/>
          <a:p>
            <a:pPr algn="ctr">
              <a:spcBef>
                <a:spcPct val="50000"/>
              </a:spcBef>
            </a:pPr>
            <a:endParaRPr lang="en-GB" sz="300">
              <a:solidFill>
                <a:schemeClr val="tx1"/>
              </a:solidFill>
              <a:effectLst/>
              <a:latin typeface="Calibri" pitchFamily="34" charset="0"/>
            </a:endParaRPr>
          </a:p>
          <a:p>
            <a:pPr algn="ctr">
              <a:spcBef>
                <a:spcPct val="50000"/>
              </a:spcBef>
            </a:pPr>
            <a:r>
              <a:rPr lang="en-GB" sz="2400">
                <a:solidFill>
                  <a:schemeClr val="tx1"/>
                </a:solidFill>
                <a:effectLst/>
                <a:latin typeface="Calibri" pitchFamily="34" charset="0"/>
              </a:rPr>
              <a:t>…And what is the depth of melting of a blue star mantle?</a:t>
            </a:r>
          </a:p>
        </p:txBody>
      </p:sp>
      <p:sp>
        <p:nvSpPr>
          <p:cNvPr id="20" name="Oval 345"/>
          <p:cNvSpPr>
            <a:spLocks noChangeArrowheads="1"/>
          </p:cNvSpPr>
          <p:nvPr/>
        </p:nvSpPr>
        <p:spPr bwMode="auto">
          <a:xfrm>
            <a:off x="2558656" y="2042491"/>
            <a:ext cx="504000" cy="504000"/>
          </a:xfrm>
          <a:prstGeom prst="ellipse">
            <a:avLst/>
          </a:prstGeom>
          <a:solidFill>
            <a:srgbClr val="FF0000"/>
          </a:solidFill>
          <a:ln w="9525">
            <a:noFill/>
            <a:round/>
            <a:headEnd/>
            <a:tailEnd/>
          </a:ln>
          <a:effectLst>
            <a:softEdge rad="127000"/>
          </a:effectLst>
        </p:spPr>
        <p:txBody>
          <a:bodyPr wrap="none" anchor="ctr"/>
          <a:lstStyle/>
          <a:p>
            <a:endParaRPr lang="en-GB">
              <a:latin typeface="Calibri" pitchFamily="34" charset="0"/>
            </a:endParaRPr>
          </a:p>
        </p:txBody>
      </p:sp>
      <p:sp>
        <p:nvSpPr>
          <p:cNvPr id="21" name="Oval 345"/>
          <p:cNvSpPr>
            <a:spLocks noChangeArrowheads="1"/>
          </p:cNvSpPr>
          <p:nvPr/>
        </p:nvSpPr>
        <p:spPr bwMode="auto">
          <a:xfrm>
            <a:off x="4395219" y="3589545"/>
            <a:ext cx="504000" cy="504000"/>
          </a:xfrm>
          <a:prstGeom prst="ellipse">
            <a:avLst/>
          </a:prstGeom>
          <a:solidFill>
            <a:srgbClr val="0066FF"/>
          </a:solidFill>
          <a:ln w="9525">
            <a:noFill/>
            <a:round/>
            <a:headEnd/>
            <a:tailEnd/>
          </a:ln>
          <a:effectLst>
            <a:softEdge rad="127000"/>
          </a:effectLst>
        </p:spPr>
        <p:txBody>
          <a:bodyPr wrap="none" anchor="ctr"/>
          <a:lstStyle/>
          <a:p>
            <a:endParaRPr lang="en-GB">
              <a:latin typeface="Calibri" pitchFamily="34" charset="0"/>
            </a:endParaRPr>
          </a:p>
        </p:txBody>
      </p:sp>
      <p:cxnSp>
        <p:nvCxnSpPr>
          <p:cNvPr id="23" name="Connettore 1 22"/>
          <p:cNvCxnSpPr/>
          <p:nvPr/>
        </p:nvCxnSpPr>
        <p:spPr bwMode="auto">
          <a:xfrm flipV="1">
            <a:off x="5177113" y="471950"/>
            <a:ext cx="1548000" cy="0"/>
          </a:xfrm>
          <a:prstGeom prst="line">
            <a:avLst/>
          </a:prstGeom>
          <a:noFill/>
          <a:ln w="57150" cap="flat" cmpd="sng" algn="ctr">
            <a:solidFill>
              <a:srgbClr val="00B050"/>
            </a:solidFill>
            <a:prstDash val="solid"/>
            <a:round/>
            <a:headEnd type="none" w="med" len="med"/>
            <a:tailEnd type="none" w="med" len="med"/>
          </a:ln>
          <a:effectLst/>
        </p:spPr>
      </p:cxnSp>
      <p:sp>
        <p:nvSpPr>
          <p:cNvPr id="24" name="Text Box 79"/>
          <p:cNvSpPr txBox="1">
            <a:spLocks noChangeArrowheads="1"/>
          </p:cNvSpPr>
          <p:nvPr/>
        </p:nvSpPr>
        <p:spPr bwMode="auto">
          <a:xfrm>
            <a:off x="5478444" y="4251390"/>
            <a:ext cx="3036906" cy="1938992"/>
          </a:xfrm>
          <a:prstGeom prst="rect">
            <a:avLst/>
          </a:prstGeom>
          <a:solidFill>
            <a:schemeClr val="bg1"/>
          </a:solidFill>
          <a:ln w="9525" algn="ctr">
            <a:noFill/>
            <a:miter lim="800000"/>
            <a:headEnd/>
            <a:tailEnd/>
          </a:ln>
        </p:spPr>
        <p:txBody>
          <a:bodyPr wrap="square">
            <a:spAutoFit/>
          </a:bodyPr>
          <a:lstStyle/>
          <a:p>
            <a:pPr algn="ctr">
              <a:spcBef>
                <a:spcPct val="50000"/>
              </a:spcBef>
            </a:pPr>
            <a:r>
              <a:rPr lang="en-GB" sz="2400" dirty="0">
                <a:solidFill>
                  <a:schemeClr val="tx1"/>
                </a:solidFill>
                <a:effectLst/>
                <a:latin typeface="Calibri" pitchFamily="34" charset="0"/>
              </a:rPr>
              <a:t>In a </a:t>
            </a:r>
            <a:r>
              <a:rPr lang="en-GB" sz="2400" u="sng" dirty="0">
                <a:solidFill>
                  <a:schemeClr val="tx1"/>
                </a:solidFill>
                <a:effectLst/>
                <a:latin typeface="Calibri" pitchFamily="34" charset="0"/>
              </a:rPr>
              <a:t>steady state</a:t>
            </a:r>
            <a:r>
              <a:rPr lang="en-GB" sz="2400" dirty="0">
                <a:solidFill>
                  <a:schemeClr val="tx1"/>
                </a:solidFill>
                <a:effectLst/>
                <a:latin typeface="Calibri" pitchFamily="34" charset="0"/>
              </a:rPr>
              <a:t> condition, assuming this geotherm, does a mantle with the yellow star exist?</a:t>
            </a:r>
          </a:p>
        </p:txBody>
      </p:sp>
      <p:sp>
        <p:nvSpPr>
          <p:cNvPr id="25" name="Stella a 5 punte 24"/>
          <p:cNvSpPr/>
          <p:nvPr/>
        </p:nvSpPr>
        <p:spPr bwMode="auto">
          <a:xfrm>
            <a:off x="3558768" y="3841997"/>
            <a:ext cx="382587" cy="382588"/>
          </a:xfrm>
          <a:prstGeom prst="star5">
            <a:avLst/>
          </a:prstGeom>
          <a:solidFill>
            <a:srgbClr val="FFFF00"/>
          </a:solidFill>
          <a:ln w="19050"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26" name="Text Box 79"/>
          <p:cNvSpPr txBox="1">
            <a:spLocks noChangeArrowheads="1"/>
          </p:cNvSpPr>
          <p:nvPr/>
        </p:nvSpPr>
        <p:spPr bwMode="auto">
          <a:xfrm>
            <a:off x="7500394" y="5899551"/>
            <a:ext cx="1018572" cy="584775"/>
          </a:xfrm>
          <a:prstGeom prst="rect">
            <a:avLst/>
          </a:prstGeom>
          <a:noFill/>
          <a:ln w="9525" algn="ctr">
            <a:noFill/>
            <a:miter lim="800000"/>
            <a:headEnd/>
            <a:tailEnd/>
          </a:ln>
        </p:spPr>
        <p:txBody>
          <a:bodyPr wrap="square">
            <a:spAutoFit/>
          </a:bodyPr>
          <a:lstStyle/>
          <a:p>
            <a:pPr algn="ctr">
              <a:spcBef>
                <a:spcPct val="50000"/>
              </a:spcBef>
            </a:pPr>
            <a:r>
              <a:rPr lang="en-GB" sz="3200" b="1">
                <a:solidFill>
                  <a:schemeClr val="tx1"/>
                </a:solidFill>
                <a:effectLst/>
                <a:latin typeface="Calibri"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8" grpId="0" animBg="1"/>
      <p:bldP spid="60" grpId="0" animBg="1"/>
      <p:bldP spid="20" grpId="0" animBg="1"/>
      <p:bldP spid="21" grpId="0" animBg="1"/>
      <p:bldP spid="24" grpId="0" animBg="1"/>
      <p:bldP spid="25" grpId="0" animBg="1"/>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4" name="Immagine 3"/>
          <p:cNvPicPr>
            <a:picLocks noChangeAspect="1"/>
          </p:cNvPicPr>
          <p:nvPr/>
        </p:nvPicPr>
        <p:blipFill>
          <a:blip r:embed="rId3" cstate="print"/>
          <a:stretch>
            <a:fillRect/>
          </a:stretch>
        </p:blipFill>
        <p:spPr>
          <a:xfrm>
            <a:off x="3840480" y="835660"/>
            <a:ext cx="5303520" cy="6073140"/>
          </a:xfrm>
          <a:prstGeom prst="rect">
            <a:avLst/>
          </a:prstGeom>
        </p:spPr>
      </p:pic>
      <p:sp>
        <p:nvSpPr>
          <p:cNvPr id="13" name="CasellaDiTesto 12"/>
          <p:cNvSpPr txBox="1"/>
          <p:nvPr/>
        </p:nvSpPr>
        <p:spPr>
          <a:xfrm>
            <a:off x="110071" y="855120"/>
            <a:ext cx="4030133" cy="707886"/>
          </a:xfrm>
          <a:prstGeom prst="rect">
            <a:avLst/>
          </a:prstGeom>
          <a:noFill/>
        </p:spPr>
        <p:txBody>
          <a:bodyPr wrap="square" rtlCol="0">
            <a:spAutoFit/>
          </a:bodyPr>
          <a:lstStyle/>
          <a:p>
            <a:pPr algn="ctr"/>
            <a:r>
              <a:rPr lang="en-GB" sz="2000" dirty="0">
                <a:solidFill>
                  <a:schemeClr val="tx1"/>
                </a:solidFill>
                <a:effectLst/>
                <a:latin typeface="Calibri" pitchFamily="34" charset="0"/>
              </a:rPr>
              <a:t>Let us give a look on the average Cratonic Geotherm</a:t>
            </a:r>
          </a:p>
        </p:txBody>
      </p:sp>
      <p:sp>
        <p:nvSpPr>
          <p:cNvPr id="14" name="CasellaDiTesto 13"/>
          <p:cNvSpPr txBox="1"/>
          <p:nvPr/>
        </p:nvSpPr>
        <p:spPr>
          <a:xfrm>
            <a:off x="0" y="1566305"/>
            <a:ext cx="4182533" cy="830997"/>
          </a:xfrm>
          <a:prstGeom prst="rect">
            <a:avLst/>
          </a:prstGeom>
          <a:noFill/>
        </p:spPr>
        <p:txBody>
          <a:bodyPr wrap="square" rtlCol="0">
            <a:spAutoFit/>
          </a:bodyPr>
          <a:lstStyle/>
          <a:p>
            <a:pPr algn="ctr"/>
            <a:r>
              <a:rPr lang="en-GB" sz="2400" dirty="0">
                <a:solidFill>
                  <a:srgbClr val="FF0000"/>
                </a:solidFill>
                <a:effectLst/>
                <a:latin typeface="Calibri" pitchFamily="34" charset="0"/>
              </a:rPr>
              <a:t>Why is there a kink in the geotherm?</a:t>
            </a:r>
          </a:p>
        </p:txBody>
      </p:sp>
      <p:sp>
        <p:nvSpPr>
          <p:cNvPr id="16" name="CasellaDiTesto 15"/>
          <p:cNvSpPr txBox="1"/>
          <p:nvPr/>
        </p:nvSpPr>
        <p:spPr>
          <a:xfrm>
            <a:off x="317500" y="2446829"/>
            <a:ext cx="3644900" cy="1200329"/>
          </a:xfrm>
          <a:prstGeom prst="rect">
            <a:avLst/>
          </a:prstGeom>
          <a:noFill/>
        </p:spPr>
        <p:txBody>
          <a:bodyPr wrap="square" rtlCol="0">
            <a:spAutoFit/>
          </a:bodyPr>
          <a:lstStyle/>
          <a:p>
            <a:r>
              <a:rPr lang="en-GB" dirty="0">
                <a:solidFill>
                  <a:schemeClr val="tx1"/>
                </a:solidFill>
                <a:effectLst/>
                <a:latin typeface="Calibri" pitchFamily="34" charset="0"/>
              </a:rPr>
              <a:t>In the lower part of the geotherm, the heat is transferred by convection (i.e., we are in the convecting part of the mantle).</a:t>
            </a:r>
            <a:endParaRPr lang="en-GB" i="1" dirty="0">
              <a:solidFill>
                <a:schemeClr val="tx1"/>
              </a:solidFill>
              <a:effectLst/>
              <a:latin typeface="Calibri" pitchFamily="34" charset="0"/>
            </a:endParaRPr>
          </a:p>
        </p:txBody>
      </p:sp>
      <p:sp>
        <p:nvSpPr>
          <p:cNvPr id="18" name="CasellaDiTesto 17"/>
          <p:cNvSpPr txBox="1"/>
          <p:nvPr/>
        </p:nvSpPr>
        <p:spPr>
          <a:xfrm>
            <a:off x="317499" y="3877692"/>
            <a:ext cx="3435351" cy="646331"/>
          </a:xfrm>
          <a:prstGeom prst="rect">
            <a:avLst/>
          </a:prstGeom>
          <a:noFill/>
        </p:spPr>
        <p:txBody>
          <a:bodyPr wrap="square" rtlCol="0">
            <a:spAutoFit/>
          </a:bodyPr>
          <a:lstStyle/>
          <a:p>
            <a:r>
              <a:rPr lang="en-GB" dirty="0">
                <a:solidFill>
                  <a:schemeClr val="tx1"/>
                </a:solidFill>
                <a:effectLst/>
                <a:latin typeface="Calibri" pitchFamily="34" charset="0"/>
              </a:rPr>
              <a:t>Do here the geotherm and the adiabat match?</a:t>
            </a:r>
            <a:endParaRPr lang="en-GB" i="1" dirty="0">
              <a:solidFill>
                <a:schemeClr val="tx1"/>
              </a:solidFill>
              <a:effectLst/>
              <a:latin typeface="Calibri" pitchFamily="34" charset="0"/>
            </a:endParaRPr>
          </a:p>
        </p:txBody>
      </p:sp>
      <p:sp>
        <p:nvSpPr>
          <p:cNvPr id="19" name="Figura a mano libera 18"/>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sp>
        <p:nvSpPr>
          <p:cNvPr id="21" name="CasellaDiTesto 20"/>
          <p:cNvSpPr txBox="1"/>
          <p:nvPr/>
        </p:nvSpPr>
        <p:spPr>
          <a:xfrm>
            <a:off x="317499" y="5799655"/>
            <a:ext cx="3865033" cy="646331"/>
          </a:xfrm>
          <a:prstGeom prst="rect">
            <a:avLst/>
          </a:prstGeom>
          <a:noFill/>
        </p:spPr>
        <p:txBody>
          <a:bodyPr wrap="square" rtlCol="0">
            <a:spAutoFit/>
          </a:bodyPr>
          <a:lstStyle/>
          <a:p>
            <a:r>
              <a:rPr lang="en-GB" dirty="0">
                <a:solidFill>
                  <a:schemeClr val="tx1"/>
                </a:solidFill>
                <a:effectLst/>
                <a:latin typeface="Calibri" pitchFamily="34" charset="0"/>
              </a:rPr>
              <a:t>Do here the geotherm and the adiabat match?</a:t>
            </a:r>
            <a:endParaRPr lang="en-GB" i="1" dirty="0">
              <a:solidFill>
                <a:schemeClr val="tx1"/>
              </a:solidFill>
              <a:effectLst/>
              <a:latin typeface="Calibri" pitchFamily="34" charset="0"/>
            </a:endParaRPr>
          </a:p>
        </p:txBody>
      </p:sp>
      <p:sp>
        <p:nvSpPr>
          <p:cNvPr id="22" name="CasellaDiTesto 21"/>
          <p:cNvSpPr txBox="1"/>
          <p:nvPr/>
        </p:nvSpPr>
        <p:spPr>
          <a:xfrm>
            <a:off x="317500" y="4867874"/>
            <a:ext cx="3818732" cy="923330"/>
          </a:xfrm>
          <a:prstGeom prst="rect">
            <a:avLst/>
          </a:prstGeom>
          <a:noFill/>
        </p:spPr>
        <p:txBody>
          <a:bodyPr wrap="square" rtlCol="0">
            <a:spAutoFit/>
          </a:bodyPr>
          <a:lstStyle/>
          <a:p>
            <a:r>
              <a:rPr lang="en-GB" dirty="0">
                <a:solidFill>
                  <a:schemeClr val="tx1"/>
                </a:solidFill>
                <a:effectLst/>
                <a:latin typeface="Calibri" pitchFamily="34" charset="0"/>
              </a:rPr>
              <a:t>In the shallow part of the geotherm, the decrease of T with P is much higher (i.e., superadiabatic condition).</a:t>
            </a:r>
            <a:endParaRPr lang="en-GB" i="1" dirty="0">
              <a:solidFill>
                <a:schemeClr val="tx1"/>
              </a:solidFill>
              <a:effectLst/>
              <a:latin typeface="Calibri" pitchFamily="34" charset="0"/>
            </a:endParaRPr>
          </a:p>
        </p:txBody>
      </p:sp>
      <p:sp>
        <p:nvSpPr>
          <p:cNvPr id="23" name="CasellaDiTesto 22"/>
          <p:cNvSpPr txBox="1"/>
          <p:nvPr/>
        </p:nvSpPr>
        <p:spPr>
          <a:xfrm>
            <a:off x="2112728" y="4224825"/>
            <a:ext cx="753530" cy="461665"/>
          </a:xfrm>
          <a:prstGeom prst="rect">
            <a:avLst/>
          </a:prstGeom>
          <a:noFill/>
        </p:spPr>
        <p:txBody>
          <a:bodyPr wrap="square" rtlCol="0">
            <a:spAutoFit/>
          </a:bodyPr>
          <a:lstStyle/>
          <a:p>
            <a:r>
              <a:rPr lang="en-GB" sz="2400" dirty="0">
                <a:solidFill>
                  <a:srgbClr val="FF0000"/>
                </a:solidFill>
                <a:effectLst/>
                <a:latin typeface="Calibri" pitchFamily="34" charset="0"/>
              </a:rPr>
              <a:t>YES</a:t>
            </a:r>
            <a:endParaRPr lang="en-GB" sz="2400" i="1" dirty="0">
              <a:solidFill>
                <a:srgbClr val="FF0000"/>
              </a:solidFill>
              <a:effectLst/>
              <a:latin typeface="Calibri" pitchFamily="34" charset="0"/>
            </a:endParaRPr>
          </a:p>
        </p:txBody>
      </p:sp>
      <p:sp>
        <p:nvSpPr>
          <p:cNvPr id="24" name="CasellaDiTesto 23"/>
          <p:cNvSpPr txBox="1"/>
          <p:nvPr/>
        </p:nvSpPr>
        <p:spPr>
          <a:xfrm>
            <a:off x="2159028" y="6129838"/>
            <a:ext cx="753530" cy="461665"/>
          </a:xfrm>
          <a:prstGeom prst="rect">
            <a:avLst/>
          </a:prstGeom>
          <a:noFill/>
        </p:spPr>
        <p:txBody>
          <a:bodyPr wrap="square" rtlCol="0">
            <a:spAutoFit/>
          </a:bodyPr>
          <a:lstStyle/>
          <a:p>
            <a:r>
              <a:rPr lang="en-GB" sz="2400">
                <a:solidFill>
                  <a:srgbClr val="FF0000"/>
                </a:solidFill>
                <a:effectLst/>
                <a:latin typeface="Calibri" pitchFamily="34" charset="0"/>
              </a:rPr>
              <a:t>NO</a:t>
            </a:r>
            <a:endParaRPr lang="en-GB" sz="2400" i="1">
              <a:solidFill>
                <a:srgbClr val="FF0000"/>
              </a:solidFill>
              <a:effectLst/>
              <a:latin typeface="Calibri" pitchFamily="34" charset="0"/>
            </a:endParaRPr>
          </a:p>
        </p:txBody>
      </p:sp>
      <p:sp>
        <p:nvSpPr>
          <p:cNvPr id="25" name="CasellaDiTesto 24"/>
          <p:cNvSpPr txBox="1"/>
          <p:nvPr/>
        </p:nvSpPr>
        <p:spPr>
          <a:xfrm>
            <a:off x="7110413" y="5102233"/>
            <a:ext cx="1904999" cy="1200329"/>
          </a:xfrm>
          <a:prstGeom prst="rect">
            <a:avLst/>
          </a:prstGeom>
          <a:solidFill>
            <a:schemeClr val="bg1"/>
          </a:solidFill>
        </p:spPr>
        <p:txBody>
          <a:bodyPr wrap="square" rtlCol="0">
            <a:spAutoFit/>
          </a:bodyPr>
          <a:lstStyle/>
          <a:p>
            <a:r>
              <a:rPr lang="en-GB" dirty="0">
                <a:solidFill>
                  <a:schemeClr val="tx1"/>
                </a:solidFill>
                <a:effectLst/>
                <a:latin typeface="Calibri" pitchFamily="34" charset="0"/>
              </a:rPr>
              <a:t>Here the geothermal and the adiabatic gradients match</a:t>
            </a:r>
            <a:endParaRPr lang="en-GB" i="1" dirty="0">
              <a:solidFill>
                <a:schemeClr val="tx1"/>
              </a:solidFill>
              <a:effectLst/>
              <a:latin typeface="Calibri" pitchFamily="34" charset="0"/>
            </a:endParaRPr>
          </a:p>
        </p:txBody>
      </p:sp>
      <p:sp>
        <p:nvSpPr>
          <p:cNvPr id="26" name="CasellaDiTesto 25"/>
          <p:cNvSpPr txBox="1"/>
          <p:nvPr/>
        </p:nvSpPr>
        <p:spPr>
          <a:xfrm>
            <a:off x="6858000" y="3783035"/>
            <a:ext cx="2157412" cy="1200329"/>
          </a:xfrm>
          <a:prstGeom prst="rect">
            <a:avLst/>
          </a:prstGeom>
          <a:solidFill>
            <a:schemeClr val="bg1"/>
          </a:solidFill>
        </p:spPr>
        <p:txBody>
          <a:bodyPr wrap="square" rtlCol="0">
            <a:spAutoFit/>
          </a:bodyPr>
          <a:lstStyle/>
          <a:p>
            <a:r>
              <a:rPr lang="en-GB" dirty="0">
                <a:solidFill>
                  <a:schemeClr val="tx1"/>
                </a:solidFill>
                <a:effectLst/>
                <a:latin typeface="Calibri" pitchFamily="34" charset="0"/>
              </a:rPr>
              <a:t>Here the geothermal and the adiabatic gradients do not match</a:t>
            </a:r>
            <a:endParaRPr lang="en-GB" i="1" dirty="0">
              <a:solidFill>
                <a:schemeClr val="tx1"/>
              </a:solidFill>
              <a:effectLst/>
              <a:latin typeface="Calibri" pitchFamily="34" charset="0"/>
            </a:endParaRPr>
          </a:p>
        </p:txBody>
      </p:sp>
      <p:sp>
        <p:nvSpPr>
          <p:cNvPr id="27" name="AutoShape 39"/>
          <p:cNvSpPr>
            <a:spLocks/>
          </p:cNvSpPr>
          <p:nvPr/>
        </p:nvSpPr>
        <p:spPr bwMode="auto">
          <a:xfrm rot="10800000">
            <a:off x="6972299" y="4914898"/>
            <a:ext cx="185207" cy="1622425"/>
          </a:xfrm>
          <a:prstGeom prst="leftBrace">
            <a:avLst>
              <a:gd name="adj1" fmla="val 79129"/>
              <a:gd name="adj2" fmla="val 50000"/>
            </a:avLst>
          </a:prstGeom>
          <a:noFill/>
          <a:ln w="28575">
            <a:solidFill>
              <a:srgbClr val="FF0000"/>
            </a:solidFill>
            <a:round/>
            <a:headEnd/>
            <a:tailEnd/>
          </a:ln>
          <a:effectLst/>
        </p:spPr>
        <p:txBody>
          <a:bodyPr wrap="none" anchor="ctr"/>
          <a:lstStyle/>
          <a:p>
            <a:pPr>
              <a:defRPr/>
            </a:pPr>
            <a:endParaRPr lang="en-GB">
              <a:latin typeface="Calibri" pitchFamily="34" charset="0"/>
            </a:endParaRPr>
          </a:p>
        </p:txBody>
      </p:sp>
      <p:sp>
        <p:nvSpPr>
          <p:cNvPr id="29" name="AutoShape 39"/>
          <p:cNvSpPr>
            <a:spLocks/>
          </p:cNvSpPr>
          <p:nvPr/>
        </p:nvSpPr>
        <p:spPr bwMode="auto">
          <a:xfrm rot="10800000">
            <a:off x="6710363" y="3886199"/>
            <a:ext cx="176212" cy="983191"/>
          </a:xfrm>
          <a:prstGeom prst="leftBrace">
            <a:avLst>
              <a:gd name="adj1" fmla="val 79129"/>
              <a:gd name="adj2" fmla="val 50000"/>
            </a:avLst>
          </a:prstGeom>
          <a:noFill/>
          <a:ln w="28575">
            <a:solidFill>
              <a:srgbClr val="FF0000"/>
            </a:solidFill>
            <a:round/>
            <a:headEnd/>
            <a:tailEnd/>
          </a:ln>
          <a:effectLst/>
        </p:spPr>
        <p:txBody>
          <a:bodyPr wrap="none" anchor="ctr"/>
          <a:lstStyle/>
          <a:p>
            <a:pPr>
              <a:defRPr/>
            </a:pPr>
            <a:endParaRPr lang="en-GB">
              <a:latin typeface="Calibri" pitchFamily="34" charset="0"/>
            </a:endParaRPr>
          </a:p>
        </p:txBody>
      </p:sp>
      <p:sp>
        <p:nvSpPr>
          <p:cNvPr id="30" name="Figura a mano libera 29"/>
          <p:cNvSpPr/>
          <p:nvPr/>
        </p:nvSpPr>
        <p:spPr bwMode="auto">
          <a:xfrm>
            <a:off x="4420187" y="2925494"/>
            <a:ext cx="2397302" cy="3569091"/>
          </a:xfrm>
          <a:custGeom>
            <a:avLst/>
            <a:gdLst>
              <a:gd name="connsiteX0" fmla="*/ 0 w 1946031"/>
              <a:gd name="connsiteY0" fmla="*/ 0 h 3317631"/>
              <a:gd name="connsiteX1" fmla="*/ 1160585 w 1946031"/>
              <a:gd name="connsiteY1" fmla="*/ 773723 h 3317631"/>
              <a:gd name="connsiteX2" fmla="*/ 1781908 w 1946031"/>
              <a:gd name="connsiteY2" fmla="*/ 1828800 h 3317631"/>
              <a:gd name="connsiteX3" fmla="*/ 1946031 w 1946031"/>
              <a:gd name="connsiteY3" fmla="*/ 3317631 h 3317631"/>
              <a:gd name="connsiteX0" fmla="*/ 0 w 2426091"/>
              <a:gd name="connsiteY0" fmla="*/ 0 h 3569091"/>
              <a:gd name="connsiteX1" fmla="*/ 1640645 w 2426091"/>
              <a:gd name="connsiteY1" fmla="*/ 1025183 h 3569091"/>
              <a:gd name="connsiteX2" fmla="*/ 2261968 w 2426091"/>
              <a:gd name="connsiteY2" fmla="*/ 2080260 h 3569091"/>
              <a:gd name="connsiteX3" fmla="*/ 2426091 w 2426091"/>
              <a:gd name="connsiteY3" fmla="*/ 3569091 h 3569091"/>
              <a:gd name="connsiteX0" fmla="*/ 0 w 2426091"/>
              <a:gd name="connsiteY0" fmla="*/ 0 h 3569091"/>
              <a:gd name="connsiteX1" fmla="*/ 1640645 w 2426091"/>
              <a:gd name="connsiteY1" fmla="*/ 1025183 h 3569091"/>
              <a:gd name="connsiteX2" fmla="*/ 2261968 w 2426091"/>
              <a:gd name="connsiteY2" fmla="*/ 2080260 h 3569091"/>
              <a:gd name="connsiteX3" fmla="*/ 2426091 w 2426091"/>
              <a:gd name="connsiteY3" fmla="*/ 3569091 h 3569091"/>
            </a:gdLst>
            <a:ahLst/>
            <a:cxnLst>
              <a:cxn ang="0">
                <a:pos x="connsiteX0" y="connsiteY0"/>
              </a:cxn>
              <a:cxn ang="0">
                <a:pos x="connsiteX1" y="connsiteY1"/>
              </a:cxn>
              <a:cxn ang="0">
                <a:pos x="connsiteX2" y="connsiteY2"/>
              </a:cxn>
              <a:cxn ang="0">
                <a:pos x="connsiteX3" y="connsiteY3"/>
              </a:cxn>
            </a:cxnLst>
            <a:rect l="l" t="t" r="r" b="b"/>
            <a:pathLst>
              <a:path w="2426091" h="3569091">
                <a:moveTo>
                  <a:pt x="0" y="0"/>
                </a:moveTo>
                <a:cubicBezTo>
                  <a:pt x="431800" y="234461"/>
                  <a:pt x="1263650" y="678473"/>
                  <a:pt x="1640645" y="1025183"/>
                </a:cubicBezTo>
                <a:cubicBezTo>
                  <a:pt x="2017640" y="1371893"/>
                  <a:pt x="2131060" y="1656275"/>
                  <a:pt x="2261968" y="2080260"/>
                </a:cubicBezTo>
                <a:cubicBezTo>
                  <a:pt x="2293816" y="2496625"/>
                  <a:pt x="2409483" y="3036668"/>
                  <a:pt x="2426091" y="3569091"/>
                </a:cubicBezTo>
              </a:path>
            </a:pathLst>
          </a:cu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1" name="CasellaDiTesto 30"/>
          <p:cNvSpPr txBox="1"/>
          <p:nvPr/>
        </p:nvSpPr>
        <p:spPr>
          <a:xfrm rot="1866589">
            <a:off x="4419362" y="2808742"/>
            <a:ext cx="1896668" cy="584775"/>
          </a:xfrm>
          <a:prstGeom prst="rect">
            <a:avLst/>
          </a:prstGeom>
          <a:noFill/>
        </p:spPr>
        <p:txBody>
          <a:bodyPr wrap="square" rtlCol="0">
            <a:spAutoFit/>
          </a:bodyPr>
          <a:lstStyle/>
          <a:p>
            <a:pPr algn="ctr"/>
            <a:r>
              <a:rPr lang="en-GB" sz="1600" dirty="0">
                <a:solidFill>
                  <a:srgbClr val="FF0000"/>
                </a:solidFill>
                <a:effectLst/>
                <a:latin typeface="Calibri" pitchFamily="34" charset="0"/>
              </a:rPr>
              <a:t>Previous (Oceanic) Geotherm</a:t>
            </a:r>
          </a:p>
        </p:txBody>
      </p:sp>
      <p:sp>
        <p:nvSpPr>
          <p:cNvPr id="2" name="Text Box 4">
            <a:extLst>
              <a:ext uri="{FF2B5EF4-FFF2-40B4-BE49-F238E27FC236}">
                <a16:creationId xmlns:a16="http://schemas.microsoft.com/office/drawing/2014/main" id="{3F92AACA-082B-71C5-E59A-5E06A034CC3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2000"/>
                                        <p:tgtEl>
                                          <p:spTgt spid="1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2000"/>
                                        <p:tgtEl>
                                          <p:spTgt spid="3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31"/>
                                        </p:tgtEl>
                                      </p:cBhvr>
                                    </p:animEffect>
                                    <p:set>
                                      <p:cBhvr>
                                        <p:cTn id="38" dur="1" fill="hold">
                                          <p:stCondLst>
                                            <p:cond delay="999"/>
                                          </p:stCondLst>
                                        </p:cTn>
                                        <p:tgtEl>
                                          <p:spTgt spid="3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30"/>
                                        </p:tgtEl>
                                      </p:cBhvr>
                                    </p:animEffect>
                                    <p:set>
                                      <p:cBhvr>
                                        <p:cTn id="41" dur="1" fill="hold">
                                          <p:stCondLst>
                                            <p:cond delay="999"/>
                                          </p:stCondLst>
                                        </p:cTn>
                                        <p:tgtEl>
                                          <p:spTgt spid="30"/>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p:bldP spid="14" grpId="0"/>
      <p:bldP spid="16" grpId="0"/>
      <p:bldP spid="18" grpId="0"/>
      <p:bldP spid="19" grpId="0" animBg="1"/>
      <p:bldP spid="20" grpId="0"/>
      <p:bldP spid="21" grpId="0"/>
      <p:bldP spid="22" grpId="0"/>
      <p:bldP spid="23" grpId="0"/>
      <p:bldP spid="24" grpId="0"/>
      <p:bldP spid="25" grpId="0" animBg="1"/>
      <p:bldP spid="26" grpId="0" animBg="1"/>
      <p:bldP spid="27" grpId="0" animBg="1"/>
      <p:bldP spid="29" grpId="0" animBg="1"/>
      <p:bldP spid="30" grpId="0" animBg="1"/>
      <p:bldP spid="30" grpId="1" animBg="1"/>
      <p:bldP spid="31" grpId="0"/>
      <p:bldP spid="31"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43" name="Immagine 42"/>
          <p:cNvPicPr>
            <a:picLocks noChangeAspect="1"/>
          </p:cNvPicPr>
          <p:nvPr/>
        </p:nvPicPr>
        <p:blipFill>
          <a:blip r:embed="rId3" cstate="print"/>
          <a:stretch>
            <a:fillRect/>
          </a:stretch>
        </p:blipFill>
        <p:spPr>
          <a:xfrm>
            <a:off x="3835062" y="835660"/>
            <a:ext cx="5303520" cy="6073140"/>
          </a:xfrm>
          <a:prstGeom prst="rect">
            <a:avLst/>
          </a:prstGeom>
        </p:spPr>
      </p:pic>
      <p:sp>
        <p:nvSpPr>
          <p:cNvPr id="30" name="CasellaDiTesto 29"/>
          <p:cNvSpPr txBox="1"/>
          <p:nvPr/>
        </p:nvSpPr>
        <p:spPr>
          <a:xfrm>
            <a:off x="352336" y="1043974"/>
            <a:ext cx="4289111" cy="400110"/>
          </a:xfrm>
          <a:prstGeom prst="rect">
            <a:avLst/>
          </a:prstGeom>
          <a:noFill/>
        </p:spPr>
        <p:txBody>
          <a:bodyPr wrap="square" rtlCol="0">
            <a:spAutoFit/>
          </a:bodyPr>
          <a:lstStyle/>
          <a:p>
            <a:r>
              <a:rPr lang="en-GB" sz="2000" dirty="0">
                <a:solidFill>
                  <a:srgbClr val="FF0000"/>
                </a:solidFill>
                <a:effectLst/>
                <a:latin typeface="Calibri" pitchFamily="34" charset="0"/>
              </a:rPr>
              <a:t>Tp</a:t>
            </a:r>
            <a:r>
              <a:rPr lang="en-GB" sz="2000" dirty="0">
                <a:solidFill>
                  <a:schemeClr val="tx1"/>
                </a:solidFill>
                <a:effectLst/>
                <a:latin typeface="Calibri" pitchFamily="34" charset="0"/>
              </a:rPr>
              <a:t> = Mantle Potential Temperature.</a:t>
            </a:r>
          </a:p>
        </p:txBody>
      </p:sp>
      <p:sp>
        <p:nvSpPr>
          <p:cNvPr id="31" name="CasellaDiTesto 30"/>
          <p:cNvSpPr txBox="1"/>
          <p:nvPr/>
        </p:nvSpPr>
        <p:spPr>
          <a:xfrm>
            <a:off x="133306" y="1602559"/>
            <a:ext cx="4049228" cy="1323439"/>
          </a:xfrm>
          <a:prstGeom prst="rect">
            <a:avLst/>
          </a:prstGeom>
          <a:noFill/>
        </p:spPr>
        <p:txBody>
          <a:bodyPr wrap="square" rtlCol="0">
            <a:spAutoFit/>
          </a:bodyPr>
          <a:lstStyle/>
          <a:p>
            <a:r>
              <a:rPr lang="en-GB" sz="2000" dirty="0">
                <a:solidFill>
                  <a:srgbClr val="0066FF"/>
                </a:solidFill>
                <a:effectLst/>
                <a:latin typeface="Calibri" pitchFamily="34" charset="0"/>
              </a:rPr>
              <a:t>AMG</a:t>
            </a:r>
            <a:r>
              <a:rPr lang="en-GB" sz="2000" dirty="0">
                <a:solidFill>
                  <a:schemeClr val="tx1"/>
                </a:solidFill>
                <a:effectLst/>
                <a:latin typeface="Calibri" pitchFamily="34" charset="0"/>
              </a:rPr>
              <a:t> = Average Mantle Geotherm (i.e., MORB-like source, not affected by thermal perturbations such as subduction or “mantle plumes”).</a:t>
            </a:r>
          </a:p>
        </p:txBody>
      </p:sp>
      <p:sp>
        <p:nvSpPr>
          <p:cNvPr id="32" name="CasellaDiTesto 31"/>
          <p:cNvSpPr txBox="1"/>
          <p:nvPr/>
        </p:nvSpPr>
        <p:spPr>
          <a:xfrm>
            <a:off x="317500" y="6066467"/>
            <a:ext cx="3585633" cy="707886"/>
          </a:xfrm>
          <a:prstGeom prst="rect">
            <a:avLst/>
          </a:prstGeom>
          <a:noFill/>
        </p:spPr>
        <p:txBody>
          <a:bodyPr wrap="square" rtlCol="0">
            <a:spAutoFit/>
          </a:bodyPr>
          <a:lstStyle/>
          <a:p>
            <a:pPr marL="541338" indent="-541338"/>
            <a:r>
              <a:rPr lang="en-GB" sz="2000" dirty="0">
                <a:solidFill>
                  <a:srgbClr val="008000"/>
                </a:solidFill>
                <a:effectLst/>
                <a:latin typeface="Calibri" pitchFamily="34" charset="0"/>
              </a:rPr>
              <a:t>T</a:t>
            </a:r>
            <a:r>
              <a:rPr lang="en-GB" sz="2000" baseline="-25000" dirty="0">
                <a:solidFill>
                  <a:srgbClr val="008000"/>
                </a:solidFill>
                <a:effectLst/>
                <a:latin typeface="Calibri" pitchFamily="34" charset="0"/>
              </a:rPr>
              <a:t>ex</a:t>
            </a:r>
            <a:r>
              <a:rPr lang="en-GB" sz="2000" dirty="0">
                <a:solidFill>
                  <a:schemeClr val="tx1"/>
                </a:solidFill>
                <a:effectLst/>
                <a:latin typeface="Calibri" pitchFamily="34" charset="0"/>
              </a:rPr>
              <a:t> = Excess Temperature of “plume” magmas.</a:t>
            </a:r>
          </a:p>
        </p:txBody>
      </p:sp>
      <p:sp>
        <p:nvSpPr>
          <p:cNvPr id="33" name="Rettangolo arrotondato 32"/>
          <p:cNvSpPr/>
          <p:nvPr/>
        </p:nvSpPr>
        <p:spPr bwMode="auto">
          <a:xfrm>
            <a:off x="5862638"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Rettangolo arrotondato 33"/>
          <p:cNvSpPr/>
          <p:nvPr/>
        </p:nvSpPr>
        <p:spPr bwMode="auto">
          <a:xfrm>
            <a:off x="7631906"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5" name="Rettangolo arrotondato 34"/>
          <p:cNvSpPr/>
          <p:nvPr/>
        </p:nvSpPr>
        <p:spPr bwMode="auto">
          <a:xfrm>
            <a:off x="6067424" y="965200"/>
            <a:ext cx="350045" cy="199231"/>
          </a:xfrm>
          <a:prstGeom prst="roundRect">
            <a:avLst/>
          </a:prstGeom>
          <a:noFill/>
          <a:ln w="1905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6" name="Rettangolo arrotondato 35"/>
          <p:cNvSpPr/>
          <p:nvPr/>
        </p:nvSpPr>
        <p:spPr bwMode="auto">
          <a:xfrm>
            <a:off x="7107237" y="5427133"/>
            <a:ext cx="377296" cy="296334"/>
          </a:xfrm>
          <a:prstGeom prst="round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142876" y="3204658"/>
            <a:ext cx="3838815" cy="1015663"/>
          </a:xfrm>
          <a:prstGeom prst="rect">
            <a:avLst/>
          </a:prstGeom>
          <a:noFill/>
        </p:spPr>
        <p:txBody>
          <a:bodyPr wrap="square" rtlCol="0">
            <a:spAutoFit/>
          </a:bodyPr>
          <a:lstStyle/>
          <a:p>
            <a:r>
              <a:rPr lang="en-GB" sz="2000" dirty="0" err="1">
                <a:solidFill>
                  <a:srgbClr val="FF0000"/>
                </a:solidFill>
                <a:effectLst/>
                <a:latin typeface="Calibri" pitchFamily="34" charset="0"/>
              </a:rPr>
              <a:t>Tp</a:t>
            </a:r>
            <a:r>
              <a:rPr lang="en-GB" sz="2000" baseline="30000" dirty="0" err="1">
                <a:solidFill>
                  <a:srgbClr val="0066FF"/>
                </a:solidFill>
                <a:effectLst/>
                <a:latin typeface="Calibri" pitchFamily="34" charset="0"/>
              </a:rPr>
              <a:t>AMG</a:t>
            </a:r>
            <a:r>
              <a:rPr lang="en-GB" sz="2000" dirty="0">
                <a:solidFill>
                  <a:schemeClr val="tx1"/>
                </a:solidFill>
                <a:effectLst/>
                <a:latin typeface="Calibri" pitchFamily="34" charset="0"/>
              </a:rPr>
              <a:t> = Mantle Potential Temperature of the convecting portion of the MORB-like mantle.</a:t>
            </a:r>
          </a:p>
        </p:txBody>
      </p:sp>
      <p:sp>
        <p:nvSpPr>
          <p:cNvPr id="24" name="CasellaDiTesto 23"/>
          <p:cNvSpPr txBox="1"/>
          <p:nvPr/>
        </p:nvSpPr>
        <p:spPr>
          <a:xfrm>
            <a:off x="127000" y="4599054"/>
            <a:ext cx="4187825" cy="1323439"/>
          </a:xfrm>
          <a:prstGeom prst="rect">
            <a:avLst/>
          </a:prstGeom>
          <a:noFill/>
        </p:spPr>
        <p:txBody>
          <a:bodyPr wrap="square" rtlCol="0">
            <a:spAutoFit/>
          </a:bodyPr>
          <a:lstStyle/>
          <a:p>
            <a:r>
              <a:rPr lang="en-GB" sz="2000" dirty="0" err="1">
                <a:solidFill>
                  <a:srgbClr val="FF0000"/>
                </a:solidFill>
                <a:effectLst/>
                <a:latin typeface="Calibri" pitchFamily="34" charset="0"/>
              </a:rPr>
              <a:t>Tp</a:t>
            </a:r>
            <a:r>
              <a:rPr lang="en-GB" sz="2000" baseline="30000" dirty="0" err="1">
                <a:solidFill>
                  <a:srgbClr val="0066FF"/>
                </a:solidFill>
                <a:effectLst/>
                <a:latin typeface="Calibri" pitchFamily="34" charset="0"/>
              </a:rPr>
              <a:t>Plume</a:t>
            </a:r>
            <a:r>
              <a:rPr lang="en-GB" sz="2000" dirty="0">
                <a:solidFill>
                  <a:schemeClr val="tx1"/>
                </a:solidFill>
                <a:effectLst/>
                <a:latin typeface="Calibri" pitchFamily="34" charset="0"/>
              </a:rPr>
              <a:t> = Mantle Potential Temperature of the deepest mantle (D”) carrying the heat excess of the outer core.</a:t>
            </a:r>
          </a:p>
        </p:txBody>
      </p:sp>
      <p:sp>
        <p:nvSpPr>
          <p:cNvPr id="25" name="CasellaDiTesto 24"/>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cxnSp>
        <p:nvCxnSpPr>
          <p:cNvPr id="22" name="Connettore 1 21"/>
          <p:cNvCxnSpPr/>
          <p:nvPr/>
        </p:nvCxnSpPr>
        <p:spPr bwMode="auto">
          <a:xfrm flipV="1">
            <a:off x="1885950" y="3856567"/>
            <a:ext cx="1512000" cy="0"/>
          </a:xfrm>
          <a:prstGeom prst="line">
            <a:avLst/>
          </a:prstGeom>
          <a:noFill/>
          <a:ln w="28575" cap="flat" cmpd="sng" algn="ctr">
            <a:solidFill>
              <a:srgbClr val="FF0000"/>
            </a:solidFill>
            <a:prstDash val="solid"/>
            <a:round/>
            <a:headEnd type="none" w="med" len="med"/>
            <a:tailEnd type="none" w="med" len="med"/>
          </a:ln>
          <a:effectLst/>
        </p:spPr>
      </p:cxnSp>
      <p:cxnSp>
        <p:nvCxnSpPr>
          <p:cNvPr id="23" name="Connettore 1 22"/>
          <p:cNvCxnSpPr/>
          <p:nvPr/>
        </p:nvCxnSpPr>
        <p:spPr bwMode="auto">
          <a:xfrm flipV="1">
            <a:off x="247649" y="4169834"/>
            <a:ext cx="3384000" cy="0"/>
          </a:xfrm>
          <a:prstGeom prst="line">
            <a:avLst/>
          </a:prstGeom>
          <a:noFill/>
          <a:ln w="28575" cap="flat" cmpd="sng" algn="ctr">
            <a:solidFill>
              <a:srgbClr val="FF0000"/>
            </a:solidFill>
            <a:prstDash val="solid"/>
            <a:round/>
            <a:headEnd type="none" w="med" len="med"/>
            <a:tailEnd type="none" w="med" len="med"/>
          </a:ln>
          <a:effectLst/>
        </p:spPr>
      </p:cxnSp>
      <p:cxnSp>
        <p:nvCxnSpPr>
          <p:cNvPr id="27" name="Connettore 1 26"/>
          <p:cNvCxnSpPr/>
          <p:nvPr/>
        </p:nvCxnSpPr>
        <p:spPr bwMode="auto">
          <a:xfrm flipH="1" flipV="1">
            <a:off x="5579533" y="1735667"/>
            <a:ext cx="502600" cy="4775557"/>
          </a:xfrm>
          <a:prstGeom prst="line">
            <a:avLst/>
          </a:prstGeom>
          <a:noFill/>
          <a:ln w="28575" cap="flat" cmpd="sng" algn="ctr">
            <a:solidFill>
              <a:srgbClr val="FF0000"/>
            </a:solidFill>
            <a:prstDash val="solid"/>
            <a:round/>
            <a:headEnd type="none" w="med" len="med"/>
            <a:tailEnd type="none" w="med" len="med"/>
          </a:ln>
          <a:effectLst/>
        </p:spPr>
      </p:cxnSp>
      <p:sp>
        <p:nvSpPr>
          <p:cNvPr id="39" name="Text Box 79"/>
          <p:cNvSpPr txBox="1">
            <a:spLocks noChangeArrowheads="1"/>
          </p:cNvSpPr>
          <p:nvPr/>
        </p:nvSpPr>
        <p:spPr bwMode="auto">
          <a:xfrm>
            <a:off x="5164654" y="1478314"/>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FF0000"/>
                </a:solidFill>
                <a:effectLst/>
                <a:latin typeface="Calibri" pitchFamily="34" charset="0"/>
              </a:rPr>
              <a:t>~1280</a:t>
            </a:r>
          </a:p>
        </p:txBody>
      </p:sp>
      <p:sp>
        <p:nvSpPr>
          <p:cNvPr id="41" name="Text Box 79"/>
          <p:cNvSpPr txBox="1">
            <a:spLocks noChangeArrowheads="1"/>
          </p:cNvSpPr>
          <p:nvPr/>
        </p:nvSpPr>
        <p:spPr bwMode="auto">
          <a:xfrm>
            <a:off x="6333051" y="911049"/>
            <a:ext cx="1032948"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0000FF"/>
                </a:solidFill>
                <a:effectLst/>
                <a:latin typeface="Calibri" pitchFamily="34" charset="0"/>
              </a:rPr>
              <a:t>~1440 °C</a:t>
            </a:r>
          </a:p>
        </p:txBody>
      </p:sp>
      <p:cxnSp>
        <p:nvCxnSpPr>
          <p:cNvPr id="42" name="Connettore 1 41"/>
          <p:cNvCxnSpPr/>
          <p:nvPr/>
        </p:nvCxnSpPr>
        <p:spPr bwMode="auto">
          <a:xfrm flipV="1">
            <a:off x="5793105" y="3733324"/>
            <a:ext cx="756000" cy="0"/>
          </a:xfrm>
          <a:prstGeom prst="line">
            <a:avLst/>
          </a:prstGeom>
          <a:noFill/>
          <a:ln w="28575" cap="flat" cmpd="sng" algn="ctr">
            <a:solidFill>
              <a:srgbClr val="FF0000"/>
            </a:solidFill>
            <a:prstDash val="solid"/>
            <a:round/>
            <a:headEnd type="triangle" w="med" len="med"/>
            <a:tailEnd type="triangle" w="med" len="med"/>
          </a:ln>
          <a:effectLst/>
        </p:spPr>
      </p:cxnSp>
      <p:sp>
        <p:nvSpPr>
          <p:cNvPr id="46" name="Text Box 79"/>
          <p:cNvSpPr txBox="1">
            <a:spLocks noChangeArrowheads="1"/>
          </p:cNvSpPr>
          <p:nvPr/>
        </p:nvSpPr>
        <p:spPr bwMode="auto">
          <a:xfrm>
            <a:off x="5798344" y="3429509"/>
            <a:ext cx="740569" cy="338554"/>
          </a:xfrm>
          <a:prstGeom prst="rect">
            <a:avLst/>
          </a:prstGeom>
          <a:noFill/>
          <a:ln w="9525" algn="ctr">
            <a:noFill/>
            <a:miter lim="800000"/>
            <a:headEnd/>
            <a:tailEnd/>
          </a:ln>
        </p:spPr>
        <p:txBody>
          <a:bodyPr wrap="square">
            <a:spAutoFit/>
          </a:bodyPr>
          <a:lstStyle/>
          <a:p>
            <a:pPr algn="ctr">
              <a:spcBef>
                <a:spcPct val="50000"/>
              </a:spcBef>
            </a:pPr>
            <a:r>
              <a:rPr lang="en-GB" sz="1600" b="1" dirty="0">
                <a:solidFill>
                  <a:srgbClr val="FF0000"/>
                </a:solidFill>
                <a:effectLst/>
                <a:latin typeface="Symbol" pitchFamily="18" charset="2"/>
              </a:rPr>
              <a:t>D</a:t>
            </a:r>
            <a:r>
              <a:rPr lang="en-GB" sz="1600" b="1" dirty="0">
                <a:solidFill>
                  <a:srgbClr val="FF0000"/>
                </a:solidFill>
                <a:effectLst/>
                <a:latin typeface="Calibri" pitchFamily="34" charset="0"/>
              </a:rPr>
              <a:t>T</a:t>
            </a:r>
          </a:p>
        </p:txBody>
      </p:sp>
      <p:sp>
        <p:nvSpPr>
          <p:cNvPr id="47" name="Text Box 79"/>
          <p:cNvSpPr txBox="1">
            <a:spLocks noChangeArrowheads="1"/>
          </p:cNvSpPr>
          <p:nvPr/>
        </p:nvSpPr>
        <p:spPr bwMode="auto">
          <a:xfrm>
            <a:off x="5792915" y="3758121"/>
            <a:ext cx="756190" cy="307777"/>
          </a:xfrm>
          <a:prstGeom prst="rect">
            <a:avLst/>
          </a:prstGeom>
          <a:noFill/>
          <a:ln w="9525" algn="ctr">
            <a:noFill/>
            <a:miter lim="800000"/>
            <a:headEnd/>
            <a:tailEnd/>
          </a:ln>
        </p:spPr>
        <p:txBody>
          <a:bodyPr wrap="square">
            <a:spAutoFit/>
          </a:bodyPr>
          <a:lstStyle/>
          <a:p>
            <a:pPr algn="ctr">
              <a:spcBef>
                <a:spcPct val="50000"/>
              </a:spcBef>
            </a:pPr>
            <a:r>
              <a:rPr lang="en-GB" sz="1400" b="1" dirty="0">
                <a:solidFill>
                  <a:srgbClr val="FF0000"/>
                </a:solidFill>
                <a:effectLst/>
                <a:latin typeface="Calibri" pitchFamily="34" charset="0"/>
              </a:rPr>
              <a:t>~160 °C</a:t>
            </a:r>
          </a:p>
        </p:txBody>
      </p:sp>
      <p:sp>
        <p:nvSpPr>
          <p:cNvPr id="48" name="Figura a mano libera 47"/>
          <p:cNvSpPr/>
          <p:nvPr/>
        </p:nvSpPr>
        <p:spPr bwMode="auto">
          <a:xfrm>
            <a:off x="5862638" y="1301751"/>
            <a:ext cx="492918" cy="419100"/>
          </a:xfrm>
          <a:custGeom>
            <a:avLst/>
            <a:gdLst>
              <a:gd name="connsiteX0" fmla="*/ 57150 w 511704"/>
              <a:gd name="connsiteY0" fmla="*/ 0 h 425450"/>
              <a:gd name="connsiteX1" fmla="*/ 28575 w 511704"/>
              <a:gd name="connsiteY1" fmla="*/ 53975 h 425450"/>
              <a:gd name="connsiteX2" fmla="*/ 228600 w 511704"/>
              <a:gd name="connsiteY2" fmla="*/ 101600 h 425450"/>
              <a:gd name="connsiteX3" fmla="*/ 422275 w 511704"/>
              <a:gd name="connsiteY3" fmla="*/ 184150 h 425450"/>
              <a:gd name="connsiteX4" fmla="*/ 498475 w 511704"/>
              <a:gd name="connsiteY4" fmla="*/ 346075 h 425450"/>
              <a:gd name="connsiteX5" fmla="*/ 501650 w 511704"/>
              <a:gd name="connsiteY5" fmla="*/ 425450 h 425450"/>
              <a:gd name="connsiteX0" fmla="*/ 57150 w 508529"/>
              <a:gd name="connsiteY0" fmla="*/ 0 h 425450"/>
              <a:gd name="connsiteX1" fmla="*/ 28575 w 508529"/>
              <a:gd name="connsiteY1" fmla="*/ 53975 h 425450"/>
              <a:gd name="connsiteX2" fmla="*/ 228600 w 508529"/>
              <a:gd name="connsiteY2" fmla="*/ 101600 h 425450"/>
              <a:gd name="connsiteX3" fmla="*/ 422275 w 508529"/>
              <a:gd name="connsiteY3" fmla="*/ 184150 h 425450"/>
              <a:gd name="connsiteX4" fmla="*/ 495300 w 508529"/>
              <a:gd name="connsiteY4" fmla="*/ 349250 h 425450"/>
              <a:gd name="connsiteX5" fmla="*/ 501650 w 508529"/>
              <a:gd name="connsiteY5" fmla="*/ 425450 h 425450"/>
              <a:gd name="connsiteX0" fmla="*/ 57150 w 509852"/>
              <a:gd name="connsiteY0" fmla="*/ 0 h 438150"/>
              <a:gd name="connsiteX1" fmla="*/ 28575 w 509852"/>
              <a:gd name="connsiteY1" fmla="*/ 53975 h 438150"/>
              <a:gd name="connsiteX2" fmla="*/ 228600 w 509852"/>
              <a:gd name="connsiteY2" fmla="*/ 101600 h 438150"/>
              <a:gd name="connsiteX3" fmla="*/ 422275 w 509852"/>
              <a:gd name="connsiteY3" fmla="*/ 184150 h 438150"/>
              <a:gd name="connsiteX4" fmla="*/ 495300 w 509852"/>
              <a:gd name="connsiteY4" fmla="*/ 349250 h 438150"/>
              <a:gd name="connsiteX5" fmla="*/ 504825 w 509852"/>
              <a:gd name="connsiteY5"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54038"/>
              <a:gd name="connsiteY0" fmla="*/ 0 h 438150"/>
              <a:gd name="connsiteX1" fmla="*/ 28575 w 554038"/>
              <a:gd name="connsiteY1" fmla="*/ 53975 h 438150"/>
              <a:gd name="connsiteX2" fmla="*/ 228600 w 554038"/>
              <a:gd name="connsiteY2" fmla="*/ 101600 h 438150"/>
              <a:gd name="connsiteX3" fmla="*/ 422275 w 554038"/>
              <a:gd name="connsiteY3" fmla="*/ 184150 h 438150"/>
              <a:gd name="connsiteX4" fmla="*/ 504825 w 554038"/>
              <a:gd name="connsiteY4" fmla="*/ 438150 h 438150"/>
              <a:gd name="connsiteX0" fmla="*/ 57150 w 422275"/>
              <a:gd name="connsiteY0" fmla="*/ 0 h 184150"/>
              <a:gd name="connsiteX1" fmla="*/ 28575 w 422275"/>
              <a:gd name="connsiteY1" fmla="*/ 53975 h 184150"/>
              <a:gd name="connsiteX2" fmla="*/ 228600 w 422275"/>
              <a:gd name="connsiteY2" fmla="*/ 101600 h 184150"/>
              <a:gd name="connsiteX3" fmla="*/ 422275 w 422275"/>
              <a:gd name="connsiteY3" fmla="*/ 184150 h 184150"/>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35983 w 515408"/>
              <a:gd name="connsiteY0" fmla="*/ 0 h 419100"/>
              <a:gd name="connsiteX1" fmla="*/ 32808 w 515408"/>
              <a:gd name="connsiteY1" fmla="*/ 25400 h 419100"/>
              <a:gd name="connsiteX2" fmla="*/ 232833 w 515408"/>
              <a:gd name="connsiteY2" fmla="*/ 73025 h 419100"/>
              <a:gd name="connsiteX3" fmla="*/ 515408 w 515408"/>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515408" h="419100">
                <a:moveTo>
                  <a:pt x="35983" y="0"/>
                </a:moveTo>
                <a:cubicBezTo>
                  <a:pt x="7408" y="18521"/>
                  <a:pt x="0" y="13229"/>
                  <a:pt x="32808" y="25400"/>
                </a:cubicBezTo>
                <a:cubicBezTo>
                  <a:pt x="65616" y="37571"/>
                  <a:pt x="136525" y="61383"/>
                  <a:pt x="232833" y="73025"/>
                </a:cubicBezTo>
                <a:cubicBezTo>
                  <a:pt x="408516" y="129117"/>
                  <a:pt x="482070" y="156633"/>
                  <a:pt x="515408" y="419100"/>
                </a:cubicBezTo>
              </a:path>
            </a:pathLst>
          </a:custGeom>
          <a:no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5" name="Text Box 79"/>
          <p:cNvSpPr txBox="1">
            <a:spLocks noChangeArrowheads="1"/>
          </p:cNvSpPr>
          <p:nvPr/>
        </p:nvSpPr>
        <p:spPr bwMode="auto">
          <a:xfrm>
            <a:off x="8134348" y="911049"/>
            <a:ext cx="985837"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0000FF"/>
                </a:solidFill>
                <a:effectLst/>
                <a:latin typeface="Calibri" pitchFamily="34" charset="0"/>
              </a:rPr>
              <a:t>~1720°C</a:t>
            </a:r>
          </a:p>
        </p:txBody>
      </p:sp>
      <p:cxnSp>
        <p:nvCxnSpPr>
          <p:cNvPr id="56" name="Connettore 1 55"/>
          <p:cNvCxnSpPr/>
          <p:nvPr/>
        </p:nvCxnSpPr>
        <p:spPr bwMode="auto">
          <a:xfrm flipV="1">
            <a:off x="6776085" y="5805964"/>
            <a:ext cx="1028700" cy="0"/>
          </a:xfrm>
          <a:prstGeom prst="line">
            <a:avLst/>
          </a:prstGeom>
          <a:noFill/>
          <a:ln w="57150" cap="flat" cmpd="sng" algn="ctr">
            <a:solidFill>
              <a:srgbClr val="008000"/>
            </a:solidFill>
            <a:prstDash val="solid"/>
            <a:round/>
            <a:headEnd type="triangle" w="med" len="med"/>
            <a:tailEnd type="triangle" w="med" len="med"/>
          </a:ln>
          <a:effectLst/>
        </p:spPr>
      </p:cxnSp>
      <p:sp>
        <p:nvSpPr>
          <p:cNvPr id="57" name="Text Box 79"/>
          <p:cNvSpPr txBox="1">
            <a:spLocks noChangeArrowheads="1"/>
          </p:cNvSpPr>
          <p:nvPr/>
        </p:nvSpPr>
        <p:spPr bwMode="auto">
          <a:xfrm>
            <a:off x="7058501" y="58450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a:solidFill>
                  <a:srgbClr val="008000"/>
                </a:solidFill>
                <a:effectLst/>
                <a:latin typeface="Symbol" pitchFamily="18" charset="2"/>
              </a:rPr>
              <a:t>D</a:t>
            </a:r>
            <a:r>
              <a:rPr lang="en-GB" sz="1600" b="1" dirty="0">
                <a:solidFill>
                  <a:srgbClr val="008000"/>
                </a:solidFill>
                <a:effectLst/>
                <a:latin typeface="Calibri" pitchFamily="34" charset="0"/>
              </a:rPr>
              <a:t>T</a:t>
            </a:r>
          </a:p>
        </p:txBody>
      </p:sp>
      <p:sp>
        <p:nvSpPr>
          <p:cNvPr id="58" name="Text Box 79"/>
          <p:cNvSpPr txBox="1">
            <a:spLocks noChangeArrowheads="1"/>
          </p:cNvSpPr>
          <p:nvPr/>
        </p:nvSpPr>
        <p:spPr bwMode="auto">
          <a:xfrm>
            <a:off x="6934875" y="6082221"/>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dirty="0">
                <a:solidFill>
                  <a:srgbClr val="008000"/>
                </a:solidFill>
                <a:effectLst/>
                <a:latin typeface="Calibri" pitchFamily="34" charset="0"/>
              </a:rPr>
              <a:t>~280 °C</a:t>
            </a:r>
          </a:p>
        </p:txBody>
      </p:sp>
      <p:cxnSp>
        <p:nvCxnSpPr>
          <p:cNvPr id="59" name="Connettore 1 58"/>
          <p:cNvCxnSpPr/>
          <p:nvPr/>
        </p:nvCxnSpPr>
        <p:spPr bwMode="auto">
          <a:xfrm flipV="1">
            <a:off x="5953125" y="5234464"/>
            <a:ext cx="1836000" cy="0"/>
          </a:xfrm>
          <a:prstGeom prst="line">
            <a:avLst/>
          </a:prstGeom>
          <a:noFill/>
          <a:ln w="38100" cap="flat" cmpd="sng" algn="ctr">
            <a:solidFill>
              <a:srgbClr val="008000"/>
            </a:solidFill>
            <a:prstDash val="solid"/>
            <a:round/>
            <a:headEnd type="triangle" w="med" len="med"/>
            <a:tailEnd type="triangle" w="med" len="med"/>
          </a:ln>
          <a:effectLst/>
        </p:spPr>
      </p:cxnSp>
      <p:sp>
        <p:nvSpPr>
          <p:cNvPr id="60" name="Text Box 79"/>
          <p:cNvSpPr txBox="1">
            <a:spLocks noChangeArrowheads="1"/>
          </p:cNvSpPr>
          <p:nvPr/>
        </p:nvSpPr>
        <p:spPr bwMode="auto">
          <a:xfrm>
            <a:off x="6631781" y="49306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a:solidFill>
                  <a:srgbClr val="008000"/>
                </a:solidFill>
                <a:effectLst/>
                <a:latin typeface="Symbol" pitchFamily="18" charset="2"/>
              </a:rPr>
              <a:t>D</a:t>
            </a:r>
            <a:r>
              <a:rPr lang="en-GB" sz="1600" b="1" dirty="0">
                <a:solidFill>
                  <a:srgbClr val="008000"/>
                </a:solidFill>
                <a:effectLst/>
                <a:latin typeface="Calibri" pitchFamily="34" charset="0"/>
              </a:rPr>
              <a:t>T</a:t>
            </a:r>
          </a:p>
        </p:txBody>
      </p:sp>
      <p:sp>
        <p:nvSpPr>
          <p:cNvPr id="61" name="Text Box 79"/>
          <p:cNvSpPr txBox="1">
            <a:spLocks noChangeArrowheads="1"/>
          </p:cNvSpPr>
          <p:nvPr/>
        </p:nvSpPr>
        <p:spPr bwMode="auto">
          <a:xfrm>
            <a:off x="6875146" y="4962081"/>
            <a:ext cx="859154" cy="307777"/>
          </a:xfrm>
          <a:prstGeom prst="rect">
            <a:avLst/>
          </a:prstGeom>
          <a:noFill/>
          <a:ln w="9525" algn="ctr">
            <a:noFill/>
            <a:miter lim="800000"/>
            <a:headEnd/>
            <a:tailEnd/>
          </a:ln>
        </p:spPr>
        <p:txBody>
          <a:bodyPr wrap="square">
            <a:spAutoFit/>
          </a:bodyPr>
          <a:lstStyle/>
          <a:p>
            <a:pPr algn="r">
              <a:spcBef>
                <a:spcPct val="50000"/>
              </a:spcBef>
            </a:pPr>
            <a:r>
              <a:rPr lang="en-GB" sz="1400" b="1" dirty="0">
                <a:solidFill>
                  <a:srgbClr val="008000"/>
                </a:solidFill>
                <a:effectLst/>
                <a:latin typeface="Calibri" pitchFamily="34" charset="0"/>
              </a:rPr>
              <a:t>~440 °C</a:t>
            </a:r>
          </a:p>
        </p:txBody>
      </p:sp>
      <p:sp>
        <p:nvSpPr>
          <p:cNvPr id="40" name="Text Box 79"/>
          <p:cNvSpPr txBox="1">
            <a:spLocks noChangeArrowheads="1"/>
          </p:cNvSpPr>
          <p:nvPr/>
        </p:nvSpPr>
        <p:spPr bwMode="auto">
          <a:xfrm rot="5063585">
            <a:off x="5101258" y="5423295"/>
            <a:ext cx="1984525" cy="276999"/>
          </a:xfrm>
          <a:prstGeom prst="rect">
            <a:avLst/>
          </a:prstGeom>
          <a:noFill/>
          <a:ln w="9525" algn="ctr">
            <a:noFill/>
            <a:miter lim="800000"/>
            <a:headEnd/>
            <a:tailEnd/>
          </a:ln>
        </p:spPr>
        <p:txBody>
          <a:bodyPr wrap="square">
            <a:spAutoFit/>
          </a:bodyPr>
          <a:lstStyle/>
          <a:p>
            <a:pPr algn="r">
              <a:spcBef>
                <a:spcPct val="50000"/>
              </a:spcBef>
            </a:pPr>
            <a:r>
              <a:rPr lang="en-GB" sz="1200" dirty="0">
                <a:solidFill>
                  <a:srgbClr val="FF0000"/>
                </a:solidFill>
                <a:effectLst/>
                <a:latin typeface="Calibri" pitchFamily="34" charset="0"/>
              </a:rPr>
              <a:t>McKenzie and Bickle (1988)</a:t>
            </a:r>
          </a:p>
        </p:txBody>
      </p:sp>
      <p:sp>
        <p:nvSpPr>
          <p:cNvPr id="2" name="Text Box 4">
            <a:extLst>
              <a:ext uri="{FF2B5EF4-FFF2-40B4-BE49-F238E27FC236}">
                <a16:creationId xmlns:a16="http://schemas.microsoft.com/office/drawing/2014/main" id="{EBCEB356-BA88-6A47-496F-9469DCA05E1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1000"/>
                                        <p:tgtEl>
                                          <p:spTgt spid="22"/>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1000"/>
                                        <p:tgtEl>
                                          <p:spTgt spid="48"/>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1000"/>
                                        <p:tgtEl>
                                          <p:spTgt spid="27"/>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left)">
                                      <p:cBhvr>
                                        <p:cTn id="97" dur="500"/>
                                        <p:tgtEl>
                                          <p:spTgt spid="56"/>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left)">
                                      <p:cBhvr>
                                        <p:cTn id="110" dur="500"/>
                                        <p:tgtEl>
                                          <p:spTgt spid="59"/>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500"/>
                                        <p:tgtEl>
                                          <p:spTgt spid="60"/>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4" grpId="0" animBg="1"/>
      <p:bldP spid="35" grpId="0" animBg="1"/>
      <p:bldP spid="36" grpId="0" animBg="1"/>
      <p:bldP spid="20" grpId="0"/>
      <p:bldP spid="24" grpId="0"/>
      <p:bldP spid="39" grpId="0"/>
      <p:bldP spid="41" grpId="0"/>
      <p:bldP spid="46" grpId="0"/>
      <p:bldP spid="47" grpId="0"/>
      <p:bldP spid="48" grpId="0" animBg="1"/>
      <p:bldP spid="55" grpId="0"/>
      <p:bldP spid="57" grpId="0"/>
      <p:bldP spid="58" grpId="0"/>
      <p:bldP spid="60" grpId="0"/>
      <p:bldP spid="61"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190500" y="814756"/>
            <a:ext cx="8763000" cy="5632311"/>
          </a:xfrm>
          <a:prstGeom prst="rect">
            <a:avLst/>
          </a:prstGeom>
          <a:noFill/>
          <a:ln w="9525">
            <a:noFill/>
            <a:miter lim="800000"/>
            <a:headEnd/>
            <a:tailEnd/>
          </a:ln>
          <a:effectLst/>
        </p:spPr>
        <p:txBody>
          <a:bodyPr wrap="square">
            <a:spAutoFit/>
          </a:bodyPr>
          <a:lstStyle/>
          <a:p>
            <a:pPr>
              <a:spcAft>
                <a:spcPts val="1200"/>
              </a:spcAft>
            </a:pPr>
            <a:r>
              <a:rPr lang="en-GB" sz="2400" dirty="0">
                <a:solidFill>
                  <a:schemeClr val="bg1"/>
                </a:solidFill>
                <a:latin typeface="Calibri" pitchFamily="34" charset="0"/>
              </a:rPr>
              <a:t>The upper thermal boundary layer facilitates subduction, via thermal contraction, and the return of heterogeneity to the deep mantle.</a:t>
            </a:r>
          </a:p>
          <a:p>
            <a:pPr>
              <a:spcAft>
                <a:spcPts val="1800"/>
              </a:spcAft>
            </a:pPr>
            <a:r>
              <a:rPr lang="en-GB" sz="2400" dirty="0">
                <a:solidFill>
                  <a:schemeClr val="bg1"/>
                </a:solidFill>
                <a:latin typeface="Calibri" pitchFamily="34" charset="0"/>
              </a:rPr>
              <a:t>The accumulation of magma at the surface depends on the presence of the large density contrast with the overlying ocean and atmosphere.</a:t>
            </a:r>
          </a:p>
          <a:p>
            <a:pPr algn="ctr">
              <a:spcAft>
                <a:spcPts val="1800"/>
              </a:spcAft>
            </a:pPr>
            <a:r>
              <a:rPr lang="en-GB" sz="2800" dirty="0">
                <a:solidFill>
                  <a:srgbClr val="FFFF00"/>
                </a:solidFill>
                <a:latin typeface="Calibri" pitchFamily="34" charset="0"/>
              </a:rPr>
              <a:t>Heterogeneity produced near the surface is constantly being added via subduction back into the mantle.</a:t>
            </a:r>
          </a:p>
          <a:p>
            <a:r>
              <a:rPr lang="en-GB" sz="2400" dirty="0">
                <a:solidFill>
                  <a:schemeClr val="bg1"/>
                </a:solidFill>
                <a:latin typeface="Calibri" pitchFamily="34" charset="0"/>
              </a:rPr>
              <a:t>Some of this subducted material continues its journey around the shallow rock cycle by returning to the surface in arc magmas, but the great majority of the subducted mass, in the form of the oceanic crust and its depleted residue, continues its descent to much greater depths (but essentially it stops at the base of the Mantle Transition Zone).</a:t>
            </a:r>
            <a:endParaRPr lang="en-GB" sz="2400" dirty="0">
              <a:solidFill>
                <a:schemeClr val="bg1"/>
              </a:solidFill>
              <a:effectLst>
                <a:outerShdw blurRad="38100" dist="38100" dir="2700000" algn="tl">
                  <a:srgbClr val="000000"/>
                </a:outerShdw>
              </a:effectLst>
              <a:latin typeface="Calibri" pitchFamily="34" charset="0"/>
              <a:sym typeface="Wingdings" pitchFamily="2" charset="2"/>
            </a:endParaRPr>
          </a:p>
        </p:txBody>
      </p:sp>
      <p:sp>
        <p:nvSpPr>
          <p:cNvPr id="7182" name="Text Box 14"/>
          <p:cNvSpPr txBox="1">
            <a:spLocks noChangeArrowheads="1"/>
          </p:cNvSpPr>
          <p:nvPr/>
        </p:nvSpPr>
        <p:spPr bwMode="auto">
          <a:xfrm>
            <a:off x="1828801" y="6505575"/>
            <a:ext cx="7270750" cy="338554"/>
          </a:xfrm>
          <a:prstGeom prst="rect">
            <a:avLst/>
          </a:prstGeom>
          <a:noFill/>
          <a:ln w="9525" algn="ctr">
            <a:noFill/>
            <a:miter lim="800000"/>
            <a:headEnd/>
            <a:tailEnd/>
          </a:ln>
          <a:effectLst/>
        </p:spPr>
        <p:txBody>
          <a:bodyPr wrap="square">
            <a:spAutoFit/>
          </a:bodyPr>
          <a:lstStyle/>
          <a:p>
            <a:pPr algn="r">
              <a:spcBef>
                <a:spcPct val="50000"/>
              </a:spcBef>
              <a:defRPr/>
            </a:pPr>
            <a:r>
              <a:rPr lang="en-GB" sz="1600" dirty="0" err="1">
                <a:solidFill>
                  <a:schemeClr val="bg1"/>
                </a:solidFill>
                <a:effectLst>
                  <a:outerShdw blurRad="38100" dist="38100" dir="2700000" algn="tl">
                    <a:srgbClr val="000000"/>
                  </a:outerShdw>
                </a:effectLst>
                <a:latin typeface="Calibri" pitchFamily="34" charset="0"/>
              </a:rPr>
              <a:t>Stixrude</a:t>
            </a:r>
            <a:r>
              <a:rPr lang="en-GB" sz="1600" dirty="0">
                <a:solidFill>
                  <a:schemeClr val="bg1"/>
                </a:solidFill>
                <a:effectLst>
                  <a:outerShdw blurRad="38100" dist="38100" dir="2700000" algn="tl">
                    <a:srgbClr val="000000"/>
                  </a:outerShdw>
                </a:effectLst>
                <a:latin typeface="Calibri" pitchFamily="34" charset="0"/>
              </a:rPr>
              <a:t> and Lithgow-</a:t>
            </a:r>
            <a:r>
              <a:rPr lang="en-GB" sz="1600" dirty="0" err="1">
                <a:solidFill>
                  <a:schemeClr val="bg1"/>
                </a:solidFill>
                <a:effectLst>
                  <a:outerShdw blurRad="38100" dist="38100" dir="2700000" algn="tl">
                    <a:srgbClr val="000000"/>
                  </a:outerShdw>
                </a:effectLst>
                <a:latin typeface="Calibri" pitchFamily="34" charset="0"/>
              </a:rPr>
              <a:t>Bertelloni</a:t>
            </a:r>
            <a:r>
              <a:rPr lang="en-GB" sz="1600" dirty="0">
                <a:solidFill>
                  <a:schemeClr val="bg1"/>
                </a:solidFill>
                <a:effectLst>
                  <a:outerShdw blurRad="38100" dist="38100" dir="2700000" algn="tl">
                    <a:srgbClr val="000000"/>
                  </a:outerShdw>
                </a:effectLst>
                <a:latin typeface="Calibri" pitchFamily="34" charset="0"/>
              </a:rPr>
              <a:t>, 2012 (</a:t>
            </a:r>
            <a:r>
              <a:rPr lang="en-GB" sz="1600" dirty="0" err="1">
                <a:solidFill>
                  <a:schemeClr val="bg1"/>
                </a:solidFill>
                <a:effectLst>
                  <a:outerShdw blurRad="38100" dist="38100" dir="2700000" algn="tl">
                    <a:srgbClr val="000000"/>
                  </a:outerShdw>
                </a:effectLst>
                <a:latin typeface="Calibri" pitchFamily="34" charset="0"/>
              </a:rPr>
              <a:t>Annu</a:t>
            </a:r>
            <a:r>
              <a:rPr lang="en-GB" sz="1600" dirty="0">
                <a:solidFill>
                  <a:schemeClr val="bg1"/>
                </a:solidFill>
                <a:effectLst>
                  <a:outerShdw blurRad="38100" dist="38100" dir="2700000" algn="tl">
                    <a:srgbClr val="000000"/>
                  </a:outerShdw>
                </a:effectLst>
                <a:latin typeface="Calibri" pitchFamily="34" charset="0"/>
              </a:rPr>
              <a:t>. Rev. Earth Planet. Sci., 40, 569-595)</a:t>
            </a:r>
          </a:p>
        </p:txBody>
      </p:sp>
      <p:sp>
        <p:nvSpPr>
          <p:cNvPr id="5" name="Text Box 6"/>
          <p:cNvSpPr txBox="1">
            <a:spLocks noChangeArrowheads="1"/>
          </p:cNvSpPr>
          <p:nvPr/>
        </p:nvSpPr>
        <p:spPr bwMode="auto">
          <a:xfrm>
            <a:off x="3124200" y="12700"/>
            <a:ext cx="2895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Geotherm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3975">
                                            <p:txEl>
                                              <p:pRg st="0" end="0"/>
                                            </p:txEl>
                                          </p:spTgt>
                                        </p:tgtEl>
                                        <p:attrNameLst>
                                          <p:attrName>style.visibility</p:attrName>
                                        </p:attrNameLst>
                                      </p:cBhvr>
                                      <p:to>
                                        <p:strVal val="visible"/>
                                      </p:to>
                                    </p:set>
                                    <p:animEffect transition="in" filter="fade">
                                      <p:cBhvr>
                                        <p:cTn id="7" dur="500"/>
                                        <p:tgtEl>
                                          <p:spTgt spid="7239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3975">
                                            <p:txEl>
                                              <p:pRg st="1" end="1"/>
                                            </p:txEl>
                                          </p:spTgt>
                                        </p:tgtEl>
                                        <p:attrNameLst>
                                          <p:attrName>style.visibility</p:attrName>
                                        </p:attrNameLst>
                                      </p:cBhvr>
                                      <p:to>
                                        <p:strVal val="visible"/>
                                      </p:to>
                                    </p:set>
                                    <p:animEffect transition="in" filter="fade">
                                      <p:cBhvr>
                                        <p:cTn id="12" dur="500"/>
                                        <p:tgtEl>
                                          <p:spTgt spid="7239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3975">
                                            <p:txEl>
                                              <p:pRg st="2" end="2"/>
                                            </p:txEl>
                                          </p:spTgt>
                                        </p:tgtEl>
                                        <p:attrNameLst>
                                          <p:attrName>style.visibility</p:attrName>
                                        </p:attrNameLst>
                                      </p:cBhvr>
                                      <p:to>
                                        <p:strVal val="visible"/>
                                      </p:to>
                                    </p:set>
                                    <p:animEffect transition="in" filter="fade">
                                      <p:cBhvr>
                                        <p:cTn id="17" dur="500"/>
                                        <p:tgtEl>
                                          <p:spTgt spid="7239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3975">
                                            <p:txEl>
                                              <p:pRg st="3" end="3"/>
                                            </p:txEl>
                                          </p:spTgt>
                                        </p:tgtEl>
                                        <p:attrNameLst>
                                          <p:attrName>style.visibility</p:attrName>
                                        </p:attrNameLst>
                                      </p:cBhvr>
                                      <p:to>
                                        <p:strVal val="visible"/>
                                      </p:to>
                                    </p:set>
                                    <p:animEffect transition="in" filter="fade">
                                      <p:cBhvr>
                                        <p:cTn id="22" dur="500"/>
                                        <p:tgtEl>
                                          <p:spTgt spid="72397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82"/>
                                        </p:tgtEl>
                                        <p:attrNameLst>
                                          <p:attrName>style.visibility</p:attrName>
                                        </p:attrNameLst>
                                      </p:cBhvr>
                                      <p:to>
                                        <p:strVal val="visible"/>
                                      </p:to>
                                    </p:set>
                                    <p:animEffect transition="in" filter="fade">
                                      <p:cBhvr>
                                        <p:cTn id="25"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5" grpId="0" uiExpand="1" build="p" autoUpdateAnimBg="0"/>
      <p:bldP spid="718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0" y="835660"/>
            <a:ext cx="9144000" cy="6073140"/>
            <a:chOff x="0" y="835660"/>
            <a:chExt cx="9144000" cy="607314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43" name="Immagine 42"/>
            <p:cNvPicPr>
              <a:picLocks noChangeAspect="1"/>
            </p:cNvPicPr>
            <p:nvPr/>
          </p:nvPicPr>
          <p:blipFill>
            <a:blip r:embed="rId3" cstate="print"/>
            <a:stretch>
              <a:fillRect/>
            </a:stretch>
          </p:blipFill>
          <p:spPr>
            <a:xfrm>
              <a:off x="3835062" y="835660"/>
              <a:ext cx="5303520" cy="6073140"/>
            </a:xfrm>
            <a:prstGeom prst="rect">
              <a:avLst/>
            </a:prstGeom>
          </p:spPr>
        </p:pic>
        <p:sp>
          <p:nvSpPr>
            <p:cNvPr id="30" name="CasellaDiTesto 29"/>
            <p:cNvSpPr txBox="1"/>
            <p:nvPr/>
          </p:nvSpPr>
          <p:spPr>
            <a:xfrm>
              <a:off x="352336" y="1043974"/>
              <a:ext cx="4289111" cy="400110"/>
            </a:xfrm>
            <a:prstGeom prst="rect">
              <a:avLst/>
            </a:prstGeom>
            <a:noFill/>
          </p:spPr>
          <p:txBody>
            <a:bodyPr wrap="square" rtlCol="0">
              <a:spAutoFit/>
            </a:bodyPr>
            <a:lstStyle/>
            <a:p>
              <a:r>
                <a:rPr lang="en-GB" sz="2000" dirty="0">
                  <a:solidFill>
                    <a:srgbClr val="FF0000"/>
                  </a:solidFill>
                  <a:effectLst/>
                  <a:latin typeface="Calibri" pitchFamily="34" charset="0"/>
                </a:rPr>
                <a:t>Tp</a:t>
              </a:r>
              <a:r>
                <a:rPr lang="en-GB" sz="2000" dirty="0">
                  <a:solidFill>
                    <a:schemeClr val="tx1"/>
                  </a:solidFill>
                  <a:effectLst/>
                  <a:latin typeface="Calibri" pitchFamily="34" charset="0"/>
                </a:rPr>
                <a:t> = Mantle Potential Temperature.</a:t>
              </a:r>
            </a:p>
          </p:txBody>
        </p:sp>
        <p:sp>
          <p:nvSpPr>
            <p:cNvPr id="31" name="CasellaDiTesto 30"/>
            <p:cNvSpPr txBox="1"/>
            <p:nvPr/>
          </p:nvSpPr>
          <p:spPr>
            <a:xfrm>
              <a:off x="133306" y="1602559"/>
              <a:ext cx="4049228" cy="1323439"/>
            </a:xfrm>
            <a:prstGeom prst="rect">
              <a:avLst/>
            </a:prstGeom>
            <a:noFill/>
          </p:spPr>
          <p:txBody>
            <a:bodyPr wrap="square" rtlCol="0">
              <a:spAutoFit/>
            </a:bodyPr>
            <a:lstStyle/>
            <a:p>
              <a:r>
                <a:rPr lang="en-GB" sz="2000" dirty="0">
                  <a:solidFill>
                    <a:srgbClr val="0066FF"/>
                  </a:solidFill>
                  <a:effectLst/>
                  <a:latin typeface="Calibri" pitchFamily="34" charset="0"/>
                </a:rPr>
                <a:t>AMG</a:t>
              </a:r>
              <a:r>
                <a:rPr lang="en-GB" sz="2000" dirty="0">
                  <a:solidFill>
                    <a:schemeClr val="tx1"/>
                  </a:solidFill>
                  <a:effectLst/>
                  <a:latin typeface="Calibri" pitchFamily="34" charset="0"/>
                </a:rPr>
                <a:t> = Average Mantle Geotherm (i.e., MORB-like source, not affected by thermal perturbations such as subduction or “mantle plumes”).</a:t>
              </a:r>
            </a:p>
          </p:txBody>
        </p:sp>
        <p:sp>
          <p:nvSpPr>
            <p:cNvPr id="32" name="CasellaDiTesto 31"/>
            <p:cNvSpPr txBox="1"/>
            <p:nvPr/>
          </p:nvSpPr>
          <p:spPr>
            <a:xfrm>
              <a:off x="317500" y="6066467"/>
              <a:ext cx="3585633" cy="707886"/>
            </a:xfrm>
            <a:prstGeom prst="rect">
              <a:avLst/>
            </a:prstGeom>
            <a:noFill/>
          </p:spPr>
          <p:txBody>
            <a:bodyPr wrap="square" rtlCol="0">
              <a:spAutoFit/>
            </a:bodyPr>
            <a:lstStyle/>
            <a:p>
              <a:pPr marL="541338" indent="-541338"/>
              <a:r>
                <a:rPr lang="en-GB" sz="2000" dirty="0">
                  <a:solidFill>
                    <a:srgbClr val="008000"/>
                  </a:solidFill>
                  <a:effectLst/>
                  <a:latin typeface="Calibri" pitchFamily="34" charset="0"/>
                </a:rPr>
                <a:t>T</a:t>
              </a:r>
              <a:r>
                <a:rPr lang="en-GB" sz="2000" baseline="-25000" dirty="0">
                  <a:solidFill>
                    <a:srgbClr val="008000"/>
                  </a:solidFill>
                  <a:effectLst/>
                  <a:latin typeface="Calibri" pitchFamily="34" charset="0"/>
                </a:rPr>
                <a:t>ex</a:t>
              </a:r>
              <a:r>
                <a:rPr lang="en-GB" sz="2000" dirty="0">
                  <a:solidFill>
                    <a:schemeClr val="tx1"/>
                  </a:solidFill>
                  <a:effectLst/>
                  <a:latin typeface="Calibri" pitchFamily="34" charset="0"/>
                </a:rPr>
                <a:t> = Excess Temperature of “plume” magmas.</a:t>
              </a:r>
            </a:p>
          </p:txBody>
        </p:sp>
        <p:sp>
          <p:nvSpPr>
            <p:cNvPr id="33" name="Rettangolo arrotondato 32"/>
            <p:cNvSpPr/>
            <p:nvPr/>
          </p:nvSpPr>
          <p:spPr bwMode="auto">
            <a:xfrm>
              <a:off x="5862638"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4" name="Rettangolo arrotondato 33"/>
            <p:cNvSpPr/>
            <p:nvPr/>
          </p:nvSpPr>
          <p:spPr bwMode="auto">
            <a:xfrm>
              <a:off x="7631906" y="1019175"/>
              <a:ext cx="204787" cy="27622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5" name="Rettangolo arrotondato 34"/>
            <p:cNvSpPr/>
            <p:nvPr/>
          </p:nvSpPr>
          <p:spPr bwMode="auto">
            <a:xfrm>
              <a:off x="6067424" y="965200"/>
              <a:ext cx="350045" cy="199231"/>
            </a:xfrm>
            <a:prstGeom prst="roundRect">
              <a:avLst/>
            </a:prstGeom>
            <a:noFill/>
            <a:ln w="1905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6" name="Rettangolo arrotondato 35"/>
            <p:cNvSpPr/>
            <p:nvPr/>
          </p:nvSpPr>
          <p:spPr bwMode="auto">
            <a:xfrm>
              <a:off x="7107237" y="5427133"/>
              <a:ext cx="377296" cy="296334"/>
            </a:xfrm>
            <a:prstGeom prst="round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142876" y="3204658"/>
              <a:ext cx="3838815" cy="1015663"/>
            </a:xfrm>
            <a:prstGeom prst="rect">
              <a:avLst/>
            </a:prstGeom>
            <a:noFill/>
          </p:spPr>
          <p:txBody>
            <a:bodyPr wrap="square" rtlCol="0">
              <a:spAutoFit/>
            </a:bodyPr>
            <a:lstStyle/>
            <a:p>
              <a:r>
                <a:rPr lang="en-GB" sz="2000" dirty="0" err="1">
                  <a:solidFill>
                    <a:srgbClr val="FF0000"/>
                  </a:solidFill>
                  <a:effectLst/>
                  <a:latin typeface="Calibri" pitchFamily="34" charset="0"/>
                </a:rPr>
                <a:t>Tp</a:t>
              </a:r>
              <a:r>
                <a:rPr lang="en-GB" sz="2000" baseline="30000" dirty="0" err="1">
                  <a:solidFill>
                    <a:srgbClr val="0066FF"/>
                  </a:solidFill>
                  <a:effectLst/>
                  <a:latin typeface="Calibri" pitchFamily="34" charset="0"/>
                </a:rPr>
                <a:t>AMG</a:t>
              </a:r>
              <a:r>
                <a:rPr lang="en-GB" sz="2000" dirty="0">
                  <a:solidFill>
                    <a:schemeClr val="tx1"/>
                  </a:solidFill>
                  <a:effectLst/>
                  <a:latin typeface="Calibri" pitchFamily="34" charset="0"/>
                </a:rPr>
                <a:t> = Mantle Potential Temperature of the convecting portion of the MORB-like mantle.</a:t>
              </a:r>
            </a:p>
          </p:txBody>
        </p:sp>
        <p:sp>
          <p:nvSpPr>
            <p:cNvPr id="24" name="CasellaDiTesto 23"/>
            <p:cNvSpPr txBox="1"/>
            <p:nvPr/>
          </p:nvSpPr>
          <p:spPr>
            <a:xfrm>
              <a:off x="127000" y="4599054"/>
              <a:ext cx="4187825" cy="1323439"/>
            </a:xfrm>
            <a:prstGeom prst="rect">
              <a:avLst/>
            </a:prstGeom>
            <a:noFill/>
          </p:spPr>
          <p:txBody>
            <a:bodyPr wrap="square" rtlCol="0">
              <a:spAutoFit/>
            </a:bodyPr>
            <a:lstStyle/>
            <a:p>
              <a:r>
                <a:rPr lang="en-GB" sz="2000" dirty="0" err="1">
                  <a:solidFill>
                    <a:srgbClr val="FF0000"/>
                  </a:solidFill>
                  <a:effectLst/>
                  <a:latin typeface="Calibri" pitchFamily="34" charset="0"/>
                </a:rPr>
                <a:t>Tp</a:t>
              </a:r>
              <a:r>
                <a:rPr lang="en-GB" sz="2000" baseline="30000" dirty="0" err="1">
                  <a:solidFill>
                    <a:srgbClr val="0066FF"/>
                  </a:solidFill>
                  <a:effectLst/>
                  <a:latin typeface="Calibri" pitchFamily="34" charset="0"/>
                </a:rPr>
                <a:t>Plume</a:t>
              </a:r>
              <a:r>
                <a:rPr lang="en-GB" sz="2000" dirty="0">
                  <a:solidFill>
                    <a:schemeClr val="tx1"/>
                  </a:solidFill>
                  <a:effectLst/>
                  <a:latin typeface="Calibri" pitchFamily="34" charset="0"/>
                </a:rPr>
                <a:t> = Mantle Potential Temperature of the deepest mantle (D”) carrying the heat excess of the outer core.</a:t>
              </a:r>
            </a:p>
          </p:txBody>
        </p:sp>
        <p:sp>
          <p:nvSpPr>
            <p:cNvPr id="25" name="CasellaDiTesto 24"/>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cxnSp>
          <p:nvCxnSpPr>
            <p:cNvPr id="22" name="Connettore 1 21"/>
            <p:cNvCxnSpPr/>
            <p:nvPr/>
          </p:nvCxnSpPr>
          <p:spPr bwMode="auto">
            <a:xfrm flipV="1">
              <a:off x="1885950" y="3856567"/>
              <a:ext cx="1512000" cy="0"/>
            </a:xfrm>
            <a:prstGeom prst="line">
              <a:avLst/>
            </a:prstGeom>
            <a:noFill/>
            <a:ln w="28575" cap="flat" cmpd="sng" algn="ctr">
              <a:solidFill>
                <a:srgbClr val="FF0000"/>
              </a:solidFill>
              <a:prstDash val="solid"/>
              <a:round/>
              <a:headEnd type="none" w="med" len="med"/>
              <a:tailEnd type="none" w="med" len="med"/>
            </a:ln>
            <a:effectLst/>
          </p:spPr>
        </p:cxnSp>
        <p:cxnSp>
          <p:nvCxnSpPr>
            <p:cNvPr id="23" name="Connettore 1 22"/>
            <p:cNvCxnSpPr/>
            <p:nvPr/>
          </p:nvCxnSpPr>
          <p:spPr bwMode="auto">
            <a:xfrm flipV="1">
              <a:off x="247649" y="4169834"/>
              <a:ext cx="3384000" cy="0"/>
            </a:xfrm>
            <a:prstGeom prst="line">
              <a:avLst/>
            </a:prstGeom>
            <a:noFill/>
            <a:ln w="28575" cap="flat" cmpd="sng" algn="ctr">
              <a:solidFill>
                <a:srgbClr val="FF0000"/>
              </a:solidFill>
              <a:prstDash val="solid"/>
              <a:round/>
              <a:headEnd type="none" w="med" len="med"/>
              <a:tailEnd type="none" w="med" len="med"/>
            </a:ln>
            <a:effectLst/>
          </p:spPr>
        </p:cxnSp>
        <p:cxnSp>
          <p:nvCxnSpPr>
            <p:cNvPr id="27" name="Connettore 1 26"/>
            <p:cNvCxnSpPr/>
            <p:nvPr/>
          </p:nvCxnSpPr>
          <p:spPr bwMode="auto">
            <a:xfrm flipH="1" flipV="1">
              <a:off x="5579533" y="1735667"/>
              <a:ext cx="502600" cy="4775557"/>
            </a:xfrm>
            <a:prstGeom prst="line">
              <a:avLst/>
            </a:prstGeom>
            <a:noFill/>
            <a:ln w="28575" cap="flat" cmpd="sng" algn="ctr">
              <a:solidFill>
                <a:srgbClr val="FF0000"/>
              </a:solidFill>
              <a:prstDash val="solid"/>
              <a:round/>
              <a:headEnd type="none" w="med" len="med"/>
              <a:tailEnd type="none" w="med" len="med"/>
            </a:ln>
            <a:effectLst/>
          </p:spPr>
        </p:cxnSp>
        <p:sp>
          <p:nvSpPr>
            <p:cNvPr id="39" name="Text Box 79"/>
            <p:cNvSpPr txBox="1">
              <a:spLocks noChangeArrowheads="1"/>
            </p:cNvSpPr>
            <p:nvPr/>
          </p:nvSpPr>
          <p:spPr bwMode="auto">
            <a:xfrm>
              <a:off x="5164654" y="1478314"/>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FF0000"/>
                  </a:solidFill>
                  <a:effectLst/>
                  <a:latin typeface="Calibri" pitchFamily="34" charset="0"/>
                </a:rPr>
                <a:t>~1280</a:t>
              </a:r>
            </a:p>
          </p:txBody>
        </p:sp>
        <p:sp>
          <p:nvSpPr>
            <p:cNvPr id="40" name="Text Box 79"/>
            <p:cNvSpPr txBox="1">
              <a:spLocks noChangeArrowheads="1"/>
            </p:cNvSpPr>
            <p:nvPr/>
          </p:nvSpPr>
          <p:spPr bwMode="auto">
            <a:xfrm rot="5063585">
              <a:off x="4754563" y="5108969"/>
              <a:ext cx="2616200" cy="276999"/>
            </a:xfrm>
            <a:prstGeom prst="rect">
              <a:avLst/>
            </a:prstGeom>
            <a:noFill/>
            <a:ln w="9525" algn="ctr">
              <a:noFill/>
              <a:miter lim="800000"/>
              <a:headEnd/>
              <a:tailEnd/>
            </a:ln>
          </p:spPr>
          <p:txBody>
            <a:bodyPr wrap="square">
              <a:spAutoFit/>
            </a:bodyPr>
            <a:lstStyle/>
            <a:p>
              <a:pPr algn="r">
                <a:spcBef>
                  <a:spcPct val="50000"/>
                </a:spcBef>
              </a:pPr>
              <a:r>
                <a:rPr lang="en-GB" sz="1200">
                  <a:solidFill>
                    <a:srgbClr val="FF0000"/>
                  </a:solidFill>
                  <a:effectLst/>
                  <a:latin typeface="Calibri" pitchFamily="34" charset="0"/>
                </a:rPr>
                <a:t>McKenzie and Bickle (1988)</a:t>
              </a:r>
            </a:p>
          </p:txBody>
        </p:sp>
        <p:sp>
          <p:nvSpPr>
            <p:cNvPr id="41" name="Text Box 79"/>
            <p:cNvSpPr txBox="1">
              <a:spLocks noChangeArrowheads="1"/>
            </p:cNvSpPr>
            <p:nvPr/>
          </p:nvSpPr>
          <p:spPr bwMode="auto">
            <a:xfrm>
              <a:off x="6333051" y="911049"/>
              <a:ext cx="1032948"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0000FF"/>
                  </a:solidFill>
                  <a:effectLst/>
                  <a:latin typeface="Calibri" pitchFamily="34" charset="0"/>
                </a:rPr>
                <a:t>~1440 °C</a:t>
              </a:r>
            </a:p>
          </p:txBody>
        </p:sp>
        <p:cxnSp>
          <p:nvCxnSpPr>
            <p:cNvPr id="42" name="Connettore 1 41"/>
            <p:cNvCxnSpPr/>
            <p:nvPr/>
          </p:nvCxnSpPr>
          <p:spPr bwMode="auto">
            <a:xfrm flipV="1">
              <a:off x="5793105" y="3733324"/>
              <a:ext cx="756000" cy="0"/>
            </a:xfrm>
            <a:prstGeom prst="line">
              <a:avLst/>
            </a:prstGeom>
            <a:noFill/>
            <a:ln w="28575" cap="flat" cmpd="sng" algn="ctr">
              <a:solidFill>
                <a:srgbClr val="FF0000"/>
              </a:solidFill>
              <a:prstDash val="solid"/>
              <a:round/>
              <a:headEnd type="triangle" w="med" len="med"/>
              <a:tailEnd type="triangle" w="med" len="med"/>
            </a:ln>
            <a:effectLst/>
          </p:spPr>
        </p:cxnSp>
        <p:sp>
          <p:nvSpPr>
            <p:cNvPr id="46" name="Text Box 79"/>
            <p:cNvSpPr txBox="1">
              <a:spLocks noChangeArrowheads="1"/>
            </p:cNvSpPr>
            <p:nvPr/>
          </p:nvSpPr>
          <p:spPr bwMode="auto">
            <a:xfrm>
              <a:off x="5798344" y="3429509"/>
              <a:ext cx="740569" cy="338554"/>
            </a:xfrm>
            <a:prstGeom prst="rect">
              <a:avLst/>
            </a:prstGeom>
            <a:noFill/>
            <a:ln w="9525" algn="ctr">
              <a:noFill/>
              <a:miter lim="800000"/>
              <a:headEnd/>
              <a:tailEnd/>
            </a:ln>
          </p:spPr>
          <p:txBody>
            <a:bodyPr wrap="square">
              <a:spAutoFit/>
            </a:bodyPr>
            <a:lstStyle/>
            <a:p>
              <a:pPr algn="ctr">
                <a:spcBef>
                  <a:spcPct val="50000"/>
                </a:spcBef>
              </a:pPr>
              <a:r>
                <a:rPr lang="en-GB" sz="1600" b="1" dirty="0">
                  <a:solidFill>
                    <a:srgbClr val="FF0000"/>
                  </a:solidFill>
                  <a:effectLst/>
                  <a:latin typeface="Symbol" pitchFamily="18" charset="2"/>
                </a:rPr>
                <a:t>D</a:t>
              </a:r>
              <a:r>
                <a:rPr lang="en-GB" sz="1600" b="1" dirty="0">
                  <a:solidFill>
                    <a:srgbClr val="FF0000"/>
                  </a:solidFill>
                  <a:effectLst/>
                  <a:latin typeface="Calibri" pitchFamily="34" charset="0"/>
                </a:rPr>
                <a:t>T</a:t>
              </a:r>
            </a:p>
          </p:txBody>
        </p:sp>
        <p:sp>
          <p:nvSpPr>
            <p:cNvPr id="47" name="Text Box 79"/>
            <p:cNvSpPr txBox="1">
              <a:spLocks noChangeArrowheads="1"/>
            </p:cNvSpPr>
            <p:nvPr/>
          </p:nvSpPr>
          <p:spPr bwMode="auto">
            <a:xfrm>
              <a:off x="5792915" y="3758121"/>
              <a:ext cx="756190" cy="307777"/>
            </a:xfrm>
            <a:prstGeom prst="rect">
              <a:avLst/>
            </a:prstGeom>
            <a:noFill/>
            <a:ln w="9525" algn="ctr">
              <a:noFill/>
              <a:miter lim="800000"/>
              <a:headEnd/>
              <a:tailEnd/>
            </a:ln>
          </p:spPr>
          <p:txBody>
            <a:bodyPr wrap="square">
              <a:spAutoFit/>
            </a:bodyPr>
            <a:lstStyle/>
            <a:p>
              <a:pPr algn="ctr">
                <a:spcBef>
                  <a:spcPct val="50000"/>
                </a:spcBef>
              </a:pPr>
              <a:r>
                <a:rPr lang="en-GB" sz="1400" b="1" dirty="0">
                  <a:solidFill>
                    <a:srgbClr val="FF0000"/>
                  </a:solidFill>
                  <a:effectLst/>
                  <a:latin typeface="Calibri" pitchFamily="34" charset="0"/>
                </a:rPr>
                <a:t>~160 °C</a:t>
              </a:r>
            </a:p>
          </p:txBody>
        </p:sp>
        <p:sp>
          <p:nvSpPr>
            <p:cNvPr id="48" name="Figura a mano libera 47"/>
            <p:cNvSpPr/>
            <p:nvPr/>
          </p:nvSpPr>
          <p:spPr bwMode="auto">
            <a:xfrm>
              <a:off x="5862638" y="1301751"/>
              <a:ext cx="492918" cy="419100"/>
            </a:xfrm>
            <a:custGeom>
              <a:avLst/>
              <a:gdLst>
                <a:gd name="connsiteX0" fmla="*/ 57150 w 511704"/>
                <a:gd name="connsiteY0" fmla="*/ 0 h 425450"/>
                <a:gd name="connsiteX1" fmla="*/ 28575 w 511704"/>
                <a:gd name="connsiteY1" fmla="*/ 53975 h 425450"/>
                <a:gd name="connsiteX2" fmla="*/ 228600 w 511704"/>
                <a:gd name="connsiteY2" fmla="*/ 101600 h 425450"/>
                <a:gd name="connsiteX3" fmla="*/ 422275 w 511704"/>
                <a:gd name="connsiteY3" fmla="*/ 184150 h 425450"/>
                <a:gd name="connsiteX4" fmla="*/ 498475 w 511704"/>
                <a:gd name="connsiteY4" fmla="*/ 346075 h 425450"/>
                <a:gd name="connsiteX5" fmla="*/ 501650 w 511704"/>
                <a:gd name="connsiteY5" fmla="*/ 425450 h 425450"/>
                <a:gd name="connsiteX0" fmla="*/ 57150 w 508529"/>
                <a:gd name="connsiteY0" fmla="*/ 0 h 425450"/>
                <a:gd name="connsiteX1" fmla="*/ 28575 w 508529"/>
                <a:gd name="connsiteY1" fmla="*/ 53975 h 425450"/>
                <a:gd name="connsiteX2" fmla="*/ 228600 w 508529"/>
                <a:gd name="connsiteY2" fmla="*/ 101600 h 425450"/>
                <a:gd name="connsiteX3" fmla="*/ 422275 w 508529"/>
                <a:gd name="connsiteY3" fmla="*/ 184150 h 425450"/>
                <a:gd name="connsiteX4" fmla="*/ 495300 w 508529"/>
                <a:gd name="connsiteY4" fmla="*/ 349250 h 425450"/>
                <a:gd name="connsiteX5" fmla="*/ 501650 w 508529"/>
                <a:gd name="connsiteY5" fmla="*/ 425450 h 425450"/>
                <a:gd name="connsiteX0" fmla="*/ 57150 w 509852"/>
                <a:gd name="connsiteY0" fmla="*/ 0 h 438150"/>
                <a:gd name="connsiteX1" fmla="*/ 28575 w 509852"/>
                <a:gd name="connsiteY1" fmla="*/ 53975 h 438150"/>
                <a:gd name="connsiteX2" fmla="*/ 228600 w 509852"/>
                <a:gd name="connsiteY2" fmla="*/ 101600 h 438150"/>
                <a:gd name="connsiteX3" fmla="*/ 422275 w 509852"/>
                <a:gd name="connsiteY3" fmla="*/ 184150 h 438150"/>
                <a:gd name="connsiteX4" fmla="*/ 495300 w 509852"/>
                <a:gd name="connsiteY4" fmla="*/ 349250 h 438150"/>
                <a:gd name="connsiteX5" fmla="*/ 504825 w 509852"/>
                <a:gd name="connsiteY5"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04825"/>
                <a:gd name="connsiteY0" fmla="*/ 0 h 438150"/>
                <a:gd name="connsiteX1" fmla="*/ 28575 w 504825"/>
                <a:gd name="connsiteY1" fmla="*/ 53975 h 438150"/>
                <a:gd name="connsiteX2" fmla="*/ 228600 w 504825"/>
                <a:gd name="connsiteY2" fmla="*/ 101600 h 438150"/>
                <a:gd name="connsiteX3" fmla="*/ 422275 w 504825"/>
                <a:gd name="connsiteY3" fmla="*/ 184150 h 438150"/>
                <a:gd name="connsiteX4" fmla="*/ 504825 w 504825"/>
                <a:gd name="connsiteY4" fmla="*/ 438150 h 438150"/>
                <a:gd name="connsiteX0" fmla="*/ 57150 w 554038"/>
                <a:gd name="connsiteY0" fmla="*/ 0 h 438150"/>
                <a:gd name="connsiteX1" fmla="*/ 28575 w 554038"/>
                <a:gd name="connsiteY1" fmla="*/ 53975 h 438150"/>
                <a:gd name="connsiteX2" fmla="*/ 228600 w 554038"/>
                <a:gd name="connsiteY2" fmla="*/ 101600 h 438150"/>
                <a:gd name="connsiteX3" fmla="*/ 422275 w 554038"/>
                <a:gd name="connsiteY3" fmla="*/ 184150 h 438150"/>
                <a:gd name="connsiteX4" fmla="*/ 504825 w 554038"/>
                <a:gd name="connsiteY4" fmla="*/ 438150 h 438150"/>
                <a:gd name="connsiteX0" fmla="*/ 57150 w 422275"/>
                <a:gd name="connsiteY0" fmla="*/ 0 h 184150"/>
                <a:gd name="connsiteX1" fmla="*/ 28575 w 422275"/>
                <a:gd name="connsiteY1" fmla="*/ 53975 h 184150"/>
                <a:gd name="connsiteX2" fmla="*/ 228600 w 422275"/>
                <a:gd name="connsiteY2" fmla="*/ 101600 h 184150"/>
                <a:gd name="connsiteX3" fmla="*/ 422275 w 422275"/>
                <a:gd name="connsiteY3" fmla="*/ 184150 h 184150"/>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57150 w 511175"/>
                <a:gd name="connsiteY0" fmla="*/ 0 h 447675"/>
                <a:gd name="connsiteX1" fmla="*/ 28575 w 511175"/>
                <a:gd name="connsiteY1" fmla="*/ 53975 h 447675"/>
                <a:gd name="connsiteX2" fmla="*/ 228600 w 511175"/>
                <a:gd name="connsiteY2" fmla="*/ 101600 h 447675"/>
                <a:gd name="connsiteX3" fmla="*/ 511175 w 511175"/>
                <a:gd name="connsiteY3" fmla="*/ 447675 h 447675"/>
                <a:gd name="connsiteX0" fmla="*/ 35983 w 515408"/>
                <a:gd name="connsiteY0" fmla="*/ 0 h 419100"/>
                <a:gd name="connsiteX1" fmla="*/ 32808 w 515408"/>
                <a:gd name="connsiteY1" fmla="*/ 25400 h 419100"/>
                <a:gd name="connsiteX2" fmla="*/ 232833 w 515408"/>
                <a:gd name="connsiteY2" fmla="*/ 73025 h 419100"/>
                <a:gd name="connsiteX3" fmla="*/ 515408 w 515408"/>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515408" h="419100">
                  <a:moveTo>
                    <a:pt x="35983" y="0"/>
                  </a:moveTo>
                  <a:cubicBezTo>
                    <a:pt x="7408" y="18521"/>
                    <a:pt x="0" y="13229"/>
                    <a:pt x="32808" y="25400"/>
                  </a:cubicBezTo>
                  <a:cubicBezTo>
                    <a:pt x="65616" y="37571"/>
                    <a:pt x="136525" y="61383"/>
                    <a:pt x="232833" y="73025"/>
                  </a:cubicBezTo>
                  <a:cubicBezTo>
                    <a:pt x="408516" y="129117"/>
                    <a:pt x="482070" y="156633"/>
                    <a:pt x="515408" y="419100"/>
                  </a:cubicBezTo>
                </a:path>
              </a:pathLst>
            </a:custGeom>
            <a:no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5" name="Text Box 79"/>
            <p:cNvSpPr txBox="1">
              <a:spLocks noChangeArrowheads="1"/>
            </p:cNvSpPr>
            <p:nvPr/>
          </p:nvSpPr>
          <p:spPr bwMode="auto">
            <a:xfrm>
              <a:off x="8134348" y="911049"/>
              <a:ext cx="985837" cy="307777"/>
            </a:xfrm>
            <a:prstGeom prst="rect">
              <a:avLst/>
            </a:prstGeom>
            <a:noFill/>
            <a:ln w="9525" algn="ctr">
              <a:noFill/>
              <a:miter lim="800000"/>
              <a:headEnd/>
              <a:tailEnd/>
            </a:ln>
          </p:spPr>
          <p:txBody>
            <a:bodyPr wrap="square">
              <a:spAutoFit/>
            </a:bodyPr>
            <a:lstStyle/>
            <a:p>
              <a:pPr algn="r">
                <a:spcBef>
                  <a:spcPct val="50000"/>
                </a:spcBef>
              </a:pPr>
              <a:r>
                <a:rPr lang="en-GB" sz="1400" b="1">
                  <a:solidFill>
                    <a:srgbClr val="0000FF"/>
                  </a:solidFill>
                  <a:effectLst/>
                  <a:latin typeface="Calibri" pitchFamily="34" charset="0"/>
                </a:rPr>
                <a:t>~1720°C</a:t>
              </a:r>
            </a:p>
          </p:txBody>
        </p:sp>
        <p:cxnSp>
          <p:nvCxnSpPr>
            <p:cNvPr id="56" name="Connettore 1 55"/>
            <p:cNvCxnSpPr/>
            <p:nvPr/>
          </p:nvCxnSpPr>
          <p:spPr bwMode="auto">
            <a:xfrm flipV="1">
              <a:off x="6776085" y="5805964"/>
              <a:ext cx="1028700" cy="0"/>
            </a:xfrm>
            <a:prstGeom prst="line">
              <a:avLst/>
            </a:prstGeom>
            <a:noFill/>
            <a:ln w="57150" cap="flat" cmpd="sng" algn="ctr">
              <a:solidFill>
                <a:srgbClr val="008000"/>
              </a:solidFill>
              <a:prstDash val="solid"/>
              <a:round/>
              <a:headEnd type="triangle" w="med" len="med"/>
              <a:tailEnd type="triangle" w="med" len="med"/>
            </a:ln>
            <a:effectLst/>
          </p:spPr>
        </p:cxnSp>
        <p:sp>
          <p:nvSpPr>
            <p:cNvPr id="57" name="Text Box 79"/>
            <p:cNvSpPr txBox="1">
              <a:spLocks noChangeArrowheads="1"/>
            </p:cNvSpPr>
            <p:nvPr/>
          </p:nvSpPr>
          <p:spPr bwMode="auto">
            <a:xfrm>
              <a:off x="7058501" y="58450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a:solidFill>
                    <a:srgbClr val="008000"/>
                  </a:solidFill>
                  <a:effectLst/>
                  <a:latin typeface="Symbol" pitchFamily="18" charset="2"/>
                </a:rPr>
                <a:t>D</a:t>
              </a:r>
              <a:r>
                <a:rPr lang="en-GB" sz="1600" b="1" dirty="0">
                  <a:solidFill>
                    <a:srgbClr val="008000"/>
                  </a:solidFill>
                  <a:effectLst/>
                  <a:latin typeface="Calibri" pitchFamily="34" charset="0"/>
                </a:rPr>
                <a:t>T</a:t>
              </a:r>
            </a:p>
          </p:txBody>
        </p:sp>
        <p:sp>
          <p:nvSpPr>
            <p:cNvPr id="58" name="Text Box 79"/>
            <p:cNvSpPr txBox="1">
              <a:spLocks noChangeArrowheads="1"/>
            </p:cNvSpPr>
            <p:nvPr/>
          </p:nvSpPr>
          <p:spPr bwMode="auto">
            <a:xfrm>
              <a:off x="6934875" y="6082221"/>
              <a:ext cx="759799" cy="307777"/>
            </a:xfrm>
            <a:prstGeom prst="rect">
              <a:avLst/>
            </a:prstGeom>
            <a:noFill/>
            <a:ln w="9525" algn="ctr">
              <a:noFill/>
              <a:miter lim="800000"/>
              <a:headEnd/>
              <a:tailEnd/>
            </a:ln>
          </p:spPr>
          <p:txBody>
            <a:bodyPr wrap="square">
              <a:spAutoFit/>
            </a:bodyPr>
            <a:lstStyle/>
            <a:p>
              <a:pPr algn="r">
                <a:spcBef>
                  <a:spcPct val="50000"/>
                </a:spcBef>
              </a:pPr>
              <a:r>
                <a:rPr lang="en-GB" sz="1400" b="1" dirty="0">
                  <a:solidFill>
                    <a:srgbClr val="008000"/>
                  </a:solidFill>
                  <a:effectLst/>
                  <a:latin typeface="Calibri" pitchFamily="34" charset="0"/>
                </a:rPr>
                <a:t>~280 °C</a:t>
              </a:r>
            </a:p>
          </p:txBody>
        </p:sp>
        <p:cxnSp>
          <p:nvCxnSpPr>
            <p:cNvPr id="59" name="Connettore 1 58"/>
            <p:cNvCxnSpPr/>
            <p:nvPr/>
          </p:nvCxnSpPr>
          <p:spPr bwMode="auto">
            <a:xfrm flipV="1">
              <a:off x="5953125" y="5234464"/>
              <a:ext cx="1836000" cy="0"/>
            </a:xfrm>
            <a:prstGeom prst="line">
              <a:avLst/>
            </a:prstGeom>
            <a:noFill/>
            <a:ln w="38100" cap="flat" cmpd="sng" algn="ctr">
              <a:solidFill>
                <a:srgbClr val="008000"/>
              </a:solidFill>
              <a:prstDash val="solid"/>
              <a:round/>
              <a:headEnd type="triangle" w="med" len="med"/>
              <a:tailEnd type="triangle" w="med" len="med"/>
            </a:ln>
            <a:effectLst/>
          </p:spPr>
        </p:cxnSp>
        <p:sp>
          <p:nvSpPr>
            <p:cNvPr id="60" name="Text Box 79"/>
            <p:cNvSpPr txBox="1">
              <a:spLocks noChangeArrowheads="1"/>
            </p:cNvSpPr>
            <p:nvPr/>
          </p:nvSpPr>
          <p:spPr bwMode="auto">
            <a:xfrm>
              <a:off x="6631781" y="4930649"/>
              <a:ext cx="453293" cy="338554"/>
            </a:xfrm>
            <a:prstGeom prst="rect">
              <a:avLst/>
            </a:prstGeom>
            <a:noFill/>
            <a:ln w="9525" algn="ctr">
              <a:noFill/>
              <a:miter lim="800000"/>
              <a:headEnd/>
              <a:tailEnd/>
            </a:ln>
          </p:spPr>
          <p:txBody>
            <a:bodyPr wrap="square">
              <a:spAutoFit/>
            </a:bodyPr>
            <a:lstStyle/>
            <a:p>
              <a:pPr algn="r">
                <a:spcBef>
                  <a:spcPct val="50000"/>
                </a:spcBef>
              </a:pPr>
              <a:r>
                <a:rPr lang="en-GB" sz="1600" b="1" dirty="0">
                  <a:solidFill>
                    <a:srgbClr val="008000"/>
                  </a:solidFill>
                  <a:effectLst/>
                  <a:latin typeface="Symbol" pitchFamily="18" charset="2"/>
                </a:rPr>
                <a:t>D</a:t>
              </a:r>
              <a:r>
                <a:rPr lang="en-GB" sz="1600" b="1" dirty="0">
                  <a:solidFill>
                    <a:srgbClr val="008000"/>
                  </a:solidFill>
                  <a:effectLst/>
                  <a:latin typeface="Calibri" pitchFamily="34" charset="0"/>
                </a:rPr>
                <a:t>T</a:t>
              </a:r>
            </a:p>
          </p:txBody>
        </p:sp>
        <p:sp>
          <p:nvSpPr>
            <p:cNvPr id="61" name="Text Box 79"/>
            <p:cNvSpPr txBox="1">
              <a:spLocks noChangeArrowheads="1"/>
            </p:cNvSpPr>
            <p:nvPr/>
          </p:nvSpPr>
          <p:spPr bwMode="auto">
            <a:xfrm>
              <a:off x="6875146" y="4962081"/>
              <a:ext cx="859154" cy="307777"/>
            </a:xfrm>
            <a:prstGeom prst="rect">
              <a:avLst/>
            </a:prstGeom>
            <a:noFill/>
            <a:ln w="9525" algn="ctr">
              <a:noFill/>
              <a:miter lim="800000"/>
              <a:headEnd/>
              <a:tailEnd/>
            </a:ln>
          </p:spPr>
          <p:txBody>
            <a:bodyPr wrap="square">
              <a:spAutoFit/>
            </a:bodyPr>
            <a:lstStyle/>
            <a:p>
              <a:pPr algn="r">
                <a:spcBef>
                  <a:spcPct val="50000"/>
                </a:spcBef>
              </a:pPr>
              <a:r>
                <a:rPr lang="en-GB" sz="1400" b="1" dirty="0">
                  <a:solidFill>
                    <a:srgbClr val="008000"/>
                  </a:solidFill>
                  <a:effectLst/>
                  <a:latin typeface="Calibri" pitchFamily="34" charset="0"/>
                </a:rPr>
                <a:t>~440 °C</a:t>
              </a:r>
            </a:p>
          </p:txBody>
        </p:sp>
      </p:grpSp>
      <p:sp>
        <p:nvSpPr>
          <p:cNvPr id="5" name="Figura a mano libera 4"/>
          <p:cNvSpPr/>
          <p:nvPr/>
        </p:nvSpPr>
        <p:spPr bwMode="auto">
          <a:xfrm>
            <a:off x="123825" y="1003300"/>
            <a:ext cx="4241800" cy="5842000"/>
          </a:xfrm>
          <a:custGeom>
            <a:avLst/>
            <a:gdLst>
              <a:gd name="connsiteX0" fmla="*/ 0 w 4241800"/>
              <a:gd name="connsiteY0" fmla="*/ 25400 h 5842000"/>
              <a:gd name="connsiteX1" fmla="*/ 25400 w 4241800"/>
              <a:gd name="connsiteY1" fmla="*/ 5842000 h 5842000"/>
              <a:gd name="connsiteX2" fmla="*/ 3035300 w 4241800"/>
              <a:gd name="connsiteY2" fmla="*/ 5791200 h 5842000"/>
              <a:gd name="connsiteX3" fmla="*/ 3911600 w 4241800"/>
              <a:gd name="connsiteY3" fmla="*/ 4521200 h 5842000"/>
              <a:gd name="connsiteX4" fmla="*/ 3924300 w 4241800"/>
              <a:gd name="connsiteY4" fmla="*/ 3962400 h 5842000"/>
              <a:gd name="connsiteX5" fmla="*/ 3568700 w 4241800"/>
              <a:gd name="connsiteY5" fmla="*/ 2235200 h 5842000"/>
              <a:gd name="connsiteX6" fmla="*/ 4051300 w 4241800"/>
              <a:gd name="connsiteY6" fmla="*/ 1231900 h 5842000"/>
              <a:gd name="connsiteX7" fmla="*/ 3987800 w 4241800"/>
              <a:gd name="connsiteY7" fmla="*/ 571500 h 5842000"/>
              <a:gd name="connsiteX8" fmla="*/ 4241800 w 4241800"/>
              <a:gd name="connsiteY8" fmla="*/ 279400 h 5842000"/>
              <a:gd name="connsiteX9" fmla="*/ 4216400 w 4241800"/>
              <a:gd name="connsiteY9" fmla="*/ 0 h 5842000"/>
              <a:gd name="connsiteX10" fmla="*/ 0 w 4241800"/>
              <a:gd name="connsiteY10" fmla="*/ 2540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1800" h="5842000">
                <a:moveTo>
                  <a:pt x="0" y="25400"/>
                </a:moveTo>
                <a:lnTo>
                  <a:pt x="25400" y="5842000"/>
                </a:lnTo>
                <a:lnTo>
                  <a:pt x="3035300" y="5791200"/>
                </a:lnTo>
                <a:lnTo>
                  <a:pt x="3911600" y="4521200"/>
                </a:lnTo>
                <a:lnTo>
                  <a:pt x="3924300" y="3962400"/>
                </a:lnTo>
                <a:lnTo>
                  <a:pt x="3568700" y="2235200"/>
                </a:lnTo>
                <a:lnTo>
                  <a:pt x="4051300" y="1231900"/>
                </a:lnTo>
                <a:lnTo>
                  <a:pt x="3987800" y="571500"/>
                </a:lnTo>
                <a:lnTo>
                  <a:pt x="4241800" y="279400"/>
                </a:lnTo>
                <a:lnTo>
                  <a:pt x="4216400" y="0"/>
                </a:lnTo>
                <a:lnTo>
                  <a:pt x="0" y="254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 name="Rettangolo 5"/>
          <p:cNvSpPr/>
          <p:nvPr/>
        </p:nvSpPr>
        <p:spPr bwMode="auto">
          <a:xfrm>
            <a:off x="1507203" y="1530792"/>
            <a:ext cx="942439" cy="573506"/>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38" name="Gruppo 37"/>
          <p:cNvGrpSpPr/>
          <p:nvPr/>
        </p:nvGrpSpPr>
        <p:grpSpPr>
          <a:xfrm>
            <a:off x="64560" y="955766"/>
            <a:ext cx="3738495" cy="5651941"/>
            <a:chOff x="342138" y="955766"/>
            <a:chExt cx="3738495" cy="5651941"/>
          </a:xfrm>
        </p:grpSpPr>
        <p:sp>
          <p:nvSpPr>
            <p:cNvPr id="44" name="CasellaDiTesto 43"/>
            <p:cNvSpPr txBox="1"/>
            <p:nvPr/>
          </p:nvSpPr>
          <p:spPr bwMode="auto">
            <a:xfrm rot="16200000">
              <a:off x="49969" y="3780674"/>
              <a:ext cx="1244737" cy="369888"/>
            </a:xfrm>
            <a:prstGeom prst="rect">
              <a:avLst/>
            </a:prstGeom>
            <a:noFill/>
          </p:spPr>
          <p:txBody>
            <a:bodyPr wrap="none">
              <a:spAutoFit/>
            </a:bodyPr>
            <a:lstStyle/>
            <a:p>
              <a:pPr eaLnBrk="0" hangingPunct="0">
                <a:defRPr/>
              </a:pPr>
              <a:r>
                <a:rPr lang="en-GB" sz="1800" dirty="0">
                  <a:solidFill>
                    <a:schemeClr val="tx1"/>
                  </a:solidFill>
                  <a:effectLst/>
                  <a:latin typeface="Calibri" pitchFamily="34" charset="0"/>
                  <a:cs typeface="Arial" pitchFamily="34" charset="0"/>
                </a:rPr>
                <a:t>Depth (km)</a:t>
              </a:r>
            </a:p>
          </p:txBody>
        </p:sp>
        <p:sp>
          <p:nvSpPr>
            <p:cNvPr id="45" name="CasellaDiTesto 44"/>
            <p:cNvSpPr txBox="1"/>
            <p:nvPr/>
          </p:nvSpPr>
          <p:spPr bwMode="auto">
            <a:xfrm>
              <a:off x="2337626" y="1226749"/>
              <a:ext cx="601663" cy="337985"/>
            </a:xfrm>
            <a:prstGeom prst="rect">
              <a:avLst/>
            </a:prstGeom>
            <a:noFill/>
          </p:spPr>
          <p:txBody>
            <a:bodyPr wrap="none">
              <a:spAutoFit/>
            </a:bodyPr>
            <a:lstStyle/>
            <a:p>
              <a:pPr algn="ctr" eaLnBrk="0" hangingPunct="0">
                <a:defRPr/>
              </a:pPr>
              <a:r>
                <a:rPr lang="en-GB" sz="1600" dirty="0">
                  <a:solidFill>
                    <a:schemeClr val="tx1"/>
                  </a:solidFill>
                  <a:effectLst/>
                  <a:latin typeface="Calibri" pitchFamily="34" charset="0"/>
                  <a:cs typeface="Arial" pitchFamily="34" charset="0"/>
                </a:rPr>
                <a:t>2000</a:t>
              </a:r>
            </a:p>
          </p:txBody>
        </p:sp>
        <p:sp>
          <p:nvSpPr>
            <p:cNvPr id="49" name="CasellaDiTesto 48"/>
            <p:cNvSpPr txBox="1"/>
            <p:nvPr/>
          </p:nvSpPr>
          <p:spPr bwMode="auto">
            <a:xfrm>
              <a:off x="1724851" y="955766"/>
              <a:ext cx="1830388" cy="369252"/>
            </a:xfrm>
            <a:prstGeom prst="rect">
              <a:avLst/>
            </a:prstGeom>
            <a:noFill/>
          </p:spPr>
          <p:txBody>
            <a:bodyPr wrap="square">
              <a:spAutoFit/>
            </a:bodyPr>
            <a:lstStyle/>
            <a:p>
              <a:pPr algn="ctr" eaLnBrk="0" hangingPunct="0">
                <a:defRPr/>
              </a:pPr>
              <a:r>
                <a:rPr lang="en-GB" sz="1800" dirty="0">
                  <a:solidFill>
                    <a:schemeClr val="tx1"/>
                  </a:solidFill>
                  <a:effectLst/>
                  <a:latin typeface="Calibri" pitchFamily="34" charset="0"/>
                  <a:cs typeface="Arial" pitchFamily="34" charset="0"/>
                </a:rPr>
                <a:t>Temperature (</a:t>
              </a:r>
              <a:r>
                <a:rPr lang="en-GB" sz="1800" baseline="30000" dirty="0" err="1">
                  <a:solidFill>
                    <a:schemeClr val="tx1"/>
                  </a:solidFill>
                  <a:effectLst/>
                  <a:latin typeface="Calibri" pitchFamily="34" charset="0"/>
                  <a:cs typeface="Arial" pitchFamily="34" charset="0"/>
                </a:rPr>
                <a:t>o</a:t>
              </a:r>
              <a:r>
                <a:rPr lang="en-GB" sz="1800" dirty="0" err="1">
                  <a:solidFill>
                    <a:schemeClr val="tx1"/>
                  </a:solidFill>
                  <a:effectLst/>
                  <a:latin typeface="Calibri" pitchFamily="34" charset="0"/>
                  <a:cs typeface="Arial" pitchFamily="34" charset="0"/>
                </a:rPr>
                <a:t>C</a:t>
              </a:r>
              <a:r>
                <a:rPr lang="en-GB" sz="1800" dirty="0">
                  <a:solidFill>
                    <a:schemeClr val="tx1"/>
                  </a:solidFill>
                  <a:effectLst/>
                  <a:latin typeface="Calibri" pitchFamily="34" charset="0"/>
                  <a:cs typeface="Arial" pitchFamily="34" charset="0"/>
                </a:rPr>
                <a:t>)</a:t>
              </a:r>
            </a:p>
          </p:txBody>
        </p:sp>
        <p:sp>
          <p:nvSpPr>
            <p:cNvPr id="50" name="CasellaDiTesto 49"/>
            <p:cNvSpPr txBox="1"/>
            <p:nvPr/>
          </p:nvSpPr>
          <p:spPr bwMode="auto">
            <a:xfrm>
              <a:off x="3158363" y="1226749"/>
              <a:ext cx="601663" cy="337985"/>
            </a:xfrm>
            <a:prstGeom prst="rect">
              <a:avLst/>
            </a:prstGeom>
            <a:noFill/>
          </p:spPr>
          <p:txBody>
            <a:bodyPr wrap="none">
              <a:spAutoFit/>
            </a:bodyPr>
            <a:lstStyle/>
            <a:p>
              <a:pPr algn="ctr" eaLnBrk="0" hangingPunct="0">
                <a:defRPr/>
              </a:pPr>
              <a:r>
                <a:rPr lang="en-GB" sz="1600" dirty="0">
                  <a:solidFill>
                    <a:schemeClr val="tx1"/>
                  </a:solidFill>
                  <a:effectLst/>
                  <a:latin typeface="Calibri" pitchFamily="34" charset="0"/>
                  <a:cs typeface="Arial" pitchFamily="34" charset="0"/>
                </a:rPr>
                <a:t>3000</a:t>
              </a:r>
            </a:p>
          </p:txBody>
        </p:sp>
        <p:sp>
          <p:nvSpPr>
            <p:cNvPr id="52" name="CasellaDiTesto 51"/>
            <p:cNvSpPr txBox="1"/>
            <p:nvPr/>
          </p:nvSpPr>
          <p:spPr bwMode="auto">
            <a:xfrm>
              <a:off x="342138" y="4642332"/>
              <a:ext cx="601663" cy="337985"/>
            </a:xfrm>
            <a:prstGeom prst="rect">
              <a:avLst/>
            </a:prstGeom>
            <a:noFill/>
          </p:spPr>
          <p:txBody>
            <a:bodyPr wrap="none">
              <a:spAutoFit/>
            </a:bodyPr>
            <a:lstStyle/>
            <a:p>
              <a:pPr eaLnBrk="0" hangingPunct="0">
                <a:defRPr/>
              </a:pPr>
              <a:r>
                <a:rPr lang="en-GB" sz="1600">
                  <a:solidFill>
                    <a:schemeClr val="tx1"/>
                  </a:solidFill>
                  <a:effectLst/>
                  <a:latin typeface="Calibri" pitchFamily="34" charset="0"/>
                  <a:cs typeface="Arial" pitchFamily="34" charset="0"/>
                </a:rPr>
                <a:t>2000</a:t>
              </a:r>
            </a:p>
          </p:txBody>
        </p:sp>
        <p:cxnSp>
          <p:nvCxnSpPr>
            <p:cNvPr id="53" name="Connettore 1 13"/>
            <p:cNvCxnSpPr>
              <a:cxnSpLocks noChangeShapeType="1"/>
            </p:cNvCxnSpPr>
            <p:nvPr/>
          </p:nvCxnSpPr>
          <p:spPr bwMode="auto">
            <a:xfrm>
              <a:off x="926338" y="1905697"/>
              <a:ext cx="71438" cy="0"/>
            </a:xfrm>
            <a:prstGeom prst="line">
              <a:avLst/>
            </a:prstGeom>
            <a:noFill/>
            <a:ln w="19050">
              <a:solidFill>
                <a:schemeClr val="tx1"/>
              </a:solidFill>
              <a:round/>
              <a:headEnd/>
              <a:tailEnd/>
            </a:ln>
          </p:spPr>
        </p:cxnSp>
        <p:cxnSp>
          <p:nvCxnSpPr>
            <p:cNvPr id="54" name="Connettore 1 14"/>
            <p:cNvCxnSpPr>
              <a:cxnSpLocks noChangeShapeType="1"/>
            </p:cNvCxnSpPr>
            <p:nvPr/>
          </p:nvCxnSpPr>
          <p:spPr bwMode="auto">
            <a:xfrm>
              <a:off x="926338" y="2319617"/>
              <a:ext cx="71438" cy="0"/>
            </a:xfrm>
            <a:prstGeom prst="line">
              <a:avLst/>
            </a:prstGeom>
            <a:noFill/>
            <a:ln w="19050">
              <a:solidFill>
                <a:schemeClr val="tx1"/>
              </a:solidFill>
              <a:round/>
              <a:headEnd/>
              <a:tailEnd/>
            </a:ln>
          </p:spPr>
        </p:cxnSp>
        <p:cxnSp>
          <p:nvCxnSpPr>
            <p:cNvPr id="62" name="Connettore 1 53"/>
            <p:cNvCxnSpPr>
              <a:cxnSpLocks noChangeShapeType="1"/>
            </p:cNvCxnSpPr>
            <p:nvPr/>
          </p:nvCxnSpPr>
          <p:spPr bwMode="auto">
            <a:xfrm>
              <a:off x="926338" y="2752893"/>
              <a:ext cx="71438" cy="0"/>
            </a:xfrm>
            <a:prstGeom prst="line">
              <a:avLst/>
            </a:prstGeom>
            <a:noFill/>
            <a:ln w="19050">
              <a:solidFill>
                <a:schemeClr val="tx1"/>
              </a:solidFill>
              <a:round/>
              <a:headEnd/>
              <a:tailEnd/>
            </a:ln>
          </p:spPr>
        </p:cxnSp>
        <p:cxnSp>
          <p:nvCxnSpPr>
            <p:cNvPr id="63" name="Connettore 1 54"/>
            <p:cNvCxnSpPr>
              <a:cxnSpLocks noChangeShapeType="1"/>
            </p:cNvCxnSpPr>
            <p:nvPr/>
          </p:nvCxnSpPr>
          <p:spPr bwMode="auto">
            <a:xfrm>
              <a:off x="926338" y="3166812"/>
              <a:ext cx="71438" cy="0"/>
            </a:xfrm>
            <a:prstGeom prst="line">
              <a:avLst/>
            </a:prstGeom>
            <a:noFill/>
            <a:ln w="19050">
              <a:solidFill>
                <a:schemeClr val="tx1"/>
              </a:solidFill>
              <a:round/>
              <a:headEnd/>
              <a:tailEnd/>
            </a:ln>
          </p:spPr>
        </p:cxnSp>
        <p:cxnSp>
          <p:nvCxnSpPr>
            <p:cNvPr id="64" name="Connettore 1 55"/>
            <p:cNvCxnSpPr>
              <a:cxnSpLocks noChangeShapeType="1"/>
            </p:cNvCxnSpPr>
            <p:nvPr/>
          </p:nvCxnSpPr>
          <p:spPr bwMode="auto">
            <a:xfrm>
              <a:off x="926338" y="3565843"/>
              <a:ext cx="71438" cy="0"/>
            </a:xfrm>
            <a:prstGeom prst="line">
              <a:avLst/>
            </a:prstGeom>
            <a:noFill/>
            <a:ln w="19050">
              <a:solidFill>
                <a:schemeClr val="tx1"/>
              </a:solidFill>
              <a:round/>
              <a:headEnd/>
              <a:tailEnd/>
            </a:ln>
          </p:spPr>
        </p:cxnSp>
        <p:cxnSp>
          <p:nvCxnSpPr>
            <p:cNvPr id="65" name="Connettore 1 56"/>
            <p:cNvCxnSpPr>
              <a:cxnSpLocks noChangeShapeType="1"/>
            </p:cNvCxnSpPr>
            <p:nvPr/>
          </p:nvCxnSpPr>
          <p:spPr bwMode="auto">
            <a:xfrm>
              <a:off x="926338" y="3981252"/>
              <a:ext cx="71438" cy="0"/>
            </a:xfrm>
            <a:prstGeom prst="line">
              <a:avLst/>
            </a:prstGeom>
            <a:noFill/>
            <a:ln w="19050">
              <a:solidFill>
                <a:schemeClr val="tx1"/>
              </a:solidFill>
              <a:round/>
              <a:headEnd/>
              <a:tailEnd/>
            </a:ln>
          </p:spPr>
        </p:cxnSp>
        <p:cxnSp>
          <p:nvCxnSpPr>
            <p:cNvPr id="66" name="Connettore 1 57"/>
            <p:cNvCxnSpPr>
              <a:cxnSpLocks noChangeShapeType="1"/>
            </p:cNvCxnSpPr>
            <p:nvPr/>
          </p:nvCxnSpPr>
          <p:spPr bwMode="auto">
            <a:xfrm>
              <a:off x="926338" y="4413039"/>
              <a:ext cx="71438" cy="0"/>
            </a:xfrm>
            <a:prstGeom prst="line">
              <a:avLst/>
            </a:prstGeom>
            <a:noFill/>
            <a:ln w="19050">
              <a:solidFill>
                <a:schemeClr val="tx1"/>
              </a:solidFill>
              <a:round/>
              <a:headEnd/>
              <a:tailEnd/>
            </a:ln>
          </p:spPr>
        </p:cxnSp>
        <p:cxnSp>
          <p:nvCxnSpPr>
            <p:cNvPr id="67" name="Connettore 1 13"/>
            <p:cNvCxnSpPr>
              <a:cxnSpLocks noChangeShapeType="1"/>
            </p:cNvCxnSpPr>
            <p:nvPr/>
          </p:nvCxnSpPr>
          <p:spPr bwMode="auto">
            <a:xfrm>
              <a:off x="926338" y="4826958"/>
              <a:ext cx="71438" cy="0"/>
            </a:xfrm>
            <a:prstGeom prst="line">
              <a:avLst/>
            </a:prstGeom>
            <a:noFill/>
            <a:ln w="19050">
              <a:solidFill>
                <a:schemeClr val="tx1"/>
              </a:solidFill>
              <a:round/>
              <a:headEnd/>
              <a:tailEnd/>
            </a:ln>
          </p:spPr>
        </p:cxnSp>
        <p:cxnSp>
          <p:nvCxnSpPr>
            <p:cNvPr id="68" name="Connettore 1 14"/>
            <p:cNvCxnSpPr>
              <a:cxnSpLocks noChangeShapeType="1"/>
            </p:cNvCxnSpPr>
            <p:nvPr/>
          </p:nvCxnSpPr>
          <p:spPr bwMode="auto">
            <a:xfrm>
              <a:off x="926338" y="5240878"/>
              <a:ext cx="71438" cy="0"/>
            </a:xfrm>
            <a:prstGeom prst="line">
              <a:avLst/>
            </a:prstGeom>
            <a:noFill/>
            <a:ln w="19050">
              <a:solidFill>
                <a:schemeClr val="tx1"/>
              </a:solidFill>
              <a:round/>
              <a:headEnd/>
              <a:tailEnd/>
            </a:ln>
          </p:spPr>
        </p:cxnSp>
        <p:cxnSp>
          <p:nvCxnSpPr>
            <p:cNvPr id="69" name="Connettore 1 14"/>
            <p:cNvCxnSpPr>
              <a:cxnSpLocks noChangeShapeType="1"/>
            </p:cNvCxnSpPr>
            <p:nvPr/>
          </p:nvCxnSpPr>
          <p:spPr bwMode="auto">
            <a:xfrm>
              <a:off x="926338" y="5651820"/>
              <a:ext cx="71438" cy="0"/>
            </a:xfrm>
            <a:prstGeom prst="line">
              <a:avLst/>
            </a:prstGeom>
            <a:noFill/>
            <a:ln w="19050">
              <a:solidFill>
                <a:schemeClr val="tx1"/>
              </a:solidFill>
              <a:round/>
              <a:headEnd/>
              <a:tailEnd/>
            </a:ln>
          </p:spPr>
        </p:cxnSp>
        <p:cxnSp>
          <p:nvCxnSpPr>
            <p:cNvPr id="70" name="Connettore 1 53"/>
            <p:cNvCxnSpPr>
              <a:cxnSpLocks noChangeShapeType="1"/>
            </p:cNvCxnSpPr>
            <p:nvPr/>
          </p:nvCxnSpPr>
          <p:spPr bwMode="auto">
            <a:xfrm>
              <a:off x="926338" y="6083607"/>
              <a:ext cx="71438" cy="0"/>
            </a:xfrm>
            <a:prstGeom prst="line">
              <a:avLst/>
            </a:prstGeom>
            <a:noFill/>
            <a:ln w="19050">
              <a:solidFill>
                <a:schemeClr val="tx1"/>
              </a:solidFill>
              <a:round/>
              <a:headEnd/>
              <a:tailEnd/>
            </a:ln>
          </p:spPr>
        </p:cxnSp>
        <p:sp>
          <p:nvSpPr>
            <p:cNvPr id="71" name="CasellaDiTesto 70"/>
            <p:cNvSpPr txBox="1"/>
            <p:nvPr/>
          </p:nvSpPr>
          <p:spPr bwMode="auto">
            <a:xfrm>
              <a:off x="356426" y="6269722"/>
              <a:ext cx="601663" cy="337985"/>
            </a:xfrm>
            <a:prstGeom prst="rect">
              <a:avLst/>
            </a:prstGeom>
            <a:noFill/>
          </p:spPr>
          <p:txBody>
            <a:bodyPr wrap="none">
              <a:spAutoFit/>
            </a:bodyPr>
            <a:lstStyle/>
            <a:p>
              <a:pPr eaLnBrk="0" hangingPunct="0">
                <a:defRPr/>
              </a:pPr>
              <a:r>
                <a:rPr lang="en-GB" sz="1600">
                  <a:solidFill>
                    <a:schemeClr val="tx1"/>
                  </a:solidFill>
                  <a:effectLst/>
                  <a:latin typeface="Calibri" pitchFamily="34" charset="0"/>
                  <a:cs typeface="Arial" pitchFamily="34" charset="0"/>
                </a:rPr>
                <a:t>3000</a:t>
              </a:r>
            </a:p>
          </p:txBody>
        </p:sp>
        <p:sp>
          <p:nvSpPr>
            <p:cNvPr id="72" name="CasellaDiTesto 71"/>
            <p:cNvSpPr txBox="1"/>
            <p:nvPr/>
          </p:nvSpPr>
          <p:spPr bwMode="auto">
            <a:xfrm>
              <a:off x="359601" y="3004520"/>
              <a:ext cx="601663" cy="337985"/>
            </a:xfrm>
            <a:prstGeom prst="rect">
              <a:avLst/>
            </a:prstGeom>
            <a:noFill/>
          </p:spPr>
          <p:txBody>
            <a:bodyPr wrap="none">
              <a:spAutoFit/>
            </a:bodyPr>
            <a:lstStyle/>
            <a:p>
              <a:pPr eaLnBrk="0" hangingPunct="0">
                <a:defRPr/>
              </a:pPr>
              <a:r>
                <a:rPr lang="en-GB" sz="1600" dirty="0">
                  <a:solidFill>
                    <a:schemeClr val="tx1"/>
                  </a:solidFill>
                  <a:effectLst/>
                  <a:latin typeface="Calibri" pitchFamily="34" charset="0"/>
                  <a:cs typeface="Arial" pitchFamily="34" charset="0"/>
                </a:rPr>
                <a:t>1000</a:t>
              </a:r>
            </a:p>
          </p:txBody>
        </p:sp>
        <p:sp>
          <p:nvSpPr>
            <p:cNvPr id="73" name="CasellaDiTesto 72"/>
            <p:cNvSpPr txBox="1"/>
            <p:nvPr/>
          </p:nvSpPr>
          <p:spPr bwMode="auto">
            <a:xfrm>
              <a:off x="691388" y="1350330"/>
              <a:ext cx="288925" cy="337985"/>
            </a:xfrm>
            <a:prstGeom prst="rect">
              <a:avLst/>
            </a:prstGeom>
            <a:noFill/>
          </p:spPr>
          <p:txBody>
            <a:bodyPr wrap="none">
              <a:spAutoFit/>
            </a:bodyPr>
            <a:lstStyle/>
            <a:p>
              <a:pPr eaLnBrk="0" hangingPunct="0">
                <a:defRPr/>
              </a:pPr>
              <a:r>
                <a:rPr lang="en-GB" sz="1600" dirty="0">
                  <a:solidFill>
                    <a:schemeClr val="tx1"/>
                  </a:solidFill>
                  <a:effectLst/>
                  <a:latin typeface="Calibri" pitchFamily="34" charset="0"/>
                  <a:cs typeface="Arial" pitchFamily="34" charset="0"/>
                </a:rPr>
                <a:t>0</a:t>
              </a:r>
            </a:p>
          </p:txBody>
        </p:sp>
        <p:cxnSp>
          <p:nvCxnSpPr>
            <p:cNvPr id="74" name="Connettore 1 31"/>
            <p:cNvCxnSpPr>
              <a:cxnSpLocks noChangeShapeType="1"/>
            </p:cNvCxnSpPr>
            <p:nvPr/>
          </p:nvCxnSpPr>
          <p:spPr bwMode="auto">
            <a:xfrm rot="5400000">
              <a:off x="3404849" y="1578135"/>
              <a:ext cx="108691" cy="0"/>
            </a:xfrm>
            <a:prstGeom prst="line">
              <a:avLst/>
            </a:prstGeom>
            <a:noFill/>
            <a:ln w="19050">
              <a:solidFill>
                <a:schemeClr val="tx1"/>
              </a:solidFill>
              <a:round/>
              <a:headEnd/>
              <a:tailEnd/>
            </a:ln>
          </p:spPr>
        </p:cxnSp>
        <p:cxnSp>
          <p:nvCxnSpPr>
            <p:cNvPr id="75" name="Connettore 1 31"/>
            <p:cNvCxnSpPr>
              <a:cxnSpLocks noChangeShapeType="1"/>
            </p:cNvCxnSpPr>
            <p:nvPr/>
          </p:nvCxnSpPr>
          <p:spPr bwMode="auto">
            <a:xfrm rot="5400000">
              <a:off x="2584111" y="1576646"/>
              <a:ext cx="108691" cy="0"/>
            </a:xfrm>
            <a:prstGeom prst="line">
              <a:avLst/>
            </a:prstGeom>
            <a:noFill/>
            <a:ln w="19050">
              <a:solidFill>
                <a:schemeClr val="tx1"/>
              </a:solidFill>
              <a:round/>
              <a:headEnd/>
              <a:tailEnd/>
            </a:ln>
          </p:spPr>
        </p:cxnSp>
        <p:cxnSp>
          <p:nvCxnSpPr>
            <p:cNvPr id="76" name="Connettore 1 26"/>
            <p:cNvCxnSpPr>
              <a:cxnSpLocks noChangeShapeType="1"/>
            </p:cNvCxnSpPr>
            <p:nvPr/>
          </p:nvCxnSpPr>
          <p:spPr bwMode="auto">
            <a:xfrm rot="5400000">
              <a:off x="1731624" y="1579574"/>
              <a:ext cx="108691" cy="1588"/>
            </a:xfrm>
            <a:prstGeom prst="line">
              <a:avLst/>
            </a:prstGeom>
            <a:noFill/>
            <a:ln w="19050">
              <a:solidFill>
                <a:schemeClr val="tx1"/>
              </a:solidFill>
              <a:round/>
              <a:headEnd/>
              <a:tailEnd/>
            </a:ln>
          </p:spPr>
        </p:cxnSp>
        <p:sp>
          <p:nvSpPr>
            <p:cNvPr id="77" name="CasellaDiTesto 76"/>
            <p:cNvSpPr txBox="1"/>
            <p:nvPr/>
          </p:nvSpPr>
          <p:spPr bwMode="auto">
            <a:xfrm>
              <a:off x="1486726" y="1226749"/>
              <a:ext cx="601663" cy="337985"/>
            </a:xfrm>
            <a:prstGeom prst="rect">
              <a:avLst/>
            </a:prstGeom>
            <a:noFill/>
          </p:spPr>
          <p:txBody>
            <a:bodyPr wrap="none">
              <a:spAutoFit/>
            </a:bodyPr>
            <a:lstStyle/>
            <a:p>
              <a:pPr algn="ctr" eaLnBrk="0" hangingPunct="0">
                <a:defRPr/>
              </a:pPr>
              <a:r>
                <a:rPr lang="en-GB" sz="1600" dirty="0">
                  <a:solidFill>
                    <a:schemeClr val="tx1"/>
                  </a:solidFill>
                  <a:effectLst/>
                  <a:latin typeface="Calibri" pitchFamily="34" charset="0"/>
                  <a:cs typeface="Arial" pitchFamily="34" charset="0"/>
                </a:rPr>
                <a:t>1000</a:t>
              </a:r>
            </a:p>
          </p:txBody>
        </p:sp>
        <p:cxnSp>
          <p:nvCxnSpPr>
            <p:cNvPr id="78" name="Connettore 1 35"/>
            <p:cNvCxnSpPr>
              <a:cxnSpLocks noChangeShapeType="1"/>
            </p:cNvCxnSpPr>
            <p:nvPr/>
          </p:nvCxnSpPr>
          <p:spPr bwMode="auto">
            <a:xfrm>
              <a:off x="3042476" y="1520067"/>
              <a:ext cx="0" cy="71468"/>
            </a:xfrm>
            <a:prstGeom prst="line">
              <a:avLst/>
            </a:prstGeom>
            <a:noFill/>
            <a:ln w="19050">
              <a:solidFill>
                <a:schemeClr val="tx1"/>
              </a:solidFill>
              <a:round/>
              <a:headEnd/>
              <a:tailEnd/>
            </a:ln>
          </p:spPr>
        </p:cxnSp>
        <p:cxnSp>
          <p:nvCxnSpPr>
            <p:cNvPr id="79" name="Connettore 1 35"/>
            <p:cNvCxnSpPr>
              <a:cxnSpLocks noChangeShapeType="1"/>
            </p:cNvCxnSpPr>
            <p:nvPr/>
          </p:nvCxnSpPr>
          <p:spPr bwMode="auto">
            <a:xfrm flipH="1">
              <a:off x="1578801" y="1520067"/>
              <a:ext cx="0" cy="71468"/>
            </a:xfrm>
            <a:prstGeom prst="line">
              <a:avLst/>
            </a:prstGeom>
            <a:noFill/>
            <a:ln w="19050">
              <a:solidFill>
                <a:schemeClr val="tx1"/>
              </a:solidFill>
              <a:round/>
              <a:headEnd/>
              <a:tailEnd/>
            </a:ln>
          </p:spPr>
        </p:cxnSp>
        <p:cxnSp>
          <p:nvCxnSpPr>
            <p:cNvPr id="80" name="Connettore 1 35"/>
            <p:cNvCxnSpPr>
              <a:cxnSpLocks noChangeShapeType="1"/>
            </p:cNvCxnSpPr>
            <p:nvPr/>
          </p:nvCxnSpPr>
          <p:spPr bwMode="auto">
            <a:xfrm flipH="1">
              <a:off x="1345438" y="1520067"/>
              <a:ext cx="0" cy="71468"/>
            </a:xfrm>
            <a:prstGeom prst="line">
              <a:avLst/>
            </a:prstGeom>
            <a:noFill/>
            <a:ln w="19050">
              <a:solidFill>
                <a:schemeClr val="tx1"/>
              </a:solidFill>
              <a:round/>
              <a:headEnd/>
              <a:tailEnd/>
            </a:ln>
          </p:spPr>
        </p:cxnSp>
        <p:cxnSp>
          <p:nvCxnSpPr>
            <p:cNvPr id="81" name="Connettore 1 35"/>
            <p:cNvCxnSpPr>
              <a:cxnSpLocks noChangeShapeType="1"/>
            </p:cNvCxnSpPr>
            <p:nvPr/>
          </p:nvCxnSpPr>
          <p:spPr bwMode="auto">
            <a:xfrm>
              <a:off x="1110488" y="1520067"/>
              <a:ext cx="0" cy="71468"/>
            </a:xfrm>
            <a:prstGeom prst="line">
              <a:avLst/>
            </a:prstGeom>
            <a:noFill/>
            <a:ln w="19050">
              <a:solidFill>
                <a:schemeClr val="tx1"/>
              </a:solidFill>
              <a:round/>
              <a:headEnd/>
              <a:tailEnd/>
            </a:ln>
          </p:spPr>
        </p:cxnSp>
        <p:sp>
          <p:nvSpPr>
            <p:cNvPr id="82" name="Rettangolo 24"/>
            <p:cNvSpPr>
              <a:spLocks noChangeArrowheads="1"/>
            </p:cNvSpPr>
            <p:nvPr/>
          </p:nvSpPr>
          <p:spPr bwMode="auto">
            <a:xfrm>
              <a:off x="926338" y="1527511"/>
              <a:ext cx="3154295" cy="4961082"/>
            </a:xfrm>
            <a:prstGeom prst="rect">
              <a:avLst/>
            </a:prstGeom>
            <a:noFill/>
            <a:ln w="19050">
              <a:solidFill>
                <a:schemeClr val="tx1"/>
              </a:solidFill>
              <a:round/>
              <a:headEnd/>
              <a:tailEnd/>
            </a:ln>
          </p:spPr>
          <p:txBody>
            <a:bodyPr/>
            <a:lstStyle/>
            <a:p>
              <a:pPr eaLnBrk="0" hangingPunct="0"/>
              <a:endParaRPr lang="en-GB">
                <a:latin typeface="Calibri" pitchFamily="34" charset="0"/>
              </a:endParaRPr>
            </a:p>
          </p:txBody>
        </p:sp>
        <p:cxnSp>
          <p:nvCxnSpPr>
            <p:cNvPr id="83" name="Connettore 1 35"/>
            <p:cNvCxnSpPr>
              <a:cxnSpLocks noChangeShapeType="1"/>
            </p:cNvCxnSpPr>
            <p:nvPr/>
          </p:nvCxnSpPr>
          <p:spPr bwMode="auto">
            <a:xfrm flipH="1">
              <a:off x="3244088" y="1520067"/>
              <a:ext cx="0" cy="71468"/>
            </a:xfrm>
            <a:prstGeom prst="line">
              <a:avLst/>
            </a:prstGeom>
            <a:noFill/>
            <a:ln w="19050">
              <a:solidFill>
                <a:schemeClr val="tx1"/>
              </a:solidFill>
              <a:round/>
              <a:headEnd/>
              <a:tailEnd/>
            </a:ln>
          </p:spPr>
        </p:cxnSp>
        <p:cxnSp>
          <p:nvCxnSpPr>
            <p:cNvPr id="84" name="Connettore 1 35"/>
            <p:cNvCxnSpPr>
              <a:cxnSpLocks noChangeShapeType="1"/>
            </p:cNvCxnSpPr>
            <p:nvPr/>
          </p:nvCxnSpPr>
          <p:spPr bwMode="auto">
            <a:xfrm flipH="1">
              <a:off x="2834513" y="1523045"/>
              <a:ext cx="0" cy="71468"/>
            </a:xfrm>
            <a:prstGeom prst="line">
              <a:avLst/>
            </a:prstGeom>
            <a:noFill/>
            <a:ln w="19050">
              <a:solidFill>
                <a:schemeClr val="tx1"/>
              </a:solidFill>
              <a:round/>
              <a:headEnd/>
              <a:tailEnd/>
            </a:ln>
          </p:spPr>
        </p:cxnSp>
        <p:cxnSp>
          <p:nvCxnSpPr>
            <p:cNvPr id="85" name="Connettore 1 35"/>
            <p:cNvCxnSpPr>
              <a:cxnSpLocks noChangeShapeType="1"/>
            </p:cNvCxnSpPr>
            <p:nvPr/>
          </p:nvCxnSpPr>
          <p:spPr bwMode="auto">
            <a:xfrm>
              <a:off x="3869563" y="1523045"/>
              <a:ext cx="0" cy="71468"/>
            </a:xfrm>
            <a:prstGeom prst="line">
              <a:avLst/>
            </a:prstGeom>
            <a:noFill/>
            <a:ln w="19050">
              <a:solidFill>
                <a:schemeClr val="tx1"/>
              </a:solidFill>
              <a:round/>
              <a:headEnd/>
              <a:tailEnd/>
            </a:ln>
          </p:spPr>
        </p:cxnSp>
        <p:cxnSp>
          <p:nvCxnSpPr>
            <p:cNvPr id="87" name="Connettore 1 35"/>
            <p:cNvCxnSpPr>
              <a:cxnSpLocks noChangeShapeType="1"/>
            </p:cNvCxnSpPr>
            <p:nvPr/>
          </p:nvCxnSpPr>
          <p:spPr bwMode="auto">
            <a:xfrm flipH="1">
              <a:off x="3661601" y="1523045"/>
              <a:ext cx="0" cy="71468"/>
            </a:xfrm>
            <a:prstGeom prst="line">
              <a:avLst/>
            </a:prstGeom>
            <a:noFill/>
            <a:ln w="19050">
              <a:solidFill>
                <a:schemeClr val="tx1"/>
              </a:solidFill>
              <a:round/>
              <a:headEnd/>
              <a:tailEnd/>
            </a:ln>
          </p:spPr>
        </p:cxnSp>
        <p:cxnSp>
          <p:nvCxnSpPr>
            <p:cNvPr id="88" name="Connettore 1 35"/>
            <p:cNvCxnSpPr>
              <a:cxnSpLocks noChangeShapeType="1"/>
            </p:cNvCxnSpPr>
            <p:nvPr/>
          </p:nvCxnSpPr>
          <p:spPr bwMode="auto">
            <a:xfrm>
              <a:off x="2207451" y="1523045"/>
              <a:ext cx="0" cy="71468"/>
            </a:xfrm>
            <a:prstGeom prst="line">
              <a:avLst/>
            </a:prstGeom>
            <a:noFill/>
            <a:ln w="19050">
              <a:solidFill>
                <a:schemeClr val="tx1"/>
              </a:solidFill>
              <a:round/>
              <a:headEnd/>
              <a:tailEnd/>
            </a:ln>
          </p:spPr>
        </p:cxnSp>
        <p:cxnSp>
          <p:nvCxnSpPr>
            <p:cNvPr id="89" name="Connettore 1 35"/>
            <p:cNvCxnSpPr>
              <a:cxnSpLocks noChangeShapeType="1"/>
            </p:cNvCxnSpPr>
            <p:nvPr/>
          </p:nvCxnSpPr>
          <p:spPr bwMode="auto">
            <a:xfrm flipH="1">
              <a:off x="2409063" y="1523045"/>
              <a:ext cx="0" cy="71468"/>
            </a:xfrm>
            <a:prstGeom prst="line">
              <a:avLst/>
            </a:prstGeom>
            <a:noFill/>
            <a:ln w="19050">
              <a:solidFill>
                <a:schemeClr val="tx1"/>
              </a:solidFill>
              <a:round/>
              <a:headEnd/>
              <a:tailEnd/>
            </a:ln>
          </p:spPr>
        </p:cxnSp>
        <p:cxnSp>
          <p:nvCxnSpPr>
            <p:cNvPr id="90" name="Connettore 1 35"/>
            <p:cNvCxnSpPr>
              <a:cxnSpLocks noChangeShapeType="1"/>
            </p:cNvCxnSpPr>
            <p:nvPr/>
          </p:nvCxnSpPr>
          <p:spPr bwMode="auto">
            <a:xfrm flipH="1">
              <a:off x="1999488" y="1531978"/>
              <a:ext cx="1588" cy="71468"/>
            </a:xfrm>
            <a:prstGeom prst="line">
              <a:avLst/>
            </a:prstGeom>
            <a:noFill/>
            <a:ln w="19050">
              <a:solidFill>
                <a:schemeClr val="tx1"/>
              </a:solidFill>
              <a:round/>
              <a:headEnd/>
              <a:tailEnd/>
            </a:ln>
          </p:spPr>
        </p:cxnSp>
        <p:grpSp>
          <p:nvGrpSpPr>
            <p:cNvPr id="91" name="Gruppo 90"/>
            <p:cNvGrpSpPr/>
            <p:nvPr/>
          </p:nvGrpSpPr>
          <p:grpSpPr>
            <a:xfrm>
              <a:off x="933260" y="1533184"/>
              <a:ext cx="3135003" cy="4985726"/>
              <a:chOff x="933260" y="1533184"/>
              <a:chExt cx="3135003" cy="4985726"/>
            </a:xfrm>
          </p:grpSpPr>
          <p:sp>
            <p:nvSpPr>
              <p:cNvPr id="92" name="Figura a mano libera 91"/>
              <p:cNvSpPr/>
              <p:nvPr/>
            </p:nvSpPr>
            <p:spPr bwMode="auto">
              <a:xfrm>
                <a:off x="935491" y="1533184"/>
                <a:ext cx="3132772" cy="4878864"/>
              </a:xfrm>
              <a:custGeom>
                <a:avLst/>
                <a:gdLst>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708650"/>
                  <a:gd name="connsiteX1" fmla="*/ 1203960 w 3390900"/>
                  <a:gd name="connsiteY1" fmla="*/ 739140 h 5708650"/>
                  <a:gd name="connsiteX2" fmla="*/ 2186940 w 3390900"/>
                  <a:gd name="connsiteY2" fmla="*/ 4922520 h 5708650"/>
                  <a:gd name="connsiteX3" fmla="*/ 3390900 w 3390900"/>
                  <a:gd name="connsiteY3" fmla="*/ 5455920 h 5708650"/>
                  <a:gd name="connsiteX0" fmla="*/ 0 w 3390900"/>
                  <a:gd name="connsiteY0" fmla="*/ 487680 h 5455920"/>
                  <a:gd name="connsiteX1" fmla="*/ 1203960 w 3390900"/>
                  <a:gd name="connsiteY1" fmla="*/ 739140 h 5455920"/>
                  <a:gd name="connsiteX2" fmla="*/ 2186940 w 3390900"/>
                  <a:gd name="connsiteY2" fmla="*/ 4922520 h 5455920"/>
                  <a:gd name="connsiteX3" fmla="*/ 3390900 w 3390900"/>
                  <a:gd name="connsiteY3" fmla="*/ 5455920 h 5455920"/>
                  <a:gd name="connsiteX0" fmla="*/ 0 w 3390900"/>
                  <a:gd name="connsiteY0" fmla="*/ 243840 h 5212080"/>
                  <a:gd name="connsiteX1" fmla="*/ 1203960 w 3390900"/>
                  <a:gd name="connsiteY1" fmla="*/ 495300 h 5212080"/>
                  <a:gd name="connsiteX2" fmla="*/ 2186940 w 3390900"/>
                  <a:gd name="connsiteY2" fmla="*/ 4678680 h 5212080"/>
                  <a:gd name="connsiteX3" fmla="*/ 3390900 w 3390900"/>
                  <a:gd name="connsiteY3" fmla="*/ 5212080 h 5212080"/>
                  <a:gd name="connsiteX0" fmla="*/ 0 w 3390900"/>
                  <a:gd name="connsiteY0" fmla="*/ 0 h 4968240"/>
                  <a:gd name="connsiteX1" fmla="*/ 1203960 w 3390900"/>
                  <a:gd name="connsiteY1" fmla="*/ 251460 h 4968240"/>
                  <a:gd name="connsiteX2" fmla="*/ 2186940 w 3390900"/>
                  <a:gd name="connsiteY2" fmla="*/ 4434840 h 4968240"/>
                  <a:gd name="connsiteX3" fmla="*/ 3390900 w 3390900"/>
                  <a:gd name="connsiteY3" fmla="*/ 4968240 h 4968240"/>
                  <a:gd name="connsiteX0" fmla="*/ 0 w 3390900"/>
                  <a:gd name="connsiteY0" fmla="*/ 0 h 4968240"/>
                  <a:gd name="connsiteX1" fmla="*/ 1203960 w 3390900"/>
                  <a:gd name="connsiteY1" fmla="*/ 25146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10740 w 3390900"/>
                  <a:gd name="connsiteY2" fmla="*/ 431292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90900"/>
                  <a:gd name="connsiteY0" fmla="*/ 0 h 4968240"/>
                  <a:gd name="connsiteX1" fmla="*/ 1226820 w 3390900"/>
                  <a:gd name="connsiteY1" fmla="*/ 281940 h 4968240"/>
                  <a:gd name="connsiteX2" fmla="*/ 2141220 w 3390900"/>
                  <a:gd name="connsiteY2" fmla="*/ 4343400 h 4968240"/>
                  <a:gd name="connsiteX3" fmla="*/ 3390900 w 3390900"/>
                  <a:gd name="connsiteY3" fmla="*/ 4968240 h 4968240"/>
                  <a:gd name="connsiteX0" fmla="*/ 0 w 3362960"/>
                  <a:gd name="connsiteY0" fmla="*/ 0 h 4960620"/>
                  <a:gd name="connsiteX1" fmla="*/ 1198880 w 3362960"/>
                  <a:gd name="connsiteY1" fmla="*/ 274320 h 4960620"/>
                  <a:gd name="connsiteX2" fmla="*/ 2113280 w 3362960"/>
                  <a:gd name="connsiteY2" fmla="*/ 4335780 h 4960620"/>
                  <a:gd name="connsiteX3" fmla="*/ 3362960 w 3362960"/>
                  <a:gd name="connsiteY3" fmla="*/ 4960620 h 4960620"/>
                  <a:gd name="connsiteX0" fmla="*/ 0 w 3332797"/>
                  <a:gd name="connsiteY0" fmla="*/ 0 h 4929664"/>
                  <a:gd name="connsiteX1" fmla="*/ 1168717 w 3332797"/>
                  <a:gd name="connsiteY1" fmla="*/ 243364 h 4929664"/>
                  <a:gd name="connsiteX2" fmla="*/ 2083117 w 3332797"/>
                  <a:gd name="connsiteY2" fmla="*/ 4304824 h 4929664"/>
                  <a:gd name="connsiteX3" fmla="*/ 3332797 w 3332797"/>
                  <a:gd name="connsiteY3" fmla="*/ 4929664 h 492966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68717 w 3316922"/>
                  <a:gd name="connsiteY1" fmla="*/ 243364 h 4910614"/>
                  <a:gd name="connsiteX2" fmla="*/ 2083117 w 3316922"/>
                  <a:gd name="connsiteY2" fmla="*/ 4304824 h 4910614"/>
                  <a:gd name="connsiteX3" fmla="*/ 3316922 w 3316922"/>
                  <a:gd name="connsiteY3" fmla="*/ 4910614 h 4910614"/>
                  <a:gd name="connsiteX0" fmla="*/ 0 w 3316922"/>
                  <a:gd name="connsiteY0" fmla="*/ 0 h 4910614"/>
                  <a:gd name="connsiteX1" fmla="*/ 1187767 w 3316922"/>
                  <a:gd name="connsiteY1" fmla="*/ 233839 h 4910614"/>
                  <a:gd name="connsiteX2" fmla="*/ 2083117 w 3316922"/>
                  <a:gd name="connsiteY2" fmla="*/ 4304824 h 4910614"/>
                  <a:gd name="connsiteX3" fmla="*/ 3316922 w 3316922"/>
                  <a:gd name="connsiteY3" fmla="*/ 4910614 h 4910614"/>
                  <a:gd name="connsiteX0" fmla="*/ 0 w 3316922"/>
                  <a:gd name="connsiteY0" fmla="*/ 0 h 4910614"/>
                  <a:gd name="connsiteX1" fmla="*/ 1187767 w 3316922"/>
                  <a:gd name="connsiteY1" fmla="*/ 233839 h 4910614"/>
                  <a:gd name="connsiteX2" fmla="*/ 2083117 w 3316922"/>
                  <a:gd name="connsiteY2" fmla="*/ 4304824 h 4910614"/>
                  <a:gd name="connsiteX3" fmla="*/ 3316922 w 3316922"/>
                  <a:gd name="connsiteY3" fmla="*/ 4910614 h 4910614"/>
                  <a:gd name="connsiteX0" fmla="*/ 0 w 3316922"/>
                  <a:gd name="connsiteY0" fmla="*/ 0 h 4910614"/>
                  <a:gd name="connsiteX1" fmla="*/ 1187767 w 3316922"/>
                  <a:gd name="connsiteY1" fmla="*/ 233839 h 4910614"/>
                  <a:gd name="connsiteX2" fmla="*/ 2083117 w 3316922"/>
                  <a:gd name="connsiteY2" fmla="*/ 4304824 h 4910614"/>
                  <a:gd name="connsiteX3" fmla="*/ 3316922 w 3316922"/>
                  <a:gd name="connsiteY3" fmla="*/ 4910614 h 4910614"/>
                  <a:gd name="connsiteX0" fmla="*/ 0 w 3316922"/>
                  <a:gd name="connsiteY0" fmla="*/ 0 h 4910614"/>
                  <a:gd name="connsiteX1" fmla="*/ 1187767 w 3316922"/>
                  <a:gd name="connsiteY1" fmla="*/ 233839 h 4910614"/>
                  <a:gd name="connsiteX2" fmla="*/ 2152967 w 3316922"/>
                  <a:gd name="connsiteY2" fmla="*/ 4533424 h 4910614"/>
                  <a:gd name="connsiteX3" fmla="*/ 3316922 w 3316922"/>
                  <a:gd name="connsiteY3" fmla="*/ 4910614 h 4910614"/>
                  <a:gd name="connsiteX0" fmla="*/ 0 w 3348672"/>
                  <a:gd name="connsiteY0" fmla="*/ 0 h 4910614"/>
                  <a:gd name="connsiteX1" fmla="*/ 1187767 w 3348672"/>
                  <a:gd name="connsiteY1" fmla="*/ 233839 h 4910614"/>
                  <a:gd name="connsiteX2" fmla="*/ 2152967 w 3348672"/>
                  <a:gd name="connsiteY2" fmla="*/ 4533424 h 4910614"/>
                  <a:gd name="connsiteX3" fmla="*/ 3348672 w 3348672"/>
                  <a:gd name="connsiteY3" fmla="*/ 4910614 h 4910614"/>
                  <a:gd name="connsiteX0" fmla="*/ 0 w 3348672"/>
                  <a:gd name="connsiteY0" fmla="*/ 0 h 4910614"/>
                  <a:gd name="connsiteX1" fmla="*/ 1187767 w 3348672"/>
                  <a:gd name="connsiteY1" fmla="*/ 233839 h 4910614"/>
                  <a:gd name="connsiteX2" fmla="*/ 2152967 w 3348672"/>
                  <a:gd name="connsiteY2" fmla="*/ 4533424 h 4910614"/>
                  <a:gd name="connsiteX3" fmla="*/ 3348672 w 3348672"/>
                  <a:gd name="connsiteY3" fmla="*/ 4910614 h 4910614"/>
                  <a:gd name="connsiteX0" fmla="*/ 0 w 3132772"/>
                  <a:gd name="connsiteY0" fmla="*/ 0 h 4878864"/>
                  <a:gd name="connsiteX1" fmla="*/ 1187767 w 3132772"/>
                  <a:gd name="connsiteY1" fmla="*/ 233839 h 4878864"/>
                  <a:gd name="connsiteX2" fmla="*/ 2152967 w 3132772"/>
                  <a:gd name="connsiteY2" fmla="*/ 4533424 h 4878864"/>
                  <a:gd name="connsiteX3" fmla="*/ 3132772 w 3132772"/>
                  <a:gd name="connsiteY3" fmla="*/ 4878864 h 4878864"/>
                  <a:gd name="connsiteX0" fmla="*/ 0 w 3132772"/>
                  <a:gd name="connsiteY0" fmla="*/ 0 h 4878864"/>
                  <a:gd name="connsiteX1" fmla="*/ 1187767 w 3132772"/>
                  <a:gd name="connsiteY1" fmla="*/ 233839 h 4878864"/>
                  <a:gd name="connsiteX2" fmla="*/ 2152967 w 3132772"/>
                  <a:gd name="connsiteY2" fmla="*/ 4533424 h 4878864"/>
                  <a:gd name="connsiteX3" fmla="*/ 3132772 w 3132772"/>
                  <a:gd name="connsiteY3" fmla="*/ 4878864 h 4878864"/>
                </a:gdLst>
                <a:ahLst/>
                <a:cxnLst>
                  <a:cxn ang="0">
                    <a:pos x="connsiteX0" y="connsiteY0"/>
                  </a:cxn>
                  <a:cxn ang="0">
                    <a:pos x="connsiteX1" y="connsiteY1"/>
                  </a:cxn>
                  <a:cxn ang="0">
                    <a:pos x="connsiteX2" y="connsiteY2"/>
                  </a:cxn>
                  <a:cxn ang="0">
                    <a:pos x="connsiteX3" y="connsiteY3"/>
                  </a:cxn>
                </a:cxnLst>
                <a:rect l="l" t="t" r="r" b="b"/>
                <a:pathLst>
                  <a:path w="3132772" h="4878864">
                    <a:moveTo>
                      <a:pt x="0" y="0"/>
                    </a:moveTo>
                    <a:cubicBezTo>
                      <a:pt x="579755" y="38100"/>
                      <a:pt x="1169035" y="131921"/>
                      <a:pt x="1187767" y="233839"/>
                    </a:cubicBezTo>
                    <a:cubicBezTo>
                      <a:pt x="1422717" y="1090545"/>
                      <a:pt x="1879917" y="3884454"/>
                      <a:pt x="2152967" y="4533424"/>
                    </a:cubicBezTo>
                    <a:cubicBezTo>
                      <a:pt x="2357437" y="4885214"/>
                      <a:pt x="2645568" y="4824889"/>
                      <a:pt x="3132772" y="4878864"/>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95" name="Connettore 1 94"/>
              <p:cNvCxnSpPr>
                <a:cxnSpLocks noChangeShapeType="1"/>
              </p:cNvCxnSpPr>
              <p:nvPr/>
            </p:nvCxnSpPr>
            <p:spPr bwMode="auto">
              <a:xfrm>
                <a:off x="2379557" y="1556792"/>
                <a:ext cx="968516" cy="4701108"/>
              </a:xfrm>
              <a:prstGeom prst="line">
                <a:avLst/>
              </a:prstGeom>
              <a:noFill/>
              <a:ln w="19050">
                <a:solidFill>
                  <a:schemeClr val="tx1">
                    <a:lumMod val="50000"/>
                    <a:lumOff val="50000"/>
                  </a:schemeClr>
                </a:solidFill>
                <a:prstDash val="dash"/>
                <a:round/>
                <a:headEnd type="arrow" w="med" len="med"/>
                <a:tailEnd/>
              </a:ln>
              <a:effectLst>
                <a:outerShdw blurRad="63500" dist="20000" dir="5400000" rotWithShape="0">
                  <a:srgbClr val="000000">
                    <a:alpha val="37999"/>
                  </a:srgbClr>
                </a:outerShdw>
              </a:effectLst>
              <a:extLst>
                <a:ext uri="{909E8E84-426E-40dd-AFC4-6F175D3DCCD1}"/>
              </a:extLst>
            </p:spPr>
          </p:cxnSp>
          <p:sp>
            <p:nvSpPr>
              <p:cNvPr id="96" name="Stella a 5 punte 100"/>
              <p:cNvSpPr>
                <a:spLocks/>
              </p:cNvSpPr>
              <p:nvPr/>
            </p:nvSpPr>
            <p:spPr bwMode="auto">
              <a:xfrm>
                <a:off x="3193373" y="6097725"/>
                <a:ext cx="396000" cy="396000"/>
              </a:xfrm>
              <a:custGeom>
                <a:avLst/>
                <a:gdLst>
                  <a:gd name="T0" fmla="*/ 162719 w 325677"/>
                  <a:gd name="T1" fmla="*/ 0 h 413359"/>
                  <a:gd name="T2" fmla="*/ 0 w 325677"/>
                  <a:gd name="T3" fmla="*/ 157656 h 413359"/>
                  <a:gd name="T4" fmla="*/ 62153 w 325677"/>
                  <a:gd name="T5" fmla="*/ 412749 h 413359"/>
                  <a:gd name="T6" fmla="*/ 263284 w 325677"/>
                  <a:gd name="T7" fmla="*/ 412749 h 413359"/>
                  <a:gd name="T8" fmla="*/ 325437 w 325677"/>
                  <a:gd name="T9" fmla="*/ 157656 h 413359"/>
                  <a:gd name="T10" fmla="*/ 17694720 60000 65536"/>
                  <a:gd name="T11" fmla="*/ 11796480 60000 65536"/>
                  <a:gd name="T12" fmla="*/ 5898240 60000 65536"/>
                  <a:gd name="T13" fmla="*/ 5898240 60000 65536"/>
                  <a:gd name="T14" fmla="*/ 0 60000 65536"/>
                  <a:gd name="T15" fmla="*/ 100641 w 325677"/>
                  <a:gd name="T16" fmla="*/ 157890 h 413359"/>
                  <a:gd name="T17" fmla="*/ 225036 w 325677"/>
                  <a:gd name="T18" fmla="*/ 315776 h 413359"/>
                </a:gdLst>
                <a:ahLst/>
                <a:cxnLst>
                  <a:cxn ang="T10">
                    <a:pos x="T0" y="T1"/>
                  </a:cxn>
                  <a:cxn ang="T11">
                    <a:pos x="T2" y="T3"/>
                  </a:cxn>
                  <a:cxn ang="T12">
                    <a:pos x="T4" y="T5"/>
                  </a:cxn>
                  <a:cxn ang="T13">
                    <a:pos x="T6" y="T7"/>
                  </a:cxn>
                  <a:cxn ang="T14">
                    <a:pos x="T8" y="T9"/>
                  </a:cxn>
                </a:cxnLst>
                <a:rect l="T15" t="T16" r="T17" b="T18"/>
                <a:pathLst>
                  <a:path w="325677" h="413359">
                    <a:moveTo>
                      <a:pt x="0" y="157889"/>
                    </a:moveTo>
                    <a:lnTo>
                      <a:pt x="124398" y="157890"/>
                    </a:lnTo>
                    <a:lnTo>
                      <a:pt x="162839" y="0"/>
                    </a:lnTo>
                    <a:lnTo>
                      <a:pt x="201279" y="157890"/>
                    </a:lnTo>
                    <a:lnTo>
                      <a:pt x="325677" y="157889"/>
                    </a:lnTo>
                    <a:lnTo>
                      <a:pt x="225036" y="255469"/>
                    </a:lnTo>
                    <a:lnTo>
                      <a:pt x="263478" y="413358"/>
                    </a:lnTo>
                    <a:lnTo>
                      <a:pt x="162839" y="315776"/>
                    </a:lnTo>
                    <a:lnTo>
                      <a:pt x="62199" y="413358"/>
                    </a:lnTo>
                    <a:lnTo>
                      <a:pt x="100641" y="255469"/>
                    </a:lnTo>
                    <a:lnTo>
                      <a:pt x="0" y="157889"/>
                    </a:lnTo>
                    <a:close/>
                  </a:path>
                </a:pathLst>
              </a:custGeom>
              <a:solidFill>
                <a:srgbClr val="00B050"/>
              </a:solidFill>
              <a:ln w="9525" cap="flat" cmpd="sng">
                <a:solidFill>
                  <a:schemeClr val="tx1"/>
                </a:solidFill>
                <a:prstDash val="solid"/>
                <a:round/>
                <a:headEnd/>
                <a:tailEnd/>
              </a:ln>
              <a:effectLst/>
              <a:scene3d>
                <a:camera prst="orthographicFront"/>
                <a:lightRig rig="threePt" dir="t"/>
              </a:scene3d>
              <a:sp3d>
                <a:bevelT/>
              </a:sp3d>
            </p:spPr>
            <p:txBody>
              <a:bodyPr anchor="ctr"/>
              <a:lstStyle/>
              <a:p>
                <a:pPr>
                  <a:defRPr/>
                </a:pPr>
                <a:endParaRPr lang="en-GB">
                  <a:latin typeface="Calibri" pitchFamily="34" charset="0"/>
                </a:endParaRPr>
              </a:p>
            </p:txBody>
          </p:sp>
          <p:sp>
            <p:nvSpPr>
              <p:cNvPr id="100" name="CasellaDiTesto 99"/>
              <p:cNvSpPr txBox="1"/>
              <p:nvPr/>
            </p:nvSpPr>
            <p:spPr>
              <a:xfrm rot="4680000">
                <a:off x="2479750" y="4089131"/>
                <a:ext cx="1237916" cy="369332"/>
              </a:xfrm>
              <a:prstGeom prst="rect">
                <a:avLst/>
              </a:prstGeom>
              <a:noFill/>
            </p:spPr>
            <p:txBody>
              <a:bodyPr wrap="square">
                <a:spAutoFit/>
              </a:bodyPr>
              <a:lstStyle/>
              <a:p>
                <a:pPr algn="ctr" eaLnBrk="0" hangingPunct="0">
                  <a:defRPr/>
                </a:pPr>
                <a:r>
                  <a:rPr lang="en-GB" sz="1800" dirty="0">
                    <a:solidFill>
                      <a:schemeClr val="tx1"/>
                    </a:solidFill>
                    <a:effectLst/>
                    <a:latin typeface="Calibri" pitchFamily="34" charset="0"/>
                    <a:cs typeface="Arial" pitchFamily="34" charset="0"/>
                  </a:rPr>
                  <a:t>~0.6 K/km</a:t>
                </a:r>
              </a:p>
            </p:txBody>
          </p:sp>
          <p:sp>
            <p:nvSpPr>
              <p:cNvPr id="101" name="CasellaDiTesto 100"/>
              <p:cNvSpPr txBox="1"/>
              <p:nvPr/>
            </p:nvSpPr>
            <p:spPr>
              <a:xfrm rot="4693484">
                <a:off x="1769300" y="4086908"/>
                <a:ext cx="1414146" cy="369332"/>
              </a:xfrm>
              <a:prstGeom prst="rect">
                <a:avLst/>
              </a:prstGeom>
              <a:noFill/>
            </p:spPr>
            <p:txBody>
              <a:bodyPr wrap="square">
                <a:spAutoFit/>
              </a:bodyPr>
              <a:lstStyle/>
              <a:p>
                <a:pPr algn="ctr" eaLnBrk="0" hangingPunct="0">
                  <a:defRPr/>
                </a:pPr>
                <a:r>
                  <a:rPr lang="en-GB" sz="1800" dirty="0">
                    <a:solidFill>
                      <a:schemeClr val="tx1"/>
                    </a:solidFill>
                    <a:effectLst/>
                    <a:latin typeface="Calibri" pitchFamily="34" charset="0"/>
                    <a:cs typeface="Arial" pitchFamily="34" charset="0"/>
                  </a:rPr>
                  <a:t>~0.6 K/km</a:t>
                </a:r>
              </a:p>
            </p:txBody>
          </p:sp>
          <p:sp>
            <p:nvSpPr>
              <p:cNvPr id="106" name="CasellaDiTesto 105"/>
              <p:cNvSpPr txBox="1"/>
              <p:nvPr/>
            </p:nvSpPr>
            <p:spPr>
              <a:xfrm>
                <a:off x="933260" y="5072360"/>
                <a:ext cx="2285009" cy="1446550"/>
              </a:xfrm>
              <a:prstGeom prst="rect">
                <a:avLst/>
              </a:prstGeom>
              <a:noFill/>
            </p:spPr>
            <p:txBody>
              <a:bodyPr wrap="square">
                <a:spAutoFit/>
              </a:bodyPr>
              <a:lstStyle/>
              <a:p>
                <a:pPr algn="ctr" eaLnBrk="0" hangingPunct="0">
                  <a:defRPr/>
                </a:pPr>
                <a:r>
                  <a:rPr lang="en-GB" sz="2400" b="1" dirty="0">
                    <a:solidFill>
                      <a:srgbClr val="FF0000"/>
                    </a:solidFill>
                    <a:effectLst/>
                    <a:latin typeface="Calibri" pitchFamily="34" charset="0"/>
                    <a:cs typeface="Arial" pitchFamily="34" charset="0"/>
                  </a:rPr>
                  <a:t>Classically accepted Geotherm        </a:t>
                </a:r>
                <a:r>
                  <a:rPr lang="en-GB" sz="1400" b="1" dirty="0">
                    <a:solidFill>
                      <a:srgbClr val="FF0000"/>
                    </a:solidFill>
                    <a:effectLst/>
                    <a:latin typeface="Calibri" pitchFamily="34" charset="0"/>
                    <a:cs typeface="Arial" pitchFamily="34" charset="0"/>
                  </a:rPr>
                  <a:t>(e.g., Hassan et al., 2015)</a:t>
                </a:r>
                <a:endParaRPr lang="en-GB" sz="2400" b="1" dirty="0">
                  <a:solidFill>
                    <a:srgbClr val="FF0000"/>
                  </a:solidFill>
                  <a:effectLst/>
                  <a:latin typeface="Calibri" pitchFamily="34" charset="0"/>
                  <a:cs typeface="Arial" pitchFamily="34" charset="0"/>
                </a:endParaRPr>
              </a:p>
            </p:txBody>
          </p:sp>
        </p:grpSp>
      </p:grpSp>
      <p:sp>
        <p:nvSpPr>
          <p:cNvPr id="7" name="Freccia a destra 6"/>
          <p:cNvSpPr/>
          <p:nvPr/>
        </p:nvSpPr>
        <p:spPr bwMode="auto">
          <a:xfrm rot="2413941">
            <a:off x="2416269" y="2274445"/>
            <a:ext cx="1844405" cy="728646"/>
          </a:xfrm>
          <a:prstGeom prst="rightArrow">
            <a:avLst>
              <a:gd name="adj1" fmla="val 50000"/>
              <a:gd name="adj2" fmla="val 75252"/>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Text Box 4">
            <a:extLst>
              <a:ext uri="{FF2B5EF4-FFF2-40B4-BE49-F238E27FC236}">
                <a16:creationId xmlns:a16="http://schemas.microsoft.com/office/drawing/2014/main" id="{0F5F45CC-AC65-005C-2E25-67C3C741E19C}"/>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7040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38" name="CasellaDiTesto 37"/>
          <p:cNvSpPr txBox="1"/>
          <p:nvPr/>
        </p:nvSpPr>
        <p:spPr>
          <a:xfrm>
            <a:off x="98910" y="897060"/>
            <a:ext cx="3711094" cy="3046988"/>
          </a:xfrm>
          <a:prstGeom prst="rect">
            <a:avLst/>
          </a:prstGeom>
          <a:noFill/>
        </p:spPr>
        <p:txBody>
          <a:bodyPr wrap="square" rtlCol="0">
            <a:spAutoFit/>
          </a:bodyPr>
          <a:lstStyle/>
          <a:p>
            <a:r>
              <a:rPr lang="en-GB" sz="2400" dirty="0">
                <a:solidFill>
                  <a:schemeClr val="tx1"/>
                </a:solidFill>
                <a:effectLst/>
                <a:latin typeface="Calibri" pitchFamily="34" charset="0"/>
              </a:rPr>
              <a:t>[…] </a:t>
            </a:r>
            <a:r>
              <a:rPr lang="en-GB" sz="2400" i="1" dirty="0">
                <a:solidFill>
                  <a:srgbClr val="FF0000"/>
                </a:solidFill>
                <a:effectLst/>
                <a:latin typeface="Calibri" pitchFamily="34" charset="0"/>
              </a:rPr>
              <a:t>in the absence of mantle heterogeneity</a:t>
            </a:r>
            <a:r>
              <a:rPr lang="en-GB" sz="2400" i="1" dirty="0">
                <a:solidFill>
                  <a:schemeClr val="tx1"/>
                </a:solidFill>
                <a:effectLst/>
                <a:latin typeface="Calibri" pitchFamily="34" charset="0"/>
              </a:rPr>
              <a:t>, parcels of mantle   that have the same Tp will intersect the mantle solidus at the same depths, while mantle plumes, with higher Tp, must intersect the solidus at greater depths.</a:t>
            </a:r>
          </a:p>
        </p:txBody>
      </p:sp>
      <p:sp>
        <p:nvSpPr>
          <p:cNvPr id="39" name="CasellaDiTesto 38"/>
          <p:cNvSpPr txBox="1"/>
          <p:nvPr/>
        </p:nvSpPr>
        <p:spPr>
          <a:xfrm>
            <a:off x="176765" y="3919023"/>
            <a:ext cx="3569736" cy="1384995"/>
          </a:xfrm>
          <a:prstGeom prst="rect">
            <a:avLst/>
          </a:prstGeom>
          <a:noFill/>
        </p:spPr>
        <p:txBody>
          <a:bodyPr wrap="square" rtlCol="0">
            <a:spAutoFit/>
          </a:bodyPr>
          <a:lstStyle/>
          <a:p>
            <a:pPr algn="ctr"/>
            <a:r>
              <a:rPr lang="en-GB" sz="2800" b="1" dirty="0">
                <a:solidFill>
                  <a:srgbClr val="FF0000"/>
                </a:solidFill>
                <a:effectLst/>
                <a:latin typeface="Calibri" pitchFamily="34" charset="0"/>
              </a:rPr>
              <a:t>…but can we imagine a mantle without heterogeneity?</a:t>
            </a: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Stella a 5 punte 20"/>
          <p:cNvSpPr/>
          <p:nvPr/>
        </p:nvSpPr>
        <p:spPr bwMode="auto">
          <a:xfrm>
            <a:off x="6572251" y="51138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Stella a 5 punte 21"/>
          <p:cNvSpPr/>
          <p:nvPr/>
        </p:nvSpPr>
        <p:spPr bwMode="auto">
          <a:xfrm>
            <a:off x="6698458" y="62949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3" name="Stella a 5 punte 22"/>
          <p:cNvSpPr/>
          <p:nvPr/>
        </p:nvSpPr>
        <p:spPr bwMode="auto">
          <a:xfrm>
            <a:off x="6641307" y="5640123"/>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CasellaDiTesto 23"/>
          <p:cNvSpPr txBox="1"/>
          <p:nvPr/>
        </p:nvSpPr>
        <p:spPr>
          <a:xfrm>
            <a:off x="-12658" y="5452659"/>
            <a:ext cx="4051258" cy="1200329"/>
          </a:xfrm>
          <a:prstGeom prst="rect">
            <a:avLst/>
          </a:prstGeom>
          <a:noFill/>
        </p:spPr>
        <p:txBody>
          <a:bodyPr wrap="square" rtlCol="0">
            <a:spAutoFit/>
          </a:bodyPr>
          <a:lstStyle/>
          <a:p>
            <a:pPr algn="ctr"/>
            <a:r>
              <a:rPr lang="en-GB" sz="2400" dirty="0">
                <a:solidFill>
                  <a:schemeClr val="tx1"/>
                </a:solidFill>
                <a:effectLst/>
                <a:latin typeface="Calibri" pitchFamily="34" charset="0"/>
              </a:rPr>
              <a:t>Can we assume that the MORB source and the OIB "plume" source are the same?</a:t>
            </a:r>
          </a:p>
        </p:txBody>
      </p:sp>
      <p:sp>
        <p:nvSpPr>
          <p:cNvPr id="27" name="CasellaDiTesto 26"/>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sp>
        <p:nvSpPr>
          <p:cNvPr id="18"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4" name="Text Box 4">
            <a:extLst>
              <a:ext uri="{FF2B5EF4-FFF2-40B4-BE49-F238E27FC236}">
                <a16:creationId xmlns:a16="http://schemas.microsoft.com/office/drawing/2014/main" id="{D90C829D-74EE-7A93-E011-6D2EB4B8433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1" grpId="0" animBg="1"/>
      <p:bldP spid="22" grpId="0" animBg="1"/>
      <p:bldP spid="23" grpId="0" animBg="1"/>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Stella a 5 punte 20"/>
          <p:cNvSpPr/>
          <p:nvPr/>
        </p:nvSpPr>
        <p:spPr bwMode="auto">
          <a:xfrm>
            <a:off x="6572251" y="51138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Stella a 5 punte 21"/>
          <p:cNvSpPr/>
          <p:nvPr/>
        </p:nvSpPr>
        <p:spPr bwMode="auto">
          <a:xfrm>
            <a:off x="6698458" y="6294967"/>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3" name="Stella a 5 punte 22"/>
          <p:cNvSpPr/>
          <p:nvPr/>
        </p:nvSpPr>
        <p:spPr bwMode="auto">
          <a:xfrm>
            <a:off x="6641307" y="5640123"/>
            <a:ext cx="260350" cy="270933"/>
          </a:xfrm>
          <a:prstGeom prst="star5">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CasellaDiTesto 25"/>
          <p:cNvSpPr txBox="1"/>
          <p:nvPr/>
        </p:nvSpPr>
        <p:spPr>
          <a:xfrm>
            <a:off x="115267" y="1087247"/>
            <a:ext cx="3694733" cy="1200329"/>
          </a:xfrm>
          <a:prstGeom prst="rect">
            <a:avLst/>
          </a:prstGeom>
          <a:noFill/>
        </p:spPr>
        <p:txBody>
          <a:bodyPr wrap="square" rtlCol="0">
            <a:spAutoFit/>
          </a:bodyPr>
          <a:lstStyle/>
          <a:p>
            <a:r>
              <a:rPr lang="en-GB" sz="2400" dirty="0">
                <a:solidFill>
                  <a:schemeClr val="tx1"/>
                </a:solidFill>
                <a:effectLst/>
                <a:latin typeface="Calibri" pitchFamily="34" charset="0"/>
              </a:rPr>
              <a:t>What should you think looking at the parcel of the mantle @ the red star?</a:t>
            </a:r>
          </a:p>
        </p:txBody>
      </p:sp>
      <p:sp>
        <p:nvSpPr>
          <p:cNvPr id="20" name="CasellaDiTesto 19"/>
          <p:cNvSpPr txBox="1"/>
          <p:nvPr/>
        </p:nvSpPr>
        <p:spPr>
          <a:xfrm>
            <a:off x="51767" y="2798210"/>
            <a:ext cx="3821734" cy="1785104"/>
          </a:xfrm>
          <a:prstGeom prst="rect">
            <a:avLst/>
          </a:prstGeom>
          <a:noFill/>
        </p:spPr>
        <p:txBody>
          <a:bodyPr wrap="square" rtlCol="0">
            <a:spAutoFit/>
          </a:bodyPr>
          <a:lstStyle/>
          <a:p>
            <a:pPr algn="ctr"/>
            <a:r>
              <a:rPr lang="en-GB" sz="2200" dirty="0">
                <a:solidFill>
                  <a:schemeClr val="tx1"/>
                </a:solidFill>
                <a:effectLst/>
                <a:latin typeface="Calibri" pitchFamily="34" charset="0"/>
              </a:rPr>
              <a:t>Does the higher Tp recorded by the yellow stars reflect higher absolute temperature (i.e., a true temperature excess) of such kind of mantle?</a:t>
            </a:r>
          </a:p>
        </p:txBody>
      </p:sp>
      <p:sp>
        <p:nvSpPr>
          <p:cNvPr id="27" name="CasellaDiTesto 26"/>
          <p:cNvSpPr txBox="1"/>
          <p:nvPr/>
        </p:nvSpPr>
        <p:spPr>
          <a:xfrm>
            <a:off x="609600" y="5168609"/>
            <a:ext cx="2590800" cy="584775"/>
          </a:xfrm>
          <a:prstGeom prst="rect">
            <a:avLst/>
          </a:prstGeom>
          <a:noFill/>
        </p:spPr>
        <p:txBody>
          <a:bodyPr wrap="square" rtlCol="0">
            <a:spAutoFit/>
          </a:bodyPr>
          <a:lstStyle/>
          <a:p>
            <a:pPr algn="ctr"/>
            <a:r>
              <a:rPr lang="en-GB" sz="3200" b="1" dirty="0">
                <a:solidFill>
                  <a:schemeClr val="tx1"/>
                </a:solidFill>
                <a:effectLst/>
                <a:latin typeface="Calibri" pitchFamily="34" charset="0"/>
              </a:rPr>
              <a:t>No, obviously</a:t>
            </a:r>
          </a:p>
        </p:txBody>
      </p:sp>
      <p:sp>
        <p:nvSpPr>
          <p:cNvPr id="29" name="CasellaDiTesto 28"/>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sp>
        <p:nvSpPr>
          <p:cNvPr id="25" name="Stella a 5 punte 24"/>
          <p:cNvSpPr/>
          <p:nvPr/>
        </p:nvSpPr>
        <p:spPr bwMode="auto">
          <a:xfrm>
            <a:off x="5611552" y="4211042"/>
            <a:ext cx="260350" cy="270933"/>
          </a:xfrm>
          <a:prstGeom prst="star5">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8"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4" name="Text Box 4">
            <a:extLst>
              <a:ext uri="{FF2B5EF4-FFF2-40B4-BE49-F238E27FC236}">
                <a16:creationId xmlns:a16="http://schemas.microsoft.com/office/drawing/2014/main" id="{8711336E-802B-7C6A-D945-467EC5E387D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7" grpId="0"/>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30" name="CasellaDiTesto 29"/>
          <p:cNvSpPr txBox="1"/>
          <p:nvPr/>
        </p:nvSpPr>
        <p:spPr>
          <a:xfrm>
            <a:off x="101601" y="939799"/>
            <a:ext cx="3708398" cy="1200329"/>
          </a:xfrm>
          <a:prstGeom prst="rect">
            <a:avLst/>
          </a:prstGeom>
          <a:noFill/>
        </p:spPr>
        <p:txBody>
          <a:bodyPr wrap="square" rtlCol="0">
            <a:spAutoFit/>
          </a:bodyPr>
          <a:lstStyle/>
          <a:p>
            <a:pPr algn="ctr"/>
            <a:r>
              <a:rPr lang="en-GB" sz="2400" b="1" dirty="0">
                <a:solidFill>
                  <a:srgbClr val="FF0000"/>
                </a:solidFill>
                <a:effectLst/>
                <a:latin typeface="Calibri" pitchFamily="34" charset="0"/>
              </a:rPr>
              <a:t>What are the parameters influencing the mantle solidus?</a:t>
            </a:r>
            <a:endParaRPr lang="en-GB" sz="2400" b="1" dirty="0">
              <a:solidFill>
                <a:schemeClr val="tx1"/>
              </a:solidFill>
              <a:effectLst/>
              <a:latin typeface="Calibri" pitchFamily="34" charset="0"/>
            </a:endParaRPr>
          </a:p>
        </p:txBody>
      </p:sp>
      <p:sp>
        <p:nvSpPr>
          <p:cNvPr id="38" name="CasellaDiTesto 37"/>
          <p:cNvSpPr txBox="1"/>
          <p:nvPr/>
        </p:nvSpPr>
        <p:spPr>
          <a:xfrm>
            <a:off x="107521" y="2311417"/>
            <a:ext cx="3702478" cy="1107996"/>
          </a:xfrm>
          <a:prstGeom prst="rect">
            <a:avLst/>
          </a:prstGeom>
          <a:noFill/>
        </p:spPr>
        <p:txBody>
          <a:bodyPr wrap="square" rtlCol="0">
            <a:spAutoFit/>
          </a:bodyPr>
          <a:lstStyle/>
          <a:p>
            <a:r>
              <a:rPr lang="en-GB" sz="2200" dirty="0">
                <a:solidFill>
                  <a:schemeClr val="tx1"/>
                </a:solidFill>
                <a:effectLst/>
                <a:latin typeface="Calibri" pitchFamily="34" charset="0"/>
              </a:rPr>
              <a:t>Of course, it depends on the composition of the source and, above all, its H and C content.</a:t>
            </a:r>
            <a:endParaRPr lang="en-GB" sz="2200" i="1" dirty="0">
              <a:solidFill>
                <a:schemeClr val="tx1"/>
              </a:solidFill>
              <a:effectLst/>
              <a:latin typeface="Calibri" pitchFamily="34" charset="0"/>
            </a:endParaRPr>
          </a:p>
        </p:txBody>
      </p:sp>
      <p:sp>
        <p:nvSpPr>
          <p:cNvPr id="39" name="CasellaDiTesto 38"/>
          <p:cNvSpPr txBox="1"/>
          <p:nvPr/>
        </p:nvSpPr>
        <p:spPr>
          <a:xfrm>
            <a:off x="116354" y="3627851"/>
            <a:ext cx="3693645" cy="1107996"/>
          </a:xfrm>
          <a:prstGeom prst="rect">
            <a:avLst/>
          </a:prstGeom>
          <a:noFill/>
        </p:spPr>
        <p:txBody>
          <a:bodyPr wrap="square" rtlCol="0">
            <a:spAutoFit/>
          </a:bodyPr>
          <a:lstStyle/>
          <a:p>
            <a:r>
              <a:rPr lang="en-GB" sz="2200" dirty="0">
                <a:solidFill>
                  <a:srgbClr val="008000"/>
                </a:solidFill>
                <a:effectLst/>
                <a:latin typeface="Calibri" pitchFamily="34" charset="0"/>
              </a:rPr>
              <a:t>…for example, this is another possible solidus of a peridotitic mantle + excess water.</a:t>
            </a:r>
            <a:endParaRPr lang="en-GB" sz="2200" i="1" dirty="0">
              <a:solidFill>
                <a:srgbClr val="008000"/>
              </a:solidFill>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Figura a mano libera 23"/>
          <p:cNvSpPr/>
          <p:nvPr/>
        </p:nvSpPr>
        <p:spPr bwMode="auto">
          <a:xfrm>
            <a:off x="4834467" y="1744133"/>
            <a:ext cx="3547533" cy="4800600"/>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Lst>
            <a:ahLst/>
            <a:cxnLst>
              <a:cxn ang="0">
                <a:pos x="connsiteX0" y="connsiteY0"/>
              </a:cxn>
              <a:cxn ang="0">
                <a:pos x="connsiteX1" y="connsiteY1"/>
              </a:cxn>
            </a:cxnLst>
            <a:rect l="l" t="t" r="r" b="b"/>
            <a:pathLst>
              <a:path w="3547533" h="4800600">
                <a:moveTo>
                  <a:pt x="0" y="0"/>
                </a:moveTo>
                <a:cubicBezTo>
                  <a:pt x="2020711" y="1380067"/>
                  <a:pt x="3042355" y="3344333"/>
                  <a:pt x="3547533" y="480060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Figura a mano libera 24"/>
          <p:cNvSpPr/>
          <p:nvPr/>
        </p:nvSpPr>
        <p:spPr bwMode="auto">
          <a:xfrm>
            <a:off x="4402667" y="4309533"/>
            <a:ext cx="2666999" cy="2235199"/>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2540000"/>
              <a:gd name="connsiteY0" fmla="*/ 0 h 3893984"/>
              <a:gd name="connsiteX1" fmla="*/ 2540000 w 2540000"/>
              <a:gd name="connsiteY1" fmla="*/ 3893984 h 3893984"/>
              <a:gd name="connsiteX0" fmla="*/ 0 w 2540000"/>
              <a:gd name="connsiteY0" fmla="*/ 0 h 3893984"/>
              <a:gd name="connsiteX1" fmla="*/ 2540000 w 2540000"/>
              <a:gd name="connsiteY1" fmla="*/ 3893984 h 3893984"/>
              <a:gd name="connsiteX0" fmla="*/ 0 w 2590800"/>
              <a:gd name="connsiteY0" fmla="*/ 0 h 3923708"/>
              <a:gd name="connsiteX1" fmla="*/ 2590800 w 2590800"/>
              <a:gd name="connsiteY1" fmla="*/ 3923708 h 3923708"/>
            </a:gdLst>
            <a:ahLst/>
            <a:cxnLst>
              <a:cxn ang="0">
                <a:pos x="connsiteX0" y="connsiteY0"/>
              </a:cxn>
              <a:cxn ang="0">
                <a:pos x="connsiteX1" y="connsiteY1"/>
              </a:cxn>
            </a:cxnLst>
            <a:rect l="l" t="t" r="r" b="b"/>
            <a:pathLst>
              <a:path w="2590800" h="3923708">
                <a:moveTo>
                  <a:pt x="0" y="0"/>
                </a:moveTo>
                <a:cubicBezTo>
                  <a:pt x="1842911" y="1498967"/>
                  <a:pt x="2085622" y="2467441"/>
                  <a:pt x="2590800" y="3923708"/>
                </a:cubicBezTo>
              </a:path>
            </a:pathLst>
          </a:cu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CasellaDiTesto 25"/>
          <p:cNvSpPr txBox="1"/>
          <p:nvPr/>
        </p:nvSpPr>
        <p:spPr>
          <a:xfrm>
            <a:off x="-29632" y="5085651"/>
            <a:ext cx="4004732" cy="1569660"/>
          </a:xfrm>
          <a:prstGeom prst="rect">
            <a:avLst/>
          </a:prstGeom>
          <a:noFill/>
        </p:spPr>
        <p:txBody>
          <a:bodyPr wrap="square" rtlCol="0">
            <a:spAutoFit/>
          </a:bodyPr>
          <a:lstStyle/>
          <a:p>
            <a:pPr algn="ctr"/>
            <a:r>
              <a:rPr lang="en-GB" sz="2400" dirty="0">
                <a:solidFill>
                  <a:schemeClr val="tx1"/>
                </a:solidFill>
                <a:effectLst/>
                <a:latin typeface="Calibri" pitchFamily="34" charset="0"/>
              </a:rPr>
              <a:t>This means that the depth of melting depends on the absolute T (Tp) but also on the composition of the source.</a:t>
            </a:r>
            <a:endParaRPr lang="en-GB" sz="2400" i="1" dirty="0">
              <a:solidFill>
                <a:schemeClr val="tx1"/>
              </a:solidFill>
              <a:effectLst/>
              <a:latin typeface="Calibri" pitchFamily="34" charset="0"/>
            </a:endParaRPr>
          </a:p>
        </p:txBody>
      </p:sp>
      <p:sp>
        <p:nvSpPr>
          <p:cNvPr id="27" name="CasellaDiTesto 26"/>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sp>
        <p:nvSpPr>
          <p:cNvPr id="29" name="CasellaDiTesto 28"/>
          <p:cNvSpPr txBox="1"/>
          <p:nvPr/>
        </p:nvSpPr>
        <p:spPr>
          <a:xfrm rot="2030582">
            <a:off x="3494467" y="5007122"/>
            <a:ext cx="3516819" cy="976720"/>
          </a:xfrm>
          <a:prstGeom prst="rect">
            <a:avLst/>
          </a:prstGeom>
          <a:noFill/>
        </p:spPr>
        <p:txBody>
          <a:bodyPr wrap="square" rtlCol="0">
            <a:prstTxWarp prst="textArchUp">
              <a:avLst>
                <a:gd name="adj" fmla="val 10903586"/>
              </a:avLst>
            </a:prstTxWarp>
            <a:spAutoFit/>
          </a:bodyPr>
          <a:lstStyle/>
          <a:p>
            <a:pPr algn="ctr"/>
            <a:r>
              <a:rPr lang="en-GB" sz="1600" dirty="0">
                <a:solidFill>
                  <a:srgbClr val="008000"/>
                </a:solidFill>
                <a:effectLst/>
                <a:latin typeface="Calibri" pitchFamily="34" charset="0"/>
              </a:rPr>
              <a:t>H</a:t>
            </a:r>
            <a:r>
              <a:rPr lang="en-GB" sz="1600" baseline="-25000" dirty="0">
                <a:solidFill>
                  <a:srgbClr val="008000"/>
                </a:solidFill>
                <a:effectLst/>
                <a:latin typeface="Calibri" pitchFamily="34" charset="0"/>
              </a:rPr>
              <a:t>2</a:t>
            </a:r>
            <a:r>
              <a:rPr lang="en-GB" sz="1600" dirty="0">
                <a:solidFill>
                  <a:srgbClr val="008000"/>
                </a:solidFill>
                <a:effectLst/>
                <a:latin typeface="Calibri" pitchFamily="34" charset="0"/>
              </a:rPr>
              <a:t>O-saturated mantle solidus</a:t>
            </a:r>
          </a:p>
        </p:txBody>
      </p:sp>
      <p:sp>
        <p:nvSpPr>
          <p:cNvPr id="31" name="CasellaDiTesto 30"/>
          <p:cNvSpPr txBox="1"/>
          <p:nvPr/>
        </p:nvSpPr>
        <p:spPr>
          <a:xfrm rot="2445222">
            <a:off x="4799660" y="2268184"/>
            <a:ext cx="1173852" cy="584775"/>
          </a:xfrm>
          <a:prstGeom prst="rect">
            <a:avLst/>
          </a:prstGeom>
          <a:noFill/>
        </p:spPr>
        <p:txBody>
          <a:bodyPr wrap="square" rtlCol="0">
            <a:spAutoFit/>
          </a:bodyPr>
          <a:lstStyle/>
          <a:p>
            <a:pPr algn="ctr"/>
            <a:r>
              <a:rPr lang="en-GB" sz="1600">
                <a:solidFill>
                  <a:srgbClr val="FF0000"/>
                </a:solidFill>
                <a:effectLst/>
                <a:latin typeface="Calibri" pitchFamily="34" charset="0"/>
              </a:rPr>
              <a:t>C-H-free mantle</a:t>
            </a:r>
          </a:p>
        </p:txBody>
      </p:sp>
      <p:sp>
        <p:nvSpPr>
          <p:cNvPr id="19"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4" name="Text Box 4">
            <a:extLst>
              <a:ext uri="{FF2B5EF4-FFF2-40B4-BE49-F238E27FC236}">
                <a16:creationId xmlns:a16="http://schemas.microsoft.com/office/drawing/2014/main" id="{4BCAEE90-3138-33F2-8114-2270482D116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2000"/>
                                        <p:tgtEl>
                                          <p:spTgt spid="2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24" grpId="0" animBg="1"/>
      <p:bldP spid="25" grpId="0" animBg="1"/>
      <p:bldP spid="26" grpId="0"/>
      <p:bldP spid="29" grpId="0"/>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0" y="838200"/>
            <a:ext cx="9144000" cy="6019800"/>
            <a:chOff x="0" y="838200"/>
            <a:chExt cx="9144000" cy="6019800"/>
          </a:xfrm>
        </p:grpSpPr>
        <p:grpSp>
          <p:nvGrpSpPr>
            <p:cNvPr id="3"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17" name="Figura a mano libera 16"/>
            <p:cNvSpPr/>
            <p:nvPr/>
          </p:nvSpPr>
          <p:spPr bwMode="auto">
            <a:xfrm>
              <a:off x="5114925" y="3905250"/>
              <a:ext cx="1571625" cy="1466850"/>
            </a:xfrm>
            <a:custGeom>
              <a:avLst/>
              <a:gdLst>
                <a:gd name="connsiteX0" fmla="*/ 0 w 1571625"/>
                <a:gd name="connsiteY0" fmla="*/ 0 h 1466850"/>
                <a:gd name="connsiteX1" fmla="*/ 0 w 1571625"/>
                <a:gd name="connsiteY1" fmla="*/ 0 h 1466850"/>
                <a:gd name="connsiteX2" fmla="*/ 361950 w 1571625"/>
                <a:gd name="connsiteY2" fmla="*/ 1466850 h 1466850"/>
                <a:gd name="connsiteX3" fmla="*/ 1571625 w 1571625"/>
                <a:gd name="connsiteY3" fmla="*/ 1314450 h 1466850"/>
                <a:gd name="connsiteX4" fmla="*/ 1533525 w 1571625"/>
                <a:gd name="connsiteY4" fmla="*/ 904875 h 1466850"/>
                <a:gd name="connsiteX5" fmla="*/ 1095375 w 1571625"/>
                <a:gd name="connsiteY5" fmla="*/ 9525 h 1466850"/>
                <a:gd name="connsiteX6" fmla="*/ 0 w 1571625"/>
                <a:gd name="connsiteY6"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5" h="1466850">
                  <a:moveTo>
                    <a:pt x="0" y="0"/>
                  </a:moveTo>
                  <a:lnTo>
                    <a:pt x="0" y="0"/>
                  </a:lnTo>
                  <a:lnTo>
                    <a:pt x="361950" y="1466850"/>
                  </a:lnTo>
                  <a:lnTo>
                    <a:pt x="1571625" y="1314450"/>
                  </a:lnTo>
                  <a:lnTo>
                    <a:pt x="1533525" y="904875"/>
                  </a:lnTo>
                  <a:lnTo>
                    <a:pt x="1095375" y="9525"/>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30" name="CasellaDiTesto 29"/>
          <p:cNvSpPr txBox="1"/>
          <p:nvPr/>
        </p:nvSpPr>
        <p:spPr>
          <a:xfrm>
            <a:off x="0" y="835624"/>
            <a:ext cx="4030133" cy="830997"/>
          </a:xfrm>
          <a:prstGeom prst="rect">
            <a:avLst/>
          </a:prstGeom>
          <a:noFill/>
        </p:spPr>
        <p:txBody>
          <a:bodyPr wrap="square" rtlCol="0">
            <a:spAutoFit/>
          </a:bodyPr>
          <a:lstStyle/>
          <a:p>
            <a:pPr algn="ctr"/>
            <a:r>
              <a:rPr lang="en-GB" sz="2400" dirty="0">
                <a:solidFill>
                  <a:srgbClr val="0000FF"/>
                </a:solidFill>
                <a:effectLst/>
                <a:latin typeface="Calibri" pitchFamily="34" charset="0"/>
              </a:rPr>
              <a:t>Let us assume an Average Cratonic Geotherm.</a:t>
            </a:r>
          </a:p>
        </p:txBody>
      </p:sp>
      <p:sp>
        <p:nvSpPr>
          <p:cNvPr id="38" name="CasellaDiTesto 37"/>
          <p:cNvSpPr txBox="1"/>
          <p:nvPr/>
        </p:nvSpPr>
        <p:spPr>
          <a:xfrm>
            <a:off x="113493" y="1738298"/>
            <a:ext cx="3696507" cy="1938992"/>
          </a:xfrm>
          <a:prstGeom prst="rect">
            <a:avLst/>
          </a:prstGeom>
          <a:noFill/>
        </p:spPr>
        <p:txBody>
          <a:bodyPr wrap="square" rtlCol="0">
            <a:spAutoFit/>
          </a:bodyPr>
          <a:lstStyle/>
          <a:p>
            <a:r>
              <a:rPr lang="en-GB" sz="2400" dirty="0">
                <a:solidFill>
                  <a:schemeClr val="tx1"/>
                </a:solidFill>
                <a:effectLst/>
                <a:latin typeface="Calibri" pitchFamily="34" charset="0"/>
              </a:rPr>
              <a:t>If the solidus of the mantle is the </a:t>
            </a:r>
            <a:r>
              <a:rPr lang="en-GB" sz="2400" dirty="0">
                <a:solidFill>
                  <a:srgbClr val="FF0000"/>
                </a:solidFill>
                <a:effectLst/>
                <a:latin typeface="Calibri" pitchFamily="34" charset="0"/>
              </a:rPr>
              <a:t>red</a:t>
            </a:r>
            <a:r>
              <a:rPr lang="en-GB" sz="2400" dirty="0">
                <a:solidFill>
                  <a:schemeClr val="tx1"/>
                </a:solidFill>
                <a:effectLst/>
                <a:latin typeface="Calibri" pitchFamily="34" charset="0"/>
              </a:rPr>
              <a:t> one (volatile-free conditions) can we have partial melt production without upwelling?</a:t>
            </a:r>
            <a:endParaRPr lang="en-GB" sz="2400" i="1" dirty="0">
              <a:solidFill>
                <a:schemeClr val="tx1"/>
              </a:solidFill>
              <a:effectLst/>
              <a:latin typeface="Calibri" pitchFamily="34" charset="0"/>
            </a:endParaRPr>
          </a:p>
        </p:txBody>
      </p:sp>
      <p:sp>
        <p:nvSpPr>
          <p:cNvPr id="24" name="Figura a mano libera 23"/>
          <p:cNvSpPr/>
          <p:nvPr/>
        </p:nvSpPr>
        <p:spPr bwMode="auto">
          <a:xfrm>
            <a:off x="4834467" y="1744133"/>
            <a:ext cx="3547533" cy="4800600"/>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Lst>
            <a:ahLst/>
            <a:cxnLst>
              <a:cxn ang="0">
                <a:pos x="connsiteX0" y="connsiteY0"/>
              </a:cxn>
              <a:cxn ang="0">
                <a:pos x="connsiteX1" y="connsiteY1"/>
              </a:cxn>
            </a:cxnLst>
            <a:rect l="l" t="t" r="r" b="b"/>
            <a:pathLst>
              <a:path w="3547533" h="4800600">
                <a:moveTo>
                  <a:pt x="0" y="0"/>
                </a:moveTo>
                <a:cubicBezTo>
                  <a:pt x="2020711" y="1380067"/>
                  <a:pt x="3042355" y="3344333"/>
                  <a:pt x="3547533" y="480060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0" name="CasellaDiTesto 19"/>
          <p:cNvSpPr txBox="1"/>
          <p:nvPr/>
        </p:nvSpPr>
        <p:spPr>
          <a:xfrm>
            <a:off x="2736653" y="3130475"/>
            <a:ext cx="849887" cy="584775"/>
          </a:xfrm>
          <a:prstGeom prst="rect">
            <a:avLst/>
          </a:prstGeom>
          <a:noFill/>
        </p:spPr>
        <p:txBody>
          <a:bodyPr wrap="square" rtlCol="0">
            <a:spAutoFit/>
          </a:bodyPr>
          <a:lstStyle/>
          <a:p>
            <a:r>
              <a:rPr lang="en-GB" sz="3200" b="1" dirty="0">
                <a:solidFill>
                  <a:schemeClr val="tx1"/>
                </a:solidFill>
                <a:effectLst/>
                <a:latin typeface="Calibri" pitchFamily="34" charset="0"/>
              </a:rPr>
              <a:t>NO</a:t>
            </a:r>
            <a:endParaRPr lang="en-GB" sz="3200" b="1" i="1" dirty="0">
              <a:solidFill>
                <a:schemeClr val="tx1"/>
              </a:solidFill>
              <a:effectLst/>
              <a:latin typeface="Calibri" pitchFamily="34" charset="0"/>
            </a:endParaRPr>
          </a:p>
        </p:txBody>
      </p:sp>
      <p:sp>
        <p:nvSpPr>
          <p:cNvPr id="27" name="CasellaDiTesto 26"/>
          <p:cNvSpPr txBox="1"/>
          <p:nvPr/>
        </p:nvSpPr>
        <p:spPr>
          <a:xfrm>
            <a:off x="96788" y="3841688"/>
            <a:ext cx="3999197" cy="1938992"/>
          </a:xfrm>
          <a:prstGeom prst="rect">
            <a:avLst/>
          </a:prstGeom>
          <a:noFill/>
        </p:spPr>
        <p:txBody>
          <a:bodyPr wrap="square" rtlCol="0">
            <a:spAutoFit/>
          </a:bodyPr>
          <a:lstStyle/>
          <a:p>
            <a:r>
              <a:rPr lang="en-GB" sz="2400" dirty="0">
                <a:solidFill>
                  <a:schemeClr val="tx1"/>
                </a:solidFill>
                <a:effectLst/>
                <a:latin typeface="Calibri" pitchFamily="34" charset="0"/>
              </a:rPr>
              <a:t>If the solidus of the  mantle    is the </a:t>
            </a:r>
            <a:r>
              <a:rPr lang="en-GB" sz="2400" dirty="0">
                <a:solidFill>
                  <a:srgbClr val="008000"/>
                </a:solidFill>
                <a:effectLst/>
                <a:latin typeface="Calibri" pitchFamily="34" charset="0"/>
              </a:rPr>
              <a:t>green</a:t>
            </a:r>
            <a:r>
              <a:rPr lang="en-GB" sz="2400" dirty="0">
                <a:solidFill>
                  <a:schemeClr val="tx1"/>
                </a:solidFill>
                <a:effectLst/>
                <a:latin typeface="Calibri" pitchFamily="34" charset="0"/>
              </a:rPr>
              <a:t> one (H</a:t>
            </a:r>
            <a:r>
              <a:rPr lang="en-GB" sz="2400" baseline="-25000" dirty="0">
                <a:solidFill>
                  <a:schemeClr val="tx1"/>
                </a:solidFill>
                <a:effectLst/>
                <a:latin typeface="Calibri" pitchFamily="34" charset="0"/>
              </a:rPr>
              <a:t>2</a:t>
            </a:r>
            <a:r>
              <a:rPr lang="en-GB" sz="2400" dirty="0">
                <a:solidFill>
                  <a:schemeClr val="tx1"/>
                </a:solidFill>
                <a:effectLst/>
                <a:latin typeface="Calibri" pitchFamily="34" charset="0"/>
              </a:rPr>
              <a:t>O-saturated conditions) can we have partial melt production without upwelling?</a:t>
            </a:r>
            <a:endParaRPr lang="en-GB" sz="2400" i="1" dirty="0">
              <a:solidFill>
                <a:schemeClr val="tx1"/>
              </a:solidFill>
              <a:effectLst/>
              <a:latin typeface="Calibri" pitchFamily="34" charset="0"/>
            </a:endParaRPr>
          </a:p>
        </p:txBody>
      </p:sp>
      <p:sp>
        <p:nvSpPr>
          <p:cNvPr id="29" name="CasellaDiTesto 28"/>
          <p:cNvSpPr txBox="1"/>
          <p:nvPr/>
        </p:nvSpPr>
        <p:spPr>
          <a:xfrm>
            <a:off x="2741592" y="5229042"/>
            <a:ext cx="1180613" cy="584775"/>
          </a:xfrm>
          <a:prstGeom prst="rect">
            <a:avLst/>
          </a:prstGeom>
          <a:noFill/>
        </p:spPr>
        <p:txBody>
          <a:bodyPr wrap="square" rtlCol="0">
            <a:spAutoFit/>
          </a:bodyPr>
          <a:lstStyle/>
          <a:p>
            <a:r>
              <a:rPr lang="en-GB" sz="3200" b="1">
                <a:solidFill>
                  <a:schemeClr val="tx1"/>
                </a:solidFill>
                <a:effectLst/>
                <a:latin typeface="Calibri" pitchFamily="34" charset="0"/>
              </a:rPr>
              <a:t>YES</a:t>
            </a:r>
            <a:endParaRPr lang="en-GB" sz="3200" b="1" i="1">
              <a:solidFill>
                <a:schemeClr val="tx1"/>
              </a:solidFill>
              <a:effectLst/>
              <a:latin typeface="Calibri" pitchFamily="34" charset="0"/>
            </a:endParaRPr>
          </a:p>
        </p:txBody>
      </p:sp>
      <p:sp>
        <p:nvSpPr>
          <p:cNvPr id="31" name="CasellaDiTesto 30"/>
          <p:cNvSpPr txBox="1"/>
          <p:nvPr/>
        </p:nvSpPr>
        <p:spPr>
          <a:xfrm>
            <a:off x="101601" y="6168207"/>
            <a:ext cx="3708400" cy="538609"/>
          </a:xfrm>
          <a:prstGeom prst="rect">
            <a:avLst/>
          </a:prstGeom>
          <a:noFill/>
        </p:spPr>
        <p:txBody>
          <a:bodyPr wrap="square" rtlCol="0">
            <a:spAutoFit/>
          </a:bodyPr>
          <a:lstStyle/>
          <a:p>
            <a:r>
              <a:rPr lang="en-GB" sz="2900" dirty="0">
                <a:solidFill>
                  <a:srgbClr val="FF0000"/>
                </a:solidFill>
                <a:effectLst/>
                <a:latin typeface="Calibri" pitchFamily="34" charset="0"/>
              </a:rPr>
              <a:t>Where melting starts?</a:t>
            </a:r>
            <a:endParaRPr lang="en-GB" sz="2900" i="1" dirty="0">
              <a:solidFill>
                <a:srgbClr val="FF0000"/>
              </a:solidFill>
              <a:effectLst/>
              <a:latin typeface="Calibri" pitchFamily="34" charset="0"/>
            </a:endParaRPr>
          </a:p>
        </p:txBody>
      </p:sp>
      <p:sp>
        <p:nvSpPr>
          <p:cNvPr id="33" name="CasellaDiTesto 32"/>
          <p:cNvSpPr txBox="1"/>
          <p:nvPr/>
        </p:nvSpPr>
        <p:spPr>
          <a:xfrm rot="1192406">
            <a:off x="4214254" y="3881583"/>
            <a:ext cx="2429610" cy="646331"/>
          </a:xfrm>
          <a:prstGeom prst="rect">
            <a:avLst/>
          </a:prstGeom>
          <a:noFill/>
        </p:spPr>
        <p:txBody>
          <a:bodyPr wrap="square" rtlCol="0">
            <a:spAutoFit/>
          </a:bodyPr>
          <a:lstStyle/>
          <a:p>
            <a:pPr algn="ctr"/>
            <a:r>
              <a:rPr lang="en-GB" dirty="0">
                <a:solidFill>
                  <a:srgbClr val="0000FF"/>
                </a:solidFill>
                <a:effectLst/>
                <a:latin typeface="Calibri" pitchFamily="34" charset="0"/>
              </a:rPr>
              <a:t>Average Cratonic Geotherm</a:t>
            </a:r>
          </a:p>
        </p:txBody>
      </p:sp>
      <p:sp>
        <p:nvSpPr>
          <p:cNvPr id="26" name="Figura a mano libera 25"/>
          <p:cNvSpPr/>
          <p:nvPr/>
        </p:nvSpPr>
        <p:spPr bwMode="auto">
          <a:xfrm>
            <a:off x="4405312" y="3900488"/>
            <a:ext cx="2395537" cy="2247900"/>
          </a:xfrm>
          <a:custGeom>
            <a:avLst/>
            <a:gdLst>
              <a:gd name="connsiteX0" fmla="*/ 394494 w 3159918"/>
              <a:gd name="connsiteY0" fmla="*/ 101600 h 2451100"/>
              <a:gd name="connsiteX1" fmla="*/ 399256 w 3159918"/>
              <a:gd name="connsiteY1" fmla="*/ 515937 h 2451100"/>
              <a:gd name="connsiteX2" fmla="*/ 2790031 w 3159918"/>
              <a:gd name="connsiteY2" fmla="*/ 2349500 h 2451100"/>
              <a:gd name="connsiteX3" fmla="*/ 2618581 w 3159918"/>
              <a:gd name="connsiteY3" fmla="*/ 1125537 h 2451100"/>
              <a:gd name="connsiteX4" fmla="*/ 394494 w 3159918"/>
              <a:gd name="connsiteY4" fmla="*/ 101600 h 2451100"/>
              <a:gd name="connsiteX0" fmla="*/ 394494 w 3159918"/>
              <a:gd name="connsiteY0" fmla="*/ 0 h 2349500"/>
              <a:gd name="connsiteX1" fmla="*/ 399256 w 3159918"/>
              <a:gd name="connsiteY1" fmla="*/ 414337 h 2349500"/>
              <a:gd name="connsiteX2" fmla="*/ 2790031 w 3159918"/>
              <a:gd name="connsiteY2" fmla="*/ 2247900 h 2349500"/>
              <a:gd name="connsiteX3" fmla="*/ 2618581 w 3159918"/>
              <a:gd name="connsiteY3" fmla="*/ 1023937 h 2349500"/>
              <a:gd name="connsiteX4" fmla="*/ 394494 w 3159918"/>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765424"/>
              <a:gd name="connsiteY0" fmla="*/ 0 h 2349500"/>
              <a:gd name="connsiteX1" fmla="*/ 4762 w 2765424"/>
              <a:gd name="connsiteY1" fmla="*/ 414337 h 2349500"/>
              <a:gd name="connsiteX2" fmla="*/ 2395537 w 2765424"/>
              <a:gd name="connsiteY2" fmla="*/ 2247900 h 2349500"/>
              <a:gd name="connsiteX3" fmla="*/ 2224087 w 2765424"/>
              <a:gd name="connsiteY3" fmla="*/ 1023937 h 2349500"/>
              <a:gd name="connsiteX4" fmla="*/ 0 w 2765424"/>
              <a:gd name="connsiteY4" fmla="*/ 0 h 2349500"/>
              <a:gd name="connsiteX0" fmla="*/ 0 w 2395537"/>
              <a:gd name="connsiteY0" fmla="*/ 0 h 2247900"/>
              <a:gd name="connsiteX1" fmla="*/ 4762 w 2395537"/>
              <a:gd name="connsiteY1" fmla="*/ 414337 h 2247900"/>
              <a:gd name="connsiteX2" fmla="*/ 2395537 w 2395537"/>
              <a:gd name="connsiteY2" fmla="*/ 2247900 h 2247900"/>
              <a:gd name="connsiteX3" fmla="*/ 2224087 w 2395537"/>
              <a:gd name="connsiteY3" fmla="*/ 1023937 h 2247900"/>
              <a:gd name="connsiteX4" fmla="*/ 0 w 2395537"/>
              <a:gd name="connsiteY4" fmla="*/ 0 h 2247900"/>
              <a:gd name="connsiteX0" fmla="*/ 0 w 2395537"/>
              <a:gd name="connsiteY0" fmla="*/ 0 h 2247900"/>
              <a:gd name="connsiteX1" fmla="*/ 4762 w 2395537"/>
              <a:gd name="connsiteY1" fmla="*/ 414337 h 2247900"/>
              <a:gd name="connsiteX2" fmla="*/ 2395537 w 2395537"/>
              <a:gd name="connsiteY2" fmla="*/ 2247900 h 2247900"/>
              <a:gd name="connsiteX3" fmla="*/ 2224087 w 2395537"/>
              <a:gd name="connsiteY3" fmla="*/ 1023937 h 2247900"/>
              <a:gd name="connsiteX4" fmla="*/ 0 w 2395537"/>
              <a:gd name="connsiteY4" fmla="*/ 0 h 224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537" h="2247900">
                <a:moveTo>
                  <a:pt x="0" y="0"/>
                </a:moveTo>
                <a:cubicBezTo>
                  <a:pt x="6351" y="12700"/>
                  <a:pt x="5556" y="411162"/>
                  <a:pt x="4762" y="414337"/>
                </a:cubicBezTo>
                <a:cubicBezTo>
                  <a:pt x="1180306" y="965199"/>
                  <a:pt x="2044700" y="1508125"/>
                  <a:pt x="2395537" y="2247900"/>
                </a:cubicBezTo>
                <a:cubicBezTo>
                  <a:pt x="2379662" y="1992312"/>
                  <a:pt x="2309812" y="1299368"/>
                  <a:pt x="2224087" y="1023937"/>
                </a:cubicBezTo>
                <a:cubicBezTo>
                  <a:pt x="1833562" y="524668"/>
                  <a:pt x="369887" y="101600"/>
                  <a:pt x="0" y="0"/>
                </a:cubicBezTo>
                <a:close/>
              </a:path>
            </a:pathLst>
          </a:cu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5" name="Figura a mano libera 24"/>
          <p:cNvSpPr/>
          <p:nvPr/>
        </p:nvSpPr>
        <p:spPr bwMode="auto">
          <a:xfrm>
            <a:off x="4402667" y="4309533"/>
            <a:ext cx="2666999" cy="2235199"/>
          </a:xfrm>
          <a:custGeom>
            <a:avLst/>
            <a:gdLst>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3547533"/>
              <a:gd name="connsiteY0" fmla="*/ 0 h 4800600"/>
              <a:gd name="connsiteX1" fmla="*/ 3547533 w 3547533"/>
              <a:gd name="connsiteY1" fmla="*/ 4800600 h 4800600"/>
              <a:gd name="connsiteX0" fmla="*/ 0 w 2540000"/>
              <a:gd name="connsiteY0" fmla="*/ 0 h 3893984"/>
              <a:gd name="connsiteX1" fmla="*/ 2540000 w 2540000"/>
              <a:gd name="connsiteY1" fmla="*/ 3893984 h 3893984"/>
              <a:gd name="connsiteX0" fmla="*/ 0 w 2540000"/>
              <a:gd name="connsiteY0" fmla="*/ 0 h 3893984"/>
              <a:gd name="connsiteX1" fmla="*/ 2540000 w 2540000"/>
              <a:gd name="connsiteY1" fmla="*/ 3893984 h 3893984"/>
              <a:gd name="connsiteX0" fmla="*/ 0 w 2590800"/>
              <a:gd name="connsiteY0" fmla="*/ 0 h 3923708"/>
              <a:gd name="connsiteX1" fmla="*/ 2590800 w 2590800"/>
              <a:gd name="connsiteY1" fmla="*/ 3923708 h 3923708"/>
            </a:gdLst>
            <a:ahLst/>
            <a:cxnLst>
              <a:cxn ang="0">
                <a:pos x="connsiteX0" y="connsiteY0"/>
              </a:cxn>
              <a:cxn ang="0">
                <a:pos x="connsiteX1" y="connsiteY1"/>
              </a:cxn>
            </a:cxnLst>
            <a:rect l="l" t="t" r="r" b="b"/>
            <a:pathLst>
              <a:path w="2590800" h="3923708">
                <a:moveTo>
                  <a:pt x="0" y="0"/>
                </a:moveTo>
                <a:cubicBezTo>
                  <a:pt x="1842911" y="1498967"/>
                  <a:pt x="2085622" y="2467441"/>
                  <a:pt x="2590800" y="3923708"/>
                </a:cubicBezTo>
              </a:path>
            </a:pathLst>
          </a:cu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16" name="Figura a mano libera 15"/>
          <p:cNvSpPr/>
          <p:nvPr/>
        </p:nvSpPr>
        <p:spPr bwMode="auto">
          <a:xfrm>
            <a:off x="4410075" y="3895725"/>
            <a:ext cx="2428875" cy="2647950"/>
          </a:xfrm>
          <a:custGeom>
            <a:avLst/>
            <a:gdLst>
              <a:gd name="connsiteX0" fmla="*/ 0 w 2671763"/>
              <a:gd name="connsiteY0" fmla="*/ 0 h 2647950"/>
              <a:gd name="connsiteX1" fmla="*/ 2266950 w 2671763"/>
              <a:gd name="connsiteY1" fmla="*/ 1028700 h 2647950"/>
              <a:gd name="connsiteX2" fmla="*/ 2428875 w 2671763"/>
              <a:gd name="connsiteY2" fmla="*/ 2647950 h 2647950"/>
              <a:gd name="connsiteX0" fmla="*/ 0 w 2550319"/>
              <a:gd name="connsiteY0" fmla="*/ 0 h 2647950"/>
              <a:gd name="connsiteX1" fmla="*/ 2266950 w 2550319"/>
              <a:gd name="connsiteY1" fmla="*/ 1028700 h 2647950"/>
              <a:gd name="connsiteX2" fmla="*/ 2428875 w 2550319"/>
              <a:gd name="connsiteY2" fmla="*/ 2647950 h 2647950"/>
              <a:gd name="connsiteX0" fmla="*/ 0 w 2428875"/>
              <a:gd name="connsiteY0" fmla="*/ 0 h 2647950"/>
              <a:gd name="connsiteX1" fmla="*/ 2266950 w 2428875"/>
              <a:gd name="connsiteY1" fmla="*/ 1028700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 name="connsiteX0" fmla="*/ 0 w 2428875"/>
              <a:gd name="connsiteY0" fmla="*/ 0 h 2647950"/>
              <a:gd name="connsiteX1" fmla="*/ 2171700 w 2428875"/>
              <a:gd name="connsiteY1" fmla="*/ 962025 h 2647950"/>
              <a:gd name="connsiteX2" fmla="*/ 2428875 w 2428875"/>
              <a:gd name="connsiteY2" fmla="*/ 2647950 h 2647950"/>
            </a:gdLst>
            <a:ahLst/>
            <a:cxnLst>
              <a:cxn ang="0">
                <a:pos x="connsiteX0" y="connsiteY0"/>
              </a:cxn>
              <a:cxn ang="0">
                <a:pos x="connsiteX1" y="connsiteY1"/>
              </a:cxn>
              <a:cxn ang="0">
                <a:pos x="connsiteX2" y="connsiteY2"/>
              </a:cxn>
            </a:cxnLst>
            <a:rect l="l" t="t" r="r" b="b"/>
            <a:pathLst>
              <a:path w="2428875" h="2647950">
                <a:moveTo>
                  <a:pt x="0" y="0"/>
                </a:moveTo>
                <a:cubicBezTo>
                  <a:pt x="329934" y="82021"/>
                  <a:pt x="1766887" y="520700"/>
                  <a:pt x="2171700" y="962025"/>
                </a:cubicBezTo>
                <a:cubicBezTo>
                  <a:pt x="2328863" y="1098550"/>
                  <a:pt x="2355057" y="1968499"/>
                  <a:pt x="2428875" y="264795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Oval 345"/>
          <p:cNvSpPr>
            <a:spLocks noChangeArrowheads="1"/>
          </p:cNvSpPr>
          <p:nvPr/>
        </p:nvSpPr>
        <p:spPr bwMode="auto">
          <a:xfrm>
            <a:off x="6602723" y="5950691"/>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35" name="CasellaDiTesto 34"/>
          <p:cNvSpPr txBox="1"/>
          <p:nvPr/>
        </p:nvSpPr>
        <p:spPr>
          <a:xfrm rot="1812430">
            <a:off x="4790572" y="4513510"/>
            <a:ext cx="1764534" cy="369332"/>
          </a:xfrm>
          <a:prstGeom prst="rect">
            <a:avLst/>
          </a:prstGeom>
          <a:noFill/>
        </p:spPr>
        <p:txBody>
          <a:bodyPr wrap="square" rtlCol="0">
            <a:spAutoFit/>
          </a:bodyPr>
          <a:lstStyle/>
          <a:p>
            <a:pPr algn="ctr"/>
            <a:r>
              <a:rPr lang="en-GB">
                <a:solidFill>
                  <a:schemeClr val="tx1"/>
                </a:solidFill>
                <a:effectLst/>
                <a:latin typeface="Calibri" pitchFamily="34" charset="0"/>
              </a:rPr>
              <a:t>Melt present</a:t>
            </a:r>
          </a:p>
        </p:txBody>
      </p:sp>
      <p:sp>
        <p:nvSpPr>
          <p:cNvPr id="39" name="CasellaDiTesto 38"/>
          <p:cNvSpPr txBox="1"/>
          <p:nvPr/>
        </p:nvSpPr>
        <p:spPr>
          <a:xfrm rot="2445222">
            <a:off x="4799660" y="2268184"/>
            <a:ext cx="1173852" cy="584775"/>
          </a:xfrm>
          <a:prstGeom prst="rect">
            <a:avLst/>
          </a:prstGeom>
          <a:noFill/>
        </p:spPr>
        <p:txBody>
          <a:bodyPr wrap="square" rtlCol="0">
            <a:spAutoFit/>
          </a:bodyPr>
          <a:lstStyle/>
          <a:p>
            <a:pPr algn="ctr"/>
            <a:r>
              <a:rPr lang="en-GB" sz="1600">
                <a:solidFill>
                  <a:srgbClr val="FF0000"/>
                </a:solidFill>
                <a:effectLst/>
                <a:latin typeface="Calibri" pitchFamily="34" charset="0"/>
              </a:rPr>
              <a:t>C-H-free mantle</a:t>
            </a:r>
          </a:p>
        </p:txBody>
      </p:sp>
      <p:sp>
        <p:nvSpPr>
          <p:cNvPr id="34"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41" name="CasellaDiTesto 40"/>
          <p:cNvSpPr txBox="1"/>
          <p:nvPr/>
        </p:nvSpPr>
        <p:spPr>
          <a:xfrm rot="2030582">
            <a:off x="3494467" y="5007122"/>
            <a:ext cx="3516819" cy="976720"/>
          </a:xfrm>
          <a:prstGeom prst="rect">
            <a:avLst/>
          </a:prstGeom>
          <a:noFill/>
        </p:spPr>
        <p:txBody>
          <a:bodyPr wrap="square" rtlCol="0">
            <a:prstTxWarp prst="textArchUp">
              <a:avLst>
                <a:gd name="adj" fmla="val 10903586"/>
              </a:avLst>
            </a:prstTxWarp>
            <a:spAutoFit/>
          </a:bodyPr>
          <a:lstStyle/>
          <a:p>
            <a:pPr algn="ctr"/>
            <a:r>
              <a:rPr lang="en-GB" sz="1600" dirty="0">
                <a:solidFill>
                  <a:srgbClr val="008000"/>
                </a:solidFill>
                <a:effectLst/>
                <a:latin typeface="Calibri" pitchFamily="34" charset="0"/>
              </a:rPr>
              <a:t>H</a:t>
            </a:r>
            <a:r>
              <a:rPr lang="en-GB" sz="1600" baseline="-25000" dirty="0">
                <a:solidFill>
                  <a:srgbClr val="008000"/>
                </a:solidFill>
                <a:effectLst/>
                <a:latin typeface="Calibri" pitchFamily="34" charset="0"/>
              </a:rPr>
              <a:t>2</a:t>
            </a:r>
            <a:r>
              <a:rPr lang="en-GB" sz="1600" dirty="0">
                <a:solidFill>
                  <a:srgbClr val="008000"/>
                </a:solidFill>
                <a:effectLst/>
                <a:latin typeface="Calibri" pitchFamily="34" charset="0"/>
              </a:rPr>
              <a:t>O-saturated mantle solidus</a:t>
            </a:r>
          </a:p>
        </p:txBody>
      </p:sp>
      <p:sp>
        <p:nvSpPr>
          <p:cNvPr id="4" name="Text Box 4">
            <a:extLst>
              <a:ext uri="{FF2B5EF4-FFF2-40B4-BE49-F238E27FC236}">
                <a16:creationId xmlns:a16="http://schemas.microsoft.com/office/drawing/2014/main" id="{D4F70316-AF8B-8826-2D94-6E5093E24A2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20" grpId="0"/>
      <p:bldP spid="27" grpId="0"/>
      <p:bldP spid="29" grpId="0"/>
      <p:bldP spid="31" grpId="0"/>
      <p:bldP spid="26" grpId="0" animBg="1"/>
      <p:bldP spid="32" grpId="0" animBg="1"/>
      <p:bldP spid="3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0" name="CasellaDiTesto 29"/>
          <p:cNvSpPr txBox="1"/>
          <p:nvPr/>
        </p:nvSpPr>
        <p:spPr>
          <a:xfrm>
            <a:off x="317500" y="939799"/>
            <a:ext cx="3712633" cy="923330"/>
          </a:xfrm>
          <a:prstGeom prst="rect">
            <a:avLst/>
          </a:prstGeom>
          <a:noFill/>
        </p:spPr>
        <p:txBody>
          <a:bodyPr wrap="square" rtlCol="0">
            <a:spAutoFit/>
          </a:bodyPr>
          <a:lstStyle/>
          <a:p>
            <a:r>
              <a:rPr lang="en-GB" dirty="0">
                <a:solidFill>
                  <a:schemeClr val="tx1"/>
                </a:solidFill>
                <a:effectLst/>
                <a:latin typeface="Calibri" pitchFamily="34" charset="0"/>
              </a:rPr>
              <a:t>[…] </a:t>
            </a:r>
            <a:r>
              <a:rPr lang="en-GB" i="1" dirty="0">
                <a:solidFill>
                  <a:schemeClr val="tx1"/>
                </a:solidFill>
                <a:effectLst/>
                <a:latin typeface="Calibri" pitchFamily="34" charset="0"/>
              </a:rPr>
              <a:t>Mantle potential temperatures and initial melting depths are thus intimately linked</a:t>
            </a:r>
            <a:r>
              <a:rPr lang="en-GB" dirty="0">
                <a:solidFill>
                  <a:schemeClr val="tx1"/>
                </a:solidFill>
                <a:effectLst/>
                <a:latin typeface="Calibri" pitchFamily="34" charset="0"/>
              </a:rPr>
              <a:t>.</a:t>
            </a:r>
          </a:p>
        </p:txBody>
      </p:sp>
      <p:sp>
        <p:nvSpPr>
          <p:cNvPr id="32" name="CasellaDiTesto 31"/>
          <p:cNvSpPr txBox="1"/>
          <p:nvPr/>
        </p:nvSpPr>
        <p:spPr>
          <a:xfrm>
            <a:off x="0" y="1871128"/>
            <a:ext cx="4182533" cy="461665"/>
          </a:xfrm>
          <a:prstGeom prst="rect">
            <a:avLst/>
          </a:prstGeom>
          <a:noFill/>
        </p:spPr>
        <p:txBody>
          <a:bodyPr wrap="square" rtlCol="0">
            <a:spAutoFit/>
          </a:bodyPr>
          <a:lstStyle/>
          <a:p>
            <a:pPr algn="ctr"/>
            <a:r>
              <a:rPr lang="en-GB" sz="2400">
                <a:solidFill>
                  <a:schemeClr val="tx1"/>
                </a:solidFill>
                <a:effectLst/>
                <a:latin typeface="Calibri" pitchFamily="34" charset="0"/>
              </a:rPr>
              <a:t>Is this really true?</a:t>
            </a:r>
          </a:p>
        </p:txBody>
      </p:sp>
      <p:sp>
        <p:nvSpPr>
          <p:cNvPr id="38" name="CasellaDiTesto 37"/>
          <p:cNvSpPr txBox="1"/>
          <p:nvPr/>
        </p:nvSpPr>
        <p:spPr>
          <a:xfrm>
            <a:off x="317500" y="2345250"/>
            <a:ext cx="3997325" cy="646331"/>
          </a:xfrm>
          <a:prstGeom prst="rect">
            <a:avLst/>
          </a:prstGeom>
          <a:noFill/>
        </p:spPr>
        <p:txBody>
          <a:bodyPr wrap="square" rtlCol="0">
            <a:spAutoFit/>
          </a:bodyPr>
          <a:lstStyle/>
          <a:p>
            <a:pPr algn="ctr"/>
            <a:r>
              <a:rPr lang="en-GB" u="sng" dirty="0">
                <a:solidFill>
                  <a:srgbClr val="FF0000"/>
                </a:solidFill>
                <a:effectLst/>
                <a:latin typeface="Calibri" pitchFamily="34" charset="0"/>
              </a:rPr>
              <a:t>The slope of the convective geotherm is assumed to be Adiabatic</a:t>
            </a:r>
            <a:r>
              <a:rPr lang="en-GB" dirty="0">
                <a:solidFill>
                  <a:srgbClr val="FF0000"/>
                </a:solidFill>
                <a:effectLst/>
                <a:latin typeface="Calibri" pitchFamily="34" charset="0"/>
              </a:rPr>
              <a:t>:</a:t>
            </a:r>
            <a:endParaRPr lang="en-GB" i="1" dirty="0">
              <a:solidFill>
                <a:srgbClr val="FF0000"/>
              </a:solidFill>
              <a:effectLst/>
              <a:latin typeface="Calibri" pitchFamily="34" charset="0"/>
            </a:endParaRPr>
          </a:p>
        </p:txBody>
      </p:sp>
      <p:sp>
        <p:nvSpPr>
          <p:cNvPr id="39" name="CasellaDiTesto 38"/>
          <p:cNvSpPr txBox="1"/>
          <p:nvPr/>
        </p:nvSpPr>
        <p:spPr>
          <a:xfrm>
            <a:off x="317500" y="3606790"/>
            <a:ext cx="3938056" cy="523220"/>
          </a:xfrm>
          <a:prstGeom prst="rect">
            <a:avLst/>
          </a:prstGeom>
          <a:noFill/>
        </p:spPr>
        <p:txBody>
          <a:bodyPr wrap="square" rtlCol="0">
            <a:spAutoFit/>
          </a:bodyPr>
          <a:lstStyle/>
          <a:p>
            <a:r>
              <a:rPr lang="en-GB" sz="2800" dirty="0">
                <a:solidFill>
                  <a:schemeClr val="tx1"/>
                </a:solidFill>
                <a:effectLst/>
                <a:latin typeface="Calibri" pitchFamily="34" charset="0"/>
              </a:rPr>
              <a:t>[</a:t>
            </a:r>
            <a:r>
              <a:rPr lang="en-GB" sz="2000" dirty="0">
                <a:solidFill>
                  <a:schemeClr val="tx1"/>
                </a:solidFill>
                <a:effectLst/>
                <a:latin typeface="Calibri" pitchFamily="34" charset="0"/>
              </a:rPr>
              <a:t>13-18 °C/GPa = 0.4-0.6 °C/km</a:t>
            </a:r>
            <a:r>
              <a:rPr lang="en-GB" sz="2800" dirty="0">
                <a:solidFill>
                  <a:schemeClr val="tx1"/>
                </a:solidFill>
                <a:effectLst/>
                <a:latin typeface="Calibri" pitchFamily="34" charset="0"/>
              </a:rPr>
              <a:t>]</a:t>
            </a:r>
            <a:endParaRPr lang="en-GB" sz="2800" i="1" dirty="0">
              <a:solidFill>
                <a:schemeClr val="tx1"/>
              </a:solidFill>
              <a:effectLst/>
              <a:latin typeface="Calibri" pitchFamily="34" charset="0"/>
            </a:endParaRPr>
          </a:p>
        </p:txBody>
      </p:sp>
      <p:sp>
        <p:nvSpPr>
          <p:cNvPr id="16" name="CasellaDiTesto 15"/>
          <p:cNvSpPr txBox="1"/>
          <p:nvPr/>
        </p:nvSpPr>
        <p:spPr>
          <a:xfrm>
            <a:off x="317499" y="3081855"/>
            <a:ext cx="3997325" cy="446276"/>
          </a:xfrm>
          <a:prstGeom prst="rect">
            <a:avLst/>
          </a:prstGeom>
          <a:noFill/>
        </p:spPr>
        <p:txBody>
          <a:bodyPr wrap="square" rtlCol="0">
            <a:spAutoFit/>
          </a:bodyPr>
          <a:lstStyle/>
          <a:p>
            <a:r>
              <a:rPr lang="en-GB" sz="2300" dirty="0">
                <a:solidFill>
                  <a:srgbClr val="FF0000"/>
                </a:solidFill>
                <a:effectLst/>
                <a:latin typeface="Calibri" pitchFamily="34" charset="0"/>
              </a:rPr>
              <a:t>∂T/∂P=</a:t>
            </a:r>
            <a:r>
              <a:rPr lang="en-GB" sz="2300" dirty="0" err="1">
                <a:solidFill>
                  <a:srgbClr val="FF0000"/>
                </a:solidFill>
                <a:effectLst/>
                <a:latin typeface="Calibri" pitchFamily="34" charset="0"/>
              </a:rPr>
              <a:t>T</a:t>
            </a:r>
            <a:r>
              <a:rPr lang="en-GB" sz="2300" dirty="0" err="1">
                <a:solidFill>
                  <a:srgbClr val="FF0000"/>
                </a:solidFill>
                <a:effectLst/>
                <a:latin typeface="Symbol" pitchFamily="18" charset="2"/>
              </a:rPr>
              <a:t>a</a:t>
            </a:r>
            <a:r>
              <a:rPr lang="en-GB" sz="2300" dirty="0" err="1">
                <a:solidFill>
                  <a:srgbClr val="FF0000"/>
                </a:solidFill>
                <a:effectLst/>
                <a:latin typeface="Calibri" pitchFamily="34" charset="0"/>
              </a:rPr>
              <a:t>V</a:t>
            </a:r>
            <a:r>
              <a:rPr lang="en-GB" sz="2300" dirty="0">
                <a:solidFill>
                  <a:srgbClr val="FF0000"/>
                </a:solidFill>
                <a:effectLst/>
                <a:latin typeface="Calibri" pitchFamily="34" charset="0"/>
              </a:rPr>
              <a:t>/Cp (13-18 °C/GPa)</a:t>
            </a:r>
            <a:endParaRPr lang="en-GB" sz="2300" i="1" dirty="0">
              <a:solidFill>
                <a:srgbClr val="FF0000"/>
              </a:solidFill>
              <a:effectLst/>
              <a:latin typeface="Calibri" pitchFamily="34" charset="0"/>
            </a:endParaRPr>
          </a:p>
        </p:txBody>
      </p:sp>
      <p:sp>
        <p:nvSpPr>
          <p:cNvPr id="17" name="CasellaDiTesto 16"/>
          <p:cNvSpPr txBox="1"/>
          <p:nvPr/>
        </p:nvSpPr>
        <p:spPr>
          <a:xfrm>
            <a:off x="317499" y="4190964"/>
            <a:ext cx="3997325" cy="1477328"/>
          </a:xfrm>
          <a:prstGeom prst="rect">
            <a:avLst/>
          </a:prstGeom>
          <a:noFill/>
        </p:spPr>
        <p:txBody>
          <a:bodyPr wrap="square" rtlCol="0">
            <a:spAutoFit/>
          </a:bodyPr>
          <a:lstStyle/>
          <a:p>
            <a:pPr>
              <a:tabLst>
                <a:tab pos="355600" algn="l"/>
                <a:tab pos="541338" algn="l"/>
              </a:tabLst>
            </a:pPr>
            <a:r>
              <a:rPr lang="en-GB" dirty="0">
                <a:solidFill>
                  <a:srgbClr val="FF0000"/>
                </a:solidFill>
                <a:effectLst/>
                <a:latin typeface="Calibri" pitchFamily="34" charset="0"/>
              </a:rPr>
              <a:t>T	=	</a:t>
            </a:r>
            <a:r>
              <a:rPr lang="en-GB" dirty="0">
                <a:solidFill>
                  <a:schemeClr val="tx1"/>
                </a:solidFill>
                <a:effectLst/>
                <a:latin typeface="Calibri" pitchFamily="34" charset="0"/>
              </a:rPr>
              <a:t>temperature</a:t>
            </a:r>
          </a:p>
          <a:p>
            <a:pPr>
              <a:tabLst>
                <a:tab pos="355600" algn="l"/>
                <a:tab pos="541338" algn="l"/>
              </a:tabLst>
            </a:pPr>
            <a:r>
              <a:rPr lang="en-GB" dirty="0">
                <a:solidFill>
                  <a:srgbClr val="FF0000"/>
                </a:solidFill>
                <a:effectLst/>
                <a:latin typeface="Calibri" pitchFamily="34" charset="0"/>
              </a:rPr>
              <a:t>P	= 	</a:t>
            </a:r>
            <a:r>
              <a:rPr lang="en-GB" dirty="0">
                <a:solidFill>
                  <a:schemeClr val="tx1"/>
                </a:solidFill>
                <a:effectLst/>
                <a:latin typeface="Calibri" pitchFamily="34" charset="0"/>
              </a:rPr>
              <a:t>pressure</a:t>
            </a:r>
          </a:p>
          <a:p>
            <a:pPr>
              <a:tabLst>
                <a:tab pos="355600" algn="l"/>
                <a:tab pos="541338" algn="l"/>
              </a:tabLst>
            </a:pPr>
            <a:r>
              <a:rPr lang="en-GB" dirty="0">
                <a:solidFill>
                  <a:srgbClr val="FF0000"/>
                </a:solidFill>
                <a:effectLst/>
                <a:latin typeface="Symbol" pitchFamily="18" charset="2"/>
              </a:rPr>
              <a:t>a</a:t>
            </a:r>
            <a:r>
              <a:rPr lang="en-GB" dirty="0">
                <a:solidFill>
                  <a:srgbClr val="FF0000"/>
                </a:solidFill>
                <a:effectLst/>
                <a:latin typeface="Calibri" pitchFamily="34" charset="0"/>
              </a:rPr>
              <a:t> 	= 	</a:t>
            </a:r>
            <a:r>
              <a:rPr lang="en-GB" dirty="0">
                <a:solidFill>
                  <a:schemeClr val="tx1"/>
                </a:solidFill>
                <a:effectLst/>
                <a:latin typeface="Calibri" pitchFamily="34" charset="0"/>
              </a:rPr>
              <a:t>coefficient of thermal expansion</a:t>
            </a:r>
          </a:p>
          <a:p>
            <a:pPr>
              <a:tabLst>
                <a:tab pos="355600" algn="l"/>
                <a:tab pos="541338" algn="l"/>
              </a:tabLst>
            </a:pPr>
            <a:r>
              <a:rPr lang="en-GB" dirty="0">
                <a:solidFill>
                  <a:srgbClr val="FF0000"/>
                </a:solidFill>
                <a:effectLst/>
                <a:latin typeface="Calibri" pitchFamily="34" charset="0"/>
              </a:rPr>
              <a:t>V 	= 	</a:t>
            </a:r>
            <a:r>
              <a:rPr lang="en-GB" dirty="0">
                <a:solidFill>
                  <a:schemeClr val="tx1"/>
                </a:solidFill>
                <a:effectLst/>
                <a:latin typeface="Calibri" pitchFamily="34" charset="0"/>
              </a:rPr>
              <a:t>molar volume</a:t>
            </a:r>
          </a:p>
          <a:p>
            <a:pPr>
              <a:tabLst>
                <a:tab pos="355600" algn="l"/>
                <a:tab pos="541338" algn="l"/>
              </a:tabLst>
            </a:pPr>
            <a:r>
              <a:rPr lang="en-GB" dirty="0">
                <a:solidFill>
                  <a:srgbClr val="FF0000"/>
                </a:solidFill>
                <a:effectLst/>
                <a:latin typeface="Calibri" pitchFamily="34" charset="0"/>
              </a:rPr>
              <a:t>Cp 	= </a:t>
            </a:r>
            <a:r>
              <a:rPr lang="en-GB" dirty="0">
                <a:solidFill>
                  <a:schemeClr val="tx1"/>
                </a:solidFill>
                <a:effectLst/>
                <a:latin typeface="Calibri" pitchFamily="34" charset="0"/>
              </a:rPr>
              <a:t>heat capacity</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15" name="CasellaDiTesto 14"/>
          <p:cNvSpPr txBox="1"/>
          <p:nvPr/>
        </p:nvSpPr>
        <p:spPr>
          <a:xfrm>
            <a:off x="229823" y="5632357"/>
            <a:ext cx="1747777" cy="461665"/>
          </a:xfrm>
          <a:prstGeom prst="rect">
            <a:avLst/>
          </a:prstGeom>
          <a:noFill/>
        </p:spPr>
        <p:txBody>
          <a:bodyPr wrap="square" rtlCol="0">
            <a:spAutoFit/>
          </a:bodyPr>
          <a:lstStyle/>
          <a:p>
            <a:r>
              <a:rPr lang="en-GB" sz="2400" dirty="0">
                <a:solidFill>
                  <a:schemeClr val="tx1"/>
                </a:solidFill>
                <a:effectLst/>
                <a:latin typeface="Calibri" pitchFamily="34" charset="0"/>
              </a:rPr>
              <a:t>Cp = Q/</a:t>
            </a:r>
            <a:r>
              <a:rPr lang="en-GB" sz="2400" dirty="0">
                <a:solidFill>
                  <a:schemeClr val="tx1"/>
                </a:solidFill>
                <a:effectLst/>
                <a:latin typeface="Symbol" pitchFamily="18" charset="2"/>
              </a:rPr>
              <a:t>D</a:t>
            </a:r>
            <a:r>
              <a:rPr lang="en-GB" sz="2400" dirty="0">
                <a:solidFill>
                  <a:schemeClr val="tx1"/>
                </a:solidFill>
                <a:effectLst/>
                <a:latin typeface="Calibri" pitchFamily="34" charset="0"/>
              </a:rPr>
              <a:t>T</a:t>
            </a:r>
            <a:endParaRPr lang="en-GB" sz="2400" i="1" dirty="0">
              <a:solidFill>
                <a:schemeClr val="tx1"/>
              </a:solidFill>
              <a:effectLst/>
              <a:latin typeface="Calibri" pitchFamily="34" charset="0"/>
            </a:endParaRPr>
          </a:p>
        </p:txBody>
      </p:sp>
      <p:sp>
        <p:nvSpPr>
          <p:cNvPr id="18" name="CasellaDiTesto 17"/>
          <p:cNvSpPr txBox="1"/>
          <p:nvPr/>
        </p:nvSpPr>
        <p:spPr>
          <a:xfrm>
            <a:off x="229823" y="6068442"/>
            <a:ext cx="1747777" cy="461665"/>
          </a:xfrm>
          <a:prstGeom prst="rect">
            <a:avLst/>
          </a:prstGeom>
          <a:noFill/>
        </p:spPr>
        <p:txBody>
          <a:bodyPr wrap="square" rtlCol="0">
            <a:spAutoFit/>
          </a:bodyPr>
          <a:lstStyle/>
          <a:p>
            <a:r>
              <a:rPr lang="en-GB" sz="2400">
                <a:solidFill>
                  <a:schemeClr val="tx1"/>
                </a:solidFill>
                <a:effectLst/>
                <a:latin typeface="Calibri" pitchFamily="34" charset="0"/>
              </a:rPr>
              <a:t>Cp = m*c</a:t>
            </a:r>
            <a:endParaRPr lang="en-GB" sz="2400" i="1">
              <a:solidFill>
                <a:schemeClr val="tx1"/>
              </a:solidFill>
              <a:effectLst/>
              <a:latin typeface="Calibri" pitchFamily="34" charset="0"/>
            </a:endParaRPr>
          </a:p>
        </p:txBody>
      </p:sp>
      <p:sp>
        <p:nvSpPr>
          <p:cNvPr id="21" name="Figura a mano libera 20"/>
          <p:cNvSpPr/>
          <p:nvPr/>
        </p:nvSpPr>
        <p:spPr bwMode="auto">
          <a:xfrm>
            <a:off x="1554480" y="6045200"/>
            <a:ext cx="894080" cy="304800"/>
          </a:xfrm>
          <a:custGeom>
            <a:avLst/>
            <a:gdLst>
              <a:gd name="connsiteX0" fmla="*/ 0 w 894080"/>
              <a:gd name="connsiteY0" fmla="*/ 304800 h 304800"/>
              <a:gd name="connsiteX1" fmla="*/ 477520 w 894080"/>
              <a:gd name="connsiteY1" fmla="*/ 264160 h 304800"/>
              <a:gd name="connsiteX2" fmla="*/ 548640 w 894080"/>
              <a:gd name="connsiteY2" fmla="*/ 101600 h 304800"/>
              <a:gd name="connsiteX3" fmla="*/ 894080 w 894080"/>
              <a:gd name="connsiteY3" fmla="*/ 0 h 304800"/>
            </a:gdLst>
            <a:ahLst/>
            <a:cxnLst>
              <a:cxn ang="0">
                <a:pos x="connsiteX0" y="connsiteY0"/>
              </a:cxn>
              <a:cxn ang="0">
                <a:pos x="connsiteX1" y="connsiteY1"/>
              </a:cxn>
              <a:cxn ang="0">
                <a:pos x="connsiteX2" y="connsiteY2"/>
              </a:cxn>
              <a:cxn ang="0">
                <a:pos x="connsiteX3" y="connsiteY3"/>
              </a:cxn>
            </a:cxnLst>
            <a:rect l="l" t="t" r="r" b="b"/>
            <a:pathLst>
              <a:path w="894080" h="304800">
                <a:moveTo>
                  <a:pt x="0" y="304800"/>
                </a:moveTo>
                <a:cubicBezTo>
                  <a:pt x="193040" y="301413"/>
                  <a:pt x="386080" y="298027"/>
                  <a:pt x="477520" y="264160"/>
                </a:cubicBezTo>
                <a:cubicBezTo>
                  <a:pt x="568960" y="230293"/>
                  <a:pt x="479213" y="145627"/>
                  <a:pt x="548640" y="101600"/>
                </a:cubicBezTo>
                <a:cubicBezTo>
                  <a:pt x="618067" y="57573"/>
                  <a:pt x="756073" y="28786"/>
                  <a:pt x="894080" y="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2" name="CasellaDiTesto 21"/>
          <p:cNvSpPr txBox="1"/>
          <p:nvPr/>
        </p:nvSpPr>
        <p:spPr>
          <a:xfrm>
            <a:off x="2395808" y="5830952"/>
            <a:ext cx="1747777" cy="369332"/>
          </a:xfrm>
          <a:prstGeom prst="rect">
            <a:avLst/>
          </a:prstGeom>
          <a:noFill/>
        </p:spPr>
        <p:txBody>
          <a:bodyPr wrap="square" rtlCol="0">
            <a:spAutoFit/>
          </a:bodyPr>
          <a:lstStyle/>
          <a:p>
            <a:r>
              <a:rPr lang="en-GB">
                <a:solidFill>
                  <a:schemeClr val="tx1"/>
                </a:solidFill>
                <a:effectLst/>
                <a:latin typeface="Calibri" pitchFamily="34" charset="0"/>
              </a:rPr>
              <a:t>Specific heat</a:t>
            </a:r>
            <a:endParaRPr lang="en-GB" i="1">
              <a:solidFill>
                <a:schemeClr val="tx1"/>
              </a:solidFill>
              <a:effectLst/>
              <a:latin typeface="Calibri" pitchFamily="34" charset="0"/>
            </a:endParaRPr>
          </a:p>
        </p:txBody>
      </p:sp>
      <p:sp>
        <p:nvSpPr>
          <p:cNvPr id="23" name="Figura a mano libera 22"/>
          <p:cNvSpPr/>
          <p:nvPr/>
        </p:nvSpPr>
        <p:spPr bwMode="auto">
          <a:xfrm>
            <a:off x="1137920" y="6451600"/>
            <a:ext cx="1117600" cy="279400"/>
          </a:xfrm>
          <a:custGeom>
            <a:avLst/>
            <a:gdLst>
              <a:gd name="connsiteX0" fmla="*/ 0 w 1117600"/>
              <a:gd name="connsiteY0" fmla="*/ 0 h 279400"/>
              <a:gd name="connsiteX1" fmla="*/ 497840 w 1117600"/>
              <a:gd name="connsiteY1" fmla="*/ 264160 h 279400"/>
              <a:gd name="connsiteX2" fmla="*/ 762000 w 1117600"/>
              <a:gd name="connsiteY2" fmla="*/ 91440 h 279400"/>
              <a:gd name="connsiteX3" fmla="*/ 1117600 w 1117600"/>
              <a:gd name="connsiteY3" fmla="*/ 121920 h 279400"/>
            </a:gdLst>
            <a:ahLst/>
            <a:cxnLst>
              <a:cxn ang="0">
                <a:pos x="connsiteX0" y="connsiteY0"/>
              </a:cxn>
              <a:cxn ang="0">
                <a:pos x="connsiteX1" y="connsiteY1"/>
              </a:cxn>
              <a:cxn ang="0">
                <a:pos x="connsiteX2" y="connsiteY2"/>
              </a:cxn>
              <a:cxn ang="0">
                <a:pos x="connsiteX3" y="connsiteY3"/>
              </a:cxn>
            </a:cxnLst>
            <a:rect l="l" t="t" r="r" b="b"/>
            <a:pathLst>
              <a:path w="1117600" h="279400">
                <a:moveTo>
                  <a:pt x="0" y="0"/>
                </a:moveTo>
                <a:cubicBezTo>
                  <a:pt x="185420" y="124460"/>
                  <a:pt x="370840" y="248920"/>
                  <a:pt x="497840" y="264160"/>
                </a:cubicBezTo>
                <a:cubicBezTo>
                  <a:pt x="624840" y="279400"/>
                  <a:pt x="658707" y="115147"/>
                  <a:pt x="762000" y="91440"/>
                </a:cubicBezTo>
                <a:cubicBezTo>
                  <a:pt x="865293" y="67733"/>
                  <a:pt x="991446" y="94826"/>
                  <a:pt x="1117600" y="121920"/>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CasellaDiTesto 23"/>
          <p:cNvSpPr txBox="1"/>
          <p:nvPr/>
        </p:nvSpPr>
        <p:spPr>
          <a:xfrm>
            <a:off x="2226898" y="6362184"/>
            <a:ext cx="792527" cy="369332"/>
          </a:xfrm>
          <a:prstGeom prst="rect">
            <a:avLst/>
          </a:prstGeom>
          <a:noFill/>
        </p:spPr>
        <p:txBody>
          <a:bodyPr wrap="square" rtlCol="0">
            <a:spAutoFit/>
          </a:bodyPr>
          <a:lstStyle/>
          <a:p>
            <a:r>
              <a:rPr lang="en-GB">
                <a:solidFill>
                  <a:schemeClr val="tx1"/>
                </a:solidFill>
                <a:effectLst/>
                <a:latin typeface="Calibri" pitchFamily="34" charset="0"/>
              </a:rPr>
              <a:t>Mass</a:t>
            </a:r>
            <a:endParaRPr lang="en-GB" i="1">
              <a:solidFill>
                <a:schemeClr val="tx1"/>
              </a:solidFill>
              <a:effectLst/>
              <a:latin typeface="Calibri" pitchFamily="34" charset="0"/>
            </a:endParaRPr>
          </a:p>
        </p:txBody>
      </p:sp>
      <p:sp>
        <p:nvSpPr>
          <p:cNvPr id="25"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3" name="Text Box 4">
            <a:extLst>
              <a:ext uri="{FF2B5EF4-FFF2-40B4-BE49-F238E27FC236}">
                <a16:creationId xmlns:a16="http://schemas.microsoft.com/office/drawing/2014/main" id="{B9B8EDA7-7110-7F7D-6DFD-172C2D81787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8" grpId="0"/>
      <p:bldP spid="39" grpId="0"/>
      <p:bldP spid="16" grpId="0"/>
      <p:bldP spid="17" grpId="0"/>
      <p:bldP spid="15" grpId="0"/>
      <p:bldP spid="18" grpId="0"/>
      <p:bldP spid="21" grpId="0" animBg="1"/>
      <p:bldP spid="22" grpId="0"/>
      <p:bldP spid="23"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9" name="CasellaDiTesto 38"/>
          <p:cNvSpPr txBox="1"/>
          <p:nvPr/>
        </p:nvSpPr>
        <p:spPr>
          <a:xfrm>
            <a:off x="92733" y="939795"/>
            <a:ext cx="3717267" cy="923330"/>
          </a:xfrm>
          <a:prstGeom prst="rect">
            <a:avLst/>
          </a:prstGeom>
          <a:noFill/>
        </p:spPr>
        <p:txBody>
          <a:bodyPr wrap="square" rtlCol="0">
            <a:spAutoFit/>
          </a:bodyPr>
          <a:lstStyle/>
          <a:p>
            <a:r>
              <a:rPr lang="en-GB" dirty="0">
                <a:solidFill>
                  <a:schemeClr val="tx1"/>
                </a:solidFill>
                <a:effectLst/>
                <a:latin typeface="Calibri" pitchFamily="34" charset="0"/>
              </a:rPr>
              <a:t>Once a parcel of mantle intersects</a:t>
            </a:r>
          </a:p>
          <a:p>
            <a:r>
              <a:rPr lang="en-GB" dirty="0">
                <a:solidFill>
                  <a:schemeClr val="tx1"/>
                </a:solidFill>
                <a:effectLst/>
                <a:latin typeface="Calibri" pitchFamily="34" charset="0"/>
              </a:rPr>
              <a:t>the solidus, energy is used to convert solid to liquid.</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CasellaDiTesto 23"/>
          <p:cNvSpPr txBox="1"/>
          <p:nvPr/>
        </p:nvSpPr>
        <p:spPr>
          <a:xfrm>
            <a:off x="101601" y="2133595"/>
            <a:ext cx="3708399" cy="3293209"/>
          </a:xfrm>
          <a:prstGeom prst="rect">
            <a:avLst/>
          </a:prstGeom>
          <a:noFill/>
        </p:spPr>
        <p:txBody>
          <a:bodyPr wrap="square" rtlCol="0">
            <a:spAutoFit/>
          </a:bodyPr>
          <a:lstStyle/>
          <a:p>
            <a:r>
              <a:rPr lang="en-GB" dirty="0">
                <a:solidFill>
                  <a:schemeClr val="tx1"/>
                </a:solidFill>
                <a:effectLst/>
                <a:latin typeface="Calibri" pitchFamily="34" charset="0"/>
              </a:rPr>
              <a:t>…This results in a temperature drop that is approximated by:</a:t>
            </a:r>
          </a:p>
          <a:p>
            <a:endParaRPr lang="en-GB" dirty="0">
              <a:solidFill>
                <a:schemeClr val="tx1"/>
              </a:solidFill>
              <a:effectLst/>
              <a:latin typeface="Calibri" pitchFamily="34" charset="0"/>
            </a:endParaRPr>
          </a:p>
          <a:p>
            <a:pPr algn="ctr"/>
            <a:r>
              <a:rPr lang="en-GB" sz="2800" dirty="0" err="1">
                <a:solidFill>
                  <a:srgbClr val="FF0000"/>
                </a:solidFill>
                <a:effectLst/>
                <a:latin typeface="Calibri" pitchFamily="34" charset="0"/>
              </a:rPr>
              <a:t>ΔTfus</a:t>
            </a:r>
            <a:r>
              <a:rPr lang="en-GB" sz="2800" dirty="0">
                <a:solidFill>
                  <a:srgbClr val="FF0000"/>
                </a:solidFill>
                <a:effectLst/>
                <a:latin typeface="Calibri" pitchFamily="34" charset="0"/>
              </a:rPr>
              <a:t> = F[</a:t>
            </a:r>
            <a:r>
              <a:rPr lang="en-GB" sz="2800" dirty="0" err="1">
                <a:solidFill>
                  <a:srgbClr val="FF0000"/>
                </a:solidFill>
                <a:effectLst/>
                <a:latin typeface="Calibri" pitchFamily="34" charset="0"/>
              </a:rPr>
              <a:t>ΔHfus</a:t>
            </a:r>
            <a:r>
              <a:rPr lang="en-GB" sz="2800" dirty="0">
                <a:solidFill>
                  <a:srgbClr val="FF0000"/>
                </a:solidFill>
                <a:effectLst/>
                <a:latin typeface="Calibri" pitchFamily="34" charset="0"/>
              </a:rPr>
              <a:t>/(Cp)]</a:t>
            </a:r>
          </a:p>
          <a:p>
            <a:endParaRPr lang="en-GB" dirty="0">
              <a:solidFill>
                <a:schemeClr val="tx1"/>
              </a:solidFill>
              <a:effectLst/>
              <a:latin typeface="Calibri" pitchFamily="34" charset="0"/>
            </a:endParaRPr>
          </a:p>
          <a:p>
            <a:r>
              <a:rPr lang="en-GB" dirty="0">
                <a:solidFill>
                  <a:schemeClr val="tx1"/>
                </a:solidFill>
                <a:effectLst/>
                <a:latin typeface="Calibri" pitchFamily="34" charset="0"/>
              </a:rPr>
              <a:t>Where:</a:t>
            </a:r>
          </a:p>
          <a:p>
            <a:pPr marL="896938" indent="-896938"/>
            <a:r>
              <a:rPr lang="en-GB" dirty="0" err="1">
                <a:solidFill>
                  <a:srgbClr val="FF0000"/>
                </a:solidFill>
                <a:effectLst/>
                <a:latin typeface="Calibri" pitchFamily="34" charset="0"/>
              </a:rPr>
              <a:t>ΔTfus</a:t>
            </a:r>
            <a:r>
              <a:rPr lang="en-GB" dirty="0">
                <a:solidFill>
                  <a:schemeClr val="tx1"/>
                </a:solidFill>
                <a:effectLst/>
                <a:latin typeface="Calibri" pitchFamily="34" charset="0"/>
              </a:rPr>
              <a:t> = drop in temperature due         to partial melting;</a:t>
            </a:r>
          </a:p>
          <a:p>
            <a:r>
              <a:rPr lang="en-GB" dirty="0">
                <a:solidFill>
                  <a:srgbClr val="FF0000"/>
                </a:solidFill>
                <a:effectLst/>
                <a:latin typeface="Calibri" pitchFamily="34" charset="0"/>
              </a:rPr>
              <a:t>F</a:t>
            </a:r>
            <a:r>
              <a:rPr lang="en-GB" dirty="0">
                <a:solidFill>
                  <a:schemeClr val="tx1"/>
                </a:solidFill>
                <a:effectLst/>
                <a:latin typeface="Calibri" pitchFamily="34" charset="0"/>
              </a:rPr>
              <a:t> = fraction of melt produced;</a:t>
            </a:r>
          </a:p>
          <a:p>
            <a:r>
              <a:rPr lang="en-GB" dirty="0" err="1">
                <a:solidFill>
                  <a:srgbClr val="FF0000"/>
                </a:solidFill>
                <a:effectLst/>
                <a:latin typeface="Calibri" pitchFamily="34" charset="0"/>
              </a:rPr>
              <a:t>ΔHfus</a:t>
            </a:r>
            <a:r>
              <a:rPr lang="en-GB" dirty="0">
                <a:solidFill>
                  <a:schemeClr val="tx1"/>
                </a:solidFill>
                <a:effectLst/>
                <a:latin typeface="Calibri" pitchFamily="34" charset="0"/>
              </a:rPr>
              <a:t> = heat of fusion;</a:t>
            </a:r>
          </a:p>
          <a:p>
            <a:r>
              <a:rPr lang="en-GB" dirty="0">
                <a:solidFill>
                  <a:srgbClr val="FF0000"/>
                </a:solidFill>
                <a:effectLst/>
                <a:latin typeface="Calibri" pitchFamily="34" charset="0"/>
              </a:rPr>
              <a:t>Cp </a:t>
            </a:r>
            <a:r>
              <a:rPr lang="en-GB" dirty="0">
                <a:solidFill>
                  <a:schemeClr val="tx1"/>
                </a:solidFill>
                <a:effectLst/>
                <a:latin typeface="Calibri" pitchFamily="34" charset="0"/>
              </a:rPr>
              <a:t>= heat capacity</a:t>
            </a:r>
          </a:p>
        </p:txBody>
      </p:sp>
      <p:sp>
        <p:nvSpPr>
          <p:cNvPr id="25" name="Rettangolo arrotondato 24"/>
          <p:cNvSpPr/>
          <p:nvPr/>
        </p:nvSpPr>
        <p:spPr bwMode="auto">
          <a:xfrm>
            <a:off x="3196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6" name="Figura a mano libera 25"/>
          <p:cNvSpPr/>
          <p:nvPr/>
        </p:nvSpPr>
        <p:spPr bwMode="auto">
          <a:xfrm>
            <a:off x="1268317" y="2011452"/>
            <a:ext cx="6008784" cy="1013464"/>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4232" y="5543545"/>
            <a:ext cx="3953932" cy="1154162"/>
          </a:xfrm>
          <a:prstGeom prst="rect">
            <a:avLst/>
          </a:prstGeom>
          <a:noFill/>
        </p:spPr>
        <p:txBody>
          <a:bodyPr wrap="square" rtlCol="0">
            <a:spAutoFit/>
          </a:bodyPr>
          <a:lstStyle/>
          <a:p>
            <a:pPr algn="ctr"/>
            <a:r>
              <a:rPr lang="en-GB" i="1" dirty="0" err="1">
                <a:solidFill>
                  <a:schemeClr val="tx1"/>
                </a:solidFill>
                <a:effectLst/>
                <a:latin typeface="Calibri" pitchFamily="34" charset="0"/>
              </a:rPr>
              <a:t>ΔHfus</a:t>
            </a:r>
            <a:r>
              <a:rPr lang="en-GB" dirty="0">
                <a:solidFill>
                  <a:schemeClr val="tx1"/>
                </a:solidFill>
                <a:effectLst/>
                <a:latin typeface="Calibri" pitchFamily="34" charset="0"/>
              </a:rPr>
              <a:t> </a:t>
            </a:r>
            <a:r>
              <a:rPr lang="en-GB" sz="1700" dirty="0">
                <a:solidFill>
                  <a:schemeClr val="tx1"/>
                </a:solidFill>
                <a:effectLst/>
                <a:latin typeface="Calibri" pitchFamily="34" charset="0"/>
              </a:rPr>
              <a:t>is also known as </a:t>
            </a:r>
            <a:r>
              <a:rPr lang="en-GB" sz="1700" b="1" i="1" dirty="0">
                <a:solidFill>
                  <a:schemeClr val="tx1"/>
                </a:solidFill>
                <a:effectLst/>
                <a:latin typeface="Calibri" pitchFamily="34" charset="0"/>
              </a:rPr>
              <a:t>latent heat of fusion</a:t>
            </a:r>
            <a:r>
              <a:rPr lang="en-GB" sz="1700" dirty="0">
                <a:solidFill>
                  <a:schemeClr val="tx1"/>
                </a:solidFill>
                <a:effectLst/>
                <a:latin typeface="Calibri" pitchFamily="34" charset="0"/>
              </a:rPr>
              <a:t> or, more correctly, </a:t>
            </a:r>
            <a:r>
              <a:rPr lang="en-GB" sz="1700" b="1" i="1" dirty="0">
                <a:solidFill>
                  <a:schemeClr val="tx1"/>
                </a:solidFill>
                <a:effectLst/>
                <a:latin typeface="Calibri" pitchFamily="34" charset="0"/>
              </a:rPr>
              <a:t>latent enthalpy of fusion</a:t>
            </a:r>
            <a:r>
              <a:rPr lang="en-GB" sz="1700" dirty="0">
                <a:solidFill>
                  <a:schemeClr val="tx1"/>
                </a:solidFill>
                <a:effectLst/>
                <a:latin typeface="Calibri" pitchFamily="34" charset="0"/>
              </a:rPr>
              <a:t> (that is the amount of heat necessary to melt 1 mole of a substance).</a:t>
            </a:r>
            <a:endParaRPr lang="en-GB" sz="1700" i="1" dirty="0">
              <a:solidFill>
                <a:schemeClr val="tx1"/>
              </a:solidFill>
              <a:effectLst/>
              <a:latin typeface="Calibri" pitchFamily="34" charset="0"/>
            </a:endParaRPr>
          </a:p>
        </p:txBody>
      </p:sp>
      <p:sp>
        <p:nvSpPr>
          <p:cNvPr id="17"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3" name="Text Box 4">
            <a:extLst>
              <a:ext uri="{FF2B5EF4-FFF2-40B4-BE49-F238E27FC236}">
                <a16:creationId xmlns:a16="http://schemas.microsoft.com/office/drawing/2014/main" id="{56A8FF35-53AD-CA7E-9324-EF20A5B6CB3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3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xEl>
                                              <p:pRg st="4" end="4"/>
                                            </p:txEl>
                                          </p:spTgt>
                                        </p:tgtEl>
                                        <p:attrNameLst>
                                          <p:attrName>style.visibility</p:attrName>
                                        </p:attrNameLst>
                                      </p:cBhvr>
                                      <p:to>
                                        <p:strVal val="visible"/>
                                      </p:to>
                                    </p:set>
                                    <p:animEffect transition="in" filter="fade">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xEl>
                                              <p:pRg st="5" end="5"/>
                                            </p:txEl>
                                          </p:spTgt>
                                        </p:tgtEl>
                                        <p:attrNameLst>
                                          <p:attrName>style.visibility</p:attrName>
                                        </p:attrNameLst>
                                      </p:cBhvr>
                                      <p:to>
                                        <p:strVal val="visible"/>
                                      </p:to>
                                    </p:set>
                                    <p:animEffect transition="in" filter="fade">
                                      <p:cBhvr>
                                        <p:cTn id="34" dur="500"/>
                                        <p:tgtEl>
                                          <p:spTgt spid="2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animEffect transition="in" filter="fade">
                                      <p:cBhvr>
                                        <p:cTn id="39" dur="500"/>
                                        <p:tgtEl>
                                          <p:spTgt spid="2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xEl>
                                              <p:pRg st="7" end="7"/>
                                            </p:txEl>
                                          </p:spTgt>
                                        </p:tgtEl>
                                        <p:attrNameLst>
                                          <p:attrName>style.visibility</p:attrName>
                                        </p:attrNameLst>
                                      </p:cBhvr>
                                      <p:to>
                                        <p:strVal val="visible"/>
                                      </p:to>
                                    </p:set>
                                    <p:animEffect transition="in" filter="fade">
                                      <p:cBhvr>
                                        <p:cTn id="44" dur="500"/>
                                        <p:tgtEl>
                                          <p:spTgt spid="2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animEffect transition="in" filter="fade">
                                      <p:cBhvr>
                                        <p:cTn id="49" dur="500"/>
                                        <p:tgtEl>
                                          <p:spTgt spid="2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2" grpId="0" animBg="1"/>
      <p:bldP spid="23" grpId="0" animBg="1"/>
      <p:bldP spid="24" grpId="0" build="p"/>
      <p:bldP spid="25" grpId="0" animBg="1"/>
      <p:bldP spid="26" grpId="0" animBg="1"/>
      <p:bldP spid="3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sp>
        <p:nvSpPr>
          <p:cNvPr id="39" name="CasellaDiTesto 38"/>
          <p:cNvSpPr txBox="1"/>
          <p:nvPr/>
        </p:nvSpPr>
        <p:spPr>
          <a:xfrm>
            <a:off x="92213" y="939795"/>
            <a:ext cx="3730487" cy="923330"/>
          </a:xfrm>
          <a:prstGeom prst="rect">
            <a:avLst/>
          </a:prstGeom>
          <a:noFill/>
        </p:spPr>
        <p:txBody>
          <a:bodyPr wrap="square" rtlCol="0">
            <a:spAutoFit/>
          </a:bodyPr>
          <a:lstStyle/>
          <a:p>
            <a:r>
              <a:rPr lang="en-GB" dirty="0">
                <a:solidFill>
                  <a:schemeClr val="tx1"/>
                </a:solidFill>
                <a:effectLst/>
                <a:latin typeface="Calibri" pitchFamily="34" charset="0"/>
              </a:rPr>
              <a:t>Once a parcel of mantle intersects</a:t>
            </a:r>
          </a:p>
          <a:p>
            <a:r>
              <a:rPr lang="en-GB" dirty="0">
                <a:solidFill>
                  <a:schemeClr val="tx1"/>
                </a:solidFill>
                <a:effectLst/>
                <a:latin typeface="Calibri" pitchFamily="34" charset="0"/>
              </a:rPr>
              <a:t>the solidus, energy is used to convert solid to liquid.</a:t>
            </a:r>
            <a:endParaRPr lang="en-GB" i="1" dirty="0">
              <a:solidFill>
                <a:schemeClr val="tx1"/>
              </a:solidFill>
              <a:effectLst/>
              <a:latin typeface="Calibri" pitchFamily="34" charset="0"/>
            </a:endParaRPr>
          </a:p>
        </p:txBody>
      </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4" name="CasellaDiTesto 23"/>
          <p:cNvSpPr txBox="1"/>
          <p:nvPr/>
        </p:nvSpPr>
        <p:spPr>
          <a:xfrm>
            <a:off x="101601" y="2133595"/>
            <a:ext cx="3721099" cy="1631216"/>
          </a:xfrm>
          <a:prstGeom prst="rect">
            <a:avLst/>
          </a:prstGeom>
          <a:noFill/>
        </p:spPr>
        <p:txBody>
          <a:bodyPr wrap="square" rtlCol="0">
            <a:spAutoFit/>
          </a:bodyPr>
          <a:lstStyle/>
          <a:p>
            <a:r>
              <a:rPr lang="en-GB" dirty="0">
                <a:solidFill>
                  <a:schemeClr val="tx1"/>
                </a:solidFill>
                <a:effectLst/>
                <a:latin typeface="Calibri" pitchFamily="34" charset="0"/>
              </a:rPr>
              <a:t>…This results in a temperature drop that is approximated by:</a:t>
            </a:r>
          </a:p>
          <a:p>
            <a:endParaRPr lang="en-GB" dirty="0">
              <a:solidFill>
                <a:schemeClr val="tx1"/>
              </a:solidFill>
              <a:effectLst/>
              <a:latin typeface="Calibri" pitchFamily="34" charset="0"/>
            </a:endParaRPr>
          </a:p>
          <a:p>
            <a:pPr algn="ctr"/>
            <a:r>
              <a:rPr lang="en-GB" sz="2800" dirty="0" err="1">
                <a:solidFill>
                  <a:srgbClr val="FF0000"/>
                </a:solidFill>
                <a:effectLst/>
                <a:latin typeface="Calibri" pitchFamily="34" charset="0"/>
              </a:rPr>
              <a:t>ΔTfus</a:t>
            </a:r>
            <a:r>
              <a:rPr lang="en-GB" sz="2800" dirty="0">
                <a:solidFill>
                  <a:srgbClr val="FF0000"/>
                </a:solidFill>
                <a:effectLst/>
                <a:latin typeface="Calibri" pitchFamily="34" charset="0"/>
              </a:rPr>
              <a:t> = F[</a:t>
            </a:r>
            <a:r>
              <a:rPr lang="en-GB" sz="2800" dirty="0" err="1">
                <a:solidFill>
                  <a:srgbClr val="FF0000"/>
                </a:solidFill>
                <a:effectLst/>
                <a:latin typeface="Calibri" pitchFamily="34" charset="0"/>
              </a:rPr>
              <a:t>ΔHfus</a:t>
            </a:r>
            <a:r>
              <a:rPr lang="en-GB" sz="2800" dirty="0">
                <a:solidFill>
                  <a:srgbClr val="FF0000"/>
                </a:solidFill>
                <a:effectLst/>
                <a:latin typeface="Calibri" pitchFamily="34" charset="0"/>
              </a:rPr>
              <a:t>/(Cp)]</a:t>
            </a:r>
          </a:p>
          <a:p>
            <a:endParaRPr lang="en-GB" dirty="0">
              <a:solidFill>
                <a:schemeClr val="tx1"/>
              </a:solidFill>
              <a:effectLst/>
              <a:latin typeface="Calibri" pitchFamily="34" charset="0"/>
            </a:endParaRP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88900" y="4286245"/>
            <a:ext cx="3721100" cy="892552"/>
          </a:xfrm>
          <a:prstGeom prst="rect">
            <a:avLst/>
          </a:prstGeom>
          <a:noFill/>
        </p:spPr>
        <p:txBody>
          <a:bodyPr wrap="square" rtlCol="0">
            <a:spAutoFit/>
          </a:bodyPr>
          <a:lstStyle/>
          <a:p>
            <a:pPr algn="ctr"/>
            <a:r>
              <a:rPr lang="en-GB" sz="2800" dirty="0">
                <a:solidFill>
                  <a:schemeClr val="tx1"/>
                </a:solidFill>
                <a:effectLst/>
                <a:latin typeface="Calibri" pitchFamily="34" charset="0"/>
              </a:rPr>
              <a:t>Why </a:t>
            </a:r>
            <a:r>
              <a:rPr lang="en-GB" sz="2400" dirty="0">
                <a:solidFill>
                  <a:schemeClr val="tx1"/>
                </a:solidFill>
                <a:effectLst/>
                <a:latin typeface="Calibri" pitchFamily="34" charset="0"/>
              </a:rPr>
              <a:t>does </a:t>
            </a:r>
            <a:r>
              <a:rPr lang="en-GB" sz="2400" dirty="0" err="1">
                <a:solidFill>
                  <a:schemeClr val="tx1"/>
                </a:solidFill>
                <a:effectLst/>
                <a:latin typeface="Calibri" pitchFamily="34" charset="0"/>
              </a:rPr>
              <a:t>ΔTfus</a:t>
            </a:r>
            <a:r>
              <a:rPr lang="en-GB" sz="2400" dirty="0">
                <a:solidFill>
                  <a:schemeClr val="tx1"/>
                </a:solidFill>
                <a:effectLst/>
                <a:latin typeface="Calibri" pitchFamily="34" charset="0"/>
              </a:rPr>
              <a:t> increase, approaching to the surface?</a:t>
            </a:r>
          </a:p>
        </p:txBody>
      </p:sp>
      <p:cxnSp>
        <p:nvCxnSpPr>
          <p:cNvPr id="17" name="Connettore 1 16"/>
          <p:cNvCxnSpPr/>
          <p:nvPr/>
        </p:nvCxnSpPr>
        <p:spPr bwMode="auto">
          <a:xfrm flipV="1">
            <a:off x="7317739" y="3968433"/>
            <a:ext cx="360000" cy="0"/>
          </a:xfrm>
          <a:prstGeom prst="line">
            <a:avLst/>
          </a:prstGeom>
          <a:noFill/>
          <a:ln w="38100" cap="flat" cmpd="sng" algn="ctr">
            <a:solidFill>
              <a:srgbClr val="FF0000"/>
            </a:solidFill>
            <a:prstDash val="solid"/>
            <a:round/>
            <a:headEnd type="triangle" w="med" len="med"/>
            <a:tailEnd type="triangle" w="med" len="med"/>
          </a:ln>
          <a:effectLst/>
        </p:spPr>
      </p:cxnSp>
      <p:cxnSp>
        <p:nvCxnSpPr>
          <p:cNvPr id="18" name="Connettore 1 17"/>
          <p:cNvCxnSpPr/>
          <p:nvPr/>
        </p:nvCxnSpPr>
        <p:spPr bwMode="auto">
          <a:xfrm flipV="1">
            <a:off x="6863078" y="1875473"/>
            <a:ext cx="612000" cy="0"/>
          </a:xfrm>
          <a:prstGeom prst="line">
            <a:avLst/>
          </a:prstGeom>
          <a:noFill/>
          <a:ln w="57150" cap="flat" cmpd="sng" algn="ctr">
            <a:solidFill>
              <a:srgbClr val="FF0000"/>
            </a:solidFill>
            <a:prstDash val="solid"/>
            <a:round/>
            <a:headEnd type="triangle" w="med" len="med"/>
            <a:tailEnd type="triangle" w="med" len="med"/>
          </a:ln>
          <a:effectLst/>
        </p:spPr>
      </p:cxnSp>
      <p:sp>
        <p:nvSpPr>
          <p:cNvPr id="21" name="CasellaDiTesto 20"/>
          <p:cNvSpPr txBox="1"/>
          <p:nvPr/>
        </p:nvSpPr>
        <p:spPr>
          <a:xfrm>
            <a:off x="88900" y="5432139"/>
            <a:ext cx="3721100" cy="954107"/>
          </a:xfrm>
          <a:prstGeom prst="rect">
            <a:avLst/>
          </a:prstGeom>
          <a:noFill/>
        </p:spPr>
        <p:txBody>
          <a:bodyPr wrap="square" rtlCol="0">
            <a:spAutoFit/>
          </a:bodyPr>
          <a:lstStyle/>
          <a:p>
            <a:pPr algn="ctr"/>
            <a:r>
              <a:rPr lang="en-GB" sz="2800" dirty="0">
                <a:solidFill>
                  <a:schemeClr val="tx1"/>
                </a:solidFill>
                <a:effectLst/>
                <a:latin typeface="Calibri" pitchFamily="34" charset="0"/>
              </a:rPr>
              <a:t>Because F increases with decreasing P.</a:t>
            </a:r>
            <a:endParaRPr lang="en-GB" sz="2400" dirty="0">
              <a:solidFill>
                <a:schemeClr val="tx1"/>
              </a:solidFill>
              <a:effectLst/>
              <a:latin typeface="Calibri" pitchFamily="34" charset="0"/>
            </a:endParaRPr>
          </a:p>
        </p:txBody>
      </p:sp>
      <p:sp>
        <p:nvSpPr>
          <p:cNvPr id="26"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32" name="Rettangolo arrotondato 31"/>
          <p:cNvSpPr/>
          <p:nvPr/>
        </p:nvSpPr>
        <p:spPr bwMode="auto">
          <a:xfrm>
            <a:off x="3196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3" name="Figura a mano libera 32"/>
          <p:cNvSpPr/>
          <p:nvPr/>
        </p:nvSpPr>
        <p:spPr bwMode="auto">
          <a:xfrm>
            <a:off x="1268317" y="2011452"/>
            <a:ext cx="6008784" cy="1013464"/>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 name="Text Box 4">
            <a:extLst>
              <a:ext uri="{FF2B5EF4-FFF2-40B4-BE49-F238E27FC236}">
                <a16:creationId xmlns:a16="http://schemas.microsoft.com/office/drawing/2014/main" id="{B65075BB-CF69-70B4-BE88-F5BCD752206F}"/>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2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28"/>
          <p:cNvGrpSpPr/>
          <p:nvPr/>
        </p:nvGrpSpPr>
        <p:grpSpPr>
          <a:xfrm>
            <a:off x="0" y="838200"/>
            <a:ext cx="9144000" cy="6019800"/>
            <a:chOff x="0" y="838200"/>
            <a:chExt cx="9144000" cy="601980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grpSp>
      <p:cxnSp>
        <p:nvCxnSpPr>
          <p:cNvPr id="19" name="Connettore 1 18"/>
          <p:cNvCxnSpPr/>
          <p:nvPr/>
        </p:nvCxnSpPr>
        <p:spPr bwMode="auto">
          <a:xfrm flipH="1" flipV="1">
            <a:off x="6502400" y="3268133"/>
            <a:ext cx="338667" cy="3259667"/>
          </a:xfrm>
          <a:prstGeom prst="line">
            <a:avLst/>
          </a:prstGeom>
          <a:noFill/>
          <a:ln w="38100" cap="flat" cmpd="sng" algn="ctr">
            <a:solidFill>
              <a:srgbClr val="FF0000"/>
            </a:solidFill>
            <a:prstDash val="solid"/>
            <a:round/>
            <a:headEnd type="none" w="med" len="med"/>
            <a:tailEnd type="none" w="med" len="med"/>
          </a:ln>
          <a:effectLst/>
        </p:spPr>
      </p:cxnSp>
      <p:cxnSp>
        <p:nvCxnSpPr>
          <p:cNvPr id="20" name="Connettore 1 19"/>
          <p:cNvCxnSpPr/>
          <p:nvPr/>
        </p:nvCxnSpPr>
        <p:spPr bwMode="auto">
          <a:xfrm flipH="1" flipV="1">
            <a:off x="7747000" y="5071533"/>
            <a:ext cx="152401" cy="1456268"/>
          </a:xfrm>
          <a:prstGeom prst="line">
            <a:avLst/>
          </a:prstGeom>
          <a:noFill/>
          <a:ln w="38100" cap="flat" cmpd="sng" algn="ctr">
            <a:solidFill>
              <a:srgbClr val="FF0000"/>
            </a:solidFill>
            <a:prstDash val="solid"/>
            <a:round/>
            <a:headEnd type="none" w="med" len="med"/>
            <a:tailEnd type="none" w="med" len="med"/>
          </a:ln>
          <a:effectLst/>
        </p:spPr>
      </p:cxnSp>
      <p:sp>
        <p:nvSpPr>
          <p:cNvPr id="22" name="Oval 345"/>
          <p:cNvSpPr>
            <a:spLocks noChangeArrowheads="1"/>
          </p:cNvSpPr>
          <p:nvPr/>
        </p:nvSpPr>
        <p:spPr bwMode="auto">
          <a:xfrm>
            <a:off x="6307930" y="30501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23" name="Oval 345"/>
          <p:cNvSpPr>
            <a:spLocks noChangeArrowheads="1"/>
          </p:cNvSpPr>
          <p:nvPr/>
        </p:nvSpPr>
        <p:spPr bwMode="auto">
          <a:xfrm>
            <a:off x="7552530" y="4853524"/>
            <a:ext cx="400049" cy="405074"/>
          </a:xfrm>
          <a:prstGeom prst="ellipse">
            <a:avLst/>
          </a:prstGeom>
          <a:gradFill rotWithShape="1">
            <a:gsLst>
              <a:gs pos="0">
                <a:srgbClr val="FF0033"/>
              </a:gs>
              <a:gs pos="100000">
                <a:srgbClr val="FF0033">
                  <a:alpha val="0"/>
                </a:srgbClr>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cxnSp>
        <p:nvCxnSpPr>
          <p:cNvPr id="29" name="Connettore 1 28"/>
          <p:cNvCxnSpPr/>
          <p:nvPr/>
        </p:nvCxnSpPr>
        <p:spPr bwMode="auto">
          <a:xfrm flipV="1">
            <a:off x="6972299" y="2576513"/>
            <a:ext cx="542925" cy="0"/>
          </a:xfrm>
          <a:prstGeom prst="line">
            <a:avLst/>
          </a:prstGeom>
          <a:noFill/>
          <a:ln w="57150" cap="flat" cmpd="sng" algn="ctr">
            <a:solidFill>
              <a:srgbClr val="FF0000"/>
            </a:solidFill>
            <a:prstDash val="solid"/>
            <a:round/>
            <a:headEnd type="triangle" w="med" len="med"/>
            <a:tailEnd type="triangle" w="med" len="med"/>
          </a:ln>
          <a:effectLst/>
        </p:spPr>
      </p:cxnSp>
      <p:sp>
        <p:nvSpPr>
          <p:cNvPr id="31" name="CasellaDiTesto 30"/>
          <p:cNvSpPr txBox="1"/>
          <p:nvPr/>
        </p:nvSpPr>
        <p:spPr>
          <a:xfrm>
            <a:off x="101601" y="5163603"/>
            <a:ext cx="3742265" cy="1015663"/>
          </a:xfrm>
          <a:prstGeom prst="rect">
            <a:avLst/>
          </a:prstGeom>
          <a:noFill/>
        </p:spPr>
        <p:txBody>
          <a:bodyPr wrap="square" rtlCol="0">
            <a:spAutoFit/>
          </a:bodyPr>
          <a:lstStyle/>
          <a:p>
            <a:r>
              <a:rPr lang="en-GB" dirty="0">
                <a:solidFill>
                  <a:schemeClr val="tx1"/>
                </a:solidFill>
                <a:effectLst/>
                <a:latin typeface="Calibri" pitchFamily="34" charset="0"/>
              </a:rPr>
              <a:t>It is possible to convert olivine-liquid equilibration temperatures to Tp through a two-step process:</a:t>
            </a:r>
            <a:endParaRPr lang="en-GB" sz="2400" dirty="0">
              <a:solidFill>
                <a:schemeClr val="tx1"/>
              </a:solidFill>
              <a:effectLst/>
              <a:latin typeface="Calibri" pitchFamily="34" charset="0"/>
            </a:endParaRPr>
          </a:p>
        </p:txBody>
      </p:sp>
      <p:sp>
        <p:nvSpPr>
          <p:cNvPr id="17" name="CasellaDiTesto 16"/>
          <p:cNvSpPr txBox="1"/>
          <p:nvPr/>
        </p:nvSpPr>
        <p:spPr>
          <a:xfrm>
            <a:off x="108625" y="3699929"/>
            <a:ext cx="4048508" cy="1477328"/>
          </a:xfrm>
          <a:prstGeom prst="rect">
            <a:avLst/>
          </a:prstGeom>
          <a:noFill/>
        </p:spPr>
        <p:txBody>
          <a:bodyPr wrap="square" rtlCol="0">
            <a:spAutoFit/>
          </a:bodyPr>
          <a:lstStyle/>
          <a:p>
            <a:r>
              <a:rPr lang="en-GB" dirty="0">
                <a:solidFill>
                  <a:schemeClr val="tx1"/>
                </a:solidFill>
                <a:effectLst/>
                <a:latin typeface="Calibri" pitchFamily="34" charset="0"/>
              </a:rPr>
              <a:t>Assuming:</a:t>
            </a:r>
          </a:p>
          <a:p>
            <a:r>
              <a:rPr lang="en-GB" dirty="0" err="1">
                <a:solidFill>
                  <a:srgbClr val="FF0000"/>
                </a:solidFill>
                <a:effectLst/>
                <a:latin typeface="Calibri" pitchFamily="34" charset="0"/>
              </a:rPr>
              <a:t>ΔHfus</a:t>
            </a:r>
            <a:r>
              <a:rPr lang="en-GB" dirty="0">
                <a:solidFill>
                  <a:schemeClr val="tx1"/>
                </a:solidFill>
                <a:effectLst/>
                <a:latin typeface="Calibri" pitchFamily="34" charset="0"/>
              </a:rPr>
              <a:t> = 128 kJ/mole</a:t>
            </a:r>
          </a:p>
          <a:p>
            <a:r>
              <a:rPr lang="en-GB" dirty="0">
                <a:solidFill>
                  <a:srgbClr val="FF0000"/>
                </a:solidFill>
                <a:effectLst/>
                <a:latin typeface="Calibri" pitchFamily="34" charset="0"/>
              </a:rPr>
              <a:t>Cp </a:t>
            </a:r>
            <a:r>
              <a:rPr lang="en-GB" dirty="0">
                <a:solidFill>
                  <a:schemeClr val="tx1"/>
                </a:solidFill>
                <a:effectLst/>
                <a:latin typeface="Calibri" pitchFamily="34" charset="0"/>
              </a:rPr>
              <a:t>= 192 J/mole*K</a:t>
            </a:r>
          </a:p>
          <a:p>
            <a:r>
              <a:rPr lang="en-GB" dirty="0">
                <a:solidFill>
                  <a:srgbClr val="FF0000"/>
                </a:solidFill>
                <a:effectLst/>
                <a:latin typeface="Symbol" panose="05050102010706020507" pitchFamily="18" charset="2"/>
              </a:rPr>
              <a:t>a</a:t>
            </a:r>
            <a:r>
              <a:rPr lang="en-GB" dirty="0">
                <a:solidFill>
                  <a:srgbClr val="FF0000"/>
                </a:solidFill>
                <a:effectLst/>
                <a:latin typeface="Calibri" pitchFamily="34" charset="0"/>
              </a:rPr>
              <a:t> </a:t>
            </a:r>
            <a:r>
              <a:rPr lang="en-GB" dirty="0">
                <a:solidFill>
                  <a:schemeClr val="tx1"/>
                </a:solidFill>
                <a:effectLst/>
                <a:latin typeface="Calibri" pitchFamily="34" charset="0"/>
              </a:rPr>
              <a:t>= 3*10</a:t>
            </a:r>
            <a:r>
              <a:rPr lang="en-GB" baseline="30000" dirty="0">
                <a:solidFill>
                  <a:schemeClr val="tx1"/>
                </a:solidFill>
                <a:effectLst/>
                <a:latin typeface="Calibri" pitchFamily="34" charset="0"/>
              </a:rPr>
              <a:t>-5</a:t>
            </a:r>
            <a:r>
              <a:rPr lang="en-GB" dirty="0">
                <a:solidFill>
                  <a:schemeClr val="tx1"/>
                </a:solidFill>
                <a:effectLst/>
                <a:latin typeface="Calibri" pitchFamily="34" charset="0"/>
              </a:rPr>
              <a:t>/K</a:t>
            </a:r>
          </a:p>
          <a:p>
            <a:r>
              <a:rPr lang="en-GB" dirty="0">
                <a:solidFill>
                  <a:srgbClr val="FF0000"/>
                </a:solidFill>
                <a:effectLst/>
                <a:latin typeface="Calibri" pitchFamily="34" charset="0"/>
              </a:rPr>
              <a:t>V</a:t>
            </a:r>
            <a:r>
              <a:rPr lang="en-GB" dirty="0">
                <a:solidFill>
                  <a:schemeClr val="tx1"/>
                </a:solidFill>
                <a:effectLst/>
                <a:latin typeface="Calibri" pitchFamily="34" charset="0"/>
              </a:rPr>
              <a:t> = 4.6 J/bar</a:t>
            </a:r>
          </a:p>
        </p:txBody>
      </p:sp>
      <p:sp>
        <p:nvSpPr>
          <p:cNvPr id="18" name="CasellaDiTesto 17"/>
          <p:cNvSpPr txBox="1"/>
          <p:nvPr/>
        </p:nvSpPr>
        <p:spPr>
          <a:xfrm>
            <a:off x="101601" y="6145740"/>
            <a:ext cx="3949699" cy="523220"/>
          </a:xfrm>
          <a:prstGeom prst="rect">
            <a:avLst/>
          </a:prstGeom>
          <a:noFill/>
        </p:spPr>
        <p:txBody>
          <a:bodyPr wrap="square" rtlCol="0">
            <a:spAutoFit/>
          </a:bodyPr>
          <a:lstStyle/>
          <a:p>
            <a:r>
              <a:rPr lang="en-GB" sz="2800" dirty="0">
                <a:solidFill>
                  <a:schemeClr val="tx1"/>
                </a:solidFill>
                <a:effectLst/>
                <a:latin typeface="Calibri" pitchFamily="34" charset="0"/>
              </a:rPr>
              <a:t>Tp = </a:t>
            </a:r>
            <a:r>
              <a:rPr lang="en-GB" sz="2800" dirty="0" err="1">
                <a:solidFill>
                  <a:schemeClr val="tx1"/>
                </a:solidFill>
                <a:effectLst/>
                <a:latin typeface="Calibri" pitchFamily="34" charset="0"/>
              </a:rPr>
              <a:t>T</a:t>
            </a:r>
            <a:r>
              <a:rPr lang="en-GB" sz="2800" baseline="30000" dirty="0" err="1">
                <a:solidFill>
                  <a:schemeClr val="tx1"/>
                </a:solidFill>
                <a:effectLst/>
                <a:latin typeface="Calibri" pitchFamily="34" charset="0"/>
              </a:rPr>
              <a:t>ol-liq</a:t>
            </a:r>
            <a:r>
              <a:rPr lang="en-GB" sz="2800" dirty="0" err="1">
                <a:solidFill>
                  <a:schemeClr val="tx1"/>
                </a:solidFill>
                <a:effectLst/>
                <a:latin typeface="Calibri" pitchFamily="34" charset="0"/>
              </a:rPr>
              <a:t>+</a:t>
            </a:r>
            <a:r>
              <a:rPr lang="en-GB" sz="2800" dirty="0" err="1">
                <a:solidFill>
                  <a:schemeClr val="tx1"/>
                </a:solidFill>
                <a:effectLst/>
                <a:latin typeface="Symbol" pitchFamily="18" charset="2"/>
              </a:rPr>
              <a:t>D</a:t>
            </a:r>
            <a:r>
              <a:rPr lang="en-GB" sz="2800" dirty="0" err="1">
                <a:solidFill>
                  <a:schemeClr val="tx1"/>
                </a:solidFill>
                <a:effectLst/>
                <a:latin typeface="Calibri" pitchFamily="34" charset="0"/>
              </a:rPr>
              <a:t>Tfus-P</a:t>
            </a:r>
            <a:r>
              <a:rPr lang="en-GB" sz="2800" dirty="0">
                <a:solidFill>
                  <a:schemeClr val="tx1"/>
                </a:solidFill>
                <a:effectLst/>
                <a:latin typeface="Calibri" pitchFamily="34" charset="0"/>
              </a:rPr>
              <a:t>[∂T/∂P]</a:t>
            </a:r>
          </a:p>
        </p:txBody>
      </p:sp>
      <p:sp>
        <p:nvSpPr>
          <p:cNvPr id="25"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33" name="CasellaDiTesto 32"/>
          <p:cNvSpPr txBox="1"/>
          <p:nvPr/>
        </p:nvSpPr>
        <p:spPr>
          <a:xfrm>
            <a:off x="101601" y="2133595"/>
            <a:ext cx="3721099" cy="1631216"/>
          </a:xfrm>
          <a:prstGeom prst="rect">
            <a:avLst/>
          </a:prstGeom>
          <a:noFill/>
        </p:spPr>
        <p:txBody>
          <a:bodyPr wrap="square" rtlCol="0">
            <a:spAutoFit/>
          </a:bodyPr>
          <a:lstStyle/>
          <a:p>
            <a:r>
              <a:rPr lang="en-GB" dirty="0">
                <a:solidFill>
                  <a:schemeClr val="tx1"/>
                </a:solidFill>
                <a:effectLst/>
                <a:latin typeface="Calibri" pitchFamily="34" charset="0"/>
              </a:rPr>
              <a:t>…This results in a temperature drop that is approximated by:</a:t>
            </a:r>
          </a:p>
          <a:p>
            <a:endParaRPr lang="en-GB" dirty="0">
              <a:solidFill>
                <a:schemeClr val="tx1"/>
              </a:solidFill>
              <a:effectLst/>
              <a:latin typeface="Calibri" pitchFamily="34" charset="0"/>
            </a:endParaRPr>
          </a:p>
          <a:p>
            <a:pPr algn="ctr"/>
            <a:r>
              <a:rPr lang="en-GB" sz="2800" dirty="0" err="1">
                <a:solidFill>
                  <a:srgbClr val="FF0000"/>
                </a:solidFill>
                <a:effectLst/>
                <a:latin typeface="Calibri" pitchFamily="34" charset="0"/>
              </a:rPr>
              <a:t>ΔTfus</a:t>
            </a:r>
            <a:r>
              <a:rPr lang="en-GB" sz="2800" dirty="0">
                <a:solidFill>
                  <a:srgbClr val="FF0000"/>
                </a:solidFill>
                <a:effectLst/>
                <a:latin typeface="Calibri" pitchFamily="34" charset="0"/>
              </a:rPr>
              <a:t> = F[</a:t>
            </a:r>
            <a:r>
              <a:rPr lang="en-GB" sz="2800" dirty="0" err="1">
                <a:solidFill>
                  <a:srgbClr val="FF0000"/>
                </a:solidFill>
                <a:effectLst/>
                <a:latin typeface="Calibri" pitchFamily="34" charset="0"/>
              </a:rPr>
              <a:t>ΔHfus</a:t>
            </a:r>
            <a:r>
              <a:rPr lang="en-GB" sz="2800" dirty="0">
                <a:solidFill>
                  <a:srgbClr val="FF0000"/>
                </a:solidFill>
                <a:effectLst/>
                <a:latin typeface="Calibri" pitchFamily="34" charset="0"/>
              </a:rPr>
              <a:t>/(Cp)]</a:t>
            </a:r>
          </a:p>
          <a:p>
            <a:endParaRPr lang="en-GB" dirty="0">
              <a:solidFill>
                <a:schemeClr val="tx1"/>
              </a:solidFill>
              <a:effectLst/>
              <a:latin typeface="Calibri" pitchFamily="34" charset="0"/>
            </a:endParaRPr>
          </a:p>
        </p:txBody>
      </p:sp>
      <p:sp>
        <p:nvSpPr>
          <p:cNvPr id="34" name="Rettangolo arrotondato 33"/>
          <p:cNvSpPr/>
          <p:nvPr/>
        </p:nvSpPr>
        <p:spPr bwMode="auto">
          <a:xfrm>
            <a:off x="3196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4" name="CasellaDiTesto 23"/>
          <p:cNvSpPr txBox="1"/>
          <p:nvPr/>
        </p:nvSpPr>
        <p:spPr>
          <a:xfrm>
            <a:off x="92213" y="939795"/>
            <a:ext cx="3730487" cy="923330"/>
          </a:xfrm>
          <a:prstGeom prst="rect">
            <a:avLst/>
          </a:prstGeom>
          <a:noFill/>
        </p:spPr>
        <p:txBody>
          <a:bodyPr wrap="square" rtlCol="0">
            <a:spAutoFit/>
          </a:bodyPr>
          <a:lstStyle/>
          <a:p>
            <a:r>
              <a:rPr lang="en-GB" dirty="0">
                <a:solidFill>
                  <a:schemeClr val="tx1"/>
                </a:solidFill>
                <a:effectLst/>
                <a:latin typeface="Calibri" pitchFamily="34" charset="0"/>
              </a:rPr>
              <a:t>Once a parcel of mantle intersects</a:t>
            </a:r>
          </a:p>
          <a:p>
            <a:r>
              <a:rPr lang="en-GB" dirty="0">
                <a:solidFill>
                  <a:schemeClr val="tx1"/>
                </a:solidFill>
                <a:effectLst/>
                <a:latin typeface="Calibri" pitchFamily="34" charset="0"/>
              </a:rPr>
              <a:t>the solidus, energy is used to convert solid to liquid.</a:t>
            </a:r>
            <a:endParaRPr lang="en-GB" i="1" dirty="0">
              <a:solidFill>
                <a:schemeClr val="tx1"/>
              </a:solidFill>
              <a:effectLst/>
              <a:latin typeface="Calibri" pitchFamily="34" charset="0"/>
            </a:endParaRPr>
          </a:p>
        </p:txBody>
      </p:sp>
      <p:sp>
        <p:nvSpPr>
          <p:cNvPr id="27" name="Rettangolo 26"/>
          <p:cNvSpPr/>
          <p:nvPr/>
        </p:nvSpPr>
        <p:spPr bwMode="auto">
          <a:xfrm>
            <a:off x="34724" y="937549"/>
            <a:ext cx="4061026" cy="1909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CasellaDiTesto 20"/>
          <p:cNvSpPr txBox="1"/>
          <p:nvPr/>
        </p:nvSpPr>
        <p:spPr>
          <a:xfrm>
            <a:off x="85727" y="876187"/>
            <a:ext cx="3981448" cy="1938992"/>
          </a:xfrm>
          <a:prstGeom prst="rect">
            <a:avLst/>
          </a:prstGeom>
          <a:noFill/>
        </p:spPr>
        <p:txBody>
          <a:bodyPr wrap="square" rtlCol="0">
            <a:spAutoFit/>
          </a:bodyPr>
          <a:lstStyle/>
          <a:p>
            <a:r>
              <a:rPr lang="en-GB" sz="2400" dirty="0">
                <a:solidFill>
                  <a:schemeClr val="tx1"/>
                </a:solidFill>
                <a:effectLst/>
                <a:latin typeface="Calibri" pitchFamily="34" charset="0"/>
              </a:rPr>
              <a:t>In other words, by measuring the olivine-liquid T it is possible to calculate the Potential Temperature of the mantle source.</a:t>
            </a:r>
          </a:p>
        </p:txBody>
      </p:sp>
      <p:sp>
        <p:nvSpPr>
          <p:cNvPr id="35" name="Figura a mano libera 34"/>
          <p:cNvSpPr/>
          <p:nvPr/>
        </p:nvSpPr>
        <p:spPr bwMode="auto">
          <a:xfrm>
            <a:off x="1268317" y="2011452"/>
            <a:ext cx="6008784" cy="1013464"/>
          </a:xfrm>
          <a:custGeom>
            <a:avLst/>
            <a:gdLst>
              <a:gd name="connsiteX0" fmla="*/ 0 w 5952067"/>
              <a:gd name="connsiteY0" fmla="*/ 969434 h 969434"/>
              <a:gd name="connsiteX1" fmla="*/ 2523067 w 5952067"/>
              <a:gd name="connsiteY1" fmla="*/ 639234 h 969434"/>
              <a:gd name="connsiteX2" fmla="*/ 3657600 w 5952067"/>
              <a:gd name="connsiteY2" fmla="*/ 249767 h 969434"/>
              <a:gd name="connsiteX3" fmla="*/ 4919134 w 5952067"/>
              <a:gd name="connsiteY3" fmla="*/ 12700 h 969434"/>
              <a:gd name="connsiteX4" fmla="*/ 5655734 w 5952067"/>
              <a:gd name="connsiteY4" fmla="*/ 173567 h 969434"/>
              <a:gd name="connsiteX5" fmla="*/ 5952067 w 5952067"/>
              <a:gd name="connsiteY5" fmla="*/ 486834 h 969434"/>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96245 h 996245"/>
              <a:gd name="connsiteX1" fmla="*/ 2523067 w 5952067"/>
              <a:gd name="connsiteY1" fmla="*/ 666045 h 996245"/>
              <a:gd name="connsiteX2" fmla="*/ 3657600 w 5952067"/>
              <a:gd name="connsiteY2" fmla="*/ 276578 h 996245"/>
              <a:gd name="connsiteX3" fmla="*/ 4919134 w 5952067"/>
              <a:gd name="connsiteY3" fmla="*/ 39511 h 996245"/>
              <a:gd name="connsiteX4" fmla="*/ 5952067 w 5952067"/>
              <a:gd name="connsiteY4" fmla="*/ 513645 h 996245"/>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74134 h 956734"/>
              <a:gd name="connsiteX0" fmla="*/ 0 w 5952067"/>
              <a:gd name="connsiteY0" fmla="*/ 956734 h 956734"/>
              <a:gd name="connsiteX1" fmla="*/ 2523067 w 5952067"/>
              <a:gd name="connsiteY1" fmla="*/ 626534 h 956734"/>
              <a:gd name="connsiteX2" fmla="*/ 4919134 w 5952067"/>
              <a:gd name="connsiteY2" fmla="*/ 0 h 956734"/>
              <a:gd name="connsiteX3" fmla="*/ 5952067 w 5952067"/>
              <a:gd name="connsiteY3" fmla="*/ 499534 h 956734"/>
              <a:gd name="connsiteX0" fmla="*/ 0 w 5952067"/>
              <a:gd name="connsiteY0" fmla="*/ 968023 h 968023"/>
              <a:gd name="connsiteX1" fmla="*/ 2523067 w 5952067"/>
              <a:gd name="connsiteY1" fmla="*/ 637823 h 968023"/>
              <a:gd name="connsiteX2" fmla="*/ 4919134 w 5952067"/>
              <a:gd name="connsiteY2" fmla="*/ 11289 h 968023"/>
              <a:gd name="connsiteX3" fmla="*/ 5952067 w 5952067"/>
              <a:gd name="connsiteY3" fmla="*/ 510823 h 968023"/>
            </a:gdLst>
            <a:ahLst/>
            <a:cxnLst>
              <a:cxn ang="0">
                <a:pos x="connsiteX0" y="connsiteY0"/>
              </a:cxn>
              <a:cxn ang="0">
                <a:pos x="connsiteX1" y="connsiteY1"/>
              </a:cxn>
              <a:cxn ang="0">
                <a:pos x="connsiteX2" y="connsiteY2"/>
              </a:cxn>
              <a:cxn ang="0">
                <a:pos x="connsiteX3" y="connsiteY3"/>
              </a:cxn>
            </a:cxnLst>
            <a:rect l="l" t="t" r="r" b="b"/>
            <a:pathLst>
              <a:path w="5952067" h="968023">
                <a:moveTo>
                  <a:pt x="0" y="968023"/>
                </a:moveTo>
                <a:cubicBezTo>
                  <a:pt x="956733" y="862895"/>
                  <a:pt x="1703211" y="797279"/>
                  <a:pt x="2523067" y="637823"/>
                </a:cubicBezTo>
                <a:cubicBezTo>
                  <a:pt x="3342923" y="478367"/>
                  <a:pt x="4347634" y="36689"/>
                  <a:pt x="4919134" y="11289"/>
                </a:cubicBezTo>
                <a:cubicBezTo>
                  <a:pt x="5428545" y="0"/>
                  <a:pt x="5872340" y="310445"/>
                  <a:pt x="5952067" y="510823"/>
                </a:cubicBezTo>
              </a:path>
            </a:pathLst>
          </a:custGeom>
          <a:noFill/>
          <a:ln w="2857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 name="Text Box 4">
            <a:extLst>
              <a:ext uri="{FF2B5EF4-FFF2-40B4-BE49-F238E27FC236}">
                <a16:creationId xmlns:a16="http://schemas.microsoft.com/office/drawing/2014/main" id="{B19571D6-8CCC-613B-BDAE-692C848112B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p:bldP spid="18" grpId="0"/>
      <p:bldP spid="27" grpId="0" animBg="1"/>
      <p:bldP spid="2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bwMode="auto">
          <a:xfrm>
            <a:off x="0" y="838200"/>
            <a:ext cx="91440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2" name="CasellaDiTesto 31"/>
          <p:cNvSpPr txBox="1"/>
          <p:nvPr/>
        </p:nvSpPr>
        <p:spPr>
          <a:xfrm>
            <a:off x="4105275" y="1198831"/>
            <a:ext cx="4967830" cy="1815882"/>
          </a:xfrm>
          <a:prstGeom prst="rect">
            <a:avLst/>
          </a:prstGeom>
          <a:noFill/>
        </p:spPr>
        <p:txBody>
          <a:bodyPr wrap="square" rtlCol="0">
            <a:spAutoFit/>
          </a:bodyPr>
          <a:lstStyle/>
          <a:p>
            <a:pPr algn="ctr"/>
            <a:r>
              <a:rPr lang="en-GB" sz="2800" b="1" dirty="0">
                <a:solidFill>
                  <a:srgbClr val="FF0000"/>
                </a:solidFill>
                <a:effectLst/>
                <a:latin typeface="Calibri" pitchFamily="34" charset="0"/>
              </a:rPr>
              <a:t>What are the variables that we can measure and what are those that can only be assumed to calculate Tp?</a:t>
            </a:r>
          </a:p>
        </p:txBody>
      </p:sp>
      <p:sp>
        <p:nvSpPr>
          <p:cNvPr id="33" name="CasellaDiTesto 32"/>
          <p:cNvSpPr txBox="1"/>
          <p:nvPr/>
        </p:nvSpPr>
        <p:spPr>
          <a:xfrm>
            <a:off x="4480206" y="3334490"/>
            <a:ext cx="4577224" cy="1323439"/>
          </a:xfrm>
          <a:prstGeom prst="rect">
            <a:avLst/>
          </a:prstGeom>
          <a:noFill/>
        </p:spPr>
        <p:txBody>
          <a:bodyPr wrap="square" rtlCol="0">
            <a:spAutoFit/>
          </a:bodyPr>
          <a:lstStyle/>
          <a:p>
            <a:pPr marL="457200" indent="-457200">
              <a:buAutoNum type="arabicParenR"/>
            </a:pPr>
            <a:r>
              <a:rPr lang="en-GB" sz="2400" dirty="0">
                <a:solidFill>
                  <a:schemeClr val="tx1"/>
                </a:solidFill>
                <a:effectLst/>
                <a:latin typeface="Calibri" pitchFamily="34" charset="0"/>
              </a:rPr>
              <a:t> </a:t>
            </a:r>
            <a:r>
              <a:rPr lang="en-GB" sz="2400" dirty="0" err="1">
                <a:solidFill>
                  <a:schemeClr val="tx1"/>
                </a:solidFill>
                <a:effectLst/>
                <a:latin typeface="Calibri" pitchFamily="34" charset="0"/>
              </a:rPr>
              <a:t>T</a:t>
            </a:r>
            <a:r>
              <a:rPr lang="en-GB" sz="2400" baseline="30000" dirty="0" err="1">
                <a:solidFill>
                  <a:schemeClr val="tx1"/>
                </a:solidFill>
                <a:effectLst/>
                <a:latin typeface="Calibri" pitchFamily="34" charset="0"/>
              </a:rPr>
              <a:t>ol-liq</a:t>
            </a:r>
            <a:r>
              <a:rPr lang="en-GB" sz="2400" dirty="0">
                <a:solidFill>
                  <a:schemeClr val="tx1"/>
                </a:solidFill>
                <a:effectLst/>
                <a:latin typeface="Calibri" pitchFamily="34" charset="0"/>
              </a:rPr>
              <a:t> = can be calculated        </a:t>
            </a:r>
            <a:r>
              <a:rPr lang="en-GB" sz="2000" i="1" dirty="0">
                <a:solidFill>
                  <a:schemeClr val="tx1"/>
                </a:solidFill>
                <a:effectLst/>
                <a:latin typeface="Calibri" pitchFamily="34" charset="0"/>
              </a:rPr>
              <a:t>(we will see after how to do this)</a:t>
            </a:r>
            <a:endParaRPr lang="en-GB" sz="2400" i="1" dirty="0">
              <a:solidFill>
                <a:schemeClr val="tx1"/>
              </a:solidFill>
              <a:effectLst/>
              <a:latin typeface="Calibri" pitchFamily="34" charset="0"/>
            </a:endParaRPr>
          </a:p>
          <a:p>
            <a:pPr marL="457200" indent="-457200">
              <a:lnSpc>
                <a:spcPct val="150000"/>
              </a:lnSpc>
              <a:buAutoNum type="arabicParenR"/>
            </a:pPr>
            <a:r>
              <a:rPr lang="en-GB" sz="2400" dirty="0">
                <a:solidFill>
                  <a:schemeClr val="tx1"/>
                </a:solidFill>
                <a:effectLst/>
                <a:latin typeface="Calibri" pitchFamily="34" charset="0"/>
              </a:rPr>
              <a:t> </a:t>
            </a:r>
            <a:r>
              <a:rPr lang="en-GB" sz="2400" dirty="0" err="1">
                <a:solidFill>
                  <a:schemeClr val="tx1"/>
                </a:solidFill>
                <a:effectLst/>
                <a:latin typeface="Symbol" pitchFamily="18" charset="2"/>
              </a:rPr>
              <a:t>D</a:t>
            </a:r>
            <a:r>
              <a:rPr lang="en-GB" sz="2400" dirty="0" err="1">
                <a:solidFill>
                  <a:schemeClr val="tx1"/>
                </a:solidFill>
                <a:effectLst/>
                <a:latin typeface="Calibri" pitchFamily="34" charset="0"/>
              </a:rPr>
              <a:t>Tfus</a:t>
            </a:r>
            <a:r>
              <a:rPr lang="en-GB" sz="2400" dirty="0">
                <a:solidFill>
                  <a:schemeClr val="tx1"/>
                </a:solidFill>
                <a:effectLst/>
                <a:latin typeface="Calibri" pitchFamily="34" charset="0"/>
              </a:rPr>
              <a:t>  = can be calculated.</a:t>
            </a:r>
          </a:p>
        </p:txBody>
      </p:sp>
      <p:sp>
        <p:nvSpPr>
          <p:cNvPr id="34" name="CasellaDiTesto 33"/>
          <p:cNvSpPr txBox="1"/>
          <p:nvPr/>
        </p:nvSpPr>
        <p:spPr>
          <a:xfrm>
            <a:off x="4476750" y="5294610"/>
            <a:ext cx="4255556" cy="830997"/>
          </a:xfrm>
          <a:prstGeom prst="rect">
            <a:avLst/>
          </a:prstGeom>
          <a:noFill/>
        </p:spPr>
        <p:txBody>
          <a:bodyPr wrap="square" rtlCol="0">
            <a:spAutoFit/>
          </a:bodyPr>
          <a:lstStyle/>
          <a:p>
            <a:r>
              <a:rPr lang="en-GB" sz="2400" dirty="0">
                <a:solidFill>
                  <a:schemeClr val="tx1"/>
                </a:solidFill>
                <a:effectLst/>
                <a:latin typeface="Calibri" pitchFamily="34" charset="0"/>
              </a:rPr>
              <a:t>4) </a:t>
            </a:r>
            <a:r>
              <a:rPr lang="en-GB" sz="1200" dirty="0">
                <a:solidFill>
                  <a:schemeClr val="tx1"/>
                </a:solidFill>
                <a:effectLst/>
                <a:latin typeface="Calibri" pitchFamily="34" charset="0"/>
              </a:rPr>
              <a:t> </a:t>
            </a:r>
            <a:r>
              <a:rPr lang="en-GB" sz="2400" dirty="0">
                <a:solidFill>
                  <a:schemeClr val="tx1"/>
                </a:solidFill>
                <a:effectLst/>
                <a:latin typeface="Calibri" pitchFamily="34" charset="0"/>
              </a:rPr>
              <a:t> ∂T/∂P = can be assumed  	  </a:t>
            </a:r>
            <a:r>
              <a:rPr lang="en-GB" sz="2400" i="1" dirty="0">
                <a:solidFill>
                  <a:schemeClr val="tx1"/>
                </a:solidFill>
                <a:effectLst/>
                <a:latin typeface="Calibri" pitchFamily="34" charset="0"/>
              </a:rPr>
              <a:t>  	    </a:t>
            </a:r>
            <a:r>
              <a:rPr lang="en-GB" sz="2000" i="1" dirty="0">
                <a:solidFill>
                  <a:schemeClr val="tx1"/>
                </a:solidFill>
                <a:effectLst/>
                <a:latin typeface="Calibri" pitchFamily="34" charset="0"/>
              </a:rPr>
              <a:t>(0.4-0.6 °C/km)</a:t>
            </a:r>
            <a:endParaRPr lang="en-GB" sz="2400" i="1" dirty="0">
              <a:solidFill>
                <a:schemeClr val="tx1"/>
              </a:solidFill>
              <a:effectLst/>
              <a:latin typeface="Calibri" pitchFamily="34" charset="0"/>
            </a:endParaRPr>
          </a:p>
        </p:txBody>
      </p:sp>
      <p:sp>
        <p:nvSpPr>
          <p:cNvPr id="19" name="Figura a mano libera 18"/>
          <p:cNvSpPr/>
          <p:nvPr/>
        </p:nvSpPr>
        <p:spPr bwMode="auto">
          <a:xfrm>
            <a:off x="2514601" y="3554083"/>
            <a:ext cx="2566358" cy="724619"/>
          </a:xfrm>
          <a:custGeom>
            <a:avLst/>
            <a:gdLst>
              <a:gd name="connsiteX0" fmla="*/ 2199735 w 2199735"/>
              <a:gd name="connsiteY0" fmla="*/ 724619 h 724619"/>
              <a:gd name="connsiteX1" fmla="*/ 1250830 w 2199735"/>
              <a:gd name="connsiteY1" fmla="*/ 327804 h 724619"/>
              <a:gd name="connsiteX2" fmla="*/ 655607 w 2199735"/>
              <a:gd name="connsiteY2" fmla="*/ 396815 h 724619"/>
              <a:gd name="connsiteX3" fmla="*/ 0 w 2199735"/>
              <a:gd name="connsiteY3" fmla="*/ 0 h 724619"/>
            </a:gdLst>
            <a:ahLst/>
            <a:cxnLst>
              <a:cxn ang="0">
                <a:pos x="connsiteX0" y="connsiteY0"/>
              </a:cxn>
              <a:cxn ang="0">
                <a:pos x="connsiteX1" y="connsiteY1"/>
              </a:cxn>
              <a:cxn ang="0">
                <a:pos x="connsiteX2" y="connsiteY2"/>
              </a:cxn>
              <a:cxn ang="0">
                <a:pos x="connsiteX3" y="connsiteY3"/>
              </a:cxn>
            </a:cxnLst>
            <a:rect l="l" t="t" r="r" b="b"/>
            <a:pathLst>
              <a:path w="2199735" h="724619">
                <a:moveTo>
                  <a:pt x="2199735" y="724619"/>
                </a:moveTo>
                <a:cubicBezTo>
                  <a:pt x="1853960" y="553528"/>
                  <a:pt x="1508185" y="382438"/>
                  <a:pt x="1250830" y="327804"/>
                </a:cubicBezTo>
                <a:cubicBezTo>
                  <a:pt x="993475" y="273170"/>
                  <a:pt x="864079" y="451449"/>
                  <a:pt x="655607" y="396815"/>
                </a:cubicBezTo>
                <a:cubicBezTo>
                  <a:pt x="447135" y="342181"/>
                  <a:pt x="223567" y="171090"/>
                  <a:pt x="0" y="0"/>
                </a:cubicBezTo>
              </a:path>
            </a:pathLst>
          </a:custGeom>
          <a:noFill/>
          <a:ln w="28575" cap="flat" cmpd="sng" algn="ctr">
            <a:solidFill>
              <a:srgbClr val="FF0000"/>
            </a:solidFill>
            <a:prstDash val="solid"/>
            <a:round/>
            <a:headEnd type="none" w="med" len="med"/>
            <a:tailEnd type="arrow"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CasellaDiTesto 19"/>
          <p:cNvSpPr txBox="1"/>
          <p:nvPr/>
        </p:nvSpPr>
        <p:spPr>
          <a:xfrm>
            <a:off x="4480206" y="4671576"/>
            <a:ext cx="4577224" cy="461665"/>
          </a:xfrm>
          <a:prstGeom prst="rect">
            <a:avLst/>
          </a:prstGeom>
          <a:noFill/>
        </p:spPr>
        <p:txBody>
          <a:bodyPr wrap="square" rtlCol="0">
            <a:spAutoFit/>
          </a:bodyPr>
          <a:lstStyle/>
          <a:p>
            <a:pPr marL="457200" indent="-457200"/>
            <a:r>
              <a:rPr lang="en-GB" sz="2400" dirty="0">
                <a:solidFill>
                  <a:schemeClr val="tx1"/>
                </a:solidFill>
                <a:effectLst/>
                <a:latin typeface="Calibri" pitchFamily="34" charset="0"/>
              </a:rPr>
              <a:t>3)	 P = can only be assumed.</a:t>
            </a:r>
          </a:p>
        </p:txBody>
      </p:sp>
      <p:sp>
        <p:nvSpPr>
          <p:cNvPr id="22" name="Text Box 14"/>
          <p:cNvSpPr txBox="1">
            <a:spLocks noChangeArrowheads="1"/>
          </p:cNvSpPr>
          <p:nvPr/>
        </p:nvSpPr>
        <p:spPr bwMode="auto">
          <a:xfrm>
            <a:off x="4314825" y="6568017"/>
            <a:ext cx="4829175" cy="276999"/>
          </a:xfrm>
          <a:prstGeom prst="rect">
            <a:avLst/>
          </a:prstGeom>
          <a:noFill/>
          <a:ln w="9525" algn="ctr">
            <a:noFill/>
            <a:miter lim="800000"/>
            <a:headEnd/>
            <a:tailEnd/>
          </a:ln>
          <a:effectLst/>
        </p:spPr>
        <p:txBody>
          <a:bodyPr wrap="square">
            <a:spAutoFit/>
          </a:bodyPr>
          <a:lstStyle/>
          <a:p>
            <a:pPr>
              <a:spcBef>
                <a:spcPct val="50000"/>
              </a:spcBef>
              <a:defRPr/>
            </a:pPr>
            <a:r>
              <a:rPr lang="en-GB" sz="1200" dirty="0" err="1">
                <a:solidFill>
                  <a:schemeClr val="tx1"/>
                </a:solidFill>
                <a:effectLst>
                  <a:outerShdw blurRad="38100" dist="38100" dir="2700000" algn="tl">
                    <a:srgbClr val="FFFFFF"/>
                  </a:outerShdw>
                </a:effectLst>
                <a:latin typeface="Calibri" pitchFamily="34" charset="0"/>
              </a:rPr>
              <a:t>Putirka</a:t>
            </a:r>
            <a:r>
              <a:rPr lang="en-GB" sz="1200" dirty="0">
                <a:solidFill>
                  <a:schemeClr val="tx1"/>
                </a:solidFill>
                <a:effectLst>
                  <a:outerShdw blurRad="38100" dist="38100" dir="2700000" algn="tl">
                    <a:srgbClr val="FFFFFF"/>
                  </a:outerShdw>
                </a:effectLst>
                <a:latin typeface="Calibri" pitchFamily="34" charset="0"/>
              </a:rPr>
              <a:t> et al., 2007 (Chem. Geol., 241, 177-206)</a:t>
            </a:r>
          </a:p>
        </p:txBody>
      </p:sp>
      <p:sp>
        <p:nvSpPr>
          <p:cNvPr id="25" name="CasellaDiTesto 24"/>
          <p:cNvSpPr txBox="1"/>
          <p:nvPr/>
        </p:nvSpPr>
        <p:spPr>
          <a:xfrm>
            <a:off x="101601" y="6145740"/>
            <a:ext cx="3949699" cy="523220"/>
          </a:xfrm>
          <a:prstGeom prst="rect">
            <a:avLst/>
          </a:prstGeom>
          <a:noFill/>
        </p:spPr>
        <p:txBody>
          <a:bodyPr wrap="square" rtlCol="0">
            <a:spAutoFit/>
          </a:bodyPr>
          <a:lstStyle/>
          <a:p>
            <a:r>
              <a:rPr lang="en-GB" sz="2800" dirty="0">
                <a:solidFill>
                  <a:schemeClr val="tx1"/>
                </a:solidFill>
                <a:effectLst/>
                <a:latin typeface="Calibri" pitchFamily="34" charset="0"/>
              </a:rPr>
              <a:t>Tp = </a:t>
            </a:r>
            <a:r>
              <a:rPr lang="en-GB" sz="2800" dirty="0" err="1">
                <a:solidFill>
                  <a:schemeClr val="tx1"/>
                </a:solidFill>
                <a:effectLst/>
                <a:latin typeface="Calibri" pitchFamily="34" charset="0"/>
              </a:rPr>
              <a:t>T</a:t>
            </a:r>
            <a:r>
              <a:rPr lang="en-GB" sz="2800" baseline="30000" dirty="0" err="1">
                <a:solidFill>
                  <a:schemeClr val="tx1"/>
                </a:solidFill>
                <a:effectLst/>
                <a:latin typeface="Calibri" pitchFamily="34" charset="0"/>
              </a:rPr>
              <a:t>ol-liq</a:t>
            </a:r>
            <a:r>
              <a:rPr lang="en-GB" sz="2800" dirty="0" err="1">
                <a:solidFill>
                  <a:schemeClr val="tx1"/>
                </a:solidFill>
                <a:effectLst/>
                <a:latin typeface="Calibri" pitchFamily="34" charset="0"/>
              </a:rPr>
              <a:t>+</a:t>
            </a:r>
            <a:r>
              <a:rPr lang="en-GB" sz="2800" dirty="0" err="1">
                <a:solidFill>
                  <a:schemeClr val="tx1"/>
                </a:solidFill>
                <a:effectLst/>
                <a:latin typeface="Symbol" pitchFamily="18" charset="2"/>
              </a:rPr>
              <a:t>D</a:t>
            </a:r>
            <a:r>
              <a:rPr lang="en-GB" sz="2800" dirty="0" err="1">
                <a:solidFill>
                  <a:schemeClr val="tx1"/>
                </a:solidFill>
                <a:effectLst/>
                <a:latin typeface="Calibri" pitchFamily="34" charset="0"/>
              </a:rPr>
              <a:t>Tfus-P</a:t>
            </a:r>
            <a:r>
              <a:rPr lang="en-GB" sz="2800" dirty="0">
                <a:solidFill>
                  <a:schemeClr val="tx1"/>
                </a:solidFill>
                <a:effectLst/>
                <a:latin typeface="Calibri" pitchFamily="34" charset="0"/>
              </a:rPr>
              <a:t>[∂T/∂P]</a:t>
            </a:r>
          </a:p>
        </p:txBody>
      </p:sp>
      <p:sp>
        <p:nvSpPr>
          <p:cNvPr id="16" name="Rettangolo arrotondato 15"/>
          <p:cNvSpPr/>
          <p:nvPr/>
        </p:nvSpPr>
        <p:spPr bwMode="auto">
          <a:xfrm>
            <a:off x="169862" y="6207125"/>
            <a:ext cx="404813" cy="438150"/>
          </a:xfrm>
          <a:prstGeom prst="roundRect">
            <a:avLst/>
          </a:prstGeom>
          <a:noFill/>
          <a:ln w="38100"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CasellaDiTesto 25"/>
          <p:cNvSpPr txBox="1"/>
          <p:nvPr/>
        </p:nvSpPr>
        <p:spPr>
          <a:xfrm>
            <a:off x="101601" y="5163603"/>
            <a:ext cx="3742265" cy="1015663"/>
          </a:xfrm>
          <a:prstGeom prst="rect">
            <a:avLst/>
          </a:prstGeom>
          <a:noFill/>
        </p:spPr>
        <p:txBody>
          <a:bodyPr wrap="square" rtlCol="0">
            <a:spAutoFit/>
          </a:bodyPr>
          <a:lstStyle/>
          <a:p>
            <a:r>
              <a:rPr lang="en-GB" dirty="0">
                <a:solidFill>
                  <a:schemeClr val="tx1"/>
                </a:solidFill>
                <a:effectLst/>
                <a:latin typeface="Calibri" pitchFamily="34" charset="0"/>
              </a:rPr>
              <a:t>It is possible to convert olivine-liquid equilibration temperatures to Tp through a two-step process:</a:t>
            </a:r>
            <a:endParaRPr lang="en-GB" sz="2400" dirty="0">
              <a:solidFill>
                <a:schemeClr val="tx1"/>
              </a:solidFill>
              <a:effectLst/>
              <a:latin typeface="Calibri" pitchFamily="34" charset="0"/>
            </a:endParaRPr>
          </a:p>
        </p:txBody>
      </p:sp>
      <p:sp>
        <p:nvSpPr>
          <p:cNvPr id="29" name="CasellaDiTesto 28"/>
          <p:cNvSpPr txBox="1"/>
          <p:nvPr/>
        </p:nvSpPr>
        <p:spPr>
          <a:xfrm>
            <a:off x="108625" y="3699929"/>
            <a:ext cx="4048508" cy="1477328"/>
          </a:xfrm>
          <a:prstGeom prst="rect">
            <a:avLst/>
          </a:prstGeom>
          <a:noFill/>
        </p:spPr>
        <p:txBody>
          <a:bodyPr wrap="square" rtlCol="0">
            <a:spAutoFit/>
          </a:bodyPr>
          <a:lstStyle/>
          <a:p>
            <a:r>
              <a:rPr lang="en-GB" dirty="0">
                <a:solidFill>
                  <a:schemeClr val="tx1"/>
                </a:solidFill>
                <a:effectLst/>
                <a:latin typeface="Calibri" pitchFamily="34" charset="0"/>
              </a:rPr>
              <a:t>Assuming:</a:t>
            </a:r>
          </a:p>
          <a:p>
            <a:r>
              <a:rPr lang="en-GB" dirty="0" err="1">
                <a:solidFill>
                  <a:srgbClr val="FF0000"/>
                </a:solidFill>
                <a:effectLst/>
                <a:latin typeface="Calibri" pitchFamily="34" charset="0"/>
              </a:rPr>
              <a:t>ΔHfus</a:t>
            </a:r>
            <a:r>
              <a:rPr lang="en-GB" dirty="0">
                <a:solidFill>
                  <a:schemeClr val="tx1"/>
                </a:solidFill>
                <a:effectLst/>
                <a:latin typeface="Calibri" pitchFamily="34" charset="0"/>
              </a:rPr>
              <a:t> = 128 kJ/mole</a:t>
            </a:r>
          </a:p>
          <a:p>
            <a:r>
              <a:rPr lang="en-GB" dirty="0">
                <a:solidFill>
                  <a:srgbClr val="FF0000"/>
                </a:solidFill>
                <a:effectLst/>
                <a:latin typeface="Calibri" pitchFamily="34" charset="0"/>
              </a:rPr>
              <a:t>Cp </a:t>
            </a:r>
            <a:r>
              <a:rPr lang="en-GB" dirty="0">
                <a:solidFill>
                  <a:schemeClr val="tx1"/>
                </a:solidFill>
                <a:effectLst/>
                <a:latin typeface="Calibri" pitchFamily="34" charset="0"/>
              </a:rPr>
              <a:t>= 192 J/mole*K</a:t>
            </a:r>
          </a:p>
          <a:p>
            <a:r>
              <a:rPr lang="en-GB" dirty="0">
                <a:solidFill>
                  <a:srgbClr val="FF0000"/>
                </a:solidFill>
                <a:effectLst/>
                <a:latin typeface="Symbol" panose="05050102010706020507" pitchFamily="18" charset="2"/>
              </a:rPr>
              <a:t>a</a:t>
            </a:r>
            <a:r>
              <a:rPr lang="en-GB" dirty="0">
                <a:solidFill>
                  <a:srgbClr val="FF0000"/>
                </a:solidFill>
                <a:effectLst/>
                <a:latin typeface="Calibri" pitchFamily="34" charset="0"/>
              </a:rPr>
              <a:t> </a:t>
            </a:r>
            <a:r>
              <a:rPr lang="en-GB" dirty="0">
                <a:solidFill>
                  <a:schemeClr val="tx1"/>
                </a:solidFill>
                <a:effectLst/>
                <a:latin typeface="Calibri" pitchFamily="34" charset="0"/>
              </a:rPr>
              <a:t>= 3*10</a:t>
            </a:r>
            <a:r>
              <a:rPr lang="en-GB" baseline="30000" dirty="0">
                <a:solidFill>
                  <a:schemeClr val="tx1"/>
                </a:solidFill>
                <a:effectLst/>
                <a:latin typeface="Calibri" pitchFamily="34" charset="0"/>
              </a:rPr>
              <a:t>-5</a:t>
            </a:r>
            <a:r>
              <a:rPr lang="en-GB" dirty="0">
                <a:solidFill>
                  <a:schemeClr val="tx1"/>
                </a:solidFill>
                <a:effectLst/>
                <a:latin typeface="Calibri" pitchFamily="34" charset="0"/>
              </a:rPr>
              <a:t>/K</a:t>
            </a:r>
          </a:p>
          <a:p>
            <a:r>
              <a:rPr lang="en-GB" dirty="0">
                <a:solidFill>
                  <a:srgbClr val="FF0000"/>
                </a:solidFill>
                <a:effectLst/>
                <a:latin typeface="Calibri" pitchFamily="34" charset="0"/>
              </a:rPr>
              <a:t>V</a:t>
            </a:r>
            <a:r>
              <a:rPr lang="en-GB" dirty="0">
                <a:solidFill>
                  <a:schemeClr val="tx1"/>
                </a:solidFill>
                <a:effectLst/>
                <a:latin typeface="Calibri" pitchFamily="34" charset="0"/>
              </a:rPr>
              <a:t> = 4.6 J/bar</a:t>
            </a:r>
          </a:p>
        </p:txBody>
      </p:sp>
      <p:sp>
        <p:nvSpPr>
          <p:cNvPr id="35" name="CasellaDiTesto 34"/>
          <p:cNvSpPr txBox="1"/>
          <p:nvPr/>
        </p:nvSpPr>
        <p:spPr>
          <a:xfrm>
            <a:off x="101601" y="2133595"/>
            <a:ext cx="3721099" cy="1631216"/>
          </a:xfrm>
          <a:prstGeom prst="rect">
            <a:avLst/>
          </a:prstGeom>
          <a:noFill/>
        </p:spPr>
        <p:txBody>
          <a:bodyPr wrap="square" rtlCol="0">
            <a:spAutoFit/>
          </a:bodyPr>
          <a:lstStyle/>
          <a:p>
            <a:r>
              <a:rPr lang="en-GB" dirty="0">
                <a:solidFill>
                  <a:schemeClr val="tx1"/>
                </a:solidFill>
                <a:effectLst/>
                <a:latin typeface="Calibri" pitchFamily="34" charset="0"/>
              </a:rPr>
              <a:t>…This results in a temperature drop that is approximated by:</a:t>
            </a:r>
          </a:p>
          <a:p>
            <a:endParaRPr lang="en-GB" dirty="0">
              <a:solidFill>
                <a:schemeClr val="tx1"/>
              </a:solidFill>
              <a:effectLst/>
              <a:latin typeface="Calibri" pitchFamily="34" charset="0"/>
            </a:endParaRPr>
          </a:p>
          <a:p>
            <a:pPr algn="ctr"/>
            <a:r>
              <a:rPr lang="en-GB" sz="2800" dirty="0" err="1">
                <a:solidFill>
                  <a:srgbClr val="FF0000"/>
                </a:solidFill>
                <a:effectLst/>
                <a:latin typeface="Calibri" pitchFamily="34" charset="0"/>
              </a:rPr>
              <a:t>ΔTfus</a:t>
            </a:r>
            <a:r>
              <a:rPr lang="en-GB" sz="2800" dirty="0">
                <a:solidFill>
                  <a:srgbClr val="FF0000"/>
                </a:solidFill>
                <a:effectLst/>
                <a:latin typeface="Calibri" pitchFamily="34" charset="0"/>
              </a:rPr>
              <a:t> = F[</a:t>
            </a:r>
            <a:r>
              <a:rPr lang="en-GB" sz="2800" dirty="0" err="1">
                <a:solidFill>
                  <a:srgbClr val="FF0000"/>
                </a:solidFill>
                <a:effectLst/>
                <a:latin typeface="Calibri" pitchFamily="34" charset="0"/>
              </a:rPr>
              <a:t>ΔHfus</a:t>
            </a:r>
            <a:r>
              <a:rPr lang="en-GB" sz="2800" dirty="0">
                <a:solidFill>
                  <a:srgbClr val="FF0000"/>
                </a:solidFill>
                <a:effectLst/>
                <a:latin typeface="Calibri" pitchFamily="34" charset="0"/>
              </a:rPr>
              <a:t>/(Cp)]</a:t>
            </a:r>
          </a:p>
          <a:p>
            <a:endParaRPr lang="en-GB" dirty="0">
              <a:solidFill>
                <a:schemeClr val="tx1"/>
              </a:solidFill>
              <a:effectLst/>
              <a:latin typeface="Calibri" pitchFamily="34" charset="0"/>
            </a:endParaRPr>
          </a:p>
        </p:txBody>
      </p:sp>
      <p:sp>
        <p:nvSpPr>
          <p:cNvPr id="36" name="Rettangolo arrotondato 35"/>
          <p:cNvSpPr/>
          <p:nvPr/>
        </p:nvSpPr>
        <p:spPr bwMode="auto">
          <a:xfrm>
            <a:off x="319616" y="2981324"/>
            <a:ext cx="936000" cy="468000"/>
          </a:xfrm>
          <a:prstGeom prst="roundRect">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38" name="CasellaDiTesto 37"/>
          <p:cNvSpPr txBox="1"/>
          <p:nvPr/>
        </p:nvSpPr>
        <p:spPr>
          <a:xfrm>
            <a:off x="317499" y="939795"/>
            <a:ext cx="3997325" cy="923330"/>
          </a:xfrm>
          <a:prstGeom prst="rect">
            <a:avLst/>
          </a:prstGeom>
          <a:noFill/>
        </p:spPr>
        <p:txBody>
          <a:bodyPr wrap="square" rtlCol="0">
            <a:spAutoFit/>
          </a:bodyPr>
          <a:lstStyle/>
          <a:p>
            <a:r>
              <a:rPr lang="en-GB">
                <a:solidFill>
                  <a:schemeClr val="tx1"/>
                </a:solidFill>
                <a:effectLst/>
                <a:latin typeface="Calibri" pitchFamily="34" charset="0"/>
              </a:rPr>
              <a:t>Once a parcel of mantle intersects</a:t>
            </a:r>
          </a:p>
          <a:p>
            <a:r>
              <a:rPr lang="en-GB">
                <a:solidFill>
                  <a:schemeClr val="tx1"/>
                </a:solidFill>
                <a:effectLst/>
                <a:latin typeface="Calibri" pitchFamily="34" charset="0"/>
              </a:rPr>
              <a:t>the solidus, energy is used to convert solid to liquid.</a:t>
            </a:r>
            <a:endParaRPr lang="en-GB" i="1">
              <a:solidFill>
                <a:schemeClr val="tx1"/>
              </a:solidFill>
              <a:effectLst/>
              <a:latin typeface="Calibri" pitchFamily="34" charset="0"/>
            </a:endParaRPr>
          </a:p>
        </p:txBody>
      </p:sp>
      <p:sp>
        <p:nvSpPr>
          <p:cNvPr id="40" name="Rettangolo 39"/>
          <p:cNvSpPr/>
          <p:nvPr/>
        </p:nvSpPr>
        <p:spPr bwMode="auto">
          <a:xfrm>
            <a:off x="34725" y="937549"/>
            <a:ext cx="4155311" cy="19098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21" name="CasellaDiTesto 20"/>
          <p:cNvSpPr txBox="1"/>
          <p:nvPr/>
        </p:nvSpPr>
        <p:spPr>
          <a:xfrm>
            <a:off x="85727" y="876187"/>
            <a:ext cx="3981448" cy="1938992"/>
          </a:xfrm>
          <a:prstGeom prst="rect">
            <a:avLst/>
          </a:prstGeom>
          <a:noFill/>
        </p:spPr>
        <p:txBody>
          <a:bodyPr wrap="square" rtlCol="0">
            <a:spAutoFit/>
          </a:bodyPr>
          <a:lstStyle/>
          <a:p>
            <a:r>
              <a:rPr lang="en-GB" sz="2400" dirty="0">
                <a:solidFill>
                  <a:schemeClr val="tx1"/>
                </a:solidFill>
                <a:effectLst/>
                <a:latin typeface="Calibri" pitchFamily="34" charset="0"/>
              </a:rPr>
              <a:t>In other words, by measuring the olivine-liquid T it is possible to calculate the Potential Temperature of the mantle source.</a:t>
            </a:r>
          </a:p>
        </p:txBody>
      </p:sp>
      <p:sp>
        <p:nvSpPr>
          <p:cNvPr id="2" name="Text Box 4">
            <a:extLst>
              <a:ext uri="{FF2B5EF4-FFF2-40B4-BE49-F238E27FC236}">
                <a16:creationId xmlns:a16="http://schemas.microsoft.com/office/drawing/2014/main" id="{D1DFEF9F-5861-A4B9-009A-B75DC65713B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fade">
                                      <p:cBhvr>
                                        <p:cTn id="16" dur="500"/>
                                        <p:tgtEl>
                                          <p:spTgt spid="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fade">
                                      <p:cBhvr>
                                        <p:cTn id="21" dur="500"/>
                                        <p:tgtEl>
                                          <p:spTgt spid="3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bldP spid="34" grpId="0"/>
      <p:bldP spid="19" grpId="0" animBg="1"/>
      <p:bldP spid="20" grpId="0" build="p"/>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7" name="Text Box 3"/>
          <p:cNvSpPr txBox="1">
            <a:spLocks noChangeArrowheads="1"/>
          </p:cNvSpPr>
          <p:nvPr/>
        </p:nvSpPr>
        <p:spPr bwMode="auto">
          <a:xfrm>
            <a:off x="317500" y="927100"/>
            <a:ext cx="8534400" cy="2654300"/>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When ascending mountains the temperature decreases. This is consequence of air compressibility.</a:t>
            </a:r>
          </a:p>
          <a:p>
            <a:pPr>
              <a:defRPr/>
            </a:pPr>
            <a:r>
              <a:rPr lang="en-GB" sz="2800" dirty="0">
                <a:solidFill>
                  <a:srgbClr val="FFFF00"/>
                </a:solidFill>
                <a:effectLst>
                  <a:outerShdw blurRad="38100" dist="38100" dir="2700000" algn="tl">
                    <a:srgbClr val="000000"/>
                  </a:outerShdw>
                </a:effectLst>
                <a:latin typeface="Calibri" pitchFamily="34" charset="0"/>
                <a:sym typeface="Wingdings" pitchFamily="2" charset="2"/>
              </a:rPr>
              <a:t>With decreasing pressure air expands and the temperature decreases. This means that there exists an adiabatic temperature gradient responsible for the decrease of temperature at high altitudes.</a:t>
            </a:r>
          </a:p>
        </p:txBody>
      </p:sp>
      <p:sp>
        <p:nvSpPr>
          <p:cNvPr id="820228" name="Text Box 4"/>
          <p:cNvSpPr txBox="1">
            <a:spLocks noChangeArrowheads="1"/>
          </p:cNvSpPr>
          <p:nvPr/>
        </p:nvSpPr>
        <p:spPr bwMode="auto">
          <a:xfrm>
            <a:off x="2425700" y="12700"/>
            <a:ext cx="42926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Mantle Adiabat</a:t>
            </a:r>
          </a:p>
        </p:txBody>
      </p:sp>
      <p:sp>
        <p:nvSpPr>
          <p:cNvPr id="820229" name="Text Box 5"/>
          <p:cNvSpPr txBox="1">
            <a:spLocks noChangeArrowheads="1"/>
          </p:cNvSpPr>
          <p:nvPr/>
        </p:nvSpPr>
        <p:spPr bwMode="auto">
          <a:xfrm>
            <a:off x="317501" y="4365625"/>
            <a:ext cx="4975224" cy="946150"/>
          </a:xfrm>
          <a:prstGeom prst="rect">
            <a:avLst/>
          </a:prstGeom>
          <a:noFill/>
          <a:ln w="9525">
            <a:noFill/>
            <a:miter lim="800000"/>
            <a:headEnd/>
            <a:tailEnd/>
          </a:ln>
          <a:effectLst/>
        </p:spPr>
        <p:txBody>
          <a:bodyPr wrap="square">
            <a:spAutoFit/>
          </a:bodyPr>
          <a:lstStyle/>
          <a:p>
            <a:pPr>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This is the working principle of air-cooling systems.</a:t>
            </a:r>
          </a:p>
        </p:txBody>
      </p:sp>
      <p:pic>
        <p:nvPicPr>
          <p:cNvPr id="820230" name="Picture 6"/>
          <p:cNvPicPr>
            <a:picLocks noChangeAspect="1" noChangeArrowheads="1"/>
          </p:cNvPicPr>
          <p:nvPr/>
        </p:nvPicPr>
        <p:blipFill>
          <a:blip r:embed="rId3" cstate="print"/>
          <a:srcRect/>
          <a:stretch>
            <a:fillRect/>
          </a:stretch>
        </p:blipFill>
        <p:spPr bwMode="auto">
          <a:xfrm>
            <a:off x="5602288" y="3419475"/>
            <a:ext cx="3457575" cy="31527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fade">
                                      <p:cBhvr>
                                        <p:cTn id="7" dur="500"/>
                                        <p:tgtEl>
                                          <p:spTgt spid="820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227">
                                            <p:txEl>
                                              <p:pRg st="0" end="0"/>
                                            </p:txEl>
                                          </p:spTgt>
                                        </p:tgtEl>
                                        <p:attrNameLst>
                                          <p:attrName>style.visibility</p:attrName>
                                        </p:attrNameLst>
                                      </p:cBhvr>
                                      <p:to>
                                        <p:strVal val="visible"/>
                                      </p:to>
                                    </p:set>
                                    <p:animEffect transition="in" filter="fade">
                                      <p:cBhvr>
                                        <p:cTn id="12" dur="500"/>
                                        <p:tgtEl>
                                          <p:spTgt spid="820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227">
                                            <p:txEl>
                                              <p:pRg st="1" end="1"/>
                                            </p:txEl>
                                          </p:spTgt>
                                        </p:tgtEl>
                                        <p:attrNameLst>
                                          <p:attrName>style.visibility</p:attrName>
                                        </p:attrNameLst>
                                      </p:cBhvr>
                                      <p:to>
                                        <p:strVal val="visible"/>
                                      </p:to>
                                    </p:set>
                                    <p:animEffect transition="in" filter="fade">
                                      <p:cBhvr>
                                        <p:cTn id="17" dur="500"/>
                                        <p:tgtEl>
                                          <p:spTgt spid="820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229">
                                            <p:txEl>
                                              <p:pRg st="0" end="0"/>
                                            </p:txEl>
                                          </p:spTgt>
                                        </p:tgtEl>
                                        <p:attrNameLst>
                                          <p:attrName>style.visibility</p:attrName>
                                        </p:attrNameLst>
                                      </p:cBhvr>
                                      <p:to>
                                        <p:strVal val="visible"/>
                                      </p:to>
                                    </p:set>
                                    <p:animEffect transition="in" filter="fade">
                                      <p:cBhvr>
                                        <p:cTn id="22" dur="500"/>
                                        <p:tgtEl>
                                          <p:spTgt spid="820229">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20230"/>
                                        </p:tgtEl>
                                        <p:attrNameLst>
                                          <p:attrName>style.visibility</p:attrName>
                                        </p:attrNameLst>
                                      </p:cBhvr>
                                      <p:to>
                                        <p:strVal val="visible"/>
                                      </p:to>
                                    </p:set>
                                    <p:animEffect transition="in" filter="fade">
                                      <p:cBhvr>
                                        <p:cTn id="26" dur="500"/>
                                        <p:tgtEl>
                                          <p:spTgt spid="82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8" grpId="0"/>
      <p:bldP spid="82022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print"/>
          <a:srcRect l="5569" r="2333"/>
          <a:stretch>
            <a:fillRect/>
          </a:stretch>
        </p:blipFill>
        <p:spPr bwMode="auto">
          <a:xfrm>
            <a:off x="3843866" y="880801"/>
            <a:ext cx="5266271" cy="5733982"/>
          </a:xfrm>
          <a:prstGeom prst="rect">
            <a:avLst/>
          </a:prstGeom>
          <a:noFill/>
          <a:ln w="9525">
            <a:noFill/>
            <a:miter lim="800000"/>
            <a:headEnd/>
            <a:tailEnd/>
          </a:ln>
        </p:spPr>
      </p:pic>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1"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5" name="Figura a mano libera 4"/>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7"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73" name="Parentesi graffa chiusa 72"/>
          <p:cNvSpPr/>
          <p:nvPr/>
        </p:nvSpPr>
        <p:spPr bwMode="auto">
          <a:xfrm>
            <a:off x="7716884" y="2249775"/>
            <a:ext cx="419735" cy="2834988"/>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CasellaDiTesto 76"/>
          <p:cNvSpPr txBox="1"/>
          <p:nvPr/>
        </p:nvSpPr>
        <p:spPr>
          <a:xfrm>
            <a:off x="6591" y="4328685"/>
            <a:ext cx="3811208" cy="461665"/>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Solidus in the 1-7 GPa range:</a:t>
            </a:r>
          </a:p>
        </p:txBody>
      </p:sp>
      <p:sp>
        <p:nvSpPr>
          <p:cNvPr id="78" name="CasellaDiTesto 77"/>
          <p:cNvSpPr txBox="1"/>
          <p:nvPr/>
        </p:nvSpPr>
        <p:spPr>
          <a:xfrm>
            <a:off x="8006977" y="3246297"/>
            <a:ext cx="1074552" cy="830997"/>
          </a:xfrm>
          <a:prstGeom prst="rect">
            <a:avLst/>
          </a:prstGeom>
          <a:noFill/>
        </p:spPr>
        <p:txBody>
          <a:bodyPr wrap="square" rtlCol="0">
            <a:spAutoFit/>
          </a:bodyPr>
          <a:lstStyle/>
          <a:p>
            <a:pPr algn="ctr"/>
            <a:r>
              <a:rPr lang="it-IT" sz="2400" b="1" dirty="0">
                <a:solidFill>
                  <a:schemeClr val="tx1"/>
                </a:solidFill>
                <a:effectLst/>
                <a:latin typeface="Calibri" panose="020F0502020204030204" pitchFamily="34" charset="0"/>
                <a:cs typeface="Calibri" panose="020F0502020204030204" pitchFamily="34" charset="0"/>
              </a:rPr>
              <a:t>1-7 GPa</a:t>
            </a:r>
          </a:p>
        </p:txBody>
      </p:sp>
      <p:sp>
        <p:nvSpPr>
          <p:cNvPr id="79" name="CasellaDiTesto 78"/>
          <p:cNvSpPr txBox="1"/>
          <p:nvPr/>
        </p:nvSpPr>
        <p:spPr>
          <a:xfrm>
            <a:off x="0" y="4796287"/>
            <a:ext cx="7282543" cy="492443"/>
          </a:xfrm>
          <a:prstGeom prst="rect">
            <a:avLst/>
          </a:prstGeom>
          <a:solidFill>
            <a:schemeClr val="bg1"/>
          </a:solidFill>
        </p:spPr>
        <p:txBody>
          <a:bodyPr wrap="square" rtlCol="0">
            <a:spAutoFit/>
          </a:bodyPr>
          <a:lstStyle/>
          <a:p>
            <a:r>
              <a:rPr lang="it-IT" sz="2600" b="1" dirty="0" err="1">
                <a:solidFill>
                  <a:schemeClr val="tx1"/>
                </a:solidFill>
                <a:effectLst/>
                <a:latin typeface="Calibri" panose="020F0502020204030204" pitchFamily="34" charset="0"/>
                <a:cs typeface="Calibri" panose="020F0502020204030204" pitchFamily="34" charset="0"/>
              </a:rPr>
              <a:t>T</a:t>
            </a:r>
            <a:r>
              <a:rPr lang="it-IT" sz="2600" b="1" baseline="-25000" dirty="0" err="1">
                <a:solidFill>
                  <a:schemeClr val="tx1"/>
                </a:solidFill>
                <a:effectLst/>
                <a:latin typeface="Calibri" panose="020F0502020204030204" pitchFamily="34" charset="0"/>
                <a:cs typeface="Calibri" panose="020F0502020204030204" pitchFamily="34" charset="0"/>
              </a:rPr>
              <a:t>solidus</a:t>
            </a:r>
            <a:r>
              <a:rPr lang="it-IT" sz="2600" b="1" dirty="0">
                <a:solidFill>
                  <a:schemeClr val="tx1"/>
                </a:solidFill>
                <a:effectLst/>
                <a:latin typeface="Calibri" panose="020F0502020204030204" pitchFamily="34" charset="0"/>
                <a:cs typeface="Calibri" panose="020F0502020204030204" pitchFamily="34" charset="0"/>
              </a:rPr>
              <a:t> = </a:t>
            </a:r>
            <a:r>
              <a:rPr lang="it-IT" sz="2600" b="1" dirty="0" err="1">
                <a:solidFill>
                  <a:schemeClr val="tx1"/>
                </a:solidFill>
                <a:effectLst/>
                <a:latin typeface="Calibri" panose="020F0502020204030204" pitchFamily="34" charset="0"/>
                <a:cs typeface="Calibri" panose="020F0502020204030204" pitchFamily="34" charset="0"/>
              </a:rPr>
              <a:t>exp</a:t>
            </a:r>
            <a:r>
              <a:rPr lang="it-IT" sz="2600" b="1" dirty="0">
                <a:solidFill>
                  <a:schemeClr val="tx1"/>
                </a:solidFill>
                <a:effectLst/>
                <a:latin typeface="Calibri" panose="020F0502020204030204" pitchFamily="34" charset="0"/>
                <a:cs typeface="Calibri" panose="020F0502020204030204" pitchFamily="34" charset="0"/>
              </a:rPr>
              <a:t>(7.12 - 0.06/</a:t>
            </a:r>
            <a:r>
              <a:rPr lang="it-IT" sz="2600" b="1" dirty="0" err="1">
                <a:solidFill>
                  <a:schemeClr val="tx1"/>
                </a:solidFill>
                <a:effectLst/>
                <a:latin typeface="Calibri" panose="020F0502020204030204" pitchFamily="34" charset="0"/>
                <a:cs typeface="Calibri" panose="020F0502020204030204" pitchFamily="34" charset="0"/>
              </a:rPr>
              <a:t>P</a:t>
            </a:r>
            <a:r>
              <a:rPr lang="it-IT" sz="2600" b="1" baseline="-25000" dirty="0" err="1">
                <a:solidFill>
                  <a:schemeClr val="tx1"/>
                </a:solidFill>
                <a:effectLst/>
                <a:latin typeface="Calibri" panose="020F0502020204030204" pitchFamily="34" charset="0"/>
                <a:cs typeface="Calibri" panose="020F0502020204030204" pitchFamily="34" charset="0"/>
              </a:rPr>
              <a:t>solidus</a:t>
            </a:r>
            <a:r>
              <a:rPr lang="it-IT" sz="2600" b="1" dirty="0">
                <a:solidFill>
                  <a:schemeClr val="tx1"/>
                </a:solidFill>
                <a:effectLst/>
                <a:latin typeface="Calibri" panose="020F0502020204030204" pitchFamily="34" charset="0"/>
                <a:cs typeface="Calibri" panose="020F0502020204030204" pitchFamily="34" charset="0"/>
              </a:rPr>
              <a:t>)</a:t>
            </a:r>
            <a:r>
              <a:rPr lang="it-IT" sz="2600" b="1" baseline="30000" dirty="0">
                <a:solidFill>
                  <a:schemeClr val="tx1"/>
                </a:solidFill>
                <a:effectLst/>
                <a:latin typeface="Calibri" panose="020F0502020204030204" pitchFamily="34" charset="0"/>
                <a:cs typeface="Calibri" panose="020F0502020204030204" pitchFamily="34" charset="0"/>
              </a:rPr>
              <a:t>4</a:t>
            </a:r>
            <a:r>
              <a:rPr lang="it-IT" sz="2600" b="1" dirty="0">
                <a:solidFill>
                  <a:schemeClr val="tx1"/>
                </a:solidFill>
                <a:effectLst/>
                <a:latin typeface="Calibri" panose="020F0502020204030204" pitchFamily="34" charset="0"/>
                <a:cs typeface="Calibri" panose="020F0502020204030204" pitchFamily="34" charset="0"/>
              </a:rPr>
              <a:t> + 0.187 * ln(</a:t>
            </a:r>
            <a:r>
              <a:rPr lang="it-IT" sz="2600" b="1" dirty="0" err="1">
                <a:solidFill>
                  <a:schemeClr val="tx1"/>
                </a:solidFill>
                <a:effectLst/>
                <a:latin typeface="Calibri" panose="020F0502020204030204" pitchFamily="34" charset="0"/>
                <a:cs typeface="Calibri" panose="020F0502020204030204" pitchFamily="34" charset="0"/>
              </a:rPr>
              <a:t>P</a:t>
            </a:r>
            <a:r>
              <a:rPr lang="it-IT" sz="2600" b="1" baseline="-25000" dirty="0" err="1">
                <a:solidFill>
                  <a:schemeClr val="tx1"/>
                </a:solidFill>
                <a:effectLst/>
                <a:latin typeface="Calibri" panose="020F0502020204030204" pitchFamily="34" charset="0"/>
                <a:cs typeface="Calibri" panose="020F0502020204030204" pitchFamily="34" charset="0"/>
              </a:rPr>
              <a:t>solidus</a:t>
            </a:r>
            <a:r>
              <a:rPr lang="it-IT" sz="2600" b="1" dirty="0">
                <a:solidFill>
                  <a:schemeClr val="tx1"/>
                </a:solidFill>
                <a:effectLst/>
                <a:latin typeface="Calibri" panose="020F0502020204030204" pitchFamily="34" charset="0"/>
                <a:cs typeface="Calibri" panose="020F0502020204030204" pitchFamily="34" charset="0"/>
              </a:rPr>
              <a:t>))</a:t>
            </a:r>
          </a:p>
        </p:txBody>
      </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1" name="CasellaDiTesto 80"/>
          <p:cNvSpPr txBox="1"/>
          <p:nvPr/>
        </p:nvSpPr>
        <p:spPr>
          <a:xfrm>
            <a:off x="6590" y="5269998"/>
            <a:ext cx="3837275" cy="1200329"/>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cs typeface="Calibri" panose="020F0502020204030204" pitchFamily="34" charset="0"/>
              </a:rPr>
              <a:t>This equation probably works up to 15.3 GPa (olivine/</a:t>
            </a:r>
            <a:r>
              <a:rPr lang="en-GB" sz="2400" dirty="0" err="1">
                <a:solidFill>
                  <a:schemeClr val="bg1"/>
                </a:solidFill>
                <a:latin typeface="Calibri" panose="020F0502020204030204" pitchFamily="34" charset="0"/>
                <a:cs typeface="Calibri" panose="020F0502020204030204" pitchFamily="34" charset="0"/>
              </a:rPr>
              <a:t>wadsleyte</a:t>
            </a:r>
            <a:r>
              <a:rPr lang="en-GB" sz="2400" dirty="0">
                <a:solidFill>
                  <a:schemeClr val="bg1"/>
                </a:solidFill>
                <a:latin typeface="Calibri" panose="020F0502020204030204" pitchFamily="34" charset="0"/>
                <a:cs typeface="Calibri" panose="020F0502020204030204" pitchFamily="34" charset="0"/>
              </a:rPr>
              <a:t> transition)</a:t>
            </a:r>
          </a:p>
        </p:txBody>
      </p:sp>
      <p:sp>
        <p:nvSpPr>
          <p:cNvPr id="6" name="Text Box 4">
            <a:extLst>
              <a:ext uri="{FF2B5EF4-FFF2-40B4-BE49-F238E27FC236}">
                <a16:creationId xmlns:a16="http://schemas.microsoft.com/office/drawing/2014/main" id="{28857081-9C63-91D0-FCFC-50F150C0E39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0537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1000"/>
                                        <p:tgtEl>
                                          <p:spTgt spid="3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000"/>
                            </p:stCondLst>
                            <p:childTnLst>
                              <p:par>
                                <p:cTn id="25" presetID="10" presetClass="entr" presetSubtype="0" fill="hold" nodeType="afterEffect">
                                  <p:stCondLst>
                                    <p:cond delay="2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right)">
                                      <p:cBhvr>
                                        <p:cTn id="36" dur="500"/>
                                        <p:tgtEl>
                                          <p:spTgt spid="7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P spid="37" grpId="0"/>
      <p:bldP spid="73" grpId="0" animBg="1"/>
      <p:bldP spid="77" grpId="0"/>
      <p:bldP spid="78" grpId="0"/>
      <p:bldP spid="79" grpId="0" animBg="1"/>
      <p:bldP spid="32" grpId="0" animBg="1"/>
      <p:bldP spid="8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magine 79"/>
          <p:cNvPicPr>
            <a:picLocks noChangeAspect="1"/>
          </p:cNvPicPr>
          <p:nvPr/>
        </p:nvPicPr>
        <p:blipFill>
          <a:blip r:embed="rId3" cstate="print"/>
          <a:stretch>
            <a:fillRect/>
          </a:stretch>
        </p:blipFill>
        <p:spPr>
          <a:xfrm>
            <a:off x="54511" y="1949356"/>
            <a:ext cx="3749040" cy="3520440"/>
          </a:xfrm>
          <a:prstGeom prst="rect">
            <a:avLst/>
          </a:prstGeom>
        </p:spPr>
      </p:pic>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1020</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24.4MgO</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0.161MgO</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a:solidFill>
                  <a:srgbClr val="FF0000"/>
                </a:solidFill>
                <a:effectLst/>
                <a:latin typeface="Calibri" panose="020F0502020204030204" pitchFamily="34" charset="0"/>
                <a:cs typeface="Calibri" panose="020F0502020204030204" pitchFamily="34" charset="0"/>
              </a:rPr>
              <a:t>T</a:t>
            </a:r>
            <a:r>
              <a:rPr lang="it-IT" sz="1400" b="1" baseline="30000" dirty="0" err="1">
                <a:solidFill>
                  <a:srgbClr val="FF0000"/>
                </a:solidFill>
                <a:effectLst/>
                <a:latin typeface="Calibri" panose="020F0502020204030204" pitchFamily="34" charset="0"/>
                <a:cs typeface="Calibri" panose="020F0502020204030204" pitchFamily="34" charset="0"/>
              </a:rPr>
              <a:t>Ol</a:t>
            </a:r>
            <a:r>
              <a:rPr lang="it-IT" sz="1400" b="1" baseline="-25000" dirty="0" err="1">
                <a:solidFill>
                  <a:srgbClr val="FF0000"/>
                </a:solidFill>
                <a:effectLst/>
                <a:latin typeface="Calibri" panose="020F0502020204030204" pitchFamily="34" charset="0"/>
                <a:cs typeface="Calibri" panose="020F0502020204030204" pitchFamily="34" charset="0"/>
              </a:rPr>
              <a:t>L</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1020</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24.4MgO</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0.161MgO</a:t>
            </a:r>
            <a:r>
              <a:rPr lang="it-IT" sz="1400" b="1" baseline="30000" dirty="0">
                <a:solidFill>
                  <a:srgbClr val="FF0000"/>
                </a:solidFill>
                <a:effectLst/>
                <a:latin typeface="Calibri" panose="020F0502020204030204" pitchFamily="34" charset="0"/>
                <a:cs typeface="Calibri" panose="020F0502020204030204" pitchFamily="34" charset="0"/>
              </a:rPr>
              <a:t>2</a:t>
            </a: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11" name="Figura a mano libera 10"/>
          <p:cNvSpPr/>
          <p:nvPr/>
        </p:nvSpPr>
        <p:spPr bwMode="auto">
          <a:xfrm rot="21227420">
            <a:off x="2198508" y="3201410"/>
            <a:ext cx="5333149" cy="1498970"/>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rgbClr val="00B05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7030A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8" name="Figura a mano libera 77"/>
          <p:cNvSpPr/>
          <p:nvPr/>
        </p:nvSpPr>
        <p:spPr bwMode="auto">
          <a:xfrm rot="21142635">
            <a:off x="1179136" y="2540282"/>
            <a:ext cx="4634420" cy="216197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8"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81" name="Figura a mano libera 80"/>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2"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83" name="Figura a mano libera 82"/>
          <p:cNvSpPr/>
          <p:nvPr/>
        </p:nvSpPr>
        <p:spPr bwMode="auto">
          <a:xfrm>
            <a:off x="885824" y="1838325"/>
            <a:ext cx="5972176" cy="138248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sp>
        <p:nvSpPr>
          <p:cNvPr id="84" name="Figura a mano libera 83"/>
          <p:cNvSpPr/>
          <p:nvPr/>
        </p:nvSpPr>
        <p:spPr bwMode="auto">
          <a:xfrm>
            <a:off x="896947" y="1816895"/>
            <a:ext cx="4460866" cy="2457608"/>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CasellaDiTesto 84"/>
          <p:cNvSpPr txBox="1"/>
          <p:nvPr/>
        </p:nvSpPr>
        <p:spPr>
          <a:xfrm>
            <a:off x="0" y="5465643"/>
            <a:ext cx="3843866" cy="605294"/>
          </a:xfrm>
          <a:prstGeom prst="rect">
            <a:avLst/>
          </a:prstGeom>
          <a:noFill/>
        </p:spPr>
        <p:txBody>
          <a:bodyPr wrap="square" rtlCol="0">
            <a:spAutoFit/>
          </a:bodyPr>
          <a:lstStyle/>
          <a:p>
            <a:pPr algn="ctr">
              <a:lnSpc>
                <a:spcPts val="2000"/>
              </a:lnSpc>
            </a:pPr>
            <a:r>
              <a:rPr lang="en-GB" dirty="0">
                <a:solidFill>
                  <a:schemeClr val="bg1"/>
                </a:solidFill>
                <a:latin typeface="Calibri" panose="020F0502020204030204" pitchFamily="34" charset="0"/>
                <a:cs typeface="Calibri" panose="020F0502020204030204" pitchFamily="34" charset="0"/>
              </a:rPr>
              <a:t>Another equation relating melt MgO with absolute temperature:</a:t>
            </a:r>
            <a:endParaRPr lang="en-GB" baseline="30000" dirty="0">
              <a:solidFill>
                <a:schemeClr val="bg1"/>
              </a:solidFill>
              <a:latin typeface="Calibri" panose="020F0502020204030204" pitchFamily="34" charset="0"/>
              <a:cs typeface="Calibri" panose="020F0502020204030204" pitchFamily="34" charset="0"/>
            </a:endParaRPr>
          </a:p>
        </p:txBody>
      </p:sp>
      <p:sp>
        <p:nvSpPr>
          <p:cNvPr id="86" name="CasellaDiTesto 85"/>
          <p:cNvSpPr txBox="1"/>
          <p:nvPr/>
        </p:nvSpPr>
        <p:spPr>
          <a:xfrm>
            <a:off x="0" y="5988165"/>
            <a:ext cx="3843866" cy="400110"/>
          </a:xfrm>
          <a:prstGeom prst="rect">
            <a:avLst/>
          </a:prstGeom>
          <a:noFill/>
        </p:spPr>
        <p:txBody>
          <a:bodyPr wrap="square" rtlCol="0">
            <a:spAutoFit/>
          </a:bodyPr>
          <a:lstStyle/>
          <a:p>
            <a:pPr algn="ctr"/>
            <a:r>
              <a:rPr lang="it-IT" sz="2000" b="1" dirty="0">
                <a:solidFill>
                  <a:schemeClr val="bg1"/>
                </a:solidFill>
                <a:latin typeface="Calibri" panose="020F0502020204030204" pitchFamily="34" charset="0"/>
                <a:cs typeface="Calibri" panose="020F0502020204030204" pitchFamily="34" charset="0"/>
              </a:rPr>
              <a:t>T (°C) = 21.2 × MgO + 1017</a:t>
            </a:r>
            <a:endParaRPr lang="it-IT" sz="2000" b="1" baseline="30000" dirty="0">
              <a:solidFill>
                <a:schemeClr val="bg1"/>
              </a:solidFill>
              <a:latin typeface="Calibri" panose="020F0502020204030204" pitchFamily="34" charset="0"/>
              <a:cs typeface="Calibri" panose="020F0502020204030204" pitchFamily="34" charset="0"/>
            </a:endParaRPr>
          </a:p>
        </p:txBody>
      </p:sp>
      <p:sp>
        <p:nvSpPr>
          <p:cNvPr id="87" name="CasellaDiTesto 86"/>
          <p:cNvSpPr txBox="1"/>
          <p:nvPr/>
        </p:nvSpPr>
        <p:spPr>
          <a:xfrm>
            <a:off x="0" y="6347393"/>
            <a:ext cx="3843866" cy="276999"/>
          </a:xfrm>
          <a:prstGeom prst="rect">
            <a:avLst/>
          </a:prstGeom>
          <a:noFill/>
        </p:spPr>
        <p:txBody>
          <a:bodyPr wrap="square" rtlCol="0">
            <a:spAutoFit/>
          </a:bodyPr>
          <a:lstStyle/>
          <a:p>
            <a:pPr algn="ctr"/>
            <a:r>
              <a:rPr lang="it-IT" sz="1200" dirty="0">
                <a:solidFill>
                  <a:schemeClr val="bg1"/>
                </a:solidFill>
                <a:latin typeface="Calibri" panose="020F0502020204030204" pitchFamily="34" charset="0"/>
                <a:cs typeface="Calibri" panose="020F0502020204030204" pitchFamily="34" charset="0"/>
              </a:rPr>
              <a:t>Shea et al., 2022 (</a:t>
            </a:r>
            <a:r>
              <a:rPr lang="it-IT" sz="1200" dirty="0" err="1">
                <a:solidFill>
                  <a:schemeClr val="bg1"/>
                </a:solidFill>
                <a:latin typeface="Calibri" panose="020F0502020204030204" pitchFamily="34" charset="0"/>
                <a:cs typeface="Calibri" panose="020F0502020204030204" pitchFamily="34" charset="0"/>
              </a:rPr>
              <a:t>Contrib</a:t>
            </a:r>
            <a:r>
              <a:rPr lang="it-IT" sz="1200" dirty="0">
                <a:solidFill>
                  <a:schemeClr val="bg1"/>
                </a:solidFill>
                <a:latin typeface="Calibri" panose="020F0502020204030204" pitchFamily="34" charset="0"/>
                <a:cs typeface="Calibri" panose="020F0502020204030204" pitchFamily="34" charset="0"/>
              </a:rPr>
              <a:t>. </a:t>
            </a:r>
            <a:r>
              <a:rPr lang="it-IT" sz="1200" dirty="0" err="1">
                <a:solidFill>
                  <a:schemeClr val="bg1"/>
                </a:solidFill>
                <a:latin typeface="Calibri" panose="020F0502020204030204" pitchFamily="34" charset="0"/>
                <a:cs typeface="Calibri" panose="020F0502020204030204" pitchFamily="34" charset="0"/>
              </a:rPr>
              <a:t>Mineral</a:t>
            </a:r>
            <a:r>
              <a:rPr lang="it-IT" sz="1200" dirty="0">
                <a:solidFill>
                  <a:schemeClr val="bg1"/>
                </a:solidFill>
                <a:latin typeface="Calibri" panose="020F0502020204030204" pitchFamily="34" charset="0"/>
                <a:cs typeface="Calibri" panose="020F0502020204030204" pitchFamily="34" charset="0"/>
              </a:rPr>
              <a:t>. </a:t>
            </a:r>
            <a:r>
              <a:rPr lang="it-IT" sz="1200" dirty="0" err="1">
                <a:solidFill>
                  <a:schemeClr val="bg1"/>
                </a:solidFill>
                <a:latin typeface="Calibri" panose="020F0502020204030204" pitchFamily="34" charset="0"/>
                <a:cs typeface="Calibri" panose="020F0502020204030204" pitchFamily="34" charset="0"/>
              </a:rPr>
              <a:t>Petrol</a:t>
            </a:r>
            <a:r>
              <a:rPr lang="it-IT" sz="1200" dirty="0">
                <a:solidFill>
                  <a:schemeClr val="bg1"/>
                </a:solidFill>
                <a:latin typeface="Calibri" panose="020F0502020204030204" pitchFamily="34" charset="0"/>
                <a:cs typeface="Calibri" panose="020F0502020204030204" pitchFamily="34" charset="0"/>
              </a:rPr>
              <a:t>., 177:114)</a:t>
            </a:r>
            <a:endParaRPr lang="it-IT" sz="1200" baseline="30000" dirty="0">
              <a:solidFill>
                <a:schemeClr val="bg1"/>
              </a:solidFill>
              <a:latin typeface="Calibri" panose="020F0502020204030204" pitchFamily="34" charset="0"/>
              <a:cs typeface="Calibri" panose="020F0502020204030204" pitchFamily="34" charset="0"/>
            </a:endParaRPr>
          </a:p>
        </p:txBody>
      </p:sp>
      <p:sp>
        <p:nvSpPr>
          <p:cNvPr id="65" name="CasellaDiTesto 64"/>
          <p:cNvSpPr txBox="1"/>
          <p:nvPr/>
        </p:nvSpPr>
        <p:spPr>
          <a:xfrm>
            <a:off x="4433977" y="4927116"/>
            <a:ext cx="2984740" cy="400110"/>
          </a:xfrm>
          <a:prstGeom prst="rect">
            <a:avLst/>
          </a:prstGeom>
          <a:noFill/>
        </p:spPr>
        <p:txBody>
          <a:bodyPr wrap="square" rtlCol="0">
            <a:spAutoFit/>
          </a:bodyPr>
          <a:lstStyle/>
          <a:p>
            <a:pPr algn="ctr"/>
            <a:r>
              <a:rPr lang="it-IT" sz="2000" b="1" dirty="0">
                <a:solidFill>
                  <a:schemeClr val="tx1"/>
                </a:solidFill>
                <a:effectLst/>
                <a:latin typeface="Calibri" panose="020F0502020204030204" pitchFamily="34" charset="0"/>
                <a:cs typeface="Calibri" panose="020F0502020204030204" pitchFamily="34" charset="0"/>
              </a:rPr>
              <a:t>T (°C) = 21.2 × 30 + 1017</a:t>
            </a:r>
            <a:endParaRPr lang="it-IT" sz="2000" b="1" baseline="30000" dirty="0">
              <a:solidFill>
                <a:schemeClr val="tx1"/>
              </a:solidFill>
              <a:effectLst/>
              <a:latin typeface="Calibri" panose="020F0502020204030204" pitchFamily="34" charset="0"/>
              <a:cs typeface="Calibri" panose="020F0502020204030204" pitchFamily="34" charset="0"/>
            </a:endParaRPr>
          </a:p>
        </p:txBody>
      </p:sp>
      <p:sp>
        <p:nvSpPr>
          <p:cNvPr id="72" name="CasellaDiTesto 71"/>
          <p:cNvSpPr txBox="1"/>
          <p:nvPr/>
        </p:nvSpPr>
        <p:spPr>
          <a:xfrm>
            <a:off x="4433977" y="5332558"/>
            <a:ext cx="2984740" cy="400110"/>
          </a:xfrm>
          <a:prstGeom prst="rect">
            <a:avLst/>
          </a:prstGeom>
          <a:noFill/>
        </p:spPr>
        <p:txBody>
          <a:bodyPr wrap="square" rtlCol="0">
            <a:spAutoFit/>
          </a:bodyPr>
          <a:lstStyle/>
          <a:p>
            <a:pPr algn="ctr"/>
            <a:r>
              <a:rPr lang="it-IT" sz="2000" b="1" dirty="0">
                <a:solidFill>
                  <a:schemeClr val="tx1"/>
                </a:solidFill>
                <a:effectLst/>
                <a:latin typeface="Calibri" panose="020F0502020204030204" pitchFamily="34" charset="0"/>
                <a:cs typeface="Calibri" panose="020F0502020204030204" pitchFamily="34" charset="0"/>
              </a:rPr>
              <a:t>T (°C) = 1653</a:t>
            </a:r>
            <a:endParaRPr lang="it-IT" sz="2000" b="1" baseline="30000" dirty="0">
              <a:solidFill>
                <a:schemeClr val="tx1"/>
              </a:solidFill>
              <a:effectLst/>
              <a:latin typeface="Calibri" panose="020F0502020204030204" pitchFamily="34" charset="0"/>
              <a:cs typeface="Calibri" panose="020F0502020204030204" pitchFamily="34" charset="0"/>
            </a:endParaRPr>
          </a:p>
        </p:txBody>
      </p:sp>
      <p:sp>
        <p:nvSpPr>
          <p:cNvPr id="74" name="CasellaDiTesto 73"/>
          <p:cNvSpPr txBox="1"/>
          <p:nvPr/>
        </p:nvSpPr>
        <p:spPr>
          <a:xfrm>
            <a:off x="4546120" y="4927116"/>
            <a:ext cx="2760454" cy="400110"/>
          </a:xfrm>
          <a:prstGeom prst="rect">
            <a:avLst/>
          </a:prstGeom>
          <a:solidFill>
            <a:schemeClr val="bg1"/>
          </a:solidFill>
        </p:spPr>
        <p:txBody>
          <a:bodyPr wrap="square" rtlCol="0">
            <a:spAutoFit/>
          </a:bodyPr>
          <a:lstStyle/>
          <a:p>
            <a:pPr algn="ctr"/>
            <a:r>
              <a:rPr lang="it-IT" sz="2000" b="1" dirty="0">
                <a:solidFill>
                  <a:schemeClr val="tx1"/>
                </a:solidFill>
                <a:effectLst/>
                <a:latin typeface="Calibri" panose="020F0502020204030204" pitchFamily="34" charset="0"/>
                <a:cs typeface="Calibri" panose="020F0502020204030204" pitchFamily="34" charset="0"/>
              </a:rPr>
              <a:t>T (°C) = 21.2 × 10 + 1017</a:t>
            </a:r>
            <a:endParaRPr lang="it-IT" sz="2000" b="1" baseline="30000" dirty="0">
              <a:solidFill>
                <a:schemeClr val="tx1"/>
              </a:solidFill>
              <a:effectLst/>
              <a:latin typeface="Calibri" panose="020F0502020204030204" pitchFamily="34" charset="0"/>
              <a:cs typeface="Calibri" panose="020F0502020204030204" pitchFamily="34" charset="0"/>
            </a:endParaRPr>
          </a:p>
        </p:txBody>
      </p:sp>
      <p:sp>
        <p:nvSpPr>
          <p:cNvPr id="64" name="Freccia a destra 63"/>
          <p:cNvSpPr/>
          <p:nvPr/>
        </p:nvSpPr>
        <p:spPr bwMode="auto">
          <a:xfrm rot="19813720">
            <a:off x="3228464" y="5559519"/>
            <a:ext cx="1603205" cy="325647"/>
          </a:xfrm>
          <a:prstGeom prst="rightArrow">
            <a:avLst>
              <a:gd name="adj1" fmla="val 50000"/>
              <a:gd name="adj2" fmla="val 135714"/>
            </a:avLst>
          </a:prstGeom>
          <a:solidFill>
            <a:srgbClr val="FFFF00"/>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CasellaDiTesto 74"/>
          <p:cNvSpPr txBox="1"/>
          <p:nvPr/>
        </p:nvSpPr>
        <p:spPr>
          <a:xfrm>
            <a:off x="5003320" y="5332558"/>
            <a:ext cx="1846054" cy="400110"/>
          </a:xfrm>
          <a:prstGeom prst="rect">
            <a:avLst/>
          </a:prstGeom>
          <a:solidFill>
            <a:schemeClr val="bg1"/>
          </a:solidFill>
        </p:spPr>
        <p:txBody>
          <a:bodyPr wrap="square" rtlCol="0">
            <a:spAutoFit/>
          </a:bodyPr>
          <a:lstStyle/>
          <a:p>
            <a:pPr algn="ctr"/>
            <a:r>
              <a:rPr lang="it-IT" sz="2000" b="1" dirty="0">
                <a:solidFill>
                  <a:schemeClr val="tx1"/>
                </a:solidFill>
                <a:effectLst/>
                <a:latin typeface="Calibri" panose="020F0502020204030204" pitchFamily="34" charset="0"/>
                <a:cs typeface="Calibri" panose="020F0502020204030204" pitchFamily="34" charset="0"/>
              </a:rPr>
              <a:t>T (°C) = 1228</a:t>
            </a:r>
            <a:endParaRPr lang="it-IT" sz="2000" b="1" baseline="30000" dirty="0">
              <a:solidFill>
                <a:schemeClr val="tx1"/>
              </a:solidFill>
              <a:effectLst/>
              <a:latin typeface="Calibri" panose="020F0502020204030204" pitchFamily="34" charset="0"/>
              <a:cs typeface="Calibri" panose="020F0502020204030204" pitchFamily="34" charset="0"/>
            </a:endParaRPr>
          </a:p>
        </p:txBody>
      </p:sp>
      <p:sp>
        <p:nvSpPr>
          <p:cNvPr id="5" name="Text Box 4">
            <a:extLst>
              <a:ext uri="{FF2B5EF4-FFF2-40B4-BE49-F238E27FC236}">
                <a16:creationId xmlns:a16="http://schemas.microsoft.com/office/drawing/2014/main" id="{19AD1B90-C8F8-EDEC-2E49-C18E09D389C7}"/>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9268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wipe(down)">
                                      <p:cBhvr>
                                        <p:cTn id="64" dur="20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right)">
                                      <p:cBhvr>
                                        <p:cTn id="69" dur="10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500"/>
                                        <p:tgtEl>
                                          <p:spTgt spid="83"/>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down)">
                                      <p:cBhvr>
                                        <p:cTn id="83" dur="10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left)">
                                      <p:cBhvr>
                                        <p:cTn id="88" dur="500"/>
                                        <p:tgtEl>
                                          <p:spTgt spid="78"/>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wipe(down)">
                                      <p:cBhvr>
                                        <p:cTn id="92" dur="500"/>
                                        <p:tgtEl>
                                          <p:spTgt spid="7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right)">
                                      <p:cBhvr>
                                        <p:cTn id="97" dur="10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left)">
                                      <p:cBhvr>
                                        <p:cTn id="102" dur="500"/>
                                        <p:tgtEl>
                                          <p:spTgt spid="84"/>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wipe(left)">
                                      <p:cBhvr>
                                        <p:cTn id="123" dur="500"/>
                                        <p:tgtEl>
                                          <p:spTgt spid="64"/>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500"/>
                                        <p:tgtEl>
                                          <p:spTgt spid="6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500"/>
                                        <p:tgtEl>
                                          <p:spTgt spid="7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p:bldP spid="63" grpId="0"/>
      <p:bldP spid="67" grpId="0"/>
      <p:bldP spid="20" grpId="0" animBg="1"/>
      <p:bldP spid="11" grpId="0" animBg="1"/>
      <p:bldP spid="77" grpId="0" animBg="1"/>
      <p:bldP spid="21" grpId="0" animBg="1"/>
      <p:bldP spid="79" grpId="0" animBg="1"/>
      <p:bldP spid="71" grpId="0" animBg="1"/>
      <p:bldP spid="78" grpId="0" animBg="1"/>
      <p:bldP spid="83" grpId="0" animBg="1"/>
      <p:bldP spid="84" grpId="0" animBg="1"/>
      <p:bldP spid="85" grpId="0"/>
      <p:bldP spid="86" grpId="0"/>
      <p:bldP spid="87" grpId="0"/>
      <p:bldP spid="65" grpId="0"/>
      <p:bldP spid="72" grpId="0"/>
      <p:bldP spid="74" grpId="0" animBg="1"/>
      <p:bldP spid="64" grpId="0" animBg="1"/>
      <p:bldP spid="7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magine 79"/>
          <p:cNvPicPr>
            <a:picLocks noChangeAspect="1"/>
          </p:cNvPicPr>
          <p:nvPr/>
        </p:nvPicPr>
        <p:blipFill>
          <a:blip r:embed="rId3" cstate="print"/>
          <a:stretch>
            <a:fillRect/>
          </a:stretch>
        </p:blipFill>
        <p:spPr>
          <a:xfrm>
            <a:off x="54511" y="1949356"/>
            <a:ext cx="3749040" cy="3520440"/>
          </a:xfrm>
          <a:prstGeom prst="rect">
            <a:avLst/>
          </a:prstGeom>
        </p:spPr>
      </p:pic>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1020</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24.4MgO</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0.161MgO</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4" name="CasellaDiTesto 63"/>
          <p:cNvSpPr txBox="1"/>
          <p:nvPr/>
        </p:nvSpPr>
        <p:spPr>
          <a:xfrm>
            <a:off x="0" y="5535634"/>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25000" dirty="0" err="1">
                <a:solidFill>
                  <a:schemeClr val="bg1"/>
                </a:solidFill>
                <a:latin typeface="Calibri" panose="020F0502020204030204" pitchFamily="34" charset="0"/>
                <a:cs typeface="Calibri" panose="020F0502020204030204" pitchFamily="34" charset="0"/>
              </a:rPr>
              <a:t>p</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a:t>
            </a: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+ 54P - 2P</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5" name="CasellaDiTesto 64"/>
          <p:cNvSpPr txBox="1"/>
          <p:nvPr/>
        </p:nvSpPr>
        <p:spPr>
          <a:xfrm>
            <a:off x="0" y="6010832"/>
            <a:ext cx="3843866"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Olivine liquidus temperature (in °C) as function of P (in GPa).</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a:solidFill>
                  <a:srgbClr val="FF0000"/>
                </a:solidFill>
                <a:effectLst/>
                <a:latin typeface="Calibri" panose="020F0502020204030204" pitchFamily="34" charset="0"/>
                <a:cs typeface="Calibri" panose="020F0502020204030204" pitchFamily="34" charset="0"/>
              </a:rPr>
              <a:t>T</a:t>
            </a:r>
            <a:r>
              <a:rPr lang="it-IT" sz="1400" b="1" baseline="30000" dirty="0" err="1">
                <a:solidFill>
                  <a:srgbClr val="FF0000"/>
                </a:solidFill>
                <a:effectLst/>
                <a:latin typeface="Calibri" panose="020F0502020204030204" pitchFamily="34" charset="0"/>
                <a:cs typeface="Calibri" panose="020F0502020204030204" pitchFamily="34" charset="0"/>
              </a:rPr>
              <a:t>Ol</a:t>
            </a:r>
            <a:r>
              <a:rPr lang="it-IT" sz="1400" b="1" baseline="-25000" dirty="0" err="1">
                <a:solidFill>
                  <a:srgbClr val="FF0000"/>
                </a:solidFill>
                <a:effectLst/>
                <a:latin typeface="Calibri" panose="020F0502020204030204" pitchFamily="34" charset="0"/>
                <a:cs typeface="Calibri" panose="020F0502020204030204" pitchFamily="34" charset="0"/>
              </a:rPr>
              <a:t>L</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1020</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24.4MgO</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0.161MgO</a:t>
            </a:r>
            <a:r>
              <a:rPr lang="it-IT" sz="1400" b="1" baseline="30000" dirty="0">
                <a:solidFill>
                  <a:srgbClr val="FF0000"/>
                </a:solidFill>
                <a:effectLst/>
                <a:latin typeface="Calibri" panose="020F0502020204030204" pitchFamily="34" charset="0"/>
                <a:cs typeface="Calibri" panose="020F0502020204030204" pitchFamily="34" charset="0"/>
              </a:rPr>
              <a:t>2</a:t>
            </a: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24" name="Rettangolo arrotondato 23"/>
          <p:cNvSpPr/>
          <p:nvPr/>
        </p:nvSpPr>
        <p:spPr bwMode="auto">
          <a:xfrm>
            <a:off x="1463675" y="5576108"/>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Figura a mano libera 27"/>
          <p:cNvSpPr/>
          <p:nvPr/>
        </p:nvSpPr>
        <p:spPr bwMode="auto">
          <a:xfrm>
            <a:off x="217673" y="1276350"/>
            <a:ext cx="1249177" cy="4305300"/>
          </a:xfrm>
          <a:custGeom>
            <a:avLst/>
            <a:gdLst>
              <a:gd name="connsiteX0" fmla="*/ 1243541 w 1243541"/>
              <a:gd name="connsiteY0" fmla="*/ 4276725 h 4276725"/>
              <a:gd name="connsiteX1" fmla="*/ 652991 w 1243541"/>
              <a:gd name="connsiteY1" fmla="*/ 4152900 h 4276725"/>
              <a:gd name="connsiteX2" fmla="*/ 233891 w 1243541"/>
              <a:gd name="connsiteY2" fmla="*/ 3771900 h 4276725"/>
              <a:gd name="connsiteX3" fmla="*/ 129116 w 1243541"/>
              <a:gd name="connsiteY3" fmla="*/ 3038475 h 4276725"/>
              <a:gd name="connsiteX4" fmla="*/ 281516 w 1243541"/>
              <a:gd name="connsiteY4" fmla="*/ 2333625 h 4276725"/>
              <a:gd name="connsiteX5" fmla="*/ 224366 w 1243541"/>
              <a:gd name="connsiteY5" fmla="*/ 1695450 h 4276725"/>
              <a:gd name="connsiteX6" fmla="*/ 14816 w 1243541"/>
              <a:gd name="connsiteY6" fmla="*/ 914400 h 4276725"/>
              <a:gd name="connsiteX7" fmla="*/ 33866 w 1243541"/>
              <a:gd name="connsiteY7" fmla="*/ 0 h 4276725"/>
              <a:gd name="connsiteX0" fmla="*/ 1249177 w 1249177"/>
              <a:gd name="connsiteY0" fmla="*/ 4305300 h 4305300"/>
              <a:gd name="connsiteX1" fmla="*/ 658627 w 1249177"/>
              <a:gd name="connsiteY1" fmla="*/ 4181475 h 4305300"/>
              <a:gd name="connsiteX2" fmla="*/ 239527 w 1249177"/>
              <a:gd name="connsiteY2" fmla="*/ 3800475 h 4305300"/>
              <a:gd name="connsiteX3" fmla="*/ 134752 w 1249177"/>
              <a:gd name="connsiteY3" fmla="*/ 3067050 h 4305300"/>
              <a:gd name="connsiteX4" fmla="*/ 287152 w 1249177"/>
              <a:gd name="connsiteY4" fmla="*/ 2362200 h 4305300"/>
              <a:gd name="connsiteX5" fmla="*/ 230002 w 1249177"/>
              <a:gd name="connsiteY5" fmla="*/ 1724025 h 4305300"/>
              <a:gd name="connsiteX6" fmla="*/ 20452 w 1249177"/>
              <a:gd name="connsiteY6" fmla="*/ 942975 h 4305300"/>
              <a:gd name="connsiteX7" fmla="*/ 25215 w 1249177"/>
              <a:gd name="connsiteY7"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177" h="4305300">
                <a:moveTo>
                  <a:pt x="1249177" y="4305300"/>
                </a:moveTo>
                <a:cubicBezTo>
                  <a:pt x="1038039" y="4285456"/>
                  <a:pt x="826902" y="4265612"/>
                  <a:pt x="658627" y="4181475"/>
                </a:cubicBezTo>
                <a:cubicBezTo>
                  <a:pt x="490352" y="4097338"/>
                  <a:pt x="326839" y="3986212"/>
                  <a:pt x="239527" y="3800475"/>
                </a:cubicBezTo>
                <a:cubicBezTo>
                  <a:pt x="152214" y="3614737"/>
                  <a:pt x="126815" y="3306762"/>
                  <a:pt x="134752" y="3067050"/>
                </a:cubicBezTo>
                <a:cubicBezTo>
                  <a:pt x="142689" y="2827338"/>
                  <a:pt x="271277" y="2586037"/>
                  <a:pt x="287152" y="2362200"/>
                </a:cubicBezTo>
                <a:cubicBezTo>
                  <a:pt x="303027" y="2138363"/>
                  <a:pt x="274452" y="1960562"/>
                  <a:pt x="230002" y="1724025"/>
                </a:cubicBezTo>
                <a:cubicBezTo>
                  <a:pt x="185552" y="1487488"/>
                  <a:pt x="54583" y="1230312"/>
                  <a:pt x="20452" y="942975"/>
                </a:cubicBezTo>
                <a:cubicBezTo>
                  <a:pt x="-13679" y="655638"/>
                  <a:pt x="-185" y="315912"/>
                  <a:pt x="25215" y="0"/>
                </a:cubicBezTo>
              </a:path>
            </a:pathLst>
          </a:custGeom>
          <a:noFill/>
          <a:ln w="1905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2" name="Rettangolo arrotondato 71"/>
          <p:cNvSpPr/>
          <p:nvPr/>
        </p:nvSpPr>
        <p:spPr bwMode="auto">
          <a:xfrm>
            <a:off x="54511" y="888332"/>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3" name="CasellaDiTesto 32"/>
          <p:cNvSpPr txBox="1"/>
          <p:nvPr/>
        </p:nvSpPr>
        <p:spPr>
          <a:xfrm>
            <a:off x="4321701" y="4001223"/>
            <a:ext cx="3034771" cy="1785104"/>
          </a:xfrm>
          <a:prstGeom prst="rect">
            <a:avLst/>
          </a:prstGeom>
          <a:noFill/>
        </p:spPr>
        <p:txBody>
          <a:bodyPr wrap="square" rtlCol="0">
            <a:spAutoFit/>
          </a:bodyPr>
          <a:lstStyle/>
          <a:p>
            <a:pPr algn="ctr"/>
            <a:r>
              <a:rPr lang="en-GB" sz="2200" dirty="0">
                <a:solidFill>
                  <a:schemeClr val="tx1"/>
                </a:solidFill>
                <a:effectLst/>
                <a:latin typeface="Calibri" panose="020F0502020204030204" pitchFamily="34" charset="0"/>
                <a:cs typeface="Calibri" panose="020F0502020204030204" pitchFamily="34" charset="0"/>
              </a:rPr>
              <a:t>In this way it would be possible to calculate the T at different P starting from MgO content of olivine-phyric melts.</a:t>
            </a:r>
            <a:endParaRPr lang="en-GB" sz="2200" b="1" dirty="0">
              <a:solidFill>
                <a:schemeClr val="tx1"/>
              </a:solidFill>
              <a:effectLst/>
              <a:latin typeface="Calibri" panose="020F0502020204030204" pitchFamily="34" charset="0"/>
              <a:cs typeface="Calibri" panose="020F0502020204030204" pitchFamily="34" charset="0"/>
            </a:endParaRPr>
          </a:p>
        </p:txBody>
      </p:sp>
      <p:sp>
        <p:nvSpPr>
          <p:cNvPr id="11" name="Figura a mano libera 10"/>
          <p:cNvSpPr/>
          <p:nvPr/>
        </p:nvSpPr>
        <p:spPr bwMode="auto">
          <a:xfrm rot="21227420">
            <a:off x="2198508" y="3201410"/>
            <a:ext cx="5333149" cy="1498970"/>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rgbClr val="00B05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7030A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8" name="Figura a mano libera 77"/>
          <p:cNvSpPr/>
          <p:nvPr/>
        </p:nvSpPr>
        <p:spPr bwMode="auto">
          <a:xfrm rot="21142635">
            <a:off x="1179136" y="2540282"/>
            <a:ext cx="4634420" cy="216197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8"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81" name="Figura a mano libera 80"/>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2"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83" name="Figura a mano libera 82"/>
          <p:cNvSpPr/>
          <p:nvPr/>
        </p:nvSpPr>
        <p:spPr bwMode="auto">
          <a:xfrm>
            <a:off x="885824" y="1838325"/>
            <a:ext cx="5972176" cy="138248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sp>
        <p:nvSpPr>
          <p:cNvPr id="84" name="Figura a mano libera 83"/>
          <p:cNvSpPr/>
          <p:nvPr/>
        </p:nvSpPr>
        <p:spPr bwMode="auto">
          <a:xfrm>
            <a:off x="896947" y="1816895"/>
            <a:ext cx="4460866" cy="2457608"/>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 name="Text Box 4">
            <a:extLst>
              <a:ext uri="{FF2B5EF4-FFF2-40B4-BE49-F238E27FC236}">
                <a16:creationId xmlns:a16="http://schemas.microsoft.com/office/drawing/2014/main" id="{BAEB1564-07C1-A135-CA74-C0C79C899F7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279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1500"/>
                                        <p:tgtEl>
                                          <p:spTgt spid="2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down)">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24" grpId="0" animBg="1"/>
      <p:bldP spid="28" grpId="0" animBg="1"/>
      <p:bldP spid="72" grpId="0" animBg="1"/>
      <p:bldP spid="3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magine 79"/>
          <p:cNvPicPr>
            <a:picLocks noChangeAspect="1"/>
          </p:cNvPicPr>
          <p:nvPr/>
        </p:nvPicPr>
        <p:blipFill>
          <a:blip r:embed="rId3" cstate="print"/>
          <a:stretch>
            <a:fillRect/>
          </a:stretch>
        </p:blipFill>
        <p:spPr>
          <a:xfrm>
            <a:off x="54511" y="1949356"/>
            <a:ext cx="3749040" cy="3520440"/>
          </a:xfrm>
          <a:prstGeom prst="rect">
            <a:avLst/>
          </a:prstGeom>
        </p:spPr>
      </p:pic>
      <p:grpSp>
        <p:nvGrpSpPr>
          <p:cNvPr id="5" name="Gruppo 4"/>
          <p:cNvGrpSpPr/>
          <p:nvPr/>
        </p:nvGrpSpPr>
        <p:grpSpPr>
          <a:xfrm>
            <a:off x="0" y="839219"/>
            <a:ext cx="9110137" cy="5879499"/>
            <a:chOff x="0" y="839219"/>
            <a:chExt cx="9110137" cy="5879499"/>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1020</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24.4MgO</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0.161MgO</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4" name="CasellaDiTesto 63"/>
            <p:cNvSpPr txBox="1"/>
            <p:nvPr/>
          </p:nvSpPr>
          <p:spPr>
            <a:xfrm>
              <a:off x="0" y="5535634"/>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25000" dirty="0" err="1">
                  <a:solidFill>
                    <a:schemeClr val="bg1"/>
                  </a:solidFill>
                  <a:latin typeface="Calibri" panose="020F0502020204030204" pitchFamily="34" charset="0"/>
                  <a:cs typeface="Calibri" panose="020F0502020204030204" pitchFamily="34" charset="0"/>
                </a:rPr>
                <a:t>p</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a:t>
              </a: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+ 54P - 2P</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5" name="CasellaDiTesto 64"/>
            <p:cNvSpPr txBox="1"/>
            <p:nvPr/>
          </p:nvSpPr>
          <p:spPr>
            <a:xfrm>
              <a:off x="0" y="6010832"/>
              <a:ext cx="3843866"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Olivine liquidus temperature (in °C) as function of P (in GPa).</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a:solidFill>
                    <a:srgbClr val="FF0000"/>
                  </a:solidFill>
                  <a:effectLst/>
                  <a:latin typeface="Calibri" panose="020F0502020204030204" pitchFamily="34" charset="0"/>
                  <a:cs typeface="Calibri" panose="020F0502020204030204" pitchFamily="34" charset="0"/>
                </a:rPr>
                <a:t>T</a:t>
              </a:r>
              <a:r>
                <a:rPr lang="it-IT" sz="1400" b="1" baseline="30000" dirty="0" err="1">
                  <a:solidFill>
                    <a:srgbClr val="FF0000"/>
                  </a:solidFill>
                  <a:effectLst/>
                  <a:latin typeface="Calibri" panose="020F0502020204030204" pitchFamily="34" charset="0"/>
                  <a:cs typeface="Calibri" panose="020F0502020204030204" pitchFamily="34" charset="0"/>
                </a:rPr>
                <a:t>Ol</a:t>
              </a:r>
              <a:r>
                <a:rPr lang="it-IT" sz="1400" b="1" baseline="-25000" dirty="0" err="1">
                  <a:solidFill>
                    <a:srgbClr val="FF0000"/>
                  </a:solidFill>
                  <a:effectLst/>
                  <a:latin typeface="Calibri" panose="020F0502020204030204" pitchFamily="34" charset="0"/>
                  <a:cs typeface="Calibri" panose="020F0502020204030204" pitchFamily="34" charset="0"/>
                </a:rPr>
                <a:t>L</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1020</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24.4MgO</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0.161MgO</a:t>
              </a:r>
              <a:r>
                <a:rPr lang="it-IT" sz="1400" b="1" baseline="30000" dirty="0">
                  <a:solidFill>
                    <a:srgbClr val="FF0000"/>
                  </a:solidFill>
                  <a:effectLst/>
                  <a:latin typeface="Calibri" panose="020F0502020204030204" pitchFamily="34" charset="0"/>
                  <a:cs typeface="Calibri" panose="020F0502020204030204" pitchFamily="34" charset="0"/>
                </a:rPr>
                <a:t>2</a:t>
              </a: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24" name="Rettangolo arrotondato 23"/>
            <p:cNvSpPr/>
            <p:nvPr/>
          </p:nvSpPr>
          <p:spPr bwMode="auto">
            <a:xfrm>
              <a:off x="1463675" y="5576108"/>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Figura a mano libera 27"/>
            <p:cNvSpPr/>
            <p:nvPr/>
          </p:nvSpPr>
          <p:spPr bwMode="auto">
            <a:xfrm>
              <a:off x="217673" y="1276350"/>
              <a:ext cx="1249177" cy="4305300"/>
            </a:xfrm>
            <a:custGeom>
              <a:avLst/>
              <a:gdLst>
                <a:gd name="connsiteX0" fmla="*/ 1243541 w 1243541"/>
                <a:gd name="connsiteY0" fmla="*/ 4276725 h 4276725"/>
                <a:gd name="connsiteX1" fmla="*/ 652991 w 1243541"/>
                <a:gd name="connsiteY1" fmla="*/ 4152900 h 4276725"/>
                <a:gd name="connsiteX2" fmla="*/ 233891 w 1243541"/>
                <a:gd name="connsiteY2" fmla="*/ 3771900 h 4276725"/>
                <a:gd name="connsiteX3" fmla="*/ 129116 w 1243541"/>
                <a:gd name="connsiteY3" fmla="*/ 3038475 h 4276725"/>
                <a:gd name="connsiteX4" fmla="*/ 281516 w 1243541"/>
                <a:gd name="connsiteY4" fmla="*/ 2333625 h 4276725"/>
                <a:gd name="connsiteX5" fmla="*/ 224366 w 1243541"/>
                <a:gd name="connsiteY5" fmla="*/ 1695450 h 4276725"/>
                <a:gd name="connsiteX6" fmla="*/ 14816 w 1243541"/>
                <a:gd name="connsiteY6" fmla="*/ 914400 h 4276725"/>
                <a:gd name="connsiteX7" fmla="*/ 33866 w 1243541"/>
                <a:gd name="connsiteY7" fmla="*/ 0 h 4276725"/>
                <a:gd name="connsiteX0" fmla="*/ 1249177 w 1249177"/>
                <a:gd name="connsiteY0" fmla="*/ 4305300 h 4305300"/>
                <a:gd name="connsiteX1" fmla="*/ 658627 w 1249177"/>
                <a:gd name="connsiteY1" fmla="*/ 4181475 h 4305300"/>
                <a:gd name="connsiteX2" fmla="*/ 239527 w 1249177"/>
                <a:gd name="connsiteY2" fmla="*/ 3800475 h 4305300"/>
                <a:gd name="connsiteX3" fmla="*/ 134752 w 1249177"/>
                <a:gd name="connsiteY3" fmla="*/ 3067050 h 4305300"/>
                <a:gd name="connsiteX4" fmla="*/ 287152 w 1249177"/>
                <a:gd name="connsiteY4" fmla="*/ 2362200 h 4305300"/>
                <a:gd name="connsiteX5" fmla="*/ 230002 w 1249177"/>
                <a:gd name="connsiteY5" fmla="*/ 1724025 h 4305300"/>
                <a:gd name="connsiteX6" fmla="*/ 20452 w 1249177"/>
                <a:gd name="connsiteY6" fmla="*/ 942975 h 4305300"/>
                <a:gd name="connsiteX7" fmla="*/ 25215 w 1249177"/>
                <a:gd name="connsiteY7"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177" h="4305300">
                  <a:moveTo>
                    <a:pt x="1249177" y="4305300"/>
                  </a:moveTo>
                  <a:cubicBezTo>
                    <a:pt x="1038039" y="4285456"/>
                    <a:pt x="826902" y="4265612"/>
                    <a:pt x="658627" y="4181475"/>
                  </a:cubicBezTo>
                  <a:cubicBezTo>
                    <a:pt x="490352" y="4097338"/>
                    <a:pt x="326839" y="3986212"/>
                    <a:pt x="239527" y="3800475"/>
                  </a:cubicBezTo>
                  <a:cubicBezTo>
                    <a:pt x="152214" y="3614737"/>
                    <a:pt x="126815" y="3306762"/>
                    <a:pt x="134752" y="3067050"/>
                  </a:cubicBezTo>
                  <a:cubicBezTo>
                    <a:pt x="142689" y="2827338"/>
                    <a:pt x="271277" y="2586037"/>
                    <a:pt x="287152" y="2362200"/>
                  </a:cubicBezTo>
                  <a:cubicBezTo>
                    <a:pt x="303027" y="2138363"/>
                    <a:pt x="274452" y="1960562"/>
                    <a:pt x="230002" y="1724025"/>
                  </a:cubicBezTo>
                  <a:cubicBezTo>
                    <a:pt x="185552" y="1487488"/>
                    <a:pt x="54583" y="1230312"/>
                    <a:pt x="20452" y="942975"/>
                  </a:cubicBezTo>
                  <a:cubicBezTo>
                    <a:pt x="-13679" y="655638"/>
                    <a:pt x="-185" y="315912"/>
                    <a:pt x="25215" y="0"/>
                  </a:cubicBezTo>
                </a:path>
              </a:pathLst>
            </a:custGeom>
            <a:noFill/>
            <a:ln w="1905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2" name="Rettangolo arrotondato 71"/>
            <p:cNvSpPr/>
            <p:nvPr/>
          </p:nvSpPr>
          <p:spPr bwMode="auto">
            <a:xfrm>
              <a:off x="54511" y="888332"/>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rgbClr val="00B05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7030A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81" name="CasellaDiTesto 80"/>
          <p:cNvSpPr txBox="1"/>
          <p:nvPr/>
        </p:nvSpPr>
        <p:spPr>
          <a:xfrm>
            <a:off x="4282441" y="3969473"/>
            <a:ext cx="3124832" cy="954107"/>
          </a:xfrm>
          <a:prstGeom prst="rect">
            <a:avLst/>
          </a:prstGeom>
          <a:noFill/>
        </p:spPr>
        <p:txBody>
          <a:bodyPr wrap="square" rtlCol="0">
            <a:spAutoFit/>
          </a:bodyPr>
          <a:lstStyle/>
          <a:p>
            <a:pPr algn="ctr"/>
            <a:r>
              <a:rPr lang="en-GB" sz="2800" dirty="0">
                <a:solidFill>
                  <a:schemeClr val="tx1"/>
                </a:solidFill>
                <a:effectLst/>
                <a:latin typeface="Calibri" panose="020F0502020204030204" pitchFamily="34" charset="0"/>
                <a:cs typeface="Calibri" panose="020F0502020204030204" pitchFamily="34" charset="0"/>
              </a:rPr>
              <a:t>Conclusion:</a:t>
            </a:r>
          </a:p>
          <a:p>
            <a:pPr algn="ctr"/>
            <a:r>
              <a:rPr lang="en-GB" sz="2800" b="1" dirty="0">
                <a:solidFill>
                  <a:srgbClr val="FF0000"/>
                </a:solidFill>
                <a:latin typeface="Calibri" panose="020F0502020204030204" pitchFamily="34" charset="0"/>
                <a:cs typeface="Calibri" panose="020F0502020204030204" pitchFamily="34" charset="0"/>
              </a:rPr>
              <a:t>High MgO = High T</a:t>
            </a:r>
          </a:p>
        </p:txBody>
      </p:sp>
      <p:sp>
        <p:nvSpPr>
          <p:cNvPr id="82" name="CasellaDiTesto 81"/>
          <p:cNvSpPr txBox="1"/>
          <p:nvPr/>
        </p:nvSpPr>
        <p:spPr>
          <a:xfrm>
            <a:off x="4282441" y="4964877"/>
            <a:ext cx="3124832" cy="712183"/>
          </a:xfrm>
          <a:prstGeom prst="rect">
            <a:avLst/>
          </a:prstGeom>
          <a:noFill/>
        </p:spPr>
        <p:txBody>
          <a:bodyPr wrap="square" rtlCol="0">
            <a:spAutoFit/>
          </a:bodyPr>
          <a:lstStyle/>
          <a:p>
            <a:pPr algn="ctr">
              <a:lnSpc>
                <a:spcPts val="2400"/>
              </a:lnSpc>
            </a:pPr>
            <a:r>
              <a:rPr lang="en-GB" sz="2400" i="1" dirty="0">
                <a:solidFill>
                  <a:schemeClr val="tx1"/>
                </a:solidFill>
                <a:effectLst/>
                <a:latin typeface="Calibri" panose="020F0502020204030204" pitchFamily="34" charset="0"/>
                <a:cs typeface="Calibri" panose="020F0502020204030204" pitchFamily="34" charset="0"/>
              </a:rPr>
              <a:t>Valid for volatile-free mantle solidi only.</a:t>
            </a:r>
            <a:endParaRPr lang="en-GB" sz="2400" b="1" i="1" dirty="0">
              <a:solidFill>
                <a:schemeClr val="tx1"/>
              </a:solidFill>
              <a:effectLst/>
              <a:latin typeface="Calibri" panose="020F0502020204030204" pitchFamily="34" charset="0"/>
              <a:cs typeface="Calibri" panose="020F0502020204030204" pitchFamily="34" charset="0"/>
            </a:endParaRPr>
          </a:p>
        </p:txBody>
      </p:sp>
      <p:sp>
        <p:nvSpPr>
          <p:cNvPr id="68"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83" name="Figura a mano libera 82"/>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4"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74" name="Figura a mano libera 73"/>
          <p:cNvSpPr/>
          <p:nvPr/>
        </p:nvSpPr>
        <p:spPr bwMode="auto">
          <a:xfrm rot="21227420">
            <a:off x="2198508" y="3201410"/>
            <a:ext cx="5333149" cy="1498970"/>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Figura a mano libera 74"/>
          <p:cNvSpPr/>
          <p:nvPr/>
        </p:nvSpPr>
        <p:spPr bwMode="auto">
          <a:xfrm rot="21142635">
            <a:off x="1179136" y="2540282"/>
            <a:ext cx="4634420" cy="216197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6" name="Figura a mano libera 75"/>
          <p:cNvSpPr/>
          <p:nvPr/>
        </p:nvSpPr>
        <p:spPr bwMode="auto">
          <a:xfrm>
            <a:off x="885824" y="1838325"/>
            <a:ext cx="5972176" cy="138248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Figura a mano libera 84"/>
          <p:cNvSpPr/>
          <p:nvPr/>
        </p:nvSpPr>
        <p:spPr bwMode="auto">
          <a:xfrm>
            <a:off x="896947" y="1816895"/>
            <a:ext cx="4460866" cy="2457608"/>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Text Box 4">
            <a:extLst>
              <a:ext uri="{FF2B5EF4-FFF2-40B4-BE49-F238E27FC236}">
                <a16:creationId xmlns:a16="http://schemas.microsoft.com/office/drawing/2014/main" id="{E91ED05F-B1E6-0321-2748-BD19D306E51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6070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0" y="839219"/>
            <a:ext cx="9110137" cy="5879499"/>
            <a:chOff x="0" y="839219"/>
            <a:chExt cx="9110137" cy="5879499"/>
          </a:xfrm>
        </p:grpSpPr>
        <p:pic>
          <p:nvPicPr>
            <p:cNvPr id="80" name="Immagine 79"/>
            <p:cNvPicPr>
              <a:picLocks noChangeAspect="1"/>
            </p:cNvPicPr>
            <p:nvPr/>
          </p:nvPicPr>
          <p:blipFill>
            <a:blip r:embed="rId3" cstate="print"/>
            <a:stretch>
              <a:fillRect/>
            </a:stretch>
          </p:blipFill>
          <p:spPr>
            <a:xfrm>
              <a:off x="54511" y="1949356"/>
              <a:ext cx="3749040" cy="3520440"/>
            </a:xfrm>
            <a:prstGeom prst="rect">
              <a:avLst/>
            </a:prstGeom>
          </p:spPr>
        </p:pic>
        <p:grpSp>
          <p:nvGrpSpPr>
            <p:cNvPr id="5" name="Gruppo 4"/>
            <p:cNvGrpSpPr/>
            <p:nvPr/>
          </p:nvGrpSpPr>
          <p:grpSpPr>
            <a:xfrm>
              <a:off x="0" y="839219"/>
              <a:ext cx="9110137" cy="5879499"/>
              <a:chOff x="0" y="839219"/>
              <a:chExt cx="9110137" cy="5879499"/>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4"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sp>
            <p:nvSpPr>
              <p:cNvPr id="12" name="CasellaDiTesto 11"/>
              <p:cNvSpPr txBox="1"/>
              <p:nvPr/>
            </p:nvSpPr>
            <p:spPr>
              <a:xfrm>
                <a:off x="0" y="839219"/>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1020</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24.4MgO</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a:t>
                </a:r>
                <a:r>
                  <a:rPr lang="it-IT" sz="1600" b="1" dirty="0">
                    <a:solidFill>
                      <a:schemeClr val="bg1"/>
                    </a:solidFill>
                    <a:latin typeface="Calibri" panose="020F0502020204030204" pitchFamily="34" charset="0"/>
                    <a:cs typeface="Calibri" panose="020F0502020204030204" pitchFamily="34" charset="0"/>
                  </a:rPr>
                  <a:t> </a:t>
                </a:r>
                <a:r>
                  <a:rPr lang="it-IT" sz="2000" b="1" dirty="0">
                    <a:solidFill>
                      <a:schemeClr val="bg1"/>
                    </a:solidFill>
                    <a:latin typeface="Calibri" panose="020F0502020204030204" pitchFamily="34" charset="0"/>
                    <a:cs typeface="Calibri" panose="020F0502020204030204" pitchFamily="34" charset="0"/>
                  </a:rPr>
                  <a:t>0.161MgO</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3" name="CasellaDiTesto 62"/>
              <p:cNvSpPr txBox="1"/>
              <p:nvPr/>
            </p:nvSpPr>
            <p:spPr>
              <a:xfrm>
                <a:off x="54511" y="1249101"/>
                <a:ext cx="3813962"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Experimental liquidus temperature (in °C) of olivine at 1 atm.</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4" name="CasellaDiTesto 63"/>
              <p:cNvSpPr txBox="1"/>
              <p:nvPr/>
            </p:nvSpPr>
            <p:spPr>
              <a:xfrm>
                <a:off x="0" y="5535634"/>
                <a:ext cx="3843866" cy="400110"/>
              </a:xfrm>
              <a:prstGeom prst="rect">
                <a:avLst/>
              </a:prstGeom>
              <a:noFill/>
            </p:spPr>
            <p:txBody>
              <a:bodyPr wrap="square" rtlCol="0">
                <a:spAutoFit/>
              </a:bodyPr>
              <a:lstStyle/>
              <a:p>
                <a:pPr algn="ctr"/>
                <a:r>
                  <a:rPr lang="it-IT" sz="2000" b="1" dirty="0" err="1">
                    <a:solidFill>
                      <a:schemeClr val="bg1"/>
                    </a:solidFill>
                    <a:latin typeface="Calibri" panose="020F0502020204030204" pitchFamily="34" charset="0"/>
                    <a:cs typeface="Calibri" panose="020F0502020204030204" pitchFamily="34" charset="0"/>
                  </a:rPr>
                  <a:t>T</a:t>
                </a:r>
                <a:r>
                  <a:rPr lang="it-IT" sz="2000" b="1" baseline="-25000" dirty="0" err="1">
                    <a:solidFill>
                      <a:schemeClr val="bg1"/>
                    </a:solidFill>
                    <a:latin typeface="Calibri" panose="020F0502020204030204" pitchFamily="34" charset="0"/>
                    <a:cs typeface="Calibri" panose="020F0502020204030204" pitchFamily="34" charset="0"/>
                  </a:rPr>
                  <a:t>p</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a:t>
                </a:r>
                <a:r>
                  <a:rPr lang="it-IT" sz="2000" b="1" dirty="0" err="1">
                    <a:solidFill>
                      <a:schemeClr val="bg1"/>
                    </a:solidFill>
                    <a:latin typeface="Calibri" panose="020F0502020204030204" pitchFamily="34" charset="0"/>
                    <a:cs typeface="Calibri" panose="020F0502020204030204" pitchFamily="34" charset="0"/>
                  </a:rPr>
                  <a:t>T</a:t>
                </a:r>
                <a:r>
                  <a:rPr lang="it-IT" sz="2000" b="1" baseline="30000" dirty="0" err="1">
                    <a:solidFill>
                      <a:schemeClr val="bg1"/>
                    </a:solidFill>
                    <a:latin typeface="Calibri" panose="020F0502020204030204" pitchFamily="34" charset="0"/>
                    <a:cs typeface="Calibri" panose="020F0502020204030204" pitchFamily="34" charset="0"/>
                  </a:rPr>
                  <a:t>Ol</a:t>
                </a:r>
                <a:r>
                  <a:rPr lang="it-IT" sz="2000" b="1" baseline="-25000" dirty="0" err="1">
                    <a:solidFill>
                      <a:schemeClr val="bg1"/>
                    </a:solidFill>
                    <a:latin typeface="Calibri" panose="020F0502020204030204" pitchFamily="34" charset="0"/>
                    <a:cs typeface="Calibri" panose="020F0502020204030204" pitchFamily="34" charset="0"/>
                  </a:rPr>
                  <a:t>L</a:t>
                </a:r>
                <a:r>
                  <a:rPr lang="it-IT" sz="2000" b="1" dirty="0">
                    <a:solidFill>
                      <a:schemeClr val="bg1"/>
                    </a:solidFill>
                    <a:latin typeface="Calibri" panose="020F0502020204030204" pitchFamily="34" charset="0"/>
                    <a:cs typeface="Calibri" panose="020F0502020204030204" pitchFamily="34" charset="0"/>
                  </a:rPr>
                  <a:t> + 54P - 2P</a:t>
                </a:r>
                <a:r>
                  <a:rPr lang="it-IT" sz="2000" b="1" baseline="30000" dirty="0">
                    <a:solidFill>
                      <a:schemeClr val="bg1"/>
                    </a:solidFill>
                    <a:latin typeface="Calibri" panose="020F0502020204030204" pitchFamily="34" charset="0"/>
                    <a:cs typeface="Calibri" panose="020F0502020204030204" pitchFamily="34" charset="0"/>
                  </a:rPr>
                  <a:t>2</a:t>
                </a:r>
              </a:p>
            </p:txBody>
          </p:sp>
          <p:sp>
            <p:nvSpPr>
              <p:cNvPr id="65" name="CasellaDiTesto 64"/>
              <p:cNvSpPr txBox="1"/>
              <p:nvPr/>
            </p:nvSpPr>
            <p:spPr>
              <a:xfrm>
                <a:off x="0" y="6010832"/>
                <a:ext cx="3843866" cy="707886"/>
              </a:xfrm>
              <a:prstGeom prst="rect">
                <a:avLst/>
              </a:prstGeom>
              <a:noFill/>
            </p:spPr>
            <p:txBody>
              <a:bodyPr wrap="square" rtlCol="0">
                <a:spAutoFit/>
              </a:bodyPr>
              <a:lstStyle/>
              <a:p>
                <a:pPr algn="ctr"/>
                <a:r>
                  <a:rPr lang="en-GB" sz="2000" dirty="0">
                    <a:solidFill>
                      <a:schemeClr val="bg1"/>
                    </a:solidFill>
                    <a:latin typeface="Calibri" panose="020F0502020204030204" pitchFamily="34" charset="0"/>
                    <a:cs typeface="Calibri" panose="020F0502020204030204" pitchFamily="34" charset="0"/>
                  </a:rPr>
                  <a:t>Olivine liquidus temperature (in °C) as function of P (in GPa).</a:t>
                </a:r>
                <a:endParaRPr lang="en-GB" sz="2000" baseline="30000" dirty="0">
                  <a:solidFill>
                    <a:schemeClr val="bg1"/>
                  </a:solidFill>
                  <a:latin typeface="Calibri" panose="020F0502020204030204" pitchFamily="34" charset="0"/>
                  <a:cs typeface="Calibri" panose="020F0502020204030204" pitchFamily="34" charset="0"/>
                </a:endParaRPr>
              </a:p>
            </p:txBody>
          </p:sp>
          <p:sp>
            <p:nvSpPr>
              <p:cNvPr id="67" name="CasellaDiTesto 66"/>
              <p:cNvSpPr txBox="1"/>
              <p:nvPr/>
            </p:nvSpPr>
            <p:spPr>
              <a:xfrm>
                <a:off x="858417" y="2134946"/>
                <a:ext cx="2809234" cy="307777"/>
              </a:xfrm>
              <a:prstGeom prst="rect">
                <a:avLst/>
              </a:prstGeom>
              <a:noFill/>
            </p:spPr>
            <p:txBody>
              <a:bodyPr wrap="square" rtlCol="0">
                <a:spAutoFit/>
              </a:bodyPr>
              <a:lstStyle/>
              <a:p>
                <a:pPr algn="ctr"/>
                <a:r>
                  <a:rPr lang="it-IT" sz="1400" b="1" dirty="0" err="1">
                    <a:solidFill>
                      <a:srgbClr val="FF0000"/>
                    </a:solidFill>
                    <a:effectLst/>
                    <a:latin typeface="Calibri" panose="020F0502020204030204" pitchFamily="34" charset="0"/>
                    <a:cs typeface="Calibri" panose="020F0502020204030204" pitchFamily="34" charset="0"/>
                  </a:rPr>
                  <a:t>T</a:t>
                </a:r>
                <a:r>
                  <a:rPr lang="it-IT" sz="1400" b="1" baseline="30000" dirty="0" err="1">
                    <a:solidFill>
                      <a:srgbClr val="FF0000"/>
                    </a:solidFill>
                    <a:effectLst/>
                    <a:latin typeface="Calibri" panose="020F0502020204030204" pitchFamily="34" charset="0"/>
                    <a:cs typeface="Calibri" panose="020F0502020204030204" pitchFamily="34" charset="0"/>
                  </a:rPr>
                  <a:t>Ol</a:t>
                </a:r>
                <a:r>
                  <a:rPr lang="it-IT" sz="1400" b="1" baseline="-25000" dirty="0" err="1">
                    <a:solidFill>
                      <a:srgbClr val="FF0000"/>
                    </a:solidFill>
                    <a:effectLst/>
                    <a:latin typeface="Calibri" panose="020F0502020204030204" pitchFamily="34" charset="0"/>
                    <a:cs typeface="Calibri" panose="020F0502020204030204" pitchFamily="34" charset="0"/>
                  </a:rPr>
                  <a:t>L</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1020</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24.4MgO</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a:t>
                </a:r>
                <a:r>
                  <a:rPr lang="it-IT" sz="1100" b="1" dirty="0">
                    <a:solidFill>
                      <a:srgbClr val="FF0000"/>
                    </a:solidFill>
                    <a:effectLst/>
                    <a:latin typeface="Calibri" panose="020F0502020204030204" pitchFamily="34" charset="0"/>
                    <a:cs typeface="Calibri" panose="020F0502020204030204" pitchFamily="34" charset="0"/>
                  </a:rPr>
                  <a:t> </a:t>
                </a:r>
                <a:r>
                  <a:rPr lang="it-IT" sz="1400" b="1" dirty="0">
                    <a:solidFill>
                      <a:srgbClr val="FF0000"/>
                    </a:solidFill>
                    <a:effectLst/>
                    <a:latin typeface="Calibri" panose="020F0502020204030204" pitchFamily="34" charset="0"/>
                    <a:cs typeface="Calibri" panose="020F0502020204030204" pitchFamily="34" charset="0"/>
                  </a:rPr>
                  <a:t>0.161MgO</a:t>
                </a:r>
                <a:r>
                  <a:rPr lang="it-IT" sz="1400" b="1" baseline="30000" dirty="0">
                    <a:solidFill>
                      <a:srgbClr val="FF0000"/>
                    </a:solidFill>
                    <a:effectLst/>
                    <a:latin typeface="Calibri" panose="020F0502020204030204" pitchFamily="34" charset="0"/>
                    <a:cs typeface="Calibri" panose="020F0502020204030204" pitchFamily="34" charset="0"/>
                  </a:rPr>
                  <a:t>2</a:t>
                </a:r>
              </a:p>
            </p:txBody>
          </p:sp>
          <p:sp>
            <p:nvSpPr>
              <p:cNvPr id="20" name="Figura a mano libera 19"/>
              <p:cNvSpPr/>
              <p:nvPr/>
            </p:nvSpPr>
            <p:spPr bwMode="auto">
              <a:xfrm>
                <a:off x="869950" y="2400300"/>
                <a:ext cx="2698750" cy="2559050"/>
              </a:xfrm>
              <a:custGeom>
                <a:avLst/>
                <a:gdLst>
                  <a:gd name="connsiteX0" fmla="*/ 0 w 2698750"/>
                  <a:gd name="connsiteY0" fmla="*/ 2559050 h 2559050"/>
                  <a:gd name="connsiteX1" fmla="*/ 679450 w 2698750"/>
                  <a:gd name="connsiteY1" fmla="*/ 1619250 h 2559050"/>
                  <a:gd name="connsiteX2" fmla="*/ 1352550 w 2698750"/>
                  <a:gd name="connsiteY2" fmla="*/ 901700 h 2559050"/>
                  <a:gd name="connsiteX3" fmla="*/ 1841500 w 2698750"/>
                  <a:gd name="connsiteY3" fmla="*/ 476250 h 2559050"/>
                  <a:gd name="connsiteX4" fmla="*/ 2305050 w 2698750"/>
                  <a:gd name="connsiteY4" fmla="*/ 184150 h 2559050"/>
                  <a:gd name="connsiteX5" fmla="*/ 2698750 w 2698750"/>
                  <a:gd name="connsiteY5" fmla="*/ 0 h 2559050"/>
                  <a:gd name="connsiteX0" fmla="*/ 0 w 2698750"/>
                  <a:gd name="connsiteY0" fmla="*/ 2559050 h 2559050"/>
                  <a:gd name="connsiteX1" fmla="*/ 679450 w 2698750"/>
                  <a:gd name="connsiteY1" fmla="*/ 1619250 h 2559050"/>
                  <a:gd name="connsiteX2" fmla="*/ 1358900 w 2698750"/>
                  <a:gd name="connsiteY2" fmla="*/ 882650 h 2559050"/>
                  <a:gd name="connsiteX3" fmla="*/ 1841500 w 2698750"/>
                  <a:gd name="connsiteY3" fmla="*/ 476250 h 2559050"/>
                  <a:gd name="connsiteX4" fmla="*/ 2305050 w 2698750"/>
                  <a:gd name="connsiteY4" fmla="*/ 184150 h 2559050"/>
                  <a:gd name="connsiteX5" fmla="*/ 2698750 w 2698750"/>
                  <a:gd name="connsiteY5" fmla="*/ 0 h 255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0" h="2559050">
                    <a:moveTo>
                      <a:pt x="0" y="2559050"/>
                    </a:moveTo>
                    <a:cubicBezTo>
                      <a:pt x="227012" y="2227262"/>
                      <a:pt x="452967" y="1898650"/>
                      <a:pt x="679450" y="1619250"/>
                    </a:cubicBezTo>
                    <a:cubicBezTo>
                      <a:pt x="905933" y="1339850"/>
                      <a:pt x="1165225" y="1073150"/>
                      <a:pt x="1358900" y="882650"/>
                    </a:cubicBezTo>
                    <a:cubicBezTo>
                      <a:pt x="1552575" y="692150"/>
                      <a:pt x="1683808" y="592667"/>
                      <a:pt x="1841500" y="476250"/>
                    </a:cubicBezTo>
                    <a:cubicBezTo>
                      <a:pt x="1999192" y="359833"/>
                      <a:pt x="2162175" y="263525"/>
                      <a:pt x="2305050" y="184150"/>
                    </a:cubicBezTo>
                    <a:cubicBezTo>
                      <a:pt x="2447925" y="104775"/>
                      <a:pt x="2573337" y="52387"/>
                      <a:pt x="2698750" y="0"/>
                    </a:cubicBezTo>
                  </a:path>
                </a:pathLst>
              </a:cu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a:off x="881063" y="3238497"/>
                <a:ext cx="1404000" cy="1590"/>
              </a:xfrm>
              <a:prstGeom prst="line">
                <a:avLst/>
              </a:prstGeom>
              <a:noFill/>
              <a:ln w="19050" cap="flat" cmpd="sng" algn="ctr">
                <a:solidFill>
                  <a:srgbClr val="00B050"/>
                </a:solidFill>
                <a:prstDash val="solid"/>
                <a:round/>
                <a:headEnd type="none" w="med" len="med"/>
                <a:tailEnd type="none" w="med" len="med"/>
              </a:ln>
              <a:effectLst/>
            </p:spPr>
          </p:cxnSp>
          <p:cxnSp>
            <p:nvCxnSpPr>
              <p:cNvPr id="15" name="Connettore 1 14"/>
              <p:cNvCxnSpPr/>
              <p:nvPr/>
            </p:nvCxnSpPr>
            <p:spPr bwMode="auto">
              <a:xfrm flipV="1">
                <a:off x="2283088" y="3230565"/>
                <a:ext cx="0" cy="1774800"/>
              </a:xfrm>
              <a:prstGeom prst="line">
                <a:avLst/>
              </a:prstGeom>
              <a:noFill/>
              <a:ln w="19050" cap="flat" cmpd="sng" algn="ctr">
                <a:solidFill>
                  <a:srgbClr val="00B050"/>
                </a:solidFill>
                <a:prstDash val="solid"/>
                <a:round/>
                <a:headEnd type="none" w="med" len="med"/>
                <a:tailEnd type="none" w="med" len="med"/>
              </a:ln>
              <a:effectLst/>
            </p:spPr>
          </p:cxnSp>
          <p:cxnSp>
            <p:nvCxnSpPr>
              <p:cNvPr id="69" name="Connettore 1 68"/>
              <p:cNvCxnSpPr/>
              <p:nvPr/>
            </p:nvCxnSpPr>
            <p:spPr bwMode="auto">
              <a:xfrm flipV="1">
                <a:off x="1342494" y="4286264"/>
                <a:ext cx="0" cy="720000"/>
              </a:xfrm>
              <a:prstGeom prst="line">
                <a:avLst/>
              </a:prstGeom>
              <a:noFill/>
              <a:ln w="19050" cap="flat" cmpd="sng" algn="ctr">
                <a:solidFill>
                  <a:srgbClr val="7030A0"/>
                </a:solidFill>
                <a:prstDash val="solid"/>
                <a:round/>
                <a:headEnd type="none" w="med" len="med"/>
                <a:tailEnd type="none" w="med" len="med"/>
              </a:ln>
              <a:effectLst/>
            </p:spPr>
          </p:cxnSp>
          <p:cxnSp>
            <p:nvCxnSpPr>
              <p:cNvPr id="70" name="Connettore 1 69"/>
              <p:cNvCxnSpPr/>
              <p:nvPr/>
            </p:nvCxnSpPr>
            <p:spPr bwMode="auto">
              <a:xfrm>
                <a:off x="883444" y="4292616"/>
                <a:ext cx="450000" cy="1590"/>
              </a:xfrm>
              <a:prstGeom prst="line">
                <a:avLst/>
              </a:prstGeom>
              <a:noFill/>
              <a:ln w="19050" cap="flat" cmpd="sng" algn="ctr">
                <a:solidFill>
                  <a:srgbClr val="7030A0"/>
                </a:solidFill>
                <a:prstDash val="solid"/>
                <a:round/>
                <a:headEnd type="none" w="med" len="med"/>
                <a:tailEnd type="none" w="med" len="med"/>
              </a:ln>
              <a:effectLst/>
            </p:spPr>
          </p:cxnSp>
          <p:sp>
            <p:nvSpPr>
              <p:cNvPr id="24" name="Rettangolo arrotondato 23"/>
              <p:cNvSpPr/>
              <p:nvPr/>
            </p:nvSpPr>
            <p:spPr bwMode="auto">
              <a:xfrm>
                <a:off x="1463675" y="5576108"/>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Figura a mano libera 27"/>
              <p:cNvSpPr/>
              <p:nvPr/>
            </p:nvSpPr>
            <p:spPr bwMode="auto">
              <a:xfrm>
                <a:off x="217673" y="1276350"/>
                <a:ext cx="1249177" cy="4305300"/>
              </a:xfrm>
              <a:custGeom>
                <a:avLst/>
                <a:gdLst>
                  <a:gd name="connsiteX0" fmla="*/ 1243541 w 1243541"/>
                  <a:gd name="connsiteY0" fmla="*/ 4276725 h 4276725"/>
                  <a:gd name="connsiteX1" fmla="*/ 652991 w 1243541"/>
                  <a:gd name="connsiteY1" fmla="*/ 4152900 h 4276725"/>
                  <a:gd name="connsiteX2" fmla="*/ 233891 w 1243541"/>
                  <a:gd name="connsiteY2" fmla="*/ 3771900 h 4276725"/>
                  <a:gd name="connsiteX3" fmla="*/ 129116 w 1243541"/>
                  <a:gd name="connsiteY3" fmla="*/ 3038475 h 4276725"/>
                  <a:gd name="connsiteX4" fmla="*/ 281516 w 1243541"/>
                  <a:gd name="connsiteY4" fmla="*/ 2333625 h 4276725"/>
                  <a:gd name="connsiteX5" fmla="*/ 224366 w 1243541"/>
                  <a:gd name="connsiteY5" fmla="*/ 1695450 h 4276725"/>
                  <a:gd name="connsiteX6" fmla="*/ 14816 w 1243541"/>
                  <a:gd name="connsiteY6" fmla="*/ 914400 h 4276725"/>
                  <a:gd name="connsiteX7" fmla="*/ 33866 w 1243541"/>
                  <a:gd name="connsiteY7" fmla="*/ 0 h 4276725"/>
                  <a:gd name="connsiteX0" fmla="*/ 1249177 w 1249177"/>
                  <a:gd name="connsiteY0" fmla="*/ 4305300 h 4305300"/>
                  <a:gd name="connsiteX1" fmla="*/ 658627 w 1249177"/>
                  <a:gd name="connsiteY1" fmla="*/ 4181475 h 4305300"/>
                  <a:gd name="connsiteX2" fmla="*/ 239527 w 1249177"/>
                  <a:gd name="connsiteY2" fmla="*/ 3800475 h 4305300"/>
                  <a:gd name="connsiteX3" fmla="*/ 134752 w 1249177"/>
                  <a:gd name="connsiteY3" fmla="*/ 3067050 h 4305300"/>
                  <a:gd name="connsiteX4" fmla="*/ 287152 w 1249177"/>
                  <a:gd name="connsiteY4" fmla="*/ 2362200 h 4305300"/>
                  <a:gd name="connsiteX5" fmla="*/ 230002 w 1249177"/>
                  <a:gd name="connsiteY5" fmla="*/ 1724025 h 4305300"/>
                  <a:gd name="connsiteX6" fmla="*/ 20452 w 1249177"/>
                  <a:gd name="connsiteY6" fmla="*/ 942975 h 4305300"/>
                  <a:gd name="connsiteX7" fmla="*/ 25215 w 1249177"/>
                  <a:gd name="connsiteY7"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177" h="4305300">
                    <a:moveTo>
                      <a:pt x="1249177" y="4305300"/>
                    </a:moveTo>
                    <a:cubicBezTo>
                      <a:pt x="1038039" y="4285456"/>
                      <a:pt x="826902" y="4265612"/>
                      <a:pt x="658627" y="4181475"/>
                    </a:cubicBezTo>
                    <a:cubicBezTo>
                      <a:pt x="490352" y="4097338"/>
                      <a:pt x="326839" y="3986212"/>
                      <a:pt x="239527" y="3800475"/>
                    </a:cubicBezTo>
                    <a:cubicBezTo>
                      <a:pt x="152214" y="3614737"/>
                      <a:pt x="126815" y="3306762"/>
                      <a:pt x="134752" y="3067050"/>
                    </a:cubicBezTo>
                    <a:cubicBezTo>
                      <a:pt x="142689" y="2827338"/>
                      <a:pt x="271277" y="2586037"/>
                      <a:pt x="287152" y="2362200"/>
                    </a:cubicBezTo>
                    <a:cubicBezTo>
                      <a:pt x="303027" y="2138363"/>
                      <a:pt x="274452" y="1960562"/>
                      <a:pt x="230002" y="1724025"/>
                    </a:cubicBezTo>
                    <a:cubicBezTo>
                      <a:pt x="185552" y="1487488"/>
                      <a:pt x="54583" y="1230312"/>
                      <a:pt x="20452" y="942975"/>
                    </a:cubicBezTo>
                    <a:cubicBezTo>
                      <a:pt x="-13679" y="655638"/>
                      <a:pt x="-185" y="315912"/>
                      <a:pt x="25215" y="0"/>
                    </a:cubicBezTo>
                  </a:path>
                </a:pathLst>
              </a:custGeom>
              <a:noFill/>
              <a:ln w="1905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2" name="Rettangolo arrotondato 71"/>
              <p:cNvSpPr/>
              <p:nvPr/>
            </p:nvSpPr>
            <p:spPr bwMode="auto">
              <a:xfrm>
                <a:off x="54511" y="888332"/>
                <a:ext cx="428625" cy="35963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7" name="Figura a mano libera 76"/>
              <p:cNvSpPr/>
              <p:nvPr/>
            </p:nvSpPr>
            <p:spPr bwMode="auto">
              <a:xfrm>
                <a:off x="6975475" y="175260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a:glow rad="63500">
                  <a:srgbClr val="00B05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9" name="Gruppo 8"/>
              <p:cNvGrpSpPr/>
              <p:nvPr/>
            </p:nvGrpSpPr>
            <p:grpSpPr>
              <a:xfrm>
                <a:off x="6922553" y="1884361"/>
                <a:ext cx="396878" cy="338554"/>
                <a:chOff x="6922553" y="1884361"/>
                <a:chExt cx="396878" cy="338554"/>
              </a:xfrm>
            </p:grpSpPr>
            <p:sp>
              <p:nvSpPr>
                <p:cNvPr id="55" name="Rettangolo 54"/>
                <p:cNvSpPr/>
                <p:nvPr/>
              </p:nvSpPr>
              <p:spPr bwMode="auto">
                <a:xfrm rot="20118341">
                  <a:off x="7029408" y="1944483"/>
                  <a:ext cx="174002"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22553"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sp>
            <p:nvSpPr>
              <p:cNvPr id="21" name="Ovale 20"/>
              <p:cNvSpPr/>
              <p:nvPr/>
            </p:nvSpPr>
            <p:spPr bwMode="auto">
              <a:xfrm>
                <a:off x="6856414" y="1614489"/>
                <a:ext cx="247650" cy="255586"/>
              </a:xfrm>
              <a:prstGeom prst="ellipse">
                <a:avLst/>
              </a:prstGeom>
              <a:solidFill>
                <a:srgbClr val="00B05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9" name="Figura a mano libera 78"/>
              <p:cNvSpPr/>
              <p:nvPr/>
            </p:nvSpPr>
            <p:spPr bwMode="auto">
              <a:xfrm>
                <a:off x="5432029" y="1689100"/>
                <a:ext cx="347830" cy="780730"/>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a:glow rad="63500">
                  <a:srgbClr val="7030A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Ovale 70"/>
              <p:cNvSpPr/>
              <p:nvPr/>
            </p:nvSpPr>
            <p:spPr bwMode="auto">
              <a:xfrm>
                <a:off x="5337175" y="1614489"/>
                <a:ext cx="247650" cy="255586"/>
              </a:xfrm>
              <a:prstGeom prst="ellipse">
                <a:avLst/>
              </a:prstGeom>
              <a:solidFill>
                <a:srgbClr val="7030A0"/>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82" name="CasellaDiTesto 81"/>
            <p:cNvSpPr txBox="1"/>
            <p:nvPr/>
          </p:nvSpPr>
          <p:spPr>
            <a:xfrm>
              <a:off x="4282441" y="4964877"/>
              <a:ext cx="3124832" cy="712183"/>
            </a:xfrm>
            <a:prstGeom prst="rect">
              <a:avLst/>
            </a:prstGeom>
            <a:noFill/>
          </p:spPr>
          <p:txBody>
            <a:bodyPr wrap="square" rtlCol="0">
              <a:spAutoFit/>
            </a:bodyPr>
            <a:lstStyle/>
            <a:p>
              <a:pPr algn="ctr">
                <a:lnSpc>
                  <a:spcPts val="2400"/>
                </a:lnSpc>
              </a:pPr>
              <a:r>
                <a:rPr lang="en-GB" sz="2400" i="1" dirty="0">
                  <a:solidFill>
                    <a:schemeClr val="tx1"/>
                  </a:solidFill>
                  <a:effectLst/>
                  <a:latin typeface="Calibri" panose="020F0502020204030204" pitchFamily="34" charset="0"/>
                  <a:cs typeface="Calibri" panose="020F0502020204030204" pitchFamily="34" charset="0"/>
                </a:rPr>
                <a:t>Valid for volatile-free mantle solidi only.</a:t>
              </a:r>
              <a:endParaRPr lang="en-GB" sz="2400" b="1" i="1" dirty="0">
                <a:solidFill>
                  <a:schemeClr val="tx1"/>
                </a:solidFill>
                <a:effectLst/>
                <a:latin typeface="Calibri" panose="020F0502020204030204" pitchFamily="34" charset="0"/>
                <a:cs typeface="Calibri" panose="020F0502020204030204" pitchFamily="34" charset="0"/>
              </a:endParaRPr>
            </a:p>
          </p:txBody>
        </p:sp>
      </p:grpSp>
      <p:sp>
        <p:nvSpPr>
          <p:cNvPr id="83"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84" name="Figura a mano libera 83"/>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75" name="Figura a mano libera 74"/>
          <p:cNvSpPr/>
          <p:nvPr/>
        </p:nvSpPr>
        <p:spPr bwMode="auto">
          <a:xfrm rot="21142635">
            <a:off x="1179136" y="2540282"/>
            <a:ext cx="4634420" cy="216197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6" name="Figura a mano libera 75"/>
          <p:cNvSpPr/>
          <p:nvPr/>
        </p:nvSpPr>
        <p:spPr bwMode="auto">
          <a:xfrm>
            <a:off x="885824" y="1838325"/>
            <a:ext cx="5972176" cy="1382485"/>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6" name="Figura a mano libera 85"/>
          <p:cNvSpPr/>
          <p:nvPr/>
        </p:nvSpPr>
        <p:spPr bwMode="auto">
          <a:xfrm>
            <a:off x="896947" y="1816895"/>
            <a:ext cx="4460866" cy="2457608"/>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 name="connsiteX0" fmla="*/ 0 w 3848070"/>
              <a:gd name="connsiteY0" fmla="*/ 2007171 h 2007171"/>
              <a:gd name="connsiteX1" fmla="*/ 1647825 w 3848070"/>
              <a:gd name="connsiteY1" fmla="*/ 1368996 h 2007171"/>
              <a:gd name="connsiteX2" fmla="*/ 3143250 w 3848070"/>
              <a:gd name="connsiteY2" fmla="*/ 1368996 h 2007171"/>
              <a:gd name="connsiteX3" fmla="*/ 3848070 w 3848070"/>
              <a:gd name="connsiteY3" fmla="*/ 0 h 2007171"/>
              <a:gd name="connsiteX0" fmla="*/ 0 w 3848070"/>
              <a:gd name="connsiteY0" fmla="*/ 2007171 h 2007171"/>
              <a:gd name="connsiteX1" fmla="*/ 1647825 w 3848070"/>
              <a:gd name="connsiteY1" fmla="*/ 1368996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48070"/>
              <a:gd name="connsiteY0" fmla="*/ 2007171 h 2007171"/>
              <a:gd name="connsiteX1" fmla="*/ 1530345 w 3848070"/>
              <a:gd name="connsiteY1" fmla="*/ 1150709 h 2007171"/>
              <a:gd name="connsiteX2" fmla="*/ 2839760 w 3848070"/>
              <a:gd name="connsiteY2" fmla="*/ 941914 h 2007171"/>
              <a:gd name="connsiteX3" fmla="*/ 3848070 w 3848070"/>
              <a:gd name="connsiteY3" fmla="*/ 0 h 2007171"/>
              <a:gd name="connsiteX0" fmla="*/ 0 w 3857860"/>
              <a:gd name="connsiteY0" fmla="*/ 1997681 h 1997681"/>
              <a:gd name="connsiteX1" fmla="*/ 1530345 w 3857860"/>
              <a:gd name="connsiteY1" fmla="*/ 1141219 h 1997681"/>
              <a:gd name="connsiteX2" fmla="*/ 2839760 w 3857860"/>
              <a:gd name="connsiteY2" fmla="*/ 932424 h 1997681"/>
              <a:gd name="connsiteX3" fmla="*/ 3857860 w 3857860"/>
              <a:gd name="connsiteY3" fmla="*/ 0 h 1997681"/>
            </a:gdLst>
            <a:ahLst/>
            <a:cxnLst>
              <a:cxn ang="0">
                <a:pos x="connsiteX0" y="connsiteY0"/>
              </a:cxn>
              <a:cxn ang="0">
                <a:pos x="connsiteX1" y="connsiteY1"/>
              </a:cxn>
              <a:cxn ang="0">
                <a:pos x="connsiteX2" y="connsiteY2"/>
              </a:cxn>
              <a:cxn ang="0">
                <a:pos x="connsiteX3" y="connsiteY3"/>
              </a:cxn>
            </a:cxnLst>
            <a:rect l="l" t="t" r="r" b="b"/>
            <a:pathLst>
              <a:path w="3857860" h="1997681">
                <a:moveTo>
                  <a:pt x="0" y="1997681"/>
                </a:moveTo>
                <a:cubicBezTo>
                  <a:pt x="561975" y="1731774"/>
                  <a:pt x="1057052" y="1318762"/>
                  <a:pt x="1530345" y="1141219"/>
                </a:cubicBezTo>
                <a:cubicBezTo>
                  <a:pt x="2003638" y="963676"/>
                  <a:pt x="2451841" y="1122627"/>
                  <a:pt x="2839760" y="932424"/>
                </a:cubicBezTo>
                <a:cubicBezTo>
                  <a:pt x="3227679" y="742221"/>
                  <a:pt x="3561533" y="355291"/>
                  <a:pt x="3857860" y="0"/>
                </a:cubicBezTo>
              </a:path>
            </a:pathLst>
          </a:custGeom>
          <a:noFill/>
          <a:ln w="19050" cap="flat" cmpd="sng" algn="ctr">
            <a:solidFill>
              <a:srgbClr val="7030A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8" name="CasellaDiTesto 87"/>
          <p:cNvSpPr txBox="1"/>
          <p:nvPr/>
        </p:nvSpPr>
        <p:spPr>
          <a:xfrm>
            <a:off x="4282441" y="3969473"/>
            <a:ext cx="3124832" cy="954107"/>
          </a:xfrm>
          <a:prstGeom prst="rect">
            <a:avLst/>
          </a:prstGeom>
          <a:noFill/>
        </p:spPr>
        <p:txBody>
          <a:bodyPr wrap="square" rtlCol="0">
            <a:spAutoFit/>
          </a:bodyPr>
          <a:lstStyle/>
          <a:p>
            <a:pPr algn="ctr"/>
            <a:r>
              <a:rPr lang="en-GB" sz="2800" dirty="0">
                <a:solidFill>
                  <a:schemeClr val="tx1"/>
                </a:solidFill>
                <a:effectLst/>
                <a:latin typeface="Calibri" panose="020F0502020204030204" pitchFamily="34" charset="0"/>
                <a:cs typeface="Calibri" panose="020F0502020204030204" pitchFamily="34" charset="0"/>
              </a:rPr>
              <a:t>Conclusion:</a:t>
            </a:r>
          </a:p>
          <a:p>
            <a:pPr algn="ctr"/>
            <a:r>
              <a:rPr lang="en-GB" sz="2800" b="1" dirty="0">
                <a:solidFill>
                  <a:srgbClr val="FF0000"/>
                </a:solidFill>
                <a:latin typeface="Calibri" panose="020F0502020204030204" pitchFamily="34" charset="0"/>
                <a:cs typeface="Calibri" panose="020F0502020204030204" pitchFamily="34" charset="0"/>
              </a:rPr>
              <a:t>High MgO = High T</a:t>
            </a:r>
          </a:p>
        </p:txBody>
      </p:sp>
      <p:sp>
        <p:nvSpPr>
          <p:cNvPr id="14" name="Figura a mano libera 13"/>
          <p:cNvSpPr/>
          <p:nvPr/>
        </p:nvSpPr>
        <p:spPr bwMode="auto">
          <a:xfrm>
            <a:off x="4457699" y="3749040"/>
            <a:ext cx="3095625" cy="1965960"/>
          </a:xfrm>
          <a:custGeom>
            <a:avLst/>
            <a:gdLst>
              <a:gd name="connsiteX0" fmla="*/ 243840 w 3162300"/>
              <a:gd name="connsiteY0" fmla="*/ 60960 h 1965960"/>
              <a:gd name="connsiteX1" fmla="*/ 0 w 3162300"/>
              <a:gd name="connsiteY1" fmla="*/ 480060 h 1965960"/>
              <a:gd name="connsiteX2" fmla="*/ 38100 w 3162300"/>
              <a:gd name="connsiteY2" fmla="*/ 1889760 h 1965960"/>
              <a:gd name="connsiteX3" fmla="*/ 3162300 w 3162300"/>
              <a:gd name="connsiteY3" fmla="*/ 1965960 h 1965960"/>
              <a:gd name="connsiteX4" fmla="*/ 2804160 w 3162300"/>
              <a:gd name="connsiteY4" fmla="*/ 655320 h 1965960"/>
              <a:gd name="connsiteX5" fmla="*/ 2743200 w 3162300"/>
              <a:gd name="connsiteY5" fmla="*/ 541020 h 1965960"/>
              <a:gd name="connsiteX6" fmla="*/ 2133600 w 3162300"/>
              <a:gd name="connsiteY6" fmla="*/ 0 h 1965960"/>
              <a:gd name="connsiteX7" fmla="*/ 243840 w 3162300"/>
              <a:gd name="connsiteY7" fmla="*/ 60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300" h="1965960">
                <a:moveTo>
                  <a:pt x="243840" y="60960"/>
                </a:moveTo>
                <a:lnTo>
                  <a:pt x="0" y="480060"/>
                </a:lnTo>
                <a:lnTo>
                  <a:pt x="38100" y="1889760"/>
                </a:lnTo>
                <a:lnTo>
                  <a:pt x="3162300" y="1965960"/>
                </a:lnTo>
                <a:lnTo>
                  <a:pt x="2804160" y="655320"/>
                </a:lnTo>
                <a:lnTo>
                  <a:pt x="2743200" y="541020"/>
                </a:lnTo>
                <a:lnTo>
                  <a:pt x="2133600" y="0"/>
                </a:lnTo>
                <a:lnTo>
                  <a:pt x="243840" y="6096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8" name="CasellaDiTesto 67"/>
          <p:cNvSpPr txBox="1"/>
          <p:nvPr/>
        </p:nvSpPr>
        <p:spPr>
          <a:xfrm>
            <a:off x="4364357" y="4045673"/>
            <a:ext cx="2979418" cy="1815882"/>
          </a:xfrm>
          <a:prstGeom prst="rect">
            <a:avLst/>
          </a:prstGeom>
          <a:noFill/>
        </p:spPr>
        <p:txBody>
          <a:bodyPr wrap="square" rtlCol="0">
            <a:spAutoFit/>
          </a:bodyPr>
          <a:lstStyle/>
          <a:p>
            <a:pPr algn="ctr"/>
            <a:r>
              <a:rPr lang="en-GB" sz="2800" b="1" dirty="0">
                <a:solidFill>
                  <a:schemeClr val="tx1"/>
                </a:solidFill>
                <a:effectLst/>
                <a:latin typeface="Calibri" panose="020F0502020204030204" pitchFamily="34" charset="0"/>
                <a:cs typeface="Calibri" panose="020F0502020204030204" pitchFamily="34" charset="0"/>
              </a:rPr>
              <a:t>MgO isopleths of partial melts are parallel to liquid adiabat</a:t>
            </a:r>
            <a:endParaRPr lang="en-GB" sz="2800" b="1" dirty="0">
              <a:solidFill>
                <a:srgbClr val="FF0000"/>
              </a:solidFill>
              <a:latin typeface="Calibri" panose="020F0502020204030204" pitchFamily="34" charset="0"/>
              <a:cs typeface="Calibri" panose="020F0502020204030204" pitchFamily="34" charset="0"/>
            </a:endParaRPr>
          </a:p>
        </p:txBody>
      </p:sp>
      <p:sp>
        <p:nvSpPr>
          <p:cNvPr id="74" name="Figura a mano libera 73"/>
          <p:cNvSpPr/>
          <p:nvPr/>
        </p:nvSpPr>
        <p:spPr bwMode="auto">
          <a:xfrm rot="21227420">
            <a:off x="2198508" y="3201410"/>
            <a:ext cx="5333149" cy="1498970"/>
          </a:xfrm>
          <a:custGeom>
            <a:avLst/>
            <a:gdLst>
              <a:gd name="connsiteX0" fmla="*/ 0 w 4552950"/>
              <a:gd name="connsiteY0" fmla="*/ 1285875 h 1285875"/>
              <a:gd name="connsiteX1" fmla="*/ 1647825 w 4552950"/>
              <a:gd name="connsiteY1" fmla="*/ 647700 h 1285875"/>
              <a:gd name="connsiteX2" fmla="*/ 3143250 w 4552950"/>
              <a:gd name="connsiteY2" fmla="*/ 647700 h 1285875"/>
              <a:gd name="connsiteX3" fmla="*/ 4552950 w 4552950"/>
              <a:gd name="connsiteY3" fmla="*/ 0 h 1285875"/>
            </a:gdLst>
            <a:ahLst/>
            <a:cxnLst>
              <a:cxn ang="0">
                <a:pos x="connsiteX0" y="connsiteY0"/>
              </a:cxn>
              <a:cxn ang="0">
                <a:pos x="connsiteX1" y="connsiteY1"/>
              </a:cxn>
              <a:cxn ang="0">
                <a:pos x="connsiteX2" y="connsiteY2"/>
              </a:cxn>
              <a:cxn ang="0">
                <a:pos x="connsiteX3" y="connsiteY3"/>
              </a:cxn>
            </a:cxnLst>
            <a:rect l="l" t="t" r="r" b="b"/>
            <a:pathLst>
              <a:path w="4552950" h="1285875">
                <a:moveTo>
                  <a:pt x="0" y="1285875"/>
                </a:moveTo>
                <a:cubicBezTo>
                  <a:pt x="561975" y="1019968"/>
                  <a:pt x="1123950" y="754062"/>
                  <a:pt x="1647825" y="647700"/>
                </a:cubicBezTo>
                <a:cubicBezTo>
                  <a:pt x="2171700" y="541337"/>
                  <a:pt x="2659063" y="755650"/>
                  <a:pt x="3143250" y="647700"/>
                </a:cubicBezTo>
                <a:cubicBezTo>
                  <a:pt x="3627437" y="539750"/>
                  <a:pt x="4090193" y="269875"/>
                  <a:pt x="4552950" y="0"/>
                </a:cubicBezTo>
              </a:path>
            </a:pathLst>
          </a:custGeom>
          <a:noFill/>
          <a:ln w="19050"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 name="Text Box 4">
            <a:extLst>
              <a:ext uri="{FF2B5EF4-FFF2-40B4-BE49-F238E27FC236}">
                <a16:creationId xmlns:a16="http://schemas.microsoft.com/office/drawing/2014/main" id="{516CDCBC-FF53-A755-19EC-110753F145BE}"/>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4917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1258" y="2080506"/>
            <a:ext cx="3973814" cy="4226316"/>
            <a:chOff x="-41258" y="2080506"/>
            <a:chExt cx="3973814" cy="4226316"/>
          </a:xfrm>
        </p:grpSpPr>
        <p:sp>
          <p:nvSpPr>
            <p:cNvPr id="16" name="Rettangolo 15"/>
            <p:cNvSpPr/>
            <p:nvPr/>
          </p:nvSpPr>
          <p:spPr bwMode="auto">
            <a:xfrm>
              <a:off x="-41258" y="2080506"/>
              <a:ext cx="3973814" cy="42263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14" name="Immagine 13"/>
            <p:cNvPicPr>
              <a:picLocks noChangeAspect="1"/>
            </p:cNvPicPr>
            <p:nvPr/>
          </p:nvPicPr>
          <p:blipFill rotWithShape="1">
            <a:blip r:embed="rId3" cstate="print"/>
            <a:srcRect l="13344"/>
            <a:stretch/>
          </p:blipFill>
          <p:spPr>
            <a:xfrm>
              <a:off x="114952" y="2080506"/>
              <a:ext cx="3795377" cy="4226316"/>
            </a:xfrm>
            <a:prstGeom prst="rect">
              <a:avLst/>
            </a:prstGeom>
          </p:spPr>
        </p:pic>
        <p:sp>
          <p:nvSpPr>
            <p:cNvPr id="74" name="CasellaDiTesto 73"/>
            <p:cNvSpPr txBox="1"/>
            <p:nvPr/>
          </p:nvSpPr>
          <p:spPr>
            <a:xfrm rot="16200000">
              <a:off x="-546514" y="3984091"/>
              <a:ext cx="1339958" cy="307135"/>
            </a:xfrm>
            <a:prstGeom prst="rect">
              <a:avLst/>
            </a:prstGeom>
            <a:noFill/>
          </p:spPr>
          <p:txBody>
            <a:bodyPr wrap="square" rtlCol="0">
              <a:spAutoFit/>
            </a:bodyPr>
            <a:lstStyle/>
            <a:p>
              <a:pPr algn="ctr">
                <a:lnSpc>
                  <a:spcPts val="1600"/>
                </a:lnSpc>
              </a:pPr>
              <a:r>
                <a:rPr lang="it-IT" dirty="0" err="1">
                  <a:solidFill>
                    <a:schemeClr val="tx1"/>
                  </a:solidFill>
                  <a:effectLst/>
                  <a:latin typeface="Calibri" panose="020F0502020204030204" pitchFamily="34" charset="0"/>
                  <a:cs typeface="Calibri" panose="020F0502020204030204" pitchFamily="34" charset="0"/>
                </a:rPr>
                <a:t>P</a:t>
              </a:r>
              <a:r>
                <a:rPr lang="it-IT" baseline="-25000" dirty="0" err="1">
                  <a:solidFill>
                    <a:schemeClr val="tx1"/>
                  </a:solidFill>
                  <a:effectLst/>
                  <a:latin typeface="Calibri" panose="020F0502020204030204" pitchFamily="34" charset="0"/>
                  <a:cs typeface="Calibri" panose="020F0502020204030204" pitchFamily="34" charset="0"/>
                </a:rPr>
                <a:t>solidus</a:t>
              </a:r>
              <a:r>
                <a:rPr lang="it-IT" dirty="0">
                  <a:solidFill>
                    <a:schemeClr val="tx1"/>
                  </a:solidFill>
                  <a:effectLst/>
                  <a:latin typeface="Calibri" panose="020F0502020204030204" pitchFamily="34" charset="0"/>
                  <a:cs typeface="Calibri" panose="020F0502020204030204" pitchFamily="34" charset="0"/>
                </a:rPr>
                <a:t> (GPa)</a:t>
              </a:r>
            </a:p>
          </p:txBody>
        </p:sp>
      </p:gr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1" name="Gruppo 10"/>
          <p:cNvGrpSpPr/>
          <p:nvPr/>
        </p:nvGrpSpPr>
        <p:grpSpPr>
          <a:xfrm>
            <a:off x="3843866" y="880801"/>
            <a:ext cx="5266271" cy="5733982"/>
            <a:chOff x="3843866" y="880801"/>
            <a:chExt cx="5266271" cy="5733982"/>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grpSp>
          <p:nvGrpSpPr>
            <p:cNvPr id="9" name="Gruppo 8"/>
            <p:cNvGrpSpPr/>
            <p:nvPr/>
          </p:nvGrpSpPr>
          <p:grpSpPr>
            <a:xfrm>
              <a:off x="6911972" y="1884361"/>
              <a:ext cx="396878" cy="338554"/>
              <a:chOff x="6911972" y="1884361"/>
              <a:chExt cx="396878" cy="338554"/>
            </a:xfrm>
          </p:grpSpPr>
          <p:sp>
            <p:nvSpPr>
              <p:cNvPr id="55" name="Rettangolo 54"/>
              <p:cNvSpPr/>
              <p:nvPr/>
            </p:nvSpPr>
            <p:spPr bwMode="auto">
              <a:xfrm rot="20471206">
                <a:off x="7034963"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11972"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grpSp>
      <p:sp>
        <p:nvSpPr>
          <p:cNvPr id="73" name="CasellaDiTesto 72"/>
          <p:cNvSpPr txBox="1"/>
          <p:nvPr/>
        </p:nvSpPr>
        <p:spPr>
          <a:xfrm>
            <a:off x="0" y="1016139"/>
            <a:ext cx="3934142" cy="830997"/>
          </a:xfrm>
          <a:prstGeom prst="rect">
            <a:avLst/>
          </a:prstGeom>
          <a:noFill/>
        </p:spPr>
        <p:txBody>
          <a:bodyPr wrap="square" rtlCol="0">
            <a:spAutoFit/>
          </a:bodyPr>
          <a:lstStyle/>
          <a:p>
            <a:pPr algn="ctr"/>
            <a:r>
              <a:rPr lang="it-IT" sz="2400" b="1" dirty="0" err="1">
                <a:solidFill>
                  <a:schemeClr val="bg1"/>
                </a:solidFill>
                <a:effectLst/>
                <a:latin typeface="Calibri" panose="020F0502020204030204" pitchFamily="34" charset="0"/>
                <a:cs typeface="Calibri" panose="020F0502020204030204" pitchFamily="34" charset="0"/>
              </a:rPr>
              <a:t>P</a:t>
            </a:r>
            <a:r>
              <a:rPr lang="it-IT" sz="2400" b="1" baseline="-25000" dirty="0" err="1">
                <a:solidFill>
                  <a:schemeClr val="bg1"/>
                </a:solidFill>
                <a:effectLst/>
                <a:latin typeface="Calibri" panose="020F0502020204030204" pitchFamily="34" charset="0"/>
                <a:cs typeface="Calibri" panose="020F0502020204030204" pitchFamily="34" charset="0"/>
              </a:rPr>
              <a:t>solidus</a:t>
            </a:r>
            <a:r>
              <a:rPr lang="it-IT" sz="2400" b="1" dirty="0">
                <a:solidFill>
                  <a:schemeClr val="bg1"/>
                </a:solidFill>
                <a:effectLst/>
                <a:latin typeface="Calibri" panose="020F0502020204030204" pitchFamily="34" charset="0"/>
                <a:cs typeface="Calibri" panose="020F0502020204030204" pitchFamily="34" charset="0"/>
              </a:rPr>
              <a:t> =</a:t>
            </a:r>
          </a:p>
          <a:p>
            <a:pPr algn="ctr"/>
            <a:r>
              <a:rPr lang="it-IT" sz="2400" b="1" dirty="0">
                <a:solidFill>
                  <a:schemeClr val="bg1"/>
                </a:solidFill>
                <a:effectLst/>
                <a:latin typeface="Calibri" panose="020F0502020204030204" pitchFamily="34" charset="0"/>
                <a:cs typeface="Calibri" panose="020F0502020204030204" pitchFamily="34" charset="0"/>
              </a:rPr>
              <a:t>MgO</a:t>
            </a:r>
            <a:r>
              <a:rPr lang="it-IT" sz="2400" b="1" baseline="30000" dirty="0">
                <a:solidFill>
                  <a:schemeClr val="bg1"/>
                </a:solidFill>
                <a:effectLst/>
                <a:latin typeface="Calibri" panose="020F0502020204030204" pitchFamily="34" charset="0"/>
                <a:cs typeface="Calibri" panose="020F0502020204030204" pitchFamily="34" charset="0"/>
              </a:rPr>
              <a:t>-0.52</a:t>
            </a:r>
            <a:r>
              <a:rPr lang="it-IT" b="1" dirty="0">
                <a:solidFill>
                  <a:schemeClr val="bg1"/>
                </a:solidFill>
                <a:effectLst/>
                <a:latin typeface="Calibri" panose="020F0502020204030204" pitchFamily="34" charset="0"/>
                <a:cs typeface="Calibri" panose="020F0502020204030204" pitchFamily="34" charset="0"/>
              </a:rPr>
              <a:t> </a:t>
            </a:r>
            <a:r>
              <a:rPr lang="it-IT" sz="2400" b="1" dirty="0" err="1">
                <a:solidFill>
                  <a:schemeClr val="bg1"/>
                </a:solidFill>
                <a:effectLst/>
                <a:latin typeface="Calibri" panose="020F0502020204030204" pitchFamily="34" charset="0"/>
                <a:cs typeface="Calibri" panose="020F0502020204030204" pitchFamily="34" charset="0"/>
              </a:rPr>
              <a:t>exp</a:t>
            </a:r>
            <a:r>
              <a:rPr lang="it-IT" sz="2400" b="1" dirty="0">
                <a:solidFill>
                  <a:schemeClr val="bg1"/>
                </a:solidFill>
                <a:effectLst/>
                <a:latin typeface="Calibri" panose="020F0502020204030204" pitchFamily="34" charset="0"/>
                <a:cs typeface="Calibri" panose="020F0502020204030204" pitchFamily="34" charset="0"/>
              </a:rPr>
              <a:t>(0.13</a:t>
            </a:r>
            <a:r>
              <a:rPr lang="it-IT" b="1" dirty="0">
                <a:solidFill>
                  <a:schemeClr val="bg1"/>
                </a:solidFill>
                <a:effectLst/>
                <a:latin typeface="Calibri" panose="020F0502020204030204" pitchFamily="34" charset="0"/>
                <a:cs typeface="Calibri" panose="020F0502020204030204" pitchFamily="34" charset="0"/>
              </a:rPr>
              <a:t> </a:t>
            </a:r>
            <a:r>
              <a:rPr lang="it-IT" sz="2400" b="1" dirty="0">
                <a:solidFill>
                  <a:schemeClr val="bg1"/>
                </a:solidFill>
                <a:effectLst/>
                <a:latin typeface="Calibri" panose="020F0502020204030204" pitchFamily="34" charset="0"/>
                <a:cs typeface="Calibri" panose="020F0502020204030204" pitchFamily="34" charset="0"/>
              </a:rPr>
              <a:t>+</a:t>
            </a:r>
            <a:r>
              <a:rPr lang="it-IT" b="1" dirty="0">
                <a:solidFill>
                  <a:schemeClr val="bg1"/>
                </a:solidFill>
                <a:effectLst/>
                <a:latin typeface="Calibri" panose="020F0502020204030204" pitchFamily="34" charset="0"/>
                <a:cs typeface="Calibri" panose="020F0502020204030204" pitchFamily="34" charset="0"/>
              </a:rPr>
              <a:t> </a:t>
            </a:r>
            <a:r>
              <a:rPr lang="it-IT" sz="2400" b="1" dirty="0">
                <a:solidFill>
                  <a:schemeClr val="bg1"/>
                </a:solidFill>
                <a:effectLst/>
                <a:latin typeface="Calibri" panose="020F0502020204030204" pitchFamily="34" charset="0"/>
                <a:cs typeface="Calibri" panose="020F0502020204030204" pitchFamily="34" charset="0"/>
              </a:rPr>
              <a:t>0.15MgO)</a:t>
            </a:r>
          </a:p>
        </p:txBody>
      </p:sp>
      <p:sp>
        <p:nvSpPr>
          <p:cNvPr id="62"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sp>
        <p:nvSpPr>
          <p:cNvPr id="63" name="CasellaDiTesto 62"/>
          <p:cNvSpPr txBox="1"/>
          <p:nvPr/>
        </p:nvSpPr>
        <p:spPr>
          <a:xfrm>
            <a:off x="4385202" y="3680548"/>
            <a:ext cx="2799272" cy="1785104"/>
          </a:xfrm>
          <a:prstGeom prst="rect">
            <a:avLst/>
          </a:prstGeom>
          <a:noFill/>
        </p:spPr>
        <p:txBody>
          <a:bodyPr wrap="square" rtlCol="0">
            <a:spAutoFit/>
          </a:bodyPr>
          <a:lstStyle/>
          <a:p>
            <a:pPr algn="ctr"/>
            <a:r>
              <a:rPr lang="en-GB" sz="2200" dirty="0">
                <a:solidFill>
                  <a:schemeClr val="tx1"/>
                </a:solidFill>
                <a:effectLst/>
                <a:latin typeface="Calibri" panose="020F0502020204030204" pitchFamily="34" charset="0"/>
                <a:cs typeface="Calibri" panose="020F0502020204030204" pitchFamily="34" charset="0"/>
              </a:rPr>
              <a:t>This is the equation   to describe the solidus of anhydrous peridotite melts as function of pressure.</a:t>
            </a:r>
            <a:endParaRPr lang="en-GB" sz="2200" b="1" dirty="0">
              <a:solidFill>
                <a:schemeClr val="tx1"/>
              </a:solidFill>
              <a:effectLst/>
              <a:latin typeface="Calibri" panose="020F0502020204030204" pitchFamily="34" charset="0"/>
              <a:cs typeface="Calibri" panose="020F0502020204030204" pitchFamily="34" charset="0"/>
            </a:endParaRPr>
          </a:p>
        </p:txBody>
      </p:sp>
      <p:cxnSp>
        <p:nvCxnSpPr>
          <p:cNvPr id="64" name="Connettore 1 63"/>
          <p:cNvCxnSpPr/>
          <p:nvPr/>
        </p:nvCxnSpPr>
        <p:spPr bwMode="auto">
          <a:xfrm>
            <a:off x="497347" y="3006746"/>
            <a:ext cx="2592000" cy="1590"/>
          </a:xfrm>
          <a:prstGeom prst="line">
            <a:avLst/>
          </a:prstGeom>
          <a:noFill/>
          <a:ln w="19050" cap="flat" cmpd="sng" algn="ctr">
            <a:solidFill>
              <a:srgbClr val="00B050"/>
            </a:solidFill>
            <a:prstDash val="solid"/>
            <a:round/>
            <a:headEnd type="none" w="med" len="med"/>
            <a:tailEnd type="none" w="med" len="med"/>
          </a:ln>
          <a:effectLst/>
        </p:spPr>
      </p:cxnSp>
      <p:cxnSp>
        <p:nvCxnSpPr>
          <p:cNvPr id="65" name="Connettore 1 64"/>
          <p:cNvCxnSpPr/>
          <p:nvPr/>
        </p:nvCxnSpPr>
        <p:spPr bwMode="auto">
          <a:xfrm flipV="1">
            <a:off x="3095440" y="2998815"/>
            <a:ext cx="0" cy="2664000"/>
          </a:xfrm>
          <a:prstGeom prst="line">
            <a:avLst/>
          </a:prstGeom>
          <a:noFill/>
          <a:ln w="19050" cap="flat" cmpd="sng" algn="ctr">
            <a:solidFill>
              <a:srgbClr val="00B050"/>
            </a:solidFill>
            <a:prstDash val="solid"/>
            <a:round/>
            <a:headEnd type="none" w="med" len="med"/>
            <a:tailEnd type="none" w="med" len="med"/>
          </a:ln>
          <a:effectLst/>
        </p:spPr>
      </p:cxnSp>
      <p:sp>
        <p:nvSpPr>
          <p:cNvPr id="66" name="Figura a mano libera 65"/>
          <p:cNvSpPr/>
          <p:nvPr/>
        </p:nvSpPr>
        <p:spPr bwMode="auto">
          <a:xfrm>
            <a:off x="6575425" y="1743074"/>
            <a:ext cx="1225550" cy="3658321"/>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a:glow rad="63500">
              <a:srgbClr val="00B05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9" name="Connettore 1 68"/>
          <p:cNvCxnSpPr/>
          <p:nvPr/>
        </p:nvCxnSpPr>
        <p:spPr bwMode="auto">
          <a:xfrm>
            <a:off x="4415860" y="5452196"/>
            <a:ext cx="3420000" cy="1590"/>
          </a:xfrm>
          <a:prstGeom prst="line">
            <a:avLst/>
          </a:prstGeom>
          <a:noFill/>
          <a:ln w="19050" cap="flat" cmpd="sng" algn="ctr">
            <a:solidFill>
              <a:srgbClr val="00B050"/>
            </a:solidFill>
            <a:prstDash val="solid"/>
            <a:round/>
            <a:headEnd type="none" w="med" len="med"/>
            <a:tailEnd type="none" w="med" len="med"/>
          </a:ln>
          <a:effectLst/>
        </p:spPr>
      </p:cxnSp>
      <p:cxnSp>
        <p:nvCxnSpPr>
          <p:cNvPr id="70" name="Connettore 1 69"/>
          <p:cNvCxnSpPr/>
          <p:nvPr/>
        </p:nvCxnSpPr>
        <p:spPr bwMode="auto">
          <a:xfrm flipV="1">
            <a:off x="2014512" y="4872003"/>
            <a:ext cx="0" cy="792000"/>
          </a:xfrm>
          <a:prstGeom prst="line">
            <a:avLst/>
          </a:prstGeom>
          <a:noFill/>
          <a:ln w="19050" cap="flat" cmpd="sng" algn="ctr">
            <a:solidFill>
              <a:srgbClr val="FFC000"/>
            </a:solidFill>
            <a:prstDash val="solid"/>
            <a:round/>
            <a:headEnd type="none" w="med" len="med"/>
            <a:tailEnd type="none" w="med" len="med"/>
          </a:ln>
          <a:effectLst/>
        </p:spPr>
      </p:cxnSp>
      <p:sp>
        <p:nvSpPr>
          <p:cNvPr id="77" name="Figura a mano libera 76"/>
          <p:cNvSpPr/>
          <p:nvPr/>
        </p:nvSpPr>
        <p:spPr bwMode="auto">
          <a:xfrm>
            <a:off x="5800725" y="173355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a:glow rad="63500">
              <a:srgbClr val="FFC000">
                <a:alpha val="40000"/>
              </a:srgbClr>
            </a:glo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81" name="Connettore 1 80"/>
          <p:cNvCxnSpPr/>
          <p:nvPr/>
        </p:nvCxnSpPr>
        <p:spPr bwMode="auto">
          <a:xfrm>
            <a:off x="497347" y="4875306"/>
            <a:ext cx="1530000" cy="1590"/>
          </a:xfrm>
          <a:prstGeom prst="line">
            <a:avLst/>
          </a:prstGeom>
          <a:noFill/>
          <a:ln w="19050" cap="flat" cmpd="sng" algn="ctr">
            <a:solidFill>
              <a:srgbClr val="FFC000"/>
            </a:solidFill>
            <a:prstDash val="solid"/>
            <a:round/>
            <a:headEnd type="none" w="med" len="med"/>
            <a:tailEnd type="none" w="med" len="med"/>
          </a:ln>
          <a:effectLst/>
        </p:spPr>
      </p:cxnSp>
      <p:cxnSp>
        <p:nvCxnSpPr>
          <p:cNvPr id="82" name="Connettore 1 81"/>
          <p:cNvCxnSpPr/>
          <p:nvPr/>
        </p:nvCxnSpPr>
        <p:spPr bwMode="auto">
          <a:xfrm>
            <a:off x="4415860" y="2867746"/>
            <a:ext cx="1872000" cy="1590"/>
          </a:xfrm>
          <a:prstGeom prst="line">
            <a:avLst/>
          </a:prstGeom>
          <a:noFill/>
          <a:ln w="19050" cap="flat" cmpd="sng" algn="ctr">
            <a:solidFill>
              <a:srgbClr val="FFC000"/>
            </a:solidFill>
            <a:prstDash val="solid"/>
            <a:round/>
            <a:headEnd type="none" w="med" len="med"/>
            <a:tailEnd type="none" w="med" len="med"/>
          </a:ln>
          <a:effectLst/>
        </p:spPr>
      </p:cxnSp>
      <p:sp>
        <p:nvSpPr>
          <p:cNvPr id="84" name="Text Box 14"/>
          <p:cNvSpPr txBox="1">
            <a:spLocks noChangeArrowheads="1"/>
          </p:cNvSpPr>
          <p:nvPr/>
        </p:nvSpPr>
        <p:spPr bwMode="auto">
          <a:xfrm rot="5400000">
            <a:off x="1772434" y="5146669"/>
            <a:ext cx="765385" cy="307777"/>
          </a:xfrm>
          <a:prstGeom prst="rect">
            <a:avLst/>
          </a:prstGeom>
          <a:noFill/>
          <a:ln w="9525" algn="ctr">
            <a:noFill/>
            <a:miter lim="800000"/>
            <a:headEnd/>
            <a:tailEnd/>
          </a:ln>
          <a:effectLst/>
        </p:spPr>
        <p:txBody>
          <a:bodyPr wrap="square">
            <a:spAutoFit/>
          </a:bodyPr>
          <a:lstStyle/>
          <a:p>
            <a:pPr>
              <a:spcBef>
                <a:spcPct val="50000"/>
              </a:spcBef>
              <a:defRPr/>
            </a:pPr>
            <a:r>
              <a:rPr lang="en-GB" sz="1400" dirty="0">
                <a:solidFill>
                  <a:srgbClr val="FFC000"/>
                </a:solidFill>
                <a:effectLst/>
                <a:latin typeface="Calibri" pitchFamily="34" charset="0"/>
              </a:rPr>
              <a:t>14 wt%</a:t>
            </a:r>
          </a:p>
        </p:txBody>
      </p:sp>
      <p:sp>
        <p:nvSpPr>
          <p:cNvPr id="85" name="Text Box 14"/>
          <p:cNvSpPr txBox="1">
            <a:spLocks noChangeArrowheads="1"/>
          </p:cNvSpPr>
          <p:nvPr/>
        </p:nvSpPr>
        <p:spPr bwMode="auto">
          <a:xfrm rot="4207741">
            <a:off x="7017763" y="3397286"/>
            <a:ext cx="765385" cy="261610"/>
          </a:xfrm>
          <a:prstGeom prst="rect">
            <a:avLst/>
          </a:prstGeom>
          <a:noFill/>
          <a:ln w="9525" algn="ctr">
            <a:noFill/>
            <a:miter lim="800000"/>
            <a:headEnd/>
            <a:tailEnd/>
          </a:ln>
          <a:effectLst/>
        </p:spPr>
        <p:txBody>
          <a:bodyPr wrap="square">
            <a:spAutoFit/>
          </a:bodyPr>
          <a:lstStyle/>
          <a:p>
            <a:pPr>
              <a:spcBef>
                <a:spcPct val="50000"/>
              </a:spcBef>
              <a:defRPr/>
            </a:pPr>
            <a:r>
              <a:rPr lang="en-GB" sz="1100" dirty="0">
                <a:solidFill>
                  <a:srgbClr val="00B050"/>
                </a:solidFill>
                <a:effectLst/>
                <a:latin typeface="Calibri" pitchFamily="34" charset="0"/>
              </a:rPr>
              <a:t>24 wt%</a:t>
            </a:r>
          </a:p>
        </p:txBody>
      </p:sp>
      <p:sp>
        <p:nvSpPr>
          <p:cNvPr id="86" name="Text Box 14"/>
          <p:cNvSpPr txBox="1">
            <a:spLocks noChangeArrowheads="1"/>
          </p:cNvSpPr>
          <p:nvPr/>
        </p:nvSpPr>
        <p:spPr bwMode="auto">
          <a:xfrm rot="4082593">
            <a:off x="5878265" y="2426366"/>
            <a:ext cx="765385" cy="261610"/>
          </a:xfrm>
          <a:prstGeom prst="rect">
            <a:avLst/>
          </a:prstGeom>
          <a:noFill/>
          <a:ln w="9525" algn="ctr">
            <a:noFill/>
            <a:miter lim="800000"/>
            <a:headEnd/>
            <a:tailEnd/>
          </a:ln>
          <a:effectLst/>
        </p:spPr>
        <p:txBody>
          <a:bodyPr wrap="square">
            <a:spAutoFit/>
          </a:bodyPr>
          <a:lstStyle/>
          <a:p>
            <a:pPr>
              <a:spcBef>
                <a:spcPct val="50000"/>
              </a:spcBef>
              <a:defRPr/>
            </a:pPr>
            <a:r>
              <a:rPr lang="en-GB" sz="1100" dirty="0">
                <a:solidFill>
                  <a:srgbClr val="FFC000"/>
                </a:solidFill>
                <a:effectLst/>
                <a:latin typeface="Calibri" pitchFamily="34" charset="0"/>
              </a:rPr>
              <a:t>14 wt%</a:t>
            </a:r>
          </a:p>
        </p:txBody>
      </p:sp>
      <p:sp>
        <p:nvSpPr>
          <p:cNvPr id="87" name="Text Box 14"/>
          <p:cNvSpPr txBox="1">
            <a:spLocks noChangeArrowheads="1"/>
          </p:cNvSpPr>
          <p:nvPr/>
        </p:nvSpPr>
        <p:spPr bwMode="auto">
          <a:xfrm rot="5400000">
            <a:off x="2853088" y="5006969"/>
            <a:ext cx="765385" cy="307777"/>
          </a:xfrm>
          <a:prstGeom prst="rect">
            <a:avLst/>
          </a:prstGeom>
          <a:noFill/>
          <a:ln w="9525" algn="ctr">
            <a:noFill/>
            <a:miter lim="800000"/>
            <a:headEnd/>
            <a:tailEnd/>
          </a:ln>
          <a:effectLst/>
        </p:spPr>
        <p:txBody>
          <a:bodyPr wrap="square">
            <a:spAutoFit/>
          </a:bodyPr>
          <a:lstStyle/>
          <a:p>
            <a:pPr>
              <a:spcBef>
                <a:spcPct val="50000"/>
              </a:spcBef>
              <a:defRPr/>
            </a:pPr>
            <a:r>
              <a:rPr lang="en-GB" sz="1400" dirty="0">
                <a:solidFill>
                  <a:srgbClr val="00B050"/>
                </a:solidFill>
                <a:effectLst/>
                <a:latin typeface="Calibri" pitchFamily="34" charset="0"/>
              </a:rPr>
              <a:t>24 wt%</a:t>
            </a:r>
          </a:p>
        </p:txBody>
      </p:sp>
      <p:sp>
        <p:nvSpPr>
          <p:cNvPr id="78" name="Figura a mano libera 77"/>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1"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72" name="Figura a mano libera 71"/>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5"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5" name="Text Box 4">
            <a:extLst>
              <a:ext uri="{FF2B5EF4-FFF2-40B4-BE49-F238E27FC236}">
                <a16:creationId xmlns:a16="http://schemas.microsoft.com/office/drawing/2014/main" id="{1DB63184-466D-847E-33E3-2226E184C2A6}"/>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2526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up)">
                                      <p:cBhvr>
                                        <p:cTn id="31" dur="2000"/>
                                        <p:tgtEl>
                                          <p:spTgt spid="6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1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1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down)">
                                      <p:cBhvr>
                                        <p:cTn id="50" dur="500"/>
                                        <p:tgtEl>
                                          <p:spTgt spid="70"/>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500"/>
                                        <p:tgtEl>
                                          <p:spTgt spid="8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wipe(right)">
                                      <p:cBhvr>
                                        <p:cTn id="68" dur="1500"/>
                                        <p:tgtEl>
                                          <p:spTgt spid="81"/>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wipe(right)">
                                      <p:cBhvr>
                                        <p:cTn id="7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3" grpId="0"/>
      <p:bldP spid="66" grpId="0" animBg="1"/>
      <p:bldP spid="77" grpId="0" animBg="1"/>
      <p:bldP spid="84" grpId="0"/>
      <p:bldP spid="85" grpId="0"/>
      <p:bldP spid="86" grpId="0"/>
      <p:bldP spid="8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1258" y="2080506"/>
            <a:ext cx="3973814" cy="4226316"/>
            <a:chOff x="-41258" y="2080506"/>
            <a:chExt cx="3973814" cy="4226316"/>
          </a:xfrm>
        </p:grpSpPr>
        <p:sp>
          <p:nvSpPr>
            <p:cNvPr id="16" name="Rettangolo 15"/>
            <p:cNvSpPr/>
            <p:nvPr/>
          </p:nvSpPr>
          <p:spPr bwMode="auto">
            <a:xfrm>
              <a:off x="-41258" y="2080506"/>
              <a:ext cx="3973814" cy="42263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14" name="Immagine 13"/>
            <p:cNvPicPr>
              <a:picLocks noChangeAspect="1"/>
            </p:cNvPicPr>
            <p:nvPr/>
          </p:nvPicPr>
          <p:blipFill rotWithShape="1">
            <a:blip r:embed="rId3" cstate="print"/>
            <a:srcRect l="13344"/>
            <a:stretch/>
          </p:blipFill>
          <p:spPr>
            <a:xfrm>
              <a:off x="114952" y="2080506"/>
              <a:ext cx="3795377" cy="4226316"/>
            </a:xfrm>
            <a:prstGeom prst="rect">
              <a:avLst/>
            </a:prstGeom>
          </p:spPr>
        </p:pic>
        <p:sp>
          <p:nvSpPr>
            <p:cNvPr id="74" name="CasellaDiTesto 73"/>
            <p:cNvSpPr txBox="1"/>
            <p:nvPr/>
          </p:nvSpPr>
          <p:spPr>
            <a:xfrm rot="16200000">
              <a:off x="-546514" y="3984091"/>
              <a:ext cx="1339958" cy="307135"/>
            </a:xfrm>
            <a:prstGeom prst="rect">
              <a:avLst/>
            </a:prstGeom>
            <a:noFill/>
          </p:spPr>
          <p:txBody>
            <a:bodyPr wrap="square" rtlCol="0">
              <a:spAutoFit/>
            </a:bodyPr>
            <a:lstStyle/>
            <a:p>
              <a:pPr algn="ctr">
                <a:lnSpc>
                  <a:spcPts val="1600"/>
                </a:lnSpc>
              </a:pPr>
              <a:r>
                <a:rPr lang="it-IT" dirty="0" err="1">
                  <a:solidFill>
                    <a:schemeClr val="tx1"/>
                  </a:solidFill>
                  <a:effectLst/>
                  <a:latin typeface="Calibri" panose="020F0502020204030204" pitchFamily="34" charset="0"/>
                  <a:cs typeface="Calibri" panose="020F0502020204030204" pitchFamily="34" charset="0"/>
                </a:rPr>
                <a:t>P</a:t>
              </a:r>
              <a:r>
                <a:rPr lang="it-IT" baseline="-25000" dirty="0" err="1">
                  <a:solidFill>
                    <a:schemeClr val="tx1"/>
                  </a:solidFill>
                  <a:effectLst/>
                  <a:latin typeface="Calibri" panose="020F0502020204030204" pitchFamily="34" charset="0"/>
                  <a:cs typeface="Calibri" panose="020F0502020204030204" pitchFamily="34" charset="0"/>
                </a:rPr>
                <a:t>solidus</a:t>
              </a:r>
              <a:r>
                <a:rPr lang="it-IT" dirty="0">
                  <a:solidFill>
                    <a:schemeClr val="tx1"/>
                  </a:solidFill>
                  <a:effectLst/>
                  <a:latin typeface="Calibri" panose="020F0502020204030204" pitchFamily="34" charset="0"/>
                  <a:cs typeface="Calibri" panose="020F0502020204030204" pitchFamily="34" charset="0"/>
                </a:rPr>
                <a:t> (GPa)</a:t>
              </a:r>
            </a:p>
          </p:txBody>
        </p:sp>
      </p:grpSp>
      <p:sp>
        <p:nvSpPr>
          <p:cNvPr id="30" name="Rettangolo 29"/>
          <p:cNvSpPr/>
          <p:nvPr/>
        </p:nvSpPr>
        <p:spPr bwMode="auto">
          <a:xfrm>
            <a:off x="9144000" y="868101"/>
            <a:ext cx="1134319" cy="6829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nvGrpSpPr>
          <p:cNvPr id="11" name="Gruppo 10"/>
          <p:cNvGrpSpPr/>
          <p:nvPr/>
        </p:nvGrpSpPr>
        <p:grpSpPr>
          <a:xfrm>
            <a:off x="3843866" y="880801"/>
            <a:ext cx="5266271" cy="5733982"/>
            <a:chOff x="3843866" y="880801"/>
            <a:chExt cx="5266271" cy="5733982"/>
          </a:xfrm>
        </p:grpSpPr>
        <p:pic>
          <p:nvPicPr>
            <p:cNvPr id="54" name="Picture 2"/>
            <p:cNvPicPr>
              <a:picLocks noChangeAspect="1" noChangeArrowheads="1"/>
            </p:cNvPicPr>
            <p:nvPr/>
          </p:nvPicPr>
          <p:blipFill>
            <a:blip r:embed="rId4" cstate="print"/>
            <a:srcRect l="5569" r="2333"/>
            <a:stretch>
              <a:fillRect/>
            </a:stretch>
          </p:blipFill>
          <p:spPr bwMode="auto">
            <a:xfrm>
              <a:off x="3843866" y="880801"/>
              <a:ext cx="5266271" cy="5733982"/>
            </a:xfrm>
            <a:prstGeom prst="rect">
              <a:avLst/>
            </a:prstGeom>
            <a:noFill/>
            <a:ln w="9525">
              <a:noFill/>
              <a:miter lim="800000"/>
              <a:headEnd/>
              <a:tailEnd/>
            </a:ln>
          </p:spPr>
        </p:pic>
        <p:grpSp>
          <p:nvGrpSpPr>
            <p:cNvPr id="4" name="Gruppo 3"/>
            <p:cNvGrpSpPr/>
            <p:nvPr/>
          </p:nvGrpSpPr>
          <p:grpSpPr>
            <a:xfrm>
              <a:off x="4423092" y="914400"/>
              <a:ext cx="4591367" cy="5595936"/>
              <a:chOff x="4423092" y="914400"/>
              <a:chExt cx="4591367" cy="5595936"/>
            </a:xfrm>
          </p:grpSpPr>
          <p:sp>
            <p:nvSpPr>
              <p:cNvPr id="2" name="Rettangolo 1"/>
              <p:cNvSpPr/>
              <p:nvPr/>
            </p:nvSpPr>
            <p:spPr bwMode="auto">
              <a:xfrm>
                <a:off x="4423092" y="1755139"/>
                <a:ext cx="4591367" cy="4755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 name="Figura a mano libera 2"/>
              <p:cNvSpPr/>
              <p:nvPr/>
            </p:nvSpPr>
            <p:spPr bwMode="auto">
              <a:xfrm>
                <a:off x="5676900" y="914400"/>
                <a:ext cx="2714625" cy="785813"/>
              </a:xfrm>
              <a:custGeom>
                <a:avLst/>
                <a:gdLst>
                  <a:gd name="connsiteX0" fmla="*/ 0 w 2714625"/>
                  <a:gd name="connsiteY0" fmla="*/ 147638 h 785813"/>
                  <a:gd name="connsiteX1" fmla="*/ 138113 w 2714625"/>
                  <a:gd name="connsiteY1" fmla="*/ 495300 h 785813"/>
                  <a:gd name="connsiteX2" fmla="*/ 428625 w 2714625"/>
                  <a:gd name="connsiteY2" fmla="*/ 514350 h 785813"/>
                  <a:gd name="connsiteX3" fmla="*/ 561975 w 2714625"/>
                  <a:gd name="connsiteY3" fmla="*/ 557213 h 785813"/>
                  <a:gd name="connsiteX4" fmla="*/ 633413 w 2714625"/>
                  <a:gd name="connsiteY4" fmla="*/ 628650 h 785813"/>
                  <a:gd name="connsiteX5" fmla="*/ 633413 w 2714625"/>
                  <a:gd name="connsiteY5" fmla="*/ 785813 h 785813"/>
                  <a:gd name="connsiteX6" fmla="*/ 747713 w 2714625"/>
                  <a:gd name="connsiteY6" fmla="*/ 781050 h 785813"/>
                  <a:gd name="connsiteX7" fmla="*/ 709613 w 2714625"/>
                  <a:gd name="connsiteY7" fmla="*/ 361950 h 785813"/>
                  <a:gd name="connsiteX8" fmla="*/ 914400 w 2714625"/>
                  <a:gd name="connsiteY8" fmla="*/ 176213 h 785813"/>
                  <a:gd name="connsiteX9" fmla="*/ 1628775 w 2714625"/>
                  <a:gd name="connsiteY9" fmla="*/ 285750 h 785813"/>
                  <a:gd name="connsiteX10" fmla="*/ 1704975 w 2714625"/>
                  <a:gd name="connsiteY10" fmla="*/ 709613 h 785813"/>
                  <a:gd name="connsiteX11" fmla="*/ 1738313 w 2714625"/>
                  <a:gd name="connsiteY11" fmla="*/ 766763 h 785813"/>
                  <a:gd name="connsiteX12" fmla="*/ 1847850 w 2714625"/>
                  <a:gd name="connsiteY12" fmla="*/ 781050 h 785813"/>
                  <a:gd name="connsiteX13" fmla="*/ 1900238 w 2714625"/>
                  <a:gd name="connsiteY13" fmla="*/ 585788 h 785813"/>
                  <a:gd name="connsiteX14" fmla="*/ 2057400 w 2714625"/>
                  <a:gd name="connsiteY14" fmla="*/ 466725 h 785813"/>
                  <a:gd name="connsiteX15" fmla="*/ 2714625 w 2714625"/>
                  <a:gd name="connsiteY15" fmla="*/ 300038 h 785813"/>
                  <a:gd name="connsiteX16" fmla="*/ 2671763 w 2714625"/>
                  <a:gd name="connsiteY16" fmla="*/ 0 h 785813"/>
                  <a:gd name="connsiteX17" fmla="*/ 2628900 w 2714625"/>
                  <a:gd name="connsiteY17" fmla="*/ 4763 h 785813"/>
                  <a:gd name="connsiteX18" fmla="*/ 261938 w 2714625"/>
                  <a:gd name="connsiteY18" fmla="*/ 19050 h 785813"/>
                  <a:gd name="connsiteX19" fmla="*/ 0 w 2714625"/>
                  <a:gd name="connsiteY19" fmla="*/ 147638 h 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4625" h="785813">
                    <a:moveTo>
                      <a:pt x="0" y="147638"/>
                    </a:moveTo>
                    <a:lnTo>
                      <a:pt x="138113" y="495300"/>
                    </a:lnTo>
                    <a:lnTo>
                      <a:pt x="428625" y="514350"/>
                    </a:lnTo>
                    <a:lnTo>
                      <a:pt x="561975" y="557213"/>
                    </a:lnTo>
                    <a:lnTo>
                      <a:pt x="633413" y="628650"/>
                    </a:lnTo>
                    <a:lnTo>
                      <a:pt x="633413" y="785813"/>
                    </a:lnTo>
                    <a:lnTo>
                      <a:pt x="747713" y="781050"/>
                    </a:lnTo>
                    <a:lnTo>
                      <a:pt x="709613" y="361950"/>
                    </a:lnTo>
                    <a:lnTo>
                      <a:pt x="914400" y="176213"/>
                    </a:lnTo>
                    <a:lnTo>
                      <a:pt x="1628775" y="285750"/>
                    </a:lnTo>
                    <a:lnTo>
                      <a:pt x="1704975" y="709613"/>
                    </a:lnTo>
                    <a:lnTo>
                      <a:pt x="1738313" y="766763"/>
                    </a:lnTo>
                    <a:lnTo>
                      <a:pt x="1847850" y="781050"/>
                    </a:lnTo>
                    <a:lnTo>
                      <a:pt x="1900238" y="585788"/>
                    </a:lnTo>
                    <a:lnTo>
                      <a:pt x="2057400" y="466725"/>
                    </a:lnTo>
                    <a:lnTo>
                      <a:pt x="2714625" y="300038"/>
                    </a:lnTo>
                    <a:lnTo>
                      <a:pt x="2671763" y="0"/>
                    </a:lnTo>
                    <a:lnTo>
                      <a:pt x="2628900" y="4763"/>
                    </a:lnTo>
                    <a:lnTo>
                      <a:pt x="261938" y="19050"/>
                    </a:lnTo>
                    <a:lnTo>
                      <a:pt x="0" y="147638"/>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grpSp>
          <p:nvGrpSpPr>
            <p:cNvPr id="23" name="Gruppo 22"/>
            <p:cNvGrpSpPr/>
            <p:nvPr/>
          </p:nvGrpSpPr>
          <p:grpSpPr>
            <a:xfrm>
              <a:off x="5095875" y="1719263"/>
              <a:ext cx="3527425" cy="3963987"/>
              <a:chOff x="5095875" y="1719263"/>
              <a:chExt cx="3527425" cy="3963987"/>
            </a:xfrm>
          </p:grpSpPr>
          <p:sp>
            <p:nvSpPr>
              <p:cNvPr id="25" name="Figura a mano libera 24"/>
              <p:cNvSpPr/>
              <p:nvPr/>
            </p:nvSpPr>
            <p:spPr bwMode="auto">
              <a:xfrm>
                <a:off x="5445125" y="1724025"/>
                <a:ext cx="342900" cy="758825"/>
              </a:xfrm>
              <a:custGeom>
                <a:avLst/>
                <a:gdLst>
                  <a:gd name="connsiteX0" fmla="*/ 0 w 342900"/>
                  <a:gd name="connsiteY0" fmla="*/ 0 h 758825"/>
                  <a:gd name="connsiteX1" fmla="*/ 215900 w 342900"/>
                  <a:gd name="connsiteY1" fmla="*/ 473075 h 758825"/>
                  <a:gd name="connsiteX2" fmla="*/ 342900 w 342900"/>
                  <a:gd name="connsiteY2" fmla="*/ 758825 h 758825"/>
                </a:gdLst>
                <a:ahLst/>
                <a:cxnLst>
                  <a:cxn ang="0">
                    <a:pos x="connsiteX0" y="connsiteY0"/>
                  </a:cxn>
                  <a:cxn ang="0">
                    <a:pos x="connsiteX1" y="connsiteY1"/>
                  </a:cxn>
                  <a:cxn ang="0">
                    <a:pos x="connsiteX2" y="connsiteY2"/>
                  </a:cxn>
                </a:cxnLst>
                <a:rect l="l" t="t" r="r" b="b"/>
                <a:pathLst>
                  <a:path w="342900" h="758825">
                    <a:moveTo>
                      <a:pt x="0" y="0"/>
                    </a:moveTo>
                    <a:lnTo>
                      <a:pt x="215900" y="473075"/>
                    </a:lnTo>
                    <a:cubicBezTo>
                      <a:pt x="273050" y="599546"/>
                      <a:pt x="307975" y="679185"/>
                      <a:pt x="342900" y="75882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6" name="Figura a mano libera 25"/>
              <p:cNvSpPr/>
              <p:nvPr/>
            </p:nvSpPr>
            <p:spPr bwMode="auto">
              <a:xfrm>
                <a:off x="5622925" y="1727200"/>
                <a:ext cx="400050" cy="898525"/>
              </a:xfrm>
              <a:custGeom>
                <a:avLst/>
                <a:gdLst>
                  <a:gd name="connsiteX0" fmla="*/ 0 w 400050"/>
                  <a:gd name="connsiteY0" fmla="*/ 0 h 898525"/>
                  <a:gd name="connsiteX1" fmla="*/ 228600 w 400050"/>
                  <a:gd name="connsiteY1" fmla="*/ 485775 h 898525"/>
                  <a:gd name="connsiteX2" fmla="*/ 400050 w 400050"/>
                  <a:gd name="connsiteY2" fmla="*/ 898525 h 898525"/>
                </a:gdLst>
                <a:ahLst/>
                <a:cxnLst>
                  <a:cxn ang="0">
                    <a:pos x="connsiteX0" y="connsiteY0"/>
                  </a:cxn>
                  <a:cxn ang="0">
                    <a:pos x="connsiteX1" y="connsiteY1"/>
                  </a:cxn>
                  <a:cxn ang="0">
                    <a:pos x="connsiteX2" y="connsiteY2"/>
                  </a:cxn>
                </a:cxnLst>
                <a:rect l="l" t="t" r="r" b="b"/>
                <a:pathLst>
                  <a:path w="400050" h="898525">
                    <a:moveTo>
                      <a:pt x="0" y="0"/>
                    </a:moveTo>
                    <a:cubicBezTo>
                      <a:pt x="80962" y="168010"/>
                      <a:pt x="161925" y="336021"/>
                      <a:pt x="228600" y="485775"/>
                    </a:cubicBezTo>
                    <a:cubicBezTo>
                      <a:pt x="295275" y="635529"/>
                      <a:pt x="347662" y="767027"/>
                      <a:pt x="400050" y="89852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Figura a mano libera 28"/>
              <p:cNvSpPr/>
              <p:nvPr/>
            </p:nvSpPr>
            <p:spPr bwMode="auto">
              <a:xfrm>
                <a:off x="5800725" y="1727200"/>
                <a:ext cx="482600" cy="1130300"/>
              </a:xfrm>
              <a:custGeom>
                <a:avLst/>
                <a:gdLst>
                  <a:gd name="connsiteX0" fmla="*/ 0 w 482600"/>
                  <a:gd name="connsiteY0" fmla="*/ 0 h 1130300"/>
                  <a:gd name="connsiteX1" fmla="*/ 215900 w 482600"/>
                  <a:gd name="connsiteY1" fmla="*/ 485775 h 1130300"/>
                  <a:gd name="connsiteX2" fmla="*/ 409575 w 482600"/>
                  <a:gd name="connsiteY2" fmla="*/ 936625 h 1130300"/>
                  <a:gd name="connsiteX3" fmla="*/ 482600 w 482600"/>
                  <a:gd name="connsiteY3" fmla="*/ 1130300 h 1130300"/>
                </a:gdLst>
                <a:ahLst/>
                <a:cxnLst>
                  <a:cxn ang="0">
                    <a:pos x="connsiteX0" y="connsiteY0"/>
                  </a:cxn>
                  <a:cxn ang="0">
                    <a:pos x="connsiteX1" y="connsiteY1"/>
                  </a:cxn>
                  <a:cxn ang="0">
                    <a:pos x="connsiteX2" y="connsiteY2"/>
                  </a:cxn>
                  <a:cxn ang="0">
                    <a:pos x="connsiteX3" y="connsiteY3"/>
                  </a:cxn>
                </a:cxnLst>
                <a:rect l="l" t="t" r="r" b="b"/>
                <a:pathLst>
                  <a:path w="482600" h="1130300">
                    <a:moveTo>
                      <a:pt x="0" y="0"/>
                    </a:moveTo>
                    <a:cubicBezTo>
                      <a:pt x="73819" y="164835"/>
                      <a:pt x="147638" y="329671"/>
                      <a:pt x="215900" y="485775"/>
                    </a:cubicBezTo>
                    <a:cubicBezTo>
                      <a:pt x="284162" y="641879"/>
                      <a:pt x="365125" y="829204"/>
                      <a:pt x="409575" y="936625"/>
                    </a:cubicBezTo>
                    <a:cubicBezTo>
                      <a:pt x="454025" y="1044046"/>
                      <a:pt x="468312" y="1087173"/>
                      <a:pt x="482600" y="11303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5" name="Figura a mano libera 34"/>
              <p:cNvSpPr/>
              <p:nvPr/>
            </p:nvSpPr>
            <p:spPr bwMode="auto">
              <a:xfrm>
                <a:off x="5965825" y="1733550"/>
                <a:ext cx="603250" cy="1422400"/>
              </a:xfrm>
              <a:custGeom>
                <a:avLst/>
                <a:gdLst>
                  <a:gd name="connsiteX0" fmla="*/ 0 w 603250"/>
                  <a:gd name="connsiteY0" fmla="*/ 0 h 1422400"/>
                  <a:gd name="connsiteX1" fmla="*/ 200025 w 603250"/>
                  <a:gd name="connsiteY1" fmla="*/ 434975 h 1422400"/>
                  <a:gd name="connsiteX2" fmla="*/ 422275 w 603250"/>
                  <a:gd name="connsiteY2" fmla="*/ 958850 h 1422400"/>
                  <a:gd name="connsiteX3" fmla="*/ 603250 w 603250"/>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603250" h="1422400">
                    <a:moveTo>
                      <a:pt x="0" y="0"/>
                    </a:moveTo>
                    <a:cubicBezTo>
                      <a:pt x="64823" y="137583"/>
                      <a:pt x="129646" y="275167"/>
                      <a:pt x="200025" y="434975"/>
                    </a:cubicBezTo>
                    <a:cubicBezTo>
                      <a:pt x="270404" y="594783"/>
                      <a:pt x="355071" y="794279"/>
                      <a:pt x="422275" y="958850"/>
                    </a:cubicBezTo>
                    <a:cubicBezTo>
                      <a:pt x="489479" y="1123421"/>
                      <a:pt x="546364" y="1272910"/>
                      <a:pt x="603250" y="14224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6" name="Figura a mano libera 35"/>
              <p:cNvSpPr/>
              <p:nvPr/>
            </p:nvSpPr>
            <p:spPr bwMode="auto">
              <a:xfrm>
                <a:off x="6124575" y="1730375"/>
                <a:ext cx="739775" cy="1831975"/>
              </a:xfrm>
              <a:custGeom>
                <a:avLst/>
                <a:gdLst>
                  <a:gd name="connsiteX0" fmla="*/ 0 w 739775"/>
                  <a:gd name="connsiteY0" fmla="*/ 0 h 1831975"/>
                  <a:gd name="connsiteX1" fmla="*/ 190500 w 739775"/>
                  <a:gd name="connsiteY1" fmla="*/ 415925 h 1831975"/>
                  <a:gd name="connsiteX2" fmla="*/ 454025 w 739775"/>
                  <a:gd name="connsiteY2" fmla="*/ 1041400 h 1831975"/>
                  <a:gd name="connsiteX3" fmla="*/ 609600 w 739775"/>
                  <a:gd name="connsiteY3" fmla="*/ 1447800 h 1831975"/>
                  <a:gd name="connsiteX4" fmla="*/ 739775 w 739775"/>
                  <a:gd name="connsiteY4" fmla="*/ 1831975 h 183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75" h="1831975">
                    <a:moveTo>
                      <a:pt x="0" y="0"/>
                    </a:moveTo>
                    <a:cubicBezTo>
                      <a:pt x="57414" y="121179"/>
                      <a:pt x="114829" y="242358"/>
                      <a:pt x="190500" y="415925"/>
                    </a:cubicBezTo>
                    <a:cubicBezTo>
                      <a:pt x="266171" y="589492"/>
                      <a:pt x="384175" y="869421"/>
                      <a:pt x="454025" y="1041400"/>
                    </a:cubicBezTo>
                    <a:cubicBezTo>
                      <a:pt x="523875" y="1213379"/>
                      <a:pt x="561975" y="1316038"/>
                      <a:pt x="609600" y="1447800"/>
                    </a:cubicBezTo>
                    <a:cubicBezTo>
                      <a:pt x="657225" y="1579562"/>
                      <a:pt x="698500" y="1705768"/>
                      <a:pt x="739775" y="18319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8" name="Figura a mano libera 37"/>
              <p:cNvSpPr/>
              <p:nvPr/>
            </p:nvSpPr>
            <p:spPr bwMode="auto">
              <a:xfrm>
                <a:off x="6276975" y="1724025"/>
                <a:ext cx="923925" cy="2405063"/>
              </a:xfrm>
              <a:custGeom>
                <a:avLst/>
                <a:gdLst>
                  <a:gd name="connsiteX0" fmla="*/ 0 w 923925"/>
                  <a:gd name="connsiteY0" fmla="*/ 0 h 2405063"/>
                  <a:gd name="connsiteX1" fmla="*/ 214313 w 923925"/>
                  <a:gd name="connsiteY1" fmla="*/ 452438 h 2405063"/>
                  <a:gd name="connsiteX2" fmla="*/ 466725 w 923925"/>
                  <a:gd name="connsiteY2" fmla="*/ 1071563 h 2405063"/>
                  <a:gd name="connsiteX3" fmla="*/ 733425 w 923925"/>
                  <a:gd name="connsiteY3" fmla="*/ 1800225 h 2405063"/>
                  <a:gd name="connsiteX4" fmla="*/ 923925 w 923925"/>
                  <a:gd name="connsiteY4" fmla="*/ 2405063 h 24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2405063">
                    <a:moveTo>
                      <a:pt x="0" y="0"/>
                    </a:moveTo>
                    <a:cubicBezTo>
                      <a:pt x="68263" y="136922"/>
                      <a:pt x="136526" y="273844"/>
                      <a:pt x="214313" y="452438"/>
                    </a:cubicBezTo>
                    <a:cubicBezTo>
                      <a:pt x="292100" y="631032"/>
                      <a:pt x="380206" y="846932"/>
                      <a:pt x="466725" y="1071563"/>
                    </a:cubicBezTo>
                    <a:cubicBezTo>
                      <a:pt x="553244" y="1296194"/>
                      <a:pt x="657225" y="1577975"/>
                      <a:pt x="733425" y="1800225"/>
                    </a:cubicBezTo>
                    <a:cubicBezTo>
                      <a:pt x="809625" y="2022475"/>
                      <a:pt x="866775" y="2213769"/>
                      <a:pt x="923925" y="2405063"/>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0" name="Figura a mano libera 39"/>
              <p:cNvSpPr/>
              <p:nvPr/>
            </p:nvSpPr>
            <p:spPr bwMode="auto">
              <a:xfrm>
                <a:off x="6419850" y="1719263"/>
                <a:ext cx="1081088" cy="2976562"/>
              </a:xfrm>
              <a:custGeom>
                <a:avLst/>
                <a:gdLst>
                  <a:gd name="connsiteX0" fmla="*/ 0 w 1081088"/>
                  <a:gd name="connsiteY0" fmla="*/ 0 h 2976562"/>
                  <a:gd name="connsiteX1" fmla="*/ 285750 w 1081088"/>
                  <a:gd name="connsiteY1" fmla="*/ 628650 h 2976562"/>
                  <a:gd name="connsiteX2" fmla="*/ 638175 w 1081088"/>
                  <a:gd name="connsiteY2" fmla="*/ 1519237 h 2976562"/>
                  <a:gd name="connsiteX3" fmla="*/ 876300 w 1081088"/>
                  <a:gd name="connsiteY3" fmla="*/ 2243137 h 2976562"/>
                  <a:gd name="connsiteX4" fmla="*/ 1014413 w 1081088"/>
                  <a:gd name="connsiteY4" fmla="*/ 2671762 h 2976562"/>
                  <a:gd name="connsiteX5" fmla="*/ 1081088 w 1081088"/>
                  <a:gd name="connsiteY5" fmla="*/ 2976562 h 29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088" h="2976562">
                    <a:moveTo>
                      <a:pt x="0" y="0"/>
                    </a:moveTo>
                    <a:cubicBezTo>
                      <a:pt x="89694" y="187722"/>
                      <a:pt x="179388" y="375444"/>
                      <a:pt x="285750" y="628650"/>
                    </a:cubicBezTo>
                    <a:cubicBezTo>
                      <a:pt x="392113" y="881856"/>
                      <a:pt x="539750" y="1250156"/>
                      <a:pt x="638175" y="1519237"/>
                    </a:cubicBezTo>
                    <a:cubicBezTo>
                      <a:pt x="736600" y="1788318"/>
                      <a:pt x="813594" y="2051050"/>
                      <a:pt x="876300" y="2243137"/>
                    </a:cubicBezTo>
                    <a:cubicBezTo>
                      <a:pt x="939006" y="2435225"/>
                      <a:pt x="980282" y="2549525"/>
                      <a:pt x="1014413" y="2671762"/>
                    </a:cubicBezTo>
                    <a:cubicBezTo>
                      <a:pt x="1048544" y="2794000"/>
                      <a:pt x="1064816" y="2885281"/>
                      <a:pt x="1081088" y="2976562"/>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1" name="Figura a mano libera 40"/>
              <p:cNvSpPr/>
              <p:nvPr/>
            </p:nvSpPr>
            <p:spPr bwMode="auto">
              <a:xfrm>
                <a:off x="6572250" y="1733550"/>
                <a:ext cx="1225550" cy="3613150"/>
              </a:xfrm>
              <a:custGeom>
                <a:avLst/>
                <a:gdLst>
                  <a:gd name="connsiteX0" fmla="*/ 0 w 1225550"/>
                  <a:gd name="connsiteY0" fmla="*/ 0 h 3613150"/>
                  <a:gd name="connsiteX1" fmla="*/ 342900 w 1225550"/>
                  <a:gd name="connsiteY1" fmla="*/ 762000 h 3613150"/>
                  <a:gd name="connsiteX2" fmla="*/ 749300 w 1225550"/>
                  <a:gd name="connsiteY2" fmla="*/ 1841500 h 3613150"/>
                  <a:gd name="connsiteX3" fmla="*/ 984250 w 1225550"/>
                  <a:gd name="connsiteY3" fmla="*/ 2578100 h 3613150"/>
                  <a:gd name="connsiteX4" fmla="*/ 1136650 w 1225550"/>
                  <a:gd name="connsiteY4" fmla="*/ 3194050 h 3613150"/>
                  <a:gd name="connsiteX5" fmla="*/ 1225550 w 1225550"/>
                  <a:gd name="connsiteY5" fmla="*/ 3613150 h 36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3613150">
                    <a:moveTo>
                      <a:pt x="0" y="0"/>
                    </a:moveTo>
                    <a:cubicBezTo>
                      <a:pt x="109008" y="227541"/>
                      <a:pt x="218017" y="455083"/>
                      <a:pt x="342900" y="762000"/>
                    </a:cubicBezTo>
                    <a:cubicBezTo>
                      <a:pt x="467783" y="1068917"/>
                      <a:pt x="642408" y="1538817"/>
                      <a:pt x="749300" y="1841500"/>
                    </a:cubicBezTo>
                    <a:cubicBezTo>
                      <a:pt x="856192" y="2144183"/>
                      <a:pt x="919692" y="2352675"/>
                      <a:pt x="984250" y="2578100"/>
                    </a:cubicBezTo>
                    <a:cubicBezTo>
                      <a:pt x="1048808" y="2803525"/>
                      <a:pt x="1096433" y="3021542"/>
                      <a:pt x="1136650" y="3194050"/>
                    </a:cubicBezTo>
                    <a:cubicBezTo>
                      <a:pt x="1176867" y="3366558"/>
                      <a:pt x="1201208" y="3489854"/>
                      <a:pt x="1225550" y="36131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2" name="Figura a mano libera 41"/>
              <p:cNvSpPr/>
              <p:nvPr/>
            </p:nvSpPr>
            <p:spPr bwMode="auto">
              <a:xfrm>
                <a:off x="6705600" y="1727200"/>
                <a:ext cx="1301750" cy="3956050"/>
              </a:xfrm>
              <a:custGeom>
                <a:avLst/>
                <a:gdLst>
                  <a:gd name="connsiteX0" fmla="*/ 0 w 1301750"/>
                  <a:gd name="connsiteY0" fmla="*/ 0 h 3956050"/>
                  <a:gd name="connsiteX1" fmla="*/ 336550 w 1301750"/>
                  <a:gd name="connsiteY1" fmla="*/ 755650 h 3956050"/>
                  <a:gd name="connsiteX2" fmla="*/ 685800 w 1301750"/>
                  <a:gd name="connsiteY2" fmla="*/ 1638300 h 3956050"/>
                  <a:gd name="connsiteX3" fmla="*/ 952500 w 1301750"/>
                  <a:gd name="connsiteY3" fmla="*/ 2508250 h 3956050"/>
                  <a:gd name="connsiteX4" fmla="*/ 1136650 w 1301750"/>
                  <a:gd name="connsiteY4" fmla="*/ 3194050 h 3956050"/>
                  <a:gd name="connsiteX5" fmla="*/ 1301750 w 1301750"/>
                  <a:gd name="connsiteY5" fmla="*/ 3956050 h 39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750" h="3956050">
                    <a:moveTo>
                      <a:pt x="0" y="0"/>
                    </a:moveTo>
                    <a:cubicBezTo>
                      <a:pt x="111125" y="241300"/>
                      <a:pt x="222250" y="482600"/>
                      <a:pt x="336550" y="755650"/>
                    </a:cubicBezTo>
                    <a:cubicBezTo>
                      <a:pt x="450850" y="1028700"/>
                      <a:pt x="583142" y="1346200"/>
                      <a:pt x="685800" y="1638300"/>
                    </a:cubicBezTo>
                    <a:cubicBezTo>
                      <a:pt x="788458" y="1930400"/>
                      <a:pt x="877358" y="2248958"/>
                      <a:pt x="952500" y="2508250"/>
                    </a:cubicBezTo>
                    <a:cubicBezTo>
                      <a:pt x="1027642" y="2767542"/>
                      <a:pt x="1078442" y="2952750"/>
                      <a:pt x="1136650" y="3194050"/>
                    </a:cubicBezTo>
                    <a:cubicBezTo>
                      <a:pt x="1194858" y="3435350"/>
                      <a:pt x="1248304" y="3695700"/>
                      <a:pt x="1301750" y="39560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Figura a mano libera 42"/>
              <p:cNvSpPr/>
              <p:nvPr/>
            </p:nvSpPr>
            <p:spPr bwMode="auto">
              <a:xfrm>
                <a:off x="6838950" y="1727200"/>
                <a:ext cx="1270000" cy="3816350"/>
              </a:xfrm>
              <a:custGeom>
                <a:avLst/>
                <a:gdLst>
                  <a:gd name="connsiteX0" fmla="*/ 0 w 1270000"/>
                  <a:gd name="connsiteY0" fmla="*/ 0 h 3816350"/>
                  <a:gd name="connsiteX1" fmla="*/ 273050 w 1270000"/>
                  <a:gd name="connsiteY1" fmla="*/ 596900 h 3816350"/>
                  <a:gd name="connsiteX2" fmla="*/ 603250 w 1270000"/>
                  <a:gd name="connsiteY2" fmla="*/ 1428750 h 3816350"/>
                  <a:gd name="connsiteX3" fmla="*/ 908050 w 1270000"/>
                  <a:gd name="connsiteY3" fmla="*/ 2355850 h 3816350"/>
                  <a:gd name="connsiteX4" fmla="*/ 1200150 w 1270000"/>
                  <a:gd name="connsiteY4" fmla="*/ 3448050 h 3816350"/>
                  <a:gd name="connsiteX5" fmla="*/ 1270000 w 1270000"/>
                  <a:gd name="connsiteY5" fmla="*/ 381635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16350">
                    <a:moveTo>
                      <a:pt x="0" y="0"/>
                    </a:moveTo>
                    <a:cubicBezTo>
                      <a:pt x="86254" y="179387"/>
                      <a:pt x="172508" y="358775"/>
                      <a:pt x="273050" y="596900"/>
                    </a:cubicBezTo>
                    <a:cubicBezTo>
                      <a:pt x="373592" y="835025"/>
                      <a:pt x="497417" y="1135592"/>
                      <a:pt x="603250" y="1428750"/>
                    </a:cubicBezTo>
                    <a:cubicBezTo>
                      <a:pt x="709083" y="1721908"/>
                      <a:pt x="808567" y="2019300"/>
                      <a:pt x="908050" y="2355850"/>
                    </a:cubicBezTo>
                    <a:cubicBezTo>
                      <a:pt x="1007533" y="2692400"/>
                      <a:pt x="1139825" y="3204633"/>
                      <a:pt x="1200150" y="3448050"/>
                    </a:cubicBezTo>
                    <a:cubicBezTo>
                      <a:pt x="1260475" y="3691467"/>
                      <a:pt x="1265237" y="3753908"/>
                      <a:pt x="1270000" y="38163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Figura a mano libera 43"/>
              <p:cNvSpPr/>
              <p:nvPr/>
            </p:nvSpPr>
            <p:spPr bwMode="auto">
              <a:xfrm>
                <a:off x="6965950" y="1733550"/>
                <a:ext cx="1282700" cy="3867150"/>
              </a:xfrm>
              <a:custGeom>
                <a:avLst/>
                <a:gdLst>
                  <a:gd name="connsiteX0" fmla="*/ 0 w 1282700"/>
                  <a:gd name="connsiteY0" fmla="*/ 0 h 3867150"/>
                  <a:gd name="connsiteX1" fmla="*/ 368300 w 1282700"/>
                  <a:gd name="connsiteY1" fmla="*/ 819150 h 3867150"/>
                  <a:gd name="connsiteX2" fmla="*/ 654050 w 1282700"/>
                  <a:gd name="connsiteY2" fmla="*/ 1581150 h 3867150"/>
                  <a:gd name="connsiteX3" fmla="*/ 920750 w 1282700"/>
                  <a:gd name="connsiteY3" fmla="*/ 2381250 h 3867150"/>
                  <a:gd name="connsiteX4" fmla="*/ 1181100 w 1282700"/>
                  <a:gd name="connsiteY4" fmla="*/ 3365500 h 3867150"/>
                  <a:gd name="connsiteX5" fmla="*/ 1282700 w 1282700"/>
                  <a:gd name="connsiteY5" fmla="*/ 38671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67150">
                    <a:moveTo>
                      <a:pt x="0" y="0"/>
                    </a:moveTo>
                    <a:cubicBezTo>
                      <a:pt x="129646" y="277812"/>
                      <a:pt x="259292" y="555625"/>
                      <a:pt x="368300" y="819150"/>
                    </a:cubicBezTo>
                    <a:cubicBezTo>
                      <a:pt x="477308" y="1082675"/>
                      <a:pt x="561975" y="1320800"/>
                      <a:pt x="654050" y="1581150"/>
                    </a:cubicBezTo>
                    <a:cubicBezTo>
                      <a:pt x="746125" y="1841500"/>
                      <a:pt x="832908" y="2083858"/>
                      <a:pt x="920750" y="2381250"/>
                    </a:cubicBezTo>
                    <a:cubicBezTo>
                      <a:pt x="1008592" y="2678642"/>
                      <a:pt x="1120775" y="3117850"/>
                      <a:pt x="1181100" y="3365500"/>
                    </a:cubicBezTo>
                    <a:cubicBezTo>
                      <a:pt x="1241425" y="3613150"/>
                      <a:pt x="1262062" y="3740150"/>
                      <a:pt x="1282700" y="38671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Figura a mano libera 44"/>
              <p:cNvSpPr/>
              <p:nvPr/>
            </p:nvSpPr>
            <p:spPr bwMode="auto">
              <a:xfrm>
                <a:off x="7086600" y="1733550"/>
                <a:ext cx="1276350" cy="3860800"/>
              </a:xfrm>
              <a:custGeom>
                <a:avLst/>
                <a:gdLst>
                  <a:gd name="connsiteX0" fmla="*/ 0 w 1276350"/>
                  <a:gd name="connsiteY0" fmla="*/ 0 h 3860800"/>
                  <a:gd name="connsiteX1" fmla="*/ 285750 w 1276350"/>
                  <a:gd name="connsiteY1" fmla="*/ 622300 h 3860800"/>
                  <a:gd name="connsiteX2" fmla="*/ 615950 w 1276350"/>
                  <a:gd name="connsiteY2" fmla="*/ 1460500 h 3860800"/>
                  <a:gd name="connsiteX3" fmla="*/ 869950 w 1276350"/>
                  <a:gd name="connsiteY3" fmla="*/ 2235200 h 3860800"/>
                  <a:gd name="connsiteX4" fmla="*/ 1073150 w 1276350"/>
                  <a:gd name="connsiteY4" fmla="*/ 2952750 h 3860800"/>
                  <a:gd name="connsiteX5" fmla="*/ 1276350 w 1276350"/>
                  <a:gd name="connsiteY5" fmla="*/ 386080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350" h="3860800">
                    <a:moveTo>
                      <a:pt x="0" y="0"/>
                    </a:moveTo>
                    <a:cubicBezTo>
                      <a:pt x="91546" y="189441"/>
                      <a:pt x="183092" y="378883"/>
                      <a:pt x="285750" y="622300"/>
                    </a:cubicBezTo>
                    <a:cubicBezTo>
                      <a:pt x="388408" y="865717"/>
                      <a:pt x="518583" y="1191683"/>
                      <a:pt x="615950" y="1460500"/>
                    </a:cubicBezTo>
                    <a:cubicBezTo>
                      <a:pt x="713317" y="1729317"/>
                      <a:pt x="793750" y="1986492"/>
                      <a:pt x="869950" y="2235200"/>
                    </a:cubicBezTo>
                    <a:cubicBezTo>
                      <a:pt x="946150" y="2483908"/>
                      <a:pt x="1005417" y="2681817"/>
                      <a:pt x="1073150" y="2952750"/>
                    </a:cubicBezTo>
                    <a:cubicBezTo>
                      <a:pt x="1140883" y="3223683"/>
                      <a:pt x="1208616" y="3542241"/>
                      <a:pt x="1276350" y="38608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6" name="Figura a mano libera 45"/>
              <p:cNvSpPr/>
              <p:nvPr/>
            </p:nvSpPr>
            <p:spPr bwMode="auto">
              <a:xfrm>
                <a:off x="7207250" y="1733550"/>
                <a:ext cx="1270000" cy="3854450"/>
              </a:xfrm>
              <a:custGeom>
                <a:avLst/>
                <a:gdLst>
                  <a:gd name="connsiteX0" fmla="*/ 0 w 1270000"/>
                  <a:gd name="connsiteY0" fmla="*/ 0 h 3854450"/>
                  <a:gd name="connsiteX1" fmla="*/ 260350 w 1270000"/>
                  <a:gd name="connsiteY1" fmla="*/ 596900 h 3854450"/>
                  <a:gd name="connsiteX2" fmla="*/ 730250 w 1270000"/>
                  <a:gd name="connsiteY2" fmla="*/ 1778000 h 3854450"/>
                  <a:gd name="connsiteX3" fmla="*/ 996950 w 1270000"/>
                  <a:gd name="connsiteY3" fmla="*/ 2673350 h 3854450"/>
                  <a:gd name="connsiteX4" fmla="*/ 1212850 w 1270000"/>
                  <a:gd name="connsiteY4" fmla="*/ 3549650 h 3854450"/>
                  <a:gd name="connsiteX5" fmla="*/ 1270000 w 12700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000" h="3854450">
                    <a:moveTo>
                      <a:pt x="0" y="0"/>
                    </a:moveTo>
                    <a:cubicBezTo>
                      <a:pt x="69321" y="150283"/>
                      <a:pt x="138642" y="300567"/>
                      <a:pt x="260350" y="596900"/>
                    </a:cubicBezTo>
                    <a:cubicBezTo>
                      <a:pt x="382058" y="893233"/>
                      <a:pt x="607483" y="1431925"/>
                      <a:pt x="730250" y="1778000"/>
                    </a:cubicBezTo>
                    <a:cubicBezTo>
                      <a:pt x="853017" y="2124075"/>
                      <a:pt x="916517" y="2378075"/>
                      <a:pt x="996950" y="2673350"/>
                    </a:cubicBezTo>
                    <a:cubicBezTo>
                      <a:pt x="1077383" y="2968625"/>
                      <a:pt x="1167342" y="3352800"/>
                      <a:pt x="1212850" y="3549650"/>
                    </a:cubicBezTo>
                    <a:cubicBezTo>
                      <a:pt x="1258358" y="3746500"/>
                      <a:pt x="1264179" y="3800475"/>
                      <a:pt x="12700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7" name="Figura a mano libera 46"/>
              <p:cNvSpPr/>
              <p:nvPr/>
            </p:nvSpPr>
            <p:spPr bwMode="auto">
              <a:xfrm>
                <a:off x="7315200" y="1733550"/>
                <a:ext cx="1282700" cy="3854450"/>
              </a:xfrm>
              <a:custGeom>
                <a:avLst/>
                <a:gdLst>
                  <a:gd name="connsiteX0" fmla="*/ 0 w 1282700"/>
                  <a:gd name="connsiteY0" fmla="*/ 0 h 3854450"/>
                  <a:gd name="connsiteX1" fmla="*/ 228600 w 1282700"/>
                  <a:gd name="connsiteY1" fmla="*/ 482600 h 3854450"/>
                  <a:gd name="connsiteX2" fmla="*/ 615950 w 1282700"/>
                  <a:gd name="connsiteY2" fmla="*/ 1479550 h 3854450"/>
                  <a:gd name="connsiteX3" fmla="*/ 914400 w 1282700"/>
                  <a:gd name="connsiteY3" fmla="*/ 2368550 h 3854450"/>
                  <a:gd name="connsiteX4" fmla="*/ 1162050 w 1282700"/>
                  <a:gd name="connsiteY4" fmla="*/ 3327400 h 3854450"/>
                  <a:gd name="connsiteX5" fmla="*/ 1282700 w 1282700"/>
                  <a:gd name="connsiteY5" fmla="*/ 3854450 h 385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700" h="3854450">
                    <a:moveTo>
                      <a:pt x="0" y="0"/>
                    </a:moveTo>
                    <a:cubicBezTo>
                      <a:pt x="62971" y="118004"/>
                      <a:pt x="125942" y="236008"/>
                      <a:pt x="228600" y="482600"/>
                    </a:cubicBezTo>
                    <a:cubicBezTo>
                      <a:pt x="331258" y="729192"/>
                      <a:pt x="501650" y="1165225"/>
                      <a:pt x="615950" y="1479550"/>
                    </a:cubicBezTo>
                    <a:cubicBezTo>
                      <a:pt x="730250" y="1793875"/>
                      <a:pt x="823383" y="2060575"/>
                      <a:pt x="914400" y="2368550"/>
                    </a:cubicBezTo>
                    <a:cubicBezTo>
                      <a:pt x="1005417" y="2676525"/>
                      <a:pt x="1100667" y="3079750"/>
                      <a:pt x="1162050" y="3327400"/>
                    </a:cubicBezTo>
                    <a:cubicBezTo>
                      <a:pt x="1223433" y="3575050"/>
                      <a:pt x="1253066" y="3714750"/>
                      <a:pt x="1282700" y="385445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8" name="Figura a mano libera 47"/>
              <p:cNvSpPr/>
              <p:nvPr/>
            </p:nvSpPr>
            <p:spPr bwMode="auto">
              <a:xfrm>
                <a:off x="7429500" y="1739900"/>
                <a:ext cx="1193800" cy="3448050"/>
              </a:xfrm>
              <a:custGeom>
                <a:avLst/>
                <a:gdLst>
                  <a:gd name="connsiteX0" fmla="*/ 0 w 1193800"/>
                  <a:gd name="connsiteY0" fmla="*/ 0 h 3448050"/>
                  <a:gd name="connsiteX1" fmla="*/ 336550 w 1193800"/>
                  <a:gd name="connsiteY1" fmla="*/ 768350 h 3448050"/>
                  <a:gd name="connsiteX2" fmla="*/ 679450 w 1193800"/>
                  <a:gd name="connsiteY2" fmla="*/ 1644650 h 3448050"/>
                  <a:gd name="connsiteX3" fmla="*/ 908050 w 1193800"/>
                  <a:gd name="connsiteY3" fmla="*/ 2343150 h 3448050"/>
                  <a:gd name="connsiteX4" fmla="*/ 1073150 w 1193800"/>
                  <a:gd name="connsiteY4" fmla="*/ 2940050 h 3448050"/>
                  <a:gd name="connsiteX5" fmla="*/ 1193800 w 1193800"/>
                  <a:gd name="connsiteY5" fmla="*/ 344805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800" h="3448050">
                    <a:moveTo>
                      <a:pt x="0" y="0"/>
                    </a:moveTo>
                    <a:cubicBezTo>
                      <a:pt x="111654" y="247121"/>
                      <a:pt x="223308" y="494242"/>
                      <a:pt x="336550" y="768350"/>
                    </a:cubicBezTo>
                    <a:cubicBezTo>
                      <a:pt x="449792" y="1042458"/>
                      <a:pt x="584200" y="1382183"/>
                      <a:pt x="679450" y="1644650"/>
                    </a:cubicBezTo>
                    <a:cubicBezTo>
                      <a:pt x="774700" y="1907117"/>
                      <a:pt x="842433" y="2127250"/>
                      <a:pt x="908050" y="2343150"/>
                    </a:cubicBezTo>
                    <a:cubicBezTo>
                      <a:pt x="973667" y="2559050"/>
                      <a:pt x="1025525" y="2755900"/>
                      <a:pt x="1073150" y="2940050"/>
                    </a:cubicBezTo>
                    <a:cubicBezTo>
                      <a:pt x="1120775" y="3124200"/>
                      <a:pt x="1157287" y="3286125"/>
                      <a:pt x="1193800" y="3448050"/>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igura a mano libera 48"/>
              <p:cNvSpPr/>
              <p:nvPr/>
            </p:nvSpPr>
            <p:spPr bwMode="auto">
              <a:xfrm>
                <a:off x="5276850" y="1730375"/>
                <a:ext cx="282575" cy="635000"/>
              </a:xfrm>
              <a:custGeom>
                <a:avLst/>
                <a:gdLst>
                  <a:gd name="connsiteX0" fmla="*/ 0 w 282575"/>
                  <a:gd name="connsiteY0" fmla="*/ 0 h 635000"/>
                  <a:gd name="connsiteX1" fmla="*/ 152400 w 282575"/>
                  <a:gd name="connsiteY1" fmla="*/ 327025 h 635000"/>
                  <a:gd name="connsiteX2" fmla="*/ 282575 w 282575"/>
                  <a:gd name="connsiteY2" fmla="*/ 635000 h 635000"/>
                </a:gdLst>
                <a:ahLst/>
                <a:cxnLst>
                  <a:cxn ang="0">
                    <a:pos x="connsiteX0" y="connsiteY0"/>
                  </a:cxn>
                  <a:cxn ang="0">
                    <a:pos x="connsiteX1" y="connsiteY1"/>
                  </a:cxn>
                  <a:cxn ang="0">
                    <a:pos x="connsiteX2" y="connsiteY2"/>
                  </a:cxn>
                </a:cxnLst>
                <a:rect l="l" t="t" r="r" b="b"/>
                <a:pathLst>
                  <a:path w="282575" h="635000">
                    <a:moveTo>
                      <a:pt x="0" y="0"/>
                    </a:moveTo>
                    <a:cubicBezTo>
                      <a:pt x="52652" y="110596"/>
                      <a:pt x="105304" y="221192"/>
                      <a:pt x="152400" y="327025"/>
                    </a:cubicBezTo>
                    <a:cubicBezTo>
                      <a:pt x="199496" y="432858"/>
                      <a:pt x="241035" y="533929"/>
                      <a:pt x="282575" y="6350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Figura a mano libera 49"/>
              <p:cNvSpPr/>
              <p:nvPr/>
            </p:nvSpPr>
            <p:spPr bwMode="auto">
              <a:xfrm>
                <a:off x="5095875" y="1733550"/>
                <a:ext cx="228600" cy="523875"/>
              </a:xfrm>
              <a:custGeom>
                <a:avLst/>
                <a:gdLst>
                  <a:gd name="connsiteX0" fmla="*/ 0 w 228600"/>
                  <a:gd name="connsiteY0" fmla="*/ 0 h 523875"/>
                  <a:gd name="connsiteX1" fmla="*/ 136525 w 228600"/>
                  <a:gd name="connsiteY1" fmla="*/ 257175 h 523875"/>
                  <a:gd name="connsiteX2" fmla="*/ 228600 w 228600"/>
                  <a:gd name="connsiteY2" fmla="*/ 523875 h 523875"/>
                </a:gdLst>
                <a:ahLst/>
                <a:cxnLst>
                  <a:cxn ang="0">
                    <a:pos x="connsiteX0" y="connsiteY0"/>
                  </a:cxn>
                  <a:cxn ang="0">
                    <a:pos x="connsiteX1" y="connsiteY1"/>
                  </a:cxn>
                  <a:cxn ang="0">
                    <a:pos x="connsiteX2" y="connsiteY2"/>
                  </a:cxn>
                </a:cxnLst>
                <a:rect l="l" t="t" r="r" b="b"/>
                <a:pathLst>
                  <a:path w="228600" h="523875">
                    <a:moveTo>
                      <a:pt x="0" y="0"/>
                    </a:moveTo>
                    <a:cubicBezTo>
                      <a:pt x="49212" y="84931"/>
                      <a:pt x="98425" y="169863"/>
                      <a:pt x="136525" y="257175"/>
                    </a:cubicBezTo>
                    <a:cubicBezTo>
                      <a:pt x="174625" y="344488"/>
                      <a:pt x="201612" y="434181"/>
                      <a:pt x="228600" y="523875"/>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32" name="Figura a mano libera 31"/>
            <p:cNvSpPr/>
            <p:nvPr/>
          </p:nvSpPr>
          <p:spPr bwMode="auto">
            <a:xfrm>
              <a:off x="4838700" y="1722120"/>
              <a:ext cx="3368040" cy="4831080"/>
            </a:xfrm>
            <a:custGeom>
              <a:avLst/>
              <a:gdLst>
                <a:gd name="connsiteX0" fmla="*/ 0 w 3368040"/>
                <a:gd name="connsiteY0" fmla="*/ 0 h 4831080"/>
                <a:gd name="connsiteX1" fmla="*/ 304800 w 3368040"/>
                <a:gd name="connsiteY1" fmla="*/ 129540 h 4831080"/>
                <a:gd name="connsiteX2" fmla="*/ 403860 w 3368040"/>
                <a:gd name="connsiteY2" fmla="*/ 274320 h 4831080"/>
                <a:gd name="connsiteX3" fmla="*/ 365760 w 3368040"/>
                <a:gd name="connsiteY3" fmla="*/ 411480 h 4831080"/>
                <a:gd name="connsiteX4" fmla="*/ 289560 w 3368040"/>
                <a:gd name="connsiteY4" fmla="*/ 487680 h 4831080"/>
                <a:gd name="connsiteX5" fmla="*/ 297180 w 3368040"/>
                <a:gd name="connsiteY5" fmla="*/ 487680 h 4831080"/>
                <a:gd name="connsiteX6" fmla="*/ 693420 w 3368040"/>
                <a:gd name="connsiteY6" fmla="*/ 617220 h 4831080"/>
                <a:gd name="connsiteX7" fmla="*/ 1348740 w 3368040"/>
                <a:gd name="connsiteY7" fmla="*/ 1036320 h 4831080"/>
                <a:gd name="connsiteX8" fmla="*/ 1973580 w 3368040"/>
                <a:gd name="connsiteY8" fmla="*/ 1767840 h 4831080"/>
                <a:gd name="connsiteX9" fmla="*/ 2712720 w 3368040"/>
                <a:gd name="connsiteY9" fmla="*/ 3070860 h 4831080"/>
                <a:gd name="connsiteX10" fmla="*/ 3070860 w 3368040"/>
                <a:gd name="connsiteY10" fmla="*/ 3954780 h 4831080"/>
                <a:gd name="connsiteX11" fmla="*/ 3368040 w 3368040"/>
                <a:gd name="connsiteY11" fmla="*/ 4831080 h 4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8040" h="4831080">
                  <a:moveTo>
                    <a:pt x="0" y="0"/>
                  </a:moveTo>
                  <a:cubicBezTo>
                    <a:pt x="118745" y="41910"/>
                    <a:pt x="237490" y="83820"/>
                    <a:pt x="304800" y="129540"/>
                  </a:cubicBezTo>
                  <a:cubicBezTo>
                    <a:pt x="372110" y="175260"/>
                    <a:pt x="393700" y="227330"/>
                    <a:pt x="403860" y="274320"/>
                  </a:cubicBezTo>
                  <a:cubicBezTo>
                    <a:pt x="414020" y="321310"/>
                    <a:pt x="384810" y="375920"/>
                    <a:pt x="365760" y="411480"/>
                  </a:cubicBezTo>
                  <a:cubicBezTo>
                    <a:pt x="346710" y="447040"/>
                    <a:pt x="300990" y="474980"/>
                    <a:pt x="289560" y="487680"/>
                  </a:cubicBezTo>
                  <a:cubicBezTo>
                    <a:pt x="278130" y="500380"/>
                    <a:pt x="297180" y="487680"/>
                    <a:pt x="297180" y="487680"/>
                  </a:cubicBezTo>
                  <a:cubicBezTo>
                    <a:pt x="364490" y="509270"/>
                    <a:pt x="518160" y="525780"/>
                    <a:pt x="693420" y="617220"/>
                  </a:cubicBezTo>
                  <a:cubicBezTo>
                    <a:pt x="868680" y="708660"/>
                    <a:pt x="1135380" y="844550"/>
                    <a:pt x="1348740" y="1036320"/>
                  </a:cubicBezTo>
                  <a:cubicBezTo>
                    <a:pt x="1562100" y="1228090"/>
                    <a:pt x="1746250" y="1428750"/>
                    <a:pt x="1973580" y="1767840"/>
                  </a:cubicBezTo>
                  <a:cubicBezTo>
                    <a:pt x="2200910" y="2106930"/>
                    <a:pt x="2529840" y="2706370"/>
                    <a:pt x="2712720" y="3070860"/>
                  </a:cubicBezTo>
                  <a:cubicBezTo>
                    <a:pt x="2895600" y="3435350"/>
                    <a:pt x="2961640" y="3661410"/>
                    <a:pt x="3070860" y="3954780"/>
                  </a:cubicBezTo>
                  <a:cubicBezTo>
                    <a:pt x="3180080" y="4248150"/>
                    <a:pt x="3274060" y="4539615"/>
                    <a:pt x="3368040" y="4831080"/>
                  </a:cubicBezTo>
                </a:path>
              </a:pathLst>
            </a:custGeom>
            <a:noFill/>
            <a:ln w="38100" cap="flat" cmpd="sng" algn="ctr">
              <a:solidFill>
                <a:srgbClr val="0066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nvGrpSpPr>
            <p:cNvPr id="10" name="Gruppo 9"/>
            <p:cNvGrpSpPr/>
            <p:nvPr/>
          </p:nvGrpSpPr>
          <p:grpSpPr>
            <a:xfrm>
              <a:off x="7407273" y="1884361"/>
              <a:ext cx="396878" cy="338554"/>
              <a:chOff x="7400130" y="1884361"/>
              <a:chExt cx="396878" cy="338554"/>
            </a:xfrm>
          </p:grpSpPr>
          <p:sp>
            <p:nvSpPr>
              <p:cNvPr id="6" name="Rettangolo 5"/>
              <p:cNvSpPr/>
              <p:nvPr/>
            </p:nvSpPr>
            <p:spPr bwMode="auto">
              <a:xfrm rot="20471206">
                <a:off x="7494482" y="1951602"/>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8" name="Text Box 14"/>
              <p:cNvSpPr txBox="1">
                <a:spLocks noChangeArrowheads="1"/>
              </p:cNvSpPr>
              <p:nvPr/>
            </p:nvSpPr>
            <p:spPr bwMode="auto">
              <a:xfrm>
                <a:off x="740013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38</a:t>
                </a:r>
              </a:p>
            </p:txBody>
          </p:sp>
        </p:grpSp>
        <p:grpSp>
          <p:nvGrpSpPr>
            <p:cNvPr id="9" name="Gruppo 8"/>
            <p:cNvGrpSpPr/>
            <p:nvPr/>
          </p:nvGrpSpPr>
          <p:grpSpPr>
            <a:xfrm>
              <a:off x="6911972" y="1884361"/>
              <a:ext cx="396878" cy="338554"/>
              <a:chOff x="6911972" y="1884361"/>
              <a:chExt cx="396878" cy="338554"/>
            </a:xfrm>
          </p:grpSpPr>
          <p:sp>
            <p:nvSpPr>
              <p:cNvPr id="55" name="Rettangolo 54"/>
              <p:cNvSpPr/>
              <p:nvPr/>
            </p:nvSpPr>
            <p:spPr bwMode="auto">
              <a:xfrm rot="20471206">
                <a:off x="7034963"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9" name="Text Box 14"/>
              <p:cNvSpPr txBox="1">
                <a:spLocks noChangeArrowheads="1"/>
              </p:cNvSpPr>
              <p:nvPr/>
            </p:nvSpPr>
            <p:spPr bwMode="auto">
              <a:xfrm>
                <a:off x="6911972"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30</a:t>
                </a:r>
              </a:p>
            </p:txBody>
          </p:sp>
        </p:grpSp>
        <p:grpSp>
          <p:nvGrpSpPr>
            <p:cNvPr id="8" name="Gruppo 7"/>
            <p:cNvGrpSpPr/>
            <p:nvPr/>
          </p:nvGrpSpPr>
          <p:grpSpPr>
            <a:xfrm>
              <a:off x="6226175" y="1884361"/>
              <a:ext cx="396878" cy="338554"/>
              <a:chOff x="6226175" y="1884361"/>
              <a:chExt cx="396878" cy="338554"/>
            </a:xfrm>
          </p:grpSpPr>
          <p:sp>
            <p:nvSpPr>
              <p:cNvPr id="56" name="Rettangolo 55"/>
              <p:cNvSpPr/>
              <p:nvPr/>
            </p:nvSpPr>
            <p:spPr bwMode="auto">
              <a:xfrm rot="20471206">
                <a:off x="6377735"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0" name="Text Box 14"/>
              <p:cNvSpPr txBox="1">
                <a:spLocks noChangeArrowheads="1"/>
              </p:cNvSpPr>
              <p:nvPr/>
            </p:nvSpPr>
            <p:spPr bwMode="auto">
              <a:xfrm>
                <a:off x="6226175"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20</a:t>
                </a:r>
              </a:p>
            </p:txBody>
          </p:sp>
        </p:grpSp>
        <p:grpSp>
          <p:nvGrpSpPr>
            <p:cNvPr id="7" name="Gruppo 6"/>
            <p:cNvGrpSpPr/>
            <p:nvPr/>
          </p:nvGrpSpPr>
          <p:grpSpPr>
            <a:xfrm>
              <a:off x="5402260" y="1884361"/>
              <a:ext cx="396878" cy="338554"/>
              <a:chOff x="5402260" y="1884361"/>
              <a:chExt cx="396878" cy="338554"/>
            </a:xfrm>
          </p:grpSpPr>
          <p:sp>
            <p:nvSpPr>
              <p:cNvPr id="57" name="Rettangolo 56"/>
              <p:cNvSpPr/>
              <p:nvPr/>
            </p:nvSpPr>
            <p:spPr bwMode="auto">
              <a:xfrm rot="20471206">
                <a:off x="5529418" y="1951601"/>
                <a:ext cx="119700" cy="2312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1" name="Text Box 14"/>
              <p:cNvSpPr txBox="1">
                <a:spLocks noChangeArrowheads="1"/>
              </p:cNvSpPr>
              <p:nvPr/>
            </p:nvSpPr>
            <p:spPr bwMode="auto">
              <a:xfrm>
                <a:off x="5402260" y="1884361"/>
                <a:ext cx="396878" cy="338554"/>
              </a:xfrm>
              <a:prstGeom prst="rect">
                <a:avLst/>
              </a:prstGeom>
              <a:noFill/>
              <a:ln w="9525" algn="ctr">
                <a:noFill/>
                <a:miter lim="800000"/>
                <a:headEnd/>
                <a:tailEnd/>
              </a:ln>
              <a:effectLst/>
            </p:spPr>
            <p:txBody>
              <a:bodyPr wrap="square">
                <a:spAutoFit/>
              </a:bodyPr>
              <a:lstStyle/>
              <a:p>
                <a:pPr algn="ctr">
                  <a:spcBef>
                    <a:spcPct val="50000"/>
                  </a:spcBef>
                  <a:defRPr/>
                </a:pPr>
                <a:r>
                  <a:rPr lang="en-GB" sz="1600" b="1" dirty="0">
                    <a:solidFill>
                      <a:srgbClr val="FF0000"/>
                    </a:solidFill>
                    <a:effectLst/>
                    <a:latin typeface="Calibri" pitchFamily="34" charset="0"/>
                  </a:rPr>
                  <a:t>10</a:t>
                </a:r>
              </a:p>
            </p:txBody>
          </p:sp>
        </p:grpSp>
      </p:grpSp>
      <p:sp>
        <p:nvSpPr>
          <p:cNvPr id="73" name="CasellaDiTesto 72"/>
          <p:cNvSpPr txBox="1"/>
          <p:nvPr/>
        </p:nvSpPr>
        <p:spPr>
          <a:xfrm>
            <a:off x="0" y="1016139"/>
            <a:ext cx="3934142" cy="830997"/>
          </a:xfrm>
          <a:prstGeom prst="rect">
            <a:avLst/>
          </a:prstGeom>
          <a:noFill/>
        </p:spPr>
        <p:txBody>
          <a:bodyPr wrap="square" rtlCol="0">
            <a:spAutoFit/>
          </a:bodyPr>
          <a:lstStyle/>
          <a:p>
            <a:pPr algn="ctr"/>
            <a:r>
              <a:rPr lang="it-IT" sz="2400" b="1" dirty="0" err="1">
                <a:solidFill>
                  <a:schemeClr val="bg1"/>
                </a:solidFill>
                <a:effectLst/>
                <a:latin typeface="Calibri" panose="020F0502020204030204" pitchFamily="34" charset="0"/>
                <a:cs typeface="Calibri" panose="020F0502020204030204" pitchFamily="34" charset="0"/>
              </a:rPr>
              <a:t>P</a:t>
            </a:r>
            <a:r>
              <a:rPr lang="it-IT" sz="2400" b="1" baseline="-25000" dirty="0" err="1">
                <a:solidFill>
                  <a:schemeClr val="bg1"/>
                </a:solidFill>
                <a:effectLst/>
                <a:latin typeface="Calibri" panose="020F0502020204030204" pitchFamily="34" charset="0"/>
                <a:cs typeface="Calibri" panose="020F0502020204030204" pitchFamily="34" charset="0"/>
              </a:rPr>
              <a:t>solidus</a:t>
            </a:r>
            <a:r>
              <a:rPr lang="it-IT" sz="2400" b="1" dirty="0">
                <a:solidFill>
                  <a:schemeClr val="bg1"/>
                </a:solidFill>
                <a:effectLst/>
                <a:latin typeface="Calibri" panose="020F0502020204030204" pitchFamily="34" charset="0"/>
                <a:cs typeface="Calibri" panose="020F0502020204030204" pitchFamily="34" charset="0"/>
              </a:rPr>
              <a:t> =</a:t>
            </a:r>
          </a:p>
          <a:p>
            <a:pPr algn="ctr"/>
            <a:r>
              <a:rPr lang="it-IT" sz="2400" b="1" dirty="0">
                <a:solidFill>
                  <a:schemeClr val="bg1"/>
                </a:solidFill>
                <a:effectLst/>
                <a:latin typeface="Calibri" panose="020F0502020204030204" pitchFamily="34" charset="0"/>
                <a:cs typeface="Calibri" panose="020F0502020204030204" pitchFamily="34" charset="0"/>
              </a:rPr>
              <a:t>MgO</a:t>
            </a:r>
            <a:r>
              <a:rPr lang="it-IT" sz="2400" b="1" baseline="30000" dirty="0">
                <a:solidFill>
                  <a:schemeClr val="bg1"/>
                </a:solidFill>
                <a:effectLst/>
                <a:latin typeface="Calibri" panose="020F0502020204030204" pitchFamily="34" charset="0"/>
                <a:cs typeface="Calibri" panose="020F0502020204030204" pitchFamily="34" charset="0"/>
              </a:rPr>
              <a:t>-0.52</a:t>
            </a:r>
            <a:r>
              <a:rPr lang="it-IT" b="1" dirty="0">
                <a:solidFill>
                  <a:schemeClr val="bg1"/>
                </a:solidFill>
                <a:effectLst/>
                <a:latin typeface="Calibri" panose="020F0502020204030204" pitchFamily="34" charset="0"/>
                <a:cs typeface="Calibri" panose="020F0502020204030204" pitchFamily="34" charset="0"/>
              </a:rPr>
              <a:t> </a:t>
            </a:r>
            <a:r>
              <a:rPr lang="it-IT" sz="2400" b="1" dirty="0" err="1">
                <a:solidFill>
                  <a:schemeClr val="bg1"/>
                </a:solidFill>
                <a:effectLst/>
                <a:latin typeface="Calibri" panose="020F0502020204030204" pitchFamily="34" charset="0"/>
                <a:cs typeface="Calibri" panose="020F0502020204030204" pitchFamily="34" charset="0"/>
              </a:rPr>
              <a:t>exp</a:t>
            </a:r>
            <a:r>
              <a:rPr lang="it-IT" sz="2400" b="1" dirty="0">
                <a:solidFill>
                  <a:schemeClr val="bg1"/>
                </a:solidFill>
                <a:effectLst/>
                <a:latin typeface="Calibri" panose="020F0502020204030204" pitchFamily="34" charset="0"/>
                <a:cs typeface="Calibri" panose="020F0502020204030204" pitchFamily="34" charset="0"/>
              </a:rPr>
              <a:t>(0.13</a:t>
            </a:r>
            <a:r>
              <a:rPr lang="it-IT" b="1" dirty="0">
                <a:solidFill>
                  <a:schemeClr val="bg1"/>
                </a:solidFill>
                <a:effectLst/>
                <a:latin typeface="Calibri" panose="020F0502020204030204" pitchFamily="34" charset="0"/>
                <a:cs typeface="Calibri" panose="020F0502020204030204" pitchFamily="34" charset="0"/>
              </a:rPr>
              <a:t> </a:t>
            </a:r>
            <a:r>
              <a:rPr lang="it-IT" sz="2400" b="1" dirty="0">
                <a:solidFill>
                  <a:schemeClr val="bg1"/>
                </a:solidFill>
                <a:effectLst/>
                <a:latin typeface="Calibri" panose="020F0502020204030204" pitchFamily="34" charset="0"/>
                <a:cs typeface="Calibri" panose="020F0502020204030204" pitchFamily="34" charset="0"/>
              </a:rPr>
              <a:t>+</a:t>
            </a:r>
            <a:r>
              <a:rPr lang="it-IT" b="1" dirty="0">
                <a:solidFill>
                  <a:schemeClr val="bg1"/>
                </a:solidFill>
                <a:effectLst/>
                <a:latin typeface="Calibri" panose="020F0502020204030204" pitchFamily="34" charset="0"/>
                <a:cs typeface="Calibri" panose="020F0502020204030204" pitchFamily="34" charset="0"/>
              </a:rPr>
              <a:t> </a:t>
            </a:r>
            <a:r>
              <a:rPr lang="it-IT" sz="2400" b="1" dirty="0">
                <a:solidFill>
                  <a:schemeClr val="bg1"/>
                </a:solidFill>
                <a:effectLst/>
                <a:latin typeface="Calibri" panose="020F0502020204030204" pitchFamily="34" charset="0"/>
                <a:cs typeface="Calibri" panose="020F0502020204030204" pitchFamily="34" charset="0"/>
              </a:rPr>
              <a:t>0.15MgO)</a:t>
            </a:r>
          </a:p>
        </p:txBody>
      </p:sp>
      <p:sp>
        <p:nvSpPr>
          <p:cNvPr id="75" name="CasellaDiTesto 74"/>
          <p:cNvSpPr txBox="1"/>
          <p:nvPr/>
        </p:nvSpPr>
        <p:spPr>
          <a:xfrm>
            <a:off x="4282441" y="3759923"/>
            <a:ext cx="3124832" cy="954107"/>
          </a:xfrm>
          <a:prstGeom prst="rect">
            <a:avLst/>
          </a:prstGeom>
          <a:noFill/>
        </p:spPr>
        <p:txBody>
          <a:bodyPr wrap="square" rtlCol="0">
            <a:spAutoFit/>
          </a:bodyPr>
          <a:lstStyle/>
          <a:p>
            <a:pPr algn="ctr"/>
            <a:r>
              <a:rPr lang="en-GB" sz="2800" dirty="0">
                <a:solidFill>
                  <a:schemeClr val="tx1"/>
                </a:solidFill>
                <a:effectLst/>
                <a:latin typeface="Calibri" panose="020F0502020204030204" pitchFamily="34" charset="0"/>
                <a:cs typeface="Calibri" panose="020F0502020204030204" pitchFamily="34" charset="0"/>
              </a:rPr>
              <a:t>Conclusion:</a:t>
            </a:r>
          </a:p>
          <a:p>
            <a:pPr algn="ctr"/>
            <a:r>
              <a:rPr lang="en-GB" sz="2800" b="1" dirty="0">
                <a:solidFill>
                  <a:schemeClr val="tx1"/>
                </a:solidFill>
                <a:effectLst/>
                <a:latin typeface="Calibri" panose="020F0502020204030204" pitchFamily="34" charset="0"/>
                <a:cs typeface="Calibri" panose="020F0502020204030204" pitchFamily="34" charset="0"/>
              </a:rPr>
              <a:t>High MgO = High P</a:t>
            </a:r>
          </a:p>
        </p:txBody>
      </p:sp>
      <p:sp>
        <p:nvSpPr>
          <p:cNvPr id="22" name="Rettangolo arrotondato 21"/>
          <p:cNvSpPr/>
          <p:nvPr/>
        </p:nvSpPr>
        <p:spPr bwMode="auto">
          <a:xfrm>
            <a:off x="871538" y="3048000"/>
            <a:ext cx="757237" cy="1905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6" name="CasellaDiTesto 75"/>
          <p:cNvSpPr txBox="1"/>
          <p:nvPr/>
        </p:nvSpPr>
        <p:spPr>
          <a:xfrm>
            <a:off x="4666614" y="4679127"/>
            <a:ext cx="2623186" cy="1323439"/>
          </a:xfrm>
          <a:prstGeom prst="rect">
            <a:avLst/>
          </a:prstGeom>
          <a:noFill/>
        </p:spPr>
        <p:txBody>
          <a:bodyPr wrap="square" rtlCol="0">
            <a:spAutoFit/>
          </a:bodyPr>
          <a:lstStyle/>
          <a:p>
            <a:pPr algn="ctr">
              <a:lnSpc>
                <a:spcPts val="2400"/>
              </a:lnSpc>
            </a:pPr>
            <a:r>
              <a:rPr lang="en-GB" sz="2400" i="1" dirty="0">
                <a:solidFill>
                  <a:schemeClr val="tx1"/>
                </a:solidFill>
                <a:effectLst/>
                <a:latin typeface="Calibri" panose="020F0502020204030204" pitchFamily="34" charset="0"/>
                <a:cs typeface="Calibri" panose="020F0502020204030204" pitchFamily="34" charset="0"/>
              </a:rPr>
              <a:t>again:</a:t>
            </a:r>
          </a:p>
          <a:p>
            <a:pPr algn="ctr">
              <a:lnSpc>
                <a:spcPts val="2400"/>
              </a:lnSpc>
            </a:pPr>
            <a:r>
              <a:rPr lang="en-GB" sz="2400" i="1" dirty="0">
                <a:solidFill>
                  <a:schemeClr val="tx1"/>
                </a:solidFill>
                <a:effectLst/>
                <a:latin typeface="Calibri" panose="020F0502020204030204" pitchFamily="34" charset="0"/>
                <a:cs typeface="Calibri" panose="020F0502020204030204" pitchFamily="34" charset="0"/>
              </a:rPr>
              <a:t>valid for similar volatile-free mantle solidi only.</a:t>
            </a:r>
            <a:endParaRPr lang="en-GB" sz="2400" b="1" i="1" dirty="0">
              <a:solidFill>
                <a:schemeClr val="tx1"/>
              </a:solidFill>
              <a:effectLst/>
              <a:latin typeface="Calibri" panose="020F0502020204030204" pitchFamily="34" charset="0"/>
              <a:cs typeface="Calibri" panose="020F0502020204030204" pitchFamily="34" charset="0"/>
            </a:endParaRPr>
          </a:p>
        </p:txBody>
      </p:sp>
      <p:sp>
        <p:nvSpPr>
          <p:cNvPr id="62" name="Text Box 14"/>
          <p:cNvSpPr txBox="1">
            <a:spLocks noChangeArrowheads="1"/>
          </p:cNvSpPr>
          <p:nvPr/>
        </p:nvSpPr>
        <p:spPr bwMode="auto">
          <a:xfrm>
            <a:off x="7734300" y="1769030"/>
            <a:ext cx="1315139" cy="1015663"/>
          </a:xfrm>
          <a:prstGeom prst="rect">
            <a:avLst/>
          </a:prstGeom>
          <a:noFill/>
          <a:ln w="9525" algn="ctr">
            <a:noFill/>
            <a:miter lim="800000"/>
            <a:headEnd/>
            <a:tailEnd/>
          </a:ln>
          <a:effectLst>
            <a:outerShdw blurRad="12700" dist="12700" dir="2700000" algn="tl" rotWithShape="0">
              <a:prstClr val="black">
                <a:alpha val="95000"/>
              </a:prstClr>
            </a:outerShdw>
          </a:effectLst>
        </p:spPr>
        <p:txBody>
          <a:bodyPr wrap="square">
            <a:spAutoFit/>
          </a:bodyPr>
          <a:lstStyle/>
          <a:p>
            <a:pPr algn="ctr">
              <a:spcBef>
                <a:spcPct val="50000"/>
              </a:spcBef>
              <a:defRPr/>
            </a:pPr>
            <a:r>
              <a:rPr lang="en-GB" sz="2000" b="1" dirty="0">
                <a:solidFill>
                  <a:srgbClr val="FF0000"/>
                </a:solidFill>
                <a:effectLst/>
                <a:latin typeface="Calibri" pitchFamily="34" charset="0"/>
              </a:rPr>
              <a:t>Wt% MgO contents of melts</a:t>
            </a:r>
          </a:p>
        </p:txBody>
      </p:sp>
      <p:sp>
        <p:nvSpPr>
          <p:cNvPr id="65" name="Text Box 14"/>
          <p:cNvSpPr txBox="1">
            <a:spLocks noChangeArrowheads="1"/>
          </p:cNvSpPr>
          <p:nvPr/>
        </p:nvSpPr>
        <p:spPr bwMode="auto">
          <a:xfrm>
            <a:off x="4728256" y="5869446"/>
            <a:ext cx="3056844" cy="369332"/>
          </a:xfrm>
          <a:prstGeom prst="rect">
            <a:avLst/>
          </a:prstGeom>
          <a:noFill/>
          <a:ln w="9525" algn="ctr">
            <a:noFill/>
            <a:miter lim="800000"/>
            <a:headEnd/>
            <a:tailEnd/>
          </a:ln>
          <a:effectLst/>
        </p:spPr>
        <p:txBody>
          <a:bodyPr wrap="square">
            <a:spAutoFit/>
          </a:bodyPr>
          <a:lstStyle/>
          <a:p>
            <a:pPr>
              <a:spcBef>
                <a:spcPct val="50000"/>
              </a:spcBef>
              <a:defRPr/>
            </a:pPr>
            <a:r>
              <a:rPr lang="en-GB" b="1" dirty="0">
                <a:solidFill>
                  <a:srgbClr val="0066FF"/>
                </a:solidFill>
                <a:effectLst/>
                <a:latin typeface="Calibri" pitchFamily="34" charset="0"/>
              </a:rPr>
              <a:t>Solidus of peridotite  KR4003</a:t>
            </a:r>
          </a:p>
        </p:txBody>
      </p:sp>
      <p:sp>
        <p:nvSpPr>
          <p:cNvPr id="66" name="Figura a mano libera 65"/>
          <p:cNvSpPr/>
          <p:nvPr/>
        </p:nvSpPr>
        <p:spPr bwMode="auto">
          <a:xfrm rot="20805283" flipV="1">
            <a:off x="7602529" y="6031932"/>
            <a:ext cx="434496" cy="119659"/>
          </a:xfrm>
          <a:custGeom>
            <a:avLst/>
            <a:gdLst>
              <a:gd name="connsiteX0" fmla="*/ 0 w 901700"/>
              <a:gd name="connsiteY0" fmla="*/ 171450 h 171450"/>
              <a:gd name="connsiteX1" fmla="*/ 374650 w 901700"/>
              <a:gd name="connsiteY1" fmla="*/ 6350 h 171450"/>
              <a:gd name="connsiteX2" fmla="*/ 679450 w 901700"/>
              <a:gd name="connsiteY2" fmla="*/ 57150 h 171450"/>
              <a:gd name="connsiteX3" fmla="*/ 901700 w 901700"/>
              <a:gd name="connsiteY3" fmla="*/ 0 h 171450"/>
            </a:gdLst>
            <a:ahLst/>
            <a:cxnLst>
              <a:cxn ang="0">
                <a:pos x="connsiteX0" y="connsiteY0"/>
              </a:cxn>
              <a:cxn ang="0">
                <a:pos x="connsiteX1" y="connsiteY1"/>
              </a:cxn>
              <a:cxn ang="0">
                <a:pos x="connsiteX2" y="connsiteY2"/>
              </a:cxn>
              <a:cxn ang="0">
                <a:pos x="connsiteX3" y="connsiteY3"/>
              </a:cxn>
            </a:cxnLst>
            <a:rect l="l" t="t" r="r" b="b"/>
            <a:pathLst>
              <a:path w="901700" h="171450">
                <a:moveTo>
                  <a:pt x="0" y="171450"/>
                </a:moveTo>
                <a:cubicBezTo>
                  <a:pt x="130704" y="98425"/>
                  <a:pt x="261408" y="25400"/>
                  <a:pt x="374650" y="6350"/>
                </a:cubicBezTo>
                <a:cubicBezTo>
                  <a:pt x="487892" y="-12700"/>
                  <a:pt x="591608" y="58208"/>
                  <a:pt x="679450" y="57150"/>
                </a:cubicBezTo>
                <a:cubicBezTo>
                  <a:pt x="767292" y="56092"/>
                  <a:pt x="834496" y="28046"/>
                  <a:pt x="901700" y="0"/>
                </a:cubicBezTo>
              </a:path>
            </a:pathLst>
          </a:custGeom>
          <a:noFill/>
          <a:ln w="9525" cap="flat" cmpd="sng" algn="ctr">
            <a:solidFill>
              <a:srgbClr val="0066FF"/>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7" name="Text Box 14"/>
          <p:cNvSpPr txBox="1">
            <a:spLocks noChangeArrowheads="1"/>
          </p:cNvSpPr>
          <p:nvPr/>
        </p:nvSpPr>
        <p:spPr bwMode="auto">
          <a:xfrm>
            <a:off x="4702857" y="6265154"/>
            <a:ext cx="3040968" cy="276999"/>
          </a:xfrm>
          <a:prstGeom prst="rect">
            <a:avLst/>
          </a:prstGeom>
          <a:noFill/>
          <a:ln w="9525" algn="ctr">
            <a:noFill/>
            <a:miter lim="800000"/>
            <a:headEnd/>
            <a:tailEnd/>
          </a:ln>
          <a:effectLst/>
        </p:spPr>
        <p:txBody>
          <a:bodyPr wrap="square">
            <a:spAutoFit/>
          </a:bodyPr>
          <a:lstStyle/>
          <a:p>
            <a:pPr>
              <a:spcBef>
                <a:spcPct val="50000"/>
              </a:spcBef>
              <a:defRPr/>
            </a:pPr>
            <a:r>
              <a:rPr lang="en-GB" sz="1200" i="1" dirty="0">
                <a:solidFill>
                  <a:srgbClr val="0066FF"/>
                </a:solidFill>
                <a:effectLst/>
                <a:latin typeface="Calibri" pitchFamily="34" charset="0"/>
              </a:rPr>
              <a:t>Herzberg and Asimow, 2015 (G3, 16, 563-578)</a:t>
            </a:r>
          </a:p>
        </p:txBody>
      </p:sp>
      <p:sp>
        <p:nvSpPr>
          <p:cNvPr id="5" name="Text Box 4">
            <a:extLst>
              <a:ext uri="{FF2B5EF4-FFF2-40B4-BE49-F238E27FC236}">
                <a16:creationId xmlns:a16="http://schemas.microsoft.com/office/drawing/2014/main" id="{F04B1B9B-4AF1-7643-4D55-C21C6C7DF5BD}"/>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3483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2" grpId="0" animBg="1"/>
      <p:bldP spid="7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3016-9B1E-9617-0556-221C4919F66D}"/>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4FC1A0BA-5DFB-89AF-5762-E4561EC77E2B}"/>
              </a:ext>
            </a:extLst>
          </p:cNvPr>
          <p:cNvSpPr/>
          <p:nvPr/>
        </p:nvSpPr>
        <p:spPr>
          <a:xfrm>
            <a:off x="1" y="677182"/>
            <a:ext cx="9143999" cy="584775"/>
          </a:xfrm>
          <a:prstGeom prst="rect">
            <a:avLst/>
          </a:prstGeom>
        </p:spPr>
        <p:txBody>
          <a:bodyPr wrap="square">
            <a:spAutoFit/>
          </a:bodyPr>
          <a:lstStyle/>
          <a:p>
            <a:pPr algn="ctr"/>
            <a:r>
              <a:rPr lang="en-GB" sz="3200" dirty="0">
                <a:solidFill>
                  <a:schemeClr val="bg1"/>
                </a:solidFill>
                <a:effectLst/>
                <a:latin typeface="Calibri" panose="020F0502020204030204" pitchFamily="34" charset="0"/>
                <a:cs typeface="Calibri" panose="020F0502020204030204" pitchFamily="34" charset="0"/>
              </a:rPr>
              <a:t>To resume what described up to now:</a:t>
            </a:r>
            <a:endParaRPr lang="en-GB" sz="3200" baseline="30000" dirty="0">
              <a:solidFill>
                <a:schemeClr val="bg1"/>
              </a:solidFill>
              <a:effectLst/>
              <a:latin typeface="Calibri" panose="020F0502020204030204" pitchFamily="34" charset="0"/>
              <a:cs typeface="Calibri" panose="020F0502020204030204" pitchFamily="34" charset="0"/>
            </a:endParaRPr>
          </a:p>
        </p:txBody>
      </p:sp>
      <p:sp>
        <p:nvSpPr>
          <p:cNvPr id="12" name="Rettangolo 11">
            <a:extLst>
              <a:ext uri="{FF2B5EF4-FFF2-40B4-BE49-F238E27FC236}">
                <a16:creationId xmlns:a16="http://schemas.microsoft.com/office/drawing/2014/main" id="{FB4A4920-3351-3C74-71ED-4EAE984AFDE1}"/>
              </a:ext>
            </a:extLst>
          </p:cNvPr>
          <p:cNvSpPr/>
          <p:nvPr/>
        </p:nvSpPr>
        <p:spPr>
          <a:xfrm>
            <a:off x="284085" y="1239002"/>
            <a:ext cx="8859915" cy="5278368"/>
          </a:xfrm>
          <a:prstGeom prst="rect">
            <a:avLst/>
          </a:prstGeom>
        </p:spPr>
        <p:txBody>
          <a:bodyPr wrap="square">
            <a:spAutoFit/>
          </a:bodyPr>
          <a:lstStyle/>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1.</a:t>
            </a:r>
            <a:r>
              <a:rPr lang="en-GB" sz="2200" dirty="0">
                <a:solidFill>
                  <a:schemeClr val="bg1"/>
                </a:solidFill>
                <a:effectLst/>
                <a:latin typeface="Calibri" panose="020F0502020204030204" pitchFamily="34" charset="0"/>
                <a:cs typeface="Calibri" panose="020F0502020204030204" pitchFamily="34" charset="0"/>
              </a:rPr>
              <a:t> Tp is calculated on the adiabatic portion of the geotherm only;</a:t>
            </a:r>
          </a:p>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2.</a:t>
            </a:r>
            <a:r>
              <a:rPr lang="en-GB" sz="2200" dirty="0">
                <a:solidFill>
                  <a:schemeClr val="bg1"/>
                </a:solidFill>
                <a:effectLst/>
                <a:latin typeface="Calibri" panose="020F0502020204030204" pitchFamily="34" charset="0"/>
                <a:cs typeface="Calibri" panose="020F0502020204030204" pitchFamily="34" charset="0"/>
              </a:rPr>
              <a:t> ~90% the geotherm is considered to coincide with adiabat;</a:t>
            </a:r>
          </a:p>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3.</a:t>
            </a:r>
            <a:r>
              <a:rPr lang="en-GB" sz="2200" dirty="0">
                <a:solidFill>
                  <a:schemeClr val="bg1"/>
                </a:solidFill>
                <a:effectLst/>
                <a:latin typeface="Calibri" panose="020F0502020204030204" pitchFamily="34" charset="0"/>
                <a:cs typeface="Calibri" panose="020F0502020204030204" pitchFamily="34" charset="0"/>
              </a:rPr>
              <a:t> “Normal” or “Average” mantle is considered to have Tp ~1300 °C;</a:t>
            </a:r>
          </a:p>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4.</a:t>
            </a:r>
            <a:r>
              <a:rPr lang="en-GB" sz="2200" dirty="0">
                <a:solidFill>
                  <a:schemeClr val="bg1"/>
                </a:solidFill>
                <a:effectLst/>
                <a:latin typeface="Calibri" panose="020F0502020204030204" pitchFamily="34" charset="0"/>
                <a:cs typeface="Calibri" panose="020F0502020204030204" pitchFamily="34" charset="0"/>
              </a:rPr>
              <a:t> Any temperature excess is related to the existence of mantle plumes;</a:t>
            </a:r>
          </a:p>
          <a:p>
            <a:pPr>
              <a:lnSpc>
                <a:spcPct val="90000"/>
              </a:lnSpc>
              <a:spcAft>
                <a:spcPts val="600"/>
              </a:spcAft>
            </a:pPr>
            <a:r>
              <a:rPr lang="en-GB" sz="2200" noProof="0" dirty="0">
                <a:solidFill>
                  <a:srgbClr val="FFFF00"/>
                </a:solidFill>
                <a:effectLst/>
                <a:latin typeface="Calibri" panose="020F0502020204030204" pitchFamily="34" charset="0"/>
                <a:cs typeface="Calibri" panose="020F0502020204030204" pitchFamily="34" charset="0"/>
              </a:rPr>
              <a:t>5.</a:t>
            </a:r>
            <a:r>
              <a:rPr lang="en-GB" sz="2200" noProof="0" dirty="0">
                <a:solidFill>
                  <a:schemeClr val="bg1"/>
                </a:solidFill>
                <a:effectLst/>
                <a:latin typeface="Calibri" panose="020F0502020204030204" pitchFamily="34" charset="0"/>
                <a:cs typeface="Calibri" panose="020F0502020204030204" pitchFamily="34" charset="0"/>
              </a:rPr>
              <a:t> It is impossible to measure directly the temperature at which a mantle source</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partially</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melts</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(i.e.,</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to</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directly</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identify</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thermal</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anomalies</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in</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the</a:t>
            </a:r>
            <a:r>
              <a:rPr lang="en-GB" noProof="0" dirty="0">
                <a:solidFill>
                  <a:schemeClr val="bg1"/>
                </a:solidFill>
                <a:effectLst/>
                <a:latin typeface="Calibri" panose="020F0502020204030204" pitchFamily="34" charset="0"/>
                <a:cs typeface="Calibri" panose="020F0502020204030204" pitchFamily="34" charset="0"/>
              </a:rPr>
              <a:t> </a:t>
            </a:r>
            <a:r>
              <a:rPr lang="en-GB" sz="2200" noProof="0" dirty="0">
                <a:solidFill>
                  <a:schemeClr val="bg1"/>
                </a:solidFill>
                <a:effectLst/>
                <a:latin typeface="Calibri" panose="020F0502020204030204" pitchFamily="34" charset="0"/>
                <a:cs typeface="Calibri" panose="020F0502020204030204" pitchFamily="34" charset="0"/>
              </a:rPr>
              <a:t>mantle);</a:t>
            </a:r>
          </a:p>
          <a:p>
            <a:pPr>
              <a:lnSpc>
                <a:spcPct val="90000"/>
              </a:lnSpc>
              <a:spcAft>
                <a:spcPts val="600"/>
              </a:spcAft>
            </a:pPr>
            <a:r>
              <a:rPr lang="en-GB" sz="2200" noProof="0" dirty="0">
                <a:solidFill>
                  <a:srgbClr val="FFFF00"/>
                </a:solidFill>
                <a:effectLst/>
                <a:latin typeface="Calibri" panose="020F0502020204030204" pitchFamily="34" charset="0"/>
                <a:cs typeface="Calibri" panose="020F0502020204030204" pitchFamily="34" charset="0"/>
              </a:rPr>
              <a:t>6.</a:t>
            </a:r>
            <a:r>
              <a:rPr lang="en-GB" sz="2200" noProof="0" dirty="0">
                <a:solidFill>
                  <a:schemeClr val="bg1"/>
                </a:solidFill>
                <a:effectLst/>
                <a:latin typeface="Calibri" panose="020F0502020204030204" pitchFamily="34" charset="0"/>
                <a:cs typeface="Calibri" panose="020F0502020204030204" pitchFamily="34" charset="0"/>
              </a:rPr>
              <a:t> After the melt is formed and upwells, it cools due to thermal expansion (following the liquid adiabat) and fractional crystallization;</a:t>
            </a:r>
          </a:p>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7. </a:t>
            </a:r>
            <a:r>
              <a:rPr lang="en-GB" sz="2200" dirty="0">
                <a:solidFill>
                  <a:schemeClr val="bg1"/>
                </a:solidFill>
                <a:effectLst/>
                <a:latin typeface="Calibri" panose="020F0502020204030204" pitchFamily="34" charset="0"/>
                <a:cs typeface="Calibri" panose="020F0502020204030204" pitchFamily="34" charset="0"/>
              </a:rPr>
              <a:t>Based on the MgO content it is possible to calculate the temperature and pressure conditions where magma originated;</a:t>
            </a:r>
          </a:p>
          <a:p>
            <a:pPr>
              <a:lnSpc>
                <a:spcPct val="90000"/>
              </a:lnSpc>
              <a:spcAft>
                <a:spcPts val="600"/>
              </a:spcAft>
            </a:pPr>
            <a:r>
              <a:rPr lang="en-GB" sz="2200" noProof="0" dirty="0">
                <a:solidFill>
                  <a:srgbClr val="FFFF00"/>
                </a:solidFill>
                <a:effectLst/>
                <a:latin typeface="Calibri" panose="020F0502020204030204" pitchFamily="34" charset="0"/>
                <a:cs typeface="Calibri" panose="020F0502020204030204" pitchFamily="34" charset="0"/>
              </a:rPr>
              <a:t>8. </a:t>
            </a:r>
            <a:r>
              <a:rPr lang="en-GB" sz="2200" dirty="0">
                <a:solidFill>
                  <a:schemeClr val="bg1"/>
                </a:solidFill>
                <a:effectLst/>
                <a:latin typeface="Calibri" panose="020F0502020204030204" pitchFamily="34" charset="0"/>
                <a:cs typeface="Calibri" panose="020F0502020204030204" pitchFamily="34" charset="0"/>
              </a:rPr>
              <a:t>Nearly all the experimental petrology constraints are derived assuming volatile-free mantle rocks (or synthetic equivalents without H and C);</a:t>
            </a:r>
          </a:p>
          <a:p>
            <a:pPr>
              <a:lnSpc>
                <a:spcPct val="90000"/>
              </a:lnSpc>
              <a:spcAft>
                <a:spcPts val="600"/>
              </a:spcAft>
            </a:pPr>
            <a:r>
              <a:rPr lang="en-GB" sz="2200" dirty="0">
                <a:solidFill>
                  <a:srgbClr val="FFFF00"/>
                </a:solidFill>
                <a:effectLst/>
                <a:latin typeface="Calibri" panose="020F0502020204030204" pitchFamily="34" charset="0"/>
                <a:cs typeface="Calibri" panose="020F0502020204030204" pitchFamily="34" charset="0"/>
              </a:rPr>
              <a:t>9.</a:t>
            </a:r>
            <a:r>
              <a:rPr lang="en-GB" sz="2200" dirty="0">
                <a:solidFill>
                  <a:schemeClr val="bg1"/>
                </a:solidFill>
                <a:effectLst/>
                <a:latin typeface="Calibri" panose="020F0502020204030204" pitchFamily="34" charset="0"/>
                <a:cs typeface="Calibri" panose="020F0502020204030204" pitchFamily="34" charset="0"/>
              </a:rPr>
              <a:t> The presence of volatiles or simply the presence of heterogeneous mantle sources can deeply modify these conclusions.</a:t>
            </a:r>
          </a:p>
        </p:txBody>
      </p:sp>
      <p:sp>
        <p:nvSpPr>
          <p:cNvPr id="2" name="Figura a mano libera 21">
            <a:extLst>
              <a:ext uri="{FF2B5EF4-FFF2-40B4-BE49-F238E27FC236}">
                <a16:creationId xmlns:a16="http://schemas.microsoft.com/office/drawing/2014/main" id="{2E886589-C15B-5626-1867-73F2D7601BE1}"/>
              </a:ext>
            </a:extLst>
          </p:cNvPr>
          <p:cNvSpPr/>
          <p:nvPr/>
        </p:nvSpPr>
        <p:spPr bwMode="auto">
          <a:xfrm>
            <a:off x="109238" y="2752077"/>
            <a:ext cx="219236" cy="329466"/>
          </a:xfrm>
          <a:custGeom>
            <a:avLst/>
            <a:gdLst>
              <a:gd name="connsiteX0" fmla="*/ 0 w 377190"/>
              <a:gd name="connsiteY0" fmla="*/ 182880 h 552450"/>
              <a:gd name="connsiteX1" fmla="*/ 140970 w 377190"/>
              <a:gd name="connsiteY1" fmla="*/ 384810 h 552450"/>
              <a:gd name="connsiteX2" fmla="*/ 201930 w 377190"/>
              <a:gd name="connsiteY2" fmla="*/ 552450 h 552450"/>
              <a:gd name="connsiteX3" fmla="*/ 201930 w 377190"/>
              <a:gd name="connsiteY3" fmla="*/ 552450 h 552450"/>
              <a:gd name="connsiteX4" fmla="*/ 209550 w 377190"/>
              <a:gd name="connsiteY4" fmla="*/ 415290 h 552450"/>
              <a:gd name="connsiteX5" fmla="*/ 266700 w 377190"/>
              <a:gd name="connsiteY5" fmla="*/ 190500 h 552450"/>
              <a:gd name="connsiteX6" fmla="*/ 377190 w 37719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 h="552450">
                <a:moveTo>
                  <a:pt x="0" y="182880"/>
                </a:moveTo>
                <a:cubicBezTo>
                  <a:pt x="53657" y="253047"/>
                  <a:pt x="107315" y="323215"/>
                  <a:pt x="140970" y="384810"/>
                </a:cubicBezTo>
                <a:cubicBezTo>
                  <a:pt x="174625" y="446405"/>
                  <a:pt x="201930" y="552450"/>
                  <a:pt x="201930" y="552450"/>
                </a:cubicBezTo>
                <a:lnTo>
                  <a:pt x="201930" y="552450"/>
                </a:lnTo>
                <a:cubicBezTo>
                  <a:pt x="203200" y="529590"/>
                  <a:pt x="198755" y="475615"/>
                  <a:pt x="209550" y="415290"/>
                </a:cubicBezTo>
                <a:cubicBezTo>
                  <a:pt x="220345" y="354965"/>
                  <a:pt x="238760" y="259715"/>
                  <a:pt x="266700" y="190500"/>
                </a:cubicBezTo>
                <a:cubicBezTo>
                  <a:pt x="294640" y="121285"/>
                  <a:pt x="335915" y="60642"/>
                  <a:pt x="377190" y="0"/>
                </a:cubicBezTo>
              </a:path>
            </a:pathLst>
          </a:custGeom>
          <a:noFill/>
          <a:ln w="38100" cap="flat" cmpd="sng" algn="ctr">
            <a:solidFill>
              <a:srgbClr val="00FF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3" name="CasellaDiTesto 2">
            <a:extLst>
              <a:ext uri="{FF2B5EF4-FFF2-40B4-BE49-F238E27FC236}">
                <a16:creationId xmlns:a16="http://schemas.microsoft.com/office/drawing/2014/main" id="{487D20AE-DCE4-CD5C-761A-B47DC2E466BF}"/>
              </a:ext>
            </a:extLst>
          </p:cNvPr>
          <p:cNvSpPr txBox="1"/>
          <p:nvPr/>
        </p:nvSpPr>
        <p:spPr>
          <a:xfrm>
            <a:off x="26634" y="1128428"/>
            <a:ext cx="410690" cy="584775"/>
          </a:xfrm>
          <a:prstGeom prst="rect">
            <a:avLst/>
          </a:prstGeom>
          <a:noFill/>
        </p:spPr>
        <p:txBody>
          <a:bodyPr wrap="none">
            <a:spAutoFit/>
          </a:bodyPr>
          <a:lstStyle/>
          <a:p>
            <a:pPr>
              <a:defRPr/>
            </a:pPr>
            <a:r>
              <a:rPr lang="en-GB" sz="3200" dirty="0">
                <a:solidFill>
                  <a:srgbClr val="FF0000"/>
                </a:solidFill>
                <a:latin typeface="Calibri" pitchFamily="34" charset="0"/>
              </a:rPr>
              <a:t>X</a:t>
            </a:r>
          </a:p>
        </p:txBody>
      </p:sp>
      <p:sp>
        <p:nvSpPr>
          <p:cNvPr id="4" name="CasellaDiTesto 3">
            <a:extLst>
              <a:ext uri="{FF2B5EF4-FFF2-40B4-BE49-F238E27FC236}">
                <a16:creationId xmlns:a16="http://schemas.microsoft.com/office/drawing/2014/main" id="{6B643CDE-2F5C-E55F-DFC1-DC30D9744EDB}"/>
              </a:ext>
            </a:extLst>
          </p:cNvPr>
          <p:cNvSpPr txBox="1"/>
          <p:nvPr/>
        </p:nvSpPr>
        <p:spPr>
          <a:xfrm>
            <a:off x="26634" y="1510168"/>
            <a:ext cx="410690" cy="584775"/>
          </a:xfrm>
          <a:prstGeom prst="rect">
            <a:avLst/>
          </a:prstGeom>
          <a:noFill/>
        </p:spPr>
        <p:txBody>
          <a:bodyPr wrap="none">
            <a:spAutoFit/>
          </a:bodyPr>
          <a:lstStyle/>
          <a:p>
            <a:pPr>
              <a:defRPr/>
            </a:pPr>
            <a:r>
              <a:rPr lang="en-GB" sz="3200" dirty="0">
                <a:solidFill>
                  <a:srgbClr val="FF0000"/>
                </a:solidFill>
                <a:latin typeface="Calibri" pitchFamily="34" charset="0"/>
              </a:rPr>
              <a:t>X</a:t>
            </a:r>
          </a:p>
        </p:txBody>
      </p:sp>
      <p:sp>
        <p:nvSpPr>
          <p:cNvPr id="6" name="CasellaDiTesto 5">
            <a:extLst>
              <a:ext uri="{FF2B5EF4-FFF2-40B4-BE49-F238E27FC236}">
                <a16:creationId xmlns:a16="http://schemas.microsoft.com/office/drawing/2014/main" id="{4EB89939-3066-2558-F595-713D40C5B6D8}"/>
              </a:ext>
            </a:extLst>
          </p:cNvPr>
          <p:cNvSpPr txBox="1"/>
          <p:nvPr/>
        </p:nvSpPr>
        <p:spPr>
          <a:xfrm>
            <a:off x="26634" y="1909663"/>
            <a:ext cx="410690" cy="584775"/>
          </a:xfrm>
          <a:prstGeom prst="rect">
            <a:avLst/>
          </a:prstGeom>
          <a:noFill/>
        </p:spPr>
        <p:txBody>
          <a:bodyPr wrap="none">
            <a:spAutoFit/>
          </a:bodyPr>
          <a:lstStyle/>
          <a:p>
            <a:pPr>
              <a:defRPr/>
            </a:pPr>
            <a:r>
              <a:rPr lang="en-GB" sz="3200" dirty="0">
                <a:solidFill>
                  <a:srgbClr val="FF0000"/>
                </a:solidFill>
                <a:latin typeface="Calibri" pitchFamily="34" charset="0"/>
              </a:rPr>
              <a:t>X</a:t>
            </a:r>
          </a:p>
        </p:txBody>
      </p:sp>
      <p:sp>
        <p:nvSpPr>
          <p:cNvPr id="7" name="CasellaDiTesto 6">
            <a:extLst>
              <a:ext uri="{FF2B5EF4-FFF2-40B4-BE49-F238E27FC236}">
                <a16:creationId xmlns:a16="http://schemas.microsoft.com/office/drawing/2014/main" id="{5444C7E7-1726-AA10-4CBA-3205E6E5F243}"/>
              </a:ext>
            </a:extLst>
          </p:cNvPr>
          <p:cNvSpPr txBox="1"/>
          <p:nvPr/>
        </p:nvSpPr>
        <p:spPr>
          <a:xfrm>
            <a:off x="26634" y="2273648"/>
            <a:ext cx="410690" cy="584775"/>
          </a:xfrm>
          <a:prstGeom prst="rect">
            <a:avLst/>
          </a:prstGeom>
          <a:noFill/>
        </p:spPr>
        <p:txBody>
          <a:bodyPr wrap="none">
            <a:spAutoFit/>
          </a:bodyPr>
          <a:lstStyle/>
          <a:p>
            <a:pPr>
              <a:defRPr/>
            </a:pPr>
            <a:r>
              <a:rPr lang="en-GB" sz="3200" dirty="0">
                <a:solidFill>
                  <a:srgbClr val="FF0000"/>
                </a:solidFill>
                <a:latin typeface="Calibri" pitchFamily="34" charset="0"/>
              </a:rPr>
              <a:t>X</a:t>
            </a:r>
          </a:p>
        </p:txBody>
      </p:sp>
      <p:sp>
        <p:nvSpPr>
          <p:cNvPr id="8" name="Figura a mano libera 21">
            <a:extLst>
              <a:ext uri="{FF2B5EF4-FFF2-40B4-BE49-F238E27FC236}">
                <a16:creationId xmlns:a16="http://schemas.microsoft.com/office/drawing/2014/main" id="{D42D3C49-F1E7-82E1-2340-C56139FDA7FE}"/>
              </a:ext>
            </a:extLst>
          </p:cNvPr>
          <p:cNvSpPr/>
          <p:nvPr/>
        </p:nvSpPr>
        <p:spPr bwMode="auto">
          <a:xfrm>
            <a:off x="109238" y="3755253"/>
            <a:ext cx="219236" cy="329466"/>
          </a:xfrm>
          <a:custGeom>
            <a:avLst/>
            <a:gdLst>
              <a:gd name="connsiteX0" fmla="*/ 0 w 377190"/>
              <a:gd name="connsiteY0" fmla="*/ 182880 h 552450"/>
              <a:gd name="connsiteX1" fmla="*/ 140970 w 377190"/>
              <a:gd name="connsiteY1" fmla="*/ 384810 h 552450"/>
              <a:gd name="connsiteX2" fmla="*/ 201930 w 377190"/>
              <a:gd name="connsiteY2" fmla="*/ 552450 h 552450"/>
              <a:gd name="connsiteX3" fmla="*/ 201930 w 377190"/>
              <a:gd name="connsiteY3" fmla="*/ 552450 h 552450"/>
              <a:gd name="connsiteX4" fmla="*/ 209550 w 377190"/>
              <a:gd name="connsiteY4" fmla="*/ 415290 h 552450"/>
              <a:gd name="connsiteX5" fmla="*/ 266700 w 377190"/>
              <a:gd name="connsiteY5" fmla="*/ 190500 h 552450"/>
              <a:gd name="connsiteX6" fmla="*/ 377190 w 37719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 h="552450">
                <a:moveTo>
                  <a:pt x="0" y="182880"/>
                </a:moveTo>
                <a:cubicBezTo>
                  <a:pt x="53657" y="253047"/>
                  <a:pt x="107315" y="323215"/>
                  <a:pt x="140970" y="384810"/>
                </a:cubicBezTo>
                <a:cubicBezTo>
                  <a:pt x="174625" y="446405"/>
                  <a:pt x="201930" y="552450"/>
                  <a:pt x="201930" y="552450"/>
                </a:cubicBezTo>
                <a:lnTo>
                  <a:pt x="201930" y="552450"/>
                </a:lnTo>
                <a:cubicBezTo>
                  <a:pt x="203200" y="529590"/>
                  <a:pt x="198755" y="475615"/>
                  <a:pt x="209550" y="415290"/>
                </a:cubicBezTo>
                <a:cubicBezTo>
                  <a:pt x="220345" y="354965"/>
                  <a:pt x="238760" y="259715"/>
                  <a:pt x="266700" y="190500"/>
                </a:cubicBezTo>
                <a:cubicBezTo>
                  <a:pt x="294640" y="121285"/>
                  <a:pt x="335915" y="60642"/>
                  <a:pt x="377190" y="0"/>
                </a:cubicBezTo>
              </a:path>
            </a:pathLst>
          </a:custGeom>
          <a:noFill/>
          <a:ln w="38100" cap="flat" cmpd="sng" algn="ctr">
            <a:solidFill>
              <a:srgbClr val="00FF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9" name="CasellaDiTesto 8">
            <a:extLst>
              <a:ext uri="{FF2B5EF4-FFF2-40B4-BE49-F238E27FC236}">
                <a16:creationId xmlns:a16="http://schemas.microsoft.com/office/drawing/2014/main" id="{4355787E-028E-C333-FEAD-9E348C6123CE}"/>
              </a:ext>
            </a:extLst>
          </p:cNvPr>
          <p:cNvSpPr txBox="1"/>
          <p:nvPr/>
        </p:nvSpPr>
        <p:spPr>
          <a:xfrm>
            <a:off x="26634" y="4306635"/>
            <a:ext cx="410690" cy="584775"/>
          </a:xfrm>
          <a:prstGeom prst="rect">
            <a:avLst/>
          </a:prstGeom>
          <a:noFill/>
        </p:spPr>
        <p:txBody>
          <a:bodyPr wrap="none">
            <a:spAutoFit/>
          </a:bodyPr>
          <a:lstStyle/>
          <a:p>
            <a:pPr>
              <a:defRPr/>
            </a:pPr>
            <a:r>
              <a:rPr lang="en-GB" sz="3200" dirty="0">
                <a:solidFill>
                  <a:srgbClr val="FF0000"/>
                </a:solidFill>
                <a:latin typeface="Calibri" pitchFamily="34" charset="0"/>
              </a:rPr>
              <a:t>X</a:t>
            </a:r>
          </a:p>
        </p:txBody>
      </p:sp>
      <p:sp>
        <p:nvSpPr>
          <p:cNvPr id="11" name="Figura a mano libera 21">
            <a:extLst>
              <a:ext uri="{FF2B5EF4-FFF2-40B4-BE49-F238E27FC236}">
                <a16:creationId xmlns:a16="http://schemas.microsoft.com/office/drawing/2014/main" id="{38D0F1D8-5D95-9D6B-8A2F-36F7FFE97F55}"/>
              </a:ext>
            </a:extLst>
          </p:cNvPr>
          <p:cNvSpPr/>
          <p:nvPr/>
        </p:nvSpPr>
        <p:spPr bwMode="auto">
          <a:xfrm>
            <a:off x="109238" y="5104659"/>
            <a:ext cx="219236" cy="329466"/>
          </a:xfrm>
          <a:custGeom>
            <a:avLst/>
            <a:gdLst>
              <a:gd name="connsiteX0" fmla="*/ 0 w 377190"/>
              <a:gd name="connsiteY0" fmla="*/ 182880 h 552450"/>
              <a:gd name="connsiteX1" fmla="*/ 140970 w 377190"/>
              <a:gd name="connsiteY1" fmla="*/ 384810 h 552450"/>
              <a:gd name="connsiteX2" fmla="*/ 201930 w 377190"/>
              <a:gd name="connsiteY2" fmla="*/ 552450 h 552450"/>
              <a:gd name="connsiteX3" fmla="*/ 201930 w 377190"/>
              <a:gd name="connsiteY3" fmla="*/ 552450 h 552450"/>
              <a:gd name="connsiteX4" fmla="*/ 209550 w 377190"/>
              <a:gd name="connsiteY4" fmla="*/ 415290 h 552450"/>
              <a:gd name="connsiteX5" fmla="*/ 266700 w 377190"/>
              <a:gd name="connsiteY5" fmla="*/ 190500 h 552450"/>
              <a:gd name="connsiteX6" fmla="*/ 377190 w 37719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 h="552450">
                <a:moveTo>
                  <a:pt x="0" y="182880"/>
                </a:moveTo>
                <a:cubicBezTo>
                  <a:pt x="53657" y="253047"/>
                  <a:pt x="107315" y="323215"/>
                  <a:pt x="140970" y="384810"/>
                </a:cubicBezTo>
                <a:cubicBezTo>
                  <a:pt x="174625" y="446405"/>
                  <a:pt x="201930" y="552450"/>
                  <a:pt x="201930" y="552450"/>
                </a:cubicBezTo>
                <a:lnTo>
                  <a:pt x="201930" y="552450"/>
                </a:lnTo>
                <a:cubicBezTo>
                  <a:pt x="203200" y="529590"/>
                  <a:pt x="198755" y="475615"/>
                  <a:pt x="209550" y="415290"/>
                </a:cubicBezTo>
                <a:cubicBezTo>
                  <a:pt x="220345" y="354965"/>
                  <a:pt x="238760" y="259715"/>
                  <a:pt x="266700" y="190500"/>
                </a:cubicBezTo>
                <a:cubicBezTo>
                  <a:pt x="294640" y="121285"/>
                  <a:pt x="335915" y="60642"/>
                  <a:pt x="377190" y="0"/>
                </a:cubicBezTo>
              </a:path>
            </a:pathLst>
          </a:custGeom>
          <a:noFill/>
          <a:ln w="38100" cap="flat" cmpd="sng" algn="ctr">
            <a:solidFill>
              <a:srgbClr val="00FF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3" name="Figura a mano libera 21">
            <a:extLst>
              <a:ext uri="{FF2B5EF4-FFF2-40B4-BE49-F238E27FC236}">
                <a16:creationId xmlns:a16="http://schemas.microsoft.com/office/drawing/2014/main" id="{4FF33FDE-F4C4-AA2A-3A41-7DF187D26128}"/>
              </a:ext>
            </a:extLst>
          </p:cNvPr>
          <p:cNvSpPr/>
          <p:nvPr/>
        </p:nvSpPr>
        <p:spPr bwMode="auto">
          <a:xfrm>
            <a:off x="109238" y="5779362"/>
            <a:ext cx="219236" cy="329466"/>
          </a:xfrm>
          <a:custGeom>
            <a:avLst/>
            <a:gdLst>
              <a:gd name="connsiteX0" fmla="*/ 0 w 377190"/>
              <a:gd name="connsiteY0" fmla="*/ 182880 h 552450"/>
              <a:gd name="connsiteX1" fmla="*/ 140970 w 377190"/>
              <a:gd name="connsiteY1" fmla="*/ 384810 h 552450"/>
              <a:gd name="connsiteX2" fmla="*/ 201930 w 377190"/>
              <a:gd name="connsiteY2" fmla="*/ 552450 h 552450"/>
              <a:gd name="connsiteX3" fmla="*/ 201930 w 377190"/>
              <a:gd name="connsiteY3" fmla="*/ 552450 h 552450"/>
              <a:gd name="connsiteX4" fmla="*/ 209550 w 377190"/>
              <a:gd name="connsiteY4" fmla="*/ 415290 h 552450"/>
              <a:gd name="connsiteX5" fmla="*/ 266700 w 377190"/>
              <a:gd name="connsiteY5" fmla="*/ 190500 h 552450"/>
              <a:gd name="connsiteX6" fmla="*/ 377190 w 377190"/>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 h="552450">
                <a:moveTo>
                  <a:pt x="0" y="182880"/>
                </a:moveTo>
                <a:cubicBezTo>
                  <a:pt x="53657" y="253047"/>
                  <a:pt x="107315" y="323215"/>
                  <a:pt x="140970" y="384810"/>
                </a:cubicBezTo>
                <a:cubicBezTo>
                  <a:pt x="174625" y="446405"/>
                  <a:pt x="201930" y="552450"/>
                  <a:pt x="201930" y="552450"/>
                </a:cubicBezTo>
                <a:lnTo>
                  <a:pt x="201930" y="552450"/>
                </a:lnTo>
                <a:cubicBezTo>
                  <a:pt x="203200" y="529590"/>
                  <a:pt x="198755" y="475615"/>
                  <a:pt x="209550" y="415290"/>
                </a:cubicBezTo>
                <a:cubicBezTo>
                  <a:pt x="220345" y="354965"/>
                  <a:pt x="238760" y="259715"/>
                  <a:pt x="266700" y="190500"/>
                </a:cubicBezTo>
                <a:cubicBezTo>
                  <a:pt x="294640" y="121285"/>
                  <a:pt x="335915" y="60642"/>
                  <a:pt x="377190" y="0"/>
                </a:cubicBezTo>
              </a:path>
            </a:pathLst>
          </a:custGeom>
          <a:noFill/>
          <a:ln w="38100" cap="flat" cmpd="sng" algn="ctr">
            <a:solidFill>
              <a:srgbClr val="00FF00"/>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10" name="Text Box 4">
            <a:extLst>
              <a:ext uri="{FF2B5EF4-FFF2-40B4-BE49-F238E27FC236}">
                <a16:creationId xmlns:a16="http://schemas.microsoft.com/office/drawing/2014/main" id="{03A017FC-D34C-6014-940D-E787B47CF2F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4512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fade">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5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fade">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Effect transition="in" filter="fade">
                                      <p:cBhvr>
                                        <p:cTn id="52" dur="500"/>
                                        <p:tgtEl>
                                          <p:spTgt spid="1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left)">
                                      <p:cBhvr>
                                        <p:cTn id="77" dur="25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25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25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uild="p"/>
      <p:bldP spid="2" grpId="0" animBg="1"/>
      <p:bldP spid="3" grpId="0"/>
      <p:bldP spid="4" grpId="0"/>
      <p:bldP spid="6" grpId="0"/>
      <p:bldP spid="7" grpId="0"/>
      <p:bldP spid="8" grpId="0" animBg="1"/>
      <p:bldP spid="9" grpId="0"/>
      <p:bldP spid="11"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rotWithShape="1">
          <a:blip r:embed="rId3" cstate="print"/>
          <a:srcRect l="2214" r="508"/>
          <a:stretch/>
        </p:blipFill>
        <p:spPr>
          <a:xfrm>
            <a:off x="3058886" y="2683056"/>
            <a:ext cx="6074229" cy="4174944"/>
          </a:xfrm>
          <a:prstGeom prst="rect">
            <a:avLst/>
          </a:prstGeom>
        </p:spPr>
      </p:pic>
      <p:sp>
        <p:nvSpPr>
          <p:cNvPr id="65" name="CasellaDiTesto 64"/>
          <p:cNvSpPr txBox="1"/>
          <p:nvPr/>
        </p:nvSpPr>
        <p:spPr>
          <a:xfrm>
            <a:off x="423333" y="6335486"/>
            <a:ext cx="2635552" cy="523220"/>
          </a:xfrm>
          <a:prstGeom prst="rect">
            <a:avLst/>
          </a:prstGeom>
          <a:solidFill>
            <a:schemeClr val="tx1"/>
          </a:solidFill>
        </p:spPr>
        <p:txBody>
          <a:bodyPr wrap="square" rtlCol="0">
            <a:spAutoFit/>
          </a:bodyPr>
          <a:lstStyle/>
          <a:p>
            <a:pPr algn="ctr"/>
            <a:r>
              <a:rPr lang="en-GB" sz="1400" dirty="0">
                <a:solidFill>
                  <a:schemeClr val="bg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bg1"/>
              </a:solidFill>
              <a:effectLst/>
              <a:latin typeface="Calibri" panose="020F0502020204030204" pitchFamily="34" charset="0"/>
              <a:cs typeface="Calibri" panose="020F0502020204030204" pitchFamily="34" charset="0"/>
            </a:endParaRPr>
          </a:p>
        </p:txBody>
      </p:sp>
      <p:sp>
        <p:nvSpPr>
          <p:cNvPr id="13" name="Rettangolo 12"/>
          <p:cNvSpPr/>
          <p:nvPr/>
        </p:nvSpPr>
        <p:spPr>
          <a:xfrm>
            <a:off x="1" y="639082"/>
            <a:ext cx="9143999"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rPr>
              <a:t>Pi = Initial pressure of melting (</a:t>
            </a:r>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function of the solidus and Tp)</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66" name="Rettangolo 65"/>
          <p:cNvSpPr/>
          <p:nvPr/>
        </p:nvSpPr>
        <p:spPr>
          <a:xfrm>
            <a:off x="1" y="1442202"/>
            <a:ext cx="9143999"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rPr>
              <a:t>Pf = P at which melting ends (</a:t>
            </a:r>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when ambient T becomes too cold; LAB)</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67" name="Rettangolo 66"/>
          <p:cNvSpPr/>
          <p:nvPr/>
        </p:nvSpPr>
        <p:spPr>
          <a:xfrm>
            <a:off x="533400" y="1765876"/>
            <a:ext cx="8610600" cy="369332"/>
          </a:xfrm>
          <a:prstGeom prst="rect">
            <a:avLst/>
          </a:prstGeom>
        </p:spPr>
        <p:txBody>
          <a:bodyPr wrap="square">
            <a:spAutoFit/>
          </a:bodyPr>
          <a:lstStyle/>
          <a:p>
            <a:r>
              <a:rPr lang="en-GB" i="1" noProof="0">
                <a:solidFill>
                  <a:schemeClr val="bg1"/>
                </a:solidFill>
                <a:effectLst/>
                <a:latin typeface="Calibri" panose="020F0502020204030204" pitchFamily="34" charset="0"/>
                <a:cs typeface="Calibri" panose="020F0502020204030204" pitchFamily="34" charset="0"/>
              </a:rPr>
              <a:t>Partial melting ends, but partial melts continue to exist to eventually reach the surface.</a:t>
            </a:r>
            <a:endParaRPr lang="en-GB" i="1" baseline="30000" noProof="0">
              <a:solidFill>
                <a:schemeClr val="bg1"/>
              </a:solidFill>
              <a:effectLst/>
              <a:latin typeface="Calibri" panose="020F0502020204030204" pitchFamily="34" charset="0"/>
              <a:cs typeface="Calibri" panose="020F0502020204030204" pitchFamily="34" charset="0"/>
            </a:endParaRPr>
          </a:p>
        </p:txBody>
      </p:sp>
      <p:sp>
        <p:nvSpPr>
          <p:cNvPr id="68" name="Rettangolo 67"/>
          <p:cNvSpPr/>
          <p:nvPr/>
        </p:nvSpPr>
        <p:spPr>
          <a:xfrm>
            <a:off x="1" y="2756779"/>
            <a:ext cx="3076574" cy="3462486"/>
          </a:xfrm>
          <a:prstGeom prst="rect">
            <a:avLst/>
          </a:prstGeom>
        </p:spPr>
        <p:txBody>
          <a:bodyPr wrap="square">
            <a:spAutoFit/>
          </a:bodyPr>
          <a:lstStyle/>
          <a:p>
            <a:pPr algn="ctr">
              <a:spcAft>
                <a:spcPts val="1200"/>
              </a:spcAft>
            </a:pPr>
            <a:r>
              <a:rPr lang="en-GB" sz="2000" b="1" dirty="0">
                <a:solidFill>
                  <a:schemeClr val="bg1"/>
                </a:solidFill>
                <a:effectLst/>
                <a:latin typeface="Calibri" panose="020F0502020204030204" pitchFamily="34" charset="0"/>
                <a:cs typeface="Calibri" panose="020F0502020204030204" pitchFamily="34" charset="0"/>
              </a:rPr>
              <a:t>Two types of lithosphere (represented by the LAB thickness):</a:t>
            </a:r>
          </a:p>
          <a:p>
            <a:pPr>
              <a:spcAft>
                <a:spcPts val="600"/>
              </a:spcAft>
            </a:pPr>
            <a:r>
              <a:rPr lang="en-GB" dirty="0">
                <a:solidFill>
                  <a:schemeClr val="bg1"/>
                </a:solidFill>
                <a:effectLst/>
                <a:latin typeface="Calibri" panose="020F0502020204030204" pitchFamily="34" charset="0"/>
                <a:cs typeface="Calibri" panose="020F0502020204030204" pitchFamily="34" charset="0"/>
              </a:rPr>
              <a:t>Where the lithosphere is thick (e.g., Hawaii), Pf is deep (up to &gt;3 GPa; in this example: 1.6 GPa).</a:t>
            </a:r>
          </a:p>
          <a:p>
            <a:r>
              <a:rPr lang="en-GB" dirty="0">
                <a:solidFill>
                  <a:schemeClr val="bg1"/>
                </a:solidFill>
                <a:effectLst/>
                <a:latin typeface="Calibri" panose="020F0502020204030204" pitchFamily="34" charset="0"/>
                <a:cs typeface="Calibri" panose="020F0502020204030204" pitchFamily="34" charset="0"/>
              </a:rPr>
              <a:t>Where The lithosphere is thin (e.g., MOR), Pf is shallow (down to ~0.6 GPa; in this example: 1.0 GPa).</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15" name="Freccia a destra 14"/>
          <p:cNvSpPr/>
          <p:nvPr/>
        </p:nvSpPr>
        <p:spPr bwMode="auto">
          <a:xfrm>
            <a:off x="7703344" y="3709987"/>
            <a:ext cx="457200" cy="171450"/>
          </a:xfrm>
          <a:prstGeom prst="rightArrow">
            <a:avLst>
              <a:gd name="adj1" fmla="val 50000"/>
              <a:gd name="adj2" fmla="val 777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Freccia a destra 15"/>
          <p:cNvSpPr/>
          <p:nvPr/>
        </p:nvSpPr>
        <p:spPr bwMode="auto">
          <a:xfrm>
            <a:off x="7703344" y="3505200"/>
            <a:ext cx="457200" cy="171450"/>
          </a:xfrm>
          <a:prstGeom prst="rightArrow">
            <a:avLst>
              <a:gd name="adj1" fmla="val 50000"/>
              <a:gd name="adj2" fmla="val 77778"/>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Parentesi graffa chiusa 16"/>
          <p:cNvSpPr/>
          <p:nvPr/>
        </p:nvSpPr>
        <p:spPr bwMode="auto">
          <a:xfrm>
            <a:off x="8390467" y="4710113"/>
            <a:ext cx="160866" cy="1485900"/>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Parentesi graffa chiusa 17"/>
          <p:cNvSpPr/>
          <p:nvPr/>
        </p:nvSpPr>
        <p:spPr bwMode="auto">
          <a:xfrm flipH="1">
            <a:off x="5705052" y="4199573"/>
            <a:ext cx="160866" cy="718502"/>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Rettangolo 18"/>
          <p:cNvSpPr/>
          <p:nvPr/>
        </p:nvSpPr>
        <p:spPr>
          <a:xfrm>
            <a:off x="533399" y="2412521"/>
            <a:ext cx="2505076"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a:t>
            </a:r>
            <a:r>
              <a:rPr lang="en-GB" i="1" dirty="0">
                <a:solidFill>
                  <a:schemeClr val="bg1"/>
                </a:solidFill>
                <a:effectLst/>
                <a:latin typeface="Calibri" panose="020F0502020204030204" pitchFamily="34" charset="0"/>
                <a:cs typeface="Calibri" panose="020F0502020204030204" pitchFamily="34" charset="0"/>
                <a:sym typeface="Wingdings" pitchFamily="2" charset="2"/>
              </a:rPr>
              <a:t>1 °C/km vs. 0.6 °C/km)</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2" name="Rettangolo 1">
            <a:extLst>
              <a:ext uri="{FF2B5EF4-FFF2-40B4-BE49-F238E27FC236}">
                <a16:creationId xmlns:a16="http://schemas.microsoft.com/office/drawing/2014/main" id="{484915D0-3812-E7D3-9DC4-903FD62A2E2C}"/>
              </a:ext>
            </a:extLst>
          </p:cNvPr>
          <p:cNvSpPr/>
          <p:nvPr/>
        </p:nvSpPr>
        <p:spPr>
          <a:xfrm>
            <a:off x="542925" y="962932"/>
            <a:ext cx="8601075" cy="590931"/>
          </a:xfrm>
          <a:prstGeom prst="rect">
            <a:avLst/>
          </a:prstGeom>
        </p:spPr>
        <p:txBody>
          <a:bodyPr wrap="square">
            <a:spAutoFit/>
          </a:bodyPr>
          <a:lstStyle/>
          <a:p>
            <a:pPr>
              <a:lnSpc>
                <a:spcPct val="90000"/>
              </a:lnSpc>
            </a:pPr>
            <a:r>
              <a:rPr lang="en-GB" i="1" dirty="0">
                <a:solidFill>
                  <a:schemeClr val="bg1"/>
                </a:solidFill>
                <a:effectLst/>
                <a:latin typeface="Calibri" panose="020F0502020204030204" pitchFamily="34" charset="0"/>
                <a:cs typeface="Calibri" panose="020F0502020204030204" pitchFamily="34" charset="0"/>
              </a:rPr>
              <a:t>I</a:t>
            </a:r>
            <a:r>
              <a:rPr lang="en-GB" i="1" noProof="0" dirty="0">
                <a:solidFill>
                  <a:schemeClr val="bg1"/>
                </a:solidFill>
                <a:effectLst/>
                <a:latin typeface="Calibri" panose="020F0502020204030204" pitchFamily="34" charset="0"/>
                <a:cs typeface="Calibri" panose="020F0502020204030204" pitchFamily="34" charset="0"/>
              </a:rPr>
              <a:t>n this case the authors assume the same mantle source (</a:t>
            </a:r>
            <a:r>
              <a:rPr lang="en-GB" i="1" noProof="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one single solidus curve) with tw</a:t>
            </a:r>
            <a:r>
              <a:rPr lang="en-GB" i="1" noProof="0" dirty="0">
                <a:solidFill>
                  <a:schemeClr val="bg1"/>
                </a:solidFill>
                <a:effectLst/>
                <a:latin typeface="Calibri" panose="020F0502020204030204" pitchFamily="34" charset="0"/>
                <a:cs typeface="Calibri" panose="020F0502020204030204" pitchFamily="34" charset="0"/>
              </a:rPr>
              <a:t>o hypothetical Tp (1350 and 1500 °C).</a:t>
            </a:r>
            <a:endParaRPr lang="en-GB" i="1" baseline="30000" noProof="0" dirty="0">
              <a:solidFill>
                <a:schemeClr val="bg1"/>
              </a:solidFill>
              <a:effectLst/>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D50C3DDC-8B82-A074-8F5E-07DA256548F6}"/>
              </a:ext>
            </a:extLst>
          </p:cNvPr>
          <p:cNvSpPr/>
          <p:nvPr/>
        </p:nvSpPr>
        <p:spPr>
          <a:xfrm>
            <a:off x="0" y="2108776"/>
            <a:ext cx="9144000"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rPr>
              <a:t>Liquid adiabat (green lines) is higher than solid adiabat (black lines).</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4" name="Text Box 4">
            <a:extLst>
              <a:ext uri="{FF2B5EF4-FFF2-40B4-BE49-F238E27FC236}">
                <a16:creationId xmlns:a16="http://schemas.microsoft.com/office/drawing/2014/main" id="{AA5A0B32-B9D7-6F03-A47F-7D563F9D5A8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2692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8">
                                            <p:txEl>
                                              <p:pRg st="0" end="0"/>
                                            </p:txEl>
                                          </p:spTgt>
                                        </p:tgtEl>
                                        <p:attrNameLst>
                                          <p:attrName>style.visibility</p:attrName>
                                        </p:attrNameLst>
                                      </p:cBhvr>
                                      <p:to>
                                        <p:strVal val="visible"/>
                                      </p:to>
                                    </p:set>
                                    <p:animEffect transition="in" filter="fade">
                                      <p:cBhvr>
                                        <p:cTn id="64" dur="500"/>
                                        <p:tgtEl>
                                          <p:spTgt spid="6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8">
                                            <p:txEl>
                                              <p:pRg st="1" end="1"/>
                                            </p:txEl>
                                          </p:spTgt>
                                        </p:tgtEl>
                                        <p:attrNameLst>
                                          <p:attrName>style.visibility</p:attrName>
                                        </p:attrNameLst>
                                      </p:cBhvr>
                                      <p:to>
                                        <p:strVal val="visible"/>
                                      </p:to>
                                    </p:set>
                                    <p:animEffect transition="in" filter="fade">
                                      <p:cBhvr>
                                        <p:cTn id="69" dur="500"/>
                                        <p:tgtEl>
                                          <p:spTgt spid="6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8">
                                            <p:txEl>
                                              <p:pRg st="2" end="2"/>
                                            </p:txEl>
                                          </p:spTgt>
                                        </p:tgtEl>
                                        <p:attrNameLst>
                                          <p:attrName>style.visibility</p:attrName>
                                        </p:attrNameLst>
                                      </p:cBhvr>
                                      <p:to>
                                        <p:strVal val="visible"/>
                                      </p:to>
                                    </p:set>
                                    <p:animEffect transition="in" filter="fade">
                                      <p:cBhvr>
                                        <p:cTn id="74"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3" grpId="0"/>
      <p:bldP spid="66" grpId="0"/>
      <p:bldP spid="67" grpId="0"/>
      <p:bldP spid="68" grpId="0" build="p"/>
      <p:bldP spid="15" grpId="0" animBg="1"/>
      <p:bldP spid="16" grpId="0" animBg="1"/>
      <p:bldP spid="17" grpId="0" animBg="1"/>
      <p:bldP spid="18" grpId="0" animBg="1"/>
      <p:bldP spid="19" grpId="0"/>
      <p:bldP spid="2" grpId="0"/>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812B-65BD-7216-A466-8353042DAA5F}"/>
            </a:ext>
          </a:extLst>
        </p:cNvPr>
        <p:cNvGrpSpPr/>
        <p:nvPr/>
      </p:nvGrpSpPr>
      <p:grpSpPr>
        <a:xfrm>
          <a:off x="0" y="0"/>
          <a:ext cx="0" cy="0"/>
          <a:chOff x="0" y="0"/>
          <a:chExt cx="0" cy="0"/>
        </a:xfrm>
      </p:grpSpPr>
      <p:pic>
        <p:nvPicPr>
          <p:cNvPr id="12" name="Immagine 11">
            <a:extLst>
              <a:ext uri="{FF2B5EF4-FFF2-40B4-BE49-F238E27FC236}">
                <a16:creationId xmlns:a16="http://schemas.microsoft.com/office/drawing/2014/main" id="{85CD7445-EBE6-45DA-89B4-CA13B91604F3}"/>
              </a:ext>
            </a:extLst>
          </p:cNvPr>
          <p:cNvPicPr>
            <a:picLocks noChangeAspect="1"/>
          </p:cNvPicPr>
          <p:nvPr/>
        </p:nvPicPr>
        <p:blipFill rotWithShape="1">
          <a:blip r:embed="rId3" cstate="print"/>
          <a:srcRect l="2214" r="508"/>
          <a:stretch/>
        </p:blipFill>
        <p:spPr>
          <a:xfrm>
            <a:off x="3058886" y="2683056"/>
            <a:ext cx="6074229" cy="4174944"/>
          </a:xfrm>
          <a:prstGeom prst="rect">
            <a:avLst/>
          </a:prstGeom>
        </p:spPr>
      </p:pic>
      <p:sp>
        <p:nvSpPr>
          <p:cNvPr id="11" name="Rettangolo 10">
            <a:extLst>
              <a:ext uri="{FF2B5EF4-FFF2-40B4-BE49-F238E27FC236}">
                <a16:creationId xmlns:a16="http://schemas.microsoft.com/office/drawing/2014/main" id="{C0C68E2A-3D73-9541-E295-0371BD018FB3}"/>
              </a:ext>
            </a:extLst>
          </p:cNvPr>
          <p:cNvSpPr/>
          <p:nvPr/>
        </p:nvSpPr>
        <p:spPr>
          <a:xfrm>
            <a:off x="2" y="2836038"/>
            <a:ext cx="3058883" cy="1426031"/>
          </a:xfrm>
          <a:prstGeom prst="rect">
            <a:avLst/>
          </a:prstGeom>
        </p:spPr>
        <p:txBody>
          <a:bodyPr wrap="square">
            <a:spAutoFit/>
          </a:bodyPr>
          <a:lstStyle/>
          <a:p>
            <a:pPr algn="ctr">
              <a:lnSpc>
                <a:spcPts val="2600"/>
              </a:lnSpc>
            </a:pPr>
            <a:r>
              <a:rPr lang="en-GB" sz="2200" dirty="0">
                <a:solidFill>
                  <a:srgbClr val="66FF33"/>
                </a:solidFill>
                <a:effectLst/>
                <a:latin typeface="Calibri" panose="020F0502020204030204" pitchFamily="34" charset="0"/>
                <a:cs typeface="Calibri" panose="020F0502020204030204" pitchFamily="34" charset="0"/>
              </a:rPr>
              <a:t>Green lines</a:t>
            </a:r>
            <a:r>
              <a:rPr lang="en-GB" sz="2200" dirty="0">
                <a:solidFill>
                  <a:schemeClr val="bg1"/>
                </a:solidFill>
                <a:effectLst/>
                <a:latin typeface="Calibri" panose="020F0502020204030204" pitchFamily="34" charset="0"/>
                <a:cs typeface="Calibri" panose="020F0502020204030204" pitchFamily="34" charset="0"/>
              </a:rPr>
              <a:t> (liquid adiabat) are parallel to </a:t>
            </a:r>
            <a:r>
              <a:rPr lang="en-GB" sz="2200" dirty="0">
                <a:solidFill>
                  <a:srgbClr val="0066FF"/>
                </a:solidFill>
                <a:effectLst/>
                <a:latin typeface="Calibri" panose="020F0502020204030204" pitchFamily="34" charset="0"/>
                <a:cs typeface="Calibri" panose="020F0502020204030204" pitchFamily="34" charset="0"/>
              </a:rPr>
              <a:t>blue lines</a:t>
            </a:r>
            <a:r>
              <a:rPr lang="en-GB" sz="2200" dirty="0">
                <a:solidFill>
                  <a:schemeClr val="bg1"/>
                </a:solidFill>
                <a:effectLst/>
                <a:latin typeface="Calibri" panose="020F0502020204030204" pitchFamily="34" charset="0"/>
                <a:cs typeface="Calibri" panose="020F0502020204030204" pitchFamily="34" charset="0"/>
              </a:rPr>
              <a:t> (liquid MgO isopleths)</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14" name="Rettangolo 13">
            <a:extLst>
              <a:ext uri="{FF2B5EF4-FFF2-40B4-BE49-F238E27FC236}">
                <a16:creationId xmlns:a16="http://schemas.microsoft.com/office/drawing/2014/main" id="{FA5B6B98-50CC-D001-F5D6-B78FD374D9F1}"/>
              </a:ext>
            </a:extLst>
          </p:cNvPr>
          <p:cNvSpPr/>
          <p:nvPr/>
        </p:nvSpPr>
        <p:spPr>
          <a:xfrm>
            <a:off x="0" y="4274463"/>
            <a:ext cx="3057525" cy="462114"/>
          </a:xfrm>
          <a:prstGeom prst="rect">
            <a:avLst/>
          </a:prstGeom>
        </p:spPr>
        <p:txBody>
          <a:bodyPr wrap="square">
            <a:spAutoFit/>
          </a:bodyPr>
          <a:lstStyle/>
          <a:p>
            <a:pPr algn="ctr">
              <a:lnSpc>
                <a:spcPts val="3000"/>
              </a:lnSpc>
            </a:pPr>
            <a:r>
              <a:rPr lang="en-GB" sz="2400" i="1" dirty="0">
                <a:solidFill>
                  <a:schemeClr val="bg1"/>
                </a:solidFill>
                <a:effectLst/>
                <a:latin typeface="Calibri" panose="020F0502020204030204" pitchFamily="34" charset="0"/>
                <a:cs typeface="Calibri" panose="020F0502020204030204" pitchFamily="34" charset="0"/>
              </a:rPr>
              <a:t>What does this mean?</a:t>
            </a:r>
            <a:endParaRPr lang="en-GB" sz="2400" i="1" baseline="30000" dirty="0">
              <a:solidFill>
                <a:schemeClr val="bg1"/>
              </a:solidFill>
              <a:effectLst/>
              <a:latin typeface="Calibri" panose="020F0502020204030204" pitchFamily="34" charset="0"/>
              <a:cs typeface="Calibri" panose="020F0502020204030204" pitchFamily="34" charset="0"/>
            </a:endParaRPr>
          </a:p>
        </p:txBody>
      </p:sp>
      <p:sp>
        <p:nvSpPr>
          <p:cNvPr id="15" name="Freccia a destra 14">
            <a:extLst>
              <a:ext uri="{FF2B5EF4-FFF2-40B4-BE49-F238E27FC236}">
                <a16:creationId xmlns:a16="http://schemas.microsoft.com/office/drawing/2014/main" id="{75E898C4-C571-5649-6446-55365C1A5F58}"/>
              </a:ext>
            </a:extLst>
          </p:cNvPr>
          <p:cNvSpPr/>
          <p:nvPr/>
        </p:nvSpPr>
        <p:spPr bwMode="auto">
          <a:xfrm>
            <a:off x="7703344" y="3709987"/>
            <a:ext cx="457200" cy="171450"/>
          </a:xfrm>
          <a:prstGeom prst="rightArrow">
            <a:avLst>
              <a:gd name="adj1" fmla="val 50000"/>
              <a:gd name="adj2" fmla="val 777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6" name="Freccia a destra 15">
            <a:extLst>
              <a:ext uri="{FF2B5EF4-FFF2-40B4-BE49-F238E27FC236}">
                <a16:creationId xmlns:a16="http://schemas.microsoft.com/office/drawing/2014/main" id="{FD574D73-2AFE-7717-84BB-BF77F46BD44C}"/>
              </a:ext>
            </a:extLst>
          </p:cNvPr>
          <p:cNvSpPr/>
          <p:nvPr/>
        </p:nvSpPr>
        <p:spPr bwMode="auto">
          <a:xfrm>
            <a:off x="7703344" y="3505200"/>
            <a:ext cx="457200" cy="171450"/>
          </a:xfrm>
          <a:prstGeom prst="rightArrow">
            <a:avLst>
              <a:gd name="adj1" fmla="val 50000"/>
              <a:gd name="adj2" fmla="val 77778"/>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Parentesi graffa chiusa 16">
            <a:extLst>
              <a:ext uri="{FF2B5EF4-FFF2-40B4-BE49-F238E27FC236}">
                <a16:creationId xmlns:a16="http://schemas.microsoft.com/office/drawing/2014/main" id="{3031E3D4-DD04-F822-2834-376DF07B1594}"/>
              </a:ext>
            </a:extLst>
          </p:cNvPr>
          <p:cNvSpPr/>
          <p:nvPr/>
        </p:nvSpPr>
        <p:spPr bwMode="auto">
          <a:xfrm>
            <a:off x="8390467" y="4710113"/>
            <a:ext cx="160866" cy="1485900"/>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Parentesi graffa chiusa 17">
            <a:extLst>
              <a:ext uri="{FF2B5EF4-FFF2-40B4-BE49-F238E27FC236}">
                <a16:creationId xmlns:a16="http://schemas.microsoft.com/office/drawing/2014/main" id="{DF77B92D-0731-C3A5-C0F2-16CC6A4BBD0A}"/>
              </a:ext>
            </a:extLst>
          </p:cNvPr>
          <p:cNvSpPr/>
          <p:nvPr/>
        </p:nvSpPr>
        <p:spPr bwMode="auto">
          <a:xfrm flipH="1">
            <a:off x="5705052" y="4199573"/>
            <a:ext cx="160866" cy="718502"/>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0" name="Rettangolo 19">
            <a:extLst>
              <a:ext uri="{FF2B5EF4-FFF2-40B4-BE49-F238E27FC236}">
                <a16:creationId xmlns:a16="http://schemas.microsoft.com/office/drawing/2014/main" id="{09038512-7038-D343-426F-EE1C88CAB9F9}"/>
              </a:ext>
            </a:extLst>
          </p:cNvPr>
          <p:cNvSpPr/>
          <p:nvPr/>
        </p:nvSpPr>
        <p:spPr>
          <a:xfrm>
            <a:off x="1" y="654929"/>
            <a:ext cx="9143999" cy="2077492"/>
          </a:xfrm>
          <a:prstGeom prst="rect">
            <a:avLst/>
          </a:prstGeom>
        </p:spPr>
        <p:txBody>
          <a:bodyPr wrap="square">
            <a:spAutoFit/>
          </a:bodyPr>
          <a:lstStyle/>
          <a:p>
            <a:pPr marL="266700" indent="-266700" algn="ctr"/>
            <a:r>
              <a:rPr lang="en-GB" sz="2400" dirty="0">
                <a:solidFill>
                  <a:schemeClr val="bg1"/>
                </a:solidFill>
                <a:effectLst/>
                <a:latin typeface="Calibri" panose="020F0502020204030204" pitchFamily="34" charset="0"/>
                <a:cs typeface="Calibri" panose="020F0502020204030204" pitchFamily="34" charset="0"/>
              </a:rPr>
              <a:t>This model assumes:</a:t>
            </a:r>
          </a:p>
          <a:p>
            <a:pPr marL="266700" indent="-266700">
              <a:buAutoNum type="arabicParenR"/>
            </a:pPr>
            <a:r>
              <a:rPr lang="en-GB" sz="2000" dirty="0">
                <a:solidFill>
                  <a:schemeClr val="bg1"/>
                </a:solidFill>
                <a:effectLst/>
                <a:latin typeface="Calibri" panose="020F0502020204030204" pitchFamily="34" charset="0"/>
                <a:cs typeface="Calibri" panose="020F0502020204030204" pitchFamily="34" charset="0"/>
              </a:rPr>
              <a:t>Partial melting generated by passive upwelling of solid mantle;</a:t>
            </a:r>
          </a:p>
          <a:p>
            <a:pPr marL="266700" indent="-266700">
              <a:buAutoNum type="arabicParenR"/>
            </a:pPr>
            <a:r>
              <a:rPr lang="en-GB" sz="2000" dirty="0">
                <a:solidFill>
                  <a:schemeClr val="bg1"/>
                </a:solidFill>
                <a:effectLst/>
                <a:latin typeface="Calibri" panose="020F0502020204030204" pitchFamily="34" charset="0"/>
                <a:cs typeface="Calibri" panose="020F0502020204030204" pitchFamily="34" charset="0"/>
              </a:rPr>
              <a:t>Volatile-free solidus (here improperly reported as “dry solidus”);</a:t>
            </a:r>
          </a:p>
          <a:p>
            <a:pPr marL="266700" indent="-266700">
              <a:buAutoNum type="arabicParenR"/>
            </a:pPr>
            <a:r>
              <a:rPr lang="en-GB" sz="2000" dirty="0">
                <a:solidFill>
                  <a:schemeClr val="bg1"/>
                </a:solidFill>
                <a:effectLst/>
                <a:latin typeface="Calibri" panose="020F0502020204030204" pitchFamily="34" charset="0"/>
                <a:cs typeface="Calibri" panose="020F0502020204030204" pitchFamily="34" charset="0"/>
              </a:rPr>
              <a:t>Homogeneous mantle composition (one single and simple mantle solidus);</a:t>
            </a:r>
          </a:p>
          <a:p>
            <a:pPr marL="266700" indent="-266700">
              <a:buAutoNum type="arabicParenR"/>
            </a:pPr>
            <a:r>
              <a:rPr lang="en-GB" sz="2000" dirty="0">
                <a:solidFill>
                  <a:schemeClr val="bg1"/>
                </a:solidFill>
                <a:effectLst/>
                <a:latin typeface="Calibri" panose="020F0502020204030204" pitchFamily="34" charset="0"/>
                <a:cs typeface="Calibri" panose="020F0502020204030204" pitchFamily="34" charset="0"/>
              </a:rPr>
              <a:t>No lithospheric melting (partial melts ends at the base of LAB = Lithosphere-Asthenosphere boundary).</a:t>
            </a:r>
          </a:p>
        </p:txBody>
      </p:sp>
      <p:sp>
        <p:nvSpPr>
          <p:cNvPr id="2" name="CasellaDiTesto 1">
            <a:extLst>
              <a:ext uri="{FF2B5EF4-FFF2-40B4-BE49-F238E27FC236}">
                <a16:creationId xmlns:a16="http://schemas.microsoft.com/office/drawing/2014/main" id="{A92B369D-6F80-F756-24DC-41CA90F0A3E8}"/>
              </a:ext>
            </a:extLst>
          </p:cNvPr>
          <p:cNvSpPr txBox="1"/>
          <p:nvPr/>
        </p:nvSpPr>
        <p:spPr>
          <a:xfrm>
            <a:off x="423333" y="6335486"/>
            <a:ext cx="2635552" cy="523220"/>
          </a:xfrm>
          <a:prstGeom prst="rect">
            <a:avLst/>
          </a:prstGeom>
          <a:solidFill>
            <a:schemeClr val="tx1"/>
          </a:solidFill>
        </p:spPr>
        <p:txBody>
          <a:bodyPr wrap="square" rtlCol="0">
            <a:spAutoFit/>
          </a:bodyPr>
          <a:lstStyle/>
          <a:p>
            <a:pPr algn="ctr"/>
            <a:r>
              <a:rPr lang="en-GB" sz="1400" dirty="0">
                <a:solidFill>
                  <a:schemeClr val="bg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bg1"/>
              </a:solidFill>
              <a:effectLst/>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D7CAC65C-F2D7-DD5B-2E44-C8655CEDC218}"/>
              </a:ext>
            </a:extLst>
          </p:cNvPr>
          <p:cNvSpPr/>
          <p:nvPr/>
        </p:nvSpPr>
        <p:spPr>
          <a:xfrm>
            <a:off x="2" y="4829175"/>
            <a:ext cx="3058883" cy="1410386"/>
          </a:xfrm>
          <a:prstGeom prst="rect">
            <a:avLst/>
          </a:prstGeom>
        </p:spPr>
        <p:txBody>
          <a:bodyPr wrap="square">
            <a:spAutoFit/>
          </a:bodyPr>
          <a:lstStyle/>
          <a:p>
            <a:pPr algn="ctr">
              <a:lnSpc>
                <a:spcPts val="2600"/>
              </a:lnSpc>
            </a:pPr>
            <a:r>
              <a:rPr lang="en-GB" sz="2000" dirty="0">
                <a:solidFill>
                  <a:schemeClr val="bg1"/>
                </a:solidFill>
                <a:effectLst/>
                <a:latin typeface="Calibri" panose="020F0502020204030204" pitchFamily="34" charset="0"/>
                <a:cs typeface="Calibri" panose="020F0502020204030204" pitchFamily="34" charset="0"/>
              </a:rPr>
              <a:t>During supra-solidus mantle upwelling, the MgO content of the polybaric melts does not change.</a:t>
            </a:r>
            <a:endParaRPr lang="en-GB" sz="2000" baseline="30000" dirty="0">
              <a:solidFill>
                <a:schemeClr val="bg1"/>
              </a:solidFill>
              <a:effectLst/>
              <a:latin typeface="Calibri" panose="020F0502020204030204" pitchFamily="34" charset="0"/>
              <a:cs typeface="Calibri" panose="020F0502020204030204" pitchFamily="34" charset="0"/>
            </a:endParaRPr>
          </a:p>
        </p:txBody>
      </p:sp>
      <p:sp>
        <p:nvSpPr>
          <p:cNvPr id="4" name="Text Box 4">
            <a:extLst>
              <a:ext uri="{FF2B5EF4-FFF2-40B4-BE49-F238E27FC236}">
                <a16:creationId xmlns:a16="http://schemas.microsoft.com/office/drawing/2014/main" id="{92D2D044-4F89-9214-97B5-03AC051DE5B0}"/>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83490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6" name="Text Box 4"/>
          <p:cNvSpPr txBox="1">
            <a:spLocks noChangeArrowheads="1"/>
          </p:cNvSpPr>
          <p:nvPr/>
        </p:nvSpPr>
        <p:spPr bwMode="auto">
          <a:xfrm>
            <a:off x="2451100" y="12700"/>
            <a:ext cx="42418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Mantle Adiabat</a:t>
            </a:r>
          </a:p>
        </p:txBody>
      </p:sp>
      <p:sp>
        <p:nvSpPr>
          <p:cNvPr id="1016837" name="Text Box 5"/>
          <p:cNvSpPr txBox="1">
            <a:spLocks noChangeArrowheads="1"/>
          </p:cNvSpPr>
          <p:nvPr/>
        </p:nvSpPr>
        <p:spPr bwMode="auto">
          <a:xfrm>
            <a:off x="104775" y="973138"/>
            <a:ext cx="8934450" cy="5170646"/>
          </a:xfrm>
          <a:prstGeom prst="rect">
            <a:avLst/>
          </a:prstGeom>
          <a:noFill/>
          <a:ln w="9525">
            <a:noFill/>
            <a:miter lim="800000"/>
            <a:headEnd/>
            <a:tailEnd/>
          </a:ln>
          <a:effectLst/>
        </p:spPr>
        <p:txBody>
          <a:bodyPr wrap="square">
            <a:spAutoFit/>
          </a:bodyPr>
          <a:lstStyle/>
          <a:p>
            <a:pPr>
              <a:defRPr/>
            </a:pPr>
            <a:r>
              <a:rPr lang="en-GB" sz="3000" dirty="0">
                <a:solidFill>
                  <a:schemeClr val="bg1"/>
                </a:solidFill>
                <a:effectLst>
                  <a:outerShdw blurRad="38100" dist="38100" dir="2700000" algn="tl">
                    <a:srgbClr val="000000"/>
                  </a:outerShdw>
                </a:effectLst>
                <a:latin typeface="Calibri" pitchFamily="34" charset="0"/>
                <a:sym typeface="Wingdings" pitchFamily="2" charset="2"/>
              </a:rPr>
              <a:t>The same happens if solid mantle or partial melts ascend from the Earth’s interior to the surface.</a:t>
            </a:r>
          </a:p>
          <a:p>
            <a:pPr>
              <a:defRPr/>
            </a:pPr>
            <a:endParaRPr lang="en-GB" sz="8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3000" dirty="0">
                <a:solidFill>
                  <a:srgbClr val="FFFF00"/>
                </a:solidFill>
                <a:effectLst>
                  <a:outerShdw blurRad="38100" dist="38100" dir="2700000" algn="tl">
                    <a:srgbClr val="000000"/>
                  </a:outerShdw>
                </a:effectLst>
                <a:latin typeface="Calibri" pitchFamily="34" charset="0"/>
                <a:sym typeface="Wingdings" pitchFamily="2" charset="2"/>
              </a:rPr>
              <a:t>The adiabat (or adiabatic gradient) is defined as the variation of temperature with variation of pressure.</a:t>
            </a:r>
          </a:p>
          <a:p>
            <a:pPr>
              <a:defRPr/>
            </a:pPr>
            <a:endParaRPr lang="en-GB" sz="800" dirty="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The adiabat for </a:t>
            </a:r>
            <a:r>
              <a:rPr lang="en-GB" sz="2600" u="sng" dirty="0">
                <a:solidFill>
                  <a:schemeClr val="bg1"/>
                </a:solidFill>
                <a:effectLst>
                  <a:outerShdw blurRad="38100" dist="38100" dir="2700000" algn="tl">
                    <a:srgbClr val="000000"/>
                  </a:outerShdw>
                </a:effectLst>
                <a:latin typeface="Calibri" pitchFamily="34" charset="0"/>
                <a:sym typeface="Wingdings" pitchFamily="2" charset="2"/>
              </a:rPr>
              <a:t>solid</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mantle is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0.4-0.6 °C/km </a:t>
            </a:r>
            <a:r>
              <a:rPr lang="en-GB" sz="2600" dirty="0">
                <a:solidFill>
                  <a:schemeClr val="bg1"/>
                </a:solidFill>
                <a:effectLst>
                  <a:outerShdw blurRad="38100" dist="38100" dir="2700000" algn="tl">
                    <a:srgbClr val="000000"/>
                  </a:outerShdw>
                </a:effectLst>
                <a:latin typeface="Calibri" pitchFamily="34" charset="0"/>
                <a:sym typeface="Wingdings" pitchFamily="2" charset="2"/>
              </a:rPr>
              <a:t>(~1.3-1.8 °C/kbar).</a:t>
            </a:r>
          </a:p>
          <a:p>
            <a:pPr>
              <a:defRPr/>
            </a:pPr>
            <a:endParaRPr lang="en-GB" sz="2600" dirty="0">
              <a:solidFill>
                <a:srgbClr val="FFFF00"/>
              </a:solidFill>
              <a:effectLst>
                <a:outerShdw blurRad="38100" dist="38100" dir="2700000" algn="tl">
                  <a:srgbClr val="000000"/>
                </a:outerShdw>
              </a:effectLst>
              <a:latin typeface="Calibri" pitchFamily="34" charset="0"/>
              <a:sym typeface="Wingdings" pitchFamily="2" charset="2"/>
            </a:endParaRPr>
          </a:p>
          <a:p>
            <a:pPr>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The adiabat for </a:t>
            </a:r>
            <a:r>
              <a:rPr lang="en-GB" sz="2600" u="sng" dirty="0">
                <a:solidFill>
                  <a:schemeClr val="bg1"/>
                </a:solidFill>
                <a:effectLst>
                  <a:outerShdw blurRad="38100" dist="38100" dir="2700000" algn="tl">
                    <a:srgbClr val="000000"/>
                  </a:outerShdw>
                </a:effectLst>
                <a:latin typeface="Calibri" pitchFamily="34" charset="0"/>
                <a:sym typeface="Wingdings" pitchFamily="2" charset="2"/>
              </a:rPr>
              <a:t>melts</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is higher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1 °C/km</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~3 °C/kbar) because these are more compressible/expandable.</a:t>
            </a:r>
          </a:p>
          <a:p>
            <a:pPr>
              <a:defRPr/>
            </a:pPr>
            <a:endParaRPr lang="en-GB" sz="26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The adiabat for the </a:t>
            </a:r>
            <a:r>
              <a:rPr lang="en-GB" sz="2600" u="sng" dirty="0">
                <a:solidFill>
                  <a:schemeClr val="bg1"/>
                </a:solidFill>
                <a:effectLst>
                  <a:outerShdw blurRad="38100" dist="38100" dir="2700000" algn="tl">
                    <a:srgbClr val="000000"/>
                  </a:outerShdw>
                </a:effectLst>
                <a:latin typeface="Calibri" pitchFamily="34" charset="0"/>
                <a:sym typeface="Wingdings" pitchFamily="2" charset="2"/>
              </a:rPr>
              <a:t>air</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is even higher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10 °C/km</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because it is even more compressible/expandable.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6837">
                                            <p:txEl>
                                              <p:pRg st="0" end="0"/>
                                            </p:txEl>
                                          </p:spTgt>
                                        </p:tgtEl>
                                        <p:attrNameLst>
                                          <p:attrName>style.visibility</p:attrName>
                                        </p:attrNameLst>
                                      </p:cBhvr>
                                      <p:to>
                                        <p:strVal val="visible"/>
                                      </p:to>
                                    </p:set>
                                    <p:animEffect transition="in" filter="fade">
                                      <p:cBhvr>
                                        <p:cTn id="7" dur="500"/>
                                        <p:tgtEl>
                                          <p:spTgt spid="1016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6837">
                                            <p:txEl>
                                              <p:pRg st="2" end="2"/>
                                            </p:txEl>
                                          </p:spTgt>
                                        </p:tgtEl>
                                        <p:attrNameLst>
                                          <p:attrName>style.visibility</p:attrName>
                                        </p:attrNameLst>
                                      </p:cBhvr>
                                      <p:to>
                                        <p:strVal val="visible"/>
                                      </p:to>
                                    </p:set>
                                    <p:animEffect transition="in" filter="fade">
                                      <p:cBhvr>
                                        <p:cTn id="12" dur="500"/>
                                        <p:tgtEl>
                                          <p:spTgt spid="1016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6837">
                                            <p:txEl>
                                              <p:pRg st="4" end="4"/>
                                            </p:txEl>
                                          </p:spTgt>
                                        </p:tgtEl>
                                        <p:attrNameLst>
                                          <p:attrName>style.visibility</p:attrName>
                                        </p:attrNameLst>
                                      </p:cBhvr>
                                      <p:to>
                                        <p:strVal val="visible"/>
                                      </p:to>
                                    </p:set>
                                    <p:animEffect transition="in" filter="fade">
                                      <p:cBhvr>
                                        <p:cTn id="17" dur="500"/>
                                        <p:tgtEl>
                                          <p:spTgt spid="10168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6837">
                                            <p:txEl>
                                              <p:pRg st="6" end="6"/>
                                            </p:txEl>
                                          </p:spTgt>
                                        </p:tgtEl>
                                        <p:attrNameLst>
                                          <p:attrName>style.visibility</p:attrName>
                                        </p:attrNameLst>
                                      </p:cBhvr>
                                      <p:to>
                                        <p:strVal val="visible"/>
                                      </p:to>
                                    </p:set>
                                    <p:animEffect transition="in" filter="fade">
                                      <p:cBhvr>
                                        <p:cTn id="22" dur="500"/>
                                        <p:tgtEl>
                                          <p:spTgt spid="101683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6837">
                                            <p:txEl>
                                              <p:pRg st="8" end="8"/>
                                            </p:txEl>
                                          </p:spTgt>
                                        </p:tgtEl>
                                        <p:attrNameLst>
                                          <p:attrName>style.visibility</p:attrName>
                                        </p:attrNameLst>
                                      </p:cBhvr>
                                      <p:to>
                                        <p:strVal val="visible"/>
                                      </p:to>
                                    </p:set>
                                    <p:animEffect transition="in" filter="fade">
                                      <p:cBhvr>
                                        <p:cTn id="27" dur="500"/>
                                        <p:tgtEl>
                                          <p:spTgt spid="10168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magine 46"/>
          <p:cNvPicPr>
            <a:picLocks noChangeAspect="1"/>
          </p:cNvPicPr>
          <p:nvPr/>
        </p:nvPicPr>
        <p:blipFill rotWithShape="1">
          <a:blip r:embed="rId3" cstate="print"/>
          <a:srcRect l="2214" r="508"/>
          <a:stretch/>
        </p:blipFill>
        <p:spPr>
          <a:xfrm>
            <a:off x="3058886" y="2683056"/>
            <a:ext cx="6074229" cy="4174944"/>
          </a:xfrm>
          <a:prstGeom prst="rect">
            <a:avLst/>
          </a:prstGeom>
        </p:spPr>
      </p:pic>
      <p:sp>
        <p:nvSpPr>
          <p:cNvPr id="48" name="Freccia a destra 47"/>
          <p:cNvSpPr/>
          <p:nvPr/>
        </p:nvSpPr>
        <p:spPr bwMode="auto">
          <a:xfrm>
            <a:off x="7703344" y="3709987"/>
            <a:ext cx="457200" cy="171450"/>
          </a:xfrm>
          <a:prstGeom prst="rightArrow">
            <a:avLst>
              <a:gd name="adj1" fmla="val 50000"/>
              <a:gd name="adj2" fmla="val 777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9" name="Freccia a destra 48"/>
          <p:cNvSpPr/>
          <p:nvPr/>
        </p:nvSpPr>
        <p:spPr bwMode="auto">
          <a:xfrm>
            <a:off x="7703344" y="3505200"/>
            <a:ext cx="457200" cy="171450"/>
          </a:xfrm>
          <a:prstGeom prst="rightArrow">
            <a:avLst>
              <a:gd name="adj1" fmla="val 50000"/>
              <a:gd name="adj2" fmla="val 77778"/>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0" name="Parentesi graffa chiusa 49"/>
          <p:cNvSpPr/>
          <p:nvPr/>
        </p:nvSpPr>
        <p:spPr bwMode="auto">
          <a:xfrm>
            <a:off x="8390467" y="4710113"/>
            <a:ext cx="160866" cy="1485900"/>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1" name="Parentesi graffa chiusa 50"/>
          <p:cNvSpPr/>
          <p:nvPr/>
        </p:nvSpPr>
        <p:spPr bwMode="auto">
          <a:xfrm flipH="1">
            <a:off x="5705052" y="4199573"/>
            <a:ext cx="160866" cy="718502"/>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3" name="Stella a 5 punte 32"/>
          <p:cNvSpPr/>
          <p:nvPr/>
        </p:nvSpPr>
        <p:spPr bwMode="auto">
          <a:xfrm>
            <a:off x="117402" y="699244"/>
            <a:ext cx="324000" cy="324000"/>
          </a:xfrm>
          <a:prstGeom prst="star5">
            <a:avLst/>
          </a:prstGeom>
          <a:solidFill>
            <a:srgbClr val="66FF3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34" name="Rettangolo 33"/>
          <p:cNvSpPr/>
          <p:nvPr/>
        </p:nvSpPr>
        <p:spPr>
          <a:xfrm>
            <a:off x="441403" y="684773"/>
            <a:ext cx="3978198" cy="400110"/>
          </a:xfrm>
          <a:prstGeom prst="rect">
            <a:avLst/>
          </a:prstGeom>
        </p:spPr>
        <p:txBody>
          <a:bodyPr wrap="square">
            <a:spAutoFit/>
          </a:bodyPr>
          <a:lstStyle/>
          <a:p>
            <a:r>
              <a:rPr lang="en-GB" sz="2000" dirty="0">
                <a:solidFill>
                  <a:schemeClr val="bg1"/>
                </a:solidFill>
                <a:effectLst/>
                <a:latin typeface="Calibri" panose="020F0502020204030204" pitchFamily="34" charset="0"/>
                <a:cs typeface="Calibri" panose="020F0502020204030204" pitchFamily="34" charset="0"/>
              </a:rPr>
              <a:t>Mantle rock with Tp = 1350 °C</a:t>
            </a:r>
            <a:endParaRPr lang="en-GB" sz="2000" baseline="30000" dirty="0">
              <a:solidFill>
                <a:schemeClr val="bg1"/>
              </a:solidFill>
              <a:effectLst/>
              <a:latin typeface="Calibri" panose="020F0502020204030204" pitchFamily="34" charset="0"/>
              <a:cs typeface="Calibri" panose="020F0502020204030204" pitchFamily="34" charset="0"/>
            </a:endParaRPr>
          </a:p>
        </p:txBody>
      </p:sp>
      <p:sp>
        <p:nvSpPr>
          <p:cNvPr id="35" name="Rettangolo 34"/>
          <p:cNvSpPr/>
          <p:nvPr/>
        </p:nvSpPr>
        <p:spPr>
          <a:xfrm>
            <a:off x="4800" y="1058037"/>
            <a:ext cx="9291600" cy="400110"/>
          </a:xfrm>
          <a:prstGeom prst="rect">
            <a:avLst/>
          </a:prstGeom>
        </p:spPr>
        <p:txBody>
          <a:bodyPr wrap="square">
            <a:spAutoFit/>
          </a:bodyPr>
          <a:lstStyle/>
          <a:p>
            <a:r>
              <a:rPr lang="en-GB" sz="2000" dirty="0">
                <a:solidFill>
                  <a:schemeClr val="bg1"/>
                </a:solidFill>
                <a:effectLst/>
                <a:latin typeface="Calibri" panose="020F0502020204030204" pitchFamily="34" charset="0"/>
                <a:cs typeface="Calibri" panose="020F0502020204030204" pitchFamily="34" charset="0"/>
              </a:rPr>
              <a:t>Assume it upwells upon crossing its solidus (in this case dry – volatile free).</a:t>
            </a:r>
            <a:endParaRPr lang="en-GB" sz="2000" baseline="30000" dirty="0">
              <a:solidFill>
                <a:schemeClr val="bg1"/>
              </a:solidFill>
              <a:effectLst/>
              <a:latin typeface="Calibri" panose="020F0502020204030204" pitchFamily="34" charset="0"/>
              <a:cs typeface="Calibri" panose="020F0502020204030204" pitchFamily="34" charset="0"/>
            </a:endParaRPr>
          </a:p>
        </p:txBody>
      </p:sp>
      <p:cxnSp>
        <p:nvCxnSpPr>
          <p:cNvPr id="36" name="Connettore 1 35"/>
          <p:cNvCxnSpPr/>
          <p:nvPr/>
        </p:nvCxnSpPr>
        <p:spPr bwMode="auto">
          <a:xfrm flipH="1" flipV="1">
            <a:off x="5204460" y="3390900"/>
            <a:ext cx="834390" cy="3128963"/>
          </a:xfrm>
          <a:prstGeom prst="line">
            <a:avLst/>
          </a:prstGeom>
          <a:noFill/>
          <a:ln w="19050" cap="flat" cmpd="sng" algn="ctr">
            <a:solidFill>
              <a:srgbClr val="FF0000"/>
            </a:solidFill>
            <a:prstDash val="sysDash"/>
            <a:round/>
            <a:headEnd type="none" w="med" len="med"/>
            <a:tailEnd type="none" w="med" len="med"/>
          </a:ln>
          <a:effectLst/>
        </p:spPr>
      </p:cxnSp>
      <p:sp>
        <p:nvSpPr>
          <p:cNvPr id="37" name="Rettangolo 36"/>
          <p:cNvSpPr/>
          <p:nvPr/>
        </p:nvSpPr>
        <p:spPr>
          <a:xfrm>
            <a:off x="4647880" y="2777117"/>
            <a:ext cx="1121550" cy="400110"/>
          </a:xfrm>
          <a:prstGeom prst="rect">
            <a:avLst/>
          </a:prstGeom>
        </p:spPr>
        <p:txBody>
          <a:bodyPr wrap="square">
            <a:spAutoFit/>
          </a:bodyPr>
          <a:lstStyle/>
          <a:p>
            <a:r>
              <a:rPr lang="en-GB" sz="2000" b="1" dirty="0">
                <a:solidFill>
                  <a:srgbClr val="FF0000"/>
                </a:solidFill>
                <a:effectLst/>
                <a:latin typeface="Calibri" panose="020F0502020204030204" pitchFamily="34" charset="0"/>
                <a:cs typeface="Calibri" panose="020F0502020204030204" pitchFamily="34" charset="0"/>
              </a:rPr>
              <a:t>1350 °C</a:t>
            </a:r>
            <a:endParaRPr lang="en-GB" sz="2000" b="1" baseline="30000" dirty="0">
              <a:solidFill>
                <a:srgbClr val="FF0000"/>
              </a:solidFill>
              <a:effectLst/>
              <a:latin typeface="Calibri" panose="020F0502020204030204" pitchFamily="34" charset="0"/>
              <a:cs typeface="Calibri" panose="020F0502020204030204" pitchFamily="34" charset="0"/>
            </a:endParaRPr>
          </a:p>
        </p:txBody>
      </p:sp>
      <p:sp>
        <p:nvSpPr>
          <p:cNvPr id="38" name="Rettangolo 37"/>
          <p:cNvSpPr/>
          <p:nvPr/>
        </p:nvSpPr>
        <p:spPr>
          <a:xfrm>
            <a:off x="3733800" y="694298"/>
            <a:ext cx="5057775"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a:t>
            </a:r>
            <a:r>
              <a:rPr lang="en-GB" i="1"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a:t>
            </a:r>
            <a:r>
              <a:rPr lang="en-GB" i="1" dirty="0">
                <a:solidFill>
                  <a:schemeClr val="bg1"/>
                </a:solidFill>
                <a:effectLst/>
                <a:latin typeface="Calibri" panose="020F0502020204030204" pitchFamily="34" charset="0"/>
                <a:cs typeface="Calibri" panose="020F0502020204030204" pitchFamily="34" charset="0"/>
              </a:rPr>
              <a:t>Adiabatic gradient ~16.6 °C/GPa = ~0.6 °C/km)</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39" name="Rettangolo 38"/>
          <p:cNvSpPr/>
          <p:nvPr/>
        </p:nvSpPr>
        <p:spPr>
          <a:xfrm>
            <a:off x="4800" y="1478031"/>
            <a:ext cx="2995575" cy="400110"/>
          </a:xfrm>
          <a:prstGeom prst="rect">
            <a:avLst/>
          </a:prstGeom>
        </p:spPr>
        <p:txBody>
          <a:bodyPr wrap="square">
            <a:spAutoFit/>
          </a:bodyPr>
          <a:lstStyle/>
          <a:p>
            <a:r>
              <a:rPr lang="en-GB" sz="2000" dirty="0">
                <a:solidFill>
                  <a:schemeClr val="bg1"/>
                </a:solidFill>
                <a:effectLst/>
                <a:latin typeface="Calibri" panose="020F0502020204030204" pitchFamily="34" charset="0"/>
                <a:cs typeface="Calibri" panose="020F0502020204030204" pitchFamily="34" charset="0"/>
              </a:rPr>
              <a:t>Melting starts @ ~1.8 GPa      </a:t>
            </a:r>
            <a:endParaRPr lang="en-GB" sz="2000" baseline="30000" dirty="0">
              <a:solidFill>
                <a:schemeClr val="bg1"/>
              </a:solidFill>
              <a:effectLst/>
              <a:latin typeface="Calibri" panose="020F0502020204030204" pitchFamily="34" charset="0"/>
              <a:cs typeface="Calibri" panose="020F0502020204030204" pitchFamily="34" charset="0"/>
            </a:endParaRPr>
          </a:p>
        </p:txBody>
      </p:sp>
      <p:sp>
        <p:nvSpPr>
          <p:cNvPr id="40" name="Rettangolo 39"/>
          <p:cNvSpPr/>
          <p:nvPr/>
        </p:nvSpPr>
        <p:spPr>
          <a:xfrm>
            <a:off x="3295651" y="1487556"/>
            <a:ext cx="5753100"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With increasing upwelling melting continues and increases.</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41" name="Rettangolo 40"/>
          <p:cNvSpPr/>
          <p:nvPr/>
        </p:nvSpPr>
        <p:spPr>
          <a:xfrm>
            <a:off x="4799" y="1878803"/>
            <a:ext cx="9128315" cy="707886"/>
          </a:xfrm>
          <a:prstGeom prst="rect">
            <a:avLst/>
          </a:prstGeom>
        </p:spPr>
        <p:txBody>
          <a:bodyPr wrap="square">
            <a:spAutoFit/>
          </a:bodyPr>
          <a:lstStyle/>
          <a:p>
            <a:r>
              <a:rPr lang="en-GB" sz="2000" dirty="0">
                <a:solidFill>
                  <a:schemeClr val="bg1"/>
                </a:solidFill>
                <a:effectLst/>
                <a:latin typeface="Calibri" panose="020F0502020204030204" pitchFamily="34" charset="0"/>
                <a:cs typeface="Calibri" panose="020F0502020204030204" pitchFamily="34" charset="0"/>
              </a:rPr>
              <a:t>Melts are continuously produced at different depths, until the mantle reaches too cold regions where partial melting stops (base of the lithospheric mantle).</a:t>
            </a:r>
            <a:endParaRPr lang="en-GB" sz="2000" baseline="30000" dirty="0">
              <a:solidFill>
                <a:schemeClr val="bg1"/>
              </a:solidFill>
              <a:effectLst/>
              <a:latin typeface="Calibri" panose="020F0502020204030204" pitchFamily="34" charset="0"/>
              <a:cs typeface="Calibri" panose="020F0502020204030204" pitchFamily="34" charset="0"/>
            </a:endParaRPr>
          </a:p>
        </p:txBody>
      </p:sp>
      <p:sp>
        <p:nvSpPr>
          <p:cNvPr id="42" name="Stella a 5 punte 41"/>
          <p:cNvSpPr/>
          <p:nvPr/>
        </p:nvSpPr>
        <p:spPr bwMode="auto">
          <a:xfrm>
            <a:off x="5867400" y="6351362"/>
            <a:ext cx="324000" cy="324000"/>
          </a:xfrm>
          <a:prstGeom prst="star5">
            <a:avLst/>
          </a:prstGeom>
          <a:solidFill>
            <a:srgbClr val="66FF33"/>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3" name="Stella a 5 punte 42"/>
          <p:cNvSpPr/>
          <p:nvPr/>
        </p:nvSpPr>
        <p:spPr bwMode="auto">
          <a:xfrm>
            <a:off x="2818495" y="1489029"/>
            <a:ext cx="324000" cy="324000"/>
          </a:xfrm>
          <a:prstGeom prst="star5">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4" name="Stella a 5 punte 43"/>
          <p:cNvSpPr/>
          <p:nvPr/>
        </p:nvSpPr>
        <p:spPr bwMode="auto">
          <a:xfrm>
            <a:off x="5433525" y="4731274"/>
            <a:ext cx="324000" cy="324000"/>
          </a:xfrm>
          <a:prstGeom prst="star5">
            <a:avLst/>
          </a:prstGeom>
          <a:solidFill>
            <a:srgbClr val="FF0000"/>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45" name="Rettangolo 44"/>
          <p:cNvSpPr/>
          <p:nvPr/>
        </p:nvSpPr>
        <p:spPr>
          <a:xfrm>
            <a:off x="0" y="4114651"/>
            <a:ext cx="3069771" cy="1220847"/>
          </a:xfrm>
          <a:prstGeom prst="rect">
            <a:avLst/>
          </a:prstGeom>
        </p:spPr>
        <p:txBody>
          <a:bodyPr wrap="square">
            <a:spAutoFit/>
          </a:bodyPr>
          <a:lstStyle/>
          <a:p>
            <a:pPr algn="ctr">
              <a:lnSpc>
                <a:spcPts val="2200"/>
              </a:lnSpc>
            </a:pPr>
            <a:r>
              <a:rPr lang="en-GB" dirty="0">
                <a:solidFill>
                  <a:schemeClr val="bg1"/>
                </a:solidFill>
                <a:effectLst/>
                <a:latin typeface="Calibri" panose="020F0502020204030204" pitchFamily="34" charset="0"/>
                <a:cs typeface="Calibri" panose="020F0502020204030204" pitchFamily="34" charset="0"/>
              </a:rPr>
              <a:t>This because the lithospheric mantle is considered too cold and too restitic to partially melt.</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46" name="Rettangolo 45"/>
          <p:cNvSpPr/>
          <p:nvPr/>
        </p:nvSpPr>
        <p:spPr>
          <a:xfrm>
            <a:off x="-3628" y="5298454"/>
            <a:ext cx="3077028" cy="923330"/>
          </a:xfrm>
          <a:prstGeom prst="rect">
            <a:avLst/>
          </a:prstGeom>
        </p:spPr>
        <p:txBody>
          <a:bodyPr wrap="square">
            <a:spAutoFit/>
          </a:bodyPr>
          <a:lstStyle/>
          <a:p>
            <a:pPr algn="ctr"/>
            <a:r>
              <a:rPr lang="en-GB" dirty="0">
                <a:solidFill>
                  <a:schemeClr val="bg1"/>
                </a:solidFill>
                <a:effectLst/>
                <a:latin typeface="Calibri" panose="020F0502020204030204" pitchFamily="34" charset="0"/>
                <a:cs typeface="Calibri" panose="020F0502020204030204" pitchFamily="34" charset="0"/>
              </a:rPr>
              <a:t>The MgO content of polybaric melts is represented by the numbers on the  </a:t>
            </a:r>
            <a:r>
              <a:rPr lang="en-GB" dirty="0">
                <a:solidFill>
                  <a:srgbClr val="0066FF"/>
                </a:solidFill>
                <a:effectLst/>
                <a:latin typeface="Calibri" panose="020F0502020204030204" pitchFamily="34" charset="0"/>
                <a:cs typeface="Calibri" panose="020F0502020204030204" pitchFamily="34" charset="0"/>
              </a:rPr>
              <a:t>blue lines</a:t>
            </a:r>
            <a:r>
              <a:rPr lang="en-GB" dirty="0">
                <a:solidFill>
                  <a:schemeClr val="bg1"/>
                </a:solidFill>
                <a:effectLst/>
                <a:latin typeface="Calibri" panose="020F0502020204030204" pitchFamily="34" charset="0"/>
                <a:cs typeface="Calibri" panose="020F0502020204030204" pitchFamily="34" charset="0"/>
              </a:rPr>
              <a:t>.</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53" name="Rettangolo 52"/>
          <p:cNvSpPr/>
          <p:nvPr/>
        </p:nvSpPr>
        <p:spPr>
          <a:xfrm>
            <a:off x="0" y="2608076"/>
            <a:ext cx="3069771" cy="1502976"/>
          </a:xfrm>
          <a:prstGeom prst="rect">
            <a:avLst/>
          </a:prstGeom>
        </p:spPr>
        <p:txBody>
          <a:bodyPr wrap="square">
            <a:spAutoFit/>
          </a:bodyPr>
          <a:lstStyle/>
          <a:p>
            <a:pPr algn="ctr">
              <a:lnSpc>
                <a:spcPts val="2200"/>
              </a:lnSpc>
            </a:pPr>
            <a:r>
              <a:rPr lang="en-GB" dirty="0">
                <a:solidFill>
                  <a:srgbClr val="FFFF00"/>
                </a:solidFill>
                <a:effectLst/>
                <a:latin typeface="Calibri" panose="020F0502020204030204" pitchFamily="34" charset="0"/>
                <a:cs typeface="Calibri" panose="020F0502020204030204" pitchFamily="34" charset="0"/>
              </a:rPr>
              <a:t>Again</a:t>
            </a:r>
            <a:r>
              <a:rPr lang="en-GB" dirty="0">
                <a:solidFill>
                  <a:schemeClr val="bg1"/>
                </a:solidFill>
                <a:effectLst/>
                <a:latin typeface="Calibri" panose="020F0502020204030204" pitchFamily="34" charset="0"/>
                <a:cs typeface="Calibri" panose="020F0502020204030204" pitchFamily="34" charset="0"/>
              </a:rPr>
              <a:t>: in this case (as in nearly ALL the cases proposed in literature) lithosphere is considered never prone to melting.</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4CEF8FD5-4177-7B46-3663-8E32E049535B}"/>
              </a:ext>
            </a:extLst>
          </p:cNvPr>
          <p:cNvSpPr txBox="1"/>
          <p:nvPr/>
        </p:nvSpPr>
        <p:spPr>
          <a:xfrm>
            <a:off x="423333" y="6335486"/>
            <a:ext cx="2635552" cy="523220"/>
          </a:xfrm>
          <a:prstGeom prst="rect">
            <a:avLst/>
          </a:prstGeom>
          <a:solidFill>
            <a:schemeClr val="tx1"/>
          </a:solidFill>
        </p:spPr>
        <p:txBody>
          <a:bodyPr wrap="square" rtlCol="0">
            <a:spAutoFit/>
          </a:bodyPr>
          <a:lstStyle/>
          <a:p>
            <a:pPr algn="ctr"/>
            <a:r>
              <a:rPr lang="en-GB" sz="1400" dirty="0">
                <a:solidFill>
                  <a:schemeClr val="bg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bg1"/>
              </a:solidFill>
              <a:effectLst/>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F6333A22-9D59-363E-0727-F3BDDF50FED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24964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20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56" presetClass="path" presetSubtype="0" accel="50000" decel="50000" fill="hold" grpId="1" nodeType="clickEffect">
                                  <p:stCondLst>
                                    <p:cond delay="0"/>
                                  </p:stCondLst>
                                  <p:childTnLst>
                                    <p:animMotion origin="layout" path="M 8.33333E-7 4.07407E-6 L -0.05955 -0.10232 " pathEditMode="relative" rAng="0" ptsTypes="AA">
                                      <p:cBhvr>
                                        <p:cTn id="60" dur="2000" fill="hold"/>
                                        <p:tgtEl>
                                          <p:spTgt spid="44"/>
                                        </p:tgtEl>
                                        <p:attrNameLst>
                                          <p:attrName>ppt_x</p:attrName>
                                          <p:attrName>ppt_y</p:attrName>
                                        </p:attrNameLst>
                                      </p:cBhvr>
                                      <p:rCtr x="-2986" y="-5116"/>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7" grpId="0"/>
      <p:bldP spid="38" grpId="0"/>
      <p:bldP spid="39" grpId="0"/>
      <p:bldP spid="40" grpId="0"/>
      <p:bldP spid="41" grpId="0"/>
      <p:bldP spid="42" grpId="0" animBg="1"/>
      <p:bldP spid="43" grpId="0" animBg="1"/>
      <p:bldP spid="44" grpId="0" animBg="1"/>
      <p:bldP spid="44" grpId="1" animBg="1"/>
      <p:bldP spid="45" grpId="0"/>
      <p:bldP spid="46" grpId="0"/>
      <p:bldP spid="5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magine 100"/>
          <p:cNvPicPr>
            <a:picLocks noChangeAspect="1"/>
          </p:cNvPicPr>
          <p:nvPr/>
        </p:nvPicPr>
        <p:blipFill rotWithShape="1">
          <a:blip r:embed="rId3" cstate="print"/>
          <a:srcRect l="2214" r="508"/>
          <a:stretch/>
        </p:blipFill>
        <p:spPr>
          <a:xfrm>
            <a:off x="3058886" y="2683056"/>
            <a:ext cx="6074229" cy="4174944"/>
          </a:xfrm>
          <a:prstGeom prst="rect">
            <a:avLst/>
          </a:prstGeom>
        </p:spPr>
      </p:pic>
      <p:sp>
        <p:nvSpPr>
          <p:cNvPr id="102" name="Freccia a destra 101"/>
          <p:cNvSpPr/>
          <p:nvPr/>
        </p:nvSpPr>
        <p:spPr bwMode="auto">
          <a:xfrm>
            <a:off x="7703344" y="3709987"/>
            <a:ext cx="457200" cy="171450"/>
          </a:xfrm>
          <a:prstGeom prst="rightArrow">
            <a:avLst>
              <a:gd name="adj1" fmla="val 50000"/>
              <a:gd name="adj2" fmla="val 777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3" name="Freccia a destra 102"/>
          <p:cNvSpPr/>
          <p:nvPr/>
        </p:nvSpPr>
        <p:spPr bwMode="auto">
          <a:xfrm>
            <a:off x="7703344" y="3505200"/>
            <a:ext cx="457200" cy="171450"/>
          </a:xfrm>
          <a:prstGeom prst="rightArrow">
            <a:avLst>
              <a:gd name="adj1" fmla="val 50000"/>
              <a:gd name="adj2" fmla="val 77778"/>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4" name="Parentesi graffa chiusa 103"/>
          <p:cNvSpPr/>
          <p:nvPr/>
        </p:nvSpPr>
        <p:spPr bwMode="auto">
          <a:xfrm>
            <a:off x="8390467" y="4710113"/>
            <a:ext cx="160866" cy="1485900"/>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5" name="Parentesi graffa chiusa 104"/>
          <p:cNvSpPr/>
          <p:nvPr/>
        </p:nvSpPr>
        <p:spPr bwMode="auto">
          <a:xfrm flipH="1">
            <a:off x="5705052" y="4199573"/>
            <a:ext cx="160866" cy="718502"/>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66" name="Connettore 1 65"/>
          <p:cNvCxnSpPr/>
          <p:nvPr/>
        </p:nvCxnSpPr>
        <p:spPr bwMode="auto">
          <a:xfrm flipH="1" flipV="1">
            <a:off x="3857624" y="6197602"/>
            <a:ext cx="4428000" cy="0"/>
          </a:xfrm>
          <a:prstGeom prst="line">
            <a:avLst/>
          </a:prstGeom>
          <a:noFill/>
          <a:ln w="28575" cap="flat" cmpd="sng" algn="ctr">
            <a:solidFill>
              <a:srgbClr val="0066FF"/>
            </a:solidFill>
            <a:prstDash val="solid"/>
            <a:round/>
            <a:headEnd type="none" w="med" len="med"/>
            <a:tailEnd type="arrow" w="med" len="med"/>
          </a:ln>
          <a:effectLst>
            <a:outerShdw blurRad="50800" dist="38100" dir="2700000" algn="tl" rotWithShape="0">
              <a:prstClr val="black">
                <a:alpha val="40000"/>
              </a:prstClr>
            </a:outerShdw>
          </a:effectLst>
        </p:spPr>
      </p:cxnSp>
      <p:cxnSp>
        <p:nvCxnSpPr>
          <p:cNvPr id="67" name="Connettore 1 66"/>
          <p:cNvCxnSpPr/>
          <p:nvPr/>
        </p:nvCxnSpPr>
        <p:spPr bwMode="auto">
          <a:xfrm flipH="1" flipV="1">
            <a:off x="3857624" y="4711702"/>
            <a:ext cx="4428000" cy="0"/>
          </a:xfrm>
          <a:prstGeom prst="line">
            <a:avLst/>
          </a:prstGeom>
          <a:noFill/>
          <a:ln w="28575" cap="flat" cmpd="sng" algn="ctr">
            <a:solidFill>
              <a:srgbClr val="0066FF"/>
            </a:solidFill>
            <a:prstDash val="solid"/>
            <a:round/>
            <a:headEnd type="none" w="med" len="med"/>
            <a:tailEnd type="arrow" w="med" len="med"/>
          </a:ln>
          <a:effectLst>
            <a:outerShdw blurRad="50800" dist="38100" dir="2700000" algn="tl" rotWithShape="0">
              <a:prstClr val="black">
                <a:alpha val="40000"/>
              </a:prstClr>
            </a:outerShdw>
          </a:effectLst>
        </p:spPr>
      </p:cxnSp>
      <p:sp>
        <p:nvSpPr>
          <p:cNvPr id="68" name="CasellaDiTesto 67"/>
          <p:cNvSpPr txBox="1"/>
          <p:nvPr/>
        </p:nvSpPr>
        <p:spPr>
          <a:xfrm>
            <a:off x="3205171" y="6002925"/>
            <a:ext cx="668110" cy="400110"/>
          </a:xfrm>
          <a:prstGeom prst="rect">
            <a:avLst/>
          </a:prstGeom>
          <a:noFill/>
        </p:spPr>
        <p:txBody>
          <a:bodyPr wrap="square" rtlCol="0">
            <a:spAutoFit/>
          </a:bodyPr>
          <a:lstStyle/>
          <a:p>
            <a:pPr algn="ctr"/>
            <a:r>
              <a:rPr lang="en-GB" sz="2000" b="1" dirty="0">
                <a:solidFill>
                  <a:srgbClr val="0066FF"/>
                </a:solidFill>
                <a:effectLst/>
                <a:latin typeface="Calibri" panose="020F0502020204030204" pitchFamily="34" charset="0"/>
                <a:cs typeface="Calibri" panose="020F0502020204030204" pitchFamily="34" charset="0"/>
              </a:rPr>
              <a:t>~3.4</a:t>
            </a:r>
            <a:endParaRPr lang="en-GB" sz="2000" b="1" baseline="30000" dirty="0">
              <a:solidFill>
                <a:srgbClr val="0066FF"/>
              </a:solidFill>
              <a:effectLst/>
              <a:latin typeface="Calibri" panose="020F0502020204030204" pitchFamily="34" charset="0"/>
              <a:cs typeface="Calibri" panose="020F0502020204030204" pitchFamily="34" charset="0"/>
            </a:endParaRPr>
          </a:p>
        </p:txBody>
      </p:sp>
      <p:sp>
        <p:nvSpPr>
          <p:cNvPr id="69" name="CasellaDiTesto 68"/>
          <p:cNvSpPr txBox="1"/>
          <p:nvPr/>
        </p:nvSpPr>
        <p:spPr>
          <a:xfrm>
            <a:off x="3205171" y="4511647"/>
            <a:ext cx="668110" cy="400110"/>
          </a:xfrm>
          <a:prstGeom prst="rect">
            <a:avLst/>
          </a:prstGeom>
          <a:noFill/>
        </p:spPr>
        <p:txBody>
          <a:bodyPr wrap="square" rtlCol="0">
            <a:spAutoFit/>
          </a:bodyPr>
          <a:lstStyle/>
          <a:p>
            <a:pPr algn="ctr"/>
            <a:r>
              <a:rPr lang="en-GB" sz="2000" b="1" dirty="0">
                <a:solidFill>
                  <a:srgbClr val="0066FF"/>
                </a:solidFill>
                <a:effectLst/>
                <a:latin typeface="Calibri" panose="020F0502020204030204" pitchFamily="34" charset="0"/>
                <a:cs typeface="Calibri" panose="020F0502020204030204" pitchFamily="34" charset="0"/>
              </a:rPr>
              <a:t>~1.6</a:t>
            </a:r>
            <a:endParaRPr lang="en-GB" sz="2000" b="1" baseline="30000" dirty="0">
              <a:solidFill>
                <a:srgbClr val="0066FF"/>
              </a:solidFill>
              <a:effectLst/>
              <a:latin typeface="Calibri" panose="020F0502020204030204" pitchFamily="34" charset="0"/>
              <a:cs typeface="Calibri" panose="020F0502020204030204" pitchFamily="34" charset="0"/>
            </a:endParaRPr>
          </a:p>
        </p:txBody>
      </p:sp>
      <p:cxnSp>
        <p:nvCxnSpPr>
          <p:cNvPr id="70" name="Connettore 1 69"/>
          <p:cNvCxnSpPr/>
          <p:nvPr/>
        </p:nvCxnSpPr>
        <p:spPr bwMode="auto">
          <a:xfrm>
            <a:off x="7462157" y="3418114"/>
            <a:ext cx="0" cy="1293588"/>
          </a:xfrm>
          <a:prstGeom prst="line">
            <a:avLst/>
          </a:prstGeom>
          <a:noFill/>
          <a:ln w="28575" cap="flat" cmpd="sng" algn="ctr">
            <a:solidFill>
              <a:srgbClr val="0066FF"/>
            </a:solidFill>
            <a:prstDash val="solid"/>
            <a:round/>
            <a:headEnd type="arrow" w="med" len="med"/>
            <a:tailEnd type="arrow" w="med" len="med"/>
          </a:ln>
          <a:effectLst/>
        </p:spPr>
      </p:cxnSp>
      <p:grpSp>
        <p:nvGrpSpPr>
          <p:cNvPr id="71" name="Gruppo 6"/>
          <p:cNvGrpSpPr/>
          <p:nvPr/>
        </p:nvGrpSpPr>
        <p:grpSpPr>
          <a:xfrm>
            <a:off x="6821458" y="3892856"/>
            <a:ext cx="1274792" cy="523220"/>
            <a:chOff x="7164358" y="3892856"/>
            <a:chExt cx="1274792" cy="523220"/>
          </a:xfrm>
        </p:grpSpPr>
        <p:sp>
          <p:nvSpPr>
            <p:cNvPr id="72" name="Rettangolo 71"/>
            <p:cNvSpPr/>
            <p:nvPr/>
          </p:nvSpPr>
          <p:spPr bwMode="auto">
            <a:xfrm>
              <a:off x="7614557" y="3921916"/>
              <a:ext cx="381000" cy="4881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3" name="CasellaDiTesto 72"/>
            <p:cNvSpPr txBox="1"/>
            <p:nvPr/>
          </p:nvSpPr>
          <p:spPr>
            <a:xfrm>
              <a:off x="7164358" y="3892856"/>
              <a:ext cx="1274792" cy="523220"/>
            </a:xfrm>
            <a:prstGeom prst="rect">
              <a:avLst/>
            </a:prstGeom>
            <a:noFill/>
          </p:spPr>
          <p:txBody>
            <a:bodyPr wrap="square" rtlCol="0">
              <a:spAutoFit/>
            </a:bodyPr>
            <a:lstStyle/>
            <a:p>
              <a:pPr algn="ctr"/>
              <a:r>
                <a:rPr lang="en-GB" sz="1400" dirty="0">
                  <a:solidFill>
                    <a:srgbClr val="0066FF"/>
                  </a:solidFill>
                  <a:effectLst/>
                  <a:latin typeface="Calibri" panose="020F0502020204030204" pitchFamily="34" charset="0"/>
                  <a:cs typeface="Calibri" panose="020F0502020204030204" pitchFamily="34" charset="0"/>
                </a:rPr>
                <a:t>Hypothetical lithosphere</a:t>
              </a:r>
              <a:endParaRPr lang="en-GB" sz="1400" baseline="30000" dirty="0">
                <a:solidFill>
                  <a:srgbClr val="0066FF"/>
                </a:solidFill>
                <a:effectLst/>
                <a:latin typeface="Calibri" panose="020F0502020204030204" pitchFamily="34" charset="0"/>
                <a:cs typeface="Calibri" panose="020F0502020204030204" pitchFamily="34" charset="0"/>
              </a:endParaRPr>
            </a:p>
          </p:txBody>
        </p:sp>
      </p:grpSp>
      <p:sp>
        <p:nvSpPr>
          <p:cNvPr id="74" name="Rettangolo 73"/>
          <p:cNvSpPr/>
          <p:nvPr/>
        </p:nvSpPr>
        <p:spPr>
          <a:xfrm>
            <a:off x="1" y="680202"/>
            <a:ext cx="8285623" cy="461665"/>
          </a:xfrm>
          <a:prstGeom prst="rect">
            <a:avLst/>
          </a:prstGeom>
        </p:spPr>
        <p:txBody>
          <a:bodyPr wrap="square">
            <a:spAutoFit/>
          </a:bodyPr>
          <a:lstStyle/>
          <a:p>
            <a:r>
              <a:rPr lang="en-GB" sz="2400" dirty="0">
                <a:solidFill>
                  <a:srgbClr val="0066FF"/>
                </a:solidFill>
                <a:effectLst/>
                <a:latin typeface="Calibri" panose="020F0502020204030204" pitchFamily="34" charset="0"/>
                <a:cs typeface="Calibri" panose="020F0502020204030204" pitchFamily="34" charset="0"/>
              </a:rPr>
              <a:t>~3.4-1.6 GPa = ~1.8 GPa = ~16-22 % melting in the Pi-Pf interval.</a:t>
            </a:r>
            <a:endParaRPr lang="en-GB" sz="2400" baseline="30000" dirty="0">
              <a:solidFill>
                <a:srgbClr val="0066FF"/>
              </a:solidFill>
              <a:effectLst/>
              <a:latin typeface="Calibri" panose="020F0502020204030204" pitchFamily="34" charset="0"/>
              <a:cs typeface="Calibri" panose="020F0502020204030204" pitchFamily="34" charset="0"/>
            </a:endParaRPr>
          </a:p>
        </p:txBody>
      </p:sp>
      <p:cxnSp>
        <p:nvCxnSpPr>
          <p:cNvPr id="75" name="Connettore 1 74"/>
          <p:cNvCxnSpPr/>
          <p:nvPr/>
        </p:nvCxnSpPr>
        <p:spPr bwMode="auto">
          <a:xfrm flipH="1" flipV="1">
            <a:off x="3857624" y="4910661"/>
            <a:ext cx="2088000" cy="0"/>
          </a:xfrm>
          <a:prstGeom prst="line">
            <a:avLst/>
          </a:prstGeom>
          <a:noFill/>
          <a:ln w="28575" cap="flat" cmpd="sng" algn="ctr">
            <a:solidFill>
              <a:srgbClr val="FF6600"/>
            </a:solidFill>
            <a:prstDash val="solid"/>
            <a:round/>
            <a:headEnd type="none" w="med" len="med"/>
            <a:tailEnd type="arrow" w="med" len="med"/>
          </a:ln>
          <a:effectLst>
            <a:outerShdw blurRad="50800" dist="38100" dir="2700000" algn="tl" rotWithShape="0">
              <a:prstClr val="black">
                <a:alpha val="40000"/>
              </a:prstClr>
            </a:outerShdw>
          </a:effectLst>
        </p:spPr>
      </p:cxnSp>
      <p:cxnSp>
        <p:nvCxnSpPr>
          <p:cNvPr id="76" name="Connettore 1 75"/>
          <p:cNvCxnSpPr/>
          <p:nvPr/>
        </p:nvCxnSpPr>
        <p:spPr bwMode="auto">
          <a:xfrm flipH="1" flipV="1">
            <a:off x="3857624" y="4194242"/>
            <a:ext cx="2088000" cy="0"/>
          </a:xfrm>
          <a:prstGeom prst="line">
            <a:avLst/>
          </a:prstGeom>
          <a:noFill/>
          <a:ln w="28575" cap="flat" cmpd="sng" algn="ctr">
            <a:solidFill>
              <a:srgbClr val="FF6600"/>
            </a:solidFill>
            <a:prstDash val="solid"/>
            <a:round/>
            <a:headEnd type="none" w="med" len="med"/>
            <a:tailEnd type="arrow" w="med" len="med"/>
          </a:ln>
          <a:effectLst>
            <a:outerShdw blurRad="50800" dist="38100" dir="2700000" algn="tl" rotWithShape="0">
              <a:prstClr val="black">
                <a:alpha val="40000"/>
              </a:prstClr>
            </a:outerShdw>
          </a:effectLst>
        </p:spPr>
      </p:cxnSp>
      <p:sp>
        <p:nvSpPr>
          <p:cNvPr id="77" name="CasellaDiTesto 76"/>
          <p:cNvSpPr txBox="1"/>
          <p:nvPr/>
        </p:nvSpPr>
        <p:spPr>
          <a:xfrm>
            <a:off x="3205171" y="4701695"/>
            <a:ext cx="668110" cy="400110"/>
          </a:xfrm>
          <a:prstGeom prst="rect">
            <a:avLst/>
          </a:prstGeom>
          <a:noFill/>
        </p:spPr>
        <p:txBody>
          <a:bodyPr wrap="square" rtlCol="0">
            <a:spAutoFit/>
          </a:bodyPr>
          <a:lstStyle/>
          <a:p>
            <a:pPr algn="ctr"/>
            <a:r>
              <a:rPr lang="en-GB" sz="2000" b="1" dirty="0">
                <a:solidFill>
                  <a:srgbClr val="FF6600"/>
                </a:solidFill>
                <a:effectLst/>
                <a:latin typeface="Calibri" panose="020F0502020204030204" pitchFamily="34" charset="0"/>
                <a:cs typeface="Calibri" panose="020F0502020204030204" pitchFamily="34" charset="0"/>
              </a:rPr>
              <a:t>~1.9</a:t>
            </a:r>
            <a:endParaRPr lang="en-GB" sz="2000" b="1" baseline="30000" dirty="0">
              <a:solidFill>
                <a:srgbClr val="FF6600"/>
              </a:solidFill>
              <a:effectLst/>
              <a:latin typeface="Calibri" panose="020F0502020204030204" pitchFamily="34" charset="0"/>
              <a:cs typeface="Calibri" panose="020F0502020204030204" pitchFamily="34" charset="0"/>
            </a:endParaRPr>
          </a:p>
        </p:txBody>
      </p:sp>
      <p:sp>
        <p:nvSpPr>
          <p:cNvPr id="78" name="CasellaDiTesto 77"/>
          <p:cNvSpPr txBox="1"/>
          <p:nvPr/>
        </p:nvSpPr>
        <p:spPr>
          <a:xfrm>
            <a:off x="3205171" y="3994187"/>
            <a:ext cx="668110" cy="400110"/>
          </a:xfrm>
          <a:prstGeom prst="rect">
            <a:avLst/>
          </a:prstGeom>
          <a:noFill/>
        </p:spPr>
        <p:txBody>
          <a:bodyPr wrap="square" rtlCol="0">
            <a:spAutoFit/>
          </a:bodyPr>
          <a:lstStyle/>
          <a:p>
            <a:pPr algn="ctr"/>
            <a:r>
              <a:rPr lang="en-GB" sz="2000" b="1" dirty="0">
                <a:solidFill>
                  <a:srgbClr val="FF6600"/>
                </a:solidFill>
                <a:effectLst/>
                <a:latin typeface="Calibri" panose="020F0502020204030204" pitchFamily="34" charset="0"/>
                <a:cs typeface="Calibri" panose="020F0502020204030204" pitchFamily="34" charset="0"/>
              </a:rPr>
              <a:t>~1.0</a:t>
            </a:r>
            <a:endParaRPr lang="en-GB" sz="2000" b="1" baseline="30000" dirty="0">
              <a:solidFill>
                <a:srgbClr val="FF6600"/>
              </a:solidFill>
              <a:effectLst/>
              <a:latin typeface="Calibri" panose="020F0502020204030204" pitchFamily="34" charset="0"/>
              <a:cs typeface="Calibri" panose="020F0502020204030204" pitchFamily="34" charset="0"/>
            </a:endParaRPr>
          </a:p>
        </p:txBody>
      </p:sp>
      <p:sp>
        <p:nvSpPr>
          <p:cNvPr id="79" name="Rettangolo 78"/>
          <p:cNvSpPr/>
          <p:nvPr/>
        </p:nvSpPr>
        <p:spPr>
          <a:xfrm>
            <a:off x="2" y="1642025"/>
            <a:ext cx="7995556" cy="461665"/>
          </a:xfrm>
          <a:prstGeom prst="rect">
            <a:avLst/>
          </a:prstGeom>
        </p:spPr>
        <p:txBody>
          <a:bodyPr wrap="square">
            <a:spAutoFit/>
          </a:bodyPr>
          <a:lstStyle/>
          <a:p>
            <a:r>
              <a:rPr lang="en-GB" sz="2400" dirty="0">
                <a:solidFill>
                  <a:srgbClr val="FF6600"/>
                </a:solidFill>
                <a:effectLst/>
                <a:latin typeface="Calibri" panose="020F0502020204030204" pitchFamily="34" charset="0"/>
                <a:cs typeface="Calibri" panose="020F0502020204030204" pitchFamily="34" charset="0"/>
              </a:rPr>
              <a:t>~1.9-1.0 GPa = ~0.9 GPa = ~8-11 % melting in the Pi-Pf interval.</a:t>
            </a:r>
            <a:endParaRPr lang="en-GB" sz="2400" baseline="30000" dirty="0">
              <a:solidFill>
                <a:srgbClr val="FF6600"/>
              </a:solidFill>
              <a:effectLst/>
              <a:latin typeface="Calibri" panose="020F0502020204030204" pitchFamily="34" charset="0"/>
              <a:cs typeface="Calibri" panose="020F0502020204030204" pitchFamily="34" charset="0"/>
            </a:endParaRPr>
          </a:p>
        </p:txBody>
      </p:sp>
      <p:cxnSp>
        <p:nvCxnSpPr>
          <p:cNvPr id="80" name="Connettore 1 79"/>
          <p:cNvCxnSpPr/>
          <p:nvPr/>
        </p:nvCxnSpPr>
        <p:spPr bwMode="auto">
          <a:xfrm>
            <a:off x="5435274" y="3418114"/>
            <a:ext cx="0" cy="756000"/>
          </a:xfrm>
          <a:prstGeom prst="line">
            <a:avLst/>
          </a:prstGeom>
          <a:noFill/>
          <a:ln w="28575" cap="flat" cmpd="sng" algn="ctr">
            <a:solidFill>
              <a:srgbClr val="FF6600"/>
            </a:solidFill>
            <a:prstDash val="solid"/>
            <a:round/>
            <a:headEnd type="arrow" w="med" len="med"/>
            <a:tailEnd type="arrow" w="med" len="med"/>
          </a:ln>
          <a:effectLst/>
        </p:spPr>
      </p:cxnSp>
      <p:grpSp>
        <p:nvGrpSpPr>
          <p:cNvPr id="81" name="Gruppo 28"/>
          <p:cNvGrpSpPr/>
          <p:nvPr/>
        </p:nvGrpSpPr>
        <p:grpSpPr>
          <a:xfrm>
            <a:off x="4748892" y="3520427"/>
            <a:ext cx="1366158" cy="523220"/>
            <a:chOff x="7118675" y="3878567"/>
            <a:chExt cx="1366158" cy="523220"/>
          </a:xfrm>
        </p:grpSpPr>
        <p:sp>
          <p:nvSpPr>
            <p:cNvPr id="82" name="Rettangolo 81"/>
            <p:cNvSpPr/>
            <p:nvPr/>
          </p:nvSpPr>
          <p:spPr bwMode="auto">
            <a:xfrm>
              <a:off x="7330068" y="3945731"/>
              <a:ext cx="949978" cy="414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3" name="CasellaDiTesto 82"/>
            <p:cNvSpPr txBox="1"/>
            <p:nvPr/>
          </p:nvSpPr>
          <p:spPr>
            <a:xfrm>
              <a:off x="7118675" y="3878567"/>
              <a:ext cx="1366158" cy="523220"/>
            </a:xfrm>
            <a:prstGeom prst="rect">
              <a:avLst/>
            </a:prstGeom>
            <a:noFill/>
          </p:spPr>
          <p:txBody>
            <a:bodyPr wrap="square" rtlCol="0">
              <a:spAutoFit/>
            </a:bodyPr>
            <a:lstStyle/>
            <a:p>
              <a:pPr algn="ctr"/>
              <a:r>
                <a:rPr lang="en-GB" sz="1400" dirty="0">
                  <a:solidFill>
                    <a:srgbClr val="FF6600"/>
                  </a:solidFill>
                  <a:effectLst/>
                  <a:latin typeface="Calibri" panose="020F0502020204030204" pitchFamily="34" charset="0"/>
                  <a:cs typeface="Calibri" panose="020F0502020204030204" pitchFamily="34" charset="0"/>
                </a:rPr>
                <a:t>Hypothetical lithosphere</a:t>
              </a:r>
              <a:endParaRPr lang="en-GB" sz="1400" baseline="30000" dirty="0">
                <a:solidFill>
                  <a:srgbClr val="FF6600"/>
                </a:solidFill>
                <a:effectLst/>
                <a:latin typeface="Calibri" panose="020F0502020204030204" pitchFamily="34" charset="0"/>
                <a:cs typeface="Calibri" panose="020F0502020204030204" pitchFamily="34" charset="0"/>
              </a:endParaRPr>
            </a:p>
          </p:txBody>
        </p:sp>
      </p:grpSp>
      <p:cxnSp>
        <p:nvCxnSpPr>
          <p:cNvPr id="84" name="Connettore 1 83"/>
          <p:cNvCxnSpPr/>
          <p:nvPr/>
        </p:nvCxnSpPr>
        <p:spPr bwMode="auto">
          <a:xfrm flipH="1">
            <a:off x="419100" y="1057136"/>
            <a:ext cx="0" cy="432000"/>
          </a:xfrm>
          <a:prstGeom prst="line">
            <a:avLst/>
          </a:prstGeom>
          <a:noFill/>
          <a:ln w="19050" cap="flat" cmpd="sng" algn="ctr">
            <a:solidFill>
              <a:schemeClr val="bg1"/>
            </a:solidFill>
            <a:prstDash val="solid"/>
            <a:round/>
            <a:headEnd type="none" w="med" len="med"/>
            <a:tailEnd type="none" w="med" len="med"/>
          </a:ln>
          <a:effectLst/>
        </p:spPr>
      </p:cxnSp>
      <p:cxnSp>
        <p:nvCxnSpPr>
          <p:cNvPr id="85" name="Connettore 1 84"/>
          <p:cNvCxnSpPr/>
          <p:nvPr/>
        </p:nvCxnSpPr>
        <p:spPr bwMode="auto">
          <a:xfrm flipH="1">
            <a:off x="914400" y="1057136"/>
            <a:ext cx="0" cy="180000"/>
          </a:xfrm>
          <a:prstGeom prst="line">
            <a:avLst/>
          </a:prstGeom>
          <a:noFill/>
          <a:ln w="19050" cap="flat" cmpd="sng" algn="ctr">
            <a:solidFill>
              <a:schemeClr val="bg1"/>
            </a:solidFill>
            <a:prstDash val="solid"/>
            <a:round/>
            <a:headEnd type="none" w="med" len="med"/>
            <a:tailEnd type="none" w="med" len="med"/>
          </a:ln>
          <a:effectLst/>
        </p:spPr>
      </p:cxnSp>
      <p:cxnSp>
        <p:nvCxnSpPr>
          <p:cNvPr id="86" name="Connettore 1 85"/>
          <p:cNvCxnSpPr/>
          <p:nvPr/>
        </p:nvCxnSpPr>
        <p:spPr bwMode="auto">
          <a:xfrm>
            <a:off x="416719" y="1482109"/>
            <a:ext cx="238125" cy="0"/>
          </a:xfrm>
          <a:prstGeom prst="line">
            <a:avLst/>
          </a:prstGeom>
          <a:noFill/>
          <a:ln w="19050" cap="flat" cmpd="sng" algn="ctr">
            <a:solidFill>
              <a:schemeClr val="bg1"/>
            </a:solidFill>
            <a:prstDash val="solid"/>
            <a:round/>
            <a:headEnd type="none" w="med" len="med"/>
            <a:tailEnd type="arrow" w="med" len="med"/>
          </a:ln>
          <a:effectLst/>
        </p:spPr>
      </p:cxnSp>
      <p:cxnSp>
        <p:nvCxnSpPr>
          <p:cNvPr id="87" name="Connettore 1 86"/>
          <p:cNvCxnSpPr/>
          <p:nvPr/>
        </p:nvCxnSpPr>
        <p:spPr bwMode="auto">
          <a:xfrm>
            <a:off x="912019" y="1229700"/>
            <a:ext cx="238125" cy="0"/>
          </a:xfrm>
          <a:prstGeom prst="line">
            <a:avLst/>
          </a:prstGeom>
          <a:noFill/>
          <a:ln w="19050" cap="flat" cmpd="sng" algn="ctr">
            <a:solidFill>
              <a:schemeClr val="bg1"/>
            </a:solidFill>
            <a:prstDash val="solid"/>
            <a:round/>
            <a:headEnd type="none" w="med" len="med"/>
            <a:tailEnd type="arrow" w="med" len="med"/>
          </a:ln>
          <a:effectLst/>
        </p:spPr>
      </p:cxnSp>
      <p:sp>
        <p:nvSpPr>
          <p:cNvPr id="88" name="Rettangolo 87"/>
          <p:cNvSpPr/>
          <p:nvPr/>
        </p:nvSpPr>
        <p:spPr>
          <a:xfrm>
            <a:off x="634675" y="1284173"/>
            <a:ext cx="8280725"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Intersection with solidus at Tp = 1500 °C (anomalously hot mantle)</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89" name="Rettangolo 88"/>
          <p:cNvSpPr/>
          <p:nvPr/>
        </p:nvSpPr>
        <p:spPr>
          <a:xfrm>
            <a:off x="1091875" y="1018725"/>
            <a:ext cx="4788225"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Base of the lithosphere (here hypothesized)</a:t>
            </a:r>
            <a:endParaRPr lang="en-GB" i="1" baseline="30000" dirty="0">
              <a:solidFill>
                <a:schemeClr val="bg1"/>
              </a:solidFill>
              <a:effectLst/>
              <a:latin typeface="Calibri" panose="020F0502020204030204" pitchFamily="34" charset="0"/>
              <a:cs typeface="Calibri" panose="020F0502020204030204" pitchFamily="34" charset="0"/>
            </a:endParaRPr>
          </a:p>
        </p:txBody>
      </p:sp>
      <p:cxnSp>
        <p:nvCxnSpPr>
          <p:cNvPr id="90" name="Connettore 1 89"/>
          <p:cNvCxnSpPr/>
          <p:nvPr/>
        </p:nvCxnSpPr>
        <p:spPr bwMode="auto">
          <a:xfrm flipH="1">
            <a:off x="419100" y="2018928"/>
            <a:ext cx="0" cy="432000"/>
          </a:xfrm>
          <a:prstGeom prst="line">
            <a:avLst/>
          </a:prstGeom>
          <a:noFill/>
          <a:ln w="19050" cap="flat" cmpd="sng" algn="ctr">
            <a:solidFill>
              <a:schemeClr val="bg1"/>
            </a:solidFill>
            <a:prstDash val="solid"/>
            <a:round/>
            <a:headEnd type="none" w="med" len="med"/>
            <a:tailEnd type="none" w="med" len="med"/>
          </a:ln>
          <a:effectLst/>
        </p:spPr>
      </p:cxnSp>
      <p:cxnSp>
        <p:nvCxnSpPr>
          <p:cNvPr id="91" name="Connettore 1 90"/>
          <p:cNvCxnSpPr/>
          <p:nvPr/>
        </p:nvCxnSpPr>
        <p:spPr bwMode="auto">
          <a:xfrm flipH="1">
            <a:off x="914400" y="2018928"/>
            <a:ext cx="0" cy="180000"/>
          </a:xfrm>
          <a:prstGeom prst="line">
            <a:avLst/>
          </a:prstGeom>
          <a:noFill/>
          <a:ln w="19050" cap="flat" cmpd="sng" algn="ctr">
            <a:solidFill>
              <a:schemeClr val="bg1"/>
            </a:solidFill>
            <a:prstDash val="solid"/>
            <a:round/>
            <a:headEnd type="none" w="med" len="med"/>
            <a:tailEnd type="none" w="med" len="med"/>
          </a:ln>
          <a:effectLst/>
        </p:spPr>
      </p:cxnSp>
      <p:cxnSp>
        <p:nvCxnSpPr>
          <p:cNvPr id="92" name="Connettore 1 91"/>
          <p:cNvCxnSpPr/>
          <p:nvPr/>
        </p:nvCxnSpPr>
        <p:spPr bwMode="auto">
          <a:xfrm>
            <a:off x="416719" y="2441521"/>
            <a:ext cx="238125" cy="0"/>
          </a:xfrm>
          <a:prstGeom prst="line">
            <a:avLst/>
          </a:prstGeom>
          <a:noFill/>
          <a:ln w="19050" cap="flat" cmpd="sng" algn="ctr">
            <a:solidFill>
              <a:schemeClr val="bg1"/>
            </a:solidFill>
            <a:prstDash val="solid"/>
            <a:round/>
            <a:headEnd type="none" w="med" len="med"/>
            <a:tailEnd type="arrow" w="med" len="med"/>
          </a:ln>
          <a:effectLst/>
        </p:spPr>
      </p:cxnSp>
      <p:cxnSp>
        <p:nvCxnSpPr>
          <p:cNvPr id="93" name="Connettore 1 92"/>
          <p:cNvCxnSpPr/>
          <p:nvPr/>
        </p:nvCxnSpPr>
        <p:spPr bwMode="auto">
          <a:xfrm>
            <a:off x="912019" y="2191492"/>
            <a:ext cx="238125" cy="0"/>
          </a:xfrm>
          <a:prstGeom prst="line">
            <a:avLst/>
          </a:prstGeom>
          <a:noFill/>
          <a:ln w="19050" cap="flat" cmpd="sng" algn="ctr">
            <a:solidFill>
              <a:schemeClr val="bg1"/>
            </a:solidFill>
            <a:prstDash val="solid"/>
            <a:round/>
            <a:headEnd type="none" w="med" len="med"/>
            <a:tailEnd type="arrow" w="med" len="med"/>
          </a:ln>
          <a:effectLst/>
        </p:spPr>
      </p:cxnSp>
      <p:sp>
        <p:nvSpPr>
          <p:cNvPr id="94" name="Rettangolo 93"/>
          <p:cNvSpPr/>
          <p:nvPr/>
        </p:nvSpPr>
        <p:spPr>
          <a:xfrm>
            <a:off x="634675" y="2245965"/>
            <a:ext cx="7604450"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Intersection with solidus at Tp = 1350 °C (anomalously (?) cold mantle)</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95" name="Rettangolo 94"/>
          <p:cNvSpPr/>
          <p:nvPr/>
        </p:nvSpPr>
        <p:spPr>
          <a:xfrm>
            <a:off x="1091875" y="1980517"/>
            <a:ext cx="5156525" cy="369332"/>
          </a:xfrm>
          <a:prstGeom prst="rect">
            <a:avLst/>
          </a:prstGeom>
        </p:spPr>
        <p:txBody>
          <a:bodyPr wrap="square">
            <a:spAutoFit/>
          </a:bodyPr>
          <a:lstStyle/>
          <a:p>
            <a:r>
              <a:rPr lang="en-GB" i="1" dirty="0">
                <a:solidFill>
                  <a:schemeClr val="bg1"/>
                </a:solidFill>
                <a:effectLst/>
                <a:latin typeface="Calibri" panose="020F0502020204030204" pitchFamily="34" charset="0"/>
                <a:cs typeface="Calibri" panose="020F0502020204030204" pitchFamily="34" charset="0"/>
              </a:rPr>
              <a:t>Base of the lithosphere (also here hypothesized)</a:t>
            </a:r>
            <a:endParaRPr lang="en-GB" i="1" baseline="30000" dirty="0">
              <a:solidFill>
                <a:schemeClr val="bg1"/>
              </a:solidFill>
              <a:effectLst/>
              <a:latin typeface="Calibri" panose="020F0502020204030204" pitchFamily="34" charset="0"/>
              <a:cs typeface="Calibri" panose="020F0502020204030204" pitchFamily="34" charset="0"/>
            </a:endParaRPr>
          </a:p>
        </p:txBody>
      </p:sp>
      <p:sp>
        <p:nvSpPr>
          <p:cNvPr id="96" name="Rettangolo 95"/>
          <p:cNvSpPr/>
          <p:nvPr/>
        </p:nvSpPr>
        <p:spPr>
          <a:xfrm>
            <a:off x="2" y="2877313"/>
            <a:ext cx="3058884" cy="1200329"/>
          </a:xfrm>
          <a:prstGeom prst="rect">
            <a:avLst/>
          </a:prstGeom>
        </p:spPr>
        <p:txBody>
          <a:bodyPr wrap="square">
            <a:spAutoFit/>
          </a:bodyPr>
          <a:lstStyle/>
          <a:p>
            <a:pPr algn="ctr"/>
            <a:r>
              <a:rPr lang="en-GB" sz="2400" dirty="0">
                <a:solidFill>
                  <a:srgbClr val="FFFF00"/>
                </a:solidFill>
                <a:effectLst/>
                <a:latin typeface="Calibri" panose="020F0502020204030204" pitchFamily="34" charset="0"/>
                <a:cs typeface="Calibri" panose="020F0502020204030204" pitchFamily="34" charset="0"/>
              </a:rPr>
              <a:t>Melt productivity is  ~9-12% for each GPa of decompression.</a:t>
            </a:r>
            <a:endParaRPr lang="en-GB" sz="2400" baseline="30000" dirty="0">
              <a:solidFill>
                <a:srgbClr val="FFFF00"/>
              </a:solidFill>
              <a:effectLst/>
              <a:latin typeface="Calibri" panose="020F0502020204030204" pitchFamily="34" charset="0"/>
              <a:cs typeface="Calibri" panose="020F0502020204030204" pitchFamily="34" charset="0"/>
            </a:endParaRPr>
          </a:p>
        </p:txBody>
      </p:sp>
      <p:sp>
        <p:nvSpPr>
          <p:cNvPr id="97" name="Rettangolo 96"/>
          <p:cNvSpPr/>
          <p:nvPr/>
        </p:nvSpPr>
        <p:spPr>
          <a:xfrm>
            <a:off x="7758" y="4515449"/>
            <a:ext cx="3030718" cy="1569660"/>
          </a:xfrm>
          <a:prstGeom prst="rect">
            <a:avLst/>
          </a:prstGeom>
        </p:spPr>
        <p:txBody>
          <a:bodyPr wrap="square">
            <a:spAutoFit/>
          </a:bodyPr>
          <a:lstStyle/>
          <a:p>
            <a:r>
              <a:rPr lang="en-GB" sz="2400" dirty="0">
                <a:solidFill>
                  <a:schemeClr val="bg1"/>
                </a:solidFill>
                <a:effectLst/>
                <a:latin typeface="Calibri" panose="020F0502020204030204" pitchFamily="34" charset="0"/>
                <a:cs typeface="Calibri" panose="020F0502020204030204" pitchFamily="34" charset="0"/>
                <a:sym typeface="Wingdings" pitchFamily="2" charset="2"/>
              </a:rPr>
              <a:t> </a:t>
            </a:r>
            <a:r>
              <a:rPr lang="en-GB" sz="2400" dirty="0">
                <a:solidFill>
                  <a:schemeClr val="bg1"/>
                </a:solidFill>
                <a:effectLst/>
                <a:latin typeface="Calibri" panose="020F0502020204030204" pitchFamily="34" charset="0"/>
                <a:cs typeface="Calibri" panose="020F0502020204030204" pitchFamily="34" charset="0"/>
              </a:rPr>
              <a:t>The higher the difference Pf-Pi, the higher the degree of melting.</a:t>
            </a:r>
            <a:endParaRPr lang="en-GB" sz="2400" baseline="30000" dirty="0">
              <a:solidFill>
                <a:schemeClr val="bg1"/>
              </a:solidFill>
              <a:effectLst/>
              <a:latin typeface="Calibri" panose="020F0502020204030204" pitchFamily="34" charset="0"/>
              <a:cs typeface="Calibri" panose="020F0502020204030204" pitchFamily="34" charset="0"/>
            </a:endParaRPr>
          </a:p>
        </p:txBody>
      </p:sp>
      <p:sp>
        <p:nvSpPr>
          <p:cNvPr id="98" name="Rettangolo 97"/>
          <p:cNvSpPr/>
          <p:nvPr/>
        </p:nvSpPr>
        <p:spPr>
          <a:xfrm>
            <a:off x="8058152" y="623052"/>
            <a:ext cx="1057274" cy="584775"/>
          </a:xfrm>
          <a:prstGeom prst="rect">
            <a:avLst/>
          </a:prstGeom>
        </p:spPr>
        <p:txBody>
          <a:bodyPr wrap="square">
            <a:spAutoFit/>
          </a:bodyPr>
          <a:lstStyle/>
          <a:p>
            <a:r>
              <a:rPr lang="en-GB" sz="3200" b="1" dirty="0">
                <a:solidFill>
                  <a:schemeClr val="bg1"/>
                </a:solidFill>
                <a:effectLst/>
                <a:latin typeface="Calibri" panose="020F0502020204030204" pitchFamily="34" charset="0"/>
                <a:cs typeface="Calibri" panose="020F0502020204030204" pitchFamily="34" charset="0"/>
              </a:rPr>
              <a:t>OIB</a:t>
            </a:r>
            <a:endParaRPr lang="en-GB" sz="3200" b="1" baseline="30000" dirty="0">
              <a:solidFill>
                <a:schemeClr val="bg1"/>
              </a:solidFill>
              <a:effectLst/>
              <a:latin typeface="Calibri" panose="020F0502020204030204" pitchFamily="34" charset="0"/>
              <a:cs typeface="Calibri" panose="020F0502020204030204" pitchFamily="34" charset="0"/>
            </a:endParaRPr>
          </a:p>
        </p:txBody>
      </p:sp>
      <p:sp>
        <p:nvSpPr>
          <p:cNvPr id="99" name="Rettangolo 98"/>
          <p:cNvSpPr/>
          <p:nvPr/>
        </p:nvSpPr>
        <p:spPr>
          <a:xfrm>
            <a:off x="7781925" y="1575552"/>
            <a:ext cx="1609728" cy="584775"/>
          </a:xfrm>
          <a:prstGeom prst="rect">
            <a:avLst/>
          </a:prstGeom>
        </p:spPr>
        <p:txBody>
          <a:bodyPr wrap="square">
            <a:spAutoFit/>
          </a:bodyPr>
          <a:lstStyle/>
          <a:p>
            <a:r>
              <a:rPr lang="en-GB" sz="3200" b="1" dirty="0">
                <a:solidFill>
                  <a:schemeClr val="bg1"/>
                </a:solidFill>
                <a:effectLst/>
                <a:latin typeface="Calibri" panose="020F0502020204030204" pitchFamily="34" charset="0"/>
                <a:cs typeface="Calibri" panose="020F0502020204030204" pitchFamily="34" charset="0"/>
              </a:rPr>
              <a:t>MORB</a:t>
            </a:r>
            <a:endParaRPr lang="en-GB" sz="3200" b="1" baseline="30000" dirty="0">
              <a:solidFill>
                <a:schemeClr val="bg1"/>
              </a:solidFill>
              <a:effectLst/>
              <a:latin typeface="Calibri" panose="020F0502020204030204" pitchFamily="34" charset="0"/>
              <a:cs typeface="Calibri" panose="020F0502020204030204" pitchFamily="34" charset="0"/>
            </a:endParaRPr>
          </a:p>
        </p:txBody>
      </p:sp>
      <p:sp>
        <p:nvSpPr>
          <p:cNvPr id="2" name="CasellaDiTesto 1">
            <a:extLst>
              <a:ext uri="{FF2B5EF4-FFF2-40B4-BE49-F238E27FC236}">
                <a16:creationId xmlns:a16="http://schemas.microsoft.com/office/drawing/2014/main" id="{A36B97A3-C649-2B81-3E9B-53464CF3569C}"/>
              </a:ext>
            </a:extLst>
          </p:cNvPr>
          <p:cNvSpPr txBox="1"/>
          <p:nvPr/>
        </p:nvSpPr>
        <p:spPr>
          <a:xfrm>
            <a:off x="423333" y="6335486"/>
            <a:ext cx="2635552" cy="523220"/>
          </a:xfrm>
          <a:prstGeom prst="rect">
            <a:avLst/>
          </a:prstGeom>
          <a:solidFill>
            <a:schemeClr val="tx1"/>
          </a:solidFill>
        </p:spPr>
        <p:txBody>
          <a:bodyPr wrap="square" rtlCol="0">
            <a:spAutoFit/>
          </a:bodyPr>
          <a:lstStyle/>
          <a:p>
            <a:pPr algn="ctr"/>
            <a:r>
              <a:rPr lang="en-GB" sz="1400" dirty="0">
                <a:solidFill>
                  <a:schemeClr val="bg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bg1"/>
              </a:solidFill>
              <a:effectLst/>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7DC9052D-AE91-78F9-5249-F2653F3DD16C}"/>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56326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right)">
                                      <p:cBhvr>
                                        <p:cTn id="17" dur="500"/>
                                        <p:tgtEl>
                                          <p:spTgt spid="6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500"/>
                                        <p:tgtEl>
                                          <p:spTgt spid="6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par>
                          <p:cTn id="31" fill="hold">
                            <p:stCondLst>
                              <p:cond delay="1000"/>
                            </p:stCondLst>
                            <p:childTnLst>
                              <p:par>
                                <p:cTn id="32" presetID="16" presetClass="entr" presetSubtype="42"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outHorizontal)">
                                      <p:cBhvr>
                                        <p:cTn id="34" dur="500"/>
                                        <p:tgtEl>
                                          <p:spTgt spid="70"/>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up)">
                                      <p:cBhvr>
                                        <p:cTn id="53" dur="500"/>
                                        <p:tgtEl>
                                          <p:spTgt spid="8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up)">
                                      <p:cBhvr>
                                        <p:cTn id="66" dur="500"/>
                                        <p:tgtEl>
                                          <p:spTgt spid="85"/>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right)">
                                      <p:cBhvr>
                                        <p:cTn id="79" dur="500"/>
                                        <p:tgtEl>
                                          <p:spTgt spid="7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right)">
                                      <p:cBhvr>
                                        <p:cTn id="88" dur="500"/>
                                        <p:tgtEl>
                                          <p:spTgt spid="76"/>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500"/>
                                        <p:tgtEl>
                                          <p:spTgt spid="78"/>
                                        </p:tgtEl>
                                      </p:cBhvr>
                                    </p:animEffect>
                                  </p:childTnLst>
                                </p:cTn>
                              </p:par>
                            </p:childTnLst>
                          </p:cTn>
                        </p:par>
                        <p:par>
                          <p:cTn id="93" fill="hold">
                            <p:stCondLst>
                              <p:cond delay="1000"/>
                            </p:stCondLst>
                            <p:childTnLst>
                              <p:par>
                                <p:cTn id="94" presetID="16" presetClass="entr" presetSubtype="42" fill="hold" nodeType="after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barn(outHorizontal)">
                                      <p:cBhvr>
                                        <p:cTn id="96" dur="500"/>
                                        <p:tgtEl>
                                          <p:spTgt spid="80"/>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fade">
                                      <p:cBhvr>
                                        <p:cTn id="110" dur="500"/>
                                        <p:tgtEl>
                                          <p:spTgt spid="9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wipe(up)">
                                      <p:cBhvr>
                                        <p:cTn id="115" dur="500"/>
                                        <p:tgtEl>
                                          <p:spTgt spid="90"/>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wipe(left)">
                                      <p:cBhvr>
                                        <p:cTn id="119" dur="500"/>
                                        <p:tgtEl>
                                          <p:spTgt spid="92"/>
                                        </p:tgtEl>
                                      </p:cBhvr>
                                    </p:animEffec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fade">
                                      <p:cBhvr>
                                        <p:cTn id="123" dur="500"/>
                                        <p:tgtEl>
                                          <p:spTgt spid="9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wipe(up)">
                                      <p:cBhvr>
                                        <p:cTn id="128" dur="500"/>
                                        <p:tgtEl>
                                          <p:spTgt spid="91"/>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wipe(left)">
                                      <p:cBhvr>
                                        <p:cTn id="132" dur="500"/>
                                        <p:tgtEl>
                                          <p:spTgt spid="93"/>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95"/>
                                        </p:tgtEl>
                                        <p:attrNameLst>
                                          <p:attrName>style.visibility</p:attrName>
                                        </p:attrNameLst>
                                      </p:cBhvr>
                                      <p:to>
                                        <p:strVal val="visible"/>
                                      </p:to>
                                    </p:set>
                                    <p:animEffect transition="in" filter="fade">
                                      <p:cBhvr>
                                        <p:cTn id="13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4" grpId="0"/>
      <p:bldP spid="77" grpId="0"/>
      <p:bldP spid="78" grpId="0"/>
      <p:bldP spid="79" grpId="0"/>
      <p:bldP spid="88" grpId="0"/>
      <p:bldP spid="89" grpId="0"/>
      <p:bldP spid="94" grpId="0"/>
      <p:bldP spid="95" grpId="0"/>
      <p:bldP spid="96" grpId="0"/>
      <p:bldP spid="97" grpId="0"/>
      <p:bldP spid="98" grpId="0"/>
      <p:bldP spid="9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54"/>
          <p:cNvSpPr/>
          <p:nvPr/>
        </p:nvSpPr>
        <p:spPr>
          <a:xfrm>
            <a:off x="165364" y="667512"/>
            <a:ext cx="8807186" cy="830997"/>
          </a:xfrm>
          <a:prstGeom prst="rect">
            <a:avLst/>
          </a:prstGeom>
        </p:spPr>
        <p:txBody>
          <a:bodyPr wrap="square">
            <a:spAutoFit/>
          </a:bodyPr>
          <a:lstStyle/>
          <a:p>
            <a:pPr algn="ctr"/>
            <a:r>
              <a:rPr lang="en-GB" sz="2400" dirty="0">
                <a:solidFill>
                  <a:schemeClr val="bg1"/>
                </a:solidFill>
                <a:effectLst/>
                <a:latin typeface="Calibri" panose="020F0502020204030204" pitchFamily="34" charset="0"/>
                <a:cs typeface="Calibri" panose="020F0502020204030204" pitchFamily="34" charset="0"/>
              </a:rPr>
              <a:t>In this model: the higher the lithospheric thickness (indicated by </a:t>
            </a:r>
            <a:r>
              <a:rPr lang="en-GB" sz="2400" dirty="0" err="1">
                <a:solidFill>
                  <a:schemeClr val="bg1"/>
                </a:solidFill>
                <a:effectLst/>
                <a:latin typeface="Calibri" panose="020F0502020204030204" pitchFamily="34" charset="0"/>
                <a:cs typeface="Calibri" panose="020F0502020204030204" pitchFamily="34" charset="0"/>
              </a:rPr>
              <a:t>P</a:t>
            </a:r>
            <a:r>
              <a:rPr lang="en-GB" sz="2400" i="1" dirty="0" err="1">
                <a:solidFill>
                  <a:schemeClr val="bg1"/>
                </a:solidFill>
                <a:effectLst/>
                <a:latin typeface="Calibri" panose="020F0502020204030204" pitchFamily="34" charset="0"/>
                <a:cs typeface="Calibri" panose="020F0502020204030204" pitchFamily="34" charset="0"/>
              </a:rPr>
              <a:t>f</a:t>
            </a:r>
            <a:r>
              <a:rPr lang="en-GB" sz="2400" dirty="0">
                <a:solidFill>
                  <a:schemeClr val="bg1"/>
                </a:solidFill>
                <a:effectLst/>
                <a:latin typeface="Calibri" panose="020F0502020204030204" pitchFamily="34" charset="0"/>
                <a:cs typeface="Calibri" panose="020F0502020204030204" pitchFamily="34" charset="0"/>
              </a:rPr>
              <a:t>), the higher the Tp.</a:t>
            </a:r>
            <a:endParaRPr lang="en-GB" sz="2400" baseline="30000" dirty="0">
              <a:solidFill>
                <a:schemeClr val="bg1"/>
              </a:solidFill>
              <a:effectLst/>
              <a:latin typeface="Calibri" panose="020F0502020204030204" pitchFamily="34" charset="0"/>
              <a:cs typeface="Calibri" panose="020F0502020204030204" pitchFamily="34" charset="0"/>
            </a:endParaRPr>
          </a:p>
        </p:txBody>
      </p:sp>
      <p:sp>
        <p:nvSpPr>
          <p:cNvPr id="56" name="Rettangolo 55"/>
          <p:cNvSpPr/>
          <p:nvPr/>
        </p:nvSpPr>
        <p:spPr>
          <a:xfrm>
            <a:off x="4800" y="1467793"/>
            <a:ext cx="3170200" cy="430887"/>
          </a:xfrm>
          <a:prstGeom prst="rect">
            <a:avLst/>
          </a:prstGeom>
        </p:spPr>
        <p:txBody>
          <a:bodyPr wrap="square">
            <a:spAutoFit/>
          </a:bodyPr>
          <a:lstStyle/>
          <a:p>
            <a:r>
              <a:rPr lang="en-GB" sz="2200" dirty="0">
                <a:solidFill>
                  <a:srgbClr val="FFFF00"/>
                </a:solidFill>
                <a:effectLst/>
                <a:latin typeface="Calibri" panose="020F0502020204030204" pitchFamily="34" charset="0"/>
                <a:cs typeface="Calibri" panose="020F0502020204030204" pitchFamily="34" charset="0"/>
              </a:rPr>
              <a:t>Mid Ocean Ridges: </a:t>
            </a:r>
            <a:endParaRPr lang="en-GB" sz="2200" baseline="30000" dirty="0">
              <a:solidFill>
                <a:srgbClr val="FFFF00"/>
              </a:solidFill>
              <a:effectLst/>
              <a:latin typeface="Calibri" panose="020F0502020204030204" pitchFamily="34" charset="0"/>
              <a:cs typeface="Calibri" panose="020F0502020204030204" pitchFamily="34" charset="0"/>
            </a:endParaRPr>
          </a:p>
        </p:txBody>
      </p:sp>
      <p:sp>
        <p:nvSpPr>
          <p:cNvPr id="90" name="Rettangolo 89"/>
          <p:cNvSpPr/>
          <p:nvPr/>
        </p:nvSpPr>
        <p:spPr>
          <a:xfrm>
            <a:off x="3004022" y="1467793"/>
            <a:ext cx="3213854"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Thin lithosphere</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1" name="Rettangolo 90"/>
          <p:cNvSpPr/>
          <p:nvPr/>
        </p:nvSpPr>
        <p:spPr>
          <a:xfrm>
            <a:off x="6393533" y="1467793"/>
            <a:ext cx="1957624"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Low Tp</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2" name="Rettangolo 91"/>
          <p:cNvSpPr/>
          <p:nvPr/>
        </p:nvSpPr>
        <p:spPr>
          <a:xfrm>
            <a:off x="4800" y="1792593"/>
            <a:ext cx="1442564" cy="430887"/>
          </a:xfrm>
          <a:prstGeom prst="rect">
            <a:avLst/>
          </a:prstGeom>
        </p:spPr>
        <p:txBody>
          <a:bodyPr wrap="square">
            <a:spAutoFit/>
          </a:bodyPr>
          <a:lstStyle/>
          <a:p>
            <a:r>
              <a:rPr lang="en-GB" sz="2200" dirty="0">
                <a:solidFill>
                  <a:srgbClr val="FFFF00"/>
                </a:solidFill>
                <a:effectLst/>
                <a:latin typeface="Calibri" panose="020F0502020204030204" pitchFamily="34" charset="0"/>
                <a:cs typeface="Calibri" panose="020F0502020204030204" pitchFamily="34" charset="0"/>
              </a:rPr>
              <a:t>Hawaii: </a:t>
            </a:r>
            <a:endParaRPr lang="en-GB" sz="2200" baseline="30000" dirty="0">
              <a:solidFill>
                <a:srgbClr val="FFFF00"/>
              </a:solidFill>
              <a:effectLst/>
              <a:latin typeface="Calibri" panose="020F0502020204030204" pitchFamily="34" charset="0"/>
              <a:cs typeface="Calibri" panose="020F0502020204030204" pitchFamily="34" charset="0"/>
            </a:endParaRPr>
          </a:p>
        </p:txBody>
      </p:sp>
      <p:sp>
        <p:nvSpPr>
          <p:cNvPr id="93" name="Rettangolo 92"/>
          <p:cNvSpPr/>
          <p:nvPr/>
        </p:nvSpPr>
        <p:spPr>
          <a:xfrm>
            <a:off x="3004022" y="1792593"/>
            <a:ext cx="3434878"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Thick lithosphere</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4" name="Rettangolo 93"/>
          <p:cNvSpPr/>
          <p:nvPr/>
        </p:nvSpPr>
        <p:spPr>
          <a:xfrm>
            <a:off x="6393533" y="1792593"/>
            <a:ext cx="1957624"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High Tp</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5" name="Rettangolo 94"/>
          <p:cNvSpPr/>
          <p:nvPr/>
        </p:nvSpPr>
        <p:spPr>
          <a:xfrm>
            <a:off x="4800" y="2117556"/>
            <a:ext cx="1442564" cy="430887"/>
          </a:xfrm>
          <a:prstGeom prst="rect">
            <a:avLst/>
          </a:prstGeom>
        </p:spPr>
        <p:txBody>
          <a:bodyPr wrap="square">
            <a:spAutoFit/>
          </a:bodyPr>
          <a:lstStyle/>
          <a:p>
            <a:r>
              <a:rPr lang="en-GB" sz="2200" dirty="0">
                <a:solidFill>
                  <a:srgbClr val="FFFF00"/>
                </a:solidFill>
                <a:effectLst/>
                <a:latin typeface="Calibri" panose="020F0502020204030204" pitchFamily="34" charset="0"/>
                <a:cs typeface="Calibri" panose="020F0502020204030204" pitchFamily="34" charset="0"/>
              </a:rPr>
              <a:t>Iceland: </a:t>
            </a:r>
            <a:endParaRPr lang="en-GB" sz="2200" baseline="30000" dirty="0">
              <a:solidFill>
                <a:srgbClr val="FFFF00"/>
              </a:solidFill>
              <a:effectLst/>
              <a:latin typeface="Calibri" panose="020F0502020204030204" pitchFamily="34" charset="0"/>
              <a:cs typeface="Calibri" panose="020F0502020204030204" pitchFamily="34" charset="0"/>
            </a:endParaRPr>
          </a:p>
        </p:txBody>
      </p:sp>
      <p:sp>
        <p:nvSpPr>
          <p:cNvPr id="96" name="Rettangolo 95"/>
          <p:cNvSpPr/>
          <p:nvPr/>
        </p:nvSpPr>
        <p:spPr>
          <a:xfrm>
            <a:off x="3004022" y="2117556"/>
            <a:ext cx="3434878"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Thick lithosphere</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7" name="Rettangolo 96"/>
          <p:cNvSpPr/>
          <p:nvPr/>
        </p:nvSpPr>
        <p:spPr>
          <a:xfrm>
            <a:off x="6393533" y="2117556"/>
            <a:ext cx="1957624" cy="430887"/>
          </a:xfrm>
          <a:prstGeom prst="rect">
            <a:avLst/>
          </a:prstGeom>
        </p:spPr>
        <p:txBody>
          <a:bodyPr wrap="square">
            <a:spAutoFit/>
          </a:bodyPr>
          <a:lstStyle/>
          <a:p>
            <a:r>
              <a:rPr lang="en-GB" sz="2200"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High Tp</a:t>
            </a:r>
            <a:endParaRPr lang="en-GB" sz="2200" baseline="30000" dirty="0">
              <a:solidFill>
                <a:schemeClr val="bg1"/>
              </a:solidFill>
              <a:effectLst/>
              <a:latin typeface="Calibri" panose="020F0502020204030204" pitchFamily="34" charset="0"/>
              <a:cs typeface="Calibri" panose="020F0502020204030204" pitchFamily="34" charset="0"/>
            </a:endParaRPr>
          </a:p>
        </p:txBody>
      </p:sp>
      <p:sp>
        <p:nvSpPr>
          <p:cNvPr id="98" name="Rettangolo 97"/>
          <p:cNvSpPr/>
          <p:nvPr/>
        </p:nvSpPr>
        <p:spPr>
          <a:xfrm>
            <a:off x="4800" y="2510605"/>
            <a:ext cx="3043202" cy="1231106"/>
          </a:xfrm>
          <a:prstGeom prst="rect">
            <a:avLst/>
          </a:prstGeom>
        </p:spPr>
        <p:txBody>
          <a:bodyPr wrap="square">
            <a:spAutoFit/>
          </a:bodyPr>
          <a:lstStyle/>
          <a:p>
            <a:pPr algn="ctr">
              <a:spcAft>
                <a:spcPts val="1200"/>
              </a:spcAft>
            </a:pPr>
            <a:r>
              <a:rPr lang="en-GB" sz="2800" b="1" dirty="0">
                <a:solidFill>
                  <a:schemeClr val="bg1"/>
                </a:solidFill>
                <a:effectLst/>
                <a:latin typeface="Calibri" panose="020F0502020204030204" pitchFamily="34" charset="0"/>
                <a:cs typeface="Calibri" panose="020F0502020204030204" pitchFamily="34" charset="0"/>
              </a:rPr>
              <a:t>Why?</a:t>
            </a:r>
          </a:p>
          <a:p>
            <a:r>
              <a:rPr lang="en-GB"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a:t>
            </a:r>
            <a:r>
              <a:rPr lang="en-GB" dirty="0">
                <a:solidFill>
                  <a:schemeClr val="bg1"/>
                </a:solidFill>
                <a:effectLst/>
                <a:latin typeface="Calibri" panose="020F0502020204030204" pitchFamily="34" charset="0"/>
                <a:cs typeface="Calibri" panose="020F0502020204030204" pitchFamily="34" charset="0"/>
              </a:rPr>
              <a:t>Thick lithosphere prevents mantle heat dissipation.</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99" name="Rettangolo 98"/>
          <p:cNvSpPr/>
          <p:nvPr/>
        </p:nvSpPr>
        <p:spPr>
          <a:xfrm>
            <a:off x="4800" y="3815222"/>
            <a:ext cx="3043202" cy="1477328"/>
          </a:xfrm>
          <a:prstGeom prst="rect">
            <a:avLst/>
          </a:prstGeom>
        </p:spPr>
        <p:txBody>
          <a:bodyPr wrap="square">
            <a:spAutoFit/>
          </a:bodyPr>
          <a:lstStyle/>
          <a:p>
            <a:r>
              <a:rPr lang="en-GB" dirty="0">
                <a:solidFill>
                  <a:schemeClr val="bg1"/>
                </a:solidFill>
                <a:effectLst/>
                <a:latin typeface="Calibri" panose="020F0502020204030204" pitchFamily="34" charset="0"/>
                <a:cs typeface="Calibri" panose="020F0502020204030204" pitchFamily="34" charset="0"/>
                <a:sym typeface="Wingdings" panose="05000000000000000000" pitchFamily="2" charset="2"/>
              </a:rPr>
              <a:t> High Tp should not be considered an anomaly, but simply the result of heat insulation by a thick lithosphere.</a:t>
            </a:r>
            <a:endParaRPr lang="en-GB" baseline="30000" dirty="0">
              <a:solidFill>
                <a:schemeClr val="bg1"/>
              </a:solidFill>
              <a:effectLst/>
              <a:latin typeface="Calibri" panose="020F0502020204030204" pitchFamily="34" charset="0"/>
              <a:cs typeface="Calibri" panose="020F0502020204030204" pitchFamily="34" charset="0"/>
            </a:endParaRPr>
          </a:p>
        </p:txBody>
      </p:sp>
      <p:pic>
        <p:nvPicPr>
          <p:cNvPr id="102" name="Immagine 101"/>
          <p:cNvPicPr>
            <a:picLocks noChangeAspect="1"/>
          </p:cNvPicPr>
          <p:nvPr/>
        </p:nvPicPr>
        <p:blipFill rotWithShape="1">
          <a:blip r:embed="rId3" cstate="print"/>
          <a:srcRect l="2214" r="508"/>
          <a:stretch/>
        </p:blipFill>
        <p:spPr>
          <a:xfrm>
            <a:off x="3058886" y="2683056"/>
            <a:ext cx="6074229" cy="4174944"/>
          </a:xfrm>
          <a:prstGeom prst="rect">
            <a:avLst/>
          </a:prstGeom>
        </p:spPr>
      </p:pic>
      <p:sp>
        <p:nvSpPr>
          <p:cNvPr id="103" name="Freccia a destra 102"/>
          <p:cNvSpPr/>
          <p:nvPr/>
        </p:nvSpPr>
        <p:spPr bwMode="auto">
          <a:xfrm>
            <a:off x="7703344" y="3709987"/>
            <a:ext cx="457200" cy="171450"/>
          </a:xfrm>
          <a:prstGeom prst="rightArrow">
            <a:avLst>
              <a:gd name="adj1" fmla="val 50000"/>
              <a:gd name="adj2" fmla="val 777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4" name="Freccia a destra 103"/>
          <p:cNvSpPr/>
          <p:nvPr/>
        </p:nvSpPr>
        <p:spPr bwMode="auto">
          <a:xfrm>
            <a:off x="7703344" y="3505200"/>
            <a:ext cx="457200" cy="171450"/>
          </a:xfrm>
          <a:prstGeom prst="rightArrow">
            <a:avLst>
              <a:gd name="adj1" fmla="val 50000"/>
              <a:gd name="adj2" fmla="val 77778"/>
            </a:avLst>
          </a:prstGeom>
          <a:solidFill>
            <a:srgbClr val="00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5" name="Parentesi graffa chiusa 104"/>
          <p:cNvSpPr/>
          <p:nvPr/>
        </p:nvSpPr>
        <p:spPr bwMode="auto">
          <a:xfrm>
            <a:off x="8390467" y="4710113"/>
            <a:ext cx="160866" cy="1485900"/>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6" name="Parentesi graffa chiusa 105"/>
          <p:cNvSpPr/>
          <p:nvPr/>
        </p:nvSpPr>
        <p:spPr bwMode="auto">
          <a:xfrm flipH="1">
            <a:off x="5705052" y="4199573"/>
            <a:ext cx="160866" cy="718502"/>
          </a:xfrm>
          <a:prstGeom prst="rightBrace">
            <a:avLst/>
          </a:prstGeom>
          <a:noFill/>
          <a:ln w="19050" cap="flat" cmpd="sng" algn="ctr">
            <a:solidFill>
              <a:srgbClr val="2B8D1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07" name="Connettore 1 106"/>
          <p:cNvCxnSpPr/>
          <p:nvPr/>
        </p:nvCxnSpPr>
        <p:spPr bwMode="auto">
          <a:xfrm flipH="1" flipV="1">
            <a:off x="3857624" y="6197602"/>
            <a:ext cx="4428000" cy="0"/>
          </a:xfrm>
          <a:prstGeom prst="line">
            <a:avLst/>
          </a:prstGeom>
          <a:noFill/>
          <a:ln w="28575" cap="flat" cmpd="sng" algn="ctr">
            <a:solidFill>
              <a:srgbClr val="0066FF"/>
            </a:solidFill>
            <a:prstDash val="solid"/>
            <a:round/>
            <a:headEnd type="none" w="med" len="med"/>
            <a:tailEnd type="arrow" w="med" len="med"/>
          </a:ln>
          <a:effectLst>
            <a:outerShdw blurRad="50800" dist="38100" dir="2700000" algn="tl" rotWithShape="0">
              <a:prstClr val="black">
                <a:alpha val="40000"/>
              </a:prstClr>
            </a:outerShdw>
          </a:effectLst>
        </p:spPr>
      </p:cxnSp>
      <p:cxnSp>
        <p:nvCxnSpPr>
          <p:cNvPr id="108" name="Connettore 1 107"/>
          <p:cNvCxnSpPr/>
          <p:nvPr/>
        </p:nvCxnSpPr>
        <p:spPr bwMode="auto">
          <a:xfrm flipH="1" flipV="1">
            <a:off x="3857624" y="4711702"/>
            <a:ext cx="4428000" cy="0"/>
          </a:xfrm>
          <a:prstGeom prst="line">
            <a:avLst/>
          </a:prstGeom>
          <a:noFill/>
          <a:ln w="28575" cap="flat" cmpd="sng" algn="ctr">
            <a:solidFill>
              <a:srgbClr val="0066FF"/>
            </a:solidFill>
            <a:prstDash val="solid"/>
            <a:round/>
            <a:headEnd type="none" w="med" len="med"/>
            <a:tailEnd type="arrow" w="med" len="med"/>
          </a:ln>
          <a:effectLst>
            <a:outerShdw blurRad="50800" dist="38100" dir="2700000" algn="tl" rotWithShape="0">
              <a:prstClr val="black">
                <a:alpha val="40000"/>
              </a:prstClr>
            </a:outerShdw>
          </a:effectLst>
        </p:spPr>
      </p:cxnSp>
      <p:sp>
        <p:nvSpPr>
          <p:cNvPr id="109" name="CasellaDiTesto 108"/>
          <p:cNvSpPr txBox="1"/>
          <p:nvPr/>
        </p:nvSpPr>
        <p:spPr>
          <a:xfrm>
            <a:off x="3205171" y="6002925"/>
            <a:ext cx="668110" cy="400110"/>
          </a:xfrm>
          <a:prstGeom prst="rect">
            <a:avLst/>
          </a:prstGeom>
          <a:noFill/>
        </p:spPr>
        <p:txBody>
          <a:bodyPr wrap="square" rtlCol="0">
            <a:spAutoFit/>
          </a:bodyPr>
          <a:lstStyle/>
          <a:p>
            <a:pPr algn="ctr"/>
            <a:r>
              <a:rPr lang="en-GB" sz="2000" b="1" dirty="0">
                <a:solidFill>
                  <a:srgbClr val="0066FF"/>
                </a:solidFill>
                <a:effectLst/>
                <a:latin typeface="Calibri" panose="020F0502020204030204" pitchFamily="34" charset="0"/>
                <a:cs typeface="Calibri" panose="020F0502020204030204" pitchFamily="34" charset="0"/>
              </a:rPr>
              <a:t>~3.4</a:t>
            </a:r>
            <a:endParaRPr lang="en-GB" sz="2000" b="1" baseline="30000" dirty="0">
              <a:solidFill>
                <a:srgbClr val="0066FF"/>
              </a:solidFill>
              <a:effectLst/>
              <a:latin typeface="Calibri" panose="020F0502020204030204" pitchFamily="34" charset="0"/>
              <a:cs typeface="Calibri" panose="020F0502020204030204" pitchFamily="34" charset="0"/>
            </a:endParaRPr>
          </a:p>
        </p:txBody>
      </p:sp>
      <p:sp>
        <p:nvSpPr>
          <p:cNvPr id="110" name="CasellaDiTesto 109"/>
          <p:cNvSpPr txBox="1"/>
          <p:nvPr/>
        </p:nvSpPr>
        <p:spPr>
          <a:xfrm>
            <a:off x="3205171" y="4511647"/>
            <a:ext cx="668110" cy="400110"/>
          </a:xfrm>
          <a:prstGeom prst="rect">
            <a:avLst/>
          </a:prstGeom>
          <a:noFill/>
        </p:spPr>
        <p:txBody>
          <a:bodyPr wrap="square" rtlCol="0">
            <a:spAutoFit/>
          </a:bodyPr>
          <a:lstStyle/>
          <a:p>
            <a:pPr algn="ctr"/>
            <a:r>
              <a:rPr lang="en-GB" sz="2000" b="1" dirty="0">
                <a:solidFill>
                  <a:srgbClr val="0066FF"/>
                </a:solidFill>
                <a:effectLst/>
                <a:latin typeface="Calibri" panose="020F0502020204030204" pitchFamily="34" charset="0"/>
                <a:cs typeface="Calibri" panose="020F0502020204030204" pitchFamily="34" charset="0"/>
              </a:rPr>
              <a:t>~1.6</a:t>
            </a:r>
            <a:endParaRPr lang="en-GB" sz="2000" b="1" baseline="30000" dirty="0">
              <a:solidFill>
                <a:srgbClr val="0066FF"/>
              </a:solidFill>
              <a:effectLst/>
              <a:latin typeface="Calibri" panose="020F0502020204030204" pitchFamily="34" charset="0"/>
              <a:cs typeface="Calibri" panose="020F0502020204030204" pitchFamily="34" charset="0"/>
            </a:endParaRPr>
          </a:p>
        </p:txBody>
      </p:sp>
      <p:cxnSp>
        <p:nvCxnSpPr>
          <p:cNvPr id="111" name="Connettore 1 110"/>
          <p:cNvCxnSpPr/>
          <p:nvPr/>
        </p:nvCxnSpPr>
        <p:spPr bwMode="auto">
          <a:xfrm>
            <a:off x="7462157" y="3418114"/>
            <a:ext cx="0" cy="1293588"/>
          </a:xfrm>
          <a:prstGeom prst="line">
            <a:avLst/>
          </a:prstGeom>
          <a:noFill/>
          <a:ln w="28575" cap="flat" cmpd="sng" algn="ctr">
            <a:solidFill>
              <a:srgbClr val="0066FF"/>
            </a:solidFill>
            <a:prstDash val="solid"/>
            <a:round/>
            <a:headEnd type="arrow" w="med" len="med"/>
            <a:tailEnd type="arrow" w="med" len="med"/>
          </a:ln>
          <a:effectLst/>
        </p:spPr>
      </p:cxnSp>
      <p:grpSp>
        <p:nvGrpSpPr>
          <p:cNvPr id="112" name="Gruppo 6"/>
          <p:cNvGrpSpPr/>
          <p:nvPr/>
        </p:nvGrpSpPr>
        <p:grpSpPr>
          <a:xfrm>
            <a:off x="6821458" y="3892856"/>
            <a:ext cx="1274792" cy="523220"/>
            <a:chOff x="7164358" y="3892856"/>
            <a:chExt cx="1274792" cy="523220"/>
          </a:xfrm>
        </p:grpSpPr>
        <p:sp>
          <p:nvSpPr>
            <p:cNvPr id="113" name="Rettangolo 112"/>
            <p:cNvSpPr/>
            <p:nvPr/>
          </p:nvSpPr>
          <p:spPr bwMode="auto">
            <a:xfrm>
              <a:off x="7614557" y="3921916"/>
              <a:ext cx="381000" cy="4881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14" name="CasellaDiTesto 113"/>
            <p:cNvSpPr txBox="1"/>
            <p:nvPr/>
          </p:nvSpPr>
          <p:spPr>
            <a:xfrm>
              <a:off x="7164358" y="3892856"/>
              <a:ext cx="1274792" cy="523220"/>
            </a:xfrm>
            <a:prstGeom prst="rect">
              <a:avLst/>
            </a:prstGeom>
            <a:noFill/>
          </p:spPr>
          <p:txBody>
            <a:bodyPr wrap="square" rtlCol="0">
              <a:spAutoFit/>
            </a:bodyPr>
            <a:lstStyle/>
            <a:p>
              <a:pPr algn="ctr"/>
              <a:r>
                <a:rPr lang="en-GB" sz="1400" dirty="0">
                  <a:solidFill>
                    <a:srgbClr val="0066FF"/>
                  </a:solidFill>
                  <a:effectLst/>
                  <a:latin typeface="Calibri" panose="020F0502020204030204" pitchFamily="34" charset="0"/>
                  <a:cs typeface="Calibri" panose="020F0502020204030204" pitchFamily="34" charset="0"/>
                </a:rPr>
                <a:t>Hypothetical lithosphere</a:t>
              </a:r>
              <a:endParaRPr lang="en-GB" sz="1400" baseline="30000" dirty="0">
                <a:solidFill>
                  <a:srgbClr val="0066FF"/>
                </a:solidFill>
                <a:effectLst/>
                <a:latin typeface="Calibri" panose="020F0502020204030204" pitchFamily="34" charset="0"/>
                <a:cs typeface="Calibri" panose="020F0502020204030204" pitchFamily="34" charset="0"/>
              </a:endParaRPr>
            </a:p>
          </p:txBody>
        </p:sp>
      </p:grpSp>
      <p:cxnSp>
        <p:nvCxnSpPr>
          <p:cNvPr id="115" name="Connettore 1 114"/>
          <p:cNvCxnSpPr/>
          <p:nvPr/>
        </p:nvCxnSpPr>
        <p:spPr bwMode="auto">
          <a:xfrm flipH="1" flipV="1">
            <a:off x="3857624" y="4910661"/>
            <a:ext cx="2088000" cy="0"/>
          </a:xfrm>
          <a:prstGeom prst="line">
            <a:avLst/>
          </a:prstGeom>
          <a:noFill/>
          <a:ln w="28575" cap="flat" cmpd="sng" algn="ctr">
            <a:solidFill>
              <a:srgbClr val="FF6600"/>
            </a:solidFill>
            <a:prstDash val="solid"/>
            <a:round/>
            <a:headEnd type="none" w="med" len="med"/>
            <a:tailEnd type="arrow" w="med" len="med"/>
          </a:ln>
          <a:effectLst>
            <a:outerShdw blurRad="50800" dist="38100" dir="2700000" algn="tl" rotWithShape="0">
              <a:prstClr val="black">
                <a:alpha val="40000"/>
              </a:prstClr>
            </a:outerShdw>
          </a:effectLst>
        </p:spPr>
      </p:cxnSp>
      <p:cxnSp>
        <p:nvCxnSpPr>
          <p:cNvPr id="116" name="Connettore 1 115"/>
          <p:cNvCxnSpPr/>
          <p:nvPr/>
        </p:nvCxnSpPr>
        <p:spPr bwMode="auto">
          <a:xfrm flipH="1" flipV="1">
            <a:off x="3857624" y="4194242"/>
            <a:ext cx="2088000" cy="0"/>
          </a:xfrm>
          <a:prstGeom prst="line">
            <a:avLst/>
          </a:prstGeom>
          <a:noFill/>
          <a:ln w="28575" cap="flat" cmpd="sng" algn="ctr">
            <a:solidFill>
              <a:srgbClr val="FF6600"/>
            </a:solidFill>
            <a:prstDash val="solid"/>
            <a:round/>
            <a:headEnd type="none" w="med" len="med"/>
            <a:tailEnd type="arrow" w="med" len="med"/>
          </a:ln>
          <a:effectLst>
            <a:outerShdw blurRad="50800" dist="38100" dir="2700000" algn="tl" rotWithShape="0">
              <a:prstClr val="black">
                <a:alpha val="40000"/>
              </a:prstClr>
            </a:outerShdw>
          </a:effectLst>
        </p:spPr>
      </p:cxnSp>
      <p:sp>
        <p:nvSpPr>
          <p:cNvPr id="117" name="CasellaDiTesto 116"/>
          <p:cNvSpPr txBox="1"/>
          <p:nvPr/>
        </p:nvSpPr>
        <p:spPr>
          <a:xfrm>
            <a:off x="3205171" y="4701695"/>
            <a:ext cx="668110" cy="400110"/>
          </a:xfrm>
          <a:prstGeom prst="rect">
            <a:avLst/>
          </a:prstGeom>
          <a:noFill/>
        </p:spPr>
        <p:txBody>
          <a:bodyPr wrap="square" rtlCol="0">
            <a:spAutoFit/>
          </a:bodyPr>
          <a:lstStyle/>
          <a:p>
            <a:pPr algn="ctr"/>
            <a:r>
              <a:rPr lang="en-GB" sz="2000" b="1" dirty="0">
                <a:solidFill>
                  <a:srgbClr val="FF6600"/>
                </a:solidFill>
                <a:effectLst/>
                <a:latin typeface="Calibri" panose="020F0502020204030204" pitchFamily="34" charset="0"/>
                <a:cs typeface="Calibri" panose="020F0502020204030204" pitchFamily="34" charset="0"/>
              </a:rPr>
              <a:t>~1.9</a:t>
            </a:r>
            <a:endParaRPr lang="en-GB" sz="2000" b="1" baseline="30000" dirty="0">
              <a:solidFill>
                <a:srgbClr val="FF6600"/>
              </a:solidFill>
              <a:effectLst/>
              <a:latin typeface="Calibri" panose="020F0502020204030204" pitchFamily="34" charset="0"/>
              <a:cs typeface="Calibri" panose="020F0502020204030204" pitchFamily="34" charset="0"/>
            </a:endParaRPr>
          </a:p>
        </p:txBody>
      </p:sp>
      <p:sp>
        <p:nvSpPr>
          <p:cNvPr id="118" name="CasellaDiTesto 117"/>
          <p:cNvSpPr txBox="1"/>
          <p:nvPr/>
        </p:nvSpPr>
        <p:spPr>
          <a:xfrm>
            <a:off x="3205171" y="3994187"/>
            <a:ext cx="668110" cy="400110"/>
          </a:xfrm>
          <a:prstGeom prst="rect">
            <a:avLst/>
          </a:prstGeom>
          <a:noFill/>
        </p:spPr>
        <p:txBody>
          <a:bodyPr wrap="square" rtlCol="0">
            <a:spAutoFit/>
          </a:bodyPr>
          <a:lstStyle/>
          <a:p>
            <a:pPr algn="ctr"/>
            <a:r>
              <a:rPr lang="en-GB" sz="2000" b="1" dirty="0">
                <a:solidFill>
                  <a:srgbClr val="FF6600"/>
                </a:solidFill>
                <a:effectLst/>
                <a:latin typeface="Calibri" panose="020F0502020204030204" pitchFamily="34" charset="0"/>
                <a:cs typeface="Calibri" panose="020F0502020204030204" pitchFamily="34" charset="0"/>
              </a:rPr>
              <a:t>~1.0</a:t>
            </a:r>
            <a:endParaRPr lang="en-GB" sz="2000" b="1" baseline="30000" dirty="0">
              <a:solidFill>
                <a:srgbClr val="FF6600"/>
              </a:solidFill>
              <a:effectLst/>
              <a:latin typeface="Calibri" panose="020F0502020204030204" pitchFamily="34" charset="0"/>
              <a:cs typeface="Calibri" panose="020F0502020204030204" pitchFamily="34" charset="0"/>
            </a:endParaRPr>
          </a:p>
        </p:txBody>
      </p:sp>
      <p:cxnSp>
        <p:nvCxnSpPr>
          <p:cNvPr id="119" name="Connettore 1 118"/>
          <p:cNvCxnSpPr/>
          <p:nvPr/>
        </p:nvCxnSpPr>
        <p:spPr bwMode="auto">
          <a:xfrm>
            <a:off x="5435274" y="3418114"/>
            <a:ext cx="0" cy="756000"/>
          </a:xfrm>
          <a:prstGeom prst="line">
            <a:avLst/>
          </a:prstGeom>
          <a:noFill/>
          <a:ln w="28575" cap="flat" cmpd="sng" algn="ctr">
            <a:solidFill>
              <a:srgbClr val="FF6600"/>
            </a:solidFill>
            <a:prstDash val="solid"/>
            <a:round/>
            <a:headEnd type="arrow" w="med" len="med"/>
            <a:tailEnd type="arrow" w="med" len="med"/>
          </a:ln>
          <a:effectLst/>
        </p:spPr>
      </p:cxnSp>
      <p:grpSp>
        <p:nvGrpSpPr>
          <p:cNvPr id="120" name="Gruppo 28"/>
          <p:cNvGrpSpPr/>
          <p:nvPr/>
        </p:nvGrpSpPr>
        <p:grpSpPr>
          <a:xfrm>
            <a:off x="4748892" y="3520427"/>
            <a:ext cx="1366158" cy="523220"/>
            <a:chOff x="7118675" y="3878567"/>
            <a:chExt cx="1366158" cy="523220"/>
          </a:xfrm>
        </p:grpSpPr>
        <p:sp>
          <p:nvSpPr>
            <p:cNvPr id="121" name="Rettangolo 120"/>
            <p:cNvSpPr/>
            <p:nvPr/>
          </p:nvSpPr>
          <p:spPr bwMode="auto">
            <a:xfrm>
              <a:off x="7330068" y="3945731"/>
              <a:ext cx="949978" cy="414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22" name="CasellaDiTesto 121"/>
            <p:cNvSpPr txBox="1"/>
            <p:nvPr/>
          </p:nvSpPr>
          <p:spPr>
            <a:xfrm>
              <a:off x="7118675" y="3878567"/>
              <a:ext cx="1366158" cy="523220"/>
            </a:xfrm>
            <a:prstGeom prst="rect">
              <a:avLst/>
            </a:prstGeom>
            <a:noFill/>
          </p:spPr>
          <p:txBody>
            <a:bodyPr wrap="square" rtlCol="0">
              <a:spAutoFit/>
            </a:bodyPr>
            <a:lstStyle/>
            <a:p>
              <a:pPr algn="ctr"/>
              <a:r>
                <a:rPr lang="en-GB" sz="1400" dirty="0">
                  <a:solidFill>
                    <a:srgbClr val="FF6600"/>
                  </a:solidFill>
                  <a:effectLst/>
                  <a:latin typeface="Calibri" panose="020F0502020204030204" pitchFamily="34" charset="0"/>
                  <a:cs typeface="Calibri" panose="020F0502020204030204" pitchFamily="34" charset="0"/>
                </a:rPr>
                <a:t>Hypothetical lithosphere</a:t>
              </a:r>
              <a:endParaRPr lang="en-GB" sz="1400" baseline="30000" dirty="0">
                <a:solidFill>
                  <a:srgbClr val="FF6600"/>
                </a:solidFill>
                <a:effectLst/>
                <a:latin typeface="Calibri" panose="020F0502020204030204" pitchFamily="34" charset="0"/>
                <a:cs typeface="Calibri" panose="020F0502020204030204" pitchFamily="34" charset="0"/>
              </a:endParaRPr>
            </a:p>
          </p:txBody>
        </p:sp>
      </p:grpSp>
      <p:sp>
        <p:nvSpPr>
          <p:cNvPr id="2" name="CasellaDiTesto 1">
            <a:extLst>
              <a:ext uri="{FF2B5EF4-FFF2-40B4-BE49-F238E27FC236}">
                <a16:creationId xmlns:a16="http://schemas.microsoft.com/office/drawing/2014/main" id="{86465B3A-46E3-BC9B-AA2A-82752E625BC2}"/>
              </a:ext>
            </a:extLst>
          </p:cNvPr>
          <p:cNvSpPr txBox="1"/>
          <p:nvPr/>
        </p:nvSpPr>
        <p:spPr>
          <a:xfrm>
            <a:off x="423333" y="6335486"/>
            <a:ext cx="2635552" cy="523220"/>
          </a:xfrm>
          <a:prstGeom prst="rect">
            <a:avLst/>
          </a:prstGeom>
          <a:solidFill>
            <a:schemeClr val="tx1"/>
          </a:solidFill>
        </p:spPr>
        <p:txBody>
          <a:bodyPr wrap="square" rtlCol="0">
            <a:spAutoFit/>
          </a:bodyPr>
          <a:lstStyle/>
          <a:p>
            <a:pPr algn="ctr"/>
            <a:r>
              <a:rPr lang="en-GB" sz="1400" dirty="0">
                <a:solidFill>
                  <a:schemeClr val="bg1"/>
                </a:solidFill>
                <a:effectLst/>
                <a:latin typeface="Calibri" panose="020F0502020204030204" pitchFamily="34" charset="0"/>
                <a:cs typeface="Calibri" panose="020F0502020204030204" pitchFamily="34" charset="0"/>
              </a:rPr>
              <a:t>Hole and Natland, 2020          (Earth-Sci. Rev., 206, 102794)</a:t>
            </a:r>
            <a:endParaRPr lang="en-GB" sz="1400" baseline="30000" dirty="0">
              <a:solidFill>
                <a:schemeClr val="bg1"/>
              </a:solidFill>
              <a:effectLst/>
              <a:latin typeface="Calibri" panose="020F0502020204030204" pitchFamily="34" charset="0"/>
              <a:cs typeface="Calibri" panose="020F0502020204030204" pitchFamily="34" charset="0"/>
            </a:endParaRPr>
          </a:p>
        </p:txBody>
      </p:sp>
      <p:sp>
        <p:nvSpPr>
          <p:cNvPr id="123" name="Rettangolo 122"/>
          <p:cNvSpPr/>
          <p:nvPr/>
        </p:nvSpPr>
        <p:spPr>
          <a:xfrm>
            <a:off x="4802" y="5364340"/>
            <a:ext cx="3052723" cy="923330"/>
          </a:xfrm>
          <a:prstGeom prst="rect">
            <a:avLst/>
          </a:prstGeom>
        </p:spPr>
        <p:txBody>
          <a:bodyPr wrap="square">
            <a:spAutoFit/>
          </a:bodyPr>
          <a:lstStyle/>
          <a:p>
            <a:r>
              <a:rPr lang="en-GB" dirty="0">
                <a:solidFill>
                  <a:schemeClr val="bg1"/>
                </a:solidFill>
                <a:effectLst/>
                <a:latin typeface="Calibri" panose="020F0502020204030204" pitchFamily="34" charset="0"/>
                <a:cs typeface="Calibri" panose="020F0502020204030204" pitchFamily="34" charset="0"/>
                <a:sym typeface="Wingdings" pitchFamily="2" charset="2"/>
              </a:rPr>
              <a:t> High Tp cannot be used to infer the presence of mantle plumes.</a:t>
            </a:r>
            <a:endParaRPr lang="en-GB" baseline="30000" dirty="0">
              <a:solidFill>
                <a:schemeClr val="bg1"/>
              </a:solidFill>
              <a:effectLst/>
              <a:latin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CD2DC5A6-3822-AF4E-D2A3-0FE5DE4AEB7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5537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0"/>
                                        <p:tgtEl>
                                          <p:spTgt spid="9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fade">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8">
                                            <p:txEl>
                                              <p:pRg st="0" end="0"/>
                                            </p:txEl>
                                          </p:spTgt>
                                        </p:tgtEl>
                                        <p:attrNameLst>
                                          <p:attrName>style.visibility</p:attrName>
                                        </p:attrNameLst>
                                      </p:cBhvr>
                                      <p:to>
                                        <p:strVal val="visible"/>
                                      </p:to>
                                    </p:set>
                                    <p:animEffect transition="in" filter="fade">
                                      <p:cBhvr>
                                        <p:cTn id="57" dur="500"/>
                                        <p:tgtEl>
                                          <p:spTgt spid="9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8">
                                            <p:txEl>
                                              <p:pRg st="1" end="1"/>
                                            </p:txEl>
                                          </p:spTgt>
                                        </p:tgtEl>
                                        <p:attrNameLst>
                                          <p:attrName>style.visibility</p:attrName>
                                        </p:attrNameLst>
                                      </p:cBhvr>
                                      <p:to>
                                        <p:strVal val="visible"/>
                                      </p:to>
                                    </p:set>
                                    <p:animEffect transition="in" filter="fade">
                                      <p:cBhvr>
                                        <p:cTn id="62" dur="500"/>
                                        <p:tgtEl>
                                          <p:spTgt spid="9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90" grpId="0"/>
      <p:bldP spid="91" grpId="0"/>
      <p:bldP spid="92" grpId="0"/>
      <p:bldP spid="93" grpId="0"/>
      <p:bldP spid="94" grpId="0"/>
      <p:bldP spid="95" grpId="0"/>
      <p:bldP spid="96" grpId="0"/>
      <p:bldP spid="97" grpId="0"/>
      <p:bldP spid="98" grpId="0" build="p"/>
      <p:bldP spid="99" grpId="0"/>
      <p:bldP spid="12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Pressure (GPa)</a:t>
              </a: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0</a:t>
              </a: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2</a:t>
              </a: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4</a:t>
              </a: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6</a:t>
              </a: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a:t>
              </a: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a:t>
              </a: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a:solidFill>
                    <a:srgbClr val="FF0000"/>
                  </a:solidFill>
                  <a:latin typeface="Calibri" pitchFamily="34" charset="0"/>
                </a:rPr>
                <a:t>MORB</a:t>
              </a: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dirty="0">
                  <a:solidFill>
                    <a:srgbClr val="0000FF"/>
                  </a:solidFill>
                  <a:latin typeface="Calibri" pitchFamily="34" charset="0"/>
                </a:rPr>
                <a:t>Hawaii</a:t>
              </a:r>
            </a:p>
          </p:txBody>
        </p:sp>
      </p:gr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4"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a:solidFill>
                  <a:schemeClr val="tx1"/>
                </a:solidFill>
                <a:effectLst/>
                <a:latin typeface="Calibri" pitchFamily="34" charset="0"/>
              </a:rPr>
              <a:t>Presnall and </a:t>
            </a:r>
            <a:r>
              <a:rPr lang="en-GB" sz="1200" dirty="0" err="1">
                <a:solidFill>
                  <a:schemeClr val="tx1"/>
                </a:solidFill>
                <a:effectLst/>
                <a:latin typeface="Calibri" pitchFamily="34" charset="0"/>
              </a:rPr>
              <a:t>Gudfinnsson</a:t>
            </a:r>
            <a:r>
              <a:rPr lang="en-GB" sz="1200" dirty="0">
                <a:solidFill>
                  <a:schemeClr val="tx1"/>
                </a:solidFill>
                <a:effectLst/>
                <a:latin typeface="Calibri" pitchFamily="34" charset="0"/>
              </a:rPr>
              <a:t>, 2011 (J. Petrol., 52, 1533-1546)</a:t>
            </a: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1" name="Rettangolo 80"/>
          <p:cNvSpPr/>
          <p:nvPr/>
        </p:nvSpPr>
        <p:spPr bwMode="auto">
          <a:xfrm rot="21109894">
            <a:off x="7736338" y="2103516"/>
            <a:ext cx="211667" cy="811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Typical MORB extraction depth</a:t>
            </a: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sp>
        <p:nvSpPr>
          <p:cNvPr id="77" name="Parentesi graffa chiusa 76"/>
          <p:cNvSpPr/>
          <p:nvPr/>
        </p:nvSpPr>
        <p:spPr bwMode="auto">
          <a:xfrm>
            <a:off x="4434840" y="1973580"/>
            <a:ext cx="426720" cy="1509101"/>
          </a:xfrm>
          <a:prstGeom prst="righ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5" name="Parentesi graffa chiusa 84"/>
          <p:cNvSpPr/>
          <p:nvPr/>
        </p:nvSpPr>
        <p:spPr bwMode="auto">
          <a:xfrm flipH="1">
            <a:off x="5099050" y="1973580"/>
            <a:ext cx="311150" cy="4953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CasellaDiTesto 87"/>
          <p:cNvSpPr txBox="1"/>
          <p:nvPr/>
        </p:nvSpPr>
        <p:spPr bwMode="auto">
          <a:xfrm>
            <a:off x="4578350" y="2773680"/>
            <a:ext cx="606256" cy="523220"/>
          </a:xfrm>
          <a:prstGeom prst="rect">
            <a:avLst/>
          </a:prstGeom>
          <a:noFill/>
        </p:spPr>
        <p:txBody>
          <a:bodyPr wrap="none">
            <a:spAutoFit/>
          </a:bodyPr>
          <a:lstStyle/>
          <a:p>
            <a:pPr>
              <a:defRPr/>
            </a:pPr>
            <a:r>
              <a:rPr lang="en-GB" sz="2800" dirty="0">
                <a:solidFill>
                  <a:srgbClr val="0000FF"/>
                </a:solidFill>
                <a:latin typeface="Calibri" pitchFamily="34" charset="0"/>
              </a:rPr>
              <a:t>Lid</a:t>
            </a:r>
          </a:p>
        </p:txBody>
      </p:sp>
      <p:sp>
        <p:nvSpPr>
          <p:cNvPr id="89" name="CasellaDiTesto 88"/>
          <p:cNvSpPr txBox="1"/>
          <p:nvPr/>
        </p:nvSpPr>
        <p:spPr bwMode="auto">
          <a:xfrm>
            <a:off x="4616450" y="1717040"/>
            <a:ext cx="606256" cy="523220"/>
          </a:xfrm>
          <a:prstGeom prst="rect">
            <a:avLst/>
          </a:prstGeom>
          <a:noFill/>
        </p:spPr>
        <p:txBody>
          <a:bodyPr wrap="none">
            <a:spAutoFit/>
          </a:bodyPr>
          <a:lstStyle/>
          <a:p>
            <a:pPr>
              <a:defRPr/>
            </a:pPr>
            <a:r>
              <a:rPr lang="en-GB" sz="2800">
                <a:solidFill>
                  <a:srgbClr val="FF0000"/>
                </a:solidFill>
                <a:latin typeface="Calibri" pitchFamily="34" charset="0"/>
              </a:rPr>
              <a:t>Lid</a:t>
            </a:r>
          </a:p>
        </p:txBody>
      </p:sp>
      <p:grpSp>
        <p:nvGrpSpPr>
          <p:cNvPr id="90" name="Gruppo 74"/>
          <p:cNvGrpSpPr/>
          <p:nvPr/>
        </p:nvGrpSpPr>
        <p:grpSpPr>
          <a:xfrm>
            <a:off x="4547869" y="5203613"/>
            <a:ext cx="3043343" cy="948267"/>
            <a:chOff x="4267199" y="5782733"/>
            <a:chExt cx="3293534" cy="948267"/>
          </a:xfrm>
        </p:grpSpPr>
        <p:cxnSp>
          <p:nvCxnSpPr>
            <p:cNvPr id="91" name="Connettore 2 90"/>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92" name="Rettangolo 91"/>
            <p:cNvSpPr/>
            <p:nvPr/>
          </p:nvSpPr>
          <p:spPr bwMode="auto">
            <a:xfrm>
              <a:off x="4267199" y="5816600"/>
              <a:ext cx="2824481" cy="899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93" name="CasellaDiTesto 92"/>
          <p:cNvSpPr txBox="1">
            <a:spLocks noChangeArrowheads="1"/>
          </p:cNvSpPr>
          <p:nvPr/>
        </p:nvSpPr>
        <p:spPr bwMode="auto">
          <a:xfrm>
            <a:off x="4389120" y="5181600"/>
            <a:ext cx="2914221"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Why is the MORB geotherm considered “</a:t>
            </a:r>
            <a:r>
              <a:rPr lang="en-GB" sz="2000" dirty="0">
                <a:solidFill>
                  <a:srgbClr val="FF0000"/>
                </a:solidFill>
                <a:effectLst/>
                <a:latin typeface="Calibri" pitchFamily="34" charset="0"/>
              </a:rPr>
              <a:t>perturbed</a:t>
            </a:r>
            <a:r>
              <a:rPr lang="en-GB" sz="2000" dirty="0">
                <a:solidFill>
                  <a:schemeClr val="tx1"/>
                </a:solidFill>
                <a:effectLst/>
                <a:latin typeface="Calibri" pitchFamily="34" charset="0"/>
              </a:rPr>
              <a:t>”?</a:t>
            </a:r>
          </a:p>
        </p:txBody>
      </p:sp>
      <p:sp>
        <p:nvSpPr>
          <p:cNvPr id="3" name="Text Box 4">
            <a:extLst>
              <a:ext uri="{FF2B5EF4-FFF2-40B4-BE49-F238E27FC236}">
                <a16:creationId xmlns:a16="http://schemas.microsoft.com/office/drawing/2014/main" id="{AD7380F7-0795-EFD5-83F0-03257FB4EF9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2000"/>
                                        <p:tgtEl>
                                          <p:spTgt spid="51"/>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up)">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up)">
                                      <p:cBhvr>
                                        <p:cTn id="37" dur="500"/>
                                        <p:tgtEl>
                                          <p:spTgt spid="7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20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wipe(up)">
                                      <p:cBhvr>
                                        <p:cTn id="60" dur="500"/>
                                        <p:tgtEl>
                                          <p:spTgt spid="7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par>
                                <p:cTn id="65" presetID="10"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76" grpId="0" animBg="1"/>
      <p:bldP spid="81" grpId="0" animBg="1"/>
      <p:bldP spid="82" grpId="0"/>
      <p:bldP spid="84" grpId="0" animBg="1"/>
      <p:bldP spid="83" grpId="0"/>
      <p:bldP spid="77" grpId="0" animBg="1"/>
      <p:bldP spid="85" grpId="0" animBg="1"/>
      <p:bldP spid="88" grpId="0"/>
      <p:bldP spid="89" grpId="0"/>
      <p:bldP spid="9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Pressure (GPa)</a:t>
              </a: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0</a:t>
              </a: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2</a:t>
              </a: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4</a:t>
              </a: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6</a:t>
              </a: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a:t>
              </a: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a:t>
              </a: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a:solidFill>
                    <a:srgbClr val="FF0000"/>
                  </a:solidFill>
                  <a:latin typeface="Calibri" pitchFamily="34" charset="0"/>
                </a:rPr>
                <a:t>MORB</a:t>
              </a: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dirty="0">
                  <a:solidFill>
                    <a:srgbClr val="0000FF"/>
                  </a:solidFill>
                  <a:latin typeface="Calibri" pitchFamily="34" charset="0"/>
                </a:rPr>
                <a:t>Hawaii</a:t>
              </a:r>
            </a:p>
          </p:txBody>
        </p:sp>
      </p:gr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74"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a:solidFill>
                  <a:schemeClr val="tx1"/>
                </a:solidFill>
                <a:effectLst/>
                <a:latin typeface="Calibri" pitchFamily="34" charset="0"/>
              </a:rPr>
              <a:t>Presnall and </a:t>
            </a:r>
            <a:r>
              <a:rPr lang="en-GB" sz="1200" dirty="0" err="1">
                <a:solidFill>
                  <a:schemeClr val="tx1"/>
                </a:solidFill>
                <a:effectLst/>
                <a:latin typeface="Calibri" pitchFamily="34" charset="0"/>
              </a:rPr>
              <a:t>Gudfinnsson</a:t>
            </a:r>
            <a:r>
              <a:rPr lang="en-GB" sz="1200" dirty="0">
                <a:solidFill>
                  <a:schemeClr val="tx1"/>
                </a:solidFill>
                <a:effectLst/>
                <a:latin typeface="Calibri" pitchFamily="34" charset="0"/>
              </a:rPr>
              <a:t>, 2011 (J. Petrol., 52, 1533-1546)</a:t>
            </a: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1" name="Rettangolo 80"/>
          <p:cNvSpPr/>
          <p:nvPr/>
        </p:nvSpPr>
        <p:spPr bwMode="auto">
          <a:xfrm rot="21109894">
            <a:off x="7736338" y="2103516"/>
            <a:ext cx="211667" cy="811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Typical MORB extraction depth</a:t>
            </a: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sp>
        <p:nvSpPr>
          <p:cNvPr id="77" name="Parentesi graffa chiusa 76"/>
          <p:cNvSpPr/>
          <p:nvPr/>
        </p:nvSpPr>
        <p:spPr bwMode="auto">
          <a:xfrm>
            <a:off x="4434840" y="1973580"/>
            <a:ext cx="426720" cy="1509101"/>
          </a:xfrm>
          <a:prstGeom prst="righ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8" name="CasellaDiTesto 87"/>
          <p:cNvSpPr txBox="1"/>
          <p:nvPr/>
        </p:nvSpPr>
        <p:spPr bwMode="auto">
          <a:xfrm>
            <a:off x="4578350" y="2773680"/>
            <a:ext cx="606256" cy="523220"/>
          </a:xfrm>
          <a:prstGeom prst="rect">
            <a:avLst/>
          </a:prstGeom>
          <a:noFill/>
        </p:spPr>
        <p:txBody>
          <a:bodyPr wrap="none">
            <a:spAutoFit/>
          </a:bodyPr>
          <a:lstStyle/>
          <a:p>
            <a:pPr>
              <a:defRPr/>
            </a:pPr>
            <a:r>
              <a:rPr lang="en-GB" sz="2800" dirty="0">
                <a:solidFill>
                  <a:srgbClr val="0000FF"/>
                </a:solidFill>
                <a:latin typeface="Calibri" pitchFamily="34" charset="0"/>
              </a:rPr>
              <a:t>Lid</a:t>
            </a:r>
          </a:p>
        </p:txBody>
      </p:sp>
      <p:grpSp>
        <p:nvGrpSpPr>
          <p:cNvPr id="3" name="Gruppo 74"/>
          <p:cNvGrpSpPr/>
          <p:nvPr/>
        </p:nvGrpSpPr>
        <p:grpSpPr>
          <a:xfrm>
            <a:off x="4547869" y="5203613"/>
            <a:ext cx="3043343" cy="948267"/>
            <a:chOff x="4267199" y="5782733"/>
            <a:chExt cx="3293534" cy="948267"/>
          </a:xfrm>
        </p:grpSpPr>
        <p:cxnSp>
          <p:nvCxnSpPr>
            <p:cNvPr id="91" name="Connettore 2 90"/>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92" name="Rettangolo 91"/>
            <p:cNvSpPr/>
            <p:nvPr/>
          </p:nvSpPr>
          <p:spPr bwMode="auto">
            <a:xfrm>
              <a:off x="4267199" y="5816600"/>
              <a:ext cx="2824481" cy="899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56" name="Rettangolo 55"/>
          <p:cNvSpPr/>
          <p:nvPr/>
        </p:nvSpPr>
        <p:spPr bwMode="auto">
          <a:xfrm>
            <a:off x="276225" y="981075"/>
            <a:ext cx="4876800" cy="54006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9" name="CasellaDiTesto 88"/>
          <p:cNvSpPr txBox="1"/>
          <p:nvPr/>
        </p:nvSpPr>
        <p:spPr bwMode="auto">
          <a:xfrm>
            <a:off x="4616450" y="1717040"/>
            <a:ext cx="606256" cy="523220"/>
          </a:xfrm>
          <a:prstGeom prst="rect">
            <a:avLst/>
          </a:prstGeom>
          <a:noFill/>
        </p:spPr>
        <p:txBody>
          <a:bodyPr wrap="none">
            <a:spAutoFit/>
          </a:bodyPr>
          <a:lstStyle/>
          <a:p>
            <a:pPr>
              <a:defRPr/>
            </a:pPr>
            <a:r>
              <a:rPr lang="en-GB" sz="2800" dirty="0">
                <a:solidFill>
                  <a:srgbClr val="FF0000"/>
                </a:solidFill>
                <a:latin typeface="Calibri" pitchFamily="34" charset="0"/>
              </a:rPr>
              <a:t>Lid</a:t>
            </a:r>
          </a:p>
        </p:txBody>
      </p:sp>
      <p:sp>
        <p:nvSpPr>
          <p:cNvPr id="93" name="CasellaDiTesto 92"/>
          <p:cNvSpPr txBox="1">
            <a:spLocks noChangeArrowheads="1"/>
          </p:cNvSpPr>
          <p:nvPr/>
        </p:nvSpPr>
        <p:spPr bwMode="auto">
          <a:xfrm>
            <a:off x="4389120" y="5181600"/>
            <a:ext cx="2914221"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Why is the MORB geotherm considered “</a:t>
            </a:r>
            <a:r>
              <a:rPr lang="en-GB" sz="2000" dirty="0">
                <a:solidFill>
                  <a:srgbClr val="FF0000"/>
                </a:solidFill>
                <a:effectLst/>
                <a:latin typeface="Calibri" pitchFamily="34" charset="0"/>
              </a:rPr>
              <a:t>perturbed</a:t>
            </a:r>
            <a:r>
              <a:rPr lang="en-GB" sz="2000" dirty="0">
                <a:solidFill>
                  <a:schemeClr val="tx1"/>
                </a:solidFill>
                <a:effectLst/>
                <a:latin typeface="Calibri" pitchFamily="34" charset="0"/>
              </a:rPr>
              <a:t>”?</a:t>
            </a:r>
          </a:p>
        </p:txBody>
      </p:sp>
      <p:sp>
        <p:nvSpPr>
          <p:cNvPr id="85" name="Parentesi graffa chiusa 84"/>
          <p:cNvSpPr/>
          <p:nvPr/>
        </p:nvSpPr>
        <p:spPr bwMode="auto">
          <a:xfrm flipH="1">
            <a:off x="5099050" y="1973580"/>
            <a:ext cx="311150" cy="4953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7" name="CasellaDiTesto 56"/>
          <p:cNvSpPr txBox="1">
            <a:spLocks noChangeArrowheads="1"/>
          </p:cNvSpPr>
          <p:nvPr/>
        </p:nvSpPr>
        <p:spPr bwMode="auto">
          <a:xfrm>
            <a:off x="417193" y="962025"/>
            <a:ext cx="4021458"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MORB geotherm is “</a:t>
            </a:r>
            <a:r>
              <a:rPr lang="en-GB" sz="2000" dirty="0">
                <a:solidFill>
                  <a:srgbClr val="FF0000"/>
                </a:solidFill>
                <a:effectLst/>
                <a:latin typeface="Calibri" pitchFamily="34" charset="0"/>
              </a:rPr>
              <a:t>perturbed</a:t>
            </a:r>
            <a:r>
              <a:rPr lang="en-GB" sz="2000" dirty="0">
                <a:solidFill>
                  <a:schemeClr val="tx1"/>
                </a:solidFill>
                <a:effectLst/>
                <a:latin typeface="Calibri" pitchFamily="34" charset="0"/>
              </a:rPr>
              <a:t>” because of prolonged melt extraction along the ridges.</a:t>
            </a:r>
          </a:p>
        </p:txBody>
      </p:sp>
      <p:sp>
        <p:nvSpPr>
          <p:cNvPr id="58" name="CasellaDiTesto 57"/>
          <p:cNvSpPr txBox="1">
            <a:spLocks noChangeArrowheads="1"/>
          </p:cNvSpPr>
          <p:nvPr/>
        </p:nvSpPr>
        <p:spPr bwMode="auto">
          <a:xfrm>
            <a:off x="255268" y="3152775"/>
            <a:ext cx="4345308"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Another perturbation could derive from the depletion of radioactive elements (K-U-Th).</a:t>
            </a:r>
          </a:p>
        </p:txBody>
      </p:sp>
      <p:sp>
        <p:nvSpPr>
          <p:cNvPr id="60" name="CasellaDiTesto 59"/>
          <p:cNvSpPr txBox="1">
            <a:spLocks noChangeArrowheads="1"/>
          </p:cNvSpPr>
          <p:nvPr/>
        </p:nvSpPr>
        <p:spPr bwMode="auto">
          <a:xfrm>
            <a:off x="179069" y="4248150"/>
            <a:ext cx="4497705" cy="1631216"/>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In addition, the insulating effect of the oceanic lithosphere is smaller (because thinner) than that of the continental lithosphere or that of the ancient oceanic basins (such as in the Hawaii case).</a:t>
            </a:r>
          </a:p>
        </p:txBody>
      </p:sp>
      <p:sp>
        <p:nvSpPr>
          <p:cNvPr id="4" name="CasellaDiTesto 3">
            <a:extLst>
              <a:ext uri="{FF2B5EF4-FFF2-40B4-BE49-F238E27FC236}">
                <a16:creationId xmlns:a16="http://schemas.microsoft.com/office/drawing/2014/main" id="{189EFA34-738B-F32D-633F-8D972FEF4C2D}"/>
              </a:ext>
            </a:extLst>
          </p:cNvPr>
          <p:cNvSpPr txBox="1">
            <a:spLocks noChangeArrowheads="1"/>
          </p:cNvSpPr>
          <p:nvPr/>
        </p:nvSpPr>
        <p:spPr bwMode="auto">
          <a:xfrm>
            <a:off x="179069" y="2057400"/>
            <a:ext cx="4497705"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Magma can transfer heat much faster than solid mantle. The result is that after partial melting, the mantle is cooler.</a:t>
            </a:r>
          </a:p>
        </p:txBody>
      </p:sp>
      <p:sp>
        <p:nvSpPr>
          <p:cNvPr id="5" name="Text Box 4">
            <a:extLst>
              <a:ext uri="{FF2B5EF4-FFF2-40B4-BE49-F238E27FC236}">
                <a16:creationId xmlns:a16="http://schemas.microsoft.com/office/drawing/2014/main" id="{ECF305A1-9ED2-31E8-9806-9473F19A4C18}"/>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p:bldP spid="60"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Pressure (GPa)</a:t>
              </a: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0</a:t>
              </a: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2</a:t>
              </a: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4</a:t>
              </a: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6</a:t>
              </a: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a:t>
              </a: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a:t>
              </a: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a:solidFill>
                    <a:srgbClr val="FF0000"/>
                  </a:solidFill>
                  <a:latin typeface="Calibri" pitchFamily="34" charset="0"/>
                </a:rPr>
                <a:t>MORB</a:t>
              </a: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dirty="0">
                  <a:solidFill>
                    <a:srgbClr val="0000FF"/>
                  </a:solidFill>
                  <a:latin typeface="Calibri" pitchFamily="34" charset="0"/>
                </a:rPr>
                <a:t>Hawaii</a:t>
              </a:r>
            </a:p>
          </p:txBody>
        </p:sp>
      </p:gr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1" name="Rettangolo 80"/>
          <p:cNvSpPr/>
          <p:nvPr/>
        </p:nvSpPr>
        <p:spPr bwMode="auto">
          <a:xfrm rot="21109894">
            <a:off x="7736338" y="2103516"/>
            <a:ext cx="211667" cy="811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Typical MORB extraction depth</a:t>
            </a: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sp>
        <p:nvSpPr>
          <p:cNvPr id="85" name="Parentesi graffa chiusa 84"/>
          <p:cNvSpPr/>
          <p:nvPr/>
        </p:nvSpPr>
        <p:spPr bwMode="auto">
          <a:xfrm flipH="1">
            <a:off x="5099050" y="1973580"/>
            <a:ext cx="311150" cy="4953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9" name="CasellaDiTesto 88"/>
          <p:cNvSpPr txBox="1"/>
          <p:nvPr/>
        </p:nvSpPr>
        <p:spPr bwMode="auto">
          <a:xfrm>
            <a:off x="4616450" y="1717040"/>
            <a:ext cx="606256" cy="523220"/>
          </a:xfrm>
          <a:prstGeom prst="rect">
            <a:avLst/>
          </a:prstGeom>
          <a:noFill/>
        </p:spPr>
        <p:txBody>
          <a:bodyPr wrap="none">
            <a:spAutoFit/>
          </a:bodyPr>
          <a:lstStyle/>
          <a:p>
            <a:pPr>
              <a:defRPr/>
            </a:pPr>
            <a:r>
              <a:rPr lang="en-GB" sz="2800">
                <a:solidFill>
                  <a:srgbClr val="FF0000"/>
                </a:solidFill>
                <a:latin typeface="Calibri" pitchFamily="34" charset="0"/>
              </a:rPr>
              <a:t>Lid</a:t>
            </a:r>
          </a:p>
        </p:txBody>
      </p:sp>
      <p:cxnSp>
        <p:nvCxnSpPr>
          <p:cNvPr id="58" name="Connettore 1 57"/>
          <p:cNvCxnSpPr/>
          <p:nvPr/>
        </p:nvCxnSpPr>
        <p:spPr bwMode="auto">
          <a:xfrm flipV="1">
            <a:off x="1018032" y="2798064"/>
            <a:ext cx="972000" cy="0"/>
          </a:xfrm>
          <a:prstGeom prst="line">
            <a:avLst/>
          </a:prstGeom>
          <a:noFill/>
          <a:ln w="28575" cap="flat" cmpd="sng" algn="ctr">
            <a:solidFill>
              <a:srgbClr val="0066FF"/>
            </a:solidFill>
            <a:prstDash val="sysDash"/>
            <a:round/>
            <a:headEnd type="none" w="med" len="med"/>
            <a:tailEnd type="none" w="med" len="med"/>
          </a:ln>
          <a:effectLst/>
        </p:spPr>
      </p:cxnSp>
      <p:cxnSp>
        <p:nvCxnSpPr>
          <p:cNvPr id="60" name="Connettore 1 59"/>
          <p:cNvCxnSpPr/>
          <p:nvPr/>
        </p:nvCxnSpPr>
        <p:spPr bwMode="auto">
          <a:xfrm flipV="1">
            <a:off x="5449824" y="2804160"/>
            <a:ext cx="1728000" cy="0"/>
          </a:xfrm>
          <a:prstGeom prst="line">
            <a:avLst/>
          </a:prstGeom>
          <a:noFill/>
          <a:ln w="28575" cap="flat" cmpd="sng" algn="ctr">
            <a:solidFill>
              <a:srgbClr val="FF0000"/>
            </a:solidFill>
            <a:prstDash val="sysDash"/>
            <a:round/>
            <a:headEnd type="none" w="med" len="med"/>
            <a:tailEnd type="none" w="med" len="med"/>
          </a:ln>
          <a:effectLst/>
        </p:spPr>
      </p:cxnSp>
      <p:cxnSp>
        <p:nvCxnSpPr>
          <p:cNvPr id="61" name="Connettore 1 60"/>
          <p:cNvCxnSpPr/>
          <p:nvPr/>
        </p:nvCxnSpPr>
        <p:spPr bwMode="auto">
          <a:xfrm>
            <a:off x="2023872" y="1967484"/>
            <a:ext cx="0" cy="828000"/>
          </a:xfrm>
          <a:prstGeom prst="line">
            <a:avLst/>
          </a:prstGeom>
          <a:noFill/>
          <a:ln w="28575" cap="flat" cmpd="sng" algn="ctr">
            <a:solidFill>
              <a:srgbClr val="0066FF"/>
            </a:solidFill>
            <a:prstDash val="sysDash"/>
            <a:round/>
            <a:headEnd type="none" w="med" len="med"/>
            <a:tailEnd type="none" w="med" len="med"/>
          </a:ln>
          <a:effectLst/>
        </p:spPr>
      </p:cxnSp>
      <p:cxnSp>
        <p:nvCxnSpPr>
          <p:cNvPr id="66" name="Connettore 1 65"/>
          <p:cNvCxnSpPr/>
          <p:nvPr/>
        </p:nvCxnSpPr>
        <p:spPr bwMode="auto">
          <a:xfrm>
            <a:off x="7159752" y="1967484"/>
            <a:ext cx="0" cy="828000"/>
          </a:xfrm>
          <a:prstGeom prst="line">
            <a:avLst/>
          </a:prstGeom>
          <a:noFill/>
          <a:ln w="28575" cap="flat" cmpd="sng" algn="ctr">
            <a:solidFill>
              <a:srgbClr val="FF0000"/>
            </a:solidFill>
            <a:prstDash val="sysDash"/>
            <a:round/>
            <a:headEnd type="none" w="med" len="med"/>
            <a:tailEnd type="none" w="med" len="med"/>
          </a:ln>
          <a:effectLst/>
        </p:spPr>
      </p:cxnSp>
      <p:sp>
        <p:nvSpPr>
          <p:cNvPr id="70" name="Parentesi graffa chiusa 69"/>
          <p:cNvSpPr/>
          <p:nvPr/>
        </p:nvSpPr>
        <p:spPr bwMode="auto">
          <a:xfrm>
            <a:off x="4434840" y="1973580"/>
            <a:ext cx="426720" cy="1509101"/>
          </a:xfrm>
          <a:prstGeom prst="righ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1" name="CasellaDiTesto 70"/>
          <p:cNvSpPr txBox="1"/>
          <p:nvPr/>
        </p:nvSpPr>
        <p:spPr bwMode="auto">
          <a:xfrm>
            <a:off x="4578350" y="2773680"/>
            <a:ext cx="606256" cy="523220"/>
          </a:xfrm>
          <a:prstGeom prst="rect">
            <a:avLst/>
          </a:prstGeom>
          <a:noFill/>
        </p:spPr>
        <p:txBody>
          <a:bodyPr wrap="none">
            <a:spAutoFit/>
          </a:bodyPr>
          <a:lstStyle/>
          <a:p>
            <a:pPr>
              <a:defRPr/>
            </a:pPr>
            <a:r>
              <a:rPr lang="en-GB" sz="2800" dirty="0">
                <a:solidFill>
                  <a:srgbClr val="0000FF"/>
                </a:solidFill>
                <a:latin typeface="Calibri" pitchFamily="34" charset="0"/>
              </a:rPr>
              <a:t>Lid</a:t>
            </a:r>
          </a:p>
        </p:txBody>
      </p:sp>
      <p:sp>
        <p:nvSpPr>
          <p:cNvPr id="72" name="CasellaDiTesto 71"/>
          <p:cNvSpPr txBox="1">
            <a:spLocks noChangeArrowheads="1"/>
          </p:cNvSpPr>
          <p:nvPr/>
        </p:nvSpPr>
        <p:spPr bwMode="auto">
          <a:xfrm>
            <a:off x="4389120" y="5181600"/>
            <a:ext cx="2914221" cy="1015663"/>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Why is the MORB geotherm considered “</a:t>
            </a:r>
            <a:r>
              <a:rPr lang="en-GB" sz="2000" dirty="0">
                <a:solidFill>
                  <a:srgbClr val="FF0000"/>
                </a:solidFill>
                <a:effectLst/>
                <a:latin typeface="Calibri" pitchFamily="34" charset="0"/>
              </a:rPr>
              <a:t>perturbed</a:t>
            </a:r>
            <a:r>
              <a:rPr lang="en-GB" sz="2000" dirty="0">
                <a:solidFill>
                  <a:schemeClr val="tx1"/>
                </a:solidFill>
                <a:effectLst/>
                <a:latin typeface="Calibri" pitchFamily="34" charset="0"/>
              </a:rPr>
              <a:t>”?</a:t>
            </a:r>
          </a:p>
        </p:txBody>
      </p:sp>
      <p:grpSp>
        <p:nvGrpSpPr>
          <p:cNvPr id="55" name="Gruppo 54"/>
          <p:cNvGrpSpPr/>
          <p:nvPr/>
        </p:nvGrpSpPr>
        <p:grpSpPr>
          <a:xfrm>
            <a:off x="-10933" y="5289464"/>
            <a:ext cx="8951732" cy="1077718"/>
            <a:chOff x="-10933" y="5239262"/>
            <a:chExt cx="8951732" cy="1077718"/>
          </a:xfrm>
        </p:grpSpPr>
        <p:grpSp>
          <p:nvGrpSpPr>
            <p:cNvPr id="3" name="Gruppo 74"/>
            <p:cNvGrpSpPr/>
            <p:nvPr/>
          </p:nvGrpSpPr>
          <p:grpSpPr>
            <a:xfrm>
              <a:off x="-10933" y="5239262"/>
              <a:ext cx="8951732" cy="1077718"/>
              <a:chOff x="4368800" y="5653282"/>
              <a:chExt cx="3948100" cy="1077718"/>
            </a:xfrm>
          </p:grpSpPr>
          <p:cxnSp>
            <p:nvCxnSpPr>
              <p:cNvPr id="91" name="Connettore 2 90"/>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92" name="Rettangolo 91"/>
              <p:cNvSpPr/>
              <p:nvPr/>
            </p:nvSpPr>
            <p:spPr bwMode="auto">
              <a:xfrm>
                <a:off x="4508052" y="5653282"/>
                <a:ext cx="3808848" cy="10732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93" name="CasellaDiTesto 92"/>
            <p:cNvSpPr txBox="1">
              <a:spLocks noChangeArrowheads="1"/>
            </p:cNvSpPr>
            <p:nvPr/>
          </p:nvSpPr>
          <p:spPr bwMode="auto">
            <a:xfrm>
              <a:off x="342900" y="5268442"/>
              <a:ext cx="8559800" cy="400110"/>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Is the Hawaiian mantle warmer than the MORB mantle?</a:t>
              </a:r>
            </a:p>
          </p:txBody>
        </p:sp>
      </p:grpSp>
      <p:sp>
        <p:nvSpPr>
          <p:cNvPr id="56" name="CasellaDiTesto 55"/>
          <p:cNvSpPr txBox="1">
            <a:spLocks noChangeArrowheads="1"/>
          </p:cNvSpPr>
          <p:nvPr/>
        </p:nvSpPr>
        <p:spPr bwMode="auto">
          <a:xfrm>
            <a:off x="266700" y="5650902"/>
            <a:ext cx="8547100" cy="400110"/>
          </a:xfrm>
          <a:prstGeom prst="rect">
            <a:avLst/>
          </a:prstGeom>
          <a:noFill/>
          <a:ln w="9525">
            <a:noFill/>
            <a:miter lim="800000"/>
            <a:headEnd/>
            <a:tailEnd/>
          </a:ln>
        </p:spPr>
        <p:txBody>
          <a:bodyPr wrap="square">
            <a:spAutoFit/>
          </a:bodyPr>
          <a:lstStyle/>
          <a:p>
            <a:pPr algn="ctr"/>
            <a:r>
              <a:rPr lang="en-GB" sz="2000" dirty="0">
                <a:solidFill>
                  <a:schemeClr val="tx1"/>
                </a:solidFill>
                <a:effectLst/>
                <a:latin typeface="Calibri" pitchFamily="34" charset="0"/>
              </a:rPr>
              <a:t>What is the T @ 2 GPa under Hawaii and under MOR?</a:t>
            </a:r>
          </a:p>
        </p:txBody>
      </p:sp>
      <p:sp>
        <p:nvSpPr>
          <p:cNvPr id="67"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a:solidFill>
                  <a:schemeClr val="tx1"/>
                </a:solidFill>
                <a:effectLst/>
                <a:latin typeface="Calibri" pitchFamily="34" charset="0"/>
              </a:rPr>
              <a:t>Presnall and </a:t>
            </a:r>
            <a:r>
              <a:rPr lang="en-GB" sz="1200" dirty="0" err="1">
                <a:solidFill>
                  <a:schemeClr val="tx1"/>
                </a:solidFill>
                <a:effectLst/>
                <a:latin typeface="Calibri" pitchFamily="34" charset="0"/>
              </a:rPr>
              <a:t>Gudfinnsson</a:t>
            </a:r>
            <a:r>
              <a:rPr lang="en-GB" sz="1200" dirty="0">
                <a:solidFill>
                  <a:schemeClr val="tx1"/>
                </a:solidFill>
                <a:effectLst/>
                <a:latin typeface="Calibri" pitchFamily="34" charset="0"/>
              </a:rPr>
              <a:t>, 2011 (J. Petrol., 52, 1533-1546)</a:t>
            </a:r>
          </a:p>
        </p:txBody>
      </p:sp>
      <p:sp>
        <p:nvSpPr>
          <p:cNvPr id="4" name="CasellaDiTesto 3">
            <a:extLst>
              <a:ext uri="{FF2B5EF4-FFF2-40B4-BE49-F238E27FC236}">
                <a16:creationId xmlns:a16="http://schemas.microsoft.com/office/drawing/2014/main" id="{F874FBAF-8A20-F4C8-99B9-48F19EFF32EE}"/>
              </a:ext>
            </a:extLst>
          </p:cNvPr>
          <p:cNvSpPr txBox="1">
            <a:spLocks noChangeArrowheads="1"/>
          </p:cNvSpPr>
          <p:nvPr/>
        </p:nvSpPr>
        <p:spPr bwMode="auto">
          <a:xfrm>
            <a:off x="276225" y="5927127"/>
            <a:ext cx="8547100" cy="461665"/>
          </a:xfrm>
          <a:prstGeom prst="rect">
            <a:avLst/>
          </a:prstGeom>
          <a:noFill/>
          <a:ln w="9525">
            <a:noFill/>
            <a:miter lim="800000"/>
            <a:headEnd/>
            <a:tailEnd/>
          </a:ln>
        </p:spPr>
        <p:txBody>
          <a:bodyPr wrap="square">
            <a:spAutoFit/>
          </a:bodyPr>
          <a:lstStyle/>
          <a:p>
            <a:pPr algn="ctr"/>
            <a:r>
              <a:rPr lang="en-GB" sz="2400" b="1" dirty="0">
                <a:solidFill>
                  <a:schemeClr val="tx1"/>
                </a:solidFill>
                <a:effectLst/>
                <a:latin typeface="Calibri" pitchFamily="34" charset="0"/>
              </a:rPr>
              <a:t>In this model, Hawaiian mantle is colder than MOR at P &lt;6 GPa!</a:t>
            </a:r>
          </a:p>
        </p:txBody>
      </p:sp>
      <p:sp>
        <p:nvSpPr>
          <p:cNvPr id="5" name="Text Box 4">
            <a:extLst>
              <a:ext uri="{FF2B5EF4-FFF2-40B4-BE49-F238E27FC236}">
                <a16:creationId xmlns:a16="http://schemas.microsoft.com/office/drawing/2014/main" id="{192098B3-20EA-D306-2474-9C9C5CD02CB4}"/>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down)">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2"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49172"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49173"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74"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75"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76"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77"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78"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79"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49180"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49181"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49182"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49183"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49184"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49185"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6"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49187"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Pressure (GPa)</a:t>
              </a:r>
            </a:p>
          </p:txBody>
        </p:sp>
        <p:sp>
          <p:nvSpPr>
            <p:cNvPr id="49188"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0</a:t>
              </a:r>
            </a:p>
          </p:txBody>
        </p:sp>
        <p:sp>
          <p:nvSpPr>
            <p:cNvPr id="49189"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2</a:t>
              </a:r>
            </a:p>
          </p:txBody>
        </p:sp>
        <p:sp>
          <p:nvSpPr>
            <p:cNvPr id="49190"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4</a:t>
              </a:r>
            </a:p>
          </p:txBody>
        </p:sp>
        <p:sp>
          <p:nvSpPr>
            <p:cNvPr id="49191"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6</a:t>
              </a:r>
            </a:p>
          </p:txBody>
        </p:sp>
        <p:sp>
          <p:nvSpPr>
            <p:cNvPr id="49192"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a:t>
              </a:r>
            </a:p>
          </p:txBody>
        </p:sp>
        <p:sp>
          <p:nvSpPr>
            <p:cNvPr id="49193"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a:t>
              </a: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a:solidFill>
                    <a:srgbClr val="FF0000"/>
                  </a:solidFill>
                  <a:latin typeface="Calibri" pitchFamily="34" charset="0"/>
                </a:rPr>
                <a:t>MORB</a:t>
              </a: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49201"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49202"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cxnSp>
          <p:nvCxnSpPr>
            <p:cNvPr id="49204"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a:solidFill>
                    <a:srgbClr val="0066FF"/>
                  </a:solidFill>
                  <a:latin typeface="Calibri" pitchFamily="34" charset="0"/>
                </a:rPr>
                <a:t>Hawaii</a:t>
              </a:r>
            </a:p>
          </p:txBody>
        </p:sp>
      </p:gr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cxnSp>
        <p:nvCxnSpPr>
          <p:cNvPr id="57" name="Connettore 1 56"/>
          <p:cNvCxnSpPr>
            <a:cxnSpLocks noChangeShapeType="1"/>
          </p:cNvCxnSpPr>
          <p:nvPr/>
        </p:nvCxnSpPr>
        <p:spPr bwMode="auto">
          <a:xfrm rot="16200000" flipV="1">
            <a:off x="6669881" y="2280444"/>
            <a:ext cx="782638" cy="101600"/>
          </a:xfrm>
          <a:prstGeom prst="line">
            <a:avLst/>
          </a:prstGeom>
          <a:noFill/>
          <a:ln w="19050" algn="ctr">
            <a:solidFill>
              <a:srgbClr val="000000"/>
            </a:solidFill>
            <a:prstDash val="dash"/>
            <a:round/>
            <a:headEnd/>
            <a:tailEnd/>
          </a:ln>
        </p:spPr>
      </p:cxnSp>
      <p:cxnSp>
        <p:nvCxnSpPr>
          <p:cNvPr id="68" name="Connettore 1 67"/>
          <p:cNvCxnSpPr>
            <a:cxnSpLocks noChangeShapeType="1"/>
          </p:cNvCxnSpPr>
          <p:nvPr/>
        </p:nvCxnSpPr>
        <p:spPr bwMode="auto">
          <a:xfrm flipH="1" flipV="1">
            <a:off x="2808288" y="1974850"/>
            <a:ext cx="158750" cy="1362075"/>
          </a:xfrm>
          <a:prstGeom prst="line">
            <a:avLst/>
          </a:prstGeom>
          <a:noFill/>
          <a:ln w="19050" algn="ctr">
            <a:solidFill>
              <a:srgbClr val="000000"/>
            </a:solidFill>
            <a:prstDash val="dash"/>
            <a:round/>
            <a:headEnd/>
            <a:tailEnd/>
          </a:ln>
        </p:spPr>
      </p:cxnSp>
      <p:cxnSp>
        <p:nvCxnSpPr>
          <p:cNvPr id="46" name="Connettore 1 45"/>
          <p:cNvCxnSpPr>
            <a:cxnSpLocks noChangeShapeType="1"/>
          </p:cNvCxnSpPr>
          <p:nvPr/>
        </p:nvCxnSpPr>
        <p:spPr bwMode="auto">
          <a:xfrm>
            <a:off x="1001713" y="4565650"/>
            <a:ext cx="3433762" cy="1588"/>
          </a:xfrm>
          <a:prstGeom prst="line">
            <a:avLst/>
          </a:prstGeom>
          <a:noFill/>
          <a:ln w="28575" algn="ctr">
            <a:solidFill>
              <a:srgbClr val="FF0000"/>
            </a:solidFill>
            <a:round/>
            <a:headEnd/>
            <a:tailEnd/>
          </a:ln>
        </p:spPr>
      </p:cxnSp>
      <p:sp>
        <p:nvSpPr>
          <p:cNvPr id="58" name="Rettangolo 57"/>
          <p:cNvSpPr/>
          <p:nvPr/>
        </p:nvSpPr>
        <p:spPr bwMode="auto">
          <a:xfrm>
            <a:off x="4319588" y="3284538"/>
            <a:ext cx="204787" cy="1311275"/>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60" name="Parentesi graffa aperta 59"/>
          <p:cNvSpPr/>
          <p:nvPr/>
        </p:nvSpPr>
        <p:spPr bwMode="auto">
          <a:xfrm rot="5400000">
            <a:off x="2959100" y="1504951"/>
            <a:ext cx="288925" cy="781050"/>
          </a:xfrm>
          <a:prstGeom prst="leftBrace">
            <a:avLst/>
          </a:prstGeom>
          <a:noFill/>
          <a:ln w="38100" cap="flat" cmpd="sng" algn="ctr">
            <a:solidFill>
              <a:srgbClr val="0066FF"/>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1" name="CasellaDiTesto 60"/>
          <p:cNvSpPr txBox="1">
            <a:spLocks noChangeArrowheads="1"/>
          </p:cNvSpPr>
          <p:nvPr/>
        </p:nvSpPr>
        <p:spPr bwMode="auto">
          <a:xfrm>
            <a:off x="182563" y="1609725"/>
            <a:ext cx="2946400" cy="354013"/>
          </a:xfrm>
          <a:prstGeom prst="rect">
            <a:avLst/>
          </a:prstGeom>
          <a:noFill/>
          <a:ln w="9525">
            <a:noFill/>
            <a:miter lim="800000"/>
            <a:headEnd/>
            <a:tailEnd/>
          </a:ln>
        </p:spPr>
        <p:txBody>
          <a:bodyPr>
            <a:spAutoFit/>
          </a:bodyPr>
          <a:lstStyle/>
          <a:p>
            <a:pPr algn="ctr"/>
            <a:r>
              <a:rPr lang="en-GB" sz="1700" dirty="0">
                <a:solidFill>
                  <a:srgbClr val="0070C0"/>
                </a:solidFill>
                <a:effectLst/>
                <a:latin typeface="Calibri" pitchFamily="34" charset="0"/>
              </a:rPr>
              <a:t>Tp range of Hawaiian Lavas</a:t>
            </a:r>
          </a:p>
        </p:txBody>
      </p:sp>
      <p:sp>
        <p:nvSpPr>
          <p:cNvPr id="65" name="CasellaDiTesto 64"/>
          <p:cNvSpPr txBox="1">
            <a:spLocks noChangeArrowheads="1"/>
          </p:cNvSpPr>
          <p:nvPr/>
        </p:nvSpPr>
        <p:spPr bwMode="auto">
          <a:xfrm>
            <a:off x="5516563" y="1639888"/>
            <a:ext cx="2946400" cy="354012"/>
          </a:xfrm>
          <a:prstGeom prst="rect">
            <a:avLst/>
          </a:prstGeom>
          <a:noFill/>
          <a:ln w="9525">
            <a:noFill/>
            <a:miter lim="800000"/>
            <a:headEnd/>
            <a:tailEnd/>
          </a:ln>
        </p:spPr>
        <p:txBody>
          <a:bodyPr>
            <a:spAutoFit/>
          </a:bodyPr>
          <a:lstStyle/>
          <a:p>
            <a:pPr algn="ctr"/>
            <a:r>
              <a:rPr lang="en-GB" sz="1700" dirty="0">
                <a:solidFill>
                  <a:srgbClr val="FF0000"/>
                </a:solidFill>
                <a:effectLst/>
                <a:latin typeface="Calibri" pitchFamily="34" charset="0"/>
              </a:rPr>
              <a:t>Typical Tp of MORB</a:t>
            </a:r>
          </a:p>
        </p:txBody>
      </p:sp>
      <p:sp>
        <p:nvSpPr>
          <p:cNvPr id="66" name="CasellaDiTesto 65"/>
          <p:cNvSpPr txBox="1">
            <a:spLocks noChangeArrowheads="1"/>
          </p:cNvSpPr>
          <p:nvPr/>
        </p:nvSpPr>
        <p:spPr bwMode="auto">
          <a:xfrm>
            <a:off x="2146300" y="1257300"/>
            <a:ext cx="1947863" cy="354013"/>
          </a:xfrm>
          <a:prstGeom prst="rect">
            <a:avLst/>
          </a:prstGeom>
          <a:noFill/>
          <a:ln w="9525">
            <a:noFill/>
            <a:miter lim="800000"/>
            <a:headEnd/>
            <a:tailEnd/>
          </a:ln>
        </p:spPr>
        <p:txBody>
          <a:bodyPr>
            <a:spAutoFit/>
          </a:bodyPr>
          <a:lstStyle/>
          <a:p>
            <a:pPr algn="ctr"/>
            <a:r>
              <a:rPr lang="en-GB" sz="1700" b="1">
                <a:solidFill>
                  <a:srgbClr val="0070C0"/>
                </a:solidFill>
                <a:effectLst/>
                <a:latin typeface="Calibri" pitchFamily="34" charset="0"/>
              </a:rPr>
              <a:t>1350-1500 °C</a:t>
            </a:r>
          </a:p>
        </p:txBody>
      </p:sp>
      <p:sp>
        <p:nvSpPr>
          <p:cNvPr id="67" name="CasellaDiTesto 66"/>
          <p:cNvSpPr txBox="1">
            <a:spLocks noChangeArrowheads="1"/>
          </p:cNvSpPr>
          <p:nvPr/>
        </p:nvSpPr>
        <p:spPr bwMode="auto">
          <a:xfrm>
            <a:off x="6394450" y="1257300"/>
            <a:ext cx="1238250" cy="354013"/>
          </a:xfrm>
          <a:prstGeom prst="rect">
            <a:avLst/>
          </a:prstGeom>
          <a:noFill/>
          <a:ln w="9525">
            <a:noFill/>
            <a:miter lim="800000"/>
            <a:headEnd/>
            <a:tailEnd/>
          </a:ln>
        </p:spPr>
        <p:txBody>
          <a:bodyPr>
            <a:spAutoFit/>
          </a:bodyPr>
          <a:lstStyle/>
          <a:p>
            <a:pPr algn="ctr"/>
            <a:r>
              <a:rPr lang="en-GB" sz="1700" b="1" dirty="0">
                <a:solidFill>
                  <a:srgbClr val="FF0000"/>
                </a:solidFill>
                <a:effectLst/>
                <a:latin typeface="Calibri" pitchFamily="34" charset="0"/>
              </a:rPr>
              <a:t>~1280 °C</a:t>
            </a:r>
          </a:p>
        </p:txBody>
      </p:sp>
      <p:grpSp>
        <p:nvGrpSpPr>
          <p:cNvPr id="3" name="Gruppo 74"/>
          <p:cNvGrpSpPr/>
          <p:nvPr/>
        </p:nvGrpSpPr>
        <p:grpSpPr>
          <a:xfrm>
            <a:off x="4267199" y="5782733"/>
            <a:ext cx="3318933" cy="948267"/>
            <a:chOff x="4267199" y="5782733"/>
            <a:chExt cx="3318933" cy="948267"/>
          </a:xfrm>
        </p:grpSpPr>
        <p:cxnSp>
          <p:nvCxnSpPr>
            <p:cNvPr id="70" name="Connettore 2 69"/>
            <p:cNvCxnSpPr/>
            <p:nvPr/>
          </p:nvCxnSpPr>
          <p:spPr bwMode="auto">
            <a:xfrm>
              <a:off x="4368800" y="5782733"/>
              <a:ext cx="3191933" cy="948267"/>
            </a:xfrm>
            <a:prstGeom prst="straightConnector1">
              <a:avLst/>
            </a:prstGeom>
            <a:noFill/>
            <a:ln w="9525" cap="flat" cmpd="sng" algn="ctr">
              <a:noFill/>
              <a:prstDash val="solid"/>
              <a:round/>
              <a:headEnd type="none" w="med" len="med"/>
              <a:tailEnd type="arrow"/>
            </a:ln>
            <a:effectLst/>
          </p:spPr>
        </p:cxnSp>
        <p:sp>
          <p:nvSpPr>
            <p:cNvPr id="71" name="Rettangolo 70"/>
            <p:cNvSpPr/>
            <p:nvPr/>
          </p:nvSpPr>
          <p:spPr bwMode="auto">
            <a:xfrm>
              <a:off x="4267199" y="5816600"/>
              <a:ext cx="3318933" cy="508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grpSp>
      <p:sp>
        <p:nvSpPr>
          <p:cNvPr id="54" name="CasellaDiTesto 53"/>
          <p:cNvSpPr txBox="1">
            <a:spLocks noChangeArrowheads="1"/>
          </p:cNvSpPr>
          <p:nvPr/>
        </p:nvSpPr>
        <p:spPr bwMode="auto">
          <a:xfrm>
            <a:off x="4351857" y="5758406"/>
            <a:ext cx="3191944" cy="584775"/>
          </a:xfrm>
          <a:prstGeom prst="rect">
            <a:avLst/>
          </a:prstGeom>
          <a:noFill/>
          <a:ln w="9525">
            <a:noFill/>
            <a:miter lim="800000"/>
            <a:headEnd/>
            <a:tailEnd/>
          </a:ln>
        </p:spPr>
        <p:txBody>
          <a:bodyPr wrap="square">
            <a:spAutoFit/>
          </a:bodyPr>
          <a:lstStyle/>
          <a:p>
            <a:pPr algn="ctr"/>
            <a:r>
              <a:rPr lang="en-GB" sz="1600" b="1" dirty="0">
                <a:solidFill>
                  <a:schemeClr val="tx1"/>
                </a:solidFill>
                <a:effectLst/>
                <a:latin typeface="Calibri" pitchFamily="34" charset="0"/>
              </a:rPr>
              <a:t>Note that, at ~10 GPa, the same Tp is assumed for Hawaii and MORB.</a:t>
            </a:r>
          </a:p>
        </p:txBody>
      </p:sp>
      <p:sp>
        <p:nvSpPr>
          <p:cNvPr id="72" name="Figura a mano libera 71"/>
          <p:cNvSpPr/>
          <p:nvPr/>
        </p:nvSpPr>
        <p:spPr bwMode="auto">
          <a:xfrm>
            <a:off x="7103533" y="5517445"/>
            <a:ext cx="1126067" cy="637822"/>
          </a:xfrm>
          <a:custGeom>
            <a:avLst/>
            <a:gdLst>
              <a:gd name="connsiteX0" fmla="*/ 0 w 1126067"/>
              <a:gd name="connsiteY0" fmla="*/ 0 h 372534"/>
              <a:gd name="connsiteX1" fmla="*/ 1126067 w 1126067"/>
              <a:gd name="connsiteY1" fmla="*/ 372534 h 372534"/>
              <a:gd name="connsiteX0" fmla="*/ 0 w 1126067"/>
              <a:gd name="connsiteY0" fmla="*/ 31044 h 403578"/>
              <a:gd name="connsiteX1" fmla="*/ 1126067 w 1126067"/>
              <a:gd name="connsiteY1" fmla="*/ 403578 h 403578"/>
              <a:gd name="connsiteX0" fmla="*/ 0 w 1126067"/>
              <a:gd name="connsiteY0" fmla="*/ 214488 h 587022"/>
              <a:gd name="connsiteX1" fmla="*/ 1126067 w 1126067"/>
              <a:gd name="connsiteY1" fmla="*/ 587022 h 587022"/>
              <a:gd name="connsiteX0" fmla="*/ 0 w 1126067"/>
              <a:gd name="connsiteY0" fmla="*/ 265288 h 637822"/>
              <a:gd name="connsiteX1" fmla="*/ 1126067 w 1126067"/>
              <a:gd name="connsiteY1" fmla="*/ 637822 h 637822"/>
            </a:gdLst>
            <a:ahLst/>
            <a:cxnLst>
              <a:cxn ang="0">
                <a:pos x="connsiteX0" y="connsiteY0"/>
              </a:cxn>
              <a:cxn ang="0">
                <a:pos x="connsiteX1" y="connsiteY1"/>
              </a:cxn>
            </a:cxnLst>
            <a:rect l="l" t="t" r="r" b="b"/>
            <a:pathLst>
              <a:path w="1126067" h="637822">
                <a:moveTo>
                  <a:pt x="0" y="265288"/>
                </a:moveTo>
                <a:cubicBezTo>
                  <a:pt x="476956" y="0"/>
                  <a:pt x="877711" y="234244"/>
                  <a:pt x="1126067" y="637822"/>
                </a:cubicBezTo>
              </a:path>
            </a:pathLst>
          </a:custGeom>
          <a:noFill/>
          <a:ln w="381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3" name="Figura a mano libera 72"/>
          <p:cNvSpPr/>
          <p:nvPr/>
        </p:nvSpPr>
        <p:spPr bwMode="auto">
          <a:xfrm flipH="1">
            <a:off x="3894668" y="5483578"/>
            <a:ext cx="880532" cy="637822"/>
          </a:xfrm>
          <a:custGeom>
            <a:avLst/>
            <a:gdLst>
              <a:gd name="connsiteX0" fmla="*/ 0 w 1126067"/>
              <a:gd name="connsiteY0" fmla="*/ 0 h 372534"/>
              <a:gd name="connsiteX1" fmla="*/ 1126067 w 1126067"/>
              <a:gd name="connsiteY1" fmla="*/ 372534 h 372534"/>
              <a:gd name="connsiteX0" fmla="*/ 0 w 1126067"/>
              <a:gd name="connsiteY0" fmla="*/ 31044 h 403578"/>
              <a:gd name="connsiteX1" fmla="*/ 1126067 w 1126067"/>
              <a:gd name="connsiteY1" fmla="*/ 403578 h 403578"/>
              <a:gd name="connsiteX0" fmla="*/ 0 w 1126067"/>
              <a:gd name="connsiteY0" fmla="*/ 214488 h 587022"/>
              <a:gd name="connsiteX1" fmla="*/ 1126067 w 1126067"/>
              <a:gd name="connsiteY1" fmla="*/ 587022 h 587022"/>
              <a:gd name="connsiteX0" fmla="*/ 0 w 1126067"/>
              <a:gd name="connsiteY0" fmla="*/ 265288 h 637822"/>
              <a:gd name="connsiteX1" fmla="*/ 1126067 w 1126067"/>
              <a:gd name="connsiteY1" fmla="*/ 637822 h 637822"/>
            </a:gdLst>
            <a:ahLst/>
            <a:cxnLst>
              <a:cxn ang="0">
                <a:pos x="connsiteX0" y="connsiteY0"/>
              </a:cxn>
              <a:cxn ang="0">
                <a:pos x="connsiteX1" y="connsiteY1"/>
              </a:cxn>
            </a:cxnLst>
            <a:rect l="l" t="t" r="r" b="b"/>
            <a:pathLst>
              <a:path w="1126067" h="637822">
                <a:moveTo>
                  <a:pt x="0" y="265288"/>
                </a:moveTo>
                <a:cubicBezTo>
                  <a:pt x="476956" y="0"/>
                  <a:pt x="877711" y="234244"/>
                  <a:pt x="1126067" y="637822"/>
                </a:cubicBezTo>
              </a:path>
            </a:pathLst>
          </a:custGeom>
          <a:noFill/>
          <a:ln w="38100" cap="flat" cmpd="sng" algn="ctr">
            <a:solidFill>
              <a:srgbClr val="0066FF"/>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69" name="Rettangolo arrotondato 68"/>
          <p:cNvSpPr/>
          <p:nvPr/>
        </p:nvSpPr>
        <p:spPr bwMode="auto">
          <a:xfrm>
            <a:off x="1261534" y="3183467"/>
            <a:ext cx="245533" cy="863600"/>
          </a:xfrm>
          <a:prstGeom prst="roundRect">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76" name="Rettangolo arrotondato 75"/>
          <p:cNvSpPr/>
          <p:nvPr/>
        </p:nvSpPr>
        <p:spPr bwMode="auto">
          <a:xfrm>
            <a:off x="6968067" y="3649132"/>
            <a:ext cx="660400" cy="87206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53" name="Rettangolo 52"/>
          <p:cNvSpPr/>
          <p:nvPr/>
        </p:nvSpPr>
        <p:spPr bwMode="auto">
          <a:xfrm>
            <a:off x="989013" y="3298825"/>
            <a:ext cx="4184650" cy="1254125"/>
          </a:xfrm>
          <a:prstGeom prst="rect">
            <a:avLst/>
          </a:prstGeom>
          <a:solidFill>
            <a:srgbClr val="FF0000">
              <a:alpha val="50196"/>
            </a:srgbClr>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6" name="CasellaDiTesto 55"/>
          <p:cNvSpPr txBox="1">
            <a:spLocks noChangeArrowheads="1"/>
          </p:cNvSpPr>
          <p:nvPr/>
        </p:nvSpPr>
        <p:spPr bwMode="auto">
          <a:xfrm>
            <a:off x="3586163" y="3327400"/>
            <a:ext cx="1708150" cy="877163"/>
          </a:xfrm>
          <a:prstGeom prst="rect">
            <a:avLst/>
          </a:prstGeom>
          <a:noFill/>
          <a:ln w="9525">
            <a:noFill/>
            <a:miter lim="800000"/>
            <a:headEnd/>
            <a:tailEnd/>
          </a:ln>
        </p:spPr>
        <p:txBody>
          <a:bodyPr>
            <a:spAutoFit/>
          </a:bodyPr>
          <a:lstStyle/>
          <a:p>
            <a:pPr algn="ctr"/>
            <a:r>
              <a:rPr lang="en-GB" sz="1700">
                <a:solidFill>
                  <a:schemeClr val="tx1"/>
                </a:solidFill>
                <a:effectLst/>
                <a:latin typeface="Calibri" pitchFamily="34" charset="0"/>
              </a:rPr>
              <a:t>Estimated depth of extraction of Hawaiian lavas </a:t>
            </a:r>
          </a:p>
        </p:txBody>
      </p:sp>
      <p:cxnSp>
        <p:nvCxnSpPr>
          <p:cNvPr id="78" name="Connettore 1 77"/>
          <p:cNvCxnSpPr/>
          <p:nvPr/>
        </p:nvCxnSpPr>
        <p:spPr bwMode="auto">
          <a:xfrm flipH="1" flipV="1">
            <a:off x="3386667" y="1972733"/>
            <a:ext cx="465666" cy="4258734"/>
          </a:xfrm>
          <a:prstGeom prst="line">
            <a:avLst/>
          </a:prstGeom>
          <a:noFill/>
          <a:ln w="19050" cap="flat" cmpd="sng" algn="ctr">
            <a:solidFill>
              <a:schemeClr val="tx1"/>
            </a:solidFill>
            <a:prstDash val="dash"/>
            <a:round/>
            <a:headEnd type="none" w="med" len="med"/>
            <a:tailEnd type="none" w="med" len="med"/>
          </a:ln>
          <a:effectLst/>
        </p:spPr>
      </p:cxnSp>
      <p:cxnSp>
        <p:nvCxnSpPr>
          <p:cNvPr id="79" name="Connettore 1 78"/>
          <p:cNvCxnSpPr/>
          <p:nvPr/>
        </p:nvCxnSpPr>
        <p:spPr bwMode="auto">
          <a:xfrm flipH="1" flipV="1">
            <a:off x="7831667" y="1972733"/>
            <a:ext cx="465666" cy="4258734"/>
          </a:xfrm>
          <a:prstGeom prst="line">
            <a:avLst/>
          </a:prstGeom>
          <a:noFill/>
          <a:ln w="19050" cap="flat" cmpd="sng" algn="ctr">
            <a:solidFill>
              <a:schemeClr val="tx1"/>
            </a:solidFill>
            <a:prstDash val="dash"/>
            <a:round/>
            <a:headEnd type="none" w="med" len="med"/>
            <a:tailEnd type="none" w="med" len="med"/>
          </a:ln>
          <a:effectLst/>
        </p:spPr>
      </p:cxnSp>
      <p:sp>
        <p:nvSpPr>
          <p:cNvPr id="80" name="CasellaDiTesto 79"/>
          <p:cNvSpPr txBox="1">
            <a:spLocks noChangeArrowheads="1"/>
          </p:cNvSpPr>
          <p:nvPr/>
        </p:nvSpPr>
        <p:spPr bwMode="auto">
          <a:xfrm>
            <a:off x="5223921" y="6256291"/>
            <a:ext cx="3175012" cy="369332"/>
          </a:xfrm>
          <a:prstGeom prst="rect">
            <a:avLst/>
          </a:prstGeom>
          <a:noFill/>
          <a:ln w="9525">
            <a:noFill/>
            <a:miter lim="800000"/>
            <a:headEnd/>
            <a:tailEnd/>
          </a:ln>
        </p:spPr>
        <p:txBody>
          <a:bodyPr wrap="square">
            <a:spAutoFit/>
          </a:bodyPr>
          <a:lstStyle/>
          <a:p>
            <a:pPr algn="ctr"/>
            <a:r>
              <a:rPr lang="en-GB" dirty="0">
                <a:solidFill>
                  <a:schemeClr val="tx1"/>
                </a:solidFill>
                <a:effectLst/>
                <a:latin typeface="Calibri" pitchFamily="34" charset="0"/>
              </a:rPr>
              <a:t>Tp </a:t>
            </a:r>
            <a:r>
              <a:rPr lang="en-GB" b="1" dirty="0">
                <a:solidFill>
                  <a:srgbClr val="FF0000"/>
                </a:solidFill>
                <a:effectLst/>
                <a:latin typeface="Calibri" pitchFamily="34" charset="0"/>
              </a:rPr>
              <a:t>1500 °C</a:t>
            </a:r>
            <a:r>
              <a:rPr lang="en-GB" dirty="0">
                <a:solidFill>
                  <a:schemeClr val="tx1"/>
                </a:solidFill>
                <a:effectLst/>
                <a:latin typeface="Calibri" pitchFamily="34" charset="0"/>
              </a:rPr>
              <a:t>! (</a:t>
            </a:r>
            <a:r>
              <a:rPr lang="en-GB" dirty="0" err="1">
                <a:solidFill>
                  <a:schemeClr val="tx1"/>
                </a:solidFill>
                <a:effectLst/>
                <a:latin typeface="Calibri" pitchFamily="34" charset="0"/>
              </a:rPr>
              <a:t>McK&amp;B</a:t>
            </a:r>
            <a:r>
              <a:rPr lang="en-GB" dirty="0">
                <a:solidFill>
                  <a:schemeClr val="tx1"/>
                </a:solidFill>
                <a:effectLst/>
                <a:latin typeface="Calibri" pitchFamily="34" charset="0"/>
              </a:rPr>
              <a:t> = 1280 °C)</a:t>
            </a:r>
          </a:p>
        </p:txBody>
      </p:sp>
      <p:sp>
        <p:nvSpPr>
          <p:cNvPr id="81" name="Rettangolo 80"/>
          <p:cNvSpPr/>
          <p:nvPr/>
        </p:nvSpPr>
        <p:spPr bwMode="auto">
          <a:xfrm rot="21109894">
            <a:off x="7716407" y="2105752"/>
            <a:ext cx="200293" cy="5305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2"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dirty="0">
                <a:solidFill>
                  <a:schemeClr val="tx1"/>
                </a:solidFill>
                <a:effectLst/>
                <a:latin typeface="Calibri" pitchFamily="34" charset="0"/>
              </a:rPr>
              <a:t>Typical MORB extraction depth</a:t>
            </a:r>
          </a:p>
        </p:txBody>
      </p:sp>
      <p:sp>
        <p:nvSpPr>
          <p:cNvPr id="84" name="Rettangolo 83"/>
          <p:cNvSpPr/>
          <p:nvPr/>
        </p:nvSpPr>
        <p:spPr bwMode="auto">
          <a:xfrm rot="21109894">
            <a:off x="7900606" y="3192630"/>
            <a:ext cx="211667" cy="525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alibri" pitchFamily="34" charset="0"/>
            </a:endParaRPr>
          </a:p>
        </p:txBody>
      </p:sp>
      <p:sp>
        <p:nvSpPr>
          <p:cNvPr id="83" name="CasellaDiTesto 75"/>
          <p:cNvSpPr txBox="1">
            <a:spLocks noChangeArrowheads="1"/>
          </p:cNvSpPr>
          <p:nvPr/>
        </p:nvSpPr>
        <p:spPr bwMode="auto">
          <a:xfrm>
            <a:off x="7578099" y="2873267"/>
            <a:ext cx="1319062" cy="830959"/>
          </a:xfrm>
          <a:prstGeom prst="rect">
            <a:avLst/>
          </a:prstGeom>
          <a:noFill/>
          <a:ln w="9525">
            <a:noFill/>
            <a:miter lim="800000"/>
            <a:headEnd/>
            <a:tailEnd/>
          </a:ln>
        </p:spPr>
        <p:txBody>
          <a:bodyPr>
            <a:spAutoFit/>
          </a:bodyPr>
          <a:lstStyle/>
          <a:p>
            <a:pPr algn="ctr"/>
            <a:r>
              <a:rPr lang="en-GB" sz="1600" dirty="0">
                <a:solidFill>
                  <a:schemeClr val="tx1"/>
                </a:solidFill>
                <a:effectLst/>
                <a:latin typeface="Calibri" pitchFamily="34" charset="0"/>
              </a:rPr>
              <a:t>Dry Peridotite Solidus</a:t>
            </a:r>
          </a:p>
        </p:txBody>
      </p:sp>
      <p:sp>
        <p:nvSpPr>
          <p:cNvPr id="77" name="Freccia a destra 76"/>
          <p:cNvSpPr/>
          <p:nvPr/>
        </p:nvSpPr>
        <p:spPr bwMode="auto">
          <a:xfrm>
            <a:off x="4810124" y="6316133"/>
            <a:ext cx="523876" cy="260880"/>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5" name="Freccia a destra 84"/>
          <p:cNvSpPr/>
          <p:nvPr/>
        </p:nvSpPr>
        <p:spPr bwMode="auto">
          <a:xfrm rot="10800000">
            <a:off x="8300084" y="6316133"/>
            <a:ext cx="523876" cy="260880"/>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6"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a:solidFill>
                  <a:schemeClr val="tx1"/>
                </a:solidFill>
                <a:effectLst/>
                <a:latin typeface="Calibri" pitchFamily="34" charset="0"/>
              </a:rPr>
              <a:t>Presnall and </a:t>
            </a:r>
            <a:r>
              <a:rPr lang="en-GB" sz="1200" dirty="0" err="1">
                <a:solidFill>
                  <a:schemeClr val="tx1"/>
                </a:solidFill>
                <a:effectLst/>
                <a:latin typeface="Calibri" pitchFamily="34" charset="0"/>
              </a:rPr>
              <a:t>Gudfinnsson</a:t>
            </a:r>
            <a:r>
              <a:rPr lang="en-GB" sz="1200" dirty="0">
                <a:solidFill>
                  <a:schemeClr val="tx1"/>
                </a:solidFill>
                <a:effectLst/>
                <a:latin typeface="Calibri" pitchFamily="34" charset="0"/>
              </a:rPr>
              <a:t>, 2011 (J. Petrol., 52, 1533-1546)</a:t>
            </a:r>
          </a:p>
        </p:txBody>
      </p:sp>
      <p:sp>
        <p:nvSpPr>
          <p:cNvPr id="4" name="Text Box 4">
            <a:extLst>
              <a:ext uri="{FF2B5EF4-FFF2-40B4-BE49-F238E27FC236}">
                <a16:creationId xmlns:a16="http://schemas.microsoft.com/office/drawing/2014/main" id="{8169125F-4B9D-5349-D496-5A63E6DB32D9}"/>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left)">
                                      <p:cBhvr>
                                        <p:cTn id="14" dur="1000"/>
                                        <p:tgtEl>
                                          <p:spTgt spid="7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right)">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down)">
                                      <p:cBhvr>
                                        <p:cTn id="22" dur="2000"/>
                                        <p:tgtEl>
                                          <p:spTgt spid="78"/>
                                        </p:tgtEl>
                                      </p:cBhvr>
                                    </p:animEffect>
                                  </p:childTnLst>
                                </p:cTn>
                              </p:par>
                              <p:par>
                                <p:cTn id="23" presetID="22" presetClass="entr" presetSubtype="4"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down)">
                                      <p:cBhvr>
                                        <p:cTn id="25" dur="20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right)">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1000"/>
                                        <p:tgtEl>
                                          <p:spTgt spid="53"/>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1000"/>
                                        <p:tgtEl>
                                          <p:spTgt spid="68"/>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500"/>
                                        <p:tgtEl>
                                          <p:spTgt spid="60"/>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2000"/>
                                        <p:tgtEl>
                                          <p:spTgt spid="57"/>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p:bldP spid="65" grpId="0"/>
      <p:bldP spid="66" grpId="0"/>
      <p:bldP spid="67" grpId="0"/>
      <p:bldP spid="54" grpId="0"/>
      <p:bldP spid="72" grpId="0" animBg="1"/>
      <p:bldP spid="73" grpId="0" animBg="1"/>
      <p:bldP spid="53" grpId="0" animBg="1"/>
      <p:bldP spid="56" grpId="0"/>
      <p:bldP spid="80" grpId="0"/>
      <p:bldP spid="77" grpId="0" animBg="1"/>
      <p:bldP spid="8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flipH="1">
            <a:off x="0" y="6316663"/>
            <a:ext cx="647699" cy="541337"/>
          </a:xfrm>
          <a:prstGeom prst="rect">
            <a:avLst/>
          </a:prstGeom>
          <a:solidFill>
            <a:schemeClr val="tx1"/>
          </a:solidFill>
          <a:ln w="9525" algn="ctr">
            <a:noFill/>
            <a:miter lim="800000"/>
            <a:headEnd/>
            <a:tailEnd/>
          </a:ln>
          <a:effectLst/>
        </p:spPr>
        <p:txBody>
          <a:bodyPr wrap="none" anchor="ctr"/>
          <a:lstStyle/>
          <a:p>
            <a:pPr>
              <a:defRPr/>
            </a:pPr>
            <a:endParaRPr lang="en-GB">
              <a:latin typeface="Calibri" pitchFamily="34" charset="0"/>
            </a:endParaRPr>
          </a:p>
        </p:txBody>
      </p:sp>
      <p:grpSp>
        <p:nvGrpSpPr>
          <p:cNvPr id="50178" name="Gruppo 66"/>
          <p:cNvGrpSpPr>
            <a:grpSpLocks/>
          </p:cNvGrpSpPr>
          <p:nvPr/>
        </p:nvGrpSpPr>
        <p:grpSpPr bwMode="auto">
          <a:xfrm>
            <a:off x="173038" y="927100"/>
            <a:ext cx="8949754" cy="5654675"/>
            <a:chOff x="-7840" y="733243"/>
            <a:chExt cx="8949801" cy="5654931"/>
          </a:xfrm>
        </p:grpSpPr>
        <p:sp>
          <p:nvSpPr>
            <p:cNvPr id="52" name="Rettangolo 51"/>
            <p:cNvSpPr/>
            <p:nvPr/>
          </p:nvSpPr>
          <p:spPr bwMode="auto">
            <a:xfrm>
              <a:off x="-7840" y="733243"/>
              <a:ext cx="8944022" cy="565493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endParaRPr lang="en-GB">
                <a:latin typeface="Calibri" pitchFamily="34" charset="0"/>
              </a:endParaRPr>
            </a:p>
          </p:txBody>
        </p:sp>
        <p:pic>
          <p:nvPicPr>
            <p:cNvPr id="50198" name="Picture 2"/>
            <p:cNvPicPr>
              <a:picLocks noChangeAspect="1" noChangeArrowheads="1"/>
            </p:cNvPicPr>
            <p:nvPr/>
          </p:nvPicPr>
          <p:blipFill>
            <a:blip r:embed="rId3" cstate="print"/>
            <a:srcRect l="19235" t="6332" r="4211" b="6332"/>
            <a:stretch>
              <a:fillRect/>
            </a:stretch>
          </p:blipFill>
          <p:spPr bwMode="auto">
            <a:xfrm rot="5400000">
              <a:off x="2558975" y="-79100"/>
              <a:ext cx="4419600" cy="7985760"/>
            </a:xfrm>
            <a:prstGeom prst="rect">
              <a:avLst/>
            </a:prstGeom>
            <a:noFill/>
            <a:ln w="9525" algn="ctr">
              <a:noFill/>
              <a:miter lim="800000"/>
              <a:headEnd/>
              <a:tailEnd/>
            </a:ln>
          </p:spPr>
        </p:pic>
        <p:sp>
          <p:nvSpPr>
            <p:cNvPr id="50199" name="CasellaDiTesto 25"/>
            <p:cNvSpPr txBox="1">
              <a:spLocks noChangeArrowheads="1"/>
            </p:cNvSpPr>
            <p:nvPr/>
          </p:nvSpPr>
          <p:spPr bwMode="auto">
            <a:xfrm>
              <a:off x="495165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50200" name="CasellaDiTesto 26"/>
            <p:cNvSpPr txBox="1">
              <a:spLocks noChangeArrowheads="1"/>
            </p:cNvSpPr>
            <p:nvPr/>
          </p:nvSpPr>
          <p:spPr bwMode="auto">
            <a:xfrm>
              <a:off x="559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50201" name="CasellaDiTesto 27"/>
            <p:cNvSpPr txBox="1">
              <a:spLocks noChangeArrowheads="1"/>
            </p:cNvSpPr>
            <p:nvPr/>
          </p:nvSpPr>
          <p:spPr bwMode="auto">
            <a:xfrm>
              <a:off x="6247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50202" name="CasellaDiTesto 28"/>
            <p:cNvSpPr txBox="1">
              <a:spLocks noChangeArrowheads="1"/>
            </p:cNvSpPr>
            <p:nvPr/>
          </p:nvSpPr>
          <p:spPr bwMode="auto">
            <a:xfrm>
              <a:off x="69480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50203" name="CasellaDiTesto 29"/>
            <p:cNvSpPr txBox="1">
              <a:spLocks noChangeArrowheads="1"/>
            </p:cNvSpPr>
            <p:nvPr/>
          </p:nvSpPr>
          <p:spPr bwMode="auto">
            <a:xfrm>
              <a:off x="76643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50204" name="CasellaDiTesto 30"/>
            <p:cNvSpPr txBox="1">
              <a:spLocks noChangeArrowheads="1"/>
            </p:cNvSpPr>
            <p:nvPr/>
          </p:nvSpPr>
          <p:spPr bwMode="auto">
            <a:xfrm>
              <a:off x="82892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50205" name="CasellaDiTesto 31"/>
            <p:cNvSpPr txBox="1">
              <a:spLocks noChangeArrowheads="1"/>
            </p:cNvSpPr>
            <p:nvPr/>
          </p:nvSpPr>
          <p:spPr bwMode="auto">
            <a:xfrm>
              <a:off x="486335" y="1246778"/>
              <a:ext cx="535727"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800</a:t>
              </a:r>
            </a:p>
          </p:txBody>
        </p:sp>
        <p:sp>
          <p:nvSpPr>
            <p:cNvPr id="50206" name="CasellaDiTesto 32"/>
            <p:cNvSpPr txBox="1">
              <a:spLocks noChangeArrowheads="1"/>
            </p:cNvSpPr>
            <p:nvPr/>
          </p:nvSpPr>
          <p:spPr bwMode="auto">
            <a:xfrm>
              <a:off x="112641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1000</a:t>
              </a:r>
            </a:p>
          </p:txBody>
        </p:sp>
        <p:sp>
          <p:nvSpPr>
            <p:cNvPr id="50207" name="CasellaDiTesto 33"/>
            <p:cNvSpPr txBox="1">
              <a:spLocks noChangeArrowheads="1"/>
            </p:cNvSpPr>
            <p:nvPr/>
          </p:nvSpPr>
          <p:spPr bwMode="auto">
            <a:xfrm>
              <a:off x="178173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1200</a:t>
              </a:r>
            </a:p>
          </p:txBody>
        </p:sp>
        <p:sp>
          <p:nvSpPr>
            <p:cNvPr id="50208" name="CasellaDiTesto 34"/>
            <p:cNvSpPr txBox="1">
              <a:spLocks noChangeArrowheads="1"/>
            </p:cNvSpPr>
            <p:nvPr/>
          </p:nvSpPr>
          <p:spPr bwMode="auto">
            <a:xfrm>
              <a:off x="248277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1400</a:t>
              </a:r>
            </a:p>
          </p:txBody>
        </p:sp>
        <p:sp>
          <p:nvSpPr>
            <p:cNvPr id="50209" name="CasellaDiTesto 35"/>
            <p:cNvSpPr txBox="1">
              <a:spLocks noChangeArrowheads="1"/>
            </p:cNvSpPr>
            <p:nvPr/>
          </p:nvSpPr>
          <p:spPr bwMode="auto">
            <a:xfrm>
              <a:off x="319905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1600</a:t>
              </a:r>
            </a:p>
          </p:txBody>
        </p:sp>
        <p:sp>
          <p:nvSpPr>
            <p:cNvPr id="50210" name="CasellaDiTesto 36"/>
            <p:cNvSpPr txBox="1">
              <a:spLocks noChangeArrowheads="1"/>
            </p:cNvSpPr>
            <p:nvPr/>
          </p:nvSpPr>
          <p:spPr bwMode="auto">
            <a:xfrm>
              <a:off x="3823895" y="1246778"/>
              <a:ext cx="652746"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1800</a:t>
              </a:r>
            </a:p>
          </p:txBody>
        </p:sp>
        <p:sp>
          <p:nvSpPr>
            <p:cNvPr id="50211" name="CasellaDiTesto 37"/>
            <p:cNvSpPr txBox="1">
              <a:spLocks noChangeArrowheads="1"/>
            </p:cNvSpPr>
            <p:nvPr/>
          </p:nvSpPr>
          <p:spPr bwMode="auto">
            <a:xfrm>
              <a:off x="5911775" y="771920"/>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50212" name="CasellaDiTesto 38"/>
            <p:cNvSpPr txBox="1">
              <a:spLocks noChangeArrowheads="1"/>
            </p:cNvSpPr>
            <p:nvPr/>
          </p:nvSpPr>
          <p:spPr bwMode="auto">
            <a:xfrm>
              <a:off x="1385495" y="783952"/>
              <a:ext cx="1962278" cy="400128"/>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Temperature (°C)</a:t>
              </a:r>
            </a:p>
          </p:txBody>
        </p:sp>
        <p:sp>
          <p:nvSpPr>
            <p:cNvPr id="50213" name="CasellaDiTesto 39"/>
            <p:cNvSpPr txBox="1">
              <a:spLocks noChangeArrowheads="1"/>
            </p:cNvSpPr>
            <p:nvPr/>
          </p:nvSpPr>
          <p:spPr bwMode="auto">
            <a:xfrm rot="16200000">
              <a:off x="-458829" y="3600695"/>
              <a:ext cx="1711315" cy="400112"/>
            </a:xfrm>
            <a:prstGeom prst="rect">
              <a:avLst/>
            </a:prstGeom>
            <a:noFill/>
            <a:ln w="9525">
              <a:noFill/>
              <a:miter lim="800000"/>
              <a:headEnd/>
              <a:tailEnd/>
            </a:ln>
          </p:spPr>
          <p:txBody>
            <a:bodyPr wrap="none">
              <a:spAutoFit/>
            </a:bodyPr>
            <a:lstStyle/>
            <a:p>
              <a:r>
                <a:rPr lang="en-GB" sz="2000">
                  <a:solidFill>
                    <a:schemeClr val="tx1"/>
                  </a:solidFill>
                  <a:effectLst/>
                  <a:latin typeface="Calibri" pitchFamily="34" charset="0"/>
                </a:rPr>
                <a:t>Pressure (GPa)</a:t>
              </a:r>
            </a:p>
          </p:txBody>
        </p:sp>
        <p:sp>
          <p:nvSpPr>
            <p:cNvPr id="50214" name="CasellaDiTesto 40"/>
            <p:cNvSpPr txBox="1">
              <a:spLocks noChangeArrowheads="1"/>
            </p:cNvSpPr>
            <p:nvPr/>
          </p:nvSpPr>
          <p:spPr bwMode="auto">
            <a:xfrm>
              <a:off x="516815" y="162778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0</a:t>
              </a:r>
            </a:p>
          </p:txBody>
        </p:sp>
        <p:sp>
          <p:nvSpPr>
            <p:cNvPr id="50215" name="CasellaDiTesto 41"/>
            <p:cNvSpPr txBox="1">
              <a:spLocks noChangeArrowheads="1"/>
            </p:cNvSpPr>
            <p:nvPr/>
          </p:nvSpPr>
          <p:spPr bwMode="auto">
            <a:xfrm>
              <a:off x="516815" y="243550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2</a:t>
              </a:r>
            </a:p>
          </p:txBody>
        </p:sp>
        <p:sp>
          <p:nvSpPr>
            <p:cNvPr id="50216" name="CasellaDiTesto 42"/>
            <p:cNvSpPr txBox="1">
              <a:spLocks noChangeArrowheads="1"/>
            </p:cNvSpPr>
            <p:nvPr/>
          </p:nvSpPr>
          <p:spPr bwMode="auto">
            <a:xfrm>
              <a:off x="516815" y="32889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4</a:t>
              </a:r>
            </a:p>
          </p:txBody>
        </p:sp>
        <p:sp>
          <p:nvSpPr>
            <p:cNvPr id="50217" name="CasellaDiTesto 43"/>
            <p:cNvSpPr txBox="1">
              <a:spLocks noChangeArrowheads="1"/>
            </p:cNvSpPr>
            <p:nvPr/>
          </p:nvSpPr>
          <p:spPr bwMode="auto">
            <a:xfrm>
              <a:off x="516815" y="412714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6</a:t>
              </a:r>
            </a:p>
          </p:txBody>
        </p:sp>
        <p:sp>
          <p:nvSpPr>
            <p:cNvPr id="50218" name="CasellaDiTesto 44"/>
            <p:cNvSpPr txBox="1">
              <a:spLocks noChangeArrowheads="1"/>
            </p:cNvSpPr>
            <p:nvPr/>
          </p:nvSpPr>
          <p:spPr bwMode="auto">
            <a:xfrm>
              <a:off x="516815" y="4995820"/>
              <a:ext cx="301688" cy="369349"/>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8</a:t>
              </a:r>
            </a:p>
          </p:txBody>
        </p:sp>
        <p:sp>
          <p:nvSpPr>
            <p:cNvPr id="50219" name="CasellaDiTesto 45"/>
            <p:cNvSpPr txBox="1">
              <a:spLocks noChangeArrowheads="1"/>
            </p:cNvSpPr>
            <p:nvPr/>
          </p:nvSpPr>
          <p:spPr bwMode="auto">
            <a:xfrm>
              <a:off x="455855" y="5834020"/>
              <a:ext cx="429926" cy="369332"/>
            </a:xfrm>
            <a:prstGeom prst="rect">
              <a:avLst/>
            </a:prstGeom>
            <a:noFill/>
            <a:ln w="9525">
              <a:noFill/>
              <a:miter lim="800000"/>
              <a:headEnd/>
              <a:tailEnd/>
            </a:ln>
          </p:spPr>
          <p:txBody>
            <a:bodyPr wrap="none">
              <a:spAutoFit/>
            </a:bodyPr>
            <a:lstStyle/>
            <a:p>
              <a:r>
                <a:rPr lang="en-GB">
                  <a:solidFill>
                    <a:schemeClr val="tx1"/>
                  </a:solidFill>
                  <a:effectLst/>
                  <a:latin typeface="Calibri" pitchFamily="34" charset="0"/>
                </a:rPr>
                <a:t>10</a:t>
              </a:r>
            </a:p>
          </p:txBody>
        </p:sp>
        <p:sp>
          <p:nvSpPr>
            <p:cNvPr id="47" name="Rettangolo 46"/>
            <p:cNvSpPr/>
            <p:nvPr/>
          </p:nvSpPr>
          <p:spPr bwMode="auto">
            <a:xfrm>
              <a:off x="4387970" y="3136827"/>
              <a:ext cx="533403" cy="14637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48" name="CasellaDiTesto 47"/>
            <p:cNvSpPr txBox="1"/>
            <p:nvPr/>
          </p:nvSpPr>
          <p:spPr>
            <a:xfrm>
              <a:off x="5210299" y="3755980"/>
              <a:ext cx="1120826" cy="523244"/>
            </a:xfrm>
            <a:prstGeom prst="rect">
              <a:avLst/>
            </a:prstGeom>
            <a:noFill/>
          </p:spPr>
          <p:txBody>
            <a:bodyPr wrap="none">
              <a:spAutoFit/>
            </a:bodyPr>
            <a:lstStyle/>
            <a:p>
              <a:pPr>
                <a:defRPr/>
              </a:pPr>
              <a:r>
                <a:rPr lang="en-GB" sz="2800">
                  <a:solidFill>
                    <a:srgbClr val="FF0000"/>
                  </a:solidFill>
                  <a:latin typeface="Calibri" pitchFamily="34" charset="0"/>
                </a:rPr>
                <a:t>MORB</a:t>
              </a:r>
            </a:p>
          </p:txBody>
        </p:sp>
        <p:sp>
          <p:nvSpPr>
            <p:cNvPr id="59" name="Rettangolo 58"/>
            <p:cNvSpPr/>
            <p:nvPr/>
          </p:nvSpPr>
          <p:spPr bwMode="auto">
            <a:xfrm>
              <a:off x="7385186" y="1979487"/>
              <a:ext cx="427040" cy="914441"/>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2" name="Rettangolo 61"/>
            <p:cNvSpPr/>
            <p:nvPr/>
          </p:nvSpPr>
          <p:spPr bwMode="auto">
            <a:xfrm>
              <a:off x="7963039" y="1957261"/>
              <a:ext cx="544516" cy="1654250"/>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3" name="Rettangolo 62"/>
            <p:cNvSpPr/>
            <p:nvPr/>
          </p:nvSpPr>
          <p:spPr bwMode="auto">
            <a:xfrm>
              <a:off x="3391015" y="1898521"/>
              <a:ext cx="544516" cy="1655838"/>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4" name="Rettangolo 63"/>
            <p:cNvSpPr/>
            <p:nvPr/>
          </p:nvSpPr>
          <p:spPr bwMode="auto">
            <a:xfrm rot="19468325">
              <a:off x="7270885" y="2052516"/>
              <a:ext cx="596903" cy="1220842"/>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cxnSp>
          <p:nvCxnSpPr>
            <p:cNvPr id="50227" name="Connettore 2 65"/>
            <p:cNvCxnSpPr>
              <a:cxnSpLocks noChangeShapeType="1"/>
            </p:cNvCxnSpPr>
            <p:nvPr/>
          </p:nvCxnSpPr>
          <p:spPr bwMode="auto">
            <a:xfrm rot="10800000" flipV="1">
              <a:off x="6921662" y="2187615"/>
              <a:ext cx="393539" cy="92598"/>
            </a:xfrm>
            <a:prstGeom prst="straightConnector1">
              <a:avLst/>
            </a:prstGeom>
            <a:noFill/>
            <a:ln w="38100" algn="ctr">
              <a:solidFill>
                <a:schemeClr val="tx1"/>
              </a:solidFill>
              <a:round/>
              <a:headEnd/>
              <a:tailEnd type="arrow" w="med" len="med"/>
            </a:ln>
          </p:spPr>
        </p:cxnSp>
        <p:sp>
          <p:nvSpPr>
            <p:cNvPr id="50228" name="CasellaDiTesto 74"/>
            <p:cNvSpPr txBox="1">
              <a:spLocks noChangeArrowheads="1"/>
            </p:cNvSpPr>
            <p:nvPr/>
          </p:nvSpPr>
          <p:spPr bwMode="auto">
            <a:xfrm>
              <a:off x="3106614" y="2081621"/>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sp>
          <p:nvSpPr>
            <p:cNvPr id="50229" name="CasellaDiTesto 75"/>
            <p:cNvSpPr txBox="1">
              <a:spLocks noChangeArrowheads="1"/>
            </p:cNvSpPr>
            <p:nvPr/>
          </p:nvSpPr>
          <p:spPr bwMode="auto">
            <a:xfrm>
              <a:off x="7397260" y="2679498"/>
              <a:ext cx="1319069" cy="830997"/>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Dry Peridotite Solidus</a:t>
              </a:r>
            </a:p>
          </p:txBody>
        </p:sp>
        <p:cxnSp>
          <p:nvCxnSpPr>
            <p:cNvPr id="50230" name="Connettore 2 76"/>
            <p:cNvCxnSpPr>
              <a:cxnSpLocks noChangeShapeType="1"/>
            </p:cNvCxnSpPr>
            <p:nvPr/>
          </p:nvCxnSpPr>
          <p:spPr bwMode="auto">
            <a:xfrm rot="10800000" flipV="1">
              <a:off x="7367139" y="2867553"/>
              <a:ext cx="393539" cy="92598"/>
            </a:xfrm>
            <a:prstGeom prst="straightConnector1">
              <a:avLst/>
            </a:prstGeom>
            <a:noFill/>
            <a:ln w="28575" algn="ctr">
              <a:solidFill>
                <a:schemeClr val="tx1"/>
              </a:solidFill>
              <a:round/>
              <a:headEnd/>
              <a:tailEnd type="arrow" w="med" len="med"/>
            </a:ln>
          </p:spPr>
        </p:cxnSp>
        <p:sp>
          <p:nvSpPr>
            <p:cNvPr id="49" name="CasellaDiTesto 48"/>
            <p:cNvSpPr txBox="1"/>
            <p:nvPr/>
          </p:nvSpPr>
          <p:spPr>
            <a:xfrm>
              <a:off x="822426" y="3755980"/>
              <a:ext cx="1165646" cy="523244"/>
            </a:xfrm>
            <a:prstGeom prst="rect">
              <a:avLst/>
            </a:prstGeom>
            <a:noFill/>
          </p:spPr>
          <p:txBody>
            <a:bodyPr wrap="none">
              <a:spAutoFit/>
            </a:bodyPr>
            <a:lstStyle/>
            <a:p>
              <a:pPr>
                <a:defRPr/>
              </a:pPr>
              <a:r>
                <a:rPr lang="en-GB" sz="2800">
                  <a:solidFill>
                    <a:srgbClr val="0066FF"/>
                  </a:solidFill>
                  <a:latin typeface="Calibri" pitchFamily="34" charset="0"/>
                </a:rPr>
                <a:t>Hawaii</a:t>
              </a:r>
            </a:p>
          </p:txBody>
        </p:sp>
      </p:grpSp>
      <p:sp>
        <p:nvSpPr>
          <p:cNvPr id="50" name="Figura a mano libera 49"/>
          <p:cNvSpPr/>
          <p:nvPr/>
        </p:nvSpPr>
        <p:spPr bwMode="auto">
          <a:xfrm>
            <a:off x="5437188" y="2063750"/>
            <a:ext cx="2843212" cy="4160838"/>
          </a:xfrm>
          <a:custGeom>
            <a:avLst/>
            <a:gdLst>
              <a:gd name="connsiteX0" fmla="*/ 0 w 2842260"/>
              <a:gd name="connsiteY0" fmla="*/ 0 h 4160520"/>
              <a:gd name="connsiteX1" fmla="*/ 769620 w 2842260"/>
              <a:gd name="connsiteY1" fmla="*/ 137160 h 4160520"/>
              <a:gd name="connsiteX2" fmla="*/ 1371600 w 2842260"/>
              <a:gd name="connsiteY2" fmla="*/ 342900 h 4160520"/>
              <a:gd name="connsiteX3" fmla="*/ 1874520 w 2842260"/>
              <a:gd name="connsiteY3" fmla="*/ 937260 h 4160520"/>
              <a:gd name="connsiteX4" fmla="*/ 2377440 w 2842260"/>
              <a:gd name="connsiteY4" fmla="*/ 1965960 h 4160520"/>
              <a:gd name="connsiteX5" fmla="*/ 2682240 w 2842260"/>
              <a:gd name="connsiteY5" fmla="*/ 3070860 h 4160520"/>
              <a:gd name="connsiteX6" fmla="*/ 2842260 w 2842260"/>
              <a:gd name="connsiteY6" fmla="*/ 4160520 h 416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2260" h="4160520">
                <a:moveTo>
                  <a:pt x="0" y="0"/>
                </a:moveTo>
                <a:cubicBezTo>
                  <a:pt x="270510" y="40005"/>
                  <a:pt x="541020" y="80010"/>
                  <a:pt x="769620" y="137160"/>
                </a:cubicBezTo>
                <a:cubicBezTo>
                  <a:pt x="998220" y="194310"/>
                  <a:pt x="1187450" y="209550"/>
                  <a:pt x="1371600" y="342900"/>
                </a:cubicBezTo>
                <a:cubicBezTo>
                  <a:pt x="1555750" y="476250"/>
                  <a:pt x="1706880" y="666750"/>
                  <a:pt x="1874520" y="937260"/>
                </a:cubicBezTo>
                <a:cubicBezTo>
                  <a:pt x="2042160" y="1207770"/>
                  <a:pt x="2242820" y="1610360"/>
                  <a:pt x="2377440" y="1965960"/>
                </a:cubicBezTo>
                <a:cubicBezTo>
                  <a:pt x="2512060" y="2321560"/>
                  <a:pt x="2604770" y="2705100"/>
                  <a:pt x="2682240" y="3070860"/>
                </a:cubicBezTo>
                <a:cubicBezTo>
                  <a:pt x="2759710" y="3436620"/>
                  <a:pt x="2800985" y="3798570"/>
                  <a:pt x="2842260" y="4160520"/>
                </a:cubicBezTo>
              </a:path>
            </a:pathLst>
          </a:cu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cxnSp>
        <p:nvCxnSpPr>
          <p:cNvPr id="50181" name="Connettore 1 56"/>
          <p:cNvCxnSpPr>
            <a:cxnSpLocks noChangeShapeType="1"/>
          </p:cNvCxnSpPr>
          <p:nvPr/>
        </p:nvCxnSpPr>
        <p:spPr bwMode="auto">
          <a:xfrm rot="16200000" flipV="1">
            <a:off x="6669881" y="2280444"/>
            <a:ext cx="782638" cy="101600"/>
          </a:xfrm>
          <a:prstGeom prst="line">
            <a:avLst/>
          </a:prstGeom>
          <a:noFill/>
          <a:ln w="19050" algn="ctr">
            <a:solidFill>
              <a:srgbClr val="000000"/>
            </a:solidFill>
            <a:prstDash val="dash"/>
            <a:round/>
            <a:headEnd/>
            <a:tailEnd/>
          </a:ln>
        </p:spPr>
      </p:cxnSp>
      <p:cxnSp>
        <p:nvCxnSpPr>
          <p:cNvPr id="50182" name="Connettore 1 54"/>
          <p:cNvCxnSpPr>
            <a:cxnSpLocks noChangeShapeType="1"/>
          </p:cNvCxnSpPr>
          <p:nvPr/>
        </p:nvCxnSpPr>
        <p:spPr bwMode="auto">
          <a:xfrm rot="16200000" flipV="1">
            <a:off x="2241550" y="3121025"/>
            <a:ext cx="2592388" cy="300038"/>
          </a:xfrm>
          <a:prstGeom prst="line">
            <a:avLst/>
          </a:prstGeom>
          <a:noFill/>
          <a:ln w="19050" algn="ctr">
            <a:solidFill>
              <a:srgbClr val="000000"/>
            </a:solidFill>
            <a:prstDash val="dash"/>
            <a:round/>
            <a:headEnd/>
            <a:tailEnd/>
          </a:ln>
        </p:spPr>
      </p:cxnSp>
      <p:cxnSp>
        <p:nvCxnSpPr>
          <p:cNvPr id="50183" name="Connettore 1 67"/>
          <p:cNvCxnSpPr>
            <a:cxnSpLocks noChangeShapeType="1"/>
          </p:cNvCxnSpPr>
          <p:nvPr/>
        </p:nvCxnSpPr>
        <p:spPr bwMode="auto">
          <a:xfrm flipH="1" flipV="1">
            <a:off x="2808288" y="1974850"/>
            <a:ext cx="158750" cy="1362075"/>
          </a:xfrm>
          <a:prstGeom prst="line">
            <a:avLst/>
          </a:prstGeom>
          <a:noFill/>
          <a:ln w="19050" algn="ctr">
            <a:solidFill>
              <a:srgbClr val="000000"/>
            </a:solidFill>
            <a:prstDash val="dash"/>
            <a:round/>
            <a:headEnd/>
            <a:tailEnd/>
          </a:ln>
        </p:spPr>
      </p:cxnSp>
      <p:cxnSp>
        <p:nvCxnSpPr>
          <p:cNvPr id="50184" name="Connettore 1 45"/>
          <p:cNvCxnSpPr>
            <a:cxnSpLocks noChangeShapeType="1"/>
          </p:cNvCxnSpPr>
          <p:nvPr/>
        </p:nvCxnSpPr>
        <p:spPr bwMode="auto">
          <a:xfrm>
            <a:off x="1001713" y="4564063"/>
            <a:ext cx="3433762" cy="1587"/>
          </a:xfrm>
          <a:prstGeom prst="line">
            <a:avLst/>
          </a:prstGeom>
          <a:noFill/>
          <a:ln w="28575" algn="ctr">
            <a:solidFill>
              <a:srgbClr val="FF0000"/>
            </a:solidFill>
            <a:round/>
            <a:headEnd/>
            <a:tailEnd/>
          </a:ln>
        </p:spPr>
      </p:cxnSp>
      <p:sp>
        <p:nvSpPr>
          <p:cNvPr id="58" name="Rettangolo 57"/>
          <p:cNvSpPr/>
          <p:nvPr/>
        </p:nvSpPr>
        <p:spPr bwMode="auto">
          <a:xfrm>
            <a:off x="4319588" y="3284538"/>
            <a:ext cx="204787" cy="1311275"/>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3" name="Rettangolo 52"/>
          <p:cNvSpPr/>
          <p:nvPr/>
        </p:nvSpPr>
        <p:spPr bwMode="auto">
          <a:xfrm>
            <a:off x="989013" y="3298825"/>
            <a:ext cx="4184650" cy="1254125"/>
          </a:xfrm>
          <a:prstGeom prst="rect">
            <a:avLst/>
          </a:prstGeom>
          <a:solidFill>
            <a:srgbClr val="FF0000">
              <a:alpha val="50196"/>
            </a:srgbClr>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1" name="Figura a mano libera 50"/>
          <p:cNvSpPr/>
          <p:nvPr/>
        </p:nvSpPr>
        <p:spPr bwMode="auto">
          <a:xfrm>
            <a:off x="1003300" y="2490788"/>
            <a:ext cx="2849563" cy="3733800"/>
          </a:xfrm>
          <a:custGeom>
            <a:avLst/>
            <a:gdLst>
              <a:gd name="connsiteX0" fmla="*/ 0 w 2849880"/>
              <a:gd name="connsiteY0" fmla="*/ 0 h 3733800"/>
              <a:gd name="connsiteX1" fmla="*/ 1112520 w 2849880"/>
              <a:gd name="connsiteY1" fmla="*/ 358140 h 3733800"/>
              <a:gd name="connsiteX2" fmla="*/ 2034540 w 2849880"/>
              <a:gd name="connsiteY2" fmla="*/ 845820 h 3733800"/>
              <a:gd name="connsiteX3" fmla="*/ 2446020 w 2849880"/>
              <a:gd name="connsiteY3" fmla="*/ 1280160 h 3733800"/>
              <a:gd name="connsiteX4" fmla="*/ 2621280 w 2849880"/>
              <a:gd name="connsiteY4" fmla="*/ 1623060 h 3733800"/>
              <a:gd name="connsiteX5" fmla="*/ 2735580 w 2849880"/>
              <a:gd name="connsiteY5" fmla="*/ 2606040 h 3733800"/>
              <a:gd name="connsiteX6" fmla="*/ 2849880 w 2849880"/>
              <a:gd name="connsiteY6" fmla="*/ 373380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9880" h="3733800">
                <a:moveTo>
                  <a:pt x="0" y="0"/>
                </a:moveTo>
                <a:cubicBezTo>
                  <a:pt x="386715" y="108585"/>
                  <a:pt x="773430" y="217170"/>
                  <a:pt x="1112520" y="358140"/>
                </a:cubicBezTo>
                <a:cubicBezTo>
                  <a:pt x="1451610" y="499110"/>
                  <a:pt x="1812290" y="692150"/>
                  <a:pt x="2034540" y="845820"/>
                </a:cubicBezTo>
                <a:cubicBezTo>
                  <a:pt x="2256790" y="999490"/>
                  <a:pt x="2348230" y="1150620"/>
                  <a:pt x="2446020" y="1280160"/>
                </a:cubicBezTo>
                <a:cubicBezTo>
                  <a:pt x="2543810" y="1409700"/>
                  <a:pt x="2573020" y="1402080"/>
                  <a:pt x="2621280" y="1623060"/>
                </a:cubicBezTo>
                <a:cubicBezTo>
                  <a:pt x="2669540" y="1844040"/>
                  <a:pt x="2697480" y="2254250"/>
                  <a:pt x="2735580" y="2606040"/>
                </a:cubicBezTo>
                <a:cubicBezTo>
                  <a:pt x="2773680" y="2957830"/>
                  <a:pt x="2811780" y="3345815"/>
                  <a:pt x="2849880" y="3733800"/>
                </a:cubicBezTo>
              </a:path>
            </a:pathLst>
          </a:custGeom>
          <a:noFill/>
          <a:ln w="38100" cap="flat" cmpd="sng" algn="ctr">
            <a:solidFill>
              <a:srgbClr val="0066FF"/>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defRPr/>
            </a:pPr>
            <a:endParaRPr lang="en-GB">
              <a:latin typeface="Calibri" pitchFamily="34" charset="0"/>
            </a:endParaRPr>
          </a:p>
        </p:txBody>
      </p:sp>
      <p:sp>
        <p:nvSpPr>
          <p:cNvPr id="50188" name="CasellaDiTesto 55"/>
          <p:cNvSpPr txBox="1">
            <a:spLocks noChangeArrowheads="1"/>
          </p:cNvSpPr>
          <p:nvPr/>
        </p:nvSpPr>
        <p:spPr bwMode="auto">
          <a:xfrm>
            <a:off x="3586163" y="3327400"/>
            <a:ext cx="1708150" cy="877163"/>
          </a:xfrm>
          <a:prstGeom prst="rect">
            <a:avLst/>
          </a:prstGeom>
          <a:noFill/>
          <a:ln w="9525">
            <a:noFill/>
            <a:miter lim="800000"/>
            <a:headEnd/>
            <a:tailEnd/>
          </a:ln>
        </p:spPr>
        <p:txBody>
          <a:bodyPr>
            <a:spAutoFit/>
          </a:bodyPr>
          <a:lstStyle/>
          <a:p>
            <a:pPr algn="ctr"/>
            <a:r>
              <a:rPr lang="en-GB" sz="1700">
                <a:solidFill>
                  <a:schemeClr val="tx1"/>
                </a:solidFill>
                <a:effectLst/>
                <a:latin typeface="Calibri" pitchFamily="34" charset="0"/>
              </a:rPr>
              <a:t>Estimated depth of extraction of Hawaiian lavas </a:t>
            </a:r>
          </a:p>
        </p:txBody>
      </p:sp>
      <p:sp>
        <p:nvSpPr>
          <p:cNvPr id="60" name="Parentesi graffa aperta 59"/>
          <p:cNvSpPr/>
          <p:nvPr/>
        </p:nvSpPr>
        <p:spPr bwMode="auto">
          <a:xfrm rot="5400000">
            <a:off x="2959100" y="1504951"/>
            <a:ext cx="288925" cy="781050"/>
          </a:xfrm>
          <a:prstGeom prst="leftBrace">
            <a:avLst/>
          </a:prstGeom>
          <a:noFill/>
          <a:ln w="38100" cap="flat" cmpd="sng" algn="ctr">
            <a:solidFill>
              <a:srgbClr val="0066FF"/>
            </a:solid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50190" name="CasellaDiTesto 60"/>
          <p:cNvSpPr txBox="1">
            <a:spLocks noChangeArrowheads="1"/>
          </p:cNvSpPr>
          <p:nvPr/>
        </p:nvSpPr>
        <p:spPr bwMode="auto">
          <a:xfrm>
            <a:off x="182563" y="1609725"/>
            <a:ext cx="2946400" cy="354013"/>
          </a:xfrm>
          <a:prstGeom prst="rect">
            <a:avLst/>
          </a:prstGeom>
          <a:noFill/>
          <a:ln w="9525">
            <a:noFill/>
            <a:miter lim="800000"/>
            <a:headEnd/>
            <a:tailEnd/>
          </a:ln>
        </p:spPr>
        <p:txBody>
          <a:bodyPr>
            <a:spAutoFit/>
          </a:bodyPr>
          <a:lstStyle/>
          <a:p>
            <a:pPr algn="ctr"/>
            <a:r>
              <a:rPr lang="en-GB" sz="1700" dirty="0">
                <a:solidFill>
                  <a:srgbClr val="0070C0"/>
                </a:solidFill>
                <a:effectLst/>
                <a:latin typeface="Calibri" pitchFamily="34" charset="0"/>
              </a:rPr>
              <a:t>Tp range of Hawaiian Lavas</a:t>
            </a:r>
          </a:p>
        </p:txBody>
      </p:sp>
      <p:sp>
        <p:nvSpPr>
          <p:cNvPr id="50191" name="CasellaDiTesto 64"/>
          <p:cNvSpPr txBox="1">
            <a:spLocks noChangeArrowheads="1"/>
          </p:cNvSpPr>
          <p:nvPr/>
        </p:nvSpPr>
        <p:spPr bwMode="auto">
          <a:xfrm>
            <a:off x="5516563" y="1639888"/>
            <a:ext cx="2946400" cy="354012"/>
          </a:xfrm>
          <a:prstGeom prst="rect">
            <a:avLst/>
          </a:prstGeom>
          <a:noFill/>
          <a:ln w="9525">
            <a:noFill/>
            <a:miter lim="800000"/>
            <a:headEnd/>
            <a:tailEnd/>
          </a:ln>
        </p:spPr>
        <p:txBody>
          <a:bodyPr>
            <a:spAutoFit/>
          </a:bodyPr>
          <a:lstStyle/>
          <a:p>
            <a:pPr algn="ctr"/>
            <a:r>
              <a:rPr lang="en-GB" sz="1700" dirty="0">
                <a:solidFill>
                  <a:srgbClr val="FF0000"/>
                </a:solidFill>
                <a:effectLst/>
                <a:latin typeface="Calibri" pitchFamily="34" charset="0"/>
              </a:rPr>
              <a:t>Typical Tp of MORB</a:t>
            </a:r>
          </a:p>
        </p:txBody>
      </p:sp>
      <p:sp>
        <p:nvSpPr>
          <p:cNvPr id="50192" name="CasellaDiTesto 65"/>
          <p:cNvSpPr txBox="1">
            <a:spLocks noChangeArrowheads="1"/>
          </p:cNvSpPr>
          <p:nvPr/>
        </p:nvSpPr>
        <p:spPr bwMode="auto">
          <a:xfrm>
            <a:off x="2146300" y="1257300"/>
            <a:ext cx="1947863" cy="354013"/>
          </a:xfrm>
          <a:prstGeom prst="rect">
            <a:avLst/>
          </a:prstGeom>
          <a:noFill/>
          <a:ln w="9525">
            <a:noFill/>
            <a:miter lim="800000"/>
            <a:headEnd/>
            <a:tailEnd/>
          </a:ln>
        </p:spPr>
        <p:txBody>
          <a:bodyPr>
            <a:spAutoFit/>
          </a:bodyPr>
          <a:lstStyle/>
          <a:p>
            <a:pPr algn="ctr"/>
            <a:r>
              <a:rPr lang="en-GB" sz="1700" b="1">
                <a:solidFill>
                  <a:srgbClr val="0070C0"/>
                </a:solidFill>
                <a:effectLst/>
                <a:latin typeface="Calibri" pitchFamily="34" charset="0"/>
              </a:rPr>
              <a:t>1350-1500 °C</a:t>
            </a:r>
          </a:p>
        </p:txBody>
      </p:sp>
      <p:sp>
        <p:nvSpPr>
          <p:cNvPr id="54" name="Rettangolo 53"/>
          <p:cNvSpPr/>
          <p:nvPr/>
        </p:nvSpPr>
        <p:spPr bwMode="auto">
          <a:xfrm>
            <a:off x="717550" y="4584700"/>
            <a:ext cx="8275638" cy="1793875"/>
          </a:xfrm>
          <a:prstGeom prst="rect">
            <a:avLst/>
          </a:prstGeom>
          <a:solidFill>
            <a:srgbClr val="FFFFFF"/>
          </a:solidFill>
          <a:ln w="9525" cap="flat" cmpd="sng" algn="ctr">
            <a:noFill/>
            <a:prstDash val="solid"/>
            <a:round/>
            <a:headEnd type="none" w="med" len="med"/>
            <a:tailEnd type="none" w="med" len="med"/>
          </a:ln>
          <a:effectLst/>
        </p:spPr>
        <p:txBody>
          <a:bodyPr anchor="ctr"/>
          <a:lstStyle/>
          <a:p>
            <a:pPr>
              <a:defRPr/>
            </a:pPr>
            <a:endParaRPr lang="en-GB">
              <a:latin typeface="Calibri" pitchFamily="34" charset="0"/>
            </a:endParaRPr>
          </a:p>
        </p:txBody>
      </p:sp>
      <p:sp>
        <p:nvSpPr>
          <p:cNvPr id="69" name="CasellaDiTesto 68"/>
          <p:cNvSpPr txBox="1">
            <a:spLocks noChangeArrowheads="1"/>
          </p:cNvSpPr>
          <p:nvPr/>
        </p:nvSpPr>
        <p:spPr bwMode="auto">
          <a:xfrm>
            <a:off x="182563" y="4670425"/>
            <a:ext cx="8934450" cy="1631216"/>
          </a:xfrm>
          <a:prstGeom prst="rect">
            <a:avLst/>
          </a:prstGeom>
          <a:noFill/>
          <a:ln w="9525">
            <a:noFill/>
            <a:miter lim="800000"/>
            <a:headEnd/>
            <a:tailEnd/>
          </a:ln>
        </p:spPr>
        <p:txBody>
          <a:bodyPr wrap="square">
            <a:spAutoFit/>
          </a:bodyPr>
          <a:lstStyle/>
          <a:p>
            <a:pPr algn="ctr">
              <a:lnSpc>
                <a:spcPct val="90000"/>
              </a:lnSpc>
              <a:spcAft>
                <a:spcPts val="600"/>
              </a:spcAft>
            </a:pPr>
            <a:r>
              <a:rPr lang="en-GB" sz="2000" dirty="0">
                <a:solidFill>
                  <a:schemeClr val="tx1"/>
                </a:solidFill>
                <a:effectLst/>
                <a:latin typeface="Calibri" pitchFamily="34" charset="0"/>
              </a:rPr>
              <a:t>According to this view, the Hawaiian magmas are formed at higher Tp compared with typical MORB.</a:t>
            </a:r>
          </a:p>
          <a:p>
            <a:pPr algn="ctr">
              <a:lnSpc>
                <a:spcPct val="90000"/>
              </a:lnSpc>
              <a:spcAft>
                <a:spcPts val="600"/>
              </a:spcAft>
            </a:pPr>
            <a:r>
              <a:rPr lang="en-GB" sz="2000" b="1" dirty="0">
                <a:solidFill>
                  <a:srgbClr val="FF0000"/>
                </a:solidFill>
                <a:effectLst/>
                <a:latin typeface="Calibri" pitchFamily="34" charset="0"/>
              </a:rPr>
              <a:t>This Tp difference (~70-320 °C) is simply related to different depths of melt extraction, not to heat excess caused by deep mantle plume upwelling.</a:t>
            </a:r>
          </a:p>
          <a:p>
            <a:pPr algn="ctr">
              <a:lnSpc>
                <a:spcPct val="90000"/>
              </a:lnSpc>
              <a:spcAft>
                <a:spcPts val="600"/>
              </a:spcAft>
            </a:pPr>
            <a:r>
              <a:rPr lang="en-GB" sz="2000" b="1" dirty="0">
                <a:solidFill>
                  <a:schemeClr val="tx1"/>
                </a:solidFill>
                <a:effectLst/>
                <a:latin typeface="Calibri" pitchFamily="34" charset="0"/>
              </a:rPr>
              <a:t>Strictly speaking, Hawaiian mantle is colder than MOR at any depth &lt; ~10 GPa.</a:t>
            </a:r>
          </a:p>
        </p:txBody>
      </p:sp>
      <p:sp>
        <p:nvSpPr>
          <p:cNvPr id="61" name="CasellaDiTesto 60"/>
          <p:cNvSpPr txBox="1">
            <a:spLocks noChangeArrowheads="1"/>
          </p:cNvSpPr>
          <p:nvPr/>
        </p:nvSpPr>
        <p:spPr bwMode="auto">
          <a:xfrm>
            <a:off x="7241398" y="2076791"/>
            <a:ext cx="1608873" cy="584775"/>
          </a:xfrm>
          <a:prstGeom prst="rect">
            <a:avLst/>
          </a:prstGeom>
          <a:noFill/>
          <a:ln w="9525">
            <a:noFill/>
            <a:miter lim="800000"/>
            <a:headEnd/>
            <a:tailEnd/>
          </a:ln>
        </p:spPr>
        <p:txBody>
          <a:bodyPr>
            <a:spAutoFit/>
          </a:bodyPr>
          <a:lstStyle/>
          <a:p>
            <a:pPr algn="ctr"/>
            <a:r>
              <a:rPr lang="en-GB" sz="1600">
                <a:solidFill>
                  <a:schemeClr val="tx1"/>
                </a:solidFill>
                <a:effectLst/>
                <a:latin typeface="Calibri" pitchFamily="34" charset="0"/>
              </a:rPr>
              <a:t>Typical MORB extraction depth</a:t>
            </a:r>
          </a:p>
        </p:txBody>
      </p:sp>
      <p:sp>
        <p:nvSpPr>
          <p:cNvPr id="65" name="Text Box 14"/>
          <p:cNvSpPr txBox="1">
            <a:spLocks noChangeArrowheads="1"/>
          </p:cNvSpPr>
          <p:nvPr/>
        </p:nvSpPr>
        <p:spPr bwMode="auto">
          <a:xfrm>
            <a:off x="165102" y="6293382"/>
            <a:ext cx="3951286" cy="276999"/>
          </a:xfrm>
          <a:prstGeom prst="rect">
            <a:avLst/>
          </a:prstGeom>
          <a:noFill/>
          <a:ln w="9525" algn="ctr">
            <a:noFill/>
            <a:miter lim="800000"/>
            <a:headEnd/>
            <a:tailEnd/>
          </a:ln>
        </p:spPr>
        <p:txBody>
          <a:bodyPr wrap="square">
            <a:spAutoFit/>
          </a:bodyPr>
          <a:lstStyle/>
          <a:p>
            <a:pPr>
              <a:spcBef>
                <a:spcPct val="50000"/>
              </a:spcBef>
            </a:pPr>
            <a:r>
              <a:rPr lang="en-GB" sz="1200" dirty="0">
                <a:solidFill>
                  <a:schemeClr val="tx1"/>
                </a:solidFill>
                <a:effectLst/>
                <a:latin typeface="Calibri" pitchFamily="34" charset="0"/>
              </a:rPr>
              <a:t>Presnall and </a:t>
            </a:r>
            <a:r>
              <a:rPr lang="en-GB" sz="1200" dirty="0" err="1">
                <a:solidFill>
                  <a:schemeClr val="tx1"/>
                </a:solidFill>
                <a:effectLst/>
                <a:latin typeface="Calibri" pitchFamily="34" charset="0"/>
              </a:rPr>
              <a:t>Gudfinnsson</a:t>
            </a:r>
            <a:r>
              <a:rPr lang="en-GB" sz="1200" dirty="0">
                <a:solidFill>
                  <a:schemeClr val="tx1"/>
                </a:solidFill>
                <a:effectLst/>
                <a:latin typeface="Calibri" pitchFamily="34" charset="0"/>
              </a:rPr>
              <a:t>, 2011 (J. Petrol., 52, 1533-1546)</a:t>
            </a:r>
          </a:p>
        </p:txBody>
      </p:sp>
      <p:sp>
        <p:nvSpPr>
          <p:cNvPr id="66" name="CasellaDiTesto 65"/>
          <p:cNvSpPr txBox="1">
            <a:spLocks noChangeArrowheads="1"/>
          </p:cNvSpPr>
          <p:nvPr/>
        </p:nvSpPr>
        <p:spPr bwMode="auto">
          <a:xfrm>
            <a:off x="6394450" y="1257300"/>
            <a:ext cx="1238250" cy="354013"/>
          </a:xfrm>
          <a:prstGeom prst="rect">
            <a:avLst/>
          </a:prstGeom>
          <a:noFill/>
          <a:ln w="9525">
            <a:noFill/>
            <a:miter lim="800000"/>
            <a:headEnd/>
            <a:tailEnd/>
          </a:ln>
        </p:spPr>
        <p:txBody>
          <a:bodyPr>
            <a:spAutoFit/>
          </a:bodyPr>
          <a:lstStyle/>
          <a:p>
            <a:pPr algn="ctr"/>
            <a:r>
              <a:rPr lang="en-GB" sz="1700" b="1" dirty="0">
                <a:solidFill>
                  <a:srgbClr val="FF0000"/>
                </a:solidFill>
                <a:effectLst/>
                <a:latin typeface="Calibri" pitchFamily="34" charset="0"/>
              </a:rPr>
              <a:t>~1280 °C</a:t>
            </a:r>
          </a:p>
        </p:txBody>
      </p:sp>
      <p:sp>
        <p:nvSpPr>
          <p:cNvPr id="2" name="Text Box 4">
            <a:extLst>
              <a:ext uri="{FF2B5EF4-FFF2-40B4-BE49-F238E27FC236}">
                <a16:creationId xmlns:a16="http://schemas.microsoft.com/office/drawing/2014/main" id="{6A543969-E5F5-F07B-B7F8-5CAFF56E74B1}"/>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xEl>
                                              <p:pRg st="0" end="0"/>
                                            </p:txEl>
                                          </p:spTgt>
                                        </p:tgtEl>
                                        <p:attrNameLst>
                                          <p:attrName>style.visibility</p:attrName>
                                        </p:attrNameLst>
                                      </p:cBhvr>
                                      <p:to>
                                        <p:strVal val="visible"/>
                                      </p:to>
                                    </p:set>
                                    <p:animEffect transition="in" filter="fade">
                                      <p:cBhvr>
                                        <p:cTn id="10" dur="500"/>
                                        <p:tgtEl>
                                          <p:spTgt spid="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xEl>
                                              <p:pRg st="1" end="1"/>
                                            </p:txEl>
                                          </p:spTgt>
                                        </p:tgtEl>
                                        <p:attrNameLst>
                                          <p:attrName>style.visibility</p:attrName>
                                        </p:attrNameLst>
                                      </p:cBhvr>
                                      <p:to>
                                        <p:strVal val="visible"/>
                                      </p:to>
                                    </p:set>
                                    <p:animEffect transition="in" filter="fade">
                                      <p:cBhvr>
                                        <p:cTn id="15" dur="500"/>
                                        <p:tgtEl>
                                          <p:spTgt spid="6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218467" y="29764"/>
            <a:ext cx="8707065" cy="5706271"/>
            <a:chOff x="218467" y="575864"/>
            <a:chExt cx="8707065" cy="5706271"/>
          </a:xfrm>
        </p:grpSpPr>
        <p:pic>
          <p:nvPicPr>
            <p:cNvPr id="2" name="Immagine 1"/>
            <p:cNvPicPr>
              <a:picLocks noChangeAspect="1"/>
            </p:cNvPicPr>
            <p:nvPr/>
          </p:nvPicPr>
          <p:blipFill>
            <a:blip r:embed="rId3"/>
            <a:stretch>
              <a:fillRect/>
            </a:stretch>
          </p:blipFill>
          <p:spPr>
            <a:xfrm>
              <a:off x="218467" y="575864"/>
              <a:ext cx="8707065" cy="5706271"/>
            </a:xfrm>
            <a:prstGeom prst="rect">
              <a:avLst/>
            </a:prstGeom>
          </p:spPr>
        </p:pic>
        <p:pic>
          <p:nvPicPr>
            <p:cNvPr id="3" name="Immagine 2"/>
            <p:cNvPicPr>
              <a:picLocks noChangeAspect="1"/>
            </p:cNvPicPr>
            <p:nvPr/>
          </p:nvPicPr>
          <p:blipFill rotWithShape="1">
            <a:blip r:embed="rId4"/>
            <a:srcRect t="36669" b="31114"/>
            <a:stretch/>
          </p:blipFill>
          <p:spPr>
            <a:xfrm>
              <a:off x="3004794" y="660400"/>
              <a:ext cx="5891870" cy="241300"/>
            </a:xfrm>
            <a:prstGeom prst="rect">
              <a:avLst/>
            </a:prstGeom>
          </p:spPr>
        </p:pic>
      </p:grpSp>
      <p:cxnSp>
        <p:nvCxnSpPr>
          <p:cNvPr id="6" name="Connettore 1 5"/>
          <p:cNvCxnSpPr/>
          <p:nvPr/>
        </p:nvCxnSpPr>
        <p:spPr bwMode="auto">
          <a:xfrm flipV="1">
            <a:off x="419100" y="3824514"/>
            <a:ext cx="7920000" cy="0"/>
          </a:xfrm>
          <a:prstGeom prst="line">
            <a:avLst/>
          </a:prstGeom>
          <a:noFill/>
          <a:ln w="19050" cap="flat" cmpd="sng" algn="ctr">
            <a:solidFill>
              <a:srgbClr val="FF0000"/>
            </a:solidFill>
            <a:prstDash val="solid"/>
            <a:round/>
            <a:headEnd type="none" w="med" len="med"/>
            <a:tailEnd type="none" w="med" len="med"/>
          </a:ln>
          <a:effectLst/>
        </p:spPr>
      </p:cxnSp>
      <p:cxnSp>
        <p:nvCxnSpPr>
          <p:cNvPr id="10" name="Connettore 1 9"/>
          <p:cNvCxnSpPr/>
          <p:nvPr/>
        </p:nvCxnSpPr>
        <p:spPr bwMode="auto">
          <a:xfrm flipV="1">
            <a:off x="419100" y="4096657"/>
            <a:ext cx="5724000" cy="0"/>
          </a:xfrm>
          <a:prstGeom prst="line">
            <a:avLst/>
          </a:prstGeom>
          <a:noFill/>
          <a:ln w="19050" cap="flat" cmpd="sng" algn="ctr">
            <a:solidFill>
              <a:srgbClr val="FF0000"/>
            </a:solidFill>
            <a:prstDash val="solid"/>
            <a:round/>
            <a:headEnd type="none" w="med" len="med"/>
            <a:tailEnd type="none" w="med" len="med"/>
          </a:ln>
          <a:effectLst/>
        </p:spPr>
      </p:cxnSp>
      <p:sp>
        <p:nvSpPr>
          <p:cNvPr id="7" name="Rettangolo arrotondato 6"/>
          <p:cNvSpPr/>
          <p:nvPr/>
        </p:nvSpPr>
        <p:spPr bwMode="auto">
          <a:xfrm>
            <a:off x="3875314" y="4374243"/>
            <a:ext cx="3712029" cy="239486"/>
          </a:xfrm>
          <a:prstGeom prst="roundRect">
            <a:avLst/>
          </a:prstGeom>
          <a:noFill/>
          <a:ln w="19050" cap="flat" cmpd="sng" algn="ctr">
            <a:solidFill>
              <a:srgbClr val="00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12" name="Connettore 1 11"/>
          <p:cNvCxnSpPr/>
          <p:nvPr/>
        </p:nvCxnSpPr>
        <p:spPr bwMode="auto">
          <a:xfrm flipV="1">
            <a:off x="419100" y="4858657"/>
            <a:ext cx="8208000" cy="0"/>
          </a:xfrm>
          <a:prstGeom prst="line">
            <a:avLst/>
          </a:prstGeom>
          <a:noFill/>
          <a:ln w="19050" cap="flat" cmpd="sng" algn="ctr">
            <a:solidFill>
              <a:srgbClr val="FF0000"/>
            </a:solidFill>
            <a:prstDash val="solid"/>
            <a:round/>
            <a:headEnd type="none" w="med" len="med"/>
            <a:tailEnd type="none" w="med" len="med"/>
          </a:ln>
          <a:effectLst/>
        </p:spPr>
      </p:cxnSp>
      <p:cxnSp>
        <p:nvCxnSpPr>
          <p:cNvPr id="13" name="Connettore 1 12"/>
          <p:cNvCxnSpPr/>
          <p:nvPr/>
        </p:nvCxnSpPr>
        <p:spPr bwMode="auto">
          <a:xfrm flipV="1">
            <a:off x="419100" y="5130800"/>
            <a:ext cx="3924000" cy="0"/>
          </a:xfrm>
          <a:prstGeom prst="line">
            <a:avLst/>
          </a:prstGeom>
          <a:noFill/>
          <a:ln w="19050" cap="flat" cmpd="sng" algn="ctr">
            <a:solidFill>
              <a:srgbClr val="FF0000"/>
            </a:solidFill>
            <a:prstDash val="solid"/>
            <a:round/>
            <a:headEnd type="none" w="med" len="med"/>
            <a:tailEnd type="none" w="med" len="med"/>
          </a:ln>
          <a:effectLst/>
        </p:spPr>
      </p:cxnSp>
      <p:sp>
        <p:nvSpPr>
          <p:cNvPr id="15" name="Text Box 3"/>
          <p:cNvSpPr txBox="1">
            <a:spLocks noChangeArrowheads="1"/>
          </p:cNvSpPr>
          <p:nvPr/>
        </p:nvSpPr>
        <p:spPr bwMode="auto">
          <a:xfrm>
            <a:off x="0" y="6396335"/>
            <a:ext cx="9144000" cy="461665"/>
          </a:xfrm>
          <a:prstGeom prst="rect">
            <a:avLst/>
          </a:prstGeom>
          <a:solidFill>
            <a:schemeClr val="tx1"/>
          </a:solid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When can this approach to be considered correct?</a:t>
            </a:r>
          </a:p>
        </p:txBody>
      </p:sp>
      <p:pic>
        <p:nvPicPr>
          <p:cNvPr id="8" name="Immagine 7"/>
          <p:cNvPicPr>
            <a:picLocks noChangeAspect="1"/>
          </p:cNvPicPr>
          <p:nvPr/>
        </p:nvPicPr>
        <p:blipFill>
          <a:blip r:embed="rId5"/>
          <a:stretch>
            <a:fillRect/>
          </a:stretch>
        </p:blipFill>
        <p:spPr>
          <a:xfrm>
            <a:off x="2060889" y="687182"/>
            <a:ext cx="3362012" cy="840502"/>
          </a:xfrm>
          <a:prstGeom prst="rect">
            <a:avLst/>
          </a:prstGeom>
        </p:spPr>
      </p:pic>
      <p:sp>
        <p:nvSpPr>
          <p:cNvPr id="9" name="Rettangolo 8"/>
          <p:cNvSpPr/>
          <p:nvPr/>
        </p:nvSpPr>
        <p:spPr bwMode="auto">
          <a:xfrm>
            <a:off x="5953125" y="1473200"/>
            <a:ext cx="1685925"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Text Box 3"/>
          <p:cNvSpPr txBox="1">
            <a:spLocks noChangeArrowheads="1"/>
          </p:cNvSpPr>
          <p:nvPr/>
        </p:nvSpPr>
        <p:spPr bwMode="auto">
          <a:xfrm>
            <a:off x="0" y="6116935"/>
            <a:ext cx="9144000" cy="757130"/>
          </a:xfrm>
          <a:prstGeom prst="rect">
            <a:avLst/>
          </a:prstGeom>
          <a:solidFill>
            <a:schemeClr val="tx1"/>
          </a:solidFill>
          <a:ln w="9525">
            <a:noFill/>
            <a:miter lim="800000"/>
            <a:headEnd/>
            <a:tailEnd/>
          </a:ln>
          <a:effectLst/>
        </p:spPr>
        <p:txBody>
          <a:bodyPr wrap="square">
            <a:spAutoFit/>
          </a:bodyPr>
          <a:lstStyle/>
          <a:p>
            <a:pPr algn="ctr">
              <a:lnSpc>
                <a:spcPct val="90000"/>
              </a:lnSpc>
              <a:defRPr/>
            </a:pPr>
            <a:r>
              <a:rPr lang="en-GB" sz="2400" b="1" dirty="0">
                <a:solidFill>
                  <a:srgbClr val="FFFF00"/>
                </a:solidFill>
                <a:effectLst>
                  <a:outerShdw blurRad="38100" dist="38100" dir="2700000" algn="tl">
                    <a:srgbClr val="000000"/>
                  </a:outerShdw>
                </a:effectLst>
                <a:latin typeface="Calibri" pitchFamily="34" charset="0"/>
                <a:sym typeface="Wingdings" pitchFamily="2" charset="2"/>
              </a:rPr>
              <a:t>This</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is valid</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only</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assuming</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exactly</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the</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same</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chemical</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and</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mineralogical</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composition</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everywhere</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(which</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is</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an</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unrealistic</a:t>
            </a:r>
            <a:r>
              <a:rPr lang="en-GB" b="1" dirty="0">
                <a:solidFill>
                  <a:srgbClr val="FFFF00"/>
                </a:solidFill>
                <a:effectLst>
                  <a:outerShdw blurRad="38100" dist="38100" dir="2700000" algn="tl">
                    <a:srgbClr val="000000"/>
                  </a:outerShdw>
                </a:effectLst>
                <a:latin typeface="Calibri" pitchFamily="34" charset="0"/>
                <a:sym typeface="Wingdings" pitchFamily="2" charset="2"/>
              </a:rPr>
              <a:t> </a:t>
            </a:r>
            <a:r>
              <a:rPr lang="en-GB" sz="2400" b="1" dirty="0">
                <a:solidFill>
                  <a:srgbClr val="FFFF00"/>
                </a:solidFill>
                <a:effectLst>
                  <a:outerShdw blurRad="38100" dist="38100" dir="2700000" algn="tl">
                    <a:srgbClr val="000000"/>
                  </a:outerShdw>
                </a:effectLst>
                <a:latin typeface="Calibri" pitchFamily="34" charset="0"/>
                <a:sym typeface="Wingdings" pitchFamily="2" charset="2"/>
              </a:rPr>
              <a:t>hypothesis).</a:t>
            </a:r>
          </a:p>
        </p:txBody>
      </p:sp>
      <p:sp>
        <p:nvSpPr>
          <p:cNvPr id="14" name="Text Box 3"/>
          <p:cNvSpPr txBox="1">
            <a:spLocks noChangeArrowheads="1"/>
          </p:cNvSpPr>
          <p:nvPr/>
        </p:nvSpPr>
        <p:spPr bwMode="auto">
          <a:xfrm>
            <a:off x="0" y="5709153"/>
            <a:ext cx="9144000" cy="461665"/>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Is it correct to convert seismic velocity into temperature estimates?</a:t>
            </a:r>
          </a:p>
        </p:txBody>
      </p:sp>
      <p:sp>
        <p:nvSpPr>
          <p:cNvPr id="5" name="Text Box 3">
            <a:extLst>
              <a:ext uri="{FF2B5EF4-FFF2-40B4-BE49-F238E27FC236}">
                <a16:creationId xmlns:a16="http://schemas.microsoft.com/office/drawing/2014/main" id="{32494D92-1CCF-0A37-FA48-365CA08F37D5}"/>
              </a:ext>
            </a:extLst>
          </p:cNvPr>
          <p:cNvSpPr txBox="1">
            <a:spLocks noChangeArrowheads="1"/>
          </p:cNvSpPr>
          <p:nvPr/>
        </p:nvSpPr>
        <p:spPr bwMode="auto">
          <a:xfrm>
            <a:off x="5359401" y="500965"/>
            <a:ext cx="3562664" cy="1323439"/>
          </a:xfrm>
          <a:prstGeom prst="rect">
            <a:avLst/>
          </a:prstGeom>
          <a:noFill/>
          <a:ln w="9525">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sym typeface="Wingdings" pitchFamily="2" charset="2"/>
              </a:rPr>
              <a:t>If the mantle sources are different, is it correct to infer the same solidus for OIB and MORB to calculate their Tp?</a:t>
            </a:r>
          </a:p>
        </p:txBody>
      </p:sp>
      <p:sp>
        <p:nvSpPr>
          <p:cNvPr id="11" name="Rettangolo 10">
            <a:extLst>
              <a:ext uri="{FF2B5EF4-FFF2-40B4-BE49-F238E27FC236}">
                <a16:creationId xmlns:a16="http://schemas.microsoft.com/office/drawing/2014/main" id="{01D4C348-895D-F0D5-F916-E994CE505F2D}"/>
              </a:ext>
            </a:extLst>
          </p:cNvPr>
          <p:cNvSpPr/>
          <p:nvPr/>
        </p:nvSpPr>
        <p:spPr bwMode="auto">
          <a:xfrm>
            <a:off x="4371975" y="1304925"/>
            <a:ext cx="1133475" cy="3238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4000"/>
                                        <p:tgtEl>
                                          <p:spTgt spid="6"/>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4000"/>
                                        <p:tgtEl>
                                          <p:spTgt spid="12"/>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4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9" grpId="0" animBg="1"/>
      <p:bldP spid="18" grpId="0" animBg="1"/>
      <p:bldP spid="14" grpId="0"/>
      <p:bldP spid="5" grpId="0"/>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0" y="0"/>
            <a:ext cx="9144000" cy="4619059"/>
            <a:chOff x="0" y="0"/>
            <a:chExt cx="9144000" cy="4619059"/>
          </a:xfrm>
        </p:grpSpPr>
        <p:pic>
          <p:nvPicPr>
            <p:cNvPr id="5" name="Immagine 4"/>
            <p:cNvPicPr>
              <a:picLocks noChangeAspect="1"/>
            </p:cNvPicPr>
            <p:nvPr/>
          </p:nvPicPr>
          <p:blipFill>
            <a:blip r:embed="rId3"/>
            <a:stretch>
              <a:fillRect/>
            </a:stretch>
          </p:blipFill>
          <p:spPr>
            <a:xfrm>
              <a:off x="0" y="0"/>
              <a:ext cx="9144000" cy="4619059"/>
            </a:xfrm>
            <a:prstGeom prst="rect">
              <a:avLst/>
            </a:prstGeom>
          </p:spPr>
        </p:pic>
        <p:sp>
          <p:nvSpPr>
            <p:cNvPr id="16" name="Text Box 14"/>
            <p:cNvSpPr txBox="1">
              <a:spLocks noChangeArrowheads="1"/>
            </p:cNvSpPr>
            <p:nvPr/>
          </p:nvSpPr>
          <p:spPr bwMode="auto">
            <a:xfrm>
              <a:off x="5016500" y="4197882"/>
              <a:ext cx="3582988" cy="338554"/>
            </a:xfrm>
            <a:prstGeom prst="rect">
              <a:avLst/>
            </a:prstGeom>
            <a:noFill/>
            <a:ln w="9525" algn="ctr">
              <a:noFill/>
              <a:miter lim="800000"/>
              <a:headEnd/>
              <a:tailEnd/>
            </a:ln>
          </p:spPr>
          <p:txBody>
            <a:bodyPr wrap="square">
              <a:spAutoFit/>
            </a:bodyPr>
            <a:lstStyle/>
            <a:p>
              <a:pPr algn="r">
                <a:spcBef>
                  <a:spcPct val="50000"/>
                </a:spcBef>
              </a:pPr>
              <a:r>
                <a:rPr lang="en-GB" sz="1600" dirty="0" err="1">
                  <a:solidFill>
                    <a:schemeClr val="bg1"/>
                  </a:solidFill>
                  <a:effectLst/>
                  <a:latin typeface="Calibri" pitchFamily="34" charset="0"/>
                </a:rPr>
                <a:t>Bao</a:t>
              </a:r>
              <a:r>
                <a:rPr lang="en-GB" sz="1600" dirty="0">
                  <a:solidFill>
                    <a:schemeClr val="bg1"/>
                  </a:solidFill>
                  <a:effectLst/>
                  <a:latin typeface="Calibri" pitchFamily="34" charset="0"/>
                </a:rPr>
                <a:t> et al., 2022 (Science,  375, 57-61)</a:t>
              </a:r>
            </a:p>
          </p:txBody>
        </p:sp>
      </p:grpSp>
      <p:sp>
        <p:nvSpPr>
          <p:cNvPr id="19" name="Text Box 3"/>
          <p:cNvSpPr txBox="1">
            <a:spLocks noChangeArrowheads="1"/>
          </p:cNvSpPr>
          <p:nvPr/>
        </p:nvSpPr>
        <p:spPr bwMode="auto">
          <a:xfrm>
            <a:off x="0" y="4629653"/>
            <a:ext cx="9144000" cy="461665"/>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Cold – Warm – Hot Hotspots.</a:t>
            </a:r>
          </a:p>
        </p:txBody>
      </p:sp>
      <p:sp>
        <p:nvSpPr>
          <p:cNvPr id="20" name="Text Box 3"/>
          <p:cNvSpPr txBox="1">
            <a:spLocks noChangeArrowheads="1"/>
          </p:cNvSpPr>
          <p:nvPr/>
        </p:nvSpPr>
        <p:spPr bwMode="auto">
          <a:xfrm>
            <a:off x="0" y="4997953"/>
            <a:ext cx="9144000" cy="584775"/>
          </a:xfrm>
          <a:prstGeom prst="rect">
            <a:avLst/>
          </a:prstGeom>
          <a:noFill/>
          <a:ln w="9525">
            <a:noFill/>
            <a:miter lim="800000"/>
            <a:headEnd/>
            <a:tailEnd/>
          </a:ln>
          <a:effectLst/>
        </p:spPr>
        <p:txBody>
          <a:bodyPr wrap="square">
            <a:spAutoFit/>
          </a:bodyPr>
          <a:lstStyle/>
          <a:p>
            <a:pPr algn="ctr">
              <a:defRPr/>
            </a:pPr>
            <a:r>
              <a:rPr lang="en-GB" sz="3200" i="1" dirty="0">
                <a:solidFill>
                  <a:srgbClr val="FFFF00"/>
                </a:solidFill>
                <a:effectLst>
                  <a:outerShdw blurRad="38100" dist="38100" dir="2700000" algn="tl">
                    <a:srgbClr val="000000"/>
                  </a:outerShdw>
                </a:effectLst>
                <a:latin typeface="Calibri" pitchFamily="34" charset="0"/>
                <a:sym typeface="Wingdings" pitchFamily="2" charset="2"/>
              </a:rPr>
              <a:t>How can a "hotspot" be "cold"?</a:t>
            </a:r>
          </a:p>
        </p:txBody>
      </p:sp>
      <p:sp>
        <p:nvSpPr>
          <p:cNvPr id="17" name="Rettangolo arrotondato 16"/>
          <p:cNvSpPr/>
          <p:nvPr/>
        </p:nvSpPr>
        <p:spPr bwMode="auto">
          <a:xfrm>
            <a:off x="7096125" y="98425"/>
            <a:ext cx="1662113" cy="728890"/>
          </a:xfrm>
          <a:prstGeom prst="roundRect">
            <a:avLst/>
          </a:prstGeom>
          <a:noFill/>
          <a:ln w="2857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1" name="Text Box 3"/>
          <p:cNvSpPr txBox="1">
            <a:spLocks noChangeArrowheads="1"/>
          </p:cNvSpPr>
          <p:nvPr/>
        </p:nvSpPr>
        <p:spPr bwMode="auto">
          <a:xfrm>
            <a:off x="0" y="5536793"/>
            <a:ext cx="9144000" cy="1107996"/>
          </a:xfrm>
          <a:prstGeom prst="rect">
            <a:avLst/>
          </a:prstGeom>
          <a:noFill/>
          <a:ln w="9525">
            <a:noFill/>
            <a:miter lim="800000"/>
            <a:headEnd/>
            <a:tailEnd/>
          </a:ln>
          <a:effectLst/>
        </p:spPr>
        <p:txBody>
          <a:bodyPr wrap="square">
            <a:spAutoFit/>
          </a:bodyPr>
          <a:lstStyle/>
          <a:p>
            <a:pPr algn="ctr">
              <a:defRPr/>
            </a:pPr>
            <a:r>
              <a:rPr lang="en-GB" sz="2400" dirty="0">
                <a:solidFill>
                  <a:schemeClr val="bg1"/>
                </a:solidFill>
                <a:effectLst>
                  <a:outerShdw blurRad="38100" dist="38100" dir="2700000" algn="tl">
                    <a:srgbClr val="000000"/>
                  </a:outerShdw>
                </a:effectLst>
                <a:latin typeface="Calibri" pitchFamily="34" charset="0"/>
                <a:sym typeface="Wingdings" pitchFamily="2" charset="2"/>
              </a:rPr>
              <a:t>A minimum </a:t>
            </a:r>
            <a:r>
              <a:rPr lang="en-GB" sz="2400" dirty="0" err="1">
                <a:solidFill>
                  <a:schemeClr val="bg1"/>
                </a:solidFill>
                <a:effectLst>
                  <a:outerShdw blurRad="38100" dist="38100" dir="2700000" algn="tl">
                    <a:srgbClr val="000000"/>
                  </a:outerShdw>
                </a:effectLst>
                <a:latin typeface="Calibri" pitchFamily="34" charset="0"/>
                <a:sym typeface="Wingdings" pitchFamily="2" charset="2"/>
              </a:rPr>
              <a:t>T</a:t>
            </a:r>
            <a:r>
              <a:rPr lang="en-GB" sz="2400" baseline="-25000" dirty="0" err="1">
                <a:solidFill>
                  <a:schemeClr val="bg1"/>
                </a:solidFill>
                <a:effectLst>
                  <a:outerShdw blurRad="38100" dist="38100" dir="2700000" algn="tl">
                    <a:srgbClr val="000000"/>
                  </a:outerShdw>
                </a:effectLst>
                <a:latin typeface="Calibri" pitchFamily="34" charset="0"/>
                <a:sym typeface="Wingdings" pitchFamily="2" charset="2"/>
              </a:rPr>
              <a:t>excess</a:t>
            </a:r>
            <a:r>
              <a:rPr lang="en-GB" sz="2400" dirty="0">
                <a:solidFill>
                  <a:schemeClr val="bg1"/>
                </a:solidFill>
                <a:effectLst>
                  <a:outerShdw blurRad="38100" dist="38100" dir="2700000" algn="tl">
                    <a:srgbClr val="000000"/>
                  </a:outerShdw>
                </a:effectLst>
                <a:latin typeface="Calibri" pitchFamily="34" charset="0"/>
                <a:sym typeface="Wingdings" pitchFamily="2" charset="2"/>
              </a:rPr>
              <a:t> of ~135 °C is needed for pure DMM (Depleted MORB Mantle) plume with a ~100 km radius to upwell at ~10 cm/year speed.</a:t>
            </a:r>
            <a:endParaRPr lang="en-GB"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a:p>
            <a:pPr algn="ctr"/>
            <a:r>
              <a:rPr lang="de-DE" sz="1600" dirty="0">
                <a:solidFill>
                  <a:schemeClr val="bg1"/>
                </a:solidFill>
                <a:latin typeface="Calibri" panose="020F0502020204030204" pitchFamily="34" charset="0"/>
                <a:cs typeface="Calibri" panose="020F0502020204030204" pitchFamily="34" charset="0"/>
              </a:rPr>
              <a:t>Steinberger </a:t>
            </a:r>
            <a:r>
              <a:rPr lang="de-DE" sz="1600" dirty="0" err="1">
                <a:solidFill>
                  <a:schemeClr val="bg1"/>
                </a:solidFill>
                <a:latin typeface="Calibri" panose="020F0502020204030204" pitchFamily="34" charset="0"/>
                <a:cs typeface="Calibri" panose="020F0502020204030204" pitchFamily="34" charset="0"/>
              </a:rPr>
              <a:t>and</a:t>
            </a:r>
            <a:r>
              <a:rPr lang="de-DE" sz="1600" dirty="0">
                <a:solidFill>
                  <a:schemeClr val="bg1"/>
                </a:solidFill>
                <a:latin typeface="Calibri" panose="020F0502020204030204" pitchFamily="34" charset="0"/>
                <a:cs typeface="Calibri" panose="020F0502020204030204" pitchFamily="34" charset="0"/>
              </a:rPr>
              <a:t> </a:t>
            </a:r>
            <a:r>
              <a:rPr lang="de-DE" sz="1600" dirty="0" err="1">
                <a:solidFill>
                  <a:schemeClr val="bg1"/>
                </a:solidFill>
                <a:latin typeface="Calibri" panose="020F0502020204030204" pitchFamily="34" charset="0"/>
                <a:cs typeface="Calibri" panose="020F0502020204030204" pitchFamily="34" charset="0"/>
              </a:rPr>
              <a:t>Antretter</a:t>
            </a:r>
            <a:r>
              <a:rPr lang="de-DE" sz="1600" dirty="0">
                <a:solidFill>
                  <a:schemeClr val="bg1"/>
                </a:solidFill>
                <a:latin typeface="Calibri" panose="020F0502020204030204" pitchFamily="34" charset="0"/>
                <a:cs typeface="Calibri" panose="020F0502020204030204" pitchFamily="34" charset="0"/>
              </a:rPr>
              <a:t>, 2006 (</a:t>
            </a:r>
            <a:r>
              <a:rPr lang="de-DE" sz="1600" dirty="0" err="1">
                <a:solidFill>
                  <a:schemeClr val="bg1"/>
                </a:solidFill>
                <a:latin typeface="Calibri" panose="020F0502020204030204" pitchFamily="34" charset="0"/>
                <a:cs typeface="Calibri" panose="020F0502020204030204" pitchFamily="34" charset="0"/>
              </a:rPr>
              <a:t>Geochem</a:t>
            </a:r>
            <a:r>
              <a:rPr lang="de-DE" sz="1600" dirty="0">
                <a:solidFill>
                  <a:schemeClr val="bg1"/>
                </a:solidFill>
                <a:latin typeface="Calibri" panose="020F0502020204030204" pitchFamily="34" charset="0"/>
                <a:cs typeface="Calibri" panose="020F0502020204030204" pitchFamily="34" charset="0"/>
              </a:rPr>
              <a:t>. Geophys. Geosyst. 7, </a:t>
            </a:r>
            <a:r>
              <a:rPr lang="it-IT" sz="1600" dirty="0">
                <a:solidFill>
                  <a:schemeClr val="bg1"/>
                </a:solidFill>
                <a:latin typeface="Calibri" panose="020F0502020204030204" pitchFamily="34" charset="0"/>
                <a:cs typeface="Calibri" panose="020F0502020204030204" pitchFamily="34" charset="0"/>
              </a:rPr>
              <a:t>Q11018)</a:t>
            </a:r>
            <a:endParaRPr lang="en-GB" sz="1600" dirty="0">
              <a:solidFill>
                <a:schemeClr val="bg1"/>
              </a:solidFill>
              <a:effectLst>
                <a:outerShdw blurRad="38100" dist="38100" dir="2700000" algn="tl">
                  <a:srgbClr val="000000"/>
                </a:outerShdw>
              </a:effectLst>
              <a:latin typeface="Calibri" pitchFamily="34" charset="0"/>
              <a:cs typeface="Calibri" panose="020F0502020204030204" pitchFamily="34" charset="0"/>
              <a:sym typeface="Wingdings" pitchFamily="2" charset="2"/>
            </a:endParaRPr>
          </a:p>
        </p:txBody>
      </p:sp>
    </p:spTree>
    <p:extLst>
      <p:ext uri="{BB962C8B-B14F-4D97-AF65-F5344CB8AC3E}">
        <p14:creationId xmlns:p14="http://schemas.microsoft.com/office/powerpoint/2010/main" val="21500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7"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7" name="Text Box 5"/>
          <p:cNvSpPr txBox="1">
            <a:spLocks noChangeArrowheads="1"/>
          </p:cNvSpPr>
          <p:nvPr/>
        </p:nvSpPr>
        <p:spPr bwMode="auto">
          <a:xfrm>
            <a:off x="84139" y="792163"/>
            <a:ext cx="8936036" cy="5632311"/>
          </a:xfrm>
          <a:prstGeom prst="rect">
            <a:avLst/>
          </a:prstGeom>
          <a:noFill/>
          <a:ln w="9525">
            <a:noFill/>
            <a:miter lim="800000"/>
            <a:headEnd/>
            <a:tailEnd/>
          </a:ln>
          <a:effectLst/>
        </p:spPr>
        <p:txBody>
          <a:bodyPr wrap="square">
            <a:spAutoFit/>
          </a:bodyPr>
          <a:lstStyle/>
          <a:p>
            <a:pPr>
              <a:spcAft>
                <a:spcPts val="1800"/>
              </a:spcAft>
              <a:defRPr/>
            </a:pPr>
            <a:r>
              <a:rPr lang="en-GB" sz="2800" dirty="0">
                <a:solidFill>
                  <a:schemeClr val="bg1"/>
                </a:solidFill>
                <a:effectLst>
                  <a:outerShdw blurRad="38100" dist="38100" dir="2700000" algn="tl">
                    <a:srgbClr val="000000"/>
                  </a:outerShdw>
                </a:effectLst>
                <a:latin typeface="Calibri" pitchFamily="34" charset="0"/>
                <a:sym typeface="Wingdings" pitchFamily="2" charset="2"/>
              </a:rPr>
              <a:t>Does the temperature in the Earth’s interior vary following the solid adiabat?</a:t>
            </a:r>
            <a:endParaRPr lang="en-GB" sz="1200" dirty="0">
              <a:solidFill>
                <a:schemeClr val="bg1"/>
              </a:solidFill>
              <a:effectLst>
                <a:outerShdw blurRad="38100" dist="38100" dir="2700000" algn="tl">
                  <a:srgbClr val="000000"/>
                </a:outerShdw>
              </a:effectLst>
              <a:latin typeface="Calibri" pitchFamily="34" charset="0"/>
              <a:sym typeface="Wingdings" pitchFamily="2" charset="2"/>
            </a:endParaRPr>
          </a:p>
          <a:p>
            <a:pPr>
              <a:defRPr/>
            </a:pPr>
            <a:endParaRPr lang="en-GB" sz="700" dirty="0">
              <a:solidFill>
                <a:schemeClr val="bg1"/>
              </a:solidFill>
              <a:effectLst>
                <a:outerShdw blurRad="38100" dist="38100" dir="2700000" algn="tl">
                  <a:srgbClr val="000000"/>
                </a:outerShdw>
              </a:effectLst>
              <a:latin typeface="Calibri" pitchFamily="34" charset="0"/>
              <a:sym typeface="Wingdings" pitchFamily="2" charset="2"/>
            </a:endParaRPr>
          </a:p>
          <a:p>
            <a:pPr algn="ctr">
              <a:spcAft>
                <a:spcPts val="1800"/>
              </a:spcAft>
              <a:defRPr/>
            </a:pPr>
            <a:r>
              <a:rPr lang="en-GB" sz="4800" dirty="0">
                <a:solidFill>
                  <a:srgbClr val="FFFF00"/>
                </a:solidFill>
                <a:effectLst>
                  <a:outerShdw blurRad="38100" dist="38100" dir="2700000" algn="tl">
                    <a:srgbClr val="000000"/>
                  </a:outerShdw>
                </a:effectLst>
                <a:latin typeface="Calibri" pitchFamily="34" charset="0"/>
                <a:sym typeface="Wingdings" pitchFamily="2" charset="2"/>
              </a:rPr>
              <a:t>YES, NO, MAY BE</a:t>
            </a:r>
            <a:endParaRPr lang="en-GB" sz="2400" dirty="0">
              <a:solidFill>
                <a:srgbClr val="FFFF00"/>
              </a:solidFill>
              <a:effectLst>
                <a:outerShdw blurRad="38100" dist="38100" dir="2700000" algn="tl">
                  <a:srgbClr val="000000"/>
                </a:outerShdw>
              </a:effectLst>
              <a:latin typeface="Calibri" pitchFamily="34" charset="0"/>
              <a:sym typeface="Wingdings" pitchFamily="2" charset="2"/>
            </a:endParaRPr>
          </a:p>
          <a:p>
            <a:pPr>
              <a:defRPr/>
            </a:pPr>
            <a:endParaRPr lang="en-GB" sz="700" dirty="0">
              <a:solidFill>
                <a:srgbClr val="FFFF00"/>
              </a:solidFill>
              <a:effectLst>
                <a:outerShdw blurRad="38100" dist="38100" dir="2700000" algn="tl">
                  <a:srgbClr val="000000"/>
                </a:outerShdw>
              </a:effectLst>
              <a:latin typeface="Calibri" pitchFamily="34" charset="0"/>
              <a:sym typeface="Wingdings" pitchFamily="2" charset="2"/>
            </a:endParaRPr>
          </a:p>
          <a:p>
            <a:pPr>
              <a:spcBef>
                <a:spcPts val="0"/>
              </a:spcBef>
              <a:spcAft>
                <a:spcPts val="1800"/>
              </a:spcAft>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In some regions of the mantle the geotherm is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super-adiabatic</a:t>
            </a:r>
            <a:r>
              <a:rPr lang="en-GB" sz="2600" dirty="0">
                <a:solidFill>
                  <a:schemeClr val="bg1"/>
                </a:solidFill>
                <a:effectLst>
                  <a:outerShdw blurRad="38100" dist="38100" dir="2700000" algn="tl">
                    <a:srgbClr val="000000"/>
                  </a:outerShdw>
                </a:effectLst>
                <a:latin typeface="Calibri" pitchFamily="34" charset="0"/>
                <a:sym typeface="Wingdings" pitchFamily="2" charset="2"/>
              </a:rPr>
              <a:t> (i.e. the </a:t>
            </a:r>
            <a:r>
              <a:rPr lang="en-GB" sz="2600" dirty="0">
                <a:solidFill>
                  <a:schemeClr val="bg1"/>
                </a:solidFill>
                <a:effectLst>
                  <a:outerShdw blurRad="38100" dist="38100" dir="2700000" algn="tl">
                    <a:srgbClr val="000000"/>
                  </a:outerShdw>
                </a:effectLst>
                <a:latin typeface="Symbol" pitchFamily="18" charset="2"/>
                <a:sym typeface="Wingdings" pitchFamily="2" charset="2"/>
              </a:rPr>
              <a:t>D</a:t>
            </a:r>
            <a:r>
              <a:rPr lang="en-GB" sz="2600" dirty="0">
                <a:solidFill>
                  <a:schemeClr val="bg1"/>
                </a:solidFill>
                <a:effectLst>
                  <a:outerShdw blurRad="38100" dist="38100" dir="2700000" algn="tl">
                    <a:srgbClr val="000000"/>
                  </a:outerShdw>
                </a:effectLst>
                <a:latin typeface="Calibri" pitchFamily="34" charset="0"/>
                <a:sym typeface="Wingdings" pitchFamily="2" charset="2"/>
              </a:rPr>
              <a:t>T/</a:t>
            </a:r>
            <a:r>
              <a:rPr lang="en-GB" sz="2600" dirty="0">
                <a:solidFill>
                  <a:schemeClr val="bg1"/>
                </a:solidFill>
                <a:effectLst>
                  <a:outerShdw blurRad="38100" dist="38100" dir="2700000" algn="tl">
                    <a:srgbClr val="000000"/>
                  </a:outerShdw>
                </a:effectLst>
                <a:latin typeface="Symbol" pitchFamily="18" charset="2"/>
                <a:sym typeface="Wingdings" pitchFamily="2" charset="2"/>
              </a:rPr>
              <a:t>D</a:t>
            </a:r>
            <a:r>
              <a:rPr lang="en-GB" sz="2600" dirty="0">
                <a:solidFill>
                  <a:schemeClr val="bg1"/>
                </a:solidFill>
                <a:effectLst>
                  <a:outerShdw blurRad="38100" dist="38100" dir="2700000" algn="tl">
                    <a:srgbClr val="000000"/>
                  </a:outerShdw>
                </a:effectLst>
                <a:latin typeface="Calibri" pitchFamily="34" charset="0"/>
                <a:sym typeface="Wingdings" pitchFamily="2" charset="2"/>
              </a:rPr>
              <a:t>P is higher than the solid adiabat).</a:t>
            </a:r>
          </a:p>
          <a:p>
            <a:pPr>
              <a:spcBef>
                <a:spcPts val="0"/>
              </a:spcBef>
              <a:spcAft>
                <a:spcPts val="1800"/>
              </a:spcAft>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In other regions the geotherm is likely to coincide with the solid adiabat (i.e., it is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adiabatic</a:t>
            </a:r>
            <a:r>
              <a:rPr lang="en-GB" sz="2600" dirty="0">
                <a:solidFill>
                  <a:schemeClr val="bg1"/>
                </a:solidFill>
                <a:effectLst>
                  <a:outerShdw blurRad="38100" dist="38100" dir="2700000" algn="tl">
                    <a:srgbClr val="000000"/>
                  </a:outerShdw>
                </a:effectLst>
                <a:latin typeface="Calibri" pitchFamily="34" charset="0"/>
                <a:sym typeface="Wingdings" pitchFamily="2" charset="2"/>
              </a:rPr>
              <a:t>).</a:t>
            </a:r>
          </a:p>
          <a:p>
            <a:pPr>
              <a:spcBef>
                <a:spcPts val="0"/>
              </a:spcBef>
              <a:spcAft>
                <a:spcPts val="1800"/>
              </a:spcAft>
              <a:defRPr/>
            </a:pPr>
            <a:r>
              <a:rPr lang="en-GB" sz="2600" dirty="0">
                <a:solidFill>
                  <a:schemeClr val="bg1"/>
                </a:solidFill>
                <a:effectLst>
                  <a:outerShdw blurRad="38100" dist="38100" dir="2700000" algn="tl">
                    <a:srgbClr val="000000"/>
                  </a:outerShdw>
                </a:effectLst>
                <a:latin typeface="Calibri" pitchFamily="34" charset="0"/>
                <a:sym typeface="Wingdings" pitchFamily="2" charset="2"/>
              </a:rPr>
              <a:t>In other regions there is no agreement on how the geotherm varies (it has been assumed that the </a:t>
            </a:r>
            <a:r>
              <a:rPr lang="en-GB" sz="2600" dirty="0">
                <a:solidFill>
                  <a:schemeClr val="bg1"/>
                </a:solidFill>
                <a:effectLst>
                  <a:outerShdw blurRad="38100" dist="38100" dir="2700000" algn="tl">
                    <a:srgbClr val="000000"/>
                  </a:outerShdw>
                </a:effectLst>
                <a:latin typeface="Symbol" pitchFamily="18" charset="2"/>
                <a:sym typeface="Wingdings" pitchFamily="2" charset="2"/>
              </a:rPr>
              <a:t>D</a:t>
            </a:r>
            <a:r>
              <a:rPr lang="en-GB" sz="2600" dirty="0">
                <a:solidFill>
                  <a:schemeClr val="bg1"/>
                </a:solidFill>
                <a:effectLst>
                  <a:outerShdw blurRad="38100" dist="38100" dir="2700000" algn="tl">
                    <a:srgbClr val="000000"/>
                  </a:outerShdw>
                </a:effectLst>
                <a:latin typeface="Calibri" pitchFamily="34" charset="0"/>
                <a:sym typeface="Wingdings" pitchFamily="2" charset="2"/>
              </a:rPr>
              <a:t>T/</a:t>
            </a:r>
            <a:r>
              <a:rPr lang="en-GB" sz="2600" dirty="0">
                <a:solidFill>
                  <a:schemeClr val="bg1"/>
                </a:solidFill>
                <a:effectLst>
                  <a:outerShdw blurRad="38100" dist="38100" dir="2700000" algn="tl">
                    <a:srgbClr val="000000"/>
                  </a:outerShdw>
                </a:effectLst>
                <a:latin typeface="Symbol" pitchFamily="18" charset="2"/>
                <a:sym typeface="Wingdings" pitchFamily="2" charset="2"/>
              </a:rPr>
              <a:t>D</a:t>
            </a:r>
            <a:r>
              <a:rPr lang="en-GB" sz="2600" dirty="0">
                <a:solidFill>
                  <a:schemeClr val="bg1"/>
                </a:solidFill>
                <a:effectLst>
                  <a:outerShdw blurRad="38100" dist="38100" dir="2700000" algn="tl">
                    <a:srgbClr val="000000"/>
                  </a:outerShdw>
                </a:effectLst>
                <a:latin typeface="Calibri" pitchFamily="34" charset="0"/>
                <a:sym typeface="Wingdings" pitchFamily="2" charset="2"/>
              </a:rPr>
              <a:t>P is lower than the adiabat, i.e., </a:t>
            </a:r>
            <a:r>
              <a:rPr lang="en-GB" sz="2600" dirty="0">
                <a:solidFill>
                  <a:srgbClr val="FFFF00"/>
                </a:solidFill>
                <a:effectLst>
                  <a:outerShdw blurRad="38100" dist="38100" dir="2700000" algn="tl">
                    <a:srgbClr val="000000"/>
                  </a:outerShdw>
                </a:effectLst>
                <a:latin typeface="Calibri" pitchFamily="34" charset="0"/>
                <a:sym typeface="Wingdings" pitchFamily="2" charset="2"/>
              </a:rPr>
              <a:t>sub-adiabatic</a:t>
            </a:r>
            <a:r>
              <a:rPr lang="en-GB" sz="2600" dirty="0">
                <a:solidFill>
                  <a:schemeClr val="bg1"/>
                </a:solidFill>
                <a:effectLst>
                  <a:outerShdw blurRad="38100" dist="38100" dir="2700000" algn="tl">
                    <a:srgbClr val="000000"/>
                  </a:outerShdw>
                </a:effectLst>
                <a:latin typeface="Calibri" pitchFamily="34" charset="0"/>
                <a:sym typeface="Wingdings" pitchFamily="2" charset="2"/>
              </a:rPr>
              <a:t>).</a:t>
            </a:r>
          </a:p>
        </p:txBody>
      </p:sp>
      <p:sp>
        <p:nvSpPr>
          <p:cNvPr id="4" name="Text Box 4"/>
          <p:cNvSpPr txBox="1">
            <a:spLocks noChangeArrowheads="1"/>
          </p:cNvSpPr>
          <p:nvPr/>
        </p:nvSpPr>
        <p:spPr bwMode="auto">
          <a:xfrm>
            <a:off x="2451100" y="12700"/>
            <a:ext cx="42418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Mantle Adiabat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6837">
                                            <p:txEl>
                                              <p:pRg st="0" end="0"/>
                                            </p:txEl>
                                          </p:spTgt>
                                        </p:tgtEl>
                                        <p:attrNameLst>
                                          <p:attrName>style.visibility</p:attrName>
                                        </p:attrNameLst>
                                      </p:cBhvr>
                                      <p:to>
                                        <p:strVal val="visible"/>
                                      </p:to>
                                    </p:set>
                                    <p:animEffect transition="in" filter="fade">
                                      <p:cBhvr>
                                        <p:cTn id="7" dur="500"/>
                                        <p:tgtEl>
                                          <p:spTgt spid="1016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6837">
                                            <p:txEl>
                                              <p:pRg st="2" end="2"/>
                                            </p:txEl>
                                          </p:spTgt>
                                        </p:tgtEl>
                                        <p:attrNameLst>
                                          <p:attrName>style.visibility</p:attrName>
                                        </p:attrNameLst>
                                      </p:cBhvr>
                                      <p:to>
                                        <p:strVal val="visible"/>
                                      </p:to>
                                    </p:set>
                                    <p:animEffect transition="in" filter="fade">
                                      <p:cBhvr>
                                        <p:cTn id="12" dur="500"/>
                                        <p:tgtEl>
                                          <p:spTgt spid="10168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6837">
                                            <p:txEl>
                                              <p:pRg st="4" end="4"/>
                                            </p:txEl>
                                          </p:spTgt>
                                        </p:tgtEl>
                                        <p:attrNameLst>
                                          <p:attrName>style.visibility</p:attrName>
                                        </p:attrNameLst>
                                      </p:cBhvr>
                                      <p:to>
                                        <p:strVal val="visible"/>
                                      </p:to>
                                    </p:set>
                                    <p:animEffect transition="in" filter="fade">
                                      <p:cBhvr>
                                        <p:cTn id="17" dur="500"/>
                                        <p:tgtEl>
                                          <p:spTgt spid="10168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6837">
                                            <p:txEl>
                                              <p:pRg st="5" end="5"/>
                                            </p:txEl>
                                          </p:spTgt>
                                        </p:tgtEl>
                                        <p:attrNameLst>
                                          <p:attrName>style.visibility</p:attrName>
                                        </p:attrNameLst>
                                      </p:cBhvr>
                                      <p:to>
                                        <p:strVal val="visible"/>
                                      </p:to>
                                    </p:set>
                                    <p:animEffect transition="in" filter="fade">
                                      <p:cBhvr>
                                        <p:cTn id="22" dur="500"/>
                                        <p:tgtEl>
                                          <p:spTgt spid="101683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6837">
                                            <p:txEl>
                                              <p:pRg st="6" end="6"/>
                                            </p:txEl>
                                          </p:spTgt>
                                        </p:tgtEl>
                                        <p:attrNameLst>
                                          <p:attrName>style.visibility</p:attrName>
                                        </p:attrNameLst>
                                      </p:cBhvr>
                                      <p:to>
                                        <p:strVal val="visible"/>
                                      </p:to>
                                    </p:set>
                                    <p:animEffect transition="in" filter="fade">
                                      <p:cBhvr>
                                        <p:cTn id="27" dur="500"/>
                                        <p:tgtEl>
                                          <p:spTgt spid="10168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9144000" cy="4635677"/>
            <a:chOff x="0" y="0"/>
            <a:chExt cx="9144000" cy="4635677"/>
          </a:xfrm>
        </p:grpSpPr>
        <p:pic>
          <p:nvPicPr>
            <p:cNvPr id="2" name="Immagine 1"/>
            <p:cNvPicPr>
              <a:picLocks noChangeAspect="1"/>
            </p:cNvPicPr>
            <p:nvPr/>
          </p:nvPicPr>
          <p:blipFill>
            <a:blip r:embed="rId3"/>
            <a:stretch>
              <a:fillRect/>
            </a:stretch>
          </p:blipFill>
          <p:spPr>
            <a:xfrm>
              <a:off x="0" y="0"/>
              <a:ext cx="9144000" cy="4635677"/>
            </a:xfrm>
            <a:prstGeom prst="rect">
              <a:avLst/>
            </a:prstGeom>
          </p:spPr>
        </p:pic>
        <p:sp>
          <p:nvSpPr>
            <p:cNvPr id="9" name="Text Box 14"/>
            <p:cNvSpPr txBox="1">
              <a:spLocks noChangeArrowheads="1"/>
            </p:cNvSpPr>
            <p:nvPr/>
          </p:nvSpPr>
          <p:spPr bwMode="auto">
            <a:xfrm>
              <a:off x="5561012" y="4295854"/>
              <a:ext cx="3582988" cy="338554"/>
            </a:xfrm>
            <a:prstGeom prst="rect">
              <a:avLst/>
            </a:prstGeom>
            <a:noFill/>
            <a:ln w="9525" algn="ctr">
              <a:noFill/>
              <a:miter lim="800000"/>
              <a:headEnd/>
              <a:tailEnd/>
            </a:ln>
          </p:spPr>
          <p:txBody>
            <a:bodyPr wrap="square">
              <a:spAutoFit/>
            </a:bodyPr>
            <a:lstStyle/>
            <a:p>
              <a:pPr algn="r">
                <a:spcBef>
                  <a:spcPct val="50000"/>
                </a:spcBef>
              </a:pPr>
              <a:r>
                <a:rPr lang="en-GB" sz="1600" dirty="0" err="1">
                  <a:solidFill>
                    <a:schemeClr val="tx1"/>
                  </a:solidFill>
                  <a:effectLst/>
                  <a:latin typeface="Calibri" pitchFamily="34" charset="0"/>
                </a:rPr>
                <a:t>Bao</a:t>
              </a:r>
              <a:r>
                <a:rPr lang="en-GB" sz="1600" dirty="0">
                  <a:solidFill>
                    <a:schemeClr val="tx1"/>
                  </a:solidFill>
                  <a:effectLst/>
                  <a:latin typeface="Calibri" pitchFamily="34" charset="0"/>
                </a:rPr>
                <a:t> et al., 2022 (Science,  375, 57-61)</a:t>
              </a:r>
            </a:p>
          </p:txBody>
        </p:sp>
      </p:grpSp>
      <p:sp>
        <p:nvSpPr>
          <p:cNvPr id="12" name="Text Box 3"/>
          <p:cNvSpPr txBox="1">
            <a:spLocks noChangeArrowheads="1"/>
          </p:cNvSpPr>
          <p:nvPr/>
        </p:nvSpPr>
        <p:spPr bwMode="auto">
          <a:xfrm>
            <a:off x="0" y="4629653"/>
            <a:ext cx="5797118" cy="400110"/>
          </a:xfrm>
          <a:prstGeom prst="rect">
            <a:avLst/>
          </a:prstGeom>
          <a:noFill/>
          <a:ln w="9525">
            <a:noFill/>
            <a:miter lim="800000"/>
            <a:headEnd/>
            <a:tailEnd/>
          </a:ln>
          <a:effectLst/>
        </p:spPr>
        <p:txBody>
          <a:bodyPr wrap="square">
            <a:spAutoFit/>
          </a:bodyPr>
          <a:lstStyle/>
          <a:p>
            <a:pPr>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Ref = Reference adiabat (average mantle Tp) = 1377 °C</a:t>
            </a:r>
          </a:p>
        </p:txBody>
      </p:sp>
      <p:sp>
        <p:nvSpPr>
          <p:cNvPr id="13" name="Text Box 3"/>
          <p:cNvSpPr txBox="1">
            <a:spLocks noChangeArrowheads="1"/>
          </p:cNvSpPr>
          <p:nvPr/>
        </p:nvSpPr>
        <p:spPr bwMode="auto">
          <a:xfrm>
            <a:off x="0" y="5006571"/>
            <a:ext cx="9144000" cy="400110"/>
          </a:xfrm>
          <a:prstGeom prst="rect">
            <a:avLst/>
          </a:prstGeom>
          <a:noFill/>
          <a:ln w="9525">
            <a:noFill/>
            <a:miter lim="800000"/>
            <a:headEnd/>
            <a:tailEnd/>
          </a:ln>
          <a:effectLst/>
        </p:spPr>
        <p:txBody>
          <a:bodyPr wrap="square">
            <a:spAutoFit/>
          </a:bodyPr>
          <a:lstStyle/>
          <a:p>
            <a:pPr>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1</a:t>
            </a:r>
            <a:r>
              <a:rPr lang="en-GB" sz="2000" dirty="0">
                <a:solidFill>
                  <a:schemeClr val="bg1"/>
                </a:solidFill>
                <a:effectLst>
                  <a:outerShdw blurRad="38100" dist="38100" dir="2700000" algn="tl">
                    <a:srgbClr val="000000"/>
                  </a:outerShdw>
                </a:effectLst>
                <a:latin typeface="Symbol" panose="05050102010706020507" pitchFamily="18" charset="2"/>
                <a:sym typeface="Wingdings" pitchFamily="2" charset="2"/>
              </a:rPr>
              <a:t>s</a:t>
            </a:r>
            <a:r>
              <a:rPr lang="en-GB" sz="2000" dirty="0">
                <a:solidFill>
                  <a:schemeClr val="bg1"/>
                </a:solidFill>
                <a:effectLst>
                  <a:outerShdw blurRad="38100" dist="38100" dir="2700000" algn="tl">
                    <a:srgbClr val="000000"/>
                  </a:outerShdw>
                </a:effectLst>
                <a:latin typeface="Calibri" pitchFamily="34" charset="0"/>
                <a:sym typeface="Wingdings" pitchFamily="2" charset="2"/>
              </a:rPr>
              <a:t>, 2</a:t>
            </a:r>
            <a:r>
              <a:rPr lang="en-GB" sz="2000" dirty="0">
                <a:solidFill>
                  <a:schemeClr val="bg1"/>
                </a:solidFill>
                <a:effectLst>
                  <a:outerShdw blurRad="38100" dist="38100" dir="2700000" algn="tl">
                    <a:srgbClr val="000000"/>
                  </a:outerShdw>
                </a:effectLst>
                <a:latin typeface="Symbol" panose="05050102010706020507" pitchFamily="18" charset="2"/>
                <a:sym typeface="Wingdings" pitchFamily="2" charset="2"/>
              </a:rPr>
              <a:t>s</a:t>
            </a:r>
            <a:r>
              <a:rPr lang="en-GB" sz="2000" dirty="0">
                <a:solidFill>
                  <a:schemeClr val="bg1"/>
                </a:solidFill>
                <a:effectLst>
                  <a:outerShdw blurRad="38100" dist="38100" dir="2700000" algn="tl">
                    <a:srgbClr val="000000"/>
                  </a:outerShdw>
                </a:effectLst>
                <a:latin typeface="Calibri" pitchFamily="34" charset="0"/>
                <a:sym typeface="Wingdings" pitchFamily="2" charset="2"/>
              </a:rPr>
              <a:t>, 3</a:t>
            </a:r>
            <a:r>
              <a:rPr lang="en-GB" sz="2000" dirty="0">
                <a:solidFill>
                  <a:schemeClr val="bg1"/>
                </a:solidFill>
                <a:effectLst>
                  <a:outerShdw blurRad="38100" dist="38100" dir="2700000" algn="tl">
                    <a:srgbClr val="000000"/>
                  </a:outerShdw>
                </a:effectLst>
                <a:latin typeface="Symbol" panose="05050102010706020507" pitchFamily="18" charset="2"/>
                <a:sym typeface="Wingdings" pitchFamily="2" charset="2"/>
              </a:rPr>
              <a:t>s</a:t>
            </a:r>
            <a:r>
              <a:rPr lang="en-GB" sz="2000" dirty="0">
                <a:solidFill>
                  <a:schemeClr val="bg1"/>
                </a:solidFill>
                <a:effectLst>
                  <a:outerShdw blurRad="38100" dist="38100" dir="2700000" algn="tl">
                    <a:srgbClr val="000000"/>
                  </a:outerShdw>
                </a:effectLst>
                <a:latin typeface="Calibri" pitchFamily="34" charset="0"/>
                <a:sym typeface="Wingdings" pitchFamily="2" charset="2"/>
              </a:rPr>
              <a:t> = three sigma average values Tp for MORB</a:t>
            </a:r>
          </a:p>
        </p:txBody>
      </p:sp>
      <p:sp>
        <p:nvSpPr>
          <p:cNvPr id="14" name="Text Box 3"/>
          <p:cNvSpPr txBox="1">
            <a:spLocks noChangeArrowheads="1"/>
          </p:cNvSpPr>
          <p:nvPr/>
        </p:nvSpPr>
        <p:spPr bwMode="auto">
          <a:xfrm>
            <a:off x="0" y="5384847"/>
            <a:ext cx="9144000" cy="707886"/>
          </a:xfrm>
          <a:prstGeom prst="rect">
            <a:avLst/>
          </a:prstGeom>
          <a:noFill/>
          <a:ln w="9525">
            <a:noFill/>
            <a:miter lim="800000"/>
            <a:headEnd/>
            <a:tailEnd/>
          </a:ln>
          <a:effectLst/>
        </p:spPr>
        <p:txBody>
          <a:bodyPr wrap="square">
            <a:spAutoFit/>
          </a:bodyPr>
          <a:lstStyle/>
          <a:p>
            <a:pPr>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Two different geothermometers used (Putirka and Courtier), based on olivine/melt Mg-Fe distribution.</a:t>
            </a:r>
          </a:p>
        </p:txBody>
      </p:sp>
      <p:sp>
        <p:nvSpPr>
          <p:cNvPr id="4" name="Rettangolo con angoli arrotondati 3">
            <a:extLst>
              <a:ext uri="{FF2B5EF4-FFF2-40B4-BE49-F238E27FC236}">
                <a16:creationId xmlns:a16="http://schemas.microsoft.com/office/drawing/2014/main" id="{DFE7DD8E-AE9C-F7E3-A13F-60D4CBB81C83}"/>
              </a:ext>
            </a:extLst>
          </p:cNvPr>
          <p:cNvSpPr/>
          <p:nvPr/>
        </p:nvSpPr>
        <p:spPr bwMode="auto">
          <a:xfrm>
            <a:off x="2481263" y="2390774"/>
            <a:ext cx="2300287" cy="42862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6" name="Text Box 3">
            <a:extLst>
              <a:ext uri="{FF2B5EF4-FFF2-40B4-BE49-F238E27FC236}">
                <a16:creationId xmlns:a16="http://schemas.microsoft.com/office/drawing/2014/main" id="{A1D08BAE-9E9C-F278-70A0-27D39FE78F7D}"/>
              </a:ext>
            </a:extLst>
          </p:cNvPr>
          <p:cNvSpPr txBox="1">
            <a:spLocks noChangeArrowheads="1"/>
          </p:cNvSpPr>
          <p:nvPr/>
        </p:nvSpPr>
        <p:spPr bwMode="auto">
          <a:xfrm>
            <a:off x="-1" y="6050673"/>
            <a:ext cx="7634797" cy="400110"/>
          </a:xfrm>
          <a:prstGeom prst="rect">
            <a:avLst/>
          </a:prstGeom>
          <a:noFill/>
          <a:ln w="9525">
            <a:noFill/>
            <a:miter lim="800000"/>
            <a:headEnd/>
            <a:tailEnd/>
          </a:ln>
          <a:effectLst/>
        </p:spPr>
        <p:txBody>
          <a:bodyPr wrap="square">
            <a:spAutoFit/>
          </a:bodyPr>
          <a:lstStyle/>
          <a:p>
            <a:pPr>
              <a:defRPr/>
            </a:pPr>
            <a:r>
              <a:rPr lang="en-GB" sz="2000" dirty="0">
                <a:solidFill>
                  <a:schemeClr val="bg1"/>
                </a:solidFill>
                <a:effectLst>
                  <a:outerShdw blurRad="38100" dist="38100" dir="2700000" algn="tl">
                    <a:srgbClr val="000000"/>
                  </a:outerShdw>
                </a:effectLst>
                <a:latin typeface="Calibri" pitchFamily="34" charset="0"/>
                <a:sym typeface="Wingdings" pitchFamily="2" charset="2"/>
              </a:rPr>
              <a:t>See the often-contrasting results (</a:t>
            </a:r>
            <a:r>
              <a:rPr lang="en-GB" sz="2000" dirty="0">
                <a:solidFill>
                  <a:schemeClr val="bg1"/>
                </a:solidFill>
                <a:effectLst>
                  <a:outerShdw blurRad="38100" dist="38100" dir="2700000" algn="tl">
                    <a:srgbClr val="000000"/>
                  </a:outerShdw>
                </a:effectLst>
                <a:latin typeface="Symbol" panose="05050102010706020507" pitchFamily="18" charset="2"/>
                <a:sym typeface="Wingdings" pitchFamily="2" charset="2"/>
              </a:rPr>
              <a:t>D</a:t>
            </a:r>
            <a:r>
              <a:rPr lang="en-GB" sz="2000" dirty="0">
                <a:solidFill>
                  <a:schemeClr val="bg1"/>
                </a:solidFill>
                <a:effectLst>
                  <a:outerShdw blurRad="38100" dist="38100" dir="2700000" algn="tl">
                    <a:srgbClr val="000000"/>
                  </a:outerShdw>
                </a:effectLst>
                <a:latin typeface="Calibri" pitchFamily="34" charset="0"/>
                <a:sym typeface="Wingdings" pitchFamily="2" charset="2"/>
              </a:rPr>
              <a:t>T up to &gt;200 °C; often &gt;100 °C).</a:t>
            </a:r>
          </a:p>
        </p:txBody>
      </p:sp>
      <p:sp>
        <p:nvSpPr>
          <p:cNvPr id="7" name="Text Box 3">
            <a:extLst>
              <a:ext uri="{FF2B5EF4-FFF2-40B4-BE49-F238E27FC236}">
                <a16:creationId xmlns:a16="http://schemas.microsoft.com/office/drawing/2014/main" id="{72AE6E8B-F3BD-CFC8-A302-A87E7F4268DC}"/>
              </a:ext>
            </a:extLst>
          </p:cNvPr>
          <p:cNvSpPr txBox="1">
            <a:spLocks noChangeArrowheads="1"/>
          </p:cNvSpPr>
          <p:nvPr/>
        </p:nvSpPr>
        <p:spPr bwMode="auto">
          <a:xfrm>
            <a:off x="5726095" y="4682921"/>
            <a:ext cx="3417905" cy="338554"/>
          </a:xfrm>
          <a:prstGeom prst="rect">
            <a:avLst/>
          </a:prstGeom>
          <a:noFill/>
          <a:ln w="9525">
            <a:noFill/>
            <a:miter lim="800000"/>
            <a:headEnd/>
            <a:tailEnd/>
          </a:ln>
          <a:effectLst/>
        </p:spPr>
        <p:txBody>
          <a:bodyPr wrap="square">
            <a:spAutoFit/>
          </a:bodyPr>
          <a:lstStyle/>
          <a:p>
            <a:pPr>
              <a:defRPr/>
            </a:pPr>
            <a:r>
              <a:rPr lang="en-GB" sz="1600" i="1" dirty="0">
                <a:solidFill>
                  <a:schemeClr val="bg1"/>
                </a:solidFill>
                <a:effectLst>
                  <a:outerShdw blurRad="38100" dist="38100" dir="2700000" algn="tl">
                    <a:srgbClr val="000000"/>
                  </a:outerShdw>
                </a:effectLst>
                <a:latin typeface="Calibri" pitchFamily="34" charset="0"/>
                <a:sym typeface="Wingdings" pitchFamily="2" charset="2"/>
              </a:rPr>
              <a:t>(remember 1280 °C Cambridge School)</a:t>
            </a:r>
          </a:p>
        </p:txBody>
      </p:sp>
    </p:spTree>
    <p:extLst>
      <p:ext uri="{BB962C8B-B14F-4D97-AF65-F5344CB8AC3E}">
        <p14:creationId xmlns:p14="http://schemas.microsoft.com/office/powerpoint/2010/main" val="333574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4" grpId="0" animBg="1"/>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9144000" cy="4635677"/>
            <a:chOff x="0" y="0"/>
            <a:chExt cx="9144000" cy="4635677"/>
          </a:xfrm>
        </p:grpSpPr>
        <p:pic>
          <p:nvPicPr>
            <p:cNvPr id="2" name="Immagine 1"/>
            <p:cNvPicPr>
              <a:picLocks noChangeAspect="1"/>
            </p:cNvPicPr>
            <p:nvPr/>
          </p:nvPicPr>
          <p:blipFill>
            <a:blip r:embed="rId3"/>
            <a:stretch>
              <a:fillRect/>
            </a:stretch>
          </p:blipFill>
          <p:spPr>
            <a:xfrm>
              <a:off x="0" y="0"/>
              <a:ext cx="9144000" cy="4635677"/>
            </a:xfrm>
            <a:prstGeom prst="rect">
              <a:avLst/>
            </a:prstGeom>
          </p:spPr>
        </p:pic>
        <p:sp>
          <p:nvSpPr>
            <p:cNvPr id="9" name="Text Box 14"/>
            <p:cNvSpPr txBox="1">
              <a:spLocks noChangeArrowheads="1"/>
            </p:cNvSpPr>
            <p:nvPr/>
          </p:nvSpPr>
          <p:spPr bwMode="auto">
            <a:xfrm>
              <a:off x="5561012" y="4295854"/>
              <a:ext cx="3582988" cy="338554"/>
            </a:xfrm>
            <a:prstGeom prst="rect">
              <a:avLst/>
            </a:prstGeom>
            <a:noFill/>
            <a:ln w="9525" algn="ctr">
              <a:noFill/>
              <a:miter lim="800000"/>
              <a:headEnd/>
              <a:tailEnd/>
            </a:ln>
          </p:spPr>
          <p:txBody>
            <a:bodyPr wrap="square">
              <a:spAutoFit/>
            </a:bodyPr>
            <a:lstStyle/>
            <a:p>
              <a:pPr algn="r">
                <a:spcBef>
                  <a:spcPct val="50000"/>
                </a:spcBef>
              </a:pPr>
              <a:r>
                <a:rPr lang="en-GB" sz="1600" dirty="0" err="1">
                  <a:solidFill>
                    <a:schemeClr val="tx1"/>
                  </a:solidFill>
                  <a:effectLst/>
                  <a:latin typeface="Calibri" pitchFamily="34" charset="0"/>
                </a:rPr>
                <a:t>Bao</a:t>
              </a:r>
              <a:r>
                <a:rPr lang="en-GB" sz="1600" dirty="0">
                  <a:solidFill>
                    <a:schemeClr val="tx1"/>
                  </a:solidFill>
                  <a:effectLst/>
                  <a:latin typeface="Calibri" pitchFamily="34" charset="0"/>
                </a:rPr>
                <a:t> et al., 2022 (Science,  375, 57-61)</a:t>
              </a:r>
            </a:p>
          </p:txBody>
        </p:sp>
      </p:grpSp>
      <p:sp>
        <p:nvSpPr>
          <p:cNvPr id="12" name="Text Box 3"/>
          <p:cNvSpPr txBox="1">
            <a:spLocks noChangeArrowheads="1"/>
          </p:cNvSpPr>
          <p:nvPr/>
        </p:nvSpPr>
        <p:spPr bwMode="auto">
          <a:xfrm>
            <a:off x="0" y="4629653"/>
            <a:ext cx="9144000" cy="397032"/>
          </a:xfrm>
          <a:prstGeom prst="rect">
            <a:avLst/>
          </a:prstGeom>
          <a:noFill/>
          <a:ln w="9525">
            <a:noFill/>
            <a:miter lim="800000"/>
            <a:headEnd/>
            <a:tailEnd/>
          </a:ln>
          <a:effectLst/>
        </p:spPr>
        <p:txBody>
          <a:bodyPr wrap="square">
            <a:spAutoFit/>
          </a:bodyPr>
          <a:lstStyle/>
          <a:p>
            <a:pPr algn="ct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Even the warm hotspots are barely hot and buoyant enough to actively upwell.</a:t>
            </a:r>
          </a:p>
        </p:txBody>
      </p:sp>
      <p:sp>
        <p:nvSpPr>
          <p:cNvPr id="13" name="Text Box 3"/>
          <p:cNvSpPr txBox="1">
            <a:spLocks noChangeArrowheads="1"/>
          </p:cNvSpPr>
          <p:nvPr/>
        </p:nvSpPr>
        <p:spPr bwMode="auto">
          <a:xfrm>
            <a:off x="0" y="5153525"/>
            <a:ext cx="9144000" cy="701731"/>
          </a:xfrm>
          <a:prstGeom prst="rect">
            <a:avLst/>
          </a:prstGeom>
          <a:noFill/>
          <a:ln w="9525">
            <a:noFill/>
            <a:miter lim="800000"/>
            <a:headEnd/>
            <a:tailEnd/>
          </a:ln>
          <a:effectLst/>
        </p:spPr>
        <p:txBody>
          <a:bodyPr wrap="square">
            <a:spAutoFit/>
          </a:bodyPr>
          <a:lstStyle/>
          <a:p>
            <a:pPr algn="ctr">
              <a:lnSpc>
                <a:spcPct val="90000"/>
              </a:lnSpc>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Cold hotspot cannot actively upwell at all, considering the limited Tp difference (if any) with "average" ambient mantle (MORB mantle).</a:t>
            </a:r>
          </a:p>
        </p:txBody>
      </p:sp>
      <p:sp>
        <p:nvSpPr>
          <p:cNvPr id="8" name="Text Box 3"/>
          <p:cNvSpPr txBox="1">
            <a:spLocks noChangeArrowheads="1"/>
          </p:cNvSpPr>
          <p:nvPr/>
        </p:nvSpPr>
        <p:spPr bwMode="auto">
          <a:xfrm>
            <a:off x="0" y="5915526"/>
            <a:ext cx="9144000" cy="701731"/>
          </a:xfrm>
          <a:prstGeom prst="rect">
            <a:avLst/>
          </a:prstGeom>
          <a:noFill/>
          <a:ln w="9525">
            <a:noFill/>
            <a:miter lim="800000"/>
            <a:headEnd/>
            <a:tailEnd/>
          </a:ln>
          <a:effectLst/>
        </p:spPr>
        <p:txBody>
          <a:bodyPr wrap="square">
            <a:spAutoFit/>
          </a:bodyPr>
          <a:lstStyle/>
          <a:p>
            <a:pPr algn="ctr">
              <a:lnSpc>
                <a:spcPct val="90000"/>
              </a:lnSpc>
              <a:defRPr/>
            </a:pP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T</a:t>
            </a:r>
            <a:r>
              <a:rPr lang="en-GB" sz="2200" baseline="-25000" dirty="0" err="1">
                <a:solidFill>
                  <a:schemeClr val="bg1"/>
                </a:solidFill>
                <a:effectLst>
                  <a:outerShdw blurRad="38100" dist="38100" dir="2700000" algn="tl">
                    <a:srgbClr val="000000"/>
                  </a:outerShdw>
                </a:effectLst>
                <a:latin typeface="Calibri" pitchFamily="34" charset="0"/>
                <a:sym typeface="Wingdings" pitchFamily="2" charset="2"/>
              </a:rPr>
              <a:t>excess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of "hotspot": 139 ± 77 °C (Bao et al., 2022); 91 ± 24 °C (Courtier et al., 2007); 177 ± 57 °C (Putirka, 2008)</a:t>
            </a:r>
          </a:p>
        </p:txBody>
      </p:sp>
      <p:sp>
        <p:nvSpPr>
          <p:cNvPr id="4" name="Rettangolo con angoli arrotondati 3">
            <a:extLst>
              <a:ext uri="{FF2B5EF4-FFF2-40B4-BE49-F238E27FC236}">
                <a16:creationId xmlns:a16="http://schemas.microsoft.com/office/drawing/2014/main" id="{8772DC93-C3CD-3C44-6414-A888C148FB40}"/>
              </a:ext>
            </a:extLst>
          </p:cNvPr>
          <p:cNvSpPr/>
          <p:nvPr/>
        </p:nvSpPr>
        <p:spPr bwMode="auto">
          <a:xfrm>
            <a:off x="2481263" y="2390774"/>
            <a:ext cx="2300287" cy="42862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7844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9144000" cy="4635677"/>
            <a:chOff x="0" y="0"/>
            <a:chExt cx="9144000" cy="4635677"/>
          </a:xfrm>
        </p:grpSpPr>
        <p:pic>
          <p:nvPicPr>
            <p:cNvPr id="2" name="Immagine 1"/>
            <p:cNvPicPr>
              <a:picLocks noChangeAspect="1"/>
            </p:cNvPicPr>
            <p:nvPr/>
          </p:nvPicPr>
          <p:blipFill>
            <a:blip r:embed="rId3"/>
            <a:stretch>
              <a:fillRect/>
            </a:stretch>
          </p:blipFill>
          <p:spPr>
            <a:xfrm>
              <a:off x="0" y="0"/>
              <a:ext cx="9144000" cy="4635677"/>
            </a:xfrm>
            <a:prstGeom prst="rect">
              <a:avLst/>
            </a:prstGeom>
          </p:spPr>
        </p:pic>
        <p:sp>
          <p:nvSpPr>
            <p:cNvPr id="9" name="Text Box 14"/>
            <p:cNvSpPr txBox="1">
              <a:spLocks noChangeArrowheads="1"/>
            </p:cNvSpPr>
            <p:nvPr/>
          </p:nvSpPr>
          <p:spPr bwMode="auto">
            <a:xfrm>
              <a:off x="5561012" y="4295854"/>
              <a:ext cx="3582988" cy="338554"/>
            </a:xfrm>
            <a:prstGeom prst="rect">
              <a:avLst/>
            </a:prstGeom>
            <a:noFill/>
            <a:ln w="9525" algn="ctr">
              <a:noFill/>
              <a:miter lim="800000"/>
              <a:headEnd/>
              <a:tailEnd/>
            </a:ln>
          </p:spPr>
          <p:txBody>
            <a:bodyPr wrap="square">
              <a:spAutoFit/>
            </a:bodyPr>
            <a:lstStyle/>
            <a:p>
              <a:pPr algn="r">
                <a:spcBef>
                  <a:spcPct val="50000"/>
                </a:spcBef>
              </a:pPr>
              <a:r>
                <a:rPr lang="en-GB" sz="1600" dirty="0" err="1">
                  <a:solidFill>
                    <a:schemeClr val="tx1"/>
                  </a:solidFill>
                  <a:effectLst/>
                  <a:latin typeface="Calibri" pitchFamily="34" charset="0"/>
                </a:rPr>
                <a:t>Bao</a:t>
              </a:r>
              <a:r>
                <a:rPr lang="en-GB" sz="1600" dirty="0">
                  <a:solidFill>
                    <a:schemeClr val="tx1"/>
                  </a:solidFill>
                  <a:effectLst/>
                  <a:latin typeface="Calibri" pitchFamily="34" charset="0"/>
                </a:rPr>
                <a:t> et al., 2022 (Science,  375, 57-61)</a:t>
              </a:r>
            </a:p>
          </p:txBody>
        </p:sp>
      </p:grpSp>
      <p:sp>
        <p:nvSpPr>
          <p:cNvPr id="4" name="Rettangolo 3"/>
          <p:cNvSpPr/>
          <p:nvPr/>
        </p:nvSpPr>
        <p:spPr bwMode="auto">
          <a:xfrm>
            <a:off x="0" y="2982685"/>
            <a:ext cx="9144000" cy="210094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0" name="Text Box 3"/>
          <p:cNvSpPr txBox="1">
            <a:spLocks noChangeArrowheads="1"/>
          </p:cNvSpPr>
          <p:nvPr/>
        </p:nvSpPr>
        <p:spPr bwMode="auto">
          <a:xfrm>
            <a:off x="0" y="3040339"/>
            <a:ext cx="9143999" cy="3828740"/>
          </a:xfrm>
          <a:prstGeom prst="rect">
            <a:avLst/>
          </a:prstGeom>
          <a:solidFill>
            <a:schemeClr val="tx1"/>
          </a:solidFill>
          <a:ln w="9525">
            <a:noFill/>
            <a:miter lim="800000"/>
            <a:headEnd/>
            <a:tailEnd/>
          </a:ln>
          <a:effectLst/>
        </p:spPr>
        <p:txBody>
          <a:bodyPr wrap="square">
            <a:spAutoFit/>
          </a:bodyPr>
          <a:lstStyle/>
          <a:p>
            <a:pPr marL="355600" indent="-355600">
              <a:lnSpc>
                <a:spcPct val="90000"/>
              </a:lnSpc>
              <a:spcAft>
                <a:spcPts val="600"/>
              </a:spcAft>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Recycled oceanic crust (eclogite) is seismically faster than DMM.</a:t>
            </a:r>
          </a:p>
          <a:p>
            <a:pPr marL="355600" indent="-355600">
              <a:lnSpc>
                <a:spcPct val="90000"/>
              </a:lnSpc>
              <a:spcAft>
                <a:spcPts val="600"/>
              </a:spcAft>
              <a:buFontTx/>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The presence of 10-25% eclogite in the hotspot source increases the measured seismic wave speed (</a:t>
            </a:r>
            <a:r>
              <a:rPr lang="en-GB" dirty="0">
                <a:solidFill>
                  <a:schemeClr val="bg1"/>
                </a:solidFill>
                <a:effectLst>
                  <a:outerShdw blurRad="38100" dist="38100" dir="2700000" algn="tl">
                    <a:srgbClr val="000000"/>
                  </a:outerShdw>
                </a:effectLst>
                <a:latin typeface="Calibri" pitchFamily="34" charset="0"/>
                <a:sym typeface="Wingdings" panose="05000000000000000000" pitchFamily="2" charset="2"/>
              </a:rPr>
              <a:t> </a:t>
            </a:r>
            <a:r>
              <a:rPr lang="en-GB" sz="2200" i="1" dirty="0">
                <a:solidFill>
                  <a:schemeClr val="bg1"/>
                </a:solidFill>
                <a:effectLst>
                  <a:outerShdw blurRad="38100" dist="38100" dir="2700000" algn="tl">
                    <a:srgbClr val="000000"/>
                  </a:outerShdw>
                </a:effectLst>
                <a:latin typeface="Calibri" pitchFamily="34" charset="0"/>
                <a:sym typeface="Wingdings" pitchFamily="2" charset="2"/>
              </a:rPr>
              <a:t>an escamotage to explain "cold" hotspot</a:t>
            </a:r>
            <a:r>
              <a:rPr lang="en-GB" sz="2200" dirty="0">
                <a:solidFill>
                  <a:schemeClr val="bg1"/>
                </a:solidFill>
                <a:effectLst>
                  <a:outerShdw blurRad="38100" dist="38100" dir="2700000" algn="tl">
                    <a:srgbClr val="000000"/>
                  </a:outerShdw>
                </a:effectLst>
                <a:latin typeface="Calibri" pitchFamily="34" charset="0"/>
                <a:sym typeface="Wingdings" pitchFamily="2" charset="2"/>
              </a:rPr>
              <a:t>).</a:t>
            </a:r>
          </a:p>
          <a:p>
            <a:pPr marL="355600" indent="-355600">
              <a:lnSpc>
                <a:spcPct val="90000"/>
              </a:lnSpc>
              <a:spcAft>
                <a:spcPts val="600"/>
              </a:spcAft>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This means that the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T</a:t>
            </a:r>
            <a:r>
              <a:rPr lang="en-GB" sz="2200" baseline="-25000" dirty="0" err="1">
                <a:solidFill>
                  <a:schemeClr val="bg1"/>
                </a:solidFill>
                <a:effectLst>
                  <a:outerShdw blurRad="38100" dist="38100" dir="2700000" algn="tl">
                    <a:srgbClr val="000000"/>
                  </a:outerShdw>
                </a:effectLst>
                <a:latin typeface="Calibri" pitchFamily="34" charset="0"/>
                <a:sym typeface="Wingdings" pitchFamily="2" charset="2"/>
              </a:rPr>
              <a:t>excess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of eclogite-bearing hotspot should be 15-35 °C higher (</a:t>
            </a:r>
            <a:r>
              <a:rPr lang="en-GB" sz="2200" i="1" dirty="0">
                <a:solidFill>
                  <a:schemeClr val="bg1"/>
                </a:solidFill>
                <a:effectLst>
                  <a:outerShdw blurRad="38100" dist="38100" dir="2700000" algn="tl">
                    <a:srgbClr val="000000"/>
                  </a:outerShdw>
                </a:effectLst>
                <a:latin typeface="Calibri" pitchFamily="34" charset="0"/>
                <a:sym typeface="Wingdings" pitchFamily="2" charset="2"/>
              </a:rPr>
              <a:t>i.e., this escamotage produces nothing really relevant</a:t>
            </a:r>
            <a:r>
              <a:rPr lang="en-GB" sz="2200" dirty="0">
                <a:solidFill>
                  <a:schemeClr val="bg1"/>
                </a:solidFill>
                <a:effectLst>
                  <a:outerShdw blurRad="38100" dist="38100" dir="2700000" algn="tl">
                    <a:srgbClr val="000000"/>
                  </a:outerShdw>
                </a:effectLst>
                <a:latin typeface="Calibri" pitchFamily="34" charset="0"/>
                <a:sym typeface="Wingdings" pitchFamily="2" charset="2"/>
              </a:rPr>
              <a:t>).</a:t>
            </a:r>
          </a:p>
          <a:p>
            <a:pPr marL="355600" indent="-355600">
              <a:lnSpc>
                <a:spcPct val="90000"/>
              </a:lnSpc>
              <a:spcAft>
                <a:spcPts val="600"/>
              </a:spcAft>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However, an eclogite-bearing hotspot is less buoyant than an eclogite-free hotspot (because eclogite is denser than peridotite).</a:t>
            </a:r>
          </a:p>
          <a:p>
            <a:pPr marL="355600" indent="-355600">
              <a:lnSpc>
                <a:spcPct val="90000"/>
              </a:lnSpc>
              <a:spcAft>
                <a:spcPts val="600"/>
              </a:spcAft>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This necessitates higher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T</a:t>
            </a:r>
            <a:r>
              <a:rPr lang="en-GB" sz="2200" baseline="-25000" dirty="0" err="1">
                <a:solidFill>
                  <a:schemeClr val="bg1"/>
                </a:solidFill>
                <a:effectLst>
                  <a:outerShdw blurRad="38100" dist="38100" dir="2700000" algn="tl">
                    <a:srgbClr val="000000"/>
                  </a:outerShdw>
                </a:effectLst>
                <a:latin typeface="Calibri" pitchFamily="34" charset="0"/>
                <a:sym typeface="Wingdings" pitchFamily="2" charset="2"/>
              </a:rPr>
              <a:t>excess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to overcome negative buoyancy and actively upwell.</a:t>
            </a:r>
          </a:p>
          <a:p>
            <a:pPr marL="355600" indent="-355600">
              <a:lnSpc>
                <a:spcPct val="90000"/>
              </a:lnSpc>
              <a:spcAft>
                <a:spcPts val="600"/>
              </a:spcAft>
              <a:buAutoNum type="arabicPeriod"/>
              <a:defRPr/>
            </a:pPr>
            <a:r>
              <a:rPr lang="en-GB" sz="2200" dirty="0">
                <a:solidFill>
                  <a:schemeClr val="bg1"/>
                </a:solidFill>
                <a:effectLst>
                  <a:outerShdw blurRad="38100" dist="38100" dir="2700000" algn="tl">
                    <a:srgbClr val="000000"/>
                  </a:outerShdw>
                </a:effectLst>
                <a:latin typeface="Calibri" pitchFamily="34" charset="0"/>
                <a:sym typeface="Wingdings" pitchFamily="2" charset="2"/>
              </a:rPr>
              <a:t>25% eclogite in hotspot requires ~370 °C </a:t>
            </a:r>
            <a:r>
              <a:rPr lang="en-GB" sz="2200" dirty="0" err="1">
                <a:solidFill>
                  <a:schemeClr val="bg1"/>
                </a:solidFill>
                <a:effectLst>
                  <a:outerShdw blurRad="38100" dist="38100" dir="2700000" algn="tl">
                    <a:srgbClr val="000000"/>
                  </a:outerShdw>
                </a:effectLst>
                <a:latin typeface="Calibri" pitchFamily="34" charset="0"/>
                <a:sym typeface="Wingdings" pitchFamily="2" charset="2"/>
              </a:rPr>
              <a:t>T</a:t>
            </a:r>
            <a:r>
              <a:rPr lang="en-GB" sz="2200" baseline="-25000" dirty="0" err="1">
                <a:solidFill>
                  <a:schemeClr val="bg1"/>
                </a:solidFill>
                <a:effectLst>
                  <a:outerShdw blurRad="38100" dist="38100" dir="2700000" algn="tl">
                    <a:srgbClr val="000000"/>
                  </a:outerShdw>
                </a:effectLst>
                <a:latin typeface="Calibri" pitchFamily="34" charset="0"/>
                <a:sym typeface="Wingdings" pitchFamily="2" charset="2"/>
              </a:rPr>
              <a:t>excess</a:t>
            </a:r>
            <a:r>
              <a:rPr lang="en-GB" sz="2200" dirty="0">
                <a:solidFill>
                  <a:schemeClr val="bg1"/>
                </a:solidFill>
                <a:effectLst>
                  <a:outerShdw blurRad="38100" dist="38100" dir="2700000" algn="tl">
                    <a:srgbClr val="000000"/>
                  </a:outerShdw>
                </a:effectLst>
                <a:latin typeface="Calibri" pitchFamily="34" charset="0"/>
                <a:sym typeface="Wingdings" pitchFamily="2" charset="2"/>
              </a:rPr>
              <a:t> just to be neutrally buoyant in the upper mantle (</a:t>
            </a:r>
            <a:r>
              <a:rPr lang="en-GB" sz="2200" i="1" dirty="0">
                <a:solidFill>
                  <a:schemeClr val="bg1"/>
                </a:solidFill>
                <a:effectLst>
                  <a:outerShdw blurRad="38100" dist="38100" dir="2700000" algn="tl">
                    <a:srgbClr val="000000"/>
                  </a:outerShdw>
                </a:effectLst>
                <a:latin typeface="Calibri" pitchFamily="34" charset="0"/>
                <a:sym typeface="Wingdings" pitchFamily="2" charset="2"/>
              </a:rPr>
              <a:t>none of the listed hotspot could actively upwell</a:t>
            </a:r>
            <a:r>
              <a:rPr lang="en-GB" sz="2200" dirty="0">
                <a:solidFill>
                  <a:schemeClr val="bg1"/>
                </a:solidFill>
                <a:effectLst>
                  <a:outerShdw blurRad="38100" dist="38100" dir="2700000" algn="tl">
                    <a:srgbClr val="000000"/>
                  </a:outerShdw>
                </a:effectLst>
                <a:latin typeface="Calibri" pitchFamily="34" charset="0"/>
                <a:sym typeface="Wingdings" pitchFamily="2" charset="2"/>
              </a:rPr>
              <a:t>).</a:t>
            </a:r>
          </a:p>
        </p:txBody>
      </p:sp>
      <p:sp>
        <p:nvSpPr>
          <p:cNvPr id="5" name="Rettangolo con angoli arrotondati 4">
            <a:extLst>
              <a:ext uri="{FF2B5EF4-FFF2-40B4-BE49-F238E27FC236}">
                <a16:creationId xmlns:a16="http://schemas.microsoft.com/office/drawing/2014/main" id="{F9DC017B-D7B0-A73C-65D2-54A7542B6263}"/>
              </a:ext>
            </a:extLst>
          </p:cNvPr>
          <p:cNvSpPr/>
          <p:nvPr/>
        </p:nvSpPr>
        <p:spPr bwMode="auto">
          <a:xfrm>
            <a:off x="2481263" y="2390774"/>
            <a:ext cx="2300287" cy="42862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6024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uiExpand="1"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9144000" cy="4635677"/>
            <a:chOff x="0" y="0"/>
            <a:chExt cx="9144000" cy="4635677"/>
          </a:xfrm>
        </p:grpSpPr>
        <p:pic>
          <p:nvPicPr>
            <p:cNvPr id="2" name="Immagine 1"/>
            <p:cNvPicPr>
              <a:picLocks noChangeAspect="1"/>
            </p:cNvPicPr>
            <p:nvPr/>
          </p:nvPicPr>
          <p:blipFill>
            <a:blip r:embed="rId3"/>
            <a:stretch>
              <a:fillRect/>
            </a:stretch>
          </p:blipFill>
          <p:spPr>
            <a:xfrm>
              <a:off x="0" y="0"/>
              <a:ext cx="9144000" cy="4635677"/>
            </a:xfrm>
            <a:prstGeom prst="rect">
              <a:avLst/>
            </a:prstGeom>
          </p:spPr>
        </p:pic>
        <p:sp>
          <p:nvSpPr>
            <p:cNvPr id="9" name="Text Box 14"/>
            <p:cNvSpPr txBox="1">
              <a:spLocks noChangeArrowheads="1"/>
            </p:cNvSpPr>
            <p:nvPr/>
          </p:nvSpPr>
          <p:spPr bwMode="auto">
            <a:xfrm>
              <a:off x="5561012" y="4295854"/>
              <a:ext cx="3582988" cy="338554"/>
            </a:xfrm>
            <a:prstGeom prst="rect">
              <a:avLst/>
            </a:prstGeom>
            <a:noFill/>
            <a:ln w="9525" algn="ctr">
              <a:noFill/>
              <a:miter lim="800000"/>
              <a:headEnd/>
              <a:tailEnd/>
            </a:ln>
          </p:spPr>
          <p:txBody>
            <a:bodyPr wrap="square">
              <a:spAutoFit/>
            </a:bodyPr>
            <a:lstStyle/>
            <a:p>
              <a:pPr algn="r">
                <a:spcBef>
                  <a:spcPct val="50000"/>
                </a:spcBef>
              </a:pPr>
              <a:r>
                <a:rPr lang="en-GB" sz="1600" dirty="0" err="1">
                  <a:solidFill>
                    <a:schemeClr val="tx1"/>
                  </a:solidFill>
                  <a:effectLst/>
                  <a:latin typeface="Calibri" pitchFamily="34" charset="0"/>
                </a:rPr>
                <a:t>Bao</a:t>
              </a:r>
              <a:r>
                <a:rPr lang="en-GB" sz="1600" dirty="0">
                  <a:solidFill>
                    <a:schemeClr val="tx1"/>
                  </a:solidFill>
                  <a:effectLst/>
                  <a:latin typeface="Calibri" pitchFamily="34" charset="0"/>
                </a:rPr>
                <a:t> et al., 2022 (Science,  375, 57-61)</a:t>
              </a:r>
            </a:p>
          </p:txBody>
        </p:sp>
      </p:grpSp>
      <p:sp>
        <p:nvSpPr>
          <p:cNvPr id="4" name="Rettangolo 3"/>
          <p:cNvSpPr/>
          <p:nvPr/>
        </p:nvSpPr>
        <p:spPr bwMode="auto">
          <a:xfrm>
            <a:off x="0" y="2982685"/>
            <a:ext cx="9144000" cy="210094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0" y="3009900"/>
            <a:ext cx="9144000" cy="1384995"/>
          </a:xfrm>
          <a:prstGeom prst="rect">
            <a:avLst/>
          </a:prstGeom>
          <a:noFill/>
        </p:spPr>
        <p:txBody>
          <a:bodyPr wrap="square" rtlCol="0">
            <a:spAutoFit/>
          </a:bodyPr>
          <a:lstStyle/>
          <a:p>
            <a:r>
              <a:rPr lang="en-GB" sz="2400" dirty="0" err="1">
                <a:solidFill>
                  <a:schemeClr val="bg1"/>
                </a:solidFill>
                <a:latin typeface="Calibri" panose="020F0502020204030204" pitchFamily="34" charset="0"/>
                <a:cs typeface="Calibri" panose="020F0502020204030204" pitchFamily="34" charset="0"/>
              </a:rPr>
              <a:t>Bao</a:t>
            </a:r>
            <a:r>
              <a:rPr lang="en-GB" sz="2400" dirty="0">
                <a:solidFill>
                  <a:schemeClr val="bg1"/>
                </a:solidFill>
                <a:latin typeface="Calibri" panose="020F0502020204030204" pitchFamily="34" charset="0"/>
                <a:cs typeface="Calibri" panose="020F0502020204030204" pitchFamily="34" charset="0"/>
              </a:rPr>
              <a:t> et al. (2022) conclude:</a:t>
            </a:r>
          </a:p>
          <a:p>
            <a:r>
              <a:rPr lang="en-GB" sz="2000" dirty="0">
                <a:solidFill>
                  <a:schemeClr val="bg1"/>
                </a:solidFill>
                <a:latin typeface="Calibri" panose="020F0502020204030204" pitchFamily="34" charset="0"/>
                <a:cs typeface="Calibri" panose="020F0502020204030204" pitchFamily="34" charset="0"/>
              </a:rPr>
              <a:t>"</a:t>
            </a:r>
            <a:r>
              <a:rPr lang="en-GB" sz="2000" i="1" dirty="0">
                <a:solidFill>
                  <a:schemeClr val="bg1"/>
                </a:solidFill>
                <a:latin typeface="Calibri" panose="020F0502020204030204" pitchFamily="34" charset="0"/>
                <a:cs typeface="Calibri" panose="020F0502020204030204" pitchFamily="34" charset="0"/>
              </a:rPr>
              <a:t>We cannot rule out the possibility that the cold hotspots are wet, which lowers the melting temperature at shallow depths and leads to decompression melting. Whatever the explanation, these hotspots do not fit the classical plume model.</a:t>
            </a:r>
            <a:r>
              <a:rPr lang="en-GB" sz="2000" dirty="0">
                <a:solidFill>
                  <a:schemeClr val="bg1"/>
                </a:solidFill>
                <a:latin typeface="Calibri" panose="020F0502020204030204" pitchFamily="34" charset="0"/>
                <a:cs typeface="Calibri" panose="020F0502020204030204" pitchFamily="34" charset="0"/>
              </a:rPr>
              <a:t>".</a:t>
            </a:r>
          </a:p>
        </p:txBody>
      </p:sp>
      <p:sp>
        <p:nvSpPr>
          <p:cNvPr id="8" name="CasellaDiTesto 7"/>
          <p:cNvSpPr txBox="1"/>
          <p:nvPr/>
        </p:nvSpPr>
        <p:spPr>
          <a:xfrm>
            <a:off x="381000" y="4429125"/>
            <a:ext cx="8382000" cy="1200329"/>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cs typeface="Calibri" panose="020F0502020204030204" pitchFamily="34" charset="0"/>
              </a:rPr>
              <a:t>In other words, this is an admission that </a:t>
            </a:r>
            <a:r>
              <a:rPr lang="en-GB" sz="2400" dirty="0">
                <a:solidFill>
                  <a:srgbClr val="FFFF00"/>
                </a:solidFill>
                <a:latin typeface="Calibri" panose="020F0502020204030204" pitchFamily="34" charset="0"/>
                <a:cs typeface="Calibri" panose="020F0502020204030204" pitchFamily="34" charset="0"/>
              </a:rPr>
              <a:t>the classical plume model </a:t>
            </a:r>
            <a:r>
              <a:rPr lang="en-GB" sz="2400" dirty="0">
                <a:solidFill>
                  <a:schemeClr val="bg1"/>
                </a:solidFill>
                <a:latin typeface="Calibri" panose="020F0502020204030204" pitchFamily="34" charset="0"/>
                <a:cs typeface="Calibri" panose="020F0502020204030204" pitchFamily="34" charset="0"/>
              </a:rPr>
              <a:t>(related to temperature excess compared with ambient mantle) </a:t>
            </a:r>
            <a:r>
              <a:rPr lang="en-GB" sz="2400" dirty="0">
                <a:solidFill>
                  <a:srgbClr val="FFFF00"/>
                </a:solidFill>
                <a:latin typeface="Calibri" panose="020F0502020204030204" pitchFamily="34" charset="0"/>
                <a:cs typeface="Calibri" panose="020F0502020204030204" pitchFamily="34" charset="0"/>
              </a:rPr>
              <a:t>does not work.</a:t>
            </a:r>
          </a:p>
        </p:txBody>
      </p:sp>
      <p:sp>
        <p:nvSpPr>
          <p:cNvPr id="6" name="Rettangolo con angoli arrotondati 5">
            <a:extLst>
              <a:ext uri="{FF2B5EF4-FFF2-40B4-BE49-F238E27FC236}">
                <a16:creationId xmlns:a16="http://schemas.microsoft.com/office/drawing/2014/main" id="{BCDF91B7-2C21-B060-669E-0EBFF13F5F6D}"/>
              </a:ext>
            </a:extLst>
          </p:cNvPr>
          <p:cNvSpPr/>
          <p:nvPr/>
        </p:nvSpPr>
        <p:spPr bwMode="auto">
          <a:xfrm>
            <a:off x="2481263" y="2390774"/>
            <a:ext cx="2300287" cy="42862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 name="CasellaDiTesto 6">
            <a:extLst>
              <a:ext uri="{FF2B5EF4-FFF2-40B4-BE49-F238E27FC236}">
                <a16:creationId xmlns:a16="http://schemas.microsoft.com/office/drawing/2014/main" id="{3975BD1B-821E-B61F-106C-C8350EAAF8AD}"/>
              </a:ext>
            </a:extLst>
          </p:cNvPr>
          <p:cNvSpPr txBox="1"/>
          <p:nvPr/>
        </p:nvSpPr>
        <p:spPr>
          <a:xfrm>
            <a:off x="0" y="5594350"/>
            <a:ext cx="9144000" cy="1006429"/>
          </a:xfrm>
          <a:prstGeom prst="rect">
            <a:avLst/>
          </a:prstGeom>
          <a:noFill/>
        </p:spPr>
        <p:txBody>
          <a:bodyPr wrap="square" rtlCol="0">
            <a:spAutoFit/>
          </a:bodyPr>
          <a:lstStyle/>
          <a:p>
            <a:pPr algn="ctr">
              <a:lnSpc>
                <a:spcPct val="90000"/>
              </a:lnSpc>
            </a:pPr>
            <a:r>
              <a:rPr lang="en-GB" sz="2200" dirty="0">
                <a:solidFill>
                  <a:schemeClr val="bg1"/>
                </a:solidFill>
                <a:latin typeface="Calibri" panose="020F0502020204030204" pitchFamily="34" charset="0"/>
                <a:cs typeface="Calibri" panose="020F0502020204030204" pitchFamily="34" charset="0"/>
              </a:rPr>
              <a:t>It is possible to obtain the same result (i.e., partial melting) assuming sources with low solidus (and average ambient temperature) rather than volatile-free solidus (and heat excess).</a:t>
            </a:r>
          </a:p>
        </p:txBody>
      </p:sp>
    </p:spTree>
    <p:extLst>
      <p:ext uri="{BB962C8B-B14F-4D97-AF65-F5344CB8AC3E}">
        <p14:creationId xmlns:p14="http://schemas.microsoft.com/office/powerpoint/2010/main" val="20129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pic>
        <p:nvPicPr>
          <p:cNvPr id="2" name="Immagine 1"/>
          <p:cNvPicPr>
            <a:picLocks noChangeAspect="1"/>
          </p:cNvPicPr>
          <p:nvPr/>
        </p:nvPicPr>
        <p:blipFill>
          <a:blip r:embed="rId3" cstate="print"/>
          <a:stretch>
            <a:fillRect/>
          </a:stretch>
        </p:blipFill>
        <p:spPr>
          <a:xfrm>
            <a:off x="3404931" y="798513"/>
            <a:ext cx="5680588" cy="5671808"/>
          </a:xfrm>
          <a:prstGeom prst="rect">
            <a:avLst/>
          </a:prstGeom>
          <a:ln>
            <a:solidFill>
              <a:schemeClr val="tx1"/>
            </a:solidFill>
          </a:ln>
        </p:spPr>
      </p:pic>
      <p:sp>
        <p:nvSpPr>
          <p:cNvPr id="6" name="Text Box 3"/>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3" name="Figura a mano libera 2"/>
          <p:cNvSpPr/>
          <p:nvPr/>
        </p:nvSpPr>
        <p:spPr bwMode="auto">
          <a:xfrm>
            <a:off x="8896016" y="4397542"/>
            <a:ext cx="0" cy="1479884"/>
          </a:xfrm>
          <a:custGeom>
            <a:avLst/>
            <a:gdLst>
              <a:gd name="connsiteX0" fmla="*/ 0 w 36095"/>
              <a:gd name="connsiteY0" fmla="*/ 0 h 1479884"/>
              <a:gd name="connsiteX1" fmla="*/ 0 w 36095"/>
              <a:gd name="connsiteY1" fmla="*/ 0 h 1479884"/>
              <a:gd name="connsiteX2" fmla="*/ 12031 w 36095"/>
              <a:gd name="connsiteY2" fmla="*/ 469232 h 1479884"/>
              <a:gd name="connsiteX3" fmla="*/ 24063 w 36095"/>
              <a:gd name="connsiteY3" fmla="*/ 529390 h 1479884"/>
              <a:gd name="connsiteX4" fmla="*/ 0 w 36095"/>
              <a:gd name="connsiteY4" fmla="*/ 1155032 h 1479884"/>
              <a:gd name="connsiteX5" fmla="*/ 12031 w 36095"/>
              <a:gd name="connsiteY5" fmla="*/ 1359569 h 1479884"/>
              <a:gd name="connsiteX6" fmla="*/ 24063 w 36095"/>
              <a:gd name="connsiteY6" fmla="*/ 1455821 h 1479884"/>
              <a:gd name="connsiteX7" fmla="*/ 0 w 36095"/>
              <a:gd name="connsiteY7" fmla="*/ 1467853 h 1479884"/>
              <a:gd name="connsiteX8" fmla="*/ 36095 w 36095"/>
              <a:gd name="connsiteY8" fmla="*/ 1479884 h 147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5" h="1479884">
                <a:moveTo>
                  <a:pt x="0" y="0"/>
                </a:moveTo>
                <a:lnTo>
                  <a:pt x="0" y="0"/>
                </a:lnTo>
                <a:cubicBezTo>
                  <a:pt x="4010" y="156411"/>
                  <a:pt x="4926" y="312931"/>
                  <a:pt x="12031" y="469232"/>
                </a:cubicBezTo>
                <a:cubicBezTo>
                  <a:pt x="12960" y="489661"/>
                  <a:pt x="24063" y="508940"/>
                  <a:pt x="24063" y="529390"/>
                </a:cubicBezTo>
                <a:cubicBezTo>
                  <a:pt x="24063" y="1010524"/>
                  <a:pt x="35570" y="906032"/>
                  <a:pt x="0" y="1155032"/>
                </a:cubicBezTo>
                <a:cubicBezTo>
                  <a:pt x="4010" y="1223211"/>
                  <a:pt x="6585" y="1291490"/>
                  <a:pt x="12031" y="1359569"/>
                </a:cubicBezTo>
                <a:cubicBezTo>
                  <a:pt x="14609" y="1391800"/>
                  <a:pt x="27633" y="1423685"/>
                  <a:pt x="24063" y="1455821"/>
                </a:cubicBezTo>
                <a:cubicBezTo>
                  <a:pt x="23073" y="1464734"/>
                  <a:pt x="8021" y="1463842"/>
                  <a:pt x="0" y="1467853"/>
                </a:cubicBezTo>
                <a:lnTo>
                  <a:pt x="36095" y="1479884"/>
                </a:lnTo>
              </a:path>
            </a:pathLst>
          </a:custGeom>
          <a:noFill/>
          <a:ln w="38100" cap="flat" cmpd="sng" algn="ctr">
            <a:solidFill>
              <a:srgbClr val="FF0000"/>
            </a:solidFill>
            <a:prstDash val="solid"/>
            <a:round/>
            <a:headEnd type="arrow"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3"/>
          <p:cNvSpPr txBox="1">
            <a:spLocks noChangeArrowheads="1"/>
          </p:cNvSpPr>
          <p:nvPr/>
        </p:nvSpPr>
        <p:spPr bwMode="auto">
          <a:xfrm>
            <a:off x="6850648" y="2720304"/>
            <a:ext cx="2148968" cy="1015663"/>
          </a:xfrm>
          <a:prstGeom prst="rect">
            <a:avLst/>
          </a:prstGeom>
          <a:noFill/>
          <a:ln w="9525">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sym typeface="Wingdings" pitchFamily="2" charset="2"/>
              </a:rPr>
              <a:t>Present-day Earth's mantle Tp ~1300-1450 °C</a:t>
            </a:r>
          </a:p>
        </p:txBody>
      </p:sp>
      <p:sp>
        <p:nvSpPr>
          <p:cNvPr id="9" name="Text Box 3"/>
          <p:cNvSpPr txBox="1">
            <a:spLocks noChangeArrowheads="1"/>
          </p:cNvSpPr>
          <p:nvPr/>
        </p:nvSpPr>
        <p:spPr bwMode="auto">
          <a:xfrm>
            <a:off x="4853406" y="5250966"/>
            <a:ext cx="2148968" cy="523220"/>
          </a:xfrm>
          <a:prstGeom prst="rect">
            <a:avLst/>
          </a:prstGeom>
          <a:noFill/>
          <a:ln w="9525">
            <a:noFill/>
            <a:miter lim="800000"/>
            <a:headEnd/>
            <a:tailEnd/>
          </a:ln>
          <a:effectLst/>
        </p:spPr>
        <p:txBody>
          <a:bodyPr wrap="square">
            <a:spAutoFit/>
          </a:bodyPr>
          <a:lstStyle/>
          <a:p>
            <a:pPr algn="ctr">
              <a:defRPr/>
            </a:pPr>
            <a:r>
              <a:rPr lang="en-GB" sz="1400" dirty="0" err="1">
                <a:solidFill>
                  <a:schemeClr val="tx1"/>
                </a:solidFill>
                <a:effectLst/>
                <a:latin typeface="Calibri" pitchFamily="34" charset="0"/>
                <a:cs typeface="Calibri" panose="020F0502020204030204" pitchFamily="34" charset="0"/>
                <a:sym typeface="Wingdings" pitchFamily="2" charset="2"/>
              </a:rPr>
              <a:t>Seales</a:t>
            </a:r>
            <a:r>
              <a:rPr lang="en-GB" sz="1400" dirty="0">
                <a:solidFill>
                  <a:schemeClr val="tx1"/>
                </a:solidFill>
                <a:effectLst/>
                <a:latin typeface="Calibri" pitchFamily="34" charset="0"/>
                <a:cs typeface="Calibri" panose="020F0502020204030204" pitchFamily="34" charset="0"/>
                <a:sym typeface="Wingdings" pitchFamily="2" charset="2"/>
              </a:rPr>
              <a:t> and </a:t>
            </a:r>
            <a:r>
              <a:rPr lang="en-GB" sz="1400" dirty="0" err="1">
                <a:solidFill>
                  <a:schemeClr val="tx1"/>
                </a:solidFill>
                <a:effectLst/>
                <a:latin typeface="Calibri" pitchFamily="34" charset="0"/>
                <a:cs typeface="Calibri" panose="020F0502020204030204" pitchFamily="34" charset="0"/>
                <a:sym typeface="Wingdings" pitchFamily="2" charset="2"/>
              </a:rPr>
              <a:t>Lenardic</a:t>
            </a:r>
            <a:r>
              <a:rPr lang="en-GB" sz="1400" dirty="0">
                <a:solidFill>
                  <a:schemeClr val="tx1"/>
                </a:solidFill>
                <a:effectLst/>
                <a:latin typeface="Calibri" pitchFamily="34" charset="0"/>
                <a:cs typeface="Calibri" panose="020F0502020204030204" pitchFamily="34" charset="0"/>
                <a:sym typeface="Wingdings" pitchFamily="2" charset="2"/>
              </a:rPr>
              <a:t>, 2011 (G3, 21, </a:t>
            </a:r>
            <a:r>
              <a:rPr lang="it-IT" sz="1400" dirty="0">
                <a:solidFill>
                  <a:schemeClr val="tx1"/>
                </a:solidFill>
                <a:effectLst/>
                <a:latin typeface="Calibri" panose="020F0502020204030204" pitchFamily="34" charset="0"/>
                <a:cs typeface="Calibri" panose="020F0502020204030204" pitchFamily="34" charset="0"/>
              </a:rPr>
              <a:t>e2020GC009106)</a:t>
            </a:r>
            <a:r>
              <a:rPr lang="en-GB" sz="1400" dirty="0">
                <a:solidFill>
                  <a:schemeClr val="tx1"/>
                </a:solidFill>
                <a:effectLst/>
                <a:latin typeface="Calibri" pitchFamily="34" charset="0"/>
                <a:cs typeface="Calibri" panose="020F0502020204030204" pitchFamily="34" charset="0"/>
                <a:sym typeface="Wingdings" pitchFamily="2" charset="2"/>
              </a:rPr>
              <a:t> </a:t>
            </a:r>
          </a:p>
        </p:txBody>
      </p:sp>
      <p:sp>
        <p:nvSpPr>
          <p:cNvPr id="4" name="Text Box 4">
            <a:extLst>
              <a:ext uri="{FF2B5EF4-FFF2-40B4-BE49-F238E27FC236}">
                <a16:creationId xmlns:a16="http://schemas.microsoft.com/office/drawing/2014/main" id="{626BEED7-0916-27F9-FA29-C56E9AB09582}"/>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6819"/>
                                        </p:tgtEl>
                                        <p:attrNameLst>
                                          <p:attrName>style.visibility</p:attrName>
                                        </p:attrNameLst>
                                      </p:cBhvr>
                                      <p:to>
                                        <p:strVal val="visible"/>
                                      </p:to>
                                    </p:set>
                                    <p:animEffect transition="in" filter="fade">
                                      <p:cBhvr>
                                        <p:cTn id="7" dur="500"/>
                                        <p:tgtEl>
                                          <p:spTgt spid="1186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Horizontal)">
                                      <p:cBhvr>
                                        <p:cTn id="22" dur="500"/>
                                        <p:tgtEl>
                                          <p:spTgt spid="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p:bldP spid="6" grpId="0"/>
      <p:bldP spid="3" grpId="0" animBg="1"/>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3222171" y="2647853"/>
            <a:ext cx="5921829" cy="3767461"/>
            <a:chOff x="3222171" y="2647853"/>
            <a:chExt cx="5921829" cy="3767461"/>
          </a:xfrm>
        </p:grpSpPr>
        <p:pic>
          <p:nvPicPr>
            <p:cNvPr id="4" name="Immagine 3"/>
            <p:cNvPicPr>
              <a:picLocks noChangeAspect="1"/>
            </p:cNvPicPr>
            <p:nvPr/>
          </p:nvPicPr>
          <p:blipFill>
            <a:blip r:embed="rId3"/>
            <a:stretch>
              <a:fillRect/>
            </a:stretch>
          </p:blipFill>
          <p:spPr>
            <a:xfrm>
              <a:off x="3222171" y="2647853"/>
              <a:ext cx="5921829" cy="3767461"/>
            </a:xfrm>
            <a:prstGeom prst="rect">
              <a:avLst/>
            </a:prstGeom>
          </p:spPr>
        </p:pic>
        <p:sp>
          <p:nvSpPr>
            <p:cNvPr id="5" name="Ovale 4"/>
            <p:cNvSpPr/>
            <p:nvPr/>
          </p:nvSpPr>
          <p:spPr bwMode="auto">
            <a:xfrm>
              <a:off x="7146925" y="5646057"/>
              <a:ext cx="356961" cy="362857"/>
            </a:xfrm>
            <a:prstGeom prst="ellipse">
              <a:avLst/>
            </a:prstGeom>
            <a:solidFill>
              <a:srgbClr val="E9F1F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7" name="Rettangolo 6"/>
            <p:cNvSpPr/>
            <p:nvPr/>
          </p:nvSpPr>
          <p:spPr bwMode="auto">
            <a:xfrm>
              <a:off x="3323771" y="2699657"/>
              <a:ext cx="217715" cy="3773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grpSp>
      <p:sp>
        <p:nvSpPr>
          <p:cNvPr id="1186819"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sp>
        <p:nvSpPr>
          <p:cNvPr id="3" name="Figura a mano libera 2"/>
          <p:cNvSpPr/>
          <p:nvPr/>
        </p:nvSpPr>
        <p:spPr bwMode="auto">
          <a:xfrm>
            <a:off x="3583790" y="5369999"/>
            <a:ext cx="0" cy="468000"/>
          </a:xfrm>
          <a:custGeom>
            <a:avLst/>
            <a:gdLst>
              <a:gd name="connsiteX0" fmla="*/ 0 w 36095"/>
              <a:gd name="connsiteY0" fmla="*/ 0 h 1479884"/>
              <a:gd name="connsiteX1" fmla="*/ 0 w 36095"/>
              <a:gd name="connsiteY1" fmla="*/ 0 h 1479884"/>
              <a:gd name="connsiteX2" fmla="*/ 12031 w 36095"/>
              <a:gd name="connsiteY2" fmla="*/ 469232 h 1479884"/>
              <a:gd name="connsiteX3" fmla="*/ 24063 w 36095"/>
              <a:gd name="connsiteY3" fmla="*/ 529390 h 1479884"/>
              <a:gd name="connsiteX4" fmla="*/ 0 w 36095"/>
              <a:gd name="connsiteY4" fmla="*/ 1155032 h 1479884"/>
              <a:gd name="connsiteX5" fmla="*/ 12031 w 36095"/>
              <a:gd name="connsiteY5" fmla="*/ 1359569 h 1479884"/>
              <a:gd name="connsiteX6" fmla="*/ 24063 w 36095"/>
              <a:gd name="connsiteY6" fmla="*/ 1455821 h 1479884"/>
              <a:gd name="connsiteX7" fmla="*/ 0 w 36095"/>
              <a:gd name="connsiteY7" fmla="*/ 1467853 h 1479884"/>
              <a:gd name="connsiteX8" fmla="*/ 36095 w 36095"/>
              <a:gd name="connsiteY8" fmla="*/ 1479884 h 147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5" h="1479884">
                <a:moveTo>
                  <a:pt x="0" y="0"/>
                </a:moveTo>
                <a:lnTo>
                  <a:pt x="0" y="0"/>
                </a:lnTo>
                <a:cubicBezTo>
                  <a:pt x="4010" y="156411"/>
                  <a:pt x="4926" y="312931"/>
                  <a:pt x="12031" y="469232"/>
                </a:cubicBezTo>
                <a:cubicBezTo>
                  <a:pt x="12960" y="489661"/>
                  <a:pt x="24063" y="508940"/>
                  <a:pt x="24063" y="529390"/>
                </a:cubicBezTo>
                <a:cubicBezTo>
                  <a:pt x="24063" y="1010524"/>
                  <a:pt x="35570" y="906032"/>
                  <a:pt x="0" y="1155032"/>
                </a:cubicBezTo>
                <a:cubicBezTo>
                  <a:pt x="4010" y="1223211"/>
                  <a:pt x="6585" y="1291490"/>
                  <a:pt x="12031" y="1359569"/>
                </a:cubicBezTo>
                <a:cubicBezTo>
                  <a:pt x="14609" y="1391800"/>
                  <a:pt x="27633" y="1423685"/>
                  <a:pt x="24063" y="1455821"/>
                </a:cubicBezTo>
                <a:cubicBezTo>
                  <a:pt x="23073" y="1464734"/>
                  <a:pt x="8021" y="1463842"/>
                  <a:pt x="0" y="1467853"/>
                </a:cubicBezTo>
                <a:lnTo>
                  <a:pt x="36095" y="1479884"/>
                </a:lnTo>
              </a:path>
            </a:pathLst>
          </a:custGeom>
          <a:noFill/>
          <a:ln w="38100" cap="flat" cmpd="sng" algn="ctr">
            <a:solidFill>
              <a:srgbClr val="FF0000"/>
            </a:solidFill>
            <a:prstDash val="solid"/>
            <a:round/>
            <a:headEnd type="arrow"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3"/>
          <p:cNvSpPr txBox="1">
            <a:spLocks noChangeArrowheads="1"/>
          </p:cNvSpPr>
          <p:nvPr/>
        </p:nvSpPr>
        <p:spPr bwMode="auto">
          <a:xfrm>
            <a:off x="1175562" y="5028076"/>
            <a:ext cx="2148968" cy="1015663"/>
          </a:xfrm>
          <a:prstGeom prst="rect">
            <a:avLst/>
          </a:prstGeom>
          <a:noFill/>
          <a:ln w="9525">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sym typeface="Wingdings" pitchFamily="2" charset="2"/>
              </a:rPr>
              <a:t>Present-day Earth's mantle Tp ~1350 °C</a:t>
            </a:r>
          </a:p>
        </p:txBody>
      </p:sp>
      <p:sp>
        <p:nvSpPr>
          <p:cNvPr id="9" name="Text Box 3"/>
          <p:cNvSpPr txBox="1">
            <a:spLocks noChangeArrowheads="1"/>
          </p:cNvSpPr>
          <p:nvPr/>
        </p:nvSpPr>
        <p:spPr bwMode="auto">
          <a:xfrm>
            <a:off x="5622662" y="5584795"/>
            <a:ext cx="3100423" cy="307777"/>
          </a:xfrm>
          <a:prstGeom prst="rect">
            <a:avLst/>
          </a:prstGeom>
          <a:noFill/>
          <a:ln w="9525">
            <a:noFill/>
            <a:miter lim="800000"/>
            <a:headEnd/>
            <a:tailEnd/>
          </a:ln>
          <a:effectLst/>
        </p:spPr>
        <p:txBody>
          <a:bodyPr wrap="square">
            <a:spAutoFit/>
          </a:bodyPr>
          <a:lstStyle/>
          <a:p>
            <a:pPr algn="ctr">
              <a:defRPr/>
            </a:pPr>
            <a:r>
              <a:rPr lang="en-GB" sz="1400" dirty="0">
                <a:solidFill>
                  <a:schemeClr val="tx1"/>
                </a:solidFill>
                <a:effectLst/>
                <a:latin typeface="Calibri" pitchFamily="34" charset="0"/>
                <a:cs typeface="Calibri" panose="020F0502020204030204" pitchFamily="34" charset="0"/>
                <a:sym typeface="Wingdings" pitchFamily="2" charset="2"/>
              </a:rPr>
              <a:t>Chen et al., 2022 (EPSL, 597, 117804)</a:t>
            </a:r>
          </a:p>
        </p:txBody>
      </p:sp>
      <p:sp>
        <p:nvSpPr>
          <p:cNvPr id="2" name="Text Box 3">
            <a:extLst>
              <a:ext uri="{FF2B5EF4-FFF2-40B4-BE49-F238E27FC236}">
                <a16:creationId xmlns:a16="http://schemas.microsoft.com/office/drawing/2014/main" id="{1F8E898A-9BBE-190B-48D3-166E2B6F0123}"/>
              </a:ext>
            </a:extLst>
          </p:cNvPr>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6" name="Text Box 4">
            <a:extLst>
              <a:ext uri="{FF2B5EF4-FFF2-40B4-BE49-F238E27FC236}">
                <a16:creationId xmlns:a16="http://schemas.microsoft.com/office/drawing/2014/main" id="{FA5FA203-4241-122E-9E0F-D65999C03F7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5760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476624" y="871538"/>
            <a:ext cx="5667375" cy="4352925"/>
          </a:xfrm>
          <a:prstGeom prst="rect">
            <a:avLst/>
          </a:prstGeom>
          <a:noFill/>
          <a:ln w="9525">
            <a:noFill/>
            <a:miter lim="800000"/>
            <a:headEnd/>
            <a:tailEnd/>
          </a:ln>
        </p:spPr>
      </p:pic>
      <p:sp>
        <p:nvSpPr>
          <p:cNvPr id="11" name="Text Box 3"/>
          <p:cNvSpPr txBox="1">
            <a:spLocks noChangeArrowheads="1"/>
          </p:cNvSpPr>
          <p:nvPr/>
        </p:nvSpPr>
        <p:spPr bwMode="auto">
          <a:xfrm>
            <a:off x="6705600" y="4060341"/>
            <a:ext cx="2277974" cy="523220"/>
          </a:xfrm>
          <a:prstGeom prst="rect">
            <a:avLst/>
          </a:prstGeom>
          <a:noFill/>
          <a:ln w="9525">
            <a:noFill/>
            <a:miter lim="800000"/>
            <a:headEnd/>
            <a:tailEnd/>
          </a:ln>
          <a:effectLst/>
        </p:spPr>
        <p:txBody>
          <a:bodyPr wrap="square">
            <a:spAutoFit/>
          </a:bodyPr>
          <a:lstStyle/>
          <a:p>
            <a:pPr algn="ctr">
              <a:defRPr/>
            </a:pPr>
            <a:r>
              <a:rPr lang="en-GB" sz="1400" dirty="0">
                <a:solidFill>
                  <a:schemeClr val="tx1"/>
                </a:solidFill>
                <a:effectLst/>
                <a:latin typeface="Calibri" pitchFamily="34" charset="0"/>
                <a:cs typeface="Calibri" panose="020F0502020204030204" pitchFamily="34" charset="0"/>
                <a:sym typeface="Wingdings" pitchFamily="2" charset="2"/>
              </a:rPr>
              <a:t>Liu et al., 2023 (</a:t>
            </a:r>
            <a:r>
              <a:rPr lang="it-IT" sz="1400" dirty="0" err="1">
                <a:solidFill>
                  <a:schemeClr val="tx1"/>
                </a:solidFill>
                <a:effectLst/>
                <a:latin typeface="Calibri" pitchFamily="34" charset="0"/>
                <a:cs typeface="Calibri" panose="020F0502020204030204" pitchFamily="34" charset="0"/>
                <a:sym typeface="Wingdings" pitchFamily="2" charset="2"/>
              </a:rPr>
              <a:t>Earth</a:t>
            </a:r>
            <a:r>
              <a:rPr lang="it-IT" sz="1400" dirty="0">
                <a:solidFill>
                  <a:schemeClr val="tx1"/>
                </a:solidFill>
                <a:effectLst/>
                <a:latin typeface="Calibri" pitchFamily="34" charset="0"/>
                <a:cs typeface="Calibri" panose="020F0502020204030204" pitchFamily="34" charset="0"/>
                <a:sym typeface="Wingdings" pitchFamily="2" charset="2"/>
              </a:rPr>
              <a:t> </a:t>
            </a:r>
            <a:r>
              <a:rPr lang="it-IT" sz="1400" dirty="0" err="1">
                <a:solidFill>
                  <a:schemeClr val="tx1"/>
                </a:solidFill>
                <a:effectLst/>
                <a:latin typeface="Calibri" pitchFamily="34" charset="0"/>
                <a:cs typeface="Calibri" panose="020F0502020204030204" pitchFamily="34" charset="0"/>
                <a:sym typeface="Wingdings" pitchFamily="2" charset="2"/>
              </a:rPr>
              <a:t>Planet</a:t>
            </a:r>
            <a:r>
              <a:rPr lang="it-IT" sz="1400" dirty="0">
                <a:solidFill>
                  <a:schemeClr val="tx1"/>
                </a:solidFill>
                <a:effectLst/>
                <a:latin typeface="Calibri" pitchFamily="34" charset="0"/>
                <a:cs typeface="Calibri" panose="020F0502020204030204" pitchFamily="34" charset="0"/>
                <a:sym typeface="Wingdings" pitchFamily="2" charset="2"/>
              </a:rPr>
              <a:t>. Sci. Lett., 618, 118275</a:t>
            </a:r>
            <a:r>
              <a:rPr lang="it-IT" sz="1400" dirty="0">
                <a:solidFill>
                  <a:schemeClr val="tx1"/>
                </a:solidFill>
                <a:effectLst/>
                <a:latin typeface="Calibri" panose="020F0502020204030204" pitchFamily="34" charset="0"/>
                <a:cs typeface="Calibri" panose="020F0502020204030204" pitchFamily="34" charset="0"/>
              </a:rPr>
              <a:t>)</a:t>
            </a:r>
            <a:r>
              <a:rPr lang="en-GB" sz="1400" dirty="0">
                <a:solidFill>
                  <a:schemeClr val="tx1"/>
                </a:solidFill>
                <a:effectLst/>
                <a:latin typeface="Calibri" pitchFamily="34" charset="0"/>
                <a:cs typeface="Calibri" panose="020F0502020204030204" pitchFamily="34" charset="0"/>
                <a:sym typeface="Wingdings" pitchFamily="2" charset="2"/>
              </a:rPr>
              <a:t> </a:t>
            </a:r>
          </a:p>
        </p:txBody>
      </p:sp>
      <p:sp>
        <p:nvSpPr>
          <p:cNvPr id="12" name="Text Box 3"/>
          <p:cNvSpPr txBox="1">
            <a:spLocks noChangeArrowheads="1"/>
          </p:cNvSpPr>
          <p:nvPr/>
        </p:nvSpPr>
        <p:spPr bwMode="auto">
          <a:xfrm>
            <a:off x="3314700" y="5226814"/>
            <a:ext cx="5829301" cy="369332"/>
          </a:xfrm>
          <a:prstGeom prst="rect">
            <a:avLst/>
          </a:prstGeom>
          <a:noFill/>
          <a:ln w="9525">
            <a:noFill/>
            <a:miter lim="800000"/>
            <a:headEnd/>
            <a:tailEnd/>
          </a:ln>
          <a:effectLst/>
        </p:spPr>
        <p:txBody>
          <a:bodyPr wrap="square">
            <a:spAutoFit/>
          </a:bodyPr>
          <a:lstStyle/>
          <a:p>
            <a:pPr algn="ct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Mantle plumes with Tp &gt;1800 °C!</a:t>
            </a:r>
          </a:p>
        </p:txBody>
      </p:sp>
      <p:sp>
        <p:nvSpPr>
          <p:cNvPr id="13" name="Text Box 3"/>
          <p:cNvSpPr txBox="1">
            <a:spLocks noChangeArrowheads="1"/>
          </p:cNvSpPr>
          <p:nvPr/>
        </p:nvSpPr>
        <p:spPr bwMode="auto">
          <a:xfrm>
            <a:off x="3314700" y="5579239"/>
            <a:ext cx="5829301" cy="369332"/>
          </a:xfrm>
          <a:prstGeom prst="rect">
            <a:avLst/>
          </a:prstGeom>
          <a:noFill/>
          <a:ln w="9525">
            <a:noFill/>
            <a:miter lim="800000"/>
            <a:headEnd/>
            <a:tailEnd/>
          </a:ln>
          <a:effectLst/>
        </p:spPr>
        <p:txBody>
          <a:bodyPr wrap="square">
            <a:spAutoFit/>
          </a:bodyPr>
          <a:lstStyle/>
          <a:p>
            <a:pPr algn="ctr">
              <a:defRPr/>
            </a:pPr>
            <a:r>
              <a:rPr lang="en-GB" dirty="0">
                <a:solidFill>
                  <a:srgbClr val="FF0000"/>
                </a:solidFill>
                <a:effectLst>
                  <a:outerShdw blurRad="38100" dist="38100" dir="2700000" algn="tl">
                    <a:srgbClr val="000000"/>
                  </a:outerShdw>
                </a:effectLst>
                <a:latin typeface="Calibri" pitchFamily="34" charset="0"/>
                <a:sym typeface="Wingdings" pitchFamily="2" charset="2"/>
              </a:rPr>
              <a:t>Tp increase of ~330 °C for Hawaii from ~47 to ~12 Ma.</a:t>
            </a:r>
          </a:p>
        </p:txBody>
      </p:sp>
      <p:sp>
        <p:nvSpPr>
          <p:cNvPr id="14" name="Text Box 3"/>
          <p:cNvSpPr txBox="1">
            <a:spLocks noChangeArrowheads="1"/>
          </p:cNvSpPr>
          <p:nvPr/>
        </p:nvSpPr>
        <p:spPr bwMode="auto">
          <a:xfrm>
            <a:off x="3314700" y="5981640"/>
            <a:ext cx="5829301" cy="369332"/>
          </a:xfrm>
          <a:prstGeom prst="rect">
            <a:avLst/>
          </a:prstGeom>
          <a:noFill/>
          <a:ln w="9525">
            <a:noFill/>
            <a:miter lim="800000"/>
            <a:headEnd/>
            <a:tailEnd/>
          </a:ln>
          <a:effectLst/>
        </p:spPr>
        <p:txBody>
          <a:bodyPr wrap="square">
            <a:spAutoFit/>
          </a:bodyPr>
          <a:lstStyle/>
          <a:p>
            <a:pPr algn="ctr">
              <a:defRPr/>
            </a:pPr>
            <a:r>
              <a:rPr lang="en-GB" dirty="0">
                <a:solidFill>
                  <a:srgbClr val="00FF00"/>
                </a:solidFill>
                <a:effectLst>
                  <a:outerShdw blurRad="38100" dist="38100" dir="2700000" algn="tl">
                    <a:srgbClr val="000000"/>
                  </a:outerShdw>
                </a:effectLst>
                <a:latin typeface="Calibri" pitchFamily="34" charset="0"/>
                <a:sym typeface="Wingdings" pitchFamily="2" charset="2"/>
              </a:rPr>
              <a:t>Tp decrease of ~280 °C for Galapagos from ~97 to ~90 Ma.</a:t>
            </a:r>
          </a:p>
        </p:txBody>
      </p:sp>
      <p:sp>
        <p:nvSpPr>
          <p:cNvPr id="15" name="Text Box 3"/>
          <p:cNvSpPr txBox="1">
            <a:spLocks noChangeArrowheads="1"/>
          </p:cNvSpPr>
          <p:nvPr/>
        </p:nvSpPr>
        <p:spPr bwMode="auto">
          <a:xfrm>
            <a:off x="3314700" y="6457890"/>
            <a:ext cx="5829301" cy="369332"/>
          </a:xfrm>
          <a:prstGeom prst="rect">
            <a:avLst/>
          </a:prstGeom>
          <a:solidFill>
            <a:schemeClr val="tx1"/>
          </a:solidFill>
          <a:ln w="9525">
            <a:noFill/>
            <a:miter lim="800000"/>
            <a:headEnd/>
            <a:tailEnd/>
          </a:ln>
          <a:effectLst/>
        </p:spPr>
        <p:txBody>
          <a:bodyPr wrap="square">
            <a:spAutoFit/>
          </a:bodyPr>
          <a:lstStyle/>
          <a:p>
            <a:pPr algn="ct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Tp estimates based on geochemical constraints only.</a:t>
            </a:r>
          </a:p>
        </p:txBody>
      </p:sp>
      <p:sp>
        <p:nvSpPr>
          <p:cNvPr id="16" name="Freccia a destra 15"/>
          <p:cNvSpPr/>
          <p:nvPr/>
        </p:nvSpPr>
        <p:spPr bwMode="auto">
          <a:xfrm rot="14080849">
            <a:off x="4697990" y="2721550"/>
            <a:ext cx="2594463" cy="361950"/>
          </a:xfrm>
          <a:prstGeom prst="rightArrow">
            <a:avLst>
              <a:gd name="adj1" fmla="val 50000"/>
              <a:gd name="adj2" fmla="val 105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Freccia a destra 16"/>
          <p:cNvSpPr/>
          <p:nvPr/>
        </p:nvSpPr>
        <p:spPr bwMode="auto">
          <a:xfrm rot="5760000">
            <a:off x="7443484" y="2149896"/>
            <a:ext cx="2021431" cy="361950"/>
          </a:xfrm>
          <a:prstGeom prst="rightArrow">
            <a:avLst>
              <a:gd name="adj1" fmla="val 50000"/>
              <a:gd name="adj2" fmla="val 105263"/>
            </a:avLst>
          </a:prstGeom>
          <a:solidFill>
            <a:srgbClr val="00FF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8"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sp>
        <p:nvSpPr>
          <p:cNvPr id="2" name="Text Box 3">
            <a:extLst>
              <a:ext uri="{FF2B5EF4-FFF2-40B4-BE49-F238E27FC236}">
                <a16:creationId xmlns:a16="http://schemas.microsoft.com/office/drawing/2014/main" id="{D9C090A1-6D3E-68EB-EB64-1FB6C3036423}"/>
              </a:ext>
            </a:extLst>
          </p:cNvPr>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3" name="Text Box 3">
            <a:extLst>
              <a:ext uri="{FF2B5EF4-FFF2-40B4-BE49-F238E27FC236}">
                <a16:creationId xmlns:a16="http://schemas.microsoft.com/office/drawing/2014/main" id="{481B87FD-ECD8-C44B-D4EF-56A4DFB2C610}"/>
              </a:ext>
            </a:extLst>
          </p:cNvPr>
          <p:cNvSpPr txBox="1">
            <a:spLocks noChangeArrowheads="1"/>
          </p:cNvSpPr>
          <p:nvPr/>
        </p:nvSpPr>
        <p:spPr bwMode="auto">
          <a:xfrm>
            <a:off x="0" y="4188589"/>
            <a:ext cx="3486150" cy="2246769"/>
          </a:xfrm>
          <a:prstGeom prst="rect">
            <a:avLst/>
          </a:prstGeom>
          <a:noFill/>
          <a:ln w="9525">
            <a:noFill/>
            <a:miter lim="800000"/>
            <a:headEnd/>
            <a:tailEnd/>
          </a:ln>
          <a:effectLst/>
        </p:spPr>
        <p:txBody>
          <a:bodyPr wrap="square">
            <a:spAutoFit/>
          </a:bodyPr>
          <a:lstStyle/>
          <a:p>
            <a:pPr>
              <a:defRPr/>
            </a:pPr>
            <a:r>
              <a:rPr lang="en-GB" sz="2000" dirty="0">
                <a:solidFill>
                  <a:srgbClr val="FFFF00"/>
                </a:solidFill>
                <a:effectLst>
                  <a:outerShdw blurRad="38100" dist="38100" dir="2700000" algn="tl">
                    <a:srgbClr val="000000"/>
                  </a:outerShdw>
                </a:effectLst>
                <a:latin typeface="Calibri" pitchFamily="34" charset="0"/>
                <a:sym typeface="Wingdings" pitchFamily="2" charset="2"/>
              </a:rPr>
              <a:t>Why to relate these fast Tp changes to unrealistic temperature variations rather than more likely changes in the mantle source compositions (e.g., volatile contents, but non only)?</a:t>
            </a:r>
          </a:p>
        </p:txBody>
      </p:sp>
      <p:sp>
        <p:nvSpPr>
          <p:cNvPr id="4" name="Text Box 4">
            <a:extLst>
              <a:ext uri="{FF2B5EF4-FFF2-40B4-BE49-F238E27FC236}">
                <a16:creationId xmlns:a16="http://schemas.microsoft.com/office/drawing/2014/main" id="{F6C2B1EB-EB09-BB71-BFA4-80BF7C6D8A8B}"/>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663277" y="788194"/>
            <a:ext cx="5242598" cy="4384864"/>
          </a:xfrm>
          <a:prstGeom prst="rect">
            <a:avLst/>
          </a:prstGeom>
          <a:noFill/>
          <a:ln w="9525">
            <a:noFill/>
            <a:miter lim="800000"/>
            <a:headEnd/>
            <a:tailEnd/>
          </a:ln>
        </p:spPr>
      </p:pic>
      <p:sp>
        <p:nvSpPr>
          <p:cNvPr id="18" name="CasellaDiTesto 17"/>
          <p:cNvSpPr txBox="1"/>
          <p:nvPr/>
        </p:nvSpPr>
        <p:spPr>
          <a:xfrm>
            <a:off x="1" y="5232400"/>
            <a:ext cx="9144000" cy="1615827"/>
          </a:xfrm>
          <a:prstGeom prst="rect">
            <a:avLst/>
          </a:prstGeom>
          <a:solidFill>
            <a:schemeClr val="tx1"/>
          </a:solidFill>
        </p:spPr>
        <p:txBody>
          <a:bodyPr wrap="square" rtlCol="0">
            <a:spAutoFit/>
          </a:bodyPr>
          <a:lstStyle/>
          <a:p>
            <a:pPr algn="ctr">
              <a:spcAft>
                <a:spcPts val="600"/>
              </a:spcAft>
            </a:pPr>
            <a:r>
              <a:rPr lang="en-US" sz="2000" b="1" dirty="0">
                <a:solidFill>
                  <a:schemeClr val="bg1"/>
                </a:solidFill>
                <a:latin typeface="Calibri" pitchFamily="34" charset="0"/>
              </a:rPr>
              <a:t>Scattered high-viscosity primordial mantle blobs (dark blue) and high-density oceanic crust (green) </a:t>
            </a:r>
            <a:r>
              <a:rPr lang="en-US" sz="2000" b="1" dirty="0">
                <a:solidFill>
                  <a:srgbClr val="FFFF00"/>
                </a:solidFill>
                <a:latin typeface="Calibri" pitchFamily="34" charset="0"/>
              </a:rPr>
              <a:t>are assumed</a:t>
            </a:r>
            <a:r>
              <a:rPr lang="en-US" sz="2000" b="1" dirty="0">
                <a:solidFill>
                  <a:schemeClr val="bg1"/>
                </a:solidFill>
                <a:latin typeface="Calibri" pitchFamily="34" charset="0"/>
              </a:rPr>
              <a:t> to be distributed in the deep lower mantle.</a:t>
            </a:r>
          </a:p>
          <a:p>
            <a:pPr algn="ctr"/>
            <a:r>
              <a:rPr lang="en-US" dirty="0">
                <a:solidFill>
                  <a:schemeClr val="bg1"/>
                </a:solidFill>
                <a:latin typeface="Calibri" pitchFamily="34" charset="0"/>
              </a:rPr>
              <a:t>The high-viscosity primordial mantle materials </a:t>
            </a:r>
            <a:r>
              <a:rPr lang="en-US" dirty="0">
                <a:solidFill>
                  <a:srgbClr val="FFFF00"/>
                </a:solidFill>
                <a:latin typeface="Calibri" pitchFamily="34" charset="0"/>
              </a:rPr>
              <a:t>is assumed</a:t>
            </a:r>
            <a:r>
              <a:rPr lang="en-US" dirty="0">
                <a:solidFill>
                  <a:schemeClr val="bg1"/>
                </a:solidFill>
                <a:latin typeface="Calibri" pitchFamily="34" charset="0"/>
              </a:rPr>
              <a:t> to significantly increase the temperature of the mantle plume, while the high-density recycled oceanic crust reduces it.</a:t>
            </a:r>
          </a:p>
          <a:p>
            <a:pPr algn="ctr"/>
            <a:r>
              <a:rPr lang="en-US" dirty="0">
                <a:solidFill>
                  <a:schemeClr val="bg1"/>
                </a:solidFill>
                <a:latin typeface="Calibri" pitchFamily="34" charset="0"/>
              </a:rPr>
              <a:t>Thus, chemical heterogeneities </a:t>
            </a:r>
            <a:r>
              <a:rPr lang="en-US" dirty="0">
                <a:solidFill>
                  <a:srgbClr val="FFFF00"/>
                </a:solidFill>
                <a:latin typeface="Calibri" pitchFamily="34" charset="0"/>
              </a:rPr>
              <a:t>are assumed</a:t>
            </a:r>
            <a:r>
              <a:rPr lang="en-US" dirty="0">
                <a:solidFill>
                  <a:schemeClr val="bg1"/>
                </a:solidFill>
                <a:latin typeface="Calibri" pitchFamily="34" charset="0"/>
              </a:rPr>
              <a:t> to regulate the volcanic activities.</a:t>
            </a:r>
            <a:endParaRPr lang="it-IT" dirty="0">
              <a:solidFill>
                <a:schemeClr val="bg1"/>
              </a:solidFill>
              <a:latin typeface="Calibri" pitchFamily="34" charset="0"/>
            </a:endParaRPr>
          </a:p>
        </p:txBody>
      </p:sp>
      <p:sp>
        <p:nvSpPr>
          <p:cNvPr id="19"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sp>
        <p:nvSpPr>
          <p:cNvPr id="21" name="Text Box 3"/>
          <p:cNvSpPr txBox="1">
            <a:spLocks noChangeArrowheads="1"/>
          </p:cNvSpPr>
          <p:nvPr/>
        </p:nvSpPr>
        <p:spPr bwMode="auto">
          <a:xfrm>
            <a:off x="7327900" y="38100"/>
            <a:ext cx="1816100" cy="738664"/>
          </a:xfrm>
          <a:prstGeom prst="rect">
            <a:avLst/>
          </a:prstGeom>
          <a:noFill/>
          <a:ln w="9525">
            <a:noFill/>
            <a:miter lim="800000"/>
            <a:headEnd/>
            <a:tailEnd/>
          </a:ln>
          <a:effectLst/>
        </p:spPr>
        <p:txBody>
          <a:bodyPr wrap="square">
            <a:spAutoFit/>
          </a:bodyPr>
          <a:lstStyle/>
          <a:p>
            <a:pPr algn="ctr">
              <a:defRPr/>
            </a:pPr>
            <a:r>
              <a:rPr lang="en-GB" sz="1400" dirty="0">
                <a:solidFill>
                  <a:schemeClr val="bg1"/>
                </a:solidFill>
                <a:effectLst/>
                <a:latin typeface="Calibri" pitchFamily="34" charset="0"/>
                <a:cs typeface="Calibri" panose="020F0502020204030204" pitchFamily="34" charset="0"/>
                <a:sym typeface="Wingdings" pitchFamily="2" charset="2"/>
              </a:rPr>
              <a:t>Liu et al., 2023 (</a:t>
            </a:r>
            <a:r>
              <a:rPr lang="it-IT" sz="1400" dirty="0" err="1">
                <a:solidFill>
                  <a:schemeClr val="bg1"/>
                </a:solidFill>
                <a:effectLst/>
                <a:latin typeface="Calibri" pitchFamily="34" charset="0"/>
                <a:cs typeface="Calibri" panose="020F0502020204030204" pitchFamily="34" charset="0"/>
                <a:sym typeface="Wingdings" pitchFamily="2" charset="2"/>
              </a:rPr>
              <a:t>Earth</a:t>
            </a:r>
            <a:r>
              <a:rPr lang="it-IT" sz="1400" dirty="0">
                <a:solidFill>
                  <a:schemeClr val="bg1"/>
                </a:solidFill>
                <a:effectLst/>
                <a:latin typeface="Calibri" pitchFamily="34" charset="0"/>
                <a:cs typeface="Calibri" panose="020F0502020204030204" pitchFamily="34" charset="0"/>
                <a:sym typeface="Wingdings" pitchFamily="2" charset="2"/>
              </a:rPr>
              <a:t> </a:t>
            </a:r>
            <a:r>
              <a:rPr lang="it-IT" sz="1400" dirty="0" err="1">
                <a:solidFill>
                  <a:schemeClr val="bg1"/>
                </a:solidFill>
                <a:effectLst/>
                <a:latin typeface="Calibri" pitchFamily="34" charset="0"/>
                <a:cs typeface="Calibri" panose="020F0502020204030204" pitchFamily="34" charset="0"/>
                <a:sym typeface="Wingdings" pitchFamily="2" charset="2"/>
              </a:rPr>
              <a:t>Planet</a:t>
            </a:r>
            <a:r>
              <a:rPr lang="it-IT" sz="1400" dirty="0">
                <a:solidFill>
                  <a:schemeClr val="bg1"/>
                </a:solidFill>
                <a:effectLst/>
                <a:latin typeface="Calibri" pitchFamily="34" charset="0"/>
                <a:cs typeface="Calibri" panose="020F0502020204030204" pitchFamily="34" charset="0"/>
                <a:sym typeface="Wingdings" pitchFamily="2" charset="2"/>
              </a:rPr>
              <a:t>. Sci. Lett., 618, 118275</a:t>
            </a:r>
            <a:r>
              <a:rPr lang="it-IT" sz="1400" dirty="0">
                <a:solidFill>
                  <a:schemeClr val="bg1"/>
                </a:solidFill>
                <a:effectLst/>
                <a:latin typeface="Calibri" panose="020F0502020204030204" pitchFamily="34" charset="0"/>
                <a:cs typeface="Calibri" panose="020F0502020204030204" pitchFamily="34" charset="0"/>
              </a:rPr>
              <a:t>)</a:t>
            </a:r>
            <a:r>
              <a:rPr lang="en-GB" sz="1400" dirty="0">
                <a:solidFill>
                  <a:schemeClr val="bg1"/>
                </a:solidFill>
                <a:effectLst/>
                <a:latin typeface="Calibri" pitchFamily="34" charset="0"/>
                <a:cs typeface="Calibri" panose="020F0502020204030204" pitchFamily="34" charset="0"/>
                <a:sym typeface="Wingdings" pitchFamily="2" charset="2"/>
              </a:rPr>
              <a:t> </a:t>
            </a:r>
          </a:p>
        </p:txBody>
      </p:sp>
      <p:sp>
        <p:nvSpPr>
          <p:cNvPr id="2" name="Text Box 3">
            <a:extLst>
              <a:ext uri="{FF2B5EF4-FFF2-40B4-BE49-F238E27FC236}">
                <a16:creationId xmlns:a16="http://schemas.microsoft.com/office/drawing/2014/main" id="{AD43E65B-ADBB-6B12-1C16-B5402938078B}"/>
              </a:ext>
            </a:extLst>
          </p:cNvPr>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3" name="Text Box 4">
            <a:extLst>
              <a:ext uri="{FF2B5EF4-FFF2-40B4-BE49-F238E27FC236}">
                <a16:creationId xmlns:a16="http://schemas.microsoft.com/office/drawing/2014/main" id="{731F9D24-88EA-2BB6-CCE1-5CBBAA77100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bg/>
                                          </p:spTgt>
                                        </p:tgtEl>
                                        <p:attrNameLst>
                                          <p:attrName>style.visibility</p:attrName>
                                        </p:attrNameLst>
                                      </p:cBhvr>
                                      <p:to>
                                        <p:strVal val="visible"/>
                                      </p:to>
                                    </p:set>
                                    <p:animEffect transition="in" filter="fade">
                                      <p:cBhvr>
                                        <p:cTn id="15" dur="500"/>
                                        <p:tgtEl>
                                          <p:spTgt spid="1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2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3451225" y="722313"/>
            <a:ext cx="5664199" cy="6110287"/>
            <a:chOff x="3314700" y="912813"/>
            <a:chExt cx="5664199" cy="6110287"/>
          </a:xfrm>
        </p:grpSpPr>
        <p:sp>
          <p:nvSpPr>
            <p:cNvPr id="18" name="Rettangolo 17"/>
            <p:cNvSpPr/>
            <p:nvPr/>
          </p:nvSpPr>
          <p:spPr bwMode="auto">
            <a:xfrm>
              <a:off x="3314700" y="912813"/>
              <a:ext cx="5664199" cy="60848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19" name="Immagine 18"/>
            <p:cNvPicPr>
              <a:picLocks noChangeAspect="1"/>
            </p:cNvPicPr>
            <p:nvPr/>
          </p:nvPicPr>
          <p:blipFill rotWithShape="1">
            <a:blip r:embed="rId3" cstate="print"/>
            <a:srcRect l="888"/>
            <a:stretch/>
          </p:blipFill>
          <p:spPr>
            <a:xfrm>
              <a:off x="3314700" y="1839501"/>
              <a:ext cx="5664199" cy="5183599"/>
            </a:xfrm>
            <a:prstGeom prst="rect">
              <a:avLst/>
            </a:prstGeom>
          </p:spPr>
        </p:pic>
      </p:grpSp>
      <p:sp>
        <p:nvSpPr>
          <p:cNvPr id="20" name="Text Box 3"/>
          <p:cNvSpPr txBox="1">
            <a:spLocks noChangeArrowheads="1"/>
          </p:cNvSpPr>
          <p:nvPr/>
        </p:nvSpPr>
        <p:spPr bwMode="auto">
          <a:xfrm>
            <a:off x="3826546" y="1052513"/>
            <a:ext cx="5077742" cy="400110"/>
          </a:xfrm>
          <a:prstGeom prst="rect">
            <a:avLst/>
          </a:prstGeom>
          <a:noFill/>
          <a:ln w="9525">
            <a:noFill/>
            <a:miter lim="800000"/>
            <a:headEnd/>
            <a:tailEnd/>
          </a:ln>
          <a:effectLst/>
        </p:spPr>
        <p:txBody>
          <a:bodyPr wrap="square">
            <a:spAutoFit/>
          </a:bodyPr>
          <a:lstStyle/>
          <a:p>
            <a:pPr algn="ctr">
              <a:defRPr/>
            </a:pPr>
            <a:r>
              <a:rPr lang="en-GB" sz="2000" b="1" dirty="0">
                <a:solidFill>
                  <a:schemeClr val="tx1"/>
                </a:solidFill>
                <a:effectLst/>
                <a:latin typeface="Calibri" pitchFamily="34" charset="0"/>
                <a:sym typeface="Wingdings" pitchFamily="2" charset="2"/>
              </a:rPr>
              <a:t>Other estimates of Earth's mantle Tp variation</a:t>
            </a:r>
          </a:p>
        </p:txBody>
      </p:sp>
      <p:sp>
        <p:nvSpPr>
          <p:cNvPr id="21" name="Text Box 3"/>
          <p:cNvSpPr txBox="1">
            <a:spLocks noChangeArrowheads="1"/>
          </p:cNvSpPr>
          <p:nvPr/>
        </p:nvSpPr>
        <p:spPr bwMode="auto">
          <a:xfrm>
            <a:off x="6755320" y="1942180"/>
            <a:ext cx="2148968" cy="523220"/>
          </a:xfrm>
          <a:prstGeom prst="rect">
            <a:avLst/>
          </a:prstGeom>
          <a:noFill/>
          <a:ln w="9525">
            <a:noFill/>
            <a:miter lim="800000"/>
            <a:headEnd/>
            <a:tailEnd/>
          </a:ln>
          <a:effectLst/>
        </p:spPr>
        <p:txBody>
          <a:bodyPr wrap="square">
            <a:spAutoFit/>
          </a:bodyPr>
          <a:lstStyle/>
          <a:p>
            <a:pPr algn="ctr">
              <a:defRPr/>
            </a:pPr>
            <a:r>
              <a:rPr lang="en-GB" sz="1400" dirty="0" err="1">
                <a:solidFill>
                  <a:schemeClr val="tx1"/>
                </a:solidFill>
                <a:effectLst/>
                <a:latin typeface="Calibri" pitchFamily="34" charset="0"/>
                <a:cs typeface="Calibri" panose="020F0502020204030204" pitchFamily="34" charset="0"/>
                <a:sym typeface="Wingdings" pitchFamily="2" charset="2"/>
              </a:rPr>
              <a:t>Seales</a:t>
            </a:r>
            <a:r>
              <a:rPr lang="en-GB" sz="1400" dirty="0">
                <a:solidFill>
                  <a:schemeClr val="tx1"/>
                </a:solidFill>
                <a:effectLst/>
                <a:latin typeface="Calibri" pitchFamily="34" charset="0"/>
                <a:cs typeface="Calibri" panose="020F0502020204030204" pitchFamily="34" charset="0"/>
                <a:sym typeface="Wingdings" pitchFamily="2" charset="2"/>
              </a:rPr>
              <a:t> and </a:t>
            </a:r>
            <a:r>
              <a:rPr lang="en-GB" sz="1400" dirty="0" err="1">
                <a:solidFill>
                  <a:schemeClr val="tx1"/>
                </a:solidFill>
                <a:effectLst/>
                <a:latin typeface="Calibri" pitchFamily="34" charset="0"/>
                <a:cs typeface="Calibri" panose="020F0502020204030204" pitchFamily="34" charset="0"/>
                <a:sym typeface="Wingdings" pitchFamily="2" charset="2"/>
              </a:rPr>
              <a:t>Lenardic</a:t>
            </a:r>
            <a:r>
              <a:rPr lang="en-GB" sz="1400" dirty="0">
                <a:solidFill>
                  <a:schemeClr val="tx1"/>
                </a:solidFill>
                <a:effectLst/>
                <a:latin typeface="Calibri" pitchFamily="34" charset="0"/>
                <a:cs typeface="Calibri" panose="020F0502020204030204" pitchFamily="34" charset="0"/>
                <a:sym typeface="Wingdings" pitchFamily="2" charset="2"/>
              </a:rPr>
              <a:t>, 2011 (G3, 21, </a:t>
            </a:r>
            <a:r>
              <a:rPr lang="it-IT" sz="1400" dirty="0">
                <a:solidFill>
                  <a:schemeClr val="tx1"/>
                </a:solidFill>
                <a:effectLst/>
                <a:latin typeface="Calibri" panose="020F0502020204030204" pitchFamily="34" charset="0"/>
                <a:cs typeface="Calibri" panose="020F0502020204030204" pitchFamily="34" charset="0"/>
              </a:rPr>
              <a:t>e2020GC009106)</a:t>
            </a:r>
            <a:r>
              <a:rPr lang="en-GB" sz="1400" dirty="0">
                <a:solidFill>
                  <a:schemeClr val="tx1"/>
                </a:solidFill>
                <a:effectLst/>
                <a:latin typeface="Calibri" pitchFamily="34" charset="0"/>
                <a:cs typeface="Calibri" panose="020F0502020204030204" pitchFamily="34" charset="0"/>
                <a:sym typeface="Wingdings" pitchFamily="2" charset="2"/>
              </a:rPr>
              <a:t> </a:t>
            </a:r>
          </a:p>
        </p:txBody>
      </p:sp>
      <p:sp>
        <p:nvSpPr>
          <p:cNvPr id="22"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sp>
        <p:nvSpPr>
          <p:cNvPr id="2" name="Text Box 3">
            <a:extLst>
              <a:ext uri="{FF2B5EF4-FFF2-40B4-BE49-F238E27FC236}">
                <a16:creationId xmlns:a16="http://schemas.microsoft.com/office/drawing/2014/main" id="{1E2999AB-DE08-A560-EFFA-2BF972E91E74}"/>
              </a:ext>
            </a:extLst>
          </p:cNvPr>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3" name="Text Box 4">
            <a:extLst>
              <a:ext uri="{FF2B5EF4-FFF2-40B4-BE49-F238E27FC236}">
                <a16:creationId xmlns:a16="http://schemas.microsoft.com/office/drawing/2014/main" id="{6F31A121-0CFB-CC2D-EAA7-5154AC12D2FA}"/>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3350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44A9184-44B0-E77F-09FF-2F224A6892DD}"/>
              </a:ext>
            </a:extLst>
          </p:cNvPr>
          <p:cNvSpPr txBox="1">
            <a:spLocks noChangeArrowheads="1"/>
          </p:cNvSpPr>
          <p:nvPr/>
        </p:nvSpPr>
        <p:spPr bwMode="auto">
          <a:xfrm>
            <a:off x="0" y="2159764"/>
            <a:ext cx="3362325" cy="2031325"/>
          </a:xfrm>
          <a:prstGeom prst="rect">
            <a:avLst/>
          </a:prstGeom>
          <a:noFill/>
          <a:ln w="9525">
            <a:noFill/>
            <a:miter lim="800000"/>
            <a:headEnd/>
            <a:tailEnd/>
          </a:ln>
          <a:effectLst/>
        </p:spPr>
        <p:txBody>
          <a:bodyPr wrap="square">
            <a:spAutoFit/>
          </a:bodyPr>
          <a:lstStyle/>
          <a:p>
            <a:pPr>
              <a:defRPr/>
            </a:pPr>
            <a:r>
              <a:rPr lang="en-GB" dirty="0">
                <a:solidFill>
                  <a:schemeClr val="bg1"/>
                </a:solidFill>
                <a:effectLst>
                  <a:outerShdw blurRad="38100" dist="38100" dir="2700000" algn="tl">
                    <a:srgbClr val="000000"/>
                  </a:outerShdw>
                </a:effectLst>
                <a:latin typeface="Calibri" pitchFamily="34" charset="0"/>
                <a:sym typeface="Wingdings" pitchFamily="2" charset="2"/>
              </a:rPr>
              <a:t>The continuous heat transfer to the surface (through igneous activity) and the continuous cooling of the mantle (through introduction of cold lithologies in subduction settings) has decreased Tp.</a:t>
            </a:r>
          </a:p>
        </p:txBody>
      </p:sp>
      <p:sp>
        <p:nvSpPr>
          <p:cNvPr id="33" name="Text Box 3"/>
          <p:cNvSpPr txBox="1">
            <a:spLocks noChangeArrowheads="1"/>
          </p:cNvSpPr>
          <p:nvPr/>
        </p:nvSpPr>
        <p:spPr bwMode="auto">
          <a:xfrm>
            <a:off x="0" y="794253"/>
            <a:ext cx="3429000" cy="1200329"/>
          </a:xfrm>
          <a:prstGeom prst="rect">
            <a:avLst/>
          </a:prstGeom>
          <a:noFill/>
          <a:ln w="9525">
            <a:noFill/>
            <a:miter lim="800000"/>
            <a:headEnd/>
            <a:tailEnd/>
          </a:ln>
          <a:effectLst/>
        </p:spPr>
        <p:txBody>
          <a:bodyPr wrap="square">
            <a:spAutoFit/>
          </a:bodyPr>
          <a:lstStyle/>
          <a:p>
            <a:pPr algn="ctr">
              <a:defRPr/>
            </a:pPr>
            <a:r>
              <a:rPr lang="en-GB" sz="2400" b="1" dirty="0">
                <a:solidFill>
                  <a:schemeClr val="bg1"/>
                </a:solidFill>
                <a:effectLst>
                  <a:outerShdw blurRad="38100" dist="38100" dir="2700000" algn="tl">
                    <a:srgbClr val="000000"/>
                  </a:outerShdw>
                </a:effectLst>
                <a:latin typeface="Calibri" pitchFamily="34" charset="0"/>
                <a:sym typeface="Wingdings" pitchFamily="2" charset="2"/>
              </a:rPr>
              <a:t>Mantle Tp has varied during the evolution of the Earth.</a:t>
            </a:r>
          </a:p>
        </p:txBody>
      </p:sp>
      <p:sp>
        <p:nvSpPr>
          <p:cNvPr id="3" name="Figura a mano libera 2"/>
          <p:cNvSpPr/>
          <p:nvPr/>
        </p:nvSpPr>
        <p:spPr bwMode="auto">
          <a:xfrm>
            <a:off x="8943641" y="4321342"/>
            <a:ext cx="0" cy="1479884"/>
          </a:xfrm>
          <a:custGeom>
            <a:avLst/>
            <a:gdLst>
              <a:gd name="connsiteX0" fmla="*/ 0 w 36095"/>
              <a:gd name="connsiteY0" fmla="*/ 0 h 1479884"/>
              <a:gd name="connsiteX1" fmla="*/ 0 w 36095"/>
              <a:gd name="connsiteY1" fmla="*/ 0 h 1479884"/>
              <a:gd name="connsiteX2" fmla="*/ 12031 w 36095"/>
              <a:gd name="connsiteY2" fmla="*/ 469232 h 1479884"/>
              <a:gd name="connsiteX3" fmla="*/ 24063 w 36095"/>
              <a:gd name="connsiteY3" fmla="*/ 529390 h 1479884"/>
              <a:gd name="connsiteX4" fmla="*/ 0 w 36095"/>
              <a:gd name="connsiteY4" fmla="*/ 1155032 h 1479884"/>
              <a:gd name="connsiteX5" fmla="*/ 12031 w 36095"/>
              <a:gd name="connsiteY5" fmla="*/ 1359569 h 1479884"/>
              <a:gd name="connsiteX6" fmla="*/ 24063 w 36095"/>
              <a:gd name="connsiteY6" fmla="*/ 1455821 h 1479884"/>
              <a:gd name="connsiteX7" fmla="*/ 0 w 36095"/>
              <a:gd name="connsiteY7" fmla="*/ 1467853 h 1479884"/>
              <a:gd name="connsiteX8" fmla="*/ 36095 w 36095"/>
              <a:gd name="connsiteY8" fmla="*/ 1479884 h 147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95" h="1479884">
                <a:moveTo>
                  <a:pt x="0" y="0"/>
                </a:moveTo>
                <a:lnTo>
                  <a:pt x="0" y="0"/>
                </a:lnTo>
                <a:cubicBezTo>
                  <a:pt x="4010" y="156411"/>
                  <a:pt x="4926" y="312931"/>
                  <a:pt x="12031" y="469232"/>
                </a:cubicBezTo>
                <a:cubicBezTo>
                  <a:pt x="12960" y="489661"/>
                  <a:pt x="24063" y="508940"/>
                  <a:pt x="24063" y="529390"/>
                </a:cubicBezTo>
                <a:cubicBezTo>
                  <a:pt x="24063" y="1010524"/>
                  <a:pt x="35570" y="906032"/>
                  <a:pt x="0" y="1155032"/>
                </a:cubicBezTo>
                <a:cubicBezTo>
                  <a:pt x="4010" y="1223211"/>
                  <a:pt x="6585" y="1291490"/>
                  <a:pt x="12031" y="1359569"/>
                </a:cubicBezTo>
                <a:cubicBezTo>
                  <a:pt x="14609" y="1391800"/>
                  <a:pt x="27633" y="1423685"/>
                  <a:pt x="24063" y="1455821"/>
                </a:cubicBezTo>
                <a:cubicBezTo>
                  <a:pt x="23073" y="1464734"/>
                  <a:pt x="8021" y="1463842"/>
                  <a:pt x="0" y="1467853"/>
                </a:cubicBezTo>
                <a:lnTo>
                  <a:pt x="36095" y="1479884"/>
                </a:lnTo>
              </a:path>
            </a:pathLst>
          </a:custGeom>
          <a:noFill/>
          <a:ln w="38100" cap="flat" cmpd="sng" algn="ctr">
            <a:solidFill>
              <a:srgbClr val="FF0000"/>
            </a:solidFill>
            <a:prstDash val="solid"/>
            <a:round/>
            <a:headEnd type="arrow"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8" name="Text Box 3"/>
          <p:cNvSpPr txBox="1">
            <a:spLocks noChangeArrowheads="1"/>
          </p:cNvSpPr>
          <p:nvPr/>
        </p:nvSpPr>
        <p:spPr bwMode="auto">
          <a:xfrm>
            <a:off x="6898273" y="2644104"/>
            <a:ext cx="2148968" cy="1015663"/>
          </a:xfrm>
          <a:prstGeom prst="rect">
            <a:avLst/>
          </a:prstGeom>
          <a:noFill/>
          <a:ln w="9525">
            <a:noFill/>
            <a:miter lim="800000"/>
            <a:headEnd/>
            <a:tailEnd/>
          </a:ln>
          <a:effectLst/>
        </p:spPr>
        <p:txBody>
          <a:bodyPr wrap="square">
            <a:spAutoFit/>
          </a:bodyPr>
          <a:lstStyle/>
          <a:p>
            <a:pPr algn="ctr">
              <a:defRPr/>
            </a:pPr>
            <a:r>
              <a:rPr lang="en-GB" sz="2000" b="1" dirty="0">
                <a:solidFill>
                  <a:srgbClr val="FF0000"/>
                </a:solidFill>
                <a:effectLst/>
                <a:latin typeface="Calibri" pitchFamily="34" charset="0"/>
                <a:sym typeface="Wingdings" pitchFamily="2" charset="2"/>
              </a:rPr>
              <a:t>Present-day Earth's mantle Tp ~1300-1450 °C</a:t>
            </a:r>
          </a:p>
        </p:txBody>
      </p:sp>
      <p:sp>
        <p:nvSpPr>
          <p:cNvPr id="9" name="Text Box 3"/>
          <p:cNvSpPr txBox="1">
            <a:spLocks noChangeArrowheads="1"/>
          </p:cNvSpPr>
          <p:nvPr/>
        </p:nvSpPr>
        <p:spPr bwMode="auto">
          <a:xfrm>
            <a:off x="4901031" y="5174766"/>
            <a:ext cx="2148968" cy="523220"/>
          </a:xfrm>
          <a:prstGeom prst="rect">
            <a:avLst/>
          </a:prstGeom>
          <a:noFill/>
          <a:ln w="9525">
            <a:noFill/>
            <a:miter lim="800000"/>
            <a:headEnd/>
            <a:tailEnd/>
          </a:ln>
          <a:effectLst/>
        </p:spPr>
        <p:txBody>
          <a:bodyPr wrap="square">
            <a:spAutoFit/>
          </a:bodyPr>
          <a:lstStyle/>
          <a:p>
            <a:pPr algn="ctr">
              <a:defRPr/>
            </a:pPr>
            <a:r>
              <a:rPr lang="en-GB" sz="1400" dirty="0" err="1">
                <a:solidFill>
                  <a:schemeClr val="tx1"/>
                </a:solidFill>
                <a:effectLst/>
                <a:latin typeface="Calibri" pitchFamily="34" charset="0"/>
                <a:cs typeface="Calibri" panose="020F0502020204030204" pitchFamily="34" charset="0"/>
                <a:sym typeface="Wingdings" pitchFamily="2" charset="2"/>
              </a:rPr>
              <a:t>Seales</a:t>
            </a:r>
            <a:r>
              <a:rPr lang="en-GB" sz="1400" dirty="0">
                <a:solidFill>
                  <a:schemeClr val="tx1"/>
                </a:solidFill>
                <a:effectLst/>
                <a:latin typeface="Calibri" pitchFamily="34" charset="0"/>
                <a:cs typeface="Calibri" panose="020F0502020204030204" pitchFamily="34" charset="0"/>
                <a:sym typeface="Wingdings" pitchFamily="2" charset="2"/>
              </a:rPr>
              <a:t> and </a:t>
            </a:r>
            <a:r>
              <a:rPr lang="en-GB" sz="1400" dirty="0" err="1">
                <a:solidFill>
                  <a:schemeClr val="tx1"/>
                </a:solidFill>
                <a:effectLst/>
                <a:latin typeface="Calibri" pitchFamily="34" charset="0"/>
                <a:cs typeface="Calibri" panose="020F0502020204030204" pitchFamily="34" charset="0"/>
                <a:sym typeface="Wingdings" pitchFamily="2" charset="2"/>
              </a:rPr>
              <a:t>Lenardic</a:t>
            </a:r>
            <a:r>
              <a:rPr lang="en-GB" sz="1400" dirty="0">
                <a:solidFill>
                  <a:schemeClr val="tx1"/>
                </a:solidFill>
                <a:effectLst/>
                <a:latin typeface="Calibri" pitchFamily="34" charset="0"/>
                <a:cs typeface="Calibri" panose="020F0502020204030204" pitchFamily="34" charset="0"/>
                <a:sym typeface="Wingdings" pitchFamily="2" charset="2"/>
              </a:rPr>
              <a:t>, 2011 (G3, 21, </a:t>
            </a:r>
            <a:r>
              <a:rPr lang="it-IT" sz="1400" dirty="0">
                <a:solidFill>
                  <a:schemeClr val="tx1"/>
                </a:solidFill>
                <a:effectLst/>
                <a:latin typeface="Calibri" panose="020F0502020204030204" pitchFamily="34" charset="0"/>
                <a:cs typeface="Calibri" panose="020F0502020204030204" pitchFamily="34" charset="0"/>
              </a:rPr>
              <a:t>e2020GC009106)</a:t>
            </a:r>
            <a:r>
              <a:rPr lang="en-GB" sz="1400" dirty="0">
                <a:solidFill>
                  <a:schemeClr val="tx1"/>
                </a:solidFill>
                <a:effectLst/>
                <a:latin typeface="Calibri" pitchFamily="34" charset="0"/>
                <a:cs typeface="Calibri" panose="020F0502020204030204" pitchFamily="34" charset="0"/>
                <a:sym typeface="Wingdings" pitchFamily="2" charset="2"/>
              </a:rPr>
              <a:t> </a:t>
            </a:r>
          </a:p>
        </p:txBody>
      </p:sp>
      <p:grpSp>
        <p:nvGrpSpPr>
          <p:cNvPr id="7" name="Gruppo 6"/>
          <p:cNvGrpSpPr/>
          <p:nvPr/>
        </p:nvGrpSpPr>
        <p:grpSpPr>
          <a:xfrm>
            <a:off x="3451225" y="722313"/>
            <a:ext cx="5664199" cy="6110287"/>
            <a:chOff x="3314700" y="912813"/>
            <a:chExt cx="5664199" cy="6110287"/>
          </a:xfrm>
        </p:grpSpPr>
        <p:sp>
          <p:nvSpPr>
            <p:cNvPr id="5" name="Rettangolo 4"/>
            <p:cNvSpPr/>
            <p:nvPr/>
          </p:nvSpPr>
          <p:spPr bwMode="auto">
            <a:xfrm>
              <a:off x="3314700" y="912813"/>
              <a:ext cx="5664199" cy="60848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4" name="Immagine 3"/>
            <p:cNvPicPr>
              <a:picLocks noChangeAspect="1"/>
            </p:cNvPicPr>
            <p:nvPr/>
          </p:nvPicPr>
          <p:blipFill rotWithShape="1">
            <a:blip r:embed="rId3" cstate="print"/>
            <a:srcRect l="888"/>
            <a:stretch/>
          </p:blipFill>
          <p:spPr>
            <a:xfrm>
              <a:off x="3314700" y="1839501"/>
              <a:ext cx="5664199" cy="5183599"/>
            </a:xfrm>
            <a:prstGeom prst="rect">
              <a:avLst/>
            </a:prstGeom>
          </p:spPr>
        </p:pic>
      </p:grpSp>
      <p:sp>
        <p:nvSpPr>
          <p:cNvPr id="12" name="Text Box 3"/>
          <p:cNvSpPr txBox="1">
            <a:spLocks noChangeArrowheads="1"/>
          </p:cNvSpPr>
          <p:nvPr/>
        </p:nvSpPr>
        <p:spPr bwMode="auto">
          <a:xfrm>
            <a:off x="3826546" y="1052513"/>
            <a:ext cx="5077742" cy="400110"/>
          </a:xfrm>
          <a:prstGeom prst="rect">
            <a:avLst/>
          </a:prstGeom>
          <a:noFill/>
          <a:ln w="9525">
            <a:noFill/>
            <a:miter lim="800000"/>
            <a:headEnd/>
            <a:tailEnd/>
          </a:ln>
          <a:effectLst/>
        </p:spPr>
        <p:txBody>
          <a:bodyPr wrap="square">
            <a:spAutoFit/>
          </a:bodyPr>
          <a:lstStyle/>
          <a:p>
            <a:pPr algn="ctr">
              <a:defRPr/>
            </a:pPr>
            <a:r>
              <a:rPr lang="en-GB" sz="2000" b="1" dirty="0">
                <a:solidFill>
                  <a:schemeClr val="tx1"/>
                </a:solidFill>
                <a:effectLst/>
                <a:latin typeface="Calibri" pitchFamily="34" charset="0"/>
                <a:sym typeface="Wingdings" pitchFamily="2" charset="2"/>
              </a:rPr>
              <a:t>Other estimates of Earth's mantle Tp variation</a:t>
            </a:r>
          </a:p>
        </p:txBody>
      </p:sp>
      <p:sp>
        <p:nvSpPr>
          <p:cNvPr id="13" name="Text Box 3"/>
          <p:cNvSpPr txBox="1">
            <a:spLocks noChangeArrowheads="1"/>
          </p:cNvSpPr>
          <p:nvPr/>
        </p:nvSpPr>
        <p:spPr bwMode="auto">
          <a:xfrm>
            <a:off x="6755320" y="1942180"/>
            <a:ext cx="2148968" cy="523220"/>
          </a:xfrm>
          <a:prstGeom prst="rect">
            <a:avLst/>
          </a:prstGeom>
          <a:noFill/>
          <a:ln w="9525">
            <a:noFill/>
            <a:miter lim="800000"/>
            <a:headEnd/>
            <a:tailEnd/>
          </a:ln>
          <a:effectLst/>
        </p:spPr>
        <p:txBody>
          <a:bodyPr wrap="square">
            <a:spAutoFit/>
          </a:bodyPr>
          <a:lstStyle/>
          <a:p>
            <a:pPr algn="ctr">
              <a:defRPr/>
            </a:pPr>
            <a:r>
              <a:rPr lang="en-GB" sz="1400" dirty="0" err="1">
                <a:solidFill>
                  <a:schemeClr val="tx1"/>
                </a:solidFill>
                <a:effectLst/>
                <a:latin typeface="Calibri" pitchFamily="34" charset="0"/>
                <a:cs typeface="Calibri" panose="020F0502020204030204" pitchFamily="34" charset="0"/>
                <a:sym typeface="Wingdings" pitchFamily="2" charset="2"/>
              </a:rPr>
              <a:t>Seales</a:t>
            </a:r>
            <a:r>
              <a:rPr lang="en-GB" sz="1400" dirty="0">
                <a:solidFill>
                  <a:schemeClr val="tx1"/>
                </a:solidFill>
                <a:effectLst/>
                <a:latin typeface="Calibri" pitchFamily="34" charset="0"/>
                <a:cs typeface="Calibri" panose="020F0502020204030204" pitchFamily="34" charset="0"/>
                <a:sym typeface="Wingdings" pitchFamily="2" charset="2"/>
              </a:rPr>
              <a:t> and </a:t>
            </a:r>
            <a:r>
              <a:rPr lang="en-GB" sz="1400" dirty="0" err="1">
                <a:solidFill>
                  <a:schemeClr val="tx1"/>
                </a:solidFill>
                <a:effectLst/>
                <a:latin typeface="Calibri" pitchFamily="34" charset="0"/>
                <a:cs typeface="Calibri" panose="020F0502020204030204" pitchFamily="34" charset="0"/>
                <a:sym typeface="Wingdings" pitchFamily="2" charset="2"/>
              </a:rPr>
              <a:t>Lenardic</a:t>
            </a:r>
            <a:r>
              <a:rPr lang="en-GB" sz="1400" dirty="0">
                <a:solidFill>
                  <a:schemeClr val="tx1"/>
                </a:solidFill>
                <a:effectLst/>
                <a:latin typeface="Calibri" pitchFamily="34" charset="0"/>
                <a:cs typeface="Calibri" panose="020F0502020204030204" pitchFamily="34" charset="0"/>
                <a:sym typeface="Wingdings" pitchFamily="2" charset="2"/>
              </a:rPr>
              <a:t>, 2011 (G3, 21, </a:t>
            </a:r>
            <a:r>
              <a:rPr lang="it-IT" sz="1400" dirty="0">
                <a:solidFill>
                  <a:schemeClr val="tx1"/>
                </a:solidFill>
                <a:effectLst/>
                <a:latin typeface="Calibri" panose="020F0502020204030204" pitchFamily="34" charset="0"/>
                <a:cs typeface="Calibri" panose="020F0502020204030204" pitchFamily="34" charset="0"/>
              </a:rPr>
              <a:t>e2020GC009106)</a:t>
            </a:r>
            <a:r>
              <a:rPr lang="en-GB" sz="1400" dirty="0">
                <a:solidFill>
                  <a:schemeClr val="tx1"/>
                </a:solidFill>
                <a:effectLst/>
                <a:latin typeface="Calibri" pitchFamily="34" charset="0"/>
                <a:cs typeface="Calibri" panose="020F0502020204030204" pitchFamily="34" charset="0"/>
                <a:sym typeface="Wingdings" pitchFamily="2" charset="2"/>
              </a:rPr>
              <a:t> </a:t>
            </a:r>
          </a:p>
        </p:txBody>
      </p:sp>
      <p:sp>
        <p:nvSpPr>
          <p:cNvPr id="25" name="CasellaDiTesto 24"/>
          <p:cNvSpPr txBox="1"/>
          <p:nvPr/>
        </p:nvSpPr>
        <p:spPr>
          <a:xfrm>
            <a:off x="6298745" y="4269541"/>
            <a:ext cx="2236799" cy="287899"/>
          </a:xfrm>
          <a:prstGeom prst="rect">
            <a:avLst/>
          </a:prstGeom>
          <a:solidFill>
            <a:schemeClr val="bg1"/>
          </a:solidFill>
        </p:spPr>
        <p:txBody>
          <a:bodyPr wrap="square" rtlCol="0">
            <a:spAutoFit/>
          </a:bodyPr>
          <a:lstStyle/>
          <a:p>
            <a:pPr algn="r">
              <a:lnSpc>
                <a:spcPts val="1400"/>
              </a:lnSpc>
            </a:pPr>
            <a:r>
              <a:rPr lang="it-IT" sz="1200" dirty="0">
                <a:solidFill>
                  <a:schemeClr val="tx1"/>
                </a:solidFill>
                <a:effectLst/>
                <a:latin typeface="Calibri" panose="020F0502020204030204" pitchFamily="34" charset="0"/>
                <a:cs typeface="Calibri" panose="020F0502020204030204" pitchFamily="34" charset="0"/>
              </a:rPr>
              <a:t>(</a:t>
            </a:r>
            <a:r>
              <a:rPr lang="it-IT" sz="1200" dirty="0" err="1">
                <a:solidFill>
                  <a:schemeClr val="tx1"/>
                </a:solidFill>
                <a:effectLst/>
                <a:latin typeface="Calibri" panose="020F0502020204030204" pitchFamily="34" charset="0"/>
                <a:cs typeface="Calibri" panose="020F0502020204030204" pitchFamily="34" charset="0"/>
              </a:rPr>
              <a:t>Putirka</a:t>
            </a:r>
            <a:r>
              <a:rPr lang="it-IT" sz="1200" dirty="0">
                <a:solidFill>
                  <a:schemeClr val="tx1"/>
                </a:solidFill>
                <a:effectLst/>
                <a:latin typeface="Calibri" panose="020F0502020204030204" pitchFamily="34" charset="0"/>
                <a:cs typeface="Calibri" panose="020F0502020204030204" pitchFamily="34" charset="0"/>
              </a:rPr>
              <a:t> et al., 2007) </a:t>
            </a:r>
            <a:r>
              <a:rPr lang="it-IT" b="1" dirty="0">
                <a:solidFill>
                  <a:schemeClr val="tx1"/>
                </a:solidFill>
                <a:effectLst/>
                <a:latin typeface="Calibri" panose="020F0502020204030204" pitchFamily="34" charset="0"/>
                <a:cs typeface="Calibri" panose="020F0502020204030204" pitchFamily="34" charset="0"/>
              </a:rPr>
              <a:t>1450 °C</a:t>
            </a:r>
          </a:p>
        </p:txBody>
      </p:sp>
      <p:sp>
        <p:nvSpPr>
          <p:cNvPr id="26" name="CasellaDiTesto 25"/>
          <p:cNvSpPr txBox="1"/>
          <p:nvPr/>
        </p:nvSpPr>
        <p:spPr>
          <a:xfrm>
            <a:off x="5527220" y="3726835"/>
            <a:ext cx="3027376" cy="287899"/>
          </a:xfrm>
          <a:prstGeom prst="rect">
            <a:avLst/>
          </a:prstGeom>
          <a:solidFill>
            <a:schemeClr val="bg1"/>
          </a:solidFill>
        </p:spPr>
        <p:txBody>
          <a:bodyPr wrap="square" rtlCol="0">
            <a:spAutoFit/>
          </a:bodyPr>
          <a:lstStyle/>
          <a:p>
            <a:pPr algn="r">
              <a:lnSpc>
                <a:spcPts val="1400"/>
              </a:lnSpc>
            </a:pPr>
            <a:r>
              <a:rPr lang="it-IT" sz="1200" dirty="0">
                <a:solidFill>
                  <a:schemeClr val="tx1"/>
                </a:solidFill>
                <a:effectLst/>
                <a:latin typeface="Calibri" panose="020F0502020204030204" pitchFamily="34" charset="0"/>
                <a:cs typeface="Calibri" panose="020F0502020204030204" pitchFamily="34" charset="0"/>
              </a:rPr>
              <a:t>Presnall and Gudfinnsson, (2011)  </a:t>
            </a:r>
            <a:r>
              <a:rPr lang="it-IT" b="1" dirty="0">
                <a:solidFill>
                  <a:schemeClr val="tx1"/>
                </a:solidFill>
                <a:effectLst/>
                <a:latin typeface="Calibri" panose="020F0502020204030204" pitchFamily="34" charset="0"/>
                <a:cs typeface="Calibri" panose="020F0502020204030204" pitchFamily="34" charset="0"/>
              </a:rPr>
              <a:t>1500 °C</a:t>
            </a:r>
          </a:p>
        </p:txBody>
      </p:sp>
      <p:sp>
        <p:nvSpPr>
          <p:cNvPr id="23" name="Figura a mano libera 22"/>
          <p:cNvSpPr/>
          <p:nvPr/>
        </p:nvSpPr>
        <p:spPr bwMode="auto">
          <a:xfrm>
            <a:off x="4510768" y="4691743"/>
            <a:ext cx="3374571" cy="1513114"/>
          </a:xfrm>
          <a:custGeom>
            <a:avLst/>
            <a:gdLst>
              <a:gd name="connsiteX0" fmla="*/ 0 w 3374571"/>
              <a:gd name="connsiteY0" fmla="*/ 76200 h 1513114"/>
              <a:gd name="connsiteX1" fmla="*/ 0 w 3374571"/>
              <a:gd name="connsiteY1" fmla="*/ 1513114 h 1513114"/>
              <a:gd name="connsiteX2" fmla="*/ 3374571 w 3374571"/>
              <a:gd name="connsiteY2" fmla="*/ 1502228 h 1513114"/>
              <a:gd name="connsiteX3" fmla="*/ 3233057 w 3374571"/>
              <a:gd name="connsiteY3" fmla="*/ 707571 h 1513114"/>
              <a:gd name="connsiteX4" fmla="*/ 511628 w 3374571"/>
              <a:gd name="connsiteY4" fmla="*/ 0 h 1513114"/>
              <a:gd name="connsiteX5" fmla="*/ 0 w 3374571"/>
              <a:gd name="connsiteY5" fmla="*/ 76200 h 151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1513114">
                <a:moveTo>
                  <a:pt x="0" y="76200"/>
                </a:moveTo>
                <a:lnTo>
                  <a:pt x="0" y="1513114"/>
                </a:lnTo>
                <a:lnTo>
                  <a:pt x="3374571" y="1502228"/>
                </a:lnTo>
                <a:lnTo>
                  <a:pt x="3233057" y="707571"/>
                </a:lnTo>
                <a:lnTo>
                  <a:pt x="511628" y="0"/>
                </a:lnTo>
                <a:lnTo>
                  <a:pt x="0" y="7620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9" name="CasellaDiTesto 18"/>
          <p:cNvSpPr txBox="1"/>
          <p:nvPr/>
        </p:nvSpPr>
        <p:spPr>
          <a:xfrm>
            <a:off x="5841545" y="5877426"/>
            <a:ext cx="2713050" cy="287899"/>
          </a:xfrm>
          <a:prstGeom prst="rect">
            <a:avLst/>
          </a:prstGeom>
          <a:solidFill>
            <a:schemeClr val="bg1"/>
          </a:solidFill>
        </p:spPr>
        <p:txBody>
          <a:bodyPr wrap="square" rtlCol="0">
            <a:spAutoFit/>
          </a:bodyPr>
          <a:lstStyle/>
          <a:p>
            <a:pPr algn="r">
              <a:lnSpc>
                <a:spcPts val="1400"/>
              </a:lnSpc>
            </a:pPr>
            <a:r>
              <a:rPr lang="it-IT" sz="1200" dirty="0">
                <a:solidFill>
                  <a:schemeClr val="tx1"/>
                </a:solidFill>
                <a:effectLst/>
                <a:latin typeface="Calibri" panose="020F0502020204030204" pitchFamily="34" charset="0"/>
                <a:cs typeface="Calibri" panose="020F0502020204030204" pitchFamily="34" charset="0"/>
              </a:rPr>
              <a:t>(</a:t>
            </a:r>
            <a:r>
              <a:rPr lang="it-IT" sz="1200" dirty="0" err="1">
                <a:solidFill>
                  <a:schemeClr val="tx1"/>
                </a:solidFill>
                <a:effectLst/>
                <a:latin typeface="Calibri" panose="020F0502020204030204" pitchFamily="34" charset="0"/>
                <a:cs typeface="Calibri" panose="020F0502020204030204" pitchFamily="34" charset="0"/>
              </a:rPr>
              <a:t>McKenzie</a:t>
            </a:r>
            <a:r>
              <a:rPr lang="it-IT" sz="1200" dirty="0">
                <a:solidFill>
                  <a:schemeClr val="tx1"/>
                </a:solidFill>
                <a:effectLst/>
                <a:latin typeface="Calibri" panose="020F0502020204030204" pitchFamily="34" charset="0"/>
                <a:cs typeface="Calibri" panose="020F0502020204030204" pitchFamily="34" charset="0"/>
              </a:rPr>
              <a:t> and Bickle, 1988) </a:t>
            </a:r>
            <a:r>
              <a:rPr lang="it-IT" b="1" dirty="0">
                <a:solidFill>
                  <a:schemeClr val="tx1"/>
                </a:solidFill>
                <a:effectLst/>
                <a:latin typeface="Calibri" panose="020F0502020204030204" pitchFamily="34" charset="0"/>
                <a:cs typeface="Calibri" panose="020F0502020204030204" pitchFamily="34" charset="0"/>
              </a:rPr>
              <a:t>1280 °C</a:t>
            </a:r>
          </a:p>
        </p:txBody>
      </p:sp>
      <p:sp>
        <p:nvSpPr>
          <p:cNvPr id="24" name="CasellaDiTesto 23"/>
          <p:cNvSpPr txBox="1"/>
          <p:nvPr/>
        </p:nvSpPr>
        <p:spPr>
          <a:xfrm>
            <a:off x="5927271" y="5524998"/>
            <a:ext cx="2627324" cy="287899"/>
          </a:xfrm>
          <a:prstGeom prst="rect">
            <a:avLst/>
          </a:prstGeom>
          <a:solidFill>
            <a:schemeClr val="bg1"/>
          </a:solidFill>
        </p:spPr>
        <p:txBody>
          <a:bodyPr wrap="square" rtlCol="0">
            <a:spAutoFit/>
          </a:bodyPr>
          <a:lstStyle/>
          <a:p>
            <a:pPr algn="r">
              <a:lnSpc>
                <a:spcPts val="1400"/>
              </a:lnSpc>
            </a:pPr>
            <a:r>
              <a:rPr lang="it-IT" sz="1100" dirty="0">
                <a:solidFill>
                  <a:schemeClr val="tx1"/>
                </a:solidFill>
                <a:effectLst/>
                <a:latin typeface="Calibri" panose="020F0502020204030204" pitchFamily="34" charset="0"/>
                <a:cs typeface="Calibri" panose="020F0502020204030204" pitchFamily="34" charset="0"/>
              </a:rPr>
              <a:t>(Green et al., 2001) </a:t>
            </a:r>
            <a:r>
              <a:rPr lang="it-IT" b="1" dirty="0">
                <a:solidFill>
                  <a:schemeClr val="tx1"/>
                </a:solidFill>
                <a:effectLst/>
                <a:latin typeface="Calibri" panose="020F0502020204030204" pitchFamily="34" charset="0"/>
                <a:cs typeface="Calibri" panose="020F0502020204030204" pitchFamily="34" charset="0"/>
              </a:rPr>
              <a:t>1315 °C</a:t>
            </a:r>
            <a:endParaRPr lang="it-IT" sz="1200" dirty="0">
              <a:solidFill>
                <a:schemeClr val="tx1"/>
              </a:solidFill>
              <a:effectLst/>
              <a:latin typeface="Calibri" panose="020F0502020204030204" pitchFamily="34" charset="0"/>
              <a:cs typeface="Calibri" panose="020F0502020204030204" pitchFamily="34" charset="0"/>
            </a:endParaRPr>
          </a:p>
        </p:txBody>
      </p:sp>
      <p:cxnSp>
        <p:nvCxnSpPr>
          <p:cNvPr id="18" name="Connettore 1 17"/>
          <p:cNvCxnSpPr/>
          <p:nvPr/>
        </p:nvCxnSpPr>
        <p:spPr bwMode="auto">
          <a:xfrm flipH="1">
            <a:off x="8524875" y="5969029"/>
            <a:ext cx="432000" cy="0"/>
          </a:xfrm>
          <a:prstGeom prst="line">
            <a:avLst/>
          </a:prstGeom>
          <a:noFill/>
          <a:ln w="28575" cap="flat" cmpd="sng" algn="ctr">
            <a:solidFill>
              <a:srgbClr val="FF0000"/>
            </a:solidFill>
            <a:prstDash val="solid"/>
            <a:round/>
            <a:headEnd type="none" w="med" len="med"/>
            <a:tailEnd type="arrow" w="med" len="med"/>
          </a:ln>
          <a:effectLst>
            <a:outerShdw blurRad="50800" dist="38100" dir="8100000" algn="tr" rotWithShape="0">
              <a:prstClr val="black">
                <a:alpha val="40000"/>
              </a:prstClr>
            </a:outerShdw>
          </a:effectLst>
        </p:spPr>
      </p:cxnSp>
      <p:sp>
        <p:nvSpPr>
          <p:cNvPr id="10" name="Stella a 5 punte 9"/>
          <p:cNvSpPr/>
          <p:nvPr/>
        </p:nvSpPr>
        <p:spPr bwMode="auto">
          <a:xfrm>
            <a:off x="8864757" y="5826154"/>
            <a:ext cx="252000" cy="252000"/>
          </a:xfrm>
          <a:prstGeom prst="star5">
            <a:avLst/>
          </a:prstGeom>
          <a:solidFill>
            <a:srgbClr val="FF0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21" name="Connettore 1 20"/>
          <p:cNvCxnSpPr/>
          <p:nvPr/>
        </p:nvCxnSpPr>
        <p:spPr bwMode="auto">
          <a:xfrm flipH="1">
            <a:off x="8524875" y="4368800"/>
            <a:ext cx="432000" cy="0"/>
          </a:xfrm>
          <a:prstGeom prst="line">
            <a:avLst/>
          </a:prstGeom>
          <a:noFill/>
          <a:ln w="28575" cap="flat" cmpd="sng" algn="ctr">
            <a:solidFill>
              <a:srgbClr val="FFC000"/>
            </a:solidFill>
            <a:prstDash val="solid"/>
            <a:round/>
            <a:headEnd type="none" w="med" len="med"/>
            <a:tailEnd type="arrow" w="med" len="med"/>
          </a:ln>
          <a:effectLst>
            <a:outerShdw blurRad="50800" dist="38100" dir="8100000" algn="tr" rotWithShape="0">
              <a:prstClr val="black">
                <a:alpha val="40000"/>
              </a:prstClr>
            </a:outerShdw>
          </a:effectLst>
        </p:spPr>
      </p:cxnSp>
      <p:cxnSp>
        <p:nvCxnSpPr>
          <p:cNvPr id="22" name="Connettore 1 21"/>
          <p:cNvCxnSpPr/>
          <p:nvPr/>
        </p:nvCxnSpPr>
        <p:spPr bwMode="auto">
          <a:xfrm flipH="1">
            <a:off x="8524875" y="3829050"/>
            <a:ext cx="432000" cy="0"/>
          </a:xfrm>
          <a:prstGeom prst="line">
            <a:avLst/>
          </a:prstGeom>
          <a:noFill/>
          <a:ln w="28575" cap="flat" cmpd="sng" algn="ctr">
            <a:solidFill>
              <a:srgbClr val="FFFF00"/>
            </a:solidFill>
            <a:prstDash val="solid"/>
            <a:round/>
            <a:headEnd type="none" w="med" len="med"/>
            <a:tailEnd type="arrow" w="med" len="med"/>
          </a:ln>
          <a:effectLst>
            <a:outerShdw blurRad="50800" dist="38100" dir="8100000" algn="tr" rotWithShape="0">
              <a:prstClr val="black">
                <a:alpha val="40000"/>
              </a:prstClr>
            </a:outerShdw>
          </a:effectLst>
        </p:spPr>
      </p:cxnSp>
      <p:sp>
        <p:nvSpPr>
          <p:cNvPr id="16" name="Stella a 5 punte 15"/>
          <p:cNvSpPr/>
          <p:nvPr/>
        </p:nvSpPr>
        <p:spPr bwMode="auto">
          <a:xfrm>
            <a:off x="8864757" y="4244240"/>
            <a:ext cx="252000" cy="252000"/>
          </a:xfrm>
          <a:prstGeom prst="star5">
            <a:avLst/>
          </a:prstGeom>
          <a:solidFill>
            <a:srgbClr val="FFC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17" name="Stella a 5 punte 16"/>
          <p:cNvSpPr/>
          <p:nvPr/>
        </p:nvSpPr>
        <p:spPr bwMode="auto">
          <a:xfrm>
            <a:off x="8864757" y="3700316"/>
            <a:ext cx="252000" cy="252000"/>
          </a:xfrm>
          <a:prstGeom prst="star5">
            <a:avLst/>
          </a:prstGeom>
          <a:solidFill>
            <a:srgbClr val="FFFF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cxnSp>
        <p:nvCxnSpPr>
          <p:cNvPr id="20" name="Connettore 1 19"/>
          <p:cNvCxnSpPr/>
          <p:nvPr/>
        </p:nvCxnSpPr>
        <p:spPr bwMode="auto">
          <a:xfrm flipH="1">
            <a:off x="8524875" y="5635625"/>
            <a:ext cx="432000" cy="0"/>
          </a:xfrm>
          <a:prstGeom prst="line">
            <a:avLst/>
          </a:prstGeom>
          <a:noFill/>
          <a:ln w="28575" cap="flat" cmpd="sng" algn="ctr">
            <a:solidFill>
              <a:srgbClr val="FF6600"/>
            </a:solidFill>
            <a:prstDash val="solid"/>
            <a:round/>
            <a:headEnd type="none" w="med" len="med"/>
            <a:tailEnd type="arrow" w="med" len="med"/>
          </a:ln>
          <a:effectLst>
            <a:outerShdw blurRad="50800" dist="38100" dir="8100000" algn="tr" rotWithShape="0">
              <a:prstClr val="black">
                <a:alpha val="40000"/>
              </a:prstClr>
            </a:outerShdw>
          </a:effectLst>
        </p:spPr>
      </p:cxnSp>
      <p:sp>
        <p:nvSpPr>
          <p:cNvPr id="15" name="Stella a 5 punte 14"/>
          <p:cNvSpPr/>
          <p:nvPr/>
        </p:nvSpPr>
        <p:spPr bwMode="auto">
          <a:xfrm>
            <a:off x="8864757" y="5496426"/>
            <a:ext cx="252000" cy="252000"/>
          </a:xfrm>
          <a:prstGeom prst="star5">
            <a:avLst/>
          </a:prstGeom>
          <a:solidFill>
            <a:srgbClr val="FF66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9" name="Rettangolo 28"/>
          <p:cNvSpPr/>
          <p:nvPr/>
        </p:nvSpPr>
        <p:spPr bwMode="auto">
          <a:xfrm>
            <a:off x="0" y="794253"/>
            <a:ext cx="3385878" cy="606374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pic>
        <p:nvPicPr>
          <p:cNvPr id="27" name="Immagine 26"/>
          <p:cNvPicPr>
            <a:picLocks noChangeAspect="1"/>
          </p:cNvPicPr>
          <p:nvPr/>
        </p:nvPicPr>
        <p:blipFill rotWithShape="1">
          <a:blip r:embed="rId4" cstate="print">
            <a:extLst>
              <a:ext uri="{28A0092B-C50C-407E-A947-70E740481C1C}">
                <a14:useLocalDpi xmlns:a14="http://schemas.microsoft.com/office/drawing/2010/main" val="0"/>
              </a:ext>
            </a:extLst>
          </a:blip>
          <a:srcRect l="12658" t="28431" r="25273"/>
          <a:stretch/>
        </p:blipFill>
        <p:spPr>
          <a:xfrm>
            <a:off x="14034" y="3105936"/>
            <a:ext cx="4380818" cy="3757986"/>
          </a:xfrm>
          <a:prstGeom prst="rect">
            <a:avLst/>
          </a:prstGeom>
        </p:spPr>
      </p:pic>
      <p:sp>
        <p:nvSpPr>
          <p:cNvPr id="31" name="Text Box 3"/>
          <p:cNvSpPr txBox="1">
            <a:spLocks noChangeArrowheads="1"/>
          </p:cNvSpPr>
          <p:nvPr/>
        </p:nvSpPr>
        <p:spPr bwMode="auto">
          <a:xfrm>
            <a:off x="328240" y="1335149"/>
            <a:ext cx="2743434" cy="1569660"/>
          </a:xfrm>
          <a:prstGeom prst="rect">
            <a:avLst/>
          </a:prstGeom>
          <a:noFill/>
          <a:ln w="9525">
            <a:noFill/>
            <a:miter lim="800000"/>
            <a:headEnd/>
            <a:tailEnd/>
          </a:ln>
          <a:effectLst/>
        </p:spPr>
        <p:txBody>
          <a:bodyPr wrap="square">
            <a:spAutoFit/>
          </a:bodyPr>
          <a:lstStyle/>
          <a:p>
            <a:pPr algn="ctr">
              <a:defRPr/>
            </a:pPr>
            <a:r>
              <a:rPr lang="en-GB" sz="3200" b="1" dirty="0">
                <a:solidFill>
                  <a:schemeClr val="bg1"/>
                </a:solidFill>
                <a:effectLst>
                  <a:outerShdw blurRad="38100" dist="38100" dir="2700000" algn="tl">
                    <a:srgbClr val="000000"/>
                  </a:outerShdw>
                </a:effectLst>
                <a:latin typeface="Calibri" pitchFamily="34" charset="0"/>
                <a:sym typeface="Wingdings" pitchFamily="2" charset="2"/>
              </a:rPr>
              <a:t>Again: what is "</a:t>
            </a:r>
            <a:r>
              <a:rPr lang="en-GB" sz="3200" b="1" dirty="0">
                <a:solidFill>
                  <a:srgbClr val="0066FF"/>
                </a:solidFill>
                <a:effectLst>
                  <a:outerShdw blurRad="38100" dist="38100" dir="2700000" algn="tl">
                    <a:srgbClr val="000000"/>
                  </a:outerShdw>
                </a:effectLst>
                <a:latin typeface="Calibri" pitchFamily="34" charset="0"/>
                <a:sym typeface="Wingdings" pitchFamily="2" charset="2"/>
              </a:rPr>
              <a:t>normal</a:t>
            </a:r>
            <a:r>
              <a:rPr lang="en-GB" sz="3200" b="1" dirty="0">
                <a:solidFill>
                  <a:schemeClr val="bg1"/>
                </a:solidFill>
                <a:effectLst>
                  <a:outerShdw blurRad="38100" dist="38100" dir="2700000" algn="tl">
                    <a:srgbClr val="000000"/>
                  </a:outerShdw>
                </a:effectLst>
                <a:latin typeface="Calibri" pitchFamily="34" charset="0"/>
                <a:sym typeface="Wingdings" pitchFamily="2" charset="2"/>
              </a:rPr>
              <a:t>"        in the mantle?</a:t>
            </a:r>
          </a:p>
        </p:txBody>
      </p:sp>
      <p:sp>
        <p:nvSpPr>
          <p:cNvPr id="6" name="CasellaDiTesto 5">
            <a:extLst>
              <a:ext uri="{FF2B5EF4-FFF2-40B4-BE49-F238E27FC236}">
                <a16:creationId xmlns:a16="http://schemas.microsoft.com/office/drawing/2014/main" id="{D24EE341-3008-F7F6-B862-EFEDD368B6CE}"/>
              </a:ext>
            </a:extLst>
          </p:cNvPr>
          <p:cNvSpPr txBox="1"/>
          <p:nvPr/>
        </p:nvSpPr>
        <p:spPr>
          <a:xfrm>
            <a:off x="6298745" y="4974391"/>
            <a:ext cx="2236799" cy="287899"/>
          </a:xfrm>
          <a:prstGeom prst="rect">
            <a:avLst/>
          </a:prstGeom>
          <a:solidFill>
            <a:schemeClr val="bg1"/>
          </a:solidFill>
        </p:spPr>
        <p:txBody>
          <a:bodyPr wrap="square" rtlCol="0">
            <a:spAutoFit/>
          </a:bodyPr>
          <a:lstStyle/>
          <a:p>
            <a:pPr algn="r">
              <a:lnSpc>
                <a:spcPts val="1400"/>
              </a:lnSpc>
            </a:pPr>
            <a:r>
              <a:rPr lang="it-IT" sz="1200" dirty="0">
                <a:solidFill>
                  <a:schemeClr val="tx1"/>
                </a:solidFill>
                <a:effectLst/>
                <a:latin typeface="Calibri" panose="020F0502020204030204" pitchFamily="34" charset="0"/>
                <a:cs typeface="Calibri" panose="020F0502020204030204" pitchFamily="34" charset="0"/>
              </a:rPr>
              <a:t>(Bao et al., 2022) </a:t>
            </a:r>
            <a:r>
              <a:rPr lang="it-IT" b="1" dirty="0">
                <a:solidFill>
                  <a:schemeClr val="tx1"/>
                </a:solidFill>
                <a:effectLst/>
                <a:latin typeface="Calibri" panose="020F0502020204030204" pitchFamily="34" charset="0"/>
                <a:cs typeface="Calibri" panose="020F0502020204030204" pitchFamily="34" charset="0"/>
              </a:rPr>
              <a:t>1377 °C</a:t>
            </a:r>
          </a:p>
        </p:txBody>
      </p:sp>
      <p:cxnSp>
        <p:nvCxnSpPr>
          <p:cNvPr id="11" name="Connettore 1 20">
            <a:extLst>
              <a:ext uri="{FF2B5EF4-FFF2-40B4-BE49-F238E27FC236}">
                <a16:creationId xmlns:a16="http://schemas.microsoft.com/office/drawing/2014/main" id="{5A5D8A54-0CB2-55EC-0868-D960162A99FE}"/>
              </a:ext>
            </a:extLst>
          </p:cNvPr>
          <p:cNvCxnSpPr/>
          <p:nvPr/>
        </p:nvCxnSpPr>
        <p:spPr bwMode="auto">
          <a:xfrm flipH="1">
            <a:off x="8524875" y="5073650"/>
            <a:ext cx="432000" cy="0"/>
          </a:xfrm>
          <a:prstGeom prst="line">
            <a:avLst/>
          </a:prstGeom>
          <a:noFill/>
          <a:ln w="28575" cap="flat" cmpd="sng" algn="ctr">
            <a:solidFill>
              <a:srgbClr val="FFC000"/>
            </a:solidFill>
            <a:prstDash val="solid"/>
            <a:round/>
            <a:headEnd type="none" w="med" len="med"/>
            <a:tailEnd type="arrow" w="med" len="med"/>
          </a:ln>
          <a:effectLst>
            <a:outerShdw blurRad="50800" dist="38100" dir="8100000" algn="tr" rotWithShape="0">
              <a:prstClr val="black">
                <a:alpha val="40000"/>
              </a:prstClr>
            </a:outerShdw>
          </a:effectLst>
        </p:spPr>
      </p:cxnSp>
      <p:sp>
        <p:nvSpPr>
          <p:cNvPr id="30" name="Stella a 5 punte 29">
            <a:extLst>
              <a:ext uri="{FF2B5EF4-FFF2-40B4-BE49-F238E27FC236}">
                <a16:creationId xmlns:a16="http://schemas.microsoft.com/office/drawing/2014/main" id="{F3D15A52-CF19-0505-11B5-C6DC3DB3F173}"/>
              </a:ext>
            </a:extLst>
          </p:cNvPr>
          <p:cNvSpPr/>
          <p:nvPr/>
        </p:nvSpPr>
        <p:spPr bwMode="auto">
          <a:xfrm>
            <a:off x="8864757" y="4949090"/>
            <a:ext cx="252000" cy="252000"/>
          </a:xfrm>
          <a:prstGeom prst="star5">
            <a:avLst/>
          </a:prstGeom>
          <a:solidFill>
            <a:srgbClr val="FF99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FFCC00"/>
              </a:solidFill>
              <a:effectLst>
                <a:outerShdw blurRad="38100" dist="38100" dir="2700000" algn="tl">
                  <a:srgbClr val="000000">
                    <a:alpha val="43137"/>
                  </a:srgbClr>
                </a:outerShdw>
              </a:effectLst>
              <a:latin typeface="Comic Sans MS" pitchFamily="66" charset="0"/>
            </a:endParaRPr>
          </a:p>
        </p:txBody>
      </p:sp>
      <p:sp>
        <p:nvSpPr>
          <p:cNvPr id="28" name="CasellaDiTesto 27"/>
          <p:cNvSpPr txBox="1"/>
          <p:nvPr/>
        </p:nvSpPr>
        <p:spPr>
          <a:xfrm>
            <a:off x="4356573" y="4853691"/>
            <a:ext cx="2506543" cy="840230"/>
          </a:xfrm>
          <a:prstGeom prst="rect">
            <a:avLst/>
          </a:prstGeom>
          <a:noFill/>
        </p:spPr>
        <p:txBody>
          <a:bodyPr wrap="square" rtlCol="0">
            <a:spAutoFit/>
          </a:bodyPr>
          <a:lstStyle/>
          <a:p>
            <a:pPr algn="ctr">
              <a:lnSpc>
                <a:spcPct val="90000"/>
              </a:lnSpc>
            </a:pPr>
            <a:r>
              <a:rPr lang="en-GB" b="1" dirty="0">
                <a:solidFill>
                  <a:schemeClr val="tx1"/>
                </a:solidFill>
                <a:effectLst/>
                <a:latin typeface="Calibri" panose="020F0502020204030204" pitchFamily="34" charset="0"/>
                <a:cs typeface="Calibri" panose="020F0502020204030204" pitchFamily="34" charset="0"/>
              </a:rPr>
              <a:t>Estimates of        present-day "</a:t>
            </a:r>
            <a:r>
              <a:rPr lang="en-GB" b="1" dirty="0">
                <a:solidFill>
                  <a:srgbClr val="0066FF"/>
                </a:solidFill>
                <a:effectLst/>
                <a:latin typeface="Calibri" panose="020F0502020204030204" pitchFamily="34" charset="0"/>
                <a:cs typeface="Calibri" panose="020F0502020204030204" pitchFamily="34" charset="0"/>
              </a:rPr>
              <a:t>normal</a:t>
            </a:r>
            <a:r>
              <a:rPr lang="en-GB" b="1" dirty="0">
                <a:solidFill>
                  <a:schemeClr val="tx1"/>
                </a:solidFill>
                <a:effectLst/>
                <a:latin typeface="Calibri" panose="020F0502020204030204" pitchFamily="34" charset="0"/>
                <a:cs typeface="Calibri" panose="020F0502020204030204" pitchFamily="34" charset="0"/>
              </a:rPr>
              <a:t>" sub-lithospheric mantle:</a:t>
            </a:r>
            <a:endParaRPr lang="en-GB" dirty="0">
              <a:solidFill>
                <a:schemeClr val="tx1"/>
              </a:solidFill>
              <a:effectLst/>
              <a:latin typeface="Calibri" panose="020F0502020204030204" pitchFamily="34" charset="0"/>
              <a:cs typeface="Calibri" panose="020F0502020204030204" pitchFamily="34" charset="0"/>
            </a:endParaRPr>
          </a:p>
        </p:txBody>
      </p:sp>
      <p:sp>
        <p:nvSpPr>
          <p:cNvPr id="32" name="Text Box 4">
            <a:extLst>
              <a:ext uri="{FF2B5EF4-FFF2-40B4-BE49-F238E27FC236}">
                <a16:creationId xmlns:a16="http://schemas.microsoft.com/office/drawing/2014/main" id="{E846E01C-B367-35B4-60C2-628B1280AE55}"/>
              </a:ext>
            </a:extLst>
          </p:cNvPr>
          <p:cNvSpPr txBox="1">
            <a:spLocks noChangeArrowheads="1"/>
          </p:cNvSpPr>
          <p:nvPr/>
        </p:nvSpPr>
        <p:spPr bwMode="auto">
          <a:xfrm>
            <a:off x="1651000" y="12700"/>
            <a:ext cx="5842000" cy="823913"/>
          </a:xfrm>
          <a:prstGeom prst="rect">
            <a:avLst/>
          </a:prstGeom>
          <a:noFill/>
          <a:ln w="9525" algn="ctr">
            <a:noFill/>
            <a:miter lim="800000"/>
            <a:headEnd/>
            <a:tailEnd/>
          </a:ln>
          <a:effectLst/>
        </p:spPr>
        <p:txBody>
          <a:bodyPr wrap="square">
            <a:spAutoFit/>
          </a:bodyPr>
          <a:lstStyle/>
          <a:p>
            <a:pPr algn="ctr">
              <a:defRPr/>
            </a:pPr>
            <a:r>
              <a:rPr lang="en-GB" sz="4800" dirty="0">
                <a:solidFill>
                  <a:srgbClr val="FFFF00"/>
                </a:solidFill>
                <a:effectLst>
                  <a:outerShdw blurRad="38100" dist="38100" dir="2700000" algn="tl">
                    <a:srgbClr val="000000"/>
                  </a:outerShdw>
                </a:effectLst>
                <a:latin typeface="Calibri" pitchFamily="34" charset="0"/>
              </a:rPr>
              <a:t>Potential Temperature</a:t>
            </a:r>
          </a:p>
        </p:txBody>
      </p:sp>
    </p:spTree>
    <p:extLst>
      <p:ext uri="{BB962C8B-B14F-4D97-AF65-F5344CB8AC3E}">
        <p14:creationId xmlns:p14="http://schemas.microsoft.com/office/powerpoint/2010/main" val="18207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500"/>
                            </p:stCondLst>
                            <p:childTnLst>
                              <p:par>
                                <p:cTn id="56" presetID="22" presetClass="entr" presetSubtype="2"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right)">
                                      <p:cBhvr>
                                        <p:cTn id="58" dur="500"/>
                                        <p:tgtEl>
                                          <p:spTgt spid="21"/>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500"/>
                            </p:stCondLst>
                            <p:childTnLst>
                              <p:par>
                                <p:cTn id="69" presetID="22" presetClass="entr" presetSubtype="2"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right)">
                                      <p:cBhvr>
                                        <p:cTn id="71" dur="500"/>
                                        <p:tgtEl>
                                          <p:spTgt spid="2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par>
                          <p:cTn id="85" fill="hold">
                            <p:stCondLst>
                              <p:cond delay="1000"/>
                            </p:stCondLst>
                            <p:childTnLst>
                              <p:par>
                                <p:cTn id="86" presetID="10" presetClass="entr" presetSubtype="0" fill="hold" nodeType="afterEffect">
                                  <p:stCondLst>
                                    <p:cond delay="10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3" grpId="0" animBg="1"/>
      <p:bldP spid="19" grpId="0" animBg="1"/>
      <p:bldP spid="24" grpId="0" animBg="1"/>
      <p:bldP spid="10" grpId="0" animBg="1"/>
      <p:bldP spid="16" grpId="0" animBg="1"/>
      <p:bldP spid="17" grpId="0" animBg="1"/>
      <p:bldP spid="15" grpId="0" animBg="1"/>
      <p:bldP spid="29" grpId="0" animBg="1"/>
      <p:bldP spid="31" grpId="0"/>
      <p:bldP spid="6" grpId="0" animBg="1"/>
      <p:bldP spid="30"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3"/>
</p:tagLst>
</file>

<file path=ppt/tags/tag2.xml><?xml version="1.0" encoding="utf-8"?>
<p:tagLst xmlns:a="http://schemas.openxmlformats.org/drawingml/2006/main" xmlns:r="http://schemas.openxmlformats.org/officeDocument/2006/relationships" xmlns:p="http://schemas.openxmlformats.org/presentationml/2006/main">
  <p:tag name="TIMING" val="|0.2|0.3"/>
</p:tagLst>
</file>

<file path=ppt/tags/tag3.xml><?xml version="1.0" encoding="utf-8"?>
<p:tagLst xmlns:a="http://schemas.openxmlformats.org/drawingml/2006/main" xmlns:r="http://schemas.openxmlformats.org/officeDocument/2006/relationships" xmlns:p="http://schemas.openxmlformats.org/presentationml/2006/main">
  <p:tag name="TIMING" val="|0.2|0.3"/>
</p:tagLst>
</file>

<file path=ppt/tags/tag4.xml><?xml version="1.0" encoding="utf-8"?>
<p:tagLst xmlns:a="http://schemas.openxmlformats.org/drawingml/2006/main" xmlns:r="http://schemas.openxmlformats.org/officeDocument/2006/relationships" xmlns:p="http://schemas.openxmlformats.org/presentationml/2006/main">
  <p:tag name="TIMING" val="|0.2|0.3"/>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FFCC00"/>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39719</TotalTime>
  <Words>17517</Words>
  <Application>Microsoft Office PowerPoint</Application>
  <PresentationFormat>Presentazione su schermo (4:3)</PresentationFormat>
  <Paragraphs>2188</Paragraphs>
  <Slides>177</Slides>
  <Notes>177</Notes>
  <HiddenSlides>3</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177</vt:i4>
      </vt:variant>
    </vt:vector>
  </HeadingPairs>
  <TitlesOfParts>
    <vt:vector size="185" baseType="lpstr">
      <vt:lpstr>MS PGothic</vt:lpstr>
      <vt:lpstr>Arial</vt:lpstr>
      <vt:lpstr>Bradley Hand ITC</vt:lpstr>
      <vt:lpstr>Calibri</vt:lpstr>
      <vt:lpstr>Comic Sans MS</vt:lpstr>
      <vt:lpstr>Symbol</vt:lpstr>
      <vt:lpstr>Struttura predefinita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Igneous activity in the Circum-Mediterranean area during the Cenozoic  Michele Lustrino  Dipartimento di Scienze della Terra Università degli Studi di Roma La Sapienza</dc:title>
  <dc:creator>.</dc:creator>
  <cp:lastModifiedBy>Michele Lustrino</cp:lastModifiedBy>
  <cp:revision>1390</cp:revision>
  <dcterms:created xsi:type="dcterms:W3CDTF">2002-09-09T09:17:52Z</dcterms:created>
  <dcterms:modified xsi:type="dcterms:W3CDTF">2025-04-01T07:22:19Z</dcterms:modified>
</cp:coreProperties>
</file>