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90" r:id="rId5"/>
    <p:sldId id="296" r:id="rId6"/>
    <p:sldId id="288" r:id="rId7"/>
    <p:sldId id="289" r:id="rId8"/>
    <p:sldId id="292" r:id="rId9"/>
    <p:sldId id="293" r:id="rId10"/>
    <p:sldId id="294" r:id="rId11"/>
    <p:sldId id="295" r:id="rId12"/>
    <p:sldId id="291" r:id="rId13"/>
    <p:sldId id="285" r:id="rId14"/>
    <p:sldId id="286" r:id="rId15"/>
    <p:sldId id="287" r:id="rId16"/>
    <p:sldId id="272" r:id="rId17"/>
    <p:sldId id="273" r:id="rId18"/>
    <p:sldId id="300" r:id="rId19"/>
    <p:sldId id="301" r:id="rId20"/>
    <p:sldId id="302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57" r:id="rId33"/>
    <p:sldId id="258" r:id="rId34"/>
    <p:sldId id="259" r:id="rId35"/>
    <p:sldId id="260" r:id="rId36"/>
    <p:sldId id="261" r:id="rId37"/>
    <p:sldId id="297" r:id="rId38"/>
    <p:sldId id="298" r:id="rId39"/>
    <p:sldId id="299" r:id="rId4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5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F2DD-D379-4F2D-AE12-08B4737795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0DF0A-BCCC-454C-9CB2-9AEFE20952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1F552-2B7F-4DF0-9655-CAF6BF91250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DBC07-BDD6-4FC3-AD36-935C20CB38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82CD9-F9CE-4AAB-B088-D6F2EE410E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536E6-6A1F-4A7B-9CFF-77184AAEA7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84CFE-DF93-4F30-9527-9AC7123256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FED1A-4511-40FC-AD2B-677D311413E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2A998-B645-47DA-9469-6B6B01A102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84DDC-8620-400C-B968-D35FE19933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80185-1014-41F4-9DB5-B35EF82555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4BB7E6F-5274-490A-9701-7876E293C1A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it-IT" dirty="0" smtClean="0"/>
              <a:t>Psicologia economica </a:t>
            </a:r>
            <a:r>
              <a:rPr lang="it-IT" dirty="0" smtClean="0"/>
              <a:t> </a:t>
            </a:r>
            <a:r>
              <a:rPr lang="it-IT" smtClean="0"/>
              <a:t/>
            </a:r>
            <a:br>
              <a:rPr lang="it-IT" smtClean="0"/>
            </a:br>
            <a:r>
              <a:rPr lang="it-IT" smtClean="0"/>
              <a:t>lezione 7</a:t>
            </a:r>
            <a:endParaRPr lang="it-IT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Fattori motivazionali</a:t>
            </a:r>
          </a:p>
          <a:p>
            <a:pPr eaLnBrk="1" hangingPunct="1"/>
            <a:r>
              <a:rPr lang="it-IT" dirty="0" smtClean="0"/>
              <a:t>Parte III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Studio 2: venditori non proprietari</a:t>
            </a:r>
            <a:endParaRPr lang="it-I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Disegno 2 x 2</a:t>
            </a:r>
          </a:p>
          <a:p>
            <a:r>
              <a:rPr lang="it-IT" dirty="0" smtClean="0"/>
              <a:t>Proprietari vs non proprietari del mug</a:t>
            </a:r>
          </a:p>
          <a:p>
            <a:r>
              <a:rPr lang="it-IT" dirty="0" smtClean="0"/>
              <a:t>Broker di un cliente che avrebbe venduto vs. Broker di un cliente che avrebbe comprato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039476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Brokers proprietari vendono a prezzo più alto di non proprietari (effetto proprietà)</a:t>
            </a:r>
          </a:p>
          <a:p>
            <a:r>
              <a:rPr lang="it-IT" dirty="0" smtClean="0"/>
              <a:t>Nessuna differenza dovuta al tipo di cliente</a:t>
            </a:r>
          </a:p>
          <a:p>
            <a:r>
              <a:rPr lang="it-IT" dirty="0" smtClean="0"/>
              <a:t>Nessuna interazione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5191"/>
            <a:ext cx="6503615" cy="230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22453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503040"/>
          </a:xfrm>
        </p:spPr>
        <p:txBody>
          <a:bodyPr/>
          <a:lstStyle/>
          <a:p>
            <a:r>
              <a:rPr lang="it-IT" sz="3200" dirty="0" smtClean="0"/>
              <a:t>Come il valore di un bene può apparire così diverso a chi vende e chi compra?</a:t>
            </a:r>
            <a:br>
              <a:rPr lang="it-IT" sz="3200" dirty="0" smtClean="0"/>
            </a:br>
            <a:r>
              <a:rPr lang="it-IT" sz="2400" dirty="0"/>
              <a:t>ZIV CARMON &amp; DAN ARIELY 2000</a:t>
            </a:r>
            <a:br>
              <a:rPr lang="it-IT" sz="2400" dirty="0"/>
            </a:br>
            <a:endParaRPr lang="it-IT" sz="24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Sia </a:t>
            </a:r>
            <a:r>
              <a:rPr lang="it-IT" sz="2400" b="1" dirty="0" smtClean="0">
                <a:solidFill>
                  <a:srgbClr val="92D050"/>
                </a:solidFill>
              </a:rPr>
              <a:t>venditore</a:t>
            </a:r>
            <a:r>
              <a:rPr lang="it-IT" sz="2400" dirty="0" smtClean="0"/>
              <a:t> che </a:t>
            </a:r>
            <a:r>
              <a:rPr lang="it-IT" sz="2400" b="1" dirty="0" smtClean="0">
                <a:solidFill>
                  <a:srgbClr val="FFC000"/>
                </a:solidFill>
              </a:rPr>
              <a:t>acquirente</a:t>
            </a:r>
            <a:r>
              <a:rPr lang="it-IT" sz="2400" dirty="0" smtClean="0"/>
              <a:t> si focalizzano su ciò che perderanno (</a:t>
            </a:r>
            <a:r>
              <a:rPr lang="it-IT" sz="2400" b="1" dirty="0" smtClean="0">
                <a:solidFill>
                  <a:srgbClr val="92D050"/>
                </a:solidFill>
              </a:rPr>
              <a:t>denaro</a:t>
            </a:r>
            <a:r>
              <a:rPr lang="it-IT" sz="2400" dirty="0" smtClean="0"/>
              <a:t> vs. </a:t>
            </a:r>
            <a:r>
              <a:rPr lang="it-IT" sz="2400" b="1" dirty="0" smtClean="0">
                <a:solidFill>
                  <a:srgbClr val="FFC000"/>
                </a:solidFill>
              </a:rPr>
              <a:t>oggetto</a:t>
            </a:r>
            <a:r>
              <a:rPr lang="it-IT" sz="2400" dirty="0" smtClean="0"/>
              <a:t>)</a:t>
            </a:r>
          </a:p>
          <a:p>
            <a:r>
              <a:rPr lang="en-US" sz="2400" dirty="0" err="1" smtClean="0"/>
              <a:t>prezzi</a:t>
            </a:r>
            <a:r>
              <a:rPr lang="en-US" sz="2400" dirty="0" smtClean="0"/>
              <a:t> </a:t>
            </a:r>
            <a:r>
              <a:rPr lang="en-US" sz="2400" dirty="0" err="1" smtClean="0"/>
              <a:t>diversi</a:t>
            </a:r>
            <a:r>
              <a:rPr lang="en-US" sz="2400" dirty="0" smtClean="0"/>
              <a:t> </a:t>
            </a:r>
            <a:r>
              <a:rPr lang="en-US" sz="2400" dirty="0" err="1" smtClean="0"/>
              <a:t>perchè</a:t>
            </a:r>
            <a:r>
              <a:rPr lang="en-US" sz="2400" dirty="0" smtClean="0"/>
              <a:t> </a:t>
            </a:r>
            <a:r>
              <a:rPr lang="en-US" sz="2400" dirty="0" err="1" smtClean="0"/>
              <a:t>venditore</a:t>
            </a:r>
            <a:r>
              <a:rPr lang="en-US" sz="2400" dirty="0" smtClean="0"/>
              <a:t> e </a:t>
            </a:r>
            <a:r>
              <a:rPr lang="en-US" sz="2400" dirty="0" err="1" smtClean="0"/>
              <a:t>acquirente</a:t>
            </a:r>
            <a:r>
              <a:rPr lang="en-US" sz="2400" dirty="0" smtClean="0"/>
              <a:t>  </a:t>
            </a:r>
            <a:r>
              <a:rPr lang="en-US" sz="2400" dirty="0" err="1" smtClean="0"/>
              <a:t>prestano</a:t>
            </a:r>
            <a:r>
              <a:rPr lang="en-US" sz="2400" dirty="0" smtClean="0"/>
              <a:t> </a:t>
            </a:r>
            <a:r>
              <a:rPr lang="en-US" sz="2400" dirty="0" err="1" smtClean="0"/>
              <a:t>attenzione</a:t>
            </a:r>
            <a:r>
              <a:rPr lang="en-US" sz="2400" dirty="0" smtClean="0"/>
              <a:t> ad </a:t>
            </a:r>
            <a:r>
              <a:rPr lang="en-US" sz="2400" dirty="0" err="1" smtClean="0"/>
              <a:t>aspetti</a:t>
            </a:r>
            <a:r>
              <a:rPr lang="en-US" sz="2400" dirty="0" smtClean="0"/>
              <a:t> </a:t>
            </a:r>
            <a:r>
              <a:rPr lang="en-US" sz="2400" dirty="0" err="1" smtClean="0"/>
              <a:t>diversi</a:t>
            </a:r>
            <a:r>
              <a:rPr lang="en-US" sz="2400" dirty="0" smtClean="0"/>
              <a:t>  </a:t>
            </a:r>
            <a:r>
              <a:rPr lang="en-US" sz="2400" dirty="0" err="1" smtClean="0"/>
              <a:t>dello</a:t>
            </a:r>
            <a:r>
              <a:rPr lang="en-US" sz="2400" dirty="0" smtClean="0"/>
              <a:t> </a:t>
            </a:r>
            <a:r>
              <a:rPr lang="en-US" sz="2400" dirty="0" err="1" smtClean="0"/>
              <a:t>stesso</a:t>
            </a:r>
            <a:r>
              <a:rPr lang="en-US" sz="2400" dirty="0" smtClean="0"/>
              <a:t> </a:t>
            </a:r>
            <a:r>
              <a:rPr lang="en-US" sz="2400" dirty="0" err="1" smtClean="0"/>
              <a:t>prodotto</a:t>
            </a:r>
            <a:endParaRPr lang="en-US" sz="2400" dirty="0"/>
          </a:p>
          <a:p>
            <a:r>
              <a:rPr lang="en-US" sz="2400" dirty="0" smtClean="0"/>
              <a:t>Range </a:t>
            </a:r>
            <a:r>
              <a:rPr lang="en-US" sz="2400" dirty="0" err="1" smtClean="0"/>
              <a:t>dei</a:t>
            </a:r>
            <a:r>
              <a:rPr lang="en-US" sz="2400" dirty="0" smtClean="0"/>
              <a:t> </a:t>
            </a:r>
            <a:r>
              <a:rPr lang="en-US" sz="2400" dirty="0" err="1" smtClean="0"/>
              <a:t>prezzi</a:t>
            </a:r>
            <a:r>
              <a:rPr lang="en-US" sz="2400" dirty="0" smtClean="0"/>
              <a:t> e mental accounts </a:t>
            </a:r>
            <a:r>
              <a:rPr lang="en-US" sz="2400" dirty="0" err="1" smtClean="0"/>
              <a:t>influezano</a:t>
            </a:r>
            <a:r>
              <a:rPr lang="en-US" sz="2400" dirty="0" smtClean="0"/>
              <a:t> </a:t>
            </a:r>
            <a:r>
              <a:rPr lang="en-US" sz="2400" dirty="0" err="1" smtClean="0"/>
              <a:t>prezzi</a:t>
            </a:r>
            <a:r>
              <a:rPr lang="en-US" sz="2400" dirty="0" smtClean="0"/>
              <a:t> di </a:t>
            </a:r>
            <a:r>
              <a:rPr lang="en-US" sz="2400" dirty="0" err="1" smtClean="0"/>
              <a:t>acquisto</a:t>
            </a:r>
            <a:endParaRPr lang="en-US" sz="2400" dirty="0" smtClean="0"/>
          </a:p>
          <a:p>
            <a:r>
              <a:rPr lang="it-IT" sz="2400" dirty="0" smtClean="0"/>
              <a:t>Variazioni nelle aspettative del piacere ricavabile dal possesso del bene influenzano prezzi di acquisto</a:t>
            </a:r>
          </a:p>
          <a:p>
            <a:r>
              <a:rPr lang="it-IT" sz="2400" dirty="0" smtClean="0"/>
              <a:t>queste ipotesi vengono confermate in 4 studi in cui si vendono/comprano biglietti per partite di basket</a:t>
            </a:r>
            <a:endParaRPr lang="it-IT" sz="2400" dirty="0"/>
          </a:p>
        </p:txBody>
      </p:sp>
    </p:spTree>
    <p:extLst>
      <p:ext uri="{BB962C8B-B14F-4D97-AF65-F5344CB8AC3E}">
        <p14:creationId xmlns="" xmlns:p14="http://schemas.microsoft.com/office/powerpoint/2010/main" val="1593139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Quali sono le strutture neurali che mediano la loss </a:t>
            </a:r>
            <a:r>
              <a:rPr lang="it-IT" dirty="0" err="1" smtClean="0"/>
              <a:t>aversion</a:t>
            </a:r>
            <a:r>
              <a:rPr lang="it-IT" dirty="0" smtClean="0"/>
              <a:t>?</a:t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Martino, </a:t>
            </a:r>
            <a:r>
              <a:rPr lang="it-IT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Camerer</a:t>
            </a:r>
            <a:r>
              <a:rPr lang="it-I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it-IT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Adolphs</a:t>
            </a:r>
            <a:r>
              <a:rPr lang="it-I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(2009)  ipotizzano ruolo di mediazione dell’amigdala in quanto implicata:</a:t>
            </a:r>
          </a:p>
          <a:p>
            <a:pPr lvl="1"/>
            <a:r>
              <a:rPr lang="en-US" dirty="0" err="1" smtClean="0"/>
              <a:t>nell’elaborazione</a:t>
            </a:r>
            <a:r>
              <a:rPr lang="en-US" dirty="0" smtClean="0"/>
              <a:t> di </a:t>
            </a:r>
            <a:r>
              <a:rPr lang="en-US" dirty="0" err="1" smtClean="0"/>
              <a:t>paura</a:t>
            </a:r>
            <a:r>
              <a:rPr lang="en-US" dirty="0" smtClean="0"/>
              <a:t> e </a:t>
            </a:r>
            <a:r>
              <a:rPr lang="en-US" dirty="0" err="1" smtClean="0"/>
              <a:t>minaccia</a:t>
            </a:r>
            <a:endParaRPr lang="en-US" dirty="0" smtClean="0"/>
          </a:p>
          <a:p>
            <a:pPr lvl="1"/>
            <a:r>
              <a:rPr lang="en-US" dirty="0" err="1" smtClean="0">
                <a:ea typeface="+mn-ea"/>
                <a:cs typeface="+mn-cs"/>
              </a:rPr>
              <a:t>nell</a:t>
            </a:r>
            <a:r>
              <a:rPr lang="en-US" dirty="0" smtClean="0">
                <a:ea typeface="+mn-ea"/>
                <a:cs typeface="+mn-cs"/>
              </a:rPr>
              <a:t>’ </a:t>
            </a:r>
            <a:r>
              <a:rPr lang="en-US" dirty="0" err="1" smtClean="0">
                <a:ea typeface="+mn-ea"/>
                <a:cs typeface="+mn-cs"/>
              </a:rPr>
              <a:t>anticipazione</a:t>
            </a:r>
            <a:r>
              <a:rPr lang="en-US" dirty="0" smtClean="0">
                <a:ea typeface="+mn-ea"/>
                <a:cs typeface="+mn-cs"/>
              </a:rPr>
              <a:t> di </a:t>
            </a:r>
            <a:r>
              <a:rPr lang="en-US" dirty="0" err="1" smtClean="0">
                <a:ea typeface="+mn-ea"/>
                <a:cs typeface="+mn-cs"/>
              </a:rPr>
              <a:t>perdita</a:t>
            </a:r>
            <a:r>
              <a:rPr lang="en-US" dirty="0" smtClean="0">
                <a:ea typeface="+mn-ea"/>
                <a:cs typeface="+mn-cs"/>
              </a:rPr>
              <a:t> di </a:t>
            </a:r>
            <a:r>
              <a:rPr lang="en-US" dirty="0" err="1" smtClean="0">
                <a:ea typeface="+mn-ea"/>
                <a:cs typeface="+mn-cs"/>
              </a:rPr>
              <a:t>denaro</a:t>
            </a:r>
            <a:endParaRPr lang="en-US" dirty="0" smtClean="0">
              <a:ea typeface="+mn-ea"/>
              <a:cs typeface="+mn-cs"/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Ruolo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affettivi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err="1" smtClean="0">
                <a:ea typeface="+mn-ea"/>
                <a:cs typeface="+mn-cs"/>
              </a:rPr>
              <a:t>Sensibilità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all’ambiguità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ed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incertezza</a:t>
            </a:r>
            <a:endParaRPr lang="en-US" dirty="0" smtClean="0"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Induce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vigilanza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inibizione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Test dell’ipotesi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Studi con 2 pazienti con lesioni dell’amigdala e 12 individui sani con uguali caratteristiche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inziale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dotazione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 $50 in cash.  </a:t>
            </a:r>
          </a:p>
          <a:p>
            <a:r>
              <a:rPr lang="en-US" dirty="0" smtClean="0"/>
              <a:t>Task : </a:t>
            </a:r>
            <a:r>
              <a:rPr lang="en-US" dirty="0" err="1" smtClean="0"/>
              <a:t>accettare</a:t>
            </a:r>
            <a:r>
              <a:rPr lang="en-US" dirty="0" smtClean="0"/>
              <a:t> o </a:t>
            </a:r>
            <a:r>
              <a:rPr lang="en-US" dirty="0" err="1" smtClean="0"/>
              <a:t>rifiutare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serie</a:t>
            </a:r>
            <a:r>
              <a:rPr lang="en-US" dirty="0" smtClean="0"/>
              <a:t> di </a:t>
            </a:r>
            <a:r>
              <a:rPr lang="en-US" dirty="0" err="1" smtClean="0"/>
              <a:t>giochi</a:t>
            </a:r>
            <a:r>
              <a:rPr lang="en-US" dirty="0" smtClean="0"/>
              <a:t> con </a:t>
            </a:r>
            <a:r>
              <a:rPr lang="en-US" dirty="0" err="1" smtClean="0"/>
              <a:t>uguale</a:t>
            </a:r>
            <a:r>
              <a:rPr lang="en-US" dirty="0" smtClean="0"/>
              <a:t> </a:t>
            </a:r>
            <a:r>
              <a:rPr lang="en-US" dirty="0" err="1" smtClean="0"/>
              <a:t>prob</a:t>
            </a:r>
            <a:r>
              <a:rPr lang="en-US" dirty="0" smtClean="0"/>
              <a:t> di </a:t>
            </a:r>
            <a:r>
              <a:rPr lang="en-US" dirty="0" err="1" smtClean="0"/>
              <a:t>vincere</a:t>
            </a:r>
            <a:r>
              <a:rPr lang="en-US" dirty="0" smtClean="0"/>
              <a:t> o </a:t>
            </a:r>
            <a:r>
              <a:rPr lang="en-US" dirty="0" err="1" smtClean="0"/>
              <a:t>perdere</a:t>
            </a:r>
            <a:r>
              <a:rPr lang="it-IT" dirty="0" smtClean="0"/>
              <a:t> somme di diversa entità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7920880" cy="5301208"/>
          </a:xfrm>
        </p:spPr>
        <p:txBody>
          <a:bodyPr/>
          <a:lstStyle/>
          <a:p>
            <a:r>
              <a:rPr lang="it-IT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Individui con lesioni mostrano:</a:t>
            </a:r>
          </a:p>
          <a:p>
            <a:pPr lvl="1"/>
            <a:r>
              <a:rPr lang="it-IT" dirty="0" smtClean="0"/>
              <a:t>Maggior desiderio di accettare i giochi misti</a:t>
            </a:r>
          </a:p>
          <a:p>
            <a:pPr lvl="1"/>
            <a:r>
              <a:rPr lang="it-IT" dirty="0" smtClean="0"/>
              <a:t> mantenuta sensibilità all’entità del guadagno</a:t>
            </a:r>
            <a:endParaRPr lang="it-IT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dirty="0" smtClean="0"/>
              <a:t> amigdala svolge un ruolo necessario nella loss </a:t>
            </a:r>
            <a:r>
              <a:rPr lang="it-IT" dirty="0" err="1" smtClean="0"/>
              <a:t>aversion</a:t>
            </a:r>
            <a:endParaRPr lang="it-IT" dirty="0" smtClean="0"/>
          </a:p>
          <a:p>
            <a:pPr lvl="1"/>
            <a:r>
              <a:rPr lang="en-US" dirty="0" smtClean="0"/>
              <a:t>A. </a:t>
            </a:r>
            <a:r>
              <a:rPr lang="en-US" dirty="0" err="1" smtClean="0"/>
              <a:t>elabora</a:t>
            </a:r>
            <a:r>
              <a:rPr lang="en-US" dirty="0" smtClean="0"/>
              <a:t> un </a:t>
            </a:r>
            <a:r>
              <a:rPr lang="en-US" dirty="0" err="1" smtClean="0"/>
              <a:t>segnale</a:t>
            </a:r>
            <a:r>
              <a:rPr lang="en-US" dirty="0" smtClean="0"/>
              <a:t> di </a:t>
            </a:r>
            <a:r>
              <a:rPr lang="en-US" dirty="0" err="1" smtClean="0"/>
              <a:t>possibili</a:t>
            </a:r>
            <a:r>
              <a:rPr lang="en-US" dirty="0" smtClean="0"/>
              <a:t> </a:t>
            </a:r>
            <a:r>
              <a:rPr lang="en-US" dirty="0" err="1" smtClean="0"/>
              <a:t>perdite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integrato</a:t>
            </a:r>
            <a:r>
              <a:rPr lang="en-US" dirty="0" smtClean="0"/>
              <a:t> con </a:t>
            </a:r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informazioni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per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guidare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scelta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err="1" smtClean="0">
                <a:ea typeface="+mn-ea"/>
                <a:cs typeface="+mn-cs"/>
              </a:rPr>
              <a:t>Lesione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riduce</a:t>
            </a:r>
            <a:r>
              <a:rPr lang="en-US" dirty="0" smtClean="0">
                <a:ea typeface="+mn-ea"/>
                <a:cs typeface="+mn-cs"/>
              </a:rPr>
              <a:t>/</a:t>
            </a:r>
            <a:r>
              <a:rPr lang="en-US" dirty="0" err="1" smtClean="0">
                <a:ea typeface="+mn-ea"/>
                <a:cs typeface="+mn-cs"/>
              </a:rPr>
              <a:t>elimina</a:t>
            </a:r>
            <a:r>
              <a:rPr lang="en-US" dirty="0" smtClean="0">
                <a:ea typeface="+mn-ea"/>
                <a:cs typeface="+mn-cs"/>
              </a:rPr>
              <a:t> tale </a:t>
            </a:r>
            <a:r>
              <a:rPr lang="en-US" dirty="0" err="1" smtClean="0">
                <a:ea typeface="+mn-ea"/>
                <a:cs typeface="+mn-cs"/>
              </a:rPr>
              <a:t>segnale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inviato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ai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centri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inferiori</a:t>
            </a:r>
            <a:r>
              <a:rPr lang="en-US" dirty="0" smtClean="0">
                <a:ea typeface="+mn-ea"/>
                <a:cs typeface="+mn-cs"/>
              </a:rPr>
              <a:t> (</a:t>
            </a:r>
            <a:r>
              <a:rPr lang="en-US" dirty="0" err="1" smtClean="0">
                <a:ea typeface="+mn-ea"/>
                <a:cs typeface="+mn-cs"/>
              </a:rPr>
              <a:t>striato</a:t>
            </a:r>
            <a:r>
              <a:rPr lang="en-US" dirty="0" smtClean="0">
                <a:ea typeface="+mn-ea"/>
                <a:cs typeface="+mn-cs"/>
              </a:rPr>
              <a:t>) </a:t>
            </a:r>
            <a:r>
              <a:rPr lang="en-US" dirty="0" err="1" smtClean="0">
                <a:ea typeface="+mn-ea"/>
                <a:cs typeface="+mn-cs"/>
              </a:rPr>
              <a:t>che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elaborano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smtClean="0">
                <a:ea typeface="+mn-ea"/>
                <a:cs typeface="+mn-cs"/>
              </a:rPr>
              <a:t>valore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Teoria della dissonanza (TDC)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dirty="0" smtClean="0">
                <a:cs typeface="Times New Roman" pitchFamily="18" charset="0"/>
              </a:rPr>
              <a:t>la consapevolezza della dissonanza cognitiva motiva la persona a cercare di ridurre la dissonanza stessa. </a:t>
            </a:r>
          </a:p>
          <a:p>
            <a:pPr lvl="1" algn="just" eaLnBrk="1" hangingPunct="1"/>
            <a:r>
              <a:rPr lang="it-IT" sz="2400" dirty="0" smtClean="0">
                <a:cs typeface="Times New Roman" pitchFamily="18" charset="0"/>
              </a:rPr>
              <a:t>a)  ridurre la dissonanza e cercare di ottenere uno stato di coerenza cognitiva </a:t>
            </a:r>
          </a:p>
          <a:p>
            <a:pPr lvl="1" algn="just" eaLnBrk="1" hangingPunct="1"/>
            <a:r>
              <a:rPr lang="it-IT" sz="2400" dirty="0" smtClean="0">
                <a:cs typeface="Times New Roman" pitchFamily="18" charset="0"/>
              </a:rPr>
              <a:t>b)  evitare le situazioni e le informazioni che potrebbero accrescerla</a:t>
            </a:r>
          </a:p>
          <a:p>
            <a:pPr eaLnBrk="1" hangingPunct="1"/>
            <a:r>
              <a:rPr lang="it-IT" sz="2800" dirty="0" smtClean="0">
                <a:cs typeface="Times New Roman" pitchFamily="18" charset="0"/>
              </a:rPr>
              <a:t>Utilizzata per spiegare:</a:t>
            </a:r>
          </a:p>
          <a:p>
            <a:pPr lvl="1" algn="just" eaLnBrk="1" hangingPunct="1"/>
            <a:r>
              <a:rPr lang="it-IT" sz="2400" dirty="0" smtClean="0">
                <a:cs typeface="Times New Roman" pitchFamily="18" charset="0"/>
              </a:rPr>
              <a:t> escalation dell’impegno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Teoria della dissonanza (TDC)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TDC contraddice stabilità delle preferenze  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Dopo la scelta:  “esposizione selettiva alle informazioni” che confermano scelta fatta ed evitamento di quelle sconfermanti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Soprattutto se c’è focalizzazione su impegno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TDC e situazioni di accordo forzato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 di ricerca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Argentesi et al 2007: prezzo delle azioni e acquisto di giornali finanziari</a:t>
            </a:r>
          </a:p>
          <a:p>
            <a:pPr lvl="1"/>
            <a:r>
              <a:rPr lang="it-IT" dirty="0" smtClean="0"/>
              <a:t>Osservazioni mensili dal 1978 al 2003</a:t>
            </a:r>
          </a:p>
          <a:p>
            <a:pPr lvl="1"/>
            <a:r>
              <a:rPr lang="it-IT" dirty="0" smtClean="0"/>
              <a:t>Acquisto influenzato da prezzo di azioni: diminuisce quando prezzi scendono per ridurre dissonanza</a:t>
            </a:r>
          </a:p>
        </p:txBody>
      </p:sp>
    </p:spTree>
    <p:extLst>
      <p:ext uri="{BB962C8B-B14F-4D97-AF65-F5344CB8AC3E}">
        <p14:creationId xmlns="" xmlns:p14="http://schemas.microsoft.com/office/powerpoint/2010/main" val="1753257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 neurali della riduzione della dissonanza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Jarcho,Berkman,Lieberman</a:t>
            </a:r>
            <a:r>
              <a:rPr lang="en-US" dirty="0" smtClean="0"/>
              <a:t> 2011</a:t>
            </a:r>
          </a:p>
          <a:p>
            <a:r>
              <a:rPr lang="en-US" dirty="0" err="1" smtClean="0"/>
              <a:t>Aggiustare</a:t>
            </a:r>
            <a:r>
              <a:rPr lang="en-US" dirty="0" smtClean="0"/>
              <a:t> </a:t>
            </a:r>
            <a:r>
              <a:rPr lang="en-US" dirty="0" err="1" smtClean="0"/>
              <a:t>atteggiamento</a:t>
            </a:r>
            <a:r>
              <a:rPr lang="en-US" dirty="0" smtClean="0"/>
              <a:t> </a:t>
            </a:r>
            <a:r>
              <a:rPr lang="en-US" dirty="0" err="1" smtClean="0"/>
              <a:t>dopo</a:t>
            </a:r>
            <a:r>
              <a:rPr lang="en-US" dirty="0" smtClean="0"/>
              <a:t> la </a:t>
            </a:r>
            <a:r>
              <a:rPr lang="en-US" dirty="0" err="1" smtClean="0"/>
              <a:t>decisione</a:t>
            </a:r>
            <a:endParaRPr lang="en-US" dirty="0" smtClean="0"/>
          </a:p>
          <a:p>
            <a:pPr lvl="1"/>
            <a:r>
              <a:rPr lang="en-US" dirty="0" smtClean="0"/>
              <a:t>È </a:t>
            </a:r>
            <a:r>
              <a:rPr lang="en-US" dirty="0" err="1" smtClean="0"/>
              <a:t>veramente</a:t>
            </a:r>
            <a:r>
              <a:rPr lang="en-US" dirty="0" smtClean="0"/>
              <a:t> un </a:t>
            </a:r>
            <a:r>
              <a:rPr lang="en-US" dirty="0" err="1" smtClean="0"/>
              <a:t>processo</a:t>
            </a:r>
            <a:r>
              <a:rPr lang="en-US" dirty="0" smtClean="0"/>
              <a:t> lento e </a:t>
            </a:r>
            <a:r>
              <a:rPr lang="en-US" dirty="0" err="1" smtClean="0"/>
              <a:t>successivo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decisione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Teorie</a:t>
            </a:r>
            <a:r>
              <a:rPr lang="en-US" dirty="0" smtClean="0"/>
              <a:t> </a:t>
            </a:r>
            <a:r>
              <a:rPr lang="en-US" dirty="0" err="1" smtClean="0"/>
              <a:t>recenti</a:t>
            </a:r>
            <a:r>
              <a:rPr lang="en-US" dirty="0" smtClean="0"/>
              <a:t> </a:t>
            </a:r>
            <a:r>
              <a:rPr lang="en-US" dirty="0" err="1" smtClean="0"/>
              <a:t>suggeriscono</a:t>
            </a:r>
            <a:r>
              <a:rPr lang="en-US" dirty="0" smtClean="0"/>
              <a:t> </a:t>
            </a:r>
            <a:r>
              <a:rPr lang="en-US" dirty="0" err="1" smtClean="0"/>
              <a:t>piuttosto</a:t>
            </a:r>
            <a:r>
              <a:rPr lang="en-US" dirty="0" smtClean="0"/>
              <a:t> un </a:t>
            </a:r>
            <a:r>
              <a:rPr lang="en-US" dirty="0" err="1" smtClean="0"/>
              <a:t>aggiustamento</a:t>
            </a:r>
            <a:r>
              <a:rPr lang="en-US" dirty="0" smtClean="0"/>
              <a:t> </a:t>
            </a:r>
            <a:r>
              <a:rPr lang="en-US" dirty="0" err="1" smtClean="0"/>
              <a:t>ottenuto</a:t>
            </a:r>
            <a:r>
              <a:rPr lang="en-US" dirty="0" smtClean="0"/>
              <a:t> in </a:t>
            </a:r>
            <a:r>
              <a:rPr lang="en-US" dirty="0" err="1" smtClean="0"/>
              <a:t>modo</a:t>
            </a:r>
            <a:r>
              <a:rPr lang="en-US" dirty="0" smtClean="0"/>
              <a:t> non </a:t>
            </a:r>
            <a:r>
              <a:rPr lang="en-US" dirty="0" err="1" smtClean="0"/>
              <a:t>intenzionale</a:t>
            </a:r>
            <a:r>
              <a:rPr lang="en-US" dirty="0" smtClean="0"/>
              <a:t> come </a:t>
            </a:r>
            <a:r>
              <a:rPr lang="en-US" dirty="0" err="1" smtClean="0"/>
              <a:t>sottoprodotto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decisione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2640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cs typeface="Times New Roman" pitchFamily="18" charset="0"/>
              </a:rPr>
              <a:t/>
            </a:r>
            <a:br>
              <a:rPr lang="it-IT" b="1" smtClean="0">
                <a:cs typeface="Times New Roman" pitchFamily="18" charset="0"/>
              </a:rPr>
            </a:br>
            <a:r>
              <a:rPr lang="it-IT" b="1" smtClean="0">
                <a:cs typeface="Times New Roman" pitchFamily="18" charset="0"/>
              </a:rPr>
              <a:t>Motivazioni</a:t>
            </a:r>
            <a:br>
              <a:rPr lang="it-IT" b="1" smtClean="0">
                <a:cs typeface="Times New Roman" pitchFamily="18" charset="0"/>
              </a:rPr>
            </a:br>
            <a:endParaRPr lang="it-IT" b="1" smtClean="0"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dirty="0" smtClean="0"/>
              <a:t>Effetto dotazione (</a:t>
            </a:r>
            <a:r>
              <a:rPr lang="it-IT" sz="2800" i="1" dirty="0" smtClean="0"/>
              <a:t>Endowment effect </a:t>
            </a:r>
            <a:r>
              <a:rPr lang="it-IT" sz="2800" dirty="0" smtClean="0"/>
              <a:t>Thaler)</a:t>
            </a:r>
          </a:p>
          <a:p>
            <a:pPr lvl="1" algn="just" eaLnBrk="1" hangingPunct="1"/>
            <a:r>
              <a:rPr lang="it-IT" sz="2400" dirty="0" smtClean="0">
                <a:cs typeface="Times New Roman" pitchFamily="18" charset="0"/>
              </a:rPr>
              <a:t>“</a:t>
            </a:r>
            <a:r>
              <a:rPr lang="it-IT" sz="2400" i="1" dirty="0" smtClean="0">
                <a:cs typeface="Times New Roman" pitchFamily="18" charset="0"/>
              </a:rPr>
              <a:t>un economista appassionato di vini .. alcuni anni fa, ha comprato alcune bottiglie di buon vino Bordeaux ad un prezzo basso. I vini sono molto aumentati di prezzo, così che una bottiglia che costava meno di 10 dollari quando è stata comprata oggi all’asta verrebbe valutata 200 dollari. L’economista ora beve alcune delle sue bottiglie occasionalmente, ma non sarebbe disposto né a vendere il vino al prezzo dell’asta né a comprarne altre bottiglie a quel prezzo</a:t>
            </a:r>
            <a:r>
              <a:rPr lang="it-IT" sz="2400" dirty="0" smtClean="0">
                <a:cs typeface="Times New Roman" pitchFamily="18" charset="0"/>
              </a:rPr>
              <a:t>” (1992, p.63).</a:t>
            </a:r>
            <a:endParaRPr lang="it-IT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cambiamento di attegiamento correla positivamente con accresciuta attività di Inferior Frontal gyrus destro, regioni fronto-parietali mediali e negativamente con attività di insula anteriore</a:t>
            </a:r>
          </a:p>
          <a:p>
            <a:r>
              <a:rPr lang="it-IT" sz="2400" dirty="0" smtClean="0"/>
              <a:t>IFG stimola rivalutazione e riduce attivazione di sistema limbico (affetti)</a:t>
            </a:r>
          </a:p>
          <a:p>
            <a:r>
              <a:rPr lang="it-IT" sz="2400" dirty="0" smtClean="0"/>
              <a:t>Secondo autori risultati indicano che cambiamento di atteggiamento avviene durante la decisione in modo inconsapevole, con sistema analogo alla regolazione delle emozioni</a:t>
            </a:r>
            <a:endParaRPr lang="it-IT" sz="2400" dirty="0"/>
          </a:p>
        </p:txBody>
      </p:sp>
    </p:spTree>
    <p:extLst>
      <p:ext uri="{BB962C8B-B14F-4D97-AF65-F5344CB8AC3E}">
        <p14:creationId xmlns="" xmlns:p14="http://schemas.microsoft.com/office/powerpoint/2010/main" val="2064166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0"/>
          <p:cNvSpPr>
            <a:spLocks noChangeArrowheads="1"/>
          </p:cNvSpPr>
          <p:nvPr/>
        </p:nvSpPr>
        <p:spPr bwMode="auto">
          <a:xfrm>
            <a:off x="4572000" y="2819400"/>
            <a:ext cx="4343400" cy="381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Effetti non direzionali delle motivazioni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Accountability; 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Lee, Herr, Kardes, Kim (1999)</a:t>
            </a:r>
            <a:r>
              <a:rPr lang="it-IT" sz="2800" smtClean="0"/>
              <a:t> </a:t>
            </a:r>
          </a:p>
        </p:txBody>
      </p:sp>
      <p:sp>
        <p:nvSpPr>
          <p:cNvPr id="11269" name="Oval 4"/>
          <p:cNvSpPr>
            <a:spLocks noChangeArrowheads="1"/>
          </p:cNvSpPr>
          <p:nvPr/>
        </p:nvSpPr>
        <p:spPr bwMode="auto">
          <a:xfrm>
            <a:off x="1447800" y="3581400"/>
            <a:ext cx="1828800" cy="1143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accountability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1371600" y="5029200"/>
            <a:ext cx="1981200" cy="1066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 coinvolgimento</a:t>
            </a:r>
          </a:p>
        </p:txBody>
      </p:sp>
      <p:sp>
        <p:nvSpPr>
          <p:cNvPr id="11271" name="Oval 9"/>
          <p:cNvSpPr>
            <a:spLocks noChangeArrowheads="1"/>
          </p:cNvSpPr>
          <p:nvPr/>
        </p:nvSpPr>
        <p:spPr bwMode="auto">
          <a:xfrm>
            <a:off x="5867400" y="3429000"/>
            <a:ext cx="2209800" cy="762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/>
              <a:t>Quantità Informazione</a:t>
            </a:r>
          </a:p>
          <a:p>
            <a:pPr algn="ctr"/>
            <a:r>
              <a:rPr lang="it-IT" sz="1600"/>
              <a:t> ricercata</a:t>
            </a:r>
          </a:p>
        </p:txBody>
      </p:sp>
      <p:sp>
        <p:nvSpPr>
          <p:cNvPr id="11272" name="Oval 10"/>
          <p:cNvSpPr>
            <a:spLocks noChangeArrowheads="1"/>
          </p:cNvSpPr>
          <p:nvPr/>
        </p:nvSpPr>
        <p:spPr bwMode="auto">
          <a:xfrm>
            <a:off x="5943600" y="4495800"/>
            <a:ext cx="2057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/>
              <a:t>Strategie decisionali</a:t>
            </a:r>
          </a:p>
          <a:p>
            <a:pPr algn="ctr"/>
            <a:r>
              <a:rPr lang="it-IT" sz="1600"/>
              <a:t>compensatorie</a:t>
            </a:r>
          </a:p>
        </p:txBody>
      </p:sp>
      <p:sp>
        <p:nvSpPr>
          <p:cNvPr id="11273" name="Oval 11"/>
          <p:cNvSpPr>
            <a:spLocks noChangeArrowheads="1"/>
          </p:cNvSpPr>
          <p:nvPr/>
        </p:nvSpPr>
        <p:spPr bwMode="auto">
          <a:xfrm>
            <a:off x="5943600" y="5334000"/>
            <a:ext cx="2057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/>
              <a:t>Complessità</a:t>
            </a:r>
          </a:p>
          <a:p>
            <a:pPr algn="ctr"/>
            <a:r>
              <a:rPr lang="it-IT" sz="1600"/>
              <a:t>integrativa</a:t>
            </a:r>
          </a:p>
        </p:txBody>
      </p:sp>
      <p:sp>
        <p:nvSpPr>
          <p:cNvPr id="11274" name="Line 15"/>
          <p:cNvSpPr>
            <a:spLocks noChangeShapeType="1"/>
          </p:cNvSpPr>
          <p:nvPr/>
        </p:nvSpPr>
        <p:spPr bwMode="auto">
          <a:xfrm>
            <a:off x="3276600" y="4114800"/>
            <a:ext cx="1219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75" name="Line 16"/>
          <p:cNvSpPr>
            <a:spLocks noChangeShapeType="1"/>
          </p:cNvSpPr>
          <p:nvPr/>
        </p:nvSpPr>
        <p:spPr bwMode="auto">
          <a:xfrm flipV="1">
            <a:off x="3352800" y="4800600"/>
            <a:ext cx="1219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76" name="Text Box 17"/>
          <p:cNvSpPr txBox="1">
            <a:spLocks noChangeArrowheads="1"/>
          </p:cNvSpPr>
          <p:nvPr/>
        </p:nvSpPr>
        <p:spPr bwMode="auto">
          <a:xfrm>
            <a:off x="3810000" y="3886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800" b="1"/>
              <a:t>+</a:t>
            </a:r>
          </a:p>
        </p:txBody>
      </p:sp>
      <p:sp>
        <p:nvSpPr>
          <p:cNvPr id="11277" name="Text Box 18"/>
          <p:cNvSpPr txBox="1">
            <a:spLocks noChangeArrowheads="1"/>
          </p:cNvSpPr>
          <p:nvPr/>
        </p:nvSpPr>
        <p:spPr bwMode="auto">
          <a:xfrm>
            <a:off x="3962400" y="5029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800" b="1"/>
              <a:t>+</a:t>
            </a:r>
          </a:p>
        </p:txBody>
      </p:sp>
      <p:sp>
        <p:nvSpPr>
          <p:cNvPr id="11278" name="Line 19"/>
          <p:cNvSpPr>
            <a:spLocks noChangeShapeType="1"/>
          </p:cNvSpPr>
          <p:nvPr/>
        </p:nvSpPr>
        <p:spPr bwMode="auto">
          <a:xfrm>
            <a:off x="6096000" y="4114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152400" y="5959475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/>
              <a:t>Solo se conoscenza precedente è soggettivamente scarsa</a:t>
            </a:r>
            <a:r>
              <a:rPr lang="it-IT"/>
              <a:t> </a:t>
            </a:r>
          </a:p>
        </p:txBody>
      </p:sp>
      <p:sp>
        <p:nvSpPr>
          <p:cNvPr id="11280" name="Line 22"/>
          <p:cNvSpPr>
            <a:spLocks noChangeShapeType="1"/>
          </p:cNvSpPr>
          <p:nvPr/>
        </p:nvSpPr>
        <p:spPr bwMode="auto">
          <a:xfrm flipV="1">
            <a:off x="3581400" y="52578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Bisogno di chiusura cognitiva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dirty="0" smtClean="0">
                <a:cs typeface="Times New Roman" pitchFamily="18" charset="0"/>
              </a:rPr>
              <a:t>effetti  sulla ricerca dell’informazione predente un acquisto, sulle strategie di decisione, sul grado sicurezza della decisione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b="1" dirty="0" smtClean="0">
                <a:cs typeface="Times New Roman" pitchFamily="18" charset="0"/>
              </a:rPr>
              <a:t>Alto BCC</a:t>
            </a:r>
            <a:r>
              <a:rPr lang="it-IT" sz="2400" dirty="0" smtClean="0">
                <a:cs typeface="Times New Roman" pitchFamily="18" charset="0"/>
              </a:rPr>
              <a:t> </a:t>
            </a:r>
            <a:r>
              <a:rPr lang="it-IT" sz="2400" dirty="0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it-IT" sz="2400" dirty="0" smtClean="0">
                <a:cs typeface="Times New Roman" pitchFamily="18" charset="0"/>
              </a:rPr>
              <a:t>  minore ricerca di informazione  quando la persona </a:t>
            </a:r>
            <a:r>
              <a:rPr lang="it-IT" sz="2400" b="1" dirty="0" smtClean="0">
                <a:cs typeface="Times New Roman" pitchFamily="18" charset="0"/>
              </a:rPr>
              <a:t>ha precedenti informazioni </a:t>
            </a:r>
            <a:r>
              <a:rPr lang="it-IT" sz="2400" dirty="0" smtClean="0">
                <a:cs typeface="Times New Roman" pitchFamily="18" charset="0"/>
              </a:rPr>
              <a:t>su quella categoria di prodotti,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se la persona </a:t>
            </a:r>
            <a:r>
              <a:rPr lang="it-IT" sz="2400" b="1" dirty="0" smtClean="0">
                <a:cs typeface="Times New Roman" pitchFamily="18" charset="0"/>
              </a:rPr>
              <a:t>manca di tali informazioni BCC +  spinge a cercare informazioni.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Variazioni nel corso di sequenza di acquisti (</a:t>
            </a:r>
            <a:r>
              <a:rPr lang="it-IT" sz="2400" b="1" dirty="0" smtClean="0">
                <a:cs typeface="Times New Roman" pitchFamily="18" charset="0"/>
              </a:rPr>
              <a:t>fedeltà alla marca)</a:t>
            </a:r>
          </a:p>
          <a:p>
            <a:pPr lvl="1" algn="just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 Modelli di emozioni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Plutchik (1980): gioia, tristezza, paura, sorpresa, disgusto, rabbia,</a:t>
            </a:r>
          </a:p>
          <a:p>
            <a:pPr eaLnBrk="1" hangingPunct="1"/>
            <a:r>
              <a:rPr lang="it-IT" dirty="0" smtClean="0"/>
              <a:t>Riconducibili a tre dimensioni:</a:t>
            </a:r>
          </a:p>
          <a:p>
            <a:pPr lvl="1" eaLnBrk="1" hangingPunct="1"/>
            <a:r>
              <a:rPr lang="it-IT" dirty="0" smtClean="0"/>
              <a:t>Piacere / valenza (positive-negative)</a:t>
            </a:r>
          </a:p>
          <a:p>
            <a:pPr lvl="1" eaLnBrk="1" hangingPunct="1"/>
            <a:r>
              <a:rPr lang="it-IT" dirty="0" smtClean="0"/>
              <a:t>Attivazione (attive – passive)</a:t>
            </a:r>
          </a:p>
          <a:p>
            <a:pPr lvl="1" eaLnBrk="1" hangingPunct="1"/>
            <a:r>
              <a:rPr lang="it-IT" dirty="0" smtClean="0"/>
              <a:t>Dominanza (controllate da sé – da altri)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Alcune emozioni in spazio bidimensionale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114800"/>
          </a:xfrm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295400" y="41148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191000" y="25146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914400" y="3878263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838200" y="3725863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negative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7162800" y="38100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positive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419600" y="5707063"/>
            <a:ext cx="182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Bassa attivazione</a:t>
            </a:r>
            <a:endParaRPr lang="it-IT" b="1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343400" y="2582863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Alta attivazione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943600" y="4945063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rilassamento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981200" y="3344863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noia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562600" y="3268663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eccitazione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828800" y="5173663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depressione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/>
              <a:t>Situazioni di consumo possono essere distinte in base ad emozioni che suscitano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/>
              <a:t>Es. servizi medici: basso piacere, bassa dominanza, ma elevata attivazione </a:t>
            </a:r>
            <a:r>
              <a:rPr lang="it-IT" smtClean="0">
                <a:sym typeface="Wingdings" pitchFamily="2" charset="2"/>
              </a:rPr>
              <a:t>paura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>
                <a:sym typeface="Wingdings" pitchFamily="2" charset="2"/>
              </a:rPr>
              <a:t>In alcuni casi le variazioni fisiologiche associate con le emozioni vengono studiate per conoscere le reazioni ai messaggi pubblicitari.</a:t>
            </a:r>
            <a:endParaRPr lang="it-IT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dirty="0" smtClean="0"/>
              <a:t>Tre componenti di emozioni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b="1" dirty="0" smtClean="0"/>
              <a:t>Attivazione</a:t>
            </a:r>
            <a:r>
              <a:rPr lang="it-IT" dirty="0" smtClean="0"/>
              <a:t> fisiologica interna</a:t>
            </a:r>
          </a:p>
          <a:p>
            <a:pPr eaLnBrk="1" hangingPunct="1"/>
            <a:r>
              <a:rPr lang="it-IT" dirty="0" smtClean="0"/>
              <a:t>Esperienza e interpretazione che la persona da a stato di attivazione </a:t>
            </a:r>
            <a:r>
              <a:rPr lang="it-IT" dirty="0" smtClean="0">
                <a:sym typeface="Wingdings" pitchFamily="2" charset="2"/>
              </a:rPr>
              <a:t></a:t>
            </a:r>
            <a:r>
              <a:rPr lang="it-IT" b="1" dirty="0" smtClean="0">
                <a:sym typeface="Wingdings" pitchFamily="2" charset="2"/>
              </a:rPr>
              <a:t>emozione</a:t>
            </a:r>
          </a:p>
          <a:p>
            <a:pPr eaLnBrk="1" hangingPunct="1"/>
            <a:r>
              <a:rPr lang="it-IT" b="1" dirty="0" smtClean="0">
                <a:sym typeface="Wingdings" pitchFamily="2" charset="2"/>
              </a:rPr>
              <a:t>Espressione</a:t>
            </a:r>
            <a:r>
              <a:rPr lang="it-IT" dirty="0" smtClean="0">
                <a:sym typeface="Wingdings" pitchFamily="2" charset="2"/>
              </a:rPr>
              <a:t>, che può essere almeno in parte controllata</a:t>
            </a:r>
          </a:p>
          <a:p>
            <a:pPr eaLnBrk="1" hangingPunct="1"/>
            <a:r>
              <a:rPr lang="it-IT" dirty="0" smtClean="0">
                <a:sym typeface="Wingdings" pitchFamily="2" charset="2"/>
              </a:rPr>
              <a:t>Tutte e tre le componenti possono essere misurate</a:t>
            </a:r>
            <a:endParaRPr lang="it-IT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Secondo teoria cognitiva (Schacter &amp; Singer)</a:t>
            </a:r>
            <a:r>
              <a:rPr lang="it-IT" smtClean="0"/>
              <a:t>:</a:t>
            </a:r>
          </a:p>
          <a:p>
            <a:pPr lvl="1" eaLnBrk="1" hangingPunct="1"/>
            <a:r>
              <a:rPr lang="it-IT" smtClean="0"/>
              <a:t>Variazioni improvvise in ambiente provocano attivazione che la persona cerca di interpretare</a:t>
            </a:r>
          </a:p>
          <a:p>
            <a:pPr lvl="1" eaLnBrk="1" hangingPunct="1"/>
            <a:r>
              <a:rPr lang="it-IT" smtClean="0"/>
              <a:t>Se è davanti a </a:t>
            </a:r>
            <a:r>
              <a:rPr lang="it-IT" b="1" smtClean="0"/>
              <a:t>bel vestito</a:t>
            </a:r>
            <a:r>
              <a:rPr lang="it-IT" smtClean="0"/>
              <a:t> spiega </a:t>
            </a:r>
            <a:r>
              <a:rPr lang="it-IT" b="1" smtClean="0"/>
              <a:t>attivazione</a:t>
            </a:r>
            <a:r>
              <a:rPr lang="it-IT" smtClean="0"/>
              <a:t> come </a:t>
            </a:r>
            <a:r>
              <a:rPr lang="it-IT" b="1" smtClean="0"/>
              <a:t>desiderio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Funzioni di reazioni affettive per consumatore: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Interpretazione e organizzazione dell’ambiente</a:t>
            </a:r>
            <a:r>
              <a:rPr lang="it-IT" smtClean="0"/>
              <a:t>.</a:t>
            </a:r>
          </a:p>
          <a:p>
            <a:pPr lvl="1" eaLnBrk="1" hangingPunct="1"/>
            <a:r>
              <a:rPr lang="it-IT" smtClean="0"/>
              <a:t>Prodotti e servizi sono associati a particolari emozioni</a:t>
            </a:r>
          </a:p>
          <a:p>
            <a:pPr lvl="1" eaLnBrk="1" hangingPunct="1"/>
            <a:r>
              <a:rPr lang="it-IT" smtClean="0"/>
              <a:t>Lo stato d’animo influenza sia codifica che recupero di materiale memorizzato</a:t>
            </a:r>
          </a:p>
          <a:p>
            <a:pPr eaLnBrk="1" hangingPunct="1"/>
            <a:endParaRPr lang="it-IT" smtClean="0"/>
          </a:p>
          <a:p>
            <a:pPr lvl="1" eaLnBrk="1" hangingPunct="1"/>
            <a:endParaRPr lang="it-IT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Funzioni di reazioni affettive per consumatore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Stato d’animo </a:t>
            </a:r>
            <a:r>
              <a:rPr lang="it-IT" b="1" smtClean="0"/>
              <a:t>influenza direttamente scelte</a:t>
            </a:r>
            <a:r>
              <a:rPr lang="it-IT" smtClean="0"/>
              <a:t> di consumo:</a:t>
            </a:r>
          </a:p>
          <a:p>
            <a:pPr lvl="1" eaLnBrk="1" hangingPunct="1"/>
            <a:r>
              <a:rPr lang="it-IT" smtClean="0"/>
              <a:t>Attenzione a pubblicità </a:t>
            </a:r>
          </a:p>
          <a:p>
            <a:pPr lvl="1" eaLnBrk="1" hangingPunct="1"/>
            <a:r>
              <a:rPr lang="it-IT" smtClean="0"/>
              <a:t>Uso di strategie cognitive meno accurate e più rapide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Secondo modelli economici: fungibilità ($200 = $200)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l’economista dell’esempio agisce in modo irrazionale in quanto: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è disposto a sostenere un costo di 200 dollari (</a:t>
            </a:r>
            <a:r>
              <a:rPr lang="it-IT" i="1" smtClean="0">
                <a:cs typeface="Times New Roman" pitchFamily="18" charset="0"/>
              </a:rPr>
              <a:t>opportunity cost, </a:t>
            </a:r>
            <a:r>
              <a:rPr lang="it-IT" smtClean="0">
                <a:cs typeface="Times New Roman" pitchFamily="18" charset="0"/>
              </a:rPr>
              <a:t>mancato guadagno)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Ma non è disposto a sostenere lo stesso costo comprando un’altra bottiglia dello stesso vino a quel prezzo (</a:t>
            </a:r>
            <a:r>
              <a:rPr lang="it-IT" i="1" smtClean="0">
                <a:cs typeface="Times New Roman" pitchFamily="18" charset="0"/>
              </a:rPr>
              <a:t>out-of-pocket cost, </a:t>
            </a:r>
            <a:r>
              <a:rPr lang="it-IT" smtClean="0">
                <a:cs typeface="Times New Roman" pitchFamily="18" charset="0"/>
              </a:rPr>
              <a:t>spesa)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Secondo Thaler: avversione per le perdite </a:t>
            </a:r>
            <a:r>
              <a:rPr lang="it-IT" smtClean="0">
                <a:cs typeface="Times New Roman" pitchFamily="18" charset="0"/>
                <a:sym typeface="Wingdings" pitchFamily="2" charset="2"/>
              </a:rPr>
              <a:t> effetto dotazione</a:t>
            </a:r>
            <a:endParaRPr lang="it-IT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b="1" smtClean="0">
                <a:cs typeface="Times New Roman" pitchFamily="18" charset="0"/>
              </a:rPr>
              <a:t>funzione comunicativa</a:t>
            </a:r>
            <a:r>
              <a:rPr lang="it-IT" smtClean="0">
                <a:cs typeface="Times New Roman" pitchFamily="18" charset="0"/>
              </a:rPr>
              <a:t>: ad es. le emozioni espresse nelle comunicazioni pubblicitarie influenzano i consumatori;</a:t>
            </a:r>
          </a:p>
          <a:p>
            <a:pPr algn="just" eaLnBrk="1" hangingPunct="1"/>
            <a:r>
              <a:rPr lang="it-IT" b="1" smtClean="0">
                <a:cs typeface="Times New Roman" pitchFamily="18" charset="0"/>
              </a:rPr>
              <a:t>danno informazioni sul livello di attivazione</a:t>
            </a:r>
            <a:r>
              <a:rPr lang="it-IT" smtClean="0">
                <a:cs typeface="Times New Roman" pitchFamily="18" charset="0"/>
              </a:rPr>
              <a:t>: le persone di solito cercano di mantenere un livello di attivazione ottimale e che si associa con emozioni positive.  </a:t>
            </a:r>
            <a:endParaRPr lang="it-IT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Consumi: da razionali a impulsivi</a:t>
            </a:r>
            <a:br>
              <a:rPr lang="it-IT" smtClean="0"/>
            </a:br>
            <a:r>
              <a:rPr lang="it-IT" smtClean="0"/>
              <a:t> </a:t>
            </a:r>
            <a:r>
              <a:rPr lang="it-IT" sz="2800" smtClean="0">
                <a:cs typeface="Times New Roman" pitchFamily="18" charset="0"/>
              </a:rPr>
              <a:t>Rook (1999)</a:t>
            </a:r>
            <a:r>
              <a:rPr lang="it-IT" smtClean="0">
                <a:cs typeface="Times New Roman" pitchFamily="18" charset="0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completamente razionali e   pianificati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contingenti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impulsivi casuali </a:t>
            </a:r>
            <a:r>
              <a:rPr lang="it-IT" sz="2000" dirty="0" smtClean="0">
                <a:cs typeface="Times New Roman" pitchFamily="18" charset="0"/>
              </a:rPr>
              <a:t>(presenza di fattori emotivi, un bisogno pressante di acquistare, una tendenza psicofisica a fare un acquisto immediato)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impulsivi prototipici </a:t>
            </a:r>
            <a:r>
              <a:rPr lang="it-IT" sz="2000" dirty="0" smtClean="0">
                <a:cs typeface="Times New Roman" pitchFamily="18" charset="0"/>
              </a:rPr>
              <a:t>(attivazione maggiore e ad un bisogno di acquisto più pressante)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impulsivi impellenti </a:t>
            </a:r>
            <a:r>
              <a:rPr lang="it-IT" sz="2000" dirty="0" smtClean="0">
                <a:cs typeface="Times New Roman" pitchFamily="18" charset="0"/>
              </a:rPr>
              <a:t>(sensazione soggettiva di diminuita capacità di autocontrollo e per l’accresciuta pressione a comprare)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episodi borderline (</a:t>
            </a:r>
            <a:r>
              <a:rPr lang="it-IT" sz="2000" dirty="0" smtClean="0">
                <a:cs typeface="Times New Roman" pitchFamily="18" charset="0"/>
              </a:rPr>
              <a:t>acquisti impulsi impellenti:il consumatore si lancia in una serie sfrenata di acquisti (</a:t>
            </a:r>
            <a:r>
              <a:rPr lang="it-IT" sz="2000" i="1" dirty="0" smtClean="0">
                <a:cs typeface="Times New Roman" pitchFamily="18" charset="0"/>
              </a:rPr>
              <a:t>binge bying</a:t>
            </a:r>
            <a:r>
              <a:rPr lang="it-IT" sz="2000" dirty="0" smtClean="0">
                <a:cs typeface="Times New Roman" pitchFamily="18" charset="0"/>
              </a:rPr>
              <a:t>) finché crolla, avendo soddisfatto i bisogni ossessiv)i;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dirty="0" smtClean="0">
                <a:cs typeface="Times New Roman" pitchFamily="18" charset="0"/>
              </a:rPr>
              <a:t>compulsivi </a:t>
            </a:r>
            <a:r>
              <a:rPr lang="it-IT" sz="2000" dirty="0" smtClean="0">
                <a:cs typeface="Times New Roman" pitchFamily="18" charset="0"/>
              </a:rPr>
              <a:t>(caratterizzati dalla perdita di controllo degli impulsi)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Motivazioni al risparmio</a:t>
            </a:r>
            <a:r>
              <a:rPr lang="it-IT" smtClean="0">
                <a:cs typeface="Times New Roman" pitchFamily="18" charset="0"/>
              </a:rPr>
              <a:t/>
            </a:r>
            <a:br>
              <a:rPr lang="it-IT" smtClean="0">
                <a:cs typeface="Times New Roman" pitchFamily="18" charset="0"/>
              </a:rPr>
            </a:br>
            <a:endParaRPr lang="it-IT" smtClean="0"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Nella tradizione economica: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reddito  </a:t>
            </a:r>
            <a:r>
              <a:rPr lang="it-IT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it-IT" smtClean="0">
                <a:cs typeface="Times New Roman" pitchFamily="18" charset="0"/>
              </a:rPr>
              <a:t> risparmio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tre ipotesi: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 l’ipotesi del “reddito relativo” (Duesenberry, 1949)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“reddito permanente” (Friedman, 1957)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“modello del ciclo di vita” (Modigliani, Brumberg, 1954)</a:t>
            </a:r>
            <a:endParaRPr lang="it-IT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Modello del ciclo di vita comportamentale </a:t>
            </a:r>
            <a:r>
              <a:rPr lang="it-IT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(Shefrin &amp; Thaler)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versione amplificata  di LCM per renderlo compatibile con i dati empirici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Le integrazioni sono di tipo psicologico: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autocontrollo</a:t>
            </a:r>
            <a:r>
              <a:rPr lang="it-IT" sz="2400" smtClean="0">
                <a:cs typeface="Times New Roman" pitchFamily="18" charset="0"/>
              </a:rPr>
              <a:t> (self-control) = controllare il proprio impulso a soddisfare un bisogno immediato in vista di una soddisfazione futura maggiore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conflitto interiore</a:t>
            </a:r>
            <a:r>
              <a:rPr lang="it-IT" sz="2400" smtClean="0">
                <a:cs typeface="Times New Roman" pitchFamily="18" charset="0"/>
              </a:rPr>
              <a:t> fra ipotetica “persona che pianifica” (</a:t>
            </a:r>
            <a:r>
              <a:rPr lang="it-IT" sz="2400" i="1" smtClean="0">
                <a:cs typeface="Times New Roman" pitchFamily="18" charset="0"/>
              </a:rPr>
              <a:t>planner)</a:t>
            </a:r>
            <a:r>
              <a:rPr lang="it-IT" sz="2400" smtClean="0">
                <a:cs typeface="Times New Roman" pitchFamily="18" charset="0"/>
              </a:rPr>
              <a:t> ed un ipotetica “persona che fa” (</a:t>
            </a:r>
            <a:r>
              <a:rPr lang="it-IT" sz="2400" i="1" smtClean="0">
                <a:cs typeface="Times New Roman" pitchFamily="18" charset="0"/>
              </a:rPr>
              <a:t>doer)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Categorizzazione del reddito in distinti </a:t>
            </a:r>
            <a:r>
              <a:rPr lang="it-IT" sz="2400" b="1" smtClean="0">
                <a:cs typeface="Times New Roman" pitchFamily="18" charset="0"/>
              </a:rPr>
              <a:t>conti mentali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Anche in BLCM il risparmio è sempre visto come un effetto secondario del mancato consumo</a:t>
            </a:r>
          </a:p>
          <a:p>
            <a:pPr algn="just" eaLnBrk="1" hangingPunct="1"/>
            <a:r>
              <a:rPr lang="it-IT" smtClean="0">
                <a:cs typeface="Times New Roman" pitchFamily="18" charset="0"/>
              </a:rPr>
              <a:t>L’attore economico razionale deciderebbe attivamente se e cosa consumare, ma non prenderebbe decisioni attive sul risparmio in quanto tale.  </a:t>
            </a:r>
            <a:endParaRPr lang="it-IT" smtClean="0"/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P.E. : diversi  motivi per risparmiare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risparmio</a:t>
            </a:r>
            <a:r>
              <a:rPr lang="it-IT" sz="2800" b="1" smtClean="0">
                <a:cs typeface="Times New Roman" pitchFamily="18" charset="0"/>
              </a:rPr>
              <a:t> come abitudine</a:t>
            </a:r>
            <a:r>
              <a:rPr lang="it-IT" sz="2800" smtClean="0">
                <a:cs typeface="Times New Roman" pitchFamily="18" charset="0"/>
              </a:rPr>
              <a:t>, derivante dalla scelta di uno stile di vita e di consumo.   Questo tipo di risparmio è coerente in particolare con l’ipotesi del reddito relativo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risparmio</a:t>
            </a:r>
            <a:r>
              <a:rPr lang="it-IT" sz="2800" b="1" smtClean="0">
                <a:cs typeface="Times New Roman" pitchFamily="18" charset="0"/>
              </a:rPr>
              <a:t> a fini precauzionali</a:t>
            </a:r>
            <a:r>
              <a:rPr lang="it-IT" sz="2800" smtClean="0">
                <a:cs typeface="Times New Roman" pitchFamily="18" charset="0"/>
              </a:rPr>
              <a:t>: realizzato in modo attivo per costituire una riserva di denaro   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risparmio finalizzato</a:t>
            </a:r>
            <a:r>
              <a:rPr lang="it-IT" sz="2800" b="1" smtClean="0">
                <a:cs typeface="Times New Roman" pitchFamily="18" charset="0"/>
              </a:rPr>
              <a:t> a lasciare un’eredità</a:t>
            </a:r>
            <a:r>
              <a:rPr lang="it-IT" sz="2800" smtClean="0">
                <a:cs typeface="Times New Roman" pitchFamily="18" charset="0"/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Sec. Modigliani dovuto ad eccesso di prudenza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Eredità =   scambio contrattuale tra le generazioni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risparmio finalizzato ad </a:t>
            </a:r>
            <a:r>
              <a:rPr lang="it-IT" sz="2800" b="1" smtClean="0">
                <a:cs typeface="Times New Roman" pitchFamily="18" charset="0"/>
              </a:rPr>
              <a:t>ottenere un profitto</a:t>
            </a:r>
            <a:r>
              <a:rPr lang="it-IT" sz="2800" smtClean="0">
                <a:cs typeface="Times New Roman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endParaRPr lang="it-IT" sz="240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Significati denaro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dare </a:t>
            </a:r>
            <a:r>
              <a:rPr lang="it-IT" sz="2400" b="1" smtClean="0">
                <a:cs typeface="Times New Roman" pitchFamily="18" charset="0"/>
              </a:rPr>
              <a:t>sicurezza</a:t>
            </a:r>
            <a:r>
              <a:rPr lang="it-IT" sz="2400" smtClean="0">
                <a:cs typeface="Times New Roman" pitchFamily="18" charset="0"/>
              </a:rPr>
              <a:t>,  mezzo per affrontare imprevisti futuri e per sostenere la propria </a:t>
            </a:r>
            <a:r>
              <a:rPr lang="it-IT" sz="2400" b="1" smtClean="0">
                <a:cs typeface="Times New Roman" pitchFamily="18" charset="0"/>
              </a:rPr>
              <a:t>famiglia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un indice di </a:t>
            </a:r>
            <a:r>
              <a:rPr lang="it-IT" sz="2400" b="1" smtClean="0">
                <a:cs typeface="Times New Roman" pitchFamily="18" charset="0"/>
              </a:rPr>
              <a:t>quanto si vale</a:t>
            </a:r>
            <a:r>
              <a:rPr lang="it-IT" sz="2400" smtClean="0">
                <a:cs typeface="Times New Roman" pitchFamily="18" charset="0"/>
              </a:rPr>
              <a:t> sul mercato del lavoro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qualcosa di cui essere </a:t>
            </a:r>
            <a:r>
              <a:rPr lang="it-IT" sz="2400" b="1" smtClean="0">
                <a:cs typeface="Times New Roman" pitchFamily="18" charset="0"/>
              </a:rPr>
              <a:t>orgogliosi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possibilità di avere tempo per dedicarsi ad attività di tempo libero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possibilità di essere </a:t>
            </a:r>
            <a:r>
              <a:rPr lang="it-IT" sz="2400" b="1" smtClean="0">
                <a:cs typeface="Times New Roman" pitchFamily="18" charset="0"/>
              </a:rPr>
              <a:t>liberi e indipendenti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possibilità di fare acquisti seguendo i propri impulsi;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risorsa per fare beneficenza;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mezzo per </a:t>
            </a:r>
            <a:r>
              <a:rPr lang="it-IT" sz="2400" b="1" smtClean="0">
                <a:cs typeface="Times New Roman" pitchFamily="18" charset="0"/>
              </a:rPr>
              <a:t>superare le proprie insicurezze</a:t>
            </a:r>
            <a:r>
              <a:rPr lang="it-IT" sz="2400" smtClean="0">
                <a:cs typeface="Times New Roman" pitchFamily="18" charset="0"/>
              </a:rPr>
              <a:t>,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mezzo per poter </a:t>
            </a:r>
            <a:r>
              <a:rPr lang="it-IT" sz="2400" b="1" smtClean="0">
                <a:cs typeface="Times New Roman" pitchFamily="18" charset="0"/>
              </a:rPr>
              <a:t>vincere il  confronto con gli altri</a:t>
            </a:r>
            <a:r>
              <a:rPr lang="it-IT" sz="2400" smtClean="0">
                <a:cs typeface="Times New Roman" pitchFamily="18" charset="0"/>
              </a:rPr>
              <a:t>  </a:t>
            </a:r>
            <a:endParaRPr lang="it-IT" sz="240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Schemi relazionali e valore delle cose </a:t>
            </a:r>
            <a:r>
              <a:rPr lang="it-IT" sz="3200" smtClean="0"/>
              <a:t>(McGraw,Tetlock, Kristel, 2003)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Tassonomia degli schemi relazionali A.P.Fiske (</a:t>
            </a:r>
            <a:r>
              <a:rPr lang="it-IT" sz="2400" smtClean="0"/>
              <a:t>deriva da antropologia culturale e filosofia politica)</a:t>
            </a:r>
          </a:p>
          <a:p>
            <a:pPr lvl="1" eaLnBrk="1" hangingPunct="1"/>
            <a:r>
              <a:rPr lang="it-IT" sz="2400" smtClean="0"/>
              <a:t>Condivisione comunitaria (in/out)</a:t>
            </a:r>
          </a:p>
          <a:p>
            <a:pPr lvl="1" eaLnBrk="1" hangingPunct="1"/>
            <a:r>
              <a:rPr lang="it-IT" sz="2400" smtClean="0"/>
              <a:t>Ordinamento per autorità</a:t>
            </a:r>
          </a:p>
          <a:p>
            <a:pPr lvl="1" eaLnBrk="1" hangingPunct="1"/>
            <a:r>
              <a:rPr lang="it-IT" sz="2400" smtClean="0"/>
              <a:t>Corrispondenza su base di uguaglianza</a:t>
            </a:r>
          </a:p>
          <a:p>
            <a:pPr lvl="1" eaLnBrk="1" hangingPunct="1"/>
            <a:r>
              <a:rPr lang="it-IT" sz="2400" smtClean="0"/>
              <a:t>Mercato</a:t>
            </a:r>
          </a:p>
          <a:p>
            <a:pPr eaLnBrk="1" hangingPunct="1"/>
            <a:r>
              <a:rPr lang="it-IT" sz="2400" smtClean="0"/>
              <a:t>Le persone sono contrarie ad usare scambi di un certo livello (es. regole di mercato) con beni ricevuti ad un altro (</a:t>
            </a:r>
            <a:r>
              <a:rPr lang="it-IT" sz="2400" b="1" smtClean="0"/>
              <a:t>scambi tabù</a:t>
            </a:r>
            <a:r>
              <a:rPr lang="it-IT" sz="2400" smtClean="0"/>
              <a:t>)</a:t>
            </a:r>
            <a:endParaRPr lang="it-IT" sz="2800" smtClean="0"/>
          </a:p>
        </p:txBody>
      </p:sp>
    </p:spTree>
    <p:extLst>
      <p:ext uri="{BB962C8B-B14F-4D97-AF65-F5344CB8AC3E}">
        <p14:creationId xmlns="" xmlns:p14="http://schemas.microsoft.com/office/powerpoint/2010/main" val="8806477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Schemi relazionali e valore delle cose </a:t>
            </a:r>
            <a:r>
              <a:rPr lang="it-IT" sz="3200" smtClean="0"/>
              <a:t>(McGraw,Tetlock, Kristel, 2003)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/>
              <a:t>Pensa ad un oggetto che hai ottenuto nell’ambito di una relazione di tipo …. (</a:t>
            </a:r>
            <a:r>
              <a:rPr lang="it-IT" sz="2400" smtClean="0"/>
              <a:t>Condivisione comunitaria,Ordinamento per autorità, Corrispondenza su base di uguaglianza, Mercato)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Stima il suo valore in denaro al momento in cui lo hai avuto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Stima il prezzo che un agente razionale all’oscuro della provenienza lo pagherebbe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Immagina che ti si chieda di venderlo.. (Reazione di stress)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Indica il prezzo minimo al quale saresti disposto a venderlo</a:t>
            </a:r>
          </a:p>
          <a:p>
            <a:pPr lvl="1" eaLnBrk="1" hangingPunct="1">
              <a:lnSpc>
                <a:spcPct val="90000"/>
              </a:lnSpc>
            </a:pPr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22868721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Schemi relazionali e valore delle cose </a:t>
            </a:r>
            <a:r>
              <a:rPr lang="it-IT" sz="3200" smtClean="0"/>
              <a:t>(McGraw,Tetlock, Kristel, 2003)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dirty="0" smtClean="0"/>
              <a:t>Risultati:</a:t>
            </a:r>
          </a:p>
          <a:p>
            <a:pPr lvl="1" eaLnBrk="1" hangingPunct="1"/>
            <a:r>
              <a:rPr lang="it-IT" sz="2400" dirty="0" smtClean="0"/>
              <a:t>Stress decrescente da </a:t>
            </a:r>
            <a:r>
              <a:rPr lang="it-IT" sz="2400" dirty="0" err="1" smtClean="0"/>
              <a:t>obg</a:t>
            </a:r>
            <a:r>
              <a:rPr lang="it-IT" sz="2400" dirty="0" smtClean="0"/>
              <a:t> “comunitario” a “mercato”</a:t>
            </a:r>
          </a:p>
          <a:p>
            <a:pPr lvl="1" eaLnBrk="1" hangingPunct="1"/>
            <a:r>
              <a:rPr lang="it-IT" sz="2400" dirty="0" smtClean="0"/>
              <a:t>Rapporto tra prezzo al quale si è disposti a vendere  e prezzo </a:t>
            </a:r>
            <a:r>
              <a:rPr lang="it-IT" sz="2400" smtClean="0"/>
              <a:t>oggettivo  è massimo </a:t>
            </a:r>
            <a:r>
              <a:rPr lang="it-IT" sz="2400" dirty="0" smtClean="0"/>
              <a:t>per beni “comunitari”</a:t>
            </a:r>
          </a:p>
          <a:p>
            <a:pPr eaLnBrk="1" hangingPunct="1"/>
            <a:r>
              <a:rPr lang="it-IT" sz="2800" dirty="0" smtClean="0"/>
              <a:t>Inoltre studio 2 e 3:</a:t>
            </a:r>
          </a:p>
          <a:p>
            <a:pPr lvl="1" eaLnBrk="1" hangingPunct="1"/>
            <a:r>
              <a:rPr lang="it-IT" sz="2400" dirty="0" smtClean="0"/>
              <a:t>Diversa propensione a spendere per oggetti con diverso significato relazionale</a:t>
            </a:r>
          </a:p>
          <a:p>
            <a:pPr lvl="1" eaLnBrk="1" hangingPunct="1"/>
            <a:r>
              <a:rPr lang="it-IT" sz="2400" dirty="0" smtClean="0"/>
              <a:t>Maggiore riluttanza a spendere denaro con diverse origini relazionali</a:t>
            </a:r>
          </a:p>
        </p:txBody>
      </p:sp>
    </p:spTree>
    <p:extLst>
      <p:ext uri="{BB962C8B-B14F-4D97-AF65-F5344CB8AC3E}">
        <p14:creationId xmlns="" xmlns:p14="http://schemas.microsoft.com/office/powerpoint/2010/main" val="72786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Molti studi confermano endowement effetc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Bateman, </a:t>
            </a:r>
            <a:r>
              <a:rPr lang="it-IT" sz="1600" dirty="0" smtClean="0"/>
              <a:t>Munro</a:t>
            </a:r>
            <a:r>
              <a:rPr lang="it-IT" sz="1600" dirty="0"/>
              <a:t>, Rhodes, Starmer, &amp; Sugden, 1997; </a:t>
            </a:r>
            <a:endParaRPr lang="it-IT" sz="1600" dirty="0" smtClean="0"/>
          </a:p>
          <a:p>
            <a:r>
              <a:rPr lang="it-IT" sz="1600" dirty="0" smtClean="0"/>
              <a:t>Brown</a:t>
            </a:r>
            <a:r>
              <a:rPr lang="it-IT" sz="1600" dirty="0"/>
              <a:t>, 2005; </a:t>
            </a:r>
            <a:r>
              <a:rPr lang="it-IT" sz="1600" dirty="0" smtClean="0"/>
              <a:t>Chapman, 1998;</a:t>
            </a:r>
          </a:p>
          <a:p>
            <a:r>
              <a:rPr lang="it-IT" sz="1600" dirty="0" smtClean="0"/>
              <a:t>Franciosi</a:t>
            </a:r>
            <a:r>
              <a:rPr lang="it-IT" sz="1600" dirty="0"/>
              <a:t>, Kujal, Michelitsch, Smith, &amp; Deng, 1996; </a:t>
            </a:r>
            <a:endParaRPr lang="it-IT" sz="1600" dirty="0" smtClean="0"/>
          </a:p>
          <a:p>
            <a:r>
              <a:rPr lang="it-IT" sz="1600" dirty="0" smtClean="0"/>
              <a:t>Kahneman,Knetsch</a:t>
            </a:r>
            <a:r>
              <a:rPr lang="it-IT" sz="1600" dirty="0"/>
              <a:t>, &amp; Thaler, 1990; </a:t>
            </a:r>
            <a:endParaRPr lang="it-IT" sz="1600" dirty="0" smtClean="0"/>
          </a:p>
          <a:p>
            <a:r>
              <a:rPr lang="it-IT" sz="1600" dirty="0" smtClean="0"/>
              <a:t>Lerner</a:t>
            </a:r>
            <a:r>
              <a:rPr lang="it-IT" sz="1600" dirty="0"/>
              <a:t>, Small, &amp; </a:t>
            </a:r>
            <a:r>
              <a:rPr lang="it-IT" sz="1600" dirty="0" smtClean="0"/>
              <a:t>Loewenstein, 2004</a:t>
            </a:r>
            <a:r>
              <a:rPr lang="it-IT" sz="1600" dirty="0"/>
              <a:t>; </a:t>
            </a:r>
            <a:endParaRPr lang="it-IT" sz="1600" dirty="0" smtClean="0"/>
          </a:p>
          <a:p>
            <a:r>
              <a:rPr lang="it-IT" sz="1600" dirty="0" smtClean="0"/>
              <a:t>List</a:t>
            </a:r>
            <a:r>
              <a:rPr lang="it-IT" sz="1600" dirty="0"/>
              <a:t>, 2004; </a:t>
            </a:r>
            <a:endParaRPr lang="it-IT" sz="1600" dirty="0" smtClean="0"/>
          </a:p>
          <a:p>
            <a:r>
              <a:rPr lang="it-IT" sz="1600" dirty="0" smtClean="0"/>
              <a:t>Loewenstein </a:t>
            </a:r>
            <a:r>
              <a:rPr lang="it-IT" sz="1600" dirty="0"/>
              <a:t>&amp; Adler, 1995; </a:t>
            </a:r>
            <a:endParaRPr lang="it-IT" sz="1600" dirty="0" smtClean="0"/>
          </a:p>
          <a:p>
            <a:r>
              <a:rPr lang="it-IT" sz="1600" dirty="0" smtClean="0"/>
              <a:t>Mandel</a:t>
            </a:r>
            <a:r>
              <a:rPr lang="it-IT" sz="1600" dirty="0"/>
              <a:t>, 2002;</a:t>
            </a:r>
          </a:p>
          <a:p>
            <a:r>
              <a:rPr lang="it-IT" sz="1600" dirty="0"/>
              <a:t>Nayakankuppam &amp; Mishra, 2005; </a:t>
            </a:r>
            <a:endParaRPr lang="it-IT" sz="1600" dirty="0" smtClean="0"/>
          </a:p>
          <a:p>
            <a:r>
              <a:rPr lang="it-IT" sz="1600" dirty="0" smtClean="0"/>
              <a:t>Thaler</a:t>
            </a:r>
            <a:r>
              <a:rPr lang="it-IT" sz="1600" dirty="0"/>
              <a:t>, 1980; </a:t>
            </a:r>
            <a:endParaRPr lang="it-IT" sz="1600" dirty="0" smtClean="0"/>
          </a:p>
          <a:p>
            <a:r>
              <a:rPr lang="it-IT" sz="1600" dirty="0" smtClean="0"/>
              <a:t>Tom</a:t>
            </a:r>
            <a:r>
              <a:rPr lang="it-IT" sz="1600" dirty="0"/>
              <a:t>, 2004; </a:t>
            </a:r>
            <a:endParaRPr lang="it-IT" sz="1600" dirty="0" smtClean="0"/>
          </a:p>
          <a:p>
            <a:r>
              <a:rPr lang="it-IT" sz="1600" dirty="0" smtClean="0"/>
              <a:t>Tom,</a:t>
            </a:r>
            <a:r>
              <a:rPr lang="nl-NL" sz="1600" dirty="0" smtClean="0"/>
              <a:t>Lopez</a:t>
            </a:r>
            <a:r>
              <a:rPr lang="nl-NL" sz="1600" dirty="0"/>
              <a:t>, &amp; Demir, 2006; </a:t>
            </a:r>
            <a:endParaRPr lang="nl-NL" sz="1600" dirty="0" smtClean="0"/>
          </a:p>
          <a:p>
            <a:r>
              <a:rPr lang="nl-NL" sz="1600" dirty="0" smtClean="0"/>
              <a:t>van </a:t>
            </a:r>
            <a:r>
              <a:rPr lang="nl-NL" sz="1600" dirty="0"/>
              <a:t>Boven, Dunning, &amp; Loewenstein, 2000;</a:t>
            </a:r>
          </a:p>
          <a:p>
            <a:r>
              <a:rPr lang="nl-NL" sz="1600" dirty="0"/>
              <a:t>van de Ven, Zeelenberg, &amp; van Dijk, 2005</a:t>
            </a:r>
            <a:r>
              <a:rPr lang="nl-NL" sz="1600" dirty="0" smtClean="0"/>
              <a:t>;</a:t>
            </a:r>
          </a:p>
          <a:p>
            <a:r>
              <a:rPr lang="nl-NL" sz="1800" dirty="0" smtClean="0"/>
              <a:t>van </a:t>
            </a:r>
            <a:r>
              <a:rPr lang="nl-NL" sz="1800" dirty="0"/>
              <a:t>Dijk &amp; van Knippenberg,</a:t>
            </a:r>
          </a:p>
          <a:p>
            <a:r>
              <a:rPr lang="it-IT" sz="1800" dirty="0"/>
              <a:t>1998; Zhang &amp; Fishbach, </a:t>
            </a:r>
            <a:r>
              <a:rPr lang="it-IT" sz="1800" dirty="0" smtClean="0"/>
              <a:t>2005.</a:t>
            </a:r>
            <a:endParaRPr lang="it-IT" sz="1800" dirty="0"/>
          </a:p>
        </p:txBody>
      </p:sp>
    </p:spTree>
    <p:extLst>
      <p:ext uri="{BB962C8B-B14F-4D97-AF65-F5344CB8AC3E}">
        <p14:creationId xmlns="" xmlns:p14="http://schemas.microsoft.com/office/powerpoint/2010/main" val="2185736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Portando avanti il ragionamento, Mackenzie…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dimostra come il comportamento dell’economista   sia congruente anche con altre motivazioni, quali ad esempio: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a)  il valore simbolico che le bottiglie personalmente conservate hanno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b)   la percezione di inappropriatezza della transazione, 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qualunque comportamento può essere congruente con un’ampia gamma di motivi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serve ricerca psicologica sulle reali motivazioni che guidano le condotte economiche  </a:t>
            </a:r>
          </a:p>
          <a:p>
            <a:pPr eaLnBrk="1" hangingPunct="1">
              <a:lnSpc>
                <a:spcPct val="90000"/>
              </a:lnSpc>
            </a:pPr>
            <a:endParaRPr lang="it-IT" sz="280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1931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Spiegazione economica vs. psicologica</a:t>
            </a:r>
            <a:endParaRPr lang="it-I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1200"/>
            <a:ext cx="7846640" cy="4544144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Economica</a:t>
            </a:r>
            <a:r>
              <a:rPr lang="it-IT" dirty="0" smtClean="0"/>
              <a:t>: Persone prevedono che dolore derivante dalla perdita di oggetto posseduto sia maggiore del piacere derivato dall’acquisire un altro esemplare dell’oggetto (bottiglia di  </a:t>
            </a: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psicologica</a:t>
            </a:r>
            <a:r>
              <a:rPr lang="en-US" dirty="0" smtClean="0"/>
              <a:t>: </a:t>
            </a:r>
            <a:r>
              <a:rPr lang="en-US" dirty="0" err="1" smtClean="0"/>
              <a:t>persone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restie</a:t>
            </a:r>
            <a:r>
              <a:rPr lang="en-US" dirty="0" smtClean="0"/>
              <a:t> a </a:t>
            </a:r>
            <a:r>
              <a:rPr lang="en-US" dirty="0" err="1" smtClean="0"/>
              <a:t>cedere</a:t>
            </a:r>
            <a:r>
              <a:rPr lang="en-US" dirty="0" smtClean="0"/>
              <a:t> </a:t>
            </a:r>
            <a:r>
              <a:rPr lang="en-US" dirty="0" err="1" smtClean="0"/>
              <a:t>oggetti</a:t>
            </a:r>
            <a:r>
              <a:rPr lang="en-US" dirty="0" smtClean="0"/>
              <a:t> </a:t>
            </a:r>
            <a:r>
              <a:rPr lang="en-US" dirty="0" err="1" smtClean="0"/>
              <a:t>posseduti</a:t>
            </a:r>
            <a:r>
              <a:rPr lang="en-US" dirty="0" smtClean="0"/>
              <a:t> </a:t>
            </a:r>
            <a:r>
              <a:rPr lang="en-US" dirty="0" err="1" smtClean="0"/>
              <a:t>perchè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associati</a:t>
            </a:r>
            <a:r>
              <a:rPr lang="en-US" dirty="0" smtClean="0"/>
              <a:t> al </a:t>
            </a:r>
            <a:r>
              <a:rPr lang="en-US" dirty="0" err="1" smtClean="0"/>
              <a:t>sé</a:t>
            </a:r>
            <a:endParaRPr lang="en-US" dirty="0" smtClean="0"/>
          </a:p>
          <a:p>
            <a:r>
              <a:rPr lang="it-IT" dirty="0"/>
              <a:t>Morewedger et al.2008 cercano di distinguere i due effetti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634400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844408" cy="1224136"/>
          </a:xfrm>
        </p:spPr>
        <p:txBody>
          <a:bodyPr/>
          <a:lstStyle/>
          <a:p>
            <a:r>
              <a:rPr lang="it-IT" dirty="0" smtClean="0"/>
              <a:t>Antecedenti di spiegazione psicologica </a:t>
            </a:r>
            <a:r>
              <a:rPr lang="en-US" dirty="0" smtClean="0"/>
              <a:t> 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T. Dissonanza </a:t>
            </a:r>
            <a:r>
              <a:rPr lang="it-IT" dirty="0" smtClean="0">
                <a:sym typeface="Wingdings" pitchFamily="2" charset="2"/>
              </a:rPr>
              <a:t> migliore valutazione di alternativa scelta</a:t>
            </a:r>
          </a:p>
          <a:p>
            <a:r>
              <a:rPr lang="it-IT" dirty="0"/>
              <a:t>Gawronski, Bodenhausen, </a:t>
            </a:r>
            <a:r>
              <a:rPr lang="it-IT" dirty="0" smtClean="0"/>
              <a:t>and </a:t>
            </a:r>
            <a:r>
              <a:rPr lang="en-US" dirty="0" smtClean="0"/>
              <a:t>Becker </a:t>
            </a:r>
            <a:r>
              <a:rPr lang="en-US" dirty="0"/>
              <a:t>(2007, p. 221) </a:t>
            </a:r>
            <a:r>
              <a:rPr lang="en-US" dirty="0" err="1" smtClean="0"/>
              <a:t>oggetto</a:t>
            </a:r>
            <a:r>
              <a:rPr lang="en-US" dirty="0" smtClean="0"/>
              <a:t> </a:t>
            </a:r>
            <a:r>
              <a:rPr lang="en-US" dirty="0" err="1" smtClean="0"/>
              <a:t>scelto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associato</a:t>
            </a:r>
            <a:r>
              <a:rPr lang="en-US" dirty="0" smtClean="0"/>
              <a:t> al </a:t>
            </a:r>
            <a:r>
              <a:rPr lang="en-US" dirty="0" err="1" smtClean="0"/>
              <a:t>sé</a:t>
            </a:r>
            <a:r>
              <a:rPr lang="en-US" dirty="0" smtClean="0"/>
              <a:t> e le </a:t>
            </a:r>
            <a:r>
              <a:rPr lang="en-US" dirty="0" err="1" smtClean="0"/>
              <a:t>valutazioni</a:t>
            </a:r>
            <a:r>
              <a:rPr lang="en-US" dirty="0" smtClean="0"/>
              <a:t> positive di </a:t>
            </a:r>
            <a:r>
              <a:rPr lang="en-US" dirty="0" err="1" smtClean="0"/>
              <a:t>sè</a:t>
            </a:r>
            <a:r>
              <a:rPr lang="en-US" dirty="0" smtClean="0"/>
              <a:t> </a:t>
            </a:r>
            <a:r>
              <a:rPr lang="en-US" dirty="0" err="1" smtClean="0"/>
              <a:t>vengono</a:t>
            </a:r>
            <a:r>
              <a:rPr lang="en-US" dirty="0" smtClean="0"/>
              <a:t> </a:t>
            </a:r>
            <a:r>
              <a:rPr lang="en-US" dirty="0" err="1" smtClean="0"/>
              <a:t>trasferite</a:t>
            </a:r>
            <a:r>
              <a:rPr lang="en-US" dirty="0" smtClean="0"/>
              <a:t> </a:t>
            </a:r>
            <a:r>
              <a:rPr lang="en-US" dirty="0" err="1" smtClean="0"/>
              <a:t>all’oggetto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Nella</a:t>
            </a:r>
            <a:r>
              <a:rPr lang="en-US" dirty="0" smtClean="0"/>
              <a:t> vita </a:t>
            </a:r>
            <a:r>
              <a:rPr lang="en-US" dirty="0" err="1" smtClean="0"/>
              <a:t>reale</a:t>
            </a:r>
            <a:r>
              <a:rPr lang="en-US" dirty="0" smtClean="0"/>
              <a:t> chi </a:t>
            </a:r>
            <a:r>
              <a:rPr lang="en-US" dirty="0" err="1" smtClean="0"/>
              <a:t>vende</a:t>
            </a:r>
            <a:r>
              <a:rPr lang="en-US" dirty="0" smtClean="0"/>
              <a:t> è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possessore</a:t>
            </a:r>
            <a:r>
              <a:rPr lang="en-US" dirty="0" smtClean="0"/>
              <a:t> e le due </a:t>
            </a:r>
            <a:r>
              <a:rPr lang="en-US" dirty="0" err="1" smtClean="0"/>
              <a:t>spiegazioni</a:t>
            </a:r>
            <a:r>
              <a:rPr lang="en-US" dirty="0" smtClean="0"/>
              <a:t> </a:t>
            </a:r>
            <a:r>
              <a:rPr lang="en-US" dirty="0" err="1" smtClean="0"/>
              <a:t>vengono</a:t>
            </a:r>
            <a:r>
              <a:rPr lang="en-US" dirty="0" smtClean="0"/>
              <a:t> confuse 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178176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Distinguere i due fenomeni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3 gruppi </a:t>
            </a:r>
          </a:p>
          <a:p>
            <a:pPr lvl="1"/>
            <a:r>
              <a:rPr lang="it-IT" dirty="0"/>
              <a:t>1</a:t>
            </a:r>
            <a:r>
              <a:rPr lang="it-IT" dirty="0" smtClean="0"/>
              <a:t>) venditori-proprietari </a:t>
            </a:r>
            <a:r>
              <a:rPr lang="it-IT" dirty="0"/>
              <a:t>del mug</a:t>
            </a:r>
          </a:p>
          <a:p>
            <a:pPr lvl="1"/>
            <a:r>
              <a:rPr lang="it-IT" dirty="0"/>
              <a:t>2)Acquirenti non proprietari del mug</a:t>
            </a:r>
          </a:p>
          <a:p>
            <a:pPr lvl="1"/>
            <a:r>
              <a:rPr lang="it-IT" dirty="0"/>
              <a:t>3)Acquirenti </a:t>
            </a:r>
            <a:r>
              <a:rPr lang="it-IT" dirty="0" smtClean="0"/>
              <a:t>proprietari di uno mug uguale</a:t>
            </a:r>
          </a:p>
          <a:p>
            <a:pPr lvl="1"/>
            <a:r>
              <a:rPr lang="it-IT" dirty="0" smtClean="0"/>
              <a:t>4)non proprietari acquirenti di una coppia di mug (per controllare valore di coppia)</a:t>
            </a:r>
          </a:p>
          <a:p>
            <a:r>
              <a:rPr lang="it-IT" dirty="0" smtClean="0"/>
              <a:t>Se vale loss aversion prezzo di 1&gt; 2 e 3</a:t>
            </a:r>
          </a:p>
          <a:p>
            <a:r>
              <a:rPr lang="it-IT" dirty="0" smtClean="0"/>
              <a:t>Se vale proprietà sia 1 che 3 &gt; 2</a:t>
            </a:r>
          </a:p>
        </p:txBody>
      </p:sp>
    </p:spTree>
    <p:extLst>
      <p:ext uri="{BB962C8B-B14F-4D97-AF65-F5344CB8AC3E}">
        <p14:creationId xmlns="" xmlns:p14="http://schemas.microsoft.com/office/powerpoint/2010/main" val="194554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09600"/>
            <a:ext cx="7774632" cy="731168"/>
          </a:xfrm>
        </p:spPr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43207"/>
            <a:ext cx="7990656" cy="5354145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Non </a:t>
            </a:r>
            <a:r>
              <a:rPr lang="en-US" sz="2400" dirty="0" err="1" smtClean="0"/>
              <a:t>proprietari</a:t>
            </a:r>
            <a:r>
              <a:rPr lang="en-US" sz="2400" dirty="0" smtClean="0"/>
              <a:t> </a:t>
            </a:r>
            <a:r>
              <a:rPr lang="en-US" sz="2400" dirty="0" err="1" smtClean="0"/>
              <a:t>acquirenti</a:t>
            </a:r>
            <a:r>
              <a:rPr lang="en-US" sz="2400" dirty="0" smtClean="0"/>
              <a:t> </a:t>
            </a:r>
            <a:r>
              <a:rPr lang="en-US" sz="2400" dirty="0" err="1" smtClean="0"/>
              <a:t>valutano</a:t>
            </a:r>
            <a:r>
              <a:rPr lang="en-US" sz="2400" dirty="0" smtClean="0"/>
              <a:t> mug &lt; </a:t>
            </a:r>
            <a:r>
              <a:rPr lang="en-US" sz="2400" dirty="0" err="1" smtClean="0"/>
              <a:t>proprietari</a:t>
            </a:r>
            <a:r>
              <a:rPr lang="en-US" sz="2400" dirty="0" smtClean="0"/>
              <a:t> </a:t>
            </a:r>
            <a:r>
              <a:rPr lang="en-US" sz="2400" dirty="0" err="1" smtClean="0"/>
              <a:t>venditori</a:t>
            </a:r>
            <a:r>
              <a:rPr lang="en-US" sz="2400" dirty="0" smtClean="0"/>
              <a:t> (replica </a:t>
            </a:r>
            <a:r>
              <a:rPr lang="en-US" sz="2400" dirty="0" err="1" smtClean="0"/>
              <a:t>classico</a:t>
            </a:r>
            <a:r>
              <a:rPr lang="en-US" sz="2400" dirty="0" smtClean="0"/>
              <a:t> endowment effect)</a:t>
            </a:r>
          </a:p>
          <a:p>
            <a:r>
              <a:rPr lang="en-US" sz="2400" dirty="0" err="1" smtClean="0"/>
              <a:t>proprietari</a:t>
            </a:r>
            <a:r>
              <a:rPr lang="en-US" sz="2400" dirty="0" smtClean="0"/>
              <a:t> </a:t>
            </a:r>
            <a:r>
              <a:rPr lang="en-US" sz="2400" dirty="0" err="1" smtClean="0"/>
              <a:t>acquirenti</a:t>
            </a:r>
            <a:r>
              <a:rPr lang="en-US" sz="2400" dirty="0" smtClean="0"/>
              <a:t> </a:t>
            </a:r>
            <a:r>
              <a:rPr lang="en-US" sz="2400" dirty="0" err="1" smtClean="0"/>
              <a:t>valutano</a:t>
            </a:r>
            <a:r>
              <a:rPr lang="en-US" sz="2400" dirty="0" smtClean="0"/>
              <a:t> secondo mug di </a:t>
            </a:r>
            <a:r>
              <a:rPr lang="en-US" sz="2400" dirty="0" err="1" smtClean="0"/>
              <a:t>più</a:t>
            </a:r>
            <a:r>
              <a:rPr lang="en-US" sz="2400" dirty="0" smtClean="0"/>
              <a:t> </a:t>
            </a:r>
            <a:r>
              <a:rPr lang="en-US" sz="2400" dirty="0" err="1" smtClean="0"/>
              <a:t>dei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proprietari</a:t>
            </a:r>
            <a:r>
              <a:rPr lang="en-US" sz="2400" dirty="0" smtClean="0"/>
              <a:t> </a:t>
            </a:r>
            <a:r>
              <a:rPr lang="en-US" sz="2400" dirty="0" err="1" smtClean="0"/>
              <a:t>acquirenti</a:t>
            </a:r>
            <a:r>
              <a:rPr lang="en-US" sz="2400" dirty="0" smtClean="0"/>
              <a:t>  e in </a:t>
            </a:r>
            <a:r>
              <a:rPr lang="en-US" sz="2400" dirty="0" err="1" smtClean="0"/>
              <a:t>modo</a:t>
            </a:r>
            <a:r>
              <a:rPr lang="en-US" sz="2400" dirty="0" smtClean="0"/>
              <a:t> </a:t>
            </a:r>
            <a:r>
              <a:rPr lang="en-US" sz="2400" dirty="0" err="1" smtClean="0"/>
              <a:t>uguale</a:t>
            </a:r>
            <a:r>
              <a:rPr lang="en-US" sz="2400" dirty="0" smtClean="0"/>
              <a:t> a </a:t>
            </a:r>
            <a:r>
              <a:rPr lang="en-US" sz="2400" dirty="0" err="1" smtClean="0"/>
              <a:t>quanto</a:t>
            </a:r>
            <a:r>
              <a:rPr lang="en-US" sz="2400" dirty="0" smtClean="0"/>
              <a:t> </a:t>
            </a:r>
            <a:r>
              <a:rPr lang="en-US" sz="2400" dirty="0" err="1" smtClean="0"/>
              <a:t>fanno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proprietari</a:t>
            </a:r>
            <a:r>
              <a:rPr lang="en-US" sz="2400" dirty="0" smtClean="0"/>
              <a:t> </a:t>
            </a:r>
            <a:r>
              <a:rPr lang="en-US" sz="2400" dirty="0" err="1" smtClean="0"/>
              <a:t>venditori</a:t>
            </a:r>
            <a:r>
              <a:rPr lang="en-US" sz="2400" dirty="0" smtClean="0"/>
              <a:t>  </a:t>
            </a:r>
          </a:p>
          <a:p>
            <a:r>
              <a:rPr lang="en-US" sz="2400" b="1" dirty="0" smtClean="0"/>
              <a:t>In </a:t>
            </a:r>
            <a:r>
              <a:rPr lang="en-US" sz="2400" b="1" dirty="0" err="1" smtClean="0"/>
              <a:t>breve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proprietà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senza</a:t>
            </a:r>
            <a:r>
              <a:rPr lang="en-US" sz="2400" b="1" dirty="0" smtClean="0"/>
              <a:t> loss aversion </a:t>
            </a:r>
            <a:r>
              <a:rPr lang="en-US" sz="2400" b="1" dirty="0" err="1" smtClean="0"/>
              <a:t>provoca</a:t>
            </a:r>
            <a:r>
              <a:rPr lang="en-US" sz="2400" b="1" dirty="0" smtClean="0"/>
              <a:t> endowment effect, ma loss aversion </a:t>
            </a:r>
            <a:r>
              <a:rPr lang="en-US" sz="2400" b="1" dirty="0" err="1" smtClean="0"/>
              <a:t>senza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proprietà</a:t>
            </a:r>
            <a:r>
              <a:rPr lang="en-US" sz="2400" b="1" dirty="0" smtClean="0"/>
              <a:t> no</a:t>
            </a:r>
            <a:r>
              <a:rPr lang="en-US" sz="2400" dirty="0" smtClean="0"/>
              <a:t>. </a:t>
            </a:r>
            <a:r>
              <a:rPr lang="it-IT" sz="2400" dirty="0" smtClean="0"/>
              <a:t> </a:t>
            </a:r>
            <a:endParaRPr lang="it-IT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243207"/>
            <a:ext cx="6125096" cy="247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61747301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2096</Words>
  <Application>Microsoft Office PowerPoint</Application>
  <PresentationFormat>Presentazione su schermo (4:3)</PresentationFormat>
  <Paragraphs>233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40" baseType="lpstr">
      <vt:lpstr>Struttura predefinita</vt:lpstr>
      <vt:lpstr>Psicologia economica   lezione 7</vt:lpstr>
      <vt:lpstr> Motivazioni </vt:lpstr>
      <vt:lpstr>Secondo modelli economici: fungibilità ($200 = $200)</vt:lpstr>
      <vt:lpstr>Molti studi confermano endowement effetc</vt:lpstr>
      <vt:lpstr>Portando avanti il ragionamento, Mackenzie…</vt:lpstr>
      <vt:lpstr>Spiegazione economica vs. psicologica</vt:lpstr>
      <vt:lpstr>Antecedenti di spiegazione psicologica  </vt:lpstr>
      <vt:lpstr>Distinguere i due fenomeni</vt:lpstr>
      <vt:lpstr>risultati</vt:lpstr>
      <vt:lpstr>Studio 2: venditori non proprietari</vt:lpstr>
      <vt:lpstr>risultati</vt:lpstr>
      <vt:lpstr>Come il valore di un bene può apparire così diverso a chi vende e chi compra? ZIV CARMON &amp; DAN ARIELY 2000 </vt:lpstr>
      <vt:lpstr> Quali sono le strutture neurali che mediano la loss aversion?  </vt:lpstr>
      <vt:lpstr>Test dell’ipotesi</vt:lpstr>
      <vt:lpstr>risultati</vt:lpstr>
      <vt:lpstr>Teoria della dissonanza (TDC)</vt:lpstr>
      <vt:lpstr>Teoria della dissonanza (TDC)</vt:lpstr>
      <vt:lpstr>Esempi di ricerca</vt:lpstr>
      <vt:lpstr>Basi neurali della riduzione della dissonanza</vt:lpstr>
      <vt:lpstr>risultati</vt:lpstr>
      <vt:lpstr>Effetti non direzionali delle motivazioni</vt:lpstr>
      <vt:lpstr>Bisogno di chiusura cognitiva</vt:lpstr>
      <vt:lpstr> Modelli di emozioni</vt:lpstr>
      <vt:lpstr>Alcune emozioni in spazio bidimensionale</vt:lpstr>
      <vt:lpstr>Diapositiva 25</vt:lpstr>
      <vt:lpstr>Tre componenti di emozioni</vt:lpstr>
      <vt:lpstr>Diapositiva 27</vt:lpstr>
      <vt:lpstr>Funzioni di reazioni affettive per consumatore:</vt:lpstr>
      <vt:lpstr>Funzioni di reazioni affettive per consumatore</vt:lpstr>
      <vt:lpstr>Diapositiva 30</vt:lpstr>
      <vt:lpstr>Consumi: da razionali a impulsivi  Rook (1999) </vt:lpstr>
      <vt:lpstr>Motivazioni al risparmio </vt:lpstr>
      <vt:lpstr>Modello del ciclo di vita comportamentale (Shefrin &amp; Thaler)</vt:lpstr>
      <vt:lpstr>Diapositiva 34</vt:lpstr>
      <vt:lpstr>P.E. : diversi  motivi per risparmiare</vt:lpstr>
      <vt:lpstr>Significati denaro</vt:lpstr>
      <vt:lpstr>Schemi relazionali e valore delle cose (McGraw,Tetlock, Kristel, 2003)</vt:lpstr>
      <vt:lpstr>Schemi relazionali e valore delle cose (McGraw,Tetlock, Kristel, 2003)</vt:lpstr>
      <vt:lpstr>Schemi relazionali e valore delle cose (McGraw,Tetlock, Kristel, 2003)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PSCE_lezione_7</dc:title>
  <dc:creator>Dip. Processi e Sviluppo</dc:creator>
  <cp:lastModifiedBy>manetti</cp:lastModifiedBy>
  <cp:revision>34</cp:revision>
  <dcterms:created xsi:type="dcterms:W3CDTF">2004-03-17T23:08:22Z</dcterms:created>
  <dcterms:modified xsi:type="dcterms:W3CDTF">2013-10-07T18:51:27Z</dcterms:modified>
</cp:coreProperties>
</file>