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56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0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16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63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47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95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607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45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65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05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24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68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8DAE0-E785-4D66-B8C5-033C6D337E65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D59E-34AC-4CE6-857E-3ED9EE572A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96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07" y="998588"/>
            <a:ext cx="5712447" cy="50296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43574" y="253218"/>
            <a:ext cx="426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Distribuzione della temperatura lungo il polistirolo e sulla nervatura in </a:t>
            </a:r>
            <a:r>
              <a:rPr lang="it-IT" dirty="0" err="1"/>
              <a:t>cls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69125" y="899549"/>
            <a:ext cx="4262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Trasmittanza termica: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Lungo il polistirolo </a:t>
            </a:r>
            <a:r>
              <a:rPr lang="it-IT" dirty="0">
                <a:sym typeface="Wingdings" panose="05000000000000000000" pitchFamily="2" charset="2"/>
              </a:rPr>
              <a:t> 0.165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Lungo la nervatura  0.794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Media pesata  0.322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591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369125" y="899549"/>
            <a:ext cx="42625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Trasmittanza termica: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Lungo il polistirolo </a:t>
            </a:r>
            <a:r>
              <a:rPr lang="it-IT" dirty="0">
                <a:sym typeface="Wingdings" panose="05000000000000000000" pitchFamily="2" charset="2"/>
              </a:rPr>
              <a:t> 	0.165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Lungo la nervatura  	0.794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Media pesata  	0.322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Resistenza termica del solaio a </a:t>
            </a:r>
            <a:r>
              <a:rPr lang="it-IT" dirty="0" err="1"/>
              <a:t>Predalles</a:t>
            </a:r>
            <a:endParaRPr lang="it-IT" dirty="0"/>
          </a:p>
          <a:p>
            <a:pPr algn="r"/>
            <a:r>
              <a:rPr lang="it-IT" dirty="0"/>
              <a:t>0.969 </a:t>
            </a:r>
            <a:r>
              <a:rPr lang="it-IT" dirty="0">
                <a:sym typeface="Wingdings" panose="05000000000000000000" pitchFamily="2" charset="2"/>
              </a:rPr>
              <a:t>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K/W</a:t>
            </a:r>
          </a:p>
          <a:p>
            <a:r>
              <a:rPr lang="it-IT" dirty="0"/>
              <a:t>Trasmittanza termica equivalente</a:t>
            </a:r>
          </a:p>
          <a:p>
            <a:pPr algn="r"/>
            <a:r>
              <a:rPr lang="it-IT" dirty="0"/>
              <a:t>0.5184</a:t>
            </a:r>
            <a:r>
              <a:rPr lang="it-IT" dirty="0">
                <a:sym typeface="Wingdings" panose="05000000000000000000" pitchFamily="2" charset="2"/>
              </a:rPr>
              <a:t>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57" y="1068927"/>
            <a:ext cx="5718544" cy="50296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43574" y="253218"/>
            <a:ext cx="426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Distribuzione della temperatura lungo il polistirolo, sulla nervatura in </a:t>
            </a:r>
            <a:r>
              <a:rPr lang="it-IT" dirty="0" err="1"/>
              <a:t>cls</a:t>
            </a:r>
            <a:r>
              <a:rPr lang="it-IT" dirty="0"/>
              <a:t> e nella configurazione equivalente</a:t>
            </a:r>
          </a:p>
        </p:txBody>
      </p:sp>
    </p:spTree>
    <p:extLst>
      <p:ext uri="{BB962C8B-B14F-4D97-AF65-F5344CB8AC3E}">
        <p14:creationId xmlns:p14="http://schemas.microsoft.com/office/powerpoint/2010/main" val="173687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3499" t="22525" r="12193" b="24321"/>
          <a:stretch/>
        </p:blipFill>
        <p:spPr>
          <a:xfrm>
            <a:off x="576776" y="689315"/>
            <a:ext cx="6921304" cy="27835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8769" t="14751" r="10346" b="16702"/>
          <a:stretch/>
        </p:blipFill>
        <p:spPr>
          <a:xfrm>
            <a:off x="416655" y="3407677"/>
            <a:ext cx="7241546" cy="345032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19876" y="523655"/>
            <a:ext cx="38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Campo di temperatura in falsi colori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19876" y="3573145"/>
            <a:ext cx="38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Curve isoterme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369125" y="899549"/>
            <a:ext cx="42625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Trasmittanza termica: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Lungo il polistirolo </a:t>
            </a:r>
            <a:r>
              <a:rPr lang="it-IT" dirty="0">
                <a:sym typeface="Wingdings" panose="05000000000000000000" pitchFamily="2" charset="2"/>
              </a:rPr>
              <a:t> 	0.165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Lungo la nervatura  	0.794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ym typeface="Wingdings" panose="05000000000000000000" pitchFamily="2" charset="2"/>
              </a:rPr>
              <a:t>Media pesata  	0.322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Resistenza termica del solaio a </a:t>
            </a:r>
            <a:r>
              <a:rPr lang="it-IT" dirty="0" err="1"/>
              <a:t>Predalles</a:t>
            </a:r>
            <a:endParaRPr lang="it-IT" dirty="0"/>
          </a:p>
          <a:p>
            <a:pPr algn="r"/>
            <a:r>
              <a:rPr lang="it-IT" dirty="0"/>
              <a:t>0.969 </a:t>
            </a:r>
            <a:r>
              <a:rPr lang="it-IT" dirty="0">
                <a:sym typeface="Wingdings" panose="05000000000000000000" pitchFamily="2" charset="2"/>
              </a:rPr>
              <a:t>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K/W</a:t>
            </a:r>
          </a:p>
          <a:p>
            <a:r>
              <a:rPr lang="it-IT" dirty="0"/>
              <a:t>Trasmittanza termica equivalente</a:t>
            </a:r>
          </a:p>
          <a:p>
            <a:pPr algn="r"/>
            <a:r>
              <a:rPr lang="it-IT" dirty="0"/>
              <a:t>0.5184</a:t>
            </a:r>
            <a:r>
              <a:rPr lang="it-IT" dirty="0">
                <a:sym typeface="Wingdings" panose="05000000000000000000" pitchFamily="2" charset="2"/>
              </a:rPr>
              <a:t> W/m</a:t>
            </a:r>
            <a:r>
              <a:rPr lang="it-IT" baseline="30000" dirty="0">
                <a:sym typeface="Wingdings" panose="05000000000000000000" pitchFamily="2" charset="2"/>
              </a:rPr>
              <a:t>2</a:t>
            </a:r>
            <a:r>
              <a:rPr lang="it-IT" dirty="0">
                <a:sym typeface="Wingdings" panose="05000000000000000000" pitchFamily="2" charset="2"/>
              </a:rPr>
              <a:t>K</a:t>
            </a:r>
          </a:p>
          <a:p>
            <a:pPr algn="r"/>
            <a:endParaRPr lang="it-IT" dirty="0">
              <a:sym typeface="Wingdings" panose="05000000000000000000" pitchFamily="2" charset="2"/>
            </a:endParaRPr>
          </a:p>
          <a:p>
            <a:r>
              <a:rPr lang="it-IT" b="1" dirty="0">
                <a:sym typeface="Wingdings" panose="05000000000000000000" pitchFamily="2" charset="2"/>
              </a:rPr>
              <a:t>Trasmittanza termica effettiva</a:t>
            </a:r>
          </a:p>
          <a:p>
            <a:pPr algn="r"/>
            <a:r>
              <a:rPr lang="it-IT" b="1" dirty="0">
                <a:sym typeface="Wingdings" panose="05000000000000000000" pitchFamily="2" charset="2"/>
              </a:rPr>
              <a:t>0.477 W/m</a:t>
            </a:r>
            <a:r>
              <a:rPr lang="it-IT" b="1" baseline="30000" dirty="0">
                <a:sym typeface="Wingdings" panose="05000000000000000000" pitchFamily="2" charset="2"/>
              </a:rPr>
              <a:t>2</a:t>
            </a:r>
            <a:r>
              <a:rPr lang="it-IT" b="1" dirty="0">
                <a:sym typeface="Wingdings" panose="05000000000000000000" pitchFamily="2" charset="2"/>
              </a:rPr>
              <a:t>K</a:t>
            </a:r>
          </a:p>
          <a:p>
            <a:pPr algn="r"/>
            <a:endParaRPr lang="it-IT" b="1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Media pesata	  	-32%</a:t>
            </a:r>
          </a:p>
          <a:p>
            <a:r>
              <a:rPr lang="it-IT" dirty="0">
                <a:sym typeface="Wingdings" panose="05000000000000000000" pitchFamily="2" charset="2"/>
              </a:rPr>
              <a:t>Resistenza solaio	 	+9%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54981" y="198783"/>
            <a:ext cx="567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Soluzione esatta (software THERM)</a:t>
            </a:r>
          </a:p>
        </p:txBody>
      </p:sp>
    </p:spTree>
    <p:extLst>
      <p:ext uri="{BB962C8B-B14F-4D97-AF65-F5344CB8AC3E}">
        <p14:creationId xmlns:p14="http://schemas.microsoft.com/office/powerpoint/2010/main" val="7806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8769" t="14751" r="10346" b="16702"/>
          <a:stretch/>
        </p:blipFill>
        <p:spPr>
          <a:xfrm>
            <a:off x="1069145" y="1012874"/>
            <a:ext cx="9861452" cy="46986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2181418" y="464234"/>
            <a:ext cx="763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Isoterme direzioni del flusso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7379161" y="1938773"/>
            <a:ext cx="610894" cy="2914058"/>
            <a:chOff x="3024870" y="1938773"/>
            <a:chExt cx="610894" cy="2914058"/>
          </a:xfrm>
        </p:grpSpPr>
        <p:cxnSp>
          <p:nvCxnSpPr>
            <p:cNvPr id="7" name="Connettore 2 6"/>
            <p:cNvCxnSpPr>
              <a:cxnSpLocks/>
            </p:cNvCxnSpPr>
            <p:nvPr/>
          </p:nvCxnSpPr>
          <p:spPr>
            <a:xfrm flipH="1" flipV="1">
              <a:off x="3623481" y="3562066"/>
              <a:ext cx="12283" cy="68249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>
              <a:cxnSpLocks/>
            </p:cNvCxnSpPr>
            <p:nvPr/>
          </p:nvCxnSpPr>
          <p:spPr>
            <a:xfrm flipH="1" flipV="1">
              <a:off x="3263705" y="2785403"/>
              <a:ext cx="295421" cy="45016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>
              <a:cxnSpLocks/>
            </p:cNvCxnSpPr>
            <p:nvPr/>
          </p:nvCxnSpPr>
          <p:spPr>
            <a:xfrm flipH="1" flipV="1">
              <a:off x="3024870" y="1938773"/>
              <a:ext cx="182354" cy="75965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>
              <a:cxnSpLocks/>
            </p:cNvCxnSpPr>
            <p:nvPr/>
          </p:nvCxnSpPr>
          <p:spPr>
            <a:xfrm flipV="1">
              <a:off x="3263706" y="4551528"/>
              <a:ext cx="295420" cy="30130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ttore 2 17"/>
          <p:cNvCxnSpPr>
            <a:cxnSpLocks/>
          </p:cNvCxnSpPr>
          <p:nvPr/>
        </p:nvCxnSpPr>
        <p:spPr>
          <a:xfrm flipV="1">
            <a:off x="7026977" y="4014651"/>
            <a:ext cx="131466" cy="502099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cxnSpLocks/>
          </p:cNvCxnSpPr>
          <p:nvPr/>
        </p:nvCxnSpPr>
        <p:spPr>
          <a:xfrm flipH="1" flipV="1">
            <a:off x="6479177" y="2908663"/>
            <a:ext cx="352280" cy="162786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cxnSpLocks/>
          </p:cNvCxnSpPr>
          <p:nvPr/>
        </p:nvCxnSpPr>
        <p:spPr>
          <a:xfrm flipH="1" flipV="1">
            <a:off x="6322423" y="1930063"/>
            <a:ext cx="89561" cy="759656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cxnSpLocks/>
          </p:cNvCxnSpPr>
          <p:nvPr/>
        </p:nvCxnSpPr>
        <p:spPr>
          <a:xfrm flipV="1">
            <a:off x="6633924" y="4551528"/>
            <a:ext cx="363351" cy="301304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cxnSpLocks/>
          </p:cNvCxnSpPr>
          <p:nvPr/>
        </p:nvCxnSpPr>
        <p:spPr>
          <a:xfrm flipH="1" flipV="1">
            <a:off x="6974723" y="3252988"/>
            <a:ext cx="131466" cy="502099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cxnSpLocks/>
          </p:cNvCxnSpPr>
          <p:nvPr/>
        </p:nvCxnSpPr>
        <p:spPr>
          <a:xfrm flipV="1">
            <a:off x="7482303" y="4014651"/>
            <a:ext cx="131466" cy="502099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cxnSpLocks/>
          </p:cNvCxnSpPr>
          <p:nvPr/>
        </p:nvCxnSpPr>
        <p:spPr>
          <a:xfrm flipH="1" flipV="1">
            <a:off x="7430049" y="3252988"/>
            <a:ext cx="131466" cy="502099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3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Ponte </a:t>
            </a:r>
            <a:r>
              <a:rPr lang="en-US" dirty="0" err="1"/>
              <a:t>termico</a:t>
            </a:r>
            <a:r>
              <a:rPr lang="en-US" dirty="0"/>
              <a:t> - </a:t>
            </a:r>
            <a:r>
              <a:rPr lang="en-US" dirty="0" err="1"/>
              <a:t>effetto</a:t>
            </a:r>
            <a:r>
              <a:rPr lang="en-US" dirty="0"/>
              <a:t> di </a:t>
            </a:r>
            <a:r>
              <a:rPr lang="en-US" dirty="0" err="1"/>
              <a:t>bordo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it-IT" dirty="0"/>
                  <a:t>Il contributo degli effetti di bordo e dei ponti termici può essere calcolato con una trasmittanza termica lineare: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it-IT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acc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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A</m:t>
                          </m:r>
                          <m: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</m:t>
                          </m:r>
                          <m: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e>
                      </m:nary>
                      <m:r>
                        <a:rPr lang="it-IT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r>
                        <a:rPr lang="it-IT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</m:t>
                      </m:r>
                      <m:r>
                        <a:rPr lang="it-IT" i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L</m:t>
                      </m:r>
                      <m:r>
                        <a:rPr lang="it-IT" i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</m:t>
                      </m:r>
                      <m:r>
                        <m:rPr>
                          <m:sty m:val="p"/>
                        </m:rPr>
                        <a:rPr lang="it-IT" i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T</m:t>
                      </m:r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Per valutare </a:t>
                </a:r>
                <a:r>
                  <a:rPr lang="it-IT" dirty="0">
                    <a:sym typeface="Symbol" panose="05050102010706020507" pitchFamily="18" charset="2"/>
                  </a:rPr>
                  <a:t></a:t>
                </a:r>
                <a:r>
                  <a:rPr lang="it-IT" dirty="0"/>
                  <a:t> si calcola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it-IT" dirty="0"/>
                  <a:t> con un software agli elementi finiti o alle differenza finite (es. THERM), quindi si calcola: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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L</m:t>
                          </m:r>
                          <m: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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it-IT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</m:t>
                              </m:r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A</m:t>
                              </m:r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Nel calcolo dovranno essere usati i valori di </a:t>
                </a:r>
                <a14:m>
                  <m:oMath xmlns:m="http://schemas.openxmlformats.org/officeDocument/2006/math">
                    <m:r>
                      <a:rPr lang="it-IT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T</m:t>
                    </m:r>
                  </m:oMath>
                </a14:m>
                <a:r>
                  <a:rPr lang="it-IT" dirty="0"/>
                  <a:t>, A ed L usati </a:t>
                </a:r>
                <a:r>
                  <a:rPr lang="it-IT"/>
                  <a:t>nel software</a:t>
                </a:r>
                <a:endParaRPr lang="it-IT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252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164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Ponte termico - effetto di bordo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 Habib</dc:creator>
  <cp:lastModifiedBy>Emanuele Habib</cp:lastModifiedBy>
  <cp:revision>7</cp:revision>
  <dcterms:created xsi:type="dcterms:W3CDTF">2017-05-03T12:41:32Z</dcterms:created>
  <dcterms:modified xsi:type="dcterms:W3CDTF">2017-05-08T17:21:17Z</dcterms:modified>
</cp:coreProperties>
</file>