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1"/>
  </p:notesMasterIdLst>
  <p:handoutMasterIdLst>
    <p:handoutMasterId r:id="rId22"/>
  </p:handoutMasterIdLst>
  <p:sldIdLst>
    <p:sldId id="291" r:id="rId2"/>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Lst>
  <p:sldSz cx="9144000" cy="6858000" type="screen4x3"/>
  <p:notesSz cx="6858000" cy="9144000"/>
  <p:custDataLst>
    <p:tags r:id="rId23"/>
  </p:custDataLst>
  <p:defaultTextStyle>
    <a:defPPr>
      <a:defRPr lang="it-IT"/>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789">
          <p15:clr>
            <a:srgbClr val="A4A3A4"/>
          </p15:clr>
        </p15:guide>
        <p15:guide id="2" orient="horz" pos="1956">
          <p15:clr>
            <a:srgbClr val="A4A3A4"/>
          </p15:clr>
        </p15:guide>
        <p15:guide id="3" orient="horz" pos="3929">
          <p15:clr>
            <a:srgbClr val="A4A3A4"/>
          </p15:clr>
        </p15:guide>
        <p15:guide id="4" pos="5396">
          <p15:clr>
            <a:srgbClr val="A4A3A4"/>
          </p15:clr>
        </p15:guide>
        <p15:guide id="5">
          <p15:clr>
            <a:srgbClr val="A4A3A4"/>
          </p15:clr>
        </p15:guide>
        <p15:guide id="6" pos="3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990"/>
    <a:srgbClr val="002060"/>
    <a:srgbClr val="822433"/>
    <a:srgbClr val="009984"/>
    <a:srgbClr val="FBBA00"/>
    <a:srgbClr val="C1BAA4"/>
    <a:srgbClr val="009FE3"/>
    <a:srgbClr val="005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p:cViewPr varScale="1">
        <p:scale>
          <a:sx n="115" d="100"/>
          <a:sy n="115" d="100"/>
        </p:scale>
        <p:origin x="1404" y="108"/>
      </p:cViewPr>
      <p:guideLst>
        <p:guide orient="horz" pos="789"/>
        <p:guide orient="horz" pos="1956"/>
        <p:guide orient="horz" pos="3929"/>
        <p:guide pos="5396"/>
        <p:guide/>
        <p:guide pos="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599414-F0EC-4F98-8F21-7102DFE5925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ヒラギノ角ゴ Pro W3" charset="0"/>
                <a:cs typeface="ヒラギノ角ゴ Pro W3" charset="0"/>
              </a:defRPr>
            </a:lvl1pPr>
          </a:lstStyle>
          <a:p>
            <a:pPr>
              <a:defRPr/>
            </a:pPr>
            <a:endParaRPr lang="en-US"/>
          </a:p>
        </p:txBody>
      </p:sp>
      <p:sp>
        <p:nvSpPr>
          <p:cNvPr id="3" name="Date Placeholder 2">
            <a:extLst>
              <a:ext uri="{FF2B5EF4-FFF2-40B4-BE49-F238E27FC236}">
                <a16:creationId xmlns:a16="http://schemas.microsoft.com/office/drawing/2014/main" id="{0E43EF7B-9C0C-4D8B-A8FE-42209AE72ED9}"/>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B339DF9-739D-4992-A8C2-A04AB775B006}" type="datetimeFigureOut">
              <a:rPr lang="en-US" altLang="it-IT"/>
              <a:pPr>
                <a:defRPr/>
              </a:pPr>
              <a:t>3/1/2018</a:t>
            </a:fld>
            <a:endParaRPr lang="en-US" altLang="it-IT"/>
          </a:p>
        </p:txBody>
      </p:sp>
      <p:sp>
        <p:nvSpPr>
          <p:cNvPr id="4" name="Footer Placeholder 3">
            <a:extLst>
              <a:ext uri="{FF2B5EF4-FFF2-40B4-BE49-F238E27FC236}">
                <a16:creationId xmlns:a16="http://schemas.microsoft.com/office/drawing/2014/main" id="{A8A52AE1-D47C-4FB6-8000-0237A904981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ヒラギノ角ゴ Pro W3" charset="0"/>
                <a:cs typeface="ヒラギノ角ゴ Pro W3" charset="0"/>
              </a:defRPr>
            </a:lvl1pPr>
          </a:lstStyle>
          <a:p>
            <a:pPr>
              <a:defRPr/>
            </a:pPr>
            <a:endParaRPr lang="en-US"/>
          </a:p>
        </p:txBody>
      </p:sp>
      <p:sp>
        <p:nvSpPr>
          <p:cNvPr id="5" name="Slide Number Placeholder 4">
            <a:extLst>
              <a:ext uri="{FF2B5EF4-FFF2-40B4-BE49-F238E27FC236}">
                <a16:creationId xmlns:a16="http://schemas.microsoft.com/office/drawing/2014/main" id="{27D6CADE-C773-4BF0-A3C9-5E43A6B11F2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0007520-2124-4C4E-83E8-5D4732CDD2E2}"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8D3B4F4-1F8B-4118-A838-82547013B45A}"/>
              </a:ext>
            </a:extLst>
          </p:cNvPr>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it-IT"/>
          </a:p>
        </p:txBody>
      </p:sp>
      <p:sp>
        <p:nvSpPr>
          <p:cNvPr id="4099" name="Rectangle 3">
            <a:extLst>
              <a:ext uri="{FF2B5EF4-FFF2-40B4-BE49-F238E27FC236}">
                <a16:creationId xmlns:a16="http://schemas.microsoft.com/office/drawing/2014/main" id="{A3236326-7653-43BF-94AB-F47AB8F77E0D}"/>
              </a:ext>
            </a:extLst>
          </p:cNvPr>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charset="0"/>
                <a:cs typeface="ヒラギノ角ゴ Pro W3" charset="0"/>
              </a:defRPr>
            </a:lvl1pPr>
          </a:lstStyle>
          <a:p>
            <a:pPr>
              <a:defRPr/>
            </a:pPr>
            <a:endParaRPr lang="it-IT"/>
          </a:p>
        </p:txBody>
      </p:sp>
      <p:sp>
        <p:nvSpPr>
          <p:cNvPr id="4100" name="Rectangle 4">
            <a:extLst>
              <a:ext uri="{FF2B5EF4-FFF2-40B4-BE49-F238E27FC236}">
                <a16:creationId xmlns:a16="http://schemas.microsoft.com/office/drawing/2014/main" id="{34C7A4FA-DDD2-445B-BD58-2CE5F33AD86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9E0E146-2C24-48BF-96B5-F24B9D7CEFDE}"/>
              </a:ext>
            </a:extLst>
          </p:cNvPr>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102" name="Rectangle 6">
            <a:extLst>
              <a:ext uri="{FF2B5EF4-FFF2-40B4-BE49-F238E27FC236}">
                <a16:creationId xmlns:a16="http://schemas.microsoft.com/office/drawing/2014/main" id="{FBE530F0-4266-432C-942A-2AE805C83469}"/>
              </a:ext>
            </a:extLst>
          </p:cNvPr>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it-IT"/>
          </a:p>
        </p:txBody>
      </p:sp>
      <p:sp>
        <p:nvSpPr>
          <p:cNvPr id="4103" name="Rectangle 7">
            <a:extLst>
              <a:ext uri="{FF2B5EF4-FFF2-40B4-BE49-F238E27FC236}">
                <a16:creationId xmlns:a16="http://schemas.microsoft.com/office/drawing/2014/main" id="{BFB733DC-0353-4B6F-8C5F-51B475426989}"/>
              </a:ext>
            </a:extLst>
          </p:cNvPr>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pPr>
              <a:defRPr/>
            </a:pPr>
            <a:fld id="{BA2A7C06-9A9E-479A-A4CA-A57C92A458E8}"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4028CE49-E773-4B7B-985D-777B92B110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41ED38D2-A2E2-48B4-8EE3-D94E8623EA32}" type="slidenum">
              <a:rPr lang="it-IT" altLang="it-IT" sz="1200" smtClean="0"/>
              <a:pPr/>
              <a:t>1</a:t>
            </a:fld>
            <a:endParaRPr lang="it-IT" altLang="it-IT" sz="1200"/>
          </a:p>
        </p:txBody>
      </p:sp>
      <p:sp>
        <p:nvSpPr>
          <p:cNvPr id="7171" name="Rectangle 2">
            <a:extLst>
              <a:ext uri="{FF2B5EF4-FFF2-40B4-BE49-F238E27FC236}">
                <a16:creationId xmlns:a16="http://schemas.microsoft.com/office/drawing/2014/main" id="{4D5BDAD1-B1CF-4184-B425-23CD9157C067}"/>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A6B03DD6-C070-456E-B824-6D130321C1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87882D2F-E273-44F4-BDC2-FAF2E83F6122}"/>
              </a:ext>
            </a:extLst>
          </p:cNvPr>
          <p:cNvSpPr>
            <a:spLocks noGrp="1" noChangeArrowheads="1"/>
          </p:cNvSpPr>
          <p:nvPr>
            <p:ph type="sldNum" sz="quarter" idx="5"/>
          </p:nvPr>
        </p:nvSpPr>
        <p:spPr>
          <a:ln/>
        </p:spPr>
        <p:txBody>
          <a:bodyPr/>
          <a:lstStyle/>
          <a:p>
            <a:fld id="{E7EA9F3F-7972-4B9E-9A0E-8E23A11428B2}" type="slidenum">
              <a:rPr lang="it-IT" altLang="it-IT"/>
              <a:pPr/>
              <a:t>10</a:t>
            </a:fld>
            <a:endParaRPr lang="it-IT" altLang="it-IT"/>
          </a:p>
        </p:txBody>
      </p:sp>
      <p:sp>
        <p:nvSpPr>
          <p:cNvPr id="217090" name="Rectangle 2">
            <a:extLst>
              <a:ext uri="{FF2B5EF4-FFF2-40B4-BE49-F238E27FC236}">
                <a16:creationId xmlns:a16="http://schemas.microsoft.com/office/drawing/2014/main" id="{FB90D423-3E6A-473D-8F83-ACEDED77C08D}"/>
              </a:ext>
            </a:extLst>
          </p:cNvPr>
          <p:cNvSpPr>
            <a:spLocks noGrp="1" noRot="1" noChangeAspect="1" noChangeArrowheads="1" noTextEdit="1"/>
          </p:cNvSpPr>
          <p:nvPr>
            <p:ph type="sldImg"/>
          </p:nvPr>
        </p:nvSpPr>
        <p:spPr>
          <a:xfrm>
            <a:off x="1065213" y="860425"/>
            <a:ext cx="4600575" cy="3449638"/>
          </a:xfrm>
          <a:ln/>
        </p:spPr>
      </p:sp>
      <p:sp>
        <p:nvSpPr>
          <p:cNvPr id="217091" name="Rectangle 3">
            <a:extLst>
              <a:ext uri="{FF2B5EF4-FFF2-40B4-BE49-F238E27FC236}">
                <a16:creationId xmlns:a16="http://schemas.microsoft.com/office/drawing/2014/main" id="{4B093814-87F7-4FE9-8E00-A74DAEF8FD82}"/>
              </a:ext>
            </a:extLst>
          </p:cNvPr>
          <p:cNvSpPr>
            <a:spLocks noGrp="1" noChangeArrowheads="1"/>
          </p:cNvSpPr>
          <p:nvPr>
            <p:ph type="body" idx="1"/>
          </p:nvPr>
        </p:nvSpPr>
        <p:spPr/>
        <p:txBody>
          <a:bodyPr/>
          <a:lstStyle/>
          <a:p>
            <a:r>
              <a:rPr lang="it-IT" altLang="it-IT"/>
              <a:t>Nota programmatore:</a:t>
            </a:r>
          </a:p>
          <a:p>
            <a:r>
              <a:rPr lang="it-IT" altLang="it-IT"/>
              <a:t>Link da indagine IEA ad appo appo_000.doc.</a:t>
            </a:r>
          </a:p>
        </p:txBody>
      </p:sp>
    </p:spTree>
    <p:extLst>
      <p:ext uri="{BB962C8B-B14F-4D97-AF65-F5344CB8AC3E}">
        <p14:creationId xmlns:p14="http://schemas.microsoft.com/office/powerpoint/2010/main" val="3489389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BBB9F7C1-B696-4842-9190-CCB3375AE3C0}"/>
              </a:ext>
            </a:extLst>
          </p:cNvPr>
          <p:cNvSpPr>
            <a:spLocks noGrp="1" noChangeArrowheads="1"/>
          </p:cNvSpPr>
          <p:nvPr>
            <p:ph type="sldNum" sz="quarter" idx="5"/>
          </p:nvPr>
        </p:nvSpPr>
        <p:spPr>
          <a:ln/>
        </p:spPr>
        <p:txBody>
          <a:bodyPr/>
          <a:lstStyle/>
          <a:p>
            <a:fld id="{4994CAAE-8FF6-4E8E-BAC6-5D23BE738DF2}" type="slidenum">
              <a:rPr lang="it-IT" altLang="it-IT"/>
              <a:pPr/>
              <a:t>11</a:t>
            </a:fld>
            <a:endParaRPr lang="it-IT" altLang="it-IT"/>
          </a:p>
        </p:txBody>
      </p:sp>
      <p:sp>
        <p:nvSpPr>
          <p:cNvPr id="218114" name="Rectangle 2">
            <a:extLst>
              <a:ext uri="{FF2B5EF4-FFF2-40B4-BE49-F238E27FC236}">
                <a16:creationId xmlns:a16="http://schemas.microsoft.com/office/drawing/2014/main" id="{EE0D0215-CEAF-43F2-85A5-7C51D074888D}"/>
              </a:ext>
            </a:extLst>
          </p:cNvPr>
          <p:cNvSpPr>
            <a:spLocks noGrp="1" noRot="1" noChangeAspect="1" noChangeArrowheads="1" noTextEdit="1"/>
          </p:cNvSpPr>
          <p:nvPr>
            <p:ph type="sldImg"/>
          </p:nvPr>
        </p:nvSpPr>
        <p:spPr>
          <a:xfrm>
            <a:off x="1065213" y="860425"/>
            <a:ext cx="4600575" cy="3449638"/>
          </a:xfrm>
          <a:ln/>
        </p:spPr>
      </p:sp>
      <p:sp>
        <p:nvSpPr>
          <p:cNvPr id="218115" name="Rectangle 3">
            <a:extLst>
              <a:ext uri="{FF2B5EF4-FFF2-40B4-BE49-F238E27FC236}">
                <a16:creationId xmlns:a16="http://schemas.microsoft.com/office/drawing/2014/main" id="{DC0D4245-079B-4D76-8041-B26700FD709A}"/>
              </a:ext>
            </a:extLst>
          </p:cNvPr>
          <p:cNvSpPr>
            <a:spLocks noGrp="1" noChangeArrowheads="1"/>
          </p:cNvSpPr>
          <p:nvPr>
            <p:ph type="body" idx="1"/>
          </p:nvPr>
        </p:nvSpPr>
        <p:spPr/>
        <p:txBody>
          <a:bodyPr/>
          <a:lstStyle/>
          <a:p>
            <a:r>
              <a:rPr lang="it-IT" altLang="it-IT"/>
              <a:t>Nota programmatore.</a:t>
            </a:r>
          </a:p>
          <a:p>
            <a:r>
              <a:rPr lang="it-IT" altLang="it-IT"/>
              <a:t>Link da Punti di forza e aree di criticità a appo_000_5.doc</a:t>
            </a:r>
          </a:p>
        </p:txBody>
      </p:sp>
    </p:spTree>
    <p:extLst>
      <p:ext uri="{BB962C8B-B14F-4D97-AF65-F5344CB8AC3E}">
        <p14:creationId xmlns:p14="http://schemas.microsoft.com/office/powerpoint/2010/main" val="2919269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535A7C50-531D-42AB-BBC0-9642421C9157}"/>
              </a:ext>
            </a:extLst>
          </p:cNvPr>
          <p:cNvSpPr>
            <a:spLocks noGrp="1" noChangeArrowheads="1"/>
          </p:cNvSpPr>
          <p:nvPr>
            <p:ph type="sldNum" sz="quarter" idx="5"/>
          </p:nvPr>
        </p:nvSpPr>
        <p:spPr>
          <a:ln/>
        </p:spPr>
        <p:txBody>
          <a:bodyPr/>
          <a:lstStyle/>
          <a:p>
            <a:fld id="{F173DA23-944C-4DB5-A038-5829EFED6E35}" type="slidenum">
              <a:rPr lang="it-IT" altLang="it-IT"/>
              <a:pPr/>
              <a:t>12</a:t>
            </a:fld>
            <a:endParaRPr lang="it-IT" altLang="it-IT"/>
          </a:p>
        </p:txBody>
      </p:sp>
      <p:sp>
        <p:nvSpPr>
          <p:cNvPr id="219138" name="Rectangle 2">
            <a:extLst>
              <a:ext uri="{FF2B5EF4-FFF2-40B4-BE49-F238E27FC236}">
                <a16:creationId xmlns:a16="http://schemas.microsoft.com/office/drawing/2014/main" id="{696FF0F5-8FAD-43E8-AA51-BE3B20C4B213}"/>
              </a:ext>
            </a:extLst>
          </p:cNvPr>
          <p:cNvSpPr>
            <a:spLocks noGrp="1" noRot="1" noChangeAspect="1" noChangeArrowheads="1" noTextEdit="1"/>
          </p:cNvSpPr>
          <p:nvPr>
            <p:ph type="sldImg"/>
          </p:nvPr>
        </p:nvSpPr>
        <p:spPr>
          <a:xfrm>
            <a:off x="1065213" y="860425"/>
            <a:ext cx="4600575" cy="3449638"/>
          </a:xfrm>
          <a:ln/>
        </p:spPr>
      </p:sp>
      <p:sp>
        <p:nvSpPr>
          <p:cNvPr id="219139" name="Rectangle 3">
            <a:extLst>
              <a:ext uri="{FF2B5EF4-FFF2-40B4-BE49-F238E27FC236}">
                <a16:creationId xmlns:a16="http://schemas.microsoft.com/office/drawing/2014/main" id="{020AD411-BC14-4C5E-9EA3-8E97706757B5}"/>
              </a:ext>
            </a:extLst>
          </p:cNvPr>
          <p:cNvSpPr>
            <a:spLocks noGrp="1" noChangeArrowheads="1"/>
          </p:cNvSpPr>
          <p:nvPr>
            <p:ph type="body" idx="1"/>
          </p:nvPr>
        </p:nvSpPr>
        <p:spPr/>
        <p:txBody>
          <a:bodyPr/>
          <a:lstStyle/>
          <a:p>
            <a:r>
              <a:rPr lang="it-IT" altLang="it-IT"/>
              <a:t>Nota programmatore</a:t>
            </a:r>
          </a:p>
          <a:p>
            <a:r>
              <a:rPr lang="it-IT" altLang="it-IT"/>
              <a:t>Link da </a:t>
            </a:r>
            <a:r>
              <a:rPr lang="it-IT" altLang="it-IT" sz="1600">
                <a:solidFill>
                  <a:srgbClr val="3333FF"/>
                </a:solidFill>
                <a:latin typeface="Tahoma" panose="020B0604030504040204" pitchFamily="34" charset="0"/>
              </a:rPr>
              <a:t>indicazioni generali per la costruzione di prove oggettive al file appo_000_7.doc</a:t>
            </a:r>
          </a:p>
          <a:p>
            <a:endParaRPr lang="it-IT" altLang="it-IT"/>
          </a:p>
        </p:txBody>
      </p:sp>
    </p:spTree>
    <p:extLst>
      <p:ext uri="{BB962C8B-B14F-4D97-AF65-F5344CB8AC3E}">
        <p14:creationId xmlns:p14="http://schemas.microsoft.com/office/powerpoint/2010/main" val="271686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9CDC3278-1B91-4BE7-AD82-16B168069B35}"/>
              </a:ext>
            </a:extLst>
          </p:cNvPr>
          <p:cNvSpPr>
            <a:spLocks noGrp="1" noChangeArrowheads="1"/>
          </p:cNvSpPr>
          <p:nvPr>
            <p:ph type="sldNum" sz="quarter" idx="5"/>
          </p:nvPr>
        </p:nvSpPr>
        <p:spPr>
          <a:ln/>
        </p:spPr>
        <p:txBody>
          <a:bodyPr/>
          <a:lstStyle/>
          <a:p>
            <a:fld id="{0E3FC2CC-0CD4-40B5-8497-85E58454F3B4}" type="slidenum">
              <a:rPr lang="it-IT" altLang="it-IT"/>
              <a:pPr/>
              <a:t>13</a:t>
            </a:fld>
            <a:endParaRPr lang="it-IT" altLang="it-IT"/>
          </a:p>
        </p:txBody>
      </p:sp>
      <p:sp>
        <p:nvSpPr>
          <p:cNvPr id="220162" name="Rectangle 2">
            <a:extLst>
              <a:ext uri="{FF2B5EF4-FFF2-40B4-BE49-F238E27FC236}">
                <a16:creationId xmlns:a16="http://schemas.microsoft.com/office/drawing/2014/main" id="{0332128B-984D-40A9-A336-19BBD854548E}"/>
              </a:ext>
            </a:extLst>
          </p:cNvPr>
          <p:cNvSpPr>
            <a:spLocks noGrp="1" noRot="1" noChangeAspect="1" noChangeArrowheads="1" noTextEdit="1"/>
          </p:cNvSpPr>
          <p:nvPr>
            <p:ph type="sldImg"/>
          </p:nvPr>
        </p:nvSpPr>
        <p:spPr>
          <a:xfrm>
            <a:off x="1065213" y="860425"/>
            <a:ext cx="4600575" cy="3449638"/>
          </a:xfrm>
          <a:ln/>
        </p:spPr>
      </p:sp>
      <p:sp>
        <p:nvSpPr>
          <p:cNvPr id="220163" name="Rectangle 3">
            <a:extLst>
              <a:ext uri="{FF2B5EF4-FFF2-40B4-BE49-F238E27FC236}">
                <a16:creationId xmlns:a16="http://schemas.microsoft.com/office/drawing/2014/main" id="{497B921B-2636-453B-B0CF-BD532FFF17E3}"/>
              </a:ext>
            </a:extLst>
          </p:cNvPr>
          <p:cNvSpPr>
            <a:spLocks noGrp="1" noChangeArrowheads="1"/>
          </p:cNvSpPr>
          <p:nvPr>
            <p:ph type="body" idx="1"/>
          </p:nvPr>
        </p:nvSpPr>
        <p:spPr/>
        <p:txBody>
          <a:bodyPr/>
          <a:lstStyle/>
          <a:p>
            <a:r>
              <a:rPr lang="it-IT" altLang="it-IT"/>
              <a:t>Nota programmatore:</a:t>
            </a:r>
          </a:p>
          <a:p>
            <a:r>
              <a:rPr lang="it-IT" altLang="it-IT"/>
              <a:t>Quesito a scelat multipla. Risposte esatte 1, 2, 5.</a:t>
            </a:r>
          </a:p>
          <a:p>
            <a:endParaRPr lang="it-IT" altLang="it-IT"/>
          </a:p>
          <a:p>
            <a:r>
              <a:rPr lang="it-IT" altLang="it-IT"/>
              <a:t>Feedback risposta esatta</a:t>
            </a:r>
          </a:p>
          <a:p>
            <a:r>
              <a:rPr lang="it-IT" altLang="it-IT"/>
              <a:t>Esatto. Questi sono alcuni dei vantaggi delle prove oggettive. Non troviamo tra questi vantaggi la libertà di espressione, in quanto il rispondente deve scegliere rispetto ad un numero finito di opzioni e il tempo di produzione che, almeno per meno esperti è relativamente alto.</a:t>
            </a:r>
          </a:p>
          <a:p>
            <a:endParaRPr lang="it-IT" altLang="it-IT"/>
          </a:p>
          <a:p>
            <a:r>
              <a:rPr lang="it-IT" altLang="it-IT"/>
              <a:t>Feedback risposta errata:</a:t>
            </a:r>
          </a:p>
          <a:p>
            <a:r>
              <a:rPr lang="it-IT" altLang="it-IT"/>
              <a:t>Attenzione. Una o più opzioni da te selezionate non sono corrette.</a:t>
            </a:r>
          </a:p>
          <a:p>
            <a:endParaRPr lang="it-IT" altLang="it-IT"/>
          </a:p>
          <a:p>
            <a:r>
              <a:rPr lang="it-IT" altLang="it-IT"/>
              <a:t>Feedbak risposta non fornita: </a:t>
            </a:r>
          </a:p>
          <a:p>
            <a:r>
              <a:rPr lang="it-IT" altLang="it-IT"/>
              <a:t>Questi sono alcuni dei vantaggi delle prove oggettive. Non troviamo tra questi vantaggi la libertà di espressione, in quanto il rispondente deve scegliere rispetto ad un numero finito di opzioni e il tempo di produzione che, almeno per meno esperti è relativamente alto.</a:t>
            </a:r>
          </a:p>
          <a:p>
            <a:endParaRPr lang="it-IT" altLang="it-IT"/>
          </a:p>
        </p:txBody>
      </p:sp>
    </p:spTree>
    <p:extLst>
      <p:ext uri="{BB962C8B-B14F-4D97-AF65-F5344CB8AC3E}">
        <p14:creationId xmlns:p14="http://schemas.microsoft.com/office/powerpoint/2010/main" val="1327686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89A2DE71-F831-4FCB-A2B6-02EA14734161}"/>
              </a:ext>
            </a:extLst>
          </p:cNvPr>
          <p:cNvSpPr>
            <a:spLocks noGrp="1" noChangeArrowheads="1"/>
          </p:cNvSpPr>
          <p:nvPr>
            <p:ph type="sldNum" sz="quarter" idx="5"/>
          </p:nvPr>
        </p:nvSpPr>
        <p:spPr>
          <a:ln/>
        </p:spPr>
        <p:txBody>
          <a:bodyPr/>
          <a:lstStyle/>
          <a:p>
            <a:fld id="{67975A62-29BE-4E75-8B95-37706FC674BB}" type="slidenum">
              <a:rPr lang="it-IT" altLang="it-IT"/>
              <a:pPr/>
              <a:t>14</a:t>
            </a:fld>
            <a:endParaRPr lang="it-IT" altLang="it-IT"/>
          </a:p>
        </p:txBody>
      </p:sp>
      <p:sp>
        <p:nvSpPr>
          <p:cNvPr id="222210" name="Rectangle 2">
            <a:extLst>
              <a:ext uri="{FF2B5EF4-FFF2-40B4-BE49-F238E27FC236}">
                <a16:creationId xmlns:a16="http://schemas.microsoft.com/office/drawing/2014/main" id="{023C612B-62DE-458E-B3AF-84D22F8BEC71}"/>
              </a:ext>
            </a:extLst>
          </p:cNvPr>
          <p:cNvSpPr>
            <a:spLocks noGrp="1" noRot="1" noChangeAspect="1" noChangeArrowheads="1" noTextEdit="1"/>
          </p:cNvSpPr>
          <p:nvPr>
            <p:ph type="sldImg"/>
          </p:nvPr>
        </p:nvSpPr>
        <p:spPr>
          <a:xfrm>
            <a:off x="1065213" y="860425"/>
            <a:ext cx="4600575" cy="3449638"/>
          </a:xfrm>
          <a:ln/>
        </p:spPr>
      </p:sp>
      <p:sp>
        <p:nvSpPr>
          <p:cNvPr id="222211" name="Rectangle 3">
            <a:extLst>
              <a:ext uri="{FF2B5EF4-FFF2-40B4-BE49-F238E27FC236}">
                <a16:creationId xmlns:a16="http://schemas.microsoft.com/office/drawing/2014/main" id="{96CEAB3B-EB8B-4110-BF50-5961BA63835B}"/>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442973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8B1A9C3-5A5D-4856-AEC1-B07215C1EFF0}"/>
              </a:ext>
            </a:extLst>
          </p:cNvPr>
          <p:cNvSpPr>
            <a:spLocks noGrp="1" noChangeArrowheads="1"/>
          </p:cNvSpPr>
          <p:nvPr>
            <p:ph type="sldNum" sz="quarter" idx="5"/>
          </p:nvPr>
        </p:nvSpPr>
        <p:spPr>
          <a:ln/>
        </p:spPr>
        <p:txBody>
          <a:bodyPr/>
          <a:lstStyle/>
          <a:p>
            <a:fld id="{B1579741-27AA-4A18-9DB8-3F25563FC863}" type="slidenum">
              <a:rPr lang="it-IT" altLang="it-IT"/>
              <a:pPr/>
              <a:t>15</a:t>
            </a:fld>
            <a:endParaRPr lang="it-IT" altLang="it-IT"/>
          </a:p>
        </p:txBody>
      </p:sp>
      <p:sp>
        <p:nvSpPr>
          <p:cNvPr id="198658" name="Rectangle 2">
            <a:extLst>
              <a:ext uri="{FF2B5EF4-FFF2-40B4-BE49-F238E27FC236}">
                <a16:creationId xmlns:a16="http://schemas.microsoft.com/office/drawing/2014/main" id="{C7631AE3-7CB1-4E71-BCB1-977559D65EC3}"/>
              </a:ext>
            </a:extLst>
          </p:cNvPr>
          <p:cNvSpPr>
            <a:spLocks noGrp="1" noRot="1" noChangeAspect="1" noChangeArrowheads="1" noTextEdit="1"/>
          </p:cNvSpPr>
          <p:nvPr>
            <p:ph type="sldImg"/>
          </p:nvPr>
        </p:nvSpPr>
        <p:spPr>
          <a:xfrm>
            <a:off x="1065213" y="860425"/>
            <a:ext cx="4600575" cy="3449638"/>
          </a:xfrm>
          <a:ln/>
        </p:spPr>
      </p:sp>
      <p:sp>
        <p:nvSpPr>
          <p:cNvPr id="198659" name="Rectangle 3">
            <a:extLst>
              <a:ext uri="{FF2B5EF4-FFF2-40B4-BE49-F238E27FC236}">
                <a16:creationId xmlns:a16="http://schemas.microsoft.com/office/drawing/2014/main" id="{16FC5F56-BCBC-4E0C-9A79-CC523B134306}"/>
              </a:ext>
            </a:extLst>
          </p:cNvPr>
          <p:cNvSpPr>
            <a:spLocks noGrp="1" noChangeArrowheads="1"/>
          </p:cNvSpPr>
          <p:nvPr>
            <p:ph type="body" idx="1"/>
          </p:nvPr>
        </p:nvSpPr>
        <p:spPr/>
        <p:txBody>
          <a:bodyPr/>
          <a:lstStyle/>
          <a:p>
            <a:r>
              <a:rPr lang="it-IT" altLang="it-IT"/>
              <a:t>Link da precise indicazioni ad app_001.doc</a:t>
            </a:r>
          </a:p>
          <a:p>
            <a:endParaRPr lang="it-IT" altLang="it-IT"/>
          </a:p>
          <a:p>
            <a:r>
              <a:rPr lang="it-IT" altLang="it-IT"/>
              <a:t> </a:t>
            </a:r>
          </a:p>
        </p:txBody>
      </p:sp>
    </p:spTree>
    <p:extLst>
      <p:ext uri="{BB962C8B-B14F-4D97-AF65-F5344CB8AC3E}">
        <p14:creationId xmlns:p14="http://schemas.microsoft.com/office/powerpoint/2010/main" val="3290922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0777AFE2-51CA-417B-8A2F-8927E316F7BC}"/>
              </a:ext>
            </a:extLst>
          </p:cNvPr>
          <p:cNvSpPr>
            <a:spLocks noGrp="1" noChangeArrowheads="1"/>
          </p:cNvSpPr>
          <p:nvPr>
            <p:ph type="sldNum" sz="quarter" idx="5"/>
          </p:nvPr>
        </p:nvSpPr>
        <p:spPr>
          <a:ln/>
        </p:spPr>
        <p:txBody>
          <a:bodyPr/>
          <a:lstStyle/>
          <a:p>
            <a:fld id="{562305C0-706A-4DDE-8044-FF0C798DDF89}" type="slidenum">
              <a:rPr lang="it-IT" altLang="it-IT"/>
              <a:pPr/>
              <a:t>16</a:t>
            </a:fld>
            <a:endParaRPr lang="it-IT" altLang="it-IT"/>
          </a:p>
        </p:txBody>
      </p:sp>
      <p:sp>
        <p:nvSpPr>
          <p:cNvPr id="202754" name="Rectangle 2">
            <a:extLst>
              <a:ext uri="{FF2B5EF4-FFF2-40B4-BE49-F238E27FC236}">
                <a16:creationId xmlns:a16="http://schemas.microsoft.com/office/drawing/2014/main" id="{12C570C3-F369-453E-B0AF-15AF5E2114CF}"/>
              </a:ext>
            </a:extLst>
          </p:cNvPr>
          <p:cNvSpPr>
            <a:spLocks noGrp="1" noRot="1" noChangeAspect="1" noChangeArrowheads="1" noTextEdit="1"/>
          </p:cNvSpPr>
          <p:nvPr>
            <p:ph type="sldImg"/>
          </p:nvPr>
        </p:nvSpPr>
        <p:spPr bwMode="auto">
          <a:xfrm>
            <a:off x="1065213" y="860425"/>
            <a:ext cx="4600575" cy="3449638"/>
          </a:xfrm>
          <a:prstGeom prst="rect">
            <a:avLst/>
          </a:prstGeom>
          <a:solidFill>
            <a:srgbClr val="FFFFFF"/>
          </a:solidFill>
          <a:ln>
            <a:solidFill>
              <a:srgbClr val="000000"/>
            </a:solidFill>
            <a:miter lim="800000"/>
            <a:headEnd/>
            <a:tailEnd/>
          </a:ln>
        </p:spPr>
      </p:sp>
      <p:sp>
        <p:nvSpPr>
          <p:cNvPr id="202755" name="Rectangle 3">
            <a:extLst>
              <a:ext uri="{FF2B5EF4-FFF2-40B4-BE49-F238E27FC236}">
                <a16:creationId xmlns:a16="http://schemas.microsoft.com/office/drawing/2014/main" id="{F9373855-472B-47E5-BE89-25B593B87604}"/>
              </a:ext>
            </a:extLst>
          </p:cNvPr>
          <p:cNvSpPr>
            <a:spLocks noGrp="1" noChangeArrowheads="1"/>
          </p:cNvSpPr>
          <p:nvPr>
            <p:ph type="body" idx="1"/>
          </p:nvPr>
        </p:nvSpPr>
        <p:spPr bwMode="auto">
          <a:xfrm>
            <a:off x="896938" y="4681538"/>
            <a:ext cx="4937125" cy="4144962"/>
          </a:xfrm>
          <a:prstGeom prst="rect">
            <a:avLst/>
          </a:prstGeom>
          <a:solidFill>
            <a:srgbClr val="FFFFFF"/>
          </a:solidFill>
          <a:ln>
            <a:solidFill>
              <a:srgbClr val="000000"/>
            </a:solidFill>
            <a:miter lim="800000"/>
            <a:headEnd/>
            <a:tailEnd/>
          </a:ln>
        </p:spPr>
        <p:txBody>
          <a:bodyPr/>
          <a:lstStyle/>
          <a:p>
            <a:r>
              <a:rPr lang="it-IT" altLang="it-IT"/>
              <a:t>Link da precise indicazioni ad app_002.doc</a:t>
            </a:r>
          </a:p>
        </p:txBody>
      </p:sp>
    </p:spTree>
    <p:extLst>
      <p:ext uri="{BB962C8B-B14F-4D97-AF65-F5344CB8AC3E}">
        <p14:creationId xmlns:p14="http://schemas.microsoft.com/office/powerpoint/2010/main" val="3192886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26FD0F0B-80D3-4DFC-ABB4-B4D3FD25381B}"/>
              </a:ext>
            </a:extLst>
          </p:cNvPr>
          <p:cNvSpPr>
            <a:spLocks noGrp="1" noChangeArrowheads="1"/>
          </p:cNvSpPr>
          <p:nvPr>
            <p:ph type="sldNum" sz="quarter" idx="5"/>
          </p:nvPr>
        </p:nvSpPr>
        <p:spPr>
          <a:ln/>
        </p:spPr>
        <p:txBody>
          <a:bodyPr/>
          <a:lstStyle/>
          <a:p>
            <a:fld id="{46A2F117-D667-429C-9396-9BA0041F07BA}" type="slidenum">
              <a:rPr lang="it-IT" altLang="it-IT"/>
              <a:pPr/>
              <a:t>17</a:t>
            </a:fld>
            <a:endParaRPr lang="it-IT" altLang="it-IT"/>
          </a:p>
        </p:txBody>
      </p:sp>
      <p:sp>
        <p:nvSpPr>
          <p:cNvPr id="204802" name="Rectangle 2">
            <a:extLst>
              <a:ext uri="{FF2B5EF4-FFF2-40B4-BE49-F238E27FC236}">
                <a16:creationId xmlns:a16="http://schemas.microsoft.com/office/drawing/2014/main" id="{AEC253E2-A070-4C38-8030-03096F3149C4}"/>
              </a:ext>
            </a:extLst>
          </p:cNvPr>
          <p:cNvSpPr>
            <a:spLocks noGrp="1" noRot="1" noChangeAspect="1" noChangeArrowheads="1" noTextEdit="1"/>
          </p:cNvSpPr>
          <p:nvPr>
            <p:ph type="sldImg"/>
          </p:nvPr>
        </p:nvSpPr>
        <p:spPr bwMode="auto">
          <a:xfrm>
            <a:off x="1065213" y="860425"/>
            <a:ext cx="4600575" cy="3449638"/>
          </a:xfrm>
          <a:prstGeom prst="rect">
            <a:avLst/>
          </a:prstGeom>
          <a:solidFill>
            <a:srgbClr val="FFFFFF"/>
          </a:solidFill>
          <a:ln>
            <a:solidFill>
              <a:srgbClr val="000000"/>
            </a:solidFill>
            <a:miter lim="800000"/>
            <a:headEnd/>
            <a:tailEnd/>
          </a:ln>
        </p:spPr>
      </p:sp>
      <p:sp>
        <p:nvSpPr>
          <p:cNvPr id="204803" name="Rectangle 3">
            <a:extLst>
              <a:ext uri="{FF2B5EF4-FFF2-40B4-BE49-F238E27FC236}">
                <a16:creationId xmlns:a16="http://schemas.microsoft.com/office/drawing/2014/main" id="{AF61B03B-E233-40BF-8F17-5DD270445896}"/>
              </a:ext>
            </a:extLst>
          </p:cNvPr>
          <p:cNvSpPr>
            <a:spLocks noGrp="1" noChangeArrowheads="1"/>
          </p:cNvSpPr>
          <p:nvPr>
            <p:ph type="body" idx="1"/>
          </p:nvPr>
        </p:nvSpPr>
        <p:spPr bwMode="auto">
          <a:xfrm>
            <a:off x="896938" y="4681538"/>
            <a:ext cx="4937125" cy="4144962"/>
          </a:xfrm>
          <a:prstGeom prst="rect">
            <a:avLst/>
          </a:prstGeom>
          <a:solidFill>
            <a:srgbClr val="FFFFFF"/>
          </a:solidFill>
          <a:ln>
            <a:solidFill>
              <a:srgbClr val="000000"/>
            </a:solidFill>
            <a:miter lim="800000"/>
            <a:headEnd/>
            <a:tailEnd/>
          </a:ln>
        </p:spPr>
        <p:txBody>
          <a:bodyPr/>
          <a:lstStyle/>
          <a:p>
            <a:r>
              <a:rPr lang="it-IT" altLang="it-IT"/>
              <a:t>Link da indicazioni per svilupaprli ad app_003.doc</a:t>
            </a:r>
          </a:p>
        </p:txBody>
      </p:sp>
    </p:spTree>
    <p:extLst>
      <p:ext uri="{BB962C8B-B14F-4D97-AF65-F5344CB8AC3E}">
        <p14:creationId xmlns:p14="http://schemas.microsoft.com/office/powerpoint/2010/main" val="3356302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74047DA9-ECA5-4B64-BBE7-910AE8479E1D}"/>
              </a:ext>
            </a:extLst>
          </p:cNvPr>
          <p:cNvSpPr>
            <a:spLocks noGrp="1" noChangeArrowheads="1"/>
          </p:cNvSpPr>
          <p:nvPr>
            <p:ph type="sldNum" sz="quarter" idx="5"/>
          </p:nvPr>
        </p:nvSpPr>
        <p:spPr>
          <a:ln/>
        </p:spPr>
        <p:txBody>
          <a:bodyPr/>
          <a:lstStyle/>
          <a:p>
            <a:fld id="{E9AA6C29-B774-42D7-919E-FA3ACEC4688F}" type="slidenum">
              <a:rPr lang="it-IT" altLang="it-IT"/>
              <a:pPr/>
              <a:t>18</a:t>
            </a:fld>
            <a:endParaRPr lang="it-IT" altLang="it-IT"/>
          </a:p>
        </p:txBody>
      </p:sp>
      <p:sp>
        <p:nvSpPr>
          <p:cNvPr id="206850" name="Rectangle 1026">
            <a:extLst>
              <a:ext uri="{FF2B5EF4-FFF2-40B4-BE49-F238E27FC236}">
                <a16:creationId xmlns:a16="http://schemas.microsoft.com/office/drawing/2014/main" id="{23E581FA-B9F0-440D-84A3-261BE91EC3F4}"/>
              </a:ext>
            </a:extLst>
          </p:cNvPr>
          <p:cNvSpPr>
            <a:spLocks noGrp="1" noRot="1" noChangeAspect="1" noChangeArrowheads="1" noTextEdit="1"/>
          </p:cNvSpPr>
          <p:nvPr>
            <p:ph type="sldImg"/>
          </p:nvPr>
        </p:nvSpPr>
        <p:spPr bwMode="auto">
          <a:xfrm>
            <a:off x="1065213" y="860425"/>
            <a:ext cx="4600575" cy="3449638"/>
          </a:xfrm>
          <a:prstGeom prst="rect">
            <a:avLst/>
          </a:prstGeom>
          <a:solidFill>
            <a:srgbClr val="FFFFFF"/>
          </a:solidFill>
          <a:ln>
            <a:solidFill>
              <a:srgbClr val="000000"/>
            </a:solidFill>
            <a:miter lim="800000"/>
            <a:headEnd/>
            <a:tailEnd/>
          </a:ln>
        </p:spPr>
      </p:sp>
      <p:sp>
        <p:nvSpPr>
          <p:cNvPr id="206851" name="Rectangle 1027">
            <a:extLst>
              <a:ext uri="{FF2B5EF4-FFF2-40B4-BE49-F238E27FC236}">
                <a16:creationId xmlns:a16="http://schemas.microsoft.com/office/drawing/2014/main" id="{65889F56-BE42-436F-911D-5BE1BE0E6E7E}"/>
              </a:ext>
            </a:extLst>
          </p:cNvPr>
          <p:cNvSpPr>
            <a:spLocks noGrp="1" noChangeArrowheads="1"/>
          </p:cNvSpPr>
          <p:nvPr>
            <p:ph type="body" idx="1"/>
          </p:nvPr>
        </p:nvSpPr>
        <p:spPr bwMode="auto">
          <a:xfrm>
            <a:off x="896938" y="4681538"/>
            <a:ext cx="4937125" cy="4144962"/>
          </a:xfrm>
          <a:prstGeom prst="rect">
            <a:avLst/>
          </a:prstGeom>
          <a:solidFill>
            <a:srgbClr val="FFFFFF"/>
          </a:solidFill>
          <a:ln>
            <a:solidFill>
              <a:srgbClr val="000000"/>
            </a:solidFill>
            <a:miter lim="800000"/>
            <a:headEnd/>
            <a:tailEnd/>
          </a:ln>
        </p:spPr>
        <p:txBody>
          <a:bodyPr/>
          <a:lstStyle/>
          <a:p>
            <a:r>
              <a:rPr lang="it-IT" altLang="it-IT"/>
              <a:t>Link da indicazioni per svilupparli ad app_004.doc</a:t>
            </a:r>
          </a:p>
        </p:txBody>
      </p:sp>
    </p:spTree>
    <p:extLst>
      <p:ext uri="{BB962C8B-B14F-4D97-AF65-F5344CB8AC3E}">
        <p14:creationId xmlns:p14="http://schemas.microsoft.com/office/powerpoint/2010/main" val="2316971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81046A22-8DDC-455A-9AD6-05A16CC6EB24}"/>
              </a:ext>
            </a:extLst>
          </p:cNvPr>
          <p:cNvSpPr>
            <a:spLocks noGrp="1" noChangeArrowheads="1"/>
          </p:cNvSpPr>
          <p:nvPr>
            <p:ph type="sldNum" sz="quarter" idx="5"/>
          </p:nvPr>
        </p:nvSpPr>
        <p:spPr>
          <a:ln/>
        </p:spPr>
        <p:txBody>
          <a:bodyPr/>
          <a:lstStyle/>
          <a:p>
            <a:fld id="{D98929BE-2AAD-4E58-A851-65D295243194}" type="slidenum">
              <a:rPr lang="it-IT" altLang="it-IT"/>
              <a:pPr/>
              <a:t>19</a:t>
            </a:fld>
            <a:endParaRPr lang="it-IT" altLang="it-IT"/>
          </a:p>
        </p:txBody>
      </p:sp>
      <p:sp>
        <p:nvSpPr>
          <p:cNvPr id="208898" name="Rectangle 2">
            <a:extLst>
              <a:ext uri="{FF2B5EF4-FFF2-40B4-BE49-F238E27FC236}">
                <a16:creationId xmlns:a16="http://schemas.microsoft.com/office/drawing/2014/main" id="{981552EB-4D21-4C74-8794-1EDF20E902F5}"/>
              </a:ext>
            </a:extLst>
          </p:cNvPr>
          <p:cNvSpPr>
            <a:spLocks noGrp="1" noRot="1" noChangeAspect="1" noChangeArrowheads="1" noTextEdit="1"/>
          </p:cNvSpPr>
          <p:nvPr>
            <p:ph type="sldImg"/>
          </p:nvPr>
        </p:nvSpPr>
        <p:spPr bwMode="auto">
          <a:xfrm>
            <a:off x="1065213" y="860425"/>
            <a:ext cx="4600575" cy="3449638"/>
          </a:xfrm>
          <a:prstGeom prst="rect">
            <a:avLst/>
          </a:prstGeom>
          <a:solidFill>
            <a:srgbClr val="FFFFFF"/>
          </a:solidFill>
          <a:ln>
            <a:solidFill>
              <a:srgbClr val="000000"/>
            </a:solidFill>
            <a:miter lim="800000"/>
            <a:headEnd/>
            <a:tailEnd/>
          </a:ln>
        </p:spPr>
      </p:sp>
      <p:sp>
        <p:nvSpPr>
          <p:cNvPr id="208899" name="Rectangle 3">
            <a:extLst>
              <a:ext uri="{FF2B5EF4-FFF2-40B4-BE49-F238E27FC236}">
                <a16:creationId xmlns:a16="http://schemas.microsoft.com/office/drawing/2014/main" id="{3DADB877-6E7F-4A93-B535-3D9ABC7D7577}"/>
              </a:ext>
            </a:extLst>
          </p:cNvPr>
          <p:cNvSpPr>
            <a:spLocks noGrp="1" noChangeArrowheads="1"/>
          </p:cNvSpPr>
          <p:nvPr>
            <p:ph type="body" idx="1"/>
          </p:nvPr>
        </p:nvSpPr>
        <p:spPr bwMode="auto">
          <a:xfrm>
            <a:off x="896938" y="4681538"/>
            <a:ext cx="4937125" cy="4144962"/>
          </a:xfrm>
          <a:prstGeom prst="rect">
            <a:avLst/>
          </a:prstGeom>
          <a:solidFill>
            <a:srgbClr val="FFFFFF"/>
          </a:solidFill>
          <a:ln>
            <a:solidFill>
              <a:srgbClr val="000000"/>
            </a:solidFill>
            <a:miter lim="800000"/>
            <a:headEnd/>
            <a:tailEnd/>
          </a:ln>
        </p:spPr>
        <p:txBody>
          <a:bodyPr/>
          <a:lstStyle/>
          <a:p>
            <a:r>
              <a:rPr lang="it-IT" altLang="it-IT"/>
              <a:t>Link da precise indicazioni per svilupapre una prova cloze ad app_005.doc</a:t>
            </a:r>
          </a:p>
        </p:txBody>
      </p:sp>
    </p:spTree>
    <p:extLst>
      <p:ext uri="{BB962C8B-B14F-4D97-AF65-F5344CB8AC3E}">
        <p14:creationId xmlns:p14="http://schemas.microsoft.com/office/powerpoint/2010/main" val="424092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EB5DCA84-F242-468A-A96B-0552D795071B}"/>
              </a:ext>
            </a:extLst>
          </p:cNvPr>
          <p:cNvSpPr>
            <a:spLocks noGrp="1" noChangeArrowheads="1"/>
          </p:cNvSpPr>
          <p:nvPr>
            <p:ph type="sldNum" sz="quarter" idx="5"/>
          </p:nvPr>
        </p:nvSpPr>
        <p:spPr>
          <a:ln/>
        </p:spPr>
        <p:txBody>
          <a:bodyPr/>
          <a:lstStyle/>
          <a:p>
            <a:fld id="{58F3885E-3805-4A67-8B2B-B90D5C4ABE08}" type="slidenum">
              <a:rPr lang="it-IT" altLang="it-IT"/>
              <a:pPr/>
              <a:t>2</a:t>
            </a:fld>
            <a:endParaRPr lang="it-IT" altLang="it-IT"/>
          </a:p>
        </p:txBody>
      </p:sp>
      <p:sp>
        <p:nvSpPr>
          <p:cNvPr id="224258" name="Rectangle 2">
            <a:extLst>
              <a:ext uri="{FF2B5EF4-FFF2-40B4-BE49-F238E27FC236}">
                <a16:creationId xmlns:a16="http://schemas.microsoft.com/office/drawing/2014/main" id="{BD70A9FD-3F5E-4282-A322-20BD7B4A8C69}"/>
              </a:ext>
            </a:extLst>
          </p:cNvPr>
          <p:cNvSpPr>
            <a:spLocks noGrp="1" noRot="1" noChangeAspect="1" noChangeArrowheads="1" noTextEdit="1"/>
          </p:cNvSpPr>
          <p:nvPr>
            <p:ph type="sldImg"/>
          </p:nvPr>
        </p:nvSpPr>
        <p:spPr>
          <a:xfrm>
            <a:off x="1065213" y="860425"/>
            <a:ext cx="4600575" cy="3449638"/>
          </a:xfrm>
          <a:ln/>
        </p:spPr>
      </p:sp>
      <p:sp>
        <p:nvSpPr>
          <p:cNvPr id="224259" name="Rectangle 3">
            <a:extLst>
              <a:ext uri="{FF2B5EF4-FFF2-40B4-BE49-F238E27FC236}">
                <a16:creationId xmlns:a16="http://schemas.microsoft.com/office/drawing/2014/main" id="{270C82F8-EE10-4065-8792-C4447DE6D590}"/>
              </a:ext>
            </a:extLst>
          </p:cNvPr>
          <p:cNvSpPr>
            <a:spLocks noGrp="1" noChangeArrowheads="1"/>
          </p:cNvSpPr>
          <p:nvPr>
            <p:ph type="body" idx="1"/>
          </p:nvPr>
        </p:nvSpPr>
        <p:spPr/>
        <p:txBody>
          <a:bodyPr/>
          <a:lstStyle/>
          <a:p>
            <a:endParaRPr lang="it-IT" altLang="it-IT" dirty="0"/>
          </a:p>
        </p:txBody>
      </p:sp>
    </p:spTree>
    <p:extLst>
      <p:ext uri="{BB962C8B-B14F-4D97-AF65-F5344CB8AC3E}">
        <p14:creationId xmlns:p14="http://schemas.microsoft.com/office/powerpoint/2010/main" val="2602730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93025542-8773-4A7B-90D1-4B2AF19CAD6E}"/>
              </a:ext>
            </a:extLst>
          </p:cNvPr>
          <p:cNvSpPr>
            <a:spLocks noGrp="1" noChangeArrowheads="1"/>
          </p:cNvSpPr>
          <p:nvPr>
            <p:ph type="sldNum" sz="quarter" idx="5"/>
          </p:nvPr>
        </p:nvSpPr>
        <p:spPr>
          <a:ln/>
        </p:spPr>
        <p:txBody>
          <a:bodyPr/>
          <a:lstStyle/>
          <a:p>
            <a:fld id="{4C7BC627-49FF-48BE-BAB7-5FA4482C2AF2}" type="slidenum">
              <a:rPr lang="it-IT" altLang="it-IT"/>
              <a:pPr/>
              <a:t>3</a:t>
            </a:fld>
            <a:endParaRPr lang="it-IT" altLang="it-IT"/>
          </a:p>
        </p:txBody>
      </p:sp>
      <p:sp>
        <p:nvSpPr>
          <p:cNvPr id="167938" name="Rectangle 2">
            <a:extLst>
              <a:ext uri="{FF2B5EF4-FFF2-40B4-BE49-F238E27FC236}">
                <a16:creationId xmlns:a16="http://schemas.microsoft.com/office/drawing/2014/main" id="{AA5AD8C6-0AC8-45AD-9624-F56057E1D2ED}"/>
              </a:ext>
            </a:extLst>
          </p:cNvPr>
          <p:cNvSpPr>
            <a:spLocks noGrp="1" noRot="1" noChangeAspect="1" noChangeArrowheads="1" noTextEdit="1"/>
          </p:cNvSpPr>
          <p:nvPr>
            <p:ph type="sldImg"/>
          </p:nvPr>
        </p:nvSpPr>
        <p:spPr>
          <a:xfrm>
            <a:off x="1065213" y="860425"/>
            <a:ext cx="4600575" cy="3449638"/>
          </a:xfrm>
          <a:ln/>
        </p:spPr>
      </p:sp>
      <p:sp>
        <p:nvSpPr>
          <p:cNvPr id="167939" name="Rectangle 3">
            <a:extLst>
              <a:ext uri="{FF2B5EF4-FFF2-40B4-BE49-F238E27FC236}">
                <a16:creationId xmlns:a16="http://schemas.microsoft.com/office/drawing/2014/main" id="{B6DE11AA-EF27-476E-8274-A08C9A6CA6A7}"/>
              </a:ext>
            </a:extLst>
          </p:cNvPr>
          <p:cNvSpPr>
            <a:spLocks noGrp="1" noChangeArrowheads="1"/>
          </p:cNvSpPr>
          <p:nvPr>
            <p:ph type="body" idx="1"/>
          </p:nvPr>
        </p:nvSpPr>
        <p:spPr/>
        <p:txBody>
          <a:bodyPr/>
          <a:lstStyle/>
          <a:p>
            <a:r>
              <a:rPr lang="it-IT" altLang="it-IT"/>
              <a:t>Immagine 78042</a:t>
            </a:r>
          </a:p>
        </p:txBody>
      </p:sp>
    </p:spTree>
    <p:extLst>
      <p:ext uri="{BB962C8B-B14F-4D97-AF65-F5344CB8AC3E}">
        <p14:creationId xmlns:p14="http://schemas.microsoft.com/office/powerpoint/2010/main" val="359853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102B66F9-1547-465E-95E2-DF5B3D412B71}"/>
              </a:ext>
            </a:extLst>
          </p:cNvPr>
          <p:cNvSpPr>
            <a:spLocks noGrp="1" noChangeArrowheads="1"/>
          </p:cNvSpPr>
          <p:nvPr>
            <p:ph type="sldNum" sz="quarter" idx="5"/>
          </p:nvPr>
        </p:nvSpPr>
        <p:spPr>
          <a:ln/>
        </p:spPr>
        <p:txBody>
          <a:bodyPr/>
          <a:lstStyle/>
          <a:p>
            <a:fld id="{5C5A9D86-3CB4-4C33-9984-CD1278AE2B28}" type="slidenum">
              <a:rPr lang="it-IT" altLang="it-IT"/>
              <a:pPr/>
              <a:t>4</a:t>
            </a:fld>
            <a:endParaRPr lang="it-IT" altLang="it-IT"/>
          </a:p>
        </p:txBody>
      </p:sp>
      <p:sp>
        <p:nvSpPr>
          <p:cNvPr id="185346" name="Rectangle 2">
            <a:extLst>
              <a:ext uri="{FF2B5EF4-FFF2-40B4-BE49-F238E27FC236}">
                <a16:creationId xmlns:a16="http://schemas.microsoft.com/office/drawing/2014/main" id="{6F3E376B-E015-4484-842A-8210EBE2B0E9}"/>
              </a:ext>
            </a:extLst>
          </p:cNvPr>
          <p:cNvSpPr>
            <a:spLocks noGrp="1" noRot="1" noChangeAspect="1" noChangeArrowheads="1" noTextEdit="1"/>
          </p:cNvSpPr>
          <p:nvPr>
            <p:ph type="sldImg"/>
          </p:nvPr>
        </p:nvSpPr>
        <p:spPr>
          <a:xfrm>
            <a:off x="1065213" y="860425"/>
            <a:ext cx="4600575" cy="3449638"/>
          </a:xfrm>
          <a:ln/>
        </p:spPr>
      </p:sp>
      <p:sp>
        <p:nvSpPr>
          <p:cNvPr id="185347" name="Rectangle 3">
            <a:extLst>
              <a:ext uri="{FF2B5EF4-FFF2-40B4-BE49-F238E27FC236}">
                <a16:creationId xmlns:a16="http://schemas.microsoft.com/office/drawing/2014/main" id="{B6F863E6-0B7E-41D9-8D48-D5AC5823EB83}"/>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149942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3B3D62A0-341F-4B21-9C90-CAB8F3C94F44}"/>
              </a:ext>
            </a:extLst>
          </p:cNvPr>
          <p:cNvSpPr>
            <a:spLocks noGrp="1" noChangeArrowheads="1"/>
          </p:cNvSpPr>
          <p:nvPr>
            <p:ph type="sldNum" sz="quarter" idx="5"/>
          </p:nvPr>
        </p:nvSpPr>
        <p:spPr>
          <a:ln/>
        </p:spPr>
        <p:txBody>
          <a:bodyPr/>
          <a:lstStyle/>
          <a:p>
            <a:fld id="{33E5A06E-F0AE-40FA-97F8-3061CC2174F0}" type="slidenum">
              <a:rPr lang="it-IT" altLang="it-IT"/>
              <a:pPr/>
              <a:t>5</a:t>
            </a:fld>
            <a:endParaRPr lang="it-IT" altLang="it-IT"/>
          </a:p>
        </p:txBody>
      </p:sp>
      <p:sp>
        <p:nvSpPr>
          <p:cNvPr id="209922" name="Rectangle 2">
            <a:extLst>
              <a:ext uri="{FF2B5EF4-FFF2-40B4-BE49-F238E27FC236}">
                <a16:creationId xmlns:a16="http://schemas.microsoft.com/office/drawing/2014/main" id="{9DFD1EE1-E6EC-4BFA-A5E9-D715F7E6E431}"/>
              </a:ext>
            </a:extLst>
          </p:cNvPr>
          <p:cNvSpPr>
            <a:spLocks noGrp="1" noRot="1" noChangeAspect="1" noChangeArrowheads="1" noTextEdit="1"/>
          </p:cNvSpPr>
          <p:nvPr>
            <p:ph type="sldImg"/>
          </p:nvPr>
        </p:nvSpPr>
        <p:spPr>
          <a:xfrm>
            <a:off x="1065213" y="860425"/>
            <a:ext cx="4600575" cy="3449638"/>
          </a:xfrm>
          <a:ln/>
        </p:spPr>
      </p:sp>
      <p:sp>
        <p:nvSpPr>
          <p:cNvPr id="209923" name="Rectangle 3">
            <a:extLst>
              <a:ext uri="{FF2B5EF4-FFF2-40B4-BE49-F238E27FC236}">
                <a16:creationId xmlns:a16="http://schemas.microsoft.com/office/drawing/2014/main" id="{FBF5240F-865E-4CF3-BE52-4C21C2CDAAA1}"/>
              </a:ext>
            </a:extLst>
          </p:cNvPr>
          <p:cNvSpPr>
            <a:spLocks noGrp="1" noChangeArrowheads="1"/>
          </p:cNvSpPr>
          <p:nvPr>
            <p:ph type="body" idx="1"/>
          </p:nvPr>
        </p:nvSpPr>
        <p:spPr/>
        <p:txBody>
          <a:bodyPr/>
          <a:lstStyle/>
          <a:p>
            <a:endParaRPr lang="it-IT" altLang="it-IT"/>
          </a:p>
          <a:p>
            <a:endParaRPr lang="it-IT" altLang="it-IT"/>
          </a:p>
        </p:txBody>
      </p:sp>
    </p:spTree>
    <p:extLst>
      <p:ext uri="{BB962C8B-B14F-4D97-AF65-F5344CB8AC3E}">
        <p14:creationId xmlns:p14="http://schemas.microsoft.com/office/powerpoint/2010/main" val="2822793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0DFEDF58-13D7-4B84-B5E4-0D91950B7689}"/>
              </a:ext>
            </a:extLst>
          </p:cNvPr>
          <p:cNvSpPr>
            <a:spLocks noGrp="1" noChangeArrowheads="1"/>
          </p:cNvSpPr>
          <p:nvPr>
            <p:ph type="sldNum" sz="quarter" idx="5"/>
          </p:nvPr>
        </p:nvSpPr>
        <p:spPr>
          <a:ln/>
        </p:spPr>
        <p:txBody>
          <a:bodyPr/>
          <a:lstStyle/>
          <a:p>
            <a:fld id="{3B6629DF-1AE4-44DD-94B3-67947131E13D}" type="slidenum">
              <a:rPr lang="it-IT" altLang="it-IT"/>
              <a:pPr/>
              <a:t>6</a:t>
            </a:fld>
            <a:endParaRPr lang="it-IT" altLang="it-IT"/>
          </a:p>
        </p:txBody>
      </p:sp>
      <p:sp>
        <p:nvSpPr>
          <p:cNvPr id="215042" name="Rectangle 2">
            <a:extLst>
              <a:ext uri="{FF2B5EF4-FFF2-40B4-BE49-F238E27FC236}">
                <a16:creationId xmlns:a16="http://schemas.microsoft.com/office/drawing/2014/main" id="{6EA2A085-C49B-44DE-A7EE-54C42EFAA5B2}"/>
              </a:ext>
            </a:extLst>
          </p:cNvPr>
          <p:cNvSpPr>
            <a:spLocks noGrp="1" noRot="1" noChangeAspect="1" noChangeArrowheads="1" noTextEdit="1"/>
          </p:cNvSpPr>
          <p:nvPr>
            <p:ph type="sldImg"/>
          </p:nvPr>
        </p:nvSpPr>
        <p:spPr>
          <a:xfrm>
            <a:off x="1065213" y="860425"/>
            <a:ext cx="4600575" cy="3449638"/>
          </a:xfrm>
          <a:ln/>
        </p:spPr>
      </p:sp>
      <p:sp>
        <p:nvSpPr>
          <p:cNvPr id="215043" name="Rectangle 3">
            <a:extLst>
              <a:ext uri="{FF2B5EF4-FFF2-40B4-BE49-F238E27FC236}">
                <a16:creationId xmlns:a16="http://schemas.microsoft.com/office/drawing/2014/main" id="{38506451-186B-45E8-9D19-E45C2E9BB343}"/>
              </a:ext>
            </a:extLst>
          </p:cNvPr>
          <p:cNvSpPr>
            <a:spLocks noGrp="1" noChangeArrowheads="1"/>
          </p:cNvSpPr>
          <p:nvPr>
            <p:ph type="body" idx="1"/>
          </p:nvPr>
        </p:nvSpPr>
        <p:spPr/>
        <p:txBody>
          <a:bodyPr/>
          <a:lstStyle/>
          <a:p>
            <a:r>
              <a:rPr lang="it-IT" altLang="it-IT"/>
              <a:t>Immagine 73019</a:t>
            </a:r>
          </a:p>
        </p:txBody>
      </p:sp>
    </p:spTree>
    <p:extLst>
      <p:ext uri="{BB962C8B-B14F-4D97-AF65-F5344CB8AC3E}">
        <p14:creationId xmlns:p14="http://schemas.microsoft.com/office/powerpoint/2010/main" val="185050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F9B0F269-B5FF-4DB3-9B51-CF248278177B}"/>
              </a:ext>
            </a:extLst>
          </p:cNvPr>
          <p:cNvSpPr>
            <a:spLocks noGrp="1" noChangeArrowheads="1"/>
          </p:cNvSpPr>
          <p:nvPr>
            <p:ph type="sldNum" sz="quarter" idx="5"/>
          </p:nvPr>
        </p:nvSpPr>
        <p:spPr>
          <a:ln/>
        </p:spPr>
        <p:txBody>
          <a:bodyPr/>
          <a:lstStyle/>
          <a:p>
            <a:fld id="{349D8E95-13F8-41E7-814E-A484F14555E7}" type="slidenum">
              <a:rPr lang="it-IT" altLang="it-IT"/>
              <a:pPr/>
              <a:t>7</a:t>
            </a:fld>
            <a:endParaRPr lang="it-IT" altLang="it-IT"/>
          </a:p>
        </p:txBody>
      </p:sp>
      <p:sp>
        <p:nvSpPr>
          <p:cNvPr id="210946" name="Rectangle 2">
            <a:extLst>
              <a:ext uri="{FF2B5EF4-FFF2-40B4-BE49-F238E27FC236}">
                <a16:creationId xmlns:a16="http://schemas.microsoft.com/office/drawing/2014/main" id="{05E7E987-FB31-49FE-9093-E14B71F0804F}"/>
              </a:ext>
            </a:extLst>
          </p:cNvPr>
          <p:cNvSpPr>
            <a:spLocks noGrp="1" noRot="1" noChangeAspect="1" noChangeArrowheads="1" noTextEdit="1"/>
          </p:cNvSpPr>
          <p:nvPr>
            <p:ph type="sldImg"/>
          </p:nvPr>
        </p:nvSpPr>
        <p:spPr>
          <a:xfrm>
            <a:off x="1065213" y="860425"/>
            <a:ext cx="4600575" cy="3449638"/>
          </a:xfrm>
          <a:ln/>
        </p:spPr>
      </p:sp>
      <p:sp>
        <p:nvSpPr>
          <p:cNvPr id="210947" name="Rectangle 3">
            <a:extLst>
              <a:ext uri="{FF2B5EF4-FFF2-40B4-BE49-F238E27FC236}">
                <a16:creationId xmlns:a16="http://schemas.microsoft.com/office/drawing/2014/main" id="{321FE251-99C7-4DF8-B242-A0ED461DDC6D}"/>
              </a:ext>
            </a:extLst>
          </p:cNvPr>
          <p:cNvSpPr>
            <a:spLocks noGrp="1" noChangeArrowheads="1"/>
          </p:cNvSpPr>
          <p:nvPr>
            <p:ph type="body" idx="1"/>
          </p:nvPr>
        </p:nvSpPr>
        <p:spPr/>
        <p:txBody>
          <a:bodyPr/>
          <a:lstStyle/>
          <a:p>
            <a:pPr marL="228600" indent="-228600">
              <a:spcBef>
                <a:spcPct val="50000"/>
              </a:spcBef>
            </a:pPr>
            <a:r>
              <a:rPr lang="it-IT" altLang="it-IT" sz="1000" b="1">
                <a:latin typeface="Arial" panose="020B0604020202020204" pitchFamily="34" charset="0"/>
              </a:rPr>
              <a:t>Nota programmatore pop up su cautele metodologiche</a:t>
            </a:r>
            <a:endParaRPr lang="it-IT" altLang="it-IT" sz="1000">
              <a:latin typeface="Arial" panose="020B0604020202020204" pitchFamily="34" charset="0"/>
            </a:endParaRPr>
          </a:p>
          <a:p>
            <a:pPr marL="228600" indent="-228600">
              <a:spcBef>
                <a:spcPct val="50000"/>
              </a:spcBef>
            </a:pPr>
            <a:r>
              <a:rPr lang="it-IT" altLang="it-IT" sz="1000">
                <a:latin typeface="Arial" panose="020B0604020202020204" pitchFamily="34" charset="0"/>
              </a:rPr>
              <a:t>Testo del pop up:</a:t>
            </a:r>
          </a:p>
          <a:p>
            <a:pPr marL="228600" indent="-228600">
              <a:spcBef>
                <a:spcPct val="50000"/>
              </a:spcBef>
              <a:buFontTx/>
              <a:buAutoNum type="arabicPeriod"/>
            </a:pPr>
            <a:r>
              <a:rPr lang="it-IT" altLang="it-IT" sz="1000">
                <a:latin typeface="Arial" panose="020B0604020202020204" pitchFamily="34" charset="0"/>
              </a:rPr>
              <a:t>Chiarire l’argomento generale del colloquio, insieme agli obiettivi e agli scopi. La predeterminazione degli stimoli e delle risposte possibili consente al valutatore di mettere a punto una griglia, da utilizzare nel corso del colloquio, per registrare, con segni di codifica molto semplici la risposte che vengono date e comunque di poter valutare i dati raccolti con massima obiettività.</a:t>
            </a:r>
          </a:p>
          <a:p>
            <a:pPr marL="228600" indent="-228600">
              <a:spcBef>
                <a:spcPct val="50000"/>
              </a:spcBef>
              <a:buFontTx/>
              <a:buAutoNum type="arabicPeriod"/>
            </a:pPr>
            <a:r>
              <a:rPr lang="it-IT" altLang="it-IT" sz="1000">
                <a:latin typeface="Arial" panose="020B0604020202020204" pitchFamily="34" charset="0"/>
              </a:rPr>
              <a:t>Avviare il discorso da una domanda generale, per dare a ogni soggetto la possibilità di impostare il colloquio nel modo che ritiene più adeguato.</a:t>
            </a:r>
          </a:p>
          <a:p>
            <a:pPr marL="228600" indent="-228600">
              <a:spcBef>
                <a:spcPct val="50000"/>
              </a:spcBef>
              <a:buFontTx/>
              <a:buAutoNum type="arabicPeriod"/>
            </a:pPr>
            <a:r>
              <a:rPr lang="it-IT" altLang="it-IT" sz="1000">
                <a:latin typeface="Arial" panose="020B0604020202020204" pitchFamily="34" charset="0"/>
              </a:rPr>
              <a:t>Evitare di condizionare le risposte e di assumere comportamenti, verbali, non verbali che possano dimostrare disapprovazione o pregiudizi verso ciò che l’interlocutore sta dicendo. La strategia che si suggerisce di adottare è quella di partire da ciò che il soggetto esaminato decide di dire, nel modo che preferisce e nell’ordine di successione degli argomenti che sceglie, e solo successivamente intervenire per chiedere chiarimenti, precisazioni integrazioni.</a:t>
            </a:r>
          </a:p>
          <a:p>
            <a:pPr marL="228600" indent="-228600"/>
            <a:endParaRPr lang="it-IT" altLang="it-IT" sz="1000">
              <a:latin typeface="Arial" panose="020B0604020202020204" pitchFamily="34" charset="0"/>
            </a:endParaRPr>
          </a:p>
        </p:txBody>
      </p:sp>
    </p:spTree>
    <p:extLst>
      <p:ext uri="{BB962C8B-B14F-4D97-AF65-F5344CB8AC3E}">
        <p14:creationId xmlns:p14="http://schemas.microsoft.com/office/powerpoint/2010/main" val="3990876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E400250D-DD2D-455D-B803-A86646AF43C1}"/>
              </a:ext>
            </a:extLst>
          </p:cNvPr>
          <p:cNvSpPr>
            <a:spLocks noGrp="1" noChangeArrowheads="1"/>
          </p:cNvSpPr>
          <p:nvPr>
            <p:ph type="sldNum" sz="quarter" idx="5"/>
          </p:nvPr>
        </p:nvSpPr>
        <p:spPr>
          <a:ln/>
        </p:spPr>
        <p:txBody>
          <a:bodyPr/>
          <a:lstStyle/>
          <a:p>
            <a:fld id="{6BDFB908-319F-4CFD-ABFF-D44A92404ABA}" type="slidenum">
              <a:rPr lang="it-IT" altLang="it-IT"/>
              <a:pPr/>
              <a:t>8</a:t>
            </a:fld>
            <a:endParaRPr lang="it-IT" altLang="it-IT"/>
          </a:p>
        </p:txBody>
      </p:sp>
      <p:sp>
        <p:nvSpPr>
          <p:cNvPr id="211970" name="Rectangle 2">
            <a:extLst>
              <a:ext uri="{FF2B5EF4-FFF2-40B4-BE49-F238E27FC236}">
                <a16:creationId xmlns:a16="http://schemas.microsoft.com/office/drawing/2014/main" id="{D86E36D0-DB4C-4D2A-9470-2BFD13066B4C}"/>
              </a:ext>
            </a:extLst>
          </p:cNvPr>
          <p:cNvSpPr>
            <a:spLocks noGrp="1" noRot="1" noChangeAspect="1" noChangeArrowheads="1" noTextEdit="1"/>
          </p:cNvSpPr>
          <p:nvPr>
            <p:ph type="sldImg"/>
          </p:nvPr>
        </p:nvSpPr>
        <p:spPr>
          <a:xfrm>
            <a:off x="1065213" y="860425"/>
            <a:ext cx="4600575" cy="3449638"/>
          </a:xfrm>
          <a:ln/>
        </p:spPr>
      </p:sp>
      <p:sp>
        <p:nvSpPr>
          <p:cNvPr id="211971" name="Rectangle 3">
            <a:extLst>
              <a:ext uri="{FF2B5EF4-FFF2-40B4-BE49-F238E27FC236}">
                <a16:creationId xmlns:a16="http://schemas.microsoft.com/office/drawing/2014/main" id="{D9D6F9BF-9DA8-4732-A2B2-800BFADBD494}"/>
              </a:ext>
            </a:extLst>
          </p:cNvPr>
          <p:cNvSpPr>
            <a:spLocks noGrp="1" noChangeArrowheads="1"/>
          </p:cNvSpPr>
          <p:nvPr>
            <p:ph type="body" idx="1"/>
          </p:nvPr>
        </p:nvSpPr>
        <p:spPr/>
        <p:txBody>
          <a:bodyPr/>
          <a:lstStyle/>
          <a:p>
            <a:pPr>
              <a:spcBef>
                <a:spcPct val="50000"/>
              </a:spcBef>
            </a:pPr>
            <a:r>
              <a:rPr lang="it-IT" altLang="it-IT">
                <a:latin typeface="Arial" panose="020B0604020202020204" pitchFamily="34" charset="0"/>
              </a:rPr>
              <a:t>Nota programmatore: quesito a scelta multipla. Risposte esatte 1 e 3.</a:t>
            </a:r>
          </a:p>
          <a:p>
            <a:pPr>
              <a:spcBef>
                <a:spcPct val="50000"/>
              </a:spcBef>
            </a:pPr>
            <a:endParaRPr lang="it-IT" altLang="it-IT">
              <a:latin typeface="Arial" panose="020B0604020202020204" pitchFamily="34" charset="0"/>
            </a:endParaRPr>
          </a:p>
          <a:p>
            <a:pPr>
              <a:spcBef>
                <a:spcPct val="50000"/>
              </a:spcBef>
            </a:pPr>
            <a:r>
              <a:rPr lang="it-IT" altLang="it-IT">
                <a:latin typeface="Arial" panose="020B0604020202020204" pitchFamily="34" charset="0"/>
              </a:rPr>
              <a:t>Feedback risposta esatta</a:t>
            </a:r>
          </a:p>
          <a:p>
            <a:pPr>
              <a:spcBef>
                <a:spcPct val="50000"/>
              </a:spcBef>
            </a:pPr>
            <a:r>
              <a:rPr lang="it-IT" altLang="it-IT">
                <a:latin typeface="Arial" panose="020B0604020202020204" pitchFamily="34" charset="0"/>
              </a:rPr>
              <a:t>Esatto. Vi sono inoltre anche altri di problemi da considerare tra i quali ricordiamo: La diversità delle domande proposte da soggetto a soggetto, l’influenza dei comportamenti dell’esaminatore (stato d’animo, interesse, emotività, aspettativa ecc.) e la possibilità che le domande proposte non siano rappresentative dei contenuti che si intendono verificare (validità di contenuto).</a:t>
            </a:r>
          </a:p>
          <a:p>
            <a:pPr>
              <a:spcBef>
                <a:spcPct val="50000"/>
              </a:spcBef>
            </a:pPr>
            <a:endParaRPr lang="it-IT" altLang="it-IT">
              <a:latin typeface="Arial" panose="020B0604020202020204" pitchFamily="34" charset="0"/>
            </a:endParaRPr>
          </a:p>
          <a:p>
            <a:pPr>
              <a:spcBef>
                <a:spcPct val="50000"/>
              </a:spcBef>
            </a:pPr>
            <a:r>
              <a:rPr lang="it-IT" altLang="it-IT">
                <a:latin typeface="Arial" panose="020B0604020202020204" pitchFamily="34" charset="0"/>
              </a:rPr>
              <a:t>Feedback risposta errata</a:t>
            </a:r>
          </a:p>
          <a:p>
            <a:pPr>
              <a:spcBef>
                <a:spcPct val="50000"/>
              </a:spcBef>
            </a:pPr>
            <a:r>
              <a:rPr lang="it-IT" altLang="it-IT">
                <a:latin typeface="Arial" panose="020B0604020202020204" pitchFamily="34" charset="0"/>
              </a:rPr>
              <a:t>Attenzione, una o più opzioni da te selezionate non sono corrette.</a:t>
            </a:r>
          </a:p>
          <a:p>
            <a:pPr>
              <a:spcBef>
                <a:spcPct val="50000"/>
              </a:spcBef>
            </a:pPr>
            <a:endParaRPr lang="it-IT" altLang="it-IT">
              <a:latin typeface="Arial" panose="020B0604020202020204" pitchFamily="34" charset="0"/>
            </a:endParaRPr>
          </a:p>
          <a:p>
            <a:pPr>
              <a:spcBef>
                <a:spcPct val="50000"/>
              </a:spcBef>
            </a:pPr>
            <a:r>
              <a:rPr lang="it-IT" altLang="it-IT">
                <a:latin typeface="Arial" panose="020B0604020202020204" pitchFamily="34" charset="0"/>
              </a:rPr>
              <a:t>Feedback risposta non fornita</a:t>
            </a:r>
          </a:p>
          <a:p>
            <a:pPr>
              <a:spcBef>
                <a:spcPct val="50000"/>
              </a:spcBef>
            </a:pPr>
            <a:r>
              <a:rPr lang="it-IT" altLang="it-IT">
                <a:latin typeface="Arial" panose="020B0604020202020204" pitchFamily="34" charset="0"/>
              </a:rPr>
              <a:t>Ecco i principali limiti. Vi sono inoltre anche altri di problemi da considerare tra i quali ricordiamo: La diversità delle domande proposte da soggetto a soggetto, l’influenza dei comportamenti dell’esaminatore (stato d’animo, interesse, emotività, aspettativa ecc.) e la possibilità che le domande proposte non siano rappresentative dei contenuti che si intendono verificare (validità di contenuto).</a:t>
            </a:r>
          </a:p>
        </p:txBody>
      </p:sp>
    </p:spTree>
    <p:extLst>
      <p:ext uri="{BB962C8B-B14F-4D97-AF65-F5344CB8AC3E}">
        <p14:creationId xmlns:p14="http://schemas.microsoft.com/office/powerpoint/2010/main" val="2120618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96BD2197-2587-458E-9955-3C4B32EAA75E}"/>
              </a:ext>
            </a:extLst>
          </p:cNvPr>
          <p:cNvSpPr>
            <a:spLocks noGrp="1" noChangeArrowheads="1"/>
          </p:cNvSpPr>
          <p:nvPr>
            <p:ph type="sldNum" sz="quarter" idx="5"/>
          </p:nvPr>
        </p:nvSpPr>
        <p:spPr>
          <a:ln/>
        </p:spPr>
        <p:txBody>
          <a:bodyPr/>
          <a:lstStyle/>
          <a:p>
            <a:fld id="{EC2315C0-A065-48F5-A2CC-9D72D009C10B}" type="slidenum">
              <a:rPr lang="it-IT" altLang="it-IT"/>
              <a:pPr/>
              <a:t>9</a:t>
            </a:fld>
            <a:endParaRPr lang="it-IT" altLang="it-IT"/>
          </a:p>
        </p:txBody>
      </p:sp>
      <p:sp>
        <p:nvSpPr>
          <p:cNvPr id="216066" name="Rectangle 2">
            <a:extLst>
              <a:ext uri="{FF2B5EF4-FFF2-40B4-BE49-F238E27FC236}">
                <a16:creationId xmlns:a16="http://schemas.microsoft.com/office/drawing/2014/main" id="{55C2C630-6183-47BE-B5D0-D46A5D7DE80B}"/>
              </a:ext>
            </a:extLst>
          </p:cNvPr>
          <p:cNvSpPr>
            <a:spLocks noGrp="1" noRot="1" noChangeAspect="1" noChangeArrowheads="1" noTextEdit="1"/>
          </p:cNvSpPr>
          <p:nvPr>
            <p:ph type="sldImg"/>
          </p:nvPr>
        </p:nvSpPr>
        <p:spPr>
          <a:xfrm>
            <a:off x="1065213" y="860425"/>
            <a:ext cx="4600575" cy="3449638"/>
          </a:xfrm>
          <a:ln/>
        </p:spPr>
      </p:sp>
      <p:sp>
        <p:nvSpPr>
          <p:cNvPr id="216067" name="Rectangle 3">
            <a:extLst>
              <a:ext uri="{FF2B5EF4-FFF2-40B4-BE49-F238E27FC236}">
                <a16:creationId xmlns:a16="http://schemas.microsoft.com/office/drawing/2014/main" id="{E35D8D30-981E-4EE3-9689-E798B3284143}"/>
              </a:ext>
            </a:extLst>
          </p:cNvPr>
          <p:cNvSpPr>
            <a:spLocks noGrp="1" noChangeArrowheads="1"/>
          </p:cNvSpPr>
          <p:nvPr>
            <p:ph type="body" idx="1"/>
          </p:nvPr>
        </p:nvSpPr>
        <p:spPr/>
        <p:txBody>
          <a:bodyPr/>
          <a:lstStyle/>
          <a:p>
            <a:r>
              <a:rPr lang="it-IT" altLang="it-IT"/>
              <a:t>78013 crop</a:t>
            </a:r>
          </a:p>
        </p:txBody>
      </p:sp>
    </p:spTree>
    <p:extLst>
      <p:ext uri="{BB962C8B-B14F-4D97-AF65-F5344CB8AC3E}">
        <p14:creationId xmlns:p14="http://schemas.microsoft.com/office/powerpoint/2010/main" val="2388364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cover.jpg">
            <a:extLst>
              <a:ext uri="{FF2B5EF4-FFF2-40B4-BE49-F238E27FC236}">
                <a16:creationId xmlns:a16="http://schemas.microsoft.com/office/drawing/2014/main" id="{573AB061-CB64-4290-85AB-B70059999E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4000"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458987" y="3878560"/>
            <a:ext cx="6929437" cy="990600"/>
          </a:xfrm>
        </p:spPr>
        <p:txBody>
          <a:bodyPr/>
          <a:lstStyle>
            <a:lvl1pPr>
              <a:lnSpc>
                <a:spcPts val="2200"/>
              </a:lnSpc>
              <a:defRPr b="1">
                <a:solidFill>
                  <a:schemeClr val="bg1"/>
                </a:solidFill>
                <a:latin typeface="Franklin Gothic Medium"/>
                <a:cs typeface="Franklin Gothic Medium"/>
              </a:defRPr>
            </a:lvl1pPr>
          </a:lstStyle>
          <a:p>
            <a:pPr lvl="0"/>
            <a:r>
              <a:rPr lang="it-IT" noProof="0" dirty="0"/>
              <a:t>Click to </a:t>
            </a:r>
            <a:r>
              <a:rPr lang="it-IT" noProof="0" dirty="0" err="1"/>
              <a:t>edit</a:t>
            </a:r>
            <a:r>
              <a:rPr lang="it-IT" noProof="0" dirty="0"/>
              <a:t> Master </a:t>
            </a:r>
            <a:r>
              <a:rPr lang="it-IT" noProof="0" dirty="0" err="1"/>
              <a:t>title</a:t>
            </a:r>
            <a:r>
              <a:rPr lang="it-IT" noProof="0" dirty="0"/>
              <a:t> style</a:t>
            </a:r>
          </a:p>
        </p:txBody>
      </p:sp>
      <p:sp>
        <p:nvSpPr>
          <p:cNvPr id="3075" name="Rectangle 3"/>
          <p:cNvSpPr>
            <a:spLocks noGrp="1" noChangeArrowheads="1"/>
          </p:cNvSpPr>
          <p:nvPr>
            <p:ph type="subTitle" idx="1"/>
          </p:nvPr>
        </p:nvSpPr>
        <p:spPr>
          <a:xfrm>
            <a:off x="1458987" y="5106888"/>
            <a:ext cx="6929437" cy="914400"/>
          </a:xfrm>
          <a:prstGeom prst="rect">
            <a:avLst/>
          </a:prstGeom>
        </p:spPr>
        <p:txBody>
          <a:bodyPr/>
          <a:lstStyle>
            <a:lvl1pPr marL="0" indent="0">
              <a:defRPr sz="2200" b="0" i="0">
                <a:solidFill>
                  <a:schemeClr val="bg1"/>
                </a:solidFill>
                <a:latin typeface="Franklin Gothic Book"/>
                <a:cs typeface="Franklin Gothic Book"/>
              </a:defRPr>
            </a:lvl1pPr>
          </a:lstStyle>
          <a:p>
            <a:pPr lvl="0"/>
            <a:r>
              <a:rPr lang="it-IT" noProof="0" dirty="0"/>
              <a:t>Fare clic per modificare lo stile del sottotitolo dello schema</a:t>
            </a:r>
          </a:p>
        </p:txBody>
      </p:sp>
    </p:spTree>
    <p:extLst>
      <p:ext uri="{BB962C8B-B14F-4D97-AF65-F5344CB8AC3E}">
        <p14:creationId xmlns:p14="http://schemas.microsoft.com/office/powerpoint/2010/main" val="181363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DB0FFEB3-A2EE-49DB-877A-24EB6C349459}"/>
              </a:ext>
            </a:extLst>
          </p:cNvPr>
          <p:cNvSpPr txBox="1">
            <a:spLocks noChangeArrowheads="1"/>
          </p:cNvSpPr>
          <p:nvPr userDrawn="1"/>
        </p:nvSpPr>
        <p:spPr bwMode="auto">
          <a:xfrm>
            <a:off x="539750" y="1019175"/>
            <a:ext cx="8002588" cy="46038"/>
          </a:xfrm>
          <a:prstGeom prst="rect">
            <a:avLst/>
          </a:prstGeom>
          <a:solidFill>
            <a:srgbClr val="464990"/>
          </a:solidFill>
          <a:ln>
            <a:noFill/>
          </a:ln>
          <a:extLst/>
        </p:spPr>
        <p:txBody>
          <a:bodyPr tIns="0" bIns="0"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a:defRPr/>
            </a:pPr>
            <a:endParaRPr lang="it-IT" sz="1800" dirty="0">
              <a:solidFill>
                <a:schemeClr val="bg1"/>
              </a:solidFill>
              <a:latin typeface="Franklin Gothic Book" pitchFamily="34" charset="0"/>
            </a:endParaRPr>
          </a:p>
        </p:txBody>
      </p:sp>
      <p:pic>
        <p:nvPicPr>
          <p:cNvPr id="4" name="Immagine 8">
            <a:extLst>
              <a:ext uri="{FF2B5EF4-FFF2-40B4-BE49-F238E27FC236}">
                <a16:creationId xmlns:a16="http://schemas.microsoft.com/office/drawing/2014/main" id="{DBF7A5A4-9FD0-4674-944A-F37F5FC055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76825" y="466725"/>
            <a:ext cx="148748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Menna\Desktop\logo.jpg">
            <a:extLst>
              <a:ext uri="{FF2B5EF4-FFF2-40B4-BE49-F238E27FC236}">
                <a16:creationId xmlns:a16="http://schemas.microsoft.com/office/drawing/2014/main" id="{1F4C6871-8D9F-40C7-B0DD-45023B12976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2588" y="403225"/>
            <a:ext cx="18843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539552" y="104775"/>
            <a:ext cx="8002786" cy="914400"/>
          </a:xfrm>
          <a:prstGeom prst="rect">
            <a:avLst/>
          </a:prstGeom>
          <a:noFill/>
          <a:ln>
            <a:noFill/>
          </a:ln>
          <a:extLst/>
        </p:spPr>
        <p:txBody>
          <a:bodyPr/>
          <a:lstStyle/>
          <a:p>
            <a:pPr lvl="0"/>
            <a:r>
              <a:rPr lang="it-IT" dirty="0"/>
              <a:t>Fare clic per modificare stile</a:t>
            </a:r>
          </a:p>
        </p:txBody>
      </p:sp>
      <p:sp>
        <p:nvSpPr>
          <p:cNvPr id="6" name="Rectangle 6">
            <a:extLst>
              <a:ext uri="{FF2B5EF4-FFF2-40B4-BE49-F238E27FC236}">
                <a16:creationId xmlns:a16="http://schemas.microsoft.com/office/drawing/2014/main" id="{26AE3D7C-6F2F-4821-91D9-25DB61D13C2B}"/>
              </a:ext>
            </a:extLst>
          </p:cNvPr>
          <p:cNvSpPr>
            <a:spLocks noGrp="1" noChangeArrowheads="1"/>
          </p:cNvSpPr>
          <p:nvPr>
            <p:ph type="sldNum" sz="quarter" idx="10"/>
          </p:nvPr>
        </p:nvSpPr>
        <p:spPr/>
        <p:txBody>
          <a:bodyPr/>
          <a:lstStyle>
            <a:lvl1pPr>
              <a:defRPr>
                <a:solidFill>
                  <a:srgbClr val="FFFFFF"/>
                </a:solidFill>
              </a:defRPr>
            </a:lvl1pPr>
          </a:lstStyle>
          <a:p>
            <a:pPr>
              <a:defRPr/>
            </a:pPr>
            <a:fld id="{7FBB5425-72BC-4426-9F4D-B139CA3888CD}" type="slidenum">
              <a:rPr lang="it-IT" altLang="it-IT"/>
              <a:pPr>
                <a:defRPr/>
              </a:pPr>
              <a:t>‹N›</a:t>
            </a:fld>
            <a:endParaRPr lang="it-IT" altLang="it-IT"/>
          </a:p>
        </p:txBody>
      </p:sp>
    </p:spTree>
    <p:extLst>
      <p:ext uri="{BB962C8B-B14F-4D97-AF65-F5344CB8AC3E}">
        <p14:creationId xmlns:p14="http://schemas.microsoft.com/office/powerpoint/2010/main" val="158018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6882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FDD47A9-F5D0-4EFF-95E4-6B11F48708D7}"/>
              </a:ext>
            </a:extLst>
          </p:cNvPr>
          <p:cNvSpPr>
            <a:spLocks noGrp="1" noChangeArrowheads="1"/>
          </p:cNvSpPr>
          <p:nvPr>
            <p:ph type="title"/>
          </p:nvPr>
        </p:nvSpPr>
        <p:spPr bwMode="auto">
          <a:xfrm>
            <a:off x="539750" y="76200"/>
            <a:ext cx="8007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it-IT" altLang="it-IT"/>
              <a:t>Fare clic per modificare stile</a:t>
            </a:r>
          </a:p>
        </p:txBody>
      </p:sp>
      <p:pic>
        <p:nvPicPr>
          <p:cNvPr id="1027" name="Picture 2" descr="piede.jpg">
            <a:extLst>
              <a:ext uri="{FF2B5EF4-FFF2-40B4-BE49-F238E27FC236}">
                <a16:creationId xmlns:a16="http://schemas.microsoft.com/office/drawing/2014/main" id="{AC89011D-3254-4A12-B7A4-D3278D176C3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70788" y="6450013"/>
            <a:ext cx="157321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8" name="Straight Connector 4">
            <a:extLst>
              <a:ext uri="{FF2B5EF4-FFF2-40B4-BE49-F238E27FC236}">
                <a16:creationId xmlns:a16="http://schemas.microsoft.com/office/drawing/2014/main" id="{107E397D-B1C1-45E6-8342-203B70309F48}"/>
              </a:ext>
            </a:extLst>
          </p:cNvPr>
          <p:cNvCxnSpPr>
            <a:cxnSpLocks noChangeShapeType="1"/>
          </p:cNvCxnSpPr>
          <p:nvPr userDrawn="1"/>
        </p:nvCxnSpPr>
        <p:spPr bwMode="auto">
          <a:xfrm>
            <a:off x="539750" y="1052513"/>
            <a:ext cx="5603875" cy="0"/>
          </a:xfrm>
          <a:prstGeom prst="line">
            <a:avLst/>
          </a:prstGeom>
          <a:noFill/>
          <a:ln w="19050">
            <a:solidFill>
              <a:srgbClr val="822433"/>
            </a:solidFill>
            <a:round/>
            <a:headEnd/>
            <a:tailEnd/>
          </a:ln>
          <a:extLst>
            <a:ext uri="{909E8E84-426E-40DD-AFC4-6F175D3DCCD1}">
              <a14:hiddenFill xmlns:a14="http://schemas.microsoft.com/office/drawing/2010/main">
                <a:noFill/>
              </a14:hiddenFill>
            </a:ext>
          </a:extLst>
        </p:spPr>
      </p:cxnSp>
      <p:sp>
        <p:nvSpPr>
          <p:cNvPr id="1030" name="Rectangle 6">
            <a:extLst>
              <a:ext uri="{FF2B5EF4-FFF2-40B4-BE49-F238E27FC236}">
                <a16:creationId xmlns:a16="http://schemas.microsoft.com/office/drawing/2014/main" id="{6569213B-A7C7-43FB-95C8-D2FF8F4A891B}"/>
              </a:ext>
            </a:extLst>
          </p:cNvPr>
          <p:cNvSpPr>
            <a:spLocks noGrp="1" noChangeArrowheads="1"/>
          </p:cNvSpPr>
          <p:nvPr>
            <p:ph type="sldNum" sz="quarter" idx="4"/>
          </p:nvPr>
        </p:nvSpPr>
        <p:spPr bwMode="auto">
          <a:xfrm>
            <a:off x="8520113" y="6597650"/>
            <a:ext cx="609600" cy="214313"/>
          </a:xfrm>
          <a:prstGeom prst="rect">
            <a:avLst/>
          </a:prstGeom>
          <a:noFill/>
          <a:ln>
            <a:noFill/>
          </a:ln>
          <a:extLst/>
        </p:spPr>
        <p:txBody>
          <a:bodyPr vert="horz" wrap="square" lIns="0" tIns="0" rIns="0" bIns="0" numCol="1" anchor="t" anchorCtr="0" compatLnSpc="1">
            <a:prstTxWarp prst="textNoShape">
              <a:avLst/>
            </a:prstTxWarp>
          </a:bodyPr>
          <a:lstStyle>
            <a:lvl1pPr>
              <a:lnSpc>
                <a:spcPts val="900"/>
              </a:lnSpc>
              <a:defRPr sz="800">
                <a:solidFill>
                  <a:schemeClr val="bg1"/>
                </a:solidFill>
                <a:latin typeface="Franklin Gothic Book" panose="020B0503020102020204" pitchFamily="34" charset="0"/>
              </a:defRPr>
            </a:lvl1pPr>
          </a:lstStyle>
          <a:p>
            <a:pPr>
              <a:defRPr/>
            </a:pPr>
            <a:fld id="{C5611405-13CB-45CA-A2CF-99C21068E407}"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Lst>
  <p:hf hdr="0" ftr="0" dt="0"/>
  <p:txStyles>
    <p:titleStyle>
      <a:lvl1pPr algn="l" rtl="0" eaLnBrk="0" fontAlgn="base" hangingPunct="0">
        <a:spcBef>
          <a:spcPct val="0"/>
        </a:spcBef>
        <a:spcAft>
          <a:spcPct val="0"/>
        </a:spcAft>
        <a:defRPr sz="2400">
          <a:solidFill>
            <a:srgbClr val="881E33"/>
          </a:solidFill>
          <a:latin typeface="Franklin Gothic Medium"/>
          <a:ea typeface="+mj-ea"/>
          <a:cs typeface="Franklin Gothic Medium"/>
        </a:defRPr>
      </a:lvl1pPr>
      <a:lvl2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2pPr>
      <a:lvl3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3pPr>
      <a:lvl4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4pPr>
      <a:lvl5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5pPr>
      <a:lvl6pPr marL="457200" algn="l" rtl="0" fontAlgn="base">
        <a:spcBef>
          <a:spcPct val="0"/>
        </a:spcBef>
        <a:spcAft>
          <a:spcPct val="0"/>
        </a:spcAft>
        <a:defRPr sz="2400">
          <a:solidFill>
            <a:srgbClr val="A30050"/>
          </a:solidFill>
          <a:latin typeface="Verdana" charset="0"/>
          <a:ea typeface="ヒラギノ角ゴ Pro W3" charset="0"/>
          <a:cs typeface="ヒラギノ角ゴ Pro W3" charset="0"/>
        </a:defRPr>
      </a:lvl6pPr>
      <a:lvl7pPr marL="914400" algn="l" rtl="0" fontAlgn="base">
        <a:spcBef>
          <a:spcPct val="0"/>
        </a:spcBef>
        <a:spcAft>
          <a:spcPct val="0"/>
        </a:spcAft>
        <a:defRPr sz="2400">
          <a:solidFill>
            <a:srgbClr val="A30050"/>
          </a:solidFill>
          <a:latin typeface="Verdana" charset="0"/>
          <a:ea typeface="ヒラギノ角ゴ Pro W3" charset="0"/>
          <a:cs typeface="ヒラギノ角ゴ Pro W3" charset="0"/>
        </a:defRPr>
      </a:lvl7pPr>
      <a:lvl8pPr marL="1371600" algn="l" rtl="0" fontAlgn="base">
        <a:spcBef>
          <a:spcPct val="0"/>
        </a:spcBef>
        <a:spcAft>
          <a:spcPct val="0"/>
        </a:spcAft>
        <a:defRPr sz="2400">
          <a:solidFill>
            <a:srgbClr val="A30050"/>
          </a:solidFill>
          <a:latin typeface="Verdana" charset="0"/>
          <a:ea typeface="ヒラギノ角ゴ Pro W3" charset="0"/>
          <a:cs typeface="ヒラギノ角ゴ Pro W3" charset="0"/>
        </a:defRPr>
      </a:lvl8pPr>
      <a:lvl9pPr marL="1828800" algn="l" rtl="0" fontAlgn="base">
        <a:spcBef>
          <a:spcPct val="0"/>
        </a:spcBef>
        <a:spcAft>
          <a:spcPct val="0"/>
        </a:spcAft>
        <a:defRPr sz="2400">
          <a:solidFill>
            <a:srgbClr val="A30050"/>
          </a:solidFill>
          <a:latin typeface="Verdana" charset="0"/>
          <a:ea typeface="ヒラギノ角ゴ Pro W3" charset="0"/>
          <a:cs typeface="ヒラギノ角ゴ Pro W3" charset="0"/>
        </a:defRPr>
      </a:lvl9pPr>
    </p:titleStyle>
    <p:bodyStyle>
      <a:lvl1pPr marL="342900" indent="-342900" algn="l" rtl="0" eaLnBrk="0" fontAlgn="base" hangingPunct="0">
        <a:lnSpc>
          <a:spcPts val="2200"/>
        </a:lnSpc>
        <a:spcBef>
          <a:spcPct val="20000"/>
        </a:spcBef>
        <a:spcAft>
          <a:spcPct val="0"/>
        </a:spcAft>
        <a:defRPr sz="1600">
          <a:solidFill>
            <a:schemeClr val="tx1"/>
          </a:solidFill>
          <a:latin typeface="Franklin Gothic Book"/>
          <a:ea typeface="+mn-ea"/>
          <a:cs typeface="Franklin Gothic Book"/>
        </a:defRPr>
      </a:lvl1pPr>
      <a:lvl2pPr marL="479425" indent="-28575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400">
          <a:solidFill>
            <a:schemeClr val="tx1"/>
          </a:solidFill>
          <a:latin typeface="Franklin Gothic Book"/>
          <a:ea typeface="+mn-ea"/>
          <a:cs typeface="Franklin Gothic Book"/>
        </a:defRPr>
      </a:lvl2pPr>
      <a:lvl3pPr marL="1638300" indent="-30480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200">
          <a:solidFill>
            <a:schemeClr val="tx1"/>
          </a:solidFill>
          <a:latin typeface="Franklin Gothic Book"/>
          <a:ea typeface="+mn-ea"/>
          <a:cs typeface="Franklin Gothic Book"/>
        </a:defRPr>
      </a:lvl3pPr>
      <a:lvl4pPr marL="2095500" indent="-26670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000">
          <a:solidFill>
            <a:schemeClr val="tx1"/>
          </a:solidFill>
          <a:latin typeface="Franklin Gothic Book"/>
          <a:ea typeface="+mn-ea"/>
          <a:cs typeface="Franklin Gothic Book"/>
        </a:defRPr>
      </a:lvl4pPr>
      <a:lvl5pPr marL="2552700" indent="-266700" algn="l" rtl="0" eaLnBrk="0" fontAlgn="base" hangingPunct="0">
        <a:lnSpc>
          <a:spcPts val="2200"/>
        </a:lnSpc>
        <a:spcBef>
          <a:spcPct val="20000"/>
        </a:spcBef>
        <a:spcAft>
          <a:spcPct val="0"/>
        </a:spcAft>
        <a:buFont typeface="Arial" panose="020B0604020202020204" pitchFamily="34" charset="0"/>
        <a:defRPr sz="1600">
          <a:solidFill>
            <a:schemeClr val="tx1"/>
          </a:solidFill>
          <a:latin typeface="Franklin Gothic Book"/>
          <a:ea typeface="+mn-ea"/>
          <a:cs typeface="Franklin Gothic Book"/>
        </a:defRPr>
      </a:lvl5pPr>
      <a:lvl6pPr marL="30099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6pPr>
      <a:lvl7pPr marL="34671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7pPr>
      <a:lvl8pPr marL="39243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8pPr>
      <a:lvl9pPr marL="43815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B6EF112-FF4C-46AE-9363-A9540FADC424}"/>
              </a:ext>
            </a:extLst>
          </p:cNvPr>
          <p:cNvSpPr>
            <a:spLocks noGrp="1" noChangeArrowheads="1"/>
          </p:cNvSpPr>
          <p:nvPr>
            <p:ph type="ctrTitle"/>
          </p:nvPr>
        </p:nvSpPr>
        <p:spPr>
          <a:xfrm>
            <a:off x="1458913" y="3878263"/>
            <a:ext cx="6929437" cy="990600"/>
          </a:xfrm>
        </p:spPr>
        <p:txBody>
          <a:bodyPr/>
          <a:lstStyle/>
          <a:p>
            <a:pPr eaLnBrk="1" hangingPunct="1"/>
            <a:r>
              <a:rPr lang="en-US" altLang="it-IT" dirty="0" err="1">
                <a:latin typeface="Franklin Gothic Medium" panose="020B0603020102020204" pitchFamily="34" charset="0"/>
                <a:cs typeface="Franklin Gothic Medium" panose="020B0603020102020204" pitchFamily="34" charset="0"/>
              </a:rPr>
              <a:t>Pedagogia</a:t>
            </a:r>
            <a:r>
              <a:rPr lang="en-US" altLang="it-IT" dirty="0">
                <a:latin typeface="Franklin Gothic Medium" panose="020B0603020102020204" pitchFamily="34" charset="0"/>
                <a:cs typeface="Franklin Gothic Medium" panose="020B0603020102020204" pitchFamily="34" charset="0"/>
              </a:rPr>
              <a:t> </a:t>
            </a:r>
            <a:r>
              <a:rPr lang="en-US" altLang="it-IT" dirty="0" err="1">
                <a:latin typeface="Franklin Gothic Medium" panose="020B0603020102020204" pitchFamily="34" charset="0"/>
                <a:cs typeface="Franklin Gothic Medium" panose="020B0603020102020204" pitchFamily="34" charset="0"/>
              </a:rPr>
              <a:t>sperimentale</a:t>
            </a:r>
            <a:br>
              <a:rPr lang="en-US" altLang="it-IT" dirty="0">
                <a:latin typeface="Franklin Gothic Medium" panose="020B0603020102020204" pitchFamily="34" charset="0"/>
                <a:cs typeface="Franklin Gothic Medium" panose="020B0603020102020204" pitchFamily="34" charset="0"/>
              </a:rPr>
            </a:br>
            <a:br>
              <a:rPr lang="en-US" altLang="it-IT" dirty="0">
                <a:latin typeface="Franklin Gothic Medium" panose="020B0603020102020204" pitchFamily="34" charset="0"/>
                <a:cs typeface="Franklin Gothic Medium" panose="020B0603020102020204" pitchFamily="34" charset="0"/>
              </a:rPr>
            </a:br>
            <a:r>
              <a:rPr lang="en-US" altLang="it-IT" dirty="0">
                <a:latin typeface="Franklin Gothic Medium" panose="020B0603020102020204" pitchFamily="34" charset="0"/>
                <a:cs typeface="Franklin Gothic Medium" panose="020B0603020102020204" pitchFamily="34" charset="0"/>
              </a:rPr>
              <a:t>Pietro </a:t>
            </a:r>
            <a:r>
              <a:rPr lang="en-US" altLang="it-IT" dirty="0" err="1">
                <a:latin typeface="Franklin Gothic Medium" panose="020B0603020102020204" pitchFamily="34" charset="0"/>
                <a:cs typeface="Franklin Gothic Medium" panose="020B0603020102020204" pitchFamily="34" charset="0"/>
              </a:rPr>
              <a:t>Lucisano</a:t>
            </a:r>
            <a:endParaRPr lang="en-US" altLang="it-IT" dirty="0">
              <a:latin typeface="Franklin Gothic Medium" panose="020B0603020102020204" pitchFamily="34" charset="0"/>
              <a:cs typeface="Franklin Gothic Medium" panose="020B0603020102020204" pitchFamily="34" charset="0"/>
            </a:endParaRPr>
          </a:p>
        </p:txBody>
      </p:sp>
      <p:sp>
        <p:nvSpPr>
          <p:cNvPr id="6147" name="Rectangle 3">
            <a:extLst>
              <a:ext uri="{FF2B5EF4-FFF2-40B4-BE49-F238E27FC236}">
                <a16:creationId xmlns:a16="http://schemas.microsoft.com/office/drawing/2014/main" id="{E4F514AE-DAF8-4ABF-8231-D763A6AA403C}"/>
              </a:ext>
            </a:extLst>
          </p:cNvPr>
          <p:cNvSpPr>
            <a:spLocks noGrp="1" noChangeArrowheads="1"/>
          </p:cNvSpPr>
          <p:nvPr>
            <p:ph type="subTitle" idx="1"/>
          </p:nvPr>
        </p:nvSpPr>
        <p:spPr bwMode="auto">
          <a:xfrm>
            <a:off x="1458913" y="5035550"/>
            <a:ext cx="6929437"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it-IT" dirty="0" err="1">
                <a:latin typeface="Franklin Gothic Book" panose="020B0503020102020204" pitchFamily="34" charset="0"/>
                <a:cs typeface="Franklin Gothic Book" panose="020B0503020102020204" pitchFamily="34" charset="0"/>
              </a:rPr>
              <a:t>Metodologia</a:t>
            </a:r>
            <a:r>
              <a:rPr lang="en-US" altLang="it-IT" dirty="0">
                <a:latin typeface="Franklin Gothic Book" panose="020B0503020102020204" pitchFamily="34" charset="0"/>
                <a:cs typeface="Franklin Gothic Book" panose="020B0503020102020204" pitchFamily="34" charset="0"/>
              </a:rPr>
              <a:t> 8 Le prove di </a:t>
            </a:r>
            <a:r>
              <a:rPr lang="en-US" altLang="it-IT" dirty="0" err="1">
                <a:latin typeface="Franklin Gothic Book" panose="020B0503020102020204" pitchFamily="34" charset="0"/>
                <a:cs typeface="Franklin Gothic Book" panose="020B0503020102020204" pitchFamily="34" charset="0"/>
              </a:rPr>
              <a:t>profitto</a:t>
            </a:r>
            <a:endParaRPr lang="en-US" altLang="it-IT" dirty="0">
              <a:latin typeface="Franklin Gothic Book" panose="020B0503020102020204" pitchFamily="34" charset="0"/>
              <a:cs typeface="Franklin Gothic Book" panose="020B0503020102020204" pitchFamily="34" charset="0"/>
            </a:endParaRPr>
          </a:p>
        </p:txBody>
      </p:sp>
      <p:pic>
        <p:nvPicPr>
          <p:cNvPr id="6148" name="Picture 5" descr="C:\Users\Menna\Desktop\logo.jpg">
            <a:extLst>
              <a:ext uri="{FF2B5EF4-FFF2-40B4-BE49-F238E27FC236}">
                <a16:creationId xmlns:a16="http://schemas.microsoft.com/office/drawing/2014/main" id="{1B9E7446-FA89-4483-9D84-4AA8C7E87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492375"/>
            <a:ext cx="24479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9A5984A1-7F32-4098-8EC4-F5F5309BC994}"/>
              </a:ext>
            </a:extLst>
          </p:cNvPr>
          <p:cNvSpPr>
            <a:spLocks noChangeArrowheads="1"/>
          </p:cNvSpPr>
          <p:nvPr/>
        </p:nvSpPr>
        <p:spPr bwMode="auto">
          <a:xfrm>
            <a:off x="4876800" y="1833563"/>
            <a:ext cx="3962400" cy="363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2400">
                <a:solidFill>
                  <a:schemeClr val="tx1"/>
                </a:solidFill>
                <a:latin typeface="Times New Roman" panose="02020603050405020304" pitchFamily="18" charset="0"/>
              </a:defRPr>
            </a:lvl1pPr>
            <a:lvl2pPr marL="1022350" indent="-457200" algn="l" eaLnBrk="0" hangingPunct="0">
              <a:defRPr sz="2400">
                <a:solidFill>
                  <a:schemeClr val="tx1"/>
                </a:solidFill>
                <a:latin typeface="Times New Roman" panose="02020603050405020304" pitchFamily="18" charset="0"/>
              </a:defRPr>
            </a:lvl2pPr>
            <a:lvl3pPr marL="1670050" indent="-457200" algn="l" eaLnBrk="0" hangingPunct="0">
              <a:defRPr sz="2400">
                <a:solidFill>
                  <a:schemeClr val="tx1"/>
                </a:solidFill>
                <a:latin typeface="Times New Roman" panose="02020603050405020304" pitchFamily="18" charset="0"/>
              </a:defRPr>
            </a:lvl3pPr>
            <a:lvl4pPr marL="2317750" indent="-457200" algn="l" eaLnBrk="0" hangingPunct="0">
              <a:defRPr sz="2400">
                <a:solidFill>
                  <a:schemeClr val="tx1"/>
                </a:solidFill>
                <a:latin typeface="Times New Roman" panose="02020603050405020304" pitchFamily="18" charset="0"/>
              </a:defRPr>
            </a:lvl4pPr>
            <a:lvl5pPr marL="2965450" indent="-457200" algn="l" eaLnBrk="0" hangingPunct="0">
              <a:defRPr sz="2400">
                <a:solidFill>
                  <a:schemeClr val="tx1"/>
                </a:solidFill>
                <a:latin typeface="Times New Roman" panose="02020603050405020304" pitchFamily="18" charset="0"/>
              </a:defRPr>
            </a:lvl5pPr>
            <a:lvl6pPr marL="3422650" indent="-457200" eaLnBrk="0" fontAlgn="base" hangingPunct="0">
              <a:spcBef>
                <a:spcPct val="0"/>
              </a:spcBef>
              <a:spcAft>
                <a:spcPct val="0"/>
              </a:spcAft>
              <a:defRPr sz="2400">
                <a:solidFill>
                  <a:schemeClr val="tx1"/>
                </a:solidFill>
                <a:latin typeface="Times New Roman" panose="02020603050405020304" pitchFamily="18" charset="0"/>
              </a:defRPr>
            </a:lvl6pPr>
            <a:lvl7pPr marL="3879850" indent="-457200" eaLnBrk="0" fontAlgn="base" hangingPunct="0">
              <a:spcBef>
                <a:spcPct val="0"/>
              </a:spcBef>
              <a:spcAft>
                <a:spcPct val="0"/>
              </a:spcAft>
              <a:defRPr sz="2400">
                <a:solidFill>
                  <a:schemeClr val="tx1"/>
                </a:solidFill>
                <a:latin typeface="Times New Roman" panose="02020603050405020304" pitchFamily="18" charset="0"/>
              </a:defRPr>
            </a:lvl7pPr>
            <a:lvl8pPr marL="4337050" indent="-457200" eaLnBrk="0" fontAlgn="base" hangingPunct="0">
              <a:spcBef>
                <a:spcPct val="0"/>
              </a:spcBef>
              <a:spcAft>
                <a:spcPct val="0"/>
              </a:spcAft>
              <a:defRPr sz="2400">
                <a:solidFill>
                  <a:schemeClr val="tx1"/>
                </a:solidFill>
                <a:latin typeface="Times New Roman" panose="02020603050405020304" pitchFamily="18" charset="0"/>
              </a:defRPr>
            </a:lvl8pPr>
            <a:lvl9pPr marL="479425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sz="1600">
                <a:latin typeface="Tahoma" panose="020B0604030504040204" pitchFamily="34" charset="0"/>
              </a:rPr>
              <a:t>Anche in questo caso può accadere che lo stesso valutatore, possa esprimere a distanza di tempo giudizi molto diversi sullo stesso elaborato o ancora di pià che si verifichino differenze significative attribuite alla stessa prova da differenti valutatori.</a:t>
            </a:r>
          </a:p>
          <a:p>
            <a:pPr>
              <a:spcBef>
                <a:spcPct val="50000"/>
              </a:spcBef>
            </a:pPr>
            <a:r>
              <a:rPr lang="it-IT" altLang="it-IT" sz="1600">
                <a:latin typeface="Tahoma" panose="020B0604030504040204" pitchFamily="34" charset="0"/>
              </a:rPr>
              <a:t>Un tentativo di strutturare gli stimoli formulando istruzioni ben precise e definendo con esattezza il tipo di compito richiesto e di superare la valutazione soggettiva della risposte, stabilendo criteri precisi di correzione è stato condotto nell’</a:t>
            </a:r>
            <a:r>
              <a:rPr lang="it-IT" altLang="it-IT" sz="1600" u="sng">
                <a:solidFill>
                  <a:srgbClr val="3333FF"/>
                </a:solidFill>
                <a:latin typeface="Tahoma" panose="020B0604030504040204" pitchFamily="34" charset="0"/>
              </a:rPr>
              <a:t>indagine IEA</a:t>
            </a:r>
            <a:r>
              <a:rPr lang="it-IT" altLang="it-IT" sz="1600">
                <a:latin typeface="Tahoma" panose="020B0604030504040204" pitchFamily="34" charset="0"/>
              </a:rPr>
              <a:t> sulla produzione scritta.</a:t>
            </a:r>
          </a:p>
        </p:txBody>
      </p:sp>
      <p:sp>
        <p:nvSpPr>
          <p:cNvPr id="193539" name="Text Box 3">
            <a:extLst>
              <a:ext uri="{FF2B5EF4-FFF2-40B4-BE49-F238E27FC236}">
                <a16:creationId xmlns:a16="http://schemas.microsoft.com/office/drawing/2014/main" id="{6B7CA7A7-D166-4FE1-9457-FCFC4CEF19BC}"/>
              </a:ext>
            </a:extLst>
          </p:cNvPr>
          <p:cNvSpPr txBox="1">
            <a:spLocks noChangeArrowheads="1"/>
          </p:cNvSpPr>
          <p:nvPr/>
        </p:nvSpPr>
        <p:spPr bwMode="auto">
          <a:xfrm>
            <a:off x="539552" y="1026996"/>
            <a:ext cx="39624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dirty="0">
                <a:solidFill>
                  <a:schemeClr val="bg1"/>
                </a:solidFill>
              </a:rPr>
              <a:t>Le prove aperte e </a:t>
            </a:r>
            <a:r>
              <a:rPr lang="it-IT" altLang="it-IT" sz="1600" b="1" dirty="0" err="1">
                <a:solidFill>
                  <a:schemeClr val="bg1"/>
                </a:solidFill>
              </a:rPr>
              <a:t>semistrutturate</a:t>
            </a:r>
            <a:endParaRPr lang="it-IT" altLang="it-IT" sz="1600" b="1" dirty="0">
              <a:solidFill>
                <a:schemeClr val="bg1"/>
              </a:solidFill>
            </a:endParaRPr>
          </a:p>
        </p:txBody>
      </p:sp>
      <p:pic>
        <p:nvPicPr>
          <p:cNvPr id="193540" name="Picture 4" descr="iStock_000000150294_1">
            <a:extLst>
              <a:ext uri="{FF2B5EF4-FFF2-40B4-BE49-F238E27FC236}">
                <a16:creationId xmlns:a16="http://schemas.microsoft.com/office/drawing/2014/main" id="{8EEDDD80-59B6-4634-8225-70F7CE011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30" b="9334"/>
          <a:stretch>
            <a:fillRect/>
          </a:stretch>
        </p:blipFill>
        <p:spPr bwMode="auto">
          <a:xfrm>
            <a:off x="228600" y="2043113"/>
            <a:ext cx="4495800" cy="3367087"/>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9AC2701B-4CA7-492F-8B1D-C5A166F7DFE9}"/>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041128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a:extLst>
              <a:ext uri="{FF2B5EF4-FFF2-40B4-BE49-F238E27FC236}">
                <a16:creationId xmlns:a16="http://schemas.microsoft.com/office/drawing/2014/main" id="{00474888-8172-4924-91CE-A842EDB174C6}"/>
              </a:ext>
            </a:extLst>
          </p:cNvPr>
          <p:cNvSpPr>
            <a:spLocks noChangeArrowheads="1"/>
          </p:cNvSpPr>
          <p:nvPr/>
        </p:nvSpPr>
        <p:spPr bwMode="auto">
          <a:xfrm>
            <a:off x="4724400" y="1295400"/>
            <a:ext cx="419100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it-IT" altLang="it-IT" sz="1600"/>
              <a:t>Fra le prove di tipo strutturato assumono particolare rilevanza le  prove oggettive di profitto o test oggettivi.</a:t>
            </a:r>
          </a:p>
          <a:p>
            <a:pPr algn="l" eaLnBrk="0" hangingPunct="0">
              <a:spcBef>
                <a:spcPct val="50000"/>
              </a:spcBef>
            </a:pPr>
            <a:r>
              <a:rPr lang="it-IT" altLang="it-IT" sz="1600"/>
              <a:t>Si tratta di prove costituite da quesiti (detti item), a risposta chiusa, che implicano l’esecuzione di un compito uguale per tutti  i soggetti presi in esame. Questo tipo di prove si definisce oggettivo in quanto essendo predeterminate le domande e le risposte possibili, si elimina l’influenza dei giudizi personali di chi valuta.</a:t>
            </a:r>
          </a:p>
          <a:p>
            <a:pPr algn="l" eaLnBrk="0" hangingPunct="0">
              <a:spcBef>
                <a:spcPct val="50000"/>
              </a:spcBef>
            </a:pPr>
            <a:r>
              <a:rPr lang="it-IT" altLang="it-IT" sz="1600"/>
              <a:t>Il criterio di esattezza della risposta è predeterminato in fase di progettazione della prova sulla base della concordanza tra i giudizi dati da esaminatori indipendenti e competenti sulla risposta individuata come esatta.</a:t>
            </a:r>
            <a:r>
              <a:rPr lang="it-IT" altLang="it-IT" sz="1600" b="1"/>
              <a:t>  </a:t>
            </a:r>
            <a:endParaRPr lang="it-IT" altLang="it-IT" sz="1600"/>
          </a:p>
        </p:txBody>
      </p:sp>
      <p:sp>
        <p:nvSpPr>
          <p:cNvPr id="181253" name="Text Box 5">
            <a:extLst>
              <a:ext uri="{FF2B5EF4-FFF2-40B4-BE49-F238E27FC236}">
                <a16:creationId xmlns:a16="http://schemas.microsoft.com/office/drawing/2014/main" id="{D0654FFE-501B-4620-8FA7-877EF3B8AA82}"/>
              </a:ext>
            </a:extLst>
          </p:cNvPr>
          <p:cNvSpPr txBox="1">
            <a:spLocks noChangeArrowheads="1"/>
          </p:cNvSpPr>
          <p:nvPr/>
        </p:nvSpPr>
        <p:spPr bwMode="auto">
          <a:xfrm>
            <a:off x="539552" y="1027113"/>
            <a:ext cx="23622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Le prove oggettive</a:t>
            </a:r>
          </a:p>
        </p:txBody>
      </p:sp>
      <p:sp>
        <p:nvSpPr>
          <p:cNvPr id="181255" name="Rectangle 7">
            <a:extLst>
              <a:ext uri="{FF2B5EF4-FFF2-40B4-BE49-F238E27FC236}">
                <a16:creationId xmlns:a16="http://schemas.microsoft.com/office/drawing/2014/main" id="{B7C4AE3B-D11C-4D95-A264-2BADB3312099}"/>
              </a:ext>
            </a:extLst>
          </p:cNvPr>
          <p:cNvSpPr>
            <a:spLocks noChangeArrowheads="1"/>
          </p:cNvSpPr>
          <p:nvPr/>
        </p:nvSpPr>
        <p:spPr bwMode="auto">
          <a:xfrm>
            <a:off x="1143000" y="2209800"/>
            <a:ext cx="1952625" cy="33655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sz="1600" b="1"/>
              <a:t>Prove strutturate</a:t>
            </a:r>
          </a:p>
        </p:txBody>
      </p:sp>
      <p:sp>
        <p:nvSpPr>
          <p:cNvPr id="181256" name="Rectangle 8">
            <a:extLst>
              <a:ext uri="{FF2B5EF4-FFF2-40B4-BE49-F238E27FC236}">
                <a16:creationId xmlns:a16="http://schemas.microsoft.com/office/drawing/2014/main" id="{E468FD60-5E80-4321-B9F6-61A952DCB1B5}"/>
              </a:ext>
            </a:extLst>
          </p:cNvPr>
          <p:cNvSpPr>
            <a:spLocks noChangeArrowheads="1"/>
          </p:cNvSpPr>
          <p:nvPr/>
        </p:nvSpPr>
        <p:spPr bwMode="auto">
          <a:xfrm>
            <a:off x="457200" y="3048000"/>
            <a:ext cx="3733800" cy="1687513"/>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it-IT" altLang="it-IT" sz="1400"/>
              <a:t>Dettato, traduzioni</a:t>
            </a:r>
          </a:p>
          <a:p>
            <a:pPr algn="l" eaLnBrk="0" hangingPunct="0">
              <a:spcBef>
                <a:spcPct val="50000"/>
              </a:spcBef>
            </a:pPr>
            <a:r>
              <a:rPr lang="it-IT" altLang="it-IT" sz="1400" b="1"/>
              <a:t>Prove oggettive con diversi tipi di quesiti</a:t>
            </a:r>
          </a:p>
          <a:p>
            <a:pPr algn="l" eaLnBrk="0" hangingPunct="0">
              <a:spcBef>
                <a:spcPct val="50000"/>
              </a:spcBef>
            </a:pPr>
            <a:r>
              <a:rPr lang="it-IT" altLang="it-IT" sz="1400" b="1"/>
              <a:t>Cloze test</a:t>
            </a:r>
          </a:p>
          <a:p>
            <a:pPr algn="l" eaLnBrk="0" hangingPunct="0">
              <a:spcBef>
                <a:spcPct val="50000"/>
              </a:spcBef>
            </a:pPr>
            <a:r>
              <a:rPr lang="it-IT" altLang="it-IT" sz="1400"/>
              <a:t>Esecuzione di calcoli, produzione di grafici, disegni ecc.</a:t>
            </a:r>
          </a:p>
        </p:txBody>
      </p:sp>
      <p:sp>
        <p:nvSpPr>
          <p:cNvPr id="181258" name="Text Box 10">
            <a:extLst>
              <a:ext uri="{FF2B5EF4-FFF2-40B4-BE49-F238E27FC236}">
                <a16:creationId xmlns:a16="http://schemas.microsoft.com/office/drawing/2014/main" id="{AE5EFCC0-83C1-4B74-9578-70378F796BB2}"/>
              </a:ext>
            </a:extLst>
          </p:cNvPr>
          <p:cNvSpPr txBox="1">
            <a:spLocks noChangeArrowheads="1"/>
          </p:cNvSpPr>
          <p:nvPr/>
        </p:nvSpPr>
        <p:spPr bwMode="auto">
          <a:xfrm>
            <a:off x="1106488" y="5334000"/>
            <a:ext cx="2640012" cy="5175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400" u="sng">
                <a:solidFill>
                  <a:srgbClr val="3333FF"/>
                </a:solidFill>
              </a:rPr>
              <a:t>Punti di forza e aree di criticità </a:t>
            </a:r>
          </a:p>
          <a:p>
            <a:r>
              <a:rPr lang="it-IT" altLang="it-IT" sz="1400" u="sng">
                <a:solidFill>
                  <a:srgbClr val="3333FF"/>
                </a:solidFill>
              </a:rPr>
              <a:t>delle prove oggettive</a:t>
            </a:r>
          </a:p>
        </p:txBody>
      </p:sp>
      <p:sp>
        <p:nvSpPr>
          <p:cNvPr id="2" name="Titolo 1">
            <a:extLst>
              <a:ext uri="{FF2B5EF4-FFF2-40B4-BE49-F238E27FC236}">
                <a16:creationId xmlns:a16="http://schemas.microsoft.com/office/drawing/2014/main" id="{E0B9393A-8CBC-4303-86D7-25E3562A0D5C}"/>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236757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D7D3C8BB-6C46-4363-A2D8-9EF490F1B837}"/>
              </a:ext>
            </a:extLst>
          </p:cNvPr>
          <p:cNvSpPr>
            <a:spLocks noChangeArrowheads="1"/>
          </p:cNvSpPr>
          <p:nvPr/>
        </p:nvSpPr>
        <p:spPr bwMode="auto">
          <a:xfrm>
            <a:off x="762000" y="1600200"/>
            <a:ext cx="7620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it-IT" altLang="it-IT" sz="1600"/>
              <a:t>In relazione alle modalità di analisi dei risultati le prove oggettive possono essere classificate in :</a:t>
            </a:r>
          </a:p>
        </p:txBody>
      </p:sp>
      <p:sp>
        <p:nvSpPr>
          <p:cNvPr id="195587" name="Text Box 3">
            <a:extLst>
              <a:ext uri="{FF2B5EF4-FFF2-40B4-BE49-F238E27FC236}">
                <a16:creationId xmlns:a16="http://schemas.microsoft.com/office/drawing/2014/main" id="{D5AB7EA8-0F06-43B4-B788-8BA3AF20CD70}"/>
              </a:ext>
            </a:extLst>
          </p:cNvPr>
          <p:cNvSpPr txBox="1">
            <a:spLocks noChangeArrowheads="1"/>
          </p:cNvSpPr>
          <p:nvPr/>
        </p:nvSpPr>
        <p:spPr bwMode="auto">
          <a:xfrm>
            <a:off x="533400" y="1042728"/>
            <a:ext cx="30480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Le prove oggettive</a:t>
            </a:r>
          </a:p>
        </p:txBody>
      </p:sp>
      <p:sp>
        <p:nvSpPr>
          <p:cNvPr id="195589" name="Rectangle 5">
            <a:extLst>
              <a:ext uri="{FF2B5EF4-FFF2-40B4-BE49-F238E27FC236}">
                <a16:creationId xmlns:a16="http://schemas.microsoft.com/office/drawing/2014/main" id="{1FDDE20A-7F23-464F-9E52-B7DA4A8F8898}"/>
              </a:ext>
            </a:extLst>
          </p:cNvPr>
          <p:cNvSpPr>
            <a:spLocks noChangeArrowheads="1"/>
          </p:cNvSpPr>
          <p:nvPr/>
        </p:nvSpPr>
        <p:spPr bwMode="auto">
          <a:xfrm>
            <a:off x="533400" y="2895600"/>
            <a:ext cx="3738563" cy="1581150"/>
          </a:xfrm>
          <a:prstGeom prst="rect">
            <a:avLst/>
          </a:prstGeom>
          <a:solidFill>
            <a:srgbClr val="CCFFFF"/>
          </a:solidFill>
          <a:ln>
            <a:noFill/>
          </a:ln>
          <a:effectLst/>
          <a:scene3d>
            <a:camera prst="legacyPerspectiveBottom"/>
            <a:lightRig rig="legacyFlat3" dir="t"/>
          </a:scene3d>
          <a:sp3d extrusionH="430200" prstMaterial="legacyMatte">
            <a:bevelT w="13500" h="13500" prst="angle"/>
            <a:bevelB w="13500" h="13500" prst="angle"/>
            <a:extrusionClr>
              <a:srgbClr val="CCECFF"/>
            </a:extrusionClr>
            <a:contourClr>
              <a:srgbClr val="CCFF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91581" dir="8778596" algn="ctr" rotWithShape="0">
                    <a:schemeClr val="bg2"/>
                  </a:outerShdw>
                </a:effectLst>
              </a14:hiddenEffects>
            </a:ext>
          </a:extLst>
        </p:spPr>
        <p:txBody>
          <a:bodyPr>
            <a:spAutoFit/>
            <a:flatTx/>
          </a:bodyPr>
          <a:lstStyle/>
          <a:p>
            <a:pPr algn="l" eaLnBrk="0" hangingPunct="0">
              <a:spcBef>
                <a:spcPct val="50000"/>
              </a:spcBef>
            </a:pPr>
            <a:r>
              <a:rPr lang="it-IT" altLang="it-IT" sz="1400"/>
              <a:t>Prove con riferimento a </a:t>
            </a:r>
            <a:r>
              <a:rPr lang="it-IT" altLang="it-IT" sz="1400" i="1"/>
              <a:t>norma</a:t>
            </a:r>
            <a:r>
              <a:rPr lang="it-IT" altLang="it-IT" sz="1400"/>
              <a:t> in cui la prestazione di un singolo viene confrontata con quella di un gruppo di riferimento. Il superamento o meno della prova è in funzione del proprio risultato confrontato con quello del resto del gruppo che ha eseguito la prova.</a:t>
            </a:r>
          </a:p>
        </p:txBody>
      </p:sp>
      <p:sp>
        <p:nvSpPr>
          <p:cNvPr id="195590" name="Rectangle 6">
            <a:extLst>
              <a:ext uri="{FF2B5EF4-FFF2-40B4-BE49-F238E27FC236}">
                <a16:creationId xmlns:a16="http://schemas.microsoft.com/office/drawing/2014/main" id="{7197F320-9351-4F33-AEF7-AFFB0C03CA70}"/>
              </a:ext>
            </a:extLst>
          </p:cNvPr>
          <p:cNvSpPr>
            <a:spLocks noChangeArrowheads="1"/>
          </p:cNvSpPr>
          <p:nvPr/>
        </p:nvSpPr>
        <p:spPr bwMode="auto">
          <a:xfrm>
            <a:off x="4876800" y="2819400"/>
            <a:ext cx="3810000" cy="1581150"/>
          </a:xfrm>
          <a:prstGeom prst="rect">
            <a:avLst/>
          </a:prstGeom>
          <a:solidFill>
            <a:srgbClr val="FFFF00"/>
          </a:solidFill>
          <a:ln>
            <a:noFill/>
          </a:ln>
          <a:effectLst/>
          <a:scene3d>
            <a:camera prst="legacyPerspectiveBottom"/>
            <a:lightRig rig="legacyFlat3" dir="t"/>
          </a:scene3d>
          <a:sp3d extrusionH="430200" prstMaterial="legacyMatte">
            <a:bevelT w="13500" h="13500" prst="angle"/>
            <a:bevelB w="13500" h="13500" prst="angle"/>
            <a:extrusionClr>
              <a:srgbClr val="FFFF00"/>
            </a:extrusionClr>
            <a:contourClr>
              <a:srgbClr val="FFFF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l"/>
            <a:r>
              <a:rPr lang="it-IT" altLang="it-IT" sz="1400"/>
              <a:t>Prove che si riferiscono a un </a:t>
            </a:r>
            <a:r>
              <a:rPr lang="it-IT" altLang="it-IT" sz="1400" i="1"/>
              <a:t>criterio</a:t>
            </a:r>
            <a:r>
              <a:rPr lang="it-IT" altLang="it-IT" sz="1400"/>
              <a:t> (prove di padronanza) in cui si valuta il raggiungimento di obiettivi determinati senza riferirsi al valore medio della popolazione. Il livello predefinito di accettabilità del risultato (es. numero di risposte corrette) è stabilito da chi prepara la prova.</a:t>
            </a:r>
          </a:p>
        </p:txBody>
      </p:sp>
      <p:sp>
        <p:nvSpPr>
          <p:cNvPr id="195591" name="Rectangle 7">
            <a:extLst>
              <a:ext uri="{FF2B5EF4-FFF2-40B4-BE49-F238E27FC236}">
                <a16:creationId xmlns:a16="http://schemas.microsoft.com/office/drawing/2014/main" id="{448C8CF5-C9AC-44C4-B643-E576DE67C2A1}"/>
              </a:ext>
            </a:extLst>
          </p:cNvPr>
          <p:cNvSpPr>
            <a:spLocks noChangeArrowheads="1"/>
          </p:cNvSpPr>
          <p:nvPr/>
        </p:nvSpPr>
        <p:spPr bwMode="auto">
          <a:xfrm>
            <a:off x="762000" y="5105400"/>
            <a:ext cx="7620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it-IT" altLang="it-IT" sz="1600"/>
              <a:t>Indipendentemente dal tipo di prova oggettiva che si intende costruire, sia esa con riferimento a norma, o sia essa con riferimento a un criterio è bene seguire alcune </a:t>
            </a:r>
            <a:r>
              <a:rPr lang="it-IT" altLang="it-IT" sz="1600" u="sng">
                <a:solidFill>
                  <a:srgbClr val="3333FF"/>
                </a:solidFill>
              </a:rPr>
              <a:t>indicazioni generali per la costruzione di prove oggettive.</a:t>
            </a:r>
          </a:p>
        </p:txBody>
      </p:sp>
    </p:spTree>
    <p:extLst>
      <p:ext uri="{BB962C8B-B14F-4D97-AF65-F5344CB8AC3E}">
        <p14:creationId xmlns:p14="http://schemas.microsoft.com/office/powerpoint/2010/main" val="377896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Text Box 3">
            <a:extLst>
              <a:ext uri="{FF2B5EF4-FFF2-40B4-BE49-F238E27FC236}">
                <a16:creationId xmlns:a16="http://schemas.microsoft.com/office/drawing/2014/main" id="{E7C910B5-5043-48B6-9C59-C901A8D4F029}"/>
              </a:ext>
            </a:extLst>
          </p:cNvPr>
          <p:cNvSpPr txBox="1">
            <a:spLocks noChangeArrowheads="1"/>
          </p:cNvSpPr>
          <p:nvPr/>
        </p:nvSpPr>
        <p:spPr bwMode="auto">
          <a:xfrm>
            <a:off x="533400" y="1600200"/>
            <a:ext cx="7759700" cy="336550"/>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a:t>Quali, tra i seguenti sono alcuni tra i vantaggi delle prove oggettive?</a:t>
            </a:r>
          </a:p>
        </p:txBody>
      </p:sp>
      <p:sp>
        <p:nvSpPr>
          <p:cNvPr id="214020" name="Text Box 4">
            <a:extLst>
              <a:ext uri="{FF2B5EF4-FFF2-40B4-BE49-F238E27FC236}">
                <a16:creationId xmlns:a16="http://schemas.microsoft.com/office/drawing/2014/main" id="{F2FE7922-17B1-43E7-A8D9-295EA7560C48}"/>
              </a:ext>
            </a:extLst>
          </p:cNvPr>
          <p:cNvSpPr txBox="1">
            <a:spLocks noChangeArrowheads="1"/>
          </p:cNvSpPr>
          <p:nvPr/>
        </p:nvSpPr>
        <p:spPr bwMode="auto">
          <a:xfrm>
            <a:off x="530387" y="1040476"/>
            <a:ext cx="30480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Le prove oggettive</a:t>
            </a:r>
          </a:p>
        </p:txBody>
      </p:sp>
      <p:sp>
        <p:nvSpPr>
          <p:cNvPr id="214023" name="Rectangle 7">
            <a:extLst>
              <a:ext uri="{FF2B5EF4-FFF2-40B4-BE49-F238E27FC236}">
                <a16:creationId xmlns:a16="http://schemas.microsoft.com/office/drawing/2014/main" id="{F3C21941-F1EF-4282-A08C-572655FBB164}"/>
              </a:ext>
            </a:extLst>
          </p:cNvPr>
          <p:cNvSpPr>
            <a:spLocks noChangeArrowheads="1"/>
          </p:cNvSpPr>
          <p:nvPr/>
        </p:nvSpPr>
        <p:spPr bwMode="auto">
          <a:xfrm>
            <a:off x="2362200" y="2520950"/>
            <a:ext cx="662940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eaLnBrk="0" hangingPunct="0">
              <a:defRPr sz="2400">
                <a:solidFill>
                  <a:schemeClr val="tx1"/>
                </a:solidFill>
                <a:latin typeface="Times New Roman" panose="02020603050405020304" pitchFamily="18" charset="0"/>
              </a:defRPr>
            </a:lvl1pPr>
            <a:lvl2pPr marL="1022350" indent="-457200" algn="l" eaLnBrk="0" hangingPunct="0">
              <a:defRPr sz="2400">
                <a:solidFill>
                  <a:schemeClr val="tx1"/>
                </a:solidFill>
                <a:latin typeface="Times New Roman" panose="02020603050405020304" pitchFamily="18" charset="0"/>
              </a:defRPr>
            </a:lvl2pPr>
            <a:lvl3pPr marL="1670050" indent="-457200" algn="l" eaLnBrk="0" hangingPunct="0">
              <a:defRPr sz="2400">
                <a:solidFill>
                  <a:schemeClr val="tx1"/>
                </a:solidFill>
                <a:latin typeface="Times New Roman" panose="02020603050405020304" pitchFamily="18" charset="0"/>
              </a:defRPr>
            </a:lvl3pPr>
            <a:lvl4pPr marL="2317750" indent="-457200" algn="l" eaLnBrk="0" hangingPunct="0">
              <a:defRPr sz="2400">
                <a:solidFill>
                  <a:schemeClr val="tx1"/>
                </a:solidFill>
                <a:latin typeface="Times New Roman" panose="02020603050405020304" pitchFamily="18" charset="0"/>
              </a:defRPr>
            </a:lvl4pPr>
            <a:lvl5pPr marL="2965450" indent="-457200" algn="l" eaLnBrk="0" hangingPunct="0">
              <a:defRPr sz="2400">
                <a:solidFill>
                  <a:schemeClr val="tx1"/>
                </a:solidFill>
                <a:latin typeface="Times New Roman" panose="02020603050405020304" pitchFamily="18" charset="0"/>
              </a:defRPr>
            </a:lvl5pPr>
            <a:lvl6pPr marL="3422650" indent="-457200" eaLnBrk="0" fontAlgn="base" hangingPunct="0">
              <a:spcBef>
                <a:spcPct val="0"/>
              </a:spcBef>
              <a:spcAft>
                <a:spcPct val="0"/>
              </a:spcAft>
              <a:defRPr sz="2400">
                <a:solidFill>
                  <a:schemeClr val="tx1"/>
                </a:solidFill>
                <a:latin typeface="Times New Roman" panose="02020603050405020304" pitchFamily="18" charset="0"/>
              </a:defRPr>
            </a:lvl6pPr>
            <a:lvl7pPr marL="3879850" indent="-457200" eaLnBrk="0" fontAlgn="base" hangingPunct="0">
              <a:spcBef>
                <a:spcPct val="0"/>
              </a:spcBef>
              <a:spcAft>
                <a:spcPct val="0"/>
              </a:spcAft>
              <a:defRPr sz="2400">
                <a:solidFill>
                  <a:schemeClr val="tx1"/>
                </a:solidFill>
                <a:latin typeface="Times New Roman" panose="02020603050405020304" pitchFamily="18" charset="0"/>
              </a:defRPr>
            </a:lvl7pPr>
            <a:lvl8pPr marL="4337050" indent="-457200" eaLnBrk="0" fontAlgn="base" hangingPunct="0">
              <a:spcBef>
                <a:spcPct val="0"/>
              </a:spcBef>
              <a:spcAft>
                <a:spcPct val="0"/>
              </a:spcAft>
              <a:defRPr sz="2400">
                <a:solidFill>
                  <a:schemeClr val="tx1"/>
                </a:solidFill>
                <a:latin typeface="Times New Roman" panose="02020603050405020304" pitchFamily="18" charset="0"/>
              </a:defRPr>
            </a:lvl8pPr>
            <a:lvl9pPr marL="479425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FontTx/>
              <a:buAutoNum type="arabicPeriod"/>
            </a:pPr>
            <a:r>
              <a:rPr lang="it-IT" altLang="it-IT" sz="1400">
                <a:solidFill>
                  <a:srgbClr val="000000"/>
                </a:solidFill>
                <a:latin typeface="Tahoma" panose="020B0604030504040204" pitchFamily="34" charset="0"/>
                <a:cs typeface="Times New Roman" panose="02020603050405020304" pitchFamily="18" charset="0"/>
              </a:rPr>
              <a:t>L’oggetto della misurazione è determinato in modo rigoroso.</a:t>
            </a:r>
            <a:r>
              <a:rPr lang="it-IT" altLang="it-IT" sz="1400">
                <a:latin typeface="Tahoma" panose="020B0604030504040204" pitchFamily="34" charset="0"/>
              </a:rPr>
              <a:t> </a:t>
            </a:r>
          </a:p>
          <a:p>
            <a:pPr>
              <a:spcBef>
                <a:spcPct val="50000"/>
              </a:spcBef>
              <a:buFontTx/>
              <a:buAutoNum type="arabicPeriod"/>
            </a:pPr>
            <a:r>
              <a:rPr lang="it-IT" altLang="it-IT" sz="1400">
                <a:solidFill>
                  <a:srgbClr val="000000"/>
                </a:solidFill>
                <a:latin typeface="Tahoma" panose="020B0604030504040204" pitchFamily="34" charset="0"/>
                <a:cs typeface="Times New Roman" panose="02020603050405020304" pitchFamily="18" charset="0"/>
              </a:rPr>
              <a:t>Somministrando prove oggettive, le condizioni in cui si verificano le competenze sono uguali per tutti i soggetti esaminati</a:t>
            </a:r>
            <a:r>
              <a:rPr lang="it-IT" altLang="it-IT" sz="1400">
                <a:latin typeface="Tahoma" panose="020B0604030504040204" pitchFamily="34" charset="0"/>
              </a:rPr>
              <a:t> </a:t>
            </a:r>
          </a:p>
          <a:p>
            <a:pPr>
              <a:spcBef>
                <a:spcPct val="50000"/>
              </a:spcBef>
              <a:buFontTx/>
              <a:buAutoNum type="arabicPeriod"/>
            </a:pPr>
            <a:r>
              <a:rPr lang="it-IT" altLang="it-IT" sz="1400">
                <a:solidFill>
                  <a:srgbClr val="000000"/>
                </a:solidFill>
                <a:latin typeface="Tahoma" panose="020B0604030504040204" pitchFamily="34" charset="0"/>
                <a:cs typeface="Times New Roman" panose="02020603050405020304" pitchFamily="18" charset="0"/>
              </a:rPr>
              <a:t>La libertà di espressione dei soggetti non è limitata dalla tipologia di domanda</a:t>
            </a:r>
            <a:endParaRPr lang="it-IT" altLang="it-IT" sz="1400">
              <a:latin typeface="Tahoma" panose="020B0604030504040204" pitchFamily="34" charset="0"/>
            </a:endParaRPr>
          </a:p>
          <a:p>
            <a:pPr>
              <a:spcBef>
                <a:spcPct val="50000"/>
              </a:spcBef>
              <a:buFontTx/>
              <a:buAutoNum type="arabicPeriod"/>
            </a:pPr>
            <a:r>
              <a:rPr lang="it-IT" altLang="it-IT" sz="1400">
                <a:latin typeface="Tahoma" panose="020B0604030504040204" pitchFamily="34" charset="0"/>
              </a:rPr>
              <a:t>La progettazione di queste prove (es. scelta delle domande) richiede poco tempo.</a:t>
            </a:r>
          </a:p>
          <a:p>
            <a:pPr>
              <a:spcBef>
                <a:spcPct val="50000"/>
              </a:spcBef>
              <a:buFontTx/>
              <a:buAutoNum type="arabicPeriod"/>
            </a:pPr>
            <a:r>
              <a:rPr lang="it-IT" altLang="it-IT" sz="1400">
                <a:solidFill>
                  <a:srgbClr val="000000"/>
                </a:solidFill>
                <a:latin typeface="Tahoma" panose="020B0604030504040204" pitchFamily="34" charset="0"/>
                <a:cs typeface="Times New Roman" panose="02020603050405020304" pitchFamily="18" charset="0"/>
              </a:rPr>
              <a:t>Tutte le risposte vengono registrate eliminando giudizi soggettivi e libere interpretazioni. </a:t>
            </a:r>
          </a:p>
        </p:txBody>
      </p:sp>
      <p:sp>
        <p:nvSpPr>
          <p:cNvPr id="214024" name="Text Box 8">
            <a:extLst>
              <a:ext uri="{FF2B5EF4-FFF2-40B4-BE49-F238E27FC236}">
                <a16:creationId xmlns:a16="http://schemas.microsoft.com/office/drawing/2014/main" id="{0724B364-1FDA-410F-BAC2-84C1475C3C47}"/>
              </a:ext>
            </a:extLst>
          </p:cNvPr>
          <p:cNvSpPr txBox="1">
            <a:spLocks noChangeArrowheads="1"/>
          </p:cNvSpPr>
          <p:nvPr/>
        </p:nvSpPr>
        <p:spPr bwMode="auto">
          <a:xfrm>
            <a:off x="850900" y="5486400"/>
            <a:ext cx="7442200" cy="3365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a:t>Seleziona le risposte di tua scelta e fai clic su ‘Conferma’</a:t>
            </a:r>
          </a:p>
        </p:txBody>
      </p:sp>
      <p:pic>
        <p:nvPicPr>
          <p:cNvPr id="214025" name="Picture 9" descr="78175">
            <a:extLst>
              <a:ext uri="{FF2B5EF4-FFF2-40B4-BE49-F238E27FC236}">
                <a16:creationId xmlns:a16="http://schemas.microsoft.com/office/drawing/2014/main" id="{82CB1263-F333-465F-9B82-5A587A27E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793" t="20398" b="34061"/>
          <a:stretch>
            <a:fillRect/>
          </a:stretch>
        </p:blipFill>
        <p:spPr bwMode="auto">
          <a:xfrm>
            <a:off x="558800" y="2438400"/>
            <a:ext cx="16510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15D6663-110A-4049-8038-301726CD7EF8}"/>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728598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491DAA4C-2421-4072-B8E8-BE4AC6530AA7}"/>
              </a:ext>
            </a:extLst>
          </p:cNvPr>
          <p:cNvSpPr>
            <a:spLocks noChangeArrowheads="1"/>
          </p:cNvSpPr>
          <p:nvPr/>
        </p:nvSpPr>
        <p:spPr bwMode="auto">
          <a:xfrm>
            <a:off x="4038600" y="2601913"/>
            <a:ext cx="4572000"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it-IT" altLang="it-IT" sz="1600"/>
              <a:t>Gli item che costituiscono le prove oggettive possono essere di diversa forma:</a:t>
            </a:r>
          </a:p>
          <a:p>
            <a:pPr algn="l" eaLnBrk="0" hangingPunct="0">
              <a:spcBef>
                <a:spcPct val="50000"/>
              </a:spcBef>
              <a:buFontTx/>
              <a:buChar char="•"/>
            </a:pPr>
            <a:r>
              <a:rPr lang="it-IT" altLang="it-IT" sz="1600" b="1"/>
              <a:t> A scelta multipla con una o più soluzioni;</a:t>
            </a:r>
          </a:p>
          <a:p>
            <a:pPr algn="l" eaLnBrk="0" hangingPunct="0">
              <a:spcBef>
                <a:spcPct val="50000"/>
              </a:spcBef>
              <a:buFontTx/>
              <a:buChar char="•"/>
            </a:pPr>
            <a:r>
              <a:rPr lang="it-IT" altLang="it-IT" sz="1600" b="1"/>
              <a:t> Vero/falso;</a:t>
            </a:r>
          </a:p>
          <a:p>
            <a:pPr algn="l" eaLnBrk="0" hangingPunct="0">
              <a:spcBef>
                <a:spcPct val="50000"/>
              </a:spcBef>
              <a:buFontTx/>
              <a:buChar char="•"/>
            </a:pPr>
            <a:r>
              <a:rPr lang="it-IT" altLang="it-IT" sz="1600" b="1"/>
              <a:t> A completamento;</a:t>
            </a:r>
          </a:p>
          <a:p>
            <a:pPr algn="l" eaLnBrk="0" hangingPunct="0">
              <a:spcBef>
                <a:spcPct val="50000"/>
              </a:spcBef>
              <a:buFontTx/>
              <a:buChar char="•"/>
            </a:pPr>
            <a:r>
              <a:rPr lang="it-IT" altLang="it-IT" sz="1600" b="1"/>
              <a:t> Corrispondenze.</a:t>
            </a:r>
          </a:p>
          <a:p>
            <a:pPr algn="l" eaLnBrk="0" hangingPunct="0">
              <a:spcBef>
                <a:spcPct val="50000"/>
              </a:spcBef>
            </a:pPr>
            <a:r>
              <a:rPr lang="it-IT" altLang="it-IT" sz="1600"/>
              <a:t>Vediamoli nel dettaglio…</a:t>
            </a:r>
          </a:p>
        </p:txBody>
      </p:sp>
      <p:sp>
        <p:nvSpPr>
          <p:cNvPr id="196611" name="Text Box 3">
            <a:extLst>
              <a:ext uri="{FF2B5EF4-FFF2-40B4-BE49-F238E27FC236}">
                <a16:creationId xmlns:a16="http://schemas.microsoft.com/office/drawing/2014/main" id="{1EAFDB3C-A107-4D0B-A1A9-AA00A5EA73A1}"/>
              </a:ext>
            </a:extLst>
          </p:cNvPr>
          <p:cNvSpPr txBox="1">
            <a:spLocks noChangeArrowheads="1"/>
          </p:cNvSpPr>
          <p:nvPr/>
        </p:nvSpPr>
        <p:spPr bwMode="auto">
          <a:xfrm>
            <a:off x="532843" y="1042728"/>
            <a:ext cx="30480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Le prove oggettive</a:t>
            </a:r>
          </a:p>
        </p:txBody>
      </p:sp>
      <p:pic>
        <p:nvPicPr>
          <p:cNvPr id="196613" name="Picture 5" descr="73178">
            <a:extLst>
              <a:ext uri="{FF2B5EF4-FFF2-40B4-BE49-F238E27FC236}">
                <a16:creationId xmlns:a16="http://schemas.microsoft.com/office/drawing/2014/main" id="{DA1B9BB1-D47C-49D9-89D4-3008C1F19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14513"/>
            <a:ext cx="2632075" cy="3990975"/>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12DA76F2-0F79-48DA-BB76-3E5BC8737D2E}"/>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436342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1026">
            <a:extLst>
              <a:ext uri="{FF2B5EF4-FFF2-40B4-BE49-F238E27FC236}">
                <a16:creationId xmlns:a16="http://schemas.microsoft.com/office/drawing/2014/main" id="{E7A90BB3-E37F-4DFD-A854-7D60AEADFEE8}"/>
              </a:ext>
            </a:extLst>
          </p:cNvPr>
          <p:cNvSpPr>
            <a:spLocks noChangeArrowheads="1"/>
          </p:cNvSpPr>
          <p:nvPr/>
        </p:nvSpPr>
        <p:spPr bwMode="auto">
          <a:xfrm>
            <a:off x="4572000" y="1828800"/>
            <a:ext cx="4191000" cy="363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it-IT" altLang="it-IT" sz="1600"/>
              <a:t>I quesiti a scelta multipla sono costituiti dal corpo della domanda che corrisponde alla posizione del problema e da un certo numero</a:t>
            </a:r>
            <a:r>
              <a:rPr lang="it-IT" altLang="it-IT" sz="1600" i="1"/>
              <a:t> </a:t>
            </a:r>
            <a:r>
              <a:rPr lang="it-IT" altLang="it-IT" sz="1600"/>
              <a:t>di alternative di risposta (in genere quattro o cinque) che corrispondono alle proposte di soluzione del problema.</a:t>
            </a:r>
          </a:p>
          <a:p>
            <a:pPr algn="l" eaLnBrk="0" hangingPunct="0">
              <a:spcBef>
                <a:spcPct val="50000"/>
              </a:spcBef>
            </a:pPr>
            <a:r>
              <a:rPr lang="it-IT" altLang="it-IT" sz="1600"/>
              <a:t>Le alternative esatte possono essere una o due.</a:t>
            </a:r>
          </a:p>
          <a:p>
            <a:pPr algn="l" eaLnBrk="0" hangingPunct="0">
              <a:spcBef>
                <a:spcPct val="50000"/>
              </a:spcBef>
            </a:pPr>
            <a:r>
              <a:rPr lang="it-IT" altLang="it-IT" sz="1600"/>
              <a:t>Le alternative di risposta errate vengono definite distrattori.</a:t>
            </a:r>
          </a:p>
          <a:p>
            <a:pPr algn="l" eaLnBrk="0" hangingPunct="0">
              <a:spcBef>
                <a:spcPct val="50000"/>
              </a:spcBef>
            </a:pPr>
            <a:r>
              <a:rPr lang="it-IT" altLang="it-IT" sz="1600"/>
              <a:t>I quesiti a scelta multipla possono misurare  ragionamenti abbastanza complessi, purchè siano costruiti seguendo </a:t>
            </a:r>
            <a:r>
              <a:rPr lang="it-IT" altLang="it-IT" sz="1600" u="sng">
                <a:solidFill>
                  <a:schemeClr val="tx2"/>
                </a:solidFill>
              </a:rPr>
              <a:t>precise indicazioni.</a:t>
            </a:r>
          </a:p>
        </p:txBody>
      </p:sp>
      <p:sp>
        <p:nvSpPr>
          <p:cNvPr id="197635" name="Text Box 1027">
            <a:extLst>
              <a:ext uri="{FF2B5EF4-FFF2-40B4-BE49-F238E27FC236}">
                <a16:creationId xmlns:a16="http://schemas.microsoft.com/office/drawing/2014/main" id="{43AEDF08-9ACA-459F-A0DC-580B40B05046}"/>
              </a:ext>
            </a:extLst>
          </p:cNvPr>
          <p:cNvSpPr txBox="1">
            <a:spLocks noChangeArrowheads="1"/>
          </p:cNvSpPr>
          <p:nvPr/>
        </p:nvSpPr>
        <p:spPr bwMode="auto">
          <a:xfrm>
            <a:off x="539552" y="1034415"/>
            <a:ext cx="30480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Le prove oggettive</a:t>
            </a:r>
          </a:p>
        </p:txBody>
      </p:sp>
      <p:sp>
        <p:nvSpPr>
          <p:cNvPr id="197636" name="Text Box 1028" descr="Griglia tratteggiata">
            <a:extLst>
              <a:ext uri="{FF2B5EF4-FFF2-40B4-BE49-F238E27FC236}">
                <a16:creationId xmlns:a16="http://schemas.microsoft.com/office/drawing/2014/main" id="{794AA618-4857-47F6-A528-8B4A5C4DFDFD}"/>
              </a:ext>
            </a:extLst>
          </p:cNvPr>
          <p:cNvSpPr txBox="1">
            <a:spLocks noChangeArrowheads="1"/>
          </p:cNvSpPr>
          <p:nvPr/>
        </p:nvSpPr>
        <p:spPr bwMode="auto">
          <a:xfrm>
            <a:off x="381000" y="2832100"/>
            <a:ext cx="3733800" cy="2031325"/>
          </a:xfrm>
          <a:prstGeom prst="rect">
            <a:avLst/>
          </a:prstGeom>
          <a:pattFill prst="dotGrid">
            <a:fgClr>
              <a:srgbClr val="99CCFF"/>
            </a:fgClr>
            <a:bgClr>
              <a:schemeClr val="bg1"/>
            </a:bgClr>
          </a:pattFill>
          <a:ln w="38100" cmpd="dbl">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400" b="1" dirty="0">
                <a:latin typeface="Tahoma" panose="020B0604030504040204" pitchFamily="34" charset="0"/>
              </a:rPr>
              <a:t>Esempio di quesito a scelta multipla</a:t>
            </a:r>
            <a:endParaRPr lang="it-IT" altLang="it-IT" sz="1400" dirty="0">
              <a:latin typeface="Tahoma" panose="020B0604030504040204" pitchFamily="34" charset="0"/>
            </a:endParaRPr>
          </a:p>
          <a:p>
            <a:pPr eaLnBrk="1" hangingPunct="1"/>
            <a:endParaRPr lang="it-IT" altLang="it-IT" sz="1400" dirty="0">
              <a:latin typeface="Tahoma" panose="020B0604030504040204" pitchFamily="34" charset="0"/>
            </a:endParaRPr>
          </a:p>
          <a:p>
            <a:pPr eaLnBrk="1" hangingPunct="1"/>
            <a:r>
              <a:rPr lang="it-IT" altLang="it-IT" sz="1400" dirty="0">
                <a:latin typeface="Tahoma" panose="020B0604030504040204" pitchFamily="34" charset="0"/>
              </a:rPr>
              <a:t>Usiamo il termine validità di una misura per indicare che ciò che otteniamo</a:t>
            </a:r>
          </a:p>
          <a:p>
            <a:pPr eaLnBrk="1" hangingPunct="1"/>
            <a:endParaRPr lang="it-IT" altLang="it-IT" sz="1400" dirty="0">
              <a:latin typeface="Tahoma" panose="020B0604030504040204" pitchFamily="34" charset="0"/>
            </a:endParaRPr>
          </a:p>
          <a:p>
            <a:pPr eaLnBrk="1" hangingPunct="1">
              <a:buFont typeface="+mj-lt"/>
              <a:buAutoNum type="alphaLcParenR"/>
            </a:pPr>
            <a:r>
              <a:rPr lang="it-IT" altLang="it-IT" sz="1400" dirty="0">
                <a:latin typeface="Tahoma" panose="020B0604030504040204" pitchFamily="34" charset="0"/>
              </a:rPr>
              <a:t>misuri ciò che intendevamo misurare</a:t>
            </a:r>
          </a:p>
          <a:p>
            <a:pPr eaLnBrk="1" hangingPunct="1">
              <a:buFont typeface="+mj-lt"/>
              <a:buAutoNum type="alphaLcParenR"/>
            </a:pPr>
            <a:r>
              <a:rPr lang="it-IT" altLang="it-IT" sz="1400" dirty="0">
                <a:latin typeface="Tahoma" panose="020B0604030504040204" pitchFamily="34" charset="0"/>
              </a:rPr>
              <a:t>veda l’accordo di valutatori diversi</a:t>
            </a:r>
          </a:p>
          <a:p>
            <a:pPr eaLnBrk="1" hangingPunct="1">
              <a:buFont typeface="+mj-lt"/>
              <a:buAutoNum type="alphaLcParenR"/>
            </a:pPr>
            <a:r>
              <a:rPr lang="it-IT" altLang="it-IT" sz="1400" dirty="0">
                <a:latin typeface="Tahoma" panose="020B0604030504040204" pitchFamily="34" charset="0"/>
              </a:rPr>
              <a:t>sia un risultato affidabile</a:t>
            </a:r>
          </a:p>
          <a:p>
            <a:pPr eaLnBrk="1" hangingPunct="1">
              <a:buFont typeface="+mj-lt"/>
              <a:buAutoNum type="alphaLcParenR"/>
            </a:pPr>
            <a:r>
              <a:rPr lang="it-IT" altLang="it-IT" sz="1400" dirty="0">
                <a:latin typeface="Tahoma" panose="020B0604030504040204" pitchFamily="34" charset="0"/>
              </a:rPr>
              <a:t>Sia un risultato oggettivo</a:t>
            </a:r>
          </a:p>
        </p:txBody>
      </p:sp>
      <p:sp>
        <p:nvSpPr>
          <p:cNvPr id="2" name="Titolo 1">
            <a:extLst>
              <a:ext uri="{FF2B5EF4-FFF2-40B4-BE49-F238E27FC236}">
                <a16:creationId xmlns:a16="http://schemas.microsoft.com/office/drawing/2014/main" id="{97B9DB73-BEF6-49D9-B54C-631A48615C49}"/>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774084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8DFDEFF0-0254-43CB-BA0E-075913539999}"/>
              </a:ext>
            </a:extLst>
          </p:cNvPr>
          <p:cNvSpPr>
            <a:spLocks noChangeArrowheads="1"/>
          </p:cNvSpPr>
          <p:nvPr/>
        </p:nvSpPr>
        <p:spPr bwMode="auto">
          <a:xfrm>
            <a:off x="4419600" y="1589088"/>
            <a:ext cx="4572000" cy="412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it-IT" altLang="it-IT" sz="1600"/>
              <a:t>I quesiti vero/falso sono i più semplici da costruire. </a:t>
            </a:r>
          </a:p>
          <a:p>
            <a:pPr algn="l" eaLnBrk="0" hangingPunct="0">
              <a:spcBef>
                <a:spcPct val="50000"/>
              </a:spcBef>
            </a:pPr>
            <a:r>
              <a:rPr lang="it-IT" altLang="it-IT" sz="1600"/>
              <a:t>Essi sono composti da un enunciato e da due possibilità di risposta. La soluzione dell’Item consiste nell’individuare se l’enunciato è vero o falso, giusto o sbagliato.</a:t>
            </a:r>
          </a:p>
          <a:p>
            <a:pPr algn="l" eaLnBrk="0" hangingPunct="0">
              <a:spcBef>
                <a:spcPct val="50000"/>
              </a:spcBef>
            </a:pPr>
            <a:r>
              <a:rPr lang="it-IT" altLang="it-IT" sz="1600"/>
              <a:t>Il limite di tale tipo di quesiti è costituito dall’alta probabilità di individuare casualmente la risposta esatta. Affinchè i risultati di una prova di questo tipo siano validi occorre che l’elenco degli enunciati che la compongono sia sufficientemente lungo. </a:t>
            </a:r>
          </a:p>
          <a:p>
            <a:pPr algn="l" eaLnBrk="0" hangingPunct="0">
              <a:spcBef>
                <a:spcPct val="50000"/>
              </a:spcBef>
            </a:pPr>
            <a:r>
              <a:rPr lang="it-IT" altLang="it-IT" sz="1600"/>
              <a:t>Possono misurare ragionamenti abbastanza complessi, purchè siano costruiti seguendo </a:t>
            </a:r>
            <a:r>
              <a:rPr lang="it-IT" altLang="it-IT" sz="1600" u="sng">
                <a:solidFill>
                  <a:schemeClr val="tx2"/>
                </a:solidFill>
              </a:rPr>
              <a:t>precise indicazioni.</a:t>
            </a:r>
          </a:p>
        </p:txBody>
      </p:sp>
      <p:sp>
        <p:nvSpPr>
          <p:cNvPr id="201731" name="Text Box 3">
            <a:extLst>
              <a:ext uri="{FF2B5EF4-FFF2-40B4-BE49-F238E27FC236}">
                <a16:creationId xmlns:a16="http://schemas.microsoft.com/office/drawing/2014/main" id="{882ADCC5-6472-4B37-A693-E72F1B986127}"/>
              </a:ext>
            </a:extLst>
          </p:cNvPr>
          <p:cNvSpPr txBox="1">
            <a:spLocks noChangeArrowheads="1"/>
          </p:cNvSpPr>
          <p:nvPr/>
        </p:nvSpPr>
        <p:spPr bwMode="auto">
          <a:xfrm>
            <a:off x="76200" y="958850"/>
            <a:ext cx="30480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Le prove oggettive</a:t>
            </a:r>
          </a:p>
        </p:txBody>
      </p:sp>
      <p:sp>
        <p:nvSpPr>
          <p:cNvPr id="201732" name="Text Box 4" descr="Griglia tratteggiata">
            <a:extLst>
              <a:ext uri="{FF2B5EF4-FFF2-40B4-BE49-F238E27FC236}">
                <a16:creationId xmlns:a16="http://schemas.microsoft.com/office/drawing/2014/main" id="{DDF2AA33-431B-4752-8FAC-1A440011D918}"/>
              </a:ext>
            </a:extLst>
          </p:cNvPr>
          <p:cNvSpPr txBox="1">
            <a:spLocks noChangeArrowheads="1"/>
          </p:cNvSpPr>
          <p:nvPr/>
        </p:nvSpPr>
        <p:spPr bwMode="auto">
          <a:xfrm>
            <a:off x="381000" y="2832100"/>
            <a:ext cx="3733800" cy="1406525"/>
          </a:xfrm>
          <a:prstGeom prst="rect">
            <a:avLst/>
          </a:prstGeom>
          <a:pattFill prst="dotGrid">
            <a:fgClr>
              <a:srgbClr val="99CCFF"/>
            </a:fgClr>
            <a:bgClr>
              <a:schemeClr val="bg1"/>
            </a:bgClr>
          </a:pattFill>
          <a:ln w="38100" cmpd="dbl">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400" b="1">
                <a:latin typeface="Tahoma" panose="020B0604030504040204" pitchFamily="34" charset="0"/>
              </a:rPr>
              <a:t>Esempio di quesito vero-falso</a:t>
            </a:r>
            <a:endParaRPr lang="it-IT" altLang="it-IT" sz="1400">
              <a:latin typeface="Tahoma" panose="020B0604030504040204" pitchFamily="34" charset="0"/>
            </a:endParaRPr>
          </a:p>
          <a:p>
            <a:pPr eaLnBrk="1" hangingPunct="1"/>
            <a:r>
              <a:rPr lang="it-IT" altLang="it-IT" sz="1400">
                <a:latin typeface="Tahoma" panose="020B0604030504040204" pitchFamily="34" charset="0"/>
              </a:rPr>
              <a:t>Con il termine “oggettività” si intende il</a:t>
            </a:r>
          </a:p>
          <a:p>
            <a:pPr eaLnBrk="1" hangingPunct="1"/>
            <a:r>
              <a:rPr lang="it-IT" altLang="it-IT" sz="1400">
                <a:latin typeface="Tahoma" panose="020B0604030504040204" pitchFamily="34" charset="0"/>
              </a:rPr>
              <a:t>grado di precisione di una prova:</a:t>
            </a:r>
          </a:p>
          <a:p>
            <a:pPr eaLnBrk="1" hangingPunct="1"/>
            <a:endParaRPr lang="it-IT" altLang="it-IT" sz="1400">
              <a:latin typeface="Tahoma" panose="020B0604030504040204" pitchFamily="34" charset="0"/>
            </a:endParaRPr>
          </a:p>
          <a:p>
            <a:pPr eaLnBrk="1" hangingPunct="1">
              <a:buFontTx/>
              <a:buAutoNum type="arabicPeriod"/>
            </a:pPr>
            <a:r>
              <a:rPr lang="it-IT" altLang="it-IT" sz="1400">
                <a:latin typeface="Tahoma" panose="020B0604030504040204" pitchFamily="34" charset="0"/>
              </a:rPr>
              <a:t>Vero</a:t>
            </a:r>
          </a:p>
          <a:p>
            <a:pPr eaLnBrk="1" hangingPunct="1">
              <a:buFontTx/>
              <a:buAutoNum type="arabicPeriod"/>
            </a:pPr>
            <a:r>
              <a:rPr lang="it-IT" altLang="it-IT" sz="1400">
                <a:latin typeface="Tahoma" panose="020B0604030504040204" pitchFamily="34" charset="0"/>
              </a:rPr>
              <a:t>Falso</a:t>
            </a:r>
          </a:p>
        </p:txBody>
      </p:sp>
      <p:sp>
        <p:nvSpPr>
          <p:cNvPr id="2" name="Titolo 1">
            <a:extLst>
              <a:ext uri="{FF2B5EF4-FFF2-40B4-BE49-F238E27FC236}">
                <a16:creationId xmlns:a16="http://schemas.microsoft.com/office/drawing/2014/main" id="{52053718-BF3B-4894-8821-944FBD8DD389}"/>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832925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219A122D-DBB7-4965-9D3D-7C49DCBD064E}"/>
              </a:ext>
            </a:extLst>
          </p:cNvPr>
          <p:cNvSpPr>
            <a:spLocks noChangeArrowheads="1"/>
          </p:cNvSpPr>
          <p:nvPr/>
        </p:nvSpPr>
        <p:spPr bwMode="auto">
          <a:xfrm>
            <a:off x="4572000" y="1828800"/>
            <a:ext cx="4191000" cy="363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it-IT" altLang="it-IT" sz="1600"/>
              <a:t>I quesiti a completamento sono costituiti da una frase o da un testo in cui vengono eliminati uno o più elementi (parole, verbi, aggettivi, numeri, ecc.) di cui si vuole accertare la conoscenza. La prova con quesiti a completamento può essere a scelta multipla (gli elementi mancanti sono riportati in fondo all’esercizio, alla fine della frase o a fine testo) o aperta (senza alternative di risposta in cui è richiesto di inserire la parola mancante).</a:t>
            </a:r>
          </a:p>
          <a:p>
            <a:pPr algn="l" eaLnBrk="0" hangingPunct="0">
              <a:spcBef>
                <a:spcPct val="50000"/>
              </a:spcBef>
            </a:pPr>
            <a:r>
              <a:rPr lang="it-IT" altLang="it-IT" sz="1600"/>
              <a:t>Possono misuraee ragionamenti abbastanza complessi, ecco alcune </a:t>
            </a:r>
            <a:r>
              <a:rPr lang="it-IT" altLang="it-IT" sz="1600" u="sng">
                <a:solidFill>
                  <a:schemeClr val="tx2"/>
                </a:solidFill>
              </a:rPr>
              <a:t>indicazioni per svilupparli.</a:t>
            </a:r>
          </a:p>
        </p:txBody>
      </p:sp>
      <p:sp>
        <p:nvSpPr>
          <p:cNvPr id="203779" name="Text Box 3">
            <a:extLst>
              <a:ext uri="{FF2B5EF4-FFF2-40B4-BE49-F238E27FC236}">
                <a16:creationId xmlns:a16="http://schemas.microsoft.com/office/drawing/2014/main" id="{367F85CB-0DBF-4F5E-8266-FEA9DA48F194}"/>
              </a:ext>
            </a:extLst>
          </p:cNvPr>
          <p:cNvSpPr txBox="1">
            <a:spLocks noChangeArrowheads="1"/>
          </p:cNvSpPr>
          <p:nvPr/>
        </p:nvSpPr>
        <p:spPr bwMode="auto">
          <a:xfrm>
            <a:off x="76200" y="958850"/>
            <a:ext cx="30480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Le prove oggettive</a:t>
            </a:r>
          </a:p>
        </p:txBody>
      </p:sp>
      <p:sp>
        <p:nvSpPr>
          <p:cNvPr id="203780" name="Text Box 4" descr="Griglia tratteggiata">
            <a:extLst>
              <a:ext uri="{FF2B5EF4-FFF2-40B4-BE49-F238E27FC236}">
                <a16:creationId xmlns:a16="http://schemas.microsoft.com/office/drawing/2014/main" id="{BA650781-A9BC-4321-9565-E6001FE8B9BE}"/>
              </a:ext>
            </a:extLst>
          </p:cNvPr>
          <p:cNvSpPr txBox="1">
            <a:spLocks noChangeArrowheads="1"/>
          </p:cNvSpPr>
          <p:nvPr/>
        </p:nvSpPr>
        <p:spPr bwMode="auto">
          <a:xfrm>
            <a:off x="304800" y="2057400"/>
            <a:ext cx="4114800" cy="3321050"/>
          </a:xfrm>
          <a:prstGeom prst="rect">
            <a:avLst/>
          </a:prstGeom>
          <a:pattFill prst="dotGrid">
            <a:fgClr>
              <a:srgbClr val="99CCFF"/>
            </a:fgClr>
            <a:bgClr>
              <a:schemeClr val="bg1"/>
            </a:bgClr>
          </a:pattFill>
          <a:ln w="38100" cmpd="dbl">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482725" indent="-457200" algn="l" eaLnBrk="0" hangingPunct="0">
              <a:defRPr sz="2400">
                <a:solidFill>
                  <a:schemeClr val="tx1"/>
                </a:solidFill>
                <a:latin typeface="Times New Roman" panose="02020603050405020304" pitchFamily="18" charset="0"/>
              </a:defRPr>
            </a:lvl3pPr>
            <a:lvl4pPr marL="2130425" indent="-457200" algn="l" eaLnBrk="0" hangingPunct="0">
              <a:defRPr sz="2400">
                <a:solidFill>
                  <a:schemeClr val="tx1"/>
                </a:solidFill>
                <a:latin typeface="Times New Roman" panose="02020603050405020304" pitchFamily="18" charset="0"/>
              </a:defRPr>
            </a:lvl4pPr>
            <a:lvl5pPr marL="2778125" indent="-457200" algn="l" eaLnBrk="0" hangingPunct="0">
              <a:defRPr sz="2400">
                <a:solidFill>
                  <a:schemeClr val="tx1"/>
                </a:solidFill>
                <a:latin typeface="Times New Roman" panose="02020603050405020304" pitchFamily="18" charset="0"/>
              </a:defRPr>
            </a:lvl5pPr>
            <a:lvl6pPr marL="3235325" indent="-457200" eaLnBrk="0" fontAlgn="base" hangingPunct="0">
              <a:spcBef>
                <a:spcPct val="0"/>
              </a:spcBef>
              <a:spcAft>
                <a:spcPct val="0"/>
              </a:spcAft>
              <a:defRPr sz="2400">
                <a:solidFill>
                  <a:schemeClr val="tx1"/>
                </a:solidFill>
                <a:latin typeface="Times New Roman" panose="02020603050405020304" pitchFamily="18" charset="0"/>
              </a:defRPr>
            </a:lvl6pPr>
            <a:lvl7pPr marL="3692525" indent="-457200" eaLnBrk="0" fontAlgn="base" hangingPunct="0">
              <a:spcBef>
                <a:spcPct val="0"/>
              </a:spcBef>
              <a:spcAft>
                <a:spcPct val="0"/>
              </a:spcAft>
              <a:defRPr sz="2400">
                <a:solidFill>
                  <a:schemeClr val="tx1"/>
                </a:solidFill>
                <a:latin typeface="Times New Roman" panose="02020603050405020304" pitchFamily="18" charset="0"/>
              </a:defRPr>
            </a:lvl7pPr>
            <a:lvl8pPr marL="4149725" indent="-457200" eaLnBrk="0" fontAlgn="base" hangingPunct="0">
              <a:spcBef>
                <a:spcPct val="0"/>
              </a:spcBef>
              <a:spcAft>
                <a:spcPct val="0"/>
              </a:spcAft>
              <a:defRPr sz="2400">
                <a:solidFill>
                  <a:schemeClr val="tx1"/>
                </a:solidFill>
                <a:latin typeface="Times New Roman" panose="02020603050405020304" pitchFamily="18" charset="0"/>
              </a:defRPr>
            </a:lvl8pPr>
            <a:lvl9pPr marL="4606925"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400" b="1">
                <a:latin typeface="Tahoma" panose="020B0604030504040204" pitchFamily="34" charset="0"/>
              </a:rPr>
              <a:t>Esempio di quesito a completamento</a:t>
            </a:r>
          </a:p>
          <a:p>
            <a:pPr eaLnBrk="1" hangingPunct="1"/>
            <a:r>
              <a:rPr lang="it-IT" altLang="it-IT" sz="1400" b="1">
                <a:latin typeface="Tahoma" panose="020B0604030504040204" pitchFamily="34" charset="0"/>
              </a:rPr>
              <a:t>A scelta multipla</a:t>
            </a:r>
          </a:p>
          <a:p>
            <a:pPr eaLnBrk="1" hangingPunct="1"/>
            <a:r>
              <a:rPr lang="it-IT" altLang="it-IT" sz="1400">
                <a:latin typeface="Tahoma" panose="020B0604030504040204" pitchFamily="34" charset="0"/>
              </a:rPr>
              <a:t>Quanto più uno strumento, somministrato agli stessi soggetti a distanza di un determinato periodo di tempo, ottiene gli stessi risultati tanto più si dice che esso è…….</a:t>
            </a:r>
          </a:p>
          <a:p>
            <a:pPr eaLnBrk="1" hangingPunct="1"/>
            <a:endParaRPr lang="it-IT" altLang="it-IT" sz="1400">
              <a:latin typeface="Tahoma" panose="020B0604030504040204" pitchFamily="34" charset="0"/>
            </a:endParaRPr>
          </a:p>
          <a:p>
            <a:pPr eaLnBrk="1" hangingPunct="1"/>
            <a:r>
              <a:rPr lang="it-IT" altLang="it-IT" sz="1400">
                <a:latin typeface="Tahoma" panose="020B0604030504040204" pitchFamily="34" charset="0"/>
              </a:rPr>
              <a:t>a) valido; b) oggettivo; c) affidabile; d) facile</a:t>
            </a:r>
          </a:p>
          <a:p>
            <a:pPr eaLnBrk="1" hangingPunct="1"/>
            <a:endParaRPr lang="it-IT" altLang="it-IT" sz="1400">
              <a:latin typeface="Tahoma" panose="020B0604030504040204" pitchFamily="34" charset="0"/>
            </a:endParaRPr>
          </a:p>
          <a:p>
            <a:pPr eaLnBrk="1" hangingPunct="1"/>
            <a:endParaRPr lang="it-IT" altLang="it-IT" sz="1400">
              <a:latin typeface="Tahoma" panose="020B0604030504040204" pitchFamily="34" charset="0"/>
            </a:endParaRPr>
          </a:p>
          <a:p>
            <a:pPr eaLnBrk="1" hangingPunct="1"/>
            <a:r>
              <a:rPr lang="it-IT" altLang="it-IT" sz="1400" b="1">
                <a:latin typeface="Tahoma" panose="020B0604030504040204" pitchFamily="34" charset="0"/>
              </a:rPr>
              <a:t>Aperta</a:t>
            </a:r>
          </a:p>
          <a:p>
            <a:pPr eaLnBrk="1" hangingPunct="1"/>
            <a:r>
              <a:rPr lang="it-IT" altLang="it-IT" sz="1400">
                <a:latin typeface="Tahoma" panose="020B0604030504040204" pitchFamily="34" charset="0"/>
              </a:rPr>
              <a:t>Quanto più uno strumento, somministrato agli stessi soggetti a distanza di un determinato periodo di tempo, ottiene gli stessi risultati tanto più si dice che esso è……………………………………</a:t>
            </a:r>
            <a:endParaRPr lang="it-IT" altLang="it-IT" sz="1400" b="1">
              <a:latin typeface="Tahoma" panose="020B0604030504040204" pitchFamily="34" charset="0"/>
            </a:endParaRPr>
          </a:p>
        </p:txBody>
      </p:sp>
      <p:sp>
        <p:nvSpPr>
          <p:cNvPr id="2" name="Titolo 1">
            <a:extLst>
              <a:ext uri="{FF2B5EF4-FFF2-40B4-BE49-F238E27FC236}">
                <a16:creationId xmlns:a16="http://schemas.microsoft.com/office/drawing/2014/main" id="{446F2D72-B144-4D9F-B3E2-527679DCEC37}"/>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060774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77B999E2-3EF0-427E-B2E1-A1949DF5BF7D}"/>
              </a:ext>
            </a:extLst>
          </p:cNvPr>
          <p:cNvSpPr>
            <a:spLocks noChangeArrowheads="1"/>
          </p:cNvSpPr>
          <p:nvPr/>
        </p:nvSpPr>
        <p:spPr bwMode="auto">
          <a:xfrm>
            <a:off x="152400" y="1371600"/>
            <a:ext cx="83058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it-IT" altLang="it-IT" sz="1600"/>
              <a:t>I quesiti a corrispondenza consentono di stabilire un collegamento tra due o più elenchi di dati. Essi consentono di verificare il possesso di conoscenze facilmente strutturabili, quali date, autori, opere, eventi, nomenclature ecc.</a:t>
            </a:r>
          </a:p>
          <a:p>
            <a:pPr algn="l" eaLnBrk="0" hangingPunct="0">
              <a:spcBef>
                <a:spcPct val="50000"/>
              </a:spcBef>
            </a:pPr>
            <a:r>
              <a:rPr lang="it-IT" altLang="it-IT" sz="1600"/>
              <a:t>Si tratta di mettere in relazione gli elementi degli elenchi attraverso frecce, numerazioni o altre forme di corrispondenza. L’elenco delle soluzioni, riportato in genere a destra, deve contenere più elementi di quello di sinistra per evitare che una volta individuate alcune risposte, le rimanenti si possano associare per esclusione. Ecco alcune </a:t>
            </a:r>
            <a:r>
              <a:rPr lang="it-IT" altLang="it-IT" sz="1600" u="sng">
                <a:solidFill>
                  <a:schemeClr val="tx2"/>
                </a:solidFill>
              </a:rPr>
              <a:t>indicazioni per sviluparli</a:t>
            </a:r>
            <a:r>
              <a:rPr lang="it-IT" altLang="it-IT" sz="1600"/>
              <a:t>.</a:t>
            </a:r>
            <a:endParaRPr lang="it-IT" altLang="it-IT" sz="1600" u="sng">
              <a:solidFill>
                <a:schemeClr val="tx2"/>
              </a:solidFill>
            </a:endParaRPr>
          </a:p>
        </p:txBody>
      </p:sp>
      <p:sp>
        <p:nvSpPr>
          <p:cNvPr id="205827" name="Text Box 3">
            <a:extLst>
              <a:ext uri="{FF2B5EF4-FFF2-40B4-BE49-F238E27FC236}">
                <a16:creationId xmlns:a16="http://schemas.microsoft.com/office/drawing/2014/main" id="{E9322372-EAD3-4410-ACEA-D05555B0AA5B}"/>
              </a:ext>
            </a:extLst>
          </p:cNvPr>
          <p:cNvSpPr txBox="1">
            <a:spLocks noChangeArrowheads="1"/>
          </p:cNvSpPr>
          <p:nvPr/>
        </p:nvSpPr>
        <p:spPr bwMode="auto">
          <a:xfrm>
            <a:off x="539552" y="1062038"/>
            <a:ext cx="30480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dirty="0">
                <a:solidFill>
                  <a:schemeClr val="bg1"/>
                </a:solidFill>
              </a:rPr>
              <a:t>Le prove oggettive</a:t>
            </a:r>
          </a:p>
        </p:txBody>
      </p:sp>
      <p:graphicFrame>
        <p:nvGraphicFramePr>
          <p:cNvPr id="205878" name="Group 54">
            <a:extLst>
              <a:ext uri="{FF2B5EF4-FFF2-40B4-BE49-F238E27FC236}">
                <a16:creationId xmlns:a16="http://schemas.microsoft.com/office/drawing/2014/main" id="{57DDB0B8-294D-4873-AE26-072FEA3E9BF6}"/>
              </a:ext>
            </a:extLst>
          </p:cNvPr>
          <p:cNvGraphicFramePr>
            <a:graphicFrameLocks noGrp="1"/>
          </p:cNvGraphicFramePr>
          <p:nvPr/>
        </p:nvGraphicFramePr>
        <p:xfrm>
          <a:off x="304800" y="3683000"/>
          <a:ext cx="8153400" cy="2267903"/>
        </p:xfrm>
        <a:graphic>
          <a:graphicData uri="http://schemas.openxmlformats.org/drawingml/2006/table">
            <a:tbl>
              <a:tblPr/>
              <a:tblGrid>
                <a:gridCol w="6324600">
                  <a:extLst>
                    <a:ext uri="{9D8B030D-6E8A-4147-A177-3AD203B41FA5}">
                      <a16:colId xmlns:a16="http://schemas.microsoft.com/office/drawing/2014/main" val="2979189980"/>
                    </a:ext>
                  </a:extLst>
                </a:gridCol>
                <a:gridCol w="1828800">
                  <a:extLst>
                    <a:ext uri="{9D8B030D-6E8A-4147-A177-3AD203B41FA5}">
                      <a16:colId xmlns:a16="http://schemas.microsoft.com/office/drawing/2014/main" val="4065976133"/>
                    </a:ext>
                  </a:extLst>
                </a:gridCol>
              </a:tblGrid>
              <a:tr h="500063">
                <a:tc gridSpan="2">
                  <a:txBody>
                    <a:bodyPr/>
                    <a:lstStyle>
                      <a:lvl1pPr algn="l">
                        <a:spcBef>
                          <a:spcPct val="20000"/>
                        </a:spcBef>
                        <a:buClr>
                          <a:schemeClr val="folHlink"/>
                        </a:buClr>
                        <a:buSzPct val="75000"/>
                        <a:buFont typeface="Wingdings" panose="05000000000000000000" pitchFamily="2" charset="2"/>
                        <a:defRPr sz="2800">
                          <a:solidFill>
                            <a:schemeClr val="tx1"/>
                          </a:solidFill>
                          <a:latin typeface="Verdana" panose="020B0604030504040204" pitchFamily="34" charset="0"/>
                        </a:defRPr>
                      </a:lvl1pPr>
                      <a:lvl2pPr algn="l">
                        <a:spcBef>
                          <a:spcPct val="20000"/>
                        </a:spcBef>
                        <a:buClr>
                          <a:schemeClr val="folHlink"/>
                        </a:buClr>
                        <a:buSzPct val="70000"/>
                        <a:buFont typeface="Wingdings" panose="05000000000000000000" pitchFamily="2" charset="2"/>
                        <a:defRPr sz="2400">
                          <a:solidFill>
                            <a:schemeClr val="tx1"/>
                          </a:solidFill>
                          <a:latin typeface="Verdana" panose="020B0604030504040204" pitchFamily="34" charset="0"/>
                        </a:defRPr>
                      </a:lvl2pPr>
                      <a:lvl3pPr algn="l">
                        <a:spcBef>
                          <a:spcPct val="20000"/>
                        </a:spcBef>
                        <a:buClr>
                          <a:schemeClr val="tx2"/>
                        </a:buClr>
                        <a:defRPr sz="2000">
                          <a:solidFill>
                            <a:schemeClr val="tx1"/>
                          </a:solidFill>
                          <a:latin typeface="Verdana" panose="020B0604030504040204" pitchFamily="34" charset="0"/>
                        </a:defRPr>
                      </a:lvl3pPr>
                      <a:lvl4pPr algn="l">
                        <a:spcBef>
                          <a:spcPct val="20000"/>
                        </a:spcBef>
                        <a:buClr>
                          <a:schemeClr val="hlink"/>
                        </a:buClr>
                        <a:defRPr>
                          <a:solidFill>
                            <a:schemeClr val="tx1"/>
                          </a:solidFill>
                          <a:latin typeface="Verdana" panose="020B0604030504040204" pitchFamily="34" charset="0"/>
                        </a:defRPr>
                      </a:lvl4pPr>
                      <a:lvl5pPr algn="l">
                        <a:spcBef>
                          <a:spcPct val="20000"/>
                        </a:spcBef>
                        <a:buClr>
                          <a:schemeClr val="tx1"/>
                        </a:buClr>
                        <a:buSzPct val="85000"/>
                        <a:defRPr>
                          <a:solidFill>
                            <a:schemeClr val="tx1"/>
                          </a:solidFill>
                          <a:latin typeface="Verdana" panose="020B0604030504040204" pitchFamily="34" charset="0"/>
                        </a:defRPr>
                      </a:lvl5pPr>
                      <a:lvl6pPr fontAlgn="base">
                        <a:spcBef>
                          <a:spcPct val="20000"/>
                        </a:spcBef>
                        <a:spcAft>
                          <a:spcPct val="0"/>
                        </a:spcAft>
                        <a:buClr>
                          <a:schemeClr val="tx1"/>
                        </a:buClr>
                        <a:buSzPct val="85000"/>
                        <a:defRPr>
                          <a:solidFill>
                            <a:schemeClr val="tx1"/>
                          </a:solidFill>
                          <a:latin typeface="Verdana" panose="020B0604030504040204" pitchFamily="34" charset="0"/>
                        </a:defRPr>
                      </a:lvl6pPr>
                      <a:lvl7pPr fontAlgn="base">
                        <a:spcBef>
                          <a:spcPct val="20000"/>
                        </a:spcBef>
                        <a:spcAft>
                          <a:spcPct val="0"/>
                        </a:spcAft>
                        <a:buClr>
                          <a:schemeClr val="tx1"/>
                        </a:buClr>
                        <a:buSzPct val="85000"/>
                        <a:defRPr>
                          <a:solidFill>
                            <a:schemeClr val="tx1"/>
                          </a:solidFill>
                          <a:latin typeface="Verdana" panose="020B0604030504040204" pitchFamily="34" charset="0"/>
                        </a:defRPr>
                      </a:lvl7pPr>
                      <a:lvl8pPr fontAlgn="base">
                        <a:spcBef>
                          <a:spcPct val="20000"/>
                        </a:spcBef>
                        <a:spcAft>
                          <a:spcPct val="0"/>
                        </a:spcAft>
                        <a:buClr>
                          <a:schemeClr val="tx1"/>
                        </a:buClr>
                        <a:buSzPct val="85000"/>
                        <a:defRPr>
                          <a:solidFill>
                            <a:schemeClr val="tx1"/>
                          </a:solidFill>
                          <a:latin typeface="Verdana" panose="020B0604030504040204" pitchFamily="34" charset="0"/>
                        </a:defRPr>
                      </a:lvl8pPr>
                      <a:lvl9pPr fontAlgn="base">
                        <a:spcBef>
                          <a:spcPct val="20000"/>
                        </a:spcBef>
                        <a:spcAft>
                          <a:spcPct val="0"/>
                        </a:spcAft>
                        <a:buClr>
                          <a:schemeClr val="tx1"/>
                        </a:buClr>
                        <a:buSzPct val="85000"/>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chemeClr val="tx1"/>
                          </a:solidFill>
                          <a:effectLst/>
                          <a:latin typeface="Tahoma" panose="020B0604030504040204" pitchFamily="34" charset="0"/>
                        </a:rPr>
                        <a:t>Esempio di quesito a corrispondenza</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0" i="1" u="none" strike="noStrike" cap="none" normalizeH="0" baseline="0">
                          <a:ln>
                            <a:noFill/>
                          </a:ln>
                          <a:solidFill>
                            <a:schemeClr val="tx1"/>
                          </a:solidFill>
                          <a:effectLst/>
                          <a:latin typeface="Tahoma" panose="020B0604030504040204" pitchFamily="34" charset="0"/>
                        </a:rPr>
                        <a:t>Segna a lato della lista a sinistra (la prima) il numero corrispondente al termine che trovi nella lista a destra (la seconda).</a:t>
                      </a:r>
                      <a:endParaRPr kumimoji="0" lang="it-IT" altLang="it-IT" sz="1200" b="0" i="0" u="none" strike="noStrike" cap="none" normalizeH="0" baseline="0">
                        <a:ln>
                          <a:noFill/>
                        </a:ln>
                        <a:solidFill>
                          <a:schemeClr val="tx1"/>
                        </a:solidFill>
                        <a:effectLst/>
                        <a:latin typeface="Tahoma" panose="020B0604030504040204" pitchFamily="34" charset="0"/>
                      </a:endParaRP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pattFill prst="lgGrid">
                      <a:fgClr>
                        <a:schemeClr val="accent1"/>
                      </a:fgClr>
                      <a:bgClr>
                        <a:schemeClr val="bg1"/>
                      </a:bgClr>
                    </a:pattFill>
                  </a:tcPr>
                </a:tc>
                <a:tc hMerge="1">
                  <a:txBody>
                    <a:bodyPr/>
                    <a:lstStyle/>
                    <a:p>
                      <a:endParaRPr lang="it-IT"/>
                    </a:p>
                  </a:txBody>
                  <a:tcPr/>
                </a:tc>
                <a:extLst>
                  <a:ext uri="{0D108BD9-81ED-4DB2-BD59-A6C34878D82A}">
                    <a16:rowId xmlns:a16="http://schemas.microsoft.com/office/drawing/2014/main" val="3684231223"/>
                  </a:ext>
                </a:extLst>
              </a:tr>
              <a:tr h="498475">
                <a:tc>
                  <a:txBody>
                    <a:bodyPr/>
                    <a:lstStyle>
                      <a:lvl1pPr algn="l">
                        <a:spcBef>
                          <a:spcPct val="20000"/>
                        </a:spcBef>
                        <a:buClr>
                          <a:schemeClr val="folHlink"/>
                        </a:buClr>
                        <a:buSzPct val="75000"/>
                        <a:buFont typeface="Wingdings" panose="05000000000000000000" pitchFamily="2" charset="2"/>
                        <a:defRPr sz="2800">
                          <a:solidFill>
                            <a:schemeClr val="tx1"/>
                          </a:solidFill>
                          <a:latin typeface="Verdana" panose="020B0604030504040204" pitchFamily="34" charset="0"/>
                        </a:defRPr>
                      </a:lvl1pPr>
                      <a:lvl2pPr algn="l">
                        <a:spcBef>
                          <a:spcPct val="20000"/>
                        </a:spcBef>
                        <a:buClr>
                          <a:schemeClr val="folHlink"/>
                        </a:buClr>
                        <a:buSzPct val="70000"/>
                        <a:buFont typeface="Wingdings" panose="05000000000000000000" pitchFamily="2" charset="2"/>
                        <a:defRPr sz="2400">
                          <a:solidFill>
                            <a:schemeClr val="tx1"/>
                          </a:solidFill>
                          <a:latin typeface="Verdana" panose="020B0604030504040204" pitchFamily="34" charset="0"/>
                        </a:defRPr>
                      </a:lvl2pPr>
                      <a:lvl3pPr algn="l">
                        <a:spcBef>
                          <a:spcPct val="20000"/>
                        </a:spcBef>
                        <a:buClr>
                          <a:schemeClr val="tx2"/>
                        </a:buClr>
                        <a:defRPr sz="2000">
                          <a:solidFill>
                            <a:schemeClr val="tx1"/>
                          </a:solidFill>
                          <a:latin typeface="Verdana" panose="020B0604030504040204" pitchFamily="34" charset="0"/>
                        </a:defRPr>
                      </a:lvl3pPr>
                      <a:lvl4pPr algn="l">
                        <a:spcBef>
                          <a:spcPct val="20000"/>
                        </a:spcBef>
                        <a:buClr>
                          <a:schemeClr val="hlink"/>
                        </a:buClr>
                        <a:defRPr>
                          <a:solidFill>
                            <a:schemeClr val="tx1"/>
                          </a:solidFill>
                          <a:latin typeface="Verdana" panose="020B0604030504040204" pitchFamily="34" charset="0"/>
                        </a:defRPr>
                      </a:lvl4pPr>
                      <a:lvl5pPr algn="l">
                        <a:spcBef>
                          <a:spcPct val="20000"/>
                        </a:spcBef>
                        <a:buClr>
                          <a:schemeClr val="tx1"/>
                        </a:buClr>
                        <a:buSzPct val="85000"/>
                        <a:defRPr>
                          <a:solidFill>
                            <a:schemeClr val="tx1"/>
                          </a:solidFill>
                          <a:latin typeface="Verdana" panose="020B0604030504040204" pitchFamily="34" charset="0"/>
                        </a:defRPr>
                      </a:lvl5pPr>
                      <a:lvl6pPr fontAlgn="base">
                        <a:spcBef>
                          <a:spcPct val="20000"/>
                        </a:spcBef>
                        <a:spcAft>
                          <a:spcPct val="0"/>
                        </a:spcAft>
                        <a:buClr>
                          <a:schemeClr val="tx1"/>
                        </a:buClr>
                        <a:buSzPct val="85000"/>
                        <a:defRPr>
                          <a:solidFill>
                            <a:schemeClr val="tx1"/>
                          </a:solidFill>
                          <a:latin typeface="Verdana" panose="020B0604030504040204" pitchFamily="34" charset="0"/>
                        </a:defRPr>
                      </a:lvl6pPr>
                      <a:lvl7pPr fontAlgn="base">
                        <a:spcBef>
                          <a:spcPct val="20000"/>
                        </a:spcBef>
                        <a:spcAft>
                          <a:spcPct val="0"/>
                        </a:spcAft>
                        <a:buClr>
                          <a:schemeClr val="tx1"/>
                        </a:buClr>
                        <a:buSzPct val="85000"/>
                        <a:defRPr>
                          <a:solidFill>
                            <a:schemeClr val="tx1"/>
                          </a:solidFill>
                          <a:latin typeface="Verdana" panose="020B0604030504040204" pitchFamily="34" charset="0"/>
                        </a:defRPr>
                      </a:lvl7pPr>
                      <a:lvl8pPr fontAlgn="base">
                        <a:spcBef>
                          <a:spcPct val="20000"/>
                        </a:spcBef>
                        <a:spcAft>
                          <a:spcPct val="0"/>
                        </a:spcAft>
                        <a:buClr>
                          <a:schemeClr val="tx1"/>
                        </a:buClr>
                        <a:buSzPct val="85000"/>
                        <a:defRPr>
                          <a:solidFill>
                            <a:schemeClr val="tx1"/>
                          </a:solidFill>
                          <a:latin typeface="Verdana" panose="020B0604030504040204" pitchFamily="34" charset="0"/>
                        </a:defRPr>
                      </a:lvl8pPr>
                      <a:lvl9pPr fontAlgn="base">
                        <a:spcBef>
                          <a:spcPct val="20000"/>
                        </a:spcBef>
                        <a:spcAft>
                          <a:spcPct val="0"/>
                        </a:spcAft>
                        <a:buClr>
                          <a:schemeClr val="tx1"/>
                        </a:buClr>
                        <a:buSzPct val="85000"/>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tabLst/>
                      </a:pPr>
                      <a:r>
                        <a:rPr kumimoji="0" lang="it-IT" altLang="it-IT" sz="1400" b="0" i="0" u="none" strike="noStrike" cap="none" normalizeH="0" baseline="0">
                          <a:ln>
                            <a:noFill/>
                          </a:ln>
                          <a:solidFill>
                            <a:schemeClr val="tx1"/>
                          </a:solidFill>
                          <a:effectLst/>
                          <a:latin typeface="Tahoma" panose="020B0604030504040204" pitchFamily="34" charset="0"/>
                        </a:rPr>
                        <a:t>a) __ capacità di uno strumento di misurare veramente ciò che si propone di misurare;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pattFill prst="lgGrid">
                      <a:fgClr>
                        <a:schemeClr val="accent1"/>
                      </a:fgClr>
                      <a:bgClr>
                        <a:schemeClr val="bg1"/>
                      </a:bgClr>
                    </a:pattFill>
                  </a:tcPr>
                </a:tc>
                <a:tc rowSpan="3">
                  <a:txBody>
                    <a:bodyPr/>
                    <a:lstStyle>
                      <a:lvl1pPr marL="533400" indent="-533400" algn="l">
                        <a:spcBef>
                          <a:spcPct val="20000"/>
                        </a:spcBef>
                        <a:buClr>
                          <a:schemeClr val="folHlink"/>
                        </a:buClr>
                        <a:buSzPct val="75000"/>
                        <a:buFont typeface="Wingdings" panose="05000000000000000000" pitchFamily="2" charset="2"/>
                        <a:defRPr sz="2800">
                          <a:solidFill>
                            <a:schemeClr val="tx1"/>
                          </a:solidFill>
                          <a:latin typeface="Verdana" panose="020B0604030504040204" pitchFamily="34" charset="0"/>
                        </a:defRPr>
                      </a:lvl1pPr>
                      <a:lvl2pPr marL="914400" indent="-457200" algn="l">
                        <a:spcBef>
                          <a:spcPct val="20000"/>
                        </a:spcBef>
                        <a:buClr>
                          <a:schemeClr val="folHlink"/>
                        </a:buClr>
                        <a:buSzPct val="70000"/>
                        <a:buFont typeface="Wingdings" panose="05000000000000000000" pitchFamily="2" charset="2"/>
                        <a:defRPr sz="2400">
                          <a:solidFill>
                            <a:schemeClr val="tx1"/>
                          </a:solidFill>
                          <a:latin typeface="Verdana" panose="020B0604030504040204" pitchFamily="34" charset="0"/>
                        </a:defRPr>
                      </a:lvl2pPr>
                      <a:lvl3pPr marL="1295400" indent="-381000" algn="l">
                        <a:spcBef>
                          <a:spcPct val="20000"/>
                        </a:spcBef>
                        <a:buClr>
                          <a:schemeClr val="tx2"/>
                        </a:buClr>
                        <a:defRPr sz="2000">
                          <a:solidFill>
                            <a:schemeClr val="tx1"/>
                          </a:solidFill>
                          <a:latin typeface="Verdana" panose="020B0604030504040204" pitchFamily="34" charset="0"/>
                        </a:defRPr>
                      </a:lvl3pPr>
                      <a:lvl4pPr marL="1714500" indent="-342900" algn="l">
                        <a:spcBef>
                          <a:spcPct val="20000"/>
                        </a:spcBef>
                        <a:buClr>
                          <a:schemeClr val="hlink"/>
                        </a:buClr>
                        <a:defRPr>
                          <a:solidFill>
                            <a:schemeClr val="tx1"/>
                          </a:solidFill>
                          <a:latin typeface="Verdana" panose="020B0604030504040204" pitchFamily="34" charset="0"/>
                        </a:defRPr>
                      </a:lvl4pPr>
                      <a:lvl5pPr marL="2171700" indent="-342900" algn="l">
                        <a:spcBef>
                          <a:spcPct val="20000"/>
                        </a:spcBef>
                        <a:buClr>
                          <a:schemeClr val="tx1"/>
                        </a:buClr>
                        <a:buSzPct val="85000"/>
                        <a:defRPr>
                          <a:solidFill>
                            <a:schemeClr val="tx1"/>
                          </a:solidFill>
                          <a:latin typeface="Verdana" panose="020B0604030504040204" pitchFamily="34" charset="0"/>
                        </a:defRPr>
                      </a:lvl5pPr>
                      <a:lvl6pPr marL="2628900" indent="-342900" fontAlgn="base">
                        <a:spcBef>
                          <a:spcPct val="20000"/>
                        </a:spcBef>
                        <a:spcAft>
                          <a:spcPct val="0"/>
                        </a:spcAft>
                        <a:buClr>
                          <a:schemeClr val="tx1"/>
                        </a:buClr>
                        <a:buSzPct val="85000"/>
                        <a:defRPr>
                          <a:solidFill>
                            <a:schemeClr val="tx1"/>
                          </a:solidFill>
                          <a:latin typeface="Verdana" panose="020B0604030504040204" pitchFamily="34" charset="0"/>
                        </a:defRPr>
                      </a:lvl6pPr>
                      <a:lvl7pPr marL="3086100" indent="-342900" fontAlgn="base">
                        <a:spcBef>
                          <a:spcPct val="20000"/>
                        </a:spcBef>
                        <a:spcAft>
                          <a:spcPct val="0"/>
                        </a:spcAft>
                        <a:buClr>
                          <a:schemeClr val="tx1"/>
                        </a:buClr>
                        <a:buSzPct val="85000"/>
                        <a:defRPr>
                          <a:solidFill>
                            <a:schemeClr val="tx1"/>
                          </a:solidFill>
                          <a:latin typeface="Verdana" panose="020B0604030504040204" pitchFamily="34" charset="0"/>
                        </a:defRPr>
                      </a:lvl7pPr>
                      <a:lvl8pPr marL="3543300" indent="-342900" fontAlgn="base">
                        <a:spcBef>
                          <a:spcPct val="20000"/>
                        </a:spcBef>
                        <a:spcAft>
                          <a:spcPct val="0"/>
                        </a:spcAft>
                        <a:buClr>
                          <a:schemeClr val="tx1"/>
                        </a:buClr>
                        <a:buSzPct val="85000"/>
                        <a:defRPr>
                          <a:solidFill>
                            <a:schemeClr val="tx1"/>
                          </a:solidFill>
                          <a:latin typeface="Verdana" panose="020B0604030504040204" pitchFamily="34" charset="0"/>
                        </a:defRPr>
                      </a:lvl8pPr>
                      <a:lvl9pPr marL="4000500" indent="-342900" fontAlgn="base">
                        <a:spcBef>
                          <a:spcPct val="20000"/>
                        </a:spcBef>
                        <a:spcAft>
                          <a:spcPct val="0"/>
                        </a:spcAft>
                        <a:buClr>
                          <a:schemeClr val="tx1"/>
                        </a:buClr>
                        <a:buSzPct val="85000"/>
                        <a:defRPr>
                          <a:solidFill>
                            <a:schemeClr val="tx1"/>
                          </a:solidFill>
                          <a:latin typeface="Verdana" panose="020B0604030504040204" pitchFamily="34" charset="0"/>
                        </a:defRPr>
                      </a:lvl9pPr>
                    </a:lstStyle>
                    <a:p>
                      <a:pPr marL="533400" marR="0" lvl="0" indent="-533400" algn="l" defTabSz="914400" rtl="0" eaLnBrk="1" fontAlgn="base" latinLnBrk="0" hangingPunct="1">
                        <a:lnSpc>
                          <a:spcPct val="100000"/>
                        </a:lnSpc>
                        <a:spcBef>
                          <a:spcPct val="0"/>
                        </a:spcBef>
                        <a:spcAft>
                          <a:spcPct val="0"/>
                        </a:spcAft>
                        <a:buClrTx/>
                        <a:buSzTx/>
                        <a:buFontTx/>
                        <a:buAutoNum type="arabicPeriod"/>
                        <a:tabLst/>
                      </a:pPr>
                      <a:r>
                        <a:rPr kumimoji="0" lang="it-IT" altLang="it-IT" sz="1200" b="0" i="0" u="none" strike="noStrike" cap="none" normalizeH="0" baseline="0">
                          <a:ln>
                            <a:noFill/>
                          </a:ln>
                          <a:solidFill>
                            <a:schemeClr val="tx1"/>
                          </a:solidFill>
                          <a:effectLst/>
                          <a:latin typeface="Tahoma" panose="020B0604030504040204" pitchFamily="34" charset="0"/>
                        </a:rPr>
                        <a:t>Affidabilità</a:t>
                      </a:r>
                      <a:endParaRPr kumimoji="0" lang="it-IT" altLang="it-IT" sz="1800" b="0" i="0" u="none" strike="noStrike" cap="none" normalizeH="0" baseline="0">
                        <a:ln>
                          <a:noFill/>
                        </a:ln>
                        <a:solidFill>
                          <a:schemeClr val="tx1"/>
                        </a:solidFill>
                        <a:effectLst/>
                        <a:latin typeface="Tahoma" panose="020B0604030504040204" pitchFamily="34" charset="0"/>
                      </a:endParaRPr>
                    </a:p>
                    <a:p>
                      <a:pPr marL="533400" marR="0" lvl="0" indent="-533400" algn="l" defTabSz="914400" rtl="0" eaLnBrk="1" fontAlgn="base" latinLnBrk="0" hangingPunct="1">
                        <a:lnSpc>
                          <a:spcPct val="100000"/>
                        </a:lnSpc>
                        <a:spcBef>
                          <a:spcPct val="0"/>
                        </a:spcBef>
                        <a:spcAft>
                          <a:spcPct val="0"/>
                        </a:spcAft>
                        <a:buClrTx/>
                        <a:buSzTx/>
                        <a:buFontTx/>
                        <a:buAutoNum type="arabicPeriod"/>
                        <a:tabLst/>
                      </a:pPr>
                      <a:r>
                        <a:rPr kumimoji="0" lang="it-IT" altLang="it-IT" sz="1200" b="0" i="0" u="none" strike="noStrike" cap="none" normalizeH="0" baseline="0">
                          <a:ln>
                            <a:noFill/>
                          </a:ln>
                          <a:solidFill>
                            <a:schemeClr val="tx1"/>
                          </a:solidFill>
                          <a:effectLst/>
                          <a:latin typeface="Tahoma" panose="020B0604030504040204" pitchFamily="34" charset="0"/>
                        </a:rPr>
                        <a:t>Oggettività</a:t>
                      </a:r>
                    </a:p>
                    <a:p>
                      <a:pPr marL="533400" marR="0" lvl="0" indent="-533400" algn="l" defTabSz="914400" rtl="0" eaLnBrk="1" fontAlgn="base" latinLnBrk="0" hangingPunct="1">
                        <a:lnSpc>
                          <a:spcPct val="100000"/>
                        </a:lnSpc>
                        <a:spcBef>
                          <a:spcPct val="0"/>
                        </a:spcBef>
                        <a:spcAft>
                          <a:spcPct val="0"/>
                        </a:spcAft>
                        <a:buClrTx/>
                        <a:buSzTx/>
                        <a:buFontTx/>
                        <a:buAutoNum type="arabicPeriod"/>
                        <a:tabLst/>
                      </a:pPr>
                      <a:r>
                        <a:rPr kumimoji="0" lang="it-IT" altLang="it-IT" sz="1200" b="0" i="0" u="none" strike="noStrike" cap="none" normalizeH="0" baseline="0">
                          <a:ln>
                            <a:noFill/>
                          </a:ln>
                          <a:solidFill>
                            <a:schemeClr val="tx1"/>
                          </a:solidFill>
                          <a:effectLst/>
                          <a:latin typeface="Tahoma" panose="020B0604030504040204" pitchFamily="34" charset="0"/>
                        </a:rPr>
                        <a:t>Precisione</a:t>
                      </a:r>
                    </a:p>
                    <a:p>
                      <a:pPr marL="533400" marR="0" lvl="0" indent="-533400" algn="l" defTabSz="914400" rtl="0" eaLnBrk="1" fontAlgn="base" latinLnBrk="0" hangingPunct="1">
                        <a:lnSpc>
                          <a:spcPct val="100000"/>
                        </a:lnSpc>
                        <a:spcBef>
                          <a:spcPct val="0"/>
                        </a:spcBef>
                        <a:spcAft>
                          <a:spcPct val="0"/>
                        </a:spcAft>
                        <a:buClrTx/>
                        <a:buSzTx/>
                        <a:buFontTx/>
                        <a:buAutoNum type="arabicPeriod"/>
                        <a:tabLst/>
                      </a:pPr>
                      <a:r>
                        <a:rPr kumimoji="0" lang="it-IT" altLang="it-IT" sz="1200" b="0" i="0" u="none" strike="noStrike" cap="none" normalizeH="0" baseline="0">
                          <a:ln>
                            <a:noFill/>
                          </a:ln>
                          <a:solidFill>
                            <a:schemeClr val="tx1"/>
                          </a:solidFill>
                          <a:effectLst/>
                          <a:latin typeface="Tahoma" panose="020B0604030504040204" pitchFamily="34" charset="0"/>
                        </a:rPr>
                        <a:t>Serietà</a:t>
                      </a:r>
                    </a:p>
                    <a:p>
                      <a:pPr marL="533400" marR="0" lvl="0" indent="-533400" algn="l" defTabSz="914400" rtl="0" eaLnBrk="1" fontAlgn="base" latinLnBrk="0" hangingPunct="1">
                        <a:lnSpc>
                          <a:spcPct val="100000"/>
                        </a:lnSpc>
                        <a:spcBef>
                          <a:spcPct val="0"/>
                        </a:spcBef>
                        <a:spcAft>
                          <a:spcPct val="0"/>
                        </a:spcAft>
                        <a:buClrTx/>
                        <a:buSzTx/>
                        <a:buFontTx/>
                        <a:buAutoNum type="arabicPeriod"/>
                        <a:tabLst/>
                      </a:pPr>
                      <a:r>
                        <a:rPr kumimoji="0" lang="it-IT" altLang="it-IT" sz="1200" b="0" i="0" u="none" strike="noStrike" cap="none" normalizeH="0" baseline="0">
                          <a:ln>
                            <a:noFill/>
                          </a:ln>
                          <a:solidFill>
                            <a:schemeClr val="tx1"/>
                          </a:solidFill>
                          <a:effectLst/>
                          <a:latin typeface="Tahoma" panose="020B0604030504040204" pitchFamily="34" charset="0"/>
                        </a:rPr>
                        <a:t>Sicurezza</a:t>
                      </a:r>
                    </a:p>
                    <a:p>
                      <a:pPr marL="533400" marR="0" lvl="0" indent="-533400" algn="l" defTabSz="914400" rtl="0" eaLnBrk="1" fontAlgn="base" latinLnBrk="0" hangingPunct="1">
                        <a:lnSpc>
                          <a:spcPct val="100000"/>
                        </a:lnSpc>
                        <a:spcBef>
                          <a:spcPct val="0"/>
                        </a:spcBef>
                        <a:spcAft>
                          <a:spcPct val="0"/>
                        </a:spcAft>
                        <a:buClrTx/>
                        <a:buSzTx/>
                        <a:buFontTx/>
                        <a:buAutoNum type="arabicPeriod"/>
                        <a:tabLst/>
                      </a:pPr>
                      <a:r>
                        <a:rPr kumimoji="0" lang="it-IT" altLang="it-IT" sz="1200" b="0" i="0" u="none" strike="noStrike" cap="none" normalizeH="0" baseline="0">
                          <a:ln>
                            <a:noFill/>
                          </a:ln>
                          <a:solidFill>
                            <a:schemeClr val="tx1"/>
                          </a:solidFill>
                          <a:effectLst/>
                          <a:latin typeface="Tahoma" panose="020B0604030504040204" pitchFamily="34" charset="0"/>
                        </a:rPr>
                        <a:t>Trasparenza</a:t>
                      </a:r>
                    </a:p>
                    <a:p>
                      <a:pPr marL="533400" marR="0" lvl="0" indent="-533400" algn="l" defTabSz="914400" rtl="0" eaLnBrk="1" fontAlgn="base" latinLnBrk="0" hangingPunct="1">
                        <a:lnSpc>
                          <a:spcPct val="100000"/>
                        </a:lnSpc>
                        <a:spcBef>
                          <a:spcPct val="0"/>
                        </a:spcBef>
                        <a:spcAft>
                          <a:spcPct val="0"/>
                        </a:spcAft>
                        <a:buClrTx/>
                        <a:buSzTx/>
                        <a:buFontTx/>
                        <a:buAutoNum type="arabicPeriod"/>
                        <a:tabLst/>
                      </a:pPr>
                      <a:r>
                        <a:rPr kumimoji="0" lang="it-IT" altLang="it-IT" sz="1200" b="0" i="0" u="none" strike="noStrike" cap="none" normalizeH="0" baseline="0">
                          <a:ln>
                            <a:noFill/>
                          </a:ln>
                          <a:solidFill>
                            <a:schemeClr val="tx1"/>
                          </a:solidFill>
                          <a:effectLst/>
                          <a:latin typeface="Tahoma" panose="020B0604030504040204" pitchFamily="34" charset="0"/>
                        </a:rPr>
                        <a:t>Validità</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pattFill prst="lgGrid">
                      <a:fgClr>
                        <a:schemeClr val="accent1"/>
                      </a:fgClr>
                      <a:bgClr>
                        <a:schemeClr val="bg1"/>
                      </a:bgClr>
                    </a:pattFill>
                  </a:tcPr>
                </a:tc>
                <a:extLst>
                  <a:ext uri="{0D108BD9-81ED-4DB2-BD59-A6C34878D82A}">
                    <a16:rowId xmlns:a16="http://schemas.microsoft.com/office/drawing/2014/main" val="1478057929"/>
                  </a:ext>
                </a:extLst>
              </a:tr>
              <a:tr h="500063">
                <a:tc>
                  <a:txBody>
                    <a:bodyPr/>
                    <a:lstStyle>
                      <a:lvl1pPr algn="l">
                        <a:spcBef>
                          <a:spcPct val="20000"/>
                        </a:spcBef>
                        <a:buClr>
                          <a:schemeClr val="folHlink"/>
                        </a:buClr>
                        <a:buSzPct val="75000"/>
                        <a:buFont typeface="Wingdings" panose="05000000000000000000" pitchFamily="2" charset="2"/>
                        <a:defRPr sz="2800">
                          <a:solidFill>
                            <a:schemeClr val="tx1"/>
                          </a:solidFill>
                          <a:latin typeface="Verdana" panose="020B0604030504040204" pitchFamily="34" charset="0"/>
                        </a:defRPr>
                      </a:lvl1pPr>
                      <a:lvl2pPr algn="l">
                        <a:spcBef>
                          <a:spcPct val="20000"/>
                        </a:spcBef>
                        <a:buClr>
                          <a:schemeClr val="folHlink"/>
                        </a:buClr>
                        <a:buSzPct val="70000"/>
                        <a:buFont typeface="Wingdings" panose="05000000000000000000" pitchFamily="2" charset="2"/>
                        <a:defRPr sz="2400">
                          <a:solidFill>
                            <a:schemeClr val="tx1"/>
                          </a:solidFill>
                          <a:latin typeface="Verdana" panose="020B0604030504040204" pitchFamily="34" charset="0"/>
                        </a:defRPr>
                      </a:lvl2pPr>
                      <a:lvl3pPr algn="l">
                        <a:spcBef>
                          <a:spcPct val="20000"/>
                        </a:spcBef>
                        <a:buClr>
                          <a:schemeClr val="tx2"/>
                        </a:buClr>
                        <a:defRPr sz="2000">
                          <a:solidFill>
                            <a:schemeClr val="tx1"/>
                          </a:solidFill>
                          <a:latin typeface="Verdana" panose="020B0604030504040204" pitchFamily="34" charset="0"/>
                        </a:defRPr>
                      </a:lvl3pPr>
                      <a:lvl4pPr algn="l">
                        <a:spcBef>
                          <a:spcPct val="20000"/>
                        </a:spcBef>
                        <a:buClr>
                          <a:schemeClr val="hlink"/>
                        </a:buClr>
                        <a:defRPr>
                          <a:solidFill>
                            <a:schemeClr val="tx1"/>
                          </a:solidFill>
                          <a:latin typeface="Verdana" panose="020B0604030504040204" pitchFamily="34" charset="0"/>
                        </a:defRPr>
                      </a:lvl4pPr>
                      <a:lvl5pPr algn="l">
                        <a:spcBef>
                          <a:spcPct val="20000"/>
                        </a:spcBef>
                        <a:buClr>
                          <a:schemeClr val="tx1"/>
                        </a:buClr>
                        <a:buSzPct val="85000"/>
                        <a:defRPr>
                          <a:solidFill>
                            <a:schemeClr val="tx1"/>
                          </a:solidFill>
                          <a:latin typeface="Verdana" panose="020B0604030504040204" pitchFamily="34" charset="0"/>
                        </a:defRPr>
                      </a:lvl5pPr>
                      <a:lvl6pPr fontAlgn="base">
                        <a:spcBef>
                          <a:spcPct val="20000"/>
                        </a:spcBef>
                        <a:spcAft>
                          <a:spcPct val="0"/>
                        </a:spcAft>
                        <a:buClr>
                          <a:schemeClr val="tx1"/>
                        </a:buClr>
                        <a:buSzPct val="85000"/>
                        <a:defRPr>
                          <a:solidFill>
                            <a:schemeClr val="tx1"/>
                          </a:solidFill>
                          <a:latin typeface="Verdana" panose="020B0604030504040204" pitchFamily="34" charset="0"/>
                        </a:defRPr>
                      </a:lvl6pPr>
                      <a:lvl7pPr fontAlgn="base">
                        <a:spcBef>
                          <a:spcPct val="20000"/>
                        </a:spcBef>
                        <a:spcAft>
                          <a:spcPct val="0"/>
                        </a:spcAft>
                        <a:buClr>
                          <a:schemeClr val="tx1"/>
                        </a:buClr>
                        <a:buSzPct val="85000"/>
                        <a:defRPr>
                          <a:solidFill>
                            <a:schemeClr val="tx1"/>
                          </a:solidFill>
                          <a:latin typeface="Verdana" panose="020B0604030504040204" pitchFamily="34" charset="0"/>
                        </a:defRPr>
                      </a:lvl7pPr>
                      <a:lvl8pPr fontAlgn="base">
                        <a:spcBef>
                          <a:spcPct val="20000"/>
                        </a:spcBef>
                        <a:spcAft>
                          <a:spcPct val="0"/>
                        </a:spcAft>
                        <a:buClr>
                          <a:schemeClr val="tx1"/>
                        </a:buClr>
                        <a:buSzPct val="85000"/>
                        <a:defRPr>
                          <a:solidFill>
                            <a:schemeClr val="tx1"/>
                          </a:solidFill>
                          <a:latin typeface="Verdana" panose="020B0604030504040204" pitchFamily="34" charset="0"/>
                        </a:defRPr>
                      </a:lvl8pPr>
                      <a:lvl9pPr fontAlgn="base">
                        <a:spcBef>
                          <a:spcPct val="20000"/>
                        </a:spcBef>
                        <a:spcAft>
                          <a:spcPct val="0"/>
                        </a:spcAft>
                        <a:buClr>
                          <a:schemeClr val="tx1"/>
                        </a:buClr>
                        <a:buSzPct val="85000"/>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tabLst/>
                      </a:pPr>
                      <a:r>
                        <a:rPr kumimoji="0" lang="it-IT" altLang="it-IT" sz="1400" b="0" i="0" u="none" strike="noStrike" cap="none" normalizeH="0" baseline="0">
                          <a:ln>
                            <a:noFill/>
                          </a:ln>
                          <a:solidFill>
                            <a:schemeClr val="tx1"/>
                          </a:solidFill>
                          <a:effectLst/>
                          <a:latin typeface="Tahoma" panose="020B0604030504040204" pitchFamily="34" charset="0"/>
                        </a:rPr>
                        <a:t>b) __Costanza con cui uno strumento usato più volte, misura una data variabile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pattFill prst="lgGrid">
                      <a:fgClr>
                        <a:schemeClr val="accent1"/>
                      </a:fgClr>
                      <a:bgClr>
                        <a:schemeClr val="bg1"/>
                      </a:bgClr>
                    </a:pattFill>
                  </a:tcPr>
                </a:tc>
                <a:tc vMerge="1">
                  <a:txBody>
                    <a:bodyPr/>
                    <a:lstStyle/>
                    <a:p>
                      <a:endParaRPr lang="it-IT"/>
                    </a:p>
                  </a:txBody>
                  <a:tcPr/>
                </a:tc>
                <a:extLst>
                  <a:ext uri="{0D108BD9-81ED-4DB2-BD59-A6C34878D82A}">
                    <a16:rowId xmlns:a16="http://schemas.microsoft.com/office/drawing/2014/main" val="159727316"/>
                  </a:ext>
                </a:extLst>
              </a:tr>
              <a:tr h="500063">
                <a:tc>
                  <a:txBody>
                    <a:bodyPr/>
                    <a:lstStyle>
                      <a:lvl1pPr algn="l">
                        <a:spcBef>
                          <a:spcPct val="20000"/>
                        </a:spcBef>
                        <a:buClr>
                          <a:schemeClr val="folHlink"/>
                        </a:buClr>
                        <a:buSzPct val="75000"/>
                        <a:buFont typeface="Wingdings" panose="05000000000000000000" pitchFamily="2" charset="2"/>
                        <a:defRPr sz="2800">
                          <a:solidFill>
                            <a:schemeClr val="tx1"/>
                          </a:solidFill>
                          <a:latin typeface="Verdana" panose="020B0604030504040204" pitchFamily="34" charset="0"/>
                        </a:defRPr>
                      </a:lvl1pPr>
                      <a:lvl2pPr algn="l">
                        <a:spcBef>
                          <a:spcPct val="20000"/>
                        </a:spcBef>
                        <a:buClr>
                          <a:schemeClr val="folHlink"/>
                        </a:buClr>
                        <a:buSzPct val="70000"/>
                        <a:buFont typeface="Wingdings" panose="05000000000000000000" pitchFamily="2" charset="2"/>
                        <a:defRPr sz="2400">
                          <a:solidFill>
                            <a:schemeClr val="tx1"/>
                          </a:solidFill>
                          <a:latin typeface="Verdana" panose="020B0604030504040204" pitchFamily="34" charset="0"/>
                        </a:defRPr>
                      </a:lvl2pPr>
                      <a:lvl3pPr algn="l">
                        <a:spcBef>
                          <a:spcPct val="20000"/>
                        </a:spcBef>
                        <a:buClr>
                          <a:schemeClr val="tx2"/>
                        </a:buClr>
                        <a:defRPr sz="2000">
                          <a:solidFill>
                            <a:schemeClr val="tx1"/>
                          </a:solidFill>
                          <a:latin typeface="Verdana" panose="020B0604030504040204" pitchFamily="34" charset="0"/>
                        </a:defRPr>
                      </a:lvl3pPr>
                      <a:lvl4pPr algn="l">
                        <a:spcBef>
                          <a:spcPct val="20000"/>
                        </a:spcBef>
                        <a:buClr>
                          <a:schemeClr val="hlink"/>
                        </a:buClr>
                        <a:defRPr>
                          <a:solidFill>
                            <a:schemeClr val="tx1"/>
                          </a:solidFill>
                          <a:latin typeface="Verdana" panose="020B0604030504040204" pitchFamily="34" charset="0"/>
                        </a:defRPr>
                      </a:lvl4pPr>
                      <a:lvl5pPr algn="l">
                        <a:spcBef>
                          <a:spcPct val="20000"/>
                        </a:spcBef>
                        <a:buClr>
                          <a:schemeClr val="tx1"/>
                        </a:buClr>
                        <a:buSzPct val="85000"/>
                        <a:defRPr>
                          <a:solidFill>
                            <a:schemeClr val="tx1"/>
                          </a:solidFill>
                          <a:latin typeface="Verdana" panose="020B0604030504040204" pitchFamily="34" charset="0"/>
                        </a:defRPr>
                      </a:lvl5pPr>
                      <a:lvl6pPr fontAlgn="base">
                        <a:spcBef>
                          <a:spcPct val="20000"/>
                        </a:spcBef>
                        <a:spcAft>
                          <a:spcPct val="0"/>
                        </a:spcAft>
                        <a:buClr>
                          <a:schemeClr val="tx1"/>
                        </a:buClr>
                        <a:buSzPct val="85000"/>
                        <a:defRPr>
                          <a:solidFill>
                            <a:schemeClr val="tx1"/>
                          </a:solidFill>
                          <a:latin typeface="Verdana" panose="020B0604030504040204" pitchFamily="34" charset="0"/>
                        </a:defRPr>
                      </a:lvl6pPr>
                      <a:lvl7pPr fontAlgn="base">
                        <a:spcBef>
                          <a:spcPct val="20000"/>
                        </a:spcBef>
                        <a:spcAft>
                          <a:spcPct val="0"/>
                        </a:spcAft>
                        <a:buClr>
                          <a:schemeClr val="tx1"/>
                        </a:buClr>
                        <a:buSzPct val="85000"/>
                        <a:defRPr>
                          <a:solidFill>
                            <a:schemeClr val="tx1"/>
                          </a:solidFill>
                          <a:latin typeface="Verdana" panose="020B0604030504040204" pitchFamily="34" charset="0"/>
                        </a:defRPr>
                      </a:lvl7pPr>
                      <a:lvl8pPr fontAlgn="base">
                        <a:spcBef>
                          <a:spcPct val="20000"/>
                        </a:spcBef>
                        <a:spcAft>
                          <a:spcPct val="0"/>
                        </a:spcAft>
                        <a:buClr>
                          <a:schemeClr val="tx1"/>
                        </a:buClr>
                        <a:buSzPct val="85000"/>
                        <a:defRPr>
                          <a:solidFill>
                            <a:schemeClr val="tx1"/>
                          </a:solidFill>
                          <a:latin typeface="Verdana" panose="020B0604030504040204" pitchFamily="34" charset="0"/>
                        </a:defRPr>
                      </a:lvl8pPr>
                      <a:lvl9pPr fontAlgn="base">
                        <a:spcBef>
                          <a:spcPct val="20000"/>
                        </a:spcBef>
                        <a:spcAft>
                          <a:spcPct val="0"/>
                        </a:spcAft>
                        <a:buClr>
                          <a:schemeClr val="tx1"/>
                        </a:buClr>
                        <a:buSzPct val="85000"/>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tabLst/>
                      </a:pPr>
                      <a:r>
                        <a:rPr kumimoji="0" lang="it-IT" altLang="it-IT" sz="1400" b="0" i="0" u="none" strike="noStrike" cap="none" normalizeH="0" baseline="0">
                          <a:ln>
                            <a:noFill/>
                          </a:ln>
                          <a:solidFill>
                            <a:schemeClr val="tx1"/>
                          </a:solidFill>
                          <a:effectLst/>
                          <a:latin typeface="Tahoma" panose="020B0604030504040204" pitchFamily="34" charset="0"/>
                        </a:rPr>
                        <a:t>c) __ grado di concordanza nella rilevazione da parte di diversi osservatori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pattFill prst="lgGrid">
                      <a:fgClr>
                        <a:schemeClr val="accent1"/>
                      </a:fgClr>
                      <a:bgClr>
                        <a:schemeClr val="bg1"/>
                      </a:bgClr>
                    </a:pattFill>
                  </a:tcPr>
                </a:tc>
                <a:tc vMerge="1">
                  <a:txBody>
                    <a:bodyPr/>
                    <a:lstStyle/>
                    <a:p>
                      <a:endParaRPr lang="it-IT"/>
                    </a:p>
                  </a:txBody>
                  <a:tcPr/>
                </a:tc>
                <a:extLst>
                  <a:ext uri="{0D108BD9-81ED-4DB2-BD59-A6C34878D82A}">
                    <a16:rowId xmlns:a16="http://schemas.microsoft.com/office/drawing/2014/main" val="516078778"/>
                  </a:ext>
                </a:extLst>
              </a:tr>
            </a:tbl>
          </a:graphicData>
        </a:graphic>
      </p:graphicFrame>
      <p:sp>
        <p:nvSpPr>
          <p:cNvPr id="2" name="Titolo 1">
            <a:extLst>
              <a:ext uri="{FF2B5EF4-FFF2-40B4-BE49-F238E27FC236}">
                <a16:creationId xmlns:a16="http://schemas.microsoft.com/office/drawing/2014/main" id="{570EC3F8-CAC8-414A-9F52-82DED36BD3CB}"/>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4205810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8EB2A5E6-3C8D-4331-A068-96CC779C3CA0}"/>
              </a:ext>
            </a:extLst>
          </p:cNvPr>
          <p:cNvSpPr>
            <a:spLocks noChangeArrowheads="1"/>
          </p:cNvSpPr>
          <p:nvPr/>
        </p:nvSpPr>
        <p:spPr bwMode="auto">
          <a:xfrm>
            <a:off x="4648200" y="1371600"/>
            <a:ext cx="4267200" cy="46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it-IT" altLang="it-IT" sz="1600"/>
              <a:t>Vediamo infine la prova </a:t>
            </a:r>
            <a:r>
              <a:rPr lang="it-IT" altLang="it-IT" sz="1600" i="1"/>
              <a:t>cloze</a:t>
            </a:r>
            <a:r>
              <a:rPr lang="it-IT" altLang="it-IT" sz="1600"/>
              <a:t>. Questa tecnica si basa sulla cancellazione sistematica di alcune parole di un testo (in generale una ogni cinque) ne sulla richiesta di utilizzare gli indizi presente nel teso per individuare le parole eliminate (“bucate”).</a:t>
            </a:r>
          </a:p>
          <a:p>
            <a:pPr algn="l" eaLnBrk="0" hangingPunct="0">
              <a:spcBef>
                <a:spcPct val="50000"/>
              </a:spcBef>
            </a:pPr>
            <a:r>
              <a:rPr lang="it-IT" altLang="it-IT" sz="1600"/>
              <a:t>A differenza delle prove di completamento, nelle prove </a:t>
            </a:r>
            <a:r>
              <a:rPr lang="it-IT" altLang="it-IT" sz="1600" i="1"/>
              <a:t>cloze</a:t>
            </a:r>
            <a:r>
              <a:rPr lang="it-IT" altLang="it-IT" sz="1600"/>
              <a:t> le parole eliminata vengono scelte senza tenere conto del loro significato o della loro particolare funzione. </a:t>
            </a:r>
          </a:p>
          <a:p>
            <a:pPr algn="l" eaLnBrk="0" hangingPunct="0">
              <a:spcBef>
                <a:spcPct val="50000"/>
              </a:spcBef>
            </a:pPr>
            <a:r>
              <a:rPr lang="it-IT" altLang="it-IT" sz="1600"/>
              <a:t>Il completamento della prova cloze è reso possibile dalla quantità di ridondanza di un testo, dove per ridondanza si intende la quantità di informazioni che, se eliminate, no cambiano il significato del messaggio.</a:t>
            </a:r>
          </a:p>
          <a:p>
            <a:pPr algn="l" eaLnBrk="0" hangingPunct="0">
              <a:spcBef>
                <a:spcPct val="50000"/>
              </a:spcBef>
            </a:pPr>
            <a:r>
              <a:rPr lang="it-IT" altLang="it-IT" sz="1600"/>
              <a:t>Ecco alcune </a:t>
            </a:r>
            <a:r>
              <a:rPr lang="it-IT" altLang="it-IT" sz="1600" u="sng">
                <a:solidFill>
                  <a:schemeClr val="tx2"/>
                </a:solidFill>
              </a:rPr>
              <a:t>indicazioni per sviluppare una prova </a:t>
            </a:r>
            <a:r>
              <a:rPr lang="it-IT" altLang="it-IT" sz="1600" i="1" u="sng">
                <a:solidFill>
                  <a:schemeClr val="tx2"/>
                </a:solidFill>
              </a:rPr>
              <a:t>cloze</a:t>
            </a:r>
            <a:r>
              <a:rPr lang="it-IT" altLang="it-IT" sz="1600"/>
              <a:t>.</a:t>
            </a:r>
            <a:endParaRPr lang="it-IT" altLang="it-IT" sz="1600" u="sng">
              <a:solidFill>
                <a:schemeClr val="tx2"/>
              </a:solidFill>
            </a:endParaRPr>
          </a:p>
        </p:txBody>
      </p:sp>
      <p:sp>
        <p:nvSpPr>
          <p:cNvPr id="207875" name="Text Box 3">
            <a:extLst>
              <a:ext uri="{FF2B5EF4-FFF2-40B4-BE49-F238E27FC236}">
                <a16:creationId xmlns:a16="http://schemas.microsoft.com/office/drawing/2014/main" id="{30071187-D862-4B28-83D0-3E3AD72F2F9C}"/>
              </a:ext>
            </a:extLst>
          </p:cNvPr>
          <p:cNvSpPr txBox="1">
            <a:spLocks noChangeArrowheads="1"/>
          </p:cNvSpPr>
          <p:nvPr/>
        </p:nvSpPr>
        <p:spPr bwMode="auto">
          <a:xfrm>
            <a:off x="539552" y="1035050"/>
            <a:ext cx="30480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Le prove oggettive</a:t>
            </a:r>
          </a:p>
        </p:txBody>
      </p:sp>
      <p:sp>
        <p:nvSpPr>
          <p:cNvPr id="207891" name="Text Box 19" descr="Griglia tratteggiata">
            <a:extLst>
              <a:ext uri="{FF2B5EF4-FFF2-40B4-BE49-F238E27FC236}">
                <a16:creationId xmlns:a16="http://schemas.microsoft.com/office/drawing/2014/main" id="{D91FDA07-108C-4735-A7B4-8D12BCF08A48}"/>
              </a:ext>
            </a:extLst>
          </p:cNvPr>
          <p:cNvSpPr txBox="1">
            <a:spLocks noChangeArrowheads="1"/>
          </p:cNvSpPr>
          <p:nvPr/>
        </p:nvSpPr>
        <p:spPr bwMode="auto">
          <a:xfrm>
            <a:off x="228600" y="2438400"/>
            <a:ext cx="4114800" cy="2682875"/>
          </a:xfrm>
          <a:prstGeom prst="rect">
            <a:avLst/>
          </a:prstGeom>
          <a:pattFill prst="dotGrid">
            <a:fgClr>
              <a:srgbClr val="99CCFF"/>
            </a:fgClr>
            <a:bgClr>
              <a:schemeClr val="bg1"/>
            </a:bgClr>
          </a:pattFill>
          <a:ln w="38100" cmpd="dbl">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482725" indent="-457200" algn="l" eaLnBrk="0" hangingPunct="0">
              <a:defRPr sz="2400">
                <a:solidFill>
                  <a:schemeClr val="tx1"/>
                </a:solidFill>
                <a:latin typeface="Times New Roman" panose="02020603050405020304" pitchFamily="18" charset="0"/>
              </a:defRPr>
            </a:lvl3pPr>
            <a:lvl4pPr marL="2130425" indent="-457200" algn="l" eaLnBrk="0" hangingPunct="0">
              <a:defRPr sz="2400">
                <a:solidFill>
                  <a:schemeClr val="tx1"/>
                </a:solidFill>
                <a:latin typeface="Times New Roman" panose="02020603050405020304" pitchFamily="18" charset="0"/>
              </a:defRPr>
            </a:lvl4pPr>
            <a:lvl5pPr marL="2778125" indent="-457200" algn="l" eaLnBrk="0" hangingPunct="0">
              <a:defRPr sz="2400">
                <a:solidFill>
                  <a:schemeClr val="tx1"/>
                </a:solidFill>
                <a:latin typeface="Times New Roman" panose="02020603050405020304" pitchFamily="18" charset="0"/>
              </a:defRPr>
            </a:lvl5pPr>
            <a:lvl6pPr marL="3235325" indent="-457200" eaLnBrk="0" fontAlgn="base" hangingPunct="0">
              <a:spcBef>
                <a:spcPct val="0"/>
              </a:spcBef>
              <a:spcAft>
                <a:spcPct val="0"/>
              </a:spcAft>
              <a:defRPr sz="2400">
                <a:solidFill>
                  <a:schemeClr val="tx1"/>
                </a:solidFill>
                <a:latin typeface="Times New Roman" panose="02020603050405020304" pitchFamily="18" charset="0"/>
              </a:defRPr>
            </a:lvl6pPr>
            <a:lvl7pPr marL="3692525" indent="-457200" eaLnBrk="0" fontAlgn="base" hangingPunct="0">
              <a:spcBef>
                <a:spcPct val="0"/>
              </a:spcBef>
              <a:spcAft>
                <a:spcPct val="0"/>
              </a:spcAft>
              <a:defRPr sz="2400">
                <a:solidFill>
                  <a:schemeClr val="tx1"/>
                </a:solidFill>
                <a:latin typeface="Times New Roman" panose="02020603050405020304" pitchFamily="18" charset="0"/>
              </a:defRPr>
            </a:lvl7pPr>
            <a:lvl8pPr marL="4149725" indent="-457200" eaLnBrk="0" fontAlgn="base" hangingPunct="0">
              <a:spcBef>
                <a:spcPct val="0"/>
              </a:spcBef>
              <a:spcAft>
                <a:spcPct val="0"/>
              </a:spcAft>
              <a:defRPr sz="2400">
                <a:solidFill>
                  <a:schemeClr val="tx1"/>
                </a:solidFill>
                <a:latin typeface="Times New Roman" panose="02020603050405020304" pitchFamily="18" charset="0"/>
              </a:defRPr>
            </a:lvl8pPr>
            <a:lvl9pPr marL="4606925"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400" b="1" dirty="0">
                <a:latin typeface="Tahoma" panose="020B0604030504040204" pitchFamily="34" charset="0"/>
              </a:rPr>
              <a:t>Esempio di </a:t>
            </a:r>
            <a:r>
              <a:rPr lang="it-IT" altLang="it-IT" sz="1400" b="1" dirty="0" err="1">
                <a:latin typeface="Tahoma" panose="020B0604030504040204" pitchFamily="34" charset="0"/>
              </a:rPr>
              <a:t>cloze</a:t>
            </a:r>
            <a:r>
              <a:rPr lang="it-IT" altLang="it-IT" sz="1400" b="1" dirty="0">
                <a:latin typeface="Tahoma" panose="020B0604030504040204" pitchFamily="34" charset="0"/>
              </a:rPr>
              <a:t> test</a:t>
            </a:r>
          </a:p>
          <a:p>
            <a:pPr eaLnBrk="1" hangingPunct="1"/>
            <a:endParaRPr lang="it-IT" altLang="it-IT" sz="1400" b="1" dirty="0">
              <a:latin typeface="Tahoma" panose="020B0604030504040204" pitchFamily="34" charset="0"/>
            </a:endParaRPr>
          </a:p>
          <a:p>
            <a:pPr eaLnBrk="1" hangingPunct="1"/>
            <a:r>
              <a:rPr lang="it-IT" altLang="it-IT" sz="1400" dirty="0">
                <a:latin typeface="Tahoma" panose="020B0604030504040204" pitchFamily="34" charset="0"/>
              </a:rPr>
              <a:t>Abbiamo definito la validità come la capacità di uno strumento di misurare ciò che si propone di misurare.</a:t>
            </a:r>
          </a:p>
          <a:p>
            <a:pPr eaLnBrk="1" hangingPunct="1"/>
            <a:r>
              <a:rPr lang="it-IT" altLang="it-IT" sz="1400" dirty="0">
                <a:latin typeface="Tahoma" panose="020B0604030504040204" pitchFamily="34" charset="0"/>
              </a:rPr>
              <a:t> Dunque anche in relazione _______ </a:t>
            </a:r>
            <a:r>
              <a:rPr lang="it-IT" altLang="it-IT" sz="1400" dirty="0" err="1">
                <a:latin typeface="Tahoma" panose="020B0604030504040204" pitchFamily="34" charset="0"/>
              </a:rPr>
              <a:t>cloze</a:t>
            </a:r>
            <a:r>
              <a:rPr lang="it-IT" altLang="it-IT" sz="1400" dirty="0">
                <a:latin typeface="Tahoma" panose="020B0604030504040204" pitchFamily="34" charset="0"/>
              </a:rPr>
              <a:t> sarà utile riproporci ______ domande strategiche: come faccio ______ accertare che il </a:t>
            </a:r>
            <a:r>
              <a:rPr lang="it-IT" altLang="it-IT" sz="1400" dirty="0" err="1">
                <a:latin typeface="Tahoma" panose="020B0604030504040204" pitchFamily="34" charset="0"/>
              </a:rPr>
              <a:t>cloze</a:t>
            </a:r>
            <a:r>
              <a:rPr lang="it-IT" altLang="it-IT" sz="1400" dirty="0">
                <a:latin typeface="Tahoma" panose="020B0604030504040204" pitchFamily="34" charset="0"/>
              </a:rPr>
              <a:t> ______ proprio la comprensione della____________?</a:t>
            </a:r>
          </a:p>
          <a:p>
            <a:pPr eaLnBrk="1" hangingPunct="1"/>
            <a:r>
              <a:rPr lang="it-IT" altLang="it-IT" sz="1400" dirty="0">
                <a:latin typeface="Tahoma" panose="020B0604030504040204" pitchFamily="34" charset="0"/>
              </a:rPr>
              <a:t>E se fosse, quali ______ aspetti della comprensione della ______ sto prendendo in esame _______ questa prova?</a:t>
            </a:r>
            <a:endParaRPr lang="it-IT" altLang="it-IT" sz="1400" b="1" dirty="0">
              <a:latin typeface="Tahoma" panose="020B0604030504040204" pitchFamily="34" charset="0"/>
            </a:endParaRPr>
          </a:p>
        </p:txBody>
      </p:sp>
      <p:sp>
        <p:nvSpPr>
          <p:cNvPr id="2" name="Titolo 1">
            <a:extLst>
              <a:ext uri="{FF2B5EF4-FFF2-40B4-BE49-F238E27FC236}">
                <a16:creationId xmlns:a16="http://schemas.microsoft.com/office/drawing/2014/main" id="{040DBD21-1377-4895-AFF4-5539E83F8B36}"/>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21450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a:extLst>
              <a:ext uri="{FF2B5EF4-FFF2-40B4-BE49-F238E27FC236}">
                <a16:creationId xmlns:a16="http://schemas.microsoft.com/office/drawing/2014/main" id="{EB8A1535-AC0C-446A-B063-E614797B535C}"/>
              </a:ext>
            </a:extLst>
          </p:cNvPr>
          <p:cNvSpPr txBox="1">
            <a:spLocks noChangeArrowheads="1"/>
          </p:cNvSpPr>
          <p:nvPr/>
        </p:nvSpPr>
        <p:spPr bwMode="auto">
          <a:xfrm>
            <a:off x="533400" y="1071562"/>
            <a:ext cx="20574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In questa lezione</a:t>
            </a:r>
          </a:p>
        </p:txBody>
      </p:sp>
      <p:sp>
        <p:nvSpPr>
          <p:cNvPr id="161795" name="Rectangle 3">
            <a:extLst>
              <a:ext uri="{FF2B5EF4-FFF2-40B4-BE49-F238E27FC236}">
                <a16:creationId xmlns:a16="http://schemas.microsoft.com/office/drawing/2014/main" id="{BB568CC9-A20E-4846-A5AE-39921CB12078}"/>
              </a:ext>
            </a:extLst>
          </p:cNvPr>
          <p:cNvSpPr>
            <a:spLocks noChangeArrowheads="1"/>
          </p:cNvSpPr>
          <p:nvPr/>
        </p:nvSpPr>
        <p:spPr bwMode="auto">
          <a:xfrm>
            <a:off x="533400" y="2514600"/>
            <a:ext cx="8077200" cy="2514600"/>
          </a:xfrm>
          <a:prstGeom prst="rect">
            <a:avLst/>
          </a:prstGeom>
          <a:noFill/>
          <a:ln w="50800">
            <a:solidFill>
              <a:srgbClr val="57AB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1796" name="Text Box 4">
            <a:extLst>
              <a:ext uri="{FF2B5EF4-FFF2-40B4-BE49-F238E27FC236}">
                <a16:creationId xmlns:a16="http://schemas.microsoft.com/office/drawing/2014/main" id="{1C914D3C-9269-4428-A7DC-2D2282AA3B96}"/>
              </a:ext>
            </a:extLst>
          </p:cNvPr>
          <p:cNvSpPr txBox="1">
            <a:spLocks noChangeArrowheads="1"/>
          </p:cNvSpPr>
          <p:nvPr/>
        </p:nvSpPr>
        <p:spPr bwMode="auto">
          <a:xfrm>
            <a:off x="533400" y="2133600"/>
            <a:ext cx="7696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600"/>
              <a:t>In questa lezione saranno trattati i seguenti argomenti:</a:t>
            </a:r>
          </a:p>
        </p:txBody>
      </p:sp>
      <p:sp>
        <p:nvSpPr>
          <p:cNvPr id="161797" name="Text Box 5">
            <a:extLst>
              <a:ext uri="{FF2B5EF4-FFF2-40B4-BE49-F238E27FC236}">
                <a16:creationId xmlns:a16="http://schemas.microsoft.com/office/drawing/2014/main" id="{16388D54-5618-4202-866B-27BC99351806}"/>
              </a:ext>
            </a:extLst>
          </p:cNvPr>
          <p:cNvSpPr txBox="1">
            <a:spLocks noChangeArrowheads="1"/>
          </p:cNvSpPr>
          <p:nvPr/>
        </p:nvSpPr>
        <p:spPr bwMode="auto">
          <a:xfrm>
            <a:off x="762000" y="2768600"/>
            <a:ext cx="48006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buFontTx/>
              <a:buChar char="•"/>
            </a:pPr>
            <a:r>
              <a:rPr lang="it-IT" altLang="it-IT" sz="1600">
                <a:latin typeface="Verdana" panose="020B0604030504040204" pitchFamily="34" charset="0"/>
              </a:rPr>
              <a:t> Le prove aperte e semistrutturate</a:t>
            </a:r>
          </a:p>
          <a:p>
            <a:pPr algn="l" eaLnBrk="0" hangingPunct="0">
              <a:spcBef>
                <a:spcPct val="50000"/>
              </a:spcBef>
              <a:buFontTx/>
              <a:buChar char="•"/>
            </a:pPr>
            <a:r>
              <a:rPr lang="it-IT" altLang="it-IT" sz="1600">
                <a:latin typeface="Verdana" panose="020B0604030504040204" pitchFamily="34" charset="0"/>
              </a:rPr>
              <a:t> le prove strutturate (prove oggettive)  </a:t>
            </a:r>
          </a:p>
          <a:p>
            <a:pPr algn="l" eaLnBrk="0" hangingPunct="0">
              <a:spcBef>
                <a:spcPct val="50000"/>
              </a:spcBef>
              <a:buFontTx/>
              <a:buChar char="•"/>
            </a:pPr>
            <a:r>
              <a:rPr lang="it-IT" altLang="it-IT" sz="1600">
                <a:latin typeface="Verdana" panose="020B0604030504040204" pitchFamily="34" charset="0"/>
              </a:rPr>
              <a:t>  I differenti tipi di Item per le prove oggettive.</a:t>
            </a:r>
            <a:endParaRPr lang="it-IT" altLang="it-IT" sz="1600" u="sng"/>
          </a:p>
        </p:txBody>
      </p:sp>
      <p:pic>
        <p:nvPicPr>
          <p:cNvPr id="161800" name="Picture 8" descr="78137">
            <a:extLst>
              <a:ext uri="{FF2B5EF4-FFF2-40B4-BE49-F238E27FC236}">
                <a16:creationId xmlns:a16="http://schemas.microsoft.com/office/drawing/2014/main" id="{40ED3956-813A-4E05-8AC9-51C9588F1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14600"/>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50A2694E-F6EA-47DB-B01F-82F89DE73EB8}"/>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13429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1026">
            <a:extLst>
              <a:ext uri="{FF2B5EF4-FFF2-40B4-BE49-F238E27FC236}">
                <a16:creationId xmlns:a16="http://schemas.microsoft.com/office/drawing/2014/main" id="{62289B21-9CEE-4916-80D4-1727B4C13DA6}"/>
              </a:ext>
            </a:extLst>
          </p:cNvPr>
          <p:cNvSpPr txBox="1">
            <a:spLocks noChangeArrowheads="1"/>
          </p:cNvSpPr>
          <p:nvPr/>
        </p:nvSpPr>
        <p:spPr bwMode="auto">
          <a:xfrm>
            <a:off x="4572000" y="2786063"/>
            <a:ext cx="43434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it-IT" altLang="it-IT" sz="1600"/>
              <a:t>Ecco due domande molto importanti.</a:t>
            </a:r>
          </a:p>
          <a:p>
            <a:pPr algn="l" eaLnBrk="0" hangingPunct="0"/>
            <a:endParaRPr lang="it-IT" altLang="it-IT" sz="1600"/>
          </a:p>
          <a:p>
            <a:pPr algn="l" eaLnBrk="0" hangingPunct="0"/>
            <a:r>
              <a:rPr lang="it-IT" altLang="it-IT" sz="1600"/>
              <a:t>A queste ed altre domande possiamo dare una risposta attraverso le cosiddette  </a:t>
            </a:r>
            <a:r>
              <a:rPr lang="it-IT" altLang="it-IT" sz="1600" b="1"/>
              <a:t>prove di profitto</a:t>
            </a:r>
            <a:r>
              <a:rPr lang="it-IT" altLang="it-IT" sz="1600"/>
              <a:t>.</a:t>
            </a:r>
          </a:p>
          <a:p>
            <a:pPr algn="l" eaLnBrk="0" hangingPunct="0"/>
            <a:endParaRPr lang="it-IT" altLang="it-IT" sz="1600"/>
          </a:p>
          <a:p>
            <a:pPr algn="l" eaLnBrk="0" hangingPunct="0"/>
            <a:r>
              <a:rPr lang="it-IT" altLang="it-IT" sz="1600"/>
              <a:t>Le prove di profitto consentono infatti di ottenere informazioni utili per la valutazione della padronanza di determinati obiettivi formativi.</a:t>
            </a:r>
          </a:p>
        </p:txBody>
      </p:sp>
      <p:sp>
        <p:nvSpPr>
          <p:cNvPr id="163846" name="Text Box 1030">
            <a:extLst>
              <a:ext uri="{FF2B5EF4-FFF2-40B4-BE49-F238E27FC236}">
                <a16:creationId xmlns:a16="http://schemas.microsoft.com/office/drawing/2014/main" id="{7CFA6A26-7377-471D-A739-2B202FB3193F}"/>
              </a:ext>
            </a:extLst>
          </p:cNvPr>
          <p:cNvSpPr txBox="1">
            <a:spLocks noChangeArrowheads="1"/>
          </p:cNvSpPr>
          <p:nvPr/>
        </p:nvSpPr>
        <p:spPr bwMode="auto">
          <a:xfrm>
            <a:off x="304800" y="990600"/>
            <a:ext cx="15240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Introduzione</a:t>
            </a:r>
          </a:p>
        </p:txBody>
      </p:sp>
      <p:pic>
        <p:nvPicPr>
          <p:cNvPr id="163850" name="Picture 1034" descr="78191">
            <a:extLst>
              <a:ext uri="{FF2B5EF4-FFF2-40B4-BE49-F238E27FC236}">
                <a16:creationId xmlns:a16="http://schemas.microsoft.com/office/drawing/2014/main" id="{1C72A602-FD5C-4BAB-B561-826C37AC1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86" b="11914"/>
          <a:stretch>
            <a:fillRect/>
          </a:stretch>
        </p:blipFill>
        <p:spPr bwMode="auto">
          <a:xfrm>
            <a:off x="933450" y="1733550"/>
            <a:ext cx="3486150" cy="4152900"/>
          </a:xfrm>
          <a:prstGeom prst="rect">
            <a:avLst/>
          </a:prstGeom>
          <a:noFill/>
          <a:extLst>
            <a:ext uri="{909E8E84-426E-40DD-AFC4-6F175D3DCCD1}">
              <a14:hiddenFill xmlns:a14="http://schemas.microsoft.com/office/drawing/2010/main">
                <a:solidFill>
                  <a:srgbClr val="FFFFFF"/>
                </a:solidFill>
              </a14:hiddenFill>
            </a:ext>
          </a:extLst>
        </p:spPr>
      </p:pic>
      <p:sp>
        <p:nvSpPr>
          <p:cNvPr id="163851" name="AutoShape 1035">
            <a:extLst>
              <a:ext uri="{FF2B5EF4-FFF2-40B4-BE49-F238E27FC236}">
                <a16:creationId xmlns:a16="http://schemas.microsoft.com/office/drawing/2014/main" id="{6FF3BBB1-A9FF-4355-B409-632A1F5ADF61}"/>
              </a:ext>
            </a:extLst>
          </p:cNvPr>
          <p:cNvSpPr>
            <a:spLocks noChangeArrowheads="1"/>
          </p:cNvSpPr>
          <p:nvPr/>
        </p:nvSpPr>
        <p:spPr bwMode="auto">
          <a:xfrm>
            <a:off x="304800" y="1600200"/>
            <a:ext cx="2209800" cy="1143000"/>
          </a:xfrm>
          <a:prstGeom prst="wedgeRoundRectCallout">
            <a:avLst>
              <a:gd name="adj1" fmla="val 29958"/>
              <a:gd name="adj2" fmla="val 7902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r>
              <a:rPr lang="it-IT" altLang="it-IT" sz="1600"/>
              <a:t>Mi chiedevo se gli obiettivi della formazione sono stati raggiunti?</a:t>
            </a:r>
          </a:p>
        </p:txBody>
      </p:sp>
      <p:sp>
        <p:nvSpPr>
          <p:cNvPr id="163852" name="AutoShape 1036">
            <a:extLst>
              <a:ext uri="{FF2B5EF4-FFF2-40B4-BE49-F238E27FC236}">
                <a16:creationId xmlns:a16="http://schemas.microsoft.com/office/drawing/2014/main" id="{81B10B10-7FBB-4919-B540-81C2F9EFFD24}"/>
              </a:ext>
            </a:extLst>
          </p:cNvPr>
          <p:cNvSpPr>
            <a:spLocks noChangeArrowheads="1"/>
          </p:cNvSpPr>
          <p:nvPr/>
        </p:nvSpPr>
        <p:spPr bwMode="auto">
          <a:xfrm>
            <a:off x="3276600" y="1524000"/>
            <a:ext cx="2514600" cy="1066800"/>
          </a:xfrm>
          <a:prstGeom prst="wedgeRoundRectCallout">
            <a:avLst>
              <a:gd name="adj1" fmla="val -41856"/>
              <a:gd name="adj2" fmla="val 8110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ltLang="it-IT" sz="1600"/>
              <a:t>Come possiamo valutare la preparazione dei nostri studenti?</a:t>
            </a:r>
          </a:p>
        </p:txBody>
      </p:sp>
      <p:sp>
        <p:nvSpPr>
          <p:cNvPr id="2" name="Titolo 1">
            <a:extLst>
              <a:ext uri="{FF2B5EF4-FFF2-40B4-BE49-F238E27FC236}">
                <a16:creationId xmlns:a16="http://schemas.microsoft.com/office/drawing/2014/main" id="{E9C88F47-5F95-426B-8006-1EBE7114B8E0}"/>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221122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a:extLst>
              <a:ext uri="{FF2B5EF4-FFF2-40B4-BE49-F238E27FC236}">
                <a16:creationId xmlns:a16="http://schemas.microsoft.com/office/drawing/2014/main" id="{70D0CA7B-C38D-4559-B246-DA4D8C1A75C4}"/>
              </a:ext>
            </a:extLst>
          </p:cNvPr>
          <p:cNvSpPr txBox="1">
            <a:spLocks noChangeArrowheads="1"/>
          </p:cNvSpPr>
          <p:nvPr/>
        </p:nvSpPr>
        <p:spPr bwMode="auto">
          <a:xfrm>
            <a:off x="533400" y="1600200"/>
            <a:ext cx="746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it-IT" altLang="it-IT" sz="1600"/>
              <a:t>Le prove di profitto possono essere distinte in tre categorie:</a:t>
            </a:r>
          </a:p>
        </p:txBody>
      </p:sp>
      <p:sp>
        <p:nvSpPr>
          <p:cNvPr id="174083" name="Text Box 3">
            <a:extLst>
              <a:ext uri="{FF2B5EF4-FFF2-40B4-BE49-F238E27FC236}">
                <a16:creationId xmlns:a16="http://schemas.microsoft.com/office/drawing/2014/main" id="{903F1E24-86C6-4891-8B71-DFC763258247}"/>
              </a:ext>
            </a:extLst>
          </p:cNvPr>
          <p:cNvSpPr txBox="1">
            <a:spLocks noChangeArrowheads="1"/>
          </p:cNvSpPr>
          <p:nvPr/>
        </p:nvSpPr>
        <p:spPr bwMode="auto">
          <a:xfrm>
            <a:off x="533400" y="1035252"/>
            <a:ext cx="16002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Introduzione</a:t>
            </a:r>
          </a:p>
        </p:txBody>
      </p:sp>
      <p:sp>
        <p:nvSpPr>
          <p:cNvPr id="174090" name="Rectangle 10">
            <a:extLst>
              <a:ext uri="{FF2B5EF4-FFF2-40B4-BE49-F238E27FC236}">
                <a16:creationId xmlns:a16="http://schemas.microsoft.com/office/drawing/2014/main" id="{2239CF32-F96C-4164-AD5D-0FDD0BCED988}"/>
              </a:ext>
            </a:extLst>
          </p:cNvPr>
          <p:cNvSpPr>
            <a:spLocks noChangeArrowheads="1"/>
          </p:cNvSpPr>
          <p:nvPr/>
        </p:nvSpPr>
        <p:spPr bwMode="auto">
          <a:xfrm>
            <a:off x="1371600" y="2286000"/>
            <a:ext cx="1325563" cy="33655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it-IT" altLang="it-IT" sz="1600"/>
              <a:t>Prove aperte</a:t>
            </a:r>
          </a:p>
        </p:txBody>
      </p:sp>
      <p:sp>
        <p:nvSpPr>
          <p:cNvPr id="174091" name="Rectangle 11">
            <a:extLst>
              <a:ext uri="{FF2B5EF4-FFF2-40B4-BE49-F238E27FC236}">
                <a16:creationId xmlns:a16="http://schemas.microsoft.com/office/drawing/2014/main" id="{4AFB2456-9FD5-4F16-91FF-F6E6D85879B9}"/>
              </a:ext>
            </a:extLst>
          </p:cNvPr>
          <p:cNvSpPr>
            <a:spLocks noChangeArrowheads="1"/>
          </p:cNvSpPr>
          <p:nvPr/>
        </p:nvSpPr>
        <p:spPr bwMode="auto">
          <a:xfrm>
            <a:off x="1295400" y="3549650"/>
            <a:ext cx="2176463" cy="33655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600"/>
              <a:t>Prove semistrutturate,</a:t>
            </a:r>
          </a:p>
        </p:txBody>
      </p:sp>
      <p:sp>
        <p:nvSpPr>
          <p:cNvPr id="174092" name="Rectangle 12">
            <a:extLst>
              <a:ext uri="{FF2B5EF4-FFF2-40B4-BE49-F238E27FC236}">
                <a16:creationId xmlns:a16="http://schemas.microsoft.com/office/drawing/2014/main" id="{6AFC851A-8AF8-4AC1-BDFE-20C94CD2703E}"/>
              </a:ext>
            </a:extLst>
          </p:cNvPr>
          <p:cNvSpPr>
            <a:spLocks noChangeArrowheads="1"/>
          </p:cNvSpPr>
          <p:nvPr/>
        </p:nvSpPr>
        <p:spPr bwMode="auto">
          <a:xfrm>
            <a:off x="1295400" y="5105400"/>
            <a:ext cx="1700213" cy="33655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sz="1600"/>
              <a:t>Prove strutturate</a:t>
            </a:r>
          </a:p>
        </p:txBody>
      </p:sp>
      <p:sp>
        <p:nvSpPr>
          <p:cNvPr id="174093" name="Rectangle 13">
            <a:extLst>
              <a:ext uri="{FF2B5EF4-FFF2-40B4-BE49-F238E27FC236}">
                <a16:creationId xmlns:a16="http://schemas.microsoft.com/office/drawing/2014/main" id="{BF78B200-1339-4625-8E7C-96000E22EF85}"/>
              </a:ext>
            </a:extLst>
          </p:cNvPr>
          <p:cNvSpPr>
            <a:spLocks noChangeArrowheads="1"/>
          </p:cNvSpPr>
          <p:nvPr/>
        </p:nvSpPr>
        <p:spPr bwMode="auto">
          <a:xfrm>
            <a:off x="4572000" y="2195513"/>
            <a:ext cx="2755900" cy="62388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spcBef>
                <a:spcPct val="50000"/>
              </a:spcBef>
            </a:pPr>
            <a:r>
              <a:rPr lang="it-IT" altLang="it-IT" sz="1400" dirty="0"/>
              <a:t>Orali (</a:t>
            </a:r>
            <a:r>
              <a:rPr lang="it-IT" altLang="it-IT" sz="1400" dirty="0" err="1"/>
              <a:t>interogazioni</a:t>
            </a:r>
            <a:r>
              <a:rPr lang="it-IT" altLang="it-IT" sz="1400" dirty="0"/>
              <a:t> e colloqui)</a:t>
            </a:r>
          </a:p>
          <a:p>
            <a:pPr algn="l" eaLnBrk="0" hangingPunct="0">
              <a:spcBef>
                <a:spcPct val="50000"/>
              </a:spcBef>
            </a:pPr>
            <a:r>
              <a:rPr lang="it-IT" altLang="it-IT" sz="1400" dirty="0"/>
              <a:t>Scritte (tema, relazioni, ricerche)</a:t>
            </a:r>
          </a:p>
        </p:txBody>
      </p:sp>
      <p:sp>
        <p:nvSpPr>
          <p:cNvPr id="174094" name="Rectangle 14">
            <a:extLst>
              <a:ext uri="{FF2B5EF4-FFF2-40B4-BE49-F238E27FC236}">
                <a16:creationId xmlns:a16="http://schemas.microsoft.com/office/drawing/2014/main" id="{78B57A88-6D4A-4C2C-A3A7-5AE8EFD4D059}"/>
              </a:ext>
            </a:extLst>
          </p:cNvPr>
          <p:cNvSpPr>
            <a:spLocks noChangeArrowheads="1"/>
          </p:cNvSpPr>
          <p:nvPr/>
        </p:nvSpPr>
        <p:spPr bwMode="auto">
          <a:xfrm>
            <a:off x="4572000" y="3081338"/>
            <a:ext cx="2813050" cy="1262062"/>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spcBef>
                <a:spcPct val="50000"/>
              </a:spcBef>
            </a:pPr>
            <a:r>
              <a:rPr lang="it-IT" altLang="it-IT" sz="1400"/>
              <a:t>Prove pratiche su tema prefissato</a:t>
            </a:r>
          </a:p>
          <a:p>
            <a:pPr algn="l" eaLnBrk="0" hangingPunct="0">
              <a:spcBef>
                <a:spcPct val="50000"/>
              </a:spcBef>
            </a:pPr>
            <a:r>
              <a:rPr lang="it-IT" altLang="it-IT" sz="1400"/>
              <a:t>Riassunti</a:t>
            </a:r>
          </a:p>
          <a:p>
            <a:pPr algn="l" eaLnBrk="0" hangingPunct="0">
              <a:spcBef>
                <a:spcPct val="50000"/>
              </a:spcBef>
            </a:pPr>
            <a:r>
              <a:rPr lang="it-IT" altLang="it-IT" sz="1400"/>
              <a:t>Saggi</a:t>
            </a:r>
          </a:p>
          <a:p>
            <a:pPr algn="l" eaLnBrk="0" hangingPunct="0">
              <a:spcBef>
                <a:spcPct val="50000"/>
              </a:spcBef>
            </a:pPr>
            <a:r>
              <a:rPr lang="it-IT" altLang="it-IT" sz="1400"/>
              <a:t>Colloqui semistrutturati</a:t>
            </a:r>
          </a:p>
        </p:txBody>
      </p:sp>
      <p:sp>
        <p:nvSpPr>
          <p:cNvPr id="174095" name="Rectangle 15">
            <a:extLst>
              <a:ext uri="{FF2B5EF4-FFF2-40B4-BE49-F238E27FC236}">
                <a16:creationId xmlns:a16="http://schemas.microsoft.com/office/drawing/2014/main" id="{F4225B67-5796-4CCF-83D9-9F5086595A7D}"/>
              </a:ext>
            </a:extLst>
          </p:cNvPr>
          <p:cNvSpPr>
            <a:spLocks noChangeArrowheads="1"/>
          </p:cNvSpPr>
          <p:nvPr/>
        </p:nvSpPr>
        <p:spPr bwMode="auto">
          <a:xfrm>
            <a:off x="4572000" y="4572000"/>
            <a:ext cx="3733800" cy="1474788"/>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it-IT" altLang="it-IT" sz="1400"/>
              <a:t>Dettato, traduzioni</a:t>
            </a:r>
          </a:p>
          <a:p>
            <a:pPr algn="l" eaLnBrk="0" hangingPunct="0">
              <a:spcBef>
                <a:spcPct val="50000"/>
              </a:spcBef>
            </a:pPr>
            <a:r>
              <a:rPr lang="it-IT" altLang="it-IT" sz="1400"/>
              <a:t>Prove oggettive con diversi tipi di quesiti</a:t>
            </a:r>
          </a:p>
          <a:p>
            <a:pPr algn="l" eaLnBrk="0" hangingPunct="0">
              <a:spcBef>
                <a:spcPct val="50000"/>
              </a:spcBef>
            </a:pPr>
            <a:r>
              <a:rPr lang="it-IT" altLang="it-IT" sz="1400"/>
              <a:t>Cloze test</a:t>
            </a:r>
          </a:p>
          <a:p>
            <a:pPr algn="l" eaLnBrk="0" hangingPunct="0">
              <a:spcBef>
                <a:spcPct val="50000"/>
              </a:spcBef>
            </a:pPr>
            <a:r>
              <a:rPr lang="it-IT" altLang="it-IT" sz="1400"/>
              <a:t>Esecuzione di calcoli, produzione di grafici, disegni ecc.</a:t>
            </a:r>
          </a:p>
        </p:txBody>
      </p:sp>
      <p:sp>
        <p:nvSpPr>
          <p:cNvPr id="174096" name="Line 16">
            <a:extLst>
              <a:ext uri="{FF2B5EF4-FFF2-40B4-BE49-F238E27FC236}">
                <a16:creationId xmlns:a16="http://schemas.microsoft.com/office/drawing/2014/main" id="{4CC9DC81-8365-48D9-8231-4984F92DFE21}"/>
              </a:ext>
            </a:extLst>
          </p:cNvPr>
          <p:cNvSpPr>
            <a:spLocks noChangeShapeType="1"/>
          </p:cNvSpPr>
          <p:nvPr/>
        </p:nvSpPr>
        <p:spPr bwMode="auto">
          <a:xfrm>
            <a:off x="2743200" y="2438400"/>
            <a:ext cx="1752600"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sp>
        <p:nvSpPr>
          <p:cNvPr id="174097" name="Line 17">
            <a:extLst>
              <a:ext uri="{FF2B5EF4-FFF2-40B4-BE49-F238E27FC236}">
                <a16:creationId xmlns:a16="http://schemas.microsoft.com/office/drawing/2014/main" id="{5A5223EE-FE0C-4D00-9733-7F3E76D310EB}"/>
              </a:ext>
            </a:extLst>
          </p:cNvPr>
          <p:cNvSpPr>
            <a:spLocks noChangeShapeType="1"/>
          </p:cNvSpPr>
          <p:nvPr/>
        </p:nvSpPr>
        <p:spPr bwMode="auto">
          <a:xfrm>
            <a:off x="3505200" y="3733800"/>
            <a:ext cx="914400"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sp>
        <p:nvSpPr>
          <p:cNvPr id="174098" name="Line 18">
            <a:extLst>
              <a:ext uri="{FF2B5EF4-FFF2-40B4-BE49-F238E27FC236}">
                <a16:creationId xmlns:a16="http://schemas.microsoft.com/office/drawing/2014/main" id="{78620F83-8428-4D46-A8B5-ED17C1674BA4}"/>
              </a:ext>
            </a:extLst>
          </p:cNvPr>
          <p:cNvSpPr>
            <a:spLocks noChangeShapeType="1"/>
          </p:cNvSpPr>
          <p:nvPr/>
        </p:nvSpPr>
        <p:spPr bwMode="auto">
          <a:xfrm>
            <a:off x="3048000" y="5257800"/>
            <a:ext cx="1447800"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sp>
        <p:nvSpPr>
          <p:cNvPr id="2" name="Titolo 1">
            <a:extLst>
              <a:ext uri="{FF2B5EF4-FFF2-40B4-BE49-F238E27FC236}">
                <a16:creationId xmlns:a16="http://schemas.microsoft.com/office/drawing/2014/main" id="{EAD62C67-C464-4A29-B579-A5A7FB115768}"/>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081923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5D7F4722-97D5-465B-AC11-D0A73BD64CD0}"/>
              </a:ext>
            </a:extLst>
          </p:cNvPr>
          <p:cNvSpPr>
            <a:spLocks noChangeArrowheads="1"/>
          </p:cNvSpPr>
          <p:nvPr/>
        </p:nvSpPr>
        <p:spPr bwMode="auto">
          <a:xfrm>
            <a:off x="4572000" y="1879600"/>
            <a:ext cx="4343400"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2400">
                <a:solidFill>
                  <a:schemeClr val="tx1"/>
                </a:solidFill>
                <a:latin typeface="Times New Roman" panose="02020603050405020304" pitchFamily="18" charset="0"/>
              </a:defRPr>
            </a:lvl1pPr>
            <a:lvl2pPr marL="1022350" indent="-457200" algn="l" eaLnBrk="0" hangingPunct="0">
              <a:defRPr sz="2400">
                <a:solidFill>
                  <a:schemeClr val="tx1"/>
                </a:solidFill>
                <a:latin typeface="Times New Roman" panose="02020603050405020304" pitchFamily="18" charset="0"/>
              </a:defRPr>
            </a:lvl2pPr>
            <a:lvl3pPr marL="1670050" indent="-457200" algn="l" eaLnBrk="0" hangingPunct="0">
              <a:defRPr sz="2400">
                <a:solidFill>
                  <a:schemeClr val="tx1"/>
                </a:solidFill>
                <a:latin typeface="Times New Roman" panose="02020603050405020304" pitchFamily="18" charset="0"/>
              </a:defRPr>
            </a:lvl3pPr>
            <a:lvl4pPr marL="2317750" indent="-457200" algn="l" eaLnBrk="0" hangingPunct="0">
              <a:defRPr sz="2400">
                <a:solidFill>
                  <a:schemeClr val="tx1"/>
                </a:solidFill>
                <a:latin typeface="Times New Roman" panose="02020603050405020304" pitchFamily="18" charset="0"/>
              </a:defRPr>
            </a:lvl4pPr>
            <a:lvl5pPr marL="2965450" indent="-457200" algn="l" eaLnBrk="0" hangingPunct="0">
              <a:defRPr sz="2400">
                <a:solidFill>
                  <a:schemeClr val="tx1"/>
                </a:solidFill>
                <a:latin typeface="Times New Roman" panose="02020603050405020304" pitchFamily="18" charset="0"/>
              </a:defRPr>
            </a:lvl5pPr>
            <a:lvl6pPr marL="3422650" indent="-457200" eaLnBrk="0" fontAlgn="base" hangingPunct="0">
              <a:spcBef>
                <a:spcPct val="0"/>
              </a:spcBef>
              <a:spcAft>
                <a:spcPct val="0"/>
              </a:spcAft>
              <a:defRPr sz="2400">
                <a:solidFill>
                  <a:schemeClr val="tx1"/>
                </a:solidFill>
                <a:latin typeface="Times New Roman" panose="02020603050405020304" pitchFamily="18" charset="0"/>
              </a:defRPr>
            </a:lvl6pPr>
            <a:lvl7pPr marL="3879850" indent="-457200" eaLnBrk="0" fontAlgn="base" hangingPunct="0">
              <a:spcBef>
                <a:spcPct val="0"/>
              </a:spcBef>
              <a:spcAft>
                <a:spcPct val="0"/>
              </a:spcAft>
              <a:defRPr sz="2400">
                <a:solidFill>
                  <a:schemeClr val="tx1"/>
                </a:solidFill>
                <a:latin typeface="Times New Roman" panose="02020603050405020304" pitchFamily="18" charset="0"/>
              </a:defRPr>
            </a:lvl7pPr>
            <a:lvl8pPr marL="4337050" indent="-457200" eaLnBrk="0" fontAlgn="base" hangingPunct="0">
              <a:spcBef>
                <a:spcPct val="0"/>
              </a:spcBef>
              <a:spcAft>
                <a:spcPct val="0"/>
              </a:spcAft>
              <a:defRPr sz="2400">
                <a:solidFill>
                  <a:schemeClr val="tx1"/>
                </a:solidFill>
                <a:latin typeface="Times New Roman" panose="02020603050405020304" pitchFamily="18" charset="0"/>
              </a:defRPr>
            </a:lvl8pPr>
            <a:lvl9pPr marL="479425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sz="1600">
                <a:latin typeface="Tahoma" panose="020B0604030504040204" pitchFamily="34" charset="0"/>
              </a:rPr>
              <a:t>Sono aperte e semistrutturate la maggior parte delle prove in cui viene richiesto di elaborare una risposta a una domanda ben definita.</a:t>
            </a:r>
          </a:p>
          <a:p>
            <a:pPr>
              <a:spcBef>
                <a:spcPct val="50000"/>
              </a:spcBef>
            </a:pPr>
            <a:r>
              <a:rPr lang="it-IT" altLang="it-IT" sz="1600">
                <a:latin typeface="Tahoma" panose="020B0604030504040204" pitchFamily="34" charset="0"/>
              </a:rPr>
              <a:t>Ovviamente il livello di elaborazione della risposta varia in relazione allo stimolo ricevuto che determina anche la libertà di espressione del soggetto esaminato.</a:t>
            </a:r>
          </a:p>
          <a:p>
            <a:pPr>
              <a:spcBef>
                <a:spcPct val="50000"/>
              </a:spcBef>
            </a:pPr>
            <a:r>
              <a:rPr lang="it-IT" altLang="it-IT" sz="1600">
                <a:latin typeface="Tahoma" panose="020B0604030504040204" pitchFamily="34" charset="0"/>
              </a:rPr>
              <a:t>È dunque necessario indicare ai soggetti cui è rivolta la domanda, i criteri da rispettare nel rispondere, in modo da rendere possibile al valutatore la predefinizione dei criteri di adeguatezza delle risposte e quindi la definizione dei criteri di misura dei risultati.</a:t>
            </a:r>
          </a:p>
        </p:txBody>
      </p:sp>
      <p:sp>
        <p:nvSpPr>
          <p:cNvPr id="178183" name="Text Box 7">
            <a:extLst>
              <a:ext uri="{FF2B5EF4-FFF2-40B4-BE49-F238E27FC236}">
                <a16:creationId xmlns:a16="http://schemas.microsoft.com/office/drawing/2014/main" id="{1A94519C-8E31-4FD4-A178-47A94A578713}"/>
              </a:ext>
            </a:extLst>
          </p:cNvPr>
          <p:cNvSpPr txBox="1">
            <a:spLocks noChangeArrowheads="1"/>
          </p:cNvSpPr>
          <p:nvPr/>
        </p:nvSpPr>
        <p:spPr bwMode="auto">
          <a:xfrm>
            <a:off x="76200" y="958850"/>
            <a:ext cx="39624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Le prove aperte e semistrutturate</a:t>
            </a:r>
          </a:p>
        </p:txBody>
      </p:sp>
      <p:sp>
        <p:nvSpPr>
          <p:cNvPr id="178187" name="Rectangle 11">
            <a:extLst>
              <a:ext uri="{FF2B5EF4-FFF2-40B4-BE49-F238E27FC236}">
                <a16:creationId xmlns:a16="http://schemas.microsoft.com/office/drawing/2014/main" id="{5DE23B54-3DCF-44A1-91CB-ECF59E49E2E1}"/>
              </a:ext>
            </a:extLst>
          </p:cNvPr>
          <p:cNvSpPr>
            <a:spLocks noChangeArrowheads="1"/>
          </p:cNvSpPr>
          <p:nvPr/>
        </p:nvSpPr>
        <p:spPr bwMode="auto">
          <a:xfrm>
            <a:off x="1295400" y="1828800"/>
            <a:ext cx="1657350" cy="366713"/>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it-IT" altLang="it-IT" sz="1800" b="1"/>
              <a:t>Prove aperte</a:t>
            </a:r>
          </a:p>
        </p:txBody>
      </p:sp>
      <p:sp>
        <p:nvSpPr>
          <p:cNvPr id="178188" name="Rectangle 12">
            <a:extLst>
              <a:ext uri="{FF2B5EF4-FFF2-40B4-BE49-F238E27FC236}">
                <a16:creationId xmlns:a16="http://schemas.microsoft.com/office/drawing/2014/main" id="{5629C574-3EA3-4BD4-9687-6C891A682851}"/>
              </a:ext>
            </a:extLst>
          </p:cNvPr>
          <p:cNvSpPr>
            <a:spLocks noChangeArrowheads="1"/>
          </p:cNvSpPr>
          <p:nvPr/>
        </p:nvSpPr>
        <p:spPr bwMode="auto">
          <a:xfrm>
            <a:off x="685800" y="2438400"/>
            <a:ext cx="3033713" cy="70326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it-IT" altLang="it-IT" sz="1600"/>
              <a:t>Orali: interrogazioni e colloqui</a:t>
            </a:r>
          </a:p>
          <a:p>
            <a:pPr eaLnBrk="0" hangingPunct="0">
              <a:spcBef>
                <a:spcPct val="50000"/>
              </a:spcBef>
            </a:pPr>
            <a:r>
              <a:rPr lang="it-IT" altLang="it-IT" sz="1600"/>
              <a:t>Scritte: tema, relazioni, ricerche</a:t>
            </a:r>
          </a:p>
        </p:txBody>
      </p:sp>
      <p:sp>
        <p:nvSpPr>
          <p:cNvPr id="178189" name="Rectangle 13">
            <a:extLst>
              <a:ext uri="{FF2B5EF4-FFF2-40B4-BE49-F238E27FC236}">
                <a16:creationId xmlns:a16="http://schemas.microsoft.com/office/drawing/2014/main" id="{E12E972A-3550-45D5-9EAC-DB30153A1A98}"/>
              </a:ext>
            </a:extLst>
          </p:cNvPr>
          <p:cNvSpPr>
            <a:spLocks noChangeArrowheads="1"/>
          </p:cNvSpPr>
          <p:nvPr/>
        </p:nvSpPr>
        <p:spPr bwMode="auto">
          <a:xfrm>
            <a:off x="952500" y="3786188"/>
            <a:ext cx="2709863" cy="366712"/>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800" b="1"/>
              <a:t>Prove semistrutturate</a:t>
            </a:r>
          </a:p>
        </p:txBody>
      </p:sp>
      <p:sp>
        <p:nvSpPr>
          <p:cNvPr id="178190" name="Rectangle 14">
            <a:extLst>
              <a:ext uri="{FF2B5EF4-FFF2-40B4-BE49-F238E27FC236}">
                <a16:creationId xmlns:a16="http://schemas.microsoft.com/office/drawing/2014/main" id="{C51A7ECE-BDA8-4048-8196-1785873B94F4}"/>
              </a:ext>
            </a:extLst>
          </p:cNvPr>
          <p:cNvSpPr>
            <a:spLocks noChangeArrowheads="1"/>
          </p:cNvSpPr>
          <p:nvPr/>
        </p:nvSpPr>
        <p:spPr bwMode="auto">
          <a:xfrm>
            <a:off x="685800" y="4392613"/>
            <a:ext cx="3187700" cy="1436687"/>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it-IT" altLang="it-IT" sz="1600"/>
              <a:t>Prove pratiche su tema prefissato</a:t>
            </a:r>
          </a:p>
          <a:p>
            <a:pPr eaLnBrk="0" hangingPunct="0">
              <a:spcBef>
                <a:spcPct val="50000"/>
              </a:spcBef>
            </a:pPr>
            <a:r>
              <a:rPr lang="it-IT" altLang="it-IT" sz="1600"/>
              <a:t>Riassunti</a:t>
            </a:r>
          </a:p>
          <a:p>
            <a:pPr eaLnBrk="0" hangingPunct="0">
              <a:spcBef>
                <a:spcPct val="50000"/>
              </a:spcBef>
            </a:pPr>
            <a:r>
              <a:rPr lang="it-IT" altLang="it-IT" sz="1600"/>
              <a:t>Saggi</a:t>
            </a:r>
          </a:p>
          <a:p>
            <a:pPr eaLnBrk="0" hangingPunct="0">
              <a:spcBef>
                <a:spcPct val="50000"/>
              </a:spcBef>
            </a:pPr>
            <a:r>
              <a:rPr lang="it-IT" altLang="it-IT" sz="1600"/>
              <a:t>Colloqui semistrutturati</a:t>
            </a:r>
          </a:p>
        </p:txBody>
      </p:sp>
      <p:sp>
        <p:nvSpPr>
          <p:cNvPr id="2" name="Titolo 1">
            <a:extLst>
              <a:ext uri="{FF2B5EF4-FFF2-40B4-BE49-F238E27FC236}">
                <a16:creationId xmlns:a16="http://schemas.microsoft.com/office/drawing/2014/main" id="{960358D8-67FA-4E03-8B0E-75E119068B19}"/>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28625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4B805C92-7DAD-4064-B653-EB905750DBBC}"/>
              </a:ext>
            </a:extLst>
          </p:cNvPr>
          <p:cNvSpPr>
            <a:spLocks noChangeArrowheads="1"/>
          </p:cNvSpPr>
          <p:nvPr/>
        </p:nvSpPr>
        <p:spPr bwMode="auto">
          <a:xfrm>
            <a:off x="4572000" y="1925638"/>
            <a:ext cx="4267200" cy="363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2400">
                <a:solidFill>
                  <a:schemeClr val="tx1"/>
                </a:solidFill>
                <a:latin typeface="Times New Roman" panose="02020603050405020304" pitchFamily="18" charset="0"/>
              </a:defRPr>
            </a:lvl1pPr>
            <a:lvl2pPr marL="1022350" indent="-457200" algn="l" eaLnBrk="0" hangingPunct="0">
              <a:defRPr sz="2400">
                <a:solidFill>
                  <a:schemeClr val="tx1"/>
                </a:solidFill>
                <a:latin typeface="Times New Roman" panose="02020603050405020304" pitchFamily="18" charset="0"/>
              </a:defRPr>
            </a:lvl2pPr>
            <a:lvl3pPr marL="1670050" indent="-457200" algn="l" eaLnBrk="0" hangingPunct="0">
              <a:defRPr sz="2400">
                <a:solidFill>
                  <a:schemeClr val="tx1"/>
                </a:solidFill>
                <a:latin typeface="Times New Roman" panose="02020603050405020304" pitchFamily="18" charset="0"/>
              </a:defRPr>
            </a:lvl3pPr>
            <a:lvl4pPr marL="2317750" indent="-457200" algn="l" eaLnBrk="0" hangingPunct="0">
              <a:defRPr sz="2400">
                <a:solidFill>
                  <a:schemeClr val="tx1"/>
                </a:solidFill>
                <a:latin typeface="Times New Roman" panose="02020603050405020304" pitchFamily="18" charset="0"/>
              </a:defRPr>
            </a:lvl4pPr>
            <a:lvl5pPr marL="2965450" indent="-457200" algn="l" eaLnBrk="0" hangingPunct="0">
              <a:defRPr sz="2400">
                <a:solidFill>
                  <a:schemeClr val="tx1"/>
                </a:solidFill>
                <a:latin typeface="Times New Roman" panose="02020603050405020304" pitchFamily="18" charset="0"/>
              </a:defRPr>
            </a:lvl5pPr>
            <a:lvl6pPr marL="3422650" indent="-457200" eaLnBrk="0" fontAlgn="base" hangingPunct="0">
              <a:spcBef>
                <a:spcPct val="0"/>
              </a:spcBef>
              <a:spcAft>
                <a:spcPct val="0"/>
              </a:spcAft>
              <a:defRPr sz="2400">
                <a:solidFill>
                  <a:schemeClr val="tx1"/>
                </a:solidFill>
                <a:latin typeface="Times New Roman" panose="02020603050405020304" pitchFamily="18" charset="0"/>
              </a:defRPr>
            </a:lvl6pPr>
            <a:lvl7pPr marL="3879850" indent="-457200" eaLnBrk="0" fontAlgn="base" hangingPunct="0">
              <a:spcBef>
                <a:spcPct val="0"/>
              </a:spcBef>
              <a:spcAft>
                <a:spcPct val="0"/>
              </a:spcAft>
              <a:defRPr sz="2400">
                <a:solidFill>
                  <a:schemeClr val="tx1"/>
                </a:solidFill>
                <a:latin typeface="Times New Roman" panose="02020603050405020304" pitchFamily="18" charset="0"/>
              </a:defRPr>
            </a:lvl7pPr>
            <a:lvl8pPr marL="4337050" indent="-457200" eaLnBrk="0" fontAlgn="base" hangingPunct="0">
              <a:spcBef>
                <a:spcPct val="0"/>
              </a:spcBef>
              <a:spcAft>
                <a:spcPct val="0"/>
              </a:spcAft>
              <a:defRPr sz="2400">
                <a:solidFill>
                  <a:schemeClr val="tx1"/>
                </a:solidFill>
                <a:latin typeface="Times New Roman" panose="02020603050405020304" pitchFamily="18" charset="0"/>
              </a:defRPr>
            </a:lvl8pPr>
            <a:lvl9pPr marL="479425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sz="1600">
                <a:latin typeface="Tahoma" panose="020B0604030504040204" pitchFamily="34" charset="0"/>
              </a:rPr>
              <a:t>Il </a:t>
            </a:r>
            <a:r>
              <a:rPr lang="it-IT" altLang="it-IT" sz="1600" b="1">
                <a:latin typeface="Tahoma" panose="020B0604030504040204" pitchFamily="34" charset="0"/>
              </a:rPr>
              <a:t>colloquio orale</a:t>
            </a:r>
            <a:r>
              <a:rPr lang="it-IT" altLang="it-IT" sz="1600">
                <a:latin typeface="Tahoma" panose="020B0604030504040204" pitchFamily="34" charset="0"/>
              </a:rPr>
              <a:t> si può considerare la forma più diffusa di verifica degli apprendimenti, delle conoscenze e delle competenze a livello scolastico ed extrascolastico.</a:t>
            </a:r>
          </a:p>
          <a:p>
            <a:pPr>
              <a:spcBef>
                <a:spcPct val="50000"/>
              </a:spcBef>
            </a:pPr>
            <a:r>
              <a:rPr lang="it-IT" altLang="it-IT" sz="1600">
                <a:latin typeface="Tahoma" panose="020B0604030504040204" pitchFamily="34" charset="0"/>
              </a:rPr>
              <a:t>Gli scopi principali per cui si ricorre al colloquio orale sono i seguenti:</a:t>
            </a:r>
          </a:p>
          <a:p>
            <a:pPr>
              <a:spcBef>
                <a:spcPct val="50000"/>
              </a:spcBef>
              <a:buFontTx/>
              <a:buChar char="•"/>
            </a:pPr>
            <a:r>
              <a:rPr lang="it-IT" altLang="it-IT" sz="1600">
                <a:latin typeface="Tahoma" panose="020B0604030504040204" pitchFamily="34" charset="0"/>
              </a:rPr>
              <a:t> Valutare le competenze dell’interlocutore su una data questione in una conversazione faccia a faccia.</a:t>
            </a:r>
          </a:p>
          <a:p>
            <a:pPr>
              <a:spcBef>
                <a:spcPct val="50000"/>
              </a:spcBef>
              <a:buFontTx/>
              <a:buChar char="•"/>
            </a:pPr>
            <a:r>
              <a:rPr lang="it-IT" altLang="it-IT" sz="1600">
                <a:latin typeface="Tahoma" panose="020B0604030504040204" pitchFamily="34" charset="0"/>
              </a:rPr>
              <a:t> Conoscere le strategie o i processi mentali attivati dall’interlocutore per l’analisi e la soluzione dei problemi proposti.</a:t>
            </a:r>
          </a:p>
        </p:txBody>
      </p:sp>
      <p:sp>
        <p:nvSpPr>
          <p:cNvPr id="189443" name="Text Box 3">
            <a:extLst>
              <a:ext uri="{FF2B5EF4-FFF2-40B4-BE49-F238E27FC236}">
                <a16:creationId xmlns:a16="http://schemas.microsoft.com/office/drawing/2014/main" id="{CABAC5AC-960A-45C7-940F-270F6D8FCE62}"/>
              </a:ext>
            </a:extLst>
          </p:cNvPr>
          <p:cNvSpPr txBox="1">
            <a:spLocks noChangeArrowheads="1"/>
          </p:cNvSpPr>
          <p:nvPr/>
        </p:nvSpPr>
        <p:spPr bwMode="auto">
          <a:xfrm>
            <a:off x="539552" y="1050925"/>
            <a:ext cx="39624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Le prove aperte e semistrutturate</a:t>
            </a:r>
          </a:p>
        </p:txBody>
      </p:sp>
      <p:pic>
        <p:nvPicPr>
          <p:cNvPr id="189445" name="Picture 5" descr="73019">
            <a:extLst>
              <a:ext uri="{FF2B5EF4-FFF2-40B4-BE49-F238E27FC236}">
                <a16:creationId xmlns:a16="http://schemas.microsoft.com/office/drawing/2014/main" id="{7795B761-7B1D-4039-97FB-D247C80DA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834"/>
          <a:stretch>
            <a:fillRect/>
          </a:stretch>
        </p:blipFill>
        <p:spPr bwMode="auto">
          <a:xfrm>
            <a:off x="685800" y="1755775"/>
            <a:ext cx="3224213" cy="4111625"/>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E104C1E3-4F82-4076-907F-D881ADE3FE5C}"/>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478829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E548CAFF-E849-4B86-A97F-49196BA75477}"/>
              </a:ext>
            </a:extLst>
          </p:cNvPr>
          <p:cNvSpPr>
            <a:spLocks noChangeArrowheads="1"/>
          </p:cNvSpPr>
          <p:nvPr/>
        </p:nvSpPr>
        <p:spPr bwMode="auto">
          <a:xfrm>
            <a:off x="4876800" y="1981200"/>
            <a:ext cx="3733800"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2400">
                <a:solidFill>
                  <a:schemeClr val="tx1"/>
                </a:solidFill>
                <a:latin typeface="Times New Roman" panose="02020603050405020304" pitchFamily="18" charset="0"/>
              </a:defRPr>
            </a:lvl1pPr>
            <a:lvl2pPr marL="1022350" indent="-457200" algn="l" eaLnBrk="0" hangingPunct="0">
              <a:defRPr sz="2400">
                <a:solidFill>
                  <a:schemeClr val="tx1"/>
                </a:solidFill>
                <a:latin typeface="Times New Roman" panose="02020603050405020304" pitchFamily="18" charset="0"/>
              </a:defRPr>
            </a:lvl2pPr>
            <a:lvl3pPr marL="1670050" indent="-457200" algn="l" eaLnBrk="0" hangingPunct="0">
              <a:defRPr sz="2400">
                <a:solidFill>
                  <a:schemeClr val="tx1"/>
                </a:solidFill>
                <a:latin typeface="Times New Roman" panose="02020603050405020304" pitchFamily="18" charset="0"/>
              </a:defRPr>
            </a:lvl3pPr>
            <a:lvl4pPr marL="2317750" indent="-457200" algn="l" eaLnBrk="0" hangingPunct="0">
              <a:defRPr sz="2400">
                <a:solidFill>
                  <a:schemeClr val="tx1"/>
                </a:solidFill>
                <a:latin typeface="Times New Roman" panose="02020603050405020304" pitchFamily="18" charset="0"/>
              </a:defRPr>
            </a:lvl4pPr>
            <a:lvl5pPr marL="2965450" indent="-457200" algn="l" eaLnBrk="0" hangingPunct="0">
              <a:defRPr sz="2400">
                <a:solidFill>
                  <a:schemeClr val="tx1"/>
                </a:solidFill>
                <a:latin typeface="Times New Roman" panose="02020603050405020304" pitchFamily="18" charset="0"/>
              </a:defRPr>
            </a:lvl5pPr>
            <a:lvl6pPr marL="3422650" indent="-457200" eaLnBrk="0" fontAlgn="base" hangingPunct="0">
              <a:spcBef>
                <a:spcPct val="0"/>
              </a:spcBef>
              <a:spcAft>
                <a:spcPct val="0"/>
              </a:spcAft>
              <a:defRPr sz="2400">
                <a:solidFill>
                  <a:schemeClr val="tx1"/>
                </a:solidFill>
                <a:latin typeface="Times New Roman" panose="02020603050405020304" pitchFamily="18" charset="0"/>
              </a:defRPr>
            </a:lvl6pPr>
            <a:lvl7pPr marL="3879850" indent="-457200" eaLnBrk="0" fontAlgn="base" hangingPunct="0">
              <a:spcBef>
                <a:spcPct val="0"/>
              </a:spcBef>
              <a:spcAft>
                <a:spcPct val="0"/>
              </a:spcAft>
              <a:defRPr sz="2400">
                <a:solidFill>
                  <a:schemeClr val="tx1"/>
                </a:solidFill>
                <a:latin typeface="Times New Roman" panose="02020603050405020304" pitchFamily="18" charset="0"/>
              </a:defRPr>
            </a:lvl7pPr>
            <a:lvl8pPr marL="4337050" indent="-457200" eaLnBrk="0" fontAlgn="base" hangingPunct="0">
              <a:spcBef>
                <a:spcPct val="0"/>
              </a:spcBef>
              <a:spcAft>
                <a:spcPct val="0"/>
              </a:spcAft>
              <a:defRPr sz="2400">
                <a:solidFill>
                  <a:schemeClr val="tx1"/>
                </a:solidFill>
                <a:latin typeface="Times New Roman" panose="02020603050405020304" pitchFamily="18" charset="0"/>
              </a:defRPr>
            </a:lvl8pPr>
            <a:lvl9pPr marL="479425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sz="1600">
                <a:latin typeface="Tahoma" panose="020B0604030504040204" pitchFamily="34" charset="0"/>
              </a:rPr>
              <a:t>Per poter utilizzare i risultati di un colloquio è necessario fare in modo di garantire  la validità e l’attendibilità delle informazioni raccolte e controllare in particolare la soggettività del valutatore.</a:t>
            </a:r>
          </a:p>
          <a:p>
            <a:pPr>
              <a:spcBef>
                <a:spcPct val="50000"/>
              </a:spcBef>
            </a:pPr>
            <a:r>
              <a:rPr lang="it-IT" altLang="it-IT" sz="1600">
                <a:latin typeface="Tahoma" panose="020B0604030504040204" pitchFamily="34" charset="0"/>
              </a:rPr>
              <a:t>Affinchè le informazioni raccolte nel corso di un colloquio siano il più possibile valide e attendibili è necessario adottare alcune </a:t>
            </a:r>
            <a:r>
              <a:rPr lang="it-IT" altLang="it-IT" sz="1600" u="sng">
                <a:solidFill>
                  <a:srgbClr val="3333FF"/>
                </a:solidFill>
                <a:latin typeface="Tahoma" panose="020B0604030504040204" pitchFamily="34" charset="0"/>
              </a:rPr>
              <a:t>cautele metodologiche</a:t>
            </a:r>
            <a:r>
              <a:rPr lang="it-IT" altLang="it-IT" sz="1600">
                <a:latin typeface="Tahoma" panose="020B0604030504040204" pitchFamily="34" charset="0"/>
              </a:rPr>
              <a:t>  al momento della rilevazione.</a:t>
            </a:r>
          </a:p>
        </p:txBody>
      </p:sp>
      <p:sp>
        <p:nvSpPr>
          <p:cNvPr id="190467" name="Text Box 3">
            <a:extLst>
              <a:ext uri="{FF2B5EF4-FFF2-40B4-BE49-F238E27FC236}">
                <a16:creationId xmlns:a16="http://schemas.microsoft.com/office/drawing/2014/main" id="{DA8E0934-5154-4531-B0C3-843C07EF8D57}"/>
              </a:ext>
            </a:extLst>
          </p:cNvPr>
          <p:cNvSpPr txBox="1">
            <a:spLocks noChangeArrowheads="1"/>
          </p:cNvSpPr>
          <p:nvPr/>
        </p:nvSpPr>
        <p:spPr bwMode="auto">
          <a:xfrm>
            <a:off x="539552" y="1049337"/>
            <a:ext cx="39624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Le prove aperte e semistrutturate</a:t>
            </a:r>
          </a:p>
        </p:txBody>
      </p:sp>
      <p:pic>
        <p:nvPicPr>
          <p:cNvPr id="190469" name="Picture 5" descr="73018">
            <a:extLst>
              <a:ext uri="{FF2B5EF4-FFF2-40B4-BE49-F238E27FC236}">
                <a16:creationId xmlns:a16="http://schemas.microsoft.com/office/drawing/2014/main" id="{AE5CA410-326B-4305-AB33-2BD0B0276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2978150" cy="40767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86972836-F6B6-4935-BE96-7E505808C243}"/>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968621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2B9F17B6-9DFD-4614-9A6B-6AFEE3C263E4}"/>
              </a:ext>
            </a:extLst>
          </p:cNvPr>
          <p:cNvSpPr>
            <a:spLocks noChangeArrowheads="1"/>
          </p:cNvSpPr>
          <p:nvPr/>
        </p:nvSpPr>
        <p:spPr bwMode="auto">
          <a:xfrm>
            <a:off x="2514600" y="2836863"/>
            <a:ext cx="6248400"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eaLnBrk="0" hangingPunct="0">
              <a:defRPr sz="2400">
                <a:solidFill>
                  <a:schemeClr val="tx1"/>
                </a:solidFill>
                <a:latin typeface="Times New Roman" panose="02020603050405020304" pitchFamily="18" charset="0"/>
              </a:defRPr>
            </a:lvl1pPr>
            <a:lvl2pPr marL="1022350" indent="-457200" algn="l" eaLnBrk="0" hangingPunct="0">
              <a:defRPr sz="2400">
                <a:solidFill>
                  <a:schemeClr val="tx1"/>
                </a:solidFill>
                <a:latin typeface="Times New Roman" panose="02020603050405020304" pitchFamily="18" charset="0"/>
              </a:defRPr>
            </a:lvl2pPr>
            <a:lvl3pPr marL="1670050" indent="-457200" algn="l" eaLnBrk="0" hangingPunct="0">
              <a:defRPr sz="2400">
                <a:solidFill>
                  <a:schemeClr val="tx1"/>
                </a:solidFill>
                <a:latin typeface="Times New Roman" panose="02020603050405020304" pitchFamily="18" charset="0"/>
              </a:defRPr>
            </a:lvl3pPr>
            <a:lvl4pPr marL="2317750" indent="-457200" algn="l" eaLnBrk="0" hangingPunct="0">
              <a:defRPr sz="2400">
                <a:solidFill>
                  <a:schemeClr val="tx1"/>
                </a:solidFill>
                <a:latin typeface="Times New Roman" panose="02020603050405020304" pitchFamily="18" charset="0"/>
              </a:defRPr>
            </a:lvl4pPr>
            <a:lvl5pPr marL="2965450" indent="-457200" algn="l" eaLnBrk="0" hangingPunct="0">
              <a:defRPr sz="2400">
                <a:solidFill>
                  <a:schemeClr val="tx1"/>
                </a:solidFill>
                <a:latin typeface="Times New Roman" panose="02020603050405020304" pitchFamily="18" charset="0"/>
              </a:defRPr>
            </a:lvl5pPr>
            <a:lvl6pPr marL="3422650" indent="-457200" eaLnBrk="0" fontAlgn="base" hangingPunct="0">
              <a:spcBef>
                <a:spcPct val="0"/>
              </a:spcBef>
              <a:spcAft>
                <a:spcPct val="0"/>
              </a:spcAft>
              <a:defRPr sz="2400">
                <a:solidFill>
                  <a:schemeClr val="tx1"/>
                </a:solidFill>
                <a:latin typeface="Times New Roman" panose="02020603050405020304" pitchFamily="18" charset="0"/>
              </a:defRPr>
            </a:lvl6pPr>
            <a:lvl7pPr marL="3879850" indent="-457200" eaLnBrk="0" fontAlgn="base" hangingPunct="0">
              <a:spcBef>
                <a:spcPct val="0"/>
              </a:spcBef>
              <a:spcAft>
                <a:spcPct val="0"/>
              </a:spcAft>
              <a:defRPr sz="2400">
                <a:solidFill>
                  <a:schemeClr val="tx1"/>
                </a:solidFill>
                <a:latin typeface="Times New Roman" panose="02020603050405020304" pitchFamily="18" charset="0"/>
              </a:defRPr>
            </a:lvl7pPr>
            <a:lvl8pPr marL="4337050" indent="-457200" eaLnBrk="0" fontAlgn="base" hangingPunct="0">
              <a:spcBef>
                <a:spcPct val="0"/>
              </a:spcBef>
              <a:spcAft>
                <a:spcPct val="0"/>
              </a:spcAft>
              <a:defRPr sz="2400">
                <a:solidFill>
                  <a:schemeClr val="tx1"/>
                </a:solidFill>
                <a:latin typeface="Times New Roman" panose="02020603050405020304" pitchFamily="18" charset="0"/>
              </a:defRPr>
            </a:lvl8pPr>
            <a:lvl9pPr marL="479425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FontTx/>
              <a:buAutoNum type="arabicPeriod"/>
            </a:pPr>
            <a:r>
              <a:rPr lang="it-IT" altLang="it-IT" sz="1400">
                <a:latin typeface="Tahoma" panose="020B0604030504040204" pitchFamily="34" charset="0"/>
              </a:rPr>
              <a:t>Si valutano contemporaneamente la consocenza/competenza di un argomento e la capacità di esporlo.</a:t>
            </a:r>
          </a:p>
          <a:p>
            <a:pPr>
              <a:spcBef>
                <a:spcPct val="50000"/>
              </a:spcBef>
              <a:buFontTx/>
              <a:buAutoNum type="arabicPeriod"/>
            </a:pPr>
            <a:r>
              <a:rPr lang="it-IT" altLang="it-IT" sz="1400">
                <a:latin typeface="Tahoma" panose="020B0604030504040204" pitchFamily="34" charset="0"/>
              </a:rPr>
              <a:t>La libertà di espressione dei soggetti può essere limitata ed è possibile rilevare solo il prodotto e non il processo dell’apprendimento.</a:t>
            </a:r>
          </a:p>
          <a:p>
            <a:pPr>
              <a:spcBef>
                <a:spcPct val="50000"/>
              </a:spcBef>
              <a:buFontTx/>
              <a:buAutoNum type="arabicPeriod"/>
            </a:pPr>
            <a:r>
              <a:rPr lang="it-IT" altLang="it-IT" sz="1400">
                <a:latin typeface="Tahoma" panose="020B0604030504040204" pitchFamily="34" charset="0"/>
              </a:rPr>
              <a:t>La formulazione delle domande, molto spesso estemporanea non risulta sempre chiara e alcune volte è suggestionante.</a:t>
            </a:r>
          </a:p>
          <a:p>
            <a:pPr>
              <a:spcBef>
                <a:spcPct val="50000"/>
              </a:spcBef>
              <a:buFontTx/>
              <a:buAutoNum type="arabicPeriod"/>
            </a:pPr>
            <a:r>
              <a:rPr lang="it-IT" altLang="it-IT" sz="1400">
                <a:latin typeface="Tahoma" panose="020B0604030504040204" pitchFamily="34" charset="0"/>
              </a:rPr>
              <a:t>La progettazione di queste prove (es. scelta delle domande) richiede un tempo eccessivo.</a:t>
            </a:r>
          </a:p>
        </p:txBody>
      </p:sp>
      <p:sp>
        <p:nvSpPr>
          <p:cNvPr id="191491" name="Text Box 3">
            <a:extLst>
              <a:ext uri="{FF2B5EF4-FFF2-40B4-BE49-F238E27FC236}">
                <a16:creationId xmlns:a16="http://schemas.microsoft.com/office/drawing/2014/main" id="{931F4EA9-33D8-42CC-AF71-BFDF9D63B6A9}"/>
              </a:ext>
            </a:extLst>
          </p:cNvPr>
          <p:cNvSpPr txBox="1">
            <a:spLocks noChangeArrowheads="1"/>
          </p:cNvSpPr>
          <p:nvPr/>
        </p:nvSpPr>
        <p:spPr bwMode="auto">
          <a:xfrm>
            <a:off x="533400" y="1063625"/>
            <a:ext cx="39624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Le prove aperte e semistrutturate</a:t>
            </a:r>
          </a:p>
        </p:txBody>
      </p:sp>
      <p:sp>
        <p:nvSpPr>
          <p:cNvPr id="191493" name="Text Box 5">
            <a:extLst>
              <a:ext uri="{FF2B5EF4-FFF2-40B4-BE49-F238E27FC236}">
                <a16:creationId xmlns:a16="http://schemas.microsoft.com/office/drawing/2014/main" id="{F04D0F31-E708-4D7A-BE4A-1C67B3F8D46F}"/>
              </a:ext>
            </a:extLst>
          </p:cNvPr>
          <p:cNvSpPr txBox="1">
            <a:spLocks noChangeArrowheads="1"/>
          </p:cNvSpPr>
          <p:nvPr/>
        </p:nvSpPr>
        <p:spPr bwMode="auto">
          <a:xfrm>
            <a:off x="533400" y="1600200"/>
            <a:ext cx="7759700" cy="58102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a:t>Quali sono, secondo la tua opinione i principali limiti del colloquio orale come prova di valutazione?</a:t>
            </a:r>
          </a:p>
        </p:txBody>
      </p:sp>
      <p:pic>
        <p:nvPicPr>
          <p:cNvPr id="191494" name="Picture 6" descr="73019">
            <a:extLst>
              <a:ext uri="{FF2B5EF4-FFF2-40B4-BE49-F238E27FC236}">
                <a16:creationId xmlns:a16="http://schemas.microsoft.com/office/drawing/2014/main" id="{189B2247-DD2F-4A30-BF65-06A8B5928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834"/>
          <a:stretch>
            <a:fillRect/>
          </a:stretch>
        </p:blipFill>
        <p:spPr bwMode="auto">
          <a:xfrm>
            <a:off x="609600" y="2743200"/>
            <a:ext cx="1673225" cy="2133600"/>
          </a:xfrm>
          <a:prstGeom prst="rect">
            <a:avLst/>
          </a:prstGeom>
          <a:noFill/>
          <a:extLst>
            <a:ext uri="{909E8E84-426E-40DD-AFC4-6F175D3DCCD1}">
              <a14:hiddenFill xmlns:a14="http://schemas.microsoft.com/office/drawing/2010/main">
                <a:solidFill>
                  <a:srgbClr val="FFFFFF"/>
                </a:solidFill>
              </a14:hiddenFill>
            </a:ext>
          </a:extLst>
        </p:spPr>
      </p:pic>
      <p:sp>
        <p:nvSpPr>
          <p:cNvPr id="191495" name="Text Box 7">
            <a:extLst>
              <a:ext uri="{FF2B5EF4-FFF2-40B4-BE49-F238E27FC236}">
                <a16:creationId xmlns:a16="http://schemas.microsoft.com/office/drawing/2014/main" id="{09A6BBCE-048C-4C89-A2FF-38B1A1F6111E}"/>
              </a:ext>
            </a:extLst>
          </p:cNvPr>
          <p:cNvSpPr txBox="1">
            <a:spLocks noChangeArrowheads="1"/>
          </p:cNvSpPr>
          <p:nvPr/>
        </p:nvSpPr>
        <p:spPr bwMode="auto">
          <a:xfrm>
            <a:off x="850900" y="5486400"/>
            <a:ext cx="7442200" cy="3365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a:t>Seleziona le risposte di tua scelta e fai clic su ‘Conferma’</a:t>
            </a:r>
          </a:p>
        </p:txBody>
      </p:sp>
      <p:sp>
        <p:nvSpPr>
          <p:cNvPr id="2" name="Titolo 1">
            <a:extLst>
              <a:ext uri="{FF2B5EF4-FFF2-40B4-BE49-F238E27FC236}">
                <a16:creationId xmlns:a16="http://schemas.microsoft.com/office/drawing/2014/main" id="{9CB81980-D311-4928-B267-A61FDC4AC2F2}"/>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09619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F9409CA4-0E3B-49A0-A228-578D9BC6772E}"/>
              </a:ext>
            </a:extLst>
          </p:cNvPr>
          <p:cNvSpPr>
            <a:spLocks noChangeArrowheads="1"/>
          </p:cNvSpPr>
          <p:nvPr/>
        </p:nvSpPr>
        <p:spPr bwMode="auto">
          <a:xfrm>
            <a:off x="4724400" y="1666875"/>
            <a:ext cx="38862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2400">
                <a:solidFill>
                  <a:schemeClr val="tx1"/>
                </a:solidFill>
                <a:latin typeface="Times New Roman" panose="02020603050405020304" pitchFamily="18" charset="0"/>
              </a:defRPr>
            </a:lvl1pPr>
            <a:lvl2pPr marL="1022350" indent="-457200" algn="l" eaLnBrk="0" hangingPunct="0">
              <a:defRPr sz="2400">
                <a:solidFill>
                  <a:schemeClr val="tx1"/>
                </a:solidFill>
                <a:latin typeface="Times New Roman" panose="02020603050405020304" pitchFamily="18" charset="0"/>
              </a:defRPr>
            </a:lvl2pPr>
            <a:lvl3pPr marL="1670050" indent="-457200" algn="l" eaLnBrk="0" hangingPunct="0">
              <a:defRPr sz="2400">
                <a:solidFill>
                  <a:schemeClr val="tx1"/>
                </a:solidFill>
                <a:latin typeface="Times New Roman" panose="02020603050405020304" pitchFamily="18" charset="0"/>
              </a:defRPr>
            </a:lvl3pPr>
            <a:lvl4pPr marL="2317750" indent="-457200" algn="l" eaLnBrk="0" hangingPunct="0">
              <a:defRPr sz="2400">
                <a:solidFill>
                  <a:schemeClr val="tx1"/>
                </a:solidFill>
                <a:latin typeface="Times New Roman" panose="02020603050405020304" pitchFamily="18" charset="0"/>
              </a:defRPr>
            </a:lvl4pPr>
            <a:lvl5pPr marL="2965450" indent="-457200" algn="l" eaLnBrk="0" hangingPunct="0">
              <a:defRPr sz="2400">
                <a:solidFill>
                  <a:schemeClr val="tx1"/>
                </a:solidFill>
                <a:latin typeface="Times New Roman" panose="02020603050405020304" pitchFamily="18" charset="0"/>
              </a:defRPr>
            </a:lvl5pPr>
            <a:lvl6pPr marL="3422650" indent="-457200" eaLnBrk="0" fontAlgn="base" hangingPunct="0">
              <a:spcBef>
                <a:spcPct val="0"/>
              </a:spcBef>
              <a:spcAft>
                <a:spcPct val="0"/>
              </a:spcAft>
              <a:defRPr sz="2400">
                <a:solidFill>
                  <a:schemeClr val="tx1"/>
                </a:solidFill>
                <a:latin typeface="Times New Roman" panose="02020603050405020304" pitchFamily="18" charset="0"/>
              </a:defRPr>
            </a:lvl6pPr>
            <a:lvl7pPr marL="3879850" indent="-457200" eaLnBrk="0" fontAlgn="base" hangingPunct="0">
              <a:spcBef>
                <a:spcPct val="0"/>
              </a:spcBef>
              <a:spcAft>
                <a:spcPct val="0"/>
              </a:spcAft>
              <a:defRPr sz="2400">
                <a:solidFill>
                  <a:schemeClr val="tx1"/>
                </a:solidFill>
                <a:latin typeface="Times New Roman" panose="02020603050405020304" pitchFamily="18" charset="0"/>
              </a:defRPr>
            </a:lvl7pPr>
            <a:lvl8pPr marL="4337050" indent="-457200" eaLnBrk="0" fontAlgn="base" hangingPunct="0">
              <a:spcBef>
                <a:spcPct val="0"/>
              </a:spcBef>
              <a:spcAft>
                <a:spcPct val="0"/>
              </a:spcAft>
              <a:defRPr sz="2400">
                <a:solidFill>
                  <a:schemeClr val="tx1"/>
                </a:solidFill>
                <a:latin typeface="Times New Roman" panose="02020603050405020304" pitchFamily="18" charset="0"/>
              </a:defRPr>
            </a:lvl8pPr>
            <a:lvl9pPr marL="479425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sz="1600">
                <a:latin typeface="Tahoma" panose="020B0604030504040204" pitchFamily="34" charset="0"/>
              </a:rPr>
              <a:t>Anche i temi, le relazioni, le tesine e i saggi brevi  rientrano tra le prove aperte e semistrutturate.</a:t>
            </a:r>
          </a:p>
          <a:p>
            <a:pPr>
              <a:spcBef>
                <a:spcPct val="50000"/>
              </a:spcBef>
            </a:pPr>
            <a:r>
              <a:rPr lang="it-IT" altLang="it-IT" sz="1600">
                <a:latin typeface="Tahoma" panose="020B0604030504040204" pitchFamily="34" charset="0"/>
              </a:rPr>
              <a:t>Queste prove di produzione scritta, come le prove orali rischiano di essere poco affidabili per l’imprecisione dello stimolo fornito.</a:t>
            </a:r>
          </a:p>
          <a:p>
            <a:pPr>
              <a:spcBef>
                <a:spcPct val="50000"/>
              </a:spcBef>
            </a:pPr>
            <a:r>
              <a:rPr lang="it-IT" altLang="it-IT" sz="1600">
                <a:latin typeface="Tahoma" panose="020B0604030504040204" pitchFamily="34" charset="0"/>
              </a:rPr>
              <a:t>Il soggetto esaminato si trova quasi sempre nella condizione di dover interpretare, in modo assolutamente soggettivo, lo stimolo presentato (la traccia) e altrettanto soggettivamente viene “misurato” il risultato.</a:t>
            </a:r>
          </a:p>
        </p:txBody>
      </p:sp>
      <p:sp>
        <p:nvSpPr>
          <p:cNvPr id="192515" name="Text Box 3">
            <a:extLst>
              <a:ext uri="{FF2B5EF4-FFF2-40B4-BE49-F238E27FC236}">
                <a16:creationId xmlns:a16="http://schemas.microsoft.com/office/drawing/2014/main" id="{9B406260-E558-4DA0-B004-341F7F5A101A}"/>
              </a:ext>
            </a:extLst>
          </p:cNvPr>
          <p:cNvSpPr txBox="1">
            <a:spLocks noChangeArrowheads="1"/>
          </p:cNvSpPr>
          <p:nvPr/>
        </p:nvSpPr>
        <p:spPr bwMode="auto">
          <a:xfrm>
            <a:off x="533400" y="1063625"/>
            <a:ext cx="39624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Le prove aperte e semistrutturate</a:t>
            </a:r>
          </a:p>
        </p:txBody>
      </p:sp>
      <p:pic>
        <p:nvPicPr>
          <p:cNvPr id="192516" name="Picture 4" descr="78013">
            <a:extLst>
              <a:ext uri="{FF2B5EF4-FFF2-40B4-BE49-F238E27FC236}">
                <a16:creationId xmlns:a16="http://schemas.microsoft.com/office/drawing/2014/main" id="{B9F98BA2-896B-4812-B025-F8208EC86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954" b="42207"/>
          <a:stretch>
            <a:fillRect/>
          </a:stretch>
        </p:blipFill>
        <p:spPr bwMode="auto">
          <a:xfrm>
            <a:off x="228600" y="2271713"/>
            <a:ext cx="4267200" cy="2681287"/>
          </a:xfrm>
          <a:prstGeom prst="rect">
            <a:avLst/>
          </a:prstGeom>
          <a:noFill/>
          <a:extLst>
            <a:ext uri="{909E8E84-426E-40DD-AFC4-6F175D3DCCD1}">
              <a14:hiddenFill xmlns:a14="http://schemas.microsoft.com/office/drawing/2010/main">
                <a:solidFill>
                  <a:srgbClr val="FFFFFF"/>
                </a:solidFill>
              </a14:hiddenFill>
            </a:ext>
          </a:extLst>
        </p:spPr>
      </p:pic>
      <p:sp>
        <p:nvSpPr>
          <p:cNvPr id="192517" name="Rectangle 5">
            <a:extLst>
              <a:ext uri="{FF2B5EF4-FFF2-40B4-BE49-F238E27FC236}">
                <a16:creationId xmlns:a16="http://schemas.microsoft.com/office/drawing/2014/main" id="{AC844961-0D2C-456E-A035-1B364005BE83}"/>
              </a:ext>
            </a:extLst>
          </p:cNvPr>
          <p:cNvSpPr>
            <a:spLocks noChangeArrowheads="1"/>
          </p:cNvSpPr>
          <p:nvPr/>
        </p:nvSpPr>
        <p:spPr bwMode="auto">
          <a:xfrm>
            <a:off x="381000" y="5334000"/>
            <a:ext cx="8382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it-IT" altLang="it-IT" sz="1600"/>
              <a:t>Rispetto alle prove orali le prove di produzione scritta offrono il vantaggio di poter ritornare sui dati e quindi di poter controllare l’affidabilità della valutazione.</a:t>
            </a:r>
          </a:p>
        </p:txBody>
      </p:sp>
      <p:sp>
        <p:nvSpPr>
          <p:cNvPr id="2" name="Titolo 1">
            <a:extLst>
              <a:ext uri="{FF2B5EF4-FFF2-40B4-BE49-F238E27FC236}">
                <a16:creationId xmlns:a16="http://schemas.microsoft.com/office/drawing/2014/main" id="{1A432E95-3B25-48BD-AF0F-2360841D1D69}"/>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101438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1ce996ad75a6a3f33d699d2c256f99499ab2c29"/>
</p:tagLst>
</file>

<file path=ppt/theme/theme1.xml><?xml version="1.0" encoding="utf-8"?>
<a:theme xmlns:a="http://schemas.openxmlformats.org/drawingml/2006/main" name="Presentazione vuota">
  <a:themeElements>
    <a:clrScheme name="">
      <a:dk1>
        <a:srgbClr val="000000"/>
      </a:dk1>
      <a:lt1>
        <a:srgbClr val="FFFFFF"/>
      </a:lt1>
      <a:dk2>
        <a:srgbClr val="000000"/>
      </a:dk2>
      <a:lt2>
        <a:srgbClr val="808080"/>
      </a:lt2>
      <a:accent1>
        <a:srgbClr val="BBE0E3"/>
      </a:accent1>
      <a:accent2>
        <a:srgbClr val="00396E"/>
      </a:accent2>
      <a:accent3>
        <a:srgbClr val="FFFFFF"/>
      </a:accent3>
      <a:accent4>
        <a:srgbClr val="000000"/>
      </a:accent4>
      <a:accent5>
        <a:srgbClr val="DAEDEF"/>
      </a:accent5>
      <a:accent6>
        <a:srgbClr val="003363"/>
      </a:accent6>
      <a:hlink>
        <a:srgbClr val="0086CF"/>
      </a:hlink>
      <a:folHlink>
        <a:srgbClr val="5DD1CF"/>
      </a:folHlink>
    </a:clrScheme>
    <a:fontScheme name="Presentazione vuota">
      <a:majorFont>
        <a:latin typeface="Verdana"/>
        <a:ea typeface="ヒラギノ角ゴ Pro W3"/>
        <a:cs typeface="ヒラギノ角ゴ Pro W3"/>
      </a:majorFont>
      <a:minorFont>
        <a:latin typeface="Verdana"/>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2121</TotalTime>
  <Words>2598</Words>
  <Application>Microsoft Office PowerPoint</Application>
  <PresentationFormat>Presentazione su schermo (4:3)</PresentationFormat>
  <Paragraphs>218</Paragraphs>
  <Slides>19</Slides>
  <Notes>19</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19</vt:i4>
      </vt:variant>
    </vt:vector>
  </HeadingPairs>
  <TitlesOfParts>
    <vt:vector size="28" baseType="lpstr">
      <vt:lpstr>Arial</vt:lpstr>
      <vt:lpstr>Franklin Gothic Book</vt:lpstr>
      <vt:lpstr>Franklin Gothic Medium</vt:lpstr>
      <vt:lpstr>Tahoma</vt:lpstr>
      <vt:lpstr>Times New Roman</vt:lpstr>
      <vt:lpstr>Verdana</vt:lpstr>
      <vt:lpstr>Wingdings</vt:lpstr>
      <vt:lpstr>ヒラギノ角ゴ Pro W3</vt:lpstr>
      <vt:lpstr>Presentazione vuota</vt:lpstr>
      <vt:lpstr>Pedagogia sperimentale  Pietro Lucisano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Fermenti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Unitelma Sapienza</dc:title>
  <dc:creator>Cristiana Pagnottelli</dc:creator>
  <cp:lastModifiedBy>pietro lucisano</cp:lastModifiedBy>
  <cp:revision>119</cp:revision>
  <cp:lastPrinted>2012-10-15T10:35:53Z</cp:lastPrinted>
  <dcterms:created xsi:type="dcterms:W3CDTF">2007-08-30T13:32:27Z</dcterms:created>
  <dcterms:modified xsi:type="dcterms:W3CDTF">2018-03-01T09:51:27Z</dcterms:modified>
</cp:coreProperties>
</file>