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81" r:id="rId6"/>
    <p:sldId id="261" r:id="rId7"/>
    <p:sldId id="262" r:id="rId8"/>
    <p:sldId id="263" r:id="rId9"/>
    <p:sldId id="264" r:id="rId10"/>
    <p:sldId id="282" r:id="rId11"/>
    <p:sldId id="265" r:id="rId12"/>
    <p:sldId id="28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4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55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47688"/>
            <a:ext cx="101409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48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3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990600" y="8842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04488" y="29289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71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433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382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80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903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74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12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68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138"/>
            <a:ext cx="5087938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735138"/>
            <a:ext cx="508952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43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86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56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40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09600"/>
            <a:ext cx="3584575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71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D8A6BE4-8B3E-40CC-86B7-4564B877DA10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2F2F2"/>
                </a:solidFill>
                <a:effectLst>
                  <a:outerShdw blurRad="38100" dist="38100" dir="2700000" algn="tl">
                    <a:srgbClr val="212123"/>
                  </a:outerShdw>
                </a:effectLst>
              </a:defRPr>
            </a:lvl1pPr>
          </a:lstStyle>
          <a:p>
            <a:fld id="{1440AE1F-B64A-405B-9288-5EA23BB176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669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/>
          <a:ea typeface="Trebuchet MS" pitchFamily="34" charset="0"/>
          <a:cs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/>
          <a:ea typeface="Trebuchet MS" pitchFamily="34" charset="0"/>
          <a:cs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/>
          <a:ea typeface="Trebuchet MS" pitchFamily="34" charset="0"/>
          <a:cs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03512" y="1196752"/>
            <a:ext cx="9073008" cy="28083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b="1" dirty="0" smtClean="0"/>
              <a:t>La funzione di mediazione della biblioteca e il servizio di </a:t>
            </a:r>
            <a:r>
              <a:rPr lang="it-IT" b="1" dirty="0" err="1" smtClean="0"/>
              <a:t>reference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95600" y="4797152"/>
            <a:ext cx="6400800" cy="1296144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Anna Galluzzi</a:t>
            </a:r>
          </a:p>
        </p:txBody>
      </p:sp>
    </p:spTree>
    <p:extLst>
      <p:ext uri="{BB962C8B-B14F-4D97-AF65-F5344CB8AC3E}">
        <p14:creationId xmlns:p14="http://schemas.microsoft.com/office/powerpoint/2010/main" val="1607431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/>
                </a:solidFill>
              </a:rPr>
              <a:t>Dai servizi informativi al </a:t>
            </a:r>
            <a:r>
              <a:rPr lang="it-IT" b="1" dirty="0" err="1">
                <a:solidFill>
                  <a:schemeClr val="accent1"/>
                </a:solidFill>
              </a:rPr>
              <a:t>reference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731963"/>
            <a:ext cx="9800823" cy="4514291"/>
          </a:xfrm>
        </p:spPr>
        <p:txBody>
          <a:bodyPr>
            <a:normAutofit/>
          </a:bodyPr>
          <a:lstStyle/>
          <a:p>
            <a:r>
              <a:rPr lang="it-IT" sz="2400" dirty="0">
                <a:effectLst/>
              </a:rPr>
              <a:t>Il servizio di </a:t>
            </a:r>
            <a:r>
              <a:rPr lang="it-IT" sz="2400" dirty="0" err="1">
                <a:effectLst/>
              </a:rPr>
              <a:t>reference</a:t>
            </a:r>
            <a:r>
              <a:rPr lang="it-IT" sz="2400" dirty="0">
                <a:effectLst/>
              </a:rPr>
              <a:t> costituisce un'evoluzione dei servizi di informazione bibliografica e di consultazione erogati tradizionalmente dalle biblioteche. </a:t>
            </a:r>
            <a:endParaRPr lang="it-IT" sz="2400" dirty="0" smtClean="0">
              <a:effectLst/>
            </a:endParaRPr>
          </a:p>
          <a:p>
            <a:r>
              <a:rPr lang="it-IT" sz="2400" dirty="0" smtClean="0"/>
              <a:t>L'insieme </a:t>
            </a:r>
            <a:r>
              <a:rPr lang="it-IT" sz="2400" dirty="0"/>
              <a:t>di attività chiamate </a:t>
            </a:r>
            <a:r>
              <a:rPr lang="it-IT" sz="2400" dirty="0" err="1"/>
              <a:t>reference</a:t>
            </a:r>
            <a:r>
              <a:rPr lang="it-IT" sz="2400" dirty="0"/>
              <a:t> service, infatti, rappresentano un'estensione concettuale e pratica della sola informazione bibliografica, includendo anche un'attività di informazione </a:t>
            </a:r>
            <a:r>
              <a:rPr lang="it-IT" sz="2400" i="1" dirty="0"/>
              <a:t>tout court</a:t>
            </a:r>
            <a:r>
              <a:rPr lang="it-IT" sz="2400" dirty="0"/>
              <a:t>, un'attività di consulenza ai lettori, un'attività di documentazione vera e propria.</a:t>
            </a:r>
          </a:p>
          <a:p>
            <a:pPr marL="3810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9895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10801200" cy="100811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Finalità e contenuti del servizio di </a:t>
            </a:r>
            <a:r>
              <a:rPr lang="it-IT" b="1" dirty="0" err="1" smtClean="0">
                <a:solidFill>
                  <a:schemeClr val="accent1"/>
                </a:solidFill>
              </a:rPr>
              <a:t>reference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1384" y="1412776"/>
            <a:ext cx="11305256" cy="5112568"/>
          </a:xfrm>
        </p:spPr>
        <p:txBody>
          <a:bodyPr>
            <a:noAutofit/>
          </a:bodyPr>
          <a:lstStyle/>
          <a:p>
            <a:r>
              <a:rPr lang="it-IT" sz="2800" dirty="0" smtClean="0"/>
              <a:t>L'attività informativa copre una vasta gamma di bisogni e persegue le seguenti </a:t>
            </a:r>
            <a:r>
              <a:rPr lang="it-IT" sz="2800" b="1" dirty="0" smtClean="0">
                <a:solidFill>
                  <a:schemeClr val="accent1"/>
                </a:solidFill>
              </a:rPr>
              <a:t>finalità</a:t>
            </a:r>
            <a:r>
              <a:rPr lang="it-IT" sz="2800" dirty="0" smtClean="0"/>
              <a:t>:  </a:t>
            </a:r>
          </a:p>
          <a:p>
            <a:pPr lvl="1"/>
            <a:r>
              <a:rPr lang="it-IT" sz="2400" dirty="0" smtClean="0"/>
              <a:t>una migliore e più completa utilizzazione del materiale documentario posseduto</a:t>
            </a:r>
          </a:p>
          <a:p>
            <a:pPr lvl="1"/>
            <a:r>
              <a:rPr lang="it-IT" sz="2400" dirty="0" smtClean="0"/>
              <a:t>offrire ad ogni lettore, qualunque sia il suo grado di preparazione generale e di conoscenza di quella singola biblioteca, equivalenti possibilità di servirsene secondo le sue necessità</a:t>
            </a:r>
          </a:p>
          <a:p>
            <a:pPr lvl="1"/>
            <a:r>
              <a:rPr lang="it-IT" sz="2400" dirty="0" smtClean="0"/>
              <a:t>favorire lo sviluppo negli utenti delle capacità di fruizione delle risorse che la biblioteca offre. </a:t>
            </a:r>
          </a:p>
          <a:p>
            <a:pPr lvl="1"/>
            <a:endParaRPr lang="it-IT" sz="2400" dirty="0" smtClean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44897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Finalità e contenuti del servizio di </a:t>
            </a:r>
            <a:r>
              <a:rPr lang="it-IT" b="1" dirty="0" err="1">
                <a:solidFill>
                  <a:schemeClr val="accent1"/>
                </a:solidFill>
              </a:rPr>
              <a:t>reference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Le informazioni fornite ai lettori sono fondamentalmente di </a:t>
            </a:r>
            <a:r>
              <a:rPr lang="it-IT" sz="2800" b="1" dirty="0">
                <a:solidFill>
                  <a:schemeClr val="accent1"/>
                </a:solidFill>
              </a:rPr>
              <a:t>tre tipi</a:t>
            </a:r>
            <a:r>
              <a:rPr lang="it-IT" sz="2800" dirty="0"/>
              <a:t>: </a:t>
            </a:r>
          </a:p>
          <a:p>
            <a:pPr lvl="1"/>
            <a:r>
              <a:rPr lang="it-IT" sz="2400" dirty="0">
                <a:effectLst/>
              </a:rPr>
              <a:t>indicazioni relative all'uso della biblioteca;</a:t>
            </a:r>
          </a:p>
          <a:p>
            <a:pPr lvl="1"/>
            <a:r>
              <a:rPr lang="it-IT" sz="2400" dirty="0">
                <a:effectLst/>
              </a:rPr>
              <a:t>consigli nella scelta delle letture</a:t>
            </a:r>
          </a:p>
          <a:p>
            <a:pPr lvl="1"/>
            <a:r>
              <a:rPr lang="it-IT" sz="2400" dirty="0">
                <a:effectLst/>
              </a:rPr>
              <a:t>notizie tratte dai documenti (libri, audiovisivi, carte geografiche ecc.) posseduti dalla biblioteca </a:t>
            </a:r>
          </a:p>
          <a:p>
            <a:pPr marL="3810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1333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1197" y="14804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Tipologie di domande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6061" y="977813"/>
            <a:ext cx="11228897" cy="4650256"/>
          </a:xfrm>
        </p:spPr>
        <p:txBody>
          <a:bodyPr>
            <a:normAutofit lnSpcReduction="10000"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domande a risposta pronta o </a:t>
            </a:r>
            <a:r>
              <a:rPr lang="it-IT" sz="2400" b="1" dirty="0" err="1" smtClean="0">
                <a:solidFill>
                  <a:schemeClr val="accent1"/>
                </a:solidFill>
              </a:rPr>
              <a:t>quick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reference</a:t>
            </a:r>
            <a:r>
              <a:rPr lang="it-IT" sz="2400" b="1" dirty="0" smtClean="0">
                <a:solidFill>
                  <a:schemeClr val="accent1"/>
                </a:solidFill>
              </a:rPr>
              <a:t>: </a:t>
            </a:r>
          </a:p>
          <a:p>
            <a:pPr lvl="1"/>
            <a:r>
              <a:rPr lang="it-IT" sz="2000" dirty="0" smtClean="0"/>
              <a:t>richieste alle quali si può trovare risposta al massimo nell'arco di pochissimi minuti, per le quali il bibliotecario è facilmente in condizione di indicare la fonte attraverso la quale l'utente risolverà il suo problema, oppure può egli stesso fornire risposta consultando l'apparato di consultazione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domande con risposta a ricerca breve:</a:t>
            </a:r>
          </a:p>
          <a:p>
            <a:pPr lvl="1"/>
            <a:r>
              <a:rPr lang="it-IT" sz="2000" dirty="0" smtClean="0"/>
              <a:t>richieste per soddisfare le quali è necessario individuare e confrontare più fonti, il che implica la segnalazione all'utente degli strumenti idonei al soddisfacimento dei suoi bisogni; 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domande con risposta a ricerca lunga:</a:t>
            </a:r>
          </a:p>
          <a:p>
            <a:pPr lvl="1"/>
            <a:r>
              <a:rPr lang="it-IT" sz="2000" dirty="0" smtClean="0"/>
              <a:t>richieste che comportano indagini impegnative e specialistiche: l'atteggiamento della biblioteca può oscillare tra un puro e semplice lavoro di orientamento e una totale assunzione dell'incarico della ricerca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04009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983432" y="1761067"/>
            <a:ext cx="10153128" cy="1828813"/>
          </a:xfrm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chemeClr val="accent1"/>
                </a:solidFill>
              </a:rPr>
              <a:t>Il </a:t>
            </a:r>
            <a:r>
              <a:rPr lang="it-IT" sz="5400" b="1" dirty="0" err="1" smtClean="0">
                <a:solidFill>
                  <a:schemeClr val="accent1"/>
                </a:solidFill>
              </a:rPr>
              <a:t>reference</a:t>
            </a:r>
            <a:r>
              <a:rPr lang="it-IT" sz="5400" b="1" dirty="0" smtClean="0">
                <a:solidFill>
                  <a:schemeClr val="accent1"/>
                </a:solidFill>
              </a:rPr>
              <a:t> nel mondo digitale</a:t>
            </a:r>
            <a:endParaRPr lang="it-IT" sz="5400" b="1" dirty="0">
              <a:solidFill>
                <a:schemeClr val="accent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496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1"/>
                </a:solidFill>
              </a:rPr>
              <a:t>Reference</a:t>
            </a:r>
            <a:r>
              <a:rPr lang="it-IT" b="1" dirty="0" smtClean="0">
                <a:solidFill>
                  <a:schemeClr val="accent1"/>
                </a:solidFill>
              </a:rPr>
              <a:t> digitale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7408" y="1340769"/>
            <a:ext cx="10945215" cy="3900932"/>
          </a:xfrm>
        </p:spPr>
        <p:txBody>
          <a:bodyPr>
            <a:noAutofit/>
          </a:bodyPr>
          <a:lstStyle/>
          <a:p>
            <a:r>
              <a:rPr lang="it-IT" sz="2400" dirty="0" smtClean="0"/>
              <a:t>Comprende attività che vanno dalla preparazione di strumenti di supporto alla ricerca bibliografica in forma di selezioni di risorse di rete all’organizzazione di servizi informativi personalizzati a distanza </a:t>
            </a:r>
          </a:p>
          <a:p>
            <a:endParaRPr lang="it-IT" sz="2400" dirty="0" smtClean="0"/>
          </a:p>
          <a:p>
            <a:r>
              <a:rPr lang="it-IT" sz="2400" dirty="0" smtClean="0"/>
              <a:t>L’organizzazione di un vero e proprio </a:t>
            </a:r>
            <a:r>
              <a:rPr lang="it-IT" sz="2400" b="1" dirty="0" smtClean="0">
                <a:solidFill>
                  <a:schemeClr val="accent1"/>
                </a:solidFill>
              </a:rPr>
              <a:t>servizio personalizzato a distanza </a:t>
            </a:r>
            <a:r>
              <a:rPr lang="it-IT" sz="2400" dirty="0" smtClean="0"/>
              <a:t>prevede, una reale interazione tra bibliotecario e utente e, di norma, non si serve di risposte predefinite, ma confeziona risposte e fornisce riferimenti </a:t>
            </a:r>
            <a:r>
              <a:rPr lang="it-IT" sz="2400" i="1" dirty="0" smtClean="0"/>
              <a:t>ad hoc</a:t>
            </a:r>
            <a:r>
              <a:rPr lang="it-IT" sz="2400" dirty="0" smtClean="0"/>
              <a:t> rispetto alle esigenze informative poste dall’utente </a:t>
            </a:r>
          </a:p>
        </p:txBody>
      </p:sp>
    </p:spTree>
    <p:extLst>
      <p:ext uri="{BB962C8B-B14F-4D97-AF65-F5344CB8AC3E}">
        <p14:creationId xmlns:p14="http://schemas.microsoft.com/office/powerpoint/2010/main" val="1140013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5440" y="116632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Modalità di erogazione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368" y="980728"/>
            <a:ext cx="11449272" cy="5472607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Tecnologie a-sincrone</a:t>
            </a:r>
            <a:r>
              <a:rPr lang="it-IT" sz="2400" dirty="0" smtClean="0"/>
              <a:t>: si tratta di moduli di richiesta sul web e risposte fornite via e-mail;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Tecnologie sincrone a basso costo</a:t>
            </a:r>
            <a:r>
              <a:rPr lang="it-IT" sz="2400" dirty="0" smtClean="0"/>
              <a:t>: programmi di </a:t>
            </a:r>
            <a:r>
              <a:rPr lang="it-IT" sz="2400" dirty="0" err="1" smtClean="0"/>
              <a:t>instant</a:t>
            </a:r>
            <a:r>
              <a:rPr lang="it-IT" sz="2400" dirty="0" smtClean="0"/>
              <a:t> </a:t>
            </a:r>
            <a:r>
              <a:rPr lang="it-IT" sz="2400" dirty="0" err="1" smtClean="0"/>
              <a:t>messaging</a:t>
            </a:r>
            <a:r>
              <a:rPr lang="it-IT" sz="2400" dirty="0" smtClean="0"/>
              <a:t> e di chat, oltre alla videoconferenza via Internet permettono di aggiungere alla relazione tra utente e bibliotecario l’interazione “dal vivo” ma richiedono che il bibliotecario si dedichi a una sola richiesta per volta e non c’è modo di accodare le richieste;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Virtual </a:t>
            </a:r>
            <a:r>
              <a:rPr lang="it-IT" sz="2400" b="1" dirty="0" err="1" smtClean="0">
                <a:solidFill>
                  <a:schemeClr val="accent1"/>
                </a:solidFill>
              </a:rPr>
              <a:t>reference</a:t>
            </a:r>
            <a:r>
              <a:rPr lang="it-IT" sz="2400" b="1" dirty="0" smtClean="0">
                <a:solidFill>
                  <a:schemeClr val="accent1"/>
                </a:solidFill>
              </a:rPr>
              <a:t> software</a:t>
            </a:r>
            <a:r>
              <a:rPr lang="it-IT" sz="2400" dirty="0" smtClean="0"/>
              <a:t>: tali sistemi consentono all’utente remoto di dialogare con il bibliotecario. I sistemi in questione possono essere sia a-specifici, in tutto simili alle soluzioni gestionali per i web call center di altri settori, sia progettati per potersi integrare al sistema informativo della biblioteca. </a:t>
            </a:r>
          </a:p>
        </p:txBody>
      </p:sp>
    </p:spTree>
    <p:extLst>
      <p:ext uri="{BB962C8B-B14F-4D97-AF65-F5344CB8AC3E}">
        <p14:creationId xmlns:p14="http://schemas.microsoft.com/office/powerpoint/2010/main" val="4264172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1"/>
                </a:solidFill>
              </a:rPr>
              <a:t>Reference</a:t>
            </a:r>
            <a:r>
              <a:rPr lang="it-IT" b="1" dirty="0" smtClean="0">
                <a:solidFill>
                  <a:schemeClr val="accent1"/>
                </a:solidFill>
              </a:rPr>
              <a:t> collaborativo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5400" y="1340768"/>
            <a:ext cx="10945215" cy="5112569"/>
          </a:xfrm>
        </p:spPr>
        <p:txBody>
          <a:bodyPr>
            <a:normAutofit/>
          </a:bodyPr>
          <a:lstStyle/>
          <a:p>
            <a:r>
              <a:rPr lang="it-IT" sz="2800" dirty="0" smtClean="0"/>
              <a:t>gli accordi cooperativi tra biblioteche pubbliche, accademiche e speciali nell’ambito dei servizi informativi possono produrre </a:t>
            </a:r>
            <a:r>
              <a:rPr lang="it-IT" sz="2800" b="1" dirty="0" smtClean="0">
                <a:solidFill>
                  <a:schemeClr val="accent1"/>
                </a:solidFill>
              </a:rPr>
              <a:t>notevoli benefici</a:t>
            </a:r>
            <a:r>
              <a:rPr lang="it-IT" sz="2800" dirty="0" smtClean="0"/>
              <a:t>, tra cui:</a:t>
            </a:r>
          </a:p>
          <a:p>
            <a:pPr lvl="1"/>
            <a:r>
              <a:rPr lang="it-IT" sz="2400" dirty="0" smtClean="0"/>
              <a:t>possibilità di accrescere e diversificare la collezione di </a:t>
            </a:r>
            <a:r>
              <a:rPr lang="it-IT" sz="2400" dirty="0" err="1" smtClean="0"/>
              <a:t>reference</a:t>
            </a:r>
            <a:r>
              <a:rPr lang="it-IT" sz="2400" dirty="0" smtClean="0"/>
              <a:t> disponibile riducendo le duplicazioni</a:t>
            </a:r>
          </a:p>
          <a:p>
            <a:pPr lvl="1"/>
            <a:r>
              <a:rPr lang="it-IT" sz="2400" dirty="0" smtClean="0"/>
              <a:t>sviluppare le competenze del personale destinato al servizio pubblico</a:t>
            </a:r>
          </a:p>
          <a:p>
            <a:pPr lvl="1"/>
            <a:r>
              <a:rPr lang="it-IT" sz="2400" dirty="0" smtClean="0"/>
              <a:t>migliorare il servizio fornito agli utenti della biblioteca</a:t>
            </a:r>
          </a:p>
          <a:p>
            <a:pPr lvl="1"/>
            <a:r>
              <a:rPr lang="it-IT" sz="2400" dirty="0" smtClean="0"/>
              <a:t>garantire una migliore distribuzione dei carichi di lavoro </a:t>
            </a:r>
          </a:p>
          <a:p>
            <a:pPr lvl="1"/>
            <a:r>
              <a:rPr lang="it-IT" sz="2400" dirty="0" smtClean="0"/>
              <a:t>favorire le comunicazioni tra i soggetti partecipanti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6058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1"/>
                </a:solidFill>
              </a:rPr>
              <a:t>Reference</a:t>
            </a:r>
            <a:r>
              <a:rPr lang="it-IT" b="1" dirty="0" smtClean="0">
                <a:solidFill>
                  <a:schemeClr val="accent1"/>
                </a:solidFill>
              </a:rPr>
              <a:t> collaborativo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4" y="1484785"/>
            <a:ext cx="10438789" cy="430641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un servizio di </a:t>
            </a:r>
            <a:r>
              <a:rPr lang="it-IT" sz="2800" dirty="0" err="1" smtClean="0"/>
              <a:t>reference</a:t>
            </a:r>
            <a:r>
              <a:rPr lang="it-IT" sz="2800" dirty="0" smtClean="0"/>
              <a:t> cooperativo senza gli strumenti messi a disposizione dalla telematica, nel migliore dei casi, può configurarsi come un servizio di smistamento telefonico, attraverso la creazione di una specie di </a:t>
            </a:r>
            <a:r>
              <a:rPr lang="it-IT" sz="2800" i="1" dirty="0" smtClean="0"/>
              <a:t>call center</a:t>
            </a:r>
            <a:r>
              <a:rPr lang="it-IT" sz="2800" dirty="0" smtClean="0"/>
              <a:t> </a:t>
            </a:r>
          </a:p>
          <a:p>
            <a:endParaRPr lang="it-IT" sz="2800" dirty="0" smtClean="0"/>
          </a:p>
          <a:p>
            <a:r>
              <a:rPr lang="it-IT" sz="2800" dirty="0" smtClean="0"/>
              <a:t>sono state le nuove tecnologie ad aver fatto definitivamente emergere la natura intrinsecamente cooperativa del servizio di </a:t>
            </a:r>
            <a:r>
              <a:rPr lang="it-IT" sz="2800" dirty="0" err="1" smtClean="0"/>
              <a:t>reference</a:t>
            </a:r>
            <a:r>
              <a:rPr lang="it-IT" sz="2800" dirty="0" smtClean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65619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353762" cy="970450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1"/>
                </a:solidFill>
              </a:rPr>
              <a:t>Reference</a:t>
            </a:r>
            <a:r>
              <a:rPr lang="it-IT" b="1" dirty="0" smtClean="0">
                <a:solidFill>
                  <a:schemeClr val="accent1"/>
                </a:solidFill>
              </a:rPr>
              <a:t> organizzato e formalizzato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9416" y="1628801"/>
            <a:ext cx="10585175" cy="460851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Oltre che digitale e collaborativo, il </a:t>
            </a:r>
            <a:r>
              <a:rPr lang="it-IT" sz="2800" dirty="0" err="1" smtClean="0"/>
              <a:t>reference</a:t>
            </a:r>
            <a:r>
              <a:rPr lang="it-IT" sz="2800" dirty="0" smtClean="0"/>
              <a:t> è passato da una situazione di volontarismo e casualità - se non assenza - di modelli organizzativi ad un livello di strutturazione molto elevato</a:t>
            </a:r>
          </a:p>
          <a:p>
            <a:r>
              <a:rPr lang="it-IT" sz="2800" dirty="0" smtClean="0"/>
              <a:t>Si vedano ad esempio le </a:t>
            </a:r>
            <a:r>
              <a:rPr lang="it-IT" sz="2800" b="1" i="1" dirty="0" smtClean="0">
                <a:solidFill>
                  <a:schemeClr val="accent1"/>
                </a:solidFill>
              </a:rPr>
              <a:t>IFLA Digital Reference </a:t>
            </a:r>
            <a:r>
              <a:rPr lang="it-IT" sz="2800" b="1" i="1" dirty="0" err="1" smtClean="0">
                <a:solidFill>
                  <a:schemeClr val="accent1"/>
                </a:solidFill>
              </a:rPr>
              <a:t>Guidelines</a:t>
            </a:r>
            <a:r>
              <a:rPr lang="it-IT" sz="2800" b="1" i="1" dirty="0" smtClean="0">
                <a:solidFill>
                  <a:schemeClr val="accent1"/>
                </a:solidFill>
              </a:rPr>
              <a:t> </a:t>
            </a:r>
            <a:r>
              <a:rPr lang="it-IT" sz="2800" i="1" dirty="0" smtClean="0"/>
              <a:t>(2002):</a:t>
            </a:r>
          </a:p>
          <a:p>
            <a:r>
              <a:rPr lang="it-IT" sz="2800" dirty="0" smtClean="0"/>
              <a:t>https://www.ifla.org/publications/ifla-digital-reference-guidelines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47617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5" y="260648"/>
            <a:ext cx="10353762" cy="131940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La biblioteca come servizio di 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it-IT" b="1" dirty="0" smtClean="0">
                <a:solidFill>
                  <a:schemeClr val="accent1"/>
                </a:solidFill>
              </a:rPr>
              <a:t>mediazione tra i “libri” e i lettori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003" y="1731963"/>
            <a:ext cx="9530366" cy="4565806"/>
          </a:xfrm>
        </p:spPr>
        <p:txBody>
          <a:bodyPr>
            <a:normAutofit lnSpcReduction="10000"/>
          </a:bodyPr>
          <a:lstStyle/>
          <a:p>
            <a:endParaRPr lang="it-IT" sz="2800" dirty="0" smtClean="0">
              <a:effectLst/>
            </a:endParaRPr>
          </a:p>
          <a:p>
            <a:r>
              <a:rPr lang="it-IT" sz="2800" dirty="0" smtClean="0">
                <a:effectLst/>
              </a:rPr>
              <a:t>una raccolta di documenti comincia a diventare una biblioteca nel momento in cui viene organizzata in funzione del suo utilizzo</a:t>
            </a:r>
          </a:p>
          <a:p>
            <a:endParaRPr lang="it-IT" sz="2800" dirty="0" smtClean="0"/>
          </a:p>
          <a:p>
            <a:r>
              <a:rPr lang="it-IT" sz="2800" dirty="0" smtClean="0"/>
              <a:t>essendo la biblioteca un servizio, si può anche dire che essa è, per definizione, </a:t>
            </a:r>
            <a:r>
              <a:rPr lang="it-IT" sz="2800" b="1" dirty="0" smtClean="0">
                <a:solidFill>
                  <a:schemeClr val="accent1"/>
                </a:solidFill>
              </a:rPr>
              <a:t>un servizio interattivo, cioè un servizio che nasce e prende forma mentre lo si eroga</a:t>
            </a:r>
            <a:r>
              <a:rPr lang="it-IT" sz="2800" dirty="0" smtClean="0"/>
              <a:t>, che viene plasmato dagli utenti a seconda dell'uso che questi ne fanno.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61414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Il </a:t>
            </a:r>
            <a:r>
              <a:rPr lang="it-IT" b="1" dirty="0" err="1" smtClean="0">
                <a:solidFill>
                  <a:schemeClr val="accent1"/>
                </a:solidFill>
              </a:rPr>
              <a:t>reference</a:t>
            </a:r>
            <a:r>
              <a:rPr lang="it-IT" b="1" dirty="0" smtClean="0">
                <a:solidFill>
                  <a:schemeClr val="accent1"/>
                </a:solidFill>
              </a:rPr>
              <a:t>: elementi di stabilità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3616" y="1159090"/>
            <a:ext cx="10801199" cy="4968552"/>
          </a:xfrm>
        </p:spPr>
        <p:txBody>
          <a:bodyPr>
            <a:noAutofit/>
          </a:bodyPr>
          <a:lstStyle/>
          <a:p>
            <a:r>
              <a:rPr lang="it-IT" sz="2400" dirty="0" smtClean="0"/>
              <a:t>Lo spostamento verso un servizio di </a:t>
            </a:r>
            <a:r>
              <a:rPr lang="it-IT" sz="2400" dirty="0" err="1" smtClean="0"/>
              <a:t>reference</a:t>
            </a:r>
            <a:r>
              <a:rPr lang="it-IT" sz="2400" dirty="0" smtClean="0"/>
              <a:t> digitale </a:t>
            </a:r>
            <a:r>
              <a:rPr lang="it-IT" sz="2400" b="1" dirty="0" smtClean="0">
                <a:solidFill>
                  <a:schemeClr val="accent1"/>
                </a:solidFill>
              </a:rPr>
              <a:t>non modifica i compiti essenziali della biblioteca e dei bibliotecari nel rapporto con gli utenti</a:t>
            </a:r>
          </a:p>
          <a:p>
            <a:r>
              <a:rPr lang="it-IT" sz="2400" dirty="0" smtClean="0"/>
              <a:t>I bibliotecari continuano, infatti, a servire una comunità di utenti, selezionando, raccogliendo e organizzando informazione, e ad essere giudicati e valutati sulla base del servizio reso </a:t>
            </a:r>
          </a:p>
          <a:p>
            <a:r>
              <a:rPr lang="it-IT" sz="2400" dirty="0" smtClean="0"/>
              <a:t>In particolare, i bibliotecari sono chiamati a insegnare agli utenti il corretto utilizzo della biblioteca, a rispondere alle loro richieste di informazioni, a indirizzarli verso le fonti informative più appropriate rispetto alle loro esigenze, a promuovere i servizi informativi messi a disposizione dalla biblioteca</a:t>
            </a:r>
          </a:p>
          <a:p>
            <a:r>
              <a:rPr lang="it-IT" sz="2400" dirty="0" smtClean="0"/>
              <a:t>In sintesi, il loro compito resta quello di trovare, valutare e comunicare efficacemente i contenuti informativi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3535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Il </a:t>
            </a:r>
            <a:r>
              <a:rPr lang="it-IT" b="1" dirty="0" err="1" smtClean="0">
                <a:solidFill>
                  <a:schemeClr val="accent1"/>
                </a:solidFill>
              </a:rPr>
              <a:t>reference</a:t>
            </a:r>
            <a:r>
              <a:rPr lang="it-IT" b="1" dirty="0" smtClean="0">
                <a:solidFill>
                  <a:schemeClr val="accent1"/>
                </a:solidFill>
              </a:rPr>
              <a:t>: fattori di cambiamento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0057" y="1231098"/>
            <a:ext cx="11017224" cy="4896545"/>
          </a:xfrm>
        </p:spPr>
        <p:txBody>
          <a:bodyPr>
            <a:noAutofit/>
          </a:bodyPr>
          <a:lstStyle/>
          <a:p>
            <a:r>
              <a:rPr lang="it-IT" sz="2400" dirty="0" smtClean="0"/>
              <a:t>l’avvento di Internet e la crescente capacità di navigazione da parte degli utenti hanno ridimensionato il numero delle domande e delle richieste di informazione che vengono sottoposte alle biblioteche</a:t>
            </a:r>
          </a:p>
          <a:p>
            <a:r>
              <a:rPr lang="it-IT" sz="2400" dirty="0" smtClean="0"/>
              <a:t>per essere più precisi, </a:t>
            </a:r>
            <a:r>
              <a:rPr lang="it-IT" sz="2400" b="1" dirty="0" smtClean="0">
                <a:solidFill>
                  <a:schemeClr val="accent1"/>
                </a:solidFill>
              </a:rPr>
              <a:t>stanno lentamente scomparendo il </a:t>
            </a:r>
            <a:r>
              <a:rPr lang="it-IT" sz="2400" b="1" dirty="0" err="1" smtClean="0">
                <a:solidFill>
                  <a:schemeClr val="accent1"/>
                </a:solidFill>
              </a:rPr>
              <a:t>reference</a:t>
            </a:r>
            <a:r>
              <a:rPr lang="it-IT" sz="2400" b="1" dirty="0" smtClean="0">
                <a:solidFill>
                  <a:schemeClr val="accent1"/>
                </a:solidFill>
              </a:rPr>
              <a:t> di tipo fattuale e le domande a risposta breve o pronta (</a:t>
            </a:r>
            <a:r>
              <a:rPr lang="it-IT" sz="2400" b="1" i="1" dirty="0" err="1" smtClean="0">
                <a:solidFill>
                  <a:schemeClr val="accent1"/>
                </a:solidFill>
              </a:rPr>
              <a:t>quick</a:t>
            </a:r>
            <a:r>
              <a:rPr lang="it-IT" sz="2400" b="1" i="1" dirty="0" smtClean="0">
                <a:solidFill>
                  <a:schemeClr val="accent1"/>
                </a:solidFill>
              </a:rPr>
              <a:t> </a:t>
            </a:r>
            <a:r>
              <a:rPr lang="it-IT" sz="2400" b="1" i="1" dirty="0" err="1" smtClean="0">
                <a:solidFill>
                  <a:schemeClr val="accent1"/>
                </a:solidFill>
              </a:rPr>
              <a:t>reference</a:t>
            </a:r>
            <a:r>
              <a:rPr lang="it-IT" sz="2400" b="1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it-IT" sz="2400" b="1" dirty="0" smtClean="0">
                <a:solidFill>
                  <a:schemeClr val="accent1"/>
                </a:solidFill>
              </a:rPr>
              <a:t>crescono la varietà e la complessità delle esigenze informative degli utenti</a:t>
            </a:r>
          </a:p>
          <a:p>
            <a:r>
              <a:rPr lang="it-IT" sz="2400" dirty="0" smtClean="0"/>
              <a:t>sempre più gli utenti si aspettano un’assistenza e una consulenza personalizzate ed esprimono una preferenza per un servizio che possa essere fruito in qualunque luogo e in qualunque momento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41003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Il </a:t>
            </a:r>
            <a:r>
              <a:rPr lang="it-IT" b="1" dirty="0" err="1" smtClean="0">
                <a:solidFill>
                  <a:schemeClr val="accent1"/>
                </a:solidFill>
              </a:rPr>
              <a:t>reference</a:t>
            </a:r>
            <a:r>
              <a:rPr lang="it-IT" b="1" dirty="0" smtClean="0">
                <a:solidFill>
                  <a:schemeClr val="accent1"/>
                </a:solidFill>
              </a:rPr>
              <a:t>: fattori di cambiamento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1384" y="1340769"/>
            <a:ext cx="11233247" cy="5112568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accent1"/>
                </a:solidFill>
              </a:rPr>
              <a:t>si diversifica la comunità degli utenti e quella dei bibliotecari</a:t>
            </a:r>
          </a:p>
          <a:p>
            <a:pPr lvl="1"/>
            <a:r>
              <a:rPr lang="it-IT" sz="2400" dirty="0" smtClean="0"/>
              <a:t>già nel contesto locale della singola biblioteca è sempre più frequente che il bibliotecario di qualunque tipologia di biblioteca si debba confrontare con culture diverse, oltre che con livelli di specializzazione, provenienze geografiche e sociali sempre più diversificate</a:t>
            </a:r>
          </a:p>
          <a:p>
            <a:pPr lvl="1"/>
            <a:r>
              <a:rPr lang="it-IT" sz="2400" dirty="0" smtClean="0"/>
              <a:t>i bibliotecari stessi, se da un lato sono coinvolti in fenomeni di convergenza con altre professioni, dall’altro si trovano invece di fronte a specializzazioni sempre più marcate al proprio interno</a:t>
            </a:r>
          </a:p>
          <a:p>
            <a:pPr marL="449263" lvl="1" indent="0">
              <a:buNone/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65494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Problematiche nuove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3393" y="1268761"/>
            <a:ext cx="9705464" cy="5184576"/>
          </a:xfrm>
        </p:spPr>
        <p:txBody>
          <a:bodyPr>
            <a:normAutofit/>
          </a:bodyPr>
          <a:lstStyle/>
          <a:p>
            <a:r>
              <a:rPr lang="it-IT" sz="2800" dirty="0" smtClean="0"/>
              <a:t>Fenomeni del </a:t>
            </a:r>
            <a:r>
              <a:rPr lang="it-IT" sz="2800" b="1" dirty="0" smtClean="0">
                <a:solidFill>
                  <a:schemeClr val="accent1"/>
                </a:solidFill>
              </a:rPr>
              <a:t>“</a:t>
            </a:r>
            <a:r>
              <a:rPr lang="it-IT" sz="2800" b="1" dirty="0" err="1" smtClean="0">
                <a:solidFill>
                  <a:schemeClr val="accent1"/>
                </a:solidFill>
              </a:rPr>
              <a:t>disappearing</a:t>
            </a:r>
            <a:r>
              <a:rPr lang="it-IT" sz="2800" b="1" dirty="0" smtClean="0">
                <a:solidFill>
                  <a:schemeClr val="accent1"/>
                </a:solidFill>
              </a:rPr>
              <a:t> </a:t>
            </a:r>
            <a:r>
              <a:rPr lang="it-IT" sz="2800" b="1" dirty="0" err="1" smtClean="0">
                <a:solidFill>
                  <a:schemeClr val="accent1"/>
                </a:solidFill>
              </a:rPr>
              <a:t>user</a:t>
            </a:r>
            <a:r>
              <a:rPr lang="it-IT" sz="2800" b="1" dirty="0" smtClean="0">
                <a:solidFill>
                  <a:schemeClr val="accent1"/>
                </a:solidFill>
              </a:rPr>
              <a:t>” </a:t>
            </a:r>
            <a:r>
              <a:rPr lang="it-IT" sz="2800" dirty="0" smtClean="0"/>
              <a:t>oppure della </a:t>
            </a:r>
            <a:r>
              <a:rPr lang="it-IT" sz="2800" b="1" dirty="0" smtClean="0">
                <a:solidFill>
                  <a:schemeClr val="accent1"/>
                </a:solidFill>
              </a:rPr>
              <a:t>“probe </a:t>
            </a:r>
            <a:r>
              <a:rPr lang="it-IT" sz="2800" b="1" dirty="0" err="1" smtClean="0">
                <a:solidFill>
                  <a:schemeClr val="accent1"/>
                </a:solidFill>
              </a:rPr>
              <a:t>question</a:t>
            </a:r>
            <a:r>
              <a:rPr lang="it-IT" sz="2800" b="1" dirty="0" smtClean="0">
                <a:solidFill>
                  <a:schemeClr val="accent1"/>
                </a:solidFill>
              </a:rPr>
              <a:t>”:</a:t>
            </a:r>
          </a:p>
          <a:p>
            <a:pPr lvl="1"/>
            <a:r>
              <a:rPr lang="it-IT" sz="2400" dirty="0" smtClean="0"/>
              <a:t>utenti che sottopongono una domanda, ma scompaiono dopo le richieste di chiarimenti da parte del bibliotecario</a:t>
            </a:r>
          </a:p>
          <a:p>
            <a:pPr lvl="1"/>
            <a:r>
              <a:rPr lang="it-IT" sz="2400" dirty="0" smtClean="0"/>
              <a:t>utenti che utilizzano una prima domanda vaga e non corrispondente alla reale esigenza per testare l’attendibilità e l’affidabilità del servizio, prima di sottoporre la propria effettiva esigenza informativa</a:t>
            </a:r>
          </a:p>
        </p:txBody>
      </p:sp>
    </p:spTree>
    <p:extLst>
      <p:ext uri="{BB962C8B-B14F-4D97-AF65-F5344CB8AC3E}">
        <p14:creationId xmlns:p14="http://schemas.microsoft.com/office/powerpoint/2010/main" val="295757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87628"/>
            <a:ext cx="10353675" cy="969963"/>
          </a:xfrm>
        </p:spPr>
        <p:txBody>
          <a:bodyPr/>
          <a:lstStyle/>
          <a:p>
            <a:r>
              <a:rPr lang="it-IT" b="1" dirty="0">
                <a:solidFill>
                  <a:schemeClr val="accent1"/>
                </a:solidFill>
              </a:rPr>
              <a:t>Problematiche nuove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6672" y="1257591"/>
            <a:ext cx="9620518" cy="4846995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accent1"/>
                </a:solidFill>
              </a:rPr>
              <a:t>Questioni dal punto di vista comunicazionale e del </a:t>
            </a:r>
            <a:r>
              <a:rPr lang="it-IT" sz="2400" b="1" i="1" dirty="0">
                <a:solidFill>
                  <a:schemeClr val="accent1"/>
                </a:solidFill>
              </a:rPr>
              <a:t>feedback:</a:t>
            </a:r>
          </a:p>
          <a:p>
            <a:pPr lvl="1"/>
            <a:r>
              <a:rPr lang="it-IT" sz="2000" dirty="0"/>
              <a:t>conseguenze prodotte dalla perdita degli elementi di comunicazione non verbale e ai possibili fraintendimenti dovuti alla mancanza di una vera e propria condivisione delle regole - spesso non scritte - di comunicazione digitale</a:t>
            </a:r>
          </a:p>
          <a:p>
            <a:pPr lvl="1"/>
            <a:r>
              <a:rPr lang="it-IT" sz="2000" i="1" dirty="0"/>
              <a:t>feedback</a:t>
            </a:r>
            <a:r>
              <a:rPr lang="it-IT" sz="2000" dirty="0"/>
              <a:t> spesso scarsi sulla completezza e la ricchezza delle risposte fornite</a:t>
            </a:r>
          </a:p>
          <a:p>
            <a:pPr lvl="1"/>
            <a:r>
              <a:rPr lang="it-IT" sz="2000" dirty="0"/>
              <a:t>fretta e insofferenza degli utenti che utilizzano i servizi di rete</a:t>
            </a:r>
          </a:p>
          <a:p>
            <a:pPr lvl="1"/>
            <a:r>
              <a:rPr lang="it-IT" sz="2000" dirty="0"/>
              <a:t>inevitabile contraddizione tra le esigenze di qualità, completezza e personalizzazione delle risposte da un lato e vivacità e rapidità necessarie a mantenere aperta la comunicazione dall’altro</a:t>
            </a:r>
          </a:p>
          <a:p>
            <a:pPr marL="3810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45853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404664"/>
            <a:ext cx="10353762" cy="970450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1"/>
                </a:solidFill>
              </a:rPr>
              <a:t>Reference</a:t>
            </a:r>
            <a:r>
              <a:rPr lang="it-IT" b="1" dirty="0" smtClean="0">
                <a:solidFill>
                  <a:schemeClr val="accent1"/>
                </a:solidFill>
              </a:rPr>
              <a:t> e formazione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Ulteriori riflessioni devono, infine, essere fatte sul rapporto tra le piattaforme di </a:t>
            </a:r>
            <a:r>
              <a:rPr lang="it-IT" sz="3600" dirty="0" err="1" smtClean="0"/>
              <a:t>reference</a:t>
            </a:r>
            <a:r>
              <a:rPr lang="it-IT" sz="3600" dirty="0" smtClean="0"/>
              <a:t> digitale e quelle per la formazione a distanza, e in generale sul rapporto tra </a:t>
            </a:r>
            <a:r>
              <a:rPr lang="it-IT" sz="3600" dirty="0" err="1" smtClean="0"/>
              <a:t>reference</a:t>
            </a:r>
            <a:r>
              <a:rPr lang="it-IT" sz="3600" dirty="0" smtClean="0"/>
              <a:t> e </a:t>
            </a:r>
            <a:r>
              <a:rPr lang="it-IT" sz="3600" dirty="0" smtClean="0">
                <a:solidFill>
                  <a:schemeClr val="accent1"/>
                </a:solidFill>
              </a:rPr>
              <a:t>information </a:t>
            </a:r>
            <a:r>
              <a:rPr lang="it-IT" sz="3600" dirty="0" err="1" smtClean="0">
                <a:solidFill>
                  <a:schemeClr val="accent1"/>
                </a:solidFill>
              </a:rPr>
              <a:t>literacy</a:t>
            </a:r>
            <a:endParaRPr lang="it-IT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28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260648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Prospettive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762" y="1412776"/>
            <a:ext cx="10212945" cy="4968551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 smtClean="0"/>
              <a:t>Oltre al trend collaborativo, l’evoluzione dello scenario nel quale si sviluppa il </a:t>
            </a:r>
            <a:r>
              <a:rPr lang="it-IT" sz="3200" dirty="0" err="1" smtClean="0"/>
              <a:t>reference</a:t>
            </a:r>
            <a:r>
              <a:rPr lang="it-IT" sz="3200" dirty="0" smtClean="0"/>
              <a:t> digitale apre delle prospettive alternative, tra cui:</a:t>
            </a:r>
          </a:p>
          <a:p>
            <a:pPr lvl="1"/>
            <a:r>
              <a:rPr lang="it-IT" sz="2800" dirty="0" smtClean="0"/>
              <a:t>la possibile </a:t>
            </a:r>
            <a:r>
              <a:rPr lang="it-IT" sz="2800" dirty="0" smtClean="0">
                <a:solidFill>
                  <a:schemeClr val="accent1"/>
                </a:solidFill>
              </a:rPr>
              <a:t>esternalizzazione del servizio</a:t>
            </a:r>
            <a:r>
              <a:rPr lang="it-IT" sz="2800" dirty="0" smtClean="0"/>
              <a:t>, o quanto meno di quella parte di esso che ha un carattere più routinario a servizi di rete</a:t>
            </a:r>
          </a:p>
          <a:p>
            <a:pPr lvl="1"/>
            <a:r>
              <a:rPr lang="it-IT" sz="2800" dirty="0" smtClean="0"/>
              <a:t>oppure </a:t>
            </a:r>
            <a:r>
              <a:rPr lang="it-IT" sz="2800" dirty="0" smtClean="0">
                <a:solidFill>
                  <a:schemeClr val="accent1"/>
                </a:solidFill>
              </a:rPr>
              <a:t>l’esternalizzazione dei bibliotecari </a:t>
            </a:r>
            <a:r>
              <a:rPr lang="it-IT" sz="2800" dirty="0" smtClean="0"/>
              <a:t>su servizi di </a:t>
            </a:r>
            <a:r>
              <a:rPr lang="it-IT" sz="2800" dirty="0" err="1" smtClean="0"/>
              <a:t>reference</a:t>
            </a:r>
            <a:r>
              <a:rPr lang="it-IT" sz="2800" dirty="0" smtClean="0"/>
              <a:t> in rete dove essi possano mettere a disposizione le proprie competenze</a:t>
            </a:r>
          </a:p>
          <a:p>
            <a:pPr lvl="1"/>
            <a:endParaRPr lang="it-IT" sz="2800" dirty="0" smtClean="0"/>
          </a:p>
          <a:p>
            <a:pPr lvl="1"/>
            <a:r>
              <a:rPr lang="it-IT" sz="2800" dirty="0" smtClean="0"/>
              <a:t>Esempi: </a:t>
            </a:r>
            <a:r>
              <a:rPr lang="it-IT" sz="2800" dirty="0" err="1" smtClean="0"/>
              <a:t>Quora</a:t>
            </a:r>
            <a:r>
              <a:rPr lang="it-IT" sz="2800" dirty="0" smtClean="0"/>
              <a:t>, </a:t>
            </a:r>
            <a:r>
              <a:rPr lang="it-IT" sz="2800" dirty="0" err="1" smtClean="0"/>
              <a:t>StackExchange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89921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99456" y="980728"/>
            <a:ext cx="10009111" cy="4176464"/>
          </a:xfrm>
        </p:spPr>
        <p:txBody>
          <a:bodyPr>
            <a:normAutofit/>
          </a:bodyPr>
          <a:lstStyle/>
          <a:p>
            <a:r>
              <a:rPr lang="it-IT" dirty="0" smtClean="0"/>
              <a:t>Anche sul fronte del </a:t>
            </a:r>
            <a:r>
              <a:rPr lang="it-IT" dirty="0" err="1" smtClean="0"/>
              <a:t>reference</a:t>
            </a:r>
            <a:r>
              <a:rPr lang="it-IT" dirty="0" smtClean="0"/>
              <a:t> il panorama è stato completamente rivoluzionato nel corso degli ultimi 15 anni e la letteratura degli inizi degli anni Duemila appare già in buona parte sorpassata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5854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anna.galluzzi@gmail.com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206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La mediazione si identifica col catalogo?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effectLst/>
              </a:rPr>
              <a:t>La complessità della mediazione che la biblioteca esercita non si esaurisce nell'allestimento e nella consultazione dei cataloghi ma implica, a monte, le attività di controllo e selezione della produzione editoriale e, a valle, quelle di fornitura dei documenti.</a:t>
            </a:r>
          </a:p>
        </p:txBody>
      </p:sp>
    </p:spTree>
    <p:extLst>
      <p:ext uri="{BB962C8B-B14F-4D97-AF65-F5344CB8AC3E}">
        <p14:creationId xmlns:p14="http://schemas.microsoft.com/office/powerpoint/2010/main" val="242576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332656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I pilastri del “sistema” biblioteca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3336" y="1303106"/>
            <a:ext cx="9465972" cy="5112569"/>
          </a:xfrm>
        </p:spPr>
        <p:txBody>
          <a:bodyPr>
            <a:normAutofit/>
          </a:bodyPr>
          <a:lstStyle/>
          <a:p>
            <a:r>
              <a:rPr lang="it-IT" sz="2800" dirty="0" smtClean="0">
                <a:effectLst/>
              </a:rPr>
              <a:t>Il "sistema bibliotecario" […] altro non è che un'organizzazione bibliografica che ha nel suo insieme il compito di assicurare la registrazione, la localizzazione e la circolazione della produzione documentaria.</a:t>
            </a:r>
          </a:p>
          <a:p>
            <a:r>
              <a:rPr lang="it-IT" sz="2800" dirty="0" smtClean="0"/>
              <a:t>I due pilastri sui quali si regge tale organizzazione sono: </a:t>
            </a:r>
          </a:p>
          <a:p>
            <a:pPr lvl="1"/>
            <a:r>
              <a:rPr lang="it-IT" sz="2400" dirty="0" smtClean="0"/>
              <a:t>il </a:t>
            </a:r>
            <a:r>
              <a:rPr lang="it-IT" sz="2400" b="1" dirty="0" smtClean="0"/>
              <a:t>controllo bibliografico</a:t>
            </a:r>
            <a:r>
              <a:rPr lang="it-IT" sz="2400" dirty="0" smtClean="0"/>
              <a:t>: quell'insieme di strategie e strumenti che consentono il controllo e lo scambio delle informazioni relative alle pubblicazioni; </a:t>
            </a:r>
          </a:p>
          <a:p>
            <a:pPr lvl="1"/>
            <a:r>
              <a:rPr lang="it-IT" sz="2400" dirty="0" smtClean="0"/>
              <a:t>la </a:t>
            </a:r>
            <a:r>
              <a:rPr lang="it-IT" sz="2400" b="1" dirty="0" smtClean="0"/>
              <a:t>disponibilità delle pubblicazioni</a:t>
            </a:r>
            <a:r>
              <a:rPr lang="it-IT" sz="2400" dirty="0" smtClean="0"/>
              <a:t>: quell'insieme di strategie e strumenti che consentono la fruizione effettiva delle pubblicazioni. 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57308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/>
                </a:solidFill>
              </a:rPr>
              <a:t>I pilastri del “sistema” biblioteca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731963"/>
            <a:ext cx="8023538" cy="4059237"/>
          </a:xfrm>
        </p:spPr>
        <p:txBody>
          <a:bodyPr>
            <a:normAutofit/>
          </a:bodyPr>
          <a:lstStyle/>
          <a:p>
            <a:r>
              <a:rPr lang="it-IT" sz="2800" dirty="0"/>
              <a:t>Questa strategia si fonda essenzialmente su due programmi, varati all'inizio degli anni Settanta: </a:t>
            </a:r>
            <a:r>
              <a:rPr lang="it-IT" sz="2800" b="1" dirty="0"/>
              <a:t>UBC (Universal </a:t>
            </a:r>
            <a:r>
              <a:rPr lang="it-IT" sz="2800" b="1" dirty="0" err="1"/>
              <a:t>Bibliographic</a:t>
            </a:r>
            <a:r>
              <a:rPr lang="it-IT" sz="2800" b="1" dirty="0"/>
              <a:t> Control) e UAP (Universal </a:t>
            </a:r>
            <a:r>
              <a:rPr lang="it-IT" sz="2800" b="1" dirty="0" err="1"/>
              <a:t>Availability</a:t>
            </a:r>
            <a:r>
              <a:rPr lang="it-IT" sz="2800" b="1" dirty="0"/>
              <a:t> of Publications)</a:t>
            </a:r>
            <a:endParaRPr lang="it-IT" sz="2800" dirty="0"/>
          </a:p>
          <a:p>
            <a:r>
              <a:rPr lang="it-IT" sz="2800" dirty="0"/>
              <a:t>Saranno le tecnologie di rete a realizzare questi programmi?</a:t>
            </a:r>
          </a:p>
          <a:p>
            <a:pPr marL="3810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0969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8545" y="224360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Controllo bibliografico universale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761" y="1030310"/>
            <a:ext cx="9633398" cy="5351019"/>
          </a:xfrm>
        </p:spPr>
        <p:txBody>
          <a:bodyPr>
            <a:normAutofit/>
          </a:bodyPr>
          <a:lstStyle/>
          <a:p>
            <a:r>
              <a:rPr lang="it-IT" sz="2400" dirty="0" smtClean="0"/>
              <a:t>È un sistema mondiale di </a:t>
            </a:r>
            <a:r>
              <a:rPr lang="it-IT" sz="2400" b="1" dirty="0" smtClean="0">
                <a:solidFill>
                  <a:schemeClr val="accent1"/>
                </a:solidFill>
                <a:effectLst/>
              </a:rPr>
              <a:t>controllo e scambio dell'informazione bibliografica</a:t>
            </a:r>
            <a:endParaRPr lang="it-IT" sz="2400" dirty="0" smtClean="0"/>
          </a:p>
          <a:p>
            <a:r>
              <a:rPr lang="it-IT" sz="2400" dirty="0" smtClean="0"/>
              <a:t>La copertura della produzione bibliografica mondiale può essere garantita dalla </a:t>
            </a:r>
            <a:r>
              <a:rPr lang="it-IT" sz="2400" b="1" dirty="0" smtClean="0">
                <a:solidFill>
                  <a:schemeClr val="accent1"/>
                </a:solidFill>
                <a:effectLst/>
              </a:rPr>
              <a:t>cooperazione delle componenti nazionali del sistema</a:t>
            </a:r>
            <a:endParaRPr lang="it-IT" sz="2400" dirty="0" smtClean="0">
              <a:solidFill>
                <a:schemeClr val="accent1"/>
              </a:solidFill>
              <a:effectLst/>
            </a:endParaRPr>
          </a:p>
          <a:p>
            <a:r>
              <a:rPr lang="it-IT" sz="2400" dirty="0" smtClean="0"/>
              <a:t>lo scopo è quello di </a:t>
            </a:r>
            <a:r>
              <a:rPr lang="it-IT" sz="2400" dirty="0" smtClean="0">
                <a:effectLst/>
              </a:rPr>
              <a:t>rendere universalmente e tempestivamente disponibili i dati bibliografici di tutte le pubblicazioni </a:t>
            </a:r>
          </a:p>
          <a:p>
            <a:r>
              <a:rPr lang="it-IT" sz="2400" b="1" dirty="0" smtClean="0">
                <a:solidFill>
                  <a:schemeClr val="accent1"/>
                </a:solidFill>
                <a:effectLst/>
              </a:rPr>
              <a:t>l'agenzia bibliografica nazionale </a:t>
            </a:r>
            <a:r>
              <a:rPr lang="it-IT" sz="2400" dirty="0" smtClean="0"/>
              <a:t>ha il compito di produrre una </a:t>
            </a:r>
            <a:r>
              <a:rPr lang="it-IT" sz="2400" b="1" dirty="0" smtClean="0">
                <a:solidFill>
                  <a:schemeClr val="accent1"/>
                </a:solidFill>
                <a:effectLst/>
              </a:rPr>
              <a:t>bibliografia nazionale corrente</a:t>
            </a:r>
            <a:r>
              <a:rPr lang="it-IT" sz="2400" dirty="0" smtClean="0"/>
              <a:t>, in cui pubblicare tali registrazioni nel tempo più breve possibile, e di distribuire tali registrazioni in vari formati standard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06779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94" y="274749"/>
            <a:ext cx="10353675" cy="969963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Disponibilità universale delle pubblicazioni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546" y="1120462"/>
            <a:ext cx="10097037" cy="5188859"/>
          </a:xfrm>
        </p:spPr>
        <p:txBody>
          <a:bodyPr>
            <a:noAutofit/>
          </a:bodyPr>
          <a:lstStyle/>
          <a:p>
            <a:r>
              <a:rPr lang="it-IT" sz="2400" dirty="0" smtClean="0">
                <a:effectLst/>
              </a:rPr>
              <a:t>nessuna biblioteca può immaginare di disporre delle risorse necessarie per acquisire, conservare e rendere consultabile tutto il patrimonio librario che è oggetto del Controllo Bibliografico Universale</a:t>
            </a:r>
          </a:p>
          <a:p>
            <a:r>
              <a:rPr lang="it-IT" sz="2400" dirty="0" smtClean="0"/>
              <a:t>ciascun paese è responsabile delle pubblicazioni edite sul proprio territorio, non solo per quanto riguarda la loro registrazione, ma anche al fine di </a:t>
            </a:r>
            <a:r>
              <a:rPr lang="it-IT" sz="2400" b="1" dirty="0" smtClean="0">
                <a:solidFill>
                  <a:schemeClr val="accent1"/>
                </a:solidFill>
                <a:effectLst/>
              </a:rPr>
              <a:t>garantirne la circolazione in originale o attraverso una riproduzione</a:t>
            </a:r>
            <a:r>
              <a:rPr lang="it-IT" sz="2400" dirty="0" smtClean="0"/>
              <a:t>; </a:t>
            </a:r>
          </a:p>
          <a:p>
            <a:r>
              <a:rPr lang="it-IT" sz="2400" dirty="0" smtClean="0"/>
              <a:t>ciascun paese deve organizzare </a:t>
            </a:r>
            <a:r>
              <a:rPr lang="it-IT" sz="2400" b="1" dirty="0" smtClean="0">
                <a:solidFill>
                  <a:schemeClr val="accent1"/>
                </a:solidFill>
                <a:effectLst/>
              </a:rPr>
              <a:t>politiche di scambio e di prestito interbibliotecario. </a:t>
            </a:r>
          </a:p>
        </p:txBody>
      </p:sp>
    </p:spTree>
    <p:extLst>
      <p:ext uri="{BB962C8B-B14F-4D97-AF65-F5344CB8AC3E}">
        <p14:creationId xmlns:p14="http://schemas.microsoft.com/office/powerpoint/2010/main" val="78657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La mediazione e il </a:t>
            </a:r>
            <a:r>
              <a:rPr lang="it-IT" b="1" dirty="0" err="1" smtClean="0">
                <a:solidFill>
                  <a:schemeClr val="accent1"/>
                </a:solidFill>
              </a:rPr>
              <a:t>reference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732449"/>
            <a:ext cx="9672640" cy="4360847"/>
          </a:xfrm>
        </p:spPr>
        <p:txBody>
          <a:bodyPr>
            <a:normAutofit/>
          </a:bodyPr>
          <a:lstStyle/>
          <a:p>
            <a:r>
              <a:rPr lang="it-IT" sz="2800" dirty="0" smtClean="0">
                <a:effectLst/>
              </a:rPr>
              <a:t>Una delle più importanti attività di mediazione svolte dalla biblioteca si attua attraverso il servizio di </a:t>
            </a:r>
            <a:r>
              <a:rPr lang="it-IT" sz="2800" dirty="0" err="1" smtClean="0">
                <a:effectLst/>
              </a:rPr>
              <a:t>reference</a:t>
            </a:r>
            <a:endParaRPr lang="it-IT" sz="2800" dirty="0" smtClean="0">
              <a:effectLst/>
            </a:endParaRPr>
          </a:p>
          <a:p>
            <a:r>
              <a:rPr lang="it-IT" sz="2800" dirty="0" smtClean="0">
                <a:effectLst/>
              </a:rPr>
              <a:t>Il servizio di </a:t>
            </a:r>
            <a:r>
              <a:rPr lang="it-IT" sz="2800" dirty="0" err="1" smtClean="0">
                <a:effectLst/>
              </a:rPr>
              <a:t>reference</a:t>
            </a:r>
            <a:r>
              <a:rPr lang="it-IT" sz="2800" dirty="0" smtClean="0">
                <a:effectLst/>
              </a:rPr>
              <a:t> si qualifica per il ruolo attivo che il bibliotecario esercita nel far esprimere all'utente in modo preciso i suoi bisogni informativi, nell'orientarlo tra le fonti e, talvolta, nella sua disponibilità ad effettuare direttamente alcune fasi della ricerca</a:t>
            </a:r>
            <a:endParaRPr lang="it-IT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6079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353762" cy="97045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/>
                </a:solidFill>
              </a:rPr>
              <a:t>Dai servizi informativi al </a:t>
            </a:r>
            <a:r>
              <a:rPr lang="it-IT" b="1" dirty="0" err="1" smtClean="0">
                <a:solidFill>
                  <a:schemeClr val="accent1"/>
                </a:solidFill>
              </a:rPr>
              <a:t>reference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2580" y="1340768"/>
            <a:ext cx="10886028" cy="5256585"/>
          </a:xfrm>
        </p:spPr>
        <p:txBody>
          <a:bodyPr>
            <a:noAutofit/>
          </a:bodyPr>
          <a:lstStyle/>
          <a:p>
            <a:r>
              <a:rPr lang="it-IT" sz="2800" dirty="0" smtClean="0"/>
              <a:t>La nascita dei servizi di informazione in biblioteca può essere fatta risalire al </a:t>
            </a:r>
            <a:r>
              <a:rPr lang="it-IT" sz="2800" b="1" dirty="0" smtClean="0">
                <a:solidFill>
                  <a:schemeClr val="accent1"/>
                </a:solidFill>
              </a:rPr>
              <a:t>1876</a:t>
            </a:r>
            <a:r>
              <a:rPr lang="it-IT" sz="2800" dirty="0" smtClean="0"/>
              <a:t>. Le fonti americane sono concordi nel ritenere quell'anno una data spartiacque nella storia del </a:t>
            </a:r>
            <a:r>
              <a:rPr lang="it-IT" sz="2800" dirty="0" err="1" smtClean="0"/>
              <a:t>reference</a:t>
            </a:r>
            <a:r>
              <a:rPr lang="it-IT" sz="2800" dirty="0" smtClean="0"/>
              <a:t> service grazie all'articolo di </a:t>
            </a:r>
            <a:r>
              <a:rPr lang="it-IT" sz="2800" b="1" dirty="0" smtClean="0">
                <a:solidFill>
                  <a:schemeClr val="accent1"/>
                </a:solidFill>
              </a:rPr>
              <a:t>Samuel </a:t>
            </a:r>
            <a:r>
              <a:rPr lang="it-IT" sz="2800" b="1" dirty="0" err="1" smtClean="0">
                <a:solidFill>
                  <a:schemeClr val="accent1"/>
                </a:solidFill>
              </a:rPr>
              <a:t>Swett</a:t>
            </a:r>
            <a:r>
              <a:rPr lang="it-IT" sz="2800" b="1" dirty="0" smtClean="0">
                <a:solidFill>
                  <a:schemeClr val="accent1"/>
                </a:solidFill>
              </a:rPr>
              <a:t> Green</a:t>
            </a:r>
            <a:r>
              <a:rPr lang="it-IT" sz="2800" dirty="0" smtClean="0"/>
              <a:t>, intitolato </a:t>
            </a:r>
            <a:r>
              <a:rPr lang="it-IT" sz="2800" i="1" dirty="0" smtClean="0"/>
              <a:t>Personal relations </a:t>
            </a:r>
            <a:r>
              <a:rPr lang="it-IT" sz="2800" i="1" dirty="0" err="1" smtClean="0"/>
              <a:t>between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librarians</a:t>
            </a:r>
            <a:r>
              <a:rPr lang="it-IT" sz="2800" i="1" dirty="0" smtClean="0"/>
              <a:t> and </a:t>
            </a:r>
            <a:r>
              <a:rPr lang="it-IT" sz="2800" i="1" dirty="0" err="1" smtClean="0"/>
              <a:t>readers</a:t>
            </a:r>
            <a:endParaRPr lang="it-IT" sz="2800" dirty="0" smtClean="0"/>
          </a:p>
          <a:p>
            <a:r>
              <a:rPr lang="it-IT" sz="2800" dirty="0" smtClean="0"/>
              <a:t>Il </a:t>
            </a:r>
            <a:r>
              <a:rPr lang="it-IT" sz="2800" dirty="0" err="1" smtClean="0"/>
              <a:t>reference</a:t>
            </a:r>
            <a:r>
              <a:rPr lang="it-IT" sz="2800" dirty="0" smtClean="0"/>
              <a:t> service a cui si è fatto cenno è, secondo la definizione accettata, </a:t>
            </a:r>
            <a:r>
              <a:rPr lang="it-IT" sz="2800" b="1" dirty="0" smtClean="0">
                <a:solidFill>
                  <a:schemeClr val="accent1"/>
                </a:solidFill>
              </a:rPr>
              <a:t>l'assistenza personale al lettore in cerca di informazione in biblioteca</a:t>
            </a:r>
            <a:endParaRPr lang="it-IT" sz="2800" dirty="0" smtClean="0">
              <a:solidFill>
                <a:schemeClr val="accent1"/>
              </a:solidFill>
            </a:endParaRP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1904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Override1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10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11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12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13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14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15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16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17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18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19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2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20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21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22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23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24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3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4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5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6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7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8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ppt/theme/themeOverride9.xml><?xml version="1.0" encoding="utf-8"?>
<a:themeOverride xmlns:a="http://schemas.openxmlformats.org/drawingml/2006/main">
  <a:clrScheme name="Ardesia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BC451B"/>
    </a:accent1>
    <a:accent2>
      <a:srgbClr val="D3BA68"/>
    </a:accent2>
    <a:accent3>
      <a:srgbClr val="BB8640"/>
    </a:accent3>
    <a:accent4>
      <a:srgbClr val="AD9277"/>
    </a:accent4>
    <a:accent5>
      <a:srgbClr val="A55A43"/>
    </a:accent5>
    <a:accent6>
      <a:srgbClr val="AD9D7B"/>
    </a:accent6>
    <a:hlink>
      <a:srgbClr val="E98052"/>
    </a:hlink>
    <a:folHlink>
      <a:srgbClr val="F4B6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1874</Words>
  <Application>Microsoft Office PowerPoint</Application>
  <PresentationFormat>Widescreen</PresentationFormat>
  <Paragraphs>110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Calisto MT</vt:lpstr>
      <vt:lpstr>Trebuchet MS</vt:lpstr>
      <vt:lpstr>Wingdings 2</vt:lpstr>
      <vt:lpstr>Ardesia</vt:lpstr>
      <vt:lpstr>La funzione di mediazione della biblioteca e il servizio di reference</vt:lpstr>
      <vt:lpstr>La biblioteca come servizio di  mediazione tra i “libri” e i lettori</vt:lpstr>
      <vt:lpstr>La mediazione si identifica col catalogo?</vt:lpstr>
      <vt:lpstr>I pilastri del “sistema” biblioteca</vt:lpstr>
      <vt:lpstr>I pilastri del “sistema” biblioteca</vt:lpstr>
      <vt:lpstr>Controllo bibliografico universale</vt:lpstr>
      <vt:lpstr>Disponibilità universale delle pubblicazioni</vt:lpstr>
      <vt:lpstr>La mediazione e il reference</vt:lpstr>
      <vt:lpstr>Dai servizi informativi al reference</vt:lpstr>
      <vt:lpstr>Dai servizi informativi al reference</vt:lpstr>
      <vt:lpstr>Finalità e contenuti del servizio di reference</vt:lpstr>
      <vt:lpstr>Finalità e contenuti del servizio di reference</vt:lpstr>
      <vt:lpstr>Tipologie di domande</vt:lpstr>
      <vt:lpstr>Il reference nel mondo digitale</vt:lpstr>
      <vt:lpstr>Reference digitale</vt:lpstr>
      <vt:lpstr>Modalità di erogazione</vt:lpstr>
      <vt:lpstr>Reference collaborativo</vt:lpstr>
      <vt:lpstr>Reference collaborativo</vt:lpstr>
      <vt:lpstr>Reference organizzato e formalizzato</vt:lpstr>
      <vt:lpstr>Il reference: elementi di stabilità</vt:lpstr>
      <vt:lpstr>Il reference: fattori di cambiamento</vt:lpstr>
      <vt:lpstr>Il reference: fattori di cambiamento</vt:lpstr>
      <vt:lpstr>Problematiche nuove</vt:lpstr>
      <vt:lpstr>Problematiche nuove</vt:lpstr>
      <vt:lpstr>Reference e formazione</vt:lpstr>
      <vt:lpstr>Prospettive</vt:lpstr>
      <vt:lpstr>Anche sul fronte del reference il panorama è stato completamente rivoluzionato nel corso degli ultimi 15 anni e la letteratura degli inizi degli anni Duemila appare già in buona parte sorpassata</vt:lpstr>
      <vt:lpstr>anna.galluzzi@gmail.com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funzione di mediazione della biblioteca e il servizio di reference</dc:title>
  <dc:creator>Utente</dc:creator>
  <cp:lastModifiedBy>Giovanni Solimine</cp:lastModifiedBy>
  <cp:revision>3</cp:revision>
  <dcterms:created xsi:type="dcterms:W3CDTF">2020-11-08T17:17:38Z</dcterms:created>
  <dcterms:modified xsi:type="dcterms:W3CDTF">2020-11-15T15:25:45Z</dcterms:modified>
</cp:coreProperties>
</file>