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1" y="2130426"/>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41085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2500388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7117" y="409576"/>
            <a:ext cx="1889051" cy="54578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1116418" y="409576"/>
            <a:ext cx="5500577" cy="54578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2780474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845020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3015" y="4406901"/>
            <a:ext cx="7772400" cy="1362075"/>
          </a:xfrm>
        </p:spPr>
        <p:txBody>
          <a:bodyPr/>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301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gli stili del testo dello schema</a:t>
            </a:r>
          </a:p>
        </p:txBody>
      </p:sp>
      <p:sp>
        <p:nvSpPr>
          <p:cNvPr id="4"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5" name="Rectangle 5"/>
          <p:cNvSpPr>
            <a:spLocks noGrp="1" noChangeArrowheads="1"/>
          </p:cNvSpPr>
          <p:nvPr>
            <p:ph type="ftr" sz="quarter" idx="11"/>
          </p:nvPr>
        </p:nvSpPr>
        <p:spPr>
          <a:ln/>
        </p:spPr>
        <p:txBody>
          <a:bodyPr/>
          <a:lstStyle>
            <a:lvl1pPr>
              <a:defRPr/>
            </a:lvl1pPr>
          </a:lstStyle>
          <a:p>
            <a:endParaRPr lang="it-IT"/>
          </a:p>
        </p:txBody>
      </p:sp>
      <p:sp>
        <p:nvSpPr>
          <p:cNvPr id="6"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469002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1116418" y="1752600"/>
            <a:ext cx="369481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81355" y="1752600"/>
            <a:ext cx="369481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062244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3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3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4657" y="1535113"/>
            <a:ext cx="404214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4657" y="2174875"/>
            <a:ext cx="404214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8" name="Rectangle 5"/>
          <p:cNvSpPr>
            <a:spLocks noGrp="1" noChangeArrowheads="1"/>
          </p:cNvSpPr>
          <p:nvPr>
            <p:ph type="ftr" sz="quarter" idx="11"/>
          </p:nvPr>
        </p:nvSpPr>
        <p:spPr>
          <a:ln/>
        </p:spPr>
        <p:txBody>
          <a:bodyPr/>
          <a:lstStyle>
            <a:lvl1pPr>
              <a:defRPr/>
            </a:lvl1pPr>
          </a:lstStyle>
          <a:p>
            <a:endParaRPr lang="it-IT"/>
          </a:p>
        </p:txBody>
      </p:sp>
      <p:sp>
        <p:nvSpPr>
          <p:cNvPr id="9"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4273812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4" name="Rectangle 5"/>
          <p:cNvSpPr>
            <a:spLocks noGrp="1" noChangeArrowheads="1"/>
          </p:cNvSpPr>
          <p:nvPr>
            <p:ph type="ftr" sz="quarter" idx="11"/>
          </p:nvPr>
        </p:nvSpPr>
        <p:spPr>
          <a:ln/>
        </p:spPr>
        <p:txBody>
          <a:bodyPr/>
          <a:lstStyle>
            <a:lvl1pPr>
              <a:defRPr/>
            </a:lvl1pPr>
          </a:lstStyle>
          <a:p>
            <a:endParaRPr lang="it-IT"/>
          </a:p>
        </p:txBody>
      </p:sp>
      <p:sp>
        <p:nvSpPr>
          <p:cNvPr id="5"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456397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3" name="Rectangle 5"/>
          <p:cNvSpPr>
            <a:spLocks noGrp="1" noChangeArrowheads="1"/>
          </p:cNvSpPr>
          <p:nvPr>
            <p:ph type="ftr" sz="quarter" idx="11"/>
          </p:nvPr>
        </p:nvSpPr>
        <p:spPr>
          <a:ln/>
        </p:spPr>
        <p:txBody>
          <a:bodyPr/>
          <a:lstStyle>
            <a:lvl1pPr>
              <a:defRPr/>
            </a:lvl1pPr>
          </a:lstStyle>
          <a:p>
            <a:endParaRPr lang="it-IT"/>
          </a:p>
        </p:txBody>
      </p:sp>
      <p:sp>
        <p:nvSpPr>
          <p:cNvPr id="4"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200503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9014"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4313" y="273051"/>
            <a:ext cx="51124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1" y="1435101"/>
            <a:ext cx="300901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085313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1587"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1587"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Trascinare l'immagine su un segnaposto o fare clic sull'icona per aggiungerla</a:t>
            </a:r>
          </a:p>
        </p:txBody>
      </p:sp>
      <p:sp>
        <p:nvSpPr>
          <p:cNvPr id="4" name="Segnaposto testo 3"/>
          <p:cNvSpPr>
            <a:spLocks noGrp="1"/>
          </p:cNvSpPr>
          <p:nvPr>
            <p:ph type="body" sz="half" idx="2"/>
          </p:nvPr>
        </p:nvSpPr>
        <p:spPr>
          <a:xfrm>
            <a:off x="1791587"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fld id="{76A4641F-36C4-AC43-B513-600679A54211}" type="datetimeFigureOut">
              <a:rPr lang="it-IT" smtClean="0"/>
              <a:pPr/>
              <a:t>20/11/2013</a:t>
            </a:fld>
            <a:endParaRPr lang="it-IT"/>
          </a:p>
        </p:txBody>
      </p:sp>
      <p:sp>
        <p:nvSpPr>
          <p:cNvPr id="6" name="Rectangle 5"/>
          <p:cNvSpPr>
            <a:spLocks noGrp="1" noChangeArrowheads="1"/>
          </p:cNvSpPr>
          <p:nvPr>
            <p:ph type="ftr" sz="quarter" idx="11"/>
          </p:nvPr>
        </p:nvSpPr>
        <p:spPr>
          <a:ln/>
        </p:spPr>
        <p:txBody>
          <a:bodyPr/>
          <a:lstStyle>
            <a:lvl1pPr>
              <a:defRPr/>
            </a:lvl1pPr>
          </a:lstStyle>
          <a:p>
            <a:endParaRPr lang="it-IT"/>
          </a:p>
        </p:txBody>
      </p:sp>
      <p:sp>
        <p:nvSpPr>
          <p:cNvPr id="7" name="Rectangle 6"/>
          <p:cNvSpPr>
            <a:spLocks noGrp="1" noChangeArrowheads="1"/>
          </p:cNvSpPr>
          <p:nvPr>
            <p:ph type="sldNum" sz="quarter" idx="12"/>
          </p:nvPr>
        </p:nvSpPr>
        <p:spPr>
          <a:ln/>
        </p:spPr>
        <p:txBody>
          <a:bodyPr/>
          <a:lstStyle>
            <a:lvl1pPr>
              <a:defRPr/>
            </a:lvl1pPr>
          </a:lstStyle>
          <a:p>
            <a:fld id="{9529F66D-C292-7944-A3E8-778911D26B0F}" type="slidenum">
              <a:rPr lang="it-IT" smtClean="0"/>
              <a:pPr/>
              <a:t>‹N›</a:t>
            </a:fld>
            <a:endParaRPr lang="it-IT"/>
          </a:p>
        </p:txBody>
      </p:sp>
    </p:spTree>
    <p:extLst>
      <p:ext uri="{BB962C8B-B14F-4D97-AF65-F5344CB8AC3E}">
        <p14:creationId xmlns:p14="http://schemas.microsoft.com/office/powerpoint/2010/main" xmlns="" val="3139785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5"/>
          <p:cNvGrpSpPr>
            <a:grpSpLocks/>
          </p:cNvGrpSpPr>
          <p:nvPr/>
        </p:nvGrpSpPr>
        <p:grpSpPr bwMode="auto">
          <a:xfrm>
            <a:off x="0" y="6096000"/>
            <a:ext cx="9144000" cy="762000"/>
            <a:chOff x="0" y="3840"/>
            <a:chExt cx="5760" cy="480"/>
          </a:xfrm>
        </p:grpSpPr>
        <p:sp>
          <p:nvSpPr>
            <p:cNvPr id="1032" name="Rectangle 13"/>
            <p:cNvSpPr>
              <a:spLocks noChangeArrowheads="1"/>
            </p:cNvSpPr>
            <p:nvPr userDrawn="1"/>
          </p:nvSpPr>
          <p:spPr bwMode="auto">
            <a:xfrm>
              <a:off x="0" y="3984"/>
              <a:ext cx="5760" cy="336"/>
            </a:xfrm>
            <a:prstGeom prst="rect">
              <a:avLst/>
            </a:prstGeom>
            <a:solidFill>
              <a:srgbClr val="822433"/>
            </a:solidFill>
            <a:ln w="9525">
              <a:noFill/>
              <a:miter lim="800000"/>
              <a:headEnd/>
              <a:tailEnd/>
            </a:ln>
          </p:spPr>
          <p:txBody>
            <a:bodyPr wrap="none" anchor="ctr"/>
            <a:lstStyle/>
            <a:p>
              <a:pPr>
                <a:defRPr/>
              </a:pPr>
              <a:endParaRPr lang="it-IT">
                <a:latin typeface="Times New Roman" pitchFamily="18" charset="0"/>
                <a:ea typeface="MS PGothic" pitchFamily="34" charset="-128"/>
                <a:cs typeface="+mn-cs"/>
              </a:endParaRPr>
            </a:p>
          </p:txBody>
        </p:sp>
        <p:sp>
          <p:nvSpPr>
            <p:cNvPr id="1033" name="Rectangle 14"/>
            <p:cNvSpPr>
              <a:spLocks noChangeArrowheads="1"/>
            </p:cNvSpPr>
            <p:nvPr userDrawn="1"/>
          </p:nvSpPr>
          <p:spPr bwMode="auto">
            <a:xfrm>
              <a:off x="768" y="3840"/>
              <a:ext cx="4992" cy="480"/>
            </a:xfrm>
            <a:prstGeom prst="rect">
              <a:avLst/>
            </a:prstGeom>
            <a:solidFill>
              <a:srgbClr val="822433"/>
            </a:solidFill>
            <a:ln w="9525">
              <a:noFill/>
              <a:miter lim="800000"/>
              <a:headEnd/>
              <a:tailEnd/>
            </a:ln>
          </p:spPr>
          <p:txBody>
            <a:bodyPr wrap="none" anchor="ctr"/>
            <a:lstStyle/>
            <a:p>
              <a:pPr>
                <a:defRPr/>
              </a:pPr>
              <a:endParaRPr lang="it-IT">
                <a:latin typeface="Times New Roman" pitchFamily="18" charset="0"/>
                <a:ea typeface="MS PGothic" pitchFamily="34" charset="-128"/>
                <a:cs typeface="+mn-cs"/>
              </a:endParaRPr>
            </a:p>
          </p:txBody>
        </p:sp>
      </p:grpSp>
      <p:sp>
        <p:nvSpPr>
          <p:cNvPr id="1027" name="Rectangle 2"/>
          <p:cNvSpPr>
            <a:spLocks noGrp="1" noChangeArrowheads="1"/>
          </p:cNvSpPr>
          <p:nvPr>
            <p:ph type="title"/>
          </p:nvPr>
        </p:nvSpPr>
        <p:spPr bwMode="auto">
          <a:xfrm>
            <a:off x="1116419" y="409576"/>
            <a:ext cx="7559749"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it-IT"/>
              <a:t>Fare clic per modificare stile</a:t>
            </a:r>
          </a:p>
        </p:txBody>
      </p:sp>
      <p:sp>
        <p:nvSpPr>
          <p:cNvPr id="1028" name="Rectangle 3"/>
          <p:cNvSpPr>
            <a:spLocks noGrp="1" noChangeArrowheads="1"/>
          </p:cNvSpPr>
          <p:nvPr>
            <p:ph type="body" idx="1"/>
          </p:nvPr>
        </p:nvSpPr>
        <p:spPr bwMode="auto">
          <a:xfrm>
            <a:off x="1116419" y="1752600"/>
            <a:ext cx="7559749"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2" name="Rectangle 4"/>
          <p:cNvSpPr>
            <a:spLocks noGrp="1" noChangeArrowheads="1"/>
          </p:cNvSpPr>
          <p:nvPr>
            <p:ph type="dt" sz="half" idx="2"/>
          </p:nvPr>
        </p:nvSpPr>
        <p:spPr bwMode="auto">
          <a:xfrm>
            <a:off x="4343401" y="6148388"/>
            <a:ext cx="1904999"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100">
                <a:latin typeface="Times New Roman" pitchFamily="18" charset="0"/>
                <a:ea typeface="+mn-ea"/>
                <a:cs typeface="+mn-cs"/>
              </a:defRPr>
            </a:lvl1pPr>
          </a:lstStyle>
          <a:p>
            <a:fld id="{76A4641F-36C4-AC43-B513-600679A54211}" type="datetimeFigureOut">
              <a:rPr lang="it-IT" smtClean="0"/>
              <a:pPr/>
              <a:t>20/11/2013</a:t>
            </a:fld>
            <a:endParaRPr lang="it-IT"/>
          </a:p>
        </p:txBody>
      </p:sp>
      <p:sp>
        <p:nvSpPr>
          <p:cNvPr id="1029" name="Rectangle 5"/>
          <p:cNvSpPr>
            <a:spLocks noGrp="1" noChangeArrowheads="1"/>
          </p:cNvSpPr>
          <p:nvPr>
            <p:ph type="ftr" sz="quarter" idx="3"/>
          </p:nvPr>
        </p:nvSpPr>
        <p:spPr bwMode="auto">
          <a:xfrm>
            <a:off x="1219201" y="6148388"/>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100">
                <a:latin typeface="Times New Roman" pitchFamily="18" charset="0"/>
                <a:ea typeface="+mn-ea"/>
                <a:cs typeface="+mn-cs"/>
              </a:defRPr>
            </a:lvl1pPr>
          </a:lstStyle>
          <a:p>
            <a:endParaRPr lang="it-IT"/>
          </a:p>
        </p:txBody>
      </p:sp>
      <p:sp>
        <p:nvSpPr>
          <p:cNvPr id="1030" name="Rectangle 6"/>
          <p:cNvSpPr>
            <a:spLocks noGrp="1" noChangeArrowheads="1"/>
          </p:cNvSpPr>
          <p:nvPr>
            <p:ph type="sldNum" sz="quarter" idx="4"/>
          </p:nvPr>
        </p:nvSpPr>
        <p:spPr bwMode="auto">
          <a:xfrm>
            <a:off x="6553200" y="6148388"/>
            <a:ext cx="1905001"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100"/>
            </a:lvl1pPr>
          </a:lstStyle>
          <a:p>
            <a:fld id="{9529F66D-C292-7944-A3E8-778911D26B0F}"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2400" b="1">
          <a:solidFill>
            <a:srgbClr val="822433"/>
          </a:solidFill>
          <a:latin typeface="+mj-lt"/>
          <a:ea typeface="MS PGothic" pitchFamily="34" charset="-128"/>
          <a:cs typeface="MS PGothic" charset="0"/>
        </a:defRPr>
      </a:lvl1pPr>
      <a:lvl2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2pPr>
      <a:lvl3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3pPr>
      <a:lvl4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4pPr>
      <a:lvl5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5pPr>
      <a:lvl6pPr marL="457200" algn="l" rtl="0" eaLnBrk="1" fontAlgn="base" hangingPunct="1">
        <a:spcBef>
          <a:spcPct val="0"/>
        </a:spcBef>
        <a:spcAft>
          <a:spcPct val="0"/>
        </a:spcAft>
        <a:defRPr sz="2400" b="1">
          <a:solidFill>
            <a:srgbClr val="822433"/>
          </a:solidFill>
          <a:latin typeface="Arial" charset="0"/>
          <a:ea typeface="ＭＳ Ｐゴシック" pitchFamily="34" charset="-128"/>
        </a:defRPr>
      </a:lvl6pPr>
      <a:lvl7pPr marL="914400" algn="l" rtl="0" eaLnBrk="1" fontAlgn="base" hangingPunct="1">
        <a:spcBef>
          <a:spcPct val="0"/>
        </a:spcBef>
        <a:spcAft>
          <a:spcPct val="0"/>
        </a:spcAft>
        <a:defRPr sz="2400" b="1">
          <a:solidFill>
            <a:srgbClr val="822433"/>
          </a:solidFill>
          <a:latin typeface="Arial" charset="0"/>
          <a:ea typeface="ＭＳ Ｐゴシック" pitchFamily="34" charset="-128"/>
        </a:defRPr>
      </a:lvl7pPr>
      <a:lvl8pPr marL="1371600" algn="l" rtl="0" eaLnBrk="1" fontAlgn="base" hangingPunct="1">
        <a:spcBef>
          <a:spcPct val="0"/>
        </a:spcBef>
        <a:spcAft>
          <a:spcPct val="0"/>
        </a:spcAft>
        <a:defRPr sz="2400" b="1">
          <a:solidFill>
            <a:srgbClr val="822433"/>
          </a:solidFill>
          <a:latin typeface="Arial" charset="0"/>
          <a:ea typeface="ＭＳ Ｐゴシック" pitchFamily="34" charset="-128"/>
        </a:defRPr>
      </a:lvl8pPr>
      <a:lvl9pPr marL="1828800" algn="l" rtl="0" eaLnBrk="1" fontAlgn="base" hangingPunct="1">
        <a:spcBef>
          <a:spcPct val="0"/>
        </a:spcBef>
        <a:spcAft>
          <a:spcPct val="0"/>
        </a:spcAft>
        <a:defRPr sz="2400" b="1">
          <a:solidFill>
            <a:srgbClr val="822433"/>
          </a:solidFill>
          <a:latin typeface="Arial" charset="0"/>
          <a:ea typeface="ＭＳ Ｐゴシック" pitchFamily="34" charset="-128"/>
        </a:defRPr>
      </a:lvl9pPr>
    </p:titleStyle>
    <p:bodyStyle>
      <a:lvl1pPr marL="342900" indent="-342900" algn="l" rtl="0" eaLnBrk="1" fontAlgn="base" hangingPunct="1">
        <a:spcBef>
          <a:spcPct val="20000"/>
        </a:spcBef>
        <a:spcAft>
          <a:spcPct val="0"/>
        </a:spcAft>
        <a:buClr>
          <a:srgbClr val="822433"/>
        </a:buClr>
        <a:buChar char="•"/>
        <a:defRPr sz="2400">
          <a:solidFill>
            <a:srgbClr val="000000"/>
          </a:solidFill>
          <a:latin typeface="+mn-lt"/>
          <a:ea typeface="MS PGothic" pitchFamily="34" charset="-128"/>
          <a:cs typeface="MS PGothic" charset="0"/>
        </a:defRPr>
      </a:lvl1pPr>
      <a:lvl2pPr marL="742950" indent="-285750" algn="l" rtl="0" eaLnBrk="1" fontAlgn="base" hangingPunct="1">
        <a:spcBef>
          <a:spcPct val="20000"/>
        </a:spcBef>
        <a:spcAft>
          <a:spcPct val="0"/>
        </a:spcAft>
        <a:buChar char="–"/>
        <a:defRPr sz="2000">
          <a:solidFill>
            <a:srgbClr val="000000"/>
          </a:solidFill>
          <a:latin typeface="+mn-lt"/>
          <a:ea typeface="MS PGothic" pitchFamily="34" charset="-128"/>
          <a:cs typeface="MS PGothic" charset="0"/>
        </a:defRPr>
      </a:lvl2pPr>
      <a:lvl3pPr marL="1143000" indent="-228600" algn="l" rtl="0" eaLnBrk="1" fontAlgn="base" hangingPunct="1">
        <a:spcBef>
          <a:spcPct val="20000"/>
        </a:spcBef>
        <a:spcAft>
          <a:spcPct val="0"/>
        </a:spcAft>
        <a:buChar char="•"/>
        <a:defRPr sz="1600">
          <a:solidFill>
            <a:srgbClr val="000000"/>
          </a:solidFill>
          <a:latin typeface="+mn-lt"/>
          <a:ea typeface="MS PGothic" pitchFamily="34" charset="-128"/>
          <a:cs typeface="MS PGothic" charset="0"/>
        </a:defRPr>
      </a:lvl3pPr>
      <a:lvl4pPr marL="1562100" indent="-228600" algn="l" rtl="0" eaLnBrk="1" fontAlgn="base" hangingPunct="1">
        <a:spcBef>
          <a:spcPct val="20000"/>
        </a:spcBef>
        <a:spcAft>
          <a:spcPct val="0"/>
        </a:spcAft>
        <a:buChar char="–"/>
        <a:defRPr sz="1400">
          <a:solidFill>
            <a:srgbClr val="000000"/>
          </a:solidFill>
          <a:latin typeface="+mn-lt"/>
          <a:ea typeface="MS PGothic" pitchFamily="34" charset="-128"/>
          <a:cs typeface="MS PGothic" charset="0"/>
        </a:defRPr>
      </a:lvl4pPr>
      <a:lvl5pPr marL="1981200" indent="-228600" algn="l" rtl="0" eaLnBrk="1" fontAlgn="base" hangingPunct="1">
        <a:spcBef>
          <a:spcPct val="20000"/>
        </a:spcBef>
        <a:spcAft>
          <a:spcPct val="0"/>
        </a:spcAft>
        <a:buChar char="»"/>
        <a:defRPr sz="1200">
          <a:solidFill>
            <a:srgbClr val="000000"/>
          </a:solidFill>
          <a:latin typeface="+mn-lt"/>
          <a:ea typeface="MS PGothic" pitchFamily="34" charset="-128"/>
          <a:cs typeface="MS PGothic" charset="0"/>
        </a:defRPr>
      </a:lvl5pPr>
      <a:lvl6pPr marL="2438400" indent="-228600" algn="l" rtl="0" eaLnBrk="1" fontAlgn="base" hangingPunct="1">
        <a:spcBef>
          <a:spcPct val="20000"/>
        </a:spcBef>
        <a:spcAft>
          <a:spcPct val="0"/>
        </a:spcAft>
        <a:buChar char="»"/>
        <a:defRPr sz="1200">
          <a:solidFill>
            <a:srgbClr val="000000"/>
          </a:solidFill>
          <a:latin typeface="+mn-lt"/>
          <a:ea typeface="+mn-ea"/>
        </a:defRPr>
      </a:lvl6pPr>
      <a:lvl7pPr marL="2895600" indent="-228600" algn="l" rtl="0" eaLnBrk="1" fontAlgn="base" hangingPunct="1">
        <a:spcBef>
          <a:spcPct val="20000"/>
        </a:spcBef>
        <a:spcAft>
          <a:spcPct val="0"/>
        </a:spcAft>
        <a:buChar char="»"/>
        <a:defRPr sz="1200">
          <a:solidFill>
            <a:srgbClr val="000000"/>
          </a:solidFill>
          <a:latin typeface="+mn-lt"/>
          <a:ea typeface="+mn-ea"/>
        </a:defRPr>
      </a:lvl7pPr>
      <a:lvl8pPr marL="3352800" indent="-228600" algn="l" rtl="0" eaLnBrk="1" fontAlgn="base" hangingPunct="1">
        <a:spcBef>
          <a:spcPct val="20000"/>
        </a:spcBef>
        <a:spcAft>
          <a:spcPct val="0"/>
        </a:spcAft>
        <a:buChar char="»"/>
        <a:defRPr sz="1200">
          <a:solidFill>
            <a:srgbClr val="000000"/>
          </a:solidFill>
          <a:latin typeface="+mn-lt"/>
          <a:ea typeface="+mn-ea"/>
        </a:defRPr>
      </a:lvl8pPr>
      <a:lvl9pPr marL="3810000" indent="-228600" algn="l" rtl="0" eaLnBrk="1" fontAlgn="base" hangingPunct="1">
        <a:spcBef>
          <a:spcPct val="20000"/>
        </a:spcBef>
        <a:spcAft>
          <a:spcPct val="0"/>
        </a:spcAft>
        <a:buChar char="»"/>
        <a:defRPr sz="1200">
          <a:solidFill>
            <a:srgbClr val="000000"/>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09279" y="2130426"/>
            <a:ext cx="7772400" cy="1470025"/>
          </a:xfrm>
        </p:spPr>
        <p:txBody>
          <a:bodyPr/>
          <a:lstStyle/>
          <a:p>
            <a:r>
              <a:rPr lang="it-IT" dirty="0" smtClean="0"/>
              <a:t>METODOLOGIA DELLA RICERCA 2</a:t>
            </a:r>
            <a:endParaRPr lang="it-IT" dirty="0"/>
          </a:p>
        </p:txBody>
      </p:sp>
      <p:sp>
        <p:nvSpPr>
          <p:cNvPr id="3" name="Sottotitolo 2"/>
          <p:cNvSpPr>
            <a:spLocks noGrp="1"/>
          </p:cNvSpPr>
          <p:nvPr>
            <p:ph type="subTitle" idx="1"/>
          </p:nvPr>
        </p:nvSpPr>
        <p:spPr/>
        <p:txBody>
          <a:bodyPr/>
          <a:lstStyle/>
          <a:p>
            <a:r>
              <a:rPr lang="it-IT" dirty="0" smtClean="0"/>
              <a:t>SCELTA DEL PROBLEMA E DEFINIZIONE DELLE IPOTESI</a:t>
            </a:r>
            <a:endParaRPr lang="it-IT" dirty="0"/>
          </a:p>
        </p:txBody>
      </p:sp>
    </p:spTree>
    <p:extLst>
      <p:ext uri="{BB962C8B-B14F-4D97-AF65-F5344CB8AC3E}">
        <p14:creationId xmlns:p14="http://schemas.microsoft.com/office/powerpoint/2010/main" xmlns="" val="3467171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Formulazione del disegno: le ipotesi di ricerca</a:t>
            </a:r>
            <a:endParaRPr lang="it-IT" dirty="0"/>
          </a:p>
        </p:txBody>
      </p:sp>
      <p:sp>
        <p:nvSpPr>
          <p:cNvPr id="3" name="Segnaposto contenuto 2"/>
          <p:cNvSpPr>
            <a:spLocks noGrp="1"/>
          </p:cNvSpPr>
          <p:nvPr>
            <p:ph idx="1"/>
          </p:nvPr>
        </p:nvSpPr>
        <p:spPr>
          <a:xfrm>
            <a:off x="397165" y="1256145"/>
            <a:ext cx="8279004" cy="4731327"/>
          </a:xfrm>
        </p:spPr>
        <p:txBody>
          <a:bodyPr/>
          <a:lstStyle/>
          <a:p>
            <a:r>
              <a:rPr lang="it-IT" dirty="0" smtClean="0"/>
              <a:t>La formulazione di ipotesi avviene in seguito al percepire una situazione come problematica e all’aver intravisto (nella propria esperienza o nel contesto stesso) possibili soluzioni al problema.</a:t>
            </a:r>
          </a:p>
          <a:p>
            <a:r>
              <a:rPr lang="it-IT" dirty="0" smtClean="0"/>
              <a:t>Le ipotesi possono essere </a:t>
            </a:r>
          </a:p>
          <a:p>
            <a:pPr lvl="1"/>
            <a:r>
              <a:rPr lang="it-IT" dirty="0" smtClean="0"/>
              <a:t>Indotte: quando scaturiscono dall’osservazione dei fatti (es. differenza di giudizio fra diversi giudici rispetto alle prove di riassunto)</a:t>
            </a:r>
          </a:p>
          <a:p>
            <a:pPr lvl="1"/>
            <a:r>
              <a:rPr lang="it-IT" dirty="0" smtClean="0"/>
              <a:t>Dedotte: quando sono formulate in seguito a teorie, all’elaborazione della conoscenza pregressa (es. idea di accoglienza formulata partendo dalle teorie della motivazione)</a:t>
            </a:r>
            <a:endParaRPr lang="it-IT" dirty="0"/>
          </a:p>
        </p:txBody>
      </p:sp>
    </p:spTree>
    <p:extLst>
      <p:ext uri="{BB962C8B-B14F-4D97-AF65-F5344CB8AC3E}">
        <p14:creationId xmlns:p14="http://schemas.microsoft.com/office/powerpoint/2010/main" xmlns="" val="1394298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8073" y="1394691"/>
            <a:ext cx="7918786" cy="4472709"/>
          </a:xfrm>
        </p:spPr>
        <p:txBody>
          <a:bodyPr/>
          <a:lstStyle/>
          <a:p>
            <a:r>
              <a:rPr lang="it-IT" sz="2200" dirty="0" smtClean="0"/>
              <a:t>Le ipotesi non sono domande ma </a:t>
            </a:r>
            <a:r>
              <a:rPr lang="it-IT" sz="2200" b="1" dirty="0" smtClean="0"/>
              <a:t>affermazioni formulate in modo da poter essere verificate o falsificate</a:t>
            </a:r>
            <a:r>
              <a:rPr lang="it-IT" sz="2200" dirty="0" smtClean="0"/>
              <a:t>. Queste affermazioni possono indicare l’esistenza di una relazione generica fra due fenomeni oppure una relazione di causa effetto fra i due (possiamo dire che vi è una relazione significativa fra titolo di </a:t>
            </a:r>
            <a:r>
              <a:rPr lang="it-IT" sz="2200" dirty="0" smtClean="0"/>
              <a:t>s</a:t>
            </a:r>
            <a:r>
              <a:rPr lang="it-IT" sz="2200" dirty="0" smtClean="0"/>
              <a:t>tudio dei genitori e successo scolastico ma non possiamo provare che l’uno sia la causa dell’altro)</a:t>
            </a:r>
            <a:endParaRPr lang="it-IT" sz="2200" dirty="0" smtClean="0"/>
          </a:p>
          <a:p>
            <a:r>
              <a:rPr lang="it-IT" sz="2200" dirty="0" smtClean="0"/>
              <a:t>L’ipotesi deve essere </a:t>
            </a:r>
            <a:r>
              <a:rPr lang="it-IT" sz="2200" b="1" dirty="0" smtClean="0"/>
              <a:t>verosimile</a:t>
            </a:r>
            <a:r>
              <a:rPr lang="it-IT" sz="2200" dirty="0" smtClean="0"/>
              <a:t>  (coerente con le teorie di cui disponiamo) e </a:t>
            </a:r>
            <a:r>
              <a:rPr lang="it-IT" sz="2200" b="1" dirty="0" smtClean="0"/>
              <a:t>verificabile</a:t>
            </a:r>
            <a:r>
              <a:rPr lang="it-IT" sz="2200" dirty="0" smtClean="0"/>
              <a:t> (deve poter essere sottoposta a verifica sul piano logico)</a:t>
            </a:r>
          </a:p>
          <a:p>
            <a:r>
              <a:rPr lang="it-IT" sz="2200" dirty="0" smtClean="0"/>
              <a:t>Per essere verificabile deve essere definita in termini operativi (legata ad operazioni osservabili)</a:t>
            </a:r>
            <a:endParaRPr lang="it-IT" sz="2200" dirty="0"/>
          </a:p>
        </p:txBody>
      </p:sp>
      <p:sp>
        <p:nvSpPr>
          <p:cNvPr id="4" name="Titolo 1"/>
          <p:cNvSpPr>
            <a:spLocks noGrp="1"/>
          </p:cNvSpPr>
          <p:nvPr>
            <p:ph type="title"/>
          </p:nvPr>
        </p:nvSpPr>
        <p:spPr/>
        <p:txBody>
          <a:bodyPr/>
          <a:lstStyle/>
          <a:p>
            <a:r>
              <a:rPr lang="it-IT" dirty="0" smtClean="0"/>
              <a:t>Formulazione del disegno: le ipotesi di ricerca</a:t>
            </a:r>
            <a:endParaRPr lang="it-IT" dirty="0"/>
          </a:p>
        </p:txBody>
      </p:sp>
    </p:spTree>
    <p:extLst>
      <p:ext uri="{BB962C8B-B14F-4D97-AF65-F5344CB8AC3E}">
        <p14:creationId xmlns:p14="http://schemas.microsoft.com/office/powerpoint/2010/main" xmlns="" val="776524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diversi approcci di ricerca </a:t>
            </a:r>
            <a:endParaRPr lang="it-IT" dirty="0"/>
          </a:p>
        </p:txBody>
      </p:sp>
      <p:sp>
        <p:nvSpPr>
          <p:cNvPr id="3" name="Segnaposto contenuto 2"/>
          <p:cNvSpPr>
            <a:spLocks noGrp="1"/>
          </p:cNvSpPr>
          <p:nvPr>
            <p:ph idx="1"/>
          </p:nvPr>
        </p:nvSpPr>
        <p:spPr/>
        <p:txBody>
          <a:bodyPr/>
          <a:lstStyle/>
          <a:p>
            <a:r>
              <a:rPr lang="it-IT" dirty="0" smtClean="0"/>
              <a:t>Gli approcci più usuali nell’ambito della ricerca operativa possono essere suddivisi in sei grandi filoni:</a:t>
            </a:r>
          </a:p>
          <a:p>
            <a:pPr lvl="1"/>
            <a:r>
              <a:rPr lang="it-IT" dirty="0" smtClean="0"/>
              <a:t>A</a:t>
            </a:r>
            <a:r>
              <a:rPr lang="it-IT" dirty="0" smtClean="0"/>
              <a:t>pproccio teorico </a:t>
            </a:r>
          </a:p>
          <a:p>
            <a:pPr lvl="1"/>
            <a:r>
              <a:rPr lang="it-IT" dirty="0" smtClean="0"/>
              <a:t>Approccio storico</a:t>
            </a:r>
          </a:p>
          <a:p>
            <a:pPr lvl="1"/>
            <a:r>
              <a:rPr lang="it-IT" dirty="0" smtClean="0"/>
              <a:t>Approccio clinico</a:t>
            </a:r>
          </a:p>
          <a:p>
            <a:pPr lvl="1"/>
            <a:r>
              <a:rPr lang="it-IT" dirty="0" smtClean="0"/>
              <a:t>Approccio comparativo</a:t>
            </a:r>
          </a:p>
          <a:p>
            <a:pPr lvl="1"/>
            <a:r>
              <a:rPr lang="it-IT" dirty="0" smtClean="0"/>
              <a:t>Approccio di ricerca azione</a:t>
            </a:r>
          </a:p>
          <a:p>
            <a:pPr lvl="1"/>
            <a:r>
              <a:rPr lang="it-IT" dirty="0" smtClean="0"/>
              <a:t>Approccio sperimentale</a:t>
            </a:r>
          </a:p>
          <a:p>
            <a:pPr lvl="1"/>
            <a:endParaRPr lang="it-IT" dirty="0" smtClean="0"/>
          </a:p>
          <a:p>
            <a:endParaRPr lang="it-IT" dirty="0"/>
          </a:p>
        </p:txBody>
      </p:sp>
    </p:spTree>
    <p:extLst>
      <p:ext uri="{BB962C8B-B14F-4D97-AF65-F5344CB8AC3E}">
        <p14:creationId xmlns:p14="http://schemas.microsoft.com/office/powerpoint/2010/main" xmlns="" val="1362925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87110" y="1459345"/>
            <a:ext cx="7559749" cy="4114800"/>
          </a:xfrm>
        </p:spPr>
        <p:txBody>
          <a:bodyPr/>
          <a:lstStyle/>
          <a:p>
            <a:r>
              <a:rPr lang="it-IT" b="1" dirty="0" smtClean="0"/>
              <a:t>L’approccio teorico </a:t>
            </a:r>
            <a:r>
              <a:rPr lang="it-IT" dirty="0" smtClean="0"/>
              <a:t>è volto ad approfondire, con strumenti conoscitivi di tipo teorico, logico ed epistemologico gli apparati concettuali e i costrutti teorici che sono alla base della ricerca educativa.. In tutti gli ambiti scientifici esiste una dimensione di ricerca teorica</a:t>
            </a:r>
          </a:p>
          <a:p>
            <a:r>
              <a:rPr lang="it-IT" b="1" dirty="0" smtClean="0"/>
              <a:t>L’approccio storico </a:t>
            </a:r>
            <a:r>
              <a:rPr lang="it-IT" dirty="0" smtClean="0"/>
              <a:t>usa l’impianto metodologico della ricerca storica (legata alle fonti e ai diversi paradigmi storiografici) per esaminare le dottrine pedagogiche e le pratiche educative della scuola e della famiglia nel corso del tempo</a:t>
            </a:r>
            <a:endParaRPr lang="it-IT" dirty="0"/>
          </a:p>
        </p:txBody>
      </p:sp>
      <p:sp>
        <p:nvSpPr>
          <p:cNvPr id="4" name="Titolo 1"/>
          <p:cNvSpPr txBox="1">
            <a:spLocks/>
          </p:cNvSpPr>
          <p:nvPr/>
        </p:nvSpPr>
        <p:spPr bwMode="auto">
          <a:xfrm>
            <a:off x="742347" y="271463"/>
            <a:ext cx="7559749"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2400" b="1" i="0" u="none" strike="noStrike" kern="0" cap="none" spc="0" normalizeH="0" baseline="0" noProof="0" dirty="0" smtClean="0">
                <a:ln>
                  <a:noFill/>
                </a:ln>
                <a:solidFill>
                  <a:srgbClr val="822433"/>
                </a:solidFill>
                <a:effectLst/>
                <a:uLnTx/>
                <a:uFillTx/>
                <a:latin typeface="+mj-lt"/>
                <a:ea typeface="MS PGothic" pitchFamily="34" charset="-128"/>
                <a:cs typeface="MS PGothic" charset="0"/>
              </a:rPr>
              <a:t>I diversi approcci di ricerca: teorico</a:t>
            </a:r>
            <a:r>
              <a:rPr kumimoji="0" lang="it-IT" sz="2400" b="1" i="0" u="none" strike="noStrike" kern="0" cap="none" spc="0" normalizeH="0" noProof="0" dirty="0" smtClean="0">
                <a:ln>
                  <a:noFill/>
                </a:ln>
                <a:solidFill>
                  <a:srgbClr val="822433"/>
                </a:solidFill>
                <a:effectLst/>
                <a:uLnTx/>
                <a:uFillTx/>
                <a:latin typeface="+mj-lt"/>
                <a:ea typeface="MS PGothic" pitchFamily="34" charset="-128"/>
                <a:cs typeface="MS PGothic" charset="0"/>
              </a:rPr>
              <a:t> e storico</a:t>
            </a:r>
            <a:r>
              <a:rPr kumimoji="0" lang="it-IT" sz="2400" b="1" i="0" u="none" strike="noStrike" kern="0" cap="none" spc="0" normalizeH="0" baseline="0" noProof="0" dirty="0" smtClean="0">
                <a:ln>
                  <a:noFill/>
                </a:ln>
                <a:solidFill>
                  <a:srgbClr val="822433"/>
                </a:solidFill>
                <a:effectLst/>
                <a:uLnTx/>
                <a:uFillTx/>
                <a:latin typeface="+mj-lt"/>
                <a:ea typeface="MS PGothic" pitchFamily="34" charset="-128"/>
                <a:cs typeface="MS PGothic" charset="0"/>
              </a:rPr>
              <a:t> </a:t>
            </a:r>
            <a:endParaRPr kumimoji="0" lang="it-IT" sz="2400" b="1" i="0" u="none" strike="noStrike" kern="0" cap="none" spc="0" normalizeH="0" baseline="0" noProof="0" dirty="0">
              <a:ln>
                <a:noFill/>
              </a:ln>
              <a:solidFill>
                <a:srgbClr val="822433"/>
              </a:solidFill>
              <a:effectLst/>
              <a:uLnTx/>
              <a:uFillTx/>
              <a:latin typeface="+mj-lt"/>
              <a:ea typeface="MS PGothic" pitchFamily="34" charset="-128"/>
              <a:cs typeface="MS PGothic" charset="0"/>
            </a:endParaRPr>
          </a:p>
        </p:txBody>
      </p:sp>
    </p:spTree>
    <p:extLst>
      <p:ext uri="{BB962C8B-B14F-4D97-AF65-F5344CB8AC3E}">
        <p14:creationId xmlns:p14="http://schemas.microsoft.com/office/powerpoint/2010/main" xmlns="" val="3045541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50982" y="1477818"/>
            <a:ext cx="8442035" cy="4389582"/>
          </a:xfrm>
        </p:spPr>
        <p:txBody>
          <a:bodyPr/>
          <a:lstStyle/>
          <a:p>
            <a:r>
              <a:rPr lang="it-IT" b="1" dirty="0" smtClean="0"/>
              <a:t>L’approccio comparativo </a:t>
            </a:r>
            <a:r>
              <a:rPr lang="it-IT" dirty="0" smtClean="0"/>
              <a:t>opera un confronto sistematico tra modelli educativi e sistemi formativi di differenti contesti regionali o nazionali, mettendoli in relazione anche con il contesto politico, economico, sociale e culturale.  Sono comparative le ricerche IEA E PISA</a:t>
            </a:r>
          </a:p>
          <a:p>
            <a:r>
              <a:rPr lang="it-IT" b="1" dirty="0" smtClean="0"/>
              <a:t>L’approccio clinico </a:t>
            </a:r>
            <a:r>
              <a:rPr lang="it-IT" dirty="0" smtClean="0"/>
              <a:t>mette al centro del suo interesse l’individuo nella sua particolarità e nella sua storia (es. il metodo di </a:t>
            </a:r>
            <a:r>
              <a:rPr lang="it-IT" dirty="0" err="1" smtClean="0"/>
              <a:t>Piaget</a:t>
            </a:r>
            <a:r>
              <a:rPr lang="it-IT" dirty="0" smtClean="0"/>
              <a:t>, a metà fra colloquio e intervista volta a mettere in luce il modo di pensare dei bambini). Utilizza prevalentemente l’analisi qualitativa di singoli casi individuali ma rende possibili anche generalizzazioni quantitative</a:t>
            </a:r>
            <a:endParaRPr lang="it-IT" dirty="0"/>
          </a:p>
        </p:txBody>
      </p:sp>
      <p:sp>
        <p:nvSpPr>
          <p:cNvPr id="4" name="Titolo 1"/>
          <p:cNvSpPr txBox="1">
            <a:spLocks noGrp="1"/>
          </p:cNvSpPr>
          <p:nvPr>
            <p:ph type="title"/>
          </p:nvPr>
        </p:nvSpPr>
        <p:spPr bwMode="auto">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2400" b="1" i="0" u="none" strike="noStrike" kern="0" cap="none" spc="0" normalizeH="0" baseline="0" noProof="0" dirty="0" smtClean="0">
                <a:ln>
                  <a:noFill/>
                </a:ln>
                <a:solidFill>
                  <a:srgbClr val="822433"/>
                </a:solidFill>
                <a:effectLst/>
                <a:uLnTx/>
                <a:uFillTx/>
                <a:latin typeface="+mj-lt"/>
                <a:ea typeface="MS PGothic" pitchFamily="34" charset="-128"/>
                <a:cs typeface="MS PGothic" charset="0"/>
              </a:rPr>
              <a:t>I diversi approcci di ricerca: comparativo e clinico</a:t>
            </a:r>
            <a:endParaRPr kumimoji="0" lang="it-IT" sz="2400" b="1" i="0" u="none" strike="noStrike" kern="0" cap="none" spc="0" normalizeH="0" baseline="0" noProof="0" dirty="0">
              <a:ln>
                <a:noFill/>
              </a:ln>
              <a:solidFill>
                <a:srgbClr val="822433"/>
              </a:solidFill>
              <a:effectLst/>
              <a:uLnTx/>
              <a:uFillTx/>
              <a:latin typeface="+mj-lt"/>
              <a:ea typeface="MS PGothic" pitchFamily="34" charset="-128"/>
              <a:cs typeface="MS PGothic"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41746" y="1108364"/>
            <a:ext cx="7964968" cy="4996872"/>
          </a:xfrm>
        </p:spPr>
        <p:txBody>
          <a:bodyPr/>
          <a:lstStyle/>
          <a:p>
            <a:r>
              <a:rPr lang="it-IT" sz="2200" dirty="0" smtClean="0"/>
              <a:t>Indagine di tipo riflessivo, orientata all’azione e al cambiamento, spesso condotta da ricercatori non professionisti che indagano sulle proprie azioni al fine di risolvere situazioni problematiche e cercare di apportare miglioramenti. </a:t>
            </a:r>
          </a:p>
          <a:p>
            <a:r>
              <a:rPr lang="it-IT" sz="2200" dirty="0" smtClean="0"/>
              <a:t>Modo collaborativo di fare ricerca, che si avvale però di strumenti e metodi della ricerca di tipo sperimentale </a:t>
            </a:r>
          </a:p>
          <a:p>
            <a:r>
              <a:rPr lang="it-IT" sz="2200" dirty="0" smtClean="0"/>
              <a:t>L’accento è su entrambi i termini, </a:t>
            </a:r>
            <a:r>
              <a:rPr lang="it-IT" sz="2200" b="1" dirty="0" smtClean="0">
                <a:solidFill>
                  <a:srgbClr val="C00000"/>
                </a:solidFill>
              </a:rPr>
              <a:t>ricerca</a:t>
            </a:r>
            <a:r>
              <a:rPr lang="it-IT" sz="2200" dirty="0" smtClean="0"/>
              <a:t> e </a:t>
            </a:r>
            <a:r>
              <a:rPr lang="it-IT" sz="2200" b="1" dirty="0" smtClean="0">
                <a:solidFill>
                  <a:srgbClr val="C00000"/>
                </a:solidFill>
              </a:rPr>
              <a:t>azione</a:t>
            </a:r>
          </a:p>
          <a:p>
            <a:r>
              <a:rPr lang="it-IT" sz="2200" dirty="0" smtClean="0"/>
              <a:t>Fonte di dibattito è </a:t>
            </a:r>
            <a:r>
              <a:rPr lang="it-IT" sz="2200" dirty="0" smtClean="0"/>
              <a:t>l’attendibilità dei suoi risultati e la loro trasferibilità</a:t>
            </a:r>
          </a:p>
          <a:p>
            <a:r>
              <a:rPr lang="it-IT" sz="2200" dirty="0" smtClean="0"/>
              <a:t>Si avvale di tecniche e strumenti utilizzati anche in altro tipo di indagine, ma con finalità più specifiche legate alla riflessione (registrazioni audio e video, questionari, interviste, diari di bordo, fotografie, </a:t>
            </a:r>
            <a:r>
              <a:rPr lang="it-IT" sz="2200" dirty="0" err="1" smtClean="0"/>
              <a:t>racconti…</a:t>
            </a:r>
            <a:r>
              <a:rPr lang="it-IT" sz="2200" dirty="0" smtClean="0"/>
              <a:t>)</a:t>
            </a:r>
            <a:endParaRPr lang="it-IT" sz="2200" dirty="0" smtClean="0"/>
          </a:p>
        </p:txBody>
      </p:sp>
      <p:sp>
        <p:nvSpPr>
          <p:cNvPr id="4" name="Titolo 1"/>
          <p:cNvSpPr txBox="1">
            <a:spLocks noGrp="1"/>
          </p:cNvSpPr>
          <p:nvPr>
            <p:ph type="title"/>
          </p:nvPr>
        </p:nvSpPr>
        <p:spPr bwMode="auto">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2400" b="1" i="0" u="none" strike="noStrike" kern="0" cap="none" spc="0" normalizeH="0" baseline="0" noProof="0" dirty="0" smtClean="0">
                <a:ln>
                  <a:noFill/>
                </a:ln>
                <a:solidFill>
                  <a:srgbClr val="822433"/>
                </a:solidFill>
                <a:effectLst/>
                <a:uLnTx/>
                <a:uFillTx/>
                <a:latin typeface="+mj-lt"/>
                <a:ea typeface="MS PGothic" pitchFamily="34" charset="-128"/>
                <a:cs typeface="MS PGothic" charset="0"/>
              </a:rPr>
              <a:t>I diversi approcci di ricerca: La</a:t>
            </a:r>
            <a:r>
              <a:rPr kumimoji="0" lang="it-IT" sz="2400" b="1" i="0" u="none" strike="noStrike" kern="0" cap="none" spc="0" normalizeH="0" noProof="0" dirty="0" smtClean="0">
                <a:ln>
                  <a:noFill/>
                </a:ln>
                <a:solidFill>
                  <a:srgbClr val="822433"/>
                </a:solidFill>
                <a:effectLst/>
                <a:uLnTx/>
                <a:uFillTx/>
                <a:latin typeface="+mj-lt"/>
                <a:ea typeface="MS PGothic" pitchFamily="34" charset="-128"/>
                <a:cs typeface="MS PGothic" charset="0"/>
              </a:rPr>
              <a:t> ricerca-azione</a:t>
            </a:r>
            <a:endParaRPr kumimoji="0" lang="it-IT" sz="2400" b="1" i="0" u="none" strike="noStrike" kern="0" cap="none" spc="0" normalizeH="0" baseline="0" noProof="0" dirty="0">
              <a:ln>
                <a:noFill/>
              </a:ln>
              <a:solidFill>
                <a:srgbClr val="822433"/>
              </a:solidFill>
              <a:effectLst/>
              <a:uLnTx/>
              <a:uFillTx/>
              <a:latin typeface="+mj-lt"/>
              <a:ea typeface="MS PGothic" pitchFamily="34" charset="-128"/>
              <a:cs typeface="MS PGothic"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94746" y="1376218"/>
            <a:ext cx="7781423" cy="4114800"/>
          </a:xfrm>
        </p:spPr>
        <p:txBody>
          <a:bodyPr/>
          <a:lstStyle/>
          <a:p>
            <a:r>
              <a:rPr lang="it-IT" dirty="0" smtClean="0"/>
              <a:t>Il termine sperimentale è utilizzato in relazione ad indagini sul campo che fanno riferimento a procedure di ricerca rigorose e controllate</a:t>
            </a:r>
          </a:p>
          <a:p>
            <a:r>
              <a:rPr lang="it-IT" dirty="0" smtClean="0"/>
              <a:t>Comprende sia ricerche sperimentali in senso proprio, sia le indagini basate sulla ricerca di correlazioni (ad esempio le grandi </a:t>
            </a:r>
            <a:r>
              <a:rPr lang="it-IT" dirty="0" err="1" smtClean="0"/>
              <a:t>surveys</a:t>
            </a:r>
            <a:r>
              <a:rPr lang="it-IT" dirty="0" smtClean="0"/>
              <a:t> internazionali come IEA o Pisa o le indagini nazionali condotte dall’INVALSI) </a:t>
            </a:r>
          </a:p>
          <a:p>
            <a:r>
              <a:rPr lang="it-IT" dirty="0" smtClean="0"/>
              <a:t>Il termine sperimentazione è stato in Italia negli anni 60 usato in modo inesatto, riferendosi ad innovazioni non rigidamente controllate, anche se in alcuni casi feconde</a:t>
            </a:r>
            <a:endParaRPr lang="it-IT" dirty="0"/>
          </a:p>
        </p:txBody>
      </p:sp>
      <p:sp>
        <p:nvSpPr>
          <p:cNvPr id="4" name="Titolo 1"/>
          <p:cNvSpPr txBox="1">
            <a:spLocks noGrp="1"/>
          </p:cNvSpPr>
          <p:nvPr>
            <p:ph type="title"/>
          </p:nvPr>
        </p:nvSpPr>
        <p:spPr bwMode="auto">
          <a:xfrm>
            <a:off x="711200" y="409576"/>
            <a:ext cx="7964969"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2400" b="1" i="0" u="none" strike="noStrike" kern="0" cap="none" spc="0" normalizeH="0" baseline="0" noProof="0" dirty="0" smtClean="0">
                <a:ln>
                  <a:noFill/>
                </a:ln>
                <a:solidFill>
                  <a:srgbClr val="822433"/>
                </a:solidFill>
                <a:effectLst/>
                <a:uLnTx/>
                <a:uFillTx/>
                <a:latin typeface="+mj-lt"/>
                <a:ea typeface="MS PGothic" pitchFamily="34" charset="-128"/>
                <a:cs typeface="MS PGothic" charset="0"/>
              </a:rPr>
              <a:t>I diversi approcci di ricerca: l’approccio</a:t>
            </a:r>
            <a:r>
              <a:rPr kumimoji="0" lang="it-IT" sz="2400" b="1" i="0" u="none" strike="noStrike" kern="0" cap="none" spc="0" normalizeH="0" noProof="0" dirty="0" smtClean="0">
                <a:ln>
                  <a:noFill/>
                </a:ln>
                <a:solidFill>
                  <a:srgbClr val="822433"/>
                </a:solidFill>
                <a:effectLst/>
                <a:uLnTx/>
                <a:uFillTx/>
                <a:latin typeface="+mj-lt"/>
                <a:ea typeface="MS PGothic" pitchFamily="34" charset="-128"/>
                <a:cs typeface="MS PGothic" charset="0"/>
              </a:rPr>
              <a:t> sperimentale</a:t>
            </a:r>
            <a:endParaRPr kumimoji="0" lang="it-IT" sz="2400" b="1" i="0" u="none" strike="noStrike" kern="0" cap="none" spc="0" normalizeH="0" baseline="0" noProof="0" dirty="0">
              <a:ln>
                <a:noFill/>
              </a:ln>
              <a:solidFill>
                <a:srgbClr val="822433"/>
              </a:solidFill>
              <a:effectLst/>
              <a:uLnTx/>
              <a:uFillTx/>
              <a:latin typeface="+mj-lt"/>
              <a:ea typeface="MS PGothic" pitchFamily="34" charset="-128"/>
              <a:cs typeface="MS PGothic"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ricerca sperimentale come ricerca di correlazioni </a:t>
            </a:r>
            <a:endParaRPr lang="it-IT" dirty="0"/>
          </a:p>
        </p:txBody>
      </p:sp>
      <p:sp>
        <p:nvSpPr>
          <p:cNvPr id="3" name="Segnaposto contenuto 2"/>
          <p:cNvSpPr>
            <a:spLocks noGrp="1"/>
          </p:cNvSpPr>
          <p:nvPr>
            <p:ph idx="1"/>
          </p:nvPr>
        </p:nvSpPr>
        <p:spPr>
          <a:xfrm>
            <a:off x="572655" y="1403927"/>
            <a:ext cx="8103513" cy="4334164"/>
          </a:xfrm>
        </p:spPr>
        <p:txBody>
          <a:bodyPr/>
          <a:lstStyle/>
          <a:p>
            <a:r>
              <a:rPr lang="it-IT" sz="2000" dirty="0" smtClean="0"/>
              <a:t>In questo tipo di ricerca non si fanno intervenire attivamente delle variabili, ma si indagano, sulla base di un modello teorico ben definito, le relazioni esistenti fra alcune variabili principali e altre variabili di sfondo.</a:t>
            </a:r>
          </a:p>
          <a:p>
            <a:r>
              <a:rPr lang="it-IT" sz="2000" dirty="0" smtClean="0"/>
              <a:t>La correlazione ci dice solo che una variabile cresce al crescere dell’altra, ma non ci permette di definire che tipo di rapporto esiste fra le variabili  (potrebbero essere anche completamente indipendenti e dipendere entrambe da un’altra variabile o dal caso come il caso dell’aumento del’abitudine a fumare e la diminuzione della tisi) né tantomeno stabilire un rapporto di causa-effetto (ad esempio fra titolo di studio dei genitori ed esiti scolastici)</a:t>
            </a:r>
          </a:p>
          <a:p>
            <a:r>
              <a:rPr lang="it-IT" sz="2000" dirty="0" smtClean="0"/>
              <a:t>Anche l’assenza di correlazione ci dà informazioni interessanti (es. delle ricerche che fino agli anni 80 rilevavano una correlazione fra profitto e indice di benessere, poi questa correlazione non è mai più stata colta)</a:t>
            </a:r>
            <a:endParaRPr lang="it-IT"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8073" y="1376218"/>
            <a:ext cx="8285018" cy="4114800"/>
          </a:xfrm>
        </p:spPr>
        <p:txBody>
          <a:bodyPr/>
          <a:lstStyle/>
          <a:p>
            <a:r>
              <a:rPr lang="it-IT" sz="2200" dirty="0" smtClean="0"/>
              <a:t>L’esperimento prevede </a:t>
            </a:r>
            <a:r>
              <a:rPr lang="it-IT" sz="2200" b="1" dirty="0" smtClean="0"/>
              <a:t>l’intervento attivo </a:t>
            </a:r>
            <a:r>
              <a:rPr lang="it-IT" sz="2200" dirty="0" smtClean="0"/>
              <a:t>dello sperimentatore che introduce, sulla  base di un </a:t>
            </a:r>
            <a:r>
              <a:rPr lang="it-IT" sz="2200" b="1" dirty="0" smtClean="0"/>
              <a:t>modello teorico rigoroso</a:t>
            </a:r>
            <a:r>
              <a:rPr lang="it-IT" sz="2200" dirty="0" smtClean="0"/>
              <a:t>, in una </a:t>
            </a:r>
            <a:r>
              <a:rPr lang="it-IT" sz="2200" b="1" dirty="0" smtClean="0"/>
              <a:t>situazione controllata</a:t>
            </a:r>
            <a:r>
              <a:rPr lang="it-IT" sz="2200" dirty="0" smtClean="0"/>
              <a:t>, una o più variabili indipendenti per </a:t>
            </a:r>
            <a:r>
              <a:rPr lang="it-IT" sz="2200" b="1" dirty="0" smtClean="0"/>
              <a:t>verificare gli effetti </a:t>
            </a:r>
            <a:r>
              <a:rPr lang="it-IT" sz="2200" dirty="0" smtClean="0"/>
              <a:t>di queste sulla variabile dipendente </a:t>
            </a:r>
          </a:p>
          <a:p>
            <a:r>
              <a:rPr lang="it-IT" sz="2200" dirty="0" smtClean="0"/>
              <a:t>L’obiettivo è introdurre elementi nuovi per produrre cambiamenti e interpretare così questi eventuali mutamenti. L’introduzione di questi elementi nuovi viene definita </a:t>
            </a:r>
            <a:r>
              <a:rPr lang="it-IT" sz="2200" b="1" dirty="0" smtClean="0"/>
              <a:t>trattamento</a:t>
            </a:r>
            <a:r>
              <a:rPr lang="it-IT" sz="2200" dirty="0" smtClean="0"/>
              <a:t>, e si ipotizza quindi che il trattamento </a:t>
            </a:r>
            <a:r>
              <a:rPr lang="it-IT" sz="2200" b="1" dirty="0" smtClean="0"/>
              <a:t>causerà</a:t>
            </a:r>
            <a:r>
              <a:rPr lang="it-IT" sz="2200" dirty="0" smtClean="0"/>
              <a:t> una modifica nella variabile dipendente</a:t>
            </a:r>
          </a:p>
          <a:p>
            <a:r>
              <a:rPr lang="it-IT" sz="2200" dirty="0" smtClean="0"/>
              <a:t>In alcuni casi il trattamento può essere </a:t>
            </a:r>
            <a:r>
              <a:rPr lang="it-IT" sz="2200" b="1" dirty="0" smtClean="0"/>
              <a:t>occasionale</a:t>
            </a:r>
            <a:r>
              <a:rPr lang="it-IT" sz="2200" dirty="0" smtClean="0"/>
              <a:t>, cioè non è introdotto dallo sperimentatore (anche per motivi etici) ma solo osservato</a:t>
            </a:r>
            <a:endParaRPr lang="it-IT" sz="2200" dirty="0" smtClean="0"/>
          </a:p>
        </p:txBody>
      </p:sp>
      <p:sp>
        <p:nvSpPr>
          <p:cNvPr id="5" name="Titolo 1"/>
          <p:cNvSpPr>
            <a:spLocks noGrp="1"/>
          </p:cNvSpPr>
          <p:nvPr>
            <p:ph type="title"/>
          </p:nvPr>
        </p:nvSpPr>
        <p:spPr/>
        <p:txBody>
          <a:bodyPr/>
          <a:lstStyle/>
          <a:p>
            <a:r>
              <a:rPr lang="it-IT" dirty="0" smtClean="0"/>
              <a:t>La ricerca sperimentale come “esperimento”</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disegni sperimentali</a:t>
            </a:r>
            <a:endParaRPr lang="it-IT" dirty="0"/>
          </a:p>
        </p:txBody>
      </p:sp>
      <p:sp>
        <p:nvSpPr>
          <p:cNvPr id="3" name="Segnaposto contenuto 2"/>
          <p:cNvSpPr>
            <a:spLocks noGrp="1"/>
          </p:cNvSpPr>
          <p:nvPr>
            <p:ph idx="1"/>
          </p:nvPr>
        </p:nvSpPr>
        <p:spPr>
          <a:xfrm>
            <a:off x="609601" y="1752600"/>
            <a:ext cx="8066568" cy="4114800"/>
          </a:xfrm>
        </p:spPr>
        <p:txBody>
          <a:bodyPr/>
          <a:lstStyle/>
          <a:p>
            <a:r>
              <a:rPr lang="it-IT" dirty="0" smtClean="0"/>
              <a:t>Nell’esperimento in senso stretto tutte le variabili che intervengono dovrebbero essere </a:t>
            </a:r>
            <a:r>
              <a:rPr lang="it-IT" dirty="0" smtClean="0"/>
              <a:t>controllate</a:t>
            </a:r>
          </a:p>
          <a:p>
            <a:r>
              <a:rPr lang="it-IT" dirty="0" smtClean="0"/>
              <a:t>Questo è molto difficile quando si lavora in campo educativo, anche con tempi lunghi.</a:t>
            </a:r>
            <a:br>
              <a:rPr lang="it-IT" dirty="0" smtClean="0"/>
            </a:br>
            <a:r>
              <a:rPr lang="it-IT" dirty="0" smtClean="0"/>
              <a:t>Se non siamo in grado di controllare molte variabili concorrenti, dobbiamo costruire un piano sperimentale che ci consenta di considerare queste variabili come costanti, cioè tali da non influenzare l’esperimento</a:t>
            </a:r>
            <a:endParaRPr lang="it-IT" dirty="0" smtClean="0"/>
          </a:p>
          <a:p>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FATTORI CHE INCIDONO SULLA SCELTA DELLA RICERCA</a:t>
            </a:r>
            <a:endParaRPr lang="it-IT" dirty="0"/>
          </a:p>
        </p:txBody>
      </p:sp>
      <p:sp>
        <p:nvSpPr>
          <p:cNvPr id="3" name="Segnaposto contenuto 2"/>
          <p:cNvSpPr>
            <a:spLocks noGrp="1"/>
          </p:cNvSpPr>
          <p:nvPr>
            <p:ph idx="1"/>
          </p:nvPr>
        </p:nvSpPr>
        <p:spPr>
          <a:xfrm>
            <a:off x="564473" y="1587704"/>
            <a:ext cx="8111696" cy="4279696"/>
          </a:xfrm>
        </p:spPr>
        <p:txBody>
          <a:bodyPr/>
          <a:lstStyle/>
          <a:p>
            <a:r>
              <a:rPr lang="it-IT" dirty="0" smtClean="0"/>
              <a:t>L’indagine nasce dalla consapevolezza di un problema e dalla convinzione che esista una risposta più convincente delle altre</a:t>
            </a:r>
          </a:p>
          <a:p>
            <a:r>
              <a:rPr lang="it-IT" dirty="0" smtClean="0"/>
              <a:t>Vi sono molti aspetti che condizionano però in qualche modo l’operato di un ricercatore, e di questi dobbiamo avere consapevolezza</a:t>
            </a:r>
          </a:p>
          <a:p>
            <a:r>
              <a:rPr lang="it-IT" dirty="0" smtClean="0"/>
              <a:t>Possiamo distinguere fra </a:t>
            </a:r>
          </a:p>
          <a:p>
            <a:pPr lvl="1"/>
            <a:r>
              <a:rPr lang="it-IT" dirty="0" smtClean="0"/>
              <a:t>Condizionamenti interni: paradigma scientifico, valori del ricercatore, metodologia del ricercatore e della sua comunità scientifica</a:t>
            </a:r>
          </a:p>
          <a:p>
            <a:pPr lvl="1"/>
            <a:r>
              <a:rPr lang="it-IT" dirty="0" smtClean="0"/>
              <a:t>Condizionamenti esterni: contesto istituzionale normativo, politiche educative dominanti, risorse disponibili</a:t>
            </a:r>
            <a:endParaRPr lang="it-IT" dirty="0"/>
          </a:p>
        </p:txBody>
      </p:sp>
    </p:spTree>
    <p:extLst>
      <p:ext uri="{BB962C8B-B14F-4D97-AF65-F5344CB8AC3E}">
        <p14:creationId xmlns:p14="http://schemas.microsoft.com/office/powerpoint/2010/main" xmlns="" val="2439211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2800" y="409576"/>
            <a:ext cx="7559749" cy="320097"/>
          </a:xfrm>
        </p:spPr>
        <p:txBody>
          <a:bodyPr/>
          <a:lstStyle/>
          <a:p>
            <a:r>
              <a:rPr lang="it-IT" sz="2000" dirty="0" smtClean="0"/>
              <a:t>Disegno con due gruppi equivalenti con </a:t>
            </a:r>
            <a:r>
              <a:rPr lang="it-IT" sz="2000" dirty="0" err="1" smtClean="0"/>
              <a:t>pre</a:t>
            </a:r>
            <a:r>
              <a:rPr lang="it-IT" sz="2000" dirty="0" smtClean="0"/>
              <a:t> test e post test</a:t>
            </a:r>
            <a:endParaRPr lang="it-IT" sz="2000" dirty="0"/>
          </a:p>
        </p:txBody>
      </p:sp>
      <p:sp>
        <p:nvSpPr>
          <p:cNvPr id="4" name="Rettangolo 3"/>
          <p:cNvSpPr/>
          <p:nvPr/>
        </p:nvSpPr>
        <p:spPr bwMode="auto">
          <a:xfrm>
            <a:off x="1524000" y="2299855"/>
            <a:ext cx="1126836" cy="720436"/>
          </a:xfrm>
          <a:prstGeom prst="rect">
            <a:avLst/>
          </a:prstGeom>
          <a:noFill/>
          <a:ln w="9525"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5" name="Rettangolo 4"/>
          <p:cNvSpPr/>
          <p:nvPr/>
        </p:nvSpPr>
        <p:spPr bwMode="auto">
          <a:xfrm>
            <a:off x="812800" y="1662545"/>
            <a:ext cx="951345" cy="748146"/>
          </a:xfrm>
          <a:prstGeom prst="rect">
            <a:avLst/>
          </a:prstGeom>
          <a:noFill/>
          <a:ln w="9525"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6" name="CasellaDiTesto 5"/>
          <p:cNvSpPr txBox="1"/>
          <p:nvPr/>
        </p:nvSpPr>
        <p:spPr>
          <a:xfrm>
            <a:off x="452584" y="1662545"/>
            <a:ext cx="1634836" cy="923330"/>
          </a:xfrm>
          <a:prstGeom prst="rect">
            <a:avLst/>
          </a:prstGeom>
          <a:noFill/>
          <a:ln w="9525" cmpd="sng">
            <a:solidFill>
              <a:schemeClr val="tx1"/>
            </a:solidFill>
          </a:ln>
        </p:spPr>
        <p:txBody>
          <a:bodyPr wrap="square" rtlCol="0">
            <a:spAutoFit/>
          </a:bodyPr>
          <a:lstStyle/>
          <a:p>
            <a:pPr algn="ctr"/>
            <a:r>
              <a:rPr lang="it-IT" dirty="0" smtClean="0"/>
              <a:t>Gruppo sperimentale A</a:t>
            </a:r>
            <a:endParaRPr lang="it-IT" dirty="0"/>
          </a:p>
        </p:txBody>
      </p:sp>
      <p:sp>
        <p:nvSpPr>
          <p:cNvPr id="7" name="CasellaDiTesto 6"/>
          <p:cNvSpPr txBox="1"/>
          <p:nvPr/>
        </p:nvSpPr>
        <p:spPr>
          <a:xfrm>
            <a:off x="452584" y="3020291"/>
            <a:ext cx="1634836" cy="923330"/>
          </a:xfrm>
          <a:prstGeom prst="rect">
            <a:avLst/>
          </a:prstGeom>
          <a:noFill/>
          <a:ln w="9525" cmpd="sng">
            <a:solidFill>
              <a:schemeClr val="tx1"/>
            </a:solidFill>
          </a:ln>
        </p:spPr>
        <p:txBody>
          <a:bodyPr wrap="square" rtlCol="0">
            <a:spAutoFit/>
          </a:bodyPr>
          <a:lstStyle/>
          <a:p>
            <a:pPr algn="ctr"/>
            <a:r>
              <a:rPr lang="it-IT" dirty="0" smtClean="0"/>
              <a:t>Gruppo di controllo</a:t>
            </a:r>
          </a:p>
          <a:p>
            <a:pPr algn="ctr"/>
            <a:r>
              <a:rPr lang="it-IT" dirty="0" smtClean="0"/>
              <a:t>B</a:t>
            </a:r>
            <a:endParaRPr lang="it-IT" dirty="0"/>
          </a:p>
        </p:txBody>
      </p:sp>
      <p:sp>
        <p:nvSpPr>
          <p:cNvPr id="8" name="CasellaDiTesto 7"/>
          <p:cNvSpPr txBox="1"/>
          <p:nvPr/>
        </p:nvSpPr>
        <p:spPr>
          <a:xfrm>
            <a:off x="2475345" y="1653462"/>
            <a:ext cx="1634836" cy="923330"/>
          </a:xfrm>
          <a:prstGeom prst="rect">
            <a:avLst/>
          </a:prstGeom>
          <a:noFill/>
          <a:ln w="9525" cmpd="sng">
            <a:solidFill>
              <a:schemeClr val="tx1"/>
            </a:solidFill>
          </a:ln>
        </p:spPr>
        <p:txBody>
          <a:bodyPr wrap="square" rtlCol="0">
            <a:spAutoFit/>
          </a:bodyPr>
          <a:lstStyle/>
          <a:p>
            <a:pPr algn="ctr"/>
            <a:r>
              <a:rPr lang="it-IT" dirty="0" smtClean="0"/>
              <a:t>Misura delle conoscenze in ingresso</a:t>
            </a:r>
            <a:endParaRPr lang="it-IT" dirty="0"/>
          </a:p>
        </p:txBody>
      </p:sp>
      <p:sp>
        <p:nvSpPr>
          <p:cNvPr id="9" name="CasellaDiTesto 8"/>
          <p:cNvSpPr txBox="1"/>
          <p:nvPr/>
        </p:nvSpPr>
        <p:spPr>
          <a:xfrm>
            <a:off x="4465780" y="1662545"/>
            <a:ext cx="1634836" cy="900246"/>
          </a:xfrm>
          <a:prstGeom prst="rect">
            <a:avLst/>
          </a:prstGeom>
          <a:noFill/>
          <a:ln w="9525" cmpd="sng">
            <a:solidFill>
              <a:schemeClr val="tx1"/>
            </a:solidFill>
          </a:ln>
        </p:spPr>
        <p:txBody>
          <a:bodyPr wrap="square" rtlCol="0">
            <a:spAutoFit/>
          </a:bodyPr>
          <a:lstStyle/>
          <a:p>
            <a:pPr algn="ctr"/>
            <a:endParaRPr lang="it-IT" sz="600" dirty="0" smtClean="0"/>
          </a:p>
          <a:p>
            <a:pPr algn="ctr"/>
            <a:r>
              <a:rPr lang="it-IT" dirty="0" smtClean="0"/>
              <a:t>Unità </a:t>
            </a:r>
          </a:p>
          <a:p>
            <a:pPr algn="ctr"/>
            <a:r>
              <a:rPr lang="it-IT" dirty="0" smtClean="0"/>
              <a:t>Didattica</a:t>
            </a:r>
          </a:p>
          <a:p>
            <a:pPr algn="ctr"/>
            <a:endParaRPr lang="it-IT" sz="1050" dirty="0"/>
          </a:p>
        </p:txBody>
      </p:sp>
      <p:sp>
        <p:nvSpPr>
          <p:cNvPr id="10" name="CasellaDiTesto 9"/>
          <p:cNvSpPr txBox="1"/>
          <p:nvPr/>
        </p:nvSpPr>
        <p:spPr>
          <a:xfrm>
            <a:off x="6497782" y="1662545"/>
            <a:ext cx="1634836" cy="923330"/>
          </a:xfrm>
          <a:prstGeom prst="rect">
            <a:avLst/>
          </a:prstGeom>
          <a:noFill/>
          <a:ln w="9525" cmpd="sng">
            <a:solidFill>
              <a:schemeClr val="tx1"/>
            </a:solidFill>
          </a:ln>
        </p:spPr>
        <p:txBody>
          <a:bodyPr wrap="square" rtlCol="0">
            <a:spAutoFit/>
          </a:bodyPr>
          <a:lstStyle/>
          <a:p>
            <a:pPr algn="ctr"/>
            <a:r>
              <a:rPr lang="it-IT" dirty="0" smtClean="0"/>
              <a:t>Misura delle conoscenze in </a:t>
            </a:r>
            <a:r>
              <a:rPr lang="it-IT" dirty="0" smtClean="0"/>
              <a:t>uscita</a:t>
            </a:r>
            <a:endParaRPr lang="it-IT" dirty="0" smtClean="0"/>
          </a:p>
        </p:txBody>
      </p:sp>
      <p:sp>
        <p:nvSpPr>
          <p:cNvPr id="11" name="CasellaDiTesto 10"/>
          <p:cNvSpPr txBox="1"/>
          <p:nvPr/>
        </p:nvSpPr>
        <p:spPr>
          <a:xfrm>
            <a:off x="2479963" y="3020291"/>
            <a:ext cx="1634836" cy="923330"/>
          </a:xfrm>
          <a:prstGeom prst="rect">
            <a:avLst/>
          </a:prstGeom>
          <a:noFill/>
          <a:ln w="9525" cmpd="sng">
            <a:solidFill>
              <a:schemeClr val="tx1"/>
            </a:solidFill>
          </a:ln>
        </p:spPr>
        <p:txBody>
          <a:bodyPr wrap="square" rtlCol="0">
            <a:spAutoFit/>
          </a:bodyPr>
          <a:lstStyle/>
          <a:p>
            <a:pPr algn="ctr"/>
            <a:r>
              <a:rPr lang="it-IT" dirty="0" smtClean="0"/>
              <a:t>Misura delle conoscenze in ingresso</a:t>
            </a:r>
            <a:endParaRPr lang="it-IT" dirty="0"/>
          </a:p>
        </p:txBody>
      </p:sp>
      <p:sp>
        <p:nvSpPr>
          <p:cNvPr id="12" name="CasellaDiTesto 11"/>
          <p:cNvSpPr txBox="1"/>
          <p:nvPr/>
        </p:nvSpPr>
        <p:spPr>
          <a:xfrm>
            <a:off x="6497782" y="3020291"/>
            <a:ext cx="1634836" cy="923330"/>
          </a:xfrm>
          <a:prstGeom prst="rect">
            <a:avLst/>
          </a:prstGeom>
          <a:noFill/>
          <a:ln w="9525" cmpd="sng">
            <a:solidFill>
              <a:schemeClr val="tx1"/>
            </a:solidFill>
          </a:ln>
        </p:spPr>
        <p:txBody>
          <a:bodyPr wrap="square" rtlCol="0">
            <a:spAutoFit/>
          </a:bodyPr>
          <a:lstStyle/>
          <a:p>
            <a:pPr algn="ctr"/>
            <a:r>
              <a:rPr lang="it-IT" dirty="0" smtClean="0"/>
              <a:t>Misura delle conoscenze in uscita</a:t>
            </a:r>
          </a:p>
        </p:txBody>
      </p:sp>
      <p:sp>
        <p:nvSpPr>
          <p:cNvPr id="13" name="Freccia a destra 12"/>
          <p:cNvSpPr/>
          <p:nvPr/>
        </p:nvSpPr>
        <p:spPr bwMode="auto">
          <a:xfrm>
            <a:off x="2133600" y="2096655"/>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4" name="Freccia a destra 13"/>
          <p:cNvSpPr/>
          <p:nvPr/>
        </p:nvSpPr>
        <p:spPr bwMode="auto">
          <a:xfrm>
            <a:off x="4137889" y="2045855"/>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5" name="Freccia a destra 14"/>
          <p:cNvSpPr/>
          <p:nvPr/>
        </p:nvSpPr>
        <p:spPr bwMode="auto">
          <a:xfrm>
            <a:off x="6151419" y="2045855"/>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6" name="Freccia a destra 15"/>
          <p:cNvSpPr/>
          <p:nvPr/>
        </p:nvSpPr>
        <p:spPr bwMode="auto">
          <a:xfrm>
            <a:off x="2138217" y="3403600"/>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7" name="Rettangolo 16"/>
          <p:cNvSpPr/>
          <p:nvPr/>
        </p:nvSpPr>
        <p:spPr bwMode="auto">
          <a:xfrm>
            <a:off x="4465780" y="3020291"/>
            <a:ext cx="1634836" cy="923330"/>
          </a:xfrm>
          <a:prstGeom prst="rect">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8" name="Freccia a destra 17"/>
          <p:cNvSpPr/>
          <p:nvPr/>
        </p:nvSpPr>
        <p:spPr bwMode="auto">
          <a:xfrm>
            <a:off x="4165597" y="3403600"/>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19" name="Freccia a destra 18"/>
          <p:cNvSpPr/>
          <p:nvPr/>
        </p:nvSpPr>
        <p:spPr bwMode="auto">
          <a:xfrm>
            <a:off x="6151419" y="3403600"/>
            <a:ext cx="300183" cy="203200"/>
          </a:xfrm>
          <a:prstGeom prst="rightArrow">
            <a:avLst/>
          </a:prstGeom>
          <a:noFill/>
          <a:ln w="952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1" i="0" u="none" strike="noStrike" cap="none" normalizeH="0" baseline="0" smtClean="0">
              <a:ln>
                <a:noFill/>
              </a:ln>
              <a:solidFill>
                <a:schemeClr val="tx1"/>
              </a:solidFill>
              <a:effectLst/>
              <a:latin typeface="Times New Roman" pitchFamily="18" charset="0"/>
            </a:endParaRPr>
          </a:p>
        </p:txBody>
      </p:sp>
      <p:sp>
        <p:nvSpPr>
          <p:cNvPr id="20" name="CasellaDiTesto 19"/>
          <p:cNvSpPr txBox="1"/>
          <p:nvPr/>
        </p:nvSpPr>
        <p:spPr>
          <a:xfrm>
            <a:off x="2479963" y="990601"/>
            <a:ext cx="1634836" cy="369332"/>
          </a:xfrm>
          <a:prstGeom prst="rect">
            <a:avLst/>
          </a:prstGeom>
          <a:noFill/>
          <a:ln w="9525" cmpd="sng">
            <a:solidFill>
              <a:schemeClr val="tx1"/>
            </a:solidFill>
          </a:ln>
        </p:spPr>
        <p:txBody>
          <a:bodyPr wrap="square" rtlCol="0">
            <a:spAutoFit/>
          </a:bodyPr>
          <a:lstStyle/>
          <a:p>
            <a:pPr algn="ctr"/>
            <a:r>
              <a:rPr lang="it-IT" dirty="0" err="1" smtClean="0"/>
              <a:t>Pre-test</a:t>
            </a:r>
            <a:endParaRPr lang="it-IT" dirty="0"/>
          </a:p>
        </p:txBody>
      </p:sp>
      <p:sp>
        <p:nvSpPr>
          <p:cNvPr id="21" name="CasellaDiTesto 20"/>
          <p:cNvSpPr txBox="1"/>
          <p:nvPr/>
        </p:nvSpPr>
        <p:spPr>
          <a:xfrm>
            <a:off x="4438072" y="990601"/>
            <a:ext cx="1634836" cy="369332"/>
          </a:xfrm>
          <a:prstGeom prst="rect">
            <a:avLst/>
          </a:prstGeom>
          <a:noFill/>
          <a:ln w="9525" cmpd="sng">
            <a:solidFill>
              <a:schemeClr val="tx1"/>
            </a:solidFill>
          </a:ln>
        </p:spPr>
        <p:txBody>
          <a:bodyPr wrap="square" rtlCol="0">
            <a:spAutoFit/>
          </a:bodyPr>
          <a:lstStyle/>
          <a:p>
            <a:pPr algn="ctr"/>
            <a:r>
              <a:rPr lang="it-IT" dirty="0" smtClean="0"/>
              <a:t>Trattamento</a:t>
            </a:r>
            <a:endParaRPr lang="it-IT" dirty="0"/>
          </a:p>
        </p:txBody>
      </p:sp>
      <p:sp>
        <p:nvSpPr>
          <p:cNvPr id="22" name="CasellaDiTesto 21"/>
          <p:cNvSpPr txBox="1"/>
          <p:nvPr/>
        </p:nvSpPr>
        <p:spPr>
          <a:xfrm>
            <a:off x="6451602" y="990601"/>
            <a:ext cx="1634836" cy="369332"/>
          </a:xfrm>
          <a:prstGeom prst="rect">
            <a:avLst/>
          </a:prstGeom>
          <a:noFill/>
          <a:ln w="9525" cmpd="sng">
            <a:solidFill>
              <a:schemeClr val="tx1"/>
            </a:solidFill>
          </a:ln>
        </p:spPr>
        <p:txBody>
          <a:bodyPr wrap="square" rtlCol="0">
            <a:spAutoFit/>
          </a:bodyPr>
          <a:lstStyle/>
          <a:p>
            <a:pPr algn="ctr"/>
            <a:r>
              <a:rPr lang="it-IT" smtClean="0"/>
              <a:t>Post-test</a:t>
            </a:r>
            <a:endParaRPr lang="it-IT" dirty="0"/>
          </a:p>
        </p:txBody>
      </p:sp>
      <p:sp>
        <p:nvSpPr>
          <p:cNvPr id="23" name="CasellaDiTesto 22"/>
          <p:cNvSpPr txBox="1"/>
          <p:nvPr/>
        </p:nvSpPr>
        <p:spPr>
          <a:xfrm>
            <a:off x="812800" y="4470400"/>
            <a:ext cx="6770255" cy="923330"/>
          </a:xfrm>
          <a:prstGeom prst="rect">
            <a:avLst/>
          </a:prstGeom>
          <a:noFill/>
        </p:spPr>
        <p:txBody>
          <a:bodyPr wrap="square" rtlCol="0">
            <a:spAutoFit/>
          </a:bodyPr>
          <a:lstStyle/>
          <a:p>
            <a:r>
              <a:rPr lang="it-IT" dirty="0" smtClean="0"/>
              <a:t>Questo disegno sperimentale consente ad esempio di tenere sotto controllo le differenze di conoscenze iniziali fra due gruppi scelti come omogenei o equivalenti </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Condizionamenti interni: paradigma scientifico</a:t>
            </a:r>
            <a:endParaRPr lang="it-IT" dirty="0"/>
          </a:p>
        </p:txBody>
      </p:sp>
      <p:sp>
        <p:nvSpPr>
          <p:cNvPr id="3" name="Segnaposto contenuto 2"/>
          <p:cNvSpPr>
            <a:spLocks noGrp="1"/>
          </p:cNvSpPr>
          <p:nvPr>
            <p:ph idx="1"/>
          </p:nvPr>
        </p:nvSpPr>
        <p:spPr>
          <a:xfrm>
            <a:off x="458633" y="990601"/>
            <a:ext cx="8217535" cy="5219086"/>
          </a:xfrm>
        </p:spPr>
        <p:txBody>
          <a:bodyPr/>
          <a:lstStyle/>
          <a:p>
            <a:r>
              <a:rPr lang="it-IT" dirty="0" smtClean="0"/>
              <a:t>Il paradigma è la prospettiva o il quadro di riferimento adottato dal ricercatore.</a:t>
            </a:r>
          </a:p>
          <a:p>
            <a:r>
              <a:rPr lang="it-IT" dirty="0" smtClean="0"/>
              <a:t>Persone che partono da paradigmi, schemi mentali diversi percepiscono e descrivono diversamente lo stesso fenomeno. Un paradigma è infatti costituito da </a:t>
            </a:r>
            <a:r>
              <a:rPr lang="it-IT" b="1" dirty="0" smtClean="0"/>
              <a:t>assunti  </a:t>
            </a:r>
            <a:r>
              <a:rPr lang="it-IT" dirty="0" smtClean="0"/>
              <a:t>(giudizi su come vanno le cose) </a:t>
            </a:r>
            <a:r>
              <a:rPr lang="it-IT" b="1" dirty="0" smtClean="0"/>
              <a:t>e valori </a:t>
            </a:r>
            <a:r>
              <a:rPr lang="it-IT" dirty="0" smtClean="0"/>
              <a:t>(fini remoti che guidano le nostre azioni) che costituiscono una sorte di lente che condiziona la percezione della realtà.</a:t>
            </a:r>
          </a:p>
          <a:p>
            <a:r>
              <a:rPr lang="it-IT" dirty="0" smtClean="0"/>
              <a:t>All’interno delle discipline che si occupano di fenomeni sociali possono esistere paradigmi diversi, che guidano interpretazioni e indirizzano anche verso diverse tipologie di ricerca </a:t>
            </a:r>
            <a:endParaRPr lang="it-IT" dirty="0"/>
          </a:p>
        </p:txBody>
      </p:sp>
    </p:spTree>
    <p:extLst>
      <p:ext uri="{BB962C8B-B14F-4D97-AF65-F5344CB8AC3E}">
        <p14:creationId xmlns:p14="http://schemas.microsoft.com/office/powerpoint/2010/main" xmlns="" val="3217194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Condizionamenti interni: valori del ricercatore</a:t>
            </a:r>
            <a:endParaRPr lang="it-IT" dirty="0"/>
          </a:p>
        </p:txBody>
      </p:sp>
      <p:sp>
        <p:nvSpPr>
          <p:cNvPr id="3" name="Segnaposto contenuto 2"/>
          <p:cNvSpPr>
            <a:spLocks noGrp="1"/>
          </p:cNvSpPr>
          <p:nvPr>
            <p:ph idx="1"/>
          </p:nvPr>
        </p:nvSpPr>
        <p:spPr>
          <a:xfrm>
            <a:off x="158758" y="1234882"/>
            <a:ext cx="8696391" cy="4509031"/>
          </a:xfrm>
        </p:spPr>
        <p:txBody>
          <a:bodyPr/>
          <a:lstStyle/>
          <a:p>
            <a:r>
              <a:rPr lang="it-IT" dirty="0" smtClean="0"/>
              <a:t>I nostri giudizi di valore hanno ricadute sul nostro modo di intendere la realtà (ad esempio possiamo pensare la scuola come un luogo che deve trasmettere le conoscenze in modo che i giovani si inseriscano nella nostra società industriale o come un luogo che prepari i ragazzi a cambiare in qualche modo la natura della società)</a:t>
            </a:r>
          </a:p>
          <a:p>
            <a:r>
              <a:rPr lang="it-IT" dirty="0" smtClean="0"/>
              <a:t>Alcuni hanno ritenuto che per fare ricerca bisogna uscire da una prospettiva valutativa. E’ una posizione ingenua, perché le nostre idee e i nostri valori influenzano il nostro modo di fare ricerca, e dobbiamo esserne consapevoli e poterli analizzare anch’essi come elementi che possono in qualche modo intervenire nella nostra ricerca(es. delle ricerche su ereditarietà genetica) </a:t>
            </a:r>
            <a:endParaRPr lang="it-IT" dirty="0"/>
          </a:p>
        </p:txBody>
      </p:sp>
    </p:spTree>
    <p:extLst>
      <p:ext uri="{BB962C8B-B14F-4D97-AF65-F5344CB8AC3E}">
        <p14:creationId xmlns:p14="http://schemas.microsoft.com/office/powerpoint/2010/main" xmlns="" val="1673562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64347" y="409576"/>
            <a:ext cx="7811821" cy="581025"/>
          </a:xfrm>
        </p:spPr>
        <p:txBody>
          <a:bodyPr/>
          <a:lstStyle/>
          <a:p>
            <a:r>
              <a:rPr lang="it-IT" dirty="0" smtClean="0"/>
              <a:t>Condizionamenti interni: metodologia  del ricercatore</a:t>
            </a:r>
            <a:endParaRPr lang="it-IT" dirty="0"/>
          </a:p>
        </p:txBody>
      </p:sp>
      <p:sp>
        <p:nvSpPr>
          <p:cNvPr id="3" name="Segnaposto contenuto 2"/>
          <p:cNvSpPr>
            <a:spLocks noGrp="1"/>
          </p:cNvSpPr>
          <p:nvPr>
            <p:ph idx="1"/>
          </p:nvPr>
        </p:nvSpPr>
        <p:spPr>
          <a:xfrm>
            <a:off x="546833" y="1752600"/>
            <a:ext cx="8129336" cy="4114800"/>
          </a:xfrm>
        </p:spPr>
        <p:txBody>
          <a:bodyPr/>
          <a:lstStyle/>
          <a:p>
            <a:r>
              <a:rPr lang="it-IT" dirty="0" smtClean="0"/>
              <a:t>Anche la diversità di approccio metodologico può influenzare la scelta dell’oggetto di indagine e la formulazione delle ipotesi</a:t>
            </a:r>
          </a:p>
          <a:p>
            <a:r>
              <a:rPr lang="it-IT" dirty="0" smtClean="0"/>
              <a:t>Ad esempio scegliere un approccio quantitativo o uno qualitativo determina la scelta non solo degli strumenti ma anche delle dimensioni delle realtà da osservare</a:t>
            </a:r>
          </a:p>
          <a:p>
            <a:r>
              <a:rPr lang="it-IT" dirty="0" smtClean="0"/>
              <a:t>sarebbe meglio che la scelta dell’approccio non fosse legata all’appartenenza ad una “scuola di pensiero”, ma avvenisse in seguito alla definizione del problema o, ancora meglio, si dovrebbe operare su un problema con una molteplicità di approcci  e di metodologie</a:t>
            </a:r>
            <a:endParaRPr lang="it-IT" dirty="0"/>
          </a:p>
        </p:txBody>
      </p:sp>
    </p:spTree>
    <p:extLst>
      <p:ext uri="{BB962C8B-B14F-4D97-AF65-F5344CB8AC3E}">
        <p14:creationId xmlns:p14="http://schemas.microsoft.com/office/powerpoint/2010/main" xmlns="" val="193742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Condizionamenti esterni: contesto istituzionale</a:t>
            </a:r>
            <a:endParaRPr lang="it-IT" dirty="0"/>
          </a:p>
        </p:txBody>
      </p:sp>
      <p:sp>
        <p:nvSpPr>
          <p:cNvPr id="3" name="Segnaposto contenuto 2"/>
          <p:cNvSpPr>
            <a:spLocks noGrp="1"/>
          </p:cNvSpPr>
          <p:nvPr>
            <p:ph idx="1"/>
          </p:nvPr>
        </p:nvSpPr>
        <p:spPr>
          <a:xfrm>
            <a:off x="599751" y="1411293"/>
            <a:ext cx="8076417" cy="4456107"/>
          </a:xfrm>
        </p:spPr>
        <p:txBody>
          <a:bodyPr/>
          <a:lstStyle/>
          <a:p>
            <a:r>
              <a:rPr lang="it-IT" dirty="0" smtClean="0"/>
              <a:t>Esistono dei vincoli normativi e istituzionali che devono essere tenuti presenti nel nostro fare ricerca.</a:t>
            </a:r>
          </a:p>
          <a:p>
            <a:r>
              <a:rPr lang="it-IT" dirty="0" smtClean="0"/>
              <a:t>Chi si occupa di educazione deve conoscere le caratteristiche del sistema normativo in cui opera (ad esempio le leggi sulla scuola) per conoscere anche quali possano essere gli interlocutori di un determinato progetto (Ministero, organi regionali, consiglio di istituto)</a:t>
            </a:r>
          </a:p>
          <a:p>
            <a:r>
              <a:rPr lang="it-IT" dirty="0" smtClean="0"/>
              <a:t>Così chi si occupa di formazione sul lavoro deve conoscere le norme relative ai rapporti di lavoro, alla formazione continua, alla sicurezza sul lavoro…</a:t>
            </a:r>
          </a:p>
          <a:p>
            <a:endParaRPr lang="it-IT" dirty="0"/>
          </a:p>
        </p:txBody>
      </p:sp>
    </p:spTree>
    <p:extLst>
      <p:ext uri="{BB962C8B-B14F-4D97-AF65-F5344CB8AC3E}">
        <p14:creationId xmlns:p14="http://schemas.microsoft.com/office/powerpoint/2010/main" xmlns="" val="703752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Condizionamenti esterni: indirizzi politici</a:t>
            </a:r>
            <a:endParaRPr lang="it-IT" dirty="0"/>
          </a:p>
        </p:txBody>
      </p:sp>
      <p:sp>
        <p:nvSpPr>
          <p:cNvPr id="3" name="Segnaposto contenuto 2"/>
          <p:cNvSpPr>
            <a:spLocks noGrp="1"/>
          </p:cNvSpPr>
          <p:nvPr>
            <p:ph idx="1"/>
          </p:nvPr>
        </p:nvSpPr>
        <p:spPr>
          <a:xfrm>
            <a:off x="476273" y="1499498"/>
            <a:ext cx="8199895" cy="4367902"/>
          </a:xfrm>
        </p:spPr>
        <p:txBody>
          <a:bodyPr/>
          <a:lstStyle/>
          <a:p>
            <a:r>
              <a:rPr lang="it-IT" dirty="0" smtClean="0"/>
              <a:t>E’ necessario inoltre conoscere quali siano gli obiettivi che le singole istituzioni ai diversi livelli si propongono.</a:t>
            </a:r>
            <a:br>
              <a:rPr lang="it-IT" dirty="0" smtClean="0"/>
            </a:br>
            <a:endParaRPr lang="it-IT" dirty="0" smtClean="0"/>
          </a:p>
          <a:p>
            <a:r>
              <a:rPr lang="it-IT" dirty="0" smtClean="0"/>
              <a:t>Ad esempio la Comunità </a:t>
            </a:r>
            <a:r>
              <a:rPr lang="it-IT" dirty="0"/>
              <a:t>europea </a:t>
            </a:r>
            <a:r>
              <a:rPr lang="it-IT" dirty="0" smtClean="0"/>
              <a:t>si </a:t>
            </a:r>
            <a:r>
              <a:rPr lang="it-IT" dirty="0"/>
              <a:t>pone ogni certo numero di anni obiettivi specifici di formazione </a:t>
            </a:r>
            <a:r>
              <a:rPr lang="it-IT" dirty="0" smtClean="0"/>
              <a:t>che finanzia con determinate azioni. Chi si propone di lavorare in quella direzione avrà maggiori possibilità di ottenere finanziamenti</a:t>
            </a:r>
          </a:p>
          <a:p>
            <a:r>
              <a:rPr lang="it-IT" dirty="0" smtClean="0"/>
              <a:t>Gli </a:t>
            </a:r>
            <a:r>
              <a:rPr lang="it-IT" dirty="0" err="1" smtClean="0"/>
              <a:t>indirizi</a:t>
            </a:r>
            <a:r>
              <a:rPr lang="it-IT" dirty="0" smtClean="0"/>
              <a:t> politici rappresentano quindi elementi di opportunità e di vincolo con i quali un ricercatore si deve confrontare</a:t>
            </a:r>
          </a:p>
          <a:p>
            <a:endParaRPr lang="it-IT" dirty="0"/>
          </a:p>
        </p:txBody>
      </p:sp>
    </p:spTree>
    <p:extLst>
      <p:ext uri="{BB962C8B-B14F-4D97-AF65-F5344CB8AC3E}">
        <p14:creationId xmlns:p14="http://schemas.microsoft.com/office/powerpoint/2010/main" xmlns="" val="3630269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1417" y="1185333"/>
            <a:ext cx="7924751" cy="4682067"/>
          </a:xfrm>
        </p:spPr>
        <p:txBody>
          <a:bodyPr/>
          <a:lstStyle/>
          <a:p>
            <a:r>
              <a:rPr lang="it-IT" sz="2000" dirty="0" smtClean="0"/>
              <a:t>Il primo compito di un ricercatore è la ricerca dei fondi necessari per fare ricerca </a:t>
            </a:r>
            <a:r>
              <a:rPr lang="it-IT" dirty="0" smtClean="0">
                <a:sym typeface="Wingdings"/>
              </a:rPr>
              <a:t></a:t>
            </a:r>
          </a:p>
          <a:p>
            <a:r>
              <a:rPr lang="it-IT" sz="2000" dirty="0" smtClean="0"/>
              <a:t>Il ricercatore deve conoscere i canali di accesso alle risorse, saper formulare progetti e partecipare a bandi pubblici </a:t>
            </a:r>
          </a:p>
          <a:p>
            <a:r>
              <a:rPr lang="it-IT" sz="2000" dirty="0" smtClean="0"/>
              <a:t>Ogni ricerca richiede una pianificazione di risorse</a:t>
            </a:r>
          </a:p>
          <a:p>
            <a:r>
              <a:rPr lang="it-IT" sz="2000" dirty="0" smtClean="0"/>
              <a:t>Il piano economico di un’indagine deve quindi essere disegnato in modo altrettanto serio del piano sperimentale e prevedere ogni voce di costo.</a:t>
            </a:r>
          </a:p>
          <a:p>
            <a:r>
              <a:rPr lang="it-IT" sz="2000" dirty="0" smtClean="0"/>
              <a:t>Anche il tempo è un vincolo che bisogna tener presente . Può essere definito dalla committenza, che deve prendere decisioni,, oppure dipendere dal contesto (nella scuola si possono fare ricerche solo in determinati periodi)</a:t>
            </a:r>
            <a:endParaRPr lang="it-IT" sz="2000" dirty="0"/>
          </a:p>
        </p:txBody>
      </p:sp>
      <p:sp>
        <p:nvSpPr>
          <p:cNvPr id="4" name="Titolo 1"/>
          <p:cNvSpPr txBox="1">
            <a:spLocks/>
          </p:cNvSpPr>
          <p:nvPr/>
        </p:nvSpPr>
        <p:spPr bwMode="auto">
          <a:xfrm>
            <a:off x="1268819" y="498478"/>
            <a:ext cx="7559749"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400" b="1">
                <a:solidFill>
                  <a:srgbClr val="822433"/>
                </a:solidFill>
                <a:latin typeface="+mj-lt"/>
                <a:ea typeface="MS PGothic" pitchFamily="34" charset="-128"/>
                <a:cs typeface="MS PGothic" charset="0"/>
              </a:defRPr>
            </a:lvl1pPr>
            <a:lvl2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2pPr>
            <a:lvl3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3pPr>
            <a:lvl4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4pPr>
            <a:lvl5pPr algn="l" rtl="0" eaLnBrk="1" fontAlgn="base" hangingPunct="1">
              <a:spcBef>
                <a:spcPct val="0"/>
              </a:spcBef>
              <a:spcAft>
                <a:spcPct val="0"/>
              </a:spcAft>
              <a:defRPr sz="2400" b="1">
                <a:solidFill>
                  <a:srgbClr val="822433"/>
                </a:solidFill>
                <a:latin typeface="Arial" charset="0"/>
                <a:ea typeface="MS PGothic" pitchFamily="34" charset="-128"/>
                <a:cs typeface="MS PGothic" charset="0"/>
              </a:defRPr>
            </a:lvl5pPr>
            <a:lvl6pPr marL="457200" algn="l" rtl="0" eaLnBrk="1" fontAlgn="base" hangingPunct="1">
              <a:spcBef>
                <a:spcPct val="0"/>
              </a:spcBef>
              <a:spcAft>
                <a:spcPct val="0"/>
              </a:spcAft>
              <a:defRPr sz="2400" b="1">
                <a:solidFill>
                  <a:srgbClr val="822433"/>
                </a:solidFill>
                <a:latin typeface="Arial" charset="0"/>
                <a:ea typeface="ＭＳ Ｐゴシック" pitchFamily="34" charset="-128"/>
              </a:defRPr>
            </a:lvl6pPr>
            <a:lvl7pPr marL="914400" algn="l" rtl="0" eaLnBrk="1" fontAlgn="base" hangingPunct="1">
              <a:spcBef>
                <a:spcPct val="0"/>
              </a:spcBef>
              <a:spcAft>
                <a:spcPct val="0"/>
              </a:spcAft>
              <a:defRPr sz="2400" b="1">
                <a:solidFill>
                  <a:srgbClr val="822433"/>
                </a:solidFill>
                <a:latin typeface="Arial" charset="0"/>
                <a:ea typeface="ＭＳ Ｐゴシック" pitchFamily="34" charset="-128"/>
              </a:defRPr>
            </a:lvl7pPr>
            <a:lvl8pPr marL="1371600" algn="l" rtl="0" eaLnBrk="1" fontAlgn="base" hangingPunct="1">
              <a:spcBef>
                <a:spcPct val="0"/>
              </a:spcBef>
              <a:spcAft>
                <a:spcPct val="0"/>
              </a:spcAft>
              <a:defRPr sz="2400" b="1">
                <a:solidFill>
                  <a:srgbClr val="822433"/>
                </a:solidFill>
                <a:latin typeface="Arial" charset="0"/>
                <a:ea typeface="ＭＳ Ｐゴシック" pitchFamily="34" charset="-128"/>
              </a:defRPr>
            </a:lvl8pPr>
            <a:lvl9pPr marL="1828800" algn="l" rtl="0" eaLnBrk="1" fontAlgn="base" hangingPunct="1">
              <a:spcBef>
                <a:spcPct val="0"/>
              </a:spcBef>
              <a:spcAft>
                <a:spcPct val="0"/>
              </a:spcAft>
              <a:defRPr sz="2400" b="1">
                <a:solidFill>
                  <a:srgbClr val="822433"/>
                </a:solidFill>
                <a:latin typeface="Arial" charset="0"/>
                <a:ea typeface="ＭＳ Ｐゴシック" pitchFamily="34" charset="-128"/>
              </a:defRPr>
            </a:lvl9pPr>
          </a:lstStyle>
          <a:p>
            <a:r>
              <a:rPr lang="it-IT" dirty="0" smtClean="0"/>
              <a:t>Condizionamenti esterni: le risorse e il tempo</a:t>
            </a:r>
            <a:endParaRPr lang="it-IT" dirty="0"/>
          </a:p>
        </p:txBody>
      </p:sp>
    </p:spTree>
    <p:extLst>
      <p:ext uri="{BB962C8B-B14F-4D97-AF65-F5344CB8AC3E}">
        <p14:creationId xmlns:p14="http://schemas.microsoft.com/office/powerpoint/2010/main" xmlns="" val="2512503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Formulazione del disegno </a:t>
            </a:r>
            <a:r>
              <a:rPr lang="it-IT" smtClean="0"/>
              <a:t>di ricerca</a:t>
            </a:r>
            <a:endParaRPr lang="it-IT"/>
          </a:p>
        </p:txBody>
      </p:sp>
      <p:sp>
        <p:nvSpPr>
          <p:cNvPr id="3" name="Segnaposto contenuto 2"/>
          <p:cNvSpPr>
            <a:spLocks noGrp="1"/>
          </p:cNvSpPr>
          <p:nvPr>
            <p:ph idx="1"/>
          </p:nvPr>
        </p:nvSpPr>
        <p:spPr/>
        <p:txBody>
          <a:bodyPr/>
          <a:lstStyle/>
          <a:p>
            <a:r>
              <a:rPr lang="it-IT" dirty="0" smtClean="0"/>
              <a:t>I fini della ricerca devono essere tradotti </a:t>
            </a:r>
            <a:r>
              <a:rPr lang="it-IT" b="1" dirty="0" smtClean="0">
                <a:solidFill>
                  <a:srgbClr val="C00000"/>
                </a:solidFill>
              </a:rPr>
              <a:t>in obiettivi operativi</a:t>
            </a:r>
            <a:r>
              <a:rPr lang="it-IT" dirty="0" smtClean="0"/>
              <a:t> (cosa voglio ricercare, cosa mi propongo di fare con i risultati di ricerca). </a:t>
            </a:r>
            <a:r>
              <a:rPr lang="it-IT" dirty="0" smtClean="0"/>
              <a:t>Dalla definizione degli obiettivi (es. a quale livello e in quali contesti voglio studiare la validità di due diversi programmi di E-learning) dipenderà la formulazione della mia ipotesi e la scelta del metodo</a:t>
            </a:r>
            <a:endParaRPr lang="it-IT" dirty="0"/>
          </a:p>
        </p:txBody>
      </p:sp>
    </p:spTree>
    <p:extLst>
      <p:ext uri="{BB962C8B-B14F-4D97-AF65-F5344CB8AC3E}">
        <p14:creationId xmlns:p14="http://schemas.microsoft.com/office/powerpoint/2010/main" xmlns="" val="1576127149"/>
      </p:ext>
    </p:extLst>
  </p:cSld>
  <p:clrMapOvr>
    <a:masterClrMapping/>
  </p:clrMapOvr>
</p:sld>
</file>

<file path=ppt/theme/theme1.xml><?xml version="1.0" encoding="utf-8"?>
<a:theme xmlns:a="http://schemas.openxmlformats.org/drawingml/2006/main" name="Default Theme">
  <a:themeElements>
    <a:clrScheme name="">
      <a:dk1>
        <a:srgbClr val="822433"/>
      </a:dk1>
      <a:lt1>
        <a:srgbClr val="FFFFFF"/>
      </a:lt1>
      <a:dk2>
        <a:srgbClr val="822433"/>
      </a:dk2>
      <a:lt2>
        <a:srgbClr val="808080"/>
      </a:lt2>
      <a:accent1>
        <a:srgbClr val="BBE0E3"/>
      </a:accent1>
      <a:accent2>
        <a:srgbClr val="FFFF00"/>
      </a:accent2>
      <a:accent3>
        <a:srgbClr val="FFFFFF"/>
      </a:accent3>
      <a:accent4>
        <a:srgbClr val="6E1D2A"/>
      </a:accent4>
      <a:accent5>
        <a:srgbClr val="DAEDEF"/>
      </a:accent5>
      <a:accent6>
        <a:srgbClr val="E7E700"/>
      </a:accent6>
      <a:hlink>
        <a:srgbClr val="0000FF"/>
      </a:hlink>
      <a:folHlink>
        <a:srgbClr val="FF0000"/>
      </a:folHlink>
    </a:clrScheme>
    <a:fontScheme name="lezio3, modelli della mente e teorie apprendimento">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ezio3, modelli della mente e teorie apprendimento 1">
        <a:dk1>
          <a:srgbClr val="000000"/>
        </a:dk1>
        <a:lt1>
          <a:srgbClr val="FFFFFF"/>
        </a:lt1>
        <a:dk2>
          <a:srgbClr val="FFFFFF"/>
        </a:dk2>
        <a:lt2>
          <a:srgbClr val="2D2015"/>
        </a:lt2>
        <a:accent1>
          <a:srgbClr val="7C7C7C"/>
        </a:accent1>
        <a:accent2>
          <a:srgbClr val="FFFF7E"/>
        </a:accent2>
        <a:accent3>
          <a:srgbClr val="FFFFFF"/>
        </a:accent3>
        <a:accent4>
          <a:srgbClr val="000000"/>
        </a:accent4>
        <a:accent5>
          <a:srgbClr val="BFBFBF"/>
        </a:accent5>
        <a:accent6>
          <a:srgbClr val="E7E772"/>
        </a:accent6>
        <a:hlink>
          <a:srgbClr val="066778"/>
        </a:hlink>
        <a:folHlink>
          <a:srgbClr val="83002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Default Theme.thmx</Template>
  <TotalTime>385</TotalTime>
  <Words>1715</Words>
  <Application>Microsoft Office PowerPoint</Application>
  <PresentationFormat>Presentazione su schermo (4:3)</PresentationFormat>
  <Paragraphs>94</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Default Theme</vt:lpstr>
      <vt:lpstr>METODOLOGIA DELLA RICERCA 2</vt:lpstr>
      <vt:lpstr>I FATTORI CHE INCIDONO SULLA SCELTA DELLA RICERCA</vt:lpstr>
      <vt:lpstr>Condizionamenti interni: paradigma scientifico</vt:lpstr>
      <vt:lpstr>Condizionamenti interni: valori del ricercatore</vt:lpstr>
      <vt:lpstr>Condizionamenti interni: metodologia  del ricercatore</vt:lpstr>
      <vt:lpstr>Condizionamenti esterni: contesto istituzionale</vt:lpstr>
      <vt:lpstr>Condizionamenti esterni: indirizzi politici</vt:lpstr>
      <vt:lpstr>Diapositiva 8</vt:lpstr>
      <vt:lpstr>Formulazione del disegno di ricerca</vt:lpstr>
      <vt:lpstr>Formulazione del disegno: le ipotesi di ricerca</vt:lpstr>
      <vt:lpstr>Formulazione del disegno: le ipotesi di ricerca</vt:lpstr>
      <vt:lpstr>I diversi approcci di ricerca </vt:lpstr>
      <vt:lpstr>Diapositiva 13</vt:lpstr>
      <vt:lpstr>I diversi approcci di ricerca: comparativo e clinico</vt:lpstr>
      <vt:lpstr>I diversi approcci di ricerca: La ricerca-azione</vt:lpstr>
      <vt:lpstr>I diversi approcci di ricerca: l’approccio sperimentale</vt:lpstr>
      <vt:lpstr>La ricerca sperimentale come ricerca di correlazioni </vt:lpstr>
      <vt:lpstr>La ricerca sperimentale come “esperimento”</vt:lpstr>
      <vt:lpstr>I disegni sperimentali</vt:lpstr>
      <vt:lpstr>Disegno con due gruppi equivalenti con pre test e post test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FARE RICERCA IN CAMPO EDUCATIVO 2</dc:title>
  <dc:creator>Donatella Cesareni</dc:creator>
  <cp:lastModifiedBy>revisore</cp:lastModifiedBy>
  <cp:revision>29</cp:revision>
  <dcterms:created xsi:type="dcterms:W3CDTF">2013-11-16T11:33:23Z</dcterms:created>
  <dcterms:modified xsi:type="dcterms:W3CDTF">2013-11-20T12:45:17Z</dcterms:modified>
</cp:coreProperties>
</file>