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308" r:id="rId2"/>
    <p:sldId id="409" r:id="rId3"/>
    <p:sldId id="291" r:id="rId4"/>
    <p:sldId id="411" r:id="rId5"/>
    <p:sldId id="412" r:id="rId6"/>
    <p:sldId id="413" r:id="rId7"/>
    <p:sldId id="414" r:id="rId8"/>
    <p:sldId id="426" r:id="rId9"/>
    <p:sldId id="309" r:id="rId10"/>
    <p:sldId id="29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85"/>
  </p:normalViewPr>
  <p:slideViewPr>
    <p:cSldViewPr snapToGrid="0">
      <p:cViewPr varScale="1">
        <p:scale>
          <a:sx n="89" d="100"/>
          <a:sy n="89" d="100"/>
        </p:scale>
        <p:origin x="69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ACA46E-0EC6-0B43-9B00-A393C06CAC52}" type="datetimeFigureOut">
              <a:rPr lang="en-US" smtClean="0"/>
              <a:t>1/24/26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F23DDF-1F2B-F745-B5E6-01C4EB81D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282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D452055C-BA46-A3B5-132A-B1E492FA87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7370C665-EBD9-5C4B-876F-BAA53D651FAA}" type="slidenum">
              <a:rPr lang="it-IT" altLang="it-IT" sz="1200">
                <a:solidFill>
                  <a:schemeClr val="tx1"/>
                </a:solidFill>
              </a:rPr>
              <a:pPr/>
              <a:t>1</a:t>
            </a:fld>
            <a:endParaRPr lang="it-IT" altLang="it-IT" sz="1200">
              <a:solidFill>
                <a:schemeClr val="tx1"/>
              </a:solidFill>
            </a:endParaRP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C96DAFF5-5B07-85B6-573C-631C95A177B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25EE27E0-F626-B09C-E4DE-D588B52D5C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alt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>
            <a:extLst>
              <a:ext uri="{FF2B5EF4-FFF2-40B4-BE49-F238E27FC236}">
                <a16:creationId xmlns:a16="http://schemas.microsoft.com/office/drawing/2014/main" id="{E8B1173D-5021-C3A9-4637-5037B6D247D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 defTabSz="960438"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 defTabSz="960438"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 defTabSz="960438"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 defTabSz="960438"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defTabSz="96043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defTabSz="96043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defTabSz="96043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defTabSz="96043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fld id="{3303008B-17B3-8649-AB75-FD90B9F88282}" type="slidenum">
              <a:rPr lang="it-IT" altLang="en-US" b="0" smtClean="0"/>
              <a:pPr/>
              <a:t>2</a:t>
            </a:fld>
            <a:endParaRPr lang="it-IT" altLang="en-US" b="0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15E58776-F303-31E5-CA12-B251111A85E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44ED0BDA-8D3D-4094-7FAE-7766F84059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omic Sans MS" panose="030F0902030302020204" pitchFamily="66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>
            <a:extLst>
              <a:ext uri="{FF2B5EF4-FFF2-40B4-BE49-F238E27FC236}">
                <a16:creationId xmlns:a16="http://schemas.microsoft.com/office/drawing/2014/main" id="{91B8C5E6-8708-657D-7135-46E7C36858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 defTabSz="960438"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 defTabSz="960438"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 defTabSz="960438"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 defTabSz="960438"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defTabSz="96043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defTabSz="96043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defTabSz="96043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defTabSz="96043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fld id="{6A01E553-2624-7E4D-AEF6-160AB2778DAD}" type="slidenum">
              <a:rPr lang="it-IT" altLang="en-US" b="0" smtClean="0"/>
              <a:pPr/>
              <a:t>3</a:t>
            </a:fld>
            <a:endParaRPr lang="it-IT" altLang="en-US" b="0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58AC5118-11D0-646F-D8D8-CB0CE4DC796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297F5A90-E536-CEC9-C0D0-BB3DCEA390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omic Sans MS" panose="030F0902030302020204" pitchFamily="66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>
            <a:extLst>
              <a:ext uri="{FF2B5EF4-FFF2-40B4-BE49-F238E27FC236}">
                <a16:creationId xmlns:a16="http://schemas.microsoft.com/office/drawing/2014/main" id="{FECD99B2-B6B3-D0DC-79EE-0FE5F3FB157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 defTabSz="960438"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 defTabSz="960438"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 defTabSz="960438"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 defTabSz="960438"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defTabSz="96043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defTabSz="96043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defTabSz="96043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defTabSz="96043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fld id="{7AA984A2-0F56-C446-B13E-786EA1941698}" type="slidenum">
              <a:rPr lang="it-IT" altLang="en-US" b="0" smtClean="0"/>
              <a:pPr/>
              <a:t>5</a:t>
            </a:fld>
            <a:endParaRPr lang="it-IT" altLang="en-US" b="0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23F8D0FB-0DE8-6F0E-150F-C677BA8AB3B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DBA966C0-A206-D199-8214-594B0D74B2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omic Sans MS" panose="030F0902030302020204" pitchFamily="66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>
            <a:extLst>
              <a:ext uri="{FF2B5EF4-FFF2-40B4-BE49-F238E27FC236}">
                <a16:creationId xmlns:a16="http://schemas.microsoft.com/office/drawing/2014/main" id="{3E69E266-F3D1-30C8-13D8-463C5E10F56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 defTabSz="960438"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 defTabSz="960438"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 defTabSz="960438"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 defTabSz="960438"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defTabSz="96043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defTabSz="96043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defTabSz="96043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defTabSz="96043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fld id="{F86785D9-7567-1C49-94AF-4CC1C57901B2}" type="slidenum">
              <a:rPr lang="it-IT" altLang="en-US" b="0" smtClean="0"/>
              <a:pPr/>
              <a:t>10</a:t>
            </a:fld>
            <a:endParaRPr lang="it-IT" altLang="en-US" b="0"/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E892929D-6B80-8DAC-B31A-6D9736B4FD4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620BF4BF-5244-E4BF-0FFD-D026FB80B1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Comic Sans MS" panose="030F0902030302020204" pitchFamily="66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55ACE-77ED-B53D-B778-FA8351327C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60FDCD-2246-6965-5A3B-065BF001CC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F87E37-14C4-13E8-BE30-6677FB7EB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0BA73-E3D0-D647-88D0-5E22F1A8863F}" type="datetimeFigureOut">
              <a:rPr lang="en-US" smtClean="0"/>
              <a:t>1/24/26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FAC842-CA0E-CF77-DE5A-C516B6330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B67552-CEC8-70C5-8032-A98B4624F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E1FA5-2037-CA40-9768-4F3D62B85D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11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A8A3E-BC94-4130-C377-4AA388060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B08473-6E5F-84C8-E28E-ABC326DFE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DCC468-928B-2EAA-8FDB-CA06AAA02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0BA73-E3D0-D647-88D0-5E22F1A8863F}" type="datetimeFigureOut">
              <a:rPr lang="en-US" smtClean="0"/>
              <a:t>1/24/26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F029D0-0B7F-8CAE-CEB0-3A26B0A6E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C1D76-5F45-4931-396D-75E93CDAC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E1FA5-2037-CA40-9768-4F3D62B85D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470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3D23C0-D9C0-7D8B-F3A7-249BA23D38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E1F051-1148-387E-3D7B-3BCBC584AF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048472-996E-BE86-3C3A-C809DB878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0BA73-E3D0-D647-88D0-5E22F1A8863F}" type="datetimeFigureOut">
              <a:rPr lang="en-US" smtClean="0"/>
              <a:t>1/24/26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D9C271-0627-782C-34A9-DA6700572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FF8FD4-5D82-9093-20DB-A7C049BC5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E1FA5-2037-CA40-9768-4F3D62B85D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395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6B5F8-FFD1-8203-FD3E-5A14417EC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5593C4-7A32-46FB-5C33-8062906BE9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B7A7F9-1319-5DC8-3501-6FE101D28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0BA73-E3D0-D647-88D0-5E22F1A8863F}" type="datetimeFigureOut">
              <a:rPr lang="en-US" smtClean="0"/>
              <a:t>1/24/26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1F702F-B6D3-7E63-E3FD-359B66EB5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355185-3224-7DD7-2FAB-A387FB316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E1FA5-2037-CA40-9768-4F3D62B85D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602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FB38B-6B41-D62B-D18D-C73362C6D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9BAE6C-F926-B118-BADB-022DC75FDD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EC9AC9-DFC8-F3BB-FFEE-536BA5F86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0BA73-E3D0-D647-88D0-5E22F1A8863F}" type="datetimeFigureOut">
              <a:rPr lang="en-US" smtClean="0"/>
              <a:t>1/24/26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87B675-CB8F-CA4D-4D4B-32D4D1349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9172D7-D17C-EC67-F250-1E2E1A5F7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E1FA5-2037-CA40-9768-4F3D62B85D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261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B2016-CBD2-87FE-E511-A4FEC5D6D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CEA6A9-A80C-5B24-8650-5D222D75DC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0DA65E-6A2F-4F21-5890-B31164016F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3C210E-26E1-C554-A0BD-3CEB8690A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0BA73-E3D0-D647-88D0-5E22F1A8863F}" type="datetimeFigureOut">
              <a:rPr lang="en-US" smtClean="0"/>
              <a:t>1/24/26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040F37-70D9-6B08-EC09-03CE282FF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868360-1FD5-1649-FFD1-045AEFF95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E1FA5-2037-CA40-9768-4F3D62B85D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564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DF401-FBF1-C16E-A78A-F2864CEA9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533FB2-0F9B-7CAB-3D69-3AF7397588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F56F3D-C6EF-6832-7891-F96D064959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9712CE-6AB5-8C72-F840-45F2786901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863597-A07E-4347-17FD-8CAE482CAB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2D5B94-F5B2-7D34-B226-CD3EB46E1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0BA73-E3D0-D647-88D0-5E22F1A8863F}" type="datetimeFigureOut">
              <a:rPr lang="en-US" smtClean="0"/>
              <a:t>1/24/26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01B9FC-BCE1-1DA4-4A08-7FDFBAC0B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EF28ED-060A-9C5B-A9F9-58FCDD4C2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E1FA5-2037-CA40-9768-4F3D62B85D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723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EE5E5-CEAF-A97C-FD55-4E64CF3E2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A7E16E-6477-0A91-BB5E-A417F814F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0BA73-E3D0-D647-88D0-5E22F1A8863F}" type="datetimeFigureOut">
              <a:rPr lang="en-US" smtClean="0"/>
              <a:t>1/24/26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C8A77B-272D-6C07-5EE3-B4BFA3177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E3C197-7C89-A45B-5840-18B738C13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E1FA5-2037-CA40-9768-4F3D62B85D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281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5AF8F9-FDC0-3E98-DB00-FCC19ABAD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0BA73-E3D0-D647-88D0-5E22F1A8863F}" type="datetimeFigureOut">
              <a:rPr lang="en-US" smtClean="0"/>
              <a:t>1/24/26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A5E6B3-E2EC-9417-FED0-15D35F525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F2ABBC-BD46-EA69-650D-E85839195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E1FA5-2037-CA40-9768-4F3D62B85D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92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6410C-3A17-9031-20BC-9620C4F1C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DD8243-272B-4C62-DBE1-6DFBFD5A8A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649CC1-2898-8B0E-D595-544263E9CD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A694C5-4152-A41E-9549-F1332DDD9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0BA73-E3D0-D647-88D0-5E22F1A8863F}" type="datetimeFigureOut">
              <a:rPr lang="en-US" smtClean="0"/>
              <a:t>1/24/26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641FF8-E87D-C4EB-197B-9A21AFB0D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3CC222-9CBA-5B12-439D-5EFFE496B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E1FA5-2037-CA40-9768-4F3D62B85D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265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CF97C-76B9-CE27-2850-CF7F983A8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7FFB26-D428-9AEF-F25A-E3961B95BB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DB38F1-A13C-BACB-A09D-7AE1B6A13B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BA0EC3-AC95-0AFA-F62E-24508AC7D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0BA73-E3D0-D647-88D0-5E22F1A8863F}" type="datetimeFigureOut">
              <a:rPr lang="en-US" smtClean="0"/>
              <a:t>1/24/26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722E82-8A48-6D80-087D-E8E3ED8EF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CA62B7-4754-1059-1405-F8335663E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E1FA5-2037-CA40-9768-4F3D62B85D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992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B79EDE-794C-ECD3-CB4B-2851E6D71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1410D4-A506-0366-B75D-96F8FD822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F9F166-D9B2-D2B1-0EDF-0B323AD583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D0BA73-E3D0-D647-88D0-5E22F1A8863F}" type="datetimeFigureOut">
              <a:rPr lang="en-US" smtClean="0"/>
              <a:t>1/24/26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3583D-B30B-4155-C443-23F44BF419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223923-A32B-8CDB-ACB7-189257B641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5E1FA5-2037-CA40-9768-4F3D62B85D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09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botti.2128489@studenti.uniroma1.it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1">
            <a:extLst>
              <a:ext uri="{FF2B5EF4-FFF2-40B4-BE49-F238E27FC236}">
                <a16:creationId xmlns:a16="http://schemas.microsoft.com/office/drawing/2014/main" id="{EF49CA2C-0F68-0F75-34A0-33017A081B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429000"/>
          </a:xfrm>
          <a:prstGeom prst="rect">
            <a:avLst/>
          </a:prstGeom>
          <a:solidFill>
            <a:srgbClr val="00677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it-IT" altLang="it-IT" sz="900">
              <a:solidFill>
                <a:schemeClr val="bg1"/>
              </a:solidFill>
            </a:endParaRPr>
          </a:p>
        </p:txBody>
      </p:sp>
      <p:sp>
        <p:nvSpPr>
          <p:cNvPr id="4099" name="Rectangle 4">
            <a:extLst>
              <a:ext uri="{FF2B5EF4-FFF2-40B4-BE49-F238E27FC236}">
                <a16:creationId xmlns:a16="http://schemas.microsoft.com/office/drawing/2014/main" id="{59116AD2-93FC-4AA5-708C-84EAD3B6999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767138" y="795338"/>
            <a:ext cx="6138862" cy="685800"/>
          </a:xfrm>
        </p:spPr>
        <p:txBody>
          <a:bodyPr/>
          <a:lstStyle/>
          <a:p>
            <a:pPr algn="l" eaLnBrk="1" hangingPunct="1"/>
            <a:r>
              <a:rPr lang="it-IT" altLang="it-IT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Fiammetta Vernì</a:t>
            </a: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CBF26400-B470-B343-1279-14282DA5C9E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771900" y="409576"/>
            <a:ext cx="6096000" cy="581025"/>
          </a:xfrm>
        </p:spPr>
        <p:txBody>
          <a:bodyPr anchor="t"/>
          <a:lstStyle/>
          <a:p>
            <a:pPr algn="l" eaLnBrk="1" hangingPunct="1"/>
            <a:r>
              <a:rPr lang="it-IT" altLang="it-I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Genetica 2025-26 canale A-C</a:t>
            </a:r>
          </a:p>
        </p:txBody>
      </p:sp>
      <p:grpSp>
        <p:nvGrpSpPr>
          <p:cNvPr id="4101" name="Group 17">
            <a:extLst>
              <a:ext uri="{FF2B5EF4-FFF2-40B4-BE49-F238E27FC236}">
                <a16:creationId xmlns:a16="http://schemas.microsoft.com/office/drawing/2014/main" id="{9E4406A2-40F4-7A47-C35C-88B3C6081435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2759076"/>
            <a:ext cx="9145588" cy="4098925"/>
            <a:chOff x="0" y="1738"/>
            <a:chExt cx="5761" cy="2582"/>
          </a:xfrm>
        </p:grpSpPr>
        <p:pic>
          <p:nvPicPr>
            <p:cNvPr id="4103" name="Picture 15" descr="Fondino">
              <a:extLst>
                <a:ext uri="{FF2B5EF4-FFF2-40B4-BE49-F238E27FC236}">
                  <a16:creationId xmlns:a16="http://schemas.microsoft.com/office/drawing/2014/main" id="{7098ECE6-1198-B359-0AE6-0B80DB6711A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158"/>
              <a:ext cx="5760" cy="2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4" name="Picture 13" descr="logo +marchio">
              <a:extLst>
                <a:ext uri="{FF2B5EF4-FFF2-40B4-BE49-F238E27FC236}">
                  <a16:creationId xmlns:a16="http://schemas.microsoft.com/office/drawing/2014/main" id="{E38CF191-4A45-08DD-F56D-C0CBF5BE1F9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160"/>
              <a:ext cx="5761" cy="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5" name="Picture 16" descr="fascia">
              <a:extLst>
                <a:ext uri="{FF2B5EF4-FFF2-40B4-BE49-F238E27FC236}">
                  <a16:creationId xmlns:a16="http://schemas.microsoft.com/office/drawing/2014/main" id="{94FDDAC5-F46B-D736-8FAE-98FDA073D89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16" y="1738"/>
              <a:ext cx="4444" cy="4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102" name="CasellaDiTesto 1">
            <a:extLst>
              <a:ext uri="{FF2B5EF4-FFF2-40B4-BE49-F238E27FC236}">
                <a16:creationId xmlns:a16="http://schemas.microsoft.com/office/drawing/2014/main" id="{E476BC44-5010-A1E9-3BF0-97EAD683B9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7138" y="5949951"/>
            <a:ext cx="621665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822433"/>
              </a:buClr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it-IT" altLang="it-IT" sz="900">
                <a:solidFill>
                  <a:schemeClr val="bg1"/>
                </a:solidFill>
              </a:rPr>
              <a:t>Tutti i diritti relativi al presente materiale didattico ed al suo contenuto sono riservati a Sapienza e ai suoi autori (o docenti che lo hanno prodotto). È consentito l'uso personale dello stesso da parte dello studente a fini di studio. Ne è vietata nel modo più assoluto la diffusione, duplicazione, cessione, trasmissione, distribuzione a terzi o al pubblico pena le sanzioni applicabili per legge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it-IT" altLang="it-IT" sz="9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4">
            <a:extLst>
              <a:ext uri="{FF2B5EF4-FFF2-40B4-BE49-F238E27FC236}">
                <a16:creationId xmlns:a16="http://schemas.microsoft.com/office/drawing/2014/main" id="{0F9F7970-9E33-A584-CD2C-E206972F64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7303" y="582115"/>
            <a:ext cx="5671724" cy="335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1" hangingPunct="1"/>
            <a:endParaRPr lang="it-IT" altLang="en-US" sz="2000" dirty="0"/>
          </a:p>
          <a:p>
            <a:pPr eaLnBrk="1" hangingPunct="1"/>
            <a:r>
              <a:rPr lang="it-IT" altLang="en-US" sz="2000" dirty="0"/>
              <a:t>LIBRO DI TESTO CONSIGLIATO</a:t>
            </a:r>
            <a:r>
              <a:rPr lang="it-IT" altLang="en-US" sz="2000" b="0" dirty="0"/>
              <a:t> : </a:t>
            </a:r>
          </a:p>
          <a:p>
            <a:pPr eaLnBrk="1" hangingPunct="1"/>
            <a:endParaRPr lang="it-IT" altLang="en-US" sz="2000" b="0" dirty="0"/>
          </a:p>
          <a:p>
            <a:pPr eaLnBrk="1" hangingPunct="1"/>
            <a:r>
              <a:rPr lang="en-GB" altLang="en-US" sz="2000" b="0" dirty="0"/>
              <a:t>“ </a:t>
            </a:r>
            <a:r>
              <a:rPr lang="en-GB" altLang="en-US" sz="2000" b="0" dirty="0" err="1"/>
              <a:t>Genetica</a:t>
            </a:r>
            <a:r>
              <a:rPr lang="en-GB" altLang="en-US" sz="2000" b="0" dirty="0"/>
              <a:t> </a:t>
            </a:r>
            <a:r>
              <a:rPr lang="en-GB" altLang="en-US" sz="2000" b="0" dirty="0" err="1"/>
              <a:t>dall’analisi</a:t>
            </a:r>
            <a:r>
              <a:rPr lang="en-GB" altLang="en-US" sz="2000" b="0" dirty="0"/>
              <a:t> </a:t>
            </a:r>
            <a:r>
              <a:rPr lang="en-GB" altLang="en-US" sz="2000" b="0" dirty="0" err="1"/>
              <a:t>formale</a:t>
            </a:r>
            <a:r>
              <a:rPr lang="en-GB" altLang="en-US" sz="2000" b="0" dirty="0"/>
              <a:t> </a:t>
            </a:r>
            <a:r>
              <a:rPr lang="en-GB" altLang="en-US" sz="2000" b="0" dirty="0" err="1"/>
              <a:t>alla</a:t>
            </a:r>
            <a:r>
              <a:rPr lang="en-GB" altLang="en-US" sz="2000" b="0" dirty="0"/>
              <a:t> </a:t>
            </a:r>
            <a:r>
              <a:rPr lang="en-GB" altLang="en-US" sz="2000" b="0" dirty="0" err="1"/>
              <a:t>genomica</a:t>
            </a:r>
            <a:r>
              <a:rPr lang="en-GB" altLang="en-US" sz="2000" b="0" dirty="0"/>
              <a:t>” Hartwell et al. Ed. McGraw-Hill</a:t>
            </a:r>
          </a:p>
          <a:p>
            <a:pPr eaLnBrk="1" hangingPunct="1"/>
            <a:endParaRPr lang="it-IT" altLang="en-US" dirty="0"/>
          </a:p>
          <a:p>
            <a:pPr eaLnBrk="1" hangingPunct="1"/>
            <a:r>
              <a:rPr lang="it-IT" altLang="en-US" sz="2000" b="0" dirty="0"/>
              <a:t> </a:t>
            </a:r>
          </a:p>
          <a:p>
            <a:pPr algn="justLow" eaLnBrk="1" hangingPunct="1"/>
            <a:endParaRPr lang="it-IT" altLang="en-US" dirty="0"/>
          </a:p>
          <a:p>
            <a:pPr algn="justLow" eaLnBrk="1" hangingPunct="1"/>
            <a:r>
              <a:rPr lang="it-IT" altLang="en-US" dirty="0"/>
              <a:t> </a:t>
            </a:r>
            <a:endParaRPr lang="it-IT" altLang="en-US" b="0" dirty="0"/>
          </a:p>
          <a:p>
            <a:pPr algn="justLow" eaLnBrk="1" hangingPunct="1"/>
            <a:endParaRPr lang="it-IT" altLang="en-US" b="0" dirty="0"/>
          </a:p>
          <a:p>
            <a:pPr eaLnBrk="1" hangingPunct="1"/>
            <a:endParaRPr lang="en-GB" altLang="en-US" sz="2000" b="0" i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6B2689D-B7D0-90AC-EAD6-1D5F69B9E6A1}"/>
              </a:ext>
            </a:extLst>
          </p:cNvPr>
          <p:cNvSpPr txBox="1"/>
          <p:nvPr/>
        </p:nvSpPr>
        <p:spPr>
          <a:xfrm>
            <a:off x="742976" y="4117698"/>
            <a:ext cx="7237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Ricevimento studenti per appuntamento (fiammetta.verni@uniroma1.it)</a:t>
            </a:r>
            <a:endParaRPr dirty="0"/>
          </a:p>
        </p:txBody>
      </p:sp>
      <p:pic>
        <p:nvPicPr>
          <p:cNvPr id="4" name="Picture 3" descr="A spiral staircase with red text&#10;&#10;Description automatically generated">
            <a:extLst>
              <a:ext uri="{FF2B5EF4-FFF2-40B4-BE49-F238E27FC236}">
                <a16:creationId xmlns:a16="http://schemas.microsoft.com/office/drawing/2014/main" id="{5764DB39-E57F-A331-AF5B-7B1C3D0750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0184" y="342900"/>
            <a:ext cx="2209800" cy="30861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1" name="Text Box 5">
            <a:extLst>
              <a:ext uri="{FF2B5EF4-FFF2-40B4-BE49-F238E27FC236}">
                <a16:creationId xmlns:a16="http://schemas.microsoft.com/office/drawing/2014/main" id="{D67976D5-DFCB-9299-04C5-25508CE7EF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6382" y="1348308"/>
            <a:ext cx="8539163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algn="ctr" eaLnBrk="1" hangingPunct="1"/>
            <a:endParaRPr lang="it-IT" altLang="en-US" sz="2000" b="0" dirty="0"/>
          </a:p>
          <a:p>
            <a:pPr algn="ctr" eaLnBrk="1" hangingPunct="1"/>
            <a:r>
              <a:rPr lang="it-IT" altLang="en-US" sz="2000" dirty="0"/>
              <a:t>ORARIO LEZIONI 2026</a:t>
            </a:r>
            <a:r>
              <a:rPr lang="it-IT" altLang="en-US" sz="2000" b="0" dirty="0"/>
              <a:t>  </a:t>
            </a:r>
          </a:p>
          <a:p>
            <a:pPr algn="ctr" eaLnBrk="1" hangingPunct="1"/>
            <a:endParaRPr lang="it-IT" altLang="en-US" sz="2000" b="0" dirty="0"/>
          </a:p>
          <a:p>
            <a:pPr algn="ctr" eaLnBrk="1" hangingPunct="1"/>
            <a:r>
              <a:rPr lang="it-IT" altLang="en-US" sz="2000" b="0" dirty="0"/>
              <a:t>Lunedì ore 14-16 Aula III </a:t>
            </a:r>
            <a:r>
              <a:rPr lang="it-IT" altLang="en-US" sz="2000" b="0" dirty="0" err="1"/>
              <a:t>Caglioti</a:t>
            </a:r>
            <a:endParaRPr lang="it-IT" altLang="en-US" sz="2000" b="0" dirty="0"/>
          </a:p>
          <a:p>
            <a:pPr algn="ctr" eaLnBrk="1" hangingPunct="1"/>
            <a:endParaRPr lang="it-IT" altLang="en-US" sz="2000" b="0" dirty="0"/>
          </a:p>
          <a:p>
            <a:pPr algn="ctr" eaLnBrk="1" hangingPunct="1"/>
            <a:r>
              <a:rPr lang="it-IT" altLang="en-US" sz="2000" b="0" dirty="0"/>
              <a:t>Giovedì ore </a:t>
            </a:r>
            <a:r>
              <a:rPr lang="it-IT" altLang="en-US" b="0" dirty="0"/>
              <a:t>16-18 Aula III </a:t>
            </a:r>
            <a:r>
              <a:rPr lang="it-IT" altLang="en-US" b="0" dirty="0" err="1"/>
              <a:t>Caglioti</a:t>
            </a:r>
            <a:endParaRPr lang="it-IT" altLang="en-US" sz="2000" b="0" dirty="0"/>
          </a:p>
          <a:p>
            <a:pPr algn="ctr" eaLnBrk="1" hangingPunct="1"/>
            <a:endParaRPr lang="it-IT" altLang="en-US" sz="2000" b="0" dirty="0"/>
          </a:p>
          <a:p>
            <a:pPr algn="ctr" eaLnBrk="1" hangingPunct="1"/>
            <a:r>
              <a:rPr lang="it-IT" altLang="en-US" sz="2000" b="0" dirty="0"/>
              <a:t>Venerdì ore 9-11 </a:t>
            </a:r>
            <a:r>
              <a:rPr lang="it-IT" altLang="en-US" b="0" dirty="0"/>
              <a:t>Aula III </a:t>
            </a:r>
            <a:r>
              <a:rPr lang="it-IT" altLang="en-US" b="0" dirty="0" err="1"/>
              <a:t>Caglioti</a:t>
            </a:r>
            <a:endParaRPr lang="it-IT" altLang="en-US" sz="2000" b="0" dirty="0"/>
          </a:p>
          <a:p>
            <a:pPr algn="ctr" eaLnBrk="1" hangingPunct="1"/>
            <a:endParaRPr lang="it-IT" altLang="en-US" sz="2000" b="0" dirty="0"/>
          </a:p>
          <a:p>
            <a:pPr algn="ctr" eaLnBrk="1" hangingPunct="1"/>
            <a:endParaRPr lang="it-IT" altLang="en-US" sz="2000" dirty="0"/>
          </a:p>
          <a:p>
            <a:pPr algn="ctr" eaLnBrk="1" hangingPunct="1"/>
            <a:endParaRPr lang="it-IT" altLang="en-US" sz="2000" b="0" dirty="0"/>
          </a:p>
          <a:p>
            <a:pPr algn="ctr" eaLnBrk="1" hangingPunct="1"/>
            <a:r>
              <a:rPr lang="it-IT" altLang="en-US" sz="2800" b="0" dirty="0"/>
              <a:t>Esercitazioni pratiche 6 e 13 </a:t>
            </a:r>
            <a:r>
              <a:rPr lang="it-IT" altLang="en-US" sz="2800" dirty="0"/>
              <a:t>MAGGIO</a:t>
            </a:r>
            <a:endParaRPr lang="it-IT" altLang="en-US" sz="2000" dirty="0"/>
          </a:p>
          <a:p>
            <a:pPr algn="ctr" eaLnBrk="1" hangingPunct="1"/>
            <a:r>
              <a:rPr lang="it-IT" altLang="en-US" sz="2000" b="0" dirty="0"/>
              <a:t>aulette di Embriologia A e B (CUO26)</a:t>
            </a:r>
          </a:p>
          <a:p>
            <a:pPr algn="ctr" eaLnBrk="1" hangingPunct="1"/>
            <a:r>
              <a:rPr lang="it-IT" altLang="en-US" sz="2000" b="0" dirty="0"/>
              <a:t> </a:t>
            </a:r>
          </a:p>
          <a:p>
            <a:pPr algn="ctr" eaLnBrk="1" hangingPunct="1"/>
            <a:endParaRPr lang="it-IT" altLang="en-US" sz="2000" b="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5D802E3-94C6-A40F-EE54-42310D6AFCEA}"/>
              </a:ext>
            </a:extLst>
          </p:cNvPr>
          <p:cNvSpPr txBox="1"/>
          <p:nvPr/>
        </p:nvSpPr>
        <p:spPr>
          <a:xfrm>
            <a:off x="4906672" y="503584"/>
            <a:ext cx="22241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dirty="0"/>
              <a:t>GENETICA CANALE I</a:t>
            </a:r>
          </a:p>
          <a:p>
            <a:pPr algn="ctr"/>
            <a:r>
              <a:rPr lang="it-IT" dirty="0"/>
              <a:t>2025-26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4">
            <a:extLst>
              <a:ext uri="{FF2B5EF4-FFF2-40B4-BE49-F238E27FC236}">
                <a16:creationId xmlns:a16="http://schemas.microsoft.com/office/drawing/2014/main" id="{DDDD70F7-90A4-1263-A0CE-1BC57DC9A3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2698" y="239045"/>
            <a:ext cx="499688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1" hangingPunct="1"/>
            <a:r>
              <a:rPr lang="it-IT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APPELLI GENETICA 2026 (A-C)</a:t>
            </a:r>
            <a:endParaRPr lang="it-IT" altLang="en-US" sz="2400" dirty="0">
              <a:solidFill>
                <a:srgbClr val="FF0000"/>
              </a:solidFill>
            </a:endParaRPr>
          </a:p>
        </p:txBody>
      </p:sp>
      <p:sp>
        <p:nvSpPr>
          <p:cNvPr id="20482" name="Rectangle 15">
            <a:extLst>
              <a:ext uri="{FF2B5EF4-FFF2-40B4-BE49-F238E27FC236}">
                <a16:creationId xmlns:a16="http://schemas.microsoft.com/office/drawing/2014/main" id="{F6EA61D3-8477-9816-91FB-8FDFC1166C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2698" y="901147"/>
            <a:ext cx="5578751" cy="480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eaLnBrk="1" hangingPunct="1"/>
            <a:r>
              <a:rPr lang="it-IT" altLang="en-US" dirty="0"/>
              <a:t>SESSIONE ESTIVA</a:t>
            </a:r>
          </a:p>
          <a:p>
            <a:pPr eaLnBrk="1" hangingPunct="1"/>
            <a:endParaRPr lang="it-IT" altLang="en-US" dirty="0"/>
          </a:p>
          <a:p>
            <a:pPr eaLnBrk="1" hangingPunct="1"/>
            <a:r>
              <a:rPr lang="it-IT" altLang="en-US" b="0" dirty="0"/>
              <a:t>18 GIUGNO </a:t>
            </a:r>
          </a:p>
          <a:p>
            <a:pPr eaLnBrk="1" hangingPunct="1"/>
            <a:r>
              <a:rPr lang="it-IT" altLang="en-US" b="0" dirty="0"/>
              <a:t>13 LUGLIO</a:t>
            </a:r>
          </a:p>
          <a:p>
            <a:pPr eaLnBrk="1" hangingPunct="1"/>
            <a:endParaRPr lang="it-IT" altLang="en-US" b="0" dirty="0"/>
          </a:p>
          <a:p>
            <a:pPr eaLnBrk="1" hangingPunct="1"/>
            <a:r>
              <a:rPr lang="it-IT" altLang="en-US" dirty="0"/>
              <a:t>SESSIONE AUTUNNALE</a:t>
            </a:r>
          </a:p>
          <a:p>
            <a:pPr eaLnBrk="1" hangingPunct="1"/>
            <a:endParaRPr lang="it-IT" altLang="en-US" b="0" dirty="0"/>
          </a:p>
          <a:p>
            <a:pPr eaLnBrk="1" hangingPunct="1"/>
            <a:r>
              <a:rPr lang="it-IT" altLang="en-US" b="0" dirty="0"/>
              <a:t>24 SETTEMBRE</a:t>
            </a:r>
          </a:p>
          <a:p>
            <a:pPr eaLnBrk="1" hangingPunct="1"/>
            <a:endParaRPr lang="it-IT" altLang="en-US" dirty="0"/>
          </a:p>
          <a:p>
            <a:pPr eaLnBrk="1" hangingPunct="1"/>
            <a:r>
              <a:rPr lang="it-IT" altLang="en-US" dirty="0"/>
              <a:t>SESSIONE INVERNALE</a:t>
            </a:r>
          </a:p>
          <a:p>
            <a:pPr eaLnBrk="1" hangingPunct="1"/>
            <a:r>
              <a:rPr lang="it-IT" altLang="en-US" b="0" dirty="0"/>
              <a:t>2 appelli Gennaio/Febbraio 2027 (da stabilire)</a:t>
            </a:r>
            <a:endParaRPr lang="it-IT" altLang="en-US" dirty="0"/>
          </a:p>
          <a:p>
            <a:pPr eaLnBrk="1" hangingPunct="1"/>
            <a:endParaRPr lang="it-IT" altLang="en-US" dirty="0"/>
          </a:p>
          <a:p>
            <a:pPr eaLnBrk="1" hangingPunct="1"/>
            <a:r>
              <a:rPr lang="it-IT" altLang="en-US" dirty="0"/>
              <a:t>APPELLI STRAORDINARI (</a:t>
            </a:r>
            <a:r>
              <a:rPr lang="it-IT" altLang="en-US" u="sng" dirty="0">
                <a:solidFill>
                  <a:srgbClr val="FF0000"/>
                </a:solidFill>
              </a:rPr>
              <a:t>solo</a:t>
            </a:r>
            <a:r>
              <a:rPr lang="it-IT" altLang="en-US" dirty="0"/>
              <a:t> </a:t>
            </a:r>
            <a:r>
              <a:rPr lang="it-IT" altLang="en-US" b="0" dirty="0"/>
              <a:t>per fuori corso e laureandi)</a:t>
            </a:r>
          </a:p>
          <a:p>
            <a:pPr eaLnBrk="1" hangingPunct="1"/>
            <a:endParaRPr lang="it-IT" altLang="en-US" b="0" dirty="0"/>
          </a:p>
          <a:p>
            <a:pPr eaLnBrk="1" hangingPunct="1"/>
            <a:r>
              <a:rPr lang="it-IT" altLang="en-US" b="0" dirty="0"/>
              <a:t>9 APRILE </a:t>
            </a:r>
          </a:p>
          <a:p>
            <a:pPr eaLnBrk="1" hangingPunct="1"/>
            <a:r>
              <a:rPr lang="it-IT" altLang="en-US" b="0" dirty="0"/>
              <a:t>12 NOVEMBRE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E10AC3-9C30-F02E-B011-E5D0D0983A60}"/>
              </a:ext>
            </a:extLst>
          </p:cNvPr>
          <p:cNvSpPr txBox="1"/>
          <p:nvPr/>
        </p:nvSpPr>
        <p:spPr>
          <a:xfrm>
            <a:off x="7151975" y="285311"/>
            <a:ext cx="311742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>
                <a:solidFill>
                  <a:srgbClr val="FF0000"/>
                </a:solidFill>
                <a:highlight>
                  <a:srgbClr val="FFFF00"/>
                </a:highlight>
              </a:rPr>
              <a:t>E’ OBBLIGATORIO PRENOTARSI PER SOSTENERE L’ESAME</a:t>
            </a:r>
            <a:endParaRPr sz="2800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2A38A84A-2D0B-9250-B67A-3EEEFCA8C5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2956" y="1292777"/>
            <a:ext cx="7361927" cy="267765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it-IT" altLang="en-US" sz="2400" dirty="0"/>
          </a:p>
          <a:p>
            <a:pPr marL="285750" indent="-285750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it-IT" altLang="en-US" sz="2400" dirty="0"/>
              <a:t>PROVA SCRITTA: 4 esercizi numerici (da svolgere in 1 ora e 30) </a:t>
            </a:r>
          </a:p>
          <a:p>
            <a:pPr marL="285750" indent="-285750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it-IT" altLang="en-US" sz="2400" dirty="0"/>
          </a:p>
          <a:p>
            <a:pPr marL="285750" indent="-285750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it-IT" altLang="en-US" sz="2400" dirty="0"/>
          </a:p>
          <a:p>
            <a:pPr marL="285750" indent="-285750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it-IT" altLang="en-US" sz="2400" dirty="0"/>
              <a:t>PROVA ORALE se scritto sufficiente (18)</a:t>
            </a:r>
          </a:p>
          <a:p>
            <a:pPr eaLnBrk="1" hangingPunct="1">
              <a:spcBef>
                <a:spcPct val="0"/>
              </a:spcBef>
              <a:buNone/>
              <a:defRPr/>
            </a:pPr>
            <a:r>
              <a:rPr lang="it-IT" altLang="en-US" sz="2400" dirty="0"/>
              <a:t>	(5-7gg dopo la prova scritta)</a:t>
            </a:r>
          </a:p>
        </p:txBody>
      </p:sp>
      <p:sp>
        <p:nvSpPr>
          <p:cNvPr id="19458" name="TextBox 3">
            <a:extLst>
              <a:ext uri="{FF2B5EF4-FFF2-40B4-BE49-F238E27FC236}">
                <a16:creationId xmlns:a16="http://schemas.microsoft.com/office/drawing/2014/main" id="{D5CA810D-FADC-D271-D7DC-92D17075FC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9875" y="352426"/>
            <a:ext cx="37480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FF0000"/>
                </a:solidFill>
              </a:rPr>
              <a:t>MODALITA’ DI ESAME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5815" name="Group 39">
            <a:extLst>
              <a:ext uri="{FF2B5EF4-FFF2-40B4-BE49-F238E27FC236}">
                <a16:creationId xmlns:a16="http://schemas.microsoft.com/office/drawing/2014/main" id="{7309EDBC-C35E-D30D-3166-654968DB7A1C}"/>
              </a:ext>
            </a:extLst>
          </p:cNvPr>
          <p:cNvGraphicFramePr>
            <a:graphicFrameLocks noGrp="1"/>
          </p:cNvGraphicFramePr>
          <p:nvPr/>
        </p:nvGraphicFramePr>
        <p:xfrm>
          <a:off x="1816652" y="1128982"/>
          <a:ext cx="8214140" cy="5378500"/>
        </p:xfrm>
        <a:graphic>
          <a:graphicData uri="http://schemas.openxmlformats.org/drawingml/2006/table">
            <a:tbl>
              <a:tblPr/>
              <a:tblGrid>
                <a:gridCol w="32324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817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4487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x-none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</a:rPr>
                        <a:t> </a:t>
                      </a:r>
                      <a:r>
                        <a:rPr kumimoji="0" lang="it-IT" altLang="x-none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charset="0"/>
                        </a:rPr>
                        <a:t>Appello in cui è stato sostenuto lo scritto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x-none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charset="0"/>
                        </a:rPr>
                        <a:t>Validità dello scritto</a:t>
                      </a:r>
                      <a:r>
                        <a:rPr kumimoji="0" lang="it-IT" altLang="x-none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</a:rPr>
                        <a:t>  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621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x-none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</a:rPr>
                        <a:t>giugno/luglio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x-none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</a:rPr>
                        <a:t>settembre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780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x-none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</a:rPr>
                        <a:t>settembre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x-none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</a:rPr>
                        <a:t>settembre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78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x-none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</a:rPr>
                        <a:t>gennaio/febbraio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x-none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</a:rPr>
                        <a:t>febbraio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6797709"/>
                  </a:ext>
                </a:extLst>
              </a:tr>
              <a:tr h="67780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x-none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</a:rPr>
                        <a:t>aprile (fuori corso)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x-none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</a:rPr>
                        <a:t>giugno/luglio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3021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x-none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</a:rPr>
                        <a:t>novembre (fuori corso)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x-none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</a:rPr>
                        <a:t>gennaio/febbraio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2552" name="TextBox 1">
            <a:extLst>
              <a:ext uri="{FF2B5EF4-FFF2-40B4-BE49-F238E27FC236}">
                <a16:creationId xmlns:a16="http://schemas.microsoft.com/office/drawing/2014/main" id="{229A1D55-53BF-3358-9D9D-71158E9F5C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2426" y="176213"/>
            <a:ext cx="88804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/>
              <a:t>POSSIBILITA’ DI MANTENERE LO SCRITTO E FARE ORALE NELLA SESSIONE SUCCESSIVA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B9FEFD4-20AD-0346-A8FB-53C10810725E}"/>
              </a:ext>
            </a:extLst>
          </p:cNvPr>
          <p:cNvSpPr txBox="1"/>
          <p:nvPr/>
        </p:nvSpPr>
        <p:spPr>
          <a:xfrm>
            <a:off x="1868558" y="1712988"/>
            <a:ext cx="836212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None/>
              <a:defRPr/>
            </a:pPr>
            <a:r>
              <a:rPr lang="it-IT" altLang="en-US" sz="2800" dirty="0"/>
              <a:t>Chi decide di conservare lo scritto e fare l’orale nella sessione seguente verrà verbalizzato con la dicitura RINUNCIA. Per sostenere la prova orale si dovrà prenotare di nuovo su </a:t>
            </a:r>
            <a:r>
              <a:rPr lang="it-IT" altLang="en-US" sz="2800" dirty="0" err="1"/>
              <a:t>infostud</a:t>
            </a:r>
            <a:endParaRPr lang="it-IT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978514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TextBox 5">
            <a:extLst>
              <a:ext uri="{FF2B5EF4-FFF2-40B4-BE49-F238E27FC236}">
                <a16:creationId xmlns:a16="http://schemas.microsoft.com/office/drawing/2014/main" id="{C830F0C0-02A3-CF99-6C98-4D6652871B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8129" y="1056916"/>
            <a:ext cx="712563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9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9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9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9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/>
              <a:t>SUPPPORTO PER </a:t>
            </a:r>
            <a:r>
              <a:rPr lang="en-US" altLang="en-US" sz="1800" dirty="0" err="1"/>
              <a:t>Esercizi</a:t>
            </a:r>
            <a:r>
              <a:rPr lang="en-US" altLang="en-US" sz="1800" dirty="0"/>
              <a:t> e </a:t>
            </a:r>
            <a:r>
              <a:rPr lang="en-US" altLang="en-US" sz="1800" dirty="0" err="1"/>
              <a:t>teoria</a:t>
            </a:r>
            <a:endParaRPr lang="en-US" altLang="en-US" sz="1800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 err="1"/>
              <a:t>Esercitazioni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numeriche</a:t>
            </a:r>
            <a:r>
              <a:rPr lang="en-US" altLang="en-US" sz="1800" dirty="0"/>
              <a:t> </a:t>
            </a:r>
            <a:r>
              <a:rPr lang="en-US" altLang="en-US" sz="1800" dirty="0" err="1"/>
              <a:t>alla</a:t>
            </a:r>
            <a:r>
              <a:rPr lang="en-US" altLang="en-US" sz="1800" dirty="0"/>
              <a:t> fine di </a:t>
            </a:r>
            <a:r>
              <a:rPr lang="en-US" altLang="en-US" sz="1800" dirty="0" err="1"/>
              <a:t>ogni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argomento</a:t>
            </a:r>
            <a:endParaRPr lang="en-US" altLang="en-US" sz="1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593863-4B3C-AA9E-315A-0F9AC0438C6B}"/>
              </a:ext>
            </a:extLst>
          </p:cNvPr>
          <p:cNvSpPr txBox="1"/>
          <p:nvPr/>
        </p:nvSpPr>
        <p:spPr>
          <a:xfrm>
            <a:off x="1952107" y="3967127"/>
            <a:ext cx="829497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>
                <a:latin typeface="Helvetica" pitchFamily="2" charset="0"/>
              </a:rPr>
              <a:t>Docenti</a:t>
            </a:r>
            <a:r>
              <a:rPr lang="en-US" dirty="0">
                <a:latin typeface="Helvetica" pitchFamily="2" charset="0"/>
              </a:rPr>
              <a:t>:</a:t>
            </a:r>
          </a:p>
          <a:p>
            <a:r>
              <a:rPr lang="en-US" dirty="0">
                <a:latin typeface="Helvetica" pitchFamily="2" charset="0"/>
              </a:rPr>
              <a:t>Fiammetta Vernì</a:t>
            </a:r>
          </a:p>
          <a:p>
            <a:r>
              <a:rPr lang="en-US" dirty="0">
                <a:latin typeface="Helvetica" pitchFamily="2" charset="0"/>
              </a:rPr>
              <a:t>Emiliano Mancini</a:t>
            </a:r>
          </a:p>
          <a:p>
            <a:endParaRPr lang="en-US" i="1" dirty="0">
              <a:latin typeface="Helvetica" pitchFamily="2" charset="0"/>
            </a:endParaRPr>
          </a:p>
          <a:p>
            <a:r>
              <a:rPr lang="en-US" dirty="0" err="1">
                <a:latin typeface="Helvetica" pitchFamily="2" charset="0"/>
              </a:rPr>
              <a:t>Studenti</a:t>
            </a:r>
            <a:r>
              <a:rPr lang="en-US" dirty="0">
                <a:latin typeface="Helvetica" pitchFamily="2" charset="0"/>
              </a:rPr>
              <a:t>: </a:t>
            </a:r>
          </a:p>
          <a:p>
            <a:r>
              <a:rPr lang="en-US" dirty="0">
                <a:latin typeface="Helvetica" pitchFamily="2" charset="0"/>
              </a:rPr>
              <a:t>Valeria Botti </a:t>
            </a:r>
            <a:r>
              <a:rPr lang="en-US" i="1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botti.2128489@studenti.uniroma1.it</a:t>
            </a:r>
            <a:endParaRPr lang="en-US" i="1" u="sng" dirty="0"/>
          </a:p>
          <a:p>
            <a:r>
              <a:rPr lang="en-US" dirty="0">
                <a:latin typeface="Helvetica" pitchFamily="2" charset="0"/>
              </a:rPr>
              <a:t>Livia </a:t>
            </a:r>
            <a:r>
              <a:rPr lang="en-US" dirty="0" err="1">
                <a:latin typeface="Helvetica" pitchFamily="2" charset="0"/>
              </a:rPr>
              <a:t>Angelici</a:t>
            </a:r>
            <a:r>
              <a:rPr lang="en-US" dirty="0">
                <a:latin typeface="Helvetica" pitchFamily="2" charset="0"/>
              </a:rPr>
              <a:t> </a:t>
            </a:r>
            <a:r>
              <a:rPr lang="en-US" i="1" u="sng" dirty="0"/>
              <a:t>angelici.2146850@</a:t>
            </a:r>
            <a:r>
              <a:rPr lang="en-US" i="1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studenti</a:t>
            </a:r>
            <a:r>
              <a:rPr lang="en-US" i="1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.uniroma1.it</a:t>
            </a:r>
            <a:endParaRPr lang="en-US" i="1" dirty="0"/>
          </a:p>
          <a:p>
            <a:endParaRPr lang="en-US" i="1" dirty="0">
              <a:latin typeface="Helvetica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E5A3F7C-DDA8-1B4E-477F-A500DA9790D3}"/>
              </a:ext>
            </a:extLst>
          </p:cNvPr>
          <p:cNvSpPr txBox="1"/>
          <p:nvPr/>
        </p:nvSpPr>
        <p:spPr>
          <a:xfrm>
            <a:off x="5261601" y="204315"/>
            <a:ext cx="9714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/>
              <a:t>VARIE</a:t>
            </a:r>
            <a:endParaRPr sz="2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E2DE966-BF56-04B1-D24E-032C0D4CF4B3}"/>
              </a:ext>
            </a:extLst>
          </p:cNvPr>
          <p:cNvSpPr txBox="1"/>
          <p:nvPr/>
        </p:nvSpPr>
        <p:spPr>
          <a:xfrm>
            <a:off x="1952107" y="2232681"/>
            <a:ext cx="5826919" cy="4001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 err="1">
                <a:latin typeface="Comic Sans MS" charset="0"/>
              </a:rPr>
              <a:t>Commissione</a:t>
            </a:r>
            <a:r>
              <a:rPr lang="en-US" sz="2000" dirty="0">
                <a:latin typeface="Comic Sans MS" charset="0"/>
              </a:rPr>
              <a:t> </a:t>
            </a:r>
            <a:r>
              <a:rPr lang="en-US" sz="2000" dirty="0" err="1">
                <a:latin typeface="Comic Sans MS" charset="0"/>
              </a:rPr>
              <a:t>osservatorio</a:t>
            </a:r>
            <a:r>
              <a:rPr lang="en-US" sz="2000" dirty="0">
                <a:latin typeface="Comic Sans MS" charset="0"/>
              </a:rPr>
              <a:t> </a:t>
            </a:r>
            <a:r>
              <a:rPr lang="en-US" sz="2000" dirty="0" err="1">
                <a:latin typeface="Comic Sans MS" charset="0"/>
              </a:rPr>
              <a:t>della</a:t>
            </a:r>
            <a:r>
              <a:rPr lang="en-US" sz="2000" dirty="0">
                <a:latin typeface="Comic Sans MS" charset="0"/>
              </a:rPr>
              <a:t> </a:t>
            </a:r>
            <a:r>
              <a:rPr lang="en-US" sz="2000" dirty="0" err="1">
                <a:latin typeface="Comic Sans MS" charset="0"/>
              </a:rPr>
              <a:t>didattica</a:t>
            </a:r>
            <a:r>
              <a:rPr lang="en-US" sz="2000" dirty="0">
                <a:latin typeface="Comic Sans MS" charset="0"/>
              </a:rPr>
              <a:t> (COD)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96E2458-892E-B2EF-4573-0C336FF50B36}"/>
              </a:ext>
            </a:extLst>
          </p:cNvPr>
          <p:cNvSpPr txBox="1"/>
          <p:nvPr/>
        </p:nvSpPr>
        <p:spPr>
          <a:xfrm>
            <a:off x="1952107" y="607532"/>
            <a:ext cx="864467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it-IT" dirty="0"/>
              <a:t>TUTOR</a:t>
            </a:r>
            <a:endParaRPr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6AA199C-2FD6-22B7-0C55-200E1A42E0E5}"/>
              </a:ext>
            </a:extLst>
          </p:cNvPr>
          <p:cNvSpPr txBox="1"/>
          <p:nvPr/>
        </p:nvSpPr>
        <p:spPr>
          <a:xfrm>
            <a:off x="1952108" y="3378824"/>
            <a:ext cx="2506007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i="1" dirty="0"/>
              <a:t>cod-lt-bio@uniroma1.it</a:t>
            </a:r>
            <a:endParaRPr i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2DF7E4-2115-7B7E-8BE2-4C0B3BFD083C}"/>
              </a:ext>
            </a:extLst>
          </p:cNvPr>
          <p:cNvSpPr txBox="1"/>
          <p:nvPr/>
        </p:nvSpPr>
        <p:spPr>
          <a:xfrm>
            <a:off x="1952106" y="2699794"/>
            <a:ext cx="76660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1A1A1A"/>
                </a:solidFill>
                <a:latin typeface="Open Sans" panose="020B0606030504020204" pitchFamily="34" charset="0"/>
              </a:rPr>
              <a:t>Vigila</a:t>
            </a:r>
            <a:r>
              <a:rPr lang="en-US" dirty="0">
                <a:solidFill>
                  <a:srgbClr val="1A1A1A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1A1A1A"/>
                </a:solidFill>
                <a:latin typeface="Open Sans" panose="020B0606030504020204" pitchFamily="34" charset="0"/>
              </a:rPr>
              <a:t>sulla</a:t>
            </a:r>
            <a:r>
              <a:rPr lang="en-US" dirty="0">
                <a:solidFill>
                  <a:srgbClr val="1A1A1A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1A1A1A"/>
                </a:solidFill>
                <a:latin typeface="Open Sans" panose="020B0606030504020204" pitchFamily="34" charset="0"/>
              </a:rPr>
              <a:t>funzionalità</a:t>
            </a:r>
            <a:r>
              <a:rPr lang="en-US" dirty="0">
                <a:solidFill>
                  <a:srgbClr val="1A1A1A"/>
                </a:solidFill>
                <a:latin typeface="Open Sans" panose="020B0606030504020204" pitchFamily="34" charset="0"/>
              </a:rPr>
              <a:t> delle </a:t>
            </a:r>
            <a:r>
              <a:rPr lang="en-US" dirty="0" err="1">
                <a:solidFill>
                  <a:srgbClr val="1A1A1A"/>
                </a:solidFill>
                <a:latin typeface="Open Sans" panose="020B0606030504020204" pitchFamily="34" charset="0"/>
              </a:rPr>
              <a:t>attività</a:t>
            </a:r>
            <a:r>
              <a:rPr lang="en-US" dirty="0">
                <a:solidFill>
                  <a:srgbClr val="1A1A1A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1A1A1A"/>
                </a:solidFill>
                <a:latin typeface="Open Sans" panose="020B0606030504020204" pitchFamily="34" charset="0"/>
              </a:rPr>
              <a:t>didattiche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1111FEC-4D94-7E37-EE3D-10C90A53D163}"/>
              </a:ext>
            </a:extLst>
          </p:cNvPr>
          <p:cNvSpPr txBox="1"/>
          <p:nvPr/>
        </p:nvSpPr>
        <p:spPr>
          <a:xfrm>
            <a:off x="2902857" y="377372"/>
            <a:ext cx="4414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/>
              <a:t>Questionario</a:t>
            </a:r>
            <a:r>
              <a:rPr lang="en-US" b="1" dirty="0"/>
              <a:t> OPINIONI STUDENTI (OPIS)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2EC20E-83C1-6C31-516A-13108AEEEFDC}"/>
              </a:ext>
            </a:extLst>
          </p:cNvPr>
          <p:cNvSpPr txBox="1"/>
          <p:nvPr/>
        </p:nvSpPr>
        <p:spPr>
          <a:xfrm>
            <a:off x="1908627" y="1784290"/>
            <a:ext cx="4045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 </a:t>
            </a:r>
            <a:r>
              <a:rPr lang="en-US" dirty="0" err="1"/>
              <a:t>svolgere</a:t>
            </a:r>
            <a:r>
              <a:rPr lang="en-US" dirty="0"/>
              <a:t> </a:t>
            </a:r>
            <a:r>
              <a:rPr lang="en-US" dirty="0">
                <a:highlight>
                  <a:srgbClr val="FFFF00"/>
                </a:highlight>
              </a:rPr>
              <a:t>in aula </a:t>
            </a:r>
            <a:r>
              <a:rPr lang="en-US" dirty="0"/>
              <a:t>dopo </a:t>
            </a:r>
            <a:r>
              <a:rPr lang="en-US" dirty="0" err="1"/>
              <a:t>i</a:t>
            </a:r>
            <a:r>
              <a:rPr lang="en-US" dirty="0"/>
              <a:t> 2/3 del </a:t>
            </a:r>
            <a:r>
              <a:rPr lang="en-US" dirty="0" err="1"/>
              <a:t>corso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7E5CB9-F71C-40A9-494D-B0BE3D35888F}"/>
              </a:ext>
            </a:extLst>
          </p:cNvPr>
          <p:cNvSpPr txBox="1"/>
          <p:nvPr/>
        </p:nvSpPr>
        <p:spPr>
          <a:xfrm>
            <a:off x="1908627" y="2467428"/>
            <a:ext cx="5348516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Open Sans" panose="020B0606030504020204" pitchFamily="34" charset="0"/>
              </a:rPr>
              <a:t>La </a:t>
            </a:r>
            <a:r>
              <a:rPr lang="en-US" dirty="0" err="1">
                <a:solidFill>
                  <a:srgbClr val="333333"/>
                </a:solidFill>
                <a:latin typeface="Open Sans" panose="020B0606030504020204" pitchFamily="34" charset="0"/>
              </a:rPr>
              <a:t>valutazione</a:t>
            </a:r>
            <a:r>
              <a:rPr lang="en-US" dirty="0">
                <a:solidFill>
                  <a:srgbClr val="333333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Open Sans" panose="020B0606030504020204" pitchFamily="34" charset="0"/>
              </a:rPr>
              <a:t>dei</a:t>
            </a:r>
            <a:r>
              <a:rPr lang="en-US" dirty="0">
                <a:solidFill>
                  <a:srgbClr val="333333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Open Sans" panose="020B0606030504020204" pitchFamily="34" charset="0"/>
              </a:rPr>
              <a:t>risultati</a:t>
            </a:r>
            <a:r>
              <a:rPr lang="en-US" dirty="0">
                <a:solidFill>
                  <a:srgbClr val="333333"/>
                </a:solidFill>
                <a:latin typeface="Open Sans" panose="020B0606030504020204" pitchFamily="34" charset="0"/>
              </a:rPr>
              <a:t> del </a:t>
            </a:r>
            <a:r>
              <a:rPr lang="en-US" dirty="0" err="1">
                <a:solidFill>
                  <a:srgbClr val="333333"/>
                </a:solidFill>
                <a:latin typeface="Open Sans" panose="020B0606030504020204" pitchFamily="34" charset="0"/>
              </a:rPr>
              <a:t>rilevamento</a:t>
            </a:r>
            <a:r>
              <a:rPr lang="en-US" dirty="0">
                <a:solidFill>
                  <a:srgbClr val="333333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Open Sans" panose="020B0606030504020204" pitchFamily="34" charset="0"/>
              </a:rPr>
              <a:t>consente</a:t>
            </a:r>
            <a:r>
              <a:rPr lang="en-US" dirty="0">
                <a:solidFill>
                  <a:srgbClr val="333333"/>
                </a:solidFill>
                <a:latin typeface="Open Sans" panose="020B0606030504020204" pitchFamily="34" charset="0"/>
              </a:rPr>
              <a:t> di:</a:t>
            </a:r>
          </a:p>
          <a:p>
            <a:endParaRPr lang="en-US" dirty="0">
              <a:solidFill>
                <a:srgbClr val="333333"/>
              </a:solidFill>
              <a:latin typeface="Open Sans" panose="020B0606030504020204" pitchFamily="34" charset="0"/>
            </a:endParaRPr>
          </a:p>
          <a:p>
            <a:r>
              <a:rPr lang="en-US" dirty="0">
                <a:solidFill>
                  <a:srgbClr val="333333"/>
                </a:solidFill>
                <a:latin typeface="Open Sans" panose="020B0606030504020204" pitchFamily="34" charset="0"/>
              </a:rPr>
              <a:t>-</a:t>
            </a:r>
            <a:r>
              <a:rPr lang="en-US" dirty="0" err="1">
                <a:solidFill>
                  <a:srgbClr val="333333"/>
                </a:solidFill>
                <a:latin typeface="Open Sans" panose="020B0606030504020204" pitchFamily="34" charset="0"/>
              </a:rPr>
              <a:t>individuare</a:t>
            </a:r>
            <a:r>
              <a:rPr lang="en-US" dirty="0">
                <a:solidFill>
                  <a:srgbClr val="333333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Open Sans" panose="020B0606030504020204" pitchFamily="34" charset="0"/>
              </a:rPr>
              <a:t>aree</a:t>
            </a:r>
            <a:r>
              <a:rPr lang="en-US" dirty="0">
                <a:solidFill>
                  <a:srgbClr val="333333"/>
                </a:solidFill>
                <a:latin typeface="Open Sans" panose="020B0606030504020204" pitchFamily="34" charset="0"/>
              </a:rPr>
              <a:t> di </a:t>
            </a:r>
            <a:r>
              <a:rPr lang="en-US" dirty="0" err="1">
                <a:solidFill>
                  <a:srgbClr val="333333"/>
                </a:solidFill>
                <a:latin typeface="Open Sans" panose="020B0606030504020204" pitchFamily="34" charset="0"/>
              </a:rPr>
              <a:t>miglioramento</a:t>
            </a:r>
            <a:r>
              <a:rPr lang="en-US" dirty="0">
                <a:solidFill>
                  <a:srgbClr val="333333"/>
                </a:solidFill>
                <a:latin typeface="Open Sans" panose="020B0606030504020204" pitchFamily="34" charset="0"/>
              </a:rPr>
              <a:t> </a:t>
            </a:r>
          </a:p>
          <a:p>
            <a:endParaRPr lang="en-US" dirty="0">
              <a:solidFill>
                <a:srgbClr val="333333"/>
              </a:solidFill>
              <a:latin typeface="Open Sans" panose="020B0606030504020204" pitchFamily="34" charset="0"/>
            </a:endParaRPr>
          </a:p>
          <a:p>
            <a:r>
              <a:rPr lang="en-US" dirty="0">
                <a:solidFill>
                  <a:srgbClr val="333333"/>
                </a:solidFill>
                <a:latin typeface="Open Sans" panose="020B0606030504020204" pitchFamily="34" charset="0"/>
              </a:rPr>
              <a:t>-</a:t>
            </a:r>
            <a:r>
              <a:rPr lang="en-US" dirty="0" err="1">
                <a:solidFill>
                  <a:srgbClr val="333333"/>
                </a:solidFill>
                <a:latin typeface="Open Sans" panose="020B0606030504020204" pitchFamily="34" charset="0"/>
              </a:rPr>
              <a:t>programmare</a:t>
            </a:r>
            <a:r>
              <a:rPr lang="en-US" dirty="0">
                <a:solidFill>
                  <a:srgbClr val="333333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Open Sans" panose="020B0606030504020204" pitchFamily="34" charset="0"/>
              </a:rPr>
              <a:t>azioni</a:t>
            </a:r>
            <a:r>
              <a:rPr lang="en-US" dirty="0">
                <a:solidFill>
                  <a:srgbClr val="333333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Open Sans" panose="020B0606030504020204" pitchFamily="34" charset="0"/>
              </a:rPr>
              <a:t>mirate</a:t>
            </a:r>
            <a:r>
              <a:rPr lang="en-US" dirty="0">
                <a:solidFill>
                  <a:srgbClr val="333333"/>
                </a:solidFill>
                <a:latin typeface="Open Sans" panose="020B0606030504020204" pitchFamily="34" charset="0"/>
              </a:rPr>
              <a:t>, </a:t>
            </a:r>
            <a:r>
              <a:rPr lang="en-US" dirty="0" err="1">
                <a:solidFill>
                  <a:srgbClr val="333333"/>
                </a:solidFill>
                <a:latin typeface="Open Sans" panose="020B0606030504020204" pitchFamily="34" charset="0"/>
              </a:rPr>
              <a:t>sia</a:t>
            </a:r>
            <a:r>
              <a:rPr lang="en-US" dirty="0">
                <a:solidFill>
                  <a:srgbClr val="333333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Open Sans" panose="020B0606030504020204" pitchFamily="34" charset="0"/>
              </a:rPr>
              <a:t>riguardo</a:t>
            </a:r>
            <a:r>
              <a:rPr lang="en-US" dirty="0">
                <a:solidFill>
                  <a:srgbClr val="333333"/>
                </a:solidFill>
                <a:latin typeface="Open Sans" panose="020B0606030504020204" pitchFamily="34" charset="0"/>
              </a:rPr>
              <a:t> alla </a:t>
            </a:r>
            <a:r>
              <a:rPr lang="en-US" dirty="0" err="1">
                <a:solidFill>
                  <a:srgbClr val="333333"/>
                </a:solidFill>
                <a:latin typeface="Open Sans" panose="020B0606030504020204" pitchFamily="34" charset="0"/>
              </a:rPr>
              <a:t>didattica</a:t>
            </a:r>
            <a:r>
              <a:rPr lang="en-US" dirty="0">
                <a:solidFill>
                  <a:srgbClr val="333333"/>
                </a:solidFill>
                <a:latin typeface="Open Sans" panose="020B0606030504020204" pitchFamily="34" charset="0"/>
              </a:rPr>
              <a:t>, </a:t>
            </a:r>
            <a:r>
              <a:rPr lang="en-US" dirty="0" err="1">
                <a:solidFill>
                  <a:srgbClr val="333333"/>
                </a:solidFill>
                <a:latin typeface="Open Sans" panose="020B0606030504020204" pitchFamily="34" charset="0"/>
              </a:rPr>
              <a:t>che</a:t>
            </a:r>
            <a:r>
              <a:rPr lang="en-US" dirty="0">
                <a:solidFill>
                  <a:srgbClr val="333333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Open Sans" panose="020B0606030504020204" pitchFamily="34" charset="0"/>
              </a:rPr>
              <a:t>all’organizzazione</a:t>
            </a:r>
            <a:r>
              <a:rPr lang="en-US" dirty="0">
                <a:solidFill>
                  <a:srgbClr val="333333"/>
                </a:solidFill>
                <a:latin typeface="Open Sans" panose="020B0606030504020204" pitchFamily="34" charset="0"/>
              </a:rPr>
              <a:t> del Corso</a:t>
            </a:r>
          </a:p>
          <a:p>
            <a:endParaRPr lang="en-US" dirty="0">
              <a:solidFill>
                <a:srgbClr val="333333"/>
              </a:solidFill>
              <a:latin typeface="Open Sans" panose="020B0606030504020204" pitchFamily="34" charset="0"/>
            </a:endParaRPr>
          </a:p>
          <a:p>
            <a:r>
              <a:rPr lang="en-US" dirty="0">
                <a:solidFill>
                  <a:srgbClr val="333333"/>
                </a:solidFill>
                <a:latin typeface="Open Sans" panose="020B0606030504020204" pitchFamily="34" charset="0"/>
              </a:rPr>
              <a:t>-</a:t>
            </a:r>
            <a:r>
              <a:rPr lang="en-US" dirty="0" err="1">
                <a:solidFill>
                  <a:srgbClr val="333333"/>
                </a:solidFill>
                <a:latin typeface="Open Sans" panose="020B0606030504020204" pitchFamily="34" charset="0"/>
              </a:rPr>
              <a:t>rafforzare</a:t>
            </a:r>
            <a:r>
              <a:rPr lang="en-US" dirty="0">
                <a:solidFill>
                  <a:srgbClr val="333333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Open Sans" panose="020B0606030504020204" pitchFamily="34" charset="0"/>
              </a:rPr>
              <a:t>strategie</a:t>
            </a:r>
            <a:r>
              <a:rPr lang="en-US" dirty="0">
                <a:solidFill>
                  <a:srgbClr val="333333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Open Sans" panose="020B0606030504020204" pitchFamily="34" charset="0"/>
              </a:rPr>
              <a:t>già</a:t>
            </a:r>
            <a:r>
              <a:rPr lang="en-US" dirty="0">
                <a:solidFill>
                  <a:srgbClr val="333333"/>
                </a:solidFill>
                <a:latin typeface="Open Sans" panose="020B0606030504020204" pitchFamily="34" charset="0"/>
              </a:rPr>
              <a:t> </a:t>
            </a:r>
            <a:r>
              <a:rPr lang="en-US" dirty="0" err="1">
                <a:solidFill>
                  <a:srgbClr val="333333"/>
                </a:solidFill>
                <a:latin typeface="Open Sans" panose="020B0606030504020204" pitchFamily="34" charset="0"/>
              </a:rPr>
              <a:t>attuate</a:t>
            </a:r>
            <a:r>
              <a:rPr lang="en-US" dirty="0">
                <a:solidFill>
                  <a:srgbClr val="333333"/>
                </a:solidFill>
                <a:latin typeface="Open Sans" panose="020B0606030504020204" pitchFamily="34" charset="0"/>
              </a:rPr>
              <a:t> per </a:t>
            </a:r>
            <a:r>
              <a:rPr lang="en-US" dirty="0" err="1">
                <a:solidFill>
                  <a:srgbClr val="333333"/>
                </a:solidFill>
                <a:latin typeface="Open Sans" panose="020B0606030504020204" pitchFamily="34" charset="0"/>
              </a:rPr>
              <a:t>migliorare</a:t>
            </a:r>
            <a:r>
              <a:rPr lang="en-US" dirty="0">
                <a:solidFill>
                  <a:srgbClr val="333333"/>
                </a:solidFill>
                <a:latin typeface="Open Sans" panose="020B0606030504020204" pitchFamily="34" charset="0"/>
              </a:rPr>
              <a:t> la </a:t>
            </a:r>
            <a:r>
              <a:rPr lang="en-US" dirty="0" err="1">
                <a:solidFill>
                  <a:srgbClr val="333333"/>
                </a:solidFill>
                <a:latin typeface="Open Sans" panose="020B0606030504020204" pitchFamily="34" charset="0"/>
              </a:rPr>
              <a:t>Qualità</a:t>
            </a:r>
            <a:r>
              <a:rPr lang="en-US" dirty="0">
                <a:solidFill>
                  <a:srgbClr val="333333"/>
                </a:solidFill>
                <a:latin typeface="Open Sans" panose="020B0606030504020204" pitchFamily="34" charset="0"/>
              </a:rPr>
              <a:t> della </a:t>
            </a:r>
            <a:r>
              <a:rPr lang="en-US" dirty="0" err="1">
                <a:solidFill>
                  <a:srgbClr val="333333"/>
                </a:solidFill>
                <a:latin typeface="Open Sans" panose="020B0606030504020204" pitchFamily="34" charset="0"/>
              </a:rPr>
              <a:t>Didattica</a:t>
            </a:r>
            <a:endParaRPr lang="en-US" dirty="0"/>
          </a:p>
        </p:txBody>
      </p:sp>
      <p:pic>
        <p:nvPicPr>
          <p:cNvPr id="9" name="Picture 8" descr="A green tablet with a paper on it&#10;&#10;AI-generated content may be incorrect.">
            <a:extLst>
              <a:ext uri="{FF2B5EF4-FFF2-40B4-BE49-F238E27FC236}">
                <a16:creationId xmlns:a16="http://schemas.microsoft.com/office/drawing/2014/main" id="{86C52D56-A6DE-0096-9C7D-872269926C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04100" y="939800"/>
            <a:ext cx="2463800" cy="248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8345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F7DA942-AAAD-9E94-CC32-432BAE1C6CF5}"/>
              </a:ext>
            </a:extLst>
          </p:cNvPr>
          <p:cNvSpPr txBox="1"/>
          <p:nvPr/>
        </p:nvSpPr>
        <p:spPr>
          <a:xfrm>
            <a:off x="1563247" y="1418558"/>
            <a:ext cx="7944678" cy="60429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</a:pPr>
            <a:r>
              <a:rPr lang="it-IT" altLang="en-US" sz="2000" dirty="0">
                <a:solidFill>
                  <a:srgbClr val="FF0000"/>
                </a:solidFill>
              </a:rPr>
              <a:t>Piattaforma e-learning «Genetica A-C»</a:t>
            </a:r>
          </a:p>
          <a:p>
            <a:pPr eaLnBrk="1" hangingPunct="1">
              <a:lnSpc>
                <a:spcPct val="150000"/>
              </a:lnSpc>
            </a:pPr>
            <a:r>
              <a:rPr lang="en-GB" altLang="en-US" sz="2000" dirty="0" err="1"/>
              <a:t>Avvisi</a:t>
            </a:r>
            <a:r>
              <a:rPr lang="en-GB" altLang="en-US" sz="2000" dirty="0"/>
              <a:t>  </a:t>
            </a:r>
          </a:p>
          <a:p>
            <a:pPr eaLnBrk="1" hangingPunct="1">
              <a:lnSpc>
                <a:spcPct val="150000"/>
              </a:lnSpc>
            </a:pPr>
            <a:r>
              <a:rPr lang="en-GB" altLang="en-US" sz="2000" dirty="0" err="1"/>
              <a:t>Materiale</a:t>
            </a:r>
            <a:r>
              <a:rPr lang="en-GB" altLang="en-US" sz="2000" dirty="0"/>
              <a:t> </a:t>
            </a:r>
            <a:r>
              <a:rPr lang="en-GB" altLang="en-US" sz="2000" dirty="0" err="1"/>
              <a:t>didattico</a:t>
            </a:r>
            <a:endParaRPr lang="en-GB" altLang="en-US" sz="2000" dirty="0"/>
          </a:p>
          <a:p>
            <a:pPr eaLnBrk="1" hangingPunct="1">
              <a:lnSpc>
                <a:spcPct val="150000"/>
              </a:lnSpc>
            </a:pPr>
            <a:r>
              <a:rPr lang="en-GB" altLang="en-US" sz="2000" dirty="0" err="1"/>
              <a:t>Programma</a:t>
            </a:r>
            <a:r>
              <a:rPr lang="en-GB" altLang="en-US" sz="2000" dirty="0"/>
              <a:t> del </a:t>
            </a:r>
            <a:r>
              <a:rPr lang="en-GB" altLang="en-US" sz="2000" dirty="0" err="1"/>
              <a:t>corso</a:t>
            </a:r>
            <a:endParaRPr lang="en-GB" altLang="en-US" sz="2000" dirty="0"/>
          </a:p>
          <a:p>
            <a:pPr eaLnBrk="1" hangingPunct="1">
              <a:lnSpc>
                <a:spcPct val="150000"/>
              </a:lnSpc>
            </a:pPr>
            <a:r>
              <a:rPr lang="en-GB" altLang="en-US" sz="2000" dirty="0" err="1"/>
              <a:t>Testi</a:t>
            </a:r>
            <a:r>
              <a:rPr lang="en-GB" altLang="en-US" sz="2000" dirty="0"/>
              <a:t> </a:t>
            </a:r>
            <a:r>
              <a:rPr lang="en-GB" altLang="en-US" sz="2000" dirty="0" err="1"/>
              <a:t>consigliati</a:t>
            </a:r>
            <a:r>
              <a:rPr lang="en-GB" altLang="en-US" sz="2000" dirty="0"/>
              <a:t> </a:t>
            </a:r>
          </a:p>
          <a:p>
            <a:pPr eaLnBrk="1" hangingPunct="1">
              <a:lnSpc>
                <a:spcPct val="150000"/>
              </a:lnSpc>
            </a:pPr>
            <a:r>
              <a:rPr lang="en-GB" altLang="en-US" sz="2000" dirty="0" err="1"/>
              <a:t>Risultati</a:t>
            </a:r>
            <a:r>
              <a:rPr lang="en-GB" altLang="en-US" sz="2000" dirty="0"/>
              <a:t> prove </a:t>
            </a:r>
            <a:r>
              <a:rPr lang="en-GB" altLang="en-US" sz="2000" dirty="0" err="1"/>
              <a:t>scritte</a:t>
            </a:r>
            <a:endParaRPr lang="en-GB" altLang="en-US" sz="2000" dirty="0"/>
          </a:p>
          <a:p>
            <a:pPr eaLnBrk="1" hangingPunct="1">
              <a:lnSpc>
                <a:spcPct val="150000"/>
              </a:lnSpc>
            </a:pPr>
            <a:r>
              <a:rPr lang="en-GB" altLang="en-US" sz="2000" dirty="0" err="1"/>
              <a:t>Calendari</a:t>
            </a:r>
            <a:r>
              <a:rPr lang="en-GB" altLang="en-US" sz="2000" dirty="0"/>
              <a:t> </a:t>
            </a:r>
            <a:r>
              <a:rPr lang="en-GB" altLang="en-US" sz="2000" dirty="0" err="1"/>
              <a:t>esami</a:t>
            </a:r>
            <a:r>
              <a:rPr lang="en-GB" altLang="en-US" sz="2000" dirty="0"/>
              <a:t> </a:t>
            </a:r>
            <a:r>
              <a:rPr lang="en-GB" altLang="en-US" sz="2000" dirty="0" err="1"/>
              <a:t>orali</a:t>
            </a:r>
            <a:endParaRPr lang="en-GB" altLang="en-US" sz="2000" dirty="0"/>
          </a:p>
          <a:p>
            <a:pPr eaLnBrk="1" hangingPunct="1">
              <a:lnSpc>
                <a:spcPct val="150000"/>
              </a:lnSpc>
            </a:pPr>
            <a:r>
              <a:rPr lang="en-GB" altLang="en-US" sz="2000" dirty="0" err="1"/>
              <a:t>Iscrizioni</a:t>
            </a:r>
            <a:r>
              <a:rPr lang="en-GB" altLang="en-US" sz="2000" dirty="0"/>
              <a:t> alle </a:t>
            </a:r>
            <a:r>
              <a:rPr lang="en-GB" altLang="en-US" sz="2000" dirty="0" err="1"/>
              <a:t>esercitazioni</a:t>
            </a:r>
            <a:r>
              <a:rPr lang="en-GB" altLang="en-US" sz="2000" dirty="0"/>
              <a:t> </a:t>
            </a:r>
            <a:r>
              <a:rPr lang="en-GB" altLang="en-US" sz="2000" dirty="0" err="1"/>
              <a:t>pratiche</a:t>
            </a:r>
            <a:endParaRPr lang="en-GB" altLang="en-US" sz="2000" dirty="0"/>
          </a:p>
          <a:p>
            <a:pPr eaLnBrk="1" hangingPunct="1">
              <a:lnSpc>
                <a:spcPct val="150000"/>
              </a:lnSpc>
            </a:pPr>
            <a:endParaRPr lang="it-IT" altLang="en-US" sz="2000" dirty="0"/>
          </a:p>
          <a:p>
            <a:pPr eaLnBrk="1" hangingPunct="1">
              <a:lnSpc>
                <a:spcPct val="150000"/>
              </a:lnSpc>
            </a:pPr>
            <a:r>
              <a:rPr lang="it-IT" altLang="en-US" sz="2000" dirty="0">
                <a:solidFill>
                  <a:srgbClr val="FF0000"/>
                </a:solidFill>
              </a:rPr>
              <a:t>Piattaforma </a:t>
            </a:r>
            <a:r>
              <a:rPr lang="it-IT" altLang="en-US" sz="2000" dirty="0" err="1">
                <a:solidFill>
                  <a:srgbClr val="FF0000"/>
                </a:solidFill>
              </a:rPr>
              <a:t>Classroom</a:t>
            </a:r>
            <a:r>
              <a:rPr lang="it-IT" altLang="en-US" sz="2000" dirty="0">
                <a:solidFill>
                  <a:srgbClr val="FF0000"/>
                </a:solidFill>
              </a:rPr>
              <a:t> «Genetica 2026»</a:t>
            </a:r>
          </a:p>
          <a:p>
            <a:r>
              <a:rPr lang="it-IT" altLang="en-US" sz="2000" dirty="0"/>
              <a:t>Codice corso : </a:t>
            </a:r>
            <a:r>
              <a:rPr lang="en-US" dirty="0">
                <a:solidFill>
                  <a:srgbClr val="1A73E8"/>
                </a:solidFill>
                <a:latin typeface="Google Sans"/>
              </a:rPr>
              <a:t>kf3tdu2i</a:t>
            </a:r>
          </a:p>
          <a:p>
            <a:pPr algn="l"/>
            <a:br>
              <a:rPr lang="en-US" dirty="0">
                <a:latin typeface="Roboto" panose="02000000000000000000" pitchFamily="2" charset="0"/>
              </a:rPr>
            </a:br>
            <a:endParaRPr lang="en-US" dirty="0">
              <a:latin typeface="Roboto" panose="02000000000000000000" pitchFamily="2" charset="0"/>
            </a:endParaRPr>
          </a:p>
          <a:p>
            <a:pPr eaLnBrk="1" hangingPunct="1">
              <a:lnSpc>
                <a:spcPct val="150000"/>
              </a:lnSpc>
            </a:pPr>
            <a:endParaRPr lang="it-IT" altLang="en-US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C49B3E-AD67-BEB7-C01E-993EF9B46A86}"/>
              </a:ext>
            </a:extLst>
          </p:cNvPr>
          <p:cNvSpPr txBox="1"/>
          <p:nvPr/>
        </p:nvSpPr>
        <p:spPr>
          <a:xfrm>
            <a:off x="4280453" y="64101"/>
            <a:ext cx="45273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dirty="0">
                <a:solidFill>
                  <a:srgbClr val="FF0000"/>
                </a:solidFill>
              </a:rPr>
              <a:t>Per comunicare col docente</a:t>
            </a:r>
            <a:endParaRPr sz="2800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24269D-FC81-743E-3731-01D6A580924C}"/>
              </a:ext>
            </a:extLst>
          </p:cNvPr>
          <p:cNvSpPr txBox="1"/>
          <p:nvPr/>
        </p:nvSpPr>
        <p:spPr>
          <a:xfrm>
            <a:off x="1563248" y="838201"/>
            <a:ext cx="55796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Low" eaLnBrk="1" hangingPunct="1"/>
            <a:r>
              <a:rPr lang="en-GB" altLang="en-US" dirty="0"/>
              <a:t>e-mail:  </a:t>
            </a:r>
            <a:r>
              <a:rPr lang="en-GB" altLang="en-US" i="1" dirty="0"/>
              <a:t>fiammetta.verni@uniroma1.it</a:t>
            </a:r>
          </a:p>
          <a:p>
            <a:pPr algn="justLow" eaLnBrk="1" hangingPunct="1"/>
            <a:r>
              <a:rPr lang="en-GB" alt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45334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487</Words>
  <Application>Microsoft Macintosh PowerPoint</Application>
  <PresentationFormat>Widescreen</PresentationFormat>
  <Paragraphs>110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Aptos</vt:lpstr>
      <vt:lpstr>Aptos Display</vt:lpstr>
      <vt:lpstr>Arial</vt:lpstr>
      <vt:lpstr>Comic Sans MS</vt:lpstr>
      <vt:lpstr>Google Sans</vt:lpstr>
      <vt:lpstr>Helvetica</vt:lpstr>
      <vt:lpstr>Open Sans</vt:lpstr>
      <vt:lpstr>Roboto</vt:lpstr>
      <vt:lpstr>Times New Roman</vt:lpstr>
      <vt:lpstr>Wingdings</vt:lpstr>
      <vt:lpstr>Office Theme</vt:lpstr>
      <vt:lpstr>Genetica 2025-26 canale A-C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Fiammetta Verni</dc:creator>
  <cp:lastModifiedBy>Fiammetta Verni</cp:lastModifiedBy>
  <cp:revision>3</cp:revision>
  <dcterms:created xsi:type="dcterms:W3CDTF">2026-01-24T10:20:08Z</dcterms:created>
  <dcterms:modified xsi:type="dcterms:W3CDTF">2026-01-24T10:34:12Z</dcterms:modified>
</cp:coreProperties>
</file>