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  <p:sldMasterId id="2147483853" r:id="rId2"/>
    <p:sldMasterId id="2147484021" r:id="rId3"/>
  </p:sldMasterIdLst>
  <p:notesMasterIdLst>
    <p:notesMasterId r:id="rId34"/>
  </p:notesMasterIdLst>
  <p:sldIdLst>
    <p:sldId id="1348" r:id="rId4"/>
    <p:sldId id="1219" r:id="rId5"/>
    <p:sldId id="1920" r:id="rId6"/>
    <p:sldId id="1810" r:id="rId7"/>
    <p:sldId id="1836" r:id="rId8"/>
    <p:sldId id="1837" r:id="rId9"/>
    <p:sldId id="1323" r:id="rId10"/>
    <p:sldId id="1222" r:id="rId11"/>
    <p:sldId id="1223" r:id="rId12"/>
    <p:sldId id="1224" r:id="rId13"/>
    <p:sldId id="1808" r:id="rId14"/>
    <p:sldId id="1225" r:id="rId15"/>
    <p:sldId id="1895" r:id="rId16"/>
    <p:sldId id="1896" r:id="rId17"/>
    <p:sldId id="1897" r:id="rId18"/>
    <p:sldId id="1934" r:id="rId19"/>
    <p:sldId id="1838" r:id="rId20"/>
    <p:sldId id="1802" r:id="rId21"/>
    <p:sldId id="1811" r:id="rId22"/>
    <p:sldId id="1839" r:id="rId23"/>
    <p:sldId id="1905" r:id="rId24"/>
    <p:sldId id="1805" r:id="rId25"/>
    <p:sldId id="1202" r:id="rId26"/>
    <p:sldId id="1776" r:id="rId27"/>
    <p:sldId id="1777" r:id="rId28"/>
    <p:sldId id="1841" r:id="rId29"/>
    <p:sldId id="1840" r:id="rId30"/>
    <p:sldId id="1807" r:id="rId31"/>
    <p:sldId id="1787" r:id="rId32"/>
    <p:sldId id="1788" r:id="rId33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0000"/>
    <a:srgbClr val="744D00"/>
    <a:srgbClr val="D08B00"/>
    <a:srgbClr val="000000"/>
    <a:srgbClr val="FF9900"/>
    <a:srgbClr val="CC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9671" autoAdjust="0"/>
  </p:normalViewPr>
  <p:slideViewPr>
    <p:cSldViewPr>
      <p:cViewPr varScale="1">
        <p:scale>
          <a:sx n="86" d="100"/>
          <a:sy n="86" d="100"/>
        </p:scale>
        <p:origin x="142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F419360E-B048-4919-AC79-740E4C7C2D7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76E92F94-803D-4945-82D2-844355709AC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5C6AB6D8-50EA-4914-8139-F228F254682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B1FC3784-805A-48E2-B73D-E1907DBF391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76895C7D-64AE-42C3-A53F-94A053EC3A5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5303" name="Rectangle 7">
            <a:extLst>
              <a:ext uri="{FF2B5EF4-FFF2-40B4-BE49-F238E27FC236}">
                <a16:creationId xmlns:a16="http://schemas.microsoft.com/office/drawing/2014/main" id="{511BBFE0-3E82-476A-B314-9FAD3B5252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CA43A00-F41E-47BD-AA3F-1213B0B057F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egnaposto immagine diapositiva 1">
            <a:extLst>
              <a:ext uri="{FF2B5EF4-FFF2-40B4-BE49-F238E27FC236}">
                <a16:creationId xmlns:a16="http://schemas.microsoft.com/office/drawing/2014/main" id="{F2845A47-3216-4456-A713-7460678156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Segnaposto note 2">
            <a:extLst>
              <a:ext uri="{FF2B5EF4-FFF2-40B4-BE49-F238E27FC236}">
                <a16:creationId xmlns:a16="http://schemas.microsoft.com/office/drawing/2014/main" id="{319C912A-AD28-4988-9B83-3223CD287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46084" name="Segnaposto numero diapositiva 3">
            <a:extLst>
              <a:ext uri="{FF2B5EF4-FFF2-40B4-BE49-F238E27FC236}">
                <a16:creationId xmlns:a16="http://schemas.microsoft.com/office/drawing/2014/main" id="{6BE8B3C8-7D7F-44AF-AE8B-03DA0503FAC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C266B414-0358-4A37-AE4D-A051989CBD97}" type="slidenum">
              <a:rPr lang="it-IT" altLang="it-IT" sz="1200"/>
              <a:pPr algn="r" eaLnBrk="1" hangingPunct="1"/>
              <a:t>1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egnaposto immagine diapositiva 1">
            <a:extLst>
              <a:ext uri="{FF2B5EF4-FFF2-40B4-BE49-F238E27FC236}">
                <a16:creationId xmlns:a16="http://schemas.microsoft.com/office/drawing/2014/main" id="{2AA0DB19-87F6-46CB-8CF2-3C4F3EC379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Segnaposto note 2">
            <a:extLst>
              <a:ext uri="{FF2B5EF4-FFF2-40B4-BE49-F238E27FC236}">
                <a16:creationId xmlns:a16="http://schemas.microsoft.com/office/drawing/2014/main" id="{DC9CCF1D-73E3-4F7E-8714-675F37CBA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87044" name="Segnaposto numero diapositiva 3">
            <a:extLst>
              <a:ext uri="{FF2B5EF4-FFF2-40B4-BE49-F238E27FC236}">
                <a16:creationId xmlns:a16="http://schemas.microsoft.com/office/drawing/2014/main" id="{19B2E353-6DB1-4984-902A-A909F1F2F037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26A0677D-BDCB-4B89-A01F-545CCD16EE21}" type="slidenum">
              <a:rPr lang="it-IT" altLang="it-IT" sz="1200"/>
              <a:pPr algn="r"/>
              <a:t>13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egnaposto immagine diapositiva 1">
            <a:extLst>
              <a:ext uri="{FF2B5EF4-FFF2-40B4-BE49-F238E27FC236}">
                <a16:creationId xmlns:a16="http://schemas.microsoft.com/office/drawing/2014/main" id="{771CF675-A3D8-4316-870D-81293E6708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Segnaposto note 2">
            <a:extLst>
              <a:ext uri="{FF2B5EF4-FFF2-40B4-BE49-F238E27FC236}">
                <a16:creationId xmlns:a16="http://schemas.microsoft.com/office/drawing/2014/main" id="{CF2A1D0C-8B19-4A1E-8CA1-6E6C5830F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8612" name="Segnaposto numero diapositiva 3">
            <a:extLst>
              <a:ext uri="{FF2B5EF4-FFF2-40B4-BE49-F238E27FC236}">
                <a16:creationId xmlns:a16="http://schemas.microsoft.com/office/drawing/2014/main" id="{5C4F9E58-ECE5-47E5-9C2E-CE947D9B0B42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C1DEDB80-4AF3-49D5-90E0-5DF66A18DA90}" type="slidenum">
              <a:rPr lang="it-IT" altLang="it-IT" sz="1200"/>
              <a:pPr algn="r"/>
              <a:t>16</a:t>
            </a:fld>
            <a:endParaRPr lang="it-IT" altLang="it-IT" sz="1200"/>
          </a:p>
        </p:txBody>
      </p:sp>
    </p:spTree>
    <p:extLst>
      <p:ext uri="{BB962C8B-B14F-4D97-AF65-F5344CB8AC3E}">
        <p14:creationId xmlns:p14="http://schemas.microsoft.com/office/powerpoint/2010/main" val="4039507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egnaposto immagine diapositiva 1">
            <a:extLst>
              <a:ext uri="{FF2B5EF4-FFF2-40B4-BE49-F238E27FC236}">
                <a16:creationId xmlns:a16="http://schemas.microsoft.com/office/drawing/2014/main" id="{B7C90D43-62F8-4F05-9E73-80E62BF104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Segnaposto note 2">
            <a:extLst>
              <a:ext uri="{FF2B5EF4-FFF2-40B4-BE49-F238E27FC236}">
                <a16:creationId xmlns:a16="http://schemas.microsoft.com/office/drawing/2014/main" id="{82DAFC06-883E-4853-BE9D-184164741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91140" name="Segnaposto numero diapositiva 3">
            <a:extLst>
              <a:ext uri="{FF2B5EF4-FFF2-40B4-BE49-F238E27FC236}">
                <a16:creationId xmlns:a16="http://schemas.microsoft.com/office/drawing/2014/main" id="{8267A578-E719-4150-873C-B90AC9193AA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42D78992-4617-4E58-966E-32A1907A52E6}" type="slidenum">
              <a:rPr lang="it-IT" altLang="it-IT" sz="1200"/>
              <a:pPr algn="r"/>
              <a:t>17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E96D967D-1723-40B2-B1F8-B565214BE8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84ED14D9-0ECD-4895-AF3B-89CF13446E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D242A9C4-1AE6-4F05-B1B5-F5D16CDED45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83788ADF-4E69-4F3B-AC96-FA83DF642059}" type="slidenum">
              <a:rPr lang="it-IT" altLang="it-IT" sz="1200"/>
              <a:pPr algn="r"/>
              <a:t>21</a:t>
            </a:fld>
            <a:endParaRPr lang="it-IT" altLang="it-IT" sz="1200"/>
          </a:p>
        </p:txBody>
      </p:sp>
      <p:sp>
        <p:nvSpPr>
          <p:cNvPr id="97283" name="Segnaposto immagine diapositiva 1">
            <a:extLst>
              <a:ext uri="{FF2B5EF4-FFF2-40B4-BE49-F238E27FC236}">
                <a16:creationId xmlns:a16="http://schemas.microsoft.com/office/drawing/2014/main" id="{A84F782F-22B3-4B6A-9EDA-1B09896212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Segnaposto note 2">
            <a:extLst>
              <a:ext uri="{FF2B5EF4-FFF2-40B4-BE49-F238E27FC236}">
                <a16:creationId xmlns:a16="http://schemas.microsoft.com/office/drawing/2014/main" id="{707DA495-7F82-476F-A7CB-08B979DC0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97285" name="Segnaposto numero diapositiva 3">
            <a:extLst>
              <a:ext uri="{FF2B5EF4-FFF2-40B4-BE49-F238E27FC236}">
                <a16:creationId xmlns:a16="http://schemas.microsoft.com/office/drawing/2014/main" id="{5AA597EB-D34B-4B81-9C45-7A3B9A8CA9B4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8FDA6BA0-B2E1-4DC5-AD4C-A447AA2C4633}" type="slidenum">
              <a:rPr lang="it-IT" altLang="it-IT" sz="1200"/>
              <a:pPr algn="r"/>
              <a:t>21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egnaposto immagine diapositiva 1">
            <a:extLst>
              <a:ext uri="{FF2B5EF4-FFF2-40B4-BE49-F238E27FC236}">
                <a16:creationId xmlns:a16="http://schemas.microsoft.com/office/drawing/2014/main" id="{A31E0AD1-AB27-451B-9F1D-9F36A4902F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Segnaposto note 2">
            <a:extLst>
              <a:ext uri="{FF2B5EF4-FFF2-40B4-BE49-F238E27FC236}">
                <a16:creationId xmlns:a16="http://schemas.microsoft.com/office/drawing/2014/main" id="{4E480CC0-1A90-42C7-BBAF-C4971ADCD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99332" name="Segnaposto numero diapositiva 3">
            <a:extLst>
              <a:ext uri="{FF2B5EF4-FFF2-40B4-BE49-F238E27FC236}">
                <a16:creationId xmlns:a16="http://schemas.microsoft.com/office/drawing/2014/main" id="{36BA6A54-6F68-48D4-960E-27BCB8F97945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0A5FDC36-1A27-4A9D-9A8A-2FF3F4099EFA}" type="slidenum">
              <a:rPr lang="it-IT" altLang="it-IT" sz="1200"/>
              <a:pPr algn="r" eaLnBrk="1" hangingPunct="1"/>
              <a:t>22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A9DEBA45-23C8-41C6-98C5-606F6FBD7AA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defTabSz="449263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45000"/>
              <a:buFont typeface="StarSymbol" charset="0"/>
              <a:buNone/>
            </a:pPr>
            <a:fld id="{E6A1FEB3-B37C-4D8E-A275-36B568745F29}" type="slidenum">
              <a:rPr lang="en-GB" altLang="it-IT" sz="120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16" charset="-128"/>
                <a:cs typeface="Arial" panose="020B0604020202020204" pitchFamily="34" charset="0"/>
              </a:rPr>
              <a:pPr algn="r" eaLnBrk="1" hangingPunct="1">
                <a:buClr>
                  <a:srgbClr val="000000"/>
                </a:buClr>
                <a:buSzPct val="45000"/>
                <a:buFont typeface="StarSymbol" charset="0"/>
                <a:buNone/>
              </a:pPr>
              <a:t>23</a:t>
            </a:fld>
            <a:endParaRPr lang="en-GB" altLang="it-IT" sz="1200">
              <a:solidFill>
                <a:srgbClr val="000000"/>
              </a:solidFill>
              <a:latin typeface="Times New Roman" panose="02020603050405020304" pitchFamily="18" charset="0"/>
              <a:ea typeface="ヒラギノ角ゴ Pro W3" pitchFamily="16" charset="-128"/>
              <a:cs typeface="Arial" panose="020B0604020202020204" pitchFamily="34" charset="0"/>
            </a:endParaRPr>
          </a:p>
        </p:txBody>
      </p:sp>
      <p:sp>
        <p:nvSpPr>
          <p:cNvPr id="101379" name="Rectangle 1">
            <a:extLst>
              <a:ext uri="{FF2B5EF4-FFF2-40B4-BE49-F238E27FC236}">
                <a16:creationId xmlns:a16="http://schemas.microsoft.com/office/drawing/2014/main" id="{A3CA9906-43E2-45A5-A8D8-4B39AD30F3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80" name="Rectangle 2">
            <a:extLst>
              <a:ext uri="{FF2B5EF4-FFF2-40B4-BE49-F238E27FC236}">
                <a16:creationId xmlns:a16="http://schemas.microsoft.com/office/drawing/2014/main" id="{3B454DA6-DAED-4A3A-BC62-3151685366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25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egnaposto immagine diapositiva 1">
            <a:extLst>
              <a:ext uri="{FF2B5EF4-FFF2-40B4-BE49-F238E27FC236}">
                <a16:creationId xmlns:a16="http://schemas.microsoft.com/office/drawing/2014/main" id="{45C5E751-47F6-4EE8-A607-F4ECA1755D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Segnaposto note 2">
            <a:extLst>
              <a:ext uri="{FF2B5EF4-FFF2-40B4-BE49-F238E27FC236}">
                <a16:creationId xmlns:a16="http://schemas.microsoft.com/office/drawing/2014/main" id="{E81C97D6-AFB6-4358-9FB7-B12B3794A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103428" name="Segnaposto numero diapositiva 3">
            <a:extLst>
              <a:ext uri="{FF2B5EF4-FFF2-40B4-BE49-F238E27FC236}">
                <a16:creationId xmlns:a16="http://schemas.microsoft.com/office/drawing/2014/main" id="{C9F95FA6-2385-4614-BA2A-F6CD3A526605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262045E8-9053-4F97-A92A-49C44C9976F2}" type="slidenum">
              <a:rPr lang="it-IT" altLang="it-IT" sz="1200"/>
              <a:pPr algn="r"/>
              <a:t>24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egnaposto immagine diapositiva 1">
            <a:extLst>
              <a:ext uri="{FF2B5EF4-FFF2-40B4-BE49-F238E27FC236}">
                <a16:creationId xmlns:a16="http://schemas.microsoft.com/office/drawing/2014/main" id="{AB823827-9AC2-4091-8BBC-A98DA65D12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Segnaposto note 2">
            <a:extLst>
              <a:ext uri="{FF2B5EF4-FFF2-40B4-BE49-F238E27FC236}">
                <a16:creationId xmlns:a16="http://schemas.microsoft.com/office/drawing/2014/main" id="{0CFECDF8-8099-4513-AE7C-4A7C542C0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105476" name="Segnaposto numero diapositiva 3">
            <a:extLst>
              <a:ext uri="{FF2B5EF4-FFF2-40B4-BE49-F238E27FC236}">
                <a16:creationId xmlns:a16="http://schemas.microsoft.com/office/drawing/2014/main" id="{0722DB44-B460-460C-A868-6AFE608F80BB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F20E3039-86AD-4558-A52D-D402275794BC}" type="slidenum">
              <a:rPr lang="it-IT" altLang="it-IT" sz="1200"/>
              <a:pPr algn="r"/>
              <a:t>25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egnaposto immagine diapositiva 1">
            <a:extLst>
              <a:ext uri="{FF2B5EF4-FFF2-40B4-BE49-F238E27FC236}">
                <a16:creationId xmlns:a16="http://schemas.microsoft.com/office/drawing/2014/main" id="{A644DF88-B2BD-4D37-960C-2950FC309B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Segnaposto note 2">
            <a:extLst>
              <a:ext uri="{FF2B5EF4-FFF2-40B4-BE49-F238E27FC236}">
                <a16:creationId xmlns:a16="http://schemas.microsoft.com/office/drawing/2014/main" id="{E02CC254-1F1B-4BBD-BB18-E8F6C8756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107524" name="Segnaposto numero diapositiva 3">
            <a:extLst>
              <a:ext uri="{FF2B5EF4-FFF2-40B4-BE49-F238E27FC236}">
                <a16:creationId xmlns:a16="http://schemas.microsoft.com/office/drawing/2014/main" id="{4623CEF8-4CCE-44EA-8815-7B35D54635CF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50DF8E45-82DF-44DC-A695-DC31B82B2D38}" type="slidenum">
              <a:rPr lang="it-IT" altLang="it-IT" sz="1200"/>
              <a:pPr algn="r"/>
              <a:t>26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egnaposto immagine diapositiva 1">
            <a:extLst>
              <a:ext uri="{FF2B5EF4-FFF2-40B4-BE49-F238E27FC236}">
                <a16:creationId xmlns:a16="http://schemas.microsoft.com/office/drawing/2014/main" id="{771CF675-A3D8-4316-870D-81293E6708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Segnaposto note 2">
            <a:extLst>
              <a:ext uri="{FF2B5EF4-FFF2-40B4-BE49-F238E27FC236}">
                <a16:creationId xmlns:a16="http://schemas.microsoft.com/office/drawing/2014/main" id="{CF2A1D0C-8B19-4A1E-8CA1-6E6C5830F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8612" name="Segnaposto numero diapositiva 3">
            <a:extLst>
              <a:ext uri="{FF2B5EF4-FFF2-40B4-BE49-F238E27FC236}">
                <a16:creationId xmlns:a16="http://schemas.microsoft.com/office/drawing/2014/main" id="{5C4F9E58-ECE5-47E5-9C2E-CE947D9B0B42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C1DEDB80-4AF3-49D5-90E0-5DF66A18DA90}" type="slidenum">
              <a:rPr lang="it-IT" altLang="it-IT" sz="1200"/>
              <a:pPr algn="r"/>
              <a:t>3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egnaposto immagine diapositiva 1">
            <a:extLst>
              <a:ext uri="{FF2B5EF4-FFF2-40B4-BE49-F238E27FC236}">
                <a16:creationId xmlns:a16="http://schemas.microsoft.com/office/drawing/2014/main" id="{61A86BB2-0A34-44F3-A957-2892C2A5D7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Segnaposto note 2">
            <a:extLst>
              <a:ext uri="{FF2B5EF4-FFF2-40B4-BE49-F238E27FC236}">
                <a16:creationId xmlns:a16="http://schemas.microsoft.com/office/drawing/2014/main" id="{4D9DCFC9-74D2-4721-9AD2-202FE05D87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109572" name="Segnaposto numero diapositiva 3">
            <a:extLst>
              <a:ext uri="{FF2B5EF4-FFF2-40B4-BE49-F238E27FC236}">
                <a16:creationId xmlns:a16="http://schemas.microsoft.com/office/drawing/2014/main" id="{249E7CC0-6385-4614-A4FC-748FDE598657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2390FA13-49E8-43C5-B85D-A5C17F906E93}" type="slidenum">
              <a:rPr lang="it-IT" altLang="it-IT" sz="1200"/>
              <a:pPr algn="r"/>
              <a:t>27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egnaposto immagine diapositiva 1">
            <a:extLst>
              <a:ext uri="{FF2B5EF4-FFF2-40B4-BE49-F238E27FC236}">
                <a16:creationId xmlns:a16="http://schemas.microsoft.com/office/drawing/2014/main" id="{7CD440CA-D503-4313-85B9-260B3C9148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Segnaposto note 2">
            <a:extLst>
              <a:ext uri="{FF2B5EF4-FFF2-40B4-BE49-F238E27FC236}">
                <a16:creationId xmlns:a16="http://schemas.microsoft.com/office/drawing/2014/main" id="{63B9A6E6-B8AB-45FB-9B93-61399C1A8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112644" name="Segnaposto numero diapositiva 3">
            <a:extLst>
              <a:ext uri="{FF2B5EF4-FFF2-40B4-BE49-F238E27FC236}">
                <a16:creationId xmlns:a16="http://schemas.microsoft.com/office/drawing/2014/main" id="{93EA2B68-B74F-484C-8025-E0FDB63165AF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52714829-EF5F-42C7-8658-56BE40BC7F72}" type="slidenum">
              <a:rPr lang="it-IT" altLang="it-IT" sz="1200"/>
              <a:pPr algn="r" eaLnBrk="1" hangingPunct="1"/>
              <a:t>29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egnaposto immagine diapositiva 1">
            <a:extLst>
              <a:ext uri="{FF2B5EF4-FFF2-40B4-BE49-F238E27FC236}">
                <a16:creationId xmlns:a16="http://schemas.microsoft.com/office/drawing/2014/main" id="{EF2CB30F-BA8E-4057-9ACA-F8CEAB6019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Segnaposto note 2">
            <a:extLst>
              <a:ext uri="{FF2B5EF4-FFF2-40B4-BE49-F238E27FC236}">
                <a16:creationId xmlns:a16="http://schemas.microsoft.com/office/drawing/2014/main" id="{475AA675-1E9B-45A9-B48D-A99AE8EE1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1684" name="Segnaposto numero diapositiva 3">
            <a:extLst>
              <a:ext uri="{FF2B5EF4-FFF2-40B4-BE49-F238E27FC236}">
                <a16:creationId xmlns:a16="http://schemas.microsoft.com/office/drawing/2014/main" id="{AA27B6CF-F13C-4EBD-B26D-E01AA55DC3D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1FB41CDF-09D8-43EB-A54E-93C83BFC0E41}" type="slidenum">
              <a:rPr lang="it-IT" altLang="it-IT" sz="1200"/>
              <a:pPr algn="r"/>
              <a:t>5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egnaposto immagine diapositiva 1">
            <a:extLst>
              <a:ext uri="{FF2B5EF4-FFF2-40B4-BE49-F238E27FC236}">
                <a16:creationId xmlns:a16="http://schemas.microsoft.com/office/drawing/2014/main" id="{BC7E8C17-FFE7-4DFA-A480-6BCBC1ECC7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Segnaposto note 2">
            <a:extLst>
              <a:ext uri="{FF2B5EF4-FFF2-40B4-BE49-F238E27FC236}">
                <a16:creationId xmlns:a16="http://schemas.microsoft.com/office/drawing/2014/main" id="{4E0994AD-78E5-48D9-A03D-27D4FF805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3732" name="Segnaposto numero diapositiva 3">
            <a:extLst>
              <a:ext uri="{FF2B5EF4-FFF2-40B4-BE49-F238E27FC236}">
                <a16:creationId xmlns:a16="http://schemas.microsoft.com/office/drawing/2014/main" id="{4B9F3064-534E-4827-843D-A0AD119C95CB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A58D1FA7-A367-4FEA-B19D-82EB3A244C31}" type="slidenum">
              <a:rPr lang="it-IT" altLang="it-IT" sz="1200"/>
              <a:pPr algn="r"/>
              <a:t>6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egnaposto immagine diapositiva 1">
            <a:extLst>
              <a:ext uri="{FF2B5EF4-FFF2-40B4-BE49-F238E27FC236}">
                <a16:creationId xmlns:a16="http://schemas.microsoft.com/office/drawing/2014/main" id="{7AF75977-ABD4-4728-BDA1-2C00AEE89E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Segnaposto note 2">
            <a:extLst>
              <a:ext uri="{FF2B5EF4-FFF2-40B4-BE49-F238E27FC236}">
                <a16:creationId xmlns:a16="http://schemas.microsoft.com/office/drawing/2014/main" id="{49E5789B-5125-4602-AE37-CE90FA1DA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5780" name="Segnaposto numero diapositiva 3">
            <a:extLst>
              <a:ext uri="{FF2B5EF4-FFF2-40B4-BE49-F238E27FC236}">
                <a16:creationId xmlns:a16="http://schemas.microsoft.com/office/drawing/2014/main" id="{34555D8E-5D43-4D58-8E67-0B5E95220516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576EC21-7CA6-4172-9935-EE53FCC584BA}" type="slidenum">
              <a:rPr lang="it-IT" altLang="it-IT" sz="1200"/>
              <a:pPr algn="r" eaLnBrk="1" hangingPunct="1"/>
              <a:t>7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egnaposto immagine diapositiva 1">
            <a:extLst>
              <a:ext uri="{FF2B5EF4-FFF2-40B4-BE49-F238E27FC236}">
                <a16:creationId xmlns:a16="http://schemas.microsoft.com/office/drawing/2014/main" id="{1C76E992-6D8E-4074-B023-E81A13EB1F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Segnaposto note 2">
            <a:extLst>
              <a:ext uri="{FF2B5EF4-FFF2-40B4-BE49-F238E27FC236}">
                <a16:creationId xmlns:a16="http://schemas.microsoft.com/office/drawing/2014/main" id="{AF4B7F63-0A52-407A-8496-9D41CEE92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7828" name="Segnaposto numero diapositiva 3">
            <a:extLst>
              <a:ext uri="{FF2B5EF4-FFF2-40B4-BE49-F238E27FC236}">
                <a16:creationId xmlns:a16="http://schemas.microsoft.com/office/drawing/2014/main" id="{6091BC23-E1F8-4D03-88E8-0053D67AF453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EAB6E923-0162-416D-B212-2166F86CDDC2}" type="slidenum">
              <a:rPr lang="it-IT" altLang="it-IT" sz="1200"/>
              <a:pPr algn="r" eaLnBrk="1" hangingPunct="1"/>
              <a:t>8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egnaposto immagine diapositiva 1">
            <a:extLst>
              <a:ext uri="{FF2B5EF4-FFF2-40B4-BE49-F238E27FC236}">
                <a16:creationId xmlns:a16="http://schemas.microsoft.com/office/drawing/2014/main" id="{76AB9219-994E-4C86-98B6-886853B978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Segnaposto note 2">
            <a:extLst>
              <a:ext uri="{FF2B5EF4-FFF2-40B4-BE49-F238E27FC236}">
                <a16:creationId xmlns:a16="http://schemas.microsoft.com/office/drawing/2014/main" id="{72B2A890-88D9-4FCD-9DFE-DD55D7F95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9876" name="Segnaposto numero diapositiva 3">
            <a:extLst>
              <a:ext uri="{FF2B5EF4-FFF2-40B4-BE49-F238E27FC236}">
                <a16:creationId xmlns:a16="http://schemas.microsoft.com/office/drawing/2014/main" id="{D986B263-7068-4067-AFCC-6E9ED5BCDFB9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E210AF99-40E4-4B4E-924E-0DB6FF9D833E}" type="slidenum">
              <a:rPr lang="it-IT" altLang="it-IT" sz="1200"/>
              <a:pPr algn="r" eaLnBrk="1" hangingPunct="1"/>
              <a:t>9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B5AB5CA9-C02E-419B-9B88-8B8274AAEBA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62343A2-14FF-4DBA-9E90-AEAAF720E9D8}" type="slidenum">
              <a:rPr lang="it-IT" altLang="it-IT" sz="1200"/>
              <a:pPr algn="r" eaLnBrk="1" hangingPunct="1"/>
              <a:t>10</a:t>
            </a:fld>
            <a:endParaRPr lang="it-IT" altLang="it-IT" sz="1200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49488831-9848-49F5-9210-3E66A9B595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6DA34AB7-4A11-4A86-A6F9-05A4A90C83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Arial" panose="020B0604020202020204" pitchFamily="34" charset="0"/>
              </a:rPr>
              <a:t>Attraverso la farmacoeconomia vengono elaborate valutazioni di natura economica applicate ai farmaci e, in generale, alle terapie preventive e diagnostiche, alla cura e alla riabilitazione dei malati e delle malattie, perché possano aiutare il medico a prendere la decisione su “chi riceverà cosa”, ma tali valutazioni sono solo un elemento della decisione. La parte più importante, infatti, è il valore perseguito, indicato dal disposto dell’articolo 32 della Costituzione. Questo significa qualità, sicurezza, efficacia di prevenzione e trattamento delle malattie, a cui si aggiungono anche i costi.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24D1C82E-43AB-4FBC-9528-B20AAB11ABA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ABC5AFC4-AB8C-49B1-8E2B-D6A034C1A070}" type="slidenum">
              <a:rPr lang="it-IT" altLang="it-IT" sz="1200"/>
              <a:pPr algn="r" eaLnBrk="1" hangingPunct="1"/>
              <a:t>12</a:t>
            </a:fld>
            <a:endParaRPr lang="it-IT" altLang="it-IT" sz="12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E962ACA5-EBAD-4B43-90E0-4822261822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526A1B1F-0A14-43B9-BA7C-77E3A65F1B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Arial" panose="020B0604020202020204" pitchFamily="34" charset="0"/>
              </a:rPr>
              <a:t>Attraverso la farmacoeconomia vengono elaborate valutazioni di natura economica applicate ai farmaci e, in generale, alle terapie preventive e diagnostiche, alla cura e alla riabilitazione dei malati e delle malattie, perché possano aiutare il medico a prendere la decisione su “chi riceverà cosa”, ma tali valutazioni sono solo un elemento della decisione. La parte più importante, infatti, è il valore perseguito, indicato dal disposto dell’articolo 32 della Costituzione. Questo significa qualità, sicurezza, efficacia di prevenzione e trattamento delle malattie, a cui si aggiungono anche i costi.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4108B2-5AB4-4FBB-A545-BDDDD86FD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1EA40-A9A0-41F5-AB2F-64464AF509EF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8F7883-A85B-4123-B99F-833885EC64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CBE466-6ECE-4900-B3CF-D4406FE0CE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D1A17-DA7E-4EEF-9B3C-3129B347CB9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48394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D53994-AD47-4BF7-9DCF-A464479410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C66A0-8416-4C0C-B484-28DBD6A82EE8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6A5F05-0AC3-4DA0-BFB8-CE60739635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FB82F4-6B21-4825-9562-8992A1EFEA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49BDB-9E34-4D68-AF74-F57A8455D6F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69611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10F037-C70A-472B-AB41-C8F2C02B63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ECF20-6A3F-413B-A4D1-2CAF80EA63EF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873A25-B53C-4FF2-966B-3B4CA0DC83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127682-BC3A-4234-8312-9787233C1B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7FDDC-72A8-4F52-960E-8FEBC02A795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28240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ECB595-2E6C-407A-A6A6-BE0145489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A0F6B9-CCBC-4B59-BDC6-1CE50D699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B512AB-385A-477C-8CD5-DEC10F46D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AD44029-FD0B-4B97-8C43-3A8C39C3DF5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23224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E41DB99-F2A5-460C-ACC1-B79B79FCF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D1DD4A0B-CAA4-4899-945E-F9885D641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631D21C3-8CB8-4AE8-86EA-4223933CF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881385D-75DA-40FD-8660-8DEA529188F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75599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1882BAE5-0B13-475E-91C0-1DA3D6334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392ADC3-0568-45FF-ADB0-6B848B6A6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DF848D5D-755B-45A0-A47D-A3807EEF0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FACD2B3-DC08-4311-AFA5-2C9D02B6EAA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74378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CF7E9154-F010-4C0A-BCDA-2ACD922D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B815580B-ADB0-4A46-8E68-EF06A129B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52791A49-A96D-489D-8DA4-0D05A704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991EF7-7D2E-41E0-8F75-A7CF7A1BF05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41833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2225935A-1221-459D-954F-912CCF23A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B2388986-AF9A-4D5E-9CC8-D9C565BC6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D937F42E-AD8E-448A-8F03-FAF52E1F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8E2647E-98AA-4E1D-994F-C5093E6DA8C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31574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9B0C287-77B2-415A-8BB2-117437662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79EF0DA-1389-437F-9C91-A7A452972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C17E146F-81A8-450A-A7F6-26CD7B431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D464A58-B346-4961-AF56-1392D7E6183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856723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45037534-4699-452F-8B98-456D15F14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F3CE6EE2-4B6C-4516-BB81-771EE796A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C9DC97EA-940F-44A5-9730-83095380F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8BAAF83-D0B8-4399-A2AE-C6E4C86BB1B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803536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10BD9CA-E1E3-428A-A75E-FB7D4C80E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E2F84F-969D-4A70-8DBD-D2C74B735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2E7303D-C2CF-49F9-B227-26E9937CF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F15B0CB-80BE-4C4D-A5D5-887418F1979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9589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A0B1E3-DF64-410A-8063-EC71C7A15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97AC8-C10B-4EC1-8049-DFDE11570B4A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61CCC-79DB-49ED-B279-AE6674E9B4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B07B64-AAC5-407D-B3B5-BCC6FA3AAB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D4DE5-A690-4E4A-8ECC-29B27DA21FF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749609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974394-BC6B-46DA-BD47-850778D8B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7895EB-939C-451B-B3AC-7E9D0E469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8DF274-A597-4D66-8867-A3D146C87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932B06D-D62A-4FD1-8B00-95FDEAD13CD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481885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2A0819F2-D4EB-4D43-8F84-DB5A91CED6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505BAD01-48C6-42AA-9840-5C3C1BAFA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E6AEBDAE-3DE3-4DC8-8CDB-0A6AE6CE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762F1CD-3FE2-420E-AA8D-9FDA2C3B5EE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621695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ECDB78C-6E12-4FDA-A3A8-4ADD810CA52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2ABC6F4-C4E5-4E06-9436-DE20BDF1378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2F9C70F-0FE9-4FB6-BDC8-38924AA993B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49D48B40-58E8-4CCC-8E7E-82A2FA426E2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42932FF7-3D64-4F67-8C40-031C1A3640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51C1CD33-5836-423E-8C25-BD970EC224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F361CFBF-CBDF-4E93-88ED-F0E3F3A4E66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F38445F6-8DD3-40B4-ABAD-7550EC12ABA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25071594-7657-4C5A-92CB-5DCC0E5DF10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615759A9-488F-46A1-B5D8-7634B32D74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FAB947C6-CB96-4685-8666-BFD8621337F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02917F09-B056-4C68-9413-2EABEF69FAB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0092366C-37B6-4E24-9052-D6625205E4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17" name="Rectangle 15">
              <a:extLst>
                <a:ext uri="{FF2B5EF4-FFF2-40B4-BE49-F238E27FC236}">
                  <a16:creationId xmlns:a16="http://schemas.microsoft.com/office/drawing/2014/main" id="{82E702D9-3241-4CC2-BBC7-FB7F73E79A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D81B4AE6-345B-42DE-934F-4522F416E34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19" name="Rectangle 17">
              <a:extLst>
                <a:ext uri="{FF2B5EF4-FFF2-40B4-BE49-F238E27FC236}">
                  <a16:creationId xmlns:a16="http://schemas.microsoft.com/office/drawing/2014/main" id="{23235DAE-AE4B-4A69-9D82-9091A3A2995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AE1A5B9A-E091-456A-A36E-E3119BC28E5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DF52158B-18FF-415B-AA06-E2E429151BF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27E2243B-0B5B-4250-B5D6-7EA156D4C1F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5D7E95ED-0CCF-4838-B83F-4887C1160FD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533DA55D-123B-40B3-803C-B994901857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8ED72D6F-C937-4C28-BD30-60E0DB66CC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t-IT">
                <a:latin typeface="Arial" charset="0"/>
              </a:endParaRPr>
            </a:p>
          </p:txBody>
        </p:sp>
      </p:grpSp>
      <p:sp>
        <p:nvSpPr>
          <p:cNvPr id="308248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08249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26" name="Rectangle 26">
            <a:extLst>
              <a:ext uri="{FF2B5EF4-FFF2-40B4-BE49-F238E27FC236}">
                <a16:creationId xmlns:a16="http://schemas.microsoft.com/office/drawing/2014/main" id="{293527A8-550A-4852-813F-EA4B44DEB03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9C5EC-BFD6-42FE-A7E8-3AEBD37F7517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F67A805D-749F-471E-8B0F-622B1665F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B6A63390-0B31-4610-84CD-81A267532A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64C492A-4FA8-4FD8-8F8A-982118BA2B7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0870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C6F966-E637-45F3-B578-AAA0C13160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EAB44-FE36-4355-B193-D35C0C9E8213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A4C2A2-9FE4-432B-90C4-E37DD74B1F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0A9B3D-AF60-43E3-82F1-7ABF267759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C1852-62FC-4395-B7D9-58CA2257385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54235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A02C5E-525D-4021-A1D0-72F5E69A31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3E816-B9D9-408E-9F57-0C951C07EFC3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80766E-E468-45A0-8A9B-FC7FB87BBA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D8602F-B564-49A0-AB71-AD7449DE5B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08BBE-9195-46F3-968F-CA386812223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9904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FE08FD4-F5B3-496A-B03D-E99EF1FDE3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18806-040C-401C-943A-793B30557DC8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20B7F1-F4D3-46A4-B800-C930DC8DFE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003844F-46E8-465E-A6E6-FE05E07F29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BE25D-4F14-405F-B12F-3842FE4CEB4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1629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1040313-7666-4E75-AF01-59976687C9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D9E13-F1D9-45A8-B552-0ED92FB6AEC9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F181046-B304-4B8D-943F-A7BECD9127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AA5DE45-1938-4263-B5F6-6588966838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7A294-4BC8-42A2-8EC3-E2F540756B1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874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5DAFF0B-365E-4C40-A499-159A2C60B0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1F103-3F45-4B34-9172-890B1F7DB19C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7534EE0-50D2-4D20-989B-758B29F77F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964A139-B422-4570-9037-3F3C211253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75C22-7D1B-4D84-A1D1-383A97A54E6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8810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0660C0-4A10-429F-8BE0-6A8F5DA1F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3D88B-2852-413D-9A66-4482F428B7AE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30CD11-B490-41D7-AA44-BEBBF8BF51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4731D9-0B85-4BAD-B202-96EDDC8ED6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4B0CC-0CFE-4227-AF1F-35A9F8713E3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24630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E2BCAB-E38D-4A13-B552-683E017066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620E1-6F12-4DDB-8416-219D7EB83ADD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28AB5-9315-4378-8447-9D2A182D28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CD7E7B-B82E-4C5E-A3EB-5E4599CBCE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D495A-BD80-4C5A-ACF4-FE6CCBEBE26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4428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793855-DD70-409D-8828-7721E6D78B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10EC928-0E3B-4FDD-BE9A-26CD21A9D1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270340" name="Rectangle 4">
            <a:extLst>
              <a:ext uri="{FF2B5EF4-FFF2-40B4-BE49-F238E27FC236}">
                <a16:creationId xmlns:a16="http://schemas.microsoft.com/office/drawing/2014/main" id="{35C7F551-ABB2-4D03-8010-3A4E373869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530D3B2F-ECBD-4D44-9435-1146FE4D478F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270341" name="Rectangle 5">
            <a:extLst>
              <a:ext uri="{FF2B5EF4-FFF2-40B4-BE49-F238E27FC236}">
                <a16:creationId xmlns:a16="http://schemas.microsoft.com/office/drawing/2014/main" id="{7DE3F385-11AD-4793-8AFA-F2C776F6C8A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70342" name="Rectangle 6">
            <a:extLst>
              <a:ext uri="{FF2B5EF4-FFF2-40B4-BE49-F238E27FC236}">
                <a16:creationId xmlns:a16="http://schemas.microsoft.com/office/drawing/2014/main" id="{FB7FAE0C-6E7C-4E21-9764-10362F493C4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3D4EC528-1F5F-4BEE-BAC9-8866329F345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18" r:id="rId1"/>
    <p:sldLayoutId id="2147487419" r:id="rId2"/>
    <p:sldLayoutId id="2147487420" r:id="rId3"/>
    <p:sldLayoutId id="2147487421" r:id="rId4"/>
    <p:sldLayoutId id="2147487422" r:id="rId5"/>
    <p:sldLayoutId id="2147487423" r:id="rId6"/>
    <p:sldLayoutId id="2147487424" r:id="rId7"/>
    <p:sldLayoutId id="2147487425" r:id="rId8"/>
    <p:sldLayoutId id="2147487426" r:id="rId9"/>
    <p:sldLayoutId id="2147487427" r:id="rId10"/>
    <p:sldLayoutId id="21474874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egnaposto titolo 1">
            <a:extLst>
              <a:ext uri="{FF2B5EF4-FFF2-40B4-BE49-F238E27FC236}">
                <a16:creationId xmlns:a16="http://schemas.microsoft.com/office/drawing/2014/main" id="{D9EEE678-108B-4898-91EA-3738AD135D0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2051" name="Segnaposto testo 2">
            <a:extLst>
              <a:ext uri="{FF2B5EF4-FFF2-40B4-BE49-F238E27FC236}">
                <a16:creationId xmlns:a16="http://schemas.microsoft.com/office/drawing/2014/main" id="{B895719E-A43C-48F5-8951-E780E95774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72DE7D-4A25-4DC6-891D-DA752CE64F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865136-F57C-464D-92E2-75D1B77160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2F8129-9C77-4DA7-8237-EBDEF71707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CA294D8-E9F0-44A6-B884-A898ABC88EC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73" r:id="rId1"/>
    <p:sldLayoutId id="2147487474" r:id="rId2"/>
    <p:sldLayoutId id="2147487475" r:id="rId3"/>
    <p:sldLayoutId id="2147487476" r:id="rId4"/>
    <p:sldLayoutId id="2147487477" r:id="rId5"/>
    <p:sldLayoutId id="2147487478" r:id="rId6"/>
    <p:sldLayoutId id="2147487479" r:id="rId7"/>
    <p:sldLayoutId id="2147487480" r:id="rId8"/>
    <p:sldLayoutId id="2147487481" r:id="rId9"/>
    <p:sldLayoutId id="2147487482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4" name="Rectangle 24">
            <a:extLst>
              <a:ext uri="{FF2B5EF4-FFF2-40B4-BE49-F238E27FC236}">
                <a16:creationId xmlns:a16="http://schemas.microsoft.com/office/drawing/2014/main" id="{0D1A1CCB-1ED8-47CA-A15D-D3F31F445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07225" name="Rectangle 25">
            <a:extLst>
              <a:ext uri="{FF2B5EF4-FFF2-40B4-BE49-F238E27FC236}">
                <a16:creationId xmlns:a16="http://schemas.microsoft.com/office/drawing/2014/main" id="{26AB1E2C-9611-41DF-8111-EEEBDB4EFA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1" name="Rectangle 26">
            <a:extLst>
              <a:ext uri="{FF2B5EF4-FFF2-40B4-BE49-F238E27FC236}">
                <a16:creationId xmlns:a16="http://schemas.microsoft.com/office/drawing/2014/main" id="{EB2B3E63-71C8-4EE1-ADAB-930DC4A0EF90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8715612A-7AB6-4D23-A2A6-A56BB4FE52F4}" type="datetimeFigureOut">
              <a:rPr lang="it-IT"/>
              <a:pPr>
                <a:defRPr/>
              </a:pPr>
              <a:t>25/03/2020</a:t>
            </a:fld>
            <a:endParaRPr lang="it-IT"/>
          </a:p>
        </p:txBody>
      </p:sp>
      <p:sp>
        <p:nvSpPr>
          <p:cNvPr id="52" name="Rectangle 27">
            <a:extLst>
              <a:ext uri="{FF2B5EF4-FFF2-40B4-BE49-F238E27FC236}">
                <a16:creationId xmlns:a16="http://schemas.microsoft.com/office/drawing/2014/main" id="{52355FCB-DFF5-42DF-AA64-8C262E9BDA6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3" name="Rectangle 28">
            <a:extLst>
              <a:ext uri="{FF2B5EF4-FFF2-40B4-BE49-F238E27FC236}">
                <a16:creationId xmlns:a16="http://schemas.microsoft.com/office/drawing/2014/main" id="{EEB8DC26-3B02-4611-9BCA-7B887D07DC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0C94F15-09D9-4E69-889F-669AD510E02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48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rafino.ricci@uniroma1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png"/><Relationship Id="rId10" Type="http://schemas.openxmlformats.org/officeDocument/2006/relationships/image" Target="../media/image2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71B1A95-1CF5-40B5-9926-39656368FCA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476375" y="908050"/>
            <a:ext cx="6048375" cy="1366838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it-IT" sz="1200" b="1" dirty="0">
                <a:solidFill>
                  <a:srgbClr val="800000"/>
                </a:solidFill>
                <a:latin typeface="Tahoma" pitchFamily="34" charset="0"/>
              </a:rPr>
              <a:t>UNIVERSITÀ DEGLI STUDI “SAPIENZA” </a:t>
            </a:r>
            <a:r>
              <a:rPr lang="it-IT" sz="1200" b="1" dirty="0" err="1">
                <a:solidFill>
                  <a:srgbClr val="800000"/>
                </a:solidFill>
                <a:latin typeface="Tahoma" pitchFamily="34" charset="0"/>
              </a:rPr>
              <a:t>DI</a:t>
            </a:r>
            <a:r>
              <a:rPr lang="it-IT" sz="1200" b="1" dirty="0">
                <a:solidFill>
                  <a:srgbClr val="800000"/>
                </a:solidFill>
                <a:latin typeface="Tahoma" pitchFamily="34" charset="0"/>
              </a:rPr>
              <a:t> ROMA </a:t>
            </a:r>
            <a:br>
              <a:rPr lang="it-IT" sz="1200" b="1" dirty="0">
                <a:solidFill>
                  <a:srgbClr val="800000"/>
                </a:solidFill>
                <a:latin typeface="Tahoma" pitchFamily="34" charset="0"/>
              </a:rPr>
            </a:br>
            <a:r>
              <a:rPr lang="it-IT" sz="1200" b="1" dirty="0">
                <a:solidFill>
                  <a:srgbClr val="800000"/>
                </a:solidFill>
                <a:latin typeface="Tahoma" pitchFamily="34" charset="0"/>
              </a:rPr>
              <a:t>FACOLTÀ </a:t>
            </a:r>
            <a:r>
              <a:rPr lang="it-IT" sz="1200" b="1" dirty="0" err="1">
                <a:solidFill>
                  <a:srgbClr val="800000"/>
                </a:solidFill>
                <a:latin typeface="Tahoma" pitchFamily="34" charset="0"/>
              </a:rPr>
              <a:t>DI</a:t>
            </a:r>
            <a:r>
              <a:rPr lang="it-IT" sz="1200" b="1" dirty="0">
                <a:solidFill>
                  <a:srgbClr val="800000"/>
                </a:solidFill>
                <a:latin typeface="Tahoma" pitchFamily="34" charset="0"/>
              </a:rPr>
              <a:t> FARMACIA E MEDICINA </a:t>
            </a:r>
            <a:br>
              <a:rPr lang="it-IT" sz="1200" b="1" dirty="0">
                <a:solidFill>
                  <a:srgbClr val="800000"/>
                </a:solidFill>
                <a:latin typeface="Tahoma" pitchFamily="34" charset="0"/>
              </a:rPr>
            </a:br>
            <a:r>
              <a:rPr lang="it-IT" sz="1000" b="1" dirty="0">
                <a:solidFill>
                  <a:srgbClr val="800000"/>
                </a:solidFill>
                <a:latin typeface="Tahoma" pitchFamily="34" charset="0"/>
              </a:rPr>
              <a:t>DIPARTIMENTO </a:t>
            </a:r>
            <a:r>
              <a:rPr lang="it-IT" sz="1000" b="1" dirty="0" err="1">
                <a:solidFill>
                  <a:srgbClr val="800000"/>
                </a:solidFill>
                <a:latin typeface="Tahoma" pitchFamily="34" charset="0"/>
              </a:rPr>
              <a:t>DI</a:t>
            </a:r>
            <a:r>
              <a:rPr lang="it-IT" sz="1000" b="1" dirty="0">
                <a:solidFill>
                  <a:srgbClr val="800000"/>
                </a:solidFill>
                <a:latin typeface="Tahoma" pitchFamily="34" charset="0"/>
              </a:rPr>
              <a:t> SCIENZE ANATOMICHE, ISTOLOGICHE, MEDICO LEGALI E DELL’APPARATO LOCOMOTORE</a:t>
            </a:r>
            <a:r>
              <a:rPr lang="it-IT" sz="1200" b="1" dirty="0">
                <a:solidFill>
                  <a:srgbClr val="800000"/>
                </a:solidFill>
                <a:latin typeface="Tahoma" pitchFamily="34" charset="0"/>
              </a:rPr>
              <a:t> </a:t>
            </a:r>
            <a:br>
              <a:rPr lang="it-IT" sz="1200" b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</a:br>
            <a:br>
              <a:rPr lang="it-IT" sz="9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</a:br>
            <a:r>
              <a:rPr lang="it-IT" sz="1200" b="1" dirty="0">
                <a:solidFill>
                  <a:srgbClr val="A50021"/>
                </a:solidFill>
                <a:latin typeface="Tahoma" pitchFamily="34" charset="0"/>
              </a:rPr>
              <a:t>Direttore</a:t>
            </a:r>
            <a:r>
              <a:rPr lang="it-IT" sz="9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it-IT" sz="1200" b="1" dirty="0">
                <a:solidFill>
                  <a:srgbClr val="A50021"/>
                </a:solidFill>
                <a:latin typeface="Tahoma" pitchFamily="34" charset="0"/>
              </a:rPr>
              <a:t>Unità Operativa e di Ricerca di Medicina sociale/Medicina legale</a:t>
            </a:r>
            <a:br>
              <a:rPr lang="it-IT" sz="1200" b="1" dirty="0">
                <a:solidFill>
                  <a:srgbClr val="A50021"/>
                </a:solidFill>
                <a:latin typeface="Tahoma" pitchFamily="34" charset="0"/>
              </a:rPr>
            </a:br>
            <a:r>
              <a:rPr lang="it-IT" sz="1200" b="1" dirty="0">
                <a:solidFill>
                  <a:srgbClr val="A50021"/>
                </a:solidFill>
                <a:latin typeface="Tahoma" pitchFamily="34" charset="0"/>
                <a:hlinkClick r:id="rId3"/>
              </a:rPr>
              <a:t>serafino.ricci@uniroma1.it</a:t>
            </a:r>
            <a:r>
              <a:rPr lang="it-IT" sz="1200" b="1" dirty="0">
                <a:solidFill>
                  <a:srgbClr val="A50021"/>
                </a:solidFill>
                <a:latin typeface="Tahoma" pitchFamily="34" charset="0"/>
              </a:rPr>
              <a:t>   tel.  06 49912547</a:t>
            </a:r>
          </a:p>
        </p:txBody>
      </p:sp>
      <p:pic>
        <p:nvPicPr>
          <p:cNvPr id="45059" name="Picture 9" descr="image006">
            <a:extLst>
              <a:ext uri="{FF2B5EF4-FFF2-40B4-BE49-F238E27FC236}">
                <a16:creationId xmlns:a16="http://schemas.microsoft.com/office/drawing/2014/main" id="{21163D5E-609E-4451-957E-8B4A0C990C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800" y="106363"/>
            <a:ext cx="615950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 Box 10">
            <a:extLst>
              <a:ext uri="{FF2B5EF4-FFF2-40B4-BE49-F238E27FC236}">
                <a16:creationId xmlns:a16="http://schemas.microsoft.com/office/drawing/2014/main" id="{BD81DD6D-6B8C-4D97-BB5D-4A12B49C9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395538"/>
            <a:ext cx="78486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t-IT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Prof. Serafino RICCI</a:t>
            </a:r>
            <a:br>
              <a:rPr lang="it-IT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medico, chirurgo, dott. in giurisprudenza</a:t>
            </a:r>
            <a:br>
              <a:rPr lang="it-IT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professore di ruolo di  medicina legale e del lavoro / medicina sociale</a:t>
            </a:r>
          </a:p>
          <a:p>
            <a:pPr algn="ctr" eaLnBrk="1" hangingPunct="1">
              <a:defRPr/>
            </a:pPr>
            <a:endParaRPr lang="it-IT" sz="1100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defRPr/>
            </a:pPr>
            <a:r>
              <a:rPr lang="it-IT" sz="1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Presidente Corso di Laurea</a:t>
            </a:r>
          </a:p>
          <a:p>
            <a:pPr algn="ctr" eaLnBrk="1" hangingPunct="1">
              <a:defRPr/>
            </a:pPr>
            <a:r>
              <a:rPr lang="it-IT" sz="1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Coordinatore Scuola  di Specializzazione, Direttore Master 2° livello</a:t>
            </a:r>
          </a:p>
          <a:p>
            <a:pPr algn="ctr" eaLnBrk="1" hangingPunct="1">
              <a:defRPr/>
            </a:pPr>
            <a:endParaRPr lang="it-IT" sz="1400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defRPr/>
            </a:pPr>
            <a:endParaRPr lang="it-IT" sz="1400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defRPr/>
            </a:pPr>
            <a:r>
              <a:rPr lang="it-IT" sz="1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Attività didattica realizzata con l’apporto e il contributo dei Cultori della Materia e Professori a Contratto: </a:t>
            </a:r>
          </a:p>
          <a:p>
            <a:pPr algn="ctr" eaLnBrk="1" hangingPunct="1">
              <a:defRPr/>
            </a:pPr>
            <a:r>
              <a:rPr lang="it-IT" sz="1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Lidia RICCI, </a:t>
            </a:r>
            <a:r>
              <a:rPr lang="it-IT" sz="14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Francesco MASSONI, </a:t>
            </a:r>
            <a:r>
              <a:rPr lang="it-IT" sz="1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Felice </a:t>
            </a:r>
            <a:r>
              <a:rPr lang="it-IT" sz="1400" b="1" i="1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DAMATO</a:t>
            </a:r>
            <a:r>
              <a:rPr lang="it-IT" sz="14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Marcello </a:t>
            </a:r>
            <a:r>
              <a:rPr lang="it-IT" sz="1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PELOSI, Pasquale RICCI</a:t>
            </a:r>
          </a:p>
          <a:p>
            <a:pPr algn="ctr" eaLnBrk="1" hangingPunct="1">
              <a:defRPr/>
            </a:pPr>
            <a:endParaRPr lang="it-IT" sz="1400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defRPr/>
            </a:pPr>
            <a:endParaRPr lang="it-IT" sz="1400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35B237D-8D8D-4D70-A537-2B422B340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4652963"/>
            <a:ext cx="84963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it-IT" sz="1400" b="1" i="1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it-IT" sz="1400" dirty="0">
              <a:solidFill>
                <a:srgbClr val="744D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 advTm="70992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>
            <a:extLst>
              <a:ext uri="{FF2B5EF4-FFF2-40B4-BE49-F238E27FC236}">
                <a16:creationId xmlns:a16="http://schemas.microsoft.com/office/drawing/2014/main" id="{2E655D7E-B929-4D73-A025-BE2F70E2B5C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382838"/>
            <a:ext cx="8785225" cy="3259137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it-IT" sz="3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“La Repubblica tutela la salute come </a:t>
            </a:r>
            <a:r>
              <a:rPr lang="it-IT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fondamentale diritto </a:t>
            </a:r>
            <a:r>
              <a:rPr lang="it-IT" sz="3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dell’individuo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it-IT" sz="3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it-IT" sz="3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interesse della  collettività”</a:t>
            </a:r>
          </a:p>
        </p:txBody>
      </p:sp>
      <p:sp>
        <p:nvSpPr>
          <p:cNvPr id="103429" name="Text Box 5">
            <a:extLst>
              <a:ext uri="{FF2B5EF4-FFF2-40B4-BE49-F238E27FC236}">
                <a16:creationId xmlns:a16="http://schemas.microsoft.com/office/drawing/2014/main" id="{E0B1CCF2-448B-4475-BB74-E5ACCCFCE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6275388"/>
            <a:ext cx="48339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20000"/>
              </a:spcBef>
              <a:buClr>
                <a:srgbClr val="0067A8"/>
              </a:buClr>
              <a:buSzPct val="120000"/>
              <a:buFont typeface="Verdana" pitchFamily="34" charset="0"/>
              <a:buNone/>
              <a:defRPr/>
            </a:pPr>
            <a:r>
              <a:rPr lang="it-IT" sz="1600" b="1">
                <a:solidFill>
                  <a:schemeClr val="bg1"/>
                </a:solidFill>
                <a:latin typeface="Verdana" pitchFamily="34" charset="0"/>
              </a:rPr>
              <a:t>1° comma dell’art. 32 della Costituzione</a:t>
            </a:r>
            <a:endParaRPr lang="it-IT" sz="16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pic>
        <p:nvPicPr>
          <p:cNvPr id="80900" name="Picture 4" descr="image006">
            <a:extLst>
              <a:ext uri="{FF2B5EF4-FFF2-40B4-BE49-F238E27FC236}">
                <a16:creationId xmlns:a16="http://schemas.microsoft.com/office/drawing/2014/main" id="{59CB9C81-4F90-4BB9-AFF4-3059CA552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24" name="Text Box 4">
            <a:extLst>
              <a:ext uri="{FF2B5EF4-FFF2-40B4-BE49-F238E27FC236}">
                <a16:creationId xmlns:a16="http://schemas.microsoft.com/office/drawing/2014/main" id="{FDF1C597-B3DC-40E2-B072-FBF51C4C6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657225"/>
            <a:ext cx="4248150" cy="118745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/>
              <a:t>TUTELA DELLA SALUTE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/>
              <a:t>intesa come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u="sng"/>
              <a:t>libertà positiva</a:t>
            </a:r>
            <a:r>
              <a:rPr lang="it-IT" altLang="it-IT" sz="1800" b="1"/>
              <a:t>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28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>
            <a:extLst>
              <a:ext uri="{FF2B5EF4-FFF2-40B4-BE49-F238E27FC236}">
                <a16:creationId xmlns:a16="http://schemas.microsoft.com/office/drawing/2014/main" id="{681D22A7-0057-4FB3-A342-6110FE4D5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49275"/>
            <a:ext cx="5737225" cy="511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7" name="CasellaDiTesto 3">
            <a:extLst>
              <a:ext uri="{FF2B5EF4-FFF2-40B4-BE49-F238E27FC236}">
                <a16:creationId xmlns:a16="http://schemas.microsoft.com/office/drawing/2014/main" id="{5230726C-7243-46A8-8E13-5ED51D2DA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6950" y="2786063"/>
            <a:ext cx="244792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3600" b="1">
                <a:solidFill>
                  <a:srgbClr val="000000"/>
                </a:solidFill>
                <a:latin typeface="Calibri" panose="020F0502020204030204" pitchFamily="34" charset="0"/>
              </a:rPr>
              <a:t>Diritto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3600" b="1">
                <a:solidFill>
                  <a:srgbClr val="000000"/>
                </a:solidFill>
                <a:latin typeface="Calibri" panose="020F0502020204030204" pitchFamily="34" charset="0"/>
              </a:rPr>
              <a:t>alla salute</a:t>
            </a:r>
          </a:p>
        </p:txBody>
      </p:sp>
      <p:sp>
        <p:nvSpPr>
          <p:cNvPr id="82948" name="CasellaDiTesto 7">
            <a:extLst>
              <a:ext uri="{FF2B5EF4-FFF2-40B4-BE49-F238E27FC236}">
                <a16:creationId xmlns:a16="http://schemas.microsoft.com/office/drawing/2014/main" id="{147DE4ED-1E93-4231-9F63-856AB1164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5" y="1928813"/>
            <a:ext cx="201612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3600" b="1">
                <a:solidFill>
                  <a:srgbClr val="000000"/>
                </a:solidFill>
                <a:latin typeface="Calibri" panose="020F0502020204030204" pitchFamily="34" charset="0"/>
              </a:rPr>
              <a:t>Dovere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3600" b="1">
                <a:solidFill>
                  <a:srgbClr val="000000"/>
                </a:solidFill>
                <a:latin typeface="Calibri" panose="020F0502020204030204" pitchFamily="34" charset="0"/>
              </a:rPr>
              <a:t>alla salute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CB357A6C-F629-4662-A6C1-5B3D320EE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88" y="5734050"/>
            <a:ext cx="9053512" cy="8382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000000"/>
                </a:solidFill>
              </a:rPr>
              <a:t>Art. 32 Cost.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000000"/>
                </a:solidFill>
              </a:rPr>
              <a:t>TUTELA DELLA SALUTE intesa come </a:t>
            </a:r>
            <a:r>
              <a:rPr lang="it-IT" altLang="it-IT" sz="2400" b="1" u="sng">
                <a:solidFill>
                  <a:srgbClr val="000000"/>
                </a:solidFill>
              </a:rPr>
              <a:t>libertà positiva</a:t>
            </a:r>
            <a:r>
              <a:rPr lang="it-IT" altLang="it-IT" sz="1800" b="1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>
            <a:extLst>
              <a:ext uri="{FF2B5EF4-FFF2-40B4-BE49-F238E27FC236}">
                <a16:creationId xmlns:a16="http://schemas.microsoft.com/office/drawing/2014/main" id="{506992B7-2DC4-4678-AE2F-7BCEF3346A1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2851150"/>
            <a:ext cx="8964613" cy="1873250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it-IT" sz="3900" b="1">
                <a:effectLst>
                  <a:outerShdw blurRad="38100" dist="38100" dir="2700000" algn="tl">
                    <a:srgbClr val="C0C0C0"/>
                  </a:outerShdw>
                </a:effectLst>
              </a:rPr>
              <a:t>“Nessuno può essere obbligato a un determinato trattamento sanitario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it-IT" sz="3900" b="1">
                <a:effectLst>
                  <a:outerShdw blurRad="38100" dist="38100" dir="2700000" algn="tl">
                    <a:srgbClr val="C0C0C0"/>
                  </a:outerShdw>
                </a:effectLst>
              </a:rPr>
              <a:t>se non per disposizione di legge”</a:t>
            </a:r>
          </a:p>
        </p:txBody>
      </p:sp>
      <p:sp>
        <p:nvSpPr>
          <p:cNvPr id="103429" name="Text Box 5">
            <a:extLst>
              <a:ext uri="{FF2B5EF4-FFF2-40B4-BE49-F238E27FC236}">
                <a16:creationId xmlns:a16="http://schemas.microsoft.com/office/drawing/2014/main" id="{FA9C8494-805F-401B-B517-B52EB6F2C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9238" y="6275388"/>
            <a:ext cx="4833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20000"/>
              </a:spcBef>
              <a:buClr>
                <a:srgbClr val="0067A8"/>
              </a:buClr>
              <a:buSzPct val="120000"/>
              <a:buFont typeface="Verdana" pitchFamily="34" charset="0"/>
              <a:buNone/>
              <a:defRPr/>
            </a:pPr>
            <a:r>
              <a:rPr lang="it-IT" sz="1600">
                <a:solidFill>
                  <a:schemeClr val="bg1"/>
                </a:solidFill>
                <a:latin typeface="Verdana" pitchFamily="34" charset="0"/>
              </a:rPr>
              <a:t>2° comma dell’art. 32 della Costituzione</a:t>
            </a:r>
            <a:endParaRPr lang="it-IT" sz="16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pic>
        <p:nvPicPr>
          <p:cNvPr id="83972" name="Picture 4" descr="image006">
            <a:extLst>
              <a:ext uri="{FF2B5EF4-FFF2-40B4-BE49-F238E27FC236}">
                <a16:creationId xmlns:a16="http://schemas.microsoft.com/office/drawing/2014/main" id="{DDB48AEA-CE83-4D00-825E-F1E07D9157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24" name="Text Box 4">
            <a:extLst>
              <a:ext uri="{FF2B5EF4-FFF2-40B4-BE49-F238E27FC236}">
                <a16:creationId xmlns:a16="http://schemas.microsoft.com/office/drawing/2014/main" id="{DB0F63CE-33BA-4FFC-B102-318E138E4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657225"/>
            <a:ext cx="4248150" cy="118745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/>
              <a:t>TUTELA DELLA SALUTE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/>
              <a:t>intesa come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u="sng"/>
              <a:t>libertà negativa</a:t>
            </a:r>
            <a:r>
              <a:rPr lang="it-IT" altLang="it-IT" sz="1800" b="1"/>
              <a:t>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28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>
            <a:extLst>
              <a:ext uri="{FF2B5EF4-FFF2-40B4-BE49-F238E27FC236}">
                <a16:creationId xmlns:a16="http://schemas.microsoft.com/office/drawing/2014/main" id="{01CA5246-BE89-4D4F-8439-C3698D7B307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15950" y="-171450"/>
            <a:ext cx="7772400" cy="865188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Evoluzione in Italia</a:t>
            </a:r>
          </a:p>
        </p:txBody>
      </p:sp>
      <p:sp>
        <p:nvSpPr>
          <p:cNvPr id="86019" name="Rectangle 4">
            <a:extLst>
              <a:ext uri="{FF2B5EF4-FFF2-40B4-BE49-F238E27FC236}">
                <a16:creationId xmlns:a16="http://schemas.microsoft.com/office/drawing/2014/main" id="{2205A10D-ED22-451F-8CF1-AE43BAA8D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280581" name="Text Box 5">
            <a:extLst>
              <a:ext uri="{FF2B5EF4-FFF2-40B4-BE49-F238E27FC236}">
                <a16:creationId xmlns:a16="http://schemas.microsoft.com/office/drawing/2014/main" id="{69B4AADE-D664-47D2-ABDF-6FA40804F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4950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Costituzione della Repubblica (1948) - Art. 13</a:t>
            </a:r>
            <a:endParaRPr lang="it-IT" sz="20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ctr">
              <a:defRPr/>
            </a:pP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“</a:t>
            </a:r>
            <a:r>
              <a:rPr lang="it-IT" sz="2000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…la libertà personale è inviolabile…</a:t>
            </a: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”</a:t>
            </a:r>
            <a:endParaRPr lang="it-IT" sz="2000" b="1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ctr">
              <a:defRPr/>
            </a:pP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                                                        -  Art. 32</a:t>
            </a:r>
            <a:endParaRPr lang="it-IT" sz="20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just">
              <a:defRPr/>
            </a:pP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“</a:t>
            </a:r>
            <a:r>
              <a:rPr lang="it-IT" sz="2000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Nessuno può essere obbligato a un determinato trattamento sanitario se non </a:t>
            </a:r>
          </a:p>
          <a:p>
            <a:pPr algn="just">
              <a:defRPr/>
            </a:pPr>
            <a:r>
              <a:rPr lang="it-IT" sz="2000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                                 per disposizione di Legge</a:t>
            </a: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…”</a:t>
            </a:r>
            <a:endParaRPr lang="it-IT" sz="2000" b="1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80582" name="Text Box 6">
            <a:extLst>
              <a:ext uri="{FF2B5EF4-FFF2-40B4-BE49-F238E27FC236}">
                <a16:creationId xmlns:a16="http://schemas.microsoft.com/office/drawing/2014/main" id="{3448031E-AD56-4497-B8EF-D62A3F0F3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81525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Legge 833 Istituzione del Servizio Sanitario Nazionale </a:t>
            </a:r>
            <a:r>
              <a:rPr lang="it-IT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(1978)</a:t>
            </a:r>
            <a:r>
              <a:rPr lang="it-IT"/>
              <a:t> </a:t>
            </a: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- Art. 33</a:t>
            </a:r>
            <a:endParaRPr lang="it-IT" sz="20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just">
              <a:defRPr/>
            </a:pPr>
            <a:r>
              <a:rPr lang="it-IT" sz="2000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“Non sono possibili accertamenti e trattamenti sanitari contro la volontà del paziente, se questi </a:t>
            </a:r>
            <a:r>
              <a:rPr lang="it-IT" sz="2000" i="1" u="sng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non sia in grado di esprimerla</a:t>
            </a:r>
            <a:r>
              <a:rPr lang="it-IT" sz="2000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e non ricorrano i presupposti dello </a:t>
            </a:r>
            <a:r>
              <a:rPr lang="it-IT" sz="2000" i="1" u="sng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stato di necessità</a:t>
            </a:r>
            <a:r>
              <a:rPr lang="it-IT" sz="2000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. </a:t>
            </a:r>
          </a:p>
          <a:p>
            <a:pPr algn="just">
              <a:defRPr/>
            </a:pPr>
            <a:r>
              <a:rPr lang="it-IT" sz="2000" i="1" u="sng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Stimolare l’ adesione anche nel malato sottoposto a trattamenti sanitari obbligatori</a:t>
            </a:r>
            <a:r>
              <a:rPr lang="it-IT" sz="2000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”.</a:t>
            </a:r>
          </a:p>
        </p:txBody>
      </p:sp>
      <p:pic>
        <p:nvPicPr>
          <p:cNvPr id="86022" name="Picture 7" descr="image006">
            <a:extLst>
              <a:ext uri="{FF2B5EF4-FFF2-40B4-BE49-F238E27FC236}">
                <a16:creationId xmlns:a16="http://schemas.microsoft.com/office/drawing/2014/main" id="{4E06811F-1AEC-44D0-AD61-367DDB31B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0579" name="Rectangle 3">
            <a:extLst>
              <a:ext uri="{FF2B5EF4-FFF2-40B4-BE49-F238E27FC236}">
                <a16:creationId xmlns:a16="http://schemas.microsoft.com/office/drawing/2014/main" id="{5CE3CF3C-6C04-4BAC-8BFC-83B0C9136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8050"/>
            <a:ext cx="91440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it-IT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Codice penale (1930)  - Art.50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it-IT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“Non è punibile chi lede o pone in pericolo un diritto col consenso della persona   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it-IT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che può validamente disporne” (“</a:t>
            </a:r>
            <a:r>
              <a:rPr lang="it-IT" sz="2000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Consentienti</a:t>
            </a:r>
            <a:r>
              <a:rPr lang="it-IT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non </a:t>
            </a:r>
            <a:r>
              <a:rPr lang="it-IT" sz="2000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fit</a:t>
            </a:r>
            <a:r>
              <a:rPr lang="it-IT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it-IT" sz="2000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iniuria</a:t>
            </a:r>
            <a:r>
              <a:rPr lang="it-IT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8" grpId="0"/>
      <p:bldP spid="280581" grpId="0"/>
      <p:bldP spid="280582" grpId="0"/>
      <p:bldP spid="28057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>
            <a:extLst>
              <a:ext uri="{FF2B5EF4-FFF2-40B4-BE49-F238E27FC236}">
                <a16:creationId xmlns:a16="http://schemas.microsoft.com/office/drawing/2014/main" id="{8DDB1970-ECE8-4AEA-ABBE-A925761DDCC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1123950"/>
            <a:ext cx="8229600" cy="1944688"/>
          </a:xfrm>
        </p:spPr>
        <p:txBody>
          <a:bodyPr/>
          <a:lstStyle/>
          <a:p>
            <a:pPr eaLnBrk="1" hangingPunct="1">
              <a:defRPr/>
            </a:pPr>
            <a:r>
              <a:rPr lang="it-IT" sz="4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Convenzione di Oviedo            </a:t>
            </a:r>
            <a:r>
              <a:rPr lang="it-IT" sz="3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(Consiglio d’Europa 4 Aprile 1997)</a:t>
            </a:r>
            <a:r>
              <a:rPr lang="it-IT" sz="4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</a:t>
            </a:r>
            <a:r>
              <a:rPr lang="it-IT" sz="3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recepita con L. 145 del 28/03/2001</a:t>
            </a:r>
          </a:p>
        </p:txBody>
      </p:sp>
      <p:pic>
        <p:nvPicPr>
          <p:cNvPr id="88067" name="Picture 7" descr="image006">
            <a:extLst>
              <a:ext uri="{FF2B5EF4-FFF2-40B4-BE49-F238E27FC236}">
                <a16:creationId xmlns:a16="http://schemas.microsoft.com/office/drawing/2014/main" id="{EC3E0374-AB2F-48E1-8CC7-92BF4D659F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2" name="Rectangle 4">
            <a:extLst>
              <a:ext uri="{FF2B5EF4-FFF2-40B4-BE49-F238E27FC236}">
                <a16:creationId xmlns:a16="http://schemas.microsoft.com/office/drawing/2014/main" id="{14F6B5AA-621B-4C4C-81A8-8B3AD5975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141663"/>
            <a:ext cx="822960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defRPr/>
            </a:pP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Che garantiscono la dignità dell’essere umano e le libertà fondamentali riguardo alle applicazioni della biologia e della medicina.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Capitolo II riservato al consenso.</a:t>
            </a:r>
          </a:p>
        </p:txBody>
      </p:sp>
      <p:sp>
        <p:nvSpPr>
          <p:cNvPr id="181253" name="Rectangle 5">
            <a:extLst>
              <a:ext uri="{FF2B5EF4-FFF2-40B4-BE49-F238E27FC236}">
                <a16:creationId xmlns:a16="http://schemas.microsoft.com/office/drawing/2014/main" id="{1BAE17C5-AE2D-42E4-906A-3580892CA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4437063"/>
            <a:ext cx="8604250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it-IT" sz="4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Carta dei diritti fondamentali dell’UE            </a:t>
            </a:r>
            <a:r>
              <a:rPr lang="it-IT" sz="3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Carta di Nizza</a:t>
            </a:r>
            <a:r>
              <a:rPr lang="it-IT" sz="4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                                  </a:t>
            </a:r>
            <a:r>
              <a:rPr lang="it-IT" sz="3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7-9 Dicembre 2000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4D9579AF-1110-49B8-917B-15F9DC611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6335713"/>
            <a:ext cx="822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Tutela dei diritti fondamentali: dignità, libertà, uguaglianza.</a:t>
            </a:r>
          </a:p>
        </p:txBody>
      </p:sp>
      <p:sp>
        <p:nvSpPr>
          <p:cNvPr id="181255" name="Rectangle 7">
            <a:extLst>
              <a:ext uri="{FF2B5EF4-FFF2-40B4-BE49-F238E27FC236}">
                <a16:creationId xmlns:a16="http://schemas.microsoft.com/office/drawing/2014/main" id="{72E861C2-3C61-4A5D-B486-3167720F0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3" y="333375"/>
            <a:ext cx="822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 Vuoto normativo statale colmato da 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0" grpId="0"/>
      <p:bldP spid="18125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F0BB48E7-40F7-464E-9D65-28AE2136E8F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pPr eaLnBrk="1" hangingPunct="1"/>
            <a:r>
              <a:rPr lang="it-IT" altLang="it-IT">
                <a:solidFill>
                  <a:schemeClr val="bg1"/>
                </a:solidFill>
                <a:latin typeface="Tahoma" panose="020B0604030504040204" pitchFamily="34" charset="0"/>
              </a:rPr>
              <a:t>Fondamento normativo            del consenso nei minori</a:t>
            </a:r>
          </a:p>
        </p:txBody>
      </p:sp>
      <p:pic>
        <p:nvPicPr>
          <p:cNvPr id="89091" name="Picture 4" descr="image006">
            <a:extLst>
              <a:ext uri="{FF2B5EF4-FFF2-40B4-BE49-F238E27FC236}">
                <a16:creationId xmlns:a16="http://schemas.microsoft.com/office/drawing/2014/main" id="{676BC8E6-72AB-42FC-B515-0B760DA2A3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26" name="Rectangle 6">
            <a:extLst>
              <a:ext uri="{FF2B5EF4-FFF2-40B4-BE49-F238E27FC236}">
                <a16:creationId xmlns:a16="http://schemas.microsoft.com/office/drawing/2014/main" id="{3758A89D-DFF4-4327-AA36-865C666BD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088" y="2205038"/>
            <a:ext cx="83740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Art. 147 c.c. </a:t>
            </a:r>
            <a:r>
              <a:rPr lang="it-IT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(Dovere verso i figli)</a:t>
            </a: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Impone ad ambedue i coniugi di mantenere, istruire ed educare la prole, </a:t>
            </a:r>
            <a:r>
              <a:rPr lang="it-IT" sz="2000" b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tenendo conto</a:t>
            </a: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delle capacità, delle inclinazioni naturali e </a:t>
            </a:r>
            <a:r>
              <a:rPr lang="it-IT" sz="2000" b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delle ispirazioni dei figli</a:t>
            </a: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.</a:t>
            </a:r>
          </a:p>
        </p:txBody>
      </p:sp>
      <p:sp>
        <p:nvSpPr>
          <p:cNvPr id="133127" name="Rectangle 7">
            <a:extLst>
              <a:ext uri="{FF2B5EF4-FFF2-40B4-BE49-F238E27FC236}">
                <a16:creationId xmlns:a16="http://schemas.microsoft.com/office/drawing/2014/main" id="{D4632C36-906C-446F-8C80-A13B804C3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005263"/>
            <a:ext cx="8207375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Art. 316 c.c. </a:t>
            </a:r>
            <a:r>
              <a:rPr lang="it-IT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(Potestà dei genitori)</a:t>
            </a: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it-IT" sz="20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e</a:t>
            </a: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Art. 343 c.c. </a:t>
            </a:r>
            <a:r>
              <a:rPr lang="it-IT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(Giudice tutelare)</a:t>
            </a:r>
            <a:r>
              <a:rPr lang="it-IT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Fino alla maggiore età del figlio </a:t>
            </a:r>
            <a:r>
              <a:rPr lang="it-IT" sz="2000" b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il consenso</a:t>
            </a: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di quest’ultimo </a:t>
            </a:r>
            <a:r>
              <a:rPr lang="it-IT" sz="2000" b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può essere espresso</a:t>
            </a:r>
            <a:r>
              <a:rPr lang="it-IT" sz="2000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it-IT" sz="2000" b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unicamente</a:t>
            </a: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in sua vece dai genitori, oppure, in mancanza di questi ultimi o di contrasto o di impossibilità di prestare il consenso, provvede il tutore o il giudice tutelare.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5" name="Rectangle 3">
            <a:extLst>
              <a:ext uri="{FF2B5EF4-FFF2-40B4-BE49-F238E27FC236}">
                <a16:creationId xmlns:a16="http://schemas.microsoft.com/office/drawing/2014/main" id="{B8BAAD9F-CF6D-467D-A61F-07C537801EB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492673"/>
            <a:ext cx="8713788" cy="2376487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it-IT" sz="4000" b="1" i="1" dirty="0"/>
              <a:t>IL CONSENSO 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it-IT" sz="4000" b="1" i="1" dirty="0"/>
              <a:t>dell’avente diritto</a:t>
            </a:r>
            <a:endParaRPr lang="it-IT" sz="4000" b="1" dirty="0"/>
          </a:p>
          <a:p>
            <a:pPr marL="0" indent="0" algn="just" eaLnBrk="1" hangingPunct="1">
              <a:buFontTx/>
              <a:buNone/>
              <a:defRPr/>
            </a:pPr>
            <a:endParaRPr lang="it-IT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endParaRPr lang="it-IT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7587" name="Picture 5" descr="image006">
            <a:extLst>
              <a:ext uri="{FF2B5EF4-FFF2-40B4-BE49-F238E27FC236}">
                <a16:creationId xmlns:a16="http://schemas.microsoft.com/office/drawing/2014/main" id="{51238C48-765A-432A-8871-9E0BA8727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7668408"/>
      </p:ext>
    </p:extLst>
  </p:cSld>
  <p:clrMapOvr>
    <a:masterClrMapping/>
  </p:clrMapOvr>
  <p:transition spd="slow" advTm="31054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DF3A41F5-1352-45B6-856C-659603DE38E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Art. 1173 c.c.</a:t>
            </a:r>
            <a:r>
              <a:rPr lang="it-IT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                     </a:t>
            </a: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Fonti delle obbligazioni</a:t>
            </a:r>
            <a:r>
              <a:rPr lang="it-IT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A5B4E163-4A78-409D-873F-19A2DFE5DB8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87538"/>
            <a:ext cx="8229600" cy="531812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Le obbligazioni derivano</a:t>
            </a: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53253" name="Text Box 5">
            <a:extLst>
              <a:ext uri="{FF2B5EF4-FFF2-40B4-BE49-F238E27FC236}">
                <a16:creationId xmlns:a16="http://schemas.microsoft.com/office/drawing/2014/main" id="{1E2BD345-0B32-4343-8DDC-7F90BCD09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565400"/>
            <a:ext cx="8424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400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da </a:t>
            </a:r>
            <a:r>
              <a:rPr lang="it-IT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contratto</a:t>
            </a: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(art 1321),</a:t>
            </a: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53254" name="Text Box 6">
            <a:extLst>
              <a:ext uri="{FF2B5EF4-FFF2-40B4-BE49-F238E27FC236}">
                <a16:creationId xmlns:a16="http://schemas.microsoft.com/office/drawing/2014/main" id="{C829297E-0710-46C5-86B8-87C33BD2C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429000"/>
            <a:ext cx="8496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da </a:t>
            </a:r>
            <a:r>
              <a:rPr lang="it-IT" sz="3200" b="1" i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fatto illecito</a:t>
            </a:r>
            <a:r>
              <a:rPr lang="it-IT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(art. 2043), </a:t>
            </a:r>
          </a:p>
        </p:txBody>
      </p:sp>
      <p:sp>
        <p:nvSpPr>
          <p:cNvPr id="53255" name="Text Box 7">
            <a:extLst>
              <a:ext uri="{FF2B5EF4-FFF2-40B4-BE49-F238E27FC236}">
                <a16:creationId xmlns:a16="http://schemas.microsoft.com/office/drawing/2014/main" id="{F6FA49FC-28D1-401C-9E41-820B1CBDE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221163"/>
            <a:ext cx="8713788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 da ogni altro </a:t>
            </a:r>
            <a:r>
              <a:rPr lang="it-IT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atto</a:t>
            </a:r>
            <a:r>
              <a:rPr lang="it-IT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o </a:t>
            </a:r>
            <a:r>
              <a:rPr lang="it-IT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fatto idoneo a produrle</a:t>
            </a:r>
            <a:r>
              <a:rPr lang="it-IT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it-IT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 conformità dell’ordinamento giuridico</a:t>
            </a:r>
            <a:endParaRPr lang="it-IT" sz="2400" i="1" dirty="0">
              <a:latin typeface="Arial" charset="0"/>
            </a:endParaRPr>
          </a:p>
        </p:txBody>
      </p:sp>
      <p:pic>
        <p:nvPicPr>
          <p:cNvPr id="90119" name="Picture 8" descr="image006">
            <a:extLst>
              <a:ext uri="{FF2B5EF4-FFF2-40B4-BE49-F238E27FC236}">
                <a16:creationId xmlns:a16="http://schemas.microsoft.com/office/drawing/2014/main" id="{6702F4DC-A13D-4FEB-A8BE-757A05B27C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420"/>
                            </p:stCondLst>
                            <p:childTnLst>
                              <p:par>
                                <p:cTn id="1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420"/>
                            </p:stCondLst>
                            <p:childTnLst>
                              <p:par>
                                <p:cTn id="2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420"/>
                            </p:stCondLst>
                            <p:childTnLst>
                              <p:par>
                                <p:cTn id="3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4" grpId="0"/>
      <p:bldP spid="5325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olo 1">
            <a:extLst>
              <a:ext uri="{FF2B5EF4-FFF2-40B4-BE49-F238E27FC236}">
                <a16:creationId xmlns:a16="http://schemas.microsoft.com/office/drawing/2014/main" id="{007B4A3D-455A-4A21-BF35-032C73BDA3D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900113" y="2203450"/>
            <a:ext cx="7273925" cy="3313113"/>
          </a:xfrm>
        </p:spPr>
        <p:txBody>
          <a:bodyPr/>
          <a:lstStyle/>
          <a:p>
            <a:pPr eaLnBrk="1" hangingPunct="1"/>
            <a:r>
              <a:rPr lang="it-IT" altLang="it-IT">
                <a:solidFill>
                  <a:schemeClr val="tx1"/>
                </a:solidFill>
              </a:rPr>
              <a:t>il contratto nasce (</a:t>
            </a:r>
            <a:r>
              <a:rPr lang="it-IT" altLang="it-IT" b="1" i="1" u="sng">
                <a:solidFill>
                  <a:schemeClr val="tx1"/>
                </a:solidFill>
              </a:rPr>
              <a:t>fictio</a:t>
            </a:r>
            <a:r>
              <a:rPr lang="it-IT" altLang="it-IT">
                <a:solidFill>
                  <a:schemeClr val="tx1"/>
                </a:solidFill>
              </a:rPr>
              <a:t>) dal …cosiddetto </a:t>
            </a:r>
            <a:br>
              <a:rPr lang="it-IT" altLang="it-IT">
                <a:solidFill>
                  <a:schemeClr val="tx1"/>
                </a:solidFill>
              </a:rPr>
            </a:br>
            <a:br>
              <a:rPr lang="it-IT" altLang="it-IT">
                <a:solidFill>
                  <a:schemeClr val="tx1"/>
                </a:solidFill>
              </a:rPr>
            </a:br>
            <a:r>
              <a:rPr lang="it-IT" altLang="it-IT">
                <a:solidFill>
                  <a:schemeClr val="tx1"/>
                </a:solidFill>
              </a:rPr>
              <a:t>“</a:t>
            </a:r>
            <a:r>
              <a:rPr lang="it-IT" altLang="it-IT" b="1">
                <a:solidFill>
                  <a:schemeClr val="tx1"/>
                </a:solidFill>
              </a:rPr>
              <a:t>contatto sociale</a:t>
            </a:r>
            <a:r>
              <a:rPr lang="it-IT" altLang="it-IT" b="1"/>
              <a:t>”</a:t>
            </a:r>
            <a:br>
              <a:rPr lang="it-IT" altLang="it-IT" b="1"/>
            </a:br>
            <a:r>
              <a:rPr lang="it-IT" altLang="it-IT" sz="1600" b="1"/>
              <a:t>(Cass. Civ. 589/1999)</a:t>
            </a:r>
            <a:r>
              <a:rPr lang="it-IT" altLang="it-IT" sz="2800" b="1"/>
              <a:t> </a:t>
            </a:r>
            <a:endParaRPr lang="it-IT" altLang="it-IT" b="1"/>
          </a:p>
        </p:txBody>
      </p:sp>
      <p:sp>
        <p:nvSpPr>
          <p:cNvPr id="92163" name="Text Box 4">
            <a:extLst>
              <a:ext uri="{FF2B5EF4-FFF2-40B4-BE49-F238E27FC236}">
                <a16:creationId xmlns:a16="http://schemas.microsoft.com/office/drawing/2014/main" id="{AFB67414-0066-4D0D-A143-289D870BC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404813"/>
            <a:ext cx="64801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chemeClr val="bg1"/>
                </a:solidFill>
                <a:cs typeface="Arial" panose="020B0604020202020204" pitchFamily="34" charset="0"/>
              </a:rPr>
              <a:t>RESPONSABILIT</a:t>
            </a:r>
            <a:r>
              <a:rPr lang="en-US" altLang="it-IT" sz="2400">
                <a:solidFill>
                  <a:schemeClr val="bg1"/>
                </a:solidFill>
                <a:cs typeface="Arial" panose="020B0604020202020204" pitchFamily="34" charset="0"/>
              </a:rPr>
              <a:t>À</a:t>
            </a:r>
            <a:r>
              <a:rPr lang="it-IT" altLang="it-IT" sz="2400">
                <a:solidFill>
                  <a:schemeClr val="bg1"/>
                </a:solidFill>
                <a:cs typeface="Arial" panose="020B0604020202020204" pitchFamily="34" charset="0"/>
              </a:rPr>
              <a:t> CIVILE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chemeClr val="bg1"/>
                </a:solidFill>
                <a:cs typeface="Arial" panose="020B0604020202020204" pitchFamily="34" charset="0"/>
              </a:rPr>
              <a:t>NELL’EVOLUZIONE GIURISPRUDENZIALE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olo 1">
            <a:extLst>
              <a:ext uri="{FF2B5EF4-FFF2-40B4-BE49-F238E27FC236}">
                <a16:creationId xmlns:a16="http://schemas.microsoft.com/office/drawing/2014/main" id="{35CD8C25-C409-447E-ADCC-160B987DF18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85750" y="1268413"/>
            <a:ext cx="8572500" cy="1089025"/>
          </a:xfrm>
        </p:spPr>
        <p:txBody>
          <a:bodyPr anchor="t"/>
          <a:lstStyle/>
          <a:p>
            <a:pPr marL="87313" eaLnBrk="1" hangingPunct="1">
              <a:spcAft>
                <a:spcPts val="1800"/>
              </a:spcAft>
            </a:pPr>
            <a:r>
              <a:rPr lang="it-IT" altLang="it-IT" sz="2200" b="1" i="1"/>
              <a:t>elaborazione giurisprudenziale   </a:t>
            </a:r>
            <a:r>
              <a:rPr lang="it-IT" altLang="it-IT" sz="2200">
                <a:solidFill>
                  <a:schemeClr val="tx1"/>
                </a:solidFill>
              </a:rPr>
              <a:t>“</a:t>
            </a:r>
            <a:r>
              <a:rPr lang="it-IT" altLang="it-IT" sz="2200" b="1">
                <a:solidFill>
                  <a:schemeClr val="tx1"/>
                </a:solidFill>
              </a:rPr>
              <a:t>contatto sociale</a:t>
            </a:r>
            <a:r>
              <a:rPr lang="it-IT" altLang="it-IT" sz="2200" b="1"/>
              <a:t>”</a:t>
            </a:r>
            <a:br>
              <a:rPr lang="it-IT" altLang="it-IT" sz="2200" b="1"/>
            </a:br>
            <a:r>
              <a:rPr lang="it-IT" altLang="it-IT" sz="2200" b="1"/>
              <a:t>(Cass. Civ. 589/1999) </a:t>
            </a:r>
            <a:br>
              <a:rPr lang="it-IT" altLang="it-IT" sz="2200" b="1"/>
            </a:br>
            <a:r>
              <a:rPr lang="it-IT" altLang="it-IT" sz="2200"/>
              <a:t>da cui nasce </a:t>
            </a:r>
            <a:r>
              <a:rPr lang="it-IT" altLang="it-IT" sz="2200">
                <a:solidFill>
                  <a:schemeClr val="tx1"/>
                </a:solidFill>
              </a:rPr>
              <a:t>il contratto</a:t>
            </a:r>
            <a:br>
              <a:rPr lang="it-IT" altLang="it-IT" sz="2200">
                <a:solidFill>
                  <a:schemeClr val="tx1"/>
                </a:solidFill>
              </a:rPr>
            </a:br>
            <a:br>
              <a:rPr lang="it-IT" altLang="it-IT" sz="2200">
                <a:solidFill>
                  <a:schemeClr val="tx1"/>
                </a:solidFill>
              </a:rPr>
            </a:br>
            <a:br>
              <a:rPr lang="it-IT" altLang="it-IT" sz="2400" b="1"/>
            </a:br>
            <a:br>
              <a:rPr lang="it-IT" altLang="it-IT" sz="2400" b="1">
                <a:solidFill>
                  <a:schemeClr val="tx1"/>
                </a:solidFill>
              </a:rPr>
            </a:br>
            <a:br>
              <a:rPr lang="it-IT" altLang="it-IT" sz="2400" b="1">
                <a:solidFill>
                  <a:schemeClr val="tx1"/>
                </a:solidFill>
              </a:rPr>
            </a:br>
            <a:br>
              <a:rPr lang="it-IT" altLang="it-IT" sz="2400">
                <a:solidFill>
                  <a:schemeClr val="tx1"/>
                </a:solidFill>
              </a:rPr>
            </a:br>
            <a:br>
              <a:rPr lang="it-IT" altLang="it-IT">
                <a:solidFill>
                  <a:schemeClr val="tx1"/>
                </a:solidFill>
              </a:rPr>
            </a:br>
            <a:endParaRPr lang="it-IT" altLang="it-IT" b="1"/>
          </a:p>
        </p:txBody>
      </p:sp>
      <p:sp>
        <p:nvSpPr>
          <p:cNvPr id="93187" name="Text Box 4">
            <a:extLst>
              <a:ext uri="{FF2B5EF4-FFF2-40B4-BE49-F238E27FC236}">
                <a16:creationId xmlns:a16="http://schemas.microsoft.com/office/drawing/2014/main" id="{F0B66DCB-EF7B-4500-96C2-6B4A6A638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33375"/>
            <a:ext cx="81359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FFFFFF"/>
                </a:solidFill>
                <a:cs typeface="Arial" panose="020B0604020202020204" pitchFamily="34" charset="0"/>
              </a:rPr>
              <a:t>RESPONSABILIT</a:t>
            </a:r>
            <a:r>
              <a:rPr lang="en-US" altLang="it-IT" sz="2400">
                <a:solidFill>
                  <a:srgbClr val="FFFFFF"/>
                </a:solidFill>
                <a:cs typeface="Arial" panose="020B0604020202020204" pitchFamily="34" charset="0"/>
              </a:rPr>
              <a:t>À</a:t>
            </a:r>
            <a:r>
              <a:rPr lang="it-IT" altLang="it-IT" sz="2400">
                <a:solidFill>
                  <a:srgbClr val="FFFFFF"/>
                </a:solidFill>
                <a:cs typeface="Arial" panose="020B0604020202020204" pitchFamily="34" charset="0"/>
              </a:rPr>
              <a:t> CIVILE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FFFFFF"/>
                </a:solidFill>
                <a:cs typeface="Arial" panose="020B0604020202020204" pitchFamily="34" charset="0"/>
              </a:rPr>
              <a:t>NELL’EVOLUZIONE GIURISPRUDENZIALE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6D6738D-745D-4AED-865B-42D109028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238" y="2924175"/>
            <a:ext cx="8229600" cy="99536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it-IT" altLang="it-IT" sz="3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Art. 1325 c.c.: requisiti del contratto </a:t>
            </a:r>
            <a:br>
              <a:rPr lang="it-IT" altLang="it-IT" sz="3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it-IT" altLang="it-IT" sz="2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(elementi per il consenso)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46468CE-2FCB-4A5F-8A05-9ED17E412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4076700"/>
            <a:ext cx="7245350" cy="18621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it-IT" sz="2000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</a:t>
            </a:r>
            <a:r>
              <a:rPr lang="it-IT" sz="2000" b="1" i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accordo delle parti</a:t>
            </a:r>
            <a:endParaRPr lang="it-IT" sz="2000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it-IT" sz="2000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it-IT" sz="2000" b="1" i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 causa</a:t>
            </a:r>
            <a:endParaRPr lang="it-IT" sz="2000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it-IT" sz="2000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it-IT" sz="2000" b="1" i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l’oggetto</a:t>
            </a:r>
            <a:endParaRPr lang="it-IT" sz="2000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it-IT" sz="2000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 </a:t>
            </a:r>
            <a:r>
              <a:rPr lang="it-IT" sz="2000" b="1" i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 </a:t>
            </a:r>
            <a:r>
              <a:rPr lang="it-IT" sz="2000" b="1" u="sng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forma</a:t>
            </a:r>
            <a:r>
              <a:rPr lang="it-IT" sz="2000" i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000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(scritta)</a:t>
            </a:r>
            <a:r>
              <a:rPr lang="it-IT" sz="2000" i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quando risulta che è prescritta dalla legge sotto pena di nullità</a:t>
            </a:r>
            <a:r>
              <a:rPr lang="it-IT" sz="2000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DDC68FDC-735F-4F71-A12F-5BE0E93AB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875" y="5949950"/>
            <a:ext cx="78089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it-IT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Nota</a:t>
            </a:r>
            <a:r>
              <a:rPr lang="it-IT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: per art. 1418 c.c.</a:t>
            </a:r>
            <a:r>
              <a:rPr lang="it-IT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«…</a:t>
            </a:r>
            <a:r>
              <a:rPr lang="it-IT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il contratto </a:t>
            </a:r>
            <a:r>
              <a:rPr lang="it-IT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… </a:t>
            </a:r>
            <a:r>
              <a:rPr lang="it-IT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è </a:t>
            </a:r>
            <a:r>
              <a:rPr lang="it-IT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nullo</a:t>
            </a:r>
            <a:r>
              <a:rPr lang="it-IT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quando manca </a:t>
            </a:r>
            <a:r>
              <a:rPr lang="it-IT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… uno dei requisiti indicati dall’art. 1325 …»</a:t>
            </a:r>
            <a:r>
              <a:rPr lang="it-IT" dirty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4D431B76-28DC-4F8E-B656-ACEA95A1314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6763" y="333375"/>
            <a:ext cx="7561262" cy="1143000"/>
          </a:xfrm>
        </p:spPr>
        <p:txBody>
          <a:bodyPr anchor="b"/>
          <a:lstStyle/>
          <a:p>
            <a:pPr eaLnBrk="1" hangingPunct="1"/>
            <a:r>
              <a:rPr lang="it-IT" altLang="it-IT" sz="3200">
                <a:solidFill>
                  <a:schemeClr val="bg1"/>
                </a:solidFill>
                <a:cs typeface="Arial" panose="020B0604020202020204" pitchFamily="34" charset="0"/>
              </a:rPr>
              <a:t>IL CONTENUTO DEL</a:t>
            </a:r>
            <a:r>
              <a:rPr lang="it-IT" altLang="it-IT" sz="360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br>
              <a:rPr lang="it-IT" altLang="it-IT" sz="360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it-IT" altLang="it-IT" sz="3600" b="1" u="sng">
                <a:solidFill>
                  <a:schemeClr val="bg1"/>
                </a:solidFill>
                <a:cs typeface="Arial" panose="020B0604020202020204" pitchFamily="34" charset="0"/>
              </a:rPr>
              <a:t>CONTRATTO DI CURA</a:t>
            </a:r>
          </a:p>
        </p:txBody>
      </p:sp>
      <p:sp>
        <p:nvSpPr>
          <p:cNvPr id="66563" name="Rectangle 4">
            <a:extLst>
              <a:ext uri="{FF2B5EF4-FFF2-40B4-BE49-F238E27FC236}">
                <a16:creationId xmlns:a16="http://schemas.microsoft.com/office/drawing/2014/main" id="{3360170A-714D-481B-9AC5-5FF9431B830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600200"/>
            <a:ext cx="8229600" cy="4525963"/>
          </a:xfrm>
        </p:spPr>
        <p:txBody>
          <a:bodyPr/>
          <a:lstStyle/>
          <a:p>
            <a:pPr eaLnBrk="1" hangingPunct="1"/>
            <a:endParaRPr lang="it-IT" altLang="it-IT" sz="3500"/>
          </a:p>
          <a:p>
            <a:pPr eaLnBrk="1" hangingPunct="1">
              <a:buFontTx/>
              <a:buNone/>
            </a:pPr>
            <a:r>
              <a:rPr lang="it-IT" altLang="it-IT" sz="3500"/>
              <a:t>               </a:t>
            </a:r>
          </a:p>
          <a:p>
            <a:pPr algn="ctr" eaLnBrk="1" hangingPunct="1">
              <a:buFontTx/>
              <a:buNone/>
            </a:pPr>
            <a:r>
              <a:rPr lang="it-IT" altLang="it-IT" sz="3500" b="1"/>
              <a:t>il consenso informato</a:t>
            </a:r>
            <a:r>
              <a:rPr lang="it-IT" altLang="it-IT" sz="3500"/>
              <a:t> </a:t>
            </a:r>
          </a:p>
          <a:p>
            <a:pPr algn="ctr" eaLnBrk="1" hangingPunct="1">
              <a:buFontTx/>
              <a:buNone/>
            </a:pPr>
            <a:r>
              <a:rPr lang="it-IT" altLang="it-IT" sz="2400"/>
              <a:t>(condotta esigibile) </a:t>
            </a:r>
          </a:p>
          <a:p>
            <a:pPr algn="ctr" eaLnBrk="1" hangingPunct="1">
              <a:buFontTx/>
              <a:buNone/>
            </a:pPr>
            <a:endParaRPr lang="it-IT" altLang="it-IT" sz="2400"/>
          </a:p>
          <a:p>
            <a:pPr algn="ctr" eaLnBrk="1" hangingPunct="1">
              <a:buFontTx/>
              <a:buNone/>
            </a:pPr>
            <a:r>
              <a:rPr lang="it-IT" altLang="it-IT" sz="3500" b="1"/>
              <a:t>prestazione sanitaria</a:t>
            </a:r>
            <a:r>
              <a:rPr lang="it-IT" altLang="it-IT" sz="3500"/>
              <a:t> </a:t>
            </a:r>
          </a:p>
          <a:p>
            <a:pPr algn="ctr" eaLnBrk="1" hangingPunct="1">
              <a:buFontTx/>
              <a:buNone/>
            </a:pPr>
            <a:r>
              <a:rPr lang="it-IT" altLang="it-IT" sz="2400"/>
              <a:t>(condotta esigibile)</a:t>
            </a:r>
          </a:p>
          <a:p>
            <a:pPr algn="ctr" eaLnBrk="1" hangingPunct="1">
              <a:buFontTx/>
              <a:buNone/>
            </a:pPr>
            <a:endParaRPr lang="it-IT" altLang="it-IT" sz="2400"/>
          </a:p>
          <a:p>
            <a:pPr eaLnBrk="1" hangingPunct="1"/>
            <a:endParaRPr lang="it-IT" altLang="it-IT" sz="35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148"/>
    </mc:Choice>
    <mc:Fallback xmlns="">
      <p:transition spd="slow" advTm="40148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912D2539-A2DF-4393-9636-CC9BB1E92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4800" b="1">
                <a:solidFill>
                  <a:schemeClr val="tx2"/>
                </a:solidFill>
              </a:rPr>
              <a:t>CAPACIT</a:t>
            </a:r>
            <a:r>
              <a:rPr lang="en-US" altLang="it-IT" sz="4800" b="1">
                <a:solidFill>
                  <a:schemeClr val="tx2"/>
                </a:solidFill>
                <a:cs typeface="Arial" panose="020B0604020202020204" pitchFamily="34" charset="0"/>
              </a:rPr>
              <a:t>À</a:t>
            </a:r>
            <a:r>
              <a:rPr lang="it-IT" altLang="it-IT" sz="4800" b="1">
                <a:solidFill>
                  <a:schemeClr val="tx2"/>
                </a:solidFill>
              </a:rPr>
              <a:t> NATURALE</a:t>
            </a: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84C2F613-FF15-4E58-8CE0-7270C2BF8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64636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>
                <a:solidFill>
                  <a:schemeClr val="tx2"/>
                </a:solidFill>
              </a:rPr>
              <a:t>CAPACITA’ DI</a:t>
            </a:r>
          </a:p>
        </p:txBody>
      </p:sp>
      <p:sp>
        <p:nvSpPr>
          <p:cNvPr id="94212" name="Line 4">
            <a:extLst>
              <a:ext uri="{FF2B5EF4-FFF2-40B4-BE49-F238E27FC236}">
                <a16:creationId xmlns:a16="http://schemas.microsoft.com/office/drawing/2014/main" id="{4BC7111C-5914-4959-83C8-A80C18C1389B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5296694" y="2856706"/>
            <a:ext cx="784225" cy="223361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94213" name="Line 5">
            <a:extLst>
              <a:ext uri="{FF2B5EF4-FFF2-40B4-BE49-F238E27FC236}">
                <a16:creationId xmlns:a16="http://schemas.microsoft.com/office/drawing/2014/main" id="{5CD263F6-2120-482D-8D5D-300EFE69DA8D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3208338" y="3000375"/>
            <a:ext cx="784225" cy="1946275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94214" name="Rectangle 6">
            <a:extLst>
              <a:ext uri="{FF2B5EF4-FFF2-40B4-BE49-F238E27FC236}">
                <a16:creationId xmlns:a16="http://schemas.microsoft.com/office/drawing/2014/main" id="{AD1A8E93-41BD-46E9-B57E-D6641EFD9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13" y="4221163"/>
            <a:ext cx="38877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800" b="1">
                <a:solidFill>
                  <a:schemeClr val="tx2"/>
                </a:solidFill>
              </a:rPr>
              <a:t>INTENDERE</a:t>
            </a:r>
            <a:r>
              <a:rPr lang="it-IT" altLang="it-IT" sz="2800">
                <a:solidFill>
                  <a:schemeClr val="tx2"/>
                </a:solidFill>
              </a:rPr>
              <a:t>    </a:t>
            </a:r>
          </a:p>
        </p:txBody>
      </p:sp>
      <p:sp>
        <p:nvSpPr>
          <p:cNvPr id="94215" name="Rectangle 7">
            <a:extLst>
              <a:ext uri="{FF2B5EF4-FFF2-40B4-BE49-F238E27FC236}">
                <a16:creationId xmlns:a16="http://schemas.microsoft.com/office/drawing/2014/main" id="{433F33FB-FA58-4D21-B949-DD7CB86BB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4302125"/>
            <a:ext cx="38893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800" b="1">
                <a:solidFill>
                  <a:schemeClr val="tx2"/>
                </a:solidFill>
              </a:rPr>
              <a:t>VOLERE</a:t>
            </a:r>
            <a:r>
              <a:rPr lang="it-IT" altLang="it-IT" sz="28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94216" name="Rectangle 8">
            <a:extLst>
              <a:ext uri="{FF2B5EF4-FFF2-40B4-BE49-F238E27FC236}">
                <a16:creationId xmlns:a16="http://schemas.microsoft.com/office/drawing/2014/main" id="{FE9C8A8C-8196-46E7-A88D-20E584FFA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3" y="5229225"/>
            <a:ext cx="4103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chemeClr val="tx2"/>
                </a:solidFill>
              </a:rPr>
              <a:t>idoneità a comprendere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chemeClr val="tx2"/>
                </a:solidFill>
              </a:rPr>
              <a:t>le conseguenze dei propri atti</a:t>
            </a:r>
            <a:br>
              <a:rPr lang="it-IT" altLang="it-IT" sz="2800">
                <a:solidFill>
                  <a:schemeClr val="tx2"/>
                </a:solidFill>
              </a:rPr>
            </a:br>
            <a:r>
              <a:rPr lang="it-IT" altLang="it-IT" sz="1800" b="1">
                <a:solidFill>
                  <a:schemeClr val="tx2"/>
                </a:solidFill>
              </a:rPr>
              <a:t>(autodeterminazione)</a:t>
            </a:r>
            <a:endParaRPr lang="it-IT" altLang="it-IT" sz="2800">
              <a:solidFill>
                <a:schemeClr val="tx2"/>
              </a:solidFill>
            </a:endParaRPr>
          </a:p>
        </p:txBody>
      </p:sp>
      <p:sp>
        <p:nvSpPr>
          <p:cNvPr id="94217" name="Rectangle 9">
            <a:extLst>
              <a:ext uri="{FF2B5EF4-FFF2-40B4-BE49-F238E27FC236}">
                <a16:creationId xmlns:a16="http://schemas.microsoft.com/office/drawing/2014/main" id="{6D3251BE-B89B-4DE9-A7C1-FA8639C38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5094288"/>
            <a:ext cx="4030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chemeClr val="tx2"/>
                </a:solidFill>
              </a:rPr>
              <a:t>idoneità a decidere liberamente</a:t>
            </a:r>
            <a:br>
              <a:rPr lang="it-IT" altLang="it-IT" sz="2800">
                <a:solidFill>
                  <a:schemeClr val="tx2"/>
                </a:solidFill>
              </a:rPr>
            </a:br>
            <a:r>
              <a:rPr lang="it-IT" altLang="it-IT" sz="1800" b="1">
                <a:solidFill>
                  <a:schemeClr val="tx2"/>
                </a:solidFill>
              </a:rPr>
              <a:t>(libertà)</a:t>
            </a:r>
            <a:endParaRPr lang="it-IT" altLang="it-IT" sz="2800">
              <a:solidFill>
                <a:schemeClr val="tx2"/>
              </a:solidFill>
            </a:endParaRPr>
          </a:p>
        </p:txBody>
      </p:sp>
      <p:sp>
        <p:nvSpPr>
          <p:cNvPr id="94218" name="Rectangle 10">
            <a:extLst>
              <a:ext uri="{FF2B5EF4-FFF2-40B4-BE49-F238E27FC236}">
                <a16:creationId xmlns:a16="http://schemas.microsoft.com/office/drawing/2014/main" id="{84739176-16C2-4A52-81C3-016A664C9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1557338"/>
            <a:ext cx="5040313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b="1"/>
              <a:t>essere maturi e responsabili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>
            <a:extLst>
              <a:ext uri="{FF2B5EF4-FFF2-40B4-BE49-F238E27FC236}">
                <a16:creationId xmlns:a16="http://schemas.microsoft.com/office/drawing/2014/main" id="{B5556B5E-6497-4C96-BCE6-B8535A0BD4D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Art. 35 </a:t>
            </a: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²  </a:t>
            </a: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Codice Deontologico Consenso </a:t>
            </a:r>
            <a:r>
              <a:rPr lang="it-IT" b="1" u="sng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in forma scritta</a:t>
            </a:r>
          </a:p>
        </p:txBody>
      </p:sp>
      <p:sp>
        <p:nvSpPr>
          <p:cNvPr id="273411" name="Rectangle 3">
            <a:extLst>
              <a:ext uri="{FF2B5EF4-FFF2-40B4-BE49-F238E27FC236}">
                <a16:creationId xmlns:a16="http://schemas.microsoft.com/office/drawing/2014/main" id="{0FD87DD2-1A18-4C5D-BAB7-758E34AE313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180975" y="1700213"/>
            <a:ext cx="9144000" cy="45307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it-IT" sz="2800" i="1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it-IT" sz="2800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“Il consenso, espresso in </a:t>
            </a:r>
            <a:r>
              <a:rPr lang="it-IT" sz="2800" i="1" u="sng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forma scritta nei casi previsti dalla legge</a:t>
            </a:r>
            <a:r>
              <a:rPr lang="it-IT" sz="2800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it-IT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esigenze sostanziali</a:t>
            </a:r>
            <a:r>
              <a:rPr lang="it-IT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it-IT" sz="2800" i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it-IT" sz="2800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it-IT" sz="2800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e nei casi in cui per la particolarità delle prestazioni diagnostiche e/o terapeutiche o per le possibili conseguenze delle stesse sulla integrità fisica si renda opportuna una manifestazione documentata della volontà della persona </a:t>
            </a:r>
            <a:r>
              <a:rPr lang="it-IT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(esigenze probatorie)</a:t>
            </a:r>
            <a:r>
              <a:rPr lang="it-IT" sz="28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it-IT" sz="28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it-IT" sz="2800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it-IT" sz="2800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è integrativo e non sostitutivo del processo informativo di cui all’art. 33 </a:t>
            </a:r>
            <a:r>
              <a:rPr lang="it-IT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(Informazione al cittadino)</a:t>
            </a:r>
            <a:r>
              <a:rPr lang="it-IT" sz="2800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”.</a:t>
            </a:r>
          </a:p>
        </p:txBody>
      </p:sp>
      <p:pic>
        <p:nvPicPr>
          <p:cNvPr id="96260" name="Picture 4" descr="image006">
            <a:extLst>
              <a:ext uri="{FF2B5EF4-FFF2-40B4-BE49-F238E27FC236}">
                <a16:creationId xmlns:a16="http://schemas.microsoft.com/office/drawing/2014/main" id="{870E1FB3-DD4B-4849-990A-FEC1D35205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5" name="AutoShape 5">
            <a:extLst>
              <a:ext uri="{FF2B5EF4-FFF2-40B4-BE49-F238E27FC236}">
                <a16:creationId xmlns:a16="http://schemas.microsoft.com/office/drawing/2014/main" id="{15C9C420-D567-416A-9897-46266480F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260350"/>
            <a:ext cx="503237" cy="431800"/>
          </a:xfrm>
          <a:prstGeom prst="bracketPair">
            <a:avLst>
              <a:gd name="adj" fmla="val 16667"/>
            </a:avLst>
          </a:prstGeom>
          <a:noFill/>
          <a:ln w="28575">
            <a:solidFill>
              <a:srgbClr val="744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it-IT" altLang="it-IT" sz="1800">
              <a:solidFill>
                <a:schemeClr val="bg1"/>
              </a:solidFill>
            </a:endParaRPr>
          </a:p>
        </p:txBody>
      </p:sp>
      <p:sp>
        <p:nvSpPr>
          <p:cNvPr id="194566" name="Oval 6">
            <a:extLst>
              <a:ext uri="{FF2B5EF4-FFF2-40B4-BE49-F238E27FC236}">
                <a16:creationId xmlns:a16="http://schemas.microsoft.com/office/drawing/2014/main" id="{1431C9BA-E3C9-41FC-8D43-6B772166F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331788"/>
            <a:ext cx="71438" cy="73025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744D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0" grpId="0"/>
      <p:bldP spid="194565" grpId="0" animBg="1"/>
      <p:bldP spid="19456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>
            <a:extLst>
              <a:ext uri="{FF2B5EF4-FFF2-40B4-BE49-F238E27FC236}">
                <a16:creationId xmlns:a16="http://schemas.microsoft.com/office/drawing/2014/main" id="{A0704B72-1AC0-470E-92C4-0B0DD1B6AE3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87338"/>
            <a:ext cx="8964613" cy="1125537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Il processo informativo: </a:t>
            </a:r>
            <a:b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</a:b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tra comunicazione e capacità</a:t>
            </a:r>
          </a:p>
        </p:txBody>
      </p:sp>
      <p:sp>
        <p:nvSpPr>
          <p:cNvPr id="301059" name="Rectangle 3">
            <a:extLst>
              <a:ext uri="{FF2B5EF4-FFF2-40B4-BE49-F238E27FC236}">
                <a16:creationId xmlns:a16="http://schemas.microsoft.com/office/drawing/2014/main" id="{2E980835-1A9E-417F-8F0D-B1CB5D8978A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07950" y="1584325"/>
            <a:ext cx="6769100" cy="5661025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it-IT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Comprensione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it-IT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(Comunicazione / Comprensione)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Atmosfera che incoraggi il paziente </a:t>
            </a:r>
          </a:p>
          <a:p>
            <a:pPr marL="0" indent="0" eaLnBrk="1" hangingPunct="1">
              <a:buFontTx/>
              <a:buNone/>
              <a:defRPr/>
            </a:pPr>
            <a:endParaRPr lang="it-IT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buFontTx/>
              <a:buNone/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Abbattimento difficoltà linguistiche o minori abilità sensoriali </a:t>
            </a:r>
          </a:p>
          <a:p>
            <a:pPr marL="0" indent="0" eaLnBrk="1" hangingPunct="1">
              <a:buFontTx/>
              <a:buNone/>
              <a:defRPr/>
            </a:pPr>
            <a:endParaRPr lang="it-IT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buFontTx/>
              <a:buNone/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Materiale informativo adeguato e/o una assistenza qualificata</a:t>
            </a:r>
          </a:p>
          <a:p>
            <a:pPr marL="0" indent="0" eaLnBrk="1" hangingPunct="1">
              <a:buFontTx/>
              <a:buNone/>
              <a:defRPr/>
            </a:pPr>
            <a:endParaRPr lang="it-IT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buFontTx/>
              <a:buNone/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Focalizzare sui concetti importanti</a:t>
            </a:r>
            <a:r>
              <a:rPr lang="it-IT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98308" name="Rectangle 4">
            <a:extLst>
              <a:ext uri="{FF2B5EF4-FFF2-40B4-BE49-F238E27FC236}">
                <a16:creationId xmlns:a16="http://schemas.microsoft.com/office/drawing/2014/main" id="{E7DB1118-A850-4C40-9F85-B0C0425E7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graphicFrame>
        <p:nvGraphicFramePr>
          <p:cNvPr id="98309" name="Object 5">
            <a:extLst>
              <a:ext uri="{FF2B5EF4-FFF2-40B4-BE49-F238E27FC236}">
                <a16:creationId xmlns:a16="http://schemas.microsoft.com/office/drawing/2014/main" id="{A993BC74-ABD8-49E1-8390-8966583562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59563" y="2008188"/>
          <a:ext cx="2376487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8" r:id="rId4" imgW="3809524" imgH="2457143" progId="MSPhotoEd.3">
                  <p:embed/>
                </p:oleObj>
              </mc:Choice>
              <mc:Fallback>
                <p:oleObj r:id="rId4" imgW="3809524" imgH="2457143" progId="MSPhotoEd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2008188"/>
                        <a:ext cx="2376487" cy="134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0" name="Rectangle 6">
            <a:extLst>
              <a:ext uri="{FF2B5EF4-FFF2-40B4-BE49-F238E27FC236}">
                <a16:creationId xmlns:a16="http://schemas.microsoft.com/office/drawing/2014/main" id="{CFE3A202-F830-4F95-826B-E5D333130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graphicFrame>
        <p:nvGraphicFramePr>
          <p:cNvPr id="98311" name="Object 7">
            <a:extLst>
              <a:ext uri="{FF2B5EF4-FFF2-40B4-BE49-F238E27FC236}">
                <a16:creationId xmlns:a16="http://schemas.microsoft.com/office/drawing/2014/main" id="{3C129608-3056-4006-BF17-D04A39692A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96188" y="3506788"/>
          <a:ext cx="1362075" cy="136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9" r:id="rId6" imgW="1362265" imgH="1362265" progId="MSPhotoEd.3">
                  <p:embed/>
                </p:oleObj>
              </mc:Choice>
              <mc:Fallback>
                <p:oleObj r:id="rId6" imgW="1362265" imgH="1362265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3506788"/>
                        <a:ext cx="1362075" cy="1362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2" name="Rectangle 8">
            <a:extLst>
              <a:ext uri="{FF2B5EF4-FFF2-40B4-BE49-F238E27FC236}">
                <a16:creationId xmlns:a16="http://schemas.microsoft.com/office/drawing/2014/main" id="{37BC5579-FACF-4144-8738-96C0D7A12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graphicFrame>
        <p:nvGraphicFramePr>
          <p:cNvPr id="98313" name="Object 9">
            <a:extLst>
              <a:ext uri="{FF2B5EF4-FFF2-40B4-BE49-F238E27FC236}">
                <a16:creationId xmlns:a16="http://schemas.microsoft.com/office/drawing/2014/main" id="{BE80F010-9FE8-42A6-A9B0-686BDEA57A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6688" y="5013325"/>
          <a:ext cx="2447925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0" r:id="rId8" imgW="3048426" imgH="2104762" progId="MSPhotoEd.3">
                  <p:embed/>
                </p:oleObj>
              </mc:Choice>
              <mc:Fallback>
                <p:oleObj r:id="rId8" imgW="3048426" imgH="2104762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5013325"/>
                        <a:ext cx="2447925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8314" name="Picture 5" descr="image006">
            <a:extLst>
              <a:ext uri="{FF2B5EF4-FFF2-40B4-BE49-F238E27FC236}">
                <a16:creationId xmlns:a16="http://schemas.microsoft.com/office/drawing/2014/main" id="{5B296FF9-7305-4349-80F0-252041BF0C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1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1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3">
            <a:extLst>
              <a:ext uri="{FF2B5EF4-FFF2-40B4-BE49-F238E27FC236}">
                <a16:creationId xmlns:a16="http://schemas.microsoft.com/office/drawing/2014/main" id="{CA1EF8F8-3B26-488C-BF70-F02FBD0FD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3860800"/>
            <a:ext cx="16573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0355" name="Picture 3">
            <a:extLst>
              <a:ext uri="{FF2B5EF4-FFF2-40B4-BE49-F238E27FC236}">
                <a16:creationId xmlns:a16="http://schemas.microsoft.com/office/drawing/2014/main" id="{DC3AE08B-1AB7-4D77-BEEF-8D426204B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860800"/>
            <a:ext cx="16573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0356" name="Picture 3">
            <a:extLst>
              <a:ext uri="{FF2B5EF4-FFF2-40B4-BE49-F238E27FC236}">
                <a16:creationId xmlns:a16="http://schemas.microsoft.com/office/drawing/2014/main" id="{4E2367D2-55CF-450F-A9C3-34248D888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005263"/>
            <a:ext cx="16573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0357" name="Rettangolo 4">
            <a:extLst>
              <a:ext uri="{FF2B5EF4-FFF2-40B4-BE49-F238E27FC236}">
                <a16:creationId xmlns:a16="http://schemas.microsoft.com/office/drawing/2014/main" id="{54E428CD-555A-4E4B-933E-06CD4D8B9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0050" y="1628775"/>
            <a:ext cx="55435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FontTx/>
              <a:buNone/>
            </a:pPr>
            <a:r>
              <a:rPr lang="en-GB" altLang="it-IT" sz="2200" b="1">
                <a:solidFill>
                  <a:srgbClr val="FFFFFF"/>
                </a:solidFill>
                <a:ea typeface="ヒラギノ角ゴ Pro W3" pitchFamily="16" charset="-128"/>
                <a:cs typeface="Arial" panose="020B0604020202020204" pitchFamily="34" charset="0"/>
              </a:rPr>
              <a:t>Gli obiettivi devono essere </a:t>
            </a:r>
            <a:r>
              <a:rPr lang="en-GB" altLang="it-IT" sz="2200" b="1" u="sng">
                <a:solidFill>
                  <a:srgbClr val="FFFFFF"/>
                </a:solidFill>
                <a:ea typeface="ヒラギノ角ゴ Pro W3" pitchFamily="16" charset="-128"/>
                <a:cs typeface="Arial" panose="020B0604020202020204" pitchFamily="34" charset="0"/>
              </a:rPr>
              <a:t>individualizzati</a:t>
            </a:r>
            <a:endParaRPr lang="en-GB" altLang="it-IT" sz="2200" b="1" u="sng">
              <a:solidFill>
                <a:schemeClr val="bg1"/>
              </a:solidFill>
              <a:ea typeface="ヒラギノ角ゴ Pro W3" pitchFamily="16" charset="-128"/>
              <a:cs typeface="Arial" panose="020B0604020202020204" pitchFamily="34" charset="0"/>
            </a:endParaRPr>
          </a:p>
        </p:txBody>
      </p:sp>
      <p:sp>
        <p:nvSpPr>
          <p:cNvPr id="100358" name="Rettangolo 5">
            <a:extLst>
              <a:ext uri="{FF2B5EF4-FFF2-40B4-BE49-F238E27FC236}">
                <a16:creationId xmlns:a16="http://schemas.microsoft.com/office/drawing/2014/main" id="{1934D530-DE0A-4625-B4F0-503BE480B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950" y="476250"/>
            <a:ext cx="542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FontTx/>
              <a:buNone/>
            </a:pPr>
            <a:r>
              <a:rPr lang="en-GB" altLang="it-IT" sz="2800" b="1">
                <a:solidFill>
                  <a:srgbClr val="FF0000"/>
                </a:solidFill>
                <a:ea typeface="ヒラギノ角ゴ Pro W3" pitchFamily="16" charset="-128"/>
                <a:cs typeface="Arial" panose="020B0604020202020204" pitchFamily="34" charset="0"/>
              </a:rPr>
              <a:t>I pazienti non sono tutti uguali 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CD2FA03F-C2A9-459E-BE51-2C62E0FF833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Terapie in cui è previsto il consenso informato scritto</a:t>
            </a:r>
          </a:p>
        </p:txBody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6CFDB8C4-19D5-4D35-86C6-B4B3D60932A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998663"/>
            <a:ext cx="8229600" cy="409416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Trasfusioni di sangue ed emoderivati </a:t>
            </a:r>
            <a:r>
              <a:rPr lang="it-IT" sz="1100">
                <a:effectLst>
                  <a:outerShdw blurRad="38100" dist="38100" dir="2700000" algn="tl">
                    <a:srgbClr val="C0C0C0"/>
                  </a:outerShdw>
                </a:effectLst>
              </a:rPr>
              <a:t>(DM 15 Gennaio 1991 art. 19)</a:t>
            </a: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Trapianti d’organo e di tessuto</a:t>
            </a:r>
            <a:r>
              <a:rPr lang="it-IT" sz="1100">
                <a:effectLst>
                  <a:outerShdw blurRad="38100" dist="38100" dir="2700000" algn="tl">
                    <a:srgbClr val="C0C0C0"/>
                  </a:outerShdw>
                </a:effectLst>
              </a:rPr>
              <a:t> (L. 644/1975 e L. 91/1999)</a:t>
            </a: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Terapie sperimentali;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Donazione di seme finalizzata alla fecondazione assistita in coppia sterile;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Autoconservazione di liquido seminale;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Vaccinazioni;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Interruzione volontaria della gravidanza </a:t>
            </a:r>
            <a:r>
              <a:rPr lang="it-IT" sz="1100">
                <a:effectLst>
                  <a:outerShdw blurRad="38100" dist="38100" dir="2700000" algn="tl">
                    <a:srgbClr val="C0C0C0"/>
                  </a:outerShdw>
                </a:effectLst>
              </a:rPr>
              <a:t>(L.194/1978)</a:t>
            </a: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Accertamento delle infezioni da HIV</a:t>
            </a:r>
            <a:r>
              <a:rPr lang="it-IT" sz="1100">
                <a:effectLst>
                  <a:outerShdw blurRad="38100" dist="38100" dir="2700000" algn="tl">
                    <a:srgbClr val="C0C0C0"/>
                  </a:outerShdw>
                </a:effectLst>
              </a:rPr>
              <a:t> (L. 135/1990 art. 5)</a:t>
            </a: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Esami che richiedono mezzo di contrasto;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Test predittivi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it-IT" sz="1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it-IT" sz="1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it-IT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……………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it-IT" sz="1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it-IT" sz="18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Raccolta Conservazione e Trattamento dati sensibili</a:t>
            </a:r>
          </a:p>
        </p:txBody>
      </p:sp>
      <p:pic>
        <p:nvPicPr>
          <p:cNvPr id="102404" name="Picture 4" descr="image006">
            <a:extLst>
              <a:ext uri="{FF2B5EF4-FFF2-40B4-BE49-F238E27FC236}">
                <a16:creationId xmlns:a16="http://schemas.microsoft.com/office/drawing/2014/main" id="{A964F7A1-572A-4F5B-9E0D-B48F410AA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274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74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274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274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274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274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274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274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274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274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74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74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800" decel="100000"/>
                                        <p:tgtEl>
                                          <p:spTgt spid="274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274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274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274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800" decel="100000"/>
                                        <p:tgtEl>
                                          <p:spTgt spid="274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274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274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274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800" decel="100000"/>
                                        <p:tgtEl>
                                          <p:spTgt spid="274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274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274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274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>
            <a:extLst>
              <a:ext uri="{FF2B5EF4-FFF2-40B4-BE49-F238E27FC236}">
                <a16:creationId xmlns:a16="http://schemas.microsoft.com/office/drawing/2014/main" id="{07AC9E56-1E9A-4771-A13D-E147C81CD35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Esami clinici in cui è previsto il consenso informato scritto</a:t>
            </a:r>
          </a:p>
        </p:txBody>
      </p:sp>
      <p:sp>
        <p:nvSpPr>
          <p:cNvPr id="275459" name="Rectangle 3">
            <a:extLst>
              <a:ext uri="{FF2B5EF4-FFF2-40B4-BE49-F238E27FC236}">
                <a16:creationId xmlns:a16="http://schemas.microsoft.com/office/drawing/2014/main" id="{5FB29FEB-FC2C-415D-B9BC-C26A2525A14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030413" y="1993900"/>
            <a:ext cx="4989512" cy="45307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Test provocativi;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Cardioversione elettrica di F.A.;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Applicazione di Pacemaker;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Coronarografia;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Trombolisi;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Angioplastica coronarica;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Ecocardiografia transesofagea;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Esami endoscopici;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Qualsiasi tipo di biopsia;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Chemioterapie antiblastiche;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Radioterapie.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it-IT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4452" name="Picture 4" descr="image006">
            <a:extLst>
              <a:ext uri="{FF2B5EF4-FFF2-40B4-BE49-F238E27FC236}">
                <a16:creationId xmlns:a16="http://schemas.microsoft.com/office/drawing/2014/main" id="{7531FC3B-53AE-49DA-BD13-8412166A5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>
            <a:extLst>
              <a:ext uri="{FF2B5EF4-FFF2-40B4-BE49-F238E27FC236}">
                <a16:creationId xmlns:a16="http://schemas.microsoft.com/office/drawing/2014/main" id="{C362B763-A005-40F7-A7DE-1A37FDF21C0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0620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art. 51 c.p.</a:t>
            </a:r>
            <a:b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</a:b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esercizio di un diritto o adempimento di un dovere</a:t>
            </a:r>
          </a:p>
        </p:txBody>
      </p:sp>
      <p:sp>
        <p:nvSpPr>
          <p:cNvPr id="279555" name="Rectangle 3">
            <a:extLst>
              <a:ext uri="{FF2B5EF4-FFF2-40B4-BE49-F238E27FC236}">
                <a16:creationId xmlns:a16="http://schemas.microsoft.com/office/drawing/2014/main" id="{8225E933-AEB8-49B3-8C28-3E3571B1ACA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3001963"/>
            <a:ext cx="8229600" cy="3883025"/>
          </a:xfrm>
        </p:spPr>
        <p:txBody>
          <a:bodyPr/>
          <a:lstStyle/>
          <a:p>
            <a:pPr marL="0" indent="0" algn="just" eaLnBrk="1" hangingPunct="1">
              <a:buFontTx/>
              <a:buNone/>
              <a:defRPr/>
            </a:pPr>
            <a:r>
              <a:rPr lang="it-IT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        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it-IT" i="1">
                <a:effectLst>
                  <a:outerShdw blurRad="38100" dist="38100" dir="2700000" algn="tl">
                    <a:srgbClr val="C0C0C0"/>
                  </a:outerShdw>
                </a:effectLst>
              </a:rPr>
              <a:t>L’esercizio di un diritto o </a:t>
            </a:r>
            <a:r>
              <a:rPr lang="it-IT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l’</a:t>
            </a:r>
            <a:r>
              <a:rPr lang="it-IT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adempimento di un dovere</a:t>
            </a:r>
            <a:r>
              <a:rPr lang="it-IT" i="1">
                <a:effectLst>
                  <a:outerShdw blurRad="38100" dist="38100" dir="2700000" algn="tl">
                    <a:srgbClr val="C0C0C0"/>
                  </a:outerShdw>
                </a:effectLst>
              </a:rPr>
              <a:t> imposto da una norma giuridica …, esclude la punibilità. ”  </a:t>
            </a:r>
          </a:p>
        </p:txBody>
      </p:sp>
      <p:pic>
        <p:nvPicPr>
          <p:cNvPr id="106500" name="Picture 4" descr="image006">
            <a:extLst>
              <a:ext uri="{FF2B5EF4-FFF2-40B4-BE49-F238E27FC236}">
                <a16:creationId xmlns:a16="http://schemas.microsoft.com/office/drawing/2014/main" id="{F3AF0278-12D8-4504-AB01-2FE71319D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>
            <a:extLst>
              <a:ext uri="{FF2B5EF4-FFF2-40B4-BE49-F238E27FC236}">
                <a16:creationId xmlns:a16="http://schemas.microsoft.com/office/drawing/2014/main" id="{184CEE3A-4E02-4BFA-A72A-41D9B4ED58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art. 54 c.p. </a:t>
            </a:r>
            <a:b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</a:b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stato di necessità</a:t>
            </a:r>
          </a:p>
        </p:txBody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40227918-F417-4946-B227-55CE9147900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708275"/>
            <a:ext cx="9144000" cy="3700463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it-IT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it-IT" sz="2800" i="1">
                <a:effectLst>
                  <a:outerShdw blurRad="38100" dist="38100" dir="2700000" algn="tl">
                    <a:srgbClr val="C0C0C0"/>
                  </a:outerShdw>
                </a:effectLst>
              </a:rPr>
              <a:t>Non è punibile chi ha commesso il </a:t>
            </a:r>
            <a:r>
              <a:rPr lang="it-IT" sz="28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fatto</a:t>
            </a:r>
            <a:r>
              <a:rPr lang="it-IT" sz="2800" i="1">
                <a:effectLst>
                  <a:outerShdw blurRad="38100" dist="38100" dir="2700000" algn="tl">
                    <a:srgbClr val="C0C0C0"/>
                  </a:outerShdw>
                </a:effectLst>
              </a:rPr>
              <a:t> per…necessità 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it-IT" sz="2800" i="1">
                <a:effectLst>
                  <a:outerShdw blurRad="38100" dist="38100" dir="2700000" algn="tl">
                    <a:srgbClr val="C0C0C0"/>
                  </a:outerShdw>
                </a:effectLst>
              </a:rPr>
              <a:t>di salvare sé od altri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it-IT" sz="2800" i="1">
                <a:effectLst>
                  <a:outerShdw blurRad="38100" dist="38100" dir="2700000" algn="tl">
                    <a:srgbClr val="C0C0C0"/>
                  </a:outerShdw>
                </a:effectLst>
              </a:rPr>
              <a:t>dal </a:t>
            </a:r>
            <a:r>
              <a:rPr lang="it-IT" sz="28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pericolo attuale</a:t>
            </a:r>
            <a:r>
              <a:rPr lang="it-IT" sz="2800" i="1">
                <a:effectLst>
                  <a:outerShdw blurRad="38100" dist="38100" dir="2700000" algn="tl">
                    <a:srgbClr val="C0C0C0"/>
                  </a:outerShdw>
                </a:effectLst>
              </a:rPr>
              <a:t> di un </a:t>
            </a:r>
            <a:r>
              <a:rPr lang="it-IT" sz="28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danno grave alla persona</a:t>
            </a:r>
            <a:r>
              <a:rPr lang="it-IT" sz="2800" i="1">
                <a:effectLst>
                  <a:outerShdw blurRad="38100" dist="38100" dir="2700000" algn="tl">
                    <a:srgbClr val="C0C0C0"/>
                  </a:outerShdw>
                </a:effectLst>
              </a:rPr>
              <a:t>, … 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it-IT" sz="2800" i="1">
                <a:effectLst>
                  <a:outerShdw blurRad="38100" dist="38100" dir="2700000" algn="tl">
                    <a:srgbClr val="C0C0C0"/>
                  </a:outerShdw>
                </a:effectLst>
              </a:rPr>
              <a:t>sempre che </a:t>
            </a:r>
            <a:r>
              <a:rPr lang="it-IT" sz="28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il fatto sia proporzionato al pericolo</a:t>
            </a:r>
            <a:r>
              <a:rPr lang="it-IT" sz="2800" i="1"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  <a:r>
              <a:rPr lang="it-IT" sz="1600" i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it-IT" sz="1600" i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it-IT" sz="1600" i="1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endParaRPr lang="it-IT" sz="1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8548" name="Picture 4" descr="image006">
            <a:extLst>
              <a:ext uri="{FF2B5EF4-FFF2-40B4-BE49-F238E27FC236}">
                <a16:creationId xmlns:a16="http://schemas.microsoft.com/office/drawing/2014/main" id="{AD775AC2-0D42-474C-B729-6451A534C7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8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8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TextBox 1">
            <a:extLst>
              <a:ext uri="{FF2B5EF4-FFF2-40B4-BE49-F238E27FC236}">
                <a16:creationId xmlns:a16="http://schemas.microsoft.com/office/drawing/2014/main" id="{B8E25D37-077F-432D-83A7-9DFC2F4CA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8424862" cy="406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it-IT" sz="2400" b="1" dirty="0">
                <a:solidFill>
                  <a:srgbClr val="FFFFFF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Cass Civ </a:t>
            </a:r>
            <a:r>
              <a:rPr lang="en-US" altLang="it-IT" sz="2400" b="1" dirty="0" err="1">
                <a:solidFill>
                  <a:srgbClr val="FFFFFF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sez</a:t>
            </a:r>
            <a:r>
              <a:rPr lang="en-US" altLang="it-IT" sz="2400" b="1" dirty="0">
                <a:solidFill>
                  <a:srgbClr val="FFFFFF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III,  </a:t>
            </a:r>
            <a:r>
              <a:rPr lang="en-US" altLang="it-IT" sz="2400" b="1" dirty="0" err="1">
                <a:solidFill>
                  <a:srgbClr val="FFFFFF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sentenza</a:t>
            </a:r>
            <a:r>
              <a:rPr lang="en-US" altLang="it-IT" sz="2400" b="1" dirty="0">
                <a:solidFill>
                  <a:srgbClr val="FFFFFF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n. 6243  del 27.03.2015</a:t>
            </a:r>
            <a:r>
              <a:rPr lang="en-US" altLang="it-IT" sz="2400" dirty="0">
                <a:solidFill>
                  <a:srgbClr val="FFFFFF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defRPr/>
            </a:pPr>
            <a:endParaRPr lang="en-US" altLang="en-US" sz="2400" i="1" dirty="0">
              <a:solidFill>
                <a:srgbClr val="FFFFFF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it-IT" altLang="ja-JP" sz="2400" i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it-IT" altLang="ja-JP" sz="2400" i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it-IT" altLang="ja-JP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“…per il </a:t>
            </a:r>
            <a:r>
              <a:rPr lang="it-IT" altLang="ja-JP" sz="2400" b="1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rapporto obbligatorio</a:t>
            </a:r>
            <a:r>
              <a:rPr lang="it-IT" altLang="ja-JP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derivante  dal  cd. </a:t>
            </a:r>
            <a:r>
              <a:rPr lang="it-IT" altLang="ja-JP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contatto sociale</a:t>
            </a:r>
            <a:r>
              <a:rPr lang="it-IT" altLang="ja-JP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it-IT" altLang="ja-JP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in ragione dell</a:t>
            </a:r>
            <a:r>
              <a:rPr lang="it-IT" alt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’</a:t>
            </a:r>
            <a:r>
              <a:rPr lang="it-IT" altLang="en-US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affidamento</a:t>
            </a:r>
            <a:r>
              <a:rPr lang="it-IT" altLang="ja-JP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che egli crea nel </a:t>
            </a:r>
            <a:r>
              <a:rPr lang="it-IT" altLang="ja-JP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paziente</a:t>
            </a:r>
            <a:r>
              <a:rPr lang="it-IT" altLang="ja-JP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defRPr/>
            </a:pPr>
            <a:r>
              <a:rPr lang="it-IT" altLang="ja-JP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nell</a:t>
            </a:r>
            <a:r>
              <a:rPr lang="it-IT" alt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’</a:t>
            </a:r>
            <a:r>
              <a:rPr lang="it-IT" altLang="ja-JP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esercizio di un</a:t>
            </a:r>
            <a:r>
              <a:rPr lang="it-IT" alt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’</a:t>
            </a:r>
            <a:r>
              <a:rPr lang="it-IT" altLang="ja-JP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attività professionale </a:t>
            </a:r>
            <a:r>
              <a:rPr lang="it-IT" altLang="en-US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“</a:t>
            </a:r>
            <a:r>
              <a:rPr lang="it-IT" altLang="ja-JP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protetta</a:t>
            </a:r>
            <a:r>
              <a:rPr lang="it-IT" altLang="ja-JP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”</a:t>
            </a:r>
            <a:r>
              <a:rPr lang="it-IT" altLang="ja-JP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defRPr/>
            </a:pPr>
            <a:endParaRPr lang="it-IT" altLang="ja-JP" sz="2400" i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it-IT" altLang="ja-JP" sz="2400" i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r" eaLnBrk="1" hangingPunct="1">
              <a:defRPr/>
            </a:pPr>
            <a:r>
              <a:rPr lang="it-IT" altLang="ja-JP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principio dell’affidamento</a:t>
            </a:r>
          </a:p>
          <a:p>
            <a:pPr algn="ctr" eaLnBrk="1" hangingPunct="1">
              <a:defRPr/>
            </a:pPr>
            <a:endParaRPr lang="it-IT" altLang="ja-JP" sz="2400" i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10595" name="TextBox 2">
            <a:extLst>
              <a:ext uri="{FF2B5EF4-FFF2-40B4-BE49-F238E27FC236}">
                <a16:creationId xmlns:a16="http://schemas.microsoft.com/office/drawing/2014/main" id="{40A4D327-549D-4B7F-8A17-EA43CF1CB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1052513"/>
            <a:ext cx="4041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it-IT" sz="2400" b="1">
                <a:solidFill>
                  <a:srgbClr val="8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  <a:sym typeface="Lucida Grande" charset="0"/>
              </a:rPr>
              <a:t>RESPONSABILITÀ CIVILE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>
            <a:extLst>
              <a:ext uri="{FF2B5EF4-FFF2-40B4-BE49-F238E27FC236}">
                <a16:creationId xmlns:a16="http://schemas.microsoft.com/office/drawing/2014/main" id="{41D37CBD-4799-42F9-AFF3-BCC0966EFE9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4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art. 1175 c.c.</a:t>
            </a:r>
            <a:r>
              <a:rPr lang="it-IT" sz="4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br>
              <a:rPr lang="it-IT" sz="4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sz="32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dispone</a:t>
            </a:r>
            <a:r>
              <a:rPr lang="it-IT" sz="4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it-IT" sz="4000">
              <a:solidFill>
                <a:schemeClr val="tx1"/>
              </a:solidFill>
            </a:endParaRPr>
          </a:p>
        </p:txBody>
      </p:sp>
      <p:sp>
        <p:nvSpPr>
          <p:cNvPr id="287747" name="Rectangle 3">
            <a:extLst>
              <a:ext uri="{FF2B5EF4-FFF2-40B4-BE49-F238E27FC236}">
                <a16:creationId xmlns:a16="http://schemas.microsoft.com/office/drawing/2014/main" id="{33D1509A-549D-4932-A81A-0E93AFEF8CE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2466975"/>
            <a:ext cx="7848600" cy="1106488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il </a:t>
            </a:r>
            <a:r>
              <a:rPr lang="it-IT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debitore</a:t>
            </a:r>
            <a:r>
              <a:rPr lang="it-IT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ed il </a:t>
            </a:r>
            <a:r>
              <a:rPr lang="it-IT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creditore</a:t>
            </a:r>
            <a:r>
              <a:rPr lang="it-IT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 eaLnBrk="1" hangingPunct="1">
              <a:buFontTx/>
              <a:buNone/>
              <a:defRPr/>
            </a:pPr>
            <a:r>
              <a:rPr lang="it-IT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debbono comportarsi secondo le </a:t>
            </a:r>
          </a:p>
          <a:p>
            <a:pPr algn="ctr" eaLnBrk="1" hangingPunct="1">
              <a:buFontTx/>
              <a:buNone/>
              <a:defRPr/>
            </a:pPr>
            <a:r>
              <a:rPr lang="it-IT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regole della correttezza.</a:t>
            </a:r>
          </a:p>
        </p:txBody>
      </p:sp>
      <p:sp>
        <p:nvSpPr>
          <p:cNvPr id="287748" name="Text Box 4">
            <a:extLst>
              <a:ext uri="{FF2B5EF4-FFF2-40B4-BE49-F238E27FC236}">
                <a16:creationId xmlns:a16="http://schemas.microsoft.com/office/drawing/2014/main" id="{75F4039D-677D-42F7-9665-6943FE01A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051425"/>
            <a:ext cx="84978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endParaRPr lang="it-IT" sz="16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just">
              <a:defRPr/>
            </a:pP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Dal principio di </a:t>
            </a:r>
            <a:r>
              <a:rPr lang="it-IT" sz="20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correttezza</a:t>
            </a: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emerge il dovere della </a:t>
            </a:r>
            <a:r>
              <a:rPr lang="it-IT" sz="2000" b="1" u="sng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INFORMAZIONE</a:t>
            </a:r>
            <a:r>
              <a:rPr lang="it-IT" sz="20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.            </a:t>
            </a:r>
          </a:p>
        </p:txBody>
      </p:sp>
      <p:pic>
        <p:nvPicPr>
          <p:cNvPr id="111621" name="Picture 5" descr="image006">
            <a:extLst>
              <a:ext uri="{FF2B5EF4-FFF2-40B4-BE49-F238E27FC236}">
                <a16:creationId xmlns:a16="http://schemas.microsoft.com/office/drawing/2014/main" id="{BA0757C6-1883-40BA-A3FB-2250A2944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5" name="Rectangle 3">
            <a:extLst>
              <a:ext uri="{FF2B5EF4-FFF2-40B4-BE49-F238E27FC236}">
                <a16:creationId xmlns:a16="http://schemas.microsoft.com/office/drawing/2014/main" id="{B8BAAD9F-CF6D-467D-A61F-07C537801EB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989138"/>
            <a:ext cx="8713788" cy="2376487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it-IT" sz="4000" b="1" i="1" dirty="0"/>
              <a:t>ATTO MEDICO</a:t>
            </a:r>
          </a:p>
          <a:p>
            <a:pPr marL="0" indent="0" algn="ctr" eaLnBrk="1" hangingPunct="1">
              <a:buNone/>
              <a:defRPr/>
            </a:pPr>
            <a:r>
              <a:rPr lang="it-IT" sz="4000" b="1" i="1" dirty="0"/>
              <a:t>e</a:t>
            </a:r>
            <a:endParaRPr lang="it-IT" sz="4000" b="1" dirty="0"/>
          </a:p>
          <a:p>
            <a:pPr marL="0" indent="0" algn="ctr" eaLnBrk="1" hangingPunct="1">
              <a:buFontTx/>
              <a:buNone/>
              <a:defRPr/>
            </a:pPr>
            <a:r>
              <a:rPr lang="it-IT" sz="4000" b="1" i="1" dirty="0"/>
              <a:t>fondamento giuridico</a:t>
            </a:r>
          </a:p>
          <a:p>
            <a:pPr marL="0" indent="0" algn="just" eaLnBrk="1" hangingPunct="1">
              <a:buFontTx/>
              <a:buNone/>
              <a:defRPr/>
            </a:pPr>
            <a:endParaRPr lang="it-IT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endParaRPr lang="it-IT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7587" name="Picture 5" descr="image006">
            <a:extLst>
              <a:ext uri="{FF2B5EF4-FFF2-40B4-BE49-F238E27FC236}">
                <a16:creationId xmlns:a16="http://schemas.microsoft.com/office/drawing/2014/main" id="{51238C48-765A-432A-8871-9E0BA8727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31054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44F36669-D026-45AF-95F9-347642E3D04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47813" y="274638"/>
            <a:ext cx="3008312" cy="1143000"/>
          </a:xfrm>
        </p:spPr>
        <p:txBody>
          <a:bodyPr/>
          <a:lstStyle/>
          <a:p>
            <a:pPr eaLnBrk="1" hangingPunct="1"/>
            <a:r>
              <a:rPr lang="it-IT" altLang="it-IT" sz="3200"/>
              <a:t>Responsabilità del sanitario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D404F6F3-0114-478A-B213-74062971B3C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243138"/>
            <a:ext cx="8785225" cy="4281487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it-IT" altLang="it-IT" sz="2800" b="1" u="sng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altLang="it-IT" sz="2800" b="1" u="sng">
                <a:solidFill>
                  <a:schemeClr val="bg1"/>
                </a:solidFill>
              </a:rPr>
              <a:t>articolo 1227 c.c.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altLang="it-IT" sz="2800" b="1" i="1">
                <a:solidFill>
                  <a:schemeClr val="bg1"/>
                </a:solidFill>
              </a:rPr>
              <a:t>concorso del fatto colposo del creditore.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it-IT" altLang="it-IT" sz="2800" i="1">
                <a:solidFill>
                  <a:schemeClr val="bg1"/>
                </a:solidFill>
              </a:rPr>
              <a:t>  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it-IT" altLang="it-IT" sz="2800" i="1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altLang="it-IT" sz="2400" u="sng">
                <a:solidFill>
                  <a:schemeClr val="bg1"/>
                </a:solidFill>
              </a:rPr>
              <a:t>il risarcimento non è dovuto per i danni che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altLang="it-IT" sz="2400" u="sng">
                <a:solidFill>
                  <a:schemeClr val="bg1"/>
                </a:solidFill>
              </a:rPr>
              <a:t>il creditore avrebbe potuto evitare usando l'ordinaria diligenza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it-IT" altLang="it-IT" sz="2800">
                <a:solidFill>
                  <a:schemeClr val="bg1"/>
                </a:solidFill>
              </a:rPr>
              <a:t>                                        </a:t>
            </a:r>
          </a:p>
        </p:txBody>
      </p:sp>
      <p:sp>
        <p:nvSpPr>
          <p:cNvPr id="113668" name="Rectangle 4">
            <a:extLst>
              <a:ext uri="{FF2B5EF4-FFF2-40B4-BE49-F238E27FC236}">
                <a16:creationId xmlns:a16="http://schemas.microsoft.com/office/drawing/2014/main" id="{EE4244BA-F389-4BCA-8FD3-DDD070EC5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0350"/>
            <a:ext cx="27146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800">
                <a:solidFill>
                  <a:schemeClr val="bg1"/>
                </a:solidFill>
              </a:rPr>
              <a:t>Responsabilità </a:t>
            </a:r>
            <a:r>
              <a:rPr lang="it-IT" altLang="it-IT">
                <a:solidFill>
                  <a:schemeClr val="bg1"/>
                </a:solidFill>
              </a:rPr>
              <a:t>del</a:t>
            </a:r>
            <a:r>
              <a:rPr lang="it-IT" altLang="it-IT" sz="2800">
                <a:solidFill>
                  <a:schemeClr val="bg1"/>
                </a:solidFill>
              </a:rPr>
              <a:t> paziente</a:t>
            </a:r>
          </a:p>
        </p:txBody>
      </p:sp>
      <p:pic>
        <p:nvPicPr>
          <p:cNvPr id="113669" name="Picture 5" descr="image006">
            <a:extLst>
              <a:ext uri="{FF2B5EF4-FFF2-40B4-BE49-F238E27FC236}">
                <a16:creationId xmlns:a16="http://schemas.microsoft.com/office/drawing/2014/main" id="{215090B2-181A-413A-8A84-218B6AEAF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olo 1">
            <a:extLst>
              <a:ext uri="{FF2B5EF4-FFF2-40B4-BE49-F238E27FC236}">
                <a16:creationId xmlns:a16="http://schemas.microsoft.com/office/drawing/2014/main" id="{DA283EBC-6E63-4B55-8401-E501A7EC0E8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14313" y="2143125"/>
            <a:ext cx="8572500" cy="3286125"/>
          </a:xfrm>
        </p:spPr>
        <p:txBody>
          <a:bodyPr/>
          <a:lstStyle/>
          <a:p>
            <a:pPr marL="87313" eaLnBrk="1" hangingPunct="1">
              <a:lnSpc>
                <a:spcPct val="90000"/>
              </a:lnSpc>
            </a:pPr>
            <a:br>
              <a:rPr lang="it-IT" altLang="it-IT" sz="2400" i="1"/>
            </a:br>
            <a:br>
              <a:rPr lang="it-IT" altLang="it-IT" sz="2400" i="1"/>
            </a:br>
            <a:r>
              <a:rPr lang="it-IT" altLang="it-IT" sz="2400" b="1" i="1"/>
              <a:t> </a:t>
            </a:r>
            <a:br>
              <a:rPr lang="it-IT" altLang="it-IT" sz="2400" b="1" i="1"/>
            </a:br>
            <a:br>
              <a:rPr lang="it-IT" altLang="it-IT" sz="2400" b="1" i="1"/>
            </a:br>
            <a:br>
              <a:rPr lang="it-IT" altLang="it-IT" sz="2400" b="1" i="1"/>
            </a:br>
            <a:br>
              <a:rPr lang="it-IT" altLang="it-IT" sz="2400" b="1" i="1"/>
            </a:br>
            <a:br>
              <a:rPr lang="it-IT" altLang="it-IT" sz="2400" b="1" i="1"/>
            </a:br>
            <a:r>
              <a:rPr lang="it-IT" altLang="it-IT" sz="2000" b="1" i="1"/>
              <a:t>elaborazioni giurisprudenziali</a:t>
            </a:r>
            <a:br>
              <a:rPr lang="it-IT" altLang="it-IT" sz="2000" b="1" i="1"/>
            </a:br>
            <a:br>
              <a:rPr lang="it-IT" altLang="it-IT" sz="2400" b="1" i="1"/>
            </a:br>
            <a:r>
              <a:rPr lang="it-IT" altLang="it-IT" sz="2400">
                <a:solidFill>
                  <a:schemeClr val="tx1"/>
                </a:solidFill>
              </a:rPr>
              <a:t>“</a:t>
            </a:r>
            <a:r>
              <a:rPr lang="it-IT" altLang="it-IT" sz="2400" b="1">
                <a:solidFill>
                  <a:schemeClr val="tx1"/>
                </a:solidFill>
              </a:rPr>
              <a:t>contatto sociale</a:t>
            </a:r>
            <a:r>
              <a:rPr lang="it-IT" altLang="it-IT" sz="2400" b="1"/>
              <a:t>”</a:t>
            </a:r>
            <a:br>
              <a:rPr lang="it-IT" altLang="it-IT" sz="2400" b="1"/>
            </a:br>
            <a:r>
              <a:rPr lang="it-IT" altLang="it-IT" sz="2400" b="1"/>
              <a:t>(Cass. Civ. 589/1999) </a:t>
            </a:r>
            <a:br>
              <a:rPr lang="it-IT" altLang="it-IT" sz="2400" b="1"/>
            </a:br>
            <a:r>
              <a:rPr lang="it-IT" altLang="it-IT" sz="2400"/>
              <a:t>da cui nasce </a:t>
            </a:r>
            <a:r>
              <a:rPr lang="it-IT" altLang="it-IT" sz="2400">
                <a:solidFill>
                  <a:schemeClr val="tx1"/>
                </a:solidFill>
              </a:rPr>
              <a:t>il contratto</a:t>
            </a:r>
            <a:br>
              <a:rPr lang="it-IT" altLang="it-IT" sz="2400" b="1">
                <a:solidFill>
                  <a:schemeClr val="tx1"/>
                </a:solidFill>
              </a:rPr>
            </a:br>
            <a:br>
              <a:rPr lang="it-IT" altLang="it-IT" sz="2400" b="1">
                <a:solidFill>
                  <a:schemeClr val="tx1"/>
                </a:solidFill>
              </a:rPr>
            </a:br>
            <a:br>
              <a:rPr lang="it-IT" altLang="it-IT" sz="2400" b="1" i="1"/>
            </a:br>
            <a:r>
              <a:rPr lang="it-IT" altLang="it-IT" sz="2400" b="1">
                <a:solidFill>
                  <a:schemeClr val="tx1"/>
                </a:solidFill>
              </a:rPr>
              <a:t>“vicinanza della prova” </a:t>
            </a:r>
            <a:br>
              <a:rPr lang="it-IT" altLang="it-IT" sz="2400" b="1">
                <a:solidFill>
                  <a:schemeClr val="tx1"/>
                </a:solidFill>
              </a:rPr>
            </a:br>
            <a:r>
              <a:rPr lang="it-IT" altLang="it-IT" sz="2400" b="1">
                <a:solidFill>
                  <a:schemeClr val="tx1"/>
                </a:solidFill>
              </a:rPr>
              <a:t>(</a:t>
            </a:r>
            <a:r>
              <a:rPr lang="it-IT" altLang="it-IT" sz="2400" b="1"/>
              <a:t>Cass. Civ. n. 8826/2007)</a:t>
            </a:r>
            <a:br>
              <a:rPr lang="it-IT" altLang="it-IT" sz="2400" b="1"/>
            </a:br>
            <a:r>
              <a:rPr lang="it-IT" altLang="it-IT" sz="2400" b="1"/>
              <a:t> </a:t>
            </a:r>
            <a:r>
              <a:rPr lang="it-IT" altLang="it-IT" sz="2400"/>
              <a:t>da cui scaturisce l’onere della prova</a:t>
            </a:r>
            <a:r>
              <a:rPr lang="it-IT" altLang="it-IT" sz="2400">
                <a:solidFill>
                  <a:schemeClr val="tx1"/>
                </a:solidFill>
              </a:rPr>
              <a:t> </a:t>
            </a:r>
            <a:br>
              <a:rPr lang="it-IT" altLang="it-IT" sz="2400" b="1"/>
            </a:br>
            <a:br>
              <a:rPr lang="it-IT" altLang="it-IT" sz="2400" b="1">
                <a:solidFill>
                  <a:schemeClr val="tx1"/>
                </a:solidFill>
              </a:rPr>
            </a:br>
            <a:br>
              <a:rPr lang="it-IT" altLang="it-IT" sz="2400" b="1">
                <a:solidFill>
                  <a:schemeClr val="tx1"/>
                </a:solidFill>
              </a:rPr>
            </a:br>
            <a:br>
              <a:rPr lang="it-IT" altLang="it-IT" sz="2400">
                <a:solidFill>
                  <a:schemeClr val="tx1"/>
                </a:solidFill>
              </a:rPr>
            </a:br>
            <a:br>
              <a:rPr lang="it-IT" altLang="it-IT">
                <a:solidFill>
                  <a:schemeClr val="tx1"/>
                </a:solidFill>
              </a:rPr>
            </a:br>
            <a:endParaRPr lang="it-IT" altLang="it-IT" b="1"/>
          </a:p>
        </p:txBody>
      </p:sp>
      <p:sp>
        <p:nvSpPr>
          <p:cNvPr id="69635" name="Text Box 4">
            <a:extLst>
              <a:ext uri="{FF2B5EF4-FFF2-40B4-BE49-F238E27FC236}">
                <a16:creationId xmlns:a16="http://schemas.microsoft.com/office/drawing/2014/main" id="{7ED76E86-AE29-44F4-A268-AF404A47F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669925"/>
            <a:ext cx="6480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FFFFFF"/>
                </a:solidFill>
                <a:cs typeface="Arial" panose="020B0604020202020204" pitchFamily="34" charset="0"/>
              </a:rPr>
              <a:t>RESPONSABILIT</a:t>
            </a:r>
            <a:r>
              <a:rPr lang="en-US" altLang="it-IT" sz="2400">
                <a:solidFill>
                  <a:srgbClr val="FFFFFF"/>
                </a:solidFill>
                <a:cs typeface="Arial" panose="020B0604020202020204" pitchFamily="34" charset="0"/>
              </a:rPr>
              <a:t>À</a:t>
            </a:r>
            <a:r>
              <a:rPr lang="it-IT" altLang="it-IT" sz="2400">
                <a:solidFill>
                  <a:srgbClr val="FFFFFF"/>
                </a:solidFill>
                <a:cs typeface="Arial" panose="020B0604020202020204" pitchFamily="34" charset="0"/>
              </a:rPr>
              <a:t> CIVILE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FFFFFF"/>
                </a:solidFill>
                <a:cs typeface="Arial" panose="020B0604020202020204" pitchFamily="34" charset="0"/>
              </a:rPr>
              <a:t>NELL’EVOLUZIONE GIURISPRUDENZIALE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>
            <a:extLst>
              <a:ext uri="{FF2B5EF4-FFF2-40B4-BE49-F238E27FC236}">
                <a16:creationId xmlns:a16="http://schemas.microsoft.com/office/drawing/2014/main" id="{C4FF9871-D5A2-4322-855A-4C85310225E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Art. 810 c.c.</a:t>
            </a:r>
          </a:p>
        </p:txBody>
      </p:sp>
      <p:sp>
        <p:nvSpPr>
          <p:cNvPr id="264195" name="Rectangle 3">
            <a:extLst>
              <a:ext uri="{FF2B5EF4-FFF2-40B4-BE49-F238E27FC236}">
                <a16:creationId xmlns:a16="http://schemas.microsoft.com/office/drawing/2014/main" id="{051D5938-8EC7-4C81-AA51-25EDB6E03E0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211455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sz="3600" i="1">
                <a:effectLst>
                  <a:outerShdw blurRad="38100" dist="38100" dir="2700000" algn="tl">
                    <a:srgbClr val="C0C0C0"/>
                  </a:outerShdw>
                </a:effectLst>
              </a:rPr>
              <a:t>“Sono beni</a:t>
            </a:r>
          </a:p>
          <a:p>
            <a:pPr algn="ctr" eaLnBrk="1" hangingPunct="1">
              <a:buFontTx/>
              <a:buNone/>
              <a:defRPr/>
            </a:pPr>
            <a:r>
              <a:rPr lang="it-IT" sz="3600" i="1">
                <a:effectLst>
                  <a:outerShdw blurRad="38100" dist="38100" dir="2700000" algn="tl">
                    <a:srgbClr val="C0C0C0"/>
                  </a:outerShdw>
                </a:effectLst>
              </a:rPr>
              <a:t> le cose che possono formare oggetto di </a:t>
            </a:r>
            <a:r>
              <a:rPr lang="it-IT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diritto</a:t>
            </a:r>
            <a:r>
              <a:rPr lang="it-IT" sz="3600" i="1">
                <a:effectLst>
                  <a:outerShdw blurRad="38100" dist="38100" dir="2700000" algn="tl">
                    <a:srgbClr val="C0C0C0"/>
                  </a:outerShdw>
                </a:effectLst>
              </a:rPr>
              <a:t>”.</a:t>
            </a:r>
            <a:r>
              <a:rPr lang="it-IT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264196" name="Text Box 4">
            <a:extLst>
              <a:ext uri="{FF2B5EF4-FFF2-40B4-BE49-F238E27FC236}">
                <a16:creationId xmlns:a16="http://schemas.microsoft.com/office/drawing/2014/main" id="{31075787-B0A9-404D-BEAC-1D9CB0875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316413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Dalla tradizione romanistica (Gaio) sono considerate oggetto di diritto:</a:t>
            </a:r>
          </a:p>
          <a:p>
            <a:pPr algn="ctr">
              <a:spcBef>
                <a:spcPct val="50000"/>
              </a:spcBef>
              <a:defRPr/>
            </a:pPr>
            <a:r>
              <a:rPr lang="it-IT" sz="2000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Res corporales quae tangi possunt</a:t>
            </a: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                                                        (cose corporali che possono essere toccate)</a:t>
            </a:r>
          </a:p>
          <a:p>
            <a:pPr algn="ctr">
              <a:spcBef>
                <a:spcPct val="50000"/>
              </a:spcBef>
              <a:defRPr/>
            </a:pPr>
            <a:r>
              <a:rPr lang="it-IT" sz="2000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Res incorporales quae tangi non possunt</a:t>
            </a:r>
            <a:r>
              <a:rPr lang="it-IT" sz="2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                                                  (cose incorporali che non possono essere toccate)</a:t>
            </a:r>
          </a:p>
        </p:txBody>
      </p:sp>
      <p:pic>
        <p:nvPicPr>
          <p:cNvPr id="70661" name="Picture 5" descr="image006">
            <a:extLst>
              <a:ext uri="{FF2B5EF4-FFF2-40B4-BE49-F238E27FC236}">
                <a16:creationId xmlns:a16="http://schemas.microsoft.com/office/drawing/2014/main" id="{A40E3794-C005-4EAC-870F-C12BDA613F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4" grpId="0"/>
      <p:bldP spid="2641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>
            <a:extLst>
              <a:ext uri="{FF2B5EF4-FFF2-40B4-BE49-F238E27FC236}">
                <a16:creationId xmlns:a16="http://schemas.microsoft.com/office/drawing/2014/main" id="{3E3F57DF-B3D6-44BD-A829-BE1A33F5C3F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85813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4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art. 5 c.c.                                    </a:t>
            </a:r>
            <a:br>
              <a:rPr lang="it-IT" sz="4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</a:br>
            <a:r>
              <a:rPr lang="it-IT" sz="3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atti di disposizione del proprio corpo</a:t>
            </a:r>
          </a:p>
        </p:txBody>
      </p:sp>
      <p:sp>
        <p:nvSpPr>
          <p:cNvPr id="264195" name="Rectangle 3">
            <a:extLst>
              <a:ext uri="{FF2B5EF4-FFF2-40B4-BE49-F238E27FC236}">
                <a16:creationId xmlns:a16="http://schemas.microsoft.com/office/drawing/2014/main" id="{B8BAAD9F-CF6D-467D-A61F-07C537801EB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3402013"/>
            <a:ext cx="8713788" cy="2979737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it-IT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it-IT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Gli atti di disposizione del proprio corpo sono vietati …</a:t>
            </a:r>
            <a:r>
              <a:rPr lang="it-IT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  <a:r>
              <a:rPr lang="it-IT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0" indent="0" algn="just" eaLnBrk="1" hangingPunct="1">
              <a:buFontTx/>
              <a:buNone/>
              <a:defRPr/>
            </a:pPr>
            <a:endParaRPr lang="it-IT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endParaRPr lang="it-IT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intangibilità del corpo</a:t>
            </a:r>
          </a:p>
        </p:txBody>
      </p:sp>
      <p:pic>
        <p:nvPicPr>
          <p:cNvPr id="72708" name="Picture 5" descr="image006">
            <a:extLst>
              <a:ext uri="{FF2B5EF4-FFF2-40B4-BE49-F238E27FC236}">
                <a16:creationId xmlns:a16="http://schemas.microsoft.com/office/drawing/2014/main" id="{C0D09F2D-6908-48DB-B819-148F1AAFC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>
            <a:extLst>
              <a:ext uri="{FF2B5EF4-FFF2-40B4-BE49-F238E27FC236}">
                <a16:creationId xmlns:a16="http://schemas.microsoft.com/office/drawing/2014/main" id="{0E78C0AB-416F-4E22-B7D0-87D9D5BCA37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302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diritti fondamentali</a:t>
            </a:r>
          </a:p>
        </p:txBody>
      </p:sp>
      <p:pic>
        <p:nvPicPr>
          <p:cNvPr id="74755" name="Picture 5" descr="image006">
            <a:extLst>
              <a:ext uri="{FF2B5EF4-FFF2-40B4-BE49-F238E27FC236}">
                <a16:creationId xmlns:a16="http://schemas.microsoft.com/office/drawing/2014/main" id="{70F6E8C0-5D6F-484C-9C0B-D8B6C3656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56" name="Picture 2">
            <a:extLst>
              <a:ext uri="{FF2B5EF4-FFF2-40B4-BE49-F238E27FC236}">
                <a16:creationId xmlns:a16="http://schemas.microsoft.com/office/drawing/2014/main" id="{7FD8B30A-C9CD-4C6D-AECB-32C02F3A8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925" y="2205038"/>
            <a:ext cx="3741738" cy="369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7" name="CasellaDiTesto 5">
            <a:extLst>
              <a:ext uri="{FF2B5EF4-FFF2-40B4-BE49-F238E27FC236}">
                <a16:creationId xmlns:a16="http://schemas.microsoft.com/office/drawing/2014/main" id="{CB071F75-6B24-4F10-A42A-BAE3A6CCEB3C}"/>
              </a:ext>
            </a:extLst>
          </p:cNvPr>
          <p:cNvSpPr txBox="1">
            <a:spLocks noChangeArrowheads="1"/>
          </p:cNvSpPr>
          <p:nvPr/>
        </p:nvSpPr>
        <p:spPr bwMode="auto">
          <a:xfrm rot="-2829917">
            <a:off x="3275806" y="3501232"/>
            <a:ext cx="180022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3000"/>
              <a:t>Libertà</a:t>
            </a:r>
          </a:p>
        </p:txBody>
      </p:sp>
      <p:sp>
        <p:nvSpPr>
          <p:cNvPr id="74758" name="CasellaDiTesto 10">
            <a:extLst>
              <a:ext uri="{FF2B5EF4-FFF2-40B4-BE49-F238E27FC236}">
                <a16:creationId xmlns:a16="http://schemas.microsoft.com/office/drawing/2014/main" id="{AF50EB85-B7D1-4F87-A6EB-0688704C61FB}"/>
              </a:ext>
            </a:extLst>
          </p:cNvPr>
          <p:cNvSpPr txBox="1">
            <a:spLocks noChangeArrowheads="1"/>
          </p:cNvSpPr>
          <p:nvPr/>
        </p:nvSpPr>
        <p:spPr bwMode="auto">
          <a:xfrm rot="2113905">
            <a:off x="4135438" y="4186238"/>
            <a:ext cx="180022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3000"/>
              <a:t>Salute</a:t>
            </a:r>
          </a:p>
        </p:txBody>
      </p:sp>
      <p:sp>
        <p:nvSpPr>
          <p:cNvPr id="74759" name="CasellaDiTesto 11">
            <a:extLst>
              <a:ext uri="{FF2B5EF4-FFF2-40B4-BE49-F238E27FC236}">
                <a16:creationId xmlns:a16="http://schemas.microsoft.com/office/drawing/2014/main" id="{00B1023C-6B1A-4B5E-8BE5-C097728F482A}"/>
              </a:ext>
            </a:extLst>
          </p:cNvPr>
          <p:cNvSpPr txBox="1">
            <a:spLocks noChangeArrowheads="1"/>
          </p:cNvSpPr>
          <p:nvPr/>
        </p:nvSpPr>
        <p:spPr bwMode="auto">
          <a:xfrm rot="-1031538">
            <a:off x="3348038" y="2924175"/>
            <a:ext cx="180022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3000"/>
              <a:t>Vita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676788C6-D043-49C8-9924-9E6E79A16ED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260350"/>
            <a:ext cx="8229600" cy="719138"/>
          </a:xfrm>
        </p:spPr>
        <p:txBody>
          <a:bodyPr/>
          <a:lstStyle/>
          <a:p>
            <a:pPr eaLnBrk="1" hangingPunct="1">
              <a:defRPr/>
            </a:pPr>
            <a:r>
              <a:rPr lang="it-IT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art. 2 Costituzione </a:t>
            </a:r>
            <a:br>
              <a:rPr lang="it-IT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</a:br>
            <a:r>
              <a:rPr lang="it-IT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[tutela diritti fondamentali,  principio di solidarietà]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F084940C-F54A-4952-BCAC-1A9AEE19A3B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196975"/>
            <a:ext cx="8785225" cy="1223963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it-IT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“La Repubblica riconosce e garantisce i </a:t>
            </a:r>
            <a:r>
              <a:rPr lang="it-IT" sz="2000" b="1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diritti inviolabili dell’uomo</a:t>
            </a:r>
            <a:r>
              <a:rPr lang="en-US" sz="2000" b="1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*</a:t>
            </a:r>
            <a:r>
              <a:rPr lang="it-IT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……. , e richiede l’adempimento dei doveri inderogabili di </a:t>
            </a:r>
            <a:r>
              <a:rPr lang="it-IT" sz="2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solidarietà</a:t>
            </a:r>
            <a:r>
              <a:rPr lang="it-IT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politica, economica e sociale”.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en-US" sz="1200">
              <a:solidFill>
                <a:srgbClr val="000000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1200">
                <a:solidFill>
                  <a:srgbClr val="000000"/>
                </a:solidFill>
              </a:rPr>
              <a:t>     *</a:t>
            </a:r>
            <a:r>
              <a:rPr lang="it-IT" sz="1200">
                <a:solidFill>
                  <a:srgbClr val="000000"/>
                </a:solidFill>
              </a:rPr>
              <a:t>Diritti personalissimi</a:t>
            </a:r>
            <a:r>
              <a:rPr lang="it-IT" sz="1200"/>
              <a:t> </a:t>
            </a:r>
            <a:r>
              <a:rPr lang="it-IT" sz="1200" b="1">
                <a:solidFill>
                  <a:srgbClr val="FF0000"/>
                </a:solidFill>
              </a:rPr>
              <a:t>geneticamente preesistenti</a:t>
            </a:r>
            <a:r>
              <a:rPr lang="it-IT" sz="1200"/>
              <a:t> </a:t>
            </a:r>
            <a:r>
              <a:rPr lang="it-IT" sz="1200">
                <a:solidFill>
                  <a:srgbClr val="000000"/>
                </a:solidFill>
              </a:rPr>
              <a:t>ad ogni fonte giuridica</a:t>
            </a:r>
          </a:p>
        </p:txBody>
      </p:sp>
      <p:pic>
        <p:nvPicPr>
          <p:cNvPr id="76804" name="Picture 6" descr="image006">
            <a:extLst>
              <a:ext uri="{FF2B5EF4-FFF2-40B4-BE49-F238E27FC236}">
                <a16:creationId xmlns:a16="http://schemas.microsoft.com/office/drawing/2014/main" id="{7E4A6FE8-0E98-4E79-AF01-970659066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24" name="Text Box 4">
            <a:extLst>
              <a:ext uri="{FF2B5EF4-FFF2-40B4-BE49-F238E27FC236}">
                <a16:creationId xmlns:a16="http://schemas.microsoft.com/office/drawing/2014/main" id="{2D8C36B2-38DE-48E7-8F9F-EFCD88125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4941888"/>
            <a:ext cx="8964612" cy="79375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300" b="1">
                <a:solidFill>
                  <a:srgbClr val="CCECFF"/>
                </a:solidFill>
              </a:rPr>
              <a:t>dal combinato disposto degli artt. 2 e 3 Cost., consegue che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300" b="1">
                <a:solidFill>
                  <a:srgbClr val="CCECFF"/>
                </a:solidFill>
              </a:rPr>
              <a:t>situazioni differenti devono essere regolate in maniera diversa </a:t>
            </a:r>
            <a:endParaRPr lang="en-US" altLang="it-IT" sz="3600" b="1">
              <a:solidFill>
                <a:srgbClr val="CCECFF"/>
              </a:solidFill>
              <a:cs typeface="Arial" panose="020B0604020202020204" pitchFamily="34" charset="0"/>
            </a:endParaRPr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91C25D0A-EAB0-46E8-9420-D46B07855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708275"/>
            <a:ext cx="82296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it-IT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art. 3 Costituzione </a:t>
            </a:r>
            <a:br>
              <a:rPr lang="it-IT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</a:br>
            <a:r>
              <a:rPr lang="it-IT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[rispetto dignità umana, principio di uguaglianza]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FEDB9862-4D2B-4A29-B3EF-0C81E74FC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3429000"/>
            <a:ext cx="896461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defRPr/>
            </a:pPr>
            <a:r>
              <a:rPr lang="it-IT" sz="2400" i="1">
                <a:solidFill>
                  <a:srgbClr val="DEDED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it-IT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“Tutti i cittadini hanno pari </a:t>
            </a:r>
            <a:r>
              <a:rPr lang="it-IT" sz="2000" b="1" i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dignità</a:t>
            </a:r>
            <a:r>
              <a:rPr lang="it-IT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sociale e sono </a:t>
            </a:r>
            <a:r>
              <a:rPr lang="it-IT" sz="2000" b="1" i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eguali</a:t>
            </a:r>
            <a:r>
              <a:rPr lang="it-IT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davanti alla legge, senza distinzione … di condizioni personali e sociali”.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500"/>
                                        <p:tgtEl>
                                          <p:spTgt spid="28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/>
      <p:bldP spid="286724" grpId="0" animBg="1"/>
      <p:bldP spid="1443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1F367A2E-8FD1-4B64-894E-CA7CEFC4C40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350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art. 13 Costituzione</a:t>
            </a:r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9ACC8C1D-55CC-4C26-B3B8-978667DA2DE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57188" y="3214688"/>
            <a:ext cx="8229600" cy="792162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sz="3600" i="1">
                <a:effectLst>
                  <a:outerShdw blurRad="38100" dist="38100" dir="2700000" algn="tl">
                    <a:srgbClr val="C0C0C0"/>
                  </a:outerShdw>
                </a:effectLst>
              </a:rPr>
              <a:t>“La libertà personale è inviolabile. …”.</a:t>
            </a:r>
          </a:p>
        </p:txBody>
      </p:sp>
      <p:pic>
        <p:nvPicPr>
          <p:cNvPr id="78852" name="Picture 5" descr="image006">
            <a:extLst>
              <a:ext uri="{FF2B5EF4-FFF2-40B4-BE49-F238E27FC236}">
                <a16:creationId xmlns:a16="http://schemas.microsoft.com/office/drawing/2014/main" id="{D5EC9890-75C9-424D-A33C-8FF201280A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4714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/>
    </p:bldLst>
  </p:timing>
</p:sld>
</file>

<file path=ppt/theme/theme1.xml><?xml version="1.0" encoding="utf-8"?>
<a:theme xmlns:a="http://schemas.openxmlformats.org/drawingml/2006/main" name="Conv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onv  -  Modalità compatibilità" id="{64D174CC-42CC-403D-9622-5CC927A85B13}" vid="{2D4B6CAF-F919-4EAD-951E-B27C32E522B8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v  -  Modalità compatibilità" id="{64D174CC-42CC-403D-9622-5CC927A85B13}" vid="{A54C2A47-621A-4027-86D4-FD0B1D5C20F4}"/>
    </a:ext>
  </a:extLst>
</a:theme>
</file>

<file path=ppt/theme/theme3.xml><?xml version="1.0" encoding="utf-8"?>
<a:theme xmlns:a="http://schemas.openxmlformats.org/drawingml/2006/main" name="3_Chiamata sipario">
  <a:themeElements>
    <a:clrScheme name="Chiamata sipario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3_Chiamata sipario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hiamata sipario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amata sipario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amata sipario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amata sipario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amata sipario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amata sipario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amata sipario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amata sipario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iamata sipario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onv  -  Modalità compatibilità" id="{64D174CC-42CC-403D-9622-5CC927A85B13}" vid="{BE6E4087-02C5-475F-8C42-BDDC608D81F4}"/>
    </a:ext>
  </a:extLst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Conv</Template>
  <TotalTime>987</TotalTime>
  <Words>1487</Words>
  <Application>Microsoft Office PowerPoint</Application>
  <PresentationFormat>Presentazione su schermo (4:3)</PresentationFormat>
  <Paragraphs>222</Paragraphs>
  <Slides>30</Slides>
  <Notes>21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3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41" baseType="lpstr">
      <vt:lpstr>Arial</vt:lpstr>
      <vt:lpstr>Calibri</vt:lpstr>
      <vt:lpstr>StarSymbol</vt:lpstr>
      <vt:lpstr>Tahoma</vt:lpstr>
      <vt:lpstr>Times New Roman</vt:lpstr>
      <vt:lpstr>Verdana</vt:lpstr>
      <vt:lpstr>Wingdings</vt:lpstr>
      <vt:lpstr>Conv</vt:lpstr>
      <vt:lpstr>Tema di Office</vt:lpstr>
      <vt:lpstr>3_Chiamata sipario</vt:lpstr>
      <vt:lpstr>MSPhotoEd.3</vt:lpstr>
      <vt:lpstr>UNIVERSITÀ DEGLI STUDI “SAPIENZA” DI ROMA  FACOLTÀ DI FARMACIA E MEDICINA  DIPARTIMENTO DI SCIENZE ANATOMICHE, ISTOLOGICHE, MEDICO LEGALI E DELL’APPARATO LOCOMOTORE   Direttore Unità Operativa e di Ricerca di Medicina sociale/Medicina legale serafino.ricci@uniroma1.it   tel.  06 49912547</vt:lpstr>
      <vt:lpstr>IL CONTENUTO DEL  CONTRATTO DI CURA</vt:lpstr>
      <vt:lpstr>Presentazione standard di PowerPoint</vt:lpstr>
      <vt:lpstr>        elaborazioni giurisprudenziali  “contatto sociale” (Cass. Civ. 589/1999)  da cui nasce il contratto   “vicinanza della prova”  (Cass. Civ. n. 8826/2007)  da cui scaturisce l’onere della prova      </vt:lpstr>
      <vt:lpstr>Art. 810 c.c.</vt:lpstr>
      <vt:lpstr>art. 5 c.c.                                     atti di disposizione del proprio corpo</vt:lpstr>
      <vt:lpstr>diritti fondamentali</vt:lpstr>
      <vt:lpstr>art. 2 Costituzione  [tutela diritti fondamentali,  principio di solidarietà]</vt:lpstr>
      <vt:lpstr>art. 13 Costituzione</vt:lpstr>
      <vt:lpstr>Presentazione standard di PowerPoint</vt:lpstr>
      <vt:lpstr>Presentazione standard di PowerPoint</vt:lpstr>
      <vt:lpstr>Presentazione standard di PowerPoint</vt:lpstr>
      <vt:lpstr>Evoluzione in Italia</vt:lpstr>
      <vt:lpstr>Convenzione di Oviedo            (Consiglio d’Europa 4 Aprile 1997)      recepita con L. 145 del 28/03/2001</vt:lpstr>
      <vt:lpstr>Fondamento normativo            del consenso nei minori</vt:lpstr>
      <vt:lpstr>Presentazione standard di PowerPoint</vt:lpstr>
      <vt:lpstr>Art. 1173 c.c.                                                                   Fonti delle obbligazioni </vt:lpstr>
      <vt:lpstr>il contratto nasce (fictio) dal …cosiddetto   “contatto sociale” (Cass. Civ. 589/1999) </vt:lpstr>
      <vt:lpstr>elaborazione giurisprudenziale   “contatto sociale” (Cass. Civ. 589/1999)  da cui nasce il contratto       </vt:lpstr>
      <vt:lpstr>Presentazione standard di PowerPoint</vt:lpstr>
      <vt:lpstr>Art. 35 ²  Codice Deontologico Consenso in forma scritta</vt:lpstr>
      <vt:lpstr>Il processo informativo:  tra comunicazione e capacità</vt:lpstr>
      <vt:lpstr>Presentazione standard di PowerPoint</vt:lpstr>
      <vt:lpstr>Terapie in cui è previsto il consenso informato scritto</vt:lpstr>
      <vt:lpstr>Esami clinici in cui è previsto il consenso informato scritto</vt:lpstr>
      <vt:lpstr>art. 51 c.p. esercizio di un diritto o adempimento di un dovere</vt:lpstr>
      <vt:lpstr>art. 54 c.p.  stato di necessità</vt:lpstr>
      <vt:lpstr>Presentazione standard di PowerPoint</vt:lpstr>
      <vt:lpstr>art. 1175 c.c.  dispone </vt:lpstr>
      <vt:lpstr>Responsabilità del sanitario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UNIVERSITÀ DEGLI STUDI “SAPIENZA” DI ROMA  FACOLTÀ DI FARMACIA E MEDICINA  DIPARTIMENTO DI SCIENZE ANATOMICHE, ISTOLOGICHE, MEDICO LEGALI E DELL’APPARATO LOCOMOTORE   Direttore Unità Operativa e di Ricerca di Medicina sociale/Medicina legale serafino.ricci@uniroma1.it   tel.  06 49912548</dc:title>
  <dc:creator>Asus</dc:creator>
  <cp:lastModifiedBy>felice damato</cp:lastModifiedBy>
  <cp:revision>98</cp:revision>
  <dcterms:created xsi:type="dcterms:W3CDTF">2019-09-13T12:16:00Z</dcterms:created>
  <dcterms:modified xsi:type="dcterms:W3CDTF">2020-03-25T10:45:24Z</dcterms:modified>
</cp:coreProperties>
</file>