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69" r:id="rId16"/>
    <p:sldId id="270" r:id="rId17"/>
    <p:sldId id="271" r:id="rId18"/>
    <p:sldId id="277" r:id="rId19"/>
    <p:sldId id="278" r:id="rId20"/>
    <p:sldId id="272" r:id="rId21"/>
    <p:sldId id="273" r:id="rId22"/>
    <p:sldId id="274" r:id="rId23"/>
    <p:sldId id="275" r:id="rId24"/>
  </p:sldIdLst>
  <p:sldSz cx="12192000" cy="6858000"/>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4B4A47-BA69-4AE9-ABDC-FB65D0400ABC}"/>
              </a:ext>
            </a:extLst>
          </p:cNvPr>
          <p:cNvSpPr>
            <a:spLocks noGrp="1" noChangeArrowheads="1"/>
          </p:cNvSpPr>
          <p:nvPr>
            <p:ph type="ctrTitle"/>
          </p:nvPr>
        </p:nvSpPr>
        <p:spPr>
          <a:xfrm>
            <a:off x="508000" y="381000"/>
            <a:ext cx="99568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lvl1pPr>
          </a:lstStyle>
          <a:p>
            <a:pPr lvl="0"/>
            <a:r>
              <a:rPr lang="it-IT" altLang="it-IT" noProof="0"/>
              <a:t>Fare clic per modificare lo stile del titolo dello schema</a:t>
            </a:r>
            <a:endParaRPr lang="en-US" altLang="it-IT" noProof="0"/>
          </a:p>
        </p:txBody>
      </p:sp>
      <p:sp>
        <p:nvSpPr>
          <p:cNvPr id="3075" name="Rectangle 3">
            <a:extLst>
              <a:ext uri="{FF2B5EF4-FFF2-40B4-BE49-F238E27FC236}">
                <a16:creationId xmlns:a16="http://schemas.microsoft.com/office/drawing/2014/main" id="{1F2E15D1-AD9A-435B-ACDF-D842D5A7BD98}"/>
              </a:ext>
            </a:extLst>
          </p:cNvPr>
          <p:cNvSpPr>
            <a:spLocks noGrp="1" noChangeArrowheads="1"/>
          </p:cNvSpPr>
          <p:nvPr>
            <p:ph type="subTitle" idx="1"/>
          </p:nvPr>
        </p:nvSpPr>
        <p:spPr>
          <a:xfrm>
            <a:off x="508000" y="1066800"/>
            <a:ext cx="99568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329752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D88F8-1D09-4ED4-B6E9-61410D91C61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1D65CAF-7030-49DF-BE7F-084CBD10C9D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4983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67C43CF-5FD4-41CA-9A83-0B6FD2593F8E}"/>
              </a:ext>
            </a:extLst>
          </p:cNvPr>
          <p:cNvSpPr>
            <a:spLocks noGrp="1"/>
          </p:cNvSpPr>
          <p:nvPr>
            <p:ph type="title" orient="vert"/>
          </p:nvPr>
        </p:nvSpPr>
        <p:spPr>
          <a:xfrm>
            <a:off x="9093200" y="274638"/>
            <a:ext cx="2895600" cy="5440362"/>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23EB98-B9FA-490D-A2EE-500EDD87F04F}"/>
              </a:ext>
            </a:extLst>
          </p:cNvPr>
          <p:cNvSpPr>
            <a:spLocks noGrp="1"/>
          </p:cNvSpPr>
          <p:nvPr>
            <p:ph type="body" orient="vert" idx="1"/>
          </p:nvPr>
        </p:nvSpPr>
        <p:spPr>
          <a:xfrm>
            <a:off x="406400" y="274638"/>
            <a:ext cx="8483600" cy="5440362"/>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5704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EF60B-DF7C-4113-B6E4-176CAC7FA71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B0F812-2267-477A-9FC3-8ED57D6BDB9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1406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42DC8-354E-4303-A75C-12DCDC41AE5D}"/>
              </a:ext>
            </a:extLst>
          </p:cNvPr>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5A79248-665D-430B-98A1-0DAABD39239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99326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B44D4-AF5F-4B2D-95FE-1421A603E5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F42830-E0EC-4A3E-AE2B-7A3692147CCC}"/>
              </a:ext>
            </a:extLst>
          </p:cNvPr>
          <p:cNvSpPr>
            <a:spLocks noGrp="1"/>
          </p:cNvSpPr>
          <p:nvPr>
            <p:ph sz="half" idx="1"/>
          </p:nvPr>
        </p:nvSpPr>
        <p:spPr>
          <a:xfrm>
            <a:off x="1295400" y="1524000"/>
            <a:ext cx="4775200" cy="4191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E98C47D-4AA7-43F0-AD85-63622AA3BB5C}"/>
              </a:ext>
            </a:extLst>
          </p:cNvPr>
          <p:cNvSpPr>
            <a:spLocks noGrp="1"/>
          </p:cNvSpPr>
          <p:nvPr>
            <p:ph sz="half" idx="2"/>
          </p:nvPr>
        </p:nvSpPr>
        <p:spPr>
          <a:xfrm>
            <a:off x="6273800" y="1524000"/>
            <a:ext cx="4775200" cy="4191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2477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3C90D-8D2B-4DBE-95B1-1AF58E040A41}"/>
              </a:ext>
            </a:extLst>
          </p:cNvPr>
          <p:cNvSpPr>
            <a:spLocks noGrp="1"/>
          </p:cNvSpPr>
          <p:nvPr>
            <p:ph type="title"/>
          </p:nvPr>
        </p:nvSpPr>
        <p:spPr>
          <a:xfrm>
            <a:off x="840317" y="365126"/>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F020DF-BA8A-400E-A258-AF383B58883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B84762C5-3F13-46F5-B80C-92FAEEFE6E3F}"/>
              </a:ext>
            </a:extLst>
          </p:cNvPr>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6C97469-A063-4D8C-BB4C-4CC5F979261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DE00A1A-4CB3-4C19-948C-E95D09282B65}"/>
              </a:ext>
            </a:extLst>
          </p:cNvPr>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7505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4995E0-2768-40E0-82D1-E8C608EF526F}"/>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62152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8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4083E-D980-41EE-B740-76BD9ED484AB}"/>
              </a:ext>
            </a:extLst>
          </p:cNvPr>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FAE2E2-C82B-4437-99A3-4C21D9D37A7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798D0CC-EA8C-47F8-A652-B49A3CF69A0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19172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4C100-3A0D-496C-AE31-536155A2EBC5}"/>
              </a:ext>
            </a:extLst>
          </p:cNvPr>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06CE99-B61B-46E3-A664-8C898FD2007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EAB54427-59FF-47A1-B65C-B0BAF0945B7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32160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F79BB3-3323-4B6C-A9EA-1B087F245764}"/>
              </a:ext>
            </a:extLst>
          </p:cNvPr>
          <p:cNvSpPr>
            <a:spLocks noGrp="1" noChangeArrowheads="1"/>
          </p:cNvSpPr>
          <p:nvPr>
            <p:ph type="title"/>
          </p:nvPr>
        </p:nvSpPr>
        <p:spPr bwMode="auto">
          <a:xfrm>
            <a:off x="406400" y="274638"/>
            <a:ext cx="11582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endParaRPr lang="en-US" altLang="it-IT"/>
          </a:p>
        </p:txBody>
      </p:sp>
      <p:sp>
        <p:nvSpPr>
          <p:cNvPr id="1027" name="Rectangle 3">
            <a:extLst>
              <a:ext uri="{FF2B5EF4-FFF2-40B4-BE49-F238E27FC236}">
                <a16:creationId xmlns:a16="http://schemas.microsoft.com/office/drawing/2014/main" id="{354F7C0A-C32B-42FB-980D-05CAE29DE6FE}"/>
              </a:ext>
            </a:extLst>
          </p:cNvPr>
          <p:cNvSpPr>
            <a:spLocks noGrp="1" noChangeArrowheads="1"/>
          </p:cNvSpPr>
          <p:nvPr>
            <p:ph type="body" idx="1"/>
          </p:nvPr>
        </p:nvSpPr>
        <p:spPr bwMode="auto">
          <a:xfrm>
            <a:off x="1295400" y="1524000"/>
            <a:ext cx="9753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Modifica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Tree>
    <p:extLst>
      <p:ext uri="{BB962C8B-B14F-4D97-AF65-F5344CB8AC3E}">
        <p14:creationId xmlns:p14="http://schemas.microsoft.com/office/powerpoint/2010/main" val="81328549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Internal</a:t>
            </a:r>
            <a:r>
              <a:rPr lang="it-IT" dirty="0"/>
              <a:t> (single) market</a:t>
            </a:r>
          </a:p>
        </p:txBody>
      </p:sp>
      <p:sp>
        <p:nvSpPr>
          <p:cNvPr id="3" name="Sottotitolo 2"/>
          <p:cNvSpPr>
            <a:spLocks noGrp="1"/>
          </p:cNvSpPr>
          <p:nvPr>
            <p:ph type="subTitle" idx="1"/>
          </p:nvPr>
        </p:nvSpPr>
        <p:spPr/>
        <p:txBody>
          <a:bodyPr>
            <a:normAutofit fontScale="70000" lnSpcReduction="20000"/>
          </a:bodyPr>
          <a:lstStyle/>
          <a:p>
            <a:r>
              <a:rPr lang="it-IT" sz="6600" dirty="0" err="1"/>
              <a:t>Goods</a:t>
            </a:r>
            <a:endParaRPr lang="it-IT" sz="6600" dirty="0"/>
          </a:p>
        </p:txBody>
      </p:sp>
    </p:spTree>
    <p:extLst>
      <p:ext uri="{BB962C8B-B14F-4D97-AF65-F5344CB8AC3E}">
        <p14:creationId xmlns:p14="http://schemas.microsoft.com/office/powerpoint/2010/main" val="25028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Mutual</a:t>
            </a:r>
            <a:r>
              <a:rPr lang="it-IT" dirty="0"/>
              <a:t> </a:t>
            </a:r>
            <a:r>
              <a:rPr lang="it-IT" dirty="0" err="1"/>
              <a:t>recognition</a:t>
            </a:r>
            <a:endParaRPr lang="it-IT" dirty="0"/>
          </a:p>
        </p:txBody>
      </p:sp>
      <p:sp>
        <p:nvSpPr>
          <p:cNvPr id="3" name="Segnaposto contenuto 2"/>
          <p:cNvSpPr>
            <a:spLocks noGrp="1"/>
          </p:cNvSpPr>
          <p:nvPr>
            <p:ph idx="1"/>
          </p:nvPr>
        </p:nvSpPr>
        <p:spPr/>
        <p:txBody>
          <a:bodyPr>
            <a:normAutofit fontScale="85000" lnSpcReduction="20000"/>
          </a:bodyPr>
          <a:lstStyle/>
          <a:p>
            <a:endParaRPr lang="it-IT" dirty="0"/>
          </a:p>
          <a:p>
            <a:r>
              <a:rPr lang="it-IT" dirty="0" err="1"/>
              <a:t>Member</a:t>
            </a:r>
            <a:r>
              <a:rPr lang="it-IT" dirty="0"/>
              <a:t> </a:t>
            </a:r>
            <a:r>
              <a:rPr lang="it-IT" dirty="0" err="1"/>
              <a:t>States</a:t>
            </a:r>
            <a:r>
              <a:rPr lang="it-IT" dirty="0"/>
              <a:t> must in </a:t>
            </a:r>
            <a:r>
              <a:rPr lang="it-IT" dirty="0" err="1"/>
              <a:t>principle</a:t>
            </a:r>
            <a:r>
              <a:rPr lang="it-IT" dirty="0"/>
              <a:t> </a:t>
            </a:r>
            <a:r>
              <a:rPr lang="it-IT" dirty="0" err="1"/>
              <a:t>mutually</a:t>
            </a:r>
            <a:r>
              <a:rPr lang="it-IT" dirty="0"/>
              <a:t> </a:t>
            </a:r>
            <a:r>
              <a:rPr lang="it-IT" dirty="0" err="1"/>
              <a:t>recognize</a:t>
            </a:r>
            <a:r>
              <a:rPr lang="it-IT" dirty="0"/>
              <a:t> </a:t>
            </a:r>
            <a:r>
              <a:rPr lang="it-IT" dirty="0" err="1"/>
              <a:t>each</a:t>
            </a:r>
            <a:r>
              <a:rPr lang="it-IT" dirty="0"/>
              <a:t> </a:t>
            </a:r>
            <a:r>
              <a:rPr lang="it-IT" dirty="0" err="1"/>
              <a:t>other’s</a:t>
            </a:r>
            <a:r>
              <a:rPr lang="it-IT" dirty="0"/>
              <a:t> </a:t>
            </a:r>
            <a:r>
              <a:rPr lang="it-IT" dirty="0" err="1"/>
              <a:t>product</a:t>
            </a:r>
            <a:r>
              <a:rPr lang="it-IT" dirty="0"/>
              <a:t> standard. </a:t>
            </a:r>
            <a:r>
              <a:rPr lang="it-IT" dirty="0" err="1"/>
              <a:t>This</a:t>
            </a:r>
            <a:r>
              <a:rPr lang="it-IT" dirty="0"/>
              <a:t> </a:t>
            </a:r>
            <a:r>
              <a:rPr lang="it-IT" dirty="0" err="1"/>
              <a:t>principle</a:t>
            </a:r>
            <a:r>
              <a:rPr lang="it-IT" dirty="0"/>
              <a:t> </a:t>
            </a:r>
            <a:r>
              <a:rPr lang="it-IT" dirty="0" err="1"/>
              <a:t>applies</a:t>
            </a:r>
            <a:r>
              <a:rPr lang="it-IT" dirty="0"/>
              <a:t> to </a:t>
            </a:r>
            <a:r>
              <a:rPr lang="it-IT" dirty="0" err="1"/>
              <a:t>all</a:t>
            </a:r>
            <a:r>
              <a:rPr lang="it-IT" dirty="0"/>
              <a:t> </a:t>
            </a:r>
            <a:r>
              <a:rPr lang="it-IT" dirty="0" err="1"/>
              <a:t>product</a:t>
            </a:r>
            <a:r>
              <a:rPr lang="it-IT" dirty="0"/>
              <a:t> </a:t>
            </a:r>
            <a:r>
              <a:rPr lang="it-IT" dirty="0" err="1"/>
              <a:t>requirements</a:t>
            </a:r>
            <a:r>
              <a:rPr lang="it-IT" dirty="0"/>
              <a:t>.</a:t>
            </a:r>
          </a:p>
          <a:p>
            <a:endParaRPr lang="it-IT" dirty="0"/>
          </a:p>
          <a:p>
            <a:r>
              <a:rPr lang="it-IT" dirty="0" err="1"/>
              <a:t>Keck</a:t>
            </a:r>
            <a:r>
              <a:rPr lang="it-IT" dirty="0"/>
              <a:t> case, 1993. the Court </a:t>
            </a:r>
            <a:r>
              <a:rPr lang="it-IT" dirty="0" err="1"/>
              <a:t>restricts</a:t>
            </a:r>
            <a:r>
              <a:rPr lang="it-IT" dirty="0"/>
              <a:t> the </a:t>
            </a:r>
            <a:r>
              <a:rPr lang="it-IT" dirty="0" err="1"/>
              <a:t>Dassonville</a:t>
            </a:r>
            <a:r>
              <a:rPr lang="it-IT" dirty="0"/>
              <a:t> formula to product </a:t>
            </a:r>
            <a:r>
              <a:rPr lang="it-IT" dirty="0" err="1"/>
              <a:t>requirements</a:t>
            </a:r>
            <a:r>
              <a:rPr lang="it-IT" dirty="0"/>
              <a:t> </a:t>
            </a:r>
            <a:r>
              <a:rPr lang="it-IT" dirty="0" err="1"/>
              <a:t>as</a:t>
            </a:r>
            <a:r>
              <a:rPr lang="it-IT" dirty="0"/>
              <a:t> in Cassis, </a:t>
            </a:r>
            <a:r>
              <a:rPr lang="it-IT" dirty="0" err="1"/>
              <a:t>excluding</a:t>
            </a:r>
            <a:r>
              <a:rPr lang="it-IT" dirty="0"/>
              <a:t> selling </a:t>
            </a:r>
            <a:r>
              <a:rPr lang="it-IT" dirty="0" err="1"/>
              <a:t>arrangements</a:t>
            </a:r>
            <a:r>
              <a:rPr lang="it-IT" dirty="0"/>
              <a:t> </a:t>
            </a:r>
            <a:r>
              <a:rPr lang="it-IT" dirty="0" err="1"/>
              <a:t>that</a:t>
            </a:r>
            <a:r>
              <a:rPr lang="it-IT" dirty="0"/>
              <a:t> </a:t>
            </a:r>
            <a:r>
              <a:rPr lang="it-IT" dirty="0" err="1"/>
              <a:t>apply</a:t>
            </a:r>
            <a:r>
              <a:rPr lang="it-IT" dirty="0"/>
              <a:t> to </a:t>
            </a:r>
            <a:r>
              <a:rPr lang="it-IT" dirty="0" err="1"/>
              <a:t>all</a:t>
            </a:r>
            <a:r>
              <a:rPr lang="it-IT" dirty="0"/>
              <a:t> traders and to </a:t>
            </a:r>
            <a:r>
              <a:rPr lang="it-IT" dirty="0" err="1"/>
              <a:t>all</a:t>
            </a:r>
            <a:r>
              <a:rPr lang="it-IT" dirty="0"/>
              <a:t> products, </a:t>
            </a:r>
            <a:r>
              <a:rPr lang="it-IT" dirty="0" err="1"/>
              <a:t>both</a:t>
            </a:r>
            <a:r>
              <a:rPr lang="it-IT" dirty="0"/>
              <a:t> </a:t>
            </a:r>
            <a:r>
              <a:rPr lang="it-IT" dirty="0" err="1"/>
              <a:t>domestic</a:t>
            </a:r>
            <a:r>
              <a:rPr lang="it-IT" dirty="0"/>
              <a:t> and </a:t>
            </a:r>
            <a:r>
              <a:rPr lang="it-IT" dirty="0" err="1"/>
              <a:t>imported</a:t>
            </a:r>
            <a:r>
              <a:rPr lang="it-IT" dirty="0"/>
              <a:t> (resale </a:t>
            </a:r>
            <a:r>
              <a:rPr lang="it-IT" dirty="0" err="1"/>
              <a:t>at</a:t>
            </a:r>
            <a:r>
              <a:rPr lang="it-IT" dirty="0"/>
              <a:t> a </a:t>
            </a:r>
            <a:r>
              <a:rPr lang="it-IT" dirty="0" err="1"/>
              <a:t>loss</a:t>
            </a:r>
            <a:r>
              <a:rPr lang="it-IT" dirty="0"/>
              <a:t> – dumping).</a:t>
            </a:r>
          </a:p>
          <a:p>
            <a:r>
              <a:rPr lang="it-IT" dirty="0" err="1"/>
              <a:t>Selling</a:t>
            </a:r>
            <a:r>
              <a:rPr lang="it-IT" dirty="0"/>
              <a:t> </a:t>
            </a:r>
            <a:r>
              <a:rPr lang="it-IT" dirty="0" err="1"/>
              <a:t>arrangements</a:t>
            </a:r>
            <a:r>
              <a:rPr lang="it-IT" dirty="0"/>
              <a:t> are </a:t>
            </a:r>
            <a:r>
              <a:rPr lang="it-IT" dirty="0" err="1"/>
              <a:t>prohibited</a:t>
            </a:r>
            <a:r>
              <a:rPr lang="it-IT" dirty="0"/>
              <a:t> </a:t>
            </a:r>
            <a:r>
              <a:rPr lang="it-IT" dirty="0" err="1"/>
              <a:t>only</a:t>
            </a:r>
            <a:r>
              <a:rPr lang="it-IT" dirty="0"/>
              <a:t> </a:t>
            </a:r>
            <a:r>
              <a:rPr lang="it-IT" dirty="0" err="1"/>
              <a:t>where</a:t>
            </a:r>
            <a:r>
              <a:rPr lang="it-IT" dirty="0"/>
              <a:t> </a:t>
            </a:r>
            <a:r>
              <a:rPr lang="it-IT" dirty="0" err="1"/>
              <a:t>they</a:t>
            </a:r>
            <a:r>
              <a:rPr lang="it-IT" dirty="0"/>
              <a:t> discriminate </a:t>
            </a:r>
            <a:r>
              <a:rPr lang="it-IT" dirty="0" err="1"/>
              <a:t>against</a:t>
            </a:r>
            <a:r>
              <a:rPr lang="it-IT" dirty="0"/>
              <a:t> the marketing of </a:t>
            </a:r>
            <a:r>
              <a:rPr lang="it-IT" dirty="0" err="1"/>
              <a:t>foreign</a:t>
            </a:r>
            <a:r>
              <a:rPr lang="it-IT" dirty="0"/>
              <a:t> </a:t>
            </a:r>
            <a:r>
              <a:rPr lang="it-IT" dirty="0" err="1"/>
              <a:t>goods</a:t>
            </a:r>
            <a:r>
              <a:rPr lang="it-IT" dirty="0"/>
              <a:t>.</a:t>
            </a:r>
          </a:p>
        </p:txBody>
      </p:sp>
    </p:spTree>
    <p:extLst>
      <p:ext uri="{BB962C8B-B14F-4D97-AF65-F5344CB8AC3E}">
        <p14:creationId xmlns:p14="http://schemas.microsoft.com/office/powerpoint/2010/main" val="294132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Measures</a:t>
            </a:r>
            <a:r>
              <a:rPr lang="it-IT" dirty="0"/>
              <a:t> </a:t>
            </a:r>
            <a:r>
              <a:rPr lang="it-IT" dirty="0" err="1"/>
              <a:t>that</a:t>
            </a:r>
            <a:r>
              <a:rPr lang="it-IT" dirty="0"/>
              <a:t> </a:t>
            </a:r>
            <a:r>
              <a:rPr lang="it-IT" dirty="0" err="1"/>
              <a:t>limit</a:t>
            </a:r>
            <a:r>
              <a:rPr lang="it-IT" dirty="0"/>
              <a:t> consumer use</a:t>
            </a:r>
          </a:p>
        </p:txBody>
      </p:sp>
      <p:sp>
        <p:nvSpPr>
          <p:cNvPr id="3" name="Segnaposto contenuto 2"/>
          <p:cNvSpPr>
            <a:spLocks noGrp="1"/>
          </p:cNvSpPr>
          <p:nvPr>
            <p:ph idx="1"/>
          </p:nvPr>
        </p:nvSpPr>
        <p:spPr/>
        <p:txBody>
          <a:bodyPr>
            <a:normAutofit lnSpcReduction="10000"/>
          </a:bodyPr>
          <a:lstStyle/>
          <a:p>
            <a:pPr marL="0" indent="0">
              <a:buNone/>
            </a:pPr>
            <a:endParaRPr lang="it-IT" dirty="0"/>
          </a:p>
          <a:p>
            <a:pPr marL="0" indent="0">
              <a:buNone/>
            </a:pPr>
            <a:r>
              <a:rPr lang="it-IT" dirty="0" err="1"/>
              <a:t>Italian</a:t>
            </a:r>
            <a:r>
              <a:rPr lang="it-IT" dirty="0"/>
              <a:t> Trailers, 2009. the </a:t>
            </a:r>
            <a:r>
              <a:rPr lang="it-IT" dirty="0" err="1"/>
              <a:t>prohibition</a:t>
            </a:r>
            <a:r>
              <a:rPr lang="it-IT" dirty="0"/>
              <a:t> of the use of </a:t>
            </a:r>
            <a:r>
              <a:rPr lang="it-IT" dirty="0" err="1"/>
              <a:t>motorbike</a:t>
            </a:r>
            <a:r>
              <a:rPr lang="it-IT" dirty="0"/>
              <a:t> trailers on </a:t>
            </a:r>
            <a:r>
              <a:rPr lang="it-IT" dirty="0" err="1"/>
              <a:t>Italian</a:t>
            </a:r>
            <a:r>
              <a:rPr lang="it-IT" dirty="0"/>
              <a:t> </a:t>
            </a:r>
            <a:r>
              <a:rPr lang="it-IT" dirty="0" err="1"/>
              <a:t>highways</a:t>
            </a:r>
            <a:r>
              <a:rPr lang="it-IT" dirty="0"/>
              <a:t> </a:t>
            </a:r>
            <a:r>
              <a:rPr lang="it-IT" dirty="0" err="1"/>
              <a:t>was</a:t>
            </a:r>
            <a:r>
              <a:rPr lang="it-IT" dirty="0"/>
              <a:t> </a:t>
            </a:r>
            <a:r>
              <a:rPr lang="it-IT" dirty="0" err="1"/>
              <a:t>considered</a:t>
            </a:r>
            <a:r>
              <a:rPr lang="it-IT" dirty="0"/>
              <a:t> a </a:t>
            </a:r>
            <a:r>
              <a:rPr lang="it-IT" dirty="0" err="1"/>
              <a:t>measure</a:t>
            </a:r>
            <a:r>
              <a:rPr lang="it-IT" dirty="0"/>
              <a:t> </a:t>
            </a:r>
            <a:r>
              <a:rPr lang="it-IT" dirty="0" err="1"/>
              <a:t>having</a:t>
            </a:r>
            <a:r>
              <a:rPr lang="it-IT" dirty="0"/>
              <a:t> </a:t>
            </a:r>
            <a:r>
              <a:rPr lang="it-IT" dirty="0" err="1"/>
              <a:t>equivalent</a:t>
            </a:r>
            <a:r>
              <a:rPr lang="it-IT" dirty="0"/>
              <a:t> </a:t>
            </a:r>
            <a:r>
              <a:rPr lang="it-IT" dirty="0" err="1"/>
              <a:t>effect</a:t>
            </a:r>
            <a:r>
              <a:rPr lang="it-IT" dirty="0"/>
              <a:t> to quantitative </a:t>
            </a:r>
            <a:r>
              <a:rPr lang="it-IT" dirty="0" err="1"/>
              <a:t>restrictions</a:t>
            </a:r>
            <a:r>
              <a:rPr lang="it-IT" dirty="0"/>
              <a:t>, to the </a:t>
            </a:r>
            <a:r>
              <a:rPr lang="it-IT" dirty="0" err="1"/>
              <a:t>extent</a:t>
            </a:r>
            <a:r>
              <a:rPr lang="it-IT" dirty="0"/>
              <a:t> </a:t>
            </a:r>
            <a:r>
              <a:rPr lang="it-IT" dirty="0" err="1"/>
              <a:t>that</a:t>
            </a:r>
            <a:r>
              <a:rPr lang="it-IT" dirty="0"/>
              <a:t> </a:t>
            </a:r>
            <a:r>
              <a:rPr lang="it-IT" dirty="0" err="1"/>
              <a:t>its</a:t>
            </a:r>
            <a:r>
              <a:rPr lang="it-IT" dirty="0"/>
              <a:t> </a:t>
            </a:r>
            <a:r>
              <a:rPr lang="it-IT" dirty="0" err="1"/>
              <a:t>effect</a:t>
            </a:r>
            <a:r>
              <a:rPr lang="it-IT" dirty="0"/>
              <a:t> </a:t>
            </a:r>
            <a:r>
              <a:rPr lang="it-IT" dirty="0" err="1"/>
              <a:t>is</a:t>
            </a:r>
            <a:r>
              <a:rPr lang="it-IT" dirty="0"/>
              <a:t> to </a:t>
            </a:r>
            <a:r>
              <a:rPr lang="it-IT" dirty="0" err="1"/>
              <a:t>hinder</a:t>
            </a:r>
            <a:r>
              <a:rPr lang="it-IT" dirty="0"/>
              <a:t> </a:t>
            </a:r>
            <a:r>
              <a:rPr lang="it-IT" dirty="0" err="1"/>
              <a:t>access</a:t>
            </a:r>
            <a:r>
              <a:rPr lang="it-IT" dirty="0"/>
              <a:t> to the </a:t>
            </a:r>
            <a:r>
              <a:rPr lang="it-IT" dirty="0" err="1"/>
              <a:t>Italian</a:t>
            </a:r>
            <a:r>
              <a:rPr lang="it-IT" dirty="0"/>
              <a:t> market for trailers </a:t>
            </a:r>
            <a:r>
              <a:rPr lang="it-IT" dirty="0" err="1"/>
              <a:t>that</a:t>
            </a:r>
            <a:r>
              <a:rPr lang="it-IT" dirty="0"/>
              <a:t> are </a:t>
            </a:r>
            <a:r>
              <a:rPr lang="it-IT" dirty="0" err="1"/>
              <a:t>specially</a:t>
            </a:r>
            <a:r>
              <a:rPr lang="it-IT" dirty="0"/>
              <a:t> </a:t>
            </a:r>
            <a:r>
              <a:rPr lang="it-IT" dirty="0" err="1"/>
              <a:t>designed</a:t>
            </a:r>
            <a:r>
              <a:rPr lang="it-IT" dirty="0"/>
              <a:t> for </a:t>
            </a:r>
            <a:r>
              <a:rPr lang="it-IT" dirty="0" err="1"/>
              <a:t>motorcycles</a:t>
            </a:r>
            <a:r>
              <a:rPr lang="it-IT" dirty="0"/>
              <a:t> and are </a:t>
            </a:r>
            <a:r>
              <a:rPr lang="it-IT" dirty="0" err="1"/>
              <a:t>lawfully</a:t>
            </a:r>
            <a:r>
              <a:rPr lang="it-IT" dirty="0"/>
              <a:t> </a:t>
            </a:r>
            <a:r>
              <a:rPr lang="it-IT" dirty="0" err="1"/>
              <a:t>produced</a:t>
            </a:r>
            <a:r>
              <a:rPr lang="it-IT" dirty="0"/>
              <a:t> and </a:t>
            </a:r>
            <a:r>
              <a:rPr lang="it-IT" dirty="0" err="1"/>
              <a:t>marketed</a:t>
            </a:r>
            <a:r>
              <a:rPr lang="it-IT" dirty="0"/>
              <a:t> in </a:t>
            </a:r>
            <a:r>
              <a:rPr lang="it-IT" dirty="0" err="1"/>
              <a:t>other</a:t>
            </a:r>
            <a:r>
              <a:rPr lang="it-IT" dirty="0"/>
              <a:t> </a:t>
            </a:r>
            <a:r>
              <a:rPr lang="it-IT" dirty="0" err="1"/>
              <a:t>Member</a:t>
            </a:r>
            <a:r>
              <a:rPr lang="it-IT" dirty="0"/>
              <a:t> </a:t>
            </a:r>
            <a:r>
              <a:rPr lang="it-IT" dirty="0" err="1"/>
              <a:t>States</a:t>
            </a:r>
            <a:r>
              <a:rPr lang="it-IT" dirty="0"/>
              <a:t>.</a:t>
            </a:r>
          </a:p>
        </p:txBody>
      </p:sp>
    </p:spTree>
    <p:extLst>
      <p:ext uri="{BB962C8B-B14F-4D97-AF65-F5344CB8AC3E}">
        <p14:creationId xmlns:p14="http://schemas.microsoft.com/office/powerpoint/2010/main" val="294132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95BFE-63C9-457C-8F32-7179BED61E52}"/>
              </a:ext>
            </a:extLst>
          </p:cNvPr>
          <p:cNvSpPr>
            <a:spLocks noGrp="1"/>
          </p:cNvSpPr>
          <p:nvPr>
            <p:ph type="title"/>
          </p:nvPr>
        </p:nvSpPr>
        <p:spPr/>
        <p:txBody>
          <a:bodyPr/>
          <a:lstStyle/>
          <a:p>
            <a:r>
              <a:rPr lang="it-IT" dirty="0" err="1"/>
              <a:t>Jurisprudential</a:t>
            </a:r>
            <a:r>
              <a:rPr lang="it-IT" dirty="0"/>
              <a:t> </a:t>
            </a:r>
            <a:r>
              <a:rPr lang="it-IT" dirty="0" err="1"/>
              <a:t>lines</a:t>
            </a:r>
            <a:r>
              <a:rPr lang="it-IT" dirty="0"/>
              <a:t> on Article 34</a:t>
            </a:r>
          </a:p>
        </p:txBody>
      </p:sp>
      <p:pic>
        <p:nvPicPr>
          <p:cNvPr id="5" name="Segnaposto contenuto 4">
            <a:extLst>
              <a:ext uri="{FF2B5EF4-FFF2-40B4-BE49-F238E27FC236}">
                <a16:creationId xmlns:a16="http://schemas.microsoft.com/office/drawing/2014/main" id="{DADACE0E-9A0F-416A-A2C3-3510C74589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3317" y="1524000"/>
            <a:ext cx="8435083" cy="5059362"/>
          </a:xfrm>
        </p:spPr>
      </p:pic>
    </p:spTree>
    <p:extLst>
      <p:ext uri="{BB962C8B-B14F-4D97-AF65-F5344CB8AC3E}">
        <p14:creationId xmlns:p14="http://schemas.microsoft.com/office/powerpoint/2010/main" val="197902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Quantitative </a:t>
            </a:r>
            <a:r>
              <a:rPr lang="it-IT" dirty="0" err="1"/>
              <a:t>restrictions</a:t>
            </a:r>
            <a:r>
              <a:rPr lang="it-IT" dirty="0"/>
              <a:t> on </a:t>
            </a:r>
            <a:r>
              <a:rPr lang="it-IT" dirty="0" err="1"/>
              <a:t>exports</a:t>
            </a:r>
            <a:r>
              <a:rPr lang="it-IT" dirty="0"/>
              <a:t> – art. 35 TFUE</a:t>
            </a:r>
          </a:p>
        </p:txBody>
      </p:sp>
      <p:sp>
        <p:nvSpPr>
          <p:cNvPr id="3" name="Segnaposto contenuto 2"/>
          <p:cNvSpPr>
            <a:spLocks noGrp="1"/>
          </p:cNvSpPr>
          <p:nvPr>
            <p:ph idx="1"/>
          </p:nvPr>
        </p:nvSpPr>
        <p:spPr/>
        <p:txBody>
          <a:bodyPr/>
          <a:lstStyle/>
          <a:p>
            <a:r>
              <a:rPr lang="it-IT" b="1" dirty="0"/>
              <a:t>«Quantitative </a:t>
            </a:r>
            <a:r>
              <a:rPr lang="it-IT" b="1" dirty="0" err="1"/>
              <a:t>restrictions</a:t>
            </a:r>
            <a:r>
              <a:rPr lang="it-IT" b="1" dirty="0"/>
              <a:t> on </a:t>
            </a:r>
            <a:r>
              <a:rPr lang="it-IT" b="1" dirty="0" err="1"/>
              <a:t>exports</a:t>
            </a:r>
            <a:r>
              <a:rPr lang="it-IT" b="1" dirty="0"/>
              <a:t>, and </a:t>
            </a:r>
            <a:r>
              <a:rPr lang="it-IT" b="1" dirty="0" err="1"/>
              <a:t>all</a:t>
            </a:r>
            <a:r>
              <a:rPr lang="it-IT" b="1" dirty="0"/>
              <a:t> </a:t>
            </a:r>
            <a:r>
              <a:rPr lang="it-IT" b="1" dirty="0" err="1"/>
              <a:t>measures</a:t>
            </a:r>
            <a:r>
              <a:rPr lang="it-IT" b="1" dirty="0"/>
              <a:t> </a:t>
            </a:r>
            <a:r>
              <a:rPr lang="it-IT" b="1" dirty="0" err="1"/>
              <a:t>having</a:t>
            </a:r>
            <a:r>
              <a:rPr lang="it-IT" b="1" dirty="0"/>
              <a:t> </a:t>
            </a:r>
            <a:r>
              <a:rPr lang="it-IT" b="1" dirty="0" err="1"/>
              <a:t>equivalent</a:t>
            </a:r>
            <a:r>
              <a:rPr lang="it-IT" b="1" dirty="0"/>
              <a:t> </a:t>
            </a:r>
            <a:r>
              <a:rPr lang="it-IT" b="1" dirty="0" err="1"/>
              <a:t>effect</a:t>
            </a:r>
            <a:r>
              <a:rPr lang="it-IT" b="1" dirty="0"/>
              <a:t>, </a:t>
            </a:r>
            <a:r>
              <a:rPr lang="it-IT" b="1" dirty="0" err="1"/>
              <a:t>shall</a:t>
            </a:r>
            <a:r>
              <a:rPr lang="it-IT" b="1" dirty="0"/>
              <a:t> be </a:t>
            </a:r>
            <a:r>
              <a:rPr lang="it-IT" b="1" dirty="0" err="1"/>
              <a:t>prohibited</a:t>
            </a:r>
            <a:r>
              <a:rPr lang="it-IT" b="1" dirty="0"/>
              <a:t> </a:t>
            </a:r>
            <a:r>
              <a:rPr lang="it-IT" b="1" dirty="0" err="1"/>
              <a:t>between</a:t>
            </a:r>
            <a:r>
              <a:rPr lang="it-IT" b="1" dirty="0"/>
              <a:t> </a:t>
            </a:r>
            <a:r>
              <a:rPr lang="it-IT" b="1" dirty="0" err="1"/>
              <a:t>Member</a:t>
            </a:r>
            <a:r>
              <a:rPr lang="it-IT" b="1" dirty="0"/>
              <a:t> </a:t>
            </a:r>
            <a:r>
              <a:rPr lang="it-IT" b="1" dirty="0" err="1"/>
              <a:t>States</a:t>
            </a:r>
            <a:r>
              <a:rPr lang="it-IT" b="1" dirty="0"/>
              <a:t>».</a:t>
            </a:r>
          </a:p>
          <a:p>
            <a:endParaRPr lang="it-IT" dirty="0"/>
          </a:p>
          <a:p>
            <a:r>
              <a:rPr lang="it-IT" dirty="0" err="1"/>
              <a:t>Only</a:t>
            </a:r>
            <a:r>
              <a:rPr lang="it-IT" dirty="0"/>
              <a:t> measures </a:t>
            </a:r>
            <a:r>
              <a:rPr lang="it-IT" dirty="0" err="1"/>
              <a:t>that</a:t>
            </a:r>
            <a:r>
              <a:rPr lang="it-IT" dirty="0"/>
              <a:t> </a:t>
            </a:r>
            <a:r>
              <a:rPr lang="it-IT" dirty="0" err="1"/>
              <a:t>specifically</a:t>
            </a:r>
            <a:r>
              <a:rPr lang="it-IT" dirty="0"/>
              <a:t> discriminate </a:t>
            </a:r>
            <a:r>
              <a:rPr lang="it-IT" dirty="0" err="1"/>
              <a:t>against</a:t>
            </a:r>
            <a:r>
              <a:rPr lang="it-IT" dirty="0"/>
              <a:t> </a:t>
            </a:r>
            <a:r>
              <a:rPr lang="it-IT" dirty="0" err="1"/>
              <a:t>exports</a:t>
            </a:r>
            <a:r>
              <a:rPr lang="it-IT" dirty="0"/>
              <a:t> are </a:t>
            </a:r>
            <a:r>
              <a:rPr lang="it-IT" dirty="0" err="1"/>
              <a:t>considered</a:t>
            </a:r>
            <a:r>
              <a:rPr lang="it-IT" dirty="0"/>
              <a:t> </a:t>
            </a:r>
            <a:r>
              <a:rPr lang="it-IT" dirty="0" err="1"/>
              <a:t>unlawful</a:t>
            </a:r>
            <a:r>
              <a:rPr lang="it-IT" dirty="0"/>
              <a:t> (</a:t>
            </a:r>
            <a:r>
              <a:rPr lang="it-IT" dirty="0" err="1"/>
              <a:t>Groenveld</a:t>
            </a:r>
            <a:r>
              <a:rPr lang="it-IT" dirty="0"/>
              <a:t>, 1979, </a:t>
            </a:r>
            <a:r>
              <a:rPr lang="it-IT" dirty="0" err="1"/>
              <a:t>horsemeat</a:t>
            </a:r>
            <a:r>
              <a:rPr lang="it-IT" dirty="0"/>
              <a:t> </a:t>
            </a:r>
            <a:r>
              <a:rPr lang="it-IT" dirty="0" err="1"/>
              <a:t>sausages</a:t>
            </a:r>
            <a:r>
              <a:rPr lang="it-IT" dirty="0"/>
              <a:t>), </a:t>
            </a:r>
            <a:r>
              <a:rPr lang="it-IT" dirty="0" err="1"/>
              <a:t>even</a:t>
            </a:r>
            <a:r>
              <a:rPr lang="it-IT" dirty="0"/>
              <a:t> </a:t>
            </a:r>
            <a:r>
              <a:rPr lang="it-IT" dirty="0" err="1"/>
              <a:t>if</a:t>
            </a:r>
            <a:r>
              <a:rPr lang="it-IT" dirty="0"/>
              <a:t> the </a:t>
            </a:r>
            <a:r>
              <a:rPr lang="it-IT" dirty="0" err="1"/>
              <a:t>discrimination</a:t>
            </a:r>
            <a:r>
              <a:rPr lang="it-IT" dirty="0"/>
              <a:t> </a:t>
            </a:r>
            <a:r>
              <a:rPr lang="it-IT" dirty="0" err="1"/>
              <a:t>is</a:t>
            </a:r>
            <a:r>
              <a:rPr lang="it-IT" dirty="0"/>
              <a:t> </a:t>
            </a:r>
            <a:r>
              <a:rPr lang="it-IT" dirty="0" err="1"/>
              <a:t>indirect</a:t>
            </a:r>
            <a:r>
              <a:rPr lang="it-IT" dirty="0"/>
              <a:t> (</a:t>
            </a:r>
            <a:r>
              <a:rPr lang="it-IT" dirty="0" err="1"/>
              <a:t>Gysbrechts</a:t>
            </a:r>
            <a:r>
              <a:rPr lang="it-IT" dirty="0"/>
              <a:t>, 2008, </a:t>
            </a:r>
            <a:r>
              <a:rPr lang="it-IT" dirty="0" err="1"/>
              <a:t>limitations</a:t>
            </a:r>
            <a:r>
              <a:rPr lang="it-IT" dirty="0"/>
              <a:t> on </a:t>
            </a:r>
            <a:r>
              <a:rPr lang="it-IT" dirty="0" err="1"/>
              <a:t>distance</a:t>
            </a:r>
            <a:r>
              <a:rPr lang="it-IT" dirty="0"/>
              <a:t>-selling </a:t>
            </a:r>
            <a:r>
              <a:rPr lang="it-IT" dirty="0" err="1"/>
              <a:t>contracts</a:t>
            </a:r>
            <a:r>
              <a:rPr lang="it-IT" dirty="0"/>
              <a:t>).</a:t>
            </a:r>
          </a:p>
        </p:txBody>
      </p:sp>
    </p:spTree>
    <p:extLst>
      <p:ext uri="{BB962C8B-B14F-4D97-AF65-F5344CB8AC3E}">
        <p14:creationId xmlns:p14="http://schemas.microsoft.com/office/powerpoint/2010/main" val="412197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Justifying</a:t>
            </a:r>
            <a:r>
              <a:rPr lang="it-IT" dirty="0"/>
              <a:t> </a:t>
            </a:r>
            <a:r>
              <a:rPr lang="it-IT" dirty="0" err="1"/>
              <a:t>regulatory</a:t>
            </a:r>
            <a:r>
              <a:rPr lang="it-IT" dirty="0"/>
              <a:t> </a:t>
            </a:r>
            <a:r>
              <a:rPr lang="it-IT" dirty="0" err="1"/>
              <a:t>barriers</a:t>
            </a:r>
            <a:r>
              <a:rPr lang="it-IT" dirty="0"/>
              <a:t> – art. 36 TFEU</a:t>
            </a:r>
            <a:br>
              <a:rPr lang="it-IT" dirty="0"/>
            </a:br>
            <a:r>
              <a:rPr lang="it-IT" dirty="0" err="1"/>
              <a:t>legitimate</a:t>
            </a:r>
            <a:r>
              <a:rPr lang="it-IT" dirty="0"/>
              <a:t> regulatory </a:t>
            </a:r>
            <a:r>
              <a:rPr lang="it-IT" dirty="0" err="1"/>
              <a:t>interests</a:t>
            </a:r>
            <a:endParaRPr lang="it-IT" dirty="0"/>
          </a:p>
        </p:txBody>
      </p:sp>
      <p:sp>
        <p:nvSpPr>
          <p:cNvPr id="3" name="Segnaposto contenuto 2"/>
          <p:cNvSpPr>
            <a:spLocks noGrp="1"/>
          </p:cNvSpPr>
          <p:nvPr>
            <p:ph idx="1"/>
          </p:nvPr>
        </p:nvSpPr>
        <p:spPr/>
        <p:txBody>
          <a:bodyPr/>
          <a:lstStyle/>
          <a:p>
            <a:r>
              <a:rPr lang="it-IT" b="1" dirty="0"/>
              <a:t>Public </a:t>
            </a:r>
            <a:r>
              <a:rPr lang="it-IT" b="1" dirty="0" err="1"/>
              <a:t>morality</a:t>
            </a:r>
            <a:r>
              <a:rPr lang="it-IT" b="1" dirty="0"/>
              <a:t>, public policy or public security, the </a:t>
            </a:r>
            <a:r>
              <a:rPr lang="it-IT" b="1" dirty="0" err="1"/>
              <a:t>protection</a:t>
            </a:r>
            <a:r>
              <a:rPr lang="it-IT" b="1" dirty="0"/>
              <a:t> of </a:t>
            </a:r>
            <a:r>
              <a:rPr lang="it-IT" b="1" dirty="0" err="1"/>
              <a:t>health</a:t>
            </a:r>
            <a:r>
              <a:rPr lang="it-IT" b="1" dirty="0"/>
              <a:t> and life of </a:t>
            </a:r>
            <a:r>
              <a:rPr lang="it-IT" b="1" dirty="0" err="1"/>
              <a:t>humans</a:t>
            </a:r>
            <a:r>
              <a:rPr lang="it-IT" b="1" dirty="0"/>
              <a:t>, </a:t>
            </a:r>
            <a:r>
              <a:rPr lang="it-IT" b="1" dirty="0" err="1"/>
              <a:t>animals</a:t>
            </a:r>
            <a:r>
              <a:rPr lang="it-IT" b="1" dirty="0"/>
              <a:t> and </a:t>
            </a:r>
            <a:r>
              <a:rPr lang="it-IT" b="1" dirty="0" err="1"/>
              <a:t>plants</a:t>
            </a:r>
            <a:r>
              <a:rPr lang="it-IT" b="1" dirty="0"/>
              <a:t>, the </a:t>
            </a:r>
            <a:r>
              <a:rPr lang="it-IT" b="1" dirty="0" err="1"/>
              <a:t>protection</a:t>
            </a:r>
            <a:r>
              <a:rPr lang="it-IT" b="1" dirty="0"/>
              <a:t> of </a:t>
            </a:r>
            <a:r>
              <a:rPr lang="it-IT" b="1" dirty="0" err="1"/>
              <a:t>national</a:t>
            </a:r>
            <a:r>
              <a:rPr lang="it-IT" b="1" dirty="0"/>
              <a:t> </a:t>
            </a:r>
            <a:r>
              <a:rPr lang="it-IT" b="1" dirty="0" err="1"/>
              <a:t>treasures</a:t>
            </a:r>
            <a:r>
              <a:rPr lang="it-IT" b="1" dirty="0"/>
              <a:t> </a:t>
            </a:r>
            <a:r>
              <a:rPr lang="it-IT" b="1" dirty="0" err="1"/>
              <a:t>possessing</a:t>
            </a:r>
            <a:r>
              <a:rPr lang="it-IT" b="1" dirty="0"/>
              <a:t> </a:t>
            </a:r>
            <a:r>
              <a:rPr lang="it-IT" b="1" dirty="0" err="1"/>
              <a:t>artistic</a:t>
            </a:r>
            <a:r>
              <a:rPr lang="it-IT" b="1" dirty="0"/>
              <a:t>, </a:t>
            </a:r>
            <a:r>
              <a:rPr lang="it-IT" b="1" dirty="0" err="1"/>
              <a:t>historic</a:t>
            </a:r>
            <a:r>
              <a:rPr lang="it-IT" b="1" dirty="0"/>
              <a:t> or </a:t>
            </a:r>
            <a:r>
              <a:rPr lang="it-IT" b="1" dirty="0" err="1"/>
              <a:t>archaeological</a:t>
            </a:r>
            <a:r>
              <a:rPr lang="it-IT" b="1" dirty="0"/>
              <a:t> </a:t>
            </a:r>
            <a:r>
              <a:rPr lang="it-IT" b="1" dirty="0" err="1"/>
              <a:t>value</a:t>
            </a:r>
            <a:r>
              <a:rPr lang="it-IT" b="1" dirty="0"/>
              <a:t>, the </a:t>
            </a:r>
            <a:r>
              <a:rPr lang="it-IT" b="1" dirty="0" err="1"/>
              <a:t>protection</a:t>
            </a:r>
            <a:r>
              <a:rPr lang="it-IT" b="1" dirty="0"/>
              <a:t> of industrial and commercial </a:t>
            </a:r>
            <a:r>
              <a:rPr lang="it-IT" b="1" dirty="0" err="1"/>
              <a:t>property</a:t>
            </a:r>
            <a:r>
              <a:rPr lang="it-IT" b="1" dirty="0"/>
              <a:t>.</a:t>
            </a:r>
          </a:p>
          <a:p>
            <a:r>
              <a:rPr lang="it-IT" dirty="0" err="1"/>
              <a:t>Exhaustive</a:t>
            </a:r>
            <a:r>
              <a:rPr lang="it-IT" dirty="0"/>
              <a:t> list.</a:t>
            </a:r>
          </a:p>
          <a:p>
            <a:r>
              <a:rPr lang="it-IT" dirty="0" err="1"/>
              <a:t>It</a:t>
            </a:r>
            <a:r>
              <a:rPr lang="it-IT" dirty="0"/>
              <a:t> must be </a:t>
            </a:r>
            <a:r>
              <a:rPr lang="it-IT" dirty="0" err="1"/>
              <a:t>interpreted</a:t>
            </a:r>
            <a:r>
              <a:rPr lang="it-IT" dirty="0"/>
              <a:t> </a:t>
            </a:r>
            <a:r>
              <a:rPr lang="it-IT" dirty="0" err="1"/>
              <a:t>strictly</a:t>
            </a:r>
            <a:r>
              <a:rPr lang="it-IT" dirty="0"/>
              <a:t> </a:t>
            </a:r>
            <a:r>
              <a:rPr lang="it-IT" dirty="0" err="1"/>
              <a:t>because</a:t>
            </a:r>
            <a:r>
              <a:rPr lang="it-IT" dirty="0"/>
              <a:t> in </a:t>
            </a:r>
            <a:r>
              <a:rPr lang="it-IT" dirty="0" err="1"/>
              <a:t>constitutes</a:t>
            </a:r>
            <a:r>
              <a:rPr lang="it-IT" dirty="0"/>
              <a:t> a </a:t>
            </a:r>
            <a:r>
              <a:rPr lang="it-IT" dirty="0" err="1"/>
              <a:t>derogation</a:t>
            </a:r>
            <a:r>
              <a:rPr lang="it-IT" dirty="0"/>
              <a:t> from the </a:t>
            </a:r>
            <a:r>
              <a:rPr lang="it-IT" dirty="0" err="1"/>
              <a:t>basic</a:t>
            </a:r>
            <a:r>
              <a:rPr lang="it-IT" dirty="0"/>
              <a:t> </a:t>
            </a:r>
            <a:r>
              <a:rPr lang="it-IT" dirty="0" err="1"/>
              <a:t>rule</a:t>
            </a:r>
            <a:r>
              <a:rPr lang="it-IT" dirty="0"/>
              <a:t> of </a:t>
            </a:r>
            <a:r>
              <a:rPr lang="it-IT" dirty="0" err="1"/>
              <a:t>elimination</a:t>
            </a:r>
            <a:r>
              <a:rPr lang="it-IT" dirty="0"/>
              <a:t> of </a:t>
            </a:r>
            <a:r>
              <a:rPr lang="it-IT" dirty="0" err="1"/>
              <a:t>all</a:t>
            </a:r>
            <a:r>
              <a:rPr lang="it-IT" dirty="0"/>
              <a:t> </a:t>
            </a:r>
            <a:r>
              <a:rPr lang="it-IT" dirty="0" err="1"/>
              <a:t>obstacles</a:t>
            </a:r>
            <a:r>
              <a:rPr lang="it-IT" dirty="0"/>
              <a:t> to </a:t>
            </a:r>
            <a:r>
              <a:rPr lang="it-IT" dirty="0" err="1"/>
              <a:t>trade</a:t>
            </a:r>
            <a:r>
              <a:rPr lang="it-IT" dirty="0"/>
              <a:t>.</a:t>
            </a:r>
          </a:p>
        </p:txBody>
      </p:sp>
    </p:spTree>
    <p:extLst>
      <p:ext uri="{BB962C8B-B14F-4D97-AF65-F5344CB8AC3E}">
        <p14:creationId xmlns:p14="http://schemas.microsoft.com/office/powerpoint/2010/main" val="412318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Implied</a:t>
            </a:r>
            <a:r>
              <a:rPr lang="it-IT" dirty="0"/>
              <a:t> </a:t>
            </a:r>
            <a:r>
              <a:rPr lang="it-IT" dirty="0" err="1"/>
              <a:t>justifications</a:t>
            </a:r>
            <a:r>
              <a:rPr lang="it-IT" dirty="0"/>
              <a:t>: </a:t>
            </a:r>
            <a:r>
              <a:rPr lang="it-IT" dirty="0" err="1"/>
              <a:t>mandatory</a:t>
            </a:r>
            <a:r>
              <a:rPr lang="it-IT" dirty="0"/>
              <a:t> </a:t>
            </a:r>
            <a:r>
              <a:rPr lang="it-IT" dirty="0" err="1"/>
              <a:t>requirements</a:t>
            </a:r>
            <a:endParaRPr lang="it-IT" dirty="0"/>
          </a:p>
        </p:txBody>
      </p:sp>
      <p:sp>
        <p:nvSpPr>
          <p:cNvPr id="3" name="Segnaposto contenuto 2"/>
          <p:cNvSpPr>
            <a:spLocks noGrp="1"/>
          </p:cNvSpPr>
          <p:nvPr>
            <p:ph idx="1"/>
          </p:nvPr>
        </p:nvSpPr>
        <p:spPr/>
        <p:txBody>
          <a:bodyPr/>
          <a:lstStyle/>
          <a:p>
            <a:endParaRPr lang="it-IT" dirty="0"/>
          </a:p>
          <a:p>
            <a:r>
              <a:rPr lang="it-IT" dirty="0" err="1"/>
              <a:t>Cassis</a:t>
            </a:r>
            <a:r>
              <a:rPr lang="it-IT" dirty="0"/>
              <a:t> de </a:t>
            </a:r>
            <a:r>
              <a:rPr lang="it-IT" dirty="0" err="1"/>
              <a:t>Dijon</a:t>
            </a:r>
            <a:r>
              <a:rPr lang="it-IT" dirty="0"/>
              <a:t>: </a:t>
            </a:r>
            <a:r>
              <a:rPr lang="it-IT" dirty="0" err="1"/>
              <a:t>effectiveness</a:t>
            </a:r>
            <a:r>
              <a:rPr lang="it-IT" dirty="0"/>
              <a:t> of fiscal </a:t>
            </a:r>
            <a:r>
              <a:rPr lang="it-IT" dirty="0" err="1"/>
              <a:t>supervision</a:t>
            </a:r>
            <a:r>
              <a:rPr lang="it-IT" dirty="0"/>
              <a:t>, </a:t>
            </a:r>
            <a:r>
              <a:rPr lang="it-IT" dirty="0" err="1"/>
              <a:t>protection</a:t>
            </a:r>
            <a:r>
              <a:rPr lang="it-IT" dirty="0"/>
              <a:t> of public </a:t>
            </a:r>
            <a:r>
              <a:rPr lang="it-IT" dirty="0" err="1"/>
              <a:t>health</a:t>
            </a:r>
            <a:r>
              <a:rPr lang="it-IT" dirty="0"/>
              <a:t>, </a:t>
            </a:r>
            <a:r>
              <a:rPr lang="it-IT" dirty="0" err="1"/>
              <a:t>fairness</a:t>
            </a:r>
            <a:r>
              <a:rPr lang="it-IT" dirty="0"/>
              <a:t> of commercial </a:t>
            </a:r>
            <a:r>
              <a:rPr lang="it-IT" dirty="0" err="1"/>
              <a:t>transactions</a:t>
            </a:r>
            <a:r>
              <a:rPr lang="it-IT" dirty="0"/>
              <a:t>, </a:t>
            </a:r>
            <a:r>
              <a:rPr lang="it-IT" dirty="0" err="1"/>
              <a:t>defence</a:t>
            </a:r>
            <a:r>
              <a:rPr lang="it-IT" dirty="0"/>
              <a:t> of the consumer. </a:t>
            </a:r>
            <a:r>
              <a:rPr lang="it-IT" dirty="0" err="1"/>
              <a:t>These</a:t>
            </a:r>
            <a:r>
              <a:rPr lang="it-IT" dirty="0"/>
              <a:t> </a:t>
            </a:r>
            <a:r>
              <a:rPr lang="it-IT" dirty="0" err="1"/>
              <a:t>justifications</a:t>
            </a:r>
            <a:r>
              <a:rPr lang="it-IT" dirty="0"/>
              <a:t> can </a:t>
            </a:r>
            <a:r>
              <a:rPr lang="it-IT" dirty="0" err="1"/>
              <a:t>only</a:t>
            </a:r>
            <a:r>
              <a:rPr lang="it-IT" dirty="0"/>
              <a:t> be </a:t>
            </a:r>
            <a:r>
              <a:rPr lang="it-IT" dirty="0" err="1"/>
              <a:t>applied</a:t>
            </a:r>
            <a:r>
              <a:rPr lang="it-IT" dirty="0"/>
              <a:t> to </a:t>
            </a:r>
            <a:r>
              <a:rPr lang="it-IT" dirty="0" err="1"/>
              <a:t>measures</a:t>
            </a:r>
            <a:r>
              <a:rPr lang="it-IT" dirty="0"/>
              <a:t> </a:t>
            </a:r>
            <a:r>
              <a:rPr lang="it-IT" dirty="0" err="1"/>
              <a:t>that</a:t>
            </a:r>
            <a:r>
              <a:rPr lang="it-IT" dirty="0"/>
              <a:t> </a:t>
            </a:r>
            <a:r>
              <a:rPr lang="it-IT" dirty="0" err="1"/>
              <a:t>apply</a:t>
            </a:r>
            <a:r>
              <a:rPr lang="it-IT" dirty="0"/>
              <a:t> </a:t>
            </a:r>
            <a:r>
              <a:rPr lang="it-IT" dirty="0" err="1"/>
              <a:t>without</a:t>
            </a:r>
            <a:r>
              <a:rPr lang="it-IT" dirty="0"/>
              <a:t> </a:t>
            </a:r>
            <a:r>
              <a:rPr lang="it-IT" dirty="0" err="1"/>
              <a:t>discrimination</a:t>
            </a:r>
            <a:r>
              <a:rPr lang="it-IT" dirty="0"/>
              <a:t> to </a:t>
            </a:r>
            <a:r>
              <a:rPr lang="it-IT" dirty="0" err="1"/>
              <a:t>both</a:t>
            </a:r>
            <a:r>
              <a:rPr lang="it-IT" dirty="0"/>
              <a:t> </a:t>
            </a:r>
            <a:r>
              <a:rPr lang="it-IT" dirty="0" err="1"/>
              <a:t>domestic</a:t>
            </a:r>
            <a:r>
              <a:rPr lang="it-IT" dirty="0"/>
              <a:t> and </a:t>
            </a:r>
            <a:r>
              <a:rPr lang="it-IT" dirty="0" err="1"/>
              <a:t>imported</a:t>
            </a:r>
            <a:r>
              <a:rPr lang="it-IT" dirty="0"/>
              <a:t> </a:t>
            </a:r>
            <a:r>
              <a:rPr lang="it-IT" dirty="0" err="1"/>
              <a:t>products</a:t>
            </a:r>
            <a:r>
              <a:rPr lang="it-IT" dirty="0"/>
              <a:t>.</a:t>
            </a:r>
          </a:p>
        </p:txBody>
      </p:sp>
    </p:spTree>
    <p:extLst>
      <p:ext uri="{BB962C8B-B14F-4D97-AF65-F5344CB8AC3E}">
        <p14:creationId xmlns:p14="http://schemas.microsoft.com/office/powerpoint/2010/main" val="161008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Proportionality</a:t>
            </a:r>
            <a:r>
              <a:rPr lang="it-IT" dirty="0"/>
              <a:t> </a:t>
            </a:r>
          </a:p>
        </p:txBody>
      </p:sp>
      <p:sp>
        <p:nvSpPr>
          <p:cNvPr id="3" name="Segnaposto contenuto 2"/>
          <p:cNvSpPr>
            <a:spLocks noGrp="1"/>
          </p:cNvSpPr>
          <p:nvPr>
            <p:ph idx="1"/>
          </p:nvPr>
        </p:nvSpPr>
        <p:spPr/>
        <p:txBody>
          <a:bodyPr>
            <a:normAutofit fontScale="85000" lnSpcReduction="20000"/>
          </a:bodyPr>
          <a:lstStyle/>
          <a:p>
            <a:endParaRPr lang="it-IT" dirty="0"/>
          </a:p>
          <a:p>
            <a:r>
              <a:rPr lang="it-IT" dirty="0" err="1"/>
              <a:t>All</a:t>
            </a:r>
            <a:r>
              <a:rPr lang="it-IT" dirty="0"/>
              <a:t> </a:t>
            </a:r>
            <a:r>
              <a:rPr lang="it-IT" dirty="0" err="1"/>
              <a:t>restrictions</a:t>
            </a:r>
            <a:r>
              <a:rPr lang="it-IT" dirty="0"/>
              <a:t> to </a:t>
            </a:r>
            <a:r>
              <a:rPr lang="it-IT" dirty="0" err="1"/>
              <a:t>trade</a:t>
            </a:r>
            <a:r>
              <a:rPr lang="it-IT" dirty="0"/>
              <a:t>, </a:t>
            </a:r>
            <a:r>
              <a:rPr lang="it-IT" dirty="0" err="1"/>
              <a:t>even</a:t>
            </a:r>
            <a:r>
              <a:rPr lang="it-IT" dirty="0"/>
              <a:t> </a:t>
            </a:r>
            <a:r>
              <a:rPr lang="it-IT" dirty="0" err="1"/>
              <a:t>if</a:t>
            </a:r>
            <a:r>
              <a:rPr lang="it-IT" dirty="0"/>
              <a:t> </a:t>
            </a:r>
            <a:r>
              <a:rPr lang="it-IT" dirty="0" err="1"/>
              <a:t>justified</a:t>
            </a:r>
            <a:r>
              <a:rPr lang="it-IT" dirty="0"/>
              <a:t>, are </a:t>
            </a:r>
            <a:r>
              <a:rPr lang="it-IT" dirty="0" err="1"/>
              <a:t>subject</a:t>
            </a:r>
            <a:r>
              <a:rPr lang="it-IT" dirty="0"/>
              <a:t> to a </a:t>
            </a:r>
            <a:r>
              <a:rPr lang="it-IT" b="1" dirty="0" err="1"/>
              <a:t>proportionality</a:t>
            </a:r>
            <a:r>
              <a:rPr lang="it-IT" b="1" dirty="0"/>
              <a:t> test</a:t>
            </a:r>
            <a:r>
              <a:rPr lang="it-IT" dirty="0"/>
              <a:t>. </a:t>
            </a:r>
            <a:r>
              <a:rPr lang="it-IT" dirty="0" err="1"/>
              <a:t>They</a:t>
            </a:r>
            <a:r>
              <a:rPr lang="it-IT" dirty="0"/>
              <a:t> must be </a:t>
            </a:r>
            <a:r>
              <a:rPr lang="it-IT" dirty="0" err="1"/>
              <a:t>necessary</a:t>
            </a:r>
            <a:r>
              <a:rPr lang="it-IT" dirty="0"/>
              <a:t> to </a:t>
            </a:r>
            <a:r>
              <a:rPr lang="it-IT" dirty="0" err="1"/>
              <a:t>achieve</a:t>
            </a:r>
            <a:r>
              <a:rPr lang="it-IT" dirty="0"/>
              <a:t> the </a:t>
            </a:r>
            <a:r>
              <a:rPr lang="it-IT" dirty="0" err="1"/>
              <a:t>objectives</a:t>
            </a:r>
            <a:r>
              <a:rPr lang="it-IT" dirty="0"/>
              <a:t>. </a:t>
            </a:r>
            <a:r>
              <a:rPr lang="it-IT" dirty="0" err="1"/>
              <a:t>Least-restrictive-means</a:t>
            </a:r>
            <a:r>
              <a:rPr lang="it-IT" dirty="0"/>
              <a:t> test</a:t>
            </a:r>
          </a:p>
          <a:p>
            <a:r>
              <a:rPr lang="it-IT" dirty="0" err="1"/>
              <a:t>Problem</a:t>
            </a:r>
            <a:r>
              <a:rPr lang="it-IT" dirty="0"/>
              <a:t> of the standard of </a:t>
            </a:r>
            <a:r>
              <a:rPr lang="it-IT" dirty="0" err="1"/>
              <a:t>protection</a:t>
            </a:r>
            <a:r>
              <a:rPr lang="it-IT" dirty="0"/>
              <a:t>. Non </a:t>
            </a:r>
            <a:r>
              <a:rPr lang="it-IT" dirty="0" err="1"/>
              <a:t>consistent</a:t>
            </a:r>
            <a:r>
              <a:rPr lang="it-IT" dirty="0"/>
              <a:t> case law.  British </a:t>
            </a:r>
            <a:r>
              <a:rPr lang="it-IT" dirty="0" err="1"/>
              <a:t>ban</a:t>
            </a:r>
            <a:r>
              <a:rPr lang="it-IT" dirty="0"/>
              <a:t> on </a:t>
            </a:r>
            <a:r>
              <a:rPr lang="it-IT" dirty="0" err="1"/>
              <a:t>pornography</a:t>
            </a:r>
            <a:r>
              <a:rPr lang="it-IT" dirty="0"/>
              <a:t> (</a:t>
            </a:r>
            <a:r>
              <a:rPr lang="it-IT" dirty="0" err="1"/>
              <a:t>accepted</a:t>
            </a:r>
            <a:r>
              <a:rPr lang="it-IT" dirty="0"/>
              <a:t> by the Court on the </a:t>
            </a:r>
            <a:r>
              <a:rPr lang="it-IT" dirty="0" err="1"/>
              <a:t>basis</a:t>
            </a:r>
            <a:r>
              <a:rPr lang="it-IT" dirty="0"/>
              <a:t> of the public </a:t>
            </a:r>
            <a:r>
              <a:rPr lang="it-IT" dirty="0" err="1"/>
              <a:t>morality</a:t>
            </a:r>
            <a:r>
              <a:rPr lang="it-IT" dirty="0"/>
              <a:t> exception – </a:t>
            </a:r>
            <a:r>
              <a:rPr lang="it-IT" dirty="0" err="1"/>
              <a:t>higher</a:t>
            </a:r>
            <a:r>
              <a:rPr lang="it-IT" dirty="0"/>
              <a:t> standard) and </a:t>
            </a:r>
            <a:r>
              <a:rPr lang="it-IT" dirty="0" err="1"/>
              <a:t>German</a:t>
            </a:r>
            <a:r>
              <a:rPr lang="it-IT" dirty="0"/>
              <a:t> </a:t>
            </a:r>
            <a:r>
              <a:rPr lang="it-IT" dirty="0" err="1"/>
              <a:t>beer</a:t>
            </a:r>
            <a:r>
              <a:rPr lang="it-IT" dirty="0"/>
              <a:t> (</a:t>
            </a:r>
            <a:r>
              <a:rPr lang="it-IT" dirty="0" err="1"/>
              <a:t>restricting</a:t>
            </a:r>
            <a:r>
              <a:rPr lang="it-IT" dirty="0"/>
              <a:t> the use of the </a:t>
            </a:r>
            <a:r>
              <a:rPr lang="it-IT" dirty="0" err="1"/>
              <a:t>term</a:t>
            </a:r>
            <a:r>
              <a:rPr lang="it-IT" dirty="0"/>
              <a:t> «</a:t>
            </a:r>
            <a:r>
              <a:rPr lang="it-IT" dirty="0" err="1"/>
              <a:t>beer</a:t>
            </a:r>
            <a:r>
              <a:rPr lang="it-IT" dirty="0"/>
              <a:t>» to products </a:t>
            </a:r>
            <a:r>
              <a:rPr lang="it-IT" dirty="0" err="1"/>
              <a:t>that</a:t>
            </a:r>
            <a:r>
              <a:rPr lang="it-IT" dirty="0"/>
              <a:t> do </a:t>
            </a:r>
            <a:r>
              <a:rPr lang="it-IT" dirty="0" err="1"/>
              <a:t>not</a:t>
            </a:r>
            <a:r>
              <a:rPr lang="it-IT" dirty="0"/>
              <a:t> </a:t>
            </a:r>
            <a:r>
              <a:rPr lang="it-IT" dirty="0" err="1"/>
              <a:t>contain</a:t>
            </a:r>
            <a:r>
              <a:rPr lang="it-IT" dirty="0"/>
              <a:t> </a:t>
            </a:r>
            <a:r>
              <a:rPr lang="it-IT" dirty="0" err="1"/>
              <a:t>any</a:t>
            </a:r>
            <a:r>
              <a:rPr lang="it-IT" dirty="0"/>
              <a:t> </a:t>
            </a:r>
            <a:r>
              <a:rPr lang="it-IT" dirty="0" err="1"/>
              <a:t>additives</a:t>
            </a:r>
            <a:r>
              <a:rPr lang="it-IT" dirty="0"/>
              <a:t> and are made </a:t>
            </a:r>
            <a:r>
              <a:rPr lang="it-IT" dirty="0" err="1"/>
              <a:t>only</a:t>
            </a:r>
            <a:r>
              <a:rPr lang="it-IT" dirty="0"/>
              <a:t> </a:t>
            </a:r>
            <a:r>
              <a:rPr lang="it-IT" dirty="0" err="1"/>
              <a:t>malted</a:t>
            </a:r>
            <a:r>
              <a:rPr lang="it-IT" dirty="0"/>
              <a:t> </a:t>
            </a:r>
            <a:r>
              <a:rPr lang="it-IT" dirty="0" err="1"/>
              <a:t>barley</a:t>
            </a:r>
            <a:r>
              <a:rPr lang="it-IT" dirty="0"/>
              <a:t>, </a:t>
            </a:r>
            <a:r>
              <a:rPr lang="it-IT" dirty="0" err="1"/>
              <a:t>hops</a:t>
            </a:r>
            <a:r>
              <a:rPr lang="it-IT" dirty="0"/>
              <a:t>, </a:t>
            </a:r>
            <a:r>
              <a:rPr lang="it-IT" dirty="0" err="1"/>
              <a:t>yeast</a:t>
            </a:r>
            <a:r>
              <a:rPr lang="it-IT" dirty="0"/>
              <a:t> and water </a:t>
            </a:r>
            <a:r>
              <a:rPr lang="it-IT" dirty="0" err="1"/>
              <a:t>was</a:t>
            </a:r>
            <a:r>
              <a:rPr lang="it-IT" dirty="0"/>
              <a:t> </a:t>
            </a:r>
            <a:r>
              <a:rPr lang="it-IT" dirty="0" err="1"/>
              <a:t>inconsistent</a:t>
            </a:r>
            <a:r>
              <a:rPr lang="it-IT" dirty="0"/>
              <a:t> with the common market – lower standard). </a:t>
            </a:r>
          </a:p>
        </p:txBody>
      </p:sp>
    </p:spTree>
    <p:extLst>
      <p:ext uri="{BB962C8B-B14F-4D97-AF65-F5344CB8AC3E}">
        <p14:creationId xmlns:p14="http://schemas.microsoft.com/office/powerpoint/2010/main" val="111519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34F8C-4C56-416D-ADD1-1952F70CEAAE}"/>
              </a:ext>
            </a:extLst>
          </p:cNvPr>
          <p:cNvSpPr>
            <a:spLocks noGrp="1"/>
          </p:cNvSpPr>
          <p:nvPr>
            <p:ph type="title"/>
          </p:nvPr>
        </p:nvSpPr>
        <p:spPr/>
        <p:txBody>
          <a:bodyPr>
            <a:normAutofit fontScale="90000"/>
          </a:bodyPr>
          <a:lstStyle/>
          <a:p>
            <a:r>
              <a:rPr lang="it-IT" dirty="0"/>
              <a:t>Positive integration: </a:t>
            </a:r>
            <a:r>
              <a:rPr lang="it-IT" dirty="0" err="1"/>
              <a:t>harmonization</a:t>
            </a:r>
            <a:r>
              <a:rPr lang="it-IT" dirty="0"/>
              <a:t> and </a:t>
            </a:r>
            <a:r>
              <a:rPr lang="it-IT" dirty="0" err="1"/>
              <a:t>approximation</a:t>
            </a:r>
            <a:r>
              <a:rPr lang="it-IT" dirty="0"/>
              <a:t> of </a:t>
            </a:r>
            <a:r>
              <a:rPr lang="it-IT" dirty="0" err="1"/>
              <a:t>provisions</a:t>
            </a:r>
            <a:r>
              <a:rPr lang="it-IT" dirty="0"/>
              <a:t> </a:t>
            </a:r>
          </a:p>
        </p:txBody>
      </p:sp>
      <p:sp>
        <p:nvSpPr>
          <p:cNvPr id="3" name="Segnaposto contenuto 2">
            <a:extLst>
              <a:ext uri="{FF2B5EF4-FFF2-40B4-BE49-F238E27FC236}">
                <a16:creationId xmlns:a16="http://schemas.microsoft.com/office/drawing/2014/main" id="{048BDDD0-EA26-4AC2-8FDD-4C9A9932608B}"/>
              </a:ext>
            </a:extLst>
          </p:cNvPr>
          <p:cNvSpPr>
            <a:spLocks noGrp="1"/>
          </p:cNvSpPr>
          <p:nvPr>
            <p:ph idx="1"/>
          </p:nvPr>
        </p:nvSpPr>
        <p:spPr/>
        <p:txBody>
          <a:bodyPr>
            <a:normAutofit fontScale="77500" lnSpcReduction="20000"/>
          </a:bodyPr>
          <a:lstStyle/>
          <a:p>
            <a:r>
              <a:rPr lang="it-IT" dirty="0"/>
              <a:t>General </a:t>
            </a:r>
            <a:r>
              <a:rPr lang="it-IT" dirty="0" err="1"/>
              <a:t>competence</a:t>
            </a:r>
            <a:r>
              <a:rPr lang="it-IT" dirty="0"/>
              <a:t>: Article 115 – </a:t>
            </a:r>
            <a:r>
              <a:rPr lang="it-IT" dirty="0" err="1"/>
              <a:t>applicable</a:t>
            </a:r>
            <a:r>
              <a:rPr lang="it-IT" dirty="0"/>
              <a:t> to </a:t>
            </a:r>
            <a:r>
              <a:rPr lang="it-IT" dirty="0" err="1"/>
              <a:t>all</a:t>
            </a:r>
            <a:r>
              <a:rPr lang="it-IT" dirty="0"/>
              <a:t> </a:t>
            </a:r>
            <a:r>
              <a:rPr lang="it-IT" dirty="0" err="1"/>
              <a:t>areas</a:t>
            </a:r>
            <a:r>
              <a:rPr lang="it-IT" dirty="0"/>
              <a:t> of the </a:t>
            </a:r>
            <a:r>
              <a:rPr lang="it-IT" dirty="0" err="1"/>
              <a:t>internal</a:t>
            </a:r>
            <a:r>
              <a:rPr lang="it-IT" dirty="0"/>
              <a:t> market. </a:t>
            </a:r>
            <a:r>
              <a:rPr lang="it-IT" dirty="0" err="1"/>
              <a:t>Unanimity</a:t>
            </a:r>
            <a:r>
              <a:rPr lang="it-IT" dirty="0"/>
              <a:t> and </a:t>
            </a:r>
            <a:r>
              <a:rPr lang="it-IT" dirty="0" err="1"/>
              <a:t>consultation</a:t>
            </a:r>
            <a:r>
              <a:rPr lang="it-IT" dirty="0"/>
              <a:t> of EP and ESC. </a:t>
            </a:r>
            <a:r>
              <a:rPr lang="it-IT" dirty="0" err="1"/>
              <a:t>Directives</a:t>
            </a:r>
            <a:endParaRPr lang="it-IT" dirty="0"/>
          </a:p>
          <a:p>
            <a:r>
              <a:rPr lang="it-IT" dirty="0"/>
              <a:t>General </a:t>
            </a:r>
            <a:r>
              <a:rPr lang="it-IT" dirty="0" err="1"/>
              <a:t>competence</a:t>
            </a:r>
            <a:r>
              <a:rPr lang="it-IT" dirty="0"/>
              <a:t>: Article 114 – </a:t>
            </a:r>
            <a:r>
              <a:rPr lang="it-IT" dirty="0" err="1"/>
              <a:t>not</a:t>
            </a:r>
            <a:r>
              <a:rPr lang="it-IT" dirty="0"/>
              <a:t> </a:t>
            </a:r>
            <a:r>
              <a:rPr lang="it-IT" dirty="0" err="1"/>
              <a:t>applicable</a:t>
            </a:r>
            <a:r>
              <a:rPr lang="it-IT" dirty="0"/>
              <a:t> to fiscal </a:t>
            </a:r>
            <a:r>
              <a:rPr lang="it-IT" dirty="0" err="1"/>
              <a:t>provisions</a:t>
            </a:r>
            <a:r>
              <a:rPr lang="it-IT" dirty="0"/>
              <a:t>, free </a:t>
            </a:r>
            <a:r>
              <a:rPr lang="it-IT" dirty="0" err="1"/>
              <a:t>movement</a:t>
            </a:r>
            <a:r>
              <a:rPr lang="it-IT" dirty="0"/>
              <a:t> of </a:t>
            </a:r>
            <a:r>
              <a:rPr lang="it-IT" dirty="0" err="1"/>
              <a:t>persons</a:t>
            </a:r>
            <a:r>
              <a:rPr lang="it-IT" dirty="0"/>
              <a:t>, rights and </a:t>
            </a:r>
            <a:r>
              <a:rPr lang="it-IT" dirty="0" err="1"/>
              <a:t>interests</a:t>
            </a:r>
            <a:r>
              <a:rPr lang="it-IT" dirty="0"/>
              <a:t> of </a:t>
            </a:r>
            <a:r>
              <a:rPr lang="it-IT" dirty="0" err="1"/>
              <a:t>employed</a:t>
            </a:r>
            <a:r>
              <a:rPr lang="it-IT" dirty="0"/>
              <a:t> workers. </a:t>
            </a:r>
            <a:r>
              <a:rPr lang="it-IT" dirty="0" err="1"/>
              <a:t>Ordinary</a:t>
            </a:r>
            <a:r>
              <a:rPr lang="it-IT" dirty="0"/>
              <a:t> legislative procedure. </a:t>
            </a:r>
            <a:r>
              <a:rPr lang="it-IT" dirty="0" err="1"/>
              <a:t>Any</a:t>
            </a:r>
            <a:r>
              <a:rPr lang="it-IT" dirty="0"/>
              <a:t> measures</a:t>
            </a:r>
          </a:p>
          <a:p>
            <a:r>
              <a:rPr lang="it-IT" dirty="0" err="1"/>
              <a:t>Specific</a:t>
            </a:r>
            <a:r>
              <a:rPr lang="it-IT" dirty="0"/>
              <a:t> </a:t>
            </a:r>
            <a:r>
              <a:rPr lang="it-IT" dirty="0" err="1"/>
              <a:t>competence</a:t>
            </a:r>
            <a:r>
              <a:rPr lang="it-IT" dirty="0"/>
              <a:t>: Article 116 – </a:t>
            </a:r>
            <a:r>
              <a:rPr lang="it-IT" dirty="0" err="1"/>
              <a:t>distortions</a:t>
            </a:r>
            <a:r>
              <a:rPr lang="it-IT" dirty="0"/>
              <a:t> of </a:t>
            </a:r>
            <a:r>
              <a:rPr lang="it-IT" dirty="0" err="1"/>
              <a:t>competition</a:t>
            </a:r>
            <a:r>
              <a:rPr lang="it-IT" dirty="0"/>
              <a:t>. </a:t>
            </a:r>
            <a:r>
              <a:rPr lang="it-IT" dirty="0" err="1"/>
              <a:t>Ordinary</a:t>
            </a:r>
            <a:r>
              <a:rPr lang="it-IT" dirty="0"/>
              <a:t> legislative procedure- </a:t>
            </a:r>
            <a:r>
              <a:rPr lang="it-IT" dirty="0" err="1"/>
              <a:t>directives</a:t>
            </a:r>
            <a:endParaRPr lang="it-IT" dirty="0"/>
          </a:p>
          <a:p>
            <a:r>
              <a:rPr lang="it-IT" dirty="0" err="1"/>
              <a:t>Specific</a:t>
            </a:r>
            <a:r>
              <a:rPr lang="it-IT" dirty="0"/>
              <a:t> </a:t>
            </a:r>
            <a:r>
              <a:rPr lang="it-IT" dirty="0" err="1"/>
              <a:t>competence</a:t>
            </a:r>
            <a:r>
              <a:rPr lang="it-IT" dirty="0"/>
              <a:t>: Article 113 – </a:t>
            </a:r>
            <a:r>
              <a:rPr lang="it-IT" dirty="0" err="1"/>
              <a:t>indirect</a:t>
            </a:r>
            <a:r>
              <a:rPr lang="it-IT" dirty="0"/>
              <a:t> taxation. </a:t>
            </a:r>
            <a:r>
              <a:rPr lang="it-IT" dirty="0" err="1"/>
              <a:t>Unanimity</a:t>
            </a:r>
            <a:r>
              <a:rPr lang="it-IT" dirty="0"/>
              <a:t>. </a:t>
            </a:r>
            <a:r>
              <a:rPr lang="it-IT" dirty="0" err="1"/>
              <a:t>Any</a:t>
            </a:r>
            <a:r>
              <a:rPr lang="it-IT" dirty="0"/>
              <a:t> measures</a:t>
            </a:r>
          </a:p>
          <a:p>
            <a:r>
              <a:rPr lang="it-IT" dirty="0" err="1"/>
              <a:t>Specific</a:t>
            </a:r>
            <a:r>
              <a:rPr lang="it-IT" dirty="0"/>
              <a:t> </a:t>
            </a:r>
            <a:r>
              <a:rPr lang="it-IT" dirty="0" err="1"/>
              <a:t>competence</a:t>
            </a:r>
            <a:r>
              <a:rPr lang="it-IT" dirty="0"/>
              <a:t>: Article 118 – intellectual property rights. </a:t>
            </a:r>
            <a:r>
              <a:rPr lang="it-IT" dirty="0" err="1"/>
              <a:t>Ordinary</a:t>
            </a:r>
            <a:r>
              <a:rPr lang="it-IT" dirty="0"/>
              <a:t> legislative procedure. </a:t>
            </a:r>
            <a:r>
              <a:rPr lang="it-IT" dirty="0" err="1"/>
              <a:t>Any</a:t>
            </a:r>
            <a:r>
              <a:rPr lang="it-IT" dirty="0"/>
              <a:t> measures </a:t>
            </a:r>
          </a:p>
        </p:txBody>
      </p:sp>
    </p:spTree>
    <p:extLst>
      <p:ext uri="{BB962C8B-B14F-4D97-AF65-F5344CB8AC3E}">
        <p14:creationId xmlns:p14="http://schemas.microsoft.com/office/powerpoint/2010/main" val="304513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761BAA-A6B0-4D7C-B681-2ED97DDC3964}"/>
              </a:ext>
            </a:extLst>
          </p:cNvPr>
          <p:cNvSpPr>
            <a:spLocks noGrp="1"/>
          </p:cNvSpPr>
          <p:nvPr>
            <p:ph type="title"/>
          </p:nvPr>
        </p:nvSpPr>
        <p:spPr/>
        <p:txBody>
          <a:bodyPr/>
          <a:lstStyle/>
          <a:p>
            <a:r>
              <a:rPr lang="it-IT" dirty="0" err="1"/>
              <a:t>Notion</a:t>
            </a:r>
            <a:r>
              <a:rPr lang="it-IT" dirty="0"/>
              <a:t> of </a:t>
            </a:r>
            <a:r>
              <a:rPr lang="it-IT" dirty="0" err="1"/>
              <a:t>Harmonization</a:t>
            </a:r>
            <a:endParaRPr lang="it-IT" dirty="0"/>
          </a:p>
        </p:txBody>
      </p:sp>
      <p:sp>
        <p:nvSpPr>
          <p:cNvPr id="3" name="Segnaposto contenuto 2">
            <a:extLst>
              <a:ext uri="{FF2B5EF4-FFF2-40B4-BE49-F238E27FC236}">
                <a16:creationId xmlns:a16="http://schemas.microsoft.com/office/drawing/2014/main" id="{07360846-17A7-4E46-AA75-4685E9263B62}"/>
              </a:ext>
            </a:extLst>
          </p:cNvPr>
          <p:cNvSpPr>
            <a:spLocks noGrp="1"/>
          </p:cNvSpPr>
          <p:nvPr>
            <p:ph idx="1"/>
          </p:nvPr>
        </p:nvSpPr>
        <p:spPr/>
        <p:txBody>
          <a:bodyPr/>
          <a:lstStyle/>
          <a:p>
            <a:r>
              <a:rPr lang="it-IT" dirty="0" err="1"/>
              <a:t>Existence</a:t>
            </a:r>
            <a:r>
              <a:rPr lang="it-IT" dirty="0"/>
              <a:t> of national </a:t>
            </a:r>
            <a:r>
              <a:rPr lang="it-IT" dirty="0" err="1"/>
              <a:t>laws</a:t>
            </a:r>
            <a:r>
              <a:rPr lang="it-IT" dirty="0"/>
              <a:t> </a:t>
            </a:r>
            <a:r>
              <a:rPr lang="it-IT" dirty="0" err="1"/>
              <a:t>before</a:t>
            </a:r>
            <a:r>
              <a:rPr lang="it-IT" dirty="0"/>
              <a:t> and after the EU </a:t>
            </a:r>
            <a:r>
              <a:rPr lang="it-IT" dirty="0" err="1"/>
              <a:t>Harmonization</a:t>
            </a:r>
            <a:r>
              <a:rPr lang="it-IT" dirty="0"/>
              <a:t>. After: </a:t>
            </a:r>
            <a:r>
              <a:rPr lang="it-IT" dirty="0" err="1"/>
              <a:t>harmonization</a:t>
            </a:r>
            <a:r>
              <a:rPr lang="it-IT" dirty="0"/>
              <a:t> by </a:t>
            </a:r>
            <a:r>
              <a:rPr lang="it-IT" dirty="0" err="1"/>
              <a:t>directives</a:t>
            </a:r>
            <a:r>
              <a:rPr lang="it-IT" dirty="0"/>
              <a:t>. No </a:t>
            </a:r>
            <a:r>
              <a:rPr lang="it-IT" dirty="0" err="1"/>
              <a:t>longer</a:t>
            </a:r>
            <a:r>
              <a:rPr lang="it-IT" dirty="0"/>
              <a:t> </a:t>
            </a:r>
            <a:r>
              <a:rPr lang="it-IT" dirty="0" err="1"/>
              <a:t>required</a:t>
            </a:r>
            <a:r>
              <a:rPr lang="it-IT" dirty="0"/>
              <a:t>.</a:t>
            </a:r>
          </a:p>
          <a:p>
            <a:r>
              <a:rPr lang="it-IT" dirty="0" err="1"/>
              <a:t>Before</a:t>
            </a:r>
            <a:r>
              <a:rPr lang="it-IT" dirty="0"/>
              <a:t>: </a:t>
            </a:r>
            <a:r>
              <a:rPr lang="it-IT" dirty="0" err="1"/>
              <a:t>Creation</a:t>
            </a:r>
            <a:r>
              <a:rPr lang="it-IT" dirty="0"/>
              <a:t> of additional </a:t>
            </a:r>
            <a:r>
              <a:rPr lang="it-IT" dirty="0" err="1"/>
              <a:t>patent</a:t>
            </a:r>
            <a:r>
              <a:rPr lang="it-IT" dirty="0"/>
              <a:t> protection for </a:t>
            </a:r>
            <a:r>
              <a:rPr lang="it-IT" dirty="0" err="1"/>
              <a:t>medicinal</a:t>
            </a:r>
            <a:r>
              <a:rPr lang="it-IT" dirty="0"/>
              <a:t> products </a:t>
            </a:r>
            <a:r>
              <a:rPr lang="it-IT" dirty="0" err="1"/>
              <a:t>while</a:t>
            </a:r>
            <a:r>
              <a:rPr lang="it-IT" dirty="0"/>
              <a:t> </a:t>
            </a:r>
            <a:r>
              <a:rPr lang="it-IT" dirty="0" err="1"/>
              <a:t>only</a:t>
            </a:r>
            <a:r>
              <a:rPr lang="it-IT" dirty="0"/>
              <a:t> 2 MS </a:t>
            </a:r>
            <a:r>
              <a:rPr lang="it-IT" dirty="0" err="1"/>
              <a:t>had</a:t>
            </a:r>
            <a:r>
              <a:rPr lang="it-IT" dirty="0"/>
              <a:t> </a:t>
            </a:r>
            <a:r>
              <a:rPr lang="it-IT" dirty="0" err="1"/>
              <a:t>such</a:t>
            </a:r>
            <a:r>
              <a:rPr lang="it-IT" dirty="0"/>
              <a:t> a protection (</a:t>
            </a:r>
            <a:r>
              <a:rPr lang="it-IT" dirty="0" err="1"/>
              <a:t>Spain</a:t>
            </a:r>
            <a:r>
              <a:rPr lang="it-IT" dirty="0"/>
              <a:t> v. </a:t>
            </a:r>
            <a:r>
              <a:rPr lang="it-IT" dirty="0" err="1"/>
              <a:t>Council</a:t>
            </a:r>
            <a:r>
              <a:rPr lang="it-IT" dirty="0"/>
              <a:t>). </a:t>
            </a:r>
            <a:r>
              <a:rPr lang="it-IT" dirty="0" err="1"/>
              <a:t>Harmonization</a:t>
            </a:r>
            <a:r>
              <a:rPr lang="it-IT" dirty="0"/>
              <a:t> </a:t>
            </a:r>
            <a:r>
              <a:rPr lang="it-IT" dirty="0" err="1"/>
              <a:t>as</a:t>
            </a:r>
            <a:r>
              <a:rPr lang="it-IT" dirty="0"/>
              <a:t> </a:t>
            </a:r>
            <a:r>
              <a:rPr lang="it-IT" dirty="0" err="1"/>
              <a:t>atool</a:t>
            </a:r>
            <a:r>
              <a:rPr lang="it-IT" dirty="0"/>
              <a:t> to </a:t>
            </a:r>
            <a:r>
              <a:rPr lang="it-IT" dirty="0" err="1"/>
              <a:t>prevent</a:t>
            </a:r>
            <a:r>
              <a:rPr lang="it-IT" dirty="0"/>
              <a:t> </a:t>
            </a:r>
            <a:r>
              <a:rPr lang="it-IT" dirty="0" err="1"/>
              <a:t>divergent</a:t>
            </a:r>
            <a:r>
              <a:rPr lang="it-IT" dirty="0"/>
              <a:t> </a:t>
            </a:r>
            <a:r>
              <a:rPr lang="it-IT" dirty="0" err="1"/>
              <a:t>legislations</a:t>
            </a:r>
            <a:r>
              <a:rPr lang="it-IT" dirty="0"/>
              <a:t>.</a:t>
            </a:r>
          </a:p>
        </p:txBody>
      </p:sp>
    </p:spTree>
    <p:extLst>
      <p:ext uri="{BB962C8B-B14F-4D97-AF65-F5344CB8AC3E}">
        <p14:creationId xmlns:p14="http://schemas.microsoft.com/office/powerpoint/2010/main" val="361754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CBB4C-B099-4FD9-A084-039136EB8A2A}"/>
              </a:ext>
            </a:extLst>
          </p:cNvPr>
          <p:cNvSpPr>
            <a:spLocks noGrp="1"/>
          </p:cNvSpPr>
          <p:nvPr>
            <p:ph type="title"/>
          </p:nvPr>
        </p:nvSpPr>
        <p:spPr/>
        <p:txBody>
          <a:bodyPr/>
          <a:lstStyle/>
          <a:p>
            <a:r>
              <a:rPr lang="it-IT" dirty="0"/>
              <a:t>Establishment and </a:t>
            </a:r>
            <a:r>
              <a:rPr lang="it-IT" dirty="0" err="1"/>
              <a:t>functioning</a:t>
            </a:r>
            <a:r>
              <a:rPr lang="it-IT" dirty="0"/>
              <a:t> of the </a:t>
            </a:r>
            <a:r>
              <a:rPr lang="it-IT" dirty="0" err="1"/>
              <a:t>internal</a:t>
            </a:r>
            <a:r>
              <a:rPr lang="it-IT" dirty="0"/>
              <a:t> market</a:t>
            </a:r>
          </a:p>
        </p:txBody>
      </p:sp>
      <p:sp>
        <p:nvSpPr>
          <p:cNvPr id="3" name="Segnaposto contenuto 2">
            <a:extLst>
              <a:ext uri="{FF2B5EF4-FFF2-40B4-BE49-F238E27FC236}">
                <a16:creationId xmlns:a16="http://schemas.microsoft.com/office/drawing/2014/main" id="{3698B0D4-4C0D-49AA-9FB1-977374863D63}"/>
              </a:ext>
            </a:extLst>
          </p:cNvPr>
          <p:cNvSpPr>
            <a:spLocks noGrp="1"/>
          </p:cNvSpPr>
          <p:nvPr>
            <p:ph idx="1"/>
          </p:nvPr>
        </p:nvSpPr>
        <p:spPr/>
        <p:txBody>
          <a:bodyPr/>
          <a:lstStyle/>
          <a:p>
            <a:r>
              <a:rPr lang="it-IT" dirty="0" err="1"/>
              <a:t>Very</a:t>
            </a:r>
            <a:r>
              <a:rPr lang="it-IT" dirty="0"/>
              <a:t> wide and </a:t>
            </a:r>
            <a:r>
              <a:rPr lang="it-IT" dirty="0" err="1"/>
              <a:t>horizontal</a:t>
            </a:r>
            <a:r>
              <a:rPr lang="it-IT" dirty="0"/>
              <a:t> scope of </a:t>
            </a:r>
            <a:r>
              <a:rPr lang="it-IT" dirty="0" err="1"/>
              <a:t>this</a:t>
            </a:r>
            <a:r>
              <a:rPr lang="it-IT" dirty="0"/>
              <a:t> </a:t>
            </a:r>
            <a:r>
              <a:rPr lang="it-IT" dirty="0" err="1"/>
              <a:t>competence</a:t>
            </a:r>
            <a:endParaRPr lang="it-IT" dirty="0"/>
          </a:p>
          <a:p>
            <a:endParaRPr lang="it-IT" dirty="0"/>
          </a:p>
          <a:p>
            <a:r>
              <a:rPr lang="it-IT" dirty="0"/>
              <a:t>Prevention of </a:t>
            </a:r>
            <a:r>
              <a:rPr lang="it-IT" dirty="0" err="1"/>
              <a:t>obstacles</a:t>
            </a:r>
            <a:r>
              <a:rPr lang="it-IT" dirty="0"/>
              <a:t> to free </a:t>
            </a:r>
            <a:r>
              <a:rPr lang="it-IT" dirty="0" err="1"/>
              <a:t>movement</a:t>
            </a:r>
            <a:endParaRPr lang="it-IT" dirty="0"/>
          </a:p>
          <a:p>
            <a:endParaRPr lang="it-IT" dirty="0"/>
          </a:p>
          <a:p>
            <a:r>
              <a:rPr lang="it-IT" dirty="0"/>
              <a:t>Elimination of </a:t>
            </a:r>
            <a:r>
              <a:rPr lang="it-IT" dirty="0" err="1"/>
              <a:t>distortions</a:t>
            </a:r>
            <a:r>
              <a:rPr lang="it-IT" dirty="0"/>
              <a:t> </a:t>
            </a:r>
            <a:r>
              <a:rPr lang="it-IT" dirty="0" err="1"/>
              <a:t>created</a:t>
            </a:r>
            <a:r>
              <a:rPr lang="it-IT" dirty="0"/>
              <a:t> by the </a:t>
            </a:r>
            <a:r>
              <a:rPr lang="it-IT" dirty="0" err="1"/>
              <a:t>disparities</a:t>
            </a:r>
            <a:r>
              <a:rPr lang="it-IT" dirty="0"/>
              <a:t> in </a:t>
            </a:r>
            <a:r>
              <a:rPr lang="it-IT" dirty="0" err="1"/>
              <a:t>national</a:t>
            </a:r>
            <a:r>
              <a:rPr lang="it-IT" dirty="0"/>
              <a:t> </a:t>
            </a:r>
            <a:r>
              <a:rPr lang="it-IT" dirty="0" err="1"/>
              <a:t>legislations</a:t>
            </a:r>
            <a:endParaRPr lang="it-IT" dirty="0"/>
          </a:p>
          <a:p>
            <a:r>
              <a:rPr lang="it-IT" dirty="0" err="1"/>
              <a:t>But</a:t>
            </a:r>
            <a:r>
              <a:rPr lang="it-IT" dirty="0"/>
              <a:t> the </a:t>
            </a:r>
            <a:r>
              <a:rPr lang="it-IT" dirty="0" err="1"/>
              <a:t>Tobacco</a:t>
            </a:r>
            <a:r>
              <a:rPr lang="it-IT" dirty="0"/>
              <a:t> case </a:t>
            </a:r>
            <a:r>
              <a:rPr lang="it-IT" dirty="0" err="1"/>
              <a:t>introduces</a:t>
            </a:r>
            <a:r>
              <a:rPr lang="it-IT" dirty="0"/>
              <a:t> </a:t>
            </a:r>
            <a:r>
              <a:rPr lang="it-IT" dirty="0" err="1"/>
              <a:t>limits</a:t>
            </a:r>
            <a:endParaRPr lang="it-IT" dirty="0"/>
          </a:p>
        </p:txBody>
      </p:sp>
    </p:spTree>
    <p:extLst>
      <p:ext uri="{BB962C8B-B14F-4D97-AF65-F5344CB8AC3E}">
        <p14:creationId xmlns:p14="http://schemas.microsoft.com/office/powerpoint/2010/main" val="356416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Negative </a:t>
            </a:r>
            <a:r>
              <a:rPr lang="it-IT" dirty="0" err="1"/>
              <a:t>integration</a:t>
            </a:r>
            <a:r>
              <a:rPr lang="it-IT" dirty="0"/>
              <a:t>. </a:t>
            </a:r>
            <a:r>
              <a:rPr lang="it-IT" dirty="0" err="1"/>
              <a:t>Elimination</a:t>
            </a:r>
            <a:r>
              <a:rPr lang="it-IT" dirty="0"/>
              <a:t> of </a:t>
            </a:r>
            <a:r>
              <a:rPr lang="it-IT" dirty="0" err="1"/>
              <a:t>customs</a:t>
            </a:r>
            <a:r>
              <a:rPr lang="it-IT" dirty="0"/>
              <a:t> </a:t>
            </a:r>
            <a:r>
              <a:rPr lang="it-IT" dirty="0" err="1"/>
              <a:t>duties</a:t>
            </a:r>
            <a:r>
              <a:rPr lang="it-IT" dirty="0"/>
              <a:t> – art. 30 TFEU</a:t>
            </a:r>
          </a:p>
        </p:txBody>
      </p:sp>
      <p:sp>
        <p:nvSpPr>
          <p:cNvPr id="3" name="Segnaposto contenuto 2"/>
          <p:cNvSpPr>
            <a:spLocks noGrp="1"/>
          </p:cNvSpPr>
          <p:nvPr>
            <p:ph idx="1"/>
          </p:nvPr>
        </p:nvSpPr>
        <p:spPr/>
        <p:txBody>
          <a:bodyPr>
            <a:normAutofit fontScale="77500" lnSpcReduction="20000"/>
          </a:bodyPr>
          <a:lstStyle/>
          <a:p>
            <a:r>
              <a:rPr lang="it-IT" dirty="0" err="1"/>
              <a:t>Customs</a:t>
            </a:r>
            <a:r>
              <a:rPr lang="it-IT" dirty="0"/>
              <a:t> duty: «</a:t>
            </a:r>
            <a:r>
              <a:rPr lang="it-IT" dirty="0" err="1"/>
              <a:t>any</a:t>
            </a:r>
            <a:r>
              <a:rPr lang="it-IT" dirty="0"/>
              <a:t> </a:t>
            </a:r>
            <a:r>
              <a:rPr lang="it-IT" dirty="0" err="1"/>
              <a:t>pecuniary</a:t>
            </a:r>
            <a:r>
              <a:rPr lang="it-IT" dirty="0"/>
              <a:t> </a:t>
            </a:r>
            <a:r>
              <a:rPr lang="it-IT" dirty="0" err="1"/>
              <a:t>charge</a:t>
            </a:r>
            <a:r>
              <a:rPr lang="it-IT" dirty="0"/>
              <a:t> </a:t>
            </a:r>
            <a:r>
              <a:rPr lang="it-IT" dirty="0" err="1"/>
              <a:t>that</a:t>
            </a:r>
            <a:r>
              <a:rPr lang="it-IT" dirty="0"/>
              <a:t> </a:t>
            </a:r>
            <a:r>
              <a:rPr lang="it-IT" dirty="0" err="1"/>
              <a:t>is</a:t>
            </a:r>
            <a:r>
              <a:rPr lang="it-IT" dirty="0"/>
              <a:t> </a:t>
            </a:r>
            <a:r>
              <a:rPr lang="it-IT" dirty="0" err="1"/>
              <a:t>imposed</a:t>
            </a:r>
            <a:r>
              <a:rPr lang="it-IT" dirty="0"/>
              <a:t> on </a:t>
            </a:r>
            <a:r>
              <a:rPr lang="it-IT" dirty="0" err="1"/>
              <a:t>goods</a:t>
            </a:r>
            <a:r>
              <a:rPr lang="it-IT" dirty="0"/>
              <a:t> by </a:t>
            </a:r>
            <a:r>
              <a:rPr lang="it-IT" dirty="0" err="1"/>
              <a:t>reason</a:t>
            </a:r>
            <a:r>
              <a:rPr lang="it-IT" dirty="0"/>
              <a:t> of the </a:t>
            </a:r>
            <a:r>
              <a:rPr lang="it-IT" dirty="0" err="1"/>
              <a:t>fact</a:t>
            </a:r>
            <a:r>
              <a:rPr lang="it-IT" dirty="0"/>
              <a:t> </a:t>
            </a:r>
            <a:r>
              <a:rPr lang="it-IT" dirty="0" err="1"/>
              <a:t>that</a:t>
            </a:r>
            <a:r>
              <a:rPr lang="it-IT" dirty="0"/>
              <a:t> </a:t>
            </a:r>
            <a:r>
              <a:rPr lang="it-IT" dirty="0" err="1"/>
              <a:t>they</a:t>
            </a:r>
            <a:r>
              <a:rPr lang="it-IT" dirty="0"/>
              <a:t> cross a </a:t>
            </a:r>
            <a:r>
              <a:rPr lang="it-IT" dirty="0" err="1"/>
              <a:t>frontier</a:t>
            </a:r>
            <a:r>
              <a:rPr lang="it-IT" dirty="0"/>
              <a:t>»</a:t>
            </a:r>
          </a:p>
          <a:p>
            <a:r>
              <a:rPr lang="it-IT" dirty="0" err="1"/>
              <a:t>Charges</a:t>
            </a:r>
            <a:r>
              <a:rPr lang="it-IT" dirty="0"/>
              <a:t> </a:t>
            </a:r>
            <a:r>
              <a:rPr lang="it-IT" dirty="0" err="1"/>
              <a:t>having</a:t>
            </a:r>
            <a:r>
              <a:rPr lang="it-IT" dirty="0"/>
              <a:t> an </a:t>
            </a:r>
            <a:r>
              <a:rPr lang="it-IT" dirty="0" err="1"/>
              <a:t>equivalent</a:t>
            </a:r>
            <a:r>
              <a:rPr lang="it-IT" dirty="0"/>
              <a:t> effect: </a:t>
            </a:r>
            <a:r>
              <a:rPr lang="it-IT" dirty="0" err="1"/>
              <a:t>any</a:t>
            </a:r>
            <a:r>
              <a:rPr lang="it-IT" dirty="0"/>
              <a:t> </a:t>
            </a:r>
            <a:r>
              <a:rPr lang="it-IT" dirty="0" err="1"/>
              <a:t>charge</a:t>
            </a:r>
            <a:r>
              <a:rPr lang="it-IT" dirty="0"/>
              <a:t> </a:t>
            </a:r>
            <a:r>
              <a:rPr lang="it-IT" dirty="0" err="1"/>
              <a:t>which</a:t>
            </a:r>
            <a:r>
              <a:rPr lang="it-IT" dirty="0"/>
              <a:t>, by </a:t>
            </a:r>
            <a:r>
              <a:rPr lang="it-IT" dirty="0" err="1"/>
              <a:t>altering</a:t>
            </a:r>
            <a:r>
              <a:rPr lang="it-IT" dirty="0"/>
              <a:t> the price of an article </a:t>
            </a:r>
            <a:r>
              <a:rPr lang="it-IT" dirty="0" err="1"/>
              <a:t>exported</a:t>
            </a:r>
            <a:r>
              <a:rPr lang="it-IT" dirty="0"/>
              <a:t>, </a:t>
            </a:r>
            <a:r>
              <a:rPr lang="it-IT" dirty="0" err="1"/>
              <a:t>has</a:t>
            </a:r>
            <a:r>
              <a:rPr lang="it-IT" dirty="0"/>
              <a:t> the </a:t>
            </a:r>
            <a:r>
              <a:rPr lang="it-IT" dirty="0" err="1"/>
              <a:t>same</a:t>
            </a:r>
            <a:r>
              <a:rPr lang="it-IT" dirty="0"/>
              <a:t> </a:t>
            </a:r>
            <a:r>
              <a:rPr lang="it-IT" dirty="0" err="1"/>
              <a:t>restrictive</a:t>
            </a:r>
            <a:r>
              <a:rPr lang="it-IT" dirty="0"/>
              <a:t> effect on the free </a:t>
            </a:r>
            <a:r>
              <a:rPr lang="it-IT" dirty="0" err="1"/>
              <a:t>circulation</a:t>
            </a:r>
            <a:r>
              <a:rPr lang="it-IT" dirty="0"/>
              <a:t> </a:t>
            </a:r>
            <a:r>
              <a:rPr lang="it-IT" dirty="0" err="1"/>
              <a:t>as</a:t>
            </a:r>
            <a:r>
              <a:rPr lang="it-IT" dirty="0"/>
              <a:t> a </a:t>
            </a:r>
            <a:r>
              <a:rPr lang="it-IT" dirty="0" err="1"/>
              <a:t>customs</a:t>
            </a:r>
            <a:r>
              <a:rPr lang="it-IT" dirty="0"/>
              <a:t> duty. Evaluation </a:t>
            </a:r>
            <a:r>
              <a:rPr lang="it-IT" dirty="0" err="1"/>
              <a:t>is</a:t>
            </a:r>
            <a:r>
              <a:rPr lang="it-IT" dirty="0"/>
              <a:t> made </a:t>
            </a:r>
            <a:r>
              <a:rPr lang="it-IT" dirty="0" err="1"/>
              <a:t>only</a:t>
            </a:r>
            <a:r>
              <a:rPr lang="it-IT" dirty="0"/>
              <a:t> on the </a:t>
            </a:r>
            <a:r>
              <a:rPr lang="it-IT" dirty="0" err="1"/>
              <a:t>basis</a:t>
            </a:r>
            <a:r>
              <a:rPr lang="it-IT" dirty="0"/>
              <a:t> of the </a:t>
            </a:r>
            <a:r>
              <a:rPr lang="it-IT" b="1" dirty="0" err="1"/>
              <a:t>effect</a:t>
            </a:r>
            <a:r>
              <a:rPr lang="it-IT" b="1" dirty="0"/>
              <a:t> </a:t>
            </a:r>
            <a:r>
              <a:rPr lang="it-IT" dirty="0"/>
              <a:t> of a </a:t>
            </a:r>
            <a:r>
              <a:rPr lang="it-IT" dirty="0" err="1"/>
              <a:t>charge</a:t>
            </a:r>
            <a:r>
              <a:rPr lang="it-IT" dirty="0"/>
              <a:t>. (Statistical </a:t>
            </a:r>
            <a:r>
              <a:rPr lang="it-IT" dirty="0" err="1"/>
              <a:t>levy</a:t>
            </a:r>
            <a:r>
              <a:rPr lang="it-IT" dirty="0"/>
              <a:t>, 1969). The </a:t>
            </a:r>
            <a:r>
              <a:rPr lang="it-IT" dirty="0" err="1"/>
              <a:t>charge</a:t>
            </a:r>
            <a:r>
              <a:rPr lang="it-IT" dirty="0"/>
              <a:t> </a:t>
            </a:r>
            <a:r>
              <a:rPr lang="it-IT" dirty="0" err="1"/>
              <a:t>is</a:t>
            </a:r>
            <a:r>
              <a:rPr lang="it-IT" dirty="0"/>
              <a:t> </a:t>
            </a:r>
            <a:r>
              <a:rPr lang="it-IT" dirty="0" err="1"/>
              <a:t>prohibited</a:t>
            </a:r>
            <a:r>
              <a:rPr lang="it-IT" dirty="0"/>
              <a:t> </a:t>
            </a:r>
            <a:r>
              <a:rPr lang="it-IT" dirty="0" err="1"/>
              <a:t>even</a:t>
            </a:r>
            <a:r>
              <a:rPr lang="it-IT" dirty="0"/>
              <a:t> </a:t>
            </a:r>
            <a:r>
              <a:rPr lang="it-IT" dirty="0" err="1"/>
              <a:t>if</a:t>
            </a:r>
            <a:r>
              <a:rPr lang="it-IT" dirty="0"/>
              <a:t> </a:t>
            </a:r>
            <a:r>
              <a:rPr lang="it-IT" dirty="0" err="1"/>
              <a:t>it</a:t>
            </a:r>
            <a:r>
              <a:rPr lang="it-IT" dirty="0"/>
              <a:t> </a:t>
            </a:r>
            <a:r>
              <a:rPr lang="it-IT" dirty="0" err="1"/>
              <a:t>is</a:t>
            </a:r>
            <a:r>
              <a:rPr lang="it-IT" dirty="0"/>
              <a:t> </a:t>
            </a:r>
            <a:r>
              <a:rPr lang="it-IT" dirty="0" err="1"/>
              <a:t>not</a:t>
            </a:r>
            <a:r>
              <a:rPr lang="it-IT" dirty="0"/>
              <a:t> </a:t>
            </a:r>
            <a:r>
              <a:rPr lang="it-IT" dirty="0" err="1"/>
              <a:t>discriminatory</a:t>
            </a:r>
            <a:r>
              <a:rPr lang="it-IT" dirty="0"/>
              <a:t> and </a:t>
            </a:r>
            <a:r>
              <a:rPr lang="it-IT" dirty="0" err="1"/>
              <a:t>devoid</a:t>
            </a:r>
            <a:r>
              <a:rPr lang="it-IT" dirty="0"/>
              <a:t> of </a:t>
            </a:r>
            <a:r>
              <a:rPr lang="it-IT" dirty="0" err="1"/>
              <a:t>protectionist</a:t>
            </a:r>
            <a:r>
              <a:rPr lang="it-IT" dirty="0"/>
              <a:t> </a:t>
            </a:r>
            <a:r>
              <a:rPr lang="it-IT" dirty="0" err="1"/>
              <a:t>effect</a:t>
            </a:r>
            <a:r>
              <a:rPr lang="it-IT" dirty="0"/>
              <a:t>.</a:t>
            </a:r>
          </a:p>
          <a:p>
            <a:r>
              <a:rPr lang="it-IT" dirty="0"/>
              <a:t>no express </a:t>
            </a:r>
            <a:r>
              <a:rPr lang="it-IT" dirty="0" err="1"/>
              <a:t>justifications</a:t>
            </a:r>
            <a:r>
              <a:rPr lang="it-IT" dirty="0"/>
              <a:t> for fiscal </a:t>
            </a:r>
            <a:r>
              <a:rPr lang="it-IT" dirty="0" err="1"/>
              <a:t>barriers</a:t>
            </a:r>
            <a:r>
              <a:rPr lang="it-IT" dirty="0"/>
              <a:t> to </a:t>
            </a:r>
            <a:r>
              <a:rPr lang="it-IT" dirty="0" err="1"/>
              <a:t>trade</a:t>
            </a:r>
            <a:r>
              <a:rPr lang="it-IT" dirty="0"/>
              <a:t> in </a:t>
            </a:r>
            <a:r>
              <a:rPr lang="it-IT" dirty="0" err="1"/>
              <a:t>goods</a:t>
            </a:r>
            <a:r>
              <a:rPr lang="it-IT" dirty="0"/>
              <a:t>. </a:t>
            </a:r>
            <a:r>
              <a:rPr lang="it-IT" dirty="0" err="1"/>
              <a:t>Implied</a:t>
            </a:r>
            <a:r>
              <a:rPr lang="it-IT" dirty="0"/>
              <a:t> </a:t>
            </a:r>
            <a:r>
              <a:rPr lang="it-IT" dirty="0" err="1"/>
              <a:t>exceptions</a:t>
            </a:r>
            <a:r>
              <a:rPr lang="it-IT" dirty="0"/>
              <a:t>: Service </a:t>
            </a:r>
            <a:r>
              <a:rPr lang="it-IT" dirty="0" err="1"/>
              <a:t>rendered</a:t>
            </a:r>
            <a:r>
              <a:rPr lang="it-IT" dirty="0"/>
              <a:t> and Eu </a:t>
            </a:r>
            <a:r>
              <a:rPr lang="it-IT" dirty="0" err="1"/>
              <a:t>imposed</a:t>
            </a:r>
            <a:r>
              <a:rPr lang="it-IT" dirty="0"/>
              <a:t> </a:t>
            </a:r>
            <a:r>
              <a:rPr lang="it-IT" dirty="0" err="1"/>
              <a:t>frontier</a:t>
            </a:r>
            <a:r>
              <a:rPr lang="it-IT" dirty="0"/>
              <a:t> </a:t>
            </a:r>
            <a:r>
              <a:rPr lang="it-IT" dirty="0" err="1"/>
              <a:t>checks</a:t>
            </a:r>
            <a:endParaRPr lang="it-IT" dirty="0"/>
          </a:p>
        </p:txBody>
      </p:sp>
    </p:spTree>
    <p:extLst>
      <p:ext uri="{BB962C8B-B14F-4D97-AF65-F5344CB8AC3E}">
        <p14:creationId xmlns:p14="http://schemas.microsoft.com/office/powerpoint/2010/main" val="84436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8EA18-14A2-4AAA-9223-739B906AA579}"/>
              </a:ext>
            </a:extLst>
          </p:cNvPr>
          <p:cNvSpPr>
            <a:spLocks noGrp="1"/>
          </p:cNvSpPr>
          <p:nvPr>
            <p:ph type="title"/>
          </p:nvPr>
        </p:nvSpPr>
        <p:spPr/>
        <p:txBody>
          <a:bodyPr>
            <a:normAutofit fontScale="90000"/>
          </a:bodyPr>
          <a:lstStyle/>
          <a:p>
            <a:r>
              <a:rPr lang="it-IT" dirty="0"/>
              <a:t>Germany v. </a:t>
            </a:r>
            <a:r>
              <a:rPr lang="it-IT" dirty="0" err="1"/>
              <a:t>Parliament</a:t>
            </a:r>
            <a:r>
              <a:rPr lang="it-IT" dirty="0"/>
              <a:t> and Council (</a:t>
            </a:r>
            <a:r>
              <a:rPr lang="it-IT" dirty="0" err="1"/>
              <a:t>Tobacco</a:t>
            </a:r>
            <a:r>
              <a:rPr lang="it-IT" dirty="0"/>
              <a:t> Advertising), 1998 and 2006</a:t>
            </a:r>
          </a:p>
        </p:txBody>
      </p:sp>
      <p:sp>
        <p:nvSpPr>
          <p:cNvPr id="3" name="Segnaposto contenuto 2">
            <a:extLst>
              <a:ext uri="{FF2B5EF4-FFF2-40B4-BE49-F238E27FC236}">
                <a16:creationId xmlns:a16="http://schemas.microsoft.com/office/drawing/2014/main" id="{95B19A43-0F7C-45F0-9BDA-66EE759CD749}"/>
              </a:ext>
            </a:extLst>
          </p:cNvPr>
          <p:cNvSpPr>
            <a:spLocks noGrp="1"/>
          </p:cNvSpPr>
          <p:nvPr>
            <p:ph idx="1"/>
          </p:nvPr>
        </p:nvSpPr>
        <p:spPr/>
        <p:txBody>
          <a:bodyPr>
            <a:normAutofit fontScale="77500" lnSpcReduction="20000"/>
          </a:bodyPr>
          <a:lstStyle/>
          <a:p>
            <a:r>
              <a:rPr lang="it-IT" dirty="0"/>
              <a:t>1998- Directive </a:t>
            </a:r>
            <a:r>
              <a:rPr lang="it-IT" dirty="0" err="1"/>
              <a:t>annulled</a:t>
            </a:r>
            <a:r>
              <a:rPr lang="it-IT" dirty="0"/>
              <a:t> (</a:t>
            </a:r>
            <a:r>
              <a:rPr lang="it-IT" dirty="0" err="1"/>
              <a:t>beyond</a:t>
            </a:r>
            <a:r>
              <a:rPr lang="it-IT" dirty="0"/>
              <a:t> the </a:t>
            </a:r>
            <a:r>
              <a:rPr lang="it-IT" dirty="0" err="1"/>
              <a:t>internal</a:t>
            </a:r>
            <a:r>
              <a:rPr lang="it-IT" dirty="0"/>
              <a:t> market </a:t>
            </a:r>
            <a:r>
              <a:rPr lang="it-IT" dirty="0" err="1"/>
              <a:t>competence</a:t>
            </a:r>
            <a:r>
              <a:rPr lang="it-IT" dirty="0"/>
              <a:t>)</a:t>
            </a:r>
          </a:p>
          <a:p>
            <a:pPr marL="0" indent="0">
              <a:buNone/>
            </a:pPr>
            <a:r>
              <a:rPr lang="it-IT" dirty="0"/>
              <a:t>A) </a:t>
            </a:r>
            <a:r>
              <a:rPr lang="it-IT" dirty="0" err="1"/>
              <a:t>existent</a:t>
            </a:r>
            <a:r>
              <a:rPr lang="it-IT" dirty="0"/>
              <a:t> </a:t>
            </a:r>
            <a:r>
              <a:rPr lang="it-IT" dirty="0" err="1"/>
              <a:t>disparities</a:t>
            </a:r>
            <a:r>
              <a:rPr lang="it-IT" dirty="0"/>
              <a:t> in </a:t>
            </a:r>
            <a:r>
              <a:rPr lang="it-IT" dirty="0" err="1"/>
              <a:t>national</a:t>
            </a:r>
            <a:r>
              <a:rPr lang="it-IT" dirty="0"/>
              <a:t> laws must </a:t>
            </a:r>
            <a:r>
              <a:rPr lang="it-IT" dirty="0" err="1"/>
              <a:t>give</a:t>
            </a:r>
            <a:r>
              <a:rPr lang="it-IT" dirty="0"/>
              <a:t> rise to </a:t>
            </a:r>
            <a:r>
              <a:rPr lang="it-IT" dirty="0" err="1"/>
              <a:t>obstacles</a:t>
            </a:r>
            <a:r>
              <a:rPr lang="it-IT" dirty="0"/>
              <a:t> to trade or </a:t>
            </a:r>
            <a:r>
              <a:rPr lang="it-IT" dirty="0" err="1"/>
              <a:t>distortion</a:t>
            </a:r>
            <a:r>
              <a:rPr lang="it-IT" dirty="0"/>
              <a:t> in </a:t>
            </a:r>
            <a:r>
              <a:rPr lang="it-IT" dirty="0" err="1"/>
              <a:t>competition</a:t>
            </a:r>
            <a:endParaRPr lang="it-IT" dirty="0"/>
          </a:p>
          <a:p>
            <a:pPr marL="0" indent="0">
              <a:buNone/>
            </a:pPr>
            <a:r>
              <a:rPr lang="it-IT" dirty="0"/>
              <a:t>B) </a:t>
            </a:r>
            <a:r>
              <a:rPr lang="it-IT" dirty="0" err="1"/>
              <a:t>possible</a:t>
            </a:r>
            <a:r>
              <a:rPr lang="it-IT" dirty="0"/>
              <a:t> future </a:t>
            </a:r>
            <a:r>
              <a:rPr lang="it-IT" dirty="0" err="1"/>
              <a:t>disparities</a:t>
            </a:r>
            <a:r>
              <a:rPr lang="it-IT" dirty="0"/>
              <a:t> must be </a:t>
            </a:r>
            <a:r>
              <a:rPr lang="it-IT" dirty="0" err="1"/>
              <a:t>likely</a:t>
            </a:r>
            <a:r>
              <a:rPr lang="it-IT" dirty="0"/>
              <a:t> to produce </a:t>
            </a:r>
            <a:r>
              <a:rPr lang="it-IT" dirty="0" err="1"/>
              <a:t>those</a:t>
            </a:r>
            <a:r>
              <a:rPr lang="it-IT" dirty="0"/>
              <a:t> </a:t>
            </a:r>
            <a:r>
              <a:rPr lang="it-IT" dirty="0" err="1"/>
              <a:t>same</a:t>
            </a:r>
            <a:r>
              <a:rPr lang="it-IT" dirty="0"/>
              <a:t> effects</a:t>
            </a:r>
          </a:p>
          <a:p>
            <a:pPr marL="0" indent="0">
              <a:buNone/>
            </a:pPr>
            <a:r>
              <a:rPr lang="it-IT" dirty="0"/>
              <a:t>C) the </a:t>
            </a:r>
            <a:r>
              <a:rPr lang="it-IT" dirty="0" err="1"/>
              <a:t>EU’s</a:t>
            </a:r>
            <a:r>
              <a:rPr lang="it-IT" dirty="0"/>
              <a:t> measures must </a:t>
            </a:r>
            <a:r>
              <a:rPr lang="it-IT" dirty="0" err="1"/>
              <a:t>actually</a:t>
            </a:r>
            <a:r>
              <a:rPr lang="it-IT" dirty="0"/>
              <a:t> </a:t>
            </a:r>
            <a:r>
              <a:rPr lang="it-IT" dirty="0" err="1"/>
              <a:t>contribute</a:t>
            </a:r>
            <a:r>
              <a:rPr lang="it-IT" dirty="0"/>
              <a:t> to the elimination of the </a:t>
            </a:r>
            <a:r>
              <a:rPr lang="it-IT" dirty="0" err="1"/>
              <a:t>said</a:t>
            </a:r>
            <a:r>
              <a:rPr lang="it-IT" dirty="0"/>
              <a:t> </a:t>
            </a:r>
            <a:r>
              <a:rPr lang="it-IT" dirty="0" err="1"/>
              <a:t>obstacles</a:t>
            </a:r>
            <a:r>
              <a:rPr lang="it-IT" dirty="0"/>
              <a:t> and </a:t>
            </a:r>
            <a:r>
              <a:rPr lang="it-IT" dirty="0" err="1"/>
              <a:t>distortions</a:t>
            </a:r>
            <a:endParaRPr lang="it-IT" dirty="0"/>
          </a:p>
          <a:p>
            <a:r>
              <a:rPr lang="it-IT" dirty="0"/>
              <a:t>2006 – case </a:t>
            </a:r>
            <a:r>
              <a:rPr lang="it-IT" dirty="0" err="1"/>
              <a:t>dismissed</a:t>
            </a:r>
            <a:r>
              <a:rPr lang="it-IT" dirty="0"/>
              <a:t>. The situation </a:t>
            </a:r>
            <a:r>
              <a:rPr lang="it-IT" dirty="0" err="1"/>
              <a:t>had</a:t>
            </a:r>
            <a:r>
              <a:rPr lang="it-IT" dirty="0"/>
              <a:t> </a:t>
            </a:r>
            <a:r>
              <a:rPr lang="it-IT" dirty="0" err="1"/>
              <a:t>changed</a:t>
            </a:r>
            <a:r>
              <a:rPr lang="it-IT" dirty="0"/>
              <a:t>, more MS </a:t>
            </a:r>
            <a:r>
              <a:rPr lang="it-IT" dirty="0" err="1"/>
              <a:t>had</a:t>
            </a:r>
            <a:r>
              <a:rPr lang="it-IT" dirty="0"/>
              <a:t> </a:t>
            </a:r>
            <a:r>
              <a:rPr lang="it-IT" dirty="0" err="1"/>
              <a:t>adopted</a:t>
            </a:r>
            <a:r>
              <a:rPr lang="it-IT" dirty="0"/>
              <a:t> </a:t>
            </a:r>
            <a:r>
              <a:rPr lang="it-IT" dirty="0" err="1"/>
              <a:t>diverging</a:t>
            </a:r>
            <a:r>
              <a:rPr lang="it-IT" dirty="0"/>
              <a:t> </a:t>
            </a:r>
            <a:r>
              <a:rPr lang="it-IT" dirty="0" err="1"/>
              <a:t>legislation</a:t>
            </a:r>
            <a:r>
              <a:rPr lang="it-IT" dirty="0"/>
              <a:t> on the </a:t>
            </a:r>
            <a:r>
              <a:rPr lang="it-IT" dirty="0" err="1"/>
              <a:t>matter</a:t>
            </a:r>
            <a:r>
              <a:rPr lang="it-IT" dirty="0"/>
              <a:t>. Article 114 </a:t>
            </a:r>
            <a:r>
              <a:rPr lang="it-IT" dirty="0" err="1"/>
              <a:t>requires</a:t>
            </a:r>
            <a:r>
              <a:rPr lang="it-IT" dirty="0"/>
              <a:t> high health protection </a:t>
            </a:r>
            <a:r>
              <a:rPr lang="it-IT" dirty="0" err="1"/>
              <a:t>standards</a:t>
            </a:r>
            <a:r>
              <a:rPr lang="it-IT" dirty="0"/>
              <a:t>, so </a:t>
            </a:r>
            <a:r>
              <a:rPr lang="it-IT" dirty="0" err="1"/>
              <a:t>also</a:t>
            </a:r>
            <a:r>
              <a:rPr lang="it-IT" dirty="0"/>
              <a:t> health </a:t>
            </a:r>
            <a:r>
              <a:rPr lang="it-IT" dirty="0" err="1"/>
              <a:t>considerations</a:t>
            </a:r>
            <a:r>
              <a:rPr lang="it-IT" dirty="0"/>
              <a:t> </a:t>
            </a:r>
            <a:r>
              <a:rPr lang="it-IT" dirty="0" err="1"/>
              <a:t>may</a:t>
            </a:r>
            <a:r>
              <a:rPr lang="it-IT" dirty="0"/>
              <a:t> be taken </a:t>
            </a:r>
            <a:r>
              <a:rPr lang="it-IT" dirty="0" err="1"/>
              <a:t>into</a:t>
            </a:r>
            <a:r>
              <a:rPr lang="it-IT" dirty="0"/>
              <a:t> account.</a:t>
            </a:r>
          </a:p>
          <a:p>
            <a:endParaRPr lang="it-IT" dirty="0"/>
          </a:p>
        </p:txBody>
      </p:sp>
    </p:spTree>
    <p:extLst>
      <p:ext uri="{BB962C8B-B14F-4D97-AF65-F5344CB8AC3E}">
        <p14:creationId xmlns:p14="http://schemas.microsoft.com/office/powerpoint/2010/main" val="317881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39A310-3872-4E5B-9262-BF8B6EDEA25A}"/>
              </a:ext>
            </a:extLst>
          </p:cNvPr>
          <p:cNvSpPr>
            <a:spLocks noGrp="1"/>
          </p:cNvSpPr>
          <p:nvPr>
            <p:ph type="title"/>
          </p:nvPr>
        </p:nvSpPr>
        <p:spPr/>
        <p:txBody>
          <a:bodyPr/>
          <a:lstStyle/>
          <a:p>
            <a:r>
              <a:rPr lang="it-IT" dirty="0" err="1"/>
              <a:t>Derogations</a:t>
            </a:r>
            <a:r>
              <a:rPr lang="it-IT" dirty="0"/>
              <a:t>: Article 114, 4 and 5</a:t>
            </a:r>
          </a:p>
        </p:txBody>
      </p:sp>
      <p:sp>
        <p:nvSpPr>
          <p:cNvPr id="3" name="Segnaposto contenuto 2">
            <a:extLst>
              <a:ext uri="{FF2B5EF4-FFF2-40B4-BE49-F238E27FC236}">
                <a16:creationId xmlns:a16="http://schemas.microsoft.com/office/drawing/2014/main" id="{D15959D8-46F7-49E7-BAA2-C0713C6C34F1}"/>
              </a:ext>
            </a:extLst>
          </p:cNvPr>
          <p:cNvSpPr>
            <a:spLocks noGrp="1"/>
          </p:cNvSpPr>
          <p:nvPr>
            <p:ph idx="1"/>
          </p:nvPr>
        </p:nvSpPr>
        <p:spPr/>
        <p:txBody>
          <a:bodyPr>
            <a:normAutofit fontScale="62500" lnSpcReduction="20000"/>
          </a:bodyPr>
          <a:lstStyle/>
          <a:p>
            <a:br>
              <a:rPr lang="it-IT" dirty="0"/>
            </a:br>
            <a:r>
              <a:rPr lang="en-US" dirty="0"/>
              <a:t>4. If, after the adoption of a </a:t>
            </a:r>
            <a:r>
              <a:rPr lang="en-US" dirty="0" err="1"/>
              <a:t>harmonisation</a:t>
            </a:r>
            <a:r>
              <a:rPr lang="en-US" dirty="0"/>
              <a:t> measure by the European Parliament and the Council, by the Council or by the Commission, a Member State deems it necessary to maintain national provisions on grounds of major needs referred to in Article 36, or relating to the protection of the environment or the working environment, it shall notify the Commission of these provisions as well as the grounds for maintaining them.</a:t>
            </a:r>
          </a:p>
          <a:p>
            <a:r>
              <a:rPr lang="en-US" dirty="0"/>
              <a:t>5. Moreover, without prejudice to paragraph 4, if, after the adoption of a </a:t>
            </a:r>
            <a:r>
              <a:rPr lang="en-US" dirty="0" err="1"/>
              <a:t>harmonisation</a:t>
            </a:r>
            <a:r>
              <a:rPr lang="en-US" dirty="0"/>
              <a:t> measure by the European Parliament and the Council, by the Council or by the Commission, a Member State deems it necessary to introduce national provisions based on new scientific evidence relating to the protection of the environment or the working environment on grounds of a problem specific to that Member State arising after the adoption of the </a:t>
            </a:r>
            <a:r>
              <a:rPr lang="en-US" dirty="0" err="1"/>
              <a:t>harmonisation</a:t>
            </a:r>
            <a:r>
              <a:rPr lang="en-US" dirty="0"/>
              <a:t> measure, it shall notify the Commission of the envisaged provisions as well as the grounds for introducing them.</a:t>
            </a:r>
          </a:p>
          <a:p>
            <a:endParaRPr lang="it-IT" dirty="0"/>
          </a:p>
        </p:txBody>
      </p:sp>
    </p:spTree>
    <p:extLst>
      <p:ext uri="{BB962C8B-B14F-4D97-AF65-F5344CB8AC3E}">
        <p14:creationId xmlns:p14="http://schemas.microsoft.com/office/powerpoint/2010/main" val="79181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D0698D-AAD9-45F2-B230-2B4A3119EFBC}"/>
              </a:ext>
            </a:extLst>
          </p:cNvPr>
          <p:cNvSpPr>
            <a:spLocks noGrp="1"/>
          </p:cNvSpPr>
          <p:nvPr>
            <p:ph type="title"/>
          </p:nvPr>
        </p:nvSpPr>
        <p:spPr/>
        <p:txBody>
          <a:bodyPr/>
          <a:lstStyle/>
          <a:p>
            <a:r>
              <a:rPr lang="it-IT" dirty="0" err="1"/>
              <a:t>Derogations</a:t>
            </a:r>
            <a:endParaRPr lang="it-IT" dirty="0"/>
          </a:p>
        </p:txBody>
      </p:sp>
      <p:sp>
        <p:nvSpPr>
          <p:cNvPr id="3" name="Segnaposto contenuto 2">
            <a:extLst>
              <a:ext uri="{FF2B5EF4-FFF2-40B4-BE49-F238E27FC236}">
                <a16:creationId xmlns:a16="http://schemas.microsoft.com/office/drawing/2014/main" id="{1E1562D0-428B-46C8-A32E-51E39CD3DE63}"/>
              </a:ext>
            </a:extLst>
          </p:cNvPr>
          <p:cNvSpPr>
            <a:spLocks noGrp="1"/>
          </p:cNvSpPr>
          <p:nvPr>
            <p:ph idx="1"/>
          </p:nvPr>
        </p:nvSpPr>
        <p:spPr/>
        <p:txBody>
          <a:bodyPr/>
          <a:lstStyle/>
          <a:p>
            <a:pPr marL="0" indent="0">
              <a:buNone/>
            </a:pPr>
            <a:r>
              <a:rPr lang="it-IT" dirty="0"/>
              <a:t>  Member </a:t>
            </a:r>
            <a:r>
              <a:rPr lang="it-IT" dirty="0" err="1"/>
              <a:t>States</a:t>
            </a:r>
            <a:r>
              <a:rPr lang="it-IT" dirty="0"/>
              <a:t> do </a:t>
            </a:r>
            <a:r>
              <a:rPr lang="it-IT" dirty="0" err="1"/>
              <a:t>not</a:t>
            </a:r>
            <a:r>
              <a:rPr lang="it-IT" dirty="0"/>
              <a:t> </a:t>
            </a:r>
            <a:r>
              <a:rPr lang="it-IT" dirty="0" err="1"/>
              <a:t>comply</a:t>
            </a:r>
            <a:r>
              <a:rPr lang="it-IT" dirty="0"/>
              <a:t> with EU </a:t>
            </a:r>
            <a:r>
              <a:rPr lang="it-IT" dirty="0" err="1"/>
              <a:t>harmonization</a:t>
            </a:r>
            <a:r>
              <a:rPr lang="it-IT" dirty="0"/>
              <a:t> measures. </a:t>
            </a:r>
          </a:p>
          <a:p>
            <a:pPr marL="0" indent="0">
              <a:buNone/>
            </a:pPr>
            <a:r>
              <a:rPr lang="it-IT" dirty="0"/>
              <a:t>Situation </a:t>
            </a:r>
            <a:r>
              <a:rPr lang="it-IT" dirty="0" err="1"/>
              <a:t>different</a:t>
            </a:r>
            <a:r>
              <a:rPr lang="it-IT" dirty="0"/>
              <a:t> from the case of minimum standard </a:t>
            </a:r>
            <a:r>
              <a:rPr lang="it-IT" dirty="0" err="1"/>
              <a:t>harmonization</a:t>
            </a:r>
            <a:endParaRPr lang="it-IT" dirty="0"/>
          </a:p>
          <a:p>
            <a:pPr marL="0" indent="0">
              <a:buNone/>
            </a:pPr>
            <a:r>
              <a:rPr lang="it-IT" dirty="0" err="1"/>
              <a:t>Administrative</a:t>
            </a:r>
            <a:r>
              <a:rPr lang="it-IT" dirty="0"/>
              <a:t> procedure: </a:t>
            </a:r>
            <a:r>
              <a:rPr lang="it-IT" dirty="0" err="1"/>
              <a:t>authorization</a:t>
            </a:r>
            <a:r>
              <a:rPr lang="it-IT" dirty="0"/>
              <a:t> by the </a:t>
            </a:r>
            <a:r>
              <a:rPr lang="it-IT" dirty="0" err="1"/>
              <a:t>Commission</a:t>
            </a:r>
            <a:r>
              <a:rPr lang="it-IT" dirty="0"/>
              <a:t>.</a:t>
            </a:r>
          </a:p>
          <a:p>
            <a:pPr marL="0" indent="0">
              <a:buNone/>
            </a:pPr>
            <a:r>
              <a:rPr lang="it-IT" dirty="0" err="1"/>
              <a:t>Different</a:t>
            </a:r>
            <a:r>
              <a:rPr lang="it-IT" dirty="0"/>
              <a:t> </a:t>
            </a:r>
            <a:r>
              <a:rPr lang="it-IT" dirty="0" err="1"/>
              <a:t>criteria</a:t>
            </a:r>
            <a:r>
              <a:rPr lang="it-IT" dirty="0"/>
              <a:t>, more </a:t>
            </a:r>
            <a:r>
              <a:rPr lang="it-IT" dirty="0" err="1"/>
              <a:t>stringent</a:t>
            </a:r>
            <a:r>
              <a:rPr lang="it-IT" dirty="0"/>
              <a:t> for par. 5 (</a:t>
            </a:r>
            <a:r>
              <a:rPr lang="it-IT" dirty="0" err="1"/>
              <a:t>Upper</a:t>
            </a:r>
            <a:r>
              <a:rPr lang="it-IT" dirty="0"/>
              <a:t> Austria and </a:t>
            </a:r>
            <a:r>
              <a:rPr lang="it-IT" dirty="0" err="1"/>
              <a:t>GMOs</a:t>
            </a:r>
            <a:r>
              <a:rPr lang="it-IT" dirty="0"/>
              <a:t>, 2005)</a:t>
            </a:r>
          </a:p>
        </p:txBody>
      </p:sp>
    </p:spTree>
    <p:extLst>
      <p:ext uri="{BB962C8B-B14F-4D97-AF65-F5344CB8AC3E}">
        <p14:creationId xmlns:p14="http://schemas.microsoft.com/office/powerpoint/2010/main" val="156553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F77F6-A450-4D14-975C-C2C7A64AE1BF}"/>
              </a:ext>
            </a:extLst>
          </p:cNvPr>
          <p:cNvSpPr>
            <a:spLocks noGrp="1"/>
          </p:cNvSpPr>
          <p:nvPr>
            <p:ph type="title"/>
          </p:nvPr>
        </p:nvSpPr>
        <p:spPr/>
        <p:txBody>
          <a:bodyPr>
            <a:normAutofit fontScale="90000"/>
          </a:bodyPr>
          <a:lstStyle/>
          <a:p>
            <a:r>
              <a:rPr lang="it-IT" dirty="0"/>
              <a:t>Article 113: Tax </a:t>
            </a:r>
            <a:r>
              <a:rPr lang="it-IT" dirty="0" err="1"/>
              <a:t>harmonization-unanimity</a:t>
            </a:r>
            <a:r>
              <a:rPr lang="it-IT"/>
              <a:t>- «fiscal veto»</a:t>
            </a:r>
            <a:endParaRPr lang="it-IT" dirty="0"/>
          </a:p>
        </p:txBody>
      </p:sp>
      <p:sp>
        <p:nvSpPr>
          <p:cNvPr id="3" name="Segnaposto contenuto 2">
            <a:extLst>
              <a:ext uri="{FF2B5EF4-FFF2-40B4-BE49-F238E27FC236}">
                <a16:creationId xmlns:a16="http://schemas.microsoft.com/office/drawing/2014/main" id="{EC85FC50-EE1A-4356-ABB3-4045AC5D0218}"/>
              </a:ext>
            </a:extLst>
          </p:cNvPr>
          <p:cNvSpPr>
            <a:spLocks noGrp="1"/>
          </p:cNvSpPr>
          <p:nvPr>
            <p:ph idx="1"/>
          </p:nvPr>
        </p:nvSpPr>
        <p:spPr/>
        <p:txBody>
          <a:bodyPr/>
          <a:lstStyle/>
          <a:p>
            <a:r>
              <a:rPr lang="it-IT" dirty="0" err="1"/>
              <a:t>Indirect</a:t>
            </a:r>
            <a:r>
              <a:rPr lang="it-IT" dirty="0"/>
              <a:t> taxes: taxes </a:t>
            </a:r>
            <a:r>
              <a:rPr lang="it-IT" dirty="0" err="1"/>
              <a:t>imposed</a:t>
            </a:r>
            <a:r>
              <a:rPr lang="it-IT" dirty="0"/>
              <a:t> on a </a:t>
            </a:r>
            <a:r>
              <a:rPr lang="it-IT" dirty="0" err="1"/>
              <a:t>product’s</a:t>
            </a:r>
            <a:r>
              <a:rPr lang="it-IT" dirty="0"/>
              <a:t> price. </a:t>
            </a:r>
            <a:r>
              <a:rPr lang="it-IT" dirty="0" err="1"/>
              <a:t>They</a:t>
            </a:r>
            <a:r>
              <a:rPr lang="it-IT" dirty="0"/>
              <a:t> are </a:t>
            </a:r>
            <a:r>
              <a:rPr lang="it-IT" dirty="0" err="1"/>
              <a:t>consumption</a:t>
            </a:r>
            <a:r>
              <a:rPr lang="it-IT" dirty="0"/>
              <a:t> or consumer taxes.</a:t>
            </a:r>
          </a:p>
          <a:p>
            <a:r>
              <a:rPr lang="it-IT" dirty="0"/>
              <a:t>Turnover (sales) taxes and </a:t>
            </a:r>
            <a:r>
              <a:rPr lang="it-IT" dirty="0" err="1"/>
              <a:t>excise</a:t>
            </a:r>
            <a:r>
              <a:rPr lang="it-IT" dirty="0"/>
              <a:t> </a:t>
            </a:r>
            <a:r>
              <a:rPr lang="it-IT" dirty="0" err="1"/>
              <a:t>duties</a:t>
            </a:r>
            <a:endParaRPr lang="it-IT" dirty="0"/>
          </a:p>
          <a:p>
            <a:r>
              <a:rPr lang="it-IT" dirty="0"/>
              <a:t>VAT (Directive 2006/112)</a:t>
            </a:r>
          </a:p>
          <a:p>
            <a:r>
              <a:rPr lang="it-IT" dirty="0"/>
              <a:t>Direct taxation </a:t>
            </a:r>
            <a:r>
              <a:rPr lang="it-IT" dirty="0" err="1"/>
              <a:t>is</a:t>
            </a:r>
            <a:r>
              <a:rPr lang="it-IT" dirty="0"/>
              <a:t> </a:t>
            </a:r>
            <a:r>
              <a:rPr lang="it-IT" dirty="0" err="1"/>
              <a:t>excluded</a:t>
            </a:r>
            <a:r>
              <a:rPr lang="it-IT" dirty="0"/>
              <a:t>, </a:t>
            </a:r>
            <a:r>
              <a:rPr lang="it-IT" dirty="0" err="1"/>
              <a:t>but</a:t>
            </a:r>
            <a:r>
              <a:rPr lang="it-IT" dirty="0"/>
              <a:t> </a:t>
            </a:r>
            <a:r>
              <a:rPr lang="it-IT" dirty="0" err="1"/>
              <a:t>harmonization</a:t>
            </a:r>
            <a:r>
              <a:rPr lang="it-IT" dirty="0"/>
              <a:t> </a:t>
            </a:r>
            <a:r>
              <a:rPr lang="it-IT" dirty="0" err="1"/>
              <a:t>is</a:t>
            </a:r>
            <a:r>
              <a:rPr lang="it-IT" dirty="0"/>
              <a:t> </a:t>
            </a:r>
            <a:r>
              <a:rPr lang="it-IT" dirty="0" err="1"/>
              <a:t>still</a:t>
            </a:r>
            <a:r>
              <a:rPr lang="it-IT" dirty="0"/>
              <a:t> </a:t>
            </a:r>
            <a:r>
              <a:rPr lang="it-IT" dirty="0" err="1"/>
              <a:t>possible</a:t>
            </a:r>
            <a:r>
              <a:rPr lang="it-IT" dirty="0"/>
              <a:t> under Article 115 (</a:t>
            </a:r>
            <a:r>
              <a:rPr lang="it-IT" dirty="0" err="1"/>
              <a:t>unanimity</a:t>
            </a:r>
            <a:r>
              <a:rPr lang="it-IT" dirty="0"/>
              <a:t>)</a:t>
            </a:r>
          </a:p>
          <a:p>
            <a:r>
              <a:rPr lang="it-IT" dirty="0"/>
              <a:t>The issue of corporate taxation. G-20 and OECD agreement and </a:t>
            </a:r>
            <a:r>
              <a:rPr lang="it-IT" dirty="0" err="1"/>
              <a:t>directive</a:t>
            </a:r>
            <a:r>
              <a:rPr lang="it-IT" dirty="0"/>
              <a:t> </a:t>
            </a:r>
            <a:r>
              <a:rPr lang="it-IT" dirty="0" err="1"/>
              <a:t>proposal</a:t>
            </a:r>
            <a:r>
              <a:rPr lang="it-IT" dirty="0"/>
              <a:t> </a:t>
            </a:r>
            <a:r>
              <a:rPr lang="it-IT" dirty="0" err="1"/>
              <a:t>submitted</a:t>
            </a:r>
            <a:r>
              <a:rPr lang="it-IT" dirty="0"/>
              <a:t> in </a:t>
            </a:r>
            <a:r>
              <a:rPr lang="it-IT" dirty="0" err="1"/>
              <a:t>December</a:t>
            </a:r>
            <a:r>
              <a:rPr lang="it-IT" dirty="0"/>
              <a:t> 2021 on minimum </a:t>
            </a:r>
            <a:r>
              <a:rPr lang="it-IT"/>
              <a:t>corporate taxation.</a:t>
            </a:r>
            <a:endParaRPr lang="it-IT" dirty="0"/>
          </a:p>
        </p:txBody>
      </p:sp>
    </p:spTree>
    <p:extLst>
      <p:ext uri="{BB962C8B-B14F-4D97-AF65-F5344CB8AC3E}">
        <p14:creationId xmlns:p14="http://schemas.microsoft.com/office/powerpoint/2010/main" val="268893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Internal</a:t>
            </a:r>
            <a:r>
              <a:rPr lang="it-IT" dirty="0"/>
              <a:t> </a:t>
            </a:r>
            <a:r>
              <a:rPr lang="it-IT" dirty="0" err="1"/>
              <a:t>taxation</a:t>
            </a:r>
            <a:r>
              <a:rPr lang="it-IT" dirty="0"/>
              <a:t> – art. 110 TFEU</a:t>
            </a:r>
          </a:p>
        </p:txBody>
      </p:sp>
      <p:sp>
        <p:nvSpPr>
          <p:cNvPr id="3" name="Segnaposto contenuto 2"/>
          <p:cNvSpPr>
            <a:spLocks noGrp="1"/>
          </p:cNvSpPr>
          <p:nvPr>
            <p:ph idx="1"/>
          </p:nvPr>
        </p:nvSpPr>
        <p:spPr/>
        <p:txBody>
          <a:bodyPr/>
          <a:lstStyle/>
          <a:p>
            <a:r>
              <a:rPr lang="it-IT" dirty="0" err="1"/>
              <a:t>Internal</a:t>
            </a:r>
            <a:r>
              <a:rPr lang="it-IT" dirty="0"/>
              <a:t> taxation </a:t>
            </a:r>
            <a:r>
              <a:rPr lang="it-IT" dirty="0" err="1"/>
              <a:t>is</a:t>
            </a:r>
            <a:r>
              <a:rPr lang="it-IT" dirty="0"/>
              <a:t> </a:t>
            </a:r>
            <a:r>
              <a:rPr lang="it-IT" dirty="0" err="1"/>
              <a:t>prohibited</a:t>
            </a:r>
            <a:r>
              <a:rPr lang="it-IT" dirty="0"/>
              <a:t> </a:t>
            </a:r>
            <a:r>
              <a:rPr lang="it-IT" dirty="0" err="1"/>
              <a:t>only</a:t>
            </a:r>
            <a:r>
              <a:rPr lang="it-IT" dirty="0"/>
              <a:t> </a:t>
            </a:r>
            <a:r>
              <a:rPr lang="it-IT" dirty="0" err="1"/>
              <a:t>if</a:t>
            </a:r>
            <a:r>
              <a:rPr lang="it-IT" dirty="0"/>
              <a:t> </a:t>
            </a:r>
            <a:r>
              <a:rPr lang="it-IT" dirty="0" err="1"/>
              <a:t>it</a:t>
            </a:r>
            <a:r>
              <a:rPr lang="it-IT" dirty="0"/>
              <a:t> </a:t>
            </a:r>
            <a:r>
              <a:rPr lang="it-IT" dirty="0" err="1"/>
              <a:t>is</a:t>
            </a:r>
            <a:r>
              <a:rPr lang="it-IT" dirty="0"/>
              <a:t> </a:t>
            </a:r>
            <a:r>
              <a:rPr lang="it-IT" dirty="0" err="1"/>
              <a:t>discriminatory</a:t>
            </a:r>
            <a:r>
              <a:rPr lang="it-IT" dirty="0"/>
              <a:t>:</a:t>
            </a:r>
          </a:p>
          <a:p>
            <a:r>
              <a:rPr lang="it-IT" dirty="0"/>
              <a:t>«</a:t>
            </a:r>
            <a:r>
              <a:rPr lang="it-IT" dirty="0" err="1"/>
              <a:t>financial</a:t>
            </a:r>
            <a:r>
              <a:rPr lang="it-IT" dirty="0"/>
              <a:t> </a:t>
            </a:r>
            <a:r>
              <a:rPr lang="it-IT" dirty="0" err="1"/>
              <a:t>charges</a:t>
            </a:r>
            <a:r>
              <a:rPr lang="it-IT" dirty="0"/>
              <a:t> </a:t>
            </a:r>
            <a:r>
              <a:rPr lang="it-IT" dirty="0" err="1"/>
              <a:t>within</a:t>
            </a:r>
            <a:r>
              <a:rPr lang="it-IT" dirty="0"/>
              <a:t> a general </a:t>
            </a:r>
            <a:r>
              <a:rPr lang="it-IT" dirty="0" err="1"/>
              <a:t>system</a:t>
            </a:r>
            <a:r>
              <a:rPr lang="it-IT" dirty="0"/>
              <a:t> of </a:t>
            </a:r>
            <a:r>
              <a:rPr lang="it-IT" dirty="0" err="1"/>
              <a:t>internal</a:t>
            </a:r>
            <a:r>
              <a:rPr lang="it-IT" dirty="0"/>
              <a:t> </a:t>
            </a:r>
            <a:r>
              <a:rPr lang="it-IT" dirty="0" err="1"/>
              <a:t>taxation</a:t>
            </a:r>
            <a:r>
              <a:rPr lang="it-IT" dirty="0"/>
              <a:t> </a:t>
            </a:r>
            <a:r>
              <a:rPr lang="it-IT" dirty="0" err="1"/>
              <a:t>applying</a:t>
            </a:r>
            <a:r>
              <a:rPr lang="it-IT" dirty="0"/>
              <a:t> </a:t>
            </a:r>
            <a:r>
              <a:rPr lang="it-IT" dirty="0" err="1"/>
              <a:t>systematically</a:t>
            </a:r>
            <a:r>
              <a:rPr lang="it-IT" dirty="0"/>
              <a:t> to </a:t>
            </a:r>
            <a:r>
              <a:rPr lang="it-IT" dirty="0" err="1"/>
              <a:t>domestic</a:t>
            </a:r>
            <a:r>
              <a:rPr lang="it-IT" dirty="0"/>
              <a:t> and </a:t>
            </a:r>
            <a:r>
              <a:rPr lang="it-IT" dirty="0" err="1"/>
              <a:t>imported</a:t>
            </a:r>
            <a:r>
              <a:rPr lang="it-IT" dirty="0"/>
              <a:t> </a:t>
            </a:r>
            <a:r>
              <a:rPr lang="it-IT" dirty="0" err="1"/>
              <a:t>products</a:t>
            </a:r>
            <a:r>
              <a:rPr lang="it-IT" dirty="0"/>
              <a:t> </a:t>
            </a:r>
            <a:r>
              <a:rPr lang="it-IT" dirty="0" err="1"/>
              <a:t>according</a:t>
            </a:r>
            <a:r>
              <a:rPr lang="it-IT" dirty="0"/>
              <a:t> to the </a:t>
            </a:r>
            <a:r>
              <a:rPr lang="it-IT" dirty="0" err="1"/>
              <a:t>same</a:t>
            </a:r>
            <a:r>
              <a:rPr lang="it-IT" dirty="0"/>
              <a:t> </a:t>
            </a:r>
            <a:r>
              <a:rPr lang="it-IT" dirty="0" err="1"/>
              <a:t>criteria</a:t>
            </a:r>
            <a:r>
              <a:rPr lang="it-IT" dirty="0"/>
              <a:t> are </a:t>
            </a:r>
            <a:r>
              <a:rPr lang="it-IT" dirty="0" err="1"/>
              <a:t>not</a:t>
            </a:r>
            <a:r>
              <a:rPr lang="it-IT" dirty="0"/>
              <a:t> to be </a:t>
            </a:r>
            <a:r>
              <a:rPr lang="it-IT" dirty="0" err="1"/>
              <a:t>considered</a:t>
            </a:r>
            <a:r>
              <a:rPr lang="it-IT" dirty="0"/>
              <a:t> </a:t>
            </a:r>
            <a:r>
              <a:rPr lang="it-IT" dirty="0" err="1"/>
              <a:t>as</a:t>
            </a:r>
            <a:r>
              <a:rPr lang="it-IT" dirty="0"/>
              <a:t> </a:t>
            </a:r>
            <a:r>
              <a:rPr lang="it-IT" dirty="0" err="1"/>
              <a:t>charges</a:t>
            </a:r>
            <a:r>
              <a:rPr lang="it-IT" dirty="0"/>
              <a:t> </a:t>
            </a:r>
            <a:r>
              <a:rPr lang="it-IT" dirty="0" err="1"/>
              <a:t>having</a:t>
            </a:r>
            <a:r>
              <a:rPr lang="it-IT" dirty="0"/>
              <a:t> </a:t>
            </a:r>
            <a:r>
              <a:rPr lang="it-IT" dirty="0" err="1"/>
              <a:t>equivalent</a:t>
            </a:r>
            <a:r>
              <a:rPr lang="it-IT" dirty="0"/>
              <a:t> </a:t>
            </a:r>
            <a:r>
              <a:rPr lang="it-IT" dirty="0" err="1"/>
              <a:t>effect</a:t>
            </a:r>
            <a:r>
              <a:rPr lang="it-IT" dirty="0"/>
              <a:t>».</a:t>
            </a:r>
          </a:p>
        </p:txBody>
      </p:sp>
    </p:spTree>
    <p:extLst>
      <p:ext uri="{BB962C8B-B14F-4D97-AF65-F5344CB8AC3E}">
        <p14:creationId xmlns:p14="http://schemas.microsoft.com/office/powerpoint/2010/main" val="285914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National treatment of </a:t>
            </a:r>
            <a:r>
              <a:rPr lang="it-IT" dirty="0" err="1"/>
              <a:t>imported</a:t>
            </a:r>
            <a:r>
              <a:rPr lang="it-IT" dirty="0"/>
              <a:t> </a:t>
            </a:r>
            <a:r>
              <a:rPr lang="it-IT" dirty="0" err="1"/>
              <a:t>goods</a:t>
            </a:r>
            <a:endParaRPr lang="it-IT" dirty="0"/>
          </a:p>
        </p:txBody>
      </p:sp>
      <p:sp>
        <p:nvSpPr>
          <p:cNvPr id="3" name="Segnaposto contenuto 2"/>
          <p:cNvSpPr>
            <a:spLocks noGrp="1"/>
          </p:cNvSpPr>
          <p:nvPr>
            <p:ph idx="1"/>
          </p:nvPr>
        </p:nvSpPr>
        <p:spPr/>
        <p:txBody>
          <a:bodyPr>
            <a:normAutofit fontScale="62500" lnSpcReduction="20000"/>
          </a:bodyPr>
          <a:lstStyle/>
          <a:p>
            <a:r>
              <a:rPr lang="it-IT" dirty="0"/>
              <a:t>Art. 110, 1: </a:t>
            </a:r>
            <a:r>
              <a:rPr lang="it-IT" b="1" dirty="0" err="1"/>
              <a:t>Member</a:t>
            </a:r>
            <a:r>
              <a:rPr lang="it-IT" b="1" dirty="0"/>
              <a:t> States </a:t>
            </a:r>
            <a:r>
              <a:rPr lang="it-IT" b="1" dirty="0" err="1"/>
              <a:t>shall</a:t>
            </a:r>
            <a:r>
              <a:rPr lang="it-IT" b="1" dirty="0"/>
              <a:t> </a:t>
            </a:r>
            <a:r>
              <a:rPr lang="it-IT" b="1" dirty="0" err="1"/>
              <a:t>not</a:t>
            </a:r>
            <a:r>
              <a:rPr lang="it-IT" b="1" dirty="0"/>
              <a:t> impose, </a:t>
            </a:r>
            <a:r>
              <a:rPr lang="it-IT" b="1" dirty="0" err="1"/>
              <a:t>directly</a:t>
            </a:r>
            <a:r>
              <a:rPr lang="it-IT" b="1" dirty="0"/>
              <a:t> or </a:t>
            </a:r>
            <a:r>
              <a:rPr lang="it-IT" b="1" dirty="0" err="1"/>
              <a:t>indirectly</a:t>
            </a:r>
            <a:r>
              <a:rPr lang="it-IT" b="1" dirty="0"/>
              <a:t>, on the products of </a:t>
            </a:r>
            <a:r>
              <a:rPr lang="it-IT" b="1" dirty="0" err="1"/>
              <a:t>other</a:t>
            </a:r>
            <a:r>
              <a:rPr lang="it-IT" b="1" dirty="0"/>
              <a:t> </a:t>
            </a:r>
            <a:r>
              <a:rPr lang="it-IT" b="1" dirty="0" err="1"/>
              <a:t>Member</a:t>
            </a:r>
            <a:r>
              <a:rPr lang="it-IT" b="1" dirty="0"/>
              <a:t> States </a:t>
            </a:r>
            <a:r>
              <a:rPr lang="it-IT" b="1" dirty="0" err="1"/>
              <a:t>any</a:t>
            </a:r>
            <a:r>
              <a:rPr lang="it-IT" b="1" dirty="0"/>
              <a:t> </a:t>
            </a:r>
            <a:r>
              <a:rPr lang="it-IT" b="1" dirty="0" err="1"/>
              <a:t>internal</a:t>
            </a:r>
            <a:r>
              <a:rPr lang="it-IT" b="1" dirty="0"/>
              <a:t> </a:t>
            </a:r>
            <a:r>
              <a:rPr lang="it-IT" b="1" dirty="0" err="1"/>
              <a:t>taxation</a:t>
            </a:r>
            <a:r>
              <a:rPr lang="it-IT" b="1" dirty="0"/>
              <a:t> of </a:t>
            </a:r>
            <a:r>
              <a:rPr lang="it-IT" b="1" dirty="0" err="1"/>
              <a:t>any</a:t>
            </a:r>
            <a:r>
              <a:rPr lang="it-IT" b="1" dirty="0"/>
              <a:t> </a:t>
            </a:r>
            <a:r>
              <a:rPr lang="it-IT" b="1" dirty="0" err="1"/>
              <a:t>kind</a:t>
            </a:r>
            <a:r>
              <a:rPr lang="it-IT" b="1" dirty="0"/>
              <a:t> in </a:t>
            </a:r>
            <a:r>
              <a:rPr lang="it-IT" b="1" dirty="0" err="1"/>
              <a:t>excess</a:t>
            </a:r>
            <a:r>
              <a:rPr lang="it-IT" b="1" dirty="0"/>
              <a:t> of </a:t>
            </a:r>
            <a:r>
              <a:rPr lang="it-IT" b="1" dirty="0" err="1"/>
              <a:t>that</a:t>
            </a:r>
            <a:r>
              <a:rPr lang="it-IT" b="1" dirty="0"/>
              <a:t> </a:t>
            </a:r>
            <a:r>
              <a:rPr lang="it-IT" b="1" dirty="0" err="1"/>
              <a:t>imposed</a:t>
            </a:r>
            <a:r>
              <a:rPr lang="it-IT" b="1" dirty="0"/>
              <a:t> </a:t>
            </a:r>
            <a:r>
              <a:rPr lang="it-IT" b="1" dirty="0" err="1"/>
              <a:t>directly</a:t>
            </a:r>
            <a:r>
              <a:rPr lang="it-IT" b="1" dirty="0"/>
              <a:t> or </a:t>
            </a:r>
            <a:r>
              <a:rPr lang="it-IT" b="1" dirty="0" err="1"/>
              <a:t>indirectly</a:t>
            </a:r>
            <a:r>
              <a:rPr lang="it-IT" b="1" dirty="0"/>
              <a:t> on </a:t>
            </a:r>
            <a:r>
              <a:rPr lang="it-IT" b="1" dirty="0" err="1"/>
              <a:t>similar</a:t>
            </a:r>
            <a:r>
              <a:rPr lang="it-IT" b="1" dirty="0"/>
              <a:t> </a:t>
            </a:r>
            <a:r>
              <a:rPr lang="it-IT" b="1" dirty="0" err="1"/>
              <a:t>domestic</a:t>
            </a:r>
            <a:r>
              <a:rPr lang="it-IT" b="1" dirty="0"/>
              <a:t> products</a:t>
            </a:r>
            <a:r>
              <a:rPr lang="it-IT" dirty="0"/>
              <a:t>. Fiscal non-</a:t>
            </a:r>
            <a:r>
              <a:rPr lang="it-IT" dirty="0" err="1"/>
              <a:t>discrimination</a:t>
            </a:r>
            <a:r>
              <a:rPr lang="it-IT" dirty="0"/>
              <a:t>.</a:t>
            </a:r>
          </a:p>
          <a:p>
            <a:endParaRPr lang="it-IT" dirty="0"/>
          </a:p>
          <a:p>
            <a:r>
              <a:rPr lang="it-IT" dirty="0" err="1"/>
              <a:t>Similar</a:t>
            </a:r>
            <a:r>
              <a:rPr lang="it-IT" dirty="0"/>
              <a:t> </a:t>
            </a:r>
            <a:r>
              <a:rPr lang="it-IT" dirty="0" err="1"/>
              <a:t>goods</a:t>
            </a:r>
            <a:r>
              <a:rPr lang="it-IT" dirty="0"/>
              <a:t>: comparable </a:t>
            </a:r>
            <a:r>
              <a:rPr lang="it-IT" dirty="0" err="1"/>
              <a:t>goods</a:t>
            </a:r>
            <a:r>
              <a:rPr lang="it-IT" dirty="0"/>
              <a:t>, </a:t>
            </a:r>
            <a:r>
              <a:rPr lang="it-IT" dirty="0" err="1"/>
              <a:t>goods</a:t>
            </a:r>
            <a:r>
              <a:rPr lang="it-IT" dirty="0"/>
              <a:t> </a:t>
            </a:r>
            <a:r>
              <a:rPr lang="it-IT" dirty="0" err="1"/>
              <a:t>that</a:t>
            </a:r>
            <a:r>
              <a:rPr lang="it-IT" dirty="0"/>
              <a:t> </a:t>
            </a:r>
            <a:r>
              <a:rPr lang="it-IT" dirty="0" err="1"/>
              <a:t>have</a:t>
            </a:r>
            <a:r>
              <a:rPr lang="it-IT" dirty="0"/>
              <a:t> </a:t>
            </a:r>
            <a:r>
              <a:rPr lang="it-IT" dirty="0" err="1"/>
              <a:t>similar</a:t>
            </a:r>
            <a:r>
              <a:rPr lang="it-IT" dirty="0"/>
              <a:t> </a:t>
            </a:r>
            <a:r>
              <a:rPr lang="it-IT" dirty="0" err="1"/>
              <a:t>characteristics</a:t>
            </a:r>
            <a:r>
              <a:rPr lang="it-IT" dirty="0"/>
              <a:t> and </a:t>
            </a:r>
            <a:r>
              <a:rPr lang="it-IT" dirty="0" err="1"/>
              <a:t>meet</a:t>
            </a:r>
            <a:r>
              <a:rPr lang="it-IT" dirty="0"/>
              <a:t> the </a:t>
            </a:r>
            <a:r>
              <a:rPr lang="it-IT" dirty="0" err="1"/>
              <a:t>same</a:t>
            </a:r>
            <a:r>
              <a:rPr lang="it-IT" dirty="0"/>
              <a:t> needs of the consumers. </a:t>
            </a:r>
            <a:r>
              <a:rPr lang="it-IT" b="1" dirty="0" err="1"/>
              <a:t>Similarity</a:t>
            </a:r>
            <a:r>
              <a:rPr lang="it-IT" dirty="0"/>
              <a:t> </a:t>
            </a:r>
            <a:r>
              <a:rPr lang="it-IT" dirty="0" err="1"/>
              <a:t>is</a:t>
            </a:r>
            <a:r>
              <a:rPr lang="it-IT" dirty="0"/>
              <a:t> </a:t>
            </a:r>
            <a:r>
              <a:rPr lang="it-IT" dirty="0" err="1"/>
              <a:t>wider</a:t>
            </a:r>
            <a:r>
              <a:rPr lang="it-IT" dirty="0"/>
              <a:t> </a:t>
            </a:r>
            <a:r>
              <a:rPr lang="it-IT" dirty="0" err="1"/>
              <a:t>than</a:t>
            </a:r>
            <a:r>
              <a:rPr lang="it-IT" dirty="0"/>
              <a:t> </a:t>
            </a:r>
            <a:r>
              <a:rPr lang="it-IT" b="1" dirty="0" err="1"/>
              <a:t>identity</a:t>
            </a:r>
            <a:r>
              <a:rPr lang="it-IT" dirty="0"/>
              <a:t> and </a:t>
            </a:r>
            <a:r>
              <a:rPr lang="it-IT" dirty="0" err="1"/>
              <a:t>relates</a:t>
            </a:r>
            <a:r>
              <a:rPr lang="it-IT" dirty="0"/>
              <a:t> to </a:t>
            </a:r>
            <a:r>
              <a:rPr lang="it-IT" b="1" dirty="0" err="1"/>
              <a:t>comparability</a:t>
            </a:r>
            <a:endParaRPr lang="it-IT" b="1" dirty="0"/>
          </a:p>
          <a:p>
            <a:r>
              <a:rPr lang="it-IT" dirty="0" err="1"/>
              <a:t>See</a:t>
            </a:r>
            <a:r>
              <a:rPr lang="it-IT" dirty="0"/>
              <a:t> </a:t>
            </a:r>
            <a:r>
              <a:rPr lang="it-IT" dirty="0" err="1"/>
              <a:t>Humblot</a:t>
            </a:r>
            <a:r>
              <a:rPr lang="it-IT" dirty="0"/>
              <a:t> case, 1985: French </a:t>
            </a:r>
            <a:r>
              <a:rPr lang="it-IT" dirty="0" err="1"/>
              <a:t>cars</a:t>
            </a:r>
            <a:r>
              <a:rPr lang="it-IT" dirty="0"/>
              <a:t> and Mercedes. </a:t>
            </a:r>
            <a:r>
              <a:rPr lang="it-IT" dirty="0" err="1"/>
              <a:t>Unlawful</a:t>
            </a:r>
            <a:r>
              <a:rPr lang="it-IT" dirty="0"/>
              <a:t> the French </a:t>
            </a:r>
            <a:r>
              <a:rPr lang="it-IT" dirty="0" err="1"/>
              <a:t>taxation</a:t>
            </a:r>
            <a:r>
              <a:rPr lang="it-IT" dirty="0"/>
              <a:t> </a:t>
            </a:r>
            <a:r>
              <a:rPr lang="it-IT" dirty="0" err="1"/>
              <a:t>system</a:t>
            </a:r>
            <a:r>
              <a:rPr lang="it-IT" dirty="0"/>
              <a:t> on </a:t>
            </a:r>
            <a:r>
              <a:rPr lang="it-IT" dirty="0" err="1"/>
              <a:t>powerful</a:t>
            </a:r>
            <a:r>
              <a:rPr lang="it-IT" dirty="0"/>
              <a:t> </a:t>
            </a:r>
            <a:r>
              <a:rPr lang="it-IT" dirty="0" err="1"/>
              <a:t>cars</a:t>
            </a:r>
            <a:r>
              <a:rPr lang="it-IT" dirty="0"/>
              <a:t> </a:t>
            </a:r>
            <a:r>
              <a:rPr lang="it-IT" dirty="0" err="1"/>
              <a:t>because</a:t>
            </a:r>
            <a:r>
              <a:rPr lang="it-IT" dirty="0"/>
              <a:t> </a:t>
            </a:r>
            <a:r>
              <a:rPr lang="it-IT" dirty="0" err="1"/>
              <a:t>it</a:t>
            </a:r>
            <a:r>
              <a:rPr lang="it-IT" dirty="0"/>
              <a:t> </a:t>
            </a:r>
            <a:r>
              <a:rPr lang="it-IT" dirty="0" err="1"/>
              <a:t>discriminated</a:t>
            </a:r>
            <a:r>
              <a:rPr lang="it-IT" dirty="0"/>
              <a:t> </a:t>
            </a:r>
            <a:r>
              <a:rPr lang="it-IT" dirty="0" err="1"/>
              <a:t>against</a:t>
            </a:r>
            <a:r>
              <a:rPr lang="it-IT" dirty="0"/>
              <a:t> </a:t>
            </a:r>
            <a:r>
              <a:rPr lang="it-IT" dirty="0" err="1"/>
              <a:t>foreign</a:t>
            </a:r>
            <a:r>
              <a:rPr lang="it-IT" dirty="0"/>
              <a:t> </a:t>
            </a:r>
            <a:r>
              <a:rPr lang="it-IT" dirty="0" err="1"/>
              <a:t>cars</a:t>
            </a:r>
            <a:r>
              <a:rPr lang="it-IT" dirty="0"/>
              <a:t>.</a:t>
            </a:r>
          </a:p>
          <a:p>
            <a:r>
              <a:rPr lang="it-IT" dirty="0" err="1"/>
              <a:t>Sweet</a:t>
            </a:r>
            <a:r>
              <a:rPr lang="it-IT" dirty="0"/>
              <a:t> </a:t>
            </a:r>
            <a:r>
              <a:rPr lang="it-IT" dirty="0" err="1"/>
              <a:t>wines</a:t>
            </a:r>
            <a:r>
              <a:rPr lang="it-IT" dirty="0"/>
              <a:t>, 1987: the </a:t>
            </a:r>
            <a:r>
              <a:rPr lang="it-IT" dirty="0" err="1"/>
              <a:t>regional</a:t>
            </a:r>
            <a:r>
              <a:rPr lang="it-IT" dirty="0"/>
              <a:t> policy </a:t>
            </a:r>
            <a:r>
              <a:rPr lang="it-IT" dirty="0" err="1"/>
              <a:t>objective</a:t>
            </a:r>
            <a:r>
              <a:rPr lang="it-IT" dirty="0"/>
              <a:t> of </a:t>
            </a:r>
            <a:r>
              <a:rPr lang="it-IT" dirty="0" err="1"/>
              <a:t>protecting</a:t>
            </a:r>
            <a:r>
              <a:rPr lang="it-IT" dirty="0"/>
              <a:t> </a:t>
            </a:r>
            <a:r>
              <a:rPr lang="it-IT" dirty="0" err="1"/>
              <a:t>regions</a:t>
            </a:r>
            <a:r>
              <a:rPr lang="it-IT" dirty="0"/>
              <a:t> </a:t>
            </a:r>
            <a:r>
              <a:rPr lang="it-IT" dirty="0" err="1"/>
              <a:t>where</a:t>
            </a:r>
            <a:r>
              <a:rPr lang="it-IT" dirty="0"/>
              <a:t> </a:t>
            </a:r>
            <a:r>
              <a:rPr lang="it-IT" dirty="0" err="1"/>
              <a:t>naturally</a:t>
            </a:r>
            <a:r>
              <a:rPr lang="it-IT" dirty="0"/>
              <a:t> </a:t>
            </a:r>
            <a:r>
              <a:rPr lang="it-IT" dirty="0" err="1"/>
              <a:t>sweet</a:t>
            </a:r>
            <a:r>
              <a:rPr lang="it-IT" dirty="0"/>
              <a:t> </a:t>
            </a:r>
            <a:r>
              <a:rPr lang="it-IT" dirty="0" err="1"/>
              <a:t>wines</a:t>
            </a:r>
            <a:r>
              <a:rPr lang="it-IT" dirty="0"/>
              <a:t> are </a:t>
            </a:r>
            <a:r>
              <a:rPr lang="it-IT" dirty="0" err="1"/>
              <a:t>produced</a:t>
            </a:r>
            <a:r>
              <a:rPr lang="it-IT" dirty="0"/>
              <a:t> </a:t>
            </a:r>
            <a:r>
              <a:rPr lang="it-IT" dirty="0" err="1"/>
              <a:t>justifies</a:t>
            </a:r>
            <a:r>
              <a:rPr lang="it-IT" dirty="0"/>
              <a:t> the </a:t>
            </a:r>
            <a:r>
              <a:rPr lang="it-IT" dirty="0" err="1"/>
              <a:t>exemption</a:t>
            </a:r>
            <a:r>
              <a:rPr lang="it-IT" dirty="0"/>
              <a:t> from liquor </a:t>
            </a:r>
            <a:r>
              <a:rPr lang="it-IT" dirty="0" err="1"/>
              <a:t>taxation</a:t>
            </a:r>
            <a:r>
              <a:rPr lang="it-IT" dirty="0"/>
              <a:t>, in </a:t>
            </a:r>
            <a:r>
              <a:rPr lang="it-IT" dirty="0" err="1"/>
              <a:t>consideration</a:t>
            </a:r>
            <a:r>
              <a:rPr lang="it-IT" dirty="0"/>
              <a:t> of the </a:t>
            </a:r>
            <a:r>
              <a:rPr lang="it-IT" dirty="0" err="1"/>
              <a:t>fact</a:t>
            </a:r>
            <a:r>
              <a:rPr lang="it-IT" dirty="0"/>
              <a:t> </a:t>
            </a:r>
            <a:r>
              <a:rPr lang="it-IT" dirty="0" err="1"/>
              <a:t>that</a:t>
            </a:r>
            <a:r>
              <a:rPr lang="it-IT" dirty="0"/>
              <a:t> the </a:t>
            </a:r>
            <a:r>
              <a:rPr lang="it-IT" dirty="0" err="1"/>
              <a:t>poor</a:t>
            </a:r>
            <a:r>
              <a:rPr lang="it-IT" dirty="0"/>
              <a:t> </a:t>
            </a:r>
            <a:r>
              <a:rPr lang="it-IT" dirty="0" err="1"/>
              <a:t>soil</a:t>
            </a:r>
            <a:r>
              <a:rPr lang="it-IT" dirty="0"/>
              <a:t> and low </a:t>
            </a:r>
            <a:r>
              <a:rPr lang="it-IT" dirty="0" err="1"/>
              <a:t>rainfall</a:t>
            </a:r>
            <a:r>
              <a:rPr lang="it-IT" dirty="0"/>
              <a:t> of </a:t>
            </a:r>
            <a:r>
              <a:rPr lang="it-IT" dirty="0" err="1"/>
              <a:t>these</a:t>
            </a:r>
            <a:r>
              <a:rPr lang="it-IT" dirty="0"/>
              <a:t> </a:t>
            </a:r>
            <a:r>
              <a:rPr lang="it-IT" dirty="0" err="1"/>
              <a:t>regions</a:t>
            </a:r>
            <a:r>
              <a:rPr lang="it-IT" dirty="0"/>
              <a:t> make </a:t>
            </a:r>
            <a:r>
              <a:rPr lang="it-IT" dirty="0" err="1"/>
              <a:t>it</a:t>
            </a:r>
            <a:r>
              <a:rPr lang="it-IT" dirty="0"/>
              <a:t> </a:t>
            </a:r>
            <a:r>
              <a:rPr lang="it-IT" dirty="0" err="1"/>
              <a:t>difficult</a:t>
            </a:r>
            <a:r>
              <a:rPr lang="it-IT" dirty="0"/>
              <a:t> to </a:t>
            </a:r>
            <a:r>
              <a:rPr lang="it-IT" dirty="0" err="1"/>
              <a:t>grow</a:t>
            </a:r>
            <a:r>
              <a:rPr lang="it-IT" dirty="0"/>
              <a:t> </a:t>
            </a:r>
            <a:r>
              <a:rPr lang="it-IT" dirty="0" err="1"/>
              <a:t>other</a:t>
            </a:r>
            <a:r>
              <a:rPr lang="it-IT" dirty="0"/>
              <a:t> </a:t>
            </a:r>
            <a:r>
              <a:rPr lang="it-IT" dirty="0" err="1"/>
              <a:t>crops</a:t>
            </a:r>
            <a:r>
              <a:rPr lang="it-IT" dirty="0"/>
              <a:t>.</a:t>
            </a:r>
          </a:p>
        </p:txBody>
      </p:sp>
    </p:spTree>
    <p:extLst>
      <p:ext uri="{BB962C8B-B14F-4D97-AF65-F5344CB8AC3E}">
        <p14:creationId xmlns:p14="http://schemas.microsoft.com/office/powerpoint/2010/main" val="247139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Competing</a:t>
            </a:r>
            <a:r>
              <a:rPr lang="it-IT" dirty="0"/>
              <a:t> </a:t>
            </a:r>
            <a:r>
              <a:rPr lang="it-IT" dirty="0" err="1"/>
              <a:t>foreign</a:t>
            </a:r>
            <a:r>
              <a:rPr lang="it-IT" dirty="0"/>
              <a:t> </a:t>
            </a:r>
            <a:r>
              <a:rPr lang="it-IT" dirty="0" err="1"/>
              <a:t>goods</a:t>
            </a:r>
            <a:r>
              <a:rPr lang="it-IT" dirty="0"/>
              <a:t> – art. 110, 2</a:t>
            </a:r>
          </a:p>
        </p:txBody>
      </p:sp>
      <p:sp>
        <p:nvSpPr>
          <p:cNvPr id="3" name="Segnaposto contenuto 2"/>
          <p:cNvSpPr>
            <a:spLocks noGrp="1"/>
          </p:cNvSpPr>
          <p:nvPr>
            <p:ph idx="1"/>
          </p:nvPr>
        </p:nvSpPr>
        <p:spPr/>
        <p:txBody>
          <a:bodyPr>
            <a:normAutofit fontScale="92500" lnSpcReduction="20000"/>
          </a:bodyPr>
          <a:lstStyle/>
          <a:p>
            <a:r>
              <a:rPr lang="it-IT" b="1" dirty="0"/>
              <a:t>No </a:t>
            </a:r>
            <a:r>
              <a:rPr lang="it-IT" b="1" dirty="0" err="1"/>
              <a:t>Member</a:t>
            </a:r>
            <a:r>
              <a:rPr lang="it-IT" b="1" dirty="0"/>
              <a:t> State </a:t>
            </a:r>
            <a:r>
              <a:rPr lang="it-IT" b="1" dirty="0" err="1"/>
              <a:t>shall</a:t>
            </a:r>
            <a:r>
              <a:rPr lang="it-IT" b="1" dirty="0"/>
              <a:t> impose on the products of </a:t>
            </a:r>
            <a:r>
              <a:rPr lang="it-IT" b="1" dirty="0" err="1"/>
              <a:t>other</a:t>
            </a:r>
            <a:r>
              <a:rPr lang="it-IT" b="1" dirty="0"/>
              <a:t> </a:t>
            </a:r>
            <a:r>
              <a:rPr lang="it-IT" b="1" dirty="0" err="1"/>
              <a:t>Member</a:t>
            </a:r>
            <a:r>
              <a:rPr lang="it-IT" b="1" dirty="0"/>
              <a:t> States </a:t>
            </a:r>
            <a:r>
              <a:rPr lang="it-IT" b="1" dirty="0" err="1"/>
              <a:t>any</a:t>
            </a:r>
            <a:r>
              <a:rPr lang="it-IT" b="1" dirty="0"/>
              <a:t> </a:t>
            </a:r>
            <a:r>
              <a:rPr lang="it-IT" b="1" dirty="0" err="1"/>
              <a:t>internal</a:t>
            </a:r>
            <a:r>
              <a:rPr lang="it-IT" b="1" dirty="0"/>
              <a:t> </a:t>
            </a:r>
            <a:r>
              <a:rPr lang="it-IT" b="1" dirty="0" err="1"/>
              <a:t>taxation</a:t>
            </a:r>
            <a:r>
              <a:rPr lang="it-IT" b="1" dirty="0"/>
              <a:t> of </a:t>
            </a:r>
            <a:r>
              <a:rPr lang="it-IT" b="1" dirty="0" err="1"/>
              <a:t>such</a:t>
            </a:r>
            <a:r>
              <a:rPr lang="it-IT" b="1" dirty="0"/>
              <a:t> a nature to </a:t>
            </a:r>
            <a:r>
              <a:rPr lang="it-IT" b="1" dirty="0" err="1"/>
              <a:t>afford</a:t>
            </a:r>
            <a:r>
              <a:rPr lang="it-IT" b="1" dirty="0"/>
              <a:t> </a:t>
            </a:r>
            <a:r>
              <a:rPr lang="it-IT" b="1" dirty="0" err="1"/>
              <a:t>indirect</a:t>
            </a:r>
            <a:r>
              <a:rPr lang="it-IT" b="1" dirty="0"/>
              <a:t> </a:t>
            </a:r>
            <a:r>
              <a:rPr lang="it-IT" b="1" dirty="0" err="1"/>
              <a:t>protection</a:t>
            </a:r>
            <a:r>
              <a:rPr lang="it-IT" b="1" dirty="0"/>
              <a:t> of </a:t>
            </a:r>
            <a:r>
              <a:rPr lang="it-IT" b="1" dirty="0" err="1"/>
              <a:t>their</a:t>
            </a:r>
            <a:r>
              <a:rPr lang="it-IT" b="1" dirty="0"/>
              <a:t> </a:t>
            </a:r>
            <a:r>
              <a:rPr lang="it-IT" b="1" dirty="0" err="1"/>
              <a:t>goods</a:t>
            </a:r>
            <a:r>
              <a:rPr lang="it-IT" dirty="0"/>
              <a:t>.</a:t>
            </a:r>
          </a:p>
          <a:p>
            <a:endParaRPr lang="it-IT" dirty="0"/>
          </a:p>
          <a:p>
            <a:r>
              <a:rPr lang="it-IT" dirty="0"/>
              <a:t>Here the target are </a:t>
            </a:r>
            <a:r>
              <a:rPr lang="it-IT" dirty="0" err="1"/>
              <a:t>national</a:t>
            </a:r>
            <a:r>
              <a:rPr lang="it-IT" dirty="0"/>
              <a:t> </a:t>
            </a:r>
            <a:r>
              <a:rPr lang="it-IT" dirty="0" err="1"/>
              <a:t>taxes</a:t>
            </a:r>
            <a:r>
              <a:rPr lang="it-IT" dirty="0"/>
              <a:t> </a:t>
            </a:r>
            <a:r>
              <a:rPr lang="it-IT" dirty="0" err="1"/>
              <a:t>that</a:t>
            </a:r>
            <a:r>
              <a:rPr lang="it-IT" dirty="0"/>
              <a:t> </a:t>
            </a:r>
            <a:r>
              <a:rPr lang="it-IT" dirty="0" err="1"/>
              <a:t>generally</a:t>
            </a:r>
            <a:r>
              <a:rPr lang="it-IT" dirty="0"/>
              <a:t> </a:t>
            </a:r>
            <a:r>
              <a:rPr lang="it-IT" dirty="0" err="1"/>
              <a:t>disadvantage</a:t>
            </a:r>
            <a:r>
              <a:rPr lang="it-IT" dirty="0"/>
              <a:t> </a:t>
            </a:r>
            <a:r>
              <a:rPr lang="it-IT" dirty="0" err="1"/>
              <a:t>foreign</a:t>
            </a:r>
            <a:r>
              <a:rPr lang="it-IT" dirty="0"/>
              <a:t> </a:t>
            </a:r>
            <a:r>
              <a:rPr lang="it-IT" dirty="0" err="1"/>
              <a:t>goods</a:t>
            </a:r>
            <a:r>
              <a:rPr lang="it-IT" dirty="0"/>
              <a:t>. </a:t>
            </a:r>
            <a:r>
              <a:rPr lang="it-IT" dirty="0" err="1"/>
              <a:t>According</a:t>
            </a:r>
            <a:r>
              <a:rPr lang="it-IT" dirty="0"/>
              <a:t> to the ECJ, </a:t>
            </a:r>
            <a:r>
              <a:rPr lang="it-IT" dirty="0" err="1"/>
              <a:t>such</a:t>
            </a:r>
            <a:r>
              <a:rPr lang="it-IT" dirty="0"/>
              <a:t> </a:t>
            </a:r>
            <a:r>
              <a:rPr lang="it-IT" dirty="0" err="1"/>
              <a:t>indirect</a:t>
            </a:r>
            <a:r>
              <a:rPr lang="it-IT" dirty="0"/>
              <a:t> </a:t>
            </a:r>
            <a:r>
              <a:rPr lang="it-IT" dirty="0" err="1"/>
              <a:t>protection</a:t>
            </a:r>
            <a:r>
              <a:rPr lang="it-IT" dirty="0"/>
              <a:t> </a:t>
            </a:r>
            <a:r>
              <a:rPr lang="it-IT" dirty="0" err="1"/>
              <a:t>only</a:t>
            </a:r>
            <a:r>
              <a:rPr lang="it-IT" dirty="0"/>
              <a:t> </a:t>
            </a:r>
            <a:r>
              <a:rPr lang="it-IT" dirty="0" err="1"/>
              <a:t>occurs</a:t>
            </a:r>
            <a:r>
              <a:rPr lang="it-IT" dirty="0"/>
              <a:t> </a:t>
            </a:r>
            <a:r>
              <a:rPr lang="it-IT" dirty="0" err="1"/>
              <a:t>where</a:t>
            </a:r>
            <a:r>
              <a:rPr lang="it-IT" dirty="0"/>
              <a:t> </a:t>
            </a:r>
            <a:r>
              <a:rPr lang="it-IT" dirty="0" err="1"/>
              <a:t>domestic</a:t>
            </a:r>
            <a:r>
              <a:rPr lang="it-IT" dirty="0"/>
              <a:t> </a:t>
            </a:r>
            <a:r>
              <a:rPr lang="it-IT" dirty="0" err="1"/>
              <a:t>goods</a:t>
            </a:r>
            <a:r>
              <a:rPr lang="it-IT" dirty="0"/>
              <a:t> are in </a:t>
            </a:r>
            <a:r>
              <a:rPr lang="it-IT" dirty="0" err="1"/>
              <a:t>competition</a:t>
            </a:r>
            <a:r>
              <a:rPr lang="it-IT" dirty="0"/>
              <a:t> with </a:t>
            </a:r>
            <a:r>
              <a:rPr lang="it-IT" dirty="0" err="1"/>
              <a:t>imported</a:t>
            </a:r>
            <a:r>
              <a:rPr lang="it-IT" dirty="0"/>
              <a:t> </a:t>
            </a:r>
            <a:r>
              <a:rPr lang="it-IT" dirty="0" err="1"/>
              <a:t>goods</a:t>
            </a:r>
            <a:r>
              <a:rPr lang="it-IT" dirty="0"/>
              <a:t>. </a:t>
            </a:r>
          </a:p>
          <a:p>
            <a:r>
              <a:rPr lang="it-IT" dirty="0"/>
              <a:t>1. the </a:t>
            </a:r>
            <a:r>
              <a:rPr lang="it-IT" dirty="0" err="1"/>
              <a:t>national</a:t>
            </a:r>
            <a:r>
              <a:rPr lang="it-IT" dirty="0"/>
              <a:t> laws tax </a:t>
            </a:r>
            <a:r>
              <a:rPr lang="it-IT" dirty="0" err="1"/>
              <a:t>competing</a:t>
            </a:r>
            <a:r>
              <a:rPr lang="it-IT" dirty="0"/>
              <a:t> </a:t>
            </a:r>
            <a:r>
              <a:rPr lang="it-IT" dirty="0" err="1"/>
              <a:t>goods</a:t>
            </a:r>
            <a:r>
              <a:rPr lang="it-IT" dirty="0"/>
              <a:t> </a:t>
            </a:r>
            <a:r>
              <a:rPr lang="it-IT" dirty="0" err="1"/>
              <a:t>differently</a:t>
            </a:r>
            <a:endParaRPr lang="it-IT" dirty="0"/>
          </a:p>
          <a:p>
            <a:r>
              <a:rPr lang="it-IT" dirty="0"/>
              <a:t>2. </a:t>
            </a:r>
            <a:r>
              <a:rPr lang="it-IT" dirty="0" err="1"/>
              <a:t>this</a:t>
            </a:r>
            <a:r>
              <a:rPr lang="it-IT" dirty="0"/>
              <a:t> </a:t>
            </a:r>
            <a:r>
              <a:rPr lang="it-IT" dirty="0" err="1"/>
              <a:t>differentiation</a:t>
            </a:r>
            <a:r>
              <a:rPr lang="it-IT" dirty="0"/>
              <a:t> </a:t>
            </a:r>
            <a:r>
              <a:rPr lang="it-IT" dirty="0" err="1"/>
              <a:t>indirectly</a:t>
            </a:r>
            <a:r>
              <a:rPr lang="it-IT" dirty="0"/>
              <a:t> </a:t>
            </a:r>
            <a:r>
              <a:rPr lang="it-IT" dirty="0" err="1"/>
              <a:t>protects</a:t>
            </a:r>
            <a:r>
              <a:rPr lang="it-IT" dirty="0"/>
              <a:t> </a:t>
            </a:r>
            <a:r>
              <a:rPr lang="it-IT" dirty="0" err="1"/>
              <a:t>national</a:t>
            </a:r>
            <a:r>
              <a:rPr lang="it-IT" dirty="0"/>
              <a:t> </a:t>
            </a:r>
            <a:r>
              <a:rPr lang="it-IT" dirty="0" err="1"/>
              <a:t>goods</a:t>
            </a:r>
            <a:r>
              <a:rPr lang="it-IT" dirty="0"/>
              <a:t>.</a:t>
            </a:r>
          </a:p>
          <a:p>
            <a:pPr marL="0" indent="0">
              <a:buNone/>
            </a:pPr>
            <a:endParaRPr lang="it-IT" dirty="0"/>
          </a:p>
        </p:txBody>
      </p:sp>
    </p:spTree>
    <p:extLst>
      <p:ext uri="{BB962C8B-B14F-4D97-AF65-F5344CB8AC3E}">
        <p14:creationId xmlns:p14="http://schemas.microsoft.com/office/powerpoint/2010/main" val="182678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Competing</a:t>
            </a:r>
            <a:r>
              <a:rPr lang="it-IT" dirty="0"/>
              <a:t> </a:t>
            </a:r>
            <a:r>
              <a:rPr lang="it-IT" dirty="0" err="1"/>
              <a:t>foreign</a:t>
            </a:r>
            <a:r>
              <a:rPr lang="it-IT" dirty="0"/>
              <a:t> </a:t>
            </a:r>
            <a:r>
              <a:rPr lang="it-IT" dirty="0" err="1"/>
              <a:t>goods</a:t>
            </a:r>
            <a:r>
              <a:rPr lang="it-IT" dirty="0"/>
              <a:t> – art. 110, 2</a:t>
            </a:r>
          </a:p>
        </p:txBody>
      </p:sp>
      <p:sp>
        <p:nvSpPr>
          <p:cNvPr id="3" name="Segnaposto contenuto 2"/>
          <p:cNvSpPr>
            <a:spLocks noGrp="1"/>
          </p:cNvSpPr>
          <p:nvPr>
            <p:ph idx="1"/>
          </p:nvPr>
        </p:nvSpPr>
        <p:spPr/>
        <p:txBody>
          <a:bodyPr>
            <a:normAutofit fontScale="92500" lnSpcReduction="20000"/>
          </a:bodyPr>
          <a:lstStyle/>
          <a:p>
            <a:r>
              <a:rPr lang="it-IT" dirty="0"/>
              <a:t>Case </a:t>
            </a:r>
            <a:r>
              <a:rPr lang="it-IT" dirty="0" err="1"/>
              <a:t>Commission</a:t>
            </a:r>
            <a:r>
              <a:rPr lang="it-IT" dirty="0"/>
              <a:t> v. UK, </a:t>
            </a:r>
            <a:r>
              <a:rPr lang="it-IT" dirty="0" err="1"/>
              <a:t>Beer</a:t>
            </a:r>
            <a:r>
              <a:rPr lang="it-IT" dirty="0"/>
              <a:t> and </a:t>
            </a:r>
            <a:r>
              <a:rPr lang="it-IT" dirty="0" err="1"/>
              <a:t>wine</a:t>
            </a:r>
            <a:r>
              <a:rPr lang="it-IT" dirty="0"/>
              <a:t>, 1980. </a:t>
            </a:r>
            <a:r>
              <a:rPr lang="it-IT" dirty="0" err="1"/>
              <a:t>Dynamic</a:t>
            </a:r>
            <a:r>
              <a:rPr lang="it-IT" dirty="0"/>
              <a:t> and </a:t>
            </a:r>
            <a:r>
              <a:rPr lang="it-IT" dirty="0" err="1"/>
              <a:t>flexible</a:t>
            </a:r>
            <a:r>
              <a:rPr lang="it-IT" dirty="0"/>
              <a:t> </a:t>
            </a:r>
            <a:r>
              <a:rPr lang="it-IT" dirty="0" err="1"/>
              <a:t>approach</a:t>
            </a:r>
            <a:r>
              <a:rPr lang="it-IT" dirty="0"/>
              <a:t> to the </a:t>
            </a:r>
            <a:r>
              <a:rPr lang="it-IT" dirty="0" err="1"/>
              <a:t>notion</a:t>
            </a:r>
            <a:r>
              <a:rPr lang="it-IT" dirty="0"/>
              <a:t> of </a:t>
            </a:r>
            <a:r>
              <a:rPr lang="it-IT" dirty="0" err="1"/>
              <a:t>competing</a:t>
            </a:r>
            <a:r>
              <a:rPr lang="it-IT" dirty="0"/>
              <a:t> </a:t>
            </a:r>
            <a:r>
              <a:rPr lang="it-IT" dirty="0" err="1"/>
              <a:t>products</a:t>
            </a:r>
            <a:r>
              <a:rPr lang="it-IT" dirty="0"/>
              <a:t>. </a:t>
            </a:r>
            <a:r>
              <a:rPr lang="it-IT" dirty="0" err="1"/>
              <a:t>Two</a:t>
            </a:r>
            <a:r>
              <a:rPr lang="it-IT" dirty="0"/>
              <a:t> </a:t>
            </a:r>
            <a:r>
              <a:rPr lang="it-IT" dirty="0" err="1"/>
              <a:t>products</a:t>
            </a:r>
            <a:r>
              <a:rPr lang="it-IT" dirty="0"/>
              <a:t> </a:t>
            </a:r>
            <a:r>
              <a:rPr lang="it-IT" dirty="0" err="1"/>
              <a:t>might</a:t>
            </a:r>
            <a:r>
              <a:rPr lang="it-IT" dirty="0"/>
              <a:t> </a:t>
            </a:r>
            <a:r>
              <a:rPr lang="it-IT" dirty="0" err="1"/>
              <a:t>not</a:t>
            </a:r>
            <a:r>
              <a:rPr lang="it-IT" dirty="0"/>
              <a:t> </a:t>
            </a:r>
            <a:r>
              <a:rPr lang="it-IT" dirty="0" err="1"/>
              <a:t>presently</a:t>
            </a:r>
            <a:r>
              <a:rPr lang="it-IT" dirty="0"/>
              <a:t> be in </a:t>
            </a:r>
            <a:r>
              <a:rPr lang="it-IT" dirty="0" err="1"/>
              <a:t>competition</a:t>
            </a:r>
            <a:r>
              <a:rPr lang="it-IT" dirty="0"/>
              <a:t> </a:t>
            </a:r>
            <a:r>
              <a:rPr lang="it-IT" dirty="0" err="1"/>
              <a:t>because</a:t>
            </a:r>
            <a:r>
              <a:rPr lang="it-IT" dirty="0"/>
              <a:t> of the </a:t>
            </a:r>
            <a:r>
              <a:rPr lang="it-IT" dirty="0" err="1"/>
              <a:t>artificial</a:t>
            </a:r>
            <a:r>
              <a:rPr lang="it-IT" dirty="0"/>
              <a:t> </a:t>
            </a:r>
            <a:r>
              <a:rPr lang="it-IT" dirty="0" err="1"/>
              <a:t>price</a:t>
            </a:r>
            <a:r>
              <a:rPr lang="it-IT" dirty="0"/>
              <a:t> </a:t>
            </a:r>
            <a:r>
              <a:rPr lang="it-IT" dirty="0" err="1"/>
              <a:t>differences</a:t>
            </a:r>
            <a:r>
              <a:rPr lang="it-IT" dirty="0"/>
              <a:t> </a:t>
            </a:r>
            <a:r>
              <a:rPr lang="it-IT" dirty="0" err="1"/>
              <a:t>created</a:t>
            </a:r>
            <a:r>
              <a:rPr lang="it-IT" dirty="0"/>
              <a:t> by the </a:t>
            </a:r>
            <a:r>
              <a:rPr lang="it-IT" dirty="0" err="1"/>
              <a:t>taxation</a:t>
            </a:r>
            <a:r>
              <a:rPr lang="it-IT" dirty="0"/>
              <a:t> </a:t>
            </a:r>
            <a:r>
              <a:rPr lang="it-IT" dirty="0" err="1"/>
              <a:t>system</a:t>
            </a:r>
            <a:r>
              <a:rPr lang="it-IT" dirty="0"/>
              <a:t>. </a:t>
            </a:r>
          </a:p>
          <a:p>
            <a:endParaRPr lang="it-IT" dirty="0"/>
          </a:p>
          <a:p>
            <a:r>
              <a:rPr lang="it-IT" dirty="0" err="1"/>
              <a:t>Established</a:t>
            </a:r>
            <a:r>
              <a:rPr lang="it-IT" dirty="0"/>
              <a:t> the </a:t>
            </a:r>
            <a:r>
              <a:rPr lang="it-IT" dirty="0" err="1"/>
              <a:t>competition</a:t>
            </a:r>
            <a:r>
              <a:rPr lang="it-IT" dirty="0"/>
              <a:t>, the Court </a:t>
            </a:r>
            <a:r>
              <a:rPr lang="it-IT" dirty="0" err="1"/>
              <a:t>has</a:t>
            </a:r>
            <a:r>
              <a:rPr lang="it-IT" dirty="0"/>
              <a:t> to </a:t>
            </a:r>
            <a:r>
              <a:rPr lang="it-IT" dirty="0" err="1"/>
              <a:t>ascertain</a:t>
            </a:r>
            <a:r>
              <a:rPr lang="it-IT" dirty="0"/>
              <a:t> </a:t>
            </a:r>
            <a:r>
              <a:rPr lang="it-IT" dirty="0" err="1"/>
              <a:t>whether</a:t>
            </a:r>
            <a:r>
              <a:rPr lang="it-IT" dirty="0"/>
              <a:t> </a:t>
            </a:r>
            <a:r>
              <a:rPr lang="it-IT" dirty="0" err="1"/>
              <a:t>there</a:t>
            </a:r>
            <a:r>
              <a:rPr lang="it-IT" dirty="0"/>
              <a:t> </a:t>
            </a:r>
            <a:r>
              <a:rPr lang="it-IT" dirty="0" err="1"/>
              <a:t>is</a:t>
            </a:r>
            <a:r>
              <a:rPr lang="it-IT" dirty="0"/>
              <a:t> a </a:t>
            </a:r>
            <a:r>
              <a:rPr lang="it-IT" dirty="0" err="1"/>
              <a:t>protectionist</a:t>
            </a:r>
            <a:r>
              <a:rPr lang="it-IT" dirty="0"/>
              <a:t> </a:t>
            </a:r>
            <a:r>
              <a:rPr lang="it-IT" dirty="0" err="1"/>
              <a:t>effect</a:t>
            </a:r>
            <a:r>
              <a:rPr lang="it-IT" dirty="0"/>
              <a:t>. And </a:t>
            </a:r>
            <a:r>
              <a:rPr lang="it-IT" dirty="0" err="1"/>
              <a:t>indeed</a:t>
            </a:r>
            <a:r>
              <a:rPr lang="it-IT" dirty="0"/>
              <a:t>, in the case of </a:t>
            </a:r>
            <a:r>
              <a:rPr lang="it-IT" dirty="0" err="1"/>
              <a:t>beer</a:t>
            </a:r>
            <a:r>
              <a:rPr lang="it-IT" dirty="0"/>
              <a:t> and </a:t>
            </a:r>
            <a:r>
              <a:rPr lang="it-IT" dirty="0" err="1"/>
              <a:t>wine</a:t>
            </a:r>
            <a:r>
              <a:rPr lang="it-IT" dirty="0"/>
              <a:t>, </a:t>
            </a:r>
            <a:r>
              <a:rPr lang="it-IT" dirty="0" err="1"/>
              <a:t>there</a:t>
            </a:r>
            <a:r>
              <a:rPr lang="it-IT" dirty="0"/>
              <a:t> </a:t>
            </a:r>
            <a:r>
              <a:rPr lang="it-IT" dirty="0" err="1"/>
              <a:t>was</a:t>
            </a:r>
            <a:r>
              <a:rPr lang="it-IT" dirty="0"/>
              <a:t> a </a:t>
            </a:r>
            <a:r>
              <a:rPr lang="it-IT" dirty="0" err="1"/>
              <a:t>protectionis</a:t>
            </a:r>
            <a:r>
              <a:rPr lang="it-IT" dirty="0"/>
              <a:t> </a:t>
            </a:r>
            <a:r>
              <a:rPr lang="it-IT" dirty="0" err="1"/>
              <a:t>effect</a:t>
            </a:r>
            <a:r>
              <a:rPr lang="it-IT" dirty="0"/>
              <a:t> in </a:t>
            </a:r>
            <a:r>
              <a:rPr lang="it-IT" dirty="0" err="1"/>
              <a:t>favor</a:t>
            </a:r>
            <a:r>
              <a:rPr lang="it-IT" dirty="0"/>
              <a:t> of </a:t>
            </a:r>
            <a:r>
              <a:rPr lang="it-IT" dirty="0" err="1"/>
              <a:t>domestic</a:t>
            </a:r>
            <a:r>
              <a:rPr lang="it-IT" dirty="0"/>
              <a:t> </a:t>
            </a:r>
            <a:r>
              <a:rPr lang="it-IT" dirty="0" err="1"/>
              <a:t>beer</a:t>
            </a:r>
            <a:r>
              <a:rPr lang="it-IT" dirty="0"/>
              <a:t> production.</a:t>
            </a:r>
          </a:p>
        </p:txBody>
      </p:sp>
    </p:spTree>
    <p:extLst>
      <p:ext uri="{BB962C8B-B14F-4D97-AF65-F5344CB8AC3E}">
        <p14:creationId xmlns:p14="http://schemas.microsoft.com/office/powerpoint/2010/main" val="182678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Quantitative </a:t>
            </a:r>
            <a:r>
              <a:rPr lang="it-IT" dirty="0" err="1"/>
              <a:t>restrictions</a:t>
            </a:r>
            <a:r>
              <a:rPr lang="it-IT" dirty="0"/>
              <a:t> on </a:t>
            </a:r>
            <a:r>
              <a:rPr lang="it-IT" dirty="0" err="1"/>
              <a:t>imports</a:t>
            </a:r>
            <a:r>
              <a:rPr lang="it-IT" dirty="0"/>
              <a:t> – art. 34 TFEU</a:t>
            </a:r>
          </a:p>
        </p:txBody>
      </p:sp>
      <p:sp>
        <p:nvSpPr>
          <p:cNvPr id="3" name="Segnaposto contenuto 2"/>
          <p:cNvSpPr>
            <a:spLocks noGrp="1"/>
          </p:cNvSpPr>
          <p:nvPr>
            <p:ph idx="1"/>
          </p:nvPr>
        </p:nvSpPr>
        <p:spPr/>
        <p:txBody>
          <a:bodyPr>
            <a:normAutofit fontScale="77500" lnSpcReduction="20000"/>
          </a:bodyPr>
          <a:lstStyle/>
          <a:p>
            <a:r>
              <a:rPr lang="it-IT" dirty="0"/>
              <a:t>«</a:t>
            </a:r>
            <a:r>
              <a:rPr lang="it-IT" b="1" dirty="0"/>
              <a:t>Quantitative </a:t>
            </a:r>
            <a:r>
              <a:rPr lang="it-IT" b="1" dirty="0" err="1"/>
              <a:t>restrictions</a:t>
            </a:r>
            <a:r>
              <a:rPr lang="it-IT" b="1" dirty="0"/>
              <a:t> on </a:t>
            </a:r>
            <a:r>
              <a:rPr lang="it-IT" b="1" dirty="0" err="1"/>
              <a:t>imports</a:t>
            </a:r>
            <a:r>
              <a:rPr lang="it-IT" b="1" dirty="0"/>
              <a:t> and </a:t>
            </a:r>
            <a:r>
              <a:rPr lang="it-IT" b="1" dirty="0" err="1"/>
              <a:t>all</a:t>
            </a:r>
            <a:r>
              <a:rPr lang="it-IT" b="1" dirty="0"/>
              <a:t> </a:t>
            </a:r>
            <a:r>
              <a:rPr lang="it-IT" b="1" dirty="0" err="1"/>
              <a:t>measures</a:t>
            </a:r>
            <a:r>
              <a:rPr lang="it-IT" b="1" dirty="0"/>
              <a:t> </a:t>
            </a:r>
            <a:r>
              <a:rPr lang="it-IT" b="1" dirty="0" err="1"/>
              <a:t>having</a:t>
            </a:r>
            <a:r>
              <a:rPr lang="it-IT" b="1" dirty="0"/>
              <a:t> </a:t>
            </a:r>
            <a:r>
              <a:rPr lang="it-IT" b="1" dirty="0" err="1"/>
              <a:t>equivalent</a:t>
            </a:r>
            <a:r>
              <a:rPr lang="it-IT" b="1" dirty="0"/>
              <a:t> </a:t>
            </a:r>
            <a:r>
              <a:rPr lang="it-IT" b="1" dirty="0" err="1"/>
              <a:t>effect</a:t>
            </a:r>
            <a:r>
              <a:rPr lang="it-IT" b="1" dirty="0"/>
              <a:t> </a:t>
            </a:r>
            <a:r>
              <a:rPr lang="it-IT" b="1" dirty="0" err="1"/>
              <a:t>shall</a:t>
            </a:r>
            <a:r>
              <a:rPr lang="it-IT" b="1" dirty="0"/>
              <a:t> be </a:t>
            </a:r>
            <a:r>
              <a:rPr lang="it-IT" b="1" dirty="0" err="1"/>
              <a:t>prohibited</a:t>
            </a:r>
            <a:r>
              <a:rPr lang="it-IT" b="1" dirty="0"/>
              <a:t> </a:t>
            </a:r>
            <a:r>
              <a:rPr lang="it-IT" b="1" dirty="0" err="1"/>
              <a:t>between</a:t>
            </a:r>
            <a:r>
              <a:rPr lang="it-IT" b="1" dirty="0"/>
              <a:t> </a:t>
            </a:r>
            <a:r>
              <a:rPr lang="it-IT" b="1" dirty="0" err="1"/>
              <a:t>Member</a:t>
            </a:r>
            <a:r>
              <a:rPr lang="it-IT" b="1" dirty="0"/>
              <a:t> </a:t>
            </a:r>
            <a:r>
              <a:rPr lang="it-IT" b="1" dirty="0" err="1"/>
              <a:t>States</a:t>
            </a:r>
            <a:r>
              <a:rPr lang="it-IT" dirty="0"/>
              <a:t>». </a:t>
            </a:r>
          </a:p>
          <a:p>
            <a:r>
              <a:rPr lang="it-IT" dirty="0"/>
              <a:t>Quantitative </a:t>
            </a:r>
            <a:r>
              <a:rPr lang="it-IT" dirty="0" err="1"/>
              <a:t>restrictions</a:t>
            </a:r>
            <a:r>
              <a:rPr lang="it-IT" dirty="0"/>
              <a:t>: </a:t>
            </a:r>
            <a:r>
              <a:rPr lang="it-IT" dirty="0" err="1"/>
              <a:t>quotas</a:t>
            </a:r>
            <a:r>
              <a:rPr lang="it-IT" dirty="0"/>
              <a:t>, </a:t>
            </a:r>
            <a:r>
              <a:rPr lang="it-IT" dirty="0" err="1"/>
              <a:t>measures</a:t>
            </a:r>
            <a:r>
              <a:rPr lang="it-IT" dirty="0"/>
              <a:t> </a:t>
            </a:r>
            <a:r>
              <a:rPr lang="it-IT" dirty="0" err="1"/>
              <a:t>that</a:t>
            </a:r>
            <a:r>
              <a:rPr lang="it-IT" dirty="0"/>
              <a:t> </a:t>
            </a:r>
            <a:r>
              <a:rPr lang="it-IT" dirty="0" err="1"/>
              <a:t>legally</a:t>
            </a:r>
            <a:r>
              <a:rPr lang="it-IT" dirty="0"/>
              <a:t> </a:t>
            </a:r>
            <a:r>
              <a:rPr lang="it-IT" dirty="0" err="1"/>
              <a:t>limit</a:t>
            </a:r>
            <a:r>
              <a:rPr lang="it-IT" dirty="0"/>
              <a:t> the </a:t>
            </a:r>
            <a:r>
              <a:rPr lang="it-IT" dirty="0" err="1"/>
              <a:t>quantity</a:t>
            </a:r>
            <a:r>
              <a:rPr lang="it-IT" dirty="0"/>
              <a:t> of </a:t>
            </a:r>
            <a:r>
              <a:rPr lang="it-IT" dirty="0" err="1"/>
              <a:t>imported</a:t>
            </a:r>
            <a:r>
              <a:rPr lang="it-IT" dirty="0"/>
              <a:t> </a:t>
            </a:r>
            <a:r>
              <a:rPr lang="it-IT" dirty="0" err="1"/>
              <a:t>goods</a:t>
            </a:r>
            <a:r>
              <a:rPr lang="it-IT" dirty="0"/>
              <a:t> to a </a:t>
            </a:r>
            <a:r>
              <a:rPr lang="it-IT" dirty="0" err="1"/>
              <a:t>fixed</a:t>
            </a:r>
            <a:r>
              <a:rPr lang="it-IT" dirty="0"/>
              <a:t> </a:t>
            </a:r>
            <a:r>
              <a:rPr lang="it-IT" dirty="0" err="1"/>
              <a:t>amount</a:t>
            </a:r>
            <a:r>
              <a:rPr lang="it-IT" dirty="0"/>
              <a:t>. In </a:t>
            </a:r>
            <a:r>
              <a:rPr lang="it-IT" dirty="0" err="1"/>
              <a:t>their</a:t>
            </a:r>
            <a:r>
              <a:rPr lang="it-IT" dirty="0"/>
              <a:t> </a:t>
            </a:r>
            <a:r>
              <a:rPr lang="it-IT" dirty="0" err="1"/>
              <a:t>most</a:t>
            </a:r>
            <a:r>
              <a:rPr lang="it-IT" dirty="0"/>
              <a:t> </a:t>
            </a:r>
            <a:r>
              <a:rPr lang="it-IT" dirty="0" err="1"/>
              <a:t>extreme</a:t>
            </a:r>
            <a:r>
              <a:rPr lang="it-IT" dirty="0"/>
              <a:t> </a:t>
            </a:r>
            <a:r>
              <a:rPr lang="it-IT" dirty="0" err="1"/>
              <a:t>form</a:t>
            </a:r>
            <a:r>
              <a:rPr lang="it-IT" dirty="0"/>
              <a:t>, </a:t>
            </a:r>
            <a:r>
              <a:rPr lang="it-IT" dirty="0" err="1"/>
              <a:t>they</a:t>
            </a:r>
            <a:r>
              <a:rPr lang="it-IT" dirty="0"/>
              <a:t> can </a:t>
            </a:r>
            <a:r>
              <a:rPr lang="it-IT" dirty="0" err="1"/>
              <a:t>amount</a:t>
            </a:r>
            <a:r>
              <a:rPr lang="it-IT" dirty="0"/>
              <a:t> to a </a:t>
            </a:r>
            <a:r>
              <a:rPr lang="it-IT" dirty="0" err="1"/>
              <a:t>total</a:t>
            </a:r>
            <a:r>
              <a:rPr lang="it-IT" dirty="0"/>
              <a:t> </a:t>
            </a:r>
            <a:r>
              <a:rPr lang="it-IT" dirty="0" err="1"/>
              <a:t>ban</a:t>
            </a:r>
            <a:r>
              <a:rPr lang="it-IT" dirty="0"/>
              <a:t>. </a:t>
            </a:r>
          </a:p>
          <a:p>
            <a:r>
              <a:rPr lang="it-IT" dirty="0" err="1"/>
              <a:t>Measures</a:t>
            </a:r>
            <a:r>
              <a:rPr lang="it-IT" dirty="0"/>
              <a:t> </a:t>
            </a:r>
            <a:r>
              <a:rPr lang="it-IT" dirty="0" err="1"/>
              <a:t>having</a:t>
            </a:r>
            <a:r>
              <a:rPr lang="it-IT" dirty="0"/>
              <a:t> </a:t>
            </a:r>
            <a:r>
              <a:rPr lang="it-IT" dirty="0" err="1"/>
              <a:t>equivalent</a:t>
            </a:r>
            <a:r>
              <a:rPr lang="it-IT" dirty="0"/>
              <a:t> </a:t>
            </a:r>
            <a:r>
              <a:rPr lang="it-IT" dirty="0" err="1"/>
              <a:t>effect</a:t>
            </a:r>
            <a:r>
              <a:rPr lang="it-IT" dirty="0"/>
              <a:t> to quantitative </a:t>
            </a:r>
            <a:r>
              <a:rPr lang="it-IT" dirty="0" err="1"/>
              <a:t>restrictions</a:t>
            </a:r>
            <a:r>
              <a:rPr lang="it-IT" dirty="0"/>
              <a:t> (</a:t>
            </a:r>
            <a:r>
              <a:rPr lang="it-IT" dirty="0" err="1"/>
              <a:t>MEEQRs</a:t>
            </a:r>
            <a:r>
              <a:rPr lang="it-IT" dirty="0"/>
              <a:t>). </a:t>
            </a:r>
            <a:r>
              <a:rPr lang="it-IT" dirty="0" err="1"/>
              <a:t>These</a:t>
            </a:r>
            <a:r>
              <a:rPr lang="it-IT" dirty="0"/>
              <a:t> are more </a:t>
            </a:r>
            <a:r>
              <a:rPr lang="it-IT" dirty="0" err="1"/>
              <a:t>difficult</a:t>
            </a:r>
            <a:r>
              <a:rPr lang="it-IT" dirty="0"/>
              <a:t> to </a:t>
            </a:r>
            <a:r>
              <a:rPr lang="it-IT" dirty="0" err="1"/>
              <a:t>describe</a:t>
            </a:r>
            <a:r>
              <a:rPr lang="it-IT" dirty="0"/>
              <a:t>. </a:t>
            </a:r>
          </a:p>
          <a:p>
            <a:r>
              <a:rPr lang="it-IT" dirty="0"/>
              <a:t>Directive 70/50: a) </a:t>
            </a:r>
            <a:r>
              <a:rPr lang="it-IT" dirty="0" err="1"/>
              <a:t>measures</a:t>
            </a:r>
            <a:r>
              <a:rPr lang="it-IT" dirty="0"/>
              <a:t> </a:t>
            </a:r>
            <a:r>
              <a:rPr lang="it-IT" dirty="0" err="1"/>
              <a:t>that</a:t>
            </a:r>
            <a:r>
              <a:rPr lang="it-IT" dirty="0"/>
              <a:t> are </a:t>
            </a:r>
            <a:r>
              <a:rPr lang="it-IT" dirty="0" err="1"/>
              <a:t>not</a:t>
            </a:r>
            <a:r>
              <a:rPr lang="it-IT" dirty="0"/>
              <a:t> </a:t>
            </a:r>
            <a:r>
              <a:rPr lang="it-IT" dirty="0" err="1"/>
              <a:t>applicable</a:t>
            </a:r>
            <a:r>
              <a:rPr lang="it-IT" dirty="0"/>
              <a:t> </a:t>
            </a:r>
            <a:r>
              <a:rPr lang="it-IT" dirty="0" err="1"/>
              <a:t>equally</a:t>
            </a:r>
            <a:r>
              <a:rPr lang="it-IT" dirty="0"/>
              <a:t> to </a:t>
            </a:r>
            <a:r>
              <a:rPr lang="it-IT" dirty="0" err="1"/>
              <a:t>domestic</a:t>
            </a:r>
            <a:r>
              <a:rPr lang="it-IT" dirty="0"/>
              <a:t> and </a:t>
            </a:r>
            <a:r>
              <a:rPr lang="it-IT" dirty="0" err="1"/>
              <a:t>foreign</a:t>
            </a:r>
            <a:r>
              <a:rPr lang="it-IT" dirty="0"/>
              <a:t> </a:t>
            </a:r>
            <a:r>
              <a:rPr lang="it-IT" dirty="0" err="1"/>
              <a:t>products</a:t>
            </a:r>
            <a:r>
              <a:rPr lang="it-IT" dirty="0"/>
              <a:t> are </a:t>
            </a:r>
            <a:r>
              <a:rPr lang="it-IT" dirty="0" err="1"/>
              <a:t>MEEQRs</a:t>
            </a:r>
            <a:r>
              <a:rPr lang="it-IT" dirty="0"/>
              <a:t>; b) </a:t>
            </a:r>
            <a:r>
              <a:rPr lang="it-IT" dirty="0" err="1"/>
              <a:t>measures</a:t>
            </a:r>
            <a:r>
              <a:rPr lang="it-IT" dirty="0"/>
              <a:t> </a:t>
            </a:r>
            <a:r>
              <a:rPr lang="it-IT" dirty="0" err="1"/>
              <a:t>that</a:t>
            </a:r>
            <a:r>
              <a:rPr lang="it-IT" dirty="0"/>
              <a:t> are </a:t>
            </a:r>
            <a:r>
              <a:rPr lang="it-IT" dirty="0" err="1"/>
              <a:t>applicable</a:t>
            </a:r>
            <a:r>
              <a:rPr lang="it-IT" dirty="0"/>
              <a:t> </a:t>
            </a:r>
            <a:r>
              <a:rPr lang="it-IT" dirty="0" err="1"/>
              <a:t>equally</a:t>
            </a:r>
            <a:r>
              <a:rPr lang="it-IT" dirty="0"/>
              <a:t> to </a:t>
            </a:r>
            <a:r>
              <a:rPr lang="it-IT" dirty="0" err="1"/>
              <a:t>domestic</a:t>
            </a:r>
            <a:r>
              <a:rPr lang="it-IT" dirty="0"/>
              <a:t> and </a:t>
            </a:r>
            <a:r>
              <a:rPr lang="it-IT" dirty="0" err="1"/>
              <a:t>foreign</a:t>
            </a:r>
            <a:r>
              <a:rPr lang="it-IT" dirty="0"/>
              <a:t> </a:t>
            </a:r>
            <a:r>
              <a:rPr lang="it-IT" dirty="0" err="1"/>
              <a:t>products</a:t>
            </a:r>
            <a:r>
              <a:rPr lang="it-IT" dirty="0"/>
              <a:t> are </a:t>
            </a:r>
            <a:r>
              <a:rPr lang="it-IT" dirty="0" err="1"/>
              <a:t>generally</a:t>
            </a:r>
            <a:r>
              <a:rPr lang="it-IT" dirty="0"/>
              <a:t> </a:t>
            </a:r>
            <a:r>
              <a:rPr lang="it-IT" dirty="0" err="1"/>
              <a:t>not</a:t>
            </a:r>
            <a:r>
              <a:rPr lang="it-IT" dirty="0"/>
              <a:t> </a:t>
            </a:r>
            <a:r>
              <a:rPr lang="it-IT" dirty="0" err="1"/>
              <a:t>considered</a:t>
            </a:r>
            <a:r>
              <a:rPr lang="it-IT" dirty="0"/>
              <a:t> </a:t>
            </a:r>
            <a:r>
              <a:rPr lang="it-IT" dirty="0" err="1"/>
              <a:t>MEEQRs</a:t>
            </a:r>
            <a:r>
              <a:rPr lang="it-IT" dirty="0"/>
              <a:t>.</a:t>
            </a:r>
          </a:p>
        </p:txBody>
      </p:sp>
    </p:spTree>
    <p:extLst>
      <p:ext uri="{BB962C8B-B14F-4D97-AF65-F5344CB8AC3E}">
        <p14:creationId xmlns:p14="http://schemas.microsoft.com/office/powerpoint/2010/main" val="363061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Quantitative </a:t>
            </a:r>
            <a:r>
              <a:rPr lang="it-IT" dirty="0" err="1"/>
              <a:t>restrictions</a:t>
            </a:r>
            <a:r>
              <a:rPr lang="it-IT" dirty="0"/>
              <a:t> on </a:t>
            </a:r>
            <a:r>
              <a:rPr lang="it-IT" dirty="0" err="1"/>
              <a:t>imports</a:t>
            </a:r>
            <a:r>
              <a:rPr lang="it-IT" dirty="0"/>
              <a:t> – art. 34 TFEU</a:t>
            </a:r>
          </a:p>
        </p:txBody>
      </p:sp>
      <p:sp>
        <p:nvSpPr>
          <p:cNvPr id="3" name="Segnaposto contenuto 2"/>
          <p:cNvSpPr>
            <a:spLocks noGrp="1"/>
          </p:cNvSpPr>
          <p:nvPr>
            <p:ph idx="1"/>
          </p:nvPr>
        </p:nvSpPr>
        <p:spPr/>
        <p:txBody>
          <a:bodyPr>
            <a:normAutofit/>
          </a:bodyPr>
          <a:lstStyle/>
          <a:p>
            <a:endParaRPr lang="it-IT" dirty="0"/>
          </a:p>
          <a:p>
            <a:endParaRPr lang="it-IT" dirty="0"/>
          </a:p>
          <a:p>
            <a:r>
              <a:rPr lang="it-IT" dirty="0"/>
              <a:t>BUT: the </a:t>
            </a:r>
            <a:r>
              <a:rPr lang="it-IT" dirty="0" err="1"/>
              <a:t>problem</a:t>
            </a:r>
            <a:r>
              <a:rPr lang="it-IT" dirty="0"/>
              <a:t> </a:t>
            </a:r>
            <a:r>
              <a:rPr lang="it-IT" dirty="0" err="1"/>
              <a:t>arises</a:t>
            </a:r>
            <a:r>
              <a:rPr lang="it-IT" dirty="0"/>
              <a:t> with </a:t>
            </a:r>
            <a:r>
              <a:rPr lang="it-IT" dirty="0" err="1"/>
              <a:t>measures</a:t>
            </a:r>
            <a:r>
              <a:rPr lang="it-IT" dirty="0"/>
              <a:t> </a:t>
            </a:r>
            <a:r>
              <a:rPr lang="it-IT" dirty="0" err="1"/>
              <a:t>governing</a:t>
            </a:r>
            <a:r>
              <a:rPr lang="it-IT" dirty="0"/>
              <a:t> the marketing of products (</a:t>
            </a:r>
            <a:r>
              <a:rPr lang="it-IT" dirty="0" err="1"/>
              <a:t>quality</a:t>
            </a:r>
            <a:r>
              <a:rPr lang="it-IT" dirty="0"/>
              <a:t>, </a:t>
            </a:r>
            <a:r>
              <a:rPr lang="it-IT" dirty="0" err="1"/>
              <a:t>safety</a:t>
            </a:r>
            <a:r>
              <a:rPr lang="it-IT" dirty="0"/>
              <a:t>, packaging, </a:t>
            </a:r>
            <a:r>
              <a:rPr lang="it-IT" dirty="0" err="1"/>
              <a:t>labeling</a:t>
            </a:r>
            <a:r>
              <a:rPr lang="it-IT" dirty="0"/>
              <a:t>). </a:t>
            </a:r>
            <a:r>
              <a:rPr lang="it-IT" dirty="0" err="1"/>
              <a:t>These</a:t>
            </a:r>
            <a:r>
              <a:rPr lang="it-IT" dirty="0"/>
              <a:t> </a:t>
            </a:r>
            <a:r>
              <a:rPr lang="it-IT" dirty="0" err="1"/>
              <a:t>measures</a:t>
            </a:r>
            <a:r>
              <a:rPr lang="it-IT" dirty="0"/>
              <a:t> can </a:t>
            </a:r>
            <a:r>
              <a:rPr lang="it-IT" dirty="0" err="1"/>
              <a:t>have</a:t>
            </a:r>
            <a:r>
              <a:rPr lang="it-IT" dirty="0"/>
              <a:t> </a:t>
            </a:r>
            <a:r>
              <a:rPr lang="it-IT" dirty="0" err="1"/>
              <a:t>restrictive</a:t>
            </a:r>
            <a:r>
              <a:rPr lang="it-IT" dirty="0"/>
              <a:t> </a:t>
            </a:r>
            <a:r>
              <a:rPr lang="it-IT" dirty="0" err="1"/>
              <a:t>effects</a:t>
            </a:r>
            <a:r>
              <a:rPr lang="it-IT" dirty="0"/>
              <a:t>, </a:t>
            </a:r>
            <a:r>
              <a:rPr lang="it-IT" dirty="0" err="1"/>
              <a:t>but</a:t>
            </a:r>
            <a:r>
              <a:rPr lang="it-IT" dirty="0"/>
              <a:t> </a:t>
            </a:r>
            <a:r>
              <a:rPr lang="it-IT" dirty="0" err="1"/>
              <a:t>should</a:t>
            </a:r>
            <a:r>
              <a:rPr lang="it-IT" dirty="0"/>
              <a:t> be </a:t>
            </a:r>
            <a:r>
              <a:rPr lang="it-IT" dirty="0" err="1"/>
              <a:t>dealt</a:t>
            </a:r>
            <a:r>
              <a:rPr lang="it-IT" dirty="0"/>
              <a:t> with by </a:t>
            </a:r>
            <a:r>
              <a:rPr lang="it-IT" dirty="0" err="1"/>
              <a:t>harmonization</a:t>
            </a:r>
            <a:r>
              <a:rPr lang="it-IT" dirty="0"/>
              <a:t>.</a:t>
            </a:r>
          </a:p>
        </p:txBody>
      </p:sp>
    </p:spTree>
    <p:extLst>
      <p:ext uri="{BB962C8B-B14F-4D97-AF65-F5344CB8AC3E}">
        <p14:creationId xmlns:p14="http://schemas.microsoft.com/office/powerpoint/2010/main" val="363061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Quantitative </a:t>
            </a:r>
            <a:r>
              <a:rPr lang="it-IT" dirty="0" err="1"/>
              <a:t>restrictions</a:t>
            </a:r>
            <a:r>
              <a:rPr lang="it-IT" dirty="0"/>
              <a:t> on </a:t>
            </a:r>
            <a:r>
              <a:rPr lang="it-IT" dirty="0" err="1"/>
              <a:t>imports</a:t>
            </a:r>
            <a:r>
              <a:rPr lang="it-IT" dirty="0"/>
              <a:t> – art. 34 TFEU</a:t>
            </a:r>
          </a:p>
        </p:txBody>
      </p:sp>
      <p:sp>
        <p:nvSpPr>
          <p:cNvPr id="3" name="Segnaposto contenuto 2"/>
          <p:cNvSpPr>
            <a:spLocks noGrp="1"/>
          </p:cNvSpPr>
          <p:nvPr>
            <p:ph idx="1"/>
          </p:nvPr>
        </p:nvSpPr>
        <p:spPr/>
        <p:txBody>
          <a:bodyPr>
            <a:normAutofit fontScale="85000" lnSpcReduction="20000"/>
          </a:bodyPr>
          <a:lstStyle/>
          <a:p>
            <a:r>
              <a:rPr lang="it-IT" dirty="0" err="1"/>
              <a:t>Dassonville</a:t>
            </a:r>
            <a:r>
              <a:rPr lang="it-IT" dirty="0"/>
              <a:t>, 1974. «</a:t>
            </a:r>
            <a:r>
              <a:rPr lang="it-IT" b="1" dirty="0" err="1"/>
              <a:t>All</a:t>
            </a:r>
            <a:r>
              <a:rPr lang="it-IT" b="1" dirty="0"/>
              <a:t> trading </a:t>
            </a:r>
            <a:r>
              <a:rPr lang="it-IT" b="1" dirty="0" err="1"/>
              <a:t>rules</a:t>
            </a:r>
            <a:r>
              <a:rPr lang="it-IT" b="1" dirty="0"/>
              <a:t> </a:t>
            </a:r>
            <a:r>
              <a:rPr lang="it-IT" b="1" dirty="0" err="1"/>
              <a:t>enacted</a:t>
            </a:r>
            <a:r>
              <a:rPr lang="it-IT" b="1" dirty="0"/>
              <a:t> by </a:t>
            </a:r>
            <a:r>
              <a:rPr lang="it-IT" b="1" dirty="0" err="1"/>
              <a:t>Member</a:t>
            </a:r>
            <a:r>
              <a:rPr lang="it-IT" b="1" dirty="0"/>
              <a:t> </a:t>
            </a:r>
            <a:r>
              <a:rPr lang="it-IT" b="1" dirty="0" err="1"/>
              <a:t>States</a:t>
            </a:r>
            <a:r>
              <a:rPr lang="it-IT" b="1" dirty="0"/>
              <a:t> </a:t>
            </a:r>
            <a:r>
              <a:rPr lang="it-IT" b="1" dirty="0" err="1"/>
              <a:t>which</a:t>
            </a:r>
            <a:r>
              <a:rPr lang="it-IT" b="1" dirty="0"/>
              <a:t> are </a:t>
            </a:r>
            <a:r>
              <a:rPr lang="it-IT" b="1" dirty="0" err="1"/>
              <a:t>capable</a:t>
            </a:r>
            <a:r>
              <a:rPr lang="it-IT" b="1" dirty="0"/>
              <a:t> of </a:t>
            </a:r>
            <a:r>
              <a:rPr lang="it-IT" b="1" dirty="0" err="1"/>
              <a:t>hindering</a:t>
            </a:r>
            <a:r>
              <a:rPr lang="it-IT" b="1" dirty="0"/>
              <a:t>, </a:t>
            </a:r>
            <a:r>
              <a:rPr lang="it-IT" b="1" dirty="0" err="1"/>
              <a:t>directly</a:t>
            </a:r>
            <a:r>
              <a:rPr lang="it-IT" b="1" dirty="0"/>
              <a:t> or </a:t>
            </a:r>
            <a:r>
              <a:rPr lang="it-IT" b="1" dirty="0" err="1"/>
              <a:t>indirectly</a:t>
            </a:r>
            <a:r>
              <a:rPr lang="it-IT" b="1" dirty="0"/>
              <a:t>, </a:t>
            </a:r>
            <a:r>
              <a:rPr lang="it-IT" b="1" dirty="0" err="1"/>
              <a:t>actually</a:t>
            </a:r>
            <a:r>
              <a:rPr lang="it-IT" b="1" dirty="0"/>
              <a:t> or </a:t>
            </a:r>
            <a:r>
              <a:rPr lang="it-IT" b="1" dirty="0" err="1"/>
              <a:t>potentially</a:t>
            </a:r>
            <a:r>
              <a:rPr lang="it-IT" b="1" dirty="0"/>
              <a:t>, intra-Union </a:t>
            </a:r>
            <a:r>
              <a:rPr lang="it-IT" b="1" dirty="0" err="1"/>
              <a:t>trade</a:t>
            </a:r>
            <a:r>
              <a:rPr lang="it-IT" b="1" dirty="0"/>
              <a:t> are to be </a:t>
            </a:r>
            <a:r>
              <a:rPr lang="it-IT" b="1" dirty="0" err="1"/>
              <a:t>considered</a:t>
            </a:r>
            <a:r>
              <a:rPr lang="it-IT" b="1" dirty="0"/>
              <a:t> </a:t>
            </a:r>
            <a:r>
              <a:rPr lang="it-IT" b="1" dirty="0" err="1"/>
              <a:t>as</a:t>
            </a:r>
            <a:r>
              <a:rPr lang="it-IT" b="1" dirty="0"/>
              <a:t> </a:t>
            </a:r>
            <a:r>
              <a:rPr lang="it-IT" b="1" dirty="0" err="1"/>
              <a:t>measures</a:t>
            </a:r>
            <a:r>
              <a:rPr lang="it-IT" b="1" dirty="0"/>
              <a:t> </a:t>
            </a:r>
            <a:r>
              <a:rPr lang="it-IT" b="1" dirty="0" err="1"/>
              <a:t>having</a:t>
            </a:r>
            <a:r>
              <a:rPr lang="it-IT" b="1" dirty="0"/>
              <a:t> an </a:t>
            </a:r>
            <a:r>
              <a:rPr lang="it-IT" b="1" dirty="0" err="1"/>
              <a:t>effect</a:t>
            </a:r>
            <a:r>
              <a:rPr lang="it-IT" b="1" dirty="0"/>
              <a:t> </a:t>
            </a:r>
            <a:r>
              <a:rPr lang="it-IT" b="1" dirty="0" err="1"/>
              <a:t>equivalent</a:t>
            </a:r>
            <a:r>
              <a:rPr lang="it-IT" b="1" dirty="0"/>
              <a:t> to quantitative </a:t>
            </a:r>
            <a:r>
              <a:rPr lang="it-IT" b="1" dirty="0" err="1"/>
              <a:t>restrictions</a:t>
            </a:r>
            <a:r>
              <a:rPr lang="it-IT" dirty="0"/>
              <a:t>». </a:t>
            </a:r>
            <a:r>
              <a:rPr lang="it-IT" dirty="0" err="1"/>
              <a:t>This</a:t>
            </a:r>
            <a:r>
              <a:rPr lang="it-IT" dirty="0"/>
              <a:t> </a:t>
            </a:r>
            <a:r>
              <a:rPr lang="it-IT" dirty="0" err="1"/>
              <a:t>is</a:t>
            </a:r>
            <a:r>
              <a:rPr lang="it-IT" dirty="0"/>
              <a:t> </a:t>
            </a:r>
            <a:r>
              <a:rPr lang="it-IT" dirty="0" err="1"/>
              <a:t>known</a:t>
            </a:r>
            <a:r>
              <a:rPr lang="it-IT" dirty="0"/>
              <a:t> </a:t>
            </a:r>
            <a:r>
              <a:rPr lang="it-IT" dirty="0" err="1"/>
              <a:t>as</a:t>
            </a:r>
            <a:r>
              <a:rPr lang="it-IT" dirty="0"/>
              <a:t> the </a:t>
            </a:r>
            <a:r>
              <a:rPr lang="it-IT" dirty="0" err="1"/>
              <a:t>Dassonville</a:t>
            </a:r>
            <a:r>
              <a:rPr lang="it-IT" dirty="0"/>
              <a:t> formula. </a:t>
            </a:r>
          </a:p>
          <a:p>
            <a:r>
              <a:rPr lang="it-IT" dirty="0" err="1"/>
              <a:t>Cassis</a:t>
            </a:r>
            <a:r>
              <a:rPr lang="it-IT" dirty="0"/>
              <a:t> de </a:t>
            </a:r>
            <a:r>
              <a:rPr lang="it-IT" dirty="0" err="1"/>
              <a:t>Dijon</a:t>
            </a:r>
            <a:r>
              <a:rPr lang="it-IT" dirty="0"/>
              <a:t>, 1979. </a:t>
            </a:r>
            <a:r>
              <a:rPr lang="it-IT" dirty="0" err="1"/>
              <a:t>presumption</a:t>
            </a:r>
            <a:r>
              <a:rPr lang="it-IT" dirty="0"/>
              <a:t> of </a:t>
            </a:r>
            <a:r>
              <a:rPr lang="it-IT" dirty="0" err="1"/>
              <a:t>illegality</a:t>
            </a:r>
            <a:r>
              <a:rPr lang="it-IT" dirty="0"/>
              <a:t>. </a:t>
            </a:r>
            <a:r>
              <a:rPr lang="it-IT" dirty="0" err="1"/>
              <a:t>Unless</a:t>
            </a:r>
            <a:r>
              <a:rPr lang="it-IT" dirty="0"/>
              <a:t> </a:t>
            </a:r>
            <a:r>
              <a:rPr lang="it-IT" dirty="0" err="1"/>
              <a:t>there</a:t>
            </a:r>
            <a:r>
              <a:rPr lang="it-IT" dirty="0"/>
              <a:t> are </a:t>
            </a:r>
            <a:r>
              <a:rPr lang="it-IT" dirty="0" err="1"/>
              <a:t>mandatory</a:t>
            </a:r>
            <a:r>
              <a:rPr lang="it-IT" dirty="0"/>
              <a:t> </a:t>
            </a:r>
            <a:r>
              <a:rPr lang="it-IT" dirty="0" err="1"/>
              <a:t>requirements</a:t>
            </a:r>
            <a:r>
              <a:rPr lang="it-IT" dirty="0"/>
              <a:t> in the general </a:t>
            </a:r>
            <a:r>
              <a:rPr lang="it-IT" dirty="0" err="1"/>
              <a:t>interest</a:t>
            </a:r>
            <a:r>
              <a:rPr lang="it-IT" dirty="0"/>
              <a:t> (</a:t>
            </a:r>
            <a:r>
              <a:rPr lang="it-IT" dirty="0" err="1"/>
              <a:t>effectiveness</a:t>
            </a:r>
            <a:r>
              <a:rPr lang="it-IT" dirty="0"/>
              <a:t> of fiscal </a:t>
            </a:r>
            <a:r>
              <a:rPr lang="it-IT" dirty="0" err="1"/>
              <a:t>supervision</a:t>
            </a:r>
            <a:r>
              <a:rPr lang="it-IT" dirty="0"/>
              <a:t>, </a:t>
            </a:r>
            <a:r>
              <a:rPr lang="it-IT" dirty="0" err="1"/>
              <a:t>protection</a:t>
            </a:r>
            <a:r>
              <a:rPr lang="it-IT" dirty="0"/>
              <a:t> of public </a:t>
            </a:r>
            <a:r>
              <a:rPr lang="it-IT" dirty="0" err="1"/>
              <a:t>health</a:t>
            </a:r>
            <a:r>
              <a:rPr lang="it-IT" dirty="0"/>
              <a:t>, </a:t>
            </a:r>
            <a:r>
              <a:rPr lang="it-IT" dirty="0" err="1"/>
              <a:t>fairness</a:t>
            </a:r>
            <a:r>
              <a:rPr lang="it-IT" dirty="0"/>
              <a:t> of commercial </a:t>
            </a:r>
            <a:r>
              <a:rPr lang="it-IT" dirty="0" err="1"/>
              <a:t>transactions</a:t>
            </a:r>
            <a:r>
              <a:rPr lang="it-IT" dirty="0"/>
              <a:t>, </a:t>
            </a:r>
            <a:r>
              <a:rPr lang="it-IT" dirty="0" err="1"/>
              <a:t>defence</a:t>
            </a:r>
            <a:r>
              <a:rPr lang="it-IT" dirty="0"/>
              <a:t> of the consumer), </a:t>
            </a:r>
            <a:r>
              <a:rPr lang="it-IT" dirty="0" err="1"/>
              <a:t>Member</a:t>
            </a:r>
            <a:r>
              <a:rPr lang="it-IT" dirty="0"/>
              <a:t> </a:t>
            </a:r>
            <a:r>
              <a:rPr lang="it-IT" dirty="0" err="1"/>
              <a:t>States</a:t>
            </a:r>
            <a:r>
              <a:rPr lang="it-IT" dirty="0"/>
              <a:t> are </a:t>
            </a:r>
            <a:r>
              <a:rPr lang="it-IT" dirty="0" err="1"/>
              <a:t>not</a:t>
            </a:r>
            <a:r>
              <a:rPr lang="it-IT" dirty="0"/>
              <a:t> </a:t>
            </a:r>
            <a:r>
              <a:rPr lang="it-IT" dirty="0" err="1"/>
              <a:t>entitled</a:t>
            </a:r>
            <a:r>
              <a:rPr lang="it-IT" dirty="0"/>
              <a:t> to impose </a:t>
            </a:r>
            <a:r>
              <a:rPr lang="it-IT" dirty="0" err="1"/>
              <a:t>their</a:t>
            </a:r>
            <a:r>
              <a:rPr lang="it-IT" dirty="0"/>
              <a:t> </a:t>
            </a:r>
            <a:r>
              <a:rPr lang="it-IT" dirty="0" err="1"/>
              <a:t>domestic</a:t>
            </a:r>
            <a:r>
              <a:rPr lang="it-IT" dirty="0"/>
              <a:t> </a:t>
            </a:r>
            <a:r>
              <a:rPr lang="it-IT" dirty="0" err="1"/>
              <a:t>standards</a:t>
            </a:r>
            <a:r>
              <a:rPr lang="it-IT" dirty="0"/>
              <a:t> to </a:t>
            </a:r>
            <a:r>
              <a:rPr lang="it-IT" dirty="0" err="1"/>
              <a:t>imported</a:t>
            </a:r>
            <a:r>
              <a:rPr lang="it-IT" dirty="0"/>
              <a:t> </a:t>
            </a:r>
            <a:r>
              <a:rPr lang="it-IT" dirty="0" err="1"/>
              <a:t>goods</a:t>
            </a:r>
            <a:r>
              <a:rPr lang="it-IT" dirty="0"/>
              <a:t>. </a:t>
            </a:r>
          </a:p>
        </p:txBody>
      </p:sp>
    </p:spTree>
    <p:extLst>
      <p:ext uri="{BB962C8B-B14F-4D97-AF65-F5344CB8AC3E}">
        <p14:creationId xmlns:p14="http://schemas.microsoft.com/office/powerpoint/2010/main" val="3630615263"/>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0014A4"/>
      </a:lt2>
      <a:accent1>
        <a:srgbClr val="013DB5"/>
      </a:accent1>
      <a:accent2>
        <a:srgbClr val="005ED0"/>
      </a:accent2>
      <a:accent3>
        <a:srgbClr val="FFFFFF"/>
      </a:accent3>
      <a:accent4>
        <a:srgbClr val="404040"/>
      </a:accent4>
      <a:accent5>
        <a:srgbClr val="AAAFD7"/>
      </a:accent5>
      <a:accent6>
        <a:srgbClr val="0054BC"/>
      </a:accent6>
      <a:hlink>
        <a:srgbClr val="F3BE29"/>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14A4"/>
        </a:lt2>
        <a:accent1>
          <a:srgbClr val="013DB5"/>
        </a:accent1>
        <a:accent2>
          <a:srgbClr val="005ED0"/>
        </a:accent2>
        <a:accent3>
          <a:srgbClr val="FFFFFF"/>
        </a:accent3>
        <a:accent4>
          <a:srgbClr val="404040"/>
        </a:accent4>
        <a:accent5>
          <a:srgbClr val="AAAFD7"/>
        </a:accent5>
        <a:accent6>
          <a:srgbClr val="0054BC"/>
        </a:accent6>
        <a:hlink>
          <a:srgbClr val="028C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014A4"/>
        </a:lt2>
        <a:accent1>
          <a:srgbClr val="013DB5"/>
        </a:accent1>
        <a:accent2>
          <a:srgbClr val="005ED0"/>
        </a:accent2>
        <a:accent3>
          <a:srgbClr val="FFFFFF"/>
        </a:accent3>
        <a:accent4>
          <a:srgbClr val="404040"/>
        </a:accent4>
        <a:accent5>
          <a:srgbClr val="AAAFD7"/>
        </a:accent5>
        <a:accent6>
          <a:srgbClr val="0054BC"/>
        </a:accent6>
        <a:hlink>
          <a:srgbClr val="F3BE29"/>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eu</Template>
  <TotalTime>1100</TotalTime>
  <Words>1843</Words>
  <Application>Microsoft Office PowerPoint</Application>
  <PresentationFormat>Widescreen</PresentationFormat>
  <Paragraphs>98</Paragraphs>
  <Slides>23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23</vt:i4>
      </vt:variant>
    </vt:vector>
  </HeadingPairs>
  <TitlesOfParts>
    <vt:vector size="26" baseType="lpstr">
      <vt:lpstr>Arial</vt:lpstr>
      <vt:lpstr>Microsoft Sans Serif</vt:lpstr>
      <vt:lpstr>powerpoint-template-24</vt:lpstr>
      <vt:lpstr>Internal (single) market</vt:lpstr>
      <vt:lpstr>Negative integration. Elimination of customs duties – art. 30 TFEU</vt:lpstr>
      <vt:lpstr>Internal taxation – art. 110 TFEU</vt:lpstr>
      <vt:lpstr>National treatment of imported goods</vt:lpstr>
      <vt:lpstr>Competing foreign goods – art. 110, 2</vt:lpstr>
      <vt:lpstr>Competing foreign goods – art. 110, 2</vt:lpstr>
      <vt:lpstr>Quantitative restrictions on imports – art. 34 TFEU</vt:lpstr>
      <vt:lpstr>Quantitative restrictions on imports – art. 34 TFEU</vt:lpstr>
      <vt:lpstr>Quantitative restrictions on imports – art. 34 TFEU</vt:lpstr>
      <vt:lpstr>Mutual recognition</vt:lpstr>
      <vt:lpstr>Measures that limit consumer use</vt:lpstr>
      <vt:lpstr>Jurisprudential lines on Article 34</vt:lpstr>
      <vt:lpstr>Quantitative restrictions on exports – art. 35 TFUE</vt:lpstr>
      <vt:lpstr>Justifying regulatory barriers – art. 36 TFEU legitimate regulatory interests</vt:lpstr>
      <vt:lpstr>Implied justifications: mandatory requirements</vt:lpstr>
      <vt:lpstr>Proportionality </vt:lpstr>
      <vt:lpstr>Positive integration: harmonization and approximation of provisions </vt:lpstr>
      <vt:lpstr>Notion of Harmonization</vt:lpstr>
      <vt:lpstr>Establishment and functioning of the internal market</vt:lpstr>
      <vt:lpstr>Germany v. Parliament and Council (Tobacco Advertising), 1998 and 2006</vt:lpstr>
      <vt:lpstr>Derogations: Article 114, 4 and 5</vt:lpstr>
      <vt:lpstr>Derogations</vt:lpstr>
      <vt:lpstr>Article 113: Tax harmonization-unanimity- «fiscal veto»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(single) market</dc:title>
  <dc:creator>Alessandra Mignolli</dc:creator>
  <cp:lastModifiedBy>Alessandra Mignolli</cp:lastModifiedBy>
  <cp:revision>51</cp:revision>
  <dcterms:created xsi:type="dcterms:W3CDTF">2016-11-19T10:09:55Z</dcterms:created>
  <dcterms:modified xsi:type="dcterms:W3CDTF">2023-11-05T14:26:01Z</dcterms:modified>
</cp:coreProperties>
</file>