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46"/>
  </p:notesMasterIdLst>
  <p:sldIdLst>
    <p:sldId id="257" r:id="rId2"/>
    <p:sldId id="291" r:id="rId3"/>
    <p:sldId id="259" r:id="rId4"/>
    <p:sldId id="261" r:id="rId5"/>
    <p:sldId id="260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813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ABFAD6A4-D2F3-4841-B285-2DACADAF2B1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CB6250-91D9-40C2-9853-E4605A3A20FE}" type="slidenum">
              <a:rPr lang="it-IT" smtClean="0"/>
              <a:pPr/>
              <a:t>1</a:t>
            </a:fld>
            <a:endParaRPr lang="it-IT" smtClean="0"/>
          </a:p>
        </p:txBody>
      </p:sp>
      <p:sp>
        <p:nvSpPr>
          <p:cNvPr id="4915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dirty="0" smtClean="0"/>
          </a:p>
          <a:p>
            <a:pPr eaLnBrk="1" hangingPunct="1"/>
            <a:endParaRPr lang="it-IT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  <p:sp>
        <p:nvSpPr>
          <p:cNvPr id="50180" name="Segnaposto numero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83C163-EBFB-4A11-B029-F4D4FC7C7DD8}" type="slidenum">
              <a:rPr lang="it-IT" smtClean="0"/>
              <a:pPr/>
              <a:t>10</a:t>
            </a:fld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6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7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  <p:sp>
          <p:nvSpPr>
            <p:cNvPr id="6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7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8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10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1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2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3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4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15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</p:grpSp>
      <p:sp>
        <p:nvSpPr>
          <p:cNvPr id="30736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0737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18" name="Rectangle 18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9" name="Rectangle 19"/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0" name="Rectangle 2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DC4143-2CCD-4167-ABDD-74A5CE944E2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887ADB-2C35-4633-9372-30B0E374B43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B28819-6AD5-4153-A25E-83DCAA011F5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olo e tabe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abella 2"/>
          <p:cNvSpPr>
            <a:spLocks noGrp="1"/>
          </p:cNvSpPr>
          <p:nvPr>
            <p:ph type="tbl" idx="1"/>
          </p:nvPr>
        </p:nvSpPr>
        <p:spPr>
          <a:xfrm>
            <a:off x="1066800" y="1981200"/>
            <a:ext cx="7543800" cy="4114800"/>
          </a:xfrm>
        </p:spPr>
        <p:txBody>
          <a:bodyPr/>
          <a:lstStyle/>
          <a:p>
            <a:pPr lvl="0"/>
            <a:endParaRPr lang="it-IT" noProof="0" smtClean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31FE13-E909-43DB-AC53-EC7DFD9691E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Tx" preserve="1">
  <p:cSld name="Titolo, contenuto 2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66800" y="304800"/>
            <a:ext cx="7543800" cy="14319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1066800" y="1981200"/>
            <a:ext cx="36957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1066800" y="4114800"/>
            <a:ext cx="3695700" cy="19812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half" idx="3"/>
          </p:nvPr>
        </p:nvSpPr>
        <p:spPr>
          <a:xfrm>
            <a:off x="4914900" y="1981200"/>
            <a:ext cx="3695700" cy="41148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4D748-F572-4A7B-8C6C-4440323F199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92BC1E-E64E-42DC-BCC9-EED8D24530D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C2CD56-E67C-4498-8433-B636255BF8D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871E9B-9D79-489E-BAA5-E04F79AC5E1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5423D4-AB92-469F-A947-5C01D9724A6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90A75D-AADC-406C-8AC8-7238EA00182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5EF85E-1658-401C-9774-CC3C70F7B84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977256-1FCA-4CA5-B49B-BE03C702C6F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76411-96AC-45EC-A85D-CCF90044564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29699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29700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it-IT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29702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29703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29704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29705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29706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29707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29708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29709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  <p:sp>
            <p:nvSpPr>
              <p:cNvPr id="29710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it-IT"/>
              </a:p>
            </p:txBody>
          </p:sp>
        </p:grpSp>
      </p:grpSp>
      <p:sp>
        <p:nvSpPr>
          <p:cNvPr id="29711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29712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29713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9714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29715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DBDEA3FC-FC80-4BD6-A139-B7656DA0599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0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ycology.adelaide.edu.au/Fungal_Descriptions/Dermatophytes/Microsporum/index.html" TargetMode="External"/><Relationship Id="rId2" Type="http://schemas.openxmlformats.org/officeDocument/2006/relationships/hyperlink" Target="http://www.mycology.adelaide.edu.au/Fungal_Descriptions/Dermatophytes/Trichophyton/index.html" TargetMode="Externa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www.mycology.adelaide.edu.au/Fungal_Descriptions/Dermatophytes/Epidermophyton/index.html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Dermatofiti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3600" smtClean="0"/>
              <a:t>Identificazione dei dermatofiti</a:t>
            </a:r>
          </a:p>
        </p:txBody>
      </p:sp>
      <p:pic>
        <p:nvPicPr>
          <p:cNvPr id="12291" name="Picture 3" descr="27"/>
          <p:cNvPicPr>
            <a:picLocks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071688" y="1981200"/>
            <a:ext cx="5532437" cy="4114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3200" smtClean="0"/>
              <a:t>Morfologia dei macroconidi nei diversi generi</a:t>
            </a:r>
          </a:p>
        </p:txBody>
      </p:sp>
      <p:graphicFrame>
        <p:nvGraphicFramePr>
          <p:cNvPr id="15363" name="Group 3"/>
          <p:cNvGraphicFramePr>
            <a:graphicFrameLocks noGrp="1"/>
          </p:cNvGraphicFramePr>
          <p:nvPr>
            <p:ph idx="1"/>
          </p:nvPr>
        </p:nvGraphicFramePr>
        <p:xfrm>
          <a:off x="73025" y="1557338"/>
          <a:ext cx="9036050" cy="4522789"/>
        </p:xfrm>
        <a:graphic>
          <a:graphicData uri="http://schemas.openxmlformats.org/drawingml/2006/table">
            <a:tbl>
              <a:tblPr/>
              <a:tblGrid>
                <a:gridCol w="1979613"/>
                <a:gridCol w="973137"/>
                <a:gridCol w="1079500"/>
                <a:gridCol w="865188"/>
                <a:gridCol w="1150937"/>
                <a:gridCol w="1152525"/>
                <a:gridCol w="1835150"/>
              </a:tblGrid>
              <a:tr h="1131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Genere 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Quantità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Dimensioni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Numero dei setti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Spessore parete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Superficie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Raggruppamento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287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Microsporum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Molto numerosi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5-100x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3-8</a:t>
                      </a: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m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3-15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spessa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rugosa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isolati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0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Trichophyton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rari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20-50x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4-6</a:t>
                      </a: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m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2-8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sottile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liscia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isolati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318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Epidermophyton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numerosi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20-40x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6-8</a:t>
                      </a: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Symbol" pitchFamily="18" charset="2"/>
                        </a:rPr>
                        <a:t>m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2-4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intermedia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liscia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 gruppi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974725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Manifestazioni cliniche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19200" y="2201863"/>
            <a:ext cx="7321550" cy="37417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800" dirty="0" smtClean="0"/>
              <a:t>Provocano lesioni con tendenza a degradare la cheratina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it-IT" sz="2800" dirty="0" smtClean="0"/>
              <a:t>Malattie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dirty="0" err="1" smtClean="0">
                <a:solidFill>
                  <a:srgbClr val="FFFF00"/>
                </a:solidFill>
              </a:rPr>
              <a:t>Epidermofizie</a:t>
            </a:r>
            <a:r>
              <a:rPr lang="it-IT" sz="2800" dirty="0" smtClean="0"/>
              <a:t>: interessamento della pelle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dirty="0" err="1" smtClean="0">
                <a:solidFill>
                  <a:srgbClr val="FFFF00"/>
                </a:solidFill>
              </a:rPr>
              <a:t>Onicomicosi</a:t>
            </a:r>
            <a:r>
              <a:rPr lang="it-IT" sz="2800" dirty="0" smtClean="0"/>
              <a:t>: interessamento delle unghie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dirty="0" smtClean="0">
                <a:solidFill>
                  <a:srgbClr val="FFFF00"/>
                </a:solidFill>
              </a:rPr>
              <a:t>Tigne</a:t>
            </a:r>
            <a:r>
              <a:rPr lang="it-IT" sz="2800" dirty="0" smtClean="0"/>
              <a:t>: interessamento dei capelli, peli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dirty="0" smtClean="0">
                <a:solidFill>
                  <a:srgbClr val="FFFF00"/>
                </a:solidFill>
              </a:rPr>
              <a:t>Lesioni profonde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dirty="0" smtClean="0">
                <a:solidFill>
                  <a:srgbClr val="FFFF00"/>
                </a:solidFill>
              </a:rPr>
              <a:t>Manifestazioni allergiche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3200" smtClean="0"/>
              <a:t>Meccanismo di degradazione della cheratina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Il meccanismo biochimico di degradazione della cheratina riguarda la rottura dei ponti disolfurici per mezzo di solfiti presenti nel substrato</a:t>
            </a:r>
          </a:p>
          <a:p>
            <a:pPr eaLnBrk="1" hangingPunct="1">
              <a:defRPr/>
            </a:pPr>
            <a:r>
              <a:rPr lang="it-IT" smtClean="0"/>
              <a:t>Con una ulteriore degradazione da parte di proteasi extracellulari prodotte dai dermatofiti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1155700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Epidermofizie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800" dirty="0" smtClean="0">
                <a:solidFill>
                  <a:srgbClr val="FFFF00"/>
                </a:solidFill>
              </a:rPr>
              <a:t>Patogenesi:</a:t>
            </a:r>
            <a:r>
              <a:rPr lang="it-IT" sz="2800" dirty="0" smtClean="0"/>
              <a:t> lesione elementare: germinazione di una spora sull’epidermide, penetrazione del filamento nel tessuto, sviluppo in modo centrifugo con tipico aspetto ad anello che può espandersi (herpes circinato)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dirty="0" smtClean="0"/>
              <a:t>Lesione rotonda con una corona di squame o di vescicole periferiche che tendono a formare pustole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800" dirty="0" smtClean="0"/>
              <a:t>Talvolta si possono produrre forme più gravi, come le forme verrucose e granulomatose del sottocutaneo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974725"/>
          </a:xfrm>
        </p:spPr>
        <p:txBody>
          <a:bodyPr/>
          <a:lstStyle/>
          <a:p>
            <a:pPr eaLnBrk="1" hangingPunct="1">
              <a:defRPr/>
            </a:pPr>
            <a:r>
              <a:rPr lang="it-IT" smtClean="0"/>
              <a:t>Epidermofizie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dirty="0" smtClean="0">
                <a:solidFill>
                  <a:srgbClr val="FFFF00"/>
                </a:solidFill>
              </a:rPr>
              <a:t>Localizzazione</a:t>
            </a:r>
            <a:r>
              <a:rPr lang="it-IT" dirty="0" smtClean="0"/>
              <a:t>: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dirty="0" smtClean="0"/>
              <a:t>Lesioni della pelle glabra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dirty="0" smtClean="0"/>
              <a:t>Lesioni delle grandi pieghe cutanee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it-IT" dirty="0" smtClean="0"/>
              <a:t>Lesioni interdigitali delle mani e dei piedi</a:t>
            </a:r>
          </a:p>
          <a:p>
            <a:pPr eaLnBrk="1" hangingPunct="1">
              <a:defRPr/>
            </a:pPr>
            <a:r>
              <a:rPr lang="it-IT" dirty="0" smtClean="0">
                <a:solidFill>
                  <a:srgbClr val="FFFF00"/>
                </a:solidFill>
              </a:rPr>
              <a:t>Trasmissione</a:t>
            </a:r>
            <a:r>
              <a:rPr lang="it-IT" dirty="0" smtClean="0"/>
              <a:t>: da gatti, bovini, topi ad adulti e bambini. Alcuni a trasmissione interumana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468313" y="-26988"/>
            <a:ext cx="7989887" cy="11525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3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Epidermofizie</a:t>
            </a:r>
            <a:r>
              <a:rPr lang="en-US" sz="32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</a:p>
        </p:txBody>
      </p:sp>
      <p:pic>
        <p:nvPicPr>
          <p:cNvPr id="18435" name="Picture 3" descr="msotw9_temp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1268413"/>
            <a:ext cx="4378325" cy="2627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 descr="msotw9_temp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05413" y="2205038"/>
            <a:ext cx="3327400" cy="320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5" descr="derm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3986213"/>
            <a:ext cx="4105275" cy="28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Onicomicosi dermatofitiche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Si distinguono due tipi:</a:t>
            </a:r>
          </a:p>
          <a:p>
            <a:pPr eaLnBrk="1" hangingPunct="1">
              <a:defRPr/>
            </a:pPr>
            <a:r>
              <a:rPr lang="it-IT" smtClean="0"/>
              <a:t>Leuconichia micotica con invasione superficiale dell’unghia</a:t>
            </a:r>
          </a:p>
          <a:p>
            <a:pPr eaLnBrk="1" hangingPunct="1">
              <a:defRPr/>
            </a:pPr>
            <a:r>
              <a:rPr lang="it-IT" smtClean="0"/>
              <a:t>Leuconichia micotica con invasione prima dei margini laterali o distali ed in seguito delle lamine ungueali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Tigne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Le tigne possono variare da forme benigne non infiammate e subcliniche a forme infiammatorie caratterizzate da lesioni eritematose e alopecia reversibili a  forme ulcerative in cui si può avere la distruzione del bulbo pilifero e conseguentemente alopecia permanente 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I filamenti raggiungono il poro pilifero e penetrano nel capello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Raggiungono il bulbo pilifero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it-IT" sz="2800" smtClean="0"/>
              <a:t>Sviluppo del fungo con invasione della parte neoformata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Differenti tigne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Tigne tonsuranti</a:t>
            </a:r>
          </a:p>
          <a:p>
            <a:pPr eaLnBrk="1" hangingPunct="1">
              <a:defRPr/>
            </a:pPr>
            <a:r>
              <a:rPr lang="it-IT" smtClean="0"/>
              <a:t>Tigne suppurative</a:t>
            </a:r>
          </a:p>
          <a:p>
            <a:pPr eaLnBrk="1" hangingPunct="1">
              <a:defRPr/>
            </a:pPr>
            <a:r>
              <a:rPr lang="it-IT" smtClean="0"/>
              <a:t>Tigne faviche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Dermatofitosi 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Sono tra le più frequenti micosi cutanee riconosciute sin dall’antichità a causa delle sue evidenti e caratteristiche lesioni cliniche</a:t>
            </a:r>
          </a:p>
          <a:p>
            <a:pPr eaLnBrk="1" hangingPunct="1">
              <a:defRPr/>
            </a:pPr>
            <a:r>
              <a:rPr lang="it-IT" smtClean="0"/>
              <a:t>Sono causate a 3 generi tassonomicamente correlati </a:t>
            </a:r>
            <a:r>
              <a:rPr lang="it-IT" i="1" smtClean="0"/>
              <a:t>Ephidermophyton</a:t>
            </a:r>
            <a:r>
              <a:rPr lang="it-IT" smtClean="0"/>
              <a:t>, </a:t>
            </a:r>
            <a:r>
              <a:rPr lang="it-IT" i="1" smtClean="0"/>
              <a:t>Microsporum</a:t>
            </a:r>
            <a:r>
              <a:rPr lang="it-IT" smtClean="0"/>
              <a:t> e </a:t>
            </a:r>
            <a:r>
              <a:rPr lang="it-IT" i="1" smtClean="0"/>
              <a:t>Trichophyton</a:t>
            </a:r>
          </a:p>
          <a:p>
            <a:pPr eaLnBrk="1" hangingPunct="1">
              <a:defRPr/>
            </a:pPr>
            <a:endParaRPr lang="it-IT" i="1" smtClean="0"/>
          </a:p>
          <a:p>
            <a:pPr eaLnBrk="1" hangingPunct="1">
              <a:defRPr/>
            </a:pPr>
            <a:endParaRPr lang="it-IT" smtClean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3200" b="0" i="1" smtClean="0"/>
              <a:t>Tigne tonsuranti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lnSpc>
                <a:spcPct val="90000"/>
              </a:lnSpc>
              <a:defRPr/>
            </a:pPr>
            <a:r>
              <a:rPr lang="it-IT" sz="2800" dirty="0" smtClean="0"/>
              <a:t>Bambini età 4-12 anni</a:t>
            </a:r>
          </a:p>
          <a:p>
            <a:pPr marL="609600" indent="-609600" eaLnBrk="1" hangingPunct="1">
              <a:lnSpc>
                <a:spcPct val="90000"/>
              </a:lnSpc>
              <a:defRPr/>
            </a:pPr>
            <a:r>
              <a:rPr lang="it-IT" sz="2800" dirty="0" smtClean="0"/>
              <a:t>Chiazze di alopecia</a:t>
            </a: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  <a:defRPr/>
            </a:pPr>
            <a:endParaRPr lang="it-IT" sz="2800" dirty="0" smtClean="0"/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it-IT" sz="2800" dirty="0" smtClean="0">
                <a:solidFill>
                  <a:srgbClr val="FFFF00"/>
                </a:solidFill>
              </a:rPr>
              <a:t>Tigne tonsuranti causate da </a:t>
            </a:r>
            <a:r>
              <a:rPr lang="it-IT" sz="2800" i="1" dirty="0" err="1" smtClean="0">
                <a:solidFill>
                  <a:srgbClr val="FFFF00"/>
                </a:solidFill>
              </a:rPr>
              <a:t>Microsporum</a:t>
            </a:r>
            <a:endParaRPr lang="it-IT" sz="2800" i="1" dirty="0" smtClean="0">
              <a:solidFill>
                <a:srgbClr val="FFFF00"/>
              </a:solidFill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it-IT" sz="2800" dirty="0" smtClean="0"/>
              <a:t>Contagio animale</a:t>
            </a:r>
            <a:r>
              <a:rPr lang="it-IT" sz="2800" i="1" dirty="0" smtClean="0"/>
              <a:t>: </a:t>
            </a:r>
            <a:r>
              <a:rPr lang="it-IT" sz="2800" i="1" dirty="0" err="1" smtClean="0"/>
              <a:t>Microsporum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canis</a:t>
            </a:r>
            <a:r>
              <a:rPr lang="it-IT" sz="2800" i="1" dirty="0" smtClean="0"/>
              <a:t> </a:t>
            </a:r>
            <a:r>
              <a:rPr lang="it-IT" sz="2800" dirty="0" smtClean="0"/>
              <a:t>trasmesso dal gatto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it-IT" sz="2800" dirty="0" smtClean="0"/>
              <a:t>Fluorescenza giallo-verdastra alla luce di Wood</a:t>
            </a: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it-IT" sz="2800" dirty="0" smtClean="0">
                <a:solidFill>
                  <a:srgbClr val="FFFF00"/>
                </a:solidFill>
              </a:rPr>
              <a:t>Tigne tonsuranti causate da </a:t>
            </a:r>
            <a:r>
              <a:rPr lang="it-IT" sz="2800" i="1" dirty="0" err="1" smtClean="0">
                <a:solidFill>
                  <a:srgbClr val="FFFF00"/>
                </a:solidFill>
              </a:rPr>
              <a:t>Trichophyton</a:t>
            </a:r>
            <a:endParaRPr lang="it-IT" sz="2800" i="1" dirty="0" smtClean="0">
              <a:solidFill>
                <a:srgbClr val="FFFF00"/>
              </a:solidFill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r>
              <a:rPr lang="it-IT" sz="2800" dirty="0" smtClean="0">
                <a:solidFill>
                  <a:srgbClr val="FFFF00"/>
                </a:solidFill>
              </a:rPr>
              <a:t>Mancanza di fluorescenza alla luce di </a:t>
            </a:r>
            <a:r>
              <a:rPr lang="it-IT" sz="2800" dirty="0" err="1" smtClean="0">
                <a:solidFill>
                  <a:srgbClr val="FFFF00"/>
                </a:solidFill>
              </a:rPr>
              <a:t>wood</a:t>
            </a:r>
            <a:endParaRPr lang="it-IT" sz="2800" dirty="0" smtClean="0">
              <a:solidFill>
                <a:srgbClr val="FFFF00"/>
              </a:solidFill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  <a:defRPr/>
            </a:pPr>
            <a:endParaRPr lang="it-IT" sz="2800" i="1" dirty="0" smtClean="0">
              <a:solidFill>
                <a:srgbClr val="CC0000"/>
              </a:solidFill>
            </a:endParaRPr>
          </a:p>
          <a:p>
            <a:pPr marL="609600" indent="-609600" eaLnBrk="1" hangingPunct="1">
              <a:lnSpc>
                <a:spcPct val="90000"/>
              </a:lnSpc>
              <a:buFontTx/>
              <a:buAutoNum type="arabicPeriod"/>
              <a:defRPr/>
            </a:pPr>
            <a:endParaRPr lang="it-IT" sz="2800" i="1" dirty="0" smtClean="0">
              <a:solidFill>
                <a:srgbClr val="660033"/>
              </a:solidFill>
            </a:endParaRPr>
          </a:p>
        </p:txBody>
      </p:sp>
      <p:pic>
        <p:nvPicPr>
          <p:cNvPr id="22532" name="Picture 4" descr="msotw9_temp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7763" y="549275"/>
            <a:ext cx="2808287" cy="2332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3600" smtClean="0"/>
              <a:t>Tigne suppurative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Tigna infiammatoria</a:t>
            </a:r>
          </a:p>
          <a:p>
            <a:pPr eaLnBrk="1" hangingPunct="1">
              <a:defRPr/>
            </a:pPr>
            <a:r>
              <a:rPr lang="it-IT" smtClean="0"/>
              <a:t>Mancanza di febbre, reazione linfoghiandolare, dolore moderato</a:t>
            </a:r>
          </a:p>
          <a:p>
            <a:pPr eaLnBrk="1" hangingPunct="1">
              <a:defRPr/>
            </a:pPr>
            <a:r>
              <a:rPr lang="it-IT" smtClean="0"/>
              <a:t>Evoluzione rapida = ricrescita dei capelli</a:t>
            </a:r>
          </a:p>
          <a:p>
            <a:pPr eaLnBrk="1" hangingPunct="1">
              <a:defRPr/>
            </a:pPr>
            <a:r>
              <a:rPr lang="it-IT" smtClean="0"/>
              <a:t>Evoluzione lenta = alopecia permanente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974725"/>
          </a:xfrm>
        </p:spPr>
        <p:txBody>
          <a:bodyPr/>
          <a:lstStyle/>
          <a:p>
            <a:pPr eaLnBrk="1" hangingPunct="1">
              <a:defRPr/>
            </a:pPr>
            <a:r>
              <a:rPr lang="it-IT" sz="3200" smtClean="0"/>
              <a:t>Tigne faviche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Ammasso di croste giallastre chiamate “cavità faviche” con fuoriuscita di capelli</a:t>
            </a:r>
          </a:p>
          <a:p>
            <a:pPr eaLnBrk="1" hangingPunct="1">
              <a:defRPr/>
            </a:pPr>
            <a:r>
              <a:rPr lang="it-IT" smtClean="0"/>
              <a:t>La cavità si forma per eliminazione dello strato corneo</a:t>
            </a:r>
          </a:p>
          <a:p>
            <a:pPr eaLnBrk="1" hangingPunct="1">
              <a:defRPr/>
            </a:pPr>
            <a:r>
              <a:rPr lang="it-IT" smtClean="0"/>
              <a:t>Cicatrice alopecizzante</a:t>
            </a:r>
          </a:p>
          <a:p>
            <a:pPr eaLnBrk="1" hangingPunct="1">
              <a:defRPr/>
            </a:pPr>
            <a:r>
              <a:rPr lang="it-IT" smtClean="0"/>
              <a:t>Da </a:t>
            </a:r>
            <a:r>
              <a:rPr lang="it-IT" i="1" smtClean="0"/>
              <a:t>T. schoenleinii</a:t>
            </a:r>
            <a:r>
              <a:rPr lang="it-IT" smtClean="0"/>
              <a:t> </a:t>
            </a:r>
          </a:p>
          <a:p>
            <a:pPr eaLnBrk="1" hangingPunct="1">
              <a:defRPr/>
            </a:pPr>
            <a:r>
              <a:rPr lang="it-IT" smtClean="0"/>
              <a:t>Parassitato da ife e non da artroconidi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274638"/>
            <a:ext cx="9036050" cy="490537"/>
          </a:xfrm>
        </p:spPr>
        <p:txBody>
          <a:bodyPr/>
          <a:lstStyle/>
          <a:p>
            <a:pPr eaLnBrk="1" hangingPunct="1">
              <a:defRPr/>
            </a:pPr>
            <a:r>
              <a:rPr lang="it-IT" sz="2800" smtClean="0"/>
              <a:t>Aspetti microscopici a seconda della specie infettante</a:t>
            </a:r>
          </a:p>
        </p:txBody>
      </p:sp>
      <p:pic>
        <p:nvPicPr>
          <p:cNvPr id="25603" name="Picture 3" descr="9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66925" y="2259013"/>
            <a:ext cx="5148263" cy="3414712"/>
          </a:xfrm>
          <a:noFill/>
        </p:spPr>
      </p:pic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250825" y="5229225"/>
            <a:ext cx="849788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>
              <a:latin typeface="Arial" charset="0"/>
            </a:endParaRP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612775" y="5799138"/>
            <a:ext cx="4464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Ectothrix: artrospore all’esterno del pelo</a:t>
            </a: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4211638" y="6230938"/>
            <a:ext cx="46085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Endothrix: artrospore all’interno del capello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2338388" y="2392363"/>
            <a:ext cx="4403725" cy="207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it-IT" sz="11200" i="1">
                <a:latin typeface="Arial" charset="0"/>
              </a:rPr>
              <a:t> </a:t>
            </a:r>
            <a:r>
              <a:rPr lang="it-IT" sz="900" i="1">
                <a:latin typeface="Arial" charset="0"/>
              </a:rPr>
              <a:t>                                                        </a:t>
            </a:r>
            <a:r>
              <a:rPr lang="it-IT" i="1">
                <a:latin typeface="Arial" charset="0"/>
              </a:rPr>
              <a:t>  </a:t>
            </a:r>
            <a:r>
              <a:rPr lang="it-IT" sz="11200" i="1">
                <a:latin typeface="Arial" charset="0"/>
              </a:rPr>
              <a:t> </a:t>
            </a:r>
            <a:r>
              <a:rPr lang="it-IT" i="1">
                <a:latin typeface="Arial" charset="0"/>
              </a:rPr>
              <a:t>                        </a:t>
            </a:r>
            <a:br>
              <a:rPr lang="it-IT" i="1">
                <a:latin typeface="Arial" charset="0"/>
              </a:rPr>
            </a:br>
            <a:endParaRPr lang="it-IT" i="1">
              <a:latin typeface="Arial" charset="0"/>
            </a:endParaRPr>
          </a:p>
        </p:txBody>
      </p:sp>
      <p:pic>
        <p:nvPicPr>
          <p:cNvPr id="26627" name="Picture 3" descr="tons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813" y="1989138"/>
            <a:ext cx="2736850" cy="267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4" descr="tons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6825" y="1989138"/>
            <a:ext cx="2401888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0" i="1" smtClean="0">
                <a:solidFill>
                  <a:schemeClr val="tx1"/>
                </a:solidFill>
              </a:rPr>
              <a:t>Trichophyton tonsurans</a:t>
            </a:r>
            <a:endParaRPr lang="it-IT" b="0" smtClean="0">
              <a:solidFill>
                <a:schemeClr val="tx1"/>
              </a:solidFill>
            </a:endParaRPr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971550" y="4960938"/>
            <a:ext cx="7488238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Su Sabouraud's dextrose agar, le colonie possono avere vari colori e morfologia. Possono essere polverose e presentare una crescita radiale. I colori possono variare da rosso a marrone scuro.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971550" y="4781550"/>
            <a:ext cx="7561263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/>
              <a:t>Le ife sono relativamente larghe irregolari molto ramificate con numerosi setti. Numerosi caratteristici macroconidi variano nelle dimensioni e nella forma, si trovano agli angoli delle ife e spesso non si colorano con il lattofenolo. </a:t>
            </a:r>
          </a:p>
        </p:txBody>
      </p:sp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434975" y="2430463"/>
            <a:ext cx="5318125" cy="199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it-IT">
              <a:latin typeface="Arial" charset="0"/>
            </a:endParaRPr>
          </a:p>
          <a:p>
            <a:pPr eaLnBrk="0" hangingPunct="0"/>
            <a:r>
              <a:rPr lang="it-IT">
                <a:latin typeface="Arial" charset="0"/>
              </a:rPr>
              <a:t>  </a:t>
            </a:r>
            <a:r>
              <a:rPr lang="it-IT" sz="8800">
                <a:latin typeface="Arial" charset="0"/>
              </a:rPr>
              <a:t> </a:t>
            </a:r>
            <a:r>
              <a:rPr lang="it-IT">
                <a:latin typeface="Arial" charset="0"/>
              </a:rPr>
              <a:t>                                  </a:t>
            </a:r>
            <a:r>
              <a:rPr lang="it-IT" sz="8900">
                <a:latin typeface="Arial" charset="0"/>
              </a:rPr>
              <a:t> </a:t>
            </a:r>
            <a:r>
              <a:rPr lang="it-IT">
                <a:latin typeface="Arial" charset="0"/>
              </a:rPr>
              <a:t>                                   </a:t>
            </a:r>
            <a:br>
              <a:rPr lang="it-IT">
                <a:latin typeface="Arial" charset="0"/>
              </a:rPr>
            </a:br>
            <a:endParaRPr lang="it-IT">
              <a:latin typeface="Arial" charset="0"/>
            </a:endParaRPr>
          </a:p>
        </p:txBody>
      </p:sp>
      <p:pic>
        <p:nvPicPr>
          <p:cNvPr id="27652" name="Picture 4" descr="tons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7888" y="1889125"/>
            <a:ext cx="3765550" cy="247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5" descr="tons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6463" y="1944688"/>
            <a:ext cx="4032250" cy="249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0" i="1" smtClean="0">
                <a:solidFill>
                  <a:schemeClr val="tx1"/>
                </a:solidFill>
              </a:rPr>
              <a:t>Trichophyton tonsurans</a:t>
            </a:r>
            <a:endParaRPr lang="it-IT" b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4000" b="0" i="1" smtClean="0">
                <a:solidFill>
                  <a:schemeClr val="tx1"/>
                </a:solidFill>
              </a:rPr>
              <a:t>Trichophyton tonsurans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Provoca solo lesioni nell’uomo: tigne tonsuranti endothrix a piccole chiazze, herpes cercinati e raramente onicomicosi</a:t>
            </a:r>
          </a:p>
          <a:p>
            <a:pPr eaLnBrk="1" hangingPunct="1">
              <a:defRPr/>
            </a:pPr>
            <a:r>
              <a:rPr lang="it-IT" smtClean="0"/>
              <a:t>0,2% dei casi di tigna</a:t>
            </a:r>
          </a:p>
          <a:p>
            <a:pPr eaLnBrk="1" hangingPunct="1">
              <a:defRPr/>
            </a:pPr>
            <a:r>
              <a:rPr lang="it-IT" smtClean="0"/>
              <a:t>Si sviluppa lentamente su Sabouraud</a:t>
            </a:r>
          </a:p>
          <a:p>
            <a:pPr eaLnBrk="1" hangingPunct="1">
              <a:defRPr/>
            </a:pPr>
            <a:r>
              <a:rPr lang="it-IT" smtClean="0"/>
              <a:t>Microconidi pitiriformi </a:t>
            </a:r>
          </a:p>
        </p:txBody>
      </p:sp>
      <p:pic>
        <p:nvPicPr>
          <p:cNvPr id="28676" name="Picture 4" descr="derm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65775" y="4457700"/>
            <a:ext cx="3254375" cy="213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3600" i="1" smtClean="0"/>
              <a:t>Trichophyton mentagrophytes</a:t>
            </a:r>
          </a:p>
        </p:txBody>
      </p:sp>
      <p:pic>
        <p:nvPicPr>
          <p:cNvPr id="29699" name="Picture 3" descr="32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19250" y="1981200"/>
            <a:ext cx="5984875" cy="44513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i="1" smtClean="0"/>
              <a:t>Trichophyton mentagrophytes</a:t>
            </a:r>
          </a:p>
        </p:txBody>
      </p:sp>
      <p:pic>
        <p:nvPicPr>
          <p:cNvPr id="30723" name="Picture 3" descr="33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2278063" y="1981200"/>
            <a:ext cx="5530850" cy="4114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0" i="1" smtClean="0"/>
              <a:t>Trichophyton mentagrophytes</a:t>
            </a: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1903413" y="5637213"/>
            <a:ext cx="53371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it-IT" sz="2000"/>
              <a:t>Epidermofizia o “Tinea corporis” caused by </a:t>
            </a:r>
            <a:r>
              <a:rPr lang="it-IT" sz="2000" i="1"/>
              <a:t>T. mentagrophytes.</a:t>
            </a:r>
            <a:endParaRPr lang="it-IT" sz="2000"/>
          </a:p>
        </p:txBody>
      </p:sp>
      <p:pic>
        <p:nvPicPr>
          <p:cNvPr id="31748" name="Picture 4" descr="derm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1775" y="1844675"/>
            <a:ext cx="3124200" cy="345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Ecologia dei dermatofiti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685800" y="1981200"/>
            <a:ext cx="77724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endParaRPr lang="en-US" sz="28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 algn="ctr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3600">
                <a:effectLst>
                  <a:outerShdw blurRad="38100" dist="38100" dir="2700000" algn="tl">
                    <a:srgbClr val="000000"/>
                  </a:outerShdw>
                </a:effectLst>
              </a:rPr>
              <a:t>Determinare la fonte d’infezione</a:t>
            </a: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1622425" y="3716338"/>
            <a:ext cx="5973763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2800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</a:t>
            </a: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Antropofili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Zoofili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Geofili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3600" b="0" i="1" smtClean="0"/>
              <a:t>Trichophyton rubrum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2800" smtClean="0"/>
              <a:t>Il piu’ importante in patologia umana</a:t>
            </a:r>
          </a:p>
          <a:p>
            <a:pPr eaLnBrk="1" hangingPunct="1">
              <a:defRPr/>
            </a:pPr>
            <a:r>
              <a:rPr lang="it-IT" sz="2800" smtClean="0"/>
              <a:t>Responsabile del 70% delle dermatofizie</a:t>
            </a:r>
          </a:p>
          <a:p>
            <a:pPr eaLnBrk="1" hangingPunct="1">
              <a:defRPr/>
            </a:pPr>
            <a:r>
              <a:rPr lang="it-IT" sz="2800" smtClean="0"/>
              <a:t>Contagio interumano</a:t>
            </a:r>
          </a:p>
          <a:p>
            <a:pPr eaLnBrk="1" hangingPunct="1">
              <a:defRPr/>
            </a:pPr>
            <a:r>
              <a:rPr lang="it-IT" sz="2800" smtClean="0"/>
              <a:t>Causa onichiti e lesioni cutanee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1065213"/>
          </a:xfrm>
        </p:spPr>
        <p:txBody>
          <a:bodyPr/>
          <a:lstStyle/>
          <a:p>
            <a:pPr eaLnBrk="1" hangingPunct="1">
              <a:defRPr/>
            </a:pPr>
            <a:r>
              <a:rPr lang="it-IT" sz="3200" smtClean="0"/>
              <a:t>Aspetto delle colonie</a:t>
            </a:r>
          </a:p>
        </p:txBody>
      </p:sp>
      <p:pic>
        <p:nvPicPr>
          <p:cNvPr id="33795" name="Picture 3" descr="28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116013" y="1916113"/>
            <a:ext cx="6335712" cy="47529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4000" b="0" i="1" smtClean="0"/>
              <a:t>Trichophyton rubrum</a:t>
            </a:r>
          </a:p>
        </p:txBody>
      </p:sp>
      <p:sp>
        <p:nvSpPr>
          <p:cNvPr id="34819" name="Rectangle 3"/>
          <p:cNvSpPr>
            <a:spLocks noChangeArrowheads="1"/>
          </p:cNvSpPr>
          <p:nvPr/>
        </p:nvSpPr>
        <p:spPr bwMode="auto">
          <a:xfrm>
            <a:off x="1836738" y="5208588"/>
            <a:ext cx="631983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it-IT" sz="2000"/>
              <a:t>Tipica forma a sigaretta  dei macroconidi di </a:t>
            </a:r>
            <a:r>
              <a:rPr lang="it-IT" sz="2000" i="1"/>
              <a:t>T. rubrum</a:t>
            </a:r>
            <a:r>
              <a:rPr lang="it-IT" sz="2000"/>
              <a:t> </a:t>
            </a:r>
          </a:p>
        </p:txBody>
      </p:sp>
      <p:pic>
        <p:nvPicPr>
          <p:cNvPr id="34820" name="Picture 4" descr="gran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97075" y="2087563"/>
            <a:ext cx="5095875" cy="285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z="3600" b="0" i="1" smtClean="0"/>
              <a:t>Trichophyton rubrum</a:t>
            </a: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1042988" y="5013325"/>
            <a:ext cx="2376487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it-IT">
                <a:latin typeface="Arial" charset="0"/>
              </a:rPr>
              <a:t>"</a:t>
            </a:r>
            <a:r>
              <a:rPr lang="it-IT"/>
              <a:t>Tinea barbae</a:t>
            </a:r>
            <a:r>
              <a:rPr lang="it-IT">
                <a:latin typeface="Arial" charset="0"/>
              </a:rPr>
              <a:t>"</a:t>
            </a:r>
            <a:endParaRPr lang="it-IT" i="1">
              <a:latin typeface="Arial" charset="0"/>
            </a:endParaRPr>
          </a:p>
        </p:txBody>
      </p:sp>
      <p:pic>
        <p:nvPicPr>
          <p:cNvPr id="35844" name="Picture 4" descr="derm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1946275"/>
            <a:ext cx="1922462" cy="292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5821363" y="4797425"/>
            <a:ext cx="2917825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it-IT"/>
              <a:t>Onicomicosi dermatofitica  </a:t>
            </a:r>
          </a:p>
        </p:txBody>
      </p:sp>
      <p:pic>
        <p:nvPicPr>
          <p:cNvPr id="35846" name="Picture 6" descr="derm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08613" y="2060575"/>
            <a:ext cx="1827212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7" descr="derm1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89788" y="2060575"/>
            <a:ext cx="1846262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8" name="Picture 8" descr="derm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57525" y="3500438"/>
            <a:ext cx="2306638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3276600" y="5805488"/>
            <a:ext cx="1871663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“Tinea pedis”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0" i="1" smtClean="0"/>
              <a:t>Microsporum sp.</a:t>
            </a:r>
            <a:endParaRPr lang="it-IT" b="0" smtClean="0"/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400" i="1" smtClean="0"/>
              <a:t>Le varie specie di Microsporum</a:t>
            </a:r>
            <a:r>
              <a:rPr lang="it-IT" sz="2400" smtClean="0"/>
              <a:t> formano sia macro che micro conidi su corti  conidiofori. I macroconidi sono ialini, multisettati, variabili nella forma, a forma di fuso con differenti dimensioni. La forma , la grandezza  e il tipo di parete sono importanti per la loro caratterizzazione.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I microconidi sono ialini a singola cellula, da piriformi a clavati con una parete liscia e non sono utilizzati per il riconoscimento di nessuna specie.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smtClean="0"/>
              <a:t>La differenza di questo genere dal </a:t>
            </a:r>
            <a:r>
              <a:rPr lang="it-IT" sz="2400" i="1" smtClean="0"/>
              <a:t>Trichophyton</a:t>
            </a:r>
            <a:r>
              <a:rPr lang="it-IT" sz="2400" smtClean="0"/>
              <a:t>  si basa  sulla rugosita della parete cellulare dei macroconidi, anche se a volte è difficile da osservare. Sono state descritte 17 specie di </a:t>
            </a:r>
            <a:r>
              <a:rPr lang="it-IT" sz="2400" i="1" smtClean="0"/>
              <a:t>Microsporum</a:t>
            </a:r>
            <a:endParaRPr lang="it-IT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mtClean="0"/>
              <a:t>Macroconidi del </a:t>
            </a:r>
            <a:r>
              <a:rPr lang="it-IT" i="1" smtClean="0"/>
              <a:t>Microsporum</a:t>
            </a:r>
          </a:p>
        </p:txBody>
      </p:sp>
      <p:pic>
        <p:nvPicPr>
          <p:cNvPr id="37891" name="Picture 3" descr="macroconidia2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243138" y="2306638"/>
            <a:ext cx="5191125" cy="34639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1095375" y="125413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sz="4000" i="1" smtClean="0"/>
              <a:t>Microsporum canis</a:t>
            </a:r>
          </a:p>
        </p:txBody>
      </p:sp>
      <p:pic>
        <p:nvPicPr>
          <p:cNvPr id="38915" name="Picture 3" descr="30"/>
          <p:cNvPicPr>
            <a:picLocks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1042988" y="1927225"/>
            <a:ext cx="6481762" cy="4764088"/>
          </a:xfrm>
          <a:noFill/>
        </p:spPr>
      </p:pic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1620838" y="1387475"/>
            <a:ext cx="71278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400"/>
              <a:t>Parassita del gatto trasmesso all’uomo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31"/>
          <p:cNvPicPr>
            <a:picLocks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42988" y="1485900"/>
            <a:ext cx="7632700" cy="5399088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sz="4000" i="1" smtClean="0"/>
              <a:t>Microsporum canis</a:t>
            </a:r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179388" y="5033963"/>
            <a:ext cx="45783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it-IT">
                <a:latin typeface="Arial" charset="0"/>
              </a:rPr>
              <a:t>“Tinea capitis” e “Tinea corporis” in seguito </a:t>
            </a:r>
          </a:p>
          <a:p>
            <a:r>
              <a:rPr lang="it-IT">
                <a:latin typeface="Arial" charset="0"/>
              </a:rPr>
              <a:t>al contatto con gatti infetti.</a:t>
            </a:r>
            <a:r>
              <a:rPr lang="it-IT" i="1">
                <a:latin typeface="Arial" charset="0"/>
              </a:rPr>
              <a:t/>
            </a:r>
            <a:br>
              <a:rPr lang="it-IT" i="1">
                <a:latin typeface="Arial" charset="0"/>
              </a:rPr>
            </a:br>
            <a:endParaRPr lang="it-IT">
              <a:latin typeface="Arial" charset="0"/>
            </a:endParaRPr>
          </a:p>
        </p:txBody>
      </p:sp>
      <p:pic>
        <p:nvPicPr>
          <p:cNvPr id="40964" name="Picture 4" descr="derm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50" y="1557338"/>
            <a:ext cx="2333625" cy="3240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5" name="Picture 5" descr="derm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84438" y="1628775"/>
            <a:ext cx="2281237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6" name="Rectangle 6"/>
          <p:cNvSpPr>
            <a:spLocks noChangeArrowheads="1"/>
          </p:cNvSpPr>
          <p:nvPr/>
        </p:nvSpPr>
        <p:spPr bwMode="auto">
          <a:xfrm>
            <a:off x="5734050" y="3357563"/>
            <a:ext cx="27987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it-IT">
                <a:latin typeface="Arial" charset="0"/>
              </a:rPr>
              <a:t>Tinea capitis estensiva perdita dei capelli</a:t>
            </a:r>
          </a:p>
        </p:txBody>
      </p:sp>
      <p:pic>
        <p:nvPicPr>
          <p:cNvPr id="40967" name="Picture 7" descr="derm2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53088" y="1265238"/>
            <a:ext cx="2663825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8" name="Picture 8" descr="derm2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51500" y="4092575"/>
            <a:ext cx="2881313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9" name="Text Box 9"/>
          <p:cNvSpPr txBox="1">
            <a:spLocks noChangeArrowheads="1"/>
          </p:cNvSpPr>
          <p:nvPr/>
        </p:nvSpPr>
        <p:spPr bwMode="auto">
          <a:xfrm>
            <a:off x="4067175" y="6086475"/>
            <a:ext cx="5113338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it-IT">
                <a:latin typeface="Arial" charset="0"/>
              </a:rPr>
              <a:t>"Kerion" lesion (forma ulcerativa con distruzione del bulbo pilifiro e alopecia permanente)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34925" y="4437063"/>
            <a:ext cx="4121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it-IT">
                <a:latin typeface="Arial" charset="0"/>
              </a:rPr>
              <a:t>Culture of </a:t>
            </a:r>
            <a:r>
              <a:rPr lang="it-IT" i="1">
                <a:latin typeface="Arial" charset="0"/>
              </a:rPr>
              <a:t>Epidermophyton floccosum. </a:t>
            </a:r>
          </a:p>
        </p:txBody>
      </p:sp>
      <p:pic>
        <p:nvPicPr>
          <p:cNvPr id="41987" name="Picture 3" descr="Epidermophyton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887538"/>
            <a:ext cx="3449638" cy="262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44" name="Rectangle 4"/>
          <p:cNvSpPr>
            <a:spLocks noGrp="1" noChangeArrowheads="1"/>
          </p:cNvSpPr>
          <p:nvPr>
            <p:ph type="title"/>
          </p:nvPr>
        </p:nvSpPr>
        <p:spPr>
          <a:xfrm>
            <a:off x="755650" y="0"/>
            <a:ext cx="8077200" cy="1431925"/>
          </a:xfrm>
        </p:spPr>
        <p:txBody>
          <a:bodyPr/>
          <a:lstStyle/>
          <a:p>
            <a:pPr eaLnBrk="1" hangingPunct="1">
              <a:defRPr/>
            </a:pPr>
            <a:r>
              <a:rPr lang="it-IT" i="1" smtClean="0">
                <a:solidFill>
                  <a:schemeClr val="tx1"/>
                </a:solidFill>
              </a:rPr>
              <a:t>Epidermophyton floccosum</a:t>
            </a:r>
            <a:r>
              <a:rPr lang="it-IT" b="0" i="1" smtClean="0">
                <a:solidFill>
                  <a:schemeClr val="tx1"/>
                </a:solidFill>
              </a:rPr>
              <a:t> </a:t>
            </a:r>
            <a:endParaRPr lang="it-IT" b="0" smtClean="0">
              <a:solidFill>
                <a:schemeClr val="tx1"/>
              </a:solidFill>
            </a:endParaRPr>
          </a:p>
        </p:txBody>
      </p:sp>
      <p:pic>
        <p:nvPicPr>
          <p:cNvPr id="41989" name="Picture 5" descr="Epidermophyton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9338" y="1793875"/>
            <a:ext cx="3097212" cy="1995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0" name="Picture 6" descr="Epidermophyton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6463" y="4256088"/>
            <a:ext cx="3367087" cy="2125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5651500" y="3783013"/>
            <a:ext cx="259238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latin typeface="Arial" charset="0"/>
              </a:rPr>
              <a:t>Macroconidia</a:t>
            </a:r>
          </a:p>
        </p:txBody>
      </p:sp>
      <p:sp>
        <p:nvSpPr>
          <p:cNvPr id="41992" name="Text Box 8"/>
          <p:cNvSpPr txBox="1">
            <a:spLocks noChangeArrowheads="1"/>
          </p:cNvSpPr>
          <p:nvPr/>
        </p:nvSpPr>
        <p:spPr bwMode="auto">
          <a:xfrm>
            <a:off x="5508625" y="6453188"/>
            <a:ext cx="34194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latin typeface="Arial" charset="0"/>
              </a:rPr>
              <a:t>Chlamydoconidia</a:t>
            </a:r>
          </a:p>
        </p:txBody>
      </p:sp>
      <p:sp>
        <p:nvSpPr>
          <p:cNvPr id="41993" name="Text Box 9"/>
          <p:cNvSpPr txBox="1">
            <a:spLocks noChangeArrowheads="1"/>
          </p:cNvSpPr>
          <p:nvPr/>
        </p:nvSpPr>
        <p:spPr bwMode="auto">
          <a:xfrm>
            <a:off x="827088" y="5157788"/>
            <a:ext cx="30241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it-IT"/>
          </a:p>
        </p:txBody>
      </p:sp>
      <p:sp>
        <p:nvSpPr>
          <p:cNvPr id="41994" name="Text Box 10"/>
          <p:cNvSpPr txBox="1">
            <a:spLocks noChangeArrowheads="1"/>
          </p:cNvSpPr>
          <p:nvPr/>
        </p:nvSpPr>
        <p:spPr bwMode="auto">
          <a:xfrm>
            <a:off x="969963" y="5445125"/>
            <a:ext cx="38893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 b="1">
                <a:latin typeface="Arial" charset="0"/>
              </a:rPr>
              <a:t>Non forma microconidi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976313" y="76517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Zoofili</a:t>
            </a:r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1047750" y="2349500"/>
            <a:ext cx="7772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Associati agli animali 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La trasmissione avviene attraverso gli animali e non presentano un ciclo di vita saprofitario nel suolo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8077200" cy="1431925"/>
          </a:xfrm>
        </p:spPr>
        <p:txBody>
          <a:bodyPr/>
          <a:lstStyle/>
          <a:p>
            <a:pPr eaLnBrk="1" hangingPunct="1">
              <a:defRPr/>
            </a:pPr>
            <a:r>
              <a:rPr lang="it-IT" i="1" smtClean="0"/>
              <a:t>Epidermophyton floccosum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4500563" y="2143125"/>
            <a:ext cx="4608512" cy="4525963"/>
          </a:xfrm>
        </p:spPr>
        <p:txBody>
          <a:bodyPr/>
          <a:lstStyle/>
          <a:p>
            <a:pPr eaLnBrk="1" hangingPunct="1">
              <a:defRPr/>
            </a:pPr>
            <a:r>
              <a:rPr lang="it-IT" sz="2400" smtClean="0"/>
              <a:t>Dopo 10-12 giorni</a:t>
            </a:r>
          </a:p>
          <a:p>
            <a:pPr eaLnBrk="1" hangingPunct="1">
              <a:defRPr/>
            </a:pPr>
            <a:r>
              <a:rPr lang="it-IT" sz="2400" smtClean="0"/>
              <a:t>Disco farinoso colore grigio- verdastro</a:t>
            </a:r>
          </a:p>
          <a:p>
            <a:pPr eaLnBrk="1" hangingPunct="1">
              <a:defRPr/>
            </a:pPr>
            <a:r>
              <a:rPr lang="it-IT" sz="2400" smtClean="0"/>
              <a:t>Macroconidi abbondanti a forma di mazza, parete sottile</a:t>
            </a:r>
          </a:p>
          <a:p>
            <a:pPr eaLnBrk="1" hangingPunct="1">
              <a:defRPr/>
            </a:pPr>
            <a:r>
              <a:rPr lang="it-IT" sz="2400" smtClean="0"/>
              <a:t>Disposizione: casco di banane</a:t>
            </a:r>
          </a:p>
          <a:p>
            <a:pPr eaLnBrk="1" hangingPunct="1">
              <a:defRPr/>
            </a:pPr>
            <a:r>
              <a:rPr lang="it-IT" sz="2400" smtClean="0"/>
              <a:t>Parassita umano obbligato</a:t>
            </a:r>
          </a:p>
          <a:p>
            <a:pPr eaLnBrk="1" hangingPunct="1">
              <a:defRPr/>
            </a:pPr>
            <a:r>
              <a:rPr lang="it-IT" sz="2400" smtClean="0"/>
              <a:t>18% delle epidermofizie</a:t>
            </a:r>
          </a:p>
        </p:txBody>
      </p:sp>
      <p:pic>
        <p:nvPicPr>
          <p:cNvPr id="43012" name="Picture 4" descr="msotw9_temp0"/>
          <p:cNvPicPr>
            <a:picLocks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042988" y="2019300"/>
            <a:ext cx="3333750" cy="2182813"/>
          </a:xfrm>
          <a:noFill/>
        </p:spPr>
      </p:pic>
      <p:pic>
        <p:nvPicPr>
          <p:cNvPr id="43013" name="Picture 5" descr="msotw9_temp0"/>
          <p:cNvPicPr>
            <a:picLocks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1042988" y="4060825"/>
            <a:ext cx="3300412" cy="23622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1588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it-IT" i="1" smtClean="0">
                <a:solidFill>
                  <a:schemeClr val="tx1"/>
                </a:solidFill>
              </a:rPr>
              <a:t>Epidermophyton floccosum</a:t>
            </a:r>
          </a:p>
        </p:txBody>
      </p:sp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1330325" y="2509838"/>
            <a:ext cx="2039938" cy="1798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it-IT" sz="11200">
                <a:latin typeface="Arial" charset="0"/>
              </a:rPr>
              <a:t> </a:t>
            </a:r>
            <a:r>
              <a:rPr lang="it-IT">
                <a:latin typeface="Arial" charset="0"/>
              </a:rPr>
              <a:t>                       </a:t>
            </a:r>
          </a:p>
        </p:txBody>
      </p:sp>
      <p:pic>
        <p:nvPicPr>
          <p:cNvPr id="44036" name="Picture 4" descr="derm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42988" y="2709863"/>
            <a:ext cx="2924175" cy="331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1042988" y="6157913"/>
            <a:ext cx="3168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>
                <a:latin typeface="Arial" charset="0"/>
              </a:rPr>
              <a:t>"Moccasin-type" tinea pedis </a:t>
            </a:r>
          </a:p>
        </p:txBody>
      </p:sp>
      <p:sp>
        <p:nvSpPr>
          <p:cNvPr id="44038" name="Rectangle 6"/>
          <p:cNvSpPr>
            <a:spLocks noChangeArrowheads="1"/>
          </p:cNvSpPr>
          <p:nvPr/>
        </p:nvSpPr>
        <p:spPr bwMode="auto">
          <a:xfrm>
            <a:off x="5135563" y="6165850"/>
            <a:ext cx="31813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it-IT">
                <a:latin typeface="Arial" charset="0"/>
              </a:rPr>
              <a:t>Sub-mammary tinea corporis </a:t>
            </a:r>
          </a:p>
        </p:txBody>
      </p:sp>
      <p:pic>
        <p:nvPicPr>
          <p:cNvPr id="44039" name="Picture 7" descr="derm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03763" y="3578225"/>
            <a:ext cx="3900487" cy="244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40" name="Text Box 8"/>
          <p:cNvSpPr txBox="1">
            <a:spLocks noChangeArrowheads="1"/>
          </p:cNvSpPr>
          <p:nvPr/>
        </p:nvSpPr>
        <p:spPr bwMode="auto">
          <a:xfrm>
            <a:off x="898525" y="1433513"/>
            <a:ext cx="8245475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 i="1">
                <a:latin typeface="Arial" charset="0"/>
              </a:rPr>
              <a:t>Epidermophyton floccosum</a:t>
            </a:r>
            <a:r>
              <a:rPr lang="it-IT" sz="2000">
                <a:latin typeface="Arial" charset="0"/>
              </a:rPr>
              <a:t> è un dermatofita antropofilo con una larga distribuzione spesso causa  tinea pedis, tinea cruris, tinea corporis e onicomicosi.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4514" name="Group 2"/>
          <p:cNvGraphicFramePr>
            <a:graphicFrameLocks noGrp="1"/>
          </p:cNvGraphicFramePr>
          <p:nvPr>
            <p:ph sz="half" idx="2"/>
          </p:nvPr>
        </p:nvGraphicFramePr>
        <p:xfrm>
          <a:off x="684213" y="404813"/>
          <a:ext cx="8002587" cy="6048377"/>
        </p:xfrm>
        <a:graphic>
          <a:graphicData uri="http://schemas.openxmlformats.org/drawingml/2006/table">
            <a:tbl>
              <a:tblPr/>
              <a:tblGrid>
                <a:gridCol w="2592387"/>
                <a:gridCol w="1008063"/>
                <a:gridCol w="1150937"/>
                <a:gridCol w="1636713"/>
                <a:gridCol w="1614487"/>
              </a:tblGrid>
              <a:tr h="890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Pelle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Unghie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Capelli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ectothrix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Capelli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endothrix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64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Microsporum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73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Trichophyton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mentagrophytes**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rubrum **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verrucosum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87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schoenleinii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tonsurans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violaceum**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05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Epidermophyton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+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endParaRPr kumimoji="0" lang="it-IT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304800"/>
            <a:ext cx="7543800" cy="884238"/>
          </a:xfrm>
        </p:spPr>
        <p:txBody>
          <a:bodyPr/>
          <a:lstStyle/>
          <a:p>
            <a:pPr eaLnBrk="1" hangingPunct="1">
              <a:defRPr/>
            </a:pPr>
            <a:r>
              <a:rPr lang="it-IT" sz="4000" smtClean="0"/>
              <a:t>Colture 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8525" y="2032000"/>
            <a:ext cx="3889375" cy="3844925"/>
          </a:xfrm>
        </p:spPr>
        <p:txBody>
          <a:bodyPr/>
          <a:lstStyle/>
          <a:p>
            <a:pPr eaLnBrk="1" hangingPunct="1">
              <a:defRPr/>
            </a:pPr>
            <a:r>
              <a:rPr lang="it-IT" sz="2800" smtClean="0"/>
              <a:t>Filamentose</a:t>
            </a:r>
          </a:p>
          <a:p>
            <a:pPr eaLnBrk="1" hangingPunct="1">
              <a:defRPr/>
            </a:pPr>
            <a:r>
              <a:rPr lang="it-IT" sz="2800" smtClean="0"/>
              <a:t>Si sviluppano lentamente (5-15 giorni)</a:t>
            </a:r>
          </a:p>
          <a:p>
            <a:pPr eaLnBrk="1" hangingPunct="1">
              <a:defRPr/>
            </a:pPr>
            <a:r>
              <a:rPr lang="it-IT" sz="2800" smtClean="0"/>
              <a:t>Aspetto farinoso o cotonoso</a:t>
            </a:r>
          </a:p>
          <a:p>
            <a:pPr eaLnBrk="1" hangingPunct="1">
              <a:defRPr/>
            </a:pPr>
            <a:r>
              <a:rPr lang="it-IT" sz="2800" smtClean="0"/>
              <a:t>Pigmento che inizia dal retro</a:t>
            </a:r>
          </a:p>
          <a:p>
            <a:pPr eaLnBrk="1" hangingPunct="1">
              <a:defRPr/>
            </a:pPr>
            <a:endParaRPr lang="it-IT" sz="2800" smtClean="0"/>
          </a:p>
        </p:txBody>
      </p:sp>
      <p:pic>
        <p:nvPicPr>
          <p:cNvPr id="46084" name="Picture 4" descr="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7538" y="2149475"/>
            <a:ext cx="4681537" cy="351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6562" name="Group 2"/>
          <p:cNvGraphicFramePr>
            <a:graphicFrameLocks noGrp="1"/>
          </p:cNvGraphicFramePr>
          <p:nvPr>
            <p:ph type="tbl" idx="1"/>
          </p:nvPr>
        </p:nvGraphicFramePr>
        <p:xfrm>
          <a:off x="457200" y="620713"/>
          <a:ext cx="8229600" cy="6035040"/>
        </p:xfrm>
        <a:graphic>
          <a:graphicData uri="http://schemas.openxmlformats.org/drawingml/2006/table">
            <a:tbl>
              <a:tblPr/>
              <a:tblGrid>
                <a:gridCol w="1114425"/>
                <a:gridCol w="1814513"/>
                <a:gridCol w="5300662"/>
              </a:tblGrid>
              <a:tr h="231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Infection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Recommended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Alternative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24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Tinea unguium</a:t>
                      </a:r>
                      <a:b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</a:b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[Onychomycosis]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Terbinafine 250 mg/day</a:t>
                      </a:r>
                      <a:b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</a:b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6 weeks for finger nails,</a:t>
                      </a:r>
                      <a:b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</a:b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12 weeks for toe nails.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Itraconazole 200 mg/day/3-5 months or 400 mg/day for one week per month for 3-4 consecutive months. </a:t>
                      </a:r>
                      <a:b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</a:b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Fluconazole 150-300 mg/ wk until cure [6-12 months].</a:t>
                      </a:r>
                      <a:b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</a:b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Griseofulvin 500-1000 mg/day until cure [12-18 months].</a:t>
                      </a:r>
                      <a:b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</a:b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692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Tinea capitis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Griseofulvin 500mg/day</a:t>
                      </a:r>
                      <a:b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</a:b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[not less than 10 mg/kg/day]</a:t>
                      </a:r>
                      <a:b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</a:b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until cure [6-8 weeks].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Terbinafine 250 mg/day/4 wks.</a:t>
                      </a:r>
                      <a:b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</a:b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Itraconazole 100 mg/day/4wks. </a:t>
                      </a:r>
                      <a:b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</a:b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Fluconazole 100 mg/day/4 wks</a:t>
                      </a:r>
                      <a:b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</a:b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692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Tinea corporis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Griseofulvin 500 mg/day until</a:t>
                      </a:r>
                      <a:b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</a:b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cure [4-6 weeks], often </a:t>
                      </a:r>
                      <a:b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</a:b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combined with a topical</a:t>
                      </a:r>
                      <a:b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</a:b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imidazole agent.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Terbinafine 250 mg/day for 2-4 weeks.</a:t>
                      </a:r>
                      <a:b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</a:b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Itraconazole 100 mg/day for 15 days or 200 mg/day for 1week.</a:t>
                      </a:r>
                      <a:b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</a:b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Fluconazole 150-300 mg/week for 4 weeks.</a:t>
                      </a:r>
                      <a:b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</a:b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692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Tinea cruris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Griseofulvin 500 mg/day</a:t>
                      </a:r>
                      <a:b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</a:b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until cure [4-6 weeks].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Terbinafine 250 mg/day for 2-4 weeks.</a:t>
                      </a:r>
                      <a:b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</a:b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Itraconazole 100 mg/day for 15 days or 200 mg/day for 1week.</a:t>
                      </a:r>
                      <a:b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</a:b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Fluconazole 150-300 mg/week for 4 weeks.</a:t>
                      </a:r>
                      <a:b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</a:b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692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Tinea pedis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Griseofulvin 500mg/day</a:t>
                      </a:r>
                      <a:b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</a:b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until cure [4-6 weeks].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Terbinafine 250 mg/day for 2-4 weeks.</a:t>
                      </a:r>
                      <a:b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</a:b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Itraconazole 100 mg/day for 15 days or 200 mg/day for 1week.</a:t>
                      </a:r>
                      <a:b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</a:b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Fluconazole 150-300 mg/week for 4 weeks.</a:t>
                      </a:r>
                      <a:b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</a:b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  <a:tr h="692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Chronic and/or</a:t>
                      </a:r>
                      <a:b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</a:b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widespread</a:t>
                      </a:r>
                      <a:b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</a:b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non-responsive</a:t>
                      </a:r>
                      <a:b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</a:b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tinea.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Terbinafine 250 mg/day</a:t>
                      </a:r>
                      <a:b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</a:b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for 4-6 weeks.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Itraconazole 200 mg/day for 4-6 weeks.</a:t>
                      </a:r>
                      <a:b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</a:b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  <a:t>Griseofulvin 500-1000 mg/day until cure [3-6 months].</a:t>
                      </a:r>
                      <a:b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ahoma" charset="0"/>
                        </a:rPr>
                      </a:b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ahoma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CC"/>
                    </a:solidFill>
                  </a:tcPr>
                </a:tc>
              </a:tr>
            </a:tbl>
          </a:graphicData>
        </a:graphic>
      </p:graphicFrame>
      <p:sp>
        <p:nvSpPr>
          <p:cNvPr id="47128" name="Text Box 28"/>
          <p:cNvSpPr txBox="1">
            <a:spLocks noChangeArrowheads="1"/>
          </p:cNvSpPr>
          <p:nvPr/>
        </p:nvSpPr>
        <p:spPr bwMode="auto">
          <a:xfrm>
            <a:off x="2555875" y="109538"/>
            <a:ext cx="38163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b="1">
                <a:latin typeface="Arial" charset="0"/>
              </a:rPr>
              <a:t>Trattamento farmacologico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047750" y="76517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Antropofili 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1042988" y="2708275"/>
            <a:ext cx="748982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Presenti solo nell’uomo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La trasmissione avviene per contatto diretto tra persone o oggetti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1047750" y="836613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Geofili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1044575" y="2276475"/>
            <a:ext cx="7704138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Si trovano normalmente nel suolo ricco di materiali cheratinizzati come peli e piume 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 Sono in grado di causare infezioni umane ed animali</a:t>
            </a:r>
          </a:p>
          <a:p>
            <a: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La trasmissione avviene casualmente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903288" y="333375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n-US" sz="60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Distribuzione geografica </a:t>
            </a: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1371600" y="3213100"/>
            <a:ext cx="64008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endParaRPr lang="en-US" sz="32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en-US" sz="3200">
                <a:effectLst>
                  <a:outerShdw blurRad="38100" dist="38100" dir="2700000" algn="tl">
                    <a:srgbClr val="000000"/>
                  </a:outerShdw>
                </a:effectLst>
              </a:rPr>
              <a:t>Ubiquitari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it-IT" b="0" smtClean="0"/>
              <a:t>Dermatofiti 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79475" y="1927225"/>
            <a:ext cx="822960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it-IT" sz="2400" b="1" smtClean="0"/>
              <a:t>Appartengono a questo gruppo tre generi: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b="1" i="1" smtClean="0">
                <a:hlinkClick r:id="rId2"/>
              </a:rPr>
              <a:t>Trichophyton:</a:t>
            </a:r>
            <a:endParaRPr lang="it-IT" sz="2400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b="1" smtClean="0"/>
              <a:t>Presenza di microconidi, possono essere presenti anche macroconidi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b="1" i="1" smtClean="0">
                <a:hlinkClick r:id="rId3"/>
              </a:rPr>
              <a:t>Microsporum:</a:t>
            </a:r>
            <a:endParaRPr lang="it-IT" sz="2400" b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b="1" smtClean="0"/>
              <a:t>Presentano macroconidi con una parete rugosa, presenti alcune volte microconidi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b="1" i="1" smtClean="0">
                <a:hlinkClick r:id="rId4"/>
              </a:rPr>
              <a:t>Epidermophyton: </a:t>
            </a:r>
            <a:endParaRPr lang="it-IT" sz="2400" b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it-IT" sz="2400" b="1" smtClean="0"/>
              <a:t>Presentano solo macroconidi con una parete sottile e liscia, non presentano microconidi, le colonie vanno da marrone verdastro a color kaki</a:t>
            </a:r>
          </a:p>
          <a:p>
            <a:pPr eaLnBrk="1" hangingPunct="1">
              <a:lnSpc>
                <a:spcPct val="90000"/>
              </a:lnSpc>
              <a:defRPr/>
            </a:pPr>
            <a:endParaRPr lang="it-IT" sz="2400" b="1" smtClean="0"/>
          </a:p>
          <a:p>
            <a:pPr eaLnBrk="1" hangingPunct="1">
              <a:lnSpc>
                <a:spcPct val="90000"/>
              </a:lnSpc>
              <a:defRPr/>
            </a:pPr>
            <a:endParaRPr lang="it-IT" sz="2400" b="1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26988"/>
            <a:ext cx="8229600" cy="1143001"/>
          </a:xfrm>
        </p:spPr>
        <p:txBody>
          <a:bodyPr/>
          <a:lstStyle/>
          <a:p>
            <a:pPr eaLnBrk="1" hangingPunct="1">
              <a:defRPr/>
            </a:pPr>
            <a:r>
              <a:rPr lang="it-IT" sz="3200" smtClean="0"/>
              <a:t>Dermatofiti isolati dall’uomo in Italia</a:t>
            </a:r>
          </a:p>
        </p:txBody>
      </p:sp>
      <p:graphicFrame>
        <p:nvGraphicFramePr>
          <p:cNvPr id="13315" name="Group 3"/>
          <p:cNvGraphicFramePr>
            <a:graphicFrameLocks noGrp="1"/>
          </p:cNvGraphicFramePr>
          <p:nvPr>
            <p:ph idx="1"/>
          </p:nvPr>
        </p:nvGraphicFramePr>
        <p:xfrm>
          <a:off x="457200" y="1052513"/>
          <a:ext cx="8229600" cy="5327655"/>
        </p:xfrm>
        <a:graphic>
          <a:graphicData uri="http://schemas.openxmlformats.org/drawingml/2006/table">
            <a:tbl>
              <a:tblPr/>
              <a:tblGrid>
                <a:gridCol w="2601913"/>
                <a:gridCol w="3457575"/>
                <a:gridCol w="2170112"/>
              </a:tblGrid>
              <a:tr h="484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Antropofili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Zoofili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Geofili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4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T. megninii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T.mentagrophytes**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M.gypseum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4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T. rubrum **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T.verrucosum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4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T. schoenleinii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4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T. sudanense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5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T. tonsurans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4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T.violaceum**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4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M.audounii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M. canis**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4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M. ferrugineum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4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M.langeroni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41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E.floccosum**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iflesso">
  <a:themeElements>
    <a:clrScheme name="Riflesso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Riflesso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iflesso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iflesso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iflesso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Shimmer</Template>
  <TotalTime>60</TotalTime>
  <Words>1197</Words>
  <Application>Microsoft Office PowerPoint</Application>
  <PresentationFormat>Presentazione su schermo (4:3)</PresentationFormat>
  <Paragraphs>251</Paragraphs>
  <Slides>44</Slides>
  <Notes>2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44</vt:i4>
      </vt:variant>
    </vt:vector>
  </HeadingPairs>
  <TitlesOfParts>
    <vt:vector size="49" baseType="lpstr">
      <vt:lpstr>Tahoma</vt:lpstr>
      <vt:lpstr>Arial</vt:lpstr>
      <vt:lpstr>Wingdings</vt:lpstr>
      <vt:lpstr>Symbol</vt:lpstr>
      <vt:lpstr>Riflesso</vt:lpstr>
      <vt:lpstr>Dermatofiti </vt:lpstr>
      <vt:lpstr>Dermatofitosi </vt:lpstr>
      <vt:lpstr>Diapositiva 3</vt:lpstr>
      <vt:lpstr>Diapositiva 4</vt:lpstr>
      <vt:lpstr>Diapositiva 5</vt:lpstr>
      <vt:lpstr>Diapositiva 6</vt:lpstr>
      <vt:lpstr>Diapositiva 7</vt:lpstr>
      <vt:lpstr>Dermatofiti </vt:lpstr>
      <vt:lpstr>Dermatofiti isolati dall’uomo in Italia</vt:lpstr>
      <vt:lpstr>Identificazione dei dermatofiti</vt:lpstr>
      <vt:lpstr>Morfologia dei macroconidi nei diversi generi</vt:lpstr>
      <vt:lpstr>Manifestazioni cliniche</vt:lpstr>
      <vt:lpstr>Meccanismo di degradazione della cheratina</vt:lpstr>
      <vt:lpstr>Epidermofizie</vt:lpstr>
      <vt:lpstr>Epidermofizie</vt:lpstr>
      <vt:lpstr>Diapositiva 16</vt:lpstr>
      <vt:lpstr>Onicomicosi dermatofitiche</vt:lpstr>
      <vt:lpstr>Tigne</vt:lpstr>
      <vt:lpstr>Differenti tigne</vt:lpstr>
      <vt:lpstr>Tigne tonsuranti</vt:lpstr>
      <vt:lpstr>Tigne suppurative</vt:lpstr>
      <vt:lpstr>Tigne faviche</vt:lpstr>
      <vt:lpstr>Aspetti microscopici a seconda della specie infettante</vt:lpstr>
      <vt:lpstr>Trichophyton tonsurans</vt:lpstr>
      <vt:lpstr>Trichophyton tonsurans</vt:lpstr>
      <vt:lpstr>Trichophyton tonsurans</vt:lpstr>
      <vt:lpstr>Trichophyton mentagrophytes</vt:lpstr>
      <vt:lpstr>Trichophyton mentagrophytes</vt:lpstr>
      <vt:lpstr>Trichophyton mentagrophytes</vt:lpstr>
      <vt:lpstr>Trichophyton rubrum</vt:lpstr>
      <vt:lpstr>Aspetto delle colonie</vt:lpstr>
      <vt:lpstr>Trichophyton rubrum</vt:lpstr>
      <vt:lpstr>Trichophyton rubrum</vt:lpstr>
      <vt:lpstr>Microsporum sp.</vt:lpstr>
      <vt:lpstr>Macroconidi del Microsporum</vt:lpstr>
      <vt:lpstr>Microsporum canis</vt:lpstr>
      <vt:lpstr>Diapositiva 37</vt:lpstr>
      <vt:lpstr>Microsporum canis</vt:lpstr>
      <vt:lpstr>Epidermophyton floccosum </vt:lpstr>
      <vt:lpstr>Epidermophyton floccosum</vt:lpstr>
      <vt:lpstr>Epidermophyton floccosum</vt:lpstr>
      <vt:lpstr>Diapositiva 42</vt:lpstr>
      <vt:lpstr>Colture </vt:lpstr>
      <vt:lpstr>Diapositiva 44</vt:lpstr>
    </vt:vector>
  </TitlesOfParts>
  <Company>Università degli studi di Roma "La Sapienza"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Dermatofiti</dc:title>
  <dc:creator>.</dc:creator>
  <cp:lastModifiedBy>Utente</cp:lastModifiedBy>
  <cp:revision>7</cp:revision>
  <dcterms:created xsi:type="dcterms:W3CDTF">2007-05-15T04:19:58Z</dcterms:created>
  <dcterms:modified xsi:type="dcterms:W3CDTF">2014-05-12T20:41:25Z</dcterms:modified>
</cp:coreProperties>
</file>