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7" r:id="rId2"/>
    <p:sldId id="291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AD6A4-D2F3-4841-B285-2DACADAF2B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B6250-91D9-40C2-9853-E4605A3A20FE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3C163-EBFB-4A11-B029-F4D4FC7C7DD8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307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4143-2CCD-4167-ABDD-74A5CE944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7ADB-2C35-4633-9372-30B0E374B4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8819-6AD5-4153-A25E-83DCAA011F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FE13-E909-43DB-AC53-EC7DFD9691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D748-F572-4A7B-8C6C-4440323F19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BC1E-E64E-42DC-BCC9-EED8D24530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CD56-E67C-4498-8433-B636255BF8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1E9B-9D79-489E-BAA5-E04F79AC5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23D4-AB92-469F-A947-5C01D9724A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A75D-AADC-406C-8AC8-7238EA0018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F85E-1658-401C-9774-CC3C70F7B8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7256-1FCA-4CA5-B49B-BE03C702C6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6411-96AC-45EC-A85D-CCF9004456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97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97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97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BDEA3FC-FC80-4BD6-A139-B7656DA059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ology.adelaide.edu.au/Fungal_Descriptions/Dermatophytes/Microsporum/index.html" TargetMode="External"/><Relationship Id="rId2" Type="http://schemas.openxmlformats.org/officeDocument/2006/relationships/hyperlink" Target="http://www.mycology.adelaide.edu.au/Fungal_Descriptions/Dermatophytes/Trichophyton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ycology.adelaide.edu.au/Fungal_Descriptions/Dermatophytes/Epidermophyton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Dermatofiti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/>
              <a:t>Identificazione dei dermatofiti</a:t>
            </a:r>
          </a:p>
        </p:txBody>
      </p:sp>
      <p:pic>
        <p:nvPicPr>
          <p:cNvPr id="12291" name="Picture 3" descr="27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981200"/>
            <a:ext cx="553243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/>
              <a:t>Morfologia dei macroconidi nei diversi generi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73025" y="1557338"/>
          <a:ext cx="9036050" cy="4522789"/>
        </p:xfrm>
        <a:graphic>
          <a:graphicData uri="http://schemas.openxmlformats.org/drawingml/2006/table">
            <a:tbl>
              <a:tblPr/>
              <a:tblGrid>
                <a:gridCol w="1979613"/>
                <a:gridCol w="973137"/>
                <a:gridCol w="1079500"/>
                <a:gridCol w="865188"/>
                <a:gridCol w="1150937"/>
                <a:gridCol w="1152525"/>
                <a:gridCol w="183515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Dimensioni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Numero dei setti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Spessore parete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Superficie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Raggruppamento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Microsporum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Molto numerosi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5-100x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3-8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spessa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rugosa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isolati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Trichophyton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20-50x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4-6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sottile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isolati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Epidermophyton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numerosi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20-40x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6-8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gruppi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747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Manifestazioni cliniche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01863"/>
            <a:ext cx="7321550" cy="3741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/>
              <a:t>Provocano lesioni con tendenza a degradare la cheratina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dirty="0" smtClean="0"/>
              <a:t>Malattie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err="1" smtClean="0">
                <a:solidFill>
                  <a:srgbClr val="FFFF00"/>
                </a:solidFill>
              </a:rPr>
              <a:t>Epidermofizie</a:t>
            </a:r>
            <a:r>
              <a:rPr lang="it-IT" sz="2800" dirty="0" smtClean="0"/>
              <a:t>: interessamento della pelle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err="1" smtClean="0">
                <a:solidFill>
                  <a:srgbClr val="FFFF00"/>
                </a:solidFill>
              </a:rPr>
              <a:t>Onicomicosi</a:t>
            </a:r>
            <a:r>
              <a:rPr lang="it-IT" sz="2800" dirty="0" smtClean="0"/>
              <a:t>: interessamento delle unghie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Tigne</a:t>
            </a:r>
            <a:r>
              <a:rPr lang="it-IT" sz="2800" dirty="0" smtClean="0"/>
              <a:t>: interessamento dei capelli, peli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Lesioni profonde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Manifestazioni allergiche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/>
              <a:t>Meccanismo di degradazione della cheratina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Il meccanismo biochimico di degradazione della cheratina riguarda la rottura dei ponti disolfurici per mezzo di solfiti presenti nel substrato</a:t>
            </a:r>
          </a:p>
          <a:p>
            <a:pPr eaLnBrk="1" hangingPunct="1">
              <a:defRPr/>
            </a:pPr>
            <a:r>
              <a:rPr lang="it-IT" smtClean="0"/>
              <a:t>Con una ulteriore degradazione da parte di proteasi extracellulari prodotte dai dermatofiti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557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Epidermofizie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Patogenesi:</a:t>
            </a:r>
            <a:r>
              <a:rPr lang="it-IT" sz="2800" dirty="0" smtClean="0"/>
              <a:t> lesione elementare: germinazione di una spora sull’epidermide, penetrazione del filamento nel tessuto, sviluppo in modo centrifugo con tipico aspetto ad anello che può espandersi (herpes circinato)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/>
              <a:t>Lesione rotonda con una corona di squame o di vescicole periferiche che tendono a formare pustole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/>
              <a:t>Talvolta si possono produrre forme più gravi, come le forme verrucose e granulomatose del sottocutaneo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747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Epidermofizie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FFFF00"/>
                </a:solidFill>
              </a:rPr>
              <a:t>Localizzazione</a:t>
            </a:r>
            <a:r>
              <a:rPr lang="it-IT" dirty="0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Lesioni della pelle glabra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Lesioni delle grandi pieghe cutanee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Lesioni interdigitali delle mani e dei piedi</a:t>
            </a:r>
          </a:p>
          <a:p>
            <a:pPr eaLnBrk="1" hangingPunct="1">
              <a:defRPr/>
            </a:pPr>
            <a:r>
              <a:rPr lang="it-IT" dirty="0" smtClean="0">
                <a:solidFill>
                  <a:srgbClr val="FFFF00"/>
                </a:solidFill>
              </a:rPr>
              <a:t>Trasmissione</a:t>
            </a:r>
            <a:r>
              <a:rPr lang="it-IT" dirty="0" smtClean="0"/>
              <a:t>: da gatti, bovini, topi ad adulti e bambini. Alcuni a trasmissione interumana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8313" y="-26988"/>
            <a:ext cx="7989887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Epidermofizie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8435" name="Picture 3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43783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413" y="2205038"/>
            <a:ext cx="33274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erm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986213"/>
            <a:ext cx="41052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Onicomicosi dermatofitiche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Si distinguono due tipi:</a:t>
            </a:r>
          </a:p>
          <a:p>
            <a:pPr eaLnBrk="1" hangingPunct="1">
              <a:defRPr/>
            </a:pPr>
            <a:r>
              <a:rPr lang="it-IT" smtClean="0"/>
              <a:t>Leuconichia micotica con invasione superficiale dell’unghia</a:t>
            </a:r>
          </a:p>
          <a:p>
            <a:pPr eaLnBrk="1" hangingPunct="1">
              <a:defRPr/>
            </a:pPr>
            <a:r>
              <a:rPr lang="it-IT" smtClean="0"/>
              <a:t>Leuconichia micotica con invasione prima dei margini laterali o distali ed in seguito delle lamine ungueali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Tigne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Le tigne possono variare da forme benigne non infiammate e subcliniche a forme infiammatorie caratterizzate da lesioni eritematose e alopecia reversibili a  forme ulcerative in cui si può avere la distruzione del bulbo pilifero e conseguentemente alopecia permanente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I filamenti raggiungono il poro pilifero e penetrano nel capello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Raggiungono il bulbo pilifero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Sviluppo del fungo con invasione della parte neoformata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Differenti tigne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Tigne tonsuranti</a:t>
            </a:r>
          </a:p>
          <a:p>
            <a:pPr eaLnBrk="1" hangingPunct="1">
              <a:defRPr/>
            </a:pPr>
            <a:r>
              <a:rPr lang="it-IT" smtClean="0"/>
              <a:t>Tigne suppurative</a:t>
            </a:r>
          </a:p>
          <a:p>
            <a:pPr eaLnBrk="1" hangingPunct="1">
              <a:defRPr/>
            </a:pPr>
            <a:r>
              <a:rPr lang="it-IT" smtClean="0"/>
              <a:t>Tigne faviche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Dermatofitosi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Sono tra le più frequenti micosi cutanee riconosciute sin dall’antichità a causa delle sue evidenti e caratteristiche lesioni cliniche</a:t>
            </a:r>
          </a:p>
          <a:p>
            <a:pPr eaLnBrk="1" hangingPunct="1">
              <a:defRPr/>
            </a:pPr>
            <a:r>
              <a:rPr lang="it-IT" smtClean="0"/>
              <a:t>Sono causate a 3 generi tassonomicamente correlati </a:t>
            </a:r>
            <a:r>
              <a:rPr lang="it-IT" i="1" smtClean="0"/>
              <a:t>Ephidermophyton</a:t>
            </a:r>
            <a:r>
              <a:rPr lang="it-IT" smtClean="0"/>
              <a:t>, </a:t>
            </a:r>
            <a:r>
              <a:rPr lang="it-IT" i="1" smtClean="0"/>
              <a:t>Microsporum</a:t>
            </a:r>
            <a:r>
              <a:rPr lang="it-IT" smtClean="0"/>
              <a:t> e </a:t>
            </a:r>
            <a:r>
              <a:rPr lang="it-IT" i="1" smtClean="0"/>
              <a:t>Trichophyton</a:t>
            </a:r>
          </a:p>
          <a:p>
            <a:pPr eaLnBrk="1" hangingPunct="1">
              <a:defRPr/>
            </a:pPr>
            <a:endParaRPr lang="it-IT" i="1" smtClean="0"/>
          </a:p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0" i="1" smtClean="0"/>
              <a:t>Tigne tonsuranti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it-IT" sz="2800" dirty="0" smtClean="0"/>
              <a:t>Bambini età 4-12 anni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it-IT" sz="2800" dirty="0" smtClean="0"/>
              <a:t>Chiazze di alopecia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Tigne tonsuranti causate da </a:t>
            </a:r>
            <a:r>
              <a:rPr lang="it-IT" sz="2800" i="1" dirty="0" err="1" smtClean="0">
                <a:solidFill>
                  <a:srgbClr val="FFFF00"/>
                </a:solidFill>
              </a:rPr>
              <a:t>Microsporum</a:t>
            </a:r>
            <a:endParaRPr lang="it-IT" sz="2800" i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800" dirty="0" smtClean="0"/>
              <a:t>Contagio animale</a:t>
            </a:r>
            <a:r>
              <a:rPr lang="it-IT" sz="2800" i="1" dirty="0" smtClean="0"/>
              <a:t>: </a:t>
            </a:r>
            <a:r>
              <a:rPr lang="it-IT" sz="2800" i="1" dirty="0" err="1" smtClean="0"/>
              <a:t>Microsporum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canis</a:t>
            </a:r>
            <a:r>
              <a:rPr lang="it-IT" sz="2800" i="1" dirty="0" smtClean="0"/>
              <a:t> </a:t>
            </a:r>
            <a:r>
              <a:rPr lang="it-IT" sz="2800" dirty="0" smtClean="0"/>
              <a:t>trasmesso dal gatto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800" dirty="0" smtClean="0"/>
              <a:t>Fluorescenza giallo-verdastra alla luce di Wood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Tigne tonsuranti causate da </a:t>
            </a:r>
            <a:r>
              <a:rPr lang="it-IT" sz="2800" i="1" dirty="0" err="1" smtClean="0">
                <a:solidFill>
                  <a:srgbClr val="FFFF00"/>
                </a:solidFill>
              </a:rPr>
              <a:t>Trichophyton</a:t>
            </a:r>
            <a:endParaRPr lang="it-IT" sz="2800" i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it-IT" sz="2800" dirty="0" smtClean="0">
                <a:solidFill>
                  <a:srgbClr val="FFFF00"/>
                </a:solidFill>
              </a:rPr>
              <a:t>Mancanza di fluorescenza alla luce di </a:t>
            </a:r>
            <a:r>
              <a:rPr lang="it-IT" sz="2800" dirty="0" err="1" smtClean="0">
                <a:solidFill>
                  <a:srgbClr val="FFFF00"/>
                </a:solidFill>
              </a:rPr>
              <a:t>wood</a:t>
            </a:r>
            <a:endParaRPr lang="it-IT" sz="2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it-IT" sz="2800" i="1" dirty="0" smtClean="0">
              <a:solidFill>
                <a:srgbClr val="CC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800" i="1" dirty="0" smtClean="0">
              <a:solidFill>
                <a:srgbClr val="660033"/>
              </a:solidFill>
            </a:endParaRPr>
          </a:p>
        </p:txBody>
      </p:sp>
      <p:pic>
        <p:nvPicPr>
          <p:cNvPr id="22532" name="Picture 4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49275"/>
            <a:ext cx="280828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/>
              <a:t>Tigne suppurative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Tigna infiammatoria</a:t>
            </a:r>
          </a:p>
          <a:p>
            <a:pPr eaLnBrk="1" hangingPunct="1">
              <a:defRPr/>
            </a:pPr>
            <a:r>
              <a:rPr lang="it-IT" smtClean="0"/>
              <a:t>Mancanza di febbre, reazione linfoghiandolare, dolore moderato</a:t>
            </a:r>
          </a:p>
          <a:p>
            <a:pPr eaLnBrk="1" hangingPunct="1">
              <a:defRPr/>
            </a:pPr>
            <a:r>
              <a:rPr lang="it-IT" smtClean="0"/>
              <a:t>Evoluzione rapida = ricrescita dei capelli</a:t>
            </a:r>
          </a:p>
          <a:p>
            <a:pPr eaLnBrk="1" hangingPunct="1">
              <a:defRPr/>
            </a:pPr>
            <a:r>
              <a:rPr lang="it-IT" smtClean="0"/>
              <a:t>Evoluzione lenta = alopecia permanente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7472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Tigne faviche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Ammasso di croste giallastre chiamate “cavità faviche” con fuoriuscita di capelli</a:t>
            </a:r>
          </a:p>
          <a:p>
            <a:pPr eaLnBrk="1" hangingPunct="1">
              <a:defRPr/>
            </a:pPr>
            <a:r>
              <a:rPr lang="it-IT" smtClean="0"/>
              <a:t>La cavità si forma per eliminazione dello strato corneo</a:t>
            </a:r>
          </a:p>
          <a:p>
            <a:pPr eaLnBrk="1" hangingPunct="1">
              <a:defRPr/>
            </a:pPr>
            <a:r>
              <a:rPr lang="it-IT" smtClean="0"/>
              <a:t>Cicatrice alopecizzante</a:t>
            </a:r>
          </a:p>
          <a:p>
            <a:pPr eaLnBrk="1" hangingPunct="1">
              <a:defRPr/>
            </a:pPr>
            <a:r>
              <a:rPr lang="it-IT" smtClean="0"/>
              <a:t>Da </a:t>
            </a:r>
            <a:r>
              <a:rPr lang="it-IT" i="1" smtClean="0"/>
              <a:t>T. schoenleinii</a:t>
            </a:r>
            <a:r>
              <a:rPr lang="it-IT" smtClean="0"/>
              <a:t> </a:t>
            </a:r>
          </a:p>
          <a:p>
            <a:pPr eaLnBrk="1" hangingPunct="1">
              <a:defRPr/>
            </a:pPr>
            <a:r>
              <a:rPr lang="it-IT" smtClean="0"/>
              <a:t>Parassitato da ife e non da artroconidi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9036050" cy="4905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smtClean="0"/>
              <a:t>Aspetti microscopici a seconda della specie infettante</a:t>
            </a:r>
          </a:p>
        </p:txBody>
      </p:sp>
      <p:pic>
        <p:nvPicPr>
          <p:cNvPr id="25603" name="Picture 3" descr="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6925" y="2259013"/>
            <a:ext cx="5148263" cy="3414712"/>
          </a:xfr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5229225"/>
            <a:ext cx="8497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2775" y="57991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Ectothrix: artrospore all’esterno del pelo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11638" y="623093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Endothrix: artrospore all’interno del capello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38388" y="2392363"/>
            <a:ext cx="44037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1200" i="1">
                <a:latin typeface="Arial" charset="0"/>
              </a:rPr>
              <a:t> </a:t>
            </a:r>
            <a:r>
              <a:rPr lang="it-IT" sz="900" i="1">
                <a:latin typeface="Arial" charset="0"/>
              </a:rPr>
              <a:t>                                                        </a:t>
            </a:r>
            <a:r>
              <a:rPr lang="it-IT" i="1">
                <a:latin typeface="Arial" charset="0"/>
              </a:rPr>
              <a:t>  </a:t>
            </a:r>
            <a:r>
              <a:rPr lang="it-IT" sz="11200" i="1">
                <a:latin typeface="Arial" charset="0"/>
              </a:rPr>
              <a:t> </a:t>
            </a:r>
            <a:r>
              <a:rPr lang="it-IT" i="1">
                <a:latin typeface="Arial" charset="0"/>
              </a:rPr>
              <a:t>                        </a:t>
            </a:r>
            <a:br>
              <a:rPr lang="it-IT" i="1">
                <a:latin typeface="Arial" charset="0"/>
              </a:rPr>
            </a:br>
            <a:endParaRPr lang="it-IT" i="1">
              <a:latin typeface="Arial" charset="0"/>
            </a:endParaRPr>
          </a:p>
        </p:txBody>
      </p:sp>
      <p:pic>
        <p:nvPicPr>
          <p:cNvPr id="26627" name="Picture 3" descr="ton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89138"/>
            <a:ext cx="27368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ton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89138"/>
            <a:ext cx="24018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i="1" smtClean="0">
                <a:solidFill>
                  <a:schemeClr val="tx1"/>
                </a:solidFill>
              </a:rPr>
              <a:t>Trichophyton tonsurans</a:t>
            </a:r>
            <a:endParaRPr lang="it-IT" b="0" smtClean="0">
              <a:solidFill>
                <a:schemeClr val="tx1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71550" y="4960938"/>
            <a:ext cx="74882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Su Sabouraud's dextrose agar, le colonie possono avere vari colori e morfologia. Possono essere polverose e presentare una crescita radiale. I colori possono variare da rosso a marrone scuro.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71550" y="4781550"/>
            <a:ext cx="7561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Le ife sono relativamente larghe irregolari molto ramificate con numerosi setti. Numerosi caratteristici macroconidi variano nelle dimensioni e nella forma, si trovano agli angoli delle ife e spesso non si colorano con il lattofenolo.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34975" y="2430463"/>
            <a:ext cx="53181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Arial" charset="0"/>
            </a:endParaRPr>
          </a:p>
          <a:p>
            <a:pPr eaLnBrk="0" hangingPunct="0"/>
            <a:r>
              <a:rPr lang="it-IT">
                <a:latin typeface="Arial" charset="0"/>
              </a:rPr>
              <a:t>  </a:t>
            </a:r>
            <a:r>
              <a:rPr lang="it-IT" sz="8800">
                <a:latin typeface="Arial" charset="0"/>
              </a:rPr>
              <a:t> </a:t>
            </a:r>
            <a:r>
              <a:rPr lang="it-IT">
                <a:latin typeface="Arial" charset="0"/>
              </a:rPr>
              <a:t>                                  </a:t>
            </a:r>
            <a:r>
              <a:rPr lang="it-IT" sz="8900">
                <a:latin typeface="Arial" charset="0"/>
              </a:rPr>
              <a:t> </a:t>
            </a:r>
            <a:r>
              <a:rPr lang="it-IT">
                <a:latin typeface="Arial" charset="0"/>
              </a:rPr>
              <a:t>                                   </a:t>
            </a:r>
            <a:br>
              <a:rPr lang="it-IT">
                <a:latin typeface="Arial" charset="0"/>
              </a:rPr>
            </a:br>
            <a:endParaRPr lang="it-IT">
              <a:latin typeface="Arial" charset="0"/>
            </a:endParaRPr>
          </a:p>
        </p:txBody>
      </p:sp>
      <p:pic>
        <p:nvPicPr>
          <p:cNvPr id="27652" name="Picture 4" descr="ton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889125"/>
            <a:ext cx="3765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ton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44688"/>
            <a:ext cx="4032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i="1" smtClean="0">
                <a:solidFill>
                  <a:schemeClr val="tx1"/>
                </a:solidFill>
              </a:rPr>
              <a:t>Trichophyton tonsurans</a:t>
            </a:r>
            <a:endParaRPr lang="it-IT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0" i="1" smtClean="0">
                <a:solidFill>
                  <a:schemeClr val="tx1"/>
                </a:solidFill>
              </a:rPr>
              <a:t>Trichophyton tonsurans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Provoca solo lesioni nell’uomo: tigne tonsuranti endothrix a piccole chiazze, herpes cercinati e raramente onicomicosi</a:t>
            </a:r>
          </a:p>
          <a:p>
            <a:pPr eaLnBrk="1" hangingPunct="1">
              <a:defRPr/>
            </a:pPr>
            <a:r>
              <a:rPr lang="it-IT" smtClean="0"/>
              <a:t>0,2% dei casi di tigna</a:t>
            </a:r>
          </a:p>
          <a:p>
            <a:pPr eaLnBrk="1" hangingPunct="1">
              <a:defRPr/>
            </a:pPr>
            <a:r>
              <a:rPr lang="it-IT" smtClean="0"/>
              <a:t>Si sviluppa lentamente su Sabouraud</a:t>
            </a:r>
          </a:p>
          <a:p>
            <a:pPr eaLnBrk="1" hangingPunct="1">
              <a:defRPr/>
            </a:pPr>
            <a:r>
              <a:rPr lang="it-IT" smtClean="0"/>
              <a:t>Microconidi pitiriformi </a:t>
            </a:r>
          </a:p>
        </p:txBody>
      </p:sp>
      <p:pic>
        <p:nvPicPr>
          <p:cNvPr id="28676" name="Picture 4" descr="derm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775" y="4457700"/>
            <a:ext cx="32543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i="1" smtClean="0"/>
              <a:t>Trichophyton mentagrophytes</a:t>
            </a:r>
          </a:p>
        </p:txBody>
      </p:sp>
      <p:pic>
        <p:nvPicPr>
          <p:cNvPr id="29699" name="Picture 3" descr="3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981200"/>
            <a:ext cx="5984875" cy="4451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i="1" smtClean="0"/>
              <a:t>Trichophyton mentagrophytes</a:t>
            </a:r>
          </a:p>
        </p:txBody>
      </p:sp>
      <p:pic>
        <p:nvPicPr>
          <p:cNvPr id="30723" name="Picture 3" descr="33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78063" y="1981200"/>
            <a:ext cx="55308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i="1" smtClean="0"/>
              <a:t>Trichophyton mentagrophytes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03413" y="5637213"/>
            <a:ext cx="533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000"/>
              <a:t>Epidermofizia o “Tinea corporis” caused by </a:t>
            </a:r>
            <a:r>
              <a:rPr lang="it-IT" sz="2000" i="1"/>
              <a:t>T. mentagrophytes.</a:t>
            </a:r>
            <a:endParaRPr lang="it-IT" sz="2000"/>
          </a:p>
        </p:txBody>
      </p:sp>
      <p:pic>
        <p:nvPicPr>
          <p:cNvPr id="31748" name="Picture 4" descr="derm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844675"/>
            <a:ext cx="31242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Ecologia dei dermatofiti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Determinare la fonte d’infezione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22425" y="3716338"/>
            <a:ext cx="5973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Antropofili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Zoofili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Geofili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1" smtClean="0"/>
              <a:t>Trichophyton rubrum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Il piu’ importante in patologia umana</a:t>
            </a:r>
          </a:p>
          <a:p>
            <a:pPr eaLnBrk="1" hangingPunct="1">
              <a:defRPr/>
            </a:pPr>
            <a:r>
              <a:rPr lang="it-IT" sz="2800" smtClean="0"/>
              <a:t>Responsabile del 70% delle dermatofizie</a:t>
            </a:r>
          </a:p>
          <a:p>
            <a:pPr eaLnBrk="1" hangingPunct="1">
              <a:defRPr/>
            </a:pPr>
            <a:r>
              <a:rPr lang="it-IT" sz="2800" smtClean="0"/>
              <a:t>Contagio interumano</a:t>
            </a:r>
          </a:p>
          <a:p>
            <a:pPr eaLnBrk="1" hangingPunct="1">
              <a:defRPr/>
            </a:pPr>
            <a:r>
              <a:rPr lang="it-IT" sz="2800" smtClean="0"/>
              <a:t>Causa onichiti e lesioni cutanee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65213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Aspetto delle colonie</a:t>
            </a:r>
          </a:p>
        </p:txBody>
      </p:sp>
      <p:pic>
        <p:nvPicPr>
          <p:cNvPr id="33795" name="Picture 3" descr="2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16113"/>
            <a:ext cx="6335712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0" i="1" smtClean="0"/>
              <a:t>Trichophyton rubrum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36738" y="5208588"/>
            <a:ext cx="631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2000"/>
              <a:t>Tipica forma a sigaretta  dei macroconidi di </a:t>
            </a:r>
            <a:r>
              <a:rPr lang="it-IT" sz="2000" i="1"/>
              <a:t>T. rubrum</a:t>
            </a:r>
            <a:r>
              <a:rPr lang="it-IT" sz="2000"/>
              <a:t> </a:t>
            </a:r>
          </a:p>
        </p:txBody>
      </p:sp>
      <p:pic>
        <p:nvPicPr>
          <p:cNvPr id="34820" name="Picture 4" descr="gr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087563"/>
            <a:ext cx="50958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0" i="1" smtClean="0"/>
              <a:t>Trichophyton rubrum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42988" y="5013325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latin typeface="Arial" charset="0"/>
              </a:rPr>
              <a:t>"</a:t>
            </a:r>
            <a:r>
              <a:rPr lang="it-IT"/>
              <a:t>Tinea barbae</a:t>
            </a:r>
            <a:r>
              <a:rPr lang="it-IT">
                <a:latin typeface="Arial" charset="0"/>
              </a:rPr>
              <a:t>"</a:t>
            </a:r>
            <a:endParaRPr lang="it-IT" i="1">
              <a:latin typeface="Arial" charset="0"/>
            </a:endParaRPr>
          </a:p>
        </p:txBody>
      </p:sp>
      <p:pic>
        <p:nvPicPr>
          <p:cNvPr id="35844" name="Picture 4" descr="derm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46275"/>
            <a:ext cx="1922462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821363" y="4797425"/>
            <a:ext cx="291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>Onicomicosi dermatofitica  </a:t>
            </a:r>
          </a:p>
        </p:txBody>
      </p:sp>
      <p:pic>
        <p:nvPicPr>
          <p:cNvPr id="35846" name="Picture 6" descr="derm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613" y="2060575"/>
            <a:ext cx="18272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derm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9788" y="2060575"/>
            <a:ext cx="18462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derm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7525" y="3500438"/>
            <a:ext cx="23066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276600" y="580548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“Tinea pedis”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i="1" smtClean="0"/>
              <a:t>Microsporum sp.</a:t>
            </a:r>
            <a:endParaRPr lang="it-IT" b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i="1" smtClean="0"/>
              <a:t>Le varie specie di Microsporum</a:t>
            </a:r>
            <a:r>
              <a:rPr lang="it-IT" sz="2400" smtClean="0"/>
              <a:t> formano sia macro che micro conidi su corti  conidiofori. I macroconidi sono ialini, multisettati, variabili nella forma, a forma di fuso con differenti dimensioni. La forma , la grandezza  e il tipo di parete sono importanti per la loro caratterizzazione.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 microconidi sono ialini a singola cellula, da piriformi a clavati con una parete liscia e non sono utilizzati per il riconoscimento di nessuna specie.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La differenza di questo genere dal </a:t>
            </a:r>
            <a:r>
              <a:rPr lang="it-IT" sz="2400" i="1" smtClean="0"/>
              <a:t>Trichophyton</a:t>
            </a:r>
            <a:r>
              <a:rPr lang="it-IT" sz="2400" smtClean="0"/>
              <a:t>  si basa  sulla rugosita della parete cellulare dei macroconidi, anche se a volte è difficile da osservare. Sono state descritte 17 specie di </a:t>
            </a:r>
            <a:r>
              <a:rPr lang="it-IT" sz="2400" i="1" smtClean="0"/>
              <a:t>Microsporum</a:t>
            </a: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Macroconidi del </a:t>
            </a:r>
            <a:r>
              <a:rPr lang="it-IT" i="1" smtClean="0"/>
              <a:t>Microsporum</a:t>
            </a:r>
          </a:p>
        </p:txBody>
      </p:sp>
      <p:pic>
        <p:nvPicPr>
          <p:cNvPr id="37891" name="Picture 3" descr="macroconidia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43138" y="2306638"/>
            <a:ext cx="5191125" cy="3463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125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i="1" smtClean="0"/>
              <a:t>Microsporum canis</a:t>
            </a:r>
          </a:p>
        </p:txBody>
      </p:sp>
      <p:pic>
        <p:nvPicPr>
          <p:cNvPr id="38915" name="Picture 3" descr="30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927225"/>
            <a:ext cx="6481762" cy="4764088"/>
          </a:xfr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20838" y="1387475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Parassita del gatto trasmesso all’uomo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85900"/>
            <a:ext cx="7632700" cy="539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i="1" smtClean="0"/>
              <a:t>Microsporum canis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5033963"/>
            <a:ext cx="4578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latin typeface="Arial" charset="0"/>
              </a:rPr>
              <a:t>“Tinea capitis” e “Tinea corporis” in seguito </a:t>
            </a:r>
          </a:p>
          <a:p>
            <a:r>
              <a:rPr lang="it-IT">
                <a:latin typeface="Arial" charset="0"/>
              </a:rPr>
              <a:t>al contatto con gatti infetti.</a:t>
            </a:r>
            <a:r>
              <a:rPr lang="it-IT" i="1">
                <a:latin typeface="Arial" charset="0"/>
              </a:rPr>
              <a:t/>
            </a:r>
            <a:br>
              <a:rPr lang="it-IT" i="1">
                <a:latin typeface="Arial" charset="0"/>
              </a:rPr>
            </a:br>
            <a:endParaRPr lang="it-IT">
              <a:latin typeface="Arial" charset="0"/>
            </a:endParaRPr>
          </a:p>
        </p:txBody>
      </p:sp>
      <p:pic>
        <p:nvPicPr>
          <p:cNvPr id="40964" name="Picture 4" descr="derm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557338"/>
            <a:ext cx="2333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derm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628775"/>
            <a:ext cx="22812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734050" y="3357563"/>
            <a:ext cx="279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latin typeface="Arial" charset="0"/>
              </a:rPr>
              <a:t>Tinea capitis estensiva perdita dei capelli</a:t>
            </a:r>
          </a:p>
        </p:txBody>
      </p:sp>
      <p:pic>
        <p:nvPicPr>
          <p:cNvPr id="40967" name="Picture 7" descr="derm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088" y="1265238"/>
            <a:ext cx="26638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derm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092575"/>
            <a:ext cx="28813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067175" y="6086475"/>
            <a:ext cx="5113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Arial" charset="0"/>
              </a:rPr>
              <a:t>"Kerion" lesion (forma ulcerativa con distruzione del bulbo pilifiro e alopecia permanente)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4925" y="4437063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latin typeface="Arial" charset="0"/>
              </a:rPr>
              <a:t>Culture of </a:t>
            </a:r>
            <a:r>
              <a:rPr lang="it-IT" i="1">
                <a:latin typeface="Arial" charset="0"/>
              </a:rPr>
              <a:t>Epidermophyton floccosum. </a:t>
            </a:r>
          </a:p>
        </p:txBody>
      </p:sp>
      <p:pic>
        <p:nvPicPr>
          <p:cNvPr id="41987" name="Picture 3" descr="Epidermophyt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7538"/>
            <a:ext cx="344963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>
                <a:solidFill>
                  <a:schemeClr val="tx1"/>
                </a:solidFill>
              </a:rPr>
              <a:t>Epidermophyton floccosum</a:t>
            </a:r>
            <a:r>
              <a:rPr lang="it-IT" b="0" i="1" smtClean="0">
                <a:solidFill>
                  <a:schemeClr val="tx1"/>
                </a:solidFill>
              </a:rPr>
              <a:t> </a:t>
            </a:r>
            <a:endParaRPr lang="it-IT" b="0" smtClean="0">
              <a:solidFill>
                <a:schemeClr val="tx1"/>
              </a:solidFill>
            </a:endParaRPr>
          </a:p>
        </p:txBody>
      </p:sp>
      <p:pic>
        <p:nvPicPr>
          <p:cNvPr id="41989" name="Picture 5" descr="Epidermophy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93875"/>
            <a:ext cx="309721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Epidermophyt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256088"/>
            <a:ext cx="336708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651500" y="378301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Macroconidia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508625" y="6453188"/>
            <a:ext cx="341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Chlamydoconidia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27088" y="5157788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969963" y="5445125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" charset="0"/>
              </a:rPr>
              <a:t>Non forma microconidi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6313" y="765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Zoofili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47750" y="23495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Associati agli animali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La trasmissione avviene attraverso gli animali e non presentano un ciclo di vita saprofitario nel suolo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/>
              <a:t>Epidermophyton floccosum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3" y="2143125"/>
            <a:ext cx="4608512" cy="4525963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Dopo 10-12 giorni</a:t>
            </a:r>
          </a:p>
          <a:p>
            <a:pPr eaLnBrk="1" hangingPunct="1">
              <a:defRPr/>
            </a:pPr>
            <a:r>
              <a:rPr lang="it-IT" sz="2400" smtClean="0"/>
              <a:t>Disco farinoso colore grigio- verdastro</a:t>
            </a:r>
          </a:p>
          <a:p>
            <a:pPr eaLnBrk="1" hangingPunct="1">
              <a:defRPr/>
            </a:pPr>
            <a:r>
              <a:rPr lang="it-IT" sz="2400" smtClean="0"/>
              <a:t>Macroconidi abbondanti a forma di mazza, parete sottile</a:t>
            </a:r>
          </a:p>
          <a:p>
            <a:pPr eaLnBrk="1" hangingPunct="1">
              <a:defRPr/>
            </a:pPr>
            <a:r>
              <a:rPr lang="it-IT" sz="2400" smtClean="0"/>
              <a:t>Disposizione: casco di banane</a:t>
            </a:r>
          </a:p>
          <a:p>
            <a:pPr eaLnBrk="1" hangingPunct="1">
              <a:defRPr/>
            </a:pPr>
            <a:r>
              <a:rPr lang="it-IT" sz="2400" smtClean="0"/>
              <a:t>Parassita umano obbligato</a:t>
            </a:r>
          </a:p>
          <a:p>
            <a:pPr eaLnBrk="1" hangingPunct="1">
              <a:defRPr/>
            </a:pPr>
            <a:r>
              <a:rPr lang="it-IT" sz="2400" smtClean="0"/>
              <a:t>18% delle epidermofizie</a:t>
            </a:r>
          </a:p>
        </p:txBody>
      </p:sp>
      <p:pic>
        <p:nvPicPr>
          <p:cNvPr id="43012" name="Picture 4" descr="msotw9_temp0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019300"/>
            <a:ext cx="3333750" cy="2182813"/>
          </a:xfrm>
          <a:noFill/>
        </p:spPr>
      </p:pic>
      <p:pic>
        <p:nvPicPr>
          <p:cNvPr id="43013" name="Picture 5" descr="msotw9_temp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4060825"/>
            <a:ext cx="3300412" cy="236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i="1" smtClean="0">
                <a:solidFill>
                  <a:schemeClr val="tx1"/>
                </a:solidFill>
              </a:rPr>
              <a:t>Epidermophyton floccosum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330325" y="2509838"/>
            <a:ext cx="20399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1200">
                <a:latin typeface="Arial" charset="0"/>
              </a:rPr>
              <a:t> </a:t>
            </a:r>
            <a:r>
              <a:rPr lang="it-IT">
                <a:latin typeface="Arial" charset="0"/>
              </a:rPr>
              <a:t>                       </a:t>
            </a:r>
          </a:p>
        </p:txBody>
      </p:sp>
      <p:pic>
        <p:nvPicPr>
          <p:cNvPr id="44036" name="Picture 4" descr="der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09863"/>
            <a:ext cx="2924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42988" y="615791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"Moccasin-type" tinea pedis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135563" y="616585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>
                <a:latin typeface="Arial" charset="0"/>
              </a:rPr>
              <a:t>Sub-mammary tinea corporis </a:t>
            </a:r>
          </a:p>
        </p:txBody>
      </p:sp>
      <p:pic>
        <p:nvPicPr>
          <p:cNvPr id="44039" name="Picture 7" descr="derm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3763" y="3578225"/>
            <a:ext cx="390048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98525" y="1433513"/>
            <a:ext cx="8245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>
                <a:latin typeface="Arial" charset="0"/>
              </a:rPr>
              <a:t>Epidermophyton floccosum</a:t>
            </a:r>
            <a:r>
              <a:rPr lang="it-IT" sz="2000">
                <a:latin typeface="Arial" charset="0"/>
              </a:rPr>
              <a:t> è un dermatofita antropofilo con una larga distribuzione spesso causa  tinea pedis, tinea cruris, tinea corporis e onicomicosi.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oup 2"/>
          <p:cNvGraphicFramePr>
            <a:graphicFrameLocks noGrp="1"/>
          </p:cNvGraphicFramePr>
          <p:nvPr>
            <p:ph sz="half" idx="2"/>
          </p:nvPr>
        </p:nvGraphicFramePr>
        <p:xfrm>
          <a:off x="684213" y="404813"/>
          <a:ext cx="8002587" cy="6048377"/>
        </p:xfrm>
        <a:graphic>
          <a:graphicData uri="http://schemas.openxmlformats.org/drawingml/2006/table">
            <a:tbl>
              <a:tblPr/>
              <a:tblGrid>
                <a:gridCol w="2592387"/>
                <a:gridCol w="1008063"/>
                <a:gridCol w="1150937"/>
                <a:gridCol w="1636713"/>
                <a:gridCol w="1614487"/>
              </a:tblGrid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Pelle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Unghie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Capelli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ectothrix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Capelli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endothrix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Microsporum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Trichophyton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mentagrophytes**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rubrum 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verrucosum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schoenleinii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tonsurans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violaceum**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Epidermophyton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84238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/>
              <a:t>Colture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2032000"/>
            <a:ext cx="3889375" cy="384492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smtClean="0"/>
              <a:t>Filamentose</a:t>
            </a:r>
          </a:p>
          <a:p>
            <a:pPr eaLnBrk="1" hangingPunct="1">
              <a:defRPr/>
            </a:pPr>
            <a:r>
              <a:rPr lang="it-IT" sz="2800" smtClean="0"/>
              <a:t>Si sviluppano lentamente (5-15 giorni)</a:t>
            </a:r>
          </a:p>
          <a:p>
            <a:pPr eaLnBrk="1" hangingPunct="1">
              <a:defRPr/>
            </a:pPr>
            <a:r>
              <a:rPr lang="it-IT" sz="2800" smtClean="0"/>
              <a:t>Aspetto farinoso o cotonoso</a:t>
            </a:r>
          </a:p>
          <a:p>
            <a:pPr eaLnBrk="1" hangingPunct="1">
              <a:defRPr/>
            </a:pPr>
            <a:r>
              <a:rPr lang="it-IT" sz="2800" smtClean="0"/>
              <a:t>Pigmento che inizia dal retro</a:t>
            </a:r>
          </a:p>
          <a:p>
            <a:pPr eaLnBrk="1" hangingPunct="1">
              <a:defRPr/>
            </a:pPr>
            <a:endParaRPr lang="it-IT" sz="2800" smtClean="0"/>
          </a:p>
        </p:txBody>
      </p:sp>
      <p:pic>
        <p:nvPicPr>
          <p:cNvPr id="46084" name="Picture 4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149475"/>
            <a:ext cx="46815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Group 2"/>
          <p:cNvGraphicFramePr>
            <a:graphicFrameLocks noGrp="1"/>
          </p:cNvGraphicFramePr>
          <p:nvPr>
            <p:ph type="tbl" idx="1"/>
          </p:nvPr>
        </p:nvGraphicFramePr>
        <p:xfrm>
          <a:off x="457200" y="620713"/>
          <a:ext cx="8229600" cy="6035040"/>
        </p:xfrm>
        <a:graphic>
          <a:graphicData uri="http://schemas.openxmlformats.org/drawingml/2006/table">
            <a:tbl>
              <a:tblPr/>
              <a:tblGrid>
                <a:gridCol w="1114425"/>
                <a:gridCol w="1814513"/>
                <a:gridCol w="5300662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Infection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Recommended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Alternative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Tinea unguium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[Onychomycosis]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Terbinafine 250 mg/day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6 weeks for finger nails,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12 weeks for toe nails.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Itraconazole 200 mg/day/3-5 months or 400 mg/day for one week per month for 3-4 consecutive months. 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Fluconazole 150-300 mg/ wk until cure [6-12 months].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Griseofulvin 500-1000 mg/day until cure [12-18 months].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Tinea capitis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Griseofulvin 500mg/day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[not less than 10 mg/kg/day]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until cure [6-8 weeks].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Terbinafine 250 mg/day/4 wks.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Itraconazole 100 mg/day/4wks. 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Fluconazole 100 mg/day/4 wks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Tinea corporis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Griseofulvin 500 mg/day until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cure [4-6 weeks], often 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combined with a topical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imidazole agent.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Terbinafine 250 mg/day for 2-4 weeks.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Itraconazole 100 mg/day for 15 days or 200 mg/day for 1week.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Fluconazole 150-300 mg/week for 4 weeks.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Tinea cruris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Griseofulvin 500 mg/day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until cure [4-6 weeks].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Terbinafine 250 mg/day for 2-4 weeks.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Itraconazole 100 mg/day for 15 days or 200 mg/day for 1week.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Fluconazole 150-300 mg/week for 4 weeks.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Tinea pedis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Griseofulvin 500mg/day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until cure [4-6 weeks].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Terbinafine 250 mg/day for 2-4 weeks.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Itraconazole 100 mg/day for 15 days or 200 mg/day for 1week.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Fluconazole 150-300 mg/week for 4 weeks.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Chronic and/or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widespread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non-responsive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tinea.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Terbinafine 250 mg/day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for 4-6 weeks.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Itraconazole 200 mg/day for 4-6 weeks.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Griseofulvin 500-1000 mg/day until cure [3-6 months].</a:t>
                      </a:r>
                      <a:b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</a:b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7128" name="Text Box 28"/>
          <p:cNvSpPr txBox="1">
            <a:spLocks noChangeArrowheads="1"/>
          </p:cNvSpPr>
          <p:nvPr/>
        </p:nvSpPr>
        <p:spPr bwMode="auto">
          <a:xfrm>
            <a:off x="2555875" y="1095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Arial" charset="0"/>
              </a:rPr>
              <a:t>Trattamento farmacologico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47750" y="7651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Antropofili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42988" y="2708275"/>
            <a:ext cx="7489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Presenti solo nell’uomo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La trasmissione avviene per contatto diretto tra persone o oggetti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47750" y="8366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Geofili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44575" y="2276475"/>
            <a:ext cx="77041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Si trovano normalmente nel suolo ricco di materiali cheratinizzati come peli e piume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Sono in grado di causare infezioni umane ed animali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La trasmissione avviene casualmente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03288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Distribuzione geografica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71600" y="32131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Ubiquitari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0" smtClean="0"/>
              <a:t>Dermatofiti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9272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/>
              <a:t>Appartengono a questo gruppo tre generi: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i="1" smtClean="0">
                <a:hlinkClick r:id="rId2"/>
              </a:rPr>
              <a:t>Trichophyton:</a:t>
            </a:r>
            <a:endParaRPr lang="it-IT" sz="2400" b="1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/>
              <a:t>Presenza di microconidi, possono essere presenti anche macroconidi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i="1" smtClean="0">
                <a:hlinkClick r:id="rId3"/>
              </a:rPr>
              <a:t>Microsporum:</a:t>
            </a:r>
            <a:endParaRPr lang="it-IT" sz="2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/>
              <a:t>Presentano macroconidi con una parete rugosa, presenti alcune volte microconidi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i="1" smtClean="0">
                <a:hlinkClick r:id="rId4"/>
              </a:rPr>
              <a:t>Epidermophyton: </a:t>
            </a:r>
            <a:endParaRPr lang="it-IT" sz="2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/>
              <a:t>Presentano solo macroconidi con una parete sottile e liscia, non presentano microconidi, le colonie vanno da marrone verdastro a color kaki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b="1" smtClean="0"/>
          </a:p>
          <a:p>
            <a:pPr eaLnBrk="1" hangingPunct="1">
              <a:lnSpc>
                <a:spcPct val="90000"/>
              </a:lnSpc>
              <a:defRPr/>
            </a:pPr>
            <a:endParaRPr lang="it-IT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Dermatofiti isolati dall’uomo in Italia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327655"/>
        </p:xfrm>
        <a:graphic>
          <a:graphicData uri="http://schemas.openxmlformats.org/drawingml/2006/table">
            <a:tbl>
              <a:tblPr/>
              <a:tblGrid>
                <a:gridCol w="2601913"/>
                <a:gridCol w="3457575"/>
                <a:gridCol w="2170112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Antropofili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Zoofili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Geofili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 megninii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T.mentagrophytes**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M.gypseum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 rubrum 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T.verrucosum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 schoenleinii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 sudanense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 tonsurans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T.violaceum**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M.audounii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 canis**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 ferrugineum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M.langeroni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E.floccosum**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flesso">
  <a:themeElements>
    <a:clrScheme name="Rifless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ifles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60</TotalTime>
  <Words>1197</Words>
  <Application>Microsoft Office PowerPoint</Application>
  <PresentationFormat>Presentazione su schermo (4:3)</PresentationFormat>
  <Paragraphs>251</Paragraphs>
  <Slides>44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Tahoma</vt:lpstr>
      <vt:lpstr>Arial</vt:lpstr>
      <vt:lpstr>Wingdings</vt:lpstr>
      <vt:lpstr>Symbol</vt:lpstr>
      <vt:lpstr>Riflesso</vt:lpstr>
      <vt:lpstr>Dermatofiti </vt:lpstr>
      <vt:lpstr>Dermatofitosi </vt:lpstr>
      <vt:lpstr>Diapositiva 3</vt:lpstr>
      <vt:lpstr>Diapositiva 4</vt:lpstr>
      <vt:lpstr>Diapositiva 5</vt:lpstr>
      <vt:lpstr>Diapositiva 6</vt:lpstr>
      <vt:lpstr>Diapositiva 7</vt:lpstr>
      <vt:lpstr>Dermatofiti </vt:lpstr>
      <vt:lpstr>Dermatofiti isolati dall’uomo in Italia</vt:lpstr>
      <vt:lpstr>Identificazione dei dermatofiti</vt:lpstr>
      <vt:lpstr>Morfologia dei macroconidi nei diversi generi</vt:lpstr>
      <vt:lpstr>Manifestazioni cliniche</vt:lpstr>
      <vt:lpstr>Meccanismo di degradazione della cheratina</vt:lpstr>
      <vt:lpstr>Epidermofizie</vt:lpstr>
      <vt:lpstr>Epidermofizie</vt:lpstr>
      <vt:lpstr>Diapositiva 16</vt:lpstr>
      <vt:lpstr>Onicomicosi dermatofitiche</vt:lpstr>
      <vt:lpstr>Tigne</vt:lpstr>
      <vt:lpstr>Differenti tigne</vt:lpstr>
      <vt:lpstr>Tigne tonsuranti</vt:lpstr>
      <vt:lpstr>Tigne suppurative</vt:lpstr>
      <vt:lpstr>Tigne faviche</vt:lpstr>
      <vt:lpstr>Aspetti microscopici a seconda della specie infettante</vt:lpstr>
      <vt:lpstr>Trichophyton tonsurans</vt:lpstr>
      <vt:lpstr>Trichophyton tonsurans</vt:lpstr>
      <vt:lpstr>Trichophyton tonsurans</vt:lpstr>
      <vt:lpstr>Trichophyton mentagrophytes</vt:lpstr>
      <vt:lpstr>Trichophyton mentagrophytes</vt:lpstr>
      <vt:lpstr>Trichophyton mentagrophytes</vt:lpstr>
      <vt:lpstr>Trichophyton rubrum</vt:lpstr>
      <vt:lpstr>Aspetto delle colonie</vt:lpstr>
      <vt:lpstr>Trichophyton rubrum</vt:lpstr>
      <vt:lpstr>Trichophyton rubrum</vt:lpstr>
      <vt:lpstr>Microsporum sp.</vt:lpstr>
      <vt:lpstr>Macroconidi del Microsporum</vt:lpstr>
      <vt:lpstr>Microsporum canis</vt:lpstr>
      <vt:lpstr>Diapositiva 37</vt:lpstr>
      <vt:lpstr>Microsporum canis</vt:lpstr>
      <vt:lpstr>Epidermophyton floccosum </vt:lpstr>
      <vt:lpstr>Epidermophyton floccosum</vt:lpstr>
      <vt:lpstr>Epidermophyton floccosum</vt:lpstr>
      <vt:lpstr>Diapositiva 42</vt:lpstr>
      <vt:lpstr>Colture </vt:lpstr>
      <vt:lpstr>Diapositiva 44</vt:lpstr>
    </vt:vector>
  </TitlesOfParts>
  <Company>Università degli studi di Roma "La Sapienza"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Dermatofiti</dc:title>
  <dc:creator>.</dc:creator>
  <cp:lastModifiedBy>Utente</cp:lastModifiedBy>
  <cp:revision>7</cp:revision>
  <dcterms:created xsi:type="dcterms:W3CDTF">2007-05-15T04:19:58Z</dcterms:created>
  <dcterms:modified xsi:type="dcterms:W3CDTF">2014-05-12T20:41:25Z</dcterms:modified>
</cp:coreProperties>
</file>