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8" r:id="rId3"/>
    <p:sldId id="261" r:id="rId4"/>
    <p:sldId id="256" r:id="rId5"/>
    <p:sldId id="257" r:id="rId6"/>
    <p:sldId id="260" r:id="rId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E3D5-9664-4875-A4B7-2D87F49AFC7A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DB464-D13A-4C4A-AE0F-EE48B9505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2304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E3D5-9664-4875-A4B7-2D87F49AFC7A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DB464-D13A-4C4A-AE0F-EE48B9505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02065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E3D5-9664-4875-A4B7-2D87F49AFC7A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DB464-D13A-4C4A-AE0F-EE48B9505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377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E3D5-9664-4875-A4B7-2D87F49AFC7A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DB464-D13A-4C4A-AE0F-EE48B9505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5949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E3D5-9664-4875-A4B7-2D87F49AFC7A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DB464-D13A-4C4A-AE0F-EE48B9505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893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E3D5-9664-4875-A4B7-2D87F49AFC7A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DB464-D13A-4C4A-AE0F-EE48B9505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4318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E3D5-9664-4875-A4B7-2D87F49AFC7A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DB464-D13A-4C4A-AE0F-EE48B9505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3686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E3D5-9664-4875-A4B7-2D87F49AFC7A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DB464-D13A-4C4A-AE0F-EE48B9505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418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E3D5-9664-4875-A4B7-2D87F49AFC7A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DB464-D13A-4C4A-AE0F-EE48B9505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412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E3D5-9664-4875-A4B7-2D87F49AFC7A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DB464-D13A-4C4A-AE0F-EE48B9505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780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7E3D5-9664-4875-A4B7-2D87F49AFC7A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DB464-D13A-4C4A-AE0F-EE48B9505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5573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B7E3D5-9664-4875-A4B7-2D87F49AFC7A}" type="datetimeFigureOut">
              <a:rPr lang="it-IT" smtClean="0"/>
              <a:t>18/05/2020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DB464-D13A-4C4A-AE0F-EE48B9505C8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445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6747"/>
          </a:xfrm>
        </p:spPr>
        <p:txBody>
          <a:bodyPr>
            <a:normAutofit/>
          </a:bodyPr>
          <a:lstStyle/>
          <a:p>
            <a:r>
              <a:rPr lang="it-IT" sz="1800" dirty="0" smtClean="0"/>
              <a:t>SOLUBILITA’</a:t>
            </a:r>
            <a:endParaRPr lang="it-IT" sz="1800" dirty="0"/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46465" y="365124"/>
            <a:ext cx="4823081" cy="6507791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8092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7981"/>
    </mc:Choice>
    <mc:Fallback>
      <p:transition spd="slow" advTm="2579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6747"/>
          </a:xfrm>
        </p:spPr>
        <p:txBody>
          <a:bodyPr>
            <a:normAutofit/>
          </a:bodyPr>
          <a:lstStyle/>
          <a:p>
            <a:r>
              <a:rPr lang="it-IT" sz="1800" dirty="0" smtClean="0"/>
              <a:t>SOLUBILITA’</a:t>
            </a:r>
            <a:endParaRPr lang="it-IT" sz="18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32480" y="365125"/>
            <a:ext cx="6319730" cy="6259962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168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4001"/>
    </mc:Choice>
    <mc:Fallback xmlns="">
      <p:transition spd="slow" advTm="5940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6747"/>
          </a:xfrm>
        </p:spPr>
        <p:txBody>
          <a:bodyPr>
            <a:normAutofit/>
          </a:bodyPr>
          <a:lstStyle/>
          <a:p>
            <a:r>
              <a:rPr lang="it-IT" sz="1800" dirty="0" smtClean="0"/>
              <a:t>SOLUBILITA’</a:t>
            </a:r>
            <a:endParaRPr lang="it-IT" sz="1800" dirty="0"/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161730" y="365125"/>
            <a:ext cx="5868539" cy="60706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14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413"/>
    </mc:Choice>
    <mc:Fallback>
      <p:transition spd="slow" advTm="206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6747"/>
          </a:xfrm>
        </p:spPr>
        <p:txBody>
          <a:bodyPr>
            <a:normAutofit/>
          </a:bodyPr>
          <a:lstStyle/>
          <a:p>
            <a:r>
              <a:rPr lang="it-IT" sz="1800" dirty="0" smtClean="0"/>
              <a:t>SOLUBILITA’</a:t>
            </a:r>
            <a:endParaRPr lang="it-IT" sz="1800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31471" y="198408"/>
            <a:ext cx="4972249" cy="660105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148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7503"/>
    </mc:Choice>
    <mc:Fallback>
      <p:transition spd="slow" advTm="1775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76747"/>
          </a:xfrm>
        </p:spPr>
        <p:txBody>
          <a:bodyPr>
            <a:normAutofit/>
          </a:bodyPr>
          <a:lstStyle/>
          <a:p>
            <a:r>
              <a:rPr lang="it-IT" sz="1800" dirty="0" smtClean="0"/>
              <a:t>SOLUBILITA’</a:t>
            </a:r>
            <a:endParaRPr lang="it-IT" sz="1800" dirty="0"/>
          </a:p>
        </p:txBody>
      </p:sp>
      <p:pic>
        <p:nvPicPr>
          <p:cNvPr id="3" name="Segnaposto contenuto 2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27683" y="148716"/>
            <a:ext cx="4884995" cy="653675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02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934"/>
    </mc:Choice>
    <mc:Fallback>
      <p:transition spd="slow" advTm="106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38200" y="408258"/>
            <a:ext cx="10515600" cy="480264"/>
          </a:xfrm>
        </p:spPr>
        <p:txBody>
          <a:bodyPr>
            <a:normAutofit/>
          </a:bodyPr>
          <a:lstStyle/>
          <a:p>
            <a:r>
              <a:rPr lang="it-IT" sz="1800" dirty="0" smtClean="0"/>
              <a:t>SOLUBILITA’</a:t>
            </a:r>
            <a:endParaRPr lang="it-IT" sz="1800" dirty="0"/>
          </a:p>
        </p:txBody>
      </p:sp>
      <p:sp>
        <p:nvSpPr>
          <p:cNvPr id="5" name="Segnaposto contenuto 4"/>
          <p:cNvSpPr>
            <a:spLocks noGrp="1"/>
          </p:cNvSpPr>
          <p:nvPr>
            <p:ph idx="1"/>
          </p:nvPr>
        </p:nvSpPr>
        <p:spPr>
          <a:xfrm>
            <a:off x="838200" y="733245"/>
            <a:ext cx="10515600" cy="544371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1800" dirty="0" smtClean="0"/>
              <a:t>Il prodotto di solubilità </a:t>
            </a:r>
            <a:r>
              <a:rPr lang="it-IT" sz="1800" dirty="0" err="1" smtClean="0"/>
              <a:t>Ks</a:t>
            </a:r>
            <a:r>
              <a:rPr lang="it-IT" sz="1800" dirty="0" smtClean="0"/>
              <a:t> dello iodato di bario è 4,00 x 10</a:t>
            </a:r>
            <a:r>
              <a:rPr lang="it-IT" sz="1800" baseline="30000" dirty="0" smtClean="0"/>
              <a:t>-12</a:t>
            </a:r>
            <a:r>
              <a:rPr lang="it-IT" sz="1800" dirty="0" smtClean="0"/>
              <a:t>. Una soluzione A di nitrato di bario ha concentrazione 0,0200 M. Una soluzione B di iodato di sodio ha concentrazione 0,0300 M. Calcolare la concentrazione di tutte le specie in soluzione quando si mescolano:</a:t>
            </a:r>
          </a:p>
          <a:p>
            <a:pPr marL="0" indent="0">
              <a:buNone/>
            </a:pPr>
            <a:r>
              <a:rPr lang="it-IT" sz="1800" dirty="0" smtClean="0"/>
              <a:t>- 150 </a:t>
            </a:r>
            <a:r>
              <a:rPr lang="it-IT" sz="1800" dirty="0" err="1" smtClean="0"/>
              <a:t>mL</a:t>
            </a:r>
            <a:r>
              <a:rPr lang="it-IT" sz="1800" dirty="0" smtClean="0"/>
              <a:t> della soluzione A con 150 </a:t>
            </a:r>
            <a:r>
              <a:rPr lang="it-IT" sz="1800" dirty="0" err="1" smtClean="0"/>
              <a:t>mL</a:t>
            </a:r>
            <a:r>
              <a:rPr lang="it-IT" sz="1800" dirty="0" smtClean="0"/>
              <a:t> della soluzione B;</a:t>
            </a:r>
          </a:p>
          <a:p>
            <a:pPr marL="0" indent="0">
              <a:buNone/>
            </a:pPr>
            <a:r>
              <a:rPr lang="it-IT" sz="1800" dirty="0" smtClean="0"/>
              <a:t>- 3,00 </a:t>
            </a:r>
            <a:r>
              <a:rPr lang="it-IT" sz="1800" dirty="0" err="1" smtClean="0"/>
              <a:t>mL</a:t>
            </a:r>
            <a:r>
              <a:rPr lang="it-IT" sz="1800" dirty="0" smtClean="0"/>
              <a:t> della soluzione A con 4,00 </a:t>
            </a:r>
            <a:r>
              <a:rPr lang="it-IT" sz="1800" dirty="0" err="1" smtClean="0"/>
              <a:t>mL</a:t>
            </a:r>
            <a:r>
              <a:rPr lang="it-IT" sz="1800" dirty="0" smtClean="0"/>
              <a:t> della soluzione B e diluendo fino ad un volume totale di 3,00 L. </a:t>
            </a:r>
          </a:p>
          <a:p>
            <a:pPr marL="0" indent="0">
              <a:buNone/>
            </a:pPr>
            <a:r>
              <a:rPr lang="it-IT" sz="1800" dirty="0" smtClean="0"/>
              <a:t>Calcolare, inoltre, la solubilità dello iodato di bario in acqua pura. Considerare additivi i volumi.</a:t>
            </a:r>
          </a:p>
          <a:p>
            <a:pPr marL="0" indent="0">
              <a:lnSpc>
                <a:spcPct val="130000"/>
              </a:lnSpc>
              <a:spcAft>
                <a:spcPts val="0"/>
              </a:spcAft>
              <a:buNone/>
            </a:pPr>
            <a:r>
              <a:rPr lang="it-IT" sz="1800" dirty="0" smtClean="0"/>
              <a:t>[</a:t>
            </a:r>
            <a:r>
              <a:rPr lang="en-US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[Ba</a:t>
            </a:r>
            <a:r>
              <a:rPr lang="en-US" sz="18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++</a:t>
            </a:r>
            <a:r>
              <a:rPr lang="en-US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 = 2,52 x 10</a:t>
            </a:r>
            <a:r>
              <a:rPr lang="en-US" sz="18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-3 </a:t>
            </a:r>
            <a:r>
              <a:rPr lang="en-US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[IO</a:t>
            </a:r>
            <a:r>
              <a:rPr lang="en-US" sz="1800" b="1" baseline="-25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8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]= 4,00 x 10</a:t>
            </a:r>
            <a:r>
              <a:rPr lang="en-US" sz="18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-5</a:t>
            </a:r>
            <a:r>
              <a:rPr lang="en-US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[NO</a:t>
            </a:r>
            <a:r>
              <a:rPr lang="it-IT" sz="1800" b="1" baseline="-25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it-IT" sz="18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it-IT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 = 0,0200 ; [Na</a:t>
            </a:r>
            <a:r>
              <a:rPr lang="it-IT" sz="18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it-IT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]= 1,50 x 10</a:t>
            </a:r>
            <a:r>
              <a:rPr lang="it-IT" sz="18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-2 </a:t>
            </a:r>
            <a:r>
              <a:rPr lang="it-IT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// </a:t>
            </a:r>
            <a:r>
              <a:rPr lang="it-IT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it-IT" sz="16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it-IT" sz="16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++</a:t>
            </a:r>
            <a:r>
              <a:rPr lang="it-IT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 = 2,00 x 10</a:t>
            </a:r>
            <a:r>
              <a:rPr lang="it-IT" sz="16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-5</a:t>
            </a:r>
            <a:r>
              <a:rPr lang="it-IT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[IO</a:t>
            </a:r>
            <a:r>
              <a:rPr lang="it-IT" sz="1600" b="1" baseline="-25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it-IT" sz="16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it-IT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]= 4,00 x 10</a:t>
            </a:r>
            <a:r>
              <a:rPr lang="it-IT" sz="16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-5</a:t>
            </a:r>
            <a:r>
              <a:rPr lang="it-IT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; [NO</a:t>
            </a:r>
            <a:r>
              <a:rPr lang="it-IT" sz="1600" b="1" baseline="-25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it-IT" sz="16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it-IT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 = 4,00 x 10</a:t>
            </a:r>
            <a:r>
              <a:rPr lang="it-IT" sz="16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-5</a:t>
            </a:r>
            <a:r>
              <a:rPr lang="it-IT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; [Na</a:t>
            </a:r>
            <a:r>
              <a:rPr lang="it-IT" sz="16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it-IT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]= 4,00 x 10</a:t>
            </a:r>
            <a:r>
              <a:rPr lang="it-IT" sz="16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-5 </a:t>
            </a:r>
            <a:r>
              <a:rPr lang="it-IT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1,0 10</a:t>
            </a:r>
            <a:r>
              <a:rPr lang="it-IT" sz="16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-4</a:t>
            </a:r>
            <a:r>
              <a:rPr lang="it-IT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M]</a:t>
            </a:r>
            <a:r>
              <a:rPr lang="it-IT" sz="1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it-IT" sz="16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____________________________________________________________________________________________</a:t>
            </a:r>
          </a:p>
          <a:p>
            <a:pPr marL="0" indent="0">
              <a:buNone/>
            </a:pPr>
            <a:r>
              <a:rPr lang="it-IT" sz="1800" dirty="0" smtClean="0"/>
              <a:t>A 25 °C il prodotto di solubilità </a:t>
            </a:r>
            <a:r>
              <a:rPr lang="it-IT" sz="1800" dirty="0" err="1" smtClean="0"/>
              <a:t>Ks</a:t>
            </a:r>
            <a:r>
              <a:rPr lang="it-IT" sz="1800" dirty="0" smtClean="0"/>
              <a:t> dello iodato di mercurio (II) è 3,16 x 10-13. Una soluzione A di nitrato di mercurio (II) ha concentrazione 0,0270 M. Una soluzione B di iodato di potassio ha concentrazione 0,0135 M. Calcolare la concentrazione di tutte le specie in soluzione quando si mescolano:</a:t>
            </a:r>
          </a:p>
          <a:p>
            <a:pPr marL="0" indent="0">
              <a:buNone/>
            </a:pPr>
            <a:r>
              <a:rPr lang="it-IT" sz="1800" dirty="0" smtClean="0"/>
              <a:t>- 3,00 </a:t>
            </a:r>
            <a:r>
              <a:rPr lang="it-IT" sz="1800" dirty="0" err="1" smtClean="0"/>
              <a:t>mL</a:t>
            </a:r>
            <a:r>
              <a:rPr lang="it-IT" sz="1800" dirty="0" smtClean="0"/>
              <a:t> della soluzione A con 12,00 </a:t>
            </a:r>
            <a:r>
              <a:rPr lang="it-IT" sz="1800" dirty="0" err="1" smtClean="0"/>
              <a:t>mL</a:t>
            </a:r>
            <a:r>
              <a:rPr lang="it-IT" sz="1800" dirty="0" smtClean="0"/>
              <a:t> della soluzione B e diluendo fino ad un volume totale di 6,00 L;</a:t>
            </a:r>
          </a:p>
          <a:p>
            <a:pPr marL="0" indent="0">
              <a:buNone/>
            </a:pPr>
            <a:r>
              <a:rPr lang="it-IT" sz="1800" dirty="0" smtClean="0"/>
              <a:t>- 96,0 </a:t>
            </a:r>
            <a:r>
              <a:rPr lang="it-IT" sz="1800" dirty="0" err="1" smtClean="0"/>
              <a:t>mL</a:t>
            </a:r>
            <a:r>
              <a:rPr lang="it-IT" sz="1800" dirty="0" smtClean="0"/>
              <a:t> della soluzione A con 204 </a:t>
            </a:r>
            <a:r>
              <a:rPr lang="it-IT" sz="1800" dirty="0" err="1" smtClean="0"/>
              <a:t>mL</a:t>
            </a:r>
            <a:r>
              <a:rPr lang="it-IT" sz="1800" dirty="0" smtClean="0"/>
              <a:t> della soluzione B.</a:t>
            </a:r>
          </a:p>
          <a:p>
            <a:pPr marL="0" indent="0">
              <a:buNone/>
            </a:pPr>
            <a:r>
              <a:rPr lang="it-IT" sz="1800" dirty="0" smtClean="0"/>
              <a:t>Calcolare, inoltre, la solubilità dello iodato di mercurio (II) in acqua pura a 25 °C. Considerare additivi i volumi.</a:t>
            </a:r>
          </a:p>
          <a:p>
            <a:pPr>
              <a:lnSpc>
                <a:spcPct val="130000"/>
              </a:lnSpc>
              <a:spcAft>
                <a:spcPts val="0"/>
              </a:spcAft>
            </a:pPr>
            <a:r>
              <a:rPr lang="it-IT" sz="1800" dirty="0" smtClean="0"/>
              <a:t>[</a:t>
            </a:r>
            <a:r>
              <a:rPr lang="it-IT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[Hg</a:t>
            </a:r>
            <a:r>
              <a:rPr lang="it-IT" sz="18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++</a:t>
            </a:r>
            <a:r>
              <a:rPr lang="it-IT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 1,35 x 10</a:t>
            </a:r>
            <a:r>
              <a:rPr lang="it-IT" sz="18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-5 </a:t>
            </a:r>
            <a:r>
              <a:rPr lang="it-IT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[IO</a:t>
            </a:r>
            <a:r>
              <a:rPr lang="it-IT" sz="1800" b="1" baseline="-25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it-IT" sz="18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it-IT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]= 2,70 x 10</a:t>
            </a:r>
            <a:r>
              <a:rPr lang="it-IT" sz="18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-5 </a:t>
            </a:r>
            <a:r>
              <a:rPr lang="it-IT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[NO</a:t>
            </a:r>
            <a:r>
              <a:rPr lang="it-IT" sz="1800" b="1" baseline="-25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it-IT" sz="18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it-IT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 =2,70 x 10</a:t>
            </a:r>
            <a:r>
              <a:rPr lang="it-IT" sz="18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-5</a:t>
            </a:r>
            <a:r>
              <a:rPr lang="it-IT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[K</a:t>
            </a:r>
            <a:r>
              <a:rPr lang="it-IT" sz="18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it-IT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]= 2,70 x 10</a:t>
            </a:r>
            <a:r>
              <a:rPr lang="it-IT" sz="18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-5 </a:t>
            </a:r>
            <a:r>
              <a:rPr lang="it-IT" sz="18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// </a:t>
            </a:r>
            <a:r>
              <a:rPr lang="en-US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[Hg</a:t>
            </a:r>
            <a:r>
              <a:rPr lang="en-US" sz="16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++</a:t>
            </a:r>
            <a:r>
              <a:rPr lang="en-US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 = 4,05 x 10</a:t>
            </a:r>
            <a:r>
              <a:rPr lang="en-US" sz="16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-3 </a:t>
            </a:r>
            <a:r>
              <a:rPr lang="en-US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[IO</a:t>
            </a:r>
            <a:r>
              <a:rPr lang="en-US" sz="1600" b="1" baseline="-25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6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]=  8,8 x 10</a:t>
            </a:r>
            <a:r>
              <a:rPr lang="en-US" sz="16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-6</a:t>
            </a:r>
            <a:r>
              <a:rPr lang="en-US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[NO</a:t>
            </a:r>
            <a:r>
              <a:rPr lang="en-US" sz="1600" b="1" baseline="-25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en-US" sz="16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 = 0,0173; [K</a:t>
            </a:r>
            <a:r>
              <a:rPr lang="en-US" sz="16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]= 9,18 x 10</a:t>
            </a:r>
            <a:r>
              <a:rPr lang="en-US" sz="16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-3</a:t>
            </a:r>
            <a:r>
              <a:rPr lang="en-US" sz="1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4,29 x 10</a:t>
            </a:r>
            <a:r>
              <a:rPr lang="en-US" sz="1400" b="1" baseline="30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-5 </a:t>
            </a:r>
            <a:r>
              <a:rPr lang="en-US" sz="14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 ]</a:t>
            </a:r>
            <a:endParaRPr lang="it-IT" sz="1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spcAft>
                <a:spcPts val="0"/>
              </a:spcAft>
            </a:pPr>
            <a:endParaRPr lang="it-IT" sz="16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it-IT" sz="18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0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23"/>
    </mc:Choice>
    <mc:Fallback>
      <p:transition spd="slow" advTm="35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366</Words>
  <Application>Microsoft Office PowerPoint</Application>
  <PresentationFormat>Widescreen</PresentationFormat>
  <Paragraphs>16</Paragraphs>
  <Slides>6</Slides>
  <Notes>0</Notes>
  <HiddenSlides>0</HiddenSlides>
  <MMClips>6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Tema di Office</vt:lpstr>
      <vt:lpstr>SOLUBILITA’</vt:lpstr>
      <vt:lpstr>SOLUBILITA’</vt:lpstr>
      <vt:lpstr>SOLUBILITA’</vt:lpstr>
      <vt:lpstr>SOLUBILITA’</vt:lpstr>
      <vt:lpstr>SOLUBILITA’</vt:lpstr>
      <vt:lpstr>SOLUBILITA’</vt:lpstr>
    </vt:vector>
  </TitlesOfParts>
  <Company>Sapienza Univ. di Roma - Dip. C.T.F.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Pierluigi Giacomello</dc:creator>
  <cp:lastModifiedBy>Pierluigi Giacomello</cp:lastModifiedBy>
  <cp:revision>16</cp:revision>
  <dcterms:created xsi:type="dcterms:W3CDTF">2020-05-13T10:44:24Z</dcterms:created>
  <dcterms:modified xsi:type="dcterms:W3CDTF">2020-05-18T16:59:59Z</dcterms:modified>
</cp:coreProperties>
</file>