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9"/>
  </p:notesMasterIdLst>
  <p:handoutMasterIdLst>
    <p:handoutMasterId r:id="rId50"/>
  </p:handoutMasterIdLst>
  <p:sldIdLst>
    <p:sldId id="256" r:id="rId2"/>
    <p:sldId id="329" r:id="rId3"/>
    <p:sldId id="335" r:id="rId4"/>
    <p:sldId id="260" r:id="rId5"/>
    <p:sldId id="257" r:id="rId6"/>
    <p:sldId id="368" r:id="rId7"/>
    <p:sldId id="267" r:id="rId8"/>
    <p:sldId id="266" r:id="rId9"/>
    <p:sldId id="268" r:id="rId10"/>
    <p:sldId id="269" r:id="rId11"/>
    <p:sldId id="270" r:id="rId12"/>
    <p:sldId id="369" r:id="rId13"/>
    <p:sldId id="271" r:id="rId14"/>
    <p:sldId id="358" r:id="rId15"/>
    <p:sldId id="367" r:id="rId16"/>
    <p:sldId id="312" r:id="rId17"/>
    <p:sldId id="343" r:id="rId18"/>
    <p:sldId id="344" r:id="rId19"/>
    <p:sldId id="345" r:id="rId20"/>
    <p:sldId id="346" r:id="rId21"/>
    <p:sldId id="347" r:id="rId22"/>
    <p:sldId id="359" r:id="rId23"/>
    <p:sldId id="360" r:id="rId24"/>
    <p:sldId id="361" r:id="rId25"/>
    <p:sldId id="362" r:id="rId26"/>
    <p:sldId id="348" r:id="rId27"/>
    <p:sldId id="349" r:id="rId28"/>
    <p:sldId id="350" r:id="rId29"/>
    <p:sldId id="351" r:id="rId30"/>
    <p:sldId id="352" r:id="rId31"/>
    <p:sldId id="353" r:id="rId32"/>
    <p:sldId id="340" r:id="rId33"/>
    <p:sldId id="341" r:id="rId34"/>
    <p:sldId id="342" r:id="rId35"/>
    <p:sldId id="371" r:id="rId36"/>
    <p:sldId id="272" r:id="rId37"/>
    <p:sldId id="273" r:id="rId38"/>
    <p:sldId id="274" r:id="rId39"/>
    <p:sldId id="275" r:id="rId40"/>
    <p:sldId id="276" r:id="rId41"/>
    <p:sldId id="286" r:id="rId42"/>
    <p:sldId id="277" r:id="rId43"/>
    <p:sldId id="279" r:id="rId44"/>
    <p:sldId id="280" r:id="rId45"/>
    <p:sldId id="281" r:id="rId46"/>
    <p:sldId id="372" r:id="rId47"/>
    <p:sldId id="363" r:id="rId48"/>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clrMode="bw" hiddenSlides="1"/>
  <p:clrMru>
    <a:srgbClr val="D24932"/>
    <a:srgbClr val="FDFFE3"/>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71" autoAdjust="0"/>
    <p:restoredTop sz="79388"/>
  </p:normalViewPr>
  <p:slideViewPr>
    <p:cSldViewPr snapToGrid="0" snapToObjects="1">
      <p:cViewPr varScale="1">
        <p:scale>
          <a:sx n="100" d="100"/>
          <a:sy n="100" d="100"/>
        </p:scale>
        <p:origin x="2424" y="16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F01E636-4384-4F48-9C58-D9E14A350BD2}" type="datetimeFigureOut">
              <a:rPr lang="it-IT" smtClean="0"/>
              <a:pPr/>
              <a:t>20/10/20</a:t>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74CAC1C-5661-4441-8190-43775FB2F4C8}" type="slidenum">
              <a:rPr lang="it-IT" smtClean="0"/>
              <a:pPr/>
              <a:t>‹#›</a:t>
            </a:fld>
            <a:endParaRPr lang="it-IT"/>
          </a:p>
        </p:txBody>
      </p:sp>
    </p:spTree>
    <p:extLst>
      <p:ext uri="{BB962C8B-B14F-4D97-AF65-F5344CB8AC3E}">
        <p14:creationId xmlns:p14="http://schemas.microsoft.com/office/powerpoint/2010/main" val="13638157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3F5CAC-A439-B045-B156-77DD9F5FA3DA}" type="datetimeFigureOut">
              <a:rPr lang="it-IT" smtClean="0"/>
              <a:pPr/>
              <a:t>20/10/20</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4A6BA7-31D3-3E43-8E0C-9E4585F71BF6}" type="slidenum">
              <a:rPr lang="it-IT" smtClean="0"/>
              <a:pPr/>
              <a:t>‹#›</a:t>
            </a:fld>
            <a:endParaRPr lang="it-IT"/>
          </a:p>
        </p:txBody>
      </p:sp>
    </p:spTree>
    <p:extLst>
      <p:ext uri="{BB962C8B-B14F-4D97-AF65-F5344CB8AC3E}">
        <p14:creationId xmlns:p14="http://schemas.microsoft.com/office/powerpoint/2010/main" val="33911362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ln>
            <a:miter lim="800000"/>
            <a:headEnd/>
            <a:tailEnd/>
          </a:ln>
        </p:spPr>
        <p:txBody>
          <a:bodyPr/>
          <a:lstStyle/>
          <a:p>
            <a:fld id="{1AA153B4-88A3-3B42-BC79-E010C81C6E76}" type="slidenum">
              <a:rPr lang="it-IT">
                <a:latin typeface="Comic Sans MS" charset="0"/>
              </a:rPr>
              <a:pPr/>
              <a:t>7</a:t>
            </a:fld>
            <a:endParaRPr lang="it-IT">
              <a:latin typeface="Comic Sans MS" charset="0"/>
            </a:endParaRPr>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20" name="Rectangle 3"/>
          <p:cNvSpPr>
            <a:spLocks noGrp="1" noChangeArrowheads="1"/>
          </p:cNvSpPr>
          <p:nvPr>
            <p:ph type="body" idx="1"/>
          </p:nvPr>
        </p:nvSpPr>
        <p:spPr bwMode="auto">
          <a:noFill/>
        </p:spPr>
        <p:txBody>
          <a:bodyPr/>
          <a:lstStyle/>
          <a:p>
            <a:pPr eaLnBrk="1" hangingPunct="1"/>
            <a:endParaRPr lang="it-IT">
              <a:latin typeface="Times"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2F4A6BA7-31D3-3E43-8E0C-9E4585F71BF6}" type="slidenum">
              <a:rPr lang="it-IT" smtClean="0"/>
              <a:pPr/>
              <a:t>33</a:t>
            </a:fld>
            <a:endParaRPr lang="it-IT"/>
          </a:p>
        </p:txBody>
      </p:sp>
    </p:spTree>
    <p:extLst>
      <p:ext uri="{BB962C8B-B14F-4D97-AF65-F5344CB8AC3E}">
        <p14:creationId xmlns:p14="http://schemas.microsoft.com/office/powerpoint/2010/main" val="20135912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312A1F3B-101F-D444-98A5-20C717627D23}" type="slidenum">
              <a:rPr lang="it-IT"/>
              <a:pPr/>
              <a:t>36</a:t>
            </a:fld>
            <a:endParaRPr lang="it-IT"/>
          </a:p>
        </p:txBody>
      </p:sp>
      <p:sp>
        <p:nvSpPr>
          <p:cNvPr id="27650"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8CA5D364-2185-BC44-9261-022428983517}" type="slidenum">
              <a:rPr lang="it-IT" sz="1200"/>
              <a:pPr algn="r"/>
              <a:t>36</a:t>
            </a:fld>
            <a:endParaRPr lang="it-IT" sz="1200"/>
          </a:p>
        </p:txBody>
      </p:sp>
      <p:sp>
        <p:nvSpPr>
          <p:cNvPr id="27651"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7652"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it-IT"/>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B3D3142-2F28-EF42-9213-7DB94FC536DA}" type="slidenum">
              <a:rPr lang="it-IT" smtClean="0">
                <a:latin typeface="Comic Sans MS" charset="0"/>
                <a:ea typeface="ＭＳ Ｐゴシック" charset="-128"/>
                <a:cs typeface="ＭＳ Ｐゴシック" charset="-128"/>
              </a:rPr>
              <a:pPr fontAlgn="base">
                <a:spcBef>
                  <a:spcPct val="0"/>
                </a:spcBef>
                <a:spcAft>
                  <a:spcPct val="0"/>
                </a:spcAft>
              </a:pPr>
              <a:t>37</a:t>
            </a:fld>
            <a:endParaRPr lang="it-IT">
              <a:latin typeface="Comic Sans MS" charset="0"/>
              <a:ea typeface="ＭＳ Ｐゴシック" charset="-128"/>
              <a:cs typeface="ＭＳ Ｐゴシック" charset="-128"/>
            </a:endParaRPr>
          </a:p>
        </p:txBody>
      </p:sp>
      <p:sp>
        <p:nvSpPr>
          <p:cNvPr id="675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758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a:latin typeface="Times"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6E1326E-2B06-1247-9535-6118F8A795A0}" type="slidenum">
              <a:rPr lang="it-IT" smtClean="0">
                <a:latin typeface="Comic Sans MS" charset="0"/>
                <a:ea typeface="ＭＳ Ｐゴシック" charset="-128"/>
                <a:cs typeface="ＭＳ Ｐゴシック" charset="-128"/>
              </a:rPr>
              <a:pPr fontAlgn="base">
                <a:spcBef>
                  <a:spcPct val="0"/>
                </a:spcBef>
                <a:spcAft>
                  <a:spcPct val="0"/>
                </a:spcAft>
              </a:pPr>
              <a:t>38</a:t>
            </a:fld>
            <a:endParaRPr lang="it-IT">
              <a:latin typeface="Comic Sans MS" charset="0"/>
              <a:ea typeface="ＭＳ Ｐゴシック" charset="-128"/>
              <a:cs typeface="ＭＳ Ｐゴシック" charset="-128"/>
            </a:endParaRPr>
          </a:p>
        </p:txBody>
      </p:sp>
      <p:sp>
        <p:nvSpPr>
          <p:cNvPr id="696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963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a:latin typeface="Times"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D79364B2-02CE-4E49-9490-14A1C308A054}" type="slidenum">
              <a:rPr lang="it-IT"/>
              <a:pPr/>
              <a:t>41</a:t>
            </a:fld>
            <a:endParaRPr lang="it-IT"/>
          </a:p>
        </p:txBody>
      </p:sp>
      <p:sp>
        <p:nvSpPr>
          <p:cNvPr id="29698"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0AA8C88E-1A81-1740-898D-CA785CF54F65}" type="slidenum">
              <a:rPr lang="it-IT" sz="1200"/>
              <a:pPr algn="r"/>
              <a:t>41</a:t>
            </a:fld>
            <a:endParaRPr lang="it-IT" sz="1200"/>
          </a:p>
        </p:txBody>
      </p:sp>
      <p:sp>
        <p:nvSpPr>
          <p:cNvPr id="29699"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9700"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it-IT"/>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0D82FA7C-2A2F-CB4E-B78F-5CC3437D990C}" type="slidenum">
              <a:rPr lang="it-IT"/>
              <a:pPr/>
              <a:t>42</a:t>
            </a:fld>
            <a:endParaRPr lang="it-IT"/>
          </a:p>
        </p:txBody>
      </p:sp>
      <p:sp>
        <p:nvSpPr>
          <p:cNvPr id="31746"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1D3A5F57-58F1-EF42-9C04-9A20E158776D}" type="slidenum">
              <a:rPr lang="it-IT" sz="1200"/>
              <a:pPr algn="r"/>
              <a:t>42</a:t>
            </a:fld>
            <a:endParaRPr lang="it-IT" sz="1200"/>
          </a:p>
        </p:txBody>
      </p:sp>
      <p:sp>
        <p:nvSpPr>
          <p:cNvPr id="31747"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1748"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it-IT"/>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2EFBB956-D79D-0D46-88B1-EE9CD76190FB}" type="slidenum">
              <a:rPr lang="it-IT"/>
              <a:pPr/>
              <a:t>45</a:t>
            </a:fld>
            <a:endParaRPr lang="it-IT"/>
          </a:p>
        </p:txBody>
      </p:sp>
      <p:sp>
        <p:nvSpPr>
          <p:cNvPr id="33794"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3B175DA4-FDBF-3440-BCB3-9C38CC6941AC}" type="slidenum">
              <a:rPr lang="it-IT" sz="1200"/>
              <a:pPr algn="r"/>
              <a:t>45</a:t>
            </a:fld>
            <a:endParaRPr lang="it-IT" sz="1200"/>
          </a:p>
        </p:txBody>
      </p:sp>
      <p:sp>
        <p:nvSpPr>
          <p:cNvPr id="33795"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3796"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r>
              <a:rPr lang="it-IT" sz="1200" b="0" i="0" u="none" strike="noStrike" kern="1200" baseline="0" dirty="0">
                <a:solidFill>
                  <a:schemeClr val="tx1"/>
                </a:solidFill>
                <a:latin typeface="+mn-lt"/>
                <a:ea typeface="+mn-ea"/>
                <a:cs typeface="+mn-cs"/>
              </a:rPr>
              <a:t> </a:t>
            </a:r>
            <a:r>
              <a:rPr lang="it-IT" sz="1200" b="0" i="0" u="none" strike="noStrike" kern="1200" baseline="0" dirty="0" err="1">
                <a:solidFill>
                  <a:schemeClr val="tx1"/>
                </a:solidFill>
                <a:latin typeface="+mn-lt"/>
                <a:ea typeface="+mn-ea"/>
                <a:cs typeface="+mn-cs"/>
              </a:rPr>
              <a:t>Wherever</a:t>
            </a:r>
            <a:r>
              <a:rPr lang="it-IT" sz="1200" b="0" i="0" u="none" strike="noStrike" kern="1200" baseline="0" dirty="0">
                <a:solidFill>
                  <a:schemeClr val="tx1"/>
                </a:solidFill>
                <a:latin typeface="+mn-lt"/>
                <a:ea typeface="+mn-ea"/>
                <a:cs typeface="+mn-cs"/>
              </a:rPr>
              <a:t> an </a:t>
            </a:r>
            <a:r>
              <a:rPr lang="it-IT" sz="1200" b="0" i="0" u="none" strike="noStrike" kern="1200" baseline="0" dirty="0" err="1">
                <a:solidFill>
                  <a:schemeClr val="tx1"/>
                </a:solidFill>
                <a:latin typeface="+mn-lt"/>
                <a:ea typeface="+mn-ea"/>
                <a:cs typeface="+mn-cs"/>
              </a:rPr>
              <a:t>mRNA</a:t>
            </a:r>
            <a:r>
              <a:rPr lang="it-IT" sz="1200" b="0" i="0" u="none" strike="noStrike" kern="1200" baseline="0" dirty="0">
                <a:solidFill>
                  <a:schemeClr val="tx1"/>
                </a:solidFill>
                <a:latin typeface="+mn-lt"/>
                <a:ea typeface="+mn-ea"/>
                <a:cs typeface="+mn-cs"/>
              </a:rPr>
              <a:t> </a:t>
            </a:r>
            <a:r>
              <a:rPr lang="it-IT" sz="1200" b="0" i="0" u="none" strike="noStrike" kern="1200" baseline="0" dirty="0" err="1">
                <a:solidFill>
                  <a:schemeClr val="tx1"/>
                </a:solidFill>
                <a:latin typeface="+mn-lt"/>
                <a:ea typeface="+mn-ea"/>
                <a:cs typeface="+mn-cs"/>
              </a:rPr>
              <a:t>complementary</a:t>
            </a:r>
            <a:r>
              <a:rPr lang="it-IT" sz="1200" b="0" i="0" u="none" strike="noStrike" kern="1200" baseline="0" dirty="0">
                <a:solidFill>
                  <a:schemeClr val="tx1"/>
                </a:solidFill>
                <a:latin typeface="+mn-lt"/>
                <a:ea typeface="+mn-ea"/>
                <a:cs typeface="+mn-cs"/>
              </a:rPr>
              <a:t> to the</a:t>
            </a:r>
          </a:p>
          <a:p>
            <a:r>
              <a:rPr lang="it-IT" sz="1200" b="0" i="0" u="none" strike="noStrike" kern="1200" baseline="0" dirty="0">
                <a:solidFill>
                  <a:schemeClr val="tx1"/>
                </a:solidFill>
                <a:latin typeface="+mn-lt"/>
                <a:ea typeface="+mn-ea"/>
                <a:cs typeface="+mn-cs"/>
              </a:rPr>
              <a:t>probe </a:t>
            </a:r>
            <a:r>
              <a:rPr lang="it-IT" sz="1200" b="0" i="0" u="none" strike="noStrike" kern="1200" baseline="0" dirty="0" err="1">
                <a:solidFill>
                  <a:schemeClr val="tx1"/>
                </a:solidFill>
                <a:latin typeface="+mn-lt"/>
                <a:ea typeface="+mn-ea"/>
                <a:cs typeface="+mn-cs"/>
              </a:rPr>
              <a:t>exists</a:t>
            </a:r>
            <a:r>
              <a:rPr lang="it-IT" sz="1200" b="0" i="0" u="none" strike="noStrike" kern="1200" baseline="0" dirty="0">
                <a:solidFill>
                  <a:schemeClr val="tx1"/>
                </a:solidFill>
                <a:latin typeface="+mn-lt"/>
                <a:ea typeface="+mn-ea"/>
                <a:cs typeface="+mn-cs"/>
              </a:rPr>
              <a:t> on the </a:t>
            </a:r>
            <a:r>
              <a:rPr lang="it-IT" sz="1200" b="0" i="0" u="none" strike="noStrike" kern="1200" baseline="0" dirty="0" err="1">
                <a:solidFill>
                  <a:schemeClr val="tx1"/>
                </a:solidFill>
                <a:latin typeface="+mn-lt"/>
                <a:ea typeface="+mn-ea"/>
                <a:cs typeface="+mn-cs"/>
              </a:rPr>
              <a:t>blot</a:t>
            </a:r>
            <a:r>
              <a:rPr lang="it-IT" sz="1200" b="0" i="0" u="none" strike="noStrike" kern="1200" baseline="0" dirty="0">
                <a:solidFill>
                  <a:schemeClr val="tx1"/>
                </a:solidFill>
                <a:latin typeface="+mn-lt"/>
                <a:ea typeface="+mn-ea"/>
                <a:cs typeface="+mn-cs"/>
              </a:rPr>
              <a:t>, </a:t>
            </a:r>
            <a:r>
              <a:rPr lang="it-IT" sz="1200" b="0" i="0" u="none" strike="noStrike" kern="1200" baseline="0" dirty="0" err="1">
                <a:solidFill>
                  <a:schemeClr val="tx1"/>
                </a:solidFill>
                <a:latin typeface="+mn-lt"/>
                <a:ea typeface="+mn-ea"/>
                <a:cs typeface="+mn-cs"/>
              </a:rPr>
              <a:t>hybridization</a:t>
            </a:r>
            <a:r>
              <a:rPr lang="it-IT" sz="1200" b="0" i="0" u="none" strike="noStrike" kern="1200" baseline="0" dirty="0">
                <a:solidFill>
                  <a:schemeClr val="tx1"/>
                </a:solidFill>
                <a:latin typeface="+mn-lt"/>
                <a:ea typeface="+mn-ea"/>
                <a:cs typeface="+mn-cs"/>
              </a:rPr>
              <a:t> </a:t>
            </a:r>
            <a:r>
              <a:rPr lang="it-IT" sz="1200" b="0" i="0" u="none" strike="noStrike" kern="1200" baseline="0" dirty="0" err="1">
                <a:solidFill>
                  <a:schemeClr val="tx1"/>
                </a:solidFill>
                <a:latin typeface="+mn-lt"/>
                <a:ea typeface="+mn-ea"/>
                <a:cs typeface="+mn-cs"/>
              </a:rPr>
              <a:t>will</a:t>
            </a:r>
            <a:r>
              <a:rPr lang="it-IT" sz="1200" b="0" i="0" u="none" strike="noStrike" kern="1200" baseline="0" dirty="0">
                <a:solidFill>
                  <a:schemeClr val="tx1"/>
                </a:solidFill>
                <a:latin typeface="+mn-lt"/>
                <a:ea typeface="+mn-ea"/>
                <a:cs typeface="+mn-cs"/>
              </a:rPr>
              <a:t> </a:t>
            </a:r>
            <a:r>
              <a:rPr lang="it-IT" sz="1200" b="0" i="0" u="none" strike="noStrike" kern="1200" baseline="0" dirty="0" err="1">
                <a:solidFill>
                  <a:schemeClr val="tx1"/>
                </a:solidFill>
                <a:latin typeface="+mn-lt"/>
                <a:ea typeface="+mn-ea"/>
                <a:cs typeface="+mn-cs"/>
              </a:rPr>
              <a:t>occur</a:t>
            </a:r>
            <a:r>
              <a:rPr lang="it-IT" sz="1200" b="0" i="0" u="none" strike="noStrike" kern="1200" baseline="0" dirty="0">
                <a:solidFill>
                  <a:schemeClr val="tx1"/>
                </a:solidFill>
                <a:latin typeface="+mn-lt"/>
                <a:ea typeface="+mn-ea"/>
                <a:cs typeface="+mn-cs"/>
              </a:rPr>
              <a:t>, </a:t>
            </a:r>
            <a:r>
              <a:rPr lang="it-IT" sz="1200" b="0" i="0" u="none" strike="noStrike" kern="1200" baseline="0" dirty="0" err="1">
                <a:solidFill>
                  <a:schemeClr val="tx1"/>
                </a:solidFill>
                <a:latin typeface="+mn-lt"/>
                <a:ea typeface="+mn-ea"/>
                <a:cs typeface="+mn-cs"/>
              </a:rPr>
              <a:t>resulting</a:t>
            </a:r>
            <a:endParaRPr lang="it-IT" sz="1200" b="0" i="0" u="none" strike="noStrike" kern="1200" baseline="0" dirty="0">
              <a:solidFill>
                <a:schemeClr val="tx1"/>
              </a:solidFill>
              <a:latin typeface="+mn-lt"/>
              <a:ea typeface="+mn-ea"/>
              <a:cs typeface="+mn-cs"/>
            </a:endParaRPr>
          </a:p>
          <a:p>
            <a:r>
              <a:rPr lang="it-IT" sz="1200" b="0" i="0" u="none" strike="noStrike" kern="1200" baseline="0" dirty="0">
                <a:solidFill>
                  <a:schemeClr val="tx1"/>
                </a:solidFill>
                <a:latin typeface="+mn-lt"/>
                <a:ea typeface="+mn-ea"/>
                <a:cs typeface="+mn-cs"/>
              </a:rPr>
              <a:t>in a </a:t>
            </a:r>
            <a:r>
              <a:rPr lang="it-IT" sz="1200" b="0" i="0" u="none" strike="noStrike" kern="1200" baseline="0" dirty="0" err="1">
                <a:solidFill>
                  <a:schemeClr val="tx1"/>
                </a:solidFill>
                <a:latin typeface="+mn-lt"/>
                <a:ea typeface="+mn-ea"/>
                <a:cs typeface="+mn-cs"/>
              </a:rPr>
              <a:t>labeled</a:t>
            </a:r>
            <a:r>
              <a:rPr lang="it-IT" sz="1200" b="0" i="0" u="none" strike="noStrike" kern="1200" baseline="0" dirty="0">
                <a:solidFill>
                  <a:schemeClr val="tx1"/>
                </a:solidFill>
                <a:latin typeface="+mn-lt"/>
                <a:ea typeface="+mn-ea"/>
                <a:cs typeface="+mn-cs"/>
              </a:rPr>
              <a:t> band </a:t>
            </a:r>
            <a:r>
              <a:rPr lang="it-IT" sz="1200" b="0" i="0" u="none" strike="noStrike" kern="1200" baseline="0" dirty="0" err="1">
                <a:solidFill>
                  <a:schemeClr val="tx1"/>
                </a:solidFill>
                <a:latin typeface="+mn-lt"/>
                <a:ea typeface="+mn-ea"/>
                <a:cs typeface="+mn-cs"/>
              </a:rPr>
              <a:t>that</a:t>
            </a:r>
            <a:r>
              <a:rPr lang="it-IT" sz="1200" b="0" i="0" u="none" strike="noStrike" kern="1200" baseline="0" dirty="0">
                <a:solidFill>
                  <a:schemeClr val="tx1"/>
                </a:solidFill>
                <a:latin typeface="+mn-lt"/>
                <a:ea typeface="+mn-ea"/>
                <a:cs typeface="+mn-cs"/>
              </a:rPr>
              <a:t> </a:t>
            </a:r>
            <a:r>
              <a:rPr lang="it-IT" sz="1200" b="0" i="0" u="none" strike="noStrike" kern="1200" baseline="0" dirty="0" err="1">
                <a:solidFill>
                  <a:schemeClr val="tx1"/>
                </a:solidFill>
                <a:latin typeface="+mn-lt"/>
                <a:ea typeface="+mn-ea"/>
                <a:cs typeface="+mn-cs"/>
              </a:rPr>
              <a:t>you</a:t>
            </a:r>
            <a:r>
              <a:rPr lang="it-IT" sz="1200" b="0" i="0" u="none" strike="noStrike" kern="1200" baseline="0" dirty="0">
                <a:solidFill>
                  <a:schemeClr val="tx1"/>
                </a:solidFill>
                <a:latin typeface="+mn-lt"/>
                <a:ea typeface="+mn-ea"/>
                <a:cs typeface="+mn-cs"/>
              </a:rPr>
              <a:t> can </a:t>
            </a:r>
            <a:r>
              <a:rPr lang="it-IT" sz="1200" b="0" i="0" u="none" strike="noStrike" kern="1200" baseline="0" dirty="0" err="1">
                <a:solidFill>
                  <a:schemeClr val="tx1"/>
                </a:solidFill>
                <a:latin typeface="+mn-lt"/>
                <a:ea typeface="+mn-ea"/>
                <a:cs typeface="+mn-cs"/>
              </a:rPr>
              <a:t>detect</a:t>
            </a:r>
            <a:r>
              <a:rPr lang="it-IT" sz="1200" b="0" i="0" u="none" strike="noStrike" kern="1200" baseline="0" dirty="0">
                <a:solidFill>
                  <a:schemeClr val="tx1"/>
                </a:solidFill>
                <a:latin typeface="+mn-lt"/>
                <a:ea typeface="+mn-ea"/>
                <a:cs typeface="+mn-cs"/>
              </a:rPr>
              <a:t> with x-</a:t>
            </a:r>
            <a:r>
              <a:rPr lang="it-IT" sz="1200" b="0" i="0" u="none" strike="noStrike" kern="1200" baseline="0" dirty="0" err="1">
                <a:solidFill>
                  <a:schemeClr val="tx1"/>
                </a:solidFill>
                <a:latin typeface="+mn-lt"/>
                <a:ea typeface="+mn-ea"/>
                <a:cs typeface="+mn-cs"/>
              </a:rPr>
              <a:t>ray</a:t>
            </a:r>
            <a:r>
              <a:rPr lang="it-IT" sz="1200" b="0" i="0" u="none" strike="noStrike" kern="1200" baseline="0" dirty="0">
                <a:solidFill>
                  <a:schemeClr val="tx1"/>
                </a:solidFill>
                <a:latin typeface="+mn-lt"/>
                <a:ea typeface="+mn-ea"/>
                <a:cs typeface="+mn-cs"/>
              </a:rPr>
              <a:t> fi lm. </a:t>
            </a:r>
            <a:r>
              <a:rPr lang="it-IT" sz="1200" b="0" i="0" u="none" strike="noStrike" kern="1200" baseline="0" dirty="0" err="1">
                <a:solidFill>
                  <a:schemeClr val="tx1"/>
                </a:solidFill>
                <a:latin typeface="+mn-lt"/>
                <a:ea typeface="+mn-ea"/>
                <a:cs typeface="+mn-cs"/>
              </a:rPr>
              <a:t>If</a:t>
            </a:r>
            <a:r>
              <a:rPr lang="it-IT" sz="1200" b="0" i="0" u="none" strike="noStrike" kern="1200" baseline="0" dirty="0">
                <a:solidFill>
                  <a:schemeClr val="tx1"/>
                </a:solidFill>
                <a:latin typeface="+mn-lt"/>
                <a:ea typeface="+mn-ea"/>
                <a:cs typeface="+mn-cs"/>
              </a:rPr>
              <a:t> </a:t>
            </a:r>
            <a:r>
              <a:rPr lang="it-IT" sz="1200" b="0" i="0" u="none" strike="noStrike" kern="1200" baseline="0" dirty="0" err="1">
                <a:solidFill>
                  <a:schemeClr val="tx1"/>
                </a:solidFill>
                <a:latin typeface="+mn-lt"/>
                <a:ea typeface="+mn-ea"/>
                <a:cs typeface="+mn-cs"/>
              </a:rPr>
              <a:t>you</a:t>
            </a:r>
            <a:endParaRPr lang="it-IT" sz="1200" b="0" i="0" u="none" strike="noStrike" kern="1200" baseline="0" dirty="0">
              <a:solidFill>
                <a:schemeClr val="tx1"/>
              </a:solidFill>
              <a:latin typeface="+mn-lt"/>
              <a:ea typeface="+mn-ea"/>
              <a:cs typeface="+mn-cs"/>
            </a:endParaRPr>
          </a:p>
          <a:p>
            <a:r>
              <a:rPr lang="it-IT" sz="1200" b="0" i="0" u="none" strike="noStrike" kern="1200" baseline="0" dirty="0" err="1">
                <a:solidFill>
                  <a:schemeClr val="tx1"/>
                </a:solidFill>
                <a:latin typeface="+mn-lt"/>
                <a:ea typeface="+mn-ea"/>
                <a:cs typeface="+mn-cs"/>
              </a:rPr>
              <a:t>run</a:t>
            </a:r>
            <a:r>
              <a:rPr lang="it-IT" sz="1200" b="0" i="0" u="none" strike="noStrike" kern="1200" baseline="0" dirty="0">
                <a:solidFill>
                  <a:schemeClr val="tx1"/>
                </a:solidFill>
                <a:latin typeface="+mn-lt"/>
                <a:ea typeface="+mn-ea"/>
                <a:cs typeface="+mn-cs"/>
              </a:rPr>
              <a:t> marker </a:t>
            </a:r>
            <a:r>
              <a:rPr lang="it-IT" sz="1200" b="0" i="0" u="none" strike="noStrike" kern="1200" baseline="0" dirty="0" err="1">
                <a:solidFill>
                  <a:schemeClr val="tx1"/>
                </a:solidFill>
                <a:latin typeface="+mn-lt"/>
                <a:ea typeface="+mn-ea"/>
                <a:cs typeface="+mn-cs"/>
              </a:rPr>
              <a:t>RNAs</a:t>
            </a:r>
            <a:r>
              <a:rPr lang="it-IT" sz="1200" b="0" i="0" u="none" strike="noStrike" kern="1200" baseline="0" dirty="0">
                <a:solidFill>
                  <a:schemeClr val="tx1"/>
                </a:solidFill>
                <a:latin typeface="+mn-lt"/>
                <a:ea typeface="+mn-ea"/>
                <a:cs typeface="+mn-cs"/>
              </a:rPr>
              <a:t> of </a:t>
            </a:r>
            <a:r>
              <a:rPr lang="it-IT" sz="1200" b="0" i="0" u="none" strike="noStrike" kern="1200" baseline="0" dirty="0" err="1">
                <a:solidFill>
                  <a:schemeClr val="tx1"/>
                </a:solidFill>
                <a:latin typeface="+mn-lt"/>
                <a:ea typeface="+mn-ea"/>
                <a:cs typeface="+mn-cs"/>
              </a:rPr>
              <a:t>known</a:t>
            </a:r>
            <a:r>
              <a:rPr lang="it-IT" sz="1200" b="0" i="0" u="none" strike="noStrike" kern="1200" baseline="0" dirty="0">
                <a:solidFill>
                  <a:schemeClr val="tx1"/>
                </a:solidFill>
                <a:latin typeface="+mn-lt"/>
                <a:ea typeface="+mn-ea"/>
                <a:cs typeface="+mn-cs"/>
              </a:rPr>
              <a:t> </a:t>
            </a:r>
            <a:r>
              <a:rPr lang="it-IT" sz="1200" b="0" i="0" u="none" strike="noStrike" kern="1200" baseline="0" dirty="0" err="1">
                <a:solidFill>
                  <a:schemeClr val="tx1"/>
                </a:solidFill>
                <a:latin typeface="+mn-lt"/>
                <a:ea typeface="+mn-ea"/>
                <a:cs typeface="+mn-cs"/>
              </a:rPr>
              <a:t>size</a:t>
            </a:r>
            <a:r>
              <a:rPr lang="it-IT" sz="1200" b="0" i="0" u="none" strike="noStrike" kern="1200" baseline="0" dirty="0">
                <a:solidFill>
                  <a:schemeClr val="tx1"/>
                </a:solidFill>
                <a:latin typeface="+mn-lt"/>
                <a:ea typeface="+mn-ea"/>
                <a:cs typeface="+mn-cs"/>
              </a:rPr>
              <a:t> </a:t>
            </a:r>
            <a:r>
              <a:rPr lang="it-IT" sz="1200" b="0" i="0" u="none" strike="noStrike" kern="1200" baseline="0" dirty="0" err="1">
                <a:solidFill>
                  <a:schemeClr val="tx1"/>
                </a:solidFill>
                <a:latin typeface="+mn-lt"/>
                <a:ea typeface="+mn-ea"/>
                <a:cs typeface="+mn-cs"/>
              </a:rPr>
              <a:t>next</a:t>
            </a:r>
            <a:r>
              <a:rPr lang="it-IT" sz="1200" b="0" i="0" u="none" strike="noStrike" kern="1200" baseline="0" dirty="0">
                <a:solidFill>
                  <a:schemeClr val="tx1"/>
                </a:solidFill>
                <a:latin typeface="+mn-lt"/>
                <a:ea typeface="+mn-ea"/>
                <a:cs typeface="+mn-cs"/>
              </a:rPr>
              <a:t> to the </a:t>
            </a:r>
            <a:r>
              <a:rPr lang="it-IT" sz="1200" b="0" i="0" u="none" strike="noStrike" kern="1200" baseline="0" dirty="0" err="1">
                <a:solidFill>
                  <a:schemeClr val="tx1"/>
                </a:solidFill>
                <a:latin typeface="+mn-lt"/>
                <a:ea typeface="+mn-ea"/>
                <a:cs typeface="+mn-cs"/>
              </a:rPr>
              <a:t>unknown</a:t>
            </a:r>
            <a:endParaRPr lang="it-IT" sz="1200" b="0" i="0" u="none" strike="noStrike" kern="1200" baseline="0" dirty="0">
              <a:solidFill>
                <a:schemeClr val="tx1"/>
              </a:solidFill>
              <a:latin typeface="+mn-lt"/>
              <a:ea typeface="+mn-ea"/>
              <a:cs typeface="+mn-cs"/>
            </a:endParaRPr>
          </a:p>
          <a:p>
            <a:r>
              <a:rPr lang="it-IT" sz="1200" b="0" i="0" u="none" strike="noStrike" kern="1200" baseline="0" dirty="0" err="1">
                <a:solidFill>
                  <a:schemeClr val="tx1"/>
                </a:solidFill>
                <a:latin typeface="+mn-lt"/>
                <a:ea typeface="+mn-ea"/>
                <a:cs typeface="+mn-cs"/>
              </a:rPr>
              <a:t>RNAs</a:t>
            </a:r>
            <a:r>
              <a:rPr lang="it-IT" sz="1200" b="0" i="0" u="none" strike="noStrike" kern="1200" baseline="0" dirty="0">
                <a:solidFill>
                  <a:schemeClr val="tx1"/>
                </a:solidFill>
                <a:latin typeface="+mn-lt"/>
                <a:ea typeface="+mn-ea"/>
                <a:cs typeface="+mn-cs"/>
              </a:rPr>
              <a:t>, </a:t>
            </a:r>
            <a:r>
              <a:rPr lang="it-IT" sz="1200" b="0" i="0" u="none" strike="noStrike" kern="1200" baseline="0" dirty="0" err="1">
                <a:solidFill>
                  <a:schemeClr val="tx1"/>
                </a:solidFill>
                <a:latin typeface="+mn-lt"/>
                <a:ea typeface="+mn-ea"/>
                <a:cs typeface="+mn-cs"/>
              </a:rPr>
              <a:t>you</a:t>
            </a:r>
            <a:r>
              <a:rPr lang="it-IT" sz="1200" b="0" i="0" u="none" strike="noStrike" kern="1200" baseline="0" dirty="0">
                <a:solidFill>
                  <a:schemeClr val="tx1"/>
                </a:solidFill>
                <a:latin typeface="+mn-lt"/>
                <a:ea typeface="+mn-ea"/>
                <a:cs typeface="+mn-cs"/>
              </a:rPr>
              <a:t> can </a:t>
            </a:r>
            <a:r>
              <a:rPr lang="it-IT" sz="1200" b="0" i="0" u="none" strike="noStrike" kern="1200" baseline="0" dirty="0" err="1">
                <a:solidFill>
                  <a:schemeClr val="tx1"/>
                </a:solidFill>
                <a:latin typeface="+mn-lt"/>
                <a:ea typeface="+mn-ea"/>
                <a:cs typeface="+mn-cs"/>
              </a:rPr>
              <a:t>tell</a:t>
            </a:r>
            <a:r>
              <a:rPr lang="it-IT" sz="1200" b="0" i="0" u="none" strike="noStrike" kern="1200" baseline="0" dirty="0">
                <a:solidFill>
                  <a:schemeClr val="tx1"/>
                </a:solidFill>
                <a:latin typeface="+mn-lt"/>
                <a:ea typeface="+mn-ea"/>
                <a:cs typeface="+mn-cs"/>
              </a:rPr>
              <a:t> the </a:t>
            </a:r>
            <a:r>
              <a:rPr lang="it-IT" sz="1200" b="0" i="0" u="none" strike="noStrike" kern="1200" baseline="0" dirty="0" err="1">
                <a:solidFill>
                  <a:schemeClr val="tx1"/>
                </a:solidFill>
                <a:latin typeface="+mn-lt"/>
                <a:ea typeface="+mn-ea"/>
                <a:cs typeface="+mn-cs"/>
              </a:rPr>
              <a:t>sizes</a:t>
            </a:r>
            <a:r>
              <a:rPr lang="it-IT" sz="1200" b="0" i="0" u="none" strike="noStrike" kern="1200" baseline="0" dirty="0">
                <a:solidFill>
                  <a:schemeClr val="tx1"/>
                </a:solidFill>
                <a:latin typeface="+mn-lt"/>
                <a:ea typeface="+mn-ea"/>
                <a:cs typeface="+mn-cs"/>
              </a:rPr>
              <a:t> of the RNA </a:t>
            </a:r>
            <a:r>
              <a:rPr lang="it-IT" sz="1200" b="0" i="0" u="none" strike="noStrike" kern="1200" baseline="0" dirty="0" err="1">
                <a:solidFill>
                  <a:schemeClr val="tx1"/>
                </a:solidFill>
                <a:latin typeface="+mn-lt"/>
                <a:ea typeface="+mn-ea"/>
                <a:cs typeface="+mn-cs"/>
              </a:rPr>
              <a:t>bands</a:t>
            </a:r>
            <a:r>
              <a:rPr lang="it-IT" sz="1200" b="0" i="0" u="none" strike="noStrike" kern="1200" baseline="0" dirty="0">
                <a:solidFill>
                  <a:schemeClr val="tx1"/>
                </a:solidFill>
                <a:latin typeface="+mn-lt"/>
                <a:ea typeface="+mn-ea"/>
                <a:cs typeface="+mn-cs"/>
              </a:rPr>
              <a:t> </a:t>
            </a:r>
            <a:r>
              <a:rPr lang="it-IT" sz="1200" b="0" i="0" u="none" strike="noStrike" kern="1200" baseline="0" dirty="0" err="1">
                <a:solidFill>
                  <a:schemeClr val="tx1"/>
                </a:solidFill>
                <a:latin typeface="+mn-lt"/>
                <a:ea typeface="+mn-ea"/>
                <a:cs typeface="+mn-cs"/>
              </a:rPr>
              <a:t>that</a:t>
            </a:r>
            <a:r>
              <a:rPr lang="it-IT" sz="1200" b="0" i="0" u="none" strike="noStrike" kern="1200" baseline="0" dirty="0">
                <a:solidFill>
                  <a:schemeClr val="tx1"/>
                </a:solidFill>
                <a:latin typeface="+mn-lt"/>
                <a:ea typeface="+mn-ea"/>
                <a:cs typeface="+mn-cs"/>
              </a:rPr>
              <a:t> “light</a:t>
            </a:r>
          </a:p>
          <a:p>
            <a:r>
              <a:rPr lang="it-IT" sz="1200" b="0" i="0" u="none" strike="noStrike" kern="1200" baseline="0" dirty="0">
                <a:solidFill>
                  <a:schemeClr val="tx1"/>
                </a:solidFill>
                <a:latin typeface="+mn-lt"/>
                <a:ea typeface="+mn-ea"/>
                <a:cs typeface="+mn-cs"/>
              </a:rPr>
              <a:t>up” </a:t>
            </a:r>
            <a:r>
              <a:rPr lang="it-IT" sz="1200" b="0" i="0" u="none" strike="noStrike" kern="1200" baseline="0" dirty="0" err="1">
                <a:solidFill>
                  <a:schemeClr val="tx1"/>
                </a:solidFill>
                <a:latin typeface="+mn-lt"/>
                <a:ea typeface="+mn-ea"/>
                <a:cs typeface="+mn-cs"/>
              </a:rPr>
              <a:t>when</a:t>
            </a:r>
            <a:r>
              <a:rPr lang="it-IT" sz="1200" b="0" i="0" u="none" strike="noStrike" kern="1200" baseline="0" dirty="0">
                <a:solidFill>
                  <a:schemeClr val="tx1"/>
                </a:solidFill>
                <a:latin typeface="+mn-lt"/>
                <a:ea typeface="+mn-ea"/>
                <a:cs typeface="+mn-cs"/>
              </a:rPr>
              <a:t> </a:t>
            </a:r>
            <a:r>
              <a:rPr lang="it-IT" sz="1200" b="0" i="0" u="none" strike="noStrike" kern="1200" baseline="0" dirty="0" err="1">
                <a:solidFill>
                  <a:schemeClr val="tx1"/>
                </a:solidFill>
                <a:latin typeface="+mn-lt"/>
                <a:ea typeface="+mn-ea"/>
                <a:cs typeface="+mn-cs"/>
              </a:rPr>
              <a:t>hybridized</a:t>
            </a:r>
            <a:r>
              <a:rPr lang="it-IT" sz="1200" b="0" i="0" u="none" strike="noStrike" kern="1200" baseline="0" dirty="0">
                <a:solidFill>
                  <a:schemeClr val="tx1"/>
                </a:solidFill>
                <a:latin typeface="+mn-lt"/>
                <a:ea typeface="+mn-ea"/>
                <a:cs typeface="+mn-cs"/>
              </a:rPr>
              <a:t> to the probe.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2EFBB956-D79D-0D46-88B1-EE9CD76190FB}" type="slidenum">
              <a:rPr lang="it-IT"/>
              <a:pPr/>
              <a:t>46</a:t>
            </a:fld>
            <a:endParaRPr lang="it-IT"/>
          </a:p>
        </p:txBody>
      </p:sp>
      <p:sp>
        <p:nvSpPr>
          <p:cNvPr id="33794"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3B175DA4-FDBF-3440-BCB3-9C38CC6941AC}" type="slidenum">
              <a:rPr lang="it-IT" sz="1200"/>
              <a:pPr algn="r"/>
              <a:t>46</a:t>
            </a:fld>
            <a:endParaRPr lang="it-IT" sz="1200"/>
          </a:p>
        </p:txBody>
      </p:sp>
      <p:sp>
        <p:nvSpPr>
          <p:cNvPr id="33795"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3796"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r>
              <a:rPr lang="it-IT" sz="1200" b="0" i="0" u="none" strike="noStrike" kern="1200" baseline="0" dirty="0">
                <a:solidFill>
                  <a:schemeClr val="tx1"/>
                </a:solidFill>
                <a:latin typeface="+mn-lt"/>
                <a:ea typeface="+mn-ea"/>
                <a:cs typeface="+mn-cs"/>
              </a:rPr>
              <a:t>.</a:t>
            </a:r>
          </a:p>
        </p:txBody>
      </p:sp>
    </p:spTree>
    <p:extLst>
      <p:ext uri="{BB962C8B-B14F-4D97-AF65-F5344CB8AC3E}">
        <p14:creationId xmlns:p14="http://schemas.microsoft.com/office/powerpoint/2010/main" val="30199859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noFill/>
          <a:ln>
            <a:miter lim="800000"/>
            <a:headEnd/>
            <a:tailEnd/>
          </a:ln>
        </p:spPr>
        <p:txBody>
          <a:bodyPr/>
          <a:lstStyle/>
          <a:p>
            <a:fld id="{103B20D9-626E-C340-9E1B-C1D4D977B79B}" type="slidenum">
              <a:rPr lang="it-IT">
                <a:latin typeface="Comic Sans MS" charset="0"/>
              </a:rPr>
              <a:pPr/>
              <a:t>10</a:t>
            </a:fld>
            <a:endParaRPr lang="it-IT">
              <a:latin typeface="Comic Sans MS" charset="0"/>
            </a:endParaRPr>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8916" name="Rectangle 3"/>
          <p:cNvSpPr>
            <a:spLocks noGrp="1" noChangeArrowheads="1"/>
          </p:cNvSpPr>
          <p:nvPr>
            <p:ph type="body" idx="1"/>
          </p:nvPr>
        </p:nvSpPr>
        <p:spPr bwMode="auto">
          <a:noFill/>
        </p:spPr>
        <p:txBody>
          <a:bodyPr/>
          <a:lstStyle/>
          <a:p>
            <a:pPr eaLnBrk="1" hangingPunct="1"/>
            <a:endParaRPr lang="it-IT">
              <a:latin typeface="Times"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bwMode="auto">
          <a:noFill/>
          <a:ln>
            <a:miter lim="800000"/>
            <a:headEnd/>
            <a:tailEnd/>
          </a:ln>
        </p:spPr>
        <p:txBody>
          <a:bodyPr/>
          <a:lstStyle/>
          <a:p>
            <a:fld id="{2F65E8BE-3796-E248-953B-DFD45AF97008}" type="slidenum">
              <a:rPr lang="it-IT">
                <a:latin typeface="Comic Sans MS" charset="0"/>
              </a:rPr>
              <a:pPr/>
              <a:t>11</a:t>
            </a:fld>
            <a:endParaRPr lang="it-IT">
              <a:latin typeface="Comic Sans MS" charset="0"/>
            </a:endParaRPr>
          </a:p>
        </p:txBody>
      </p:sp>
      <p:sp>
        <p:nvSpPr>
          <p:cNvPr id="368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6868" name="Rectangle 3"/>
          <p:cNvSpPr>
            <a:spLocks noGrp="1" noChangeArrowheads="1"/>
          </p:cNvSpPr>
          <p:nvPr>
            <p:ph type="body" idx="1"/>
          </p:nvPr>
        </p:nvSpPr>
        <p:spPr bwMode="auto">
          <a:noFill/>
        </p:spPr>
        <p:txBody>
          <a:bodyPr/>
          <a:lstStyle/>
          <a:p>
            <a:pPr eaLnBrk="1" hangingPunct="1"/>
            <a:endParaRPr lang="it-IT">
              <a:latin typeface="Times"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6E1326E-2B06-1247-9535-6118F8A795A0}" type="slidenum">
              <a:rPr lang="it-IT" smtClean="0">
                <a:latin typeface="Comic Sans MS" charset="0"/>
                <a:ea typeface="ＭＳ Ｐゴシック" charset="-128"/>
                <a:cs typeface="ＭＳ Ｐゴシック" charset="-128"/>
              </a:rPr>
              <a:pPr fontAlgn="base">
                <a:spcBef>
                  <a:spcPct val="0"/>
                </a:spcBef>
                <a:spcAft>
                  <a:spcPct val="0"/>
                </a:spcAft>
              </a:pPr>
              <a:t>12</a:t>
            </a:fld>
            <a:endParaRPr lang="it-IT">
              <a:latin typeface="Comic Sans MS" charset="0"/>
              <a:ea typeface="ＭＳ Ｐゴシック" charset="-128"/>
              <a:cs typeface="ＭＳ Ｐゴシック" charset="-128"/>
            </a:endParaRPr>
          </a:p>
        </p:txBody>
      </p:sp>
      <p:sp>
        <p:nvSpPr>
          <p:cNvPr id="696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963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a:latin typeface="Times" charset="0"/>
            </a:endParaRPr>
          </a:p>
        </p:txBody>
      </p:sp>
    </p:spTree>
    <p:extLst>
      <p:ext uri="{BB962C8B-B14F-4D97-AF65-F5344CB8AC3E}">
        <p14:creationId xmlns:p14="http://schemas.microsoft.com/office/powerpoint/2010/main" val="31856486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egnaposto immagine diapositiva 1"/>
          <p:cNvSpPr>
            <a:spLocks noGrp="1" noRot="1" noChangeAspect="1"/>
          </p:cNvSpPr>
          <p:nvPr>
            <p:ph type="sldImg"/>
          </p:nvPr>
        </p:nvSpPr>
        <p:spPr bwMode="auto">
          <a:noFill/>
          <a:ln>
            <a:solidFill>
              <a:srgbClr val="000000"/>
            </a:solidFill>
            <a:miter lim="800000"/>
            <a:headEnd/>
            <a:tailEnd/>
          </a:ln>
        </p:spPr>
      </p:sp>
      <p:sp>
        <p:nvSpPr>
          <p:cNvPr id="49155" name="Segnaposto note 2"/>
          <p:cNvSpPr>
            <a:spLocks noGrp="1"/>
          </p:cNvSpPr>
          <p:nvPr>
            <p:ph type="body" idx="1"/>
          </p:nvPr>
        </p:nvSpPr>
        <p:spPr bwMode="auto">
          <a:noFill/>
        </p:spPr>
        <p:txBody>
          <a:bodyPr/>
          <a:lstStyle/>
          <a:p>
            <a:endParaRPr lang="it-IT" dirty="0">
              <a:ea typeface="ＭＳ Ｐゴシック" pitchFamily="-1" charset="-128"/>
              <a:cs typeface="ＭＳ Ｐゴシック" pitchFamily="-1" charset="-128"/>
            </a:endParaRPr>
          </a:p>
        </p:txBody>
      </p:sp>
      <p:sp>
        <p:nvSpPr>
          <p:cNvPr id="49156" name="Segnaposto numero diapositiva 3"/>
          <p:cNvSpPr>
            <a:spLocks noGrp="1"/>
          </p:cNvSpPr>
          <p:nvPr>
            <p:ph type="sldNum" sz="quarter" idx="5"/>
          </p:nvPr>
        </p:nvSpPr>
        <p:spPr bwMode="auto">
          <a:noFill/>
          <a:ln>
            <a:miter lim="800000"/>
            <a:headEnd/>
            <a:tailEnd/>
          </a:ln>
        </p:spPr>
        <p:txBody>
          <a:bodyPr/>
          <a:lstStyle/>
          <a:p>
            <a:fld id="{1DE62899-20F8-724C-898C-558DBC6FFA91}" type="slidenum">
              <a:rPr lang="it-IT" smtClean="0">
                <a:latin typeface="Calibri" pitchFamily="-1" charset="0"/>
                <a:ea typeface="ＭＳ Ｐゴシック" pitchFamily="-1" charset="-128"/>
                <a:cs typeface="ＭＳ Ｐゴシック" pitchFamily="-1" charset="-128"/>
              </a:rPr>
              <a:pPr/>
              <a:t>15</a:t>
            </a:fld>
            <a:endParaRPr lang="it-IT">
              <a:latin typeface="Calibri" pitchFamily="-1" charset="0"/>
              <a:ea typeface="ＭＳ Ｐゴシック" pitchFamily="-1" charset="-128"/>
              <a:cs typeface="ＭＳ Ｐゴシック" pitchFamily="-1" charset="-128"/>
            </a:endParaRPr>
          </a:p>
        </p:txBody>
      </p:sp>
    </p:spTree>
    <p:extLst>
      <p:ext uri="{BB962C8B-B14F-4D97-AF65-F5344CB8AC3E}">
        <p14:creationId xmlns:p14="http://schemas.microsoft.com/office/powerpoint/2010/main" val="14122974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ln>
            <a:miter lim="800000"/>
            <a:headEnd/>
            <a:tailEnd/>
          </a:ln>
        </p:spPr>
        <p:txBody>
          <a:bodyPr/>
          <a:lstStyle/>
          <a:p>
            <a:fld id="{08A3C621-0B9C-2C4C-B254-D65F5EF897E8}" type="slidenum">
              <a:rPr lang="it-IT">
                <a:latin typeface="Times" pitchFamily="-1" charset="0"/>
                <a:ea typeface="ＭＳ Ｐゴシック" pitchFamily="-1" charset="-128"/>
                <a:cs typeface="ＭＳ Ｐゴシック" pitchFamily="-1" charset="-128"/>
              </a:rPr>
              <a:pPr/>
              <a:t>16</a:t>
            </a:fld>
            <a:endParaRPr lang="it-IT">
              <a:latin typeface="Times" pitchFamily="-1" charset="0"/>
              <a:ea typeface="ＭＳ Ｐゴシック" pitchFamily="-1" charset="-128"/>
              <a:cs typeface="ＭＳ Ｐゴシック" pitchFamily="-1" charset="-128"/>
            </a:endParaRPr>
          </a:p>
        </p:txBody>
      </p:sp>
      <p:sp>
        <p:nvSpPr>
          <p:cNvPr id="5120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51204"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endParaRPr lang="it-IT">
              <a:latin typeface="Times" pitchFamily="-1" charset="0"/>
              <a:ea typeface="ＭＳ Ｐゴシック" pitchFamily="-1" charset="-128"/>
              <a:cs typeface="ＭＳ Ｐゴシック" pitchFamily="-1"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53364C5B-4AB1-C548-9C45-841676C39CEF}" type="slidenum">
              <a:rPr lang="it-IT" smtClean="0"/>
              <a:pPr/>
              <a:t>17</a:t>
            </a:fld>
            <a:endParaRPr lang="it-IT"/>
          </a:p>
        </p:txBody>
      </p:sp>
    </p:spTree>
    <p:extLst>
      <p:ext uri="{BB962C8B-B14F-4D97-AF65-F5344CB8AC3E}">
        <p14:creationId xmlns:p14="http://schemas.microsoft.com/office/powerpoint/2010/main" val="40733397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595D851-F5E6-DE40-9504-7750A6E4E2F9}" type="slidenum">
              <a:rPr lang="it-IT">
                <a:ea typeface="ＭＳ Ｐゴシック" charset="-128"/>
                <a:cs typeface="ＭＳ Ｐゴシック" charset="-128"/>
              </a:rPr>
              <a:pPr fontAlgn="base">
                <a:spcBef>
                  <a:spcPct val="0"/>
                </a:spcBef>
                <a:spcAft>
                  <a:spcPct val="0"/>
                </a:spcAft>
              </a:pPr>
              <a:t>21</a:t>
            </a:fld>
            <a:endParaRPr lang="it-IT">
              <a:ea typeface="ＭＳ Ｐゴシック" charset="-128"/>
              <a:cs typeface="ＭＳ Ｐゴシック" charset="-128"/>
            </a:endParaRPr>
          </a:p>
        </p:txBody>
      </p:sp>
      <p:sp>
        <p:nvSpPr>
          <p:cNvPr id="174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2"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9386514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2F4A6BA7-31D3-3E43-8E0C-9E4585F71BF6}" type="slidenum">
              <a:rPr lang="it-IT" smtClean="0"/>
              <a:pPr/>
              <a:t>22</a:t>
            </a:fld>
            <a:endParaRPr lang="it-IT"/>
          </a:p>
        </p:txBody>
      </p:sp>
    </p:spTree>
    <p:extLst>
      <p:ext uri="{BB962C8B-B14F-4D97-AF65-F5344CB8AC3E}">
        <p14:creationId xmlns:p14="http://schemas.microsoft.com/office/powerpoint/2010/main" val="7747398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stile</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20060519-D01A-2349-98A8-E2CBFB41F971}" type="datetimeFigureOut">
              <a:rPr lang="it-IT" smtClean="0"/>
              <a:pPr/>
              <a:t>20/10/20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129D463-CD34-D843-B562-7B3DDD0E710B}" type="slidenum">
              <a:rPr lang="it-IT" smtClean="0"/>
              <a:pPr/>
              <a:t>‹#›</a:t>
            </a:fld>
            <a:endParaRPr lang="it-IT"/>
          </a:p>
        </p:txBody>
      </p:sp>
    </p:spTree>
    <p:extLst>
      <p:ext uri="{BB962C8B-B14F-4D97-AF65-F5344CB8AC3E}">
        <p14:creationId xmlns:p14="http://schemas.microsoft.com/office/powerpoint/2010/main" val="19108035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testo verticale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20060519-D01A-2349-98A8-E2CBFB41F971}" type="datetimeFigureOut">
              <a:rPr lang="it-IT" smtClean="0"/>
              <a:pPr/>
              <a:t>20/10/20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129D463-CD34-D843-B562-7B3DDD0E710B}" type="slidenum">
              <a:rPr lang="it-IT" smtClean="0"/>
              <a:pPr/>
              <a:t>‹#›</a:t>
            </a:fld>
            <a:endParaRPr lang="it-IT"/>
          </a:p>
        </p:txBody>
      </p:sp>
    </p:spTree>
    <p:extLst>
      <p:ext uri="{BB962C8B-B14F-4D97-AF65-F5344CB8AC3E}">
        <p14:creationId xmlns:p14="http://schemas.microsoft.com/office/powerpoint/2010/main" val="1669246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stile</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20060519-D01A-2349-98A8-E2CBFB41F971}" type="datetimeFigureOut">
              <a:rPr lang="it-IT" smtClean="0"/>
              <a:pPr/>
              <a:t>20/10/20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129D463-CD34-D843-B562-7B3DDD0E710B}" type="slidenum">
              <a:rPr lang="it-IT" smtClean="0"/>
              <a:pPr/>
              <a:t>‹#›</a:t>
            </a:fld>
            <a:endParaRPr lang="it-IT"/>
          </a:p>
        </p:txBody>
      </p:sp>
    </p:spTree>
    <p:extLst>
      <p:ext uri="{BB962C8B-B14F-4D97-AF65-F5344CB8AC3E}">
        <p14:creationId xmlns:p14="http://schemas.microsoft.com/office/powerpoint/2010/main" val="18029415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20060519-D01A-2349-98A8-E2CBFB41F971}" type="datetimeFigureOut">
              <a:rPr lang="it-IT" smtClean="0"/>
              <a:pPr/>
              <a:t>20/10/20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129D463-CD34-D843-B562-7B3DDD0E710B}" type="slidenum">
              <a:rPr lang="it-IT" smtClean="0"/>
              <a:pPr/>
              <a:t>‹#›</a:t>
            </a:fld>
            <a:endParaRPr lang="it-IT"/>
          </a:p>
        </p:txBody>
      </p:sp>
    </p:spTree>
    <p:extLst>
      <p:ext uri="{BB962C8B-B14F-4D97-AF65-F5344CB8AC3E}">
        <p14:creationId xmlns:p14="http://schemas.microsoft.com/office/powerpoint/2010/main" val="3271923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stile</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Segnaposto data 3"/>
          <p:cNvSpPr>
            <a:spLocks noGrp="1"/>
          </p:cNvSpPr>
          <p:nvPr>
            <p:ph type="dt" sz="half" idx="10"/>
          </p:nvPr>
        </p:nvSpPr>
        <p:spPr/>
        <p:txBody>
          <a:bodyPr/>
          <a:lstStyle/>
          <a:p>
            <a:fld id="{20060519-D01A-2349-98A8-E2CBFB41F971}" type="datetimeFigureOut">
              <a:rPr lang="it-IT" smtClean="0"/>
              <a:pPr/>
              <a:t>20/10/20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129D463-CD34-D843-B562-7B3DDD0E710B}" type="slidenum">
              <a:rPr lang="it-IT" smtClean="0"/>
              <a:pPr/>
              <a:t>‹#›</a:t>
            </a:fld>
            <a:endParaRPr lang="it-IT"/>
          </a:p>
        </p:txBody>
      </p:sp>
    </p:spTree>
    <p:extLst>
      <p:ext uri="{BB962C8B-B14F-4D97-AF65-F5344CB8AC3E}">
        <p14:creationId xmlns:p14="http://schemas.microsoft.com/office/powerpoint/2010/main" val="39191303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20060519-D01A-2349-98A8-E2CBFB41F971}" type="datetimeFigureOut">
              <a:rPr lang="it-IT" smtClean="0"/>
              <a:pPr/>
              <a:t>20/10/20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129D463-CD34-D843-B562-7B3DDD0E710B}" type="slidenum">
              <a:rPr lang="it-IT" smtClean="0"/>
              <a:pPr/>
              <a:t>‹#›</a:t>
            </a:fld>
            <a:endParaRPr lang="it-IT"/>
          </a:p>
        </p:txBody>
      </p:sp>
    </p:spTree>
    <p:extLst>
      <p:ext uri="{BB962C8B-B14F-4D97-AF65-F5344CB8AC3E}">
        <p14:creationId xmlns:p14="http://schemas.microsoft.com/office/powerpoint/2010/main" val="669099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stile</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20060519-D01A-2349-98A8-E2CBFB41F971}" type="datetimeFigureOut">
              <a:rPr lang="it-IT" smtClean="0"/>
              <a:pPr/>
              <a:t>20/10/20</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8129D463-CD34-D843-B562-7B3DDD0E710B}" type="slidenum">
              <a:rPr lang="it-IT" smtClean="0"/>
              <a:pPr/>
              <a:t>‹#›</a:t>
            </a:fld>
            <a:endParaRPr lang="it-IT"/>
          </a:p>
        </p:txBody>
      </p:sp>
    </p:spTree>
    <p:extLst>
      <p:ext uri="{BB962C8B-B14F-4D97-AF65-F5344CB8AC3E}">
        <p14:creationId xmlns:p14="http://schemas.microsoft.com/office/powerpoint/2010/main" val="180098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data 2"/>
          <p:cNvSpPr>
            <a:spLocks noGrp="1"/>
          </p:cNvSpPr>
          <p:nvPr>
            <p:ph type="dt" sz="half" idx="10"/>
          </p:nvPr>
        </p:nvSpPr>
        <p:spPr/>
        <p:txBody>
          <a:bodyPr/>
          <a:lstStyle/>
          <a:p>
            <a:fld id="{20060519-D01A-2349-98A8-E2CBFB41F971}" type="datetimeFigureOut">
              <a:rPr lang="it-IT" smtClean="0"/>
              <a:pPr/>
              <a:t>20/10/20</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8129D463-CD34-D843-B562-7B3DDD0E710B}" type="slidenum">
              <a:rPr lang="it-IT" smtClean="0"/>
              <a:pPr/>
              <a:t>‹#›</a:t>
            </a:fld>
            <a:endParaRPr lang="it-IT"/>
          </a:p>
        </p:txBody>
      </p:sp>
    </p:spTree>
    <p:extLst>
      <p:ext uri="{BB962C8B-B14F-4D97-AF65-F5344CB8AC3E}">
        <p14:creationId xmlns:p14="http://schemas.microsoft.com/office/powerpoint/2010/main" val="2444640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20060519-D01A-2349-98A8-E2CBFB41F971}" type="datetimeFigureOut">
              <a:rPr lang="it-IT" smtClean="0"/>
              <a:pPr/>
              <a:t>20/10/20</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8129D463-CD34-D843-B562-7B3DDD0E710B}" type="slidenum">
              <a:rPr lang="it-IT" smtClean="0"/>
              <a:pPr/>
              <a:t>‹#›</a:t>
            </a:fld>
            <a:endParaRPr lang="it-IT"/>
          </a:p>
        </p:txBody>
      </p:sp>
    </p:spTree>
    <p:extLst>
      <p:ext uri="{BB962C8B-B14F-4D97-AF65-F5344CB8AC3E}">
        <p14:creationId xmlns:p14="http://schemas.microsoft.com/office/powerpoint/2010/main" val="27531974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stile</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fld id="{20060519-D01A-2349-98A8-E2CBFB41F971}" type="datetimeFigureOut">
              <a:rPr lang="it-IT" smtClean="0"/>
              <a:pPr/>
              <a:t>20/10/20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129D463-CD34-D843-B562-7B3DDD0E710B}" type="slidenum">
              <a:rPr lang="it-IT" smtClean="0"/>
              <a:pPr/>
              <a:t>‹#›</a:t>
            </a:fld>
            <a:endParaRPr lang="it-IT"/>
          </a:p>
        </p:txBody>
      </p:sp>
    </p:spTree>
    <p:extLst>
      <p:ext uri="{BB962C8B-B14F-4D97-AF65-F5344CB8AC3E}">
        <p14:creationId xmlns:p14="http://schemas.microsoft.com/office/powerpoint/2010/main" val="2735432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stile</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fld id="{20060519-D01A-2349-98A8-E2CBFB41F971}" type="datetimeFigureOut">
              <a:rPr lang="it-IT" smtClean="0"/>
              <a:pPr/>
              <a:t>20/10/20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129D463-CD34-D843-B562-7B3DDD0E710B}" type="slidenum">
              <a:rPr lang="it-IT" smtClean="0"/>
              <a:pPr/>
              <a:t>‹#›</a:t>
            </a:fld>
            <a:endParaRPr lang="it-IT"/>
          </a:p>
        </p:txBody>
      </p:sp>
    </p:spTree>
    <p:extLst>
      <p:ext uri="{BB962C8B-B14F-4D97-AF65-F5344CB8AC3E}">
        <p14:creationId xmlns:p14="http://schemas.microsoft.com/office/powerpoint/2010/main" val="3043898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stile</a:t>
            </a:r>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060519-D01A-2349-98A8-E2CBFB41F971}" type="datetimeFigureOut">
              <a:rPr lang="it-IT" smtClean="0"/>
              <a:pPr/>
              <a:t>20/10/20</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29D463-CD34-D843-B562-7B3DDD0E710B}" type="slidenum">
              <a:rPr lang="it-IT" smtClean="0"/>
              <a:pPr/>
              <a:t>‹#›</a:t>
            </a:fld>
            <a:endParaRPr lang="it-IT"/>
          </a:p>
        </p:txBody>
      </p:sp>
    </p:spTree>
    <p:extLst>
      <p:ext uri="{BB962C8B-B14F-4D97-AF65-F5344CB8AC3E}">
        <p14:creationId xmlns:p14="http://schemas.microsoft.com/office/powerpoint/2010/main" val="23939704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jpeg"/></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D5098F-AED4-514D-947F-77EE72DBC72D}"/>
              </a:ext>
            </a:extLst>
          </p:cNvPr>
          <p:cNvSpPr/>
          <p:nvPr/>
        </p:nvSpPr>
        <p:spPr>
          <a:xfrm>
            <a:off x="0" y="1282148"/>
            <a:ext cx="9144000" cy="3429000"/>
          </a:xfrm>
          <a:prstGeom prst="rect">
            <a:avLst/>
          </a:prstGeom>
          <a:solidFill>
            <a:schemeClr val="accent5">
              <a:lumMod val="60000"/>
              <a:lumOff val="4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r>
              <a:rPr lang="en-US" sz="2400" b="1" dirty="0">
                <a:solidFill>
                  <a:schemeClr val="bg1"/>
                </a:solidFill>
              </a:rPr>
              <a:t>Nucleic acid labelling and RNA-DNA/protein interaction</a:t>
            </a:r>
          </a:p>
          <a:p>
            <a:pPr algn="ctr"/>
            <a:endParaRPr lang="en-US" sz="2400" b="1" dirty="0">
              <a:solidFill>
                <a:schemeClr val="bg1"/>
              </a:solidFill>
            </a:endParaRPr>
          </a:p>
          <a:p>
            <a:pPr algn="ctr"/>
            <a:r>
              <a:rPr lang="en-US" sz="2400" b="1" dirty="0">
                <a:solidFill>
                  <a:schemeClr val="bg1"/>
                </a:solidFill>
              </a:rPr>
              <a:t>REGE</a:t>
            </a:r>
          </a:p>
        </p:txBody>
      </p:sp>
    </p:spTree>
    <p:extLst>
      <p:ext uri="{BB962C8B-B14F-4D97-AF65-F5344CB8AC3E}">
        <p14:creationId xmlns:p14="http://schemas.microsoft.com/office/powerpoint/2010/main" val="27391462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3" descr="0212"/>
          <p:cNvPicPr>
            <a:picLocks noChangeAspect="1" noChangeArrowheads="1"/>
          </p:cNvPicPr>
          <p:nvPr/>
        </p:nvPicPr>
        <p:blipFill rotWithShape="1">
          <a:blip r:embed="rId3">
            <a:clrChange>
              <a:clrFrom>
                <a:srgbClr val="FFFFFF"/>
              </a:clrFrom>
              <a:clrTo>
                <a:srgbClr val="FFFFFF">
                  <a:alpha val="0"/>
                </a:srgbClr>
              </a:clrTo>
            </a:clrChange>
          </a:blip>
          <a:srcRect b="29138"/>
          <a:stretch/>
        </p:blipFill>
        <p:spPr bwMode="auto">
          <a:xfrm>
            <a:off x="2375953" y="875763"/>
            <a:ext cx="8554395" cy="5273145"/>
          </a:xfrm>
          <a:prstGeom prst="rect">
            <a:avLst/>
          </a:prstGeom>
          <a:noFill/>
          <a:ln w="9525">
            <a:noFill/>
            <a:miter lim="800000"/>
            <a:headEnd/>
            <a:tailEnd/>
          </a:ln>
        </p:spPr>
      </p:pic>
      <p:sp>
        <p:nvSpPr>
          <p:cNvPr id="160772" name="Text Box 4"/>
          <p:cNvSpPr txBox="1">
            <a:spLocks noChangeArrowheads="1"/>
          </p:cNvSpPr>
          <p:nvPr/>
        </p:nvSpPr>
        <p:spPr bwMode="auto">
          <a:xfrm>
            <a:off x="0" y="1594526"/>
            <a:ext cx="3760788" cy="1616075"/>
          </a:xfrm>
          <a:prstGeom prst="rect">
            <a:avLst/>
          </a:prstGeom>
          <a:noFill/>
          <a:ln w="9525">
            <a:noFill/>
            <a:miter lim="800000"/>
            <a:headEnd/>
            <a:tailEnd/>
          </a:ln>
          <a:effectLst/>
        </p:spPr>
        <p:txBody>
          <a:bodyPr>
            <a:prstTxWarp prst="textNoShape">
              <a:avLst/>
            </a:prstTxWarp>
            <a:spAutoFit/>
          </a:bodyPr>
          <a:lstStyle/>
          <a:p>
            <a:pPr algn="ctr">
              <a:buClr>
                <a:schemeClr val="tx1"/>
              </a:buClr>
              <a:defRPr/>
            </a:pPr>
            <a:r>
              <a:rPr lang="en-GB" sz="2000" i="1" u="sng" dirty="0">
                <a:effectLst>
                  <a:outerShdw blurRad="38100" dist="38100" dir="2700000" algn="tl">
                    <a:srgbClr val="DDDDDD"/>
                  </a:outerShdw>
                </a:effectLst>
                <a:latin typeface="Calibri" panose="020F0502020204030204" pitchFamily="34" charset="0"/>
                <a:cs typeface="Calibri" panose="020F0502020204030204" pitchFamily="34" charset="0"/>
              </a:rPr>
              <a:t>ethidium bromide (EtBr)</a:t>
            </a:r>
            <a:r>
              <a:rPr lang="en-GB" sz="2000" dirty="0">
                <a:effectLst>
                  <a:outerShdw blurRad="38100" dist="38100" dir="2700000" algn="tl">
                    <a:srgbClr val="DDDDDD"/>
                  </a:outerShdw>
                </a:effectLst>
                <a:latin typeface="Calibri" panose="020F0502020204030204" pitchFamily="34" charset="0"/>
                <a:cs typeface="Calibri" panose="020F0502020204030204" pitchFamily="34" charset="0"/>
              </a:rPr>
              <a:t>:</a:t>
            </a:r>
          </a:p>
          <a:p>
            <a:pPr algn="ctr">
              <a:buClr>
                <a:schemeClr val="tx1"/>
              </a:buClr>
              <a:defRPr/>
            </a:pPr>
            <a:endParaRPr lang="en-GB" sz="2000" dirty="0">
              <a:effectLst>
                <a:outerShdw blurRad="38100" dist="38100" dir="2700000" algn="tl">
                  <a:srgbClr val="DDDDDD"/>
                </a:outerShdw>
              </a:effectLst>
              <a:latin typeface="Calibri" panose="020F0502020204030204" pitchFamily="34" charset="0"/>
              <a:cs typeface="Calibri" panose="020F0502020204030204" pitchFamily="34" charset="0"/>
            </a:endParaRPr>
          </a:p>
          <a:p>
            <a:pPr algn="ctr">
              <a:buClr>
                <a:schemeClr val="tx1"/>
              </a:buClr>
              <a:defRPr/>
            </a:pPr>
            <a:r>
              <a:rPr lang="en-GB" sz="2000" dirty="0">
                <a:effectLst>
                  <a:outerShdw blurRad="38100" dist="38100" dir="2700000" algn="tl">
                    <a:srgbClr val="DDDDDD"/>
                  </a:outerShdw>
                </a:effectLst>
                <a:latin typeface="Calibri" panose="020F0502020204030204" pitchFamily="34" charset="0"/>
                <a:cs typeface="Calibri" panose="020F0502020204030204" pitchFamily="34" charset="0"/>
              </a:rPr>
              <a:t>fluorescent dye that</a:t>
            </a:r>
          </a:p>
          <a:p>
            <a:pPr algn="ctr">
              <a:buClr>
                <a:schemeClr val="tx1"/>
              </a:buClr>
              <a:defRPr/>
            </a:pPr>
            <a:r>
              <a:rPr lang="en-GB" sz="2000" dirty="0">
                <a:effectLst>
                  <a:outerShdw blurRad="38100" dist="38100" dir="2700000" algn="tl">
                    <a:srgbClr val="DDDDDD"/>
                  </a:outerShdw>
                </a:effectLst>
                <a:latin typeface="Calibri" panose="020F0502020204030204" pitchFamily="34" charset="0"/>
                <a:cs typeface="Calibri" panose="020F0502020204030204" pitchFamily="34" charset="0"/>
              </a:rPr>
              <a:t>absorbs UV light at 300 nm resulting yellow-orange</a:t>
            </a:r>
          </a:p>
        </p:txBody>
      </p:sp>
      <p:sp>
        <p:nvSpPr>
          <p:cNvPr id="160775" name="Text Box 7"/>
          <p:cNvSpPr txBox="1">
            <a:spLocks noChangeArrowheads="1"/>
          </p:cNvSpPr>
          <p:nvPr/>
        </p:nvSpPr>
        <p:spPr bwMode="auto">
          <a:xfrm>
            <a:off x="15875" y="3572551"/>
            <a:ext cx="3760788" cy="1631216"/>
          </a:xfrm>
          <a:prstGeom prst="rect">
            <a:avLst/>
          </a:prstGeom>
          <a:noFill/>
          <a:ln w="9525">
            <a:noFill/>
            <a:miter lim="800000"/>
            <a:headEnd/>
            <a:tailEnd/>
          </a:ln>
          <a:effectLst/>
        </p:spPr>
        <p:txBody>
          <a:bodyPr>
            <a:prstTxWarp prst="textNoShape">
              <a:avLst/>
            </a:prstTxWarp>
            <a:spAutoFit/>
          </a:bodyPr>
          <a:lstStyle/>
          <a:p>
            <a:pPr algn="ctr">
              <a:buClr>
                <a:schemeClr val="tx1"/>
              </a:buClr>
              <a:defRPr/>
            </a:pPr>
            <a:r>
              <a:rPr lang="en-GB" sz="2000" dirty="0">
                <a:effectLst>
                  <a:outerShdw blurRad="38100" dist="38100" dir="2700000" algn="tl">
                    <a:srgbClr val="DDDDDD"/>
                  </a:outerShdw>
                </a:effectLst>
                <a:latin typeface="Calibri" panose="020F0502020204030204" pitchFamily="34" charset="0"/>
                <a:cs typeface="Calibri" panose="020F0502020204030204" pitchFamily="34" charset="0"/>
              </a:rPr>
              <a:t>Useful both for visualise and quantify the sample: the intensity of the fluorescence is, in fact, proportional to the amount of the sample.</a:t>
            </a:r>
          </a:p>
        </p:txBody>
      </p:sp>
      <p:sp>
        <p:nvSpPr>
          <p:cNvPr id="5" name="Rectangle 4">
            <a:extLst>
              <a:ext uri="{FF2B5EF4-FFF2-40B4-BE49-F238E27FC236}">
                <a16:creationId xmlns:a16="http://schemas.microsoft.com/office/drawing/2014/main" id="{E7DBCE26-8F45-5C4E-AF83-33226AA0F03C}"/>
              </a:ext>
            </a:extLst>
          </p:cNvPr>
          <p:cNvSpPr/>
          <p:nvPr/>
        </p:nvSpPr>
        <p:spPr>
          <a:xfrm>
            <a:off x="0" y="0"/>
            <a:ext cx="9144000" cy="875763"/>
          </a:xfrm>
          <a:prstGeom prst="rect">
            <a:avLst/>
          </a:prstGeom>
          <a:solidFill>
            <a:schemeClr val="accent5">
              <a:lumMod val="60000"/>
              <a:lumOff val="4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en-IT"/>
          </a:p>
        </p:txBody>
      </p:sp>
      <p:sp>
        <p:nvSpPr>
          <p:cNvPr id="6" name="TextBox 5">
            <a:extLst>
              <a:ext uri="{FF2B5EF4-FFF2-40B4-BE49-F238E27FC236}">
                <a16:creationId xmlns:a16="http://schemas.microsoft.com/office/drawing/2014/main" id="{EA9F9422-D55F-1947-8D7C-91F30E1308A4}"/>
              </a:ext>
            </a:extLst>
          </p:cNvPr>
          <p:cNvSpPr txBox="1"/>
          <p:nvPr/>
        </p:nvSpPr>
        <p:spPr>
          <a:xfrm>
            <a:off x="0" y="206062"/>
            <a:ext cx="9143999" cy="553998"/>
          </a:xfrm>
          <a:prstGeom prst="rect">
            <a:avLst/>
          </a:prstGeom>
          <a:noFill/>
        </p:spPr>
        <p:txBody>
          <a:bodyPr wrap="square" rtlCol="0">
            <a:spAutoFit/>
          </a:bodyPr>
          <a:lstStyle/>
          <a:p>
            <a:pPr algn="ctr"/>
            <a:r>
              <a:rPr lang="en-IT" sz="3000" b="1" dirty="0">
                <a:solidFill>
                  <a:schemeClr val="bg1"/>
                </a:solidFill>
              </a:rPr>
              <a:t>How to see your Nucleic Acids</a:t>
            </a:r>
          </a:p>
        </p:txBody>
      </p:sp>
    </p:spTree>
    <p:extLst>
      <p:ext uri="{BB962C8B-B14F-4D97-AF65-F5344CB8AC3E}">
        <p14:creationId xmlns:p14="http://schemas.microsoft.com/office/powerpoint/2010/main" val="18909054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703" name="Text Box 7"/>
          <p:cNvSpPr txBox="1">
            <a:spLocks noChangeArrowheads="1"/>
          </p:cNvSpPr>
          <p:nvPr/>
        </p:nvSpPr>
        <p:spPr bwMode="auto">
          <a:xfrm>
            <a:off x="0" y="104982"/>
            <a:ext cx="5613400" cy="511175"/>
          </a:xfrm>
          <a:prstGeom prst="rect">
            <a:avLst/>
          </a:prstGeom>
          <a:noFill/>
          <a:ln w="9525">
            <a:noFill/>
            <a:miter lim="800000"/>
            <a:headEnd/>
            <a:tailEnd/>
          </a:ln>
          <a:effectLst/>
        </p:spPr>
        <p:txBody>
          <a:bodyPr>
            <a:prstTxWarp prst="textNoShape">
              <a:avLst/>
            </a:prstTxWarp>
            <a:spAutoFit/>
          </a:bodyPr>
          <a:lstStyle/>
          <a:p>
            <a:pPr>
              <a:lnSpc>
                <a:spcPts val="3300"/>
              </a:lnSpc>
              <a:defRPr/>
            </a:pPr>
            <a:r>
              <a:rPr lang="it-IT" sz="2400" b="1" dirty="0">
                <a:effectLst>
                  <a:outerShdw blurRad="38100" dist="38100" dir="2700000" algn="tl">
                    <a:srgbClr val="DDDDDD"/>
                  </a:outerShdw>
                </a:effectLst>
                <a:latin typeface="Comic Sans MS"/>
                <a:cs typeface="Comic Sans MS"/>
              </a:rPr>
              <a:t>How to </a:t>
            </a:r>
            <a:r>
              <a:rPr lang="it-IT" sz="2400" b="1" dirty="0" err="1">
                <a:effectLst>
                  <a:outerShdw blurRad="38100" dist="38100" dir="2700000" algn="tl">
                    <a:srgbClr val="DDDDDD"/>
                  </a:outerShdw>
                </a:effectLst>
                <a:latin typeface="Comic Sans MS"/>
                <a:cs typeface="Comic Sans MS"/>
              </a:rPr>
              <a:t>prepare</a:t>
            </a:r>
            <a:r>
              <a:rPr lang="it-IT" sz="2400" b="1" dirty="0">
                <a:effectLst>
                  <a:outerShdw blurRad="38100" dist="38100" dir="2700000" algn="tl">
                    <a:srgbClr val="DDDDDD"/>
                  </a:outerShdw>
                </a:effectLst>
                <a:latin typeface="Comic Sans MS"/>
                <a:cs typeface="Comic Sans MS"/>
              </a:rPr>
              <a:t> </a:t>
            </a:r>
            <a:r>
              <a:rPr lang="it-IT" sz="2400" b="1" dirty="0" err="1">
                <a:effectLst>
                  <a:outerShdw blurRad="38100" dist="38100" dir="2700000" algn="tl">
                    <a:srgbClr val="DDDDDD"/>
                  </a:outerShdw>
                </a:effectLst>
                <a:latin typeface="Comic Sans MS"/>
                <a:cs typeface="Comic Sans MS"/>
              </a:rPr>
              <a:t>agarose</a:t>
            </a:r>
            <a:r>
              <a:rPr lang="it-IT" sz="2400" b="1" dirty="0">
                <a:effectLst>
                  <a:outerShdw blurRad="38100" dist="38100" dir="2700000" algn="tl">
                    <a:srgbClr val="DDDDDD"/>
                  </a:outerShdw>
                </a:effectLst>
                <a:latin typeface="Comic Sans MS"/>
                <a:cs typeface="Comic Sans MS"/>
              </a:rPr>
              <a:t> gel:</a:t>
            </a:r>
          </a:p>
        </p:txBody>
      </p:sp>
      <p:pic>
        <p:nvPicPr>
          <p:cNvPr id="9" name="Picture 2"/>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450322" y="659650"/>
            <a:ext cx="7881346" cy="5733020"/>
          </a:xfrm>
          <a:prstGeom prst="rect">
            <a:avLst/>
          </a:prstGeom>
          <a:ln>
            <a:solidFill>
              <a:schemeClr val="tx1"/>
            </a:solidFill>
          </a:ln>
        </p:spPr>
      </p:pic>
      <p:sp>
        <p:nvSpPr>
          <p:cNvPr id="6" name="Text Box 7"/>
          <p:cNvSpPr txBox="1">
            <a:spLocks noChangeArrowheads="1"/>
          </p:cNvSpPr>
          <p:nvPr/>
        </p:nvSpPr>
        <p:spPr bwMode="auto">
          <a:xfrm>
            <a:off x="424922" y="3677180"/>
            <a:ext cx="2250546" cy="969069"/>
          </a:xfrm>
          <a:prstGeom prst="rect">
            <a:avLst/>
          </a:prstGeom>
          <a:noFill/>
          <a:ln w="9525">
            <a:noFill/>
            <a:miter lim="800000"/>
            <a:headEnd/>
            <a:tailEnd/>
          </a:ln>
          <a:effectLst/>
        </p:spPr>
        <p:txBody>
          <a:bodyPr wrap="square">
            <a:prstTxWarp prst="textNoShape">
              <a:avLst/>
            </a:prstTxWarp>
            <a:spAutoFit/>
          </a:bodyPr>
          <a:lstStyle/>
          <a:p>
            <a:pPr algn="just">
              <a:lnSpc>
                <a:spcPts val="2300"/>
              </a:lnSpc>
              <a:defRPr/>
            </a:pPr>
            <a:r>
              <a:rPr lang="en-GB" sz="1600" dirty="0">
                <a:effectLst>
                  <a:outerShdw blurRad="38100" dist="38100" dir="2700000" algn="tl">
                    <a:srgbClr val="DDDDDD"/>
                  </a:outerShdw>
                </a:effectLst>
                <a:latin typeface="Comic Sans MS"/>
                <a:cs typeface="Comic Sans MS"/>
              </a:rPr>
              <a:t>dissolve the </a:t>
            </a:r>
            <a:r>
              <a:rPr lang="en-GB" sz="1600" dirty="0" err="1">
                <a:effectLst>
                  <a:outerShdw blurRad="38100" dist="38100" dir="2700000" algn="tl">
                    <a:srgbClr val="DDDDDD"/>
                  </a:outerShdw>
                </a:effectLst>
                <a:latin typeface="Comic Sans MS"/>
                <a:cs typeface="Comic Sans MS"/>
              </a:rPr>
              <a:t>agarose</a:t>
            </a:r>
            <a:r>
              <a:rPr lang="en-GB" sz="1600" dirty="0">
                <a:effectLst>
                  <a:outerShdw blurRad="38100" dist="38100" dir="2700000" algn="tl">
                    <a:srgbClr val="DDDDDD"/>
                  </a:outerShdw>
                </a:effectLst>
                <a:latin typeface="Comic Sans MS"/>
                <a:cs typeface="Comic Sans MS"/>
              </a:rPr>
              <a:t> powder in a buffer solution at 100°C</a:t>
            </a:r>
          </a:p>
        </p:txBody>
      </p:sp>
      <p:sp>
        <p:nvSpPr>
          <p:cNvPr id="7" name="Text Box 7"/>
          <p:cNvSpPr txBox="1">
            <a:spLocks noChangeArrowheads="1"/>
          </p:cNvSpPr>
          <p:nvPr/>
        </p:nvSpPr>
        <p:spPr bwMode="auto">
          <a:xfrm>
            <a:off x="2194984" y="1831387"/>
            <a:ext cx="2758016" cy="384293"/>
          </a:xfrm>
          <a:prstGeom prst="rect">
            <a:avLst/>
          </a:prstGeom>
          <a:noFill/>
          <a:ln w="9525">
            <a:noFill/>
            <a:miter lim="800000"/>
            <a:headEnd/>
            <a:tailEnd/>
          </a:ln>
          <a:effectLst/>
        </p:spPr>
        <p:txBody>
          <a:bodyPr wrap="square">
            <a:prstTxWarp prst="textNoShape">
              <a:avLst/>
            </a:prstTxWarp>
            <a:spAutoFit/>
          </a:bodyPr>
          <a:lstStyle/>
          <a:p>
            <a:pPr>
              <a:lnSpc>
                <a:spcPts val="2300"/>
              </a:lnSpc>
              <a:defRPr/>
            </a:pPr>
            <a:r>
              <a:rPr lang="it-IT" b="1" dirty="0" err="1">
                <a:solidFill>
                  <a:srgbClr val="FF0000"/>
                </a:solidFill>
                <a:effectLst>
                  <a:outerShdw blurRad="38100" dist="38100" dir="2700000" algn="tl">
                    <a:srgbClr val="DDDDDD"/>
                  </a:outerShdw>
                </a:effectLst>
                <a:latin typeface="Comic Sans MS"/>
                <a:cs typeface="Comic Sans MS"/>
              </a:rPr>
              <a:t>add</a:t>
            </a:r>
            <a:r>
              <a:rPr lang="it-IT" b="1" dirty="0">
                <a:solidFill>
                  <a:srgbClr val="FF0000"/>
                </a:solidFill>
                <a:effectLst>
                  <a:outerShdw blurRad="38100" dist="38100" dir="2700000" algn="tl">
                    <a:srgbClr val="DDDDDD"/>
                  </a:outerShdw>
                </a:effectLst>
                <a:latin typeface="Comic Sans MS"/>
                <a:cs typeface="Comic Sans MS"/>
              </a:rPr>
              <a:t> </a:t>
            </a:r>
            <a:r>
              <a:rPr lang="it-IT" b="1" dirty="0" err="1">
                <a:solidFill>
                  <a:srgbClr val="FF0000"/>
                </a:solidFill>
                <a:effectLst>
                  <a:outerShdw blurRad="38100" dist="38100" dir="2700000" algn="tl">
                    <a:srgbClr val="DDDDDD"/>
                  </a:outerShdw>
                </a:effectLst>
                <a:latin typeface="Comic Sans MS"/>
                <a:cs typeface="Comic Sans MS"/>
              </a:rPr>
              <a:t>ethidium</a:t>
            </a:r>
            <a:r>
              <a:rPr lang="it-IT" b="1" dirty="0">
                <a:solidFill>
                  <a:srgbClr val="FF0000"/>
                </a:solidFill>
                <a:effectLst>
                  <a:outerShdw blurRad="38100" dist="38100" dir="2700000" algn="tl">
                    <a:srgbClr val="DDDDDD"/>
                  </a:outerShdw>
                </a:effectLst>
                <a:latin typeface="Comic Sans MS"/>
                <a:cs typeface="Comic Sans MS"/>
              </a:rPr>
              <a:t> </a:t>
            </a:r>
            <a:r>
              <a:rPr lang="it-IT" b="1" dirty="0" err="1">
                <a:solidFill>
                  <a:srgbClr val="FF0000"/>
                </a:solidFill>
                <a:effectLst>
                  <a:outerShdw blurRad="38100" dist="38100" dir="2700000" algn="tl">
                    <a:srgbClr val="DDDDDD"/>
                  </a:outerShdw>
                </a:effectLst>
                <a:latin typeface="Comic Sans MS"/>
                <a:cs typeface="Comic Sans MS"/>
              </a:rPr>
              <a:t>bromide</a:t>
            </a:r>
            <a:r>
              <a:rPr lang="it-IT" b="1" dirty="0">
                <a:solidFill>
                  <a:srgbClr val="FF0000"/>
                </a:solidFill>
                <a:effectLst>
                  <a:outerShdw blurRad="38100" dist="38100" dir="2700000" algn="tl">
                    <a:srgbClr val="DDDDDD"/>
                  </a:outerShdw>
                </a:effectLst>
                <a:latin typeface="Comic Sans MS"/>
                <a:cs typeface="Comic Sans MS"/>
              </a:rPr>
              <a:t>  </a:t>
            </a:r>
          </a:p>
        </p:txBody>
      </p:sp>
      <p:sp>
        <p:nvSpPr>
          <p:cNvPr id="2" name="Rectangle 1">
            <a:extLst>
              <a:ext uri="{FF2B5EF4-FFF2-40B4-BE49-F238E27FC236}">
                <a16:creationId xmlns:a16="http://schemas.microsoft.com/office/drawing/2014/main" id="{4271029F-D3B7-AE43-8BB3-4E976FA8B061}"/>
              </a:ext>
            </a:extLst>
          </p:cNvPr>
          <p:cNvSpPr/>
          <p:nvPr/>
        </p:nvSpPr>
        <p:spPr>
          <a:xfrm>
            <a:off x="37548" y="6436163"/>
            <a:ext cx="5995504" cy="369332"/>
          </a:xfrm>
          <a:prstGeom prst="rect">
            <a:avLst/>
          </a:prstGeom>
        </p:spPr>
        <p:txBody>
          <a:bodyPr wrap="square">
            <a:spAutoFit/>
          </a:bodyPr>
          <a:lstStyle/>
          <a:p>
            <a:r>
              <a:rPr lang="en-IT" dirty="0"/>
              <a:t>https://www.youtube.com/watch?v=wXiiTW3pflM</a:t>
            </a:r>
          </a:p>
        </p:txBody>
      </p:sp>
    </p:spTree>
    <p:extLst>
      <p:ext uri="{BB962C8B-B14F-4D97-AF65-F5344CB8AC3E}">
        <p14:creationId xmlns:p14="http://schemas.microsoft.com/office/powerpoint/2010/main" val="11304182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ChangeArrowheads="1"/>
          </p:cNvSpPr>
          <p:nvPr/>
        </p:nvSpPr>
        <p:spPr bwMode="auto">
          <a:xfrm>
            <a:off x="6464300" y="2921000"/>
            <a:ext cx="63500" cy="431800"/>
          </a:xfrm>
          <a:prstGeom prst="rect">
            <a:avLst/>
          </a:prstGeom>
          <a:solidFill>
            <a:srgbClr val="FF0000"/>
          </a:solidFill>
          <a:ln w="9525">
            <a:solidFill>
              <a:schemeClr val="tx1"/>
            </a:solidFill>
            <a:miter lim="800000"/>
            <a:headEnd/>
            <a:tailEnd/>
          </a:ln>
        </p:spPr>
        <p:txBody>
          <a:bodyPr wrap="none" anchor="ctr">
            <a:prstTxWarp prst="textNoShape">
              <a:avLst/>
            </a:prstTxWarp>
          </a:bodyPr>
          <a:lstStyle/>
          <a:p>
            <a:endParaRPr lang="it-IT">
              <a:latin typeface="Calibri" charset="0"/>
            </a:endParaRPr>
          </a:p>
        </p:txBody>
      </p:sp>
      <p:sp>
        <p:nvSpPr>
          <p:cNvPr id="68611" name="AutoShape 4"/>
          <p:cNvSpPr>
            <a:spLocks noChangeArrowheads="1"/>
          </p:cNvSpPr>
          <p:nvPr/>
        </p:nvSpPr>
        <p:spPr bwMode="auto">
          <a:xfrm>
            <a:off x="1295400" y="3365500"/>
            <a:ext cx="1689100" cy="1676400"/>
          </a:xfrm>
          <a:prstGeom prst="cube">
            <a:avLst>
              <a:gd name="adj" fmla="val 77699"/>
            </a:avLst>
          </a:prstGeom>
          <a:solidFill>
            <a:schemeClr val="bg2"/>
          </a:solidFill>
          <a:ln w="9525">
            <a:solidFill>
              <a:schemeClr val="tx1"/>
            </a:solidFill>
            <a:miter lim="800000"/>
            <a:headEnd/>
            <a:tailEnd/>
          </a:ln>
        </p:spPr>
        <p:txBody>
          <a:bodyPr wrap="none" anchor="ctr">
            <a:prstTxWarp prst="textNoShape">
              <a:avLst/>
            </a:prstTxWarp>
          </a:bodyPr>
          <a:lstStyle/>
          <a:p>
            <a:endParaRPr lang="it-IT">
              <a:latin typeface="Calibri" charset="0"/>
            </a:endParaRPr>
          </a:p>
        </p:txBody>
      </p:sp>
      <p:sp>
        <p:nvSpPr>
          <p:cNvPr id="68612" name="AutoShape 5"/>
          <p:cNvSpPr>
            <a:spLocks noChangeArrowheads="1"/>
          </p:cNvSpPr>
          <p:nvPr/>
        </p:nvSpPr>
        <p:spPr bwMode="auto">
          <a:xfrm>
            <a:off x="4838700" y="3365500"/>
            <a:ext cx="1689100" cy="1676400"/>
          </a:xfrm>
          <a:prstGeom prst="cube">
            <a:avLst>
              <a:gd name="adj" fmla="val 77699"/>
            </a:avLst>
          </a:prstGeom>
          <a:solidFill>
            <a:schemeClr val="bg2"/>
          </a:solidFill>
          <a:ln w="9525">
            <a:solidFill>
              <a:schemeClr val="tx1"/>
            </a:solidFill>
            <a:miter lim="800000"/>
            <a:headEnd/>
            <a:tailEnd/>
          </a:ln>
        </p:spPr>
        <p:txBody>
          <a:bodyPr wrap="none" anchor="ctr">
            <a:prstTxWarp prst="textNoShape">
              <a:avLst/>
            </a:prstTxWarp>
          </a:bodyPr>
          <a:lstStyle/>
          <a:p>
            <a:endParaRPr lang="it-IT">
              <a:latin typeface="Calibri" charset="0"/>
            </a:endParaRPr>
          </a:p>
        </p:txBody>
      </p:sp>
      <p:sp>
        <p:nvSpPr>
          <p:cNvPr id="68613" name="AutoShape 6"/>
          <p:cNvSpPr>
            <a:spLocks noChangeArrowheads="1"/>
          </p:cNvSpPr>
          <p:nvPr/>
        </p:nvSpPr>
        <p:spPr bwMode="auto">
          <a:xfrm>
            <a:off x="1282700" y="3352800"/>
            <a:ext cx="5257800" cy="1306513"/>
          </a:xfrm>
          <a:prstGeom prst="parallelogram">
            <a:avLst>
              <a:gd name="adj" fmla="val 101465"/>
            </a:avLst>
          </a:prstGeom>
          <a:solidFill>
            <a:schemeClr val="bg2"/>
          </a:solidFill>
          <a:ln w="9525">
            <a:solidFill>
              <a:schemeClr val="tx1"/>
            </a:solidFill>
            <a:miter lim="800000"/>
            <a:headEnd/>
            <a:tailEnd/>
          </a:ln>
        </p:spPr>
        <p:txBody>
          <a:bodyPr wrap="none" anchor="ctr">
            <a:prstTxWarp prst="textNoShape">
              <a:avLst/>
            </a:prstTxWarp>
          </a:bodyPr>
          <a:lstStyle/>
          <a:p>
            <a:endParaRPr lang="it-IT">
              <a:latin typeface="Calibri" charset="0"/>
            </a:endParaRPr>
          </a:p>
        </p:txBody>
      </p:sp>
      <p:sp>
        <p:nvSpPr>
          <p:cNvPr id="68614" name="AutoShape 7"/>
          <p:cNvSpPr>
            <a:spLocks noChangeArrowheads="1"/>
          </p:cNvSpPr>
          <p:nvPr/>
        </p:nvSpPr>
        <p:spPr bwMode="auto">
          <a:xfrm>
            <a:off x="1752600" y="3276600"/>
            <a:ext cx="4241800" cy="1257300"/>
          </a:xfrm>
          <a:prstGeom prst="cube">
            <a:avLst>
              <a:gd name="adj" fmla="val 87333"/>
            </a:avLst>
          </a:prstGeom>
          <a:solidFill>
            <a:schemeClr val="accent1"/>
          </a:solidFill>
          <a:ln w="9525">
            <a:solidFill>
              <a:schemeClr val="tx1"/>
            </a:solidFill>
            <a:miter lim="800000"/>
            <a:headEnd/>
            <a:tailEnd/>
          </a:ln>
        </p:spPr>
        <p:txBody>
          <a:bodyPr wrap="none" anchor="ctr">
            <a:prstTxWarp prst="textNoShape">
              <a:avLst/>
            </a:prstTxWarp>
          </a:bodyPr>
          <a:lstStyle/>
          <a:p>
            <a:endParaRPr lang="it-IT">
              <a:latin typeface="Calibri" charset="0"/>
            </a:endParaRPr>
          </a:p>
        </p:txBody>
      </p:sp>
      <p:grpSp>
        <p:nvGrpSpPr>
          <p:cNvPr id="2" name="Group 8"/>
          <p:cNvGrpSpPr>
            <a:grpSpLocks/>
          </p:cNvGrpSpPr>
          <p:nvPr/>
        </p:nvGrpSpPr>
        <p:grpSpPr bwMode="auto">
          <a:xfrm>
            <a:off x="2108200" y="4051300"/>
            <a:ext cx="254000" cy="219075"/>
            <a:chOff x="1672" y="2454"/>
            <a:chExt cx="160" cy="138"/>
          </a:xfrm>
        </p:grpSpPr>
        <p:sp>
          <p:nvSpPr>
            <p:cNvPr id="68663" name="AutoShape 9"/>
            <p:cNvSpPr>
              <a:spLocks noChangeArrowheads="1"/>
            </p:cNvSpPr>
            <p:nvPr/>
          </p:nvSpPr>
          <p:spPr bwMode="auto">
            <a:xfrm>
              <a:off x="1672" y="2456"/>
              <a:ext cx="160" cy="136"/>
            </a:xfrm>
            <a:prstGeom prst="cube">
              <a:avLst>
                <a:gd name="adj" fmla="val 59722"/>
              </a:avLst>
            </a:prstGeom>
            <a:solidFill>
              <a:schemeClr val="accent1"/>
            </a:solidFill>
            <a:ln w="9525">
              <a:solidFill>
                <a:schemeClr val="tx1"/>
              </a:solidFill>
              <a:miter lim="800000"/>
              <a:headEnd/>
              <a:tailEnd/>
            </a:ln>
          </p:spPr>
          <p:txBody>
            <a:bodyPr wrap="none" anchor="ctr">
              <a:prstTxWarp prst="textNoShape">
                <a:avLst/>
              </a:prstTxWarp>
            </a:bodyPr>
            <a:lstStyle/>
            <a:p>
              <a:endParaRPr lang="it-IT">
                <a:latin typeface="Calibri" charset="0"/>
              </a:endParaRPr>
            </a:p>
          </p:txBody>
        </p:sp>
        <p:sp>
          <p:nvSpPr>
            <p:cNvPr id="68664" name="Line 10"/>
            <p:cNvSpPr>
              <a:spLocks noChangeShapeType="1"/>
            </p:cNvSpPr>
            <p:nvPr/>
          </p:nvSpPr>
          <p:spPr bwMode="auto">
            <a:xfrm>
              <a:off x="1756" y="2454"/>
              <a:ext cx="0" cy="56"/>
            </a:xfrm>
            <a:prstGeom prst="line">
              <a:avLst/>
            </a:prstGeom>
            <a:noFill/>
            <a:ln w="9525">
              <a:solidFill>
                <a:schemeClr val="tx1"/>
              </a:solidFill>
              <a:round/>
              <a:headEnd/>
              <a:tailEnd/>
            </a:ln>
          </p:spPr>
          <p:txBody>
            <a:bodyPr>
              <a:prstTxWarp prst="textNoShape">
                <a:avLst/>
              </a:prstTxWarp>
            </a:bodyPr>
            <a:lstStyle/>
            <a:p>
              <a:endParaRPr lang="it-IT"/>
            </a:p>
          </p:txBody>
        </p:sp>
        <p:sp>
          <p:nvSpPr>
            <p:cNvPr id="68665" name="Line 11"/>
            <p:cNvSpPr>
              <a:spLocks noChangeShapeType="1"/>
            </p:cNvSpPr>
            <p:nvPr/>
          </p:nvSpPr>
          <p:spPr bwMode="auto">
            <a:xfrm flipV="1">
              <a:off x="1672" y="2508"/>
              <a:ext cx="84" cy="84"/>
            </a:xfrm>
            <a:prstGeom prst="line">
              <a:avLst/>
            </a:prstGeom>
            <a:noFill/>
            <a:ln w="9525">
              <a:solidFill>
                <a:schemeClr val="tx1"/>
              </a:solidFill>
              <a:round/>
              <a:headEnd/>
              <a:tailEnd/>
            </a:ln>
          </p:spPr>
          <p:txBody>
            <a:bodyPr>
              <a:prstTxWarp prst="textNoShape">
                <a:avLst/>
              </a:prstTxWarp>
            </a:bodyPr>
            <a:lstStyle/>
            <a:p>
              <a:endParaRPr lang="it-IT"/>
            </a:p>
          </p:txBody>
        </p:sp>
        <p:sp>
          <p:nvSpPr>
            <p:cNvPr id="68666" name="Line 12"/>
            <p:cNvSpPr>
              <a:spLocks noChangeShapeType="1"/>
            </p:cNvSpPr>
            <p:nvPr/>
          </p:nvSpPr>
          <p:spPr bwMode="auto">
            <a:xfrm>
              <a:off x="1756" y="2506"/>
              <a:ext cx="74" cy="0"/>
            </a:xfrm>
            <a:prstGeom prst="line">
              <a:avLst/>
            </a:prstGeom>
            <a:noFill/>
            <a:ln w="9525">
              <a:solidFill>
                <a:schemeClr val="tx1"/>
              </a:solidFill>
              <a:round/>
              <a:headEnd/>
              <a:tailEnd/>
            </a:ln>
          </p:spPr>
          <p:txBody>
            <a:bodyPr>
              <a:prstTxWarp prst="textNoShape">
                <a:avLst/>
              </a:prstTxWarp>
            </a:bodyPr>
            <a:lstStyle/>
            <a:p>
              <a:endParaRPr lang="it-IT"/>
            </a:p>
          </p:txBody>
        </p:sp>
      </p:grpSp>
      <p:grpSp>
        <p:nvGrpSpPr>
          <p:cNvPr id="3" name="Group 13"/>
          <p:cNvGrpSpPr>
            <a:grpSpLocks/>
          </p:cNvGrpSpPr>
          <p:nvPr/>
        </p:nvGrpSpPr>
        <p:grpSpPr bwMode="auto">
          <a:xfrm>
            <a:off x="2352675" y="3810000"/>
            <a:ext cx="254000" cy="219075"/>
            <a:chOff x="1672" y="2454"/>
            <a:chExt cx="160" cy="138"/>
          </a:xfrm>
        </p:grpSpPr>
        <p:sp>
          <p:nvSpPr>
            <p:cNvPr id="68659" name="AutoShape 14"/>
            <p:cNvSpPr>
              <a:spLocks noChangeArrowheads="1"/>
            </p:cNvSpPr>
            <p:nvPr/>
          </p:nvSpPr>
          <p:spPr bwMode="auto">
            <a:xfrm>
              <a:off x="1672" y="2456"/>
              <a:ext cx="160" cy="136"/>
            </a:xfrm>
            <a:prstGeom prst="cube">
              <a:avLst>
                <a:gd name="adj" fmla="val 59722"/>
              </a:avLst>
            </a:prstGeom>
            <a:solidFill>
              <a:schemeClr val="accent1"/>
            </a:solidFill>
            <a:ln w="9525">
              <a:solidFill>
                <a:schemeClr val="tx1"/>
              </a:solidFill>
              <a:miter lim="800000"/>
              <a:headEnd/>
              <a:tailEnd/>
            </a:ln>
          </p:spPr>
          <p:txBody>
            <a:bodyPr wrap="none" anchor="ctr">
              <a:prstTxWarp prst="textNoShape">
                <a:avLst/>
              </a:prstTxWarp>
            </a:bodyPr>
            <a:lstStyle/>
            <a:p>
              <a:endParaRPr lang="it-IT">
                <a:latin typeface="Calibri" charset="0"/>
              </a:endParaRPr>
            </a:p>
          </p:txBody>
        </p:sp>
        <p:sp>
          <p:nvSpPr>
            <p:cNvPr id="68660" name="Line 15"/>
            <p:cNvSpPr>
              <a:spLocks noChangeShapeType="1"/>
            </p:cNvSpPr>
            <p:nvPr/>
          </p:nvSpPr>
          <p:spPr bwMode="auto">
            <a:xfrm>
              <a:off x="1756" y="2454"/>
              <a:ext cx="0" cy="56"/>
            </a:xfrm>
            <a:prstGeom prst="line">
              <a:avLst/>
            </a:prstGeom>
            <a:noFill/>
            <a:ln w="9525">
              <a:solidFill>
                <a:schemeClr val="tx1"/>
              </a:solidFill>
              <a:round/>
              <a:headEnd/>
              <a:tailEnd/>
            </a:ln>
          </p:spPr>
          <p:txBody>
            <a:bodyPr>
              <a:prstTxWarp prst="textNoShape">
                <a:avLst/>
              </a:prstTxWarp>
            </a:bodyPr>
            <a:lstStyle/>
            <a:p>
              <a:endParaRPr lang="it-IT"/>
            </a:p>
          </p:txBody>
        </p:sp>
        <p:sp>
          <p:nvSpPr>
            <p:cNvPr id="68661" name="Line 16"/>
            <p:cNvSpPr>
              <a:spLocks noChangeShapeType="1"/>
            </p:cNvSpPr>
            <p:nvPr/>
          </p:nvSpPr>
          <p:spPr bwMode="auto">
            <a:xfrm flipV="1">
              <a:off x="1672" y="2508"/>
              <a:ext cx="84" cy="84"/>
            </a:xfrm>
            <a:prstGeom prst="line">
              <a:avLst/>
            </a:prstGeom>
            <a:noFill/>
            <a:ln w="9525">
              <a:solidFill>
                <a:schemeClr val="tx1"/>
              </a:solidFill>
              <a:round/>
              <a:headEnd/>
              <a:tailEnd/>
            </a:ln>
          </p:spPr>
          <p:txBody>
            <a:bodyPr>
              <a:prstTxWarp prst="textNoShape">
                <a:avLst/>
              </a:prstTxWarp>
            </a:bodyPr>
            <a:lstStyle/>
            <a:p>
              <a:endParaRPr lang="it-IT"/>
            </a:p>
          </p:txBody>
        </p:sp>
        <p:sp>
          <p:nvSpPr>
            <p:cNvPr id="68662" name="Line 17"/>
            <p:cNvSpPr>
              <a:spLocks noChangeShapeType="1"/>
            </p:cNvSpPr>
            <p:nvPr/>
          </p:nvSpPr>
          <p:spPr bwMode="auto">
            <a:xfrm>
              <a:off x="1756" y="2506"/>
              <a:ext cx="74" cy="0"/>
            </a:xfrm>
            <a:prstGeom prst="line">
              <a:avLst/>
            </a:prstGeom>
            <a:noFill/>
            <a:ln w="9525">
              <a:solidFill>
                <a:schemeClr val="tx1"/>
              </a:solidFill>
              <a:round/>
              <a:headEnd/>
              <a:tailEnd/>
            </a:ln>
          </p:spPr>
          <p:txBody>
            <a:bodyPr>
              <a:prstTxWarp prst="textNoShape">
                <a:avLst/>
              </a:prstTxWarp>
            </a:bodyPr>
            <a:lstStyle/>
            <a:p>
              <a:endParaRPr lang="it-IT"/>
            </a:p>
          </p:txBody>
        </p:sp>
      </p:grpSp>
      <p:grpSp>
        <p:nvGrpSpPr>
          <p:cNvPr id="4" name="Group 18"/>
          <p:cNvGrpSpPr>
            <a:grpSpLocks/>
          </p:cNvGrpSpPr>
          <p:nvPr/>
        </p:nvGrpSpPr>
        <p:grpSpPr bwMode="auto">
          <a:xfrm>
            <a:off x="2603500" y="3568700"/>
            <a:ext cx="254000" cy="219075"/>
            <a:chOff x="1672" y="2454"/>
            <a:chExt cx="160" cy="138"/>
          </a:xfrm>
        </p:grpSpPr>
        <p:sp>
          <p:nvSpPr>
            <p:cNvPr id="68655" name="AutoShape 19"/>
            <p:cNvSpPr>
              <a:spLocks noChangeArrowheads="1"/>
            </p:cNvSpPr>
            <p:nvPr/>
          </p:nvSpPr>
          <p:spPr bwMode="auto">
            <a:xfrm>
              <a:off x="1672" y="2456"/>
              <a:ext cx="160" cy="136"/>
            </a:xfrm>
            <a:prstGeom prst="cube">
              <a:avLst>
                <a:gd name="adj" fmla="val 59722"/>
              </a:avLst>
            </a:prstGeom>
            <a:solidFill>
              <a:schemeClr val="accent1"/>
            </a:solidFill>
            <a:ln w="9525">
              <a:solidFill>
                <a:schemeClr val="tx1"/>
              </a:solidFill>
              <a:miter lim="800000"/>
              <a:headEnd/>
              <a:tailEnd/>
            </a:ln>
          </p:spPr>
          <p:txBody>
            <a:bodyPr wrap="none" anchor="ctr">
              <a:prstTxWarp prst="textNoShape">
                <a:avLst/>
              </a:prstTxWarp>
            </a:bodyPr>
            <a:lstStyle/>
            <a:p>
              <a:endParaRPr lang="it-IT">
                <a:latin typeface="Calibri" charset="0"/>
              </a:endParaRPr>
            </a:p>
          </p:txBody>
        </p:sp>
        <p:sp>
          <p:nvSpPr>
            <p:cNvPr id="68656" name="Line 20"/>
            <p:cNvSpPr>
              <a:spLocks noChangeShapeType="1"/>
            </p:cNvSpPr>
            <p:nvPr/>
          </p:nvSpPr>
          <p:spPr bwMode="auto">
            <a:xfrm>
              <a:off x="1756" y="2454"/>
              <a:ext cx="0" cy="56"/>
            </a:xfrm>
            <a:prstGeom prst="line">
              <a:avLst/>
            </a:prstGeom>
            <a:noFill/>
            <a:ln w="9525">
              <a:solidFill>
                <a:schemeClr val="tx1"/>
              </a:solidFill>
              <a:round/>
              <a:headEnd/>
              <a:tailEnd/>
            </a:ln>
          </p:spPr>
          <p:txBody>
            <a:bodyPr>
              <a:prstTxWarp prst="textNoShape">
                <a:avLst/>
              </a:prstTxWarp>
            </a:bodyPr>
            <a:lstStyle/>
            <a:p>
              <a:endParaRPr lang="it-IT"/>
            </a:p>
          </p:txBody>
        </p:sp>
        <p:sp>
          <p:nvSpPr>
            <p:cNvPr id="68657" name="Line 21"/>
            <p:cNvSpPr>
              <a:spLocks noChangeShapeType="1"/>
            </p:cNvSpPr>
            <p:nvPr/>
          </p:nvSpPr>
          <p:spPr bwMode="auto">
            <a:xfrm flipV="1">
              <a:off x="1672" y="2508"/>
              <a:ext cx="84" cy="84"/>
            </a:xfrm>
            <a:prstGeom prst="line">
              <a:avLst/>
            </a:prstGeom>
            <a:noFill/>
            <a:ln w="9525">
              <a:solidFill>
                <a:schemeClr val="tx1"/>
              </a:solidFill>
              <a:round/>
              <a:headEnd/>
              <a:tailEnd/>
            </a:ln>
          </p:spPr>
          <p:txBody>
            <a:bodyPr>
              <a:prstTxWarp prst="textNoShape">
                <a:avLst/>
              </a:prstTxWarp>
            </a:bodyPr>
            <a:lstStyle/>
            <a:p>
              <a:endParaRPr lang="it-IT"/>
            </a:p>
          </p:txBody>
        </p:sp>
        <p:sp>
          <p:nvSpPr>
            <p:cNvPr id="68658" name="Line 22"/>
            <p:cNvSpPr>
              <a:spLocks noChangeShapeType="1"/>
            </p:cNvSpPr>
            <p:nvPr/>
          </p:nvSpPr>
          <p:spPr bwMode="auto">
            <a:xfrm>
              <a:off x="1756" y="2506"/>
              <a:ext cx="74" cy="0"/>
            </a:xfrm>
            <a:prstGeom prst="line">
              <a:avLst/>
            </a:prstGeom>
            <a:noFill/>
            <a:ln w="9525">
              <a:solidFill>
                <a:schemeClr val="tx1"/>
              </a:solidFill>
              <a:round/>
              <a:headEnd/>
              <a:tailEnd/>
            </a:ln>
          </p:spPr>
          <p:txBody>
            <a:bodyPr>
              <a:prstTxWarp prst="textNoShape">
                <a:avLst/>
              </a:prstTxWarp>
            </a:bodyPr>
            <a:lstStyle/>
            <a:p>
              <a:endParaRPr lang="it-IT"/>
            </a:p>
          </p:txBody>
        </p:sp>
      </p:grpSp>
      <p:grpSp>
        <p:nvGrpSpPr>
          <p:cNvPr id="5" name="Group 23"/>
          <p:cNvGrpSpPr>
            <a:grpSpLocks/>
          </p:cNvGrpSpPr>
          <p:nvPr/>
        </p:nvGrpSpPr>
        <p:grpSpPr bwMode="auto">
          <a:xfrm>
            <a:off x="2832100" y="3327400"/>
            <a:ext cx="254000" cy="219075"/>
            <a:chOff x="1672" y="2454"/>
            <a:chExt cx="160" cy="138"/>
          </a:xfrm>
        </p:grpSpPr>
        <p:sp>
          <p:nvSpPr>
            <p:cNvPr id="68651" name="AutoShape 24"/>
            <p:cNvSpPr>
              <a:spLocks noChangeArrowheads="1"/>
            </p:cNvSpPr>
            <p:nvPr/>
          </p:nvSpPr>
          <p:spPr bwMode="auto">
            <a:xfrm>
              <a:off x="1672" y="2456"/>
              <a:ext cx="160" cy="136"/>
            </a:xfrm>
            <a:prstGeom prst="cube">
              <a:avLst>
                <a:gd name="adj" fmla="val 59722"/>
              </a:avLst>
            </a:prstGeom>
            <a:solidFill>
              <a:schemeClr val="accent1"/>
            </a:solidFill>
            <a:ln w="9525">
              <a:solidFill>
                <a:schemeClr val="tx1"/>
              </a:solidFill>
              <a:miter lim="800000"/>
              <a:headEnd/>
              <a:tailEnd/>
            </a:ln>
          </p:spPr>
          <p:txBody>
            <a:bodyPr wrap="none" anchor="ctr">
              <a:prstTxWarp prst="textNoShape">
                <a:avLst/>
              </a:prstTxWarp>
            </a:bodyPr>
            <a:lstStyle/>
            <a:p>
              <a:endParaRPr lang="it-IT">
                <a:latin typeface="Calibri" charset="0"/>
              </a:endParaRPr>
            </a:p>
          </p:txBody>
        </p:sp>
        <p:sp>
          <p:nvSpPr>
            <p:cNvPr id="68652" name="Line 25"/>
            <p:cNvSpPr>
              <a:spLocks noChangeShapeType="1"/>
            </p:cNvSpPr>
            <p:nvPr/>
          </p:nvSpPr>
          <p:spPr bwMode="auto">
            <a:xfrm>
              <a:off x="1756" y="2454"/>
              <a:ext cx="0" cy="56"/>
            </a:xfrm>
            <a:prstGeom prst="line">
              <a:avLst/>
            </a:prstGeom>
            <a:noFill/>
            <a:ln w="9525">
              <a:solidFill>
                <a:schemeClr val="tx1"/>
              </a:solidFill>
              <a:round/>
              <a:headEnd/>
              <a:tailEnd/>
            </a:ln>
          </p:spPr>
          <p:txBody>
            <a:bodyPr>
              <a:prstTxWarp prst="textNoShape">
                <a:avLst/>
              </a:prstTxWarp>
            </a:bodyPr>
            <a:lstStyle/>
            <a:p>
              <a:endParaRPr lang="it-IT"/>
            </a:p>
          </p:txBody>
        </p:sp>
        <p:sp>
          <p:nvSpPr>
            <p:cNvPr id="68653" name="Line 26"/>
            <p:cNvSpPr>
              <a:spLocks noChangeShapeType="1"/>
            </p:cNvSpPr>
            <p:nvPr/>
          </p:nvSpPr>
          <p:spPr bwMode="auto">
            <a:xfrm flipV="1">
              <a:off x="1672" y="2508"/>
              <a:ext cx="84" cy="84"/>
            </a:xfrm>
            <a:prstGeom prst="line">
              <a:avLst/>
            </a:prstGeom>
            <a:noFill/>
            <a:ln w="9525">
              <a:solidFill>
                <a:schemeClr val="tx1"/>
              </a:solidFill>
              <a:round/>
              <a:headEnd/>
              <a:tailEnd/>
            </a:ln>
          </p:spPr>
          <p:txBody>
            <a:bodyPr>
              <a:prstTxWarp prst="textNoShape">
                <a:avLst/>
              </a:prstTxWarp>
            </a:bodyPr>
            <a:lstStyle/>
            <a:p>
              <a:endParaRPr lang="it-IT"/>
            </a:p>
          </p:txBody>
        </p:sp>
        <p:sp>
          <p:nvSpPr>
            <p:cNvPr id="68654" name="Line 27"/>
            <p:cNvSpPr>
              <a:spLocks noChangeShapeType="1"/>
            </p:cNvSpPr>
            <p:nvPr/>
          </p:nvSpPr>
          <p:spPr bwMode="auto">
            <a:xfrm>
              <a:off x="1756" y="2506"/>
              <a:ext cx="74" cy="0"/>
            </a:xfrm>
            <a:prstGeom prst="line">
              <a:avLst/>
            </a:prstGeom>
            <a:noFill/>
            <a:ln w="9525">
              <a:solidFill>
                <a:schemeClr val="tx1"/>
              </a:solidFill>
              <a:round/>
              <a:headEnd/>
              <a:tailEnd/>
            </a:ln>
          </p:spPr>
          <p:txBody>
            <a:bodyPr>
              <a:prstTxWarp prst="textNoShape">
                <a:avLst/>
              </a:prstTxWarp>
            </a:bodyPr>
            <a:lstStyle/>
            <a:p>
              <a:endParaRPr lang="it-IT"/>
            </a:p>
          </p:txBody>
        </p:sp>
      </p:grpSp>
      <p:sp>
        <p:nvSpPr>
          <p:cNvPr id="68619" name="AutoShape 28"/>
          <p:cNvSpPr>
            <a:spLocks noChangeArrowheads="1"/>
          </p:cNvSpPr>
          <p:nvPr/>
        </p:nvSpPr>
        <p:spPr bwMode="auto">
          <a:xfrm>
            <a:off x="1282700" y="2921000"/>
            <a:ext cx="5257800" cy="1306513"/>
          </a:xfrm>
          <a:prstGeom prst="parallelogram">
            <a:avLst>
              <a:gd name="adj" fmla="val 101465"/>
            </a:avLst>
          </a:prstGeom>
          <a:noFill/>
          <a:ln w="9525">
            <a:solidFill>
              <a:schemeClr val="tx1"/>
            </a:solidFill>
            <a:miter lim="800000"/>
            <a:headEnd/>
            <a:tailEnd/>
          </a:ln>
        </p:spPr>
        <p:txBody>
          <a:bodyPr wrap="none" anchor="ctr">
            <a:prstTxWarp prst="textNoShape">
              <a:avLst/>
            </a:prstTxWarp>
          </a:bodyPr>
          <a:lstStyle/>
          <a:p>
            <a:endParaRPr lang="it-IT">
              <a:latin typeface="Calibri" charset="0"/>
            </a:endParaRPr>
          </a:p>
        </p:txBody>
      </p:sp>
      <p:sp>
        <p:nvSpPr>
          <p:cNvPr id="68620" name="Line 29"/>
          <p:cNvSpPr>
            <a:spLocks noChangeShapeType="1"/>
          </p:cNvSpPr>
          <p:nvPr/>
        </p:nvSpPr>
        <p:spPr bwMode="auto">
          <a:xfrm>
            <a:off x="1285875" y="4227513"/>
            <a:ext cx="1588" cy="436562"/>
          </a:xfrm>
          <a:prstGeom prst="line">
            <a:avLst/>
          </a:prstGeom>
          <a:noFill/>
          <a:ln w="9525">
            <a:solidFill>
              <a:schemeClr val="tx1"/>
            </a:solidFill>
            <a:round/>
            <a:headEnd/>
            <a:tailEnd/>
          </a:ln>
        </p:spPr>
        <p:txBody>
          <a:bodyPr>
            <a:prstTxWarp prst="textNoShape">
              <a:avLst/>
            </a:prstTxWarp>
          </a:bodyPr>
          <a:lstStyle/>
          <a:p>
            <a:endParaRPr lang="it-IT"/>
          </a:p>
        </p:txBody>
      </p:sp>
      <p:sp>
        <p:nvSpPr>
          <p:cNvPr id="68621" name="Line 30"/>
          <p:cNvSpPr>
            <a:spLocks noChangeShapeType="1"/>
          </p:cNvSpPr>
          <p:nvPr/>
        </p:nvSpPr>
        <p:spPr bwMode="auto">
          <a:xfrm flipH="1">
            <a:off x="5219700" y="4227513"/>
            <a:ext cx="0" cy="434975"/>
          </a:xfrm>
          <a:prstGeom prst="line">
            <a:avLst/>
          </a:prstGeom>
          <a:noFill/>
          <a:ln w="9525">
            <a:solidFill>
              <a:schemeClr val="tx1"/>
            </a:solidFill>
            <a:round/>
            <a:headEnd/>
            <a:tailEnd/>
          </a:ln>
        </p:spPr>
        <p:txBody>
          <a:bodyPr>
            <a:prstTxWarp prst="textNoShape">
              <a:avLst/>
            </a:prstTxWarp>
          </a:bodyPr>
          <a:lstStyle/>
          <a:p>
            <a:endParaRPr lang="it-IT"/>
          </a:p>
        </p:txBody>
      </p:sp>
      <p:sp>
        <p:nvSpPr>
          <p:cNvPr id="68622" name="Line 31"/>
          <p:cNvSpPr>
            <a:spLocks noChangeShapeType="1"/>
          </p:cNvSpPr>
          <p:nvPr/>
        </p:nvSpPr>
        <p:spPr bwMode="auto">
          <a:xfrm>
            <a:off x="6542088" y="2921000"/>
            <a:ext cx="0" cy="409575"/>
          </a:xfrm>
          <a:prstGeom prst="line">
            <a:avLst/>
          </a:prstGeom>
          <a:noFill/>
          <a:ln w="9525">
            <a:solidFill>
              <a:schemeClr val="tx1"/>
            </a:solidFill>
            <a:round/>
            <a:headEnd/>
            <a:tailEnd/>
          </a:ln>
        </p:spPr>
        <p:txBody>
          <a:bodyPr>
            <a:prstTxWarp prst="textNoShape">
              <a:avLst/>
            </a:prstTxWarp>
          </a:bodyPr>
          <a:lstStyle/>
          <a:p>
            <a:endParaRPr lang="it-IT"/>
          </a:p>
        </p:txBody>
      </p:sp>
      <p:sp>
        <p:nvSpPr>
          <p:cNvPr id="68623" name="Line 32"/>
          <p:cNvSpPr>
            <a:spLocks noChangeShapeType="1"/>
          </p:cNvSpPr>
          <p:nvPr/>
        </p:nvSpPr>
        <p:spPr bwMode="auto">
          <a:xfrm flipH="1">
            <a:off x="2616200" y="2919413"/>
            <a:ext cx="0" cy="434975"/>
          </a:xfrm>
          <a:prstGeom prst="line">
            <a:avLst/>
          </a:prstGeom>
          <a:noFill/>
          <a:ln w="9525">
            <a:solidFill>
              <a:schemeClr val="tx1"/>
            </a:solidFill>
            <a:round/>
            <a:headEnd/>
            <a:tailEnd/>
          </a:ln>
        </p:spPr>
        <p:txBody>
          <a:bodyPr>
            <a:prstTxWarp prst="textNoShape">
              <a:avLst/>
            </a:prstTxWarp>
          </a:bodyPr>
          <a:lstStyle/>
          <a:p>
            <a:endParaRPr lang="it-IT"/>
          </a:p>
        </p:txBody>
      </p:sp>
      <p:sp>
        <p:nvSpPr>
          <p:cNvPr id="68624" name="Freeform 33"/>
          <p:cNvSpPr>
            <a:spLocks/>
          </p:cNvSpPr>
          <p:nvPr/>
        </p:nvSpPr>
        <p:spPr bwMode="auto">
          <a:xfrm>
            <a:off x="2616200" y="3048000"/>
            <a:ext cx="3935413" cy="1333500"/>
          </a:xfrm>
          <a:custGeom>
            <a:avLst/>
            <a:gdLst>
              <a:gd name="T0" fmla="*/ 0 w 2479"/>
              <a:gd name="T1" fmla="*/ 2147483647 h 840"/>
              <a:gd name="T2" fmla="*/ 2147483647 w 2479"/>
              <a:gd name="T3" fmla="*/ 2147483647 h 840"/>
              <a:gd name="T4" fmla="*/ 2147483647 w 2479"/>
              <a:gd name="T5" fmla="*/ 2147483647 h 840"/>
              <a:gd name="T6" fmla="*/ 2147483647 w 2479"/>
              <a:gd name="T7" fmla="*/ 2147483647 h 840"/>
              <a:gd name="T8" fmla="*/ 2147483647 w 2479"/>
              <a:gd name="T9" fmla="*/ 2147483647 h 840"/>
              <a:gd name="T10" fmla="*/ 2147483647 w 2479"/>
              <a:gd name="T11" fmla="*/ 2147483647 h 840"/>
              <a:gd name="T12" fmla="*/ 2147483647 w 2479"/>
              <a:gd name="T13" fmla="*/ 2147483647 h 840"/>
              <a:gd name="T14" fmla="*/ 2147483647 w 2479"/>
              <a:gd name="T15" fmla="*/ 2147483647 h 840"/>
              <a:gd name="T16" fmla="*/ 2147483647 w 2479"/>
              <a:gd name="T17" fmla="*/ 2147483647 h 840"/>
              <a:gd name="T18" fmla="*/ 2147483647 w 2479"/>
              <a:gd name="T19" fmla="*/ 2147483647 h 840"/>
              <a:gd name="T20" fmla="*/ 2147483647 w 2479"/>
              <a:gd name="T21" fmla="*/ 2147483647 h 840"/>
              <a:gd name="T22" fmla="*/ 2147483647 w 2479"/>
              <a:gd name="T23" fmla="*/ 2147483647 h 840"/>
              <a:gd name="T24" fmla="*/ 2147483647 w 2479"/>
              <a:gd name="T25" fmla="*/ 2147483647 h 840"/>
              <a:gd name="T26" fmla="*/ 2147483647 w 2479"/>
              <a:gd name="T27" fmla="*/ 2147483647 h 840"/>
              <a:gd name="T28" fmla="*/ 2147483647 w 2479"/>
              <a:gd name="T29" fmla="*/ 2147483647 h 840"/>
              <a:gd name="T30" fmla="*/ 2147483647 w 2479"/>
              <a:gd name="T31" fmla="*/ 2147483647 h 840"/>
              <a:gd name="T32" fmla="*/ 2147483647 w 2479"/>
              <a:gd name="T33" fmla="*/ 2147483647 h 840"/>
              <a:gd name="T34" fmla="*/ 2147483647 w 2479"/>
              <a:gd name="T35" fmla="*/ 2147483647 h 8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79"/>
              <a:gd name="T55" fmla="*/ 0 h 840"/>
              <a:gd name="T56" fmla="*/ 2479 w 2479"/>
              <a:gd name="T57" fmla="*/ 840 h 84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79" h="840">
                <a:moveTo>
                  <a:pt x="0" y="16"/>
                </a:moveTo>
                <a:cubicBezTo>
                  <a:pt x="40" y="22"/>
                  <a:pt x="80" y="29"/>
                  <a:pt x="128" y="32"/>
                </a:cubicBezTo>
                <a:cubicBezTo>
                  <a:pt x="176" y="35"/>
                  <a:pt x="229" y="33"/>
                  <a:pt x="288" y="32"/>
                </a:cubicBezTo>
                <a:cubicBezTo>
                  <a:pt x="347" y="31"/>
                  <a:pt x="395" y="24"/>
                  <a:pt x="480" y="24"/>
                </a:cubicBezTo>
                <a:cubicBezTo>
                  <a:pt x="565" y="24"/>
                  <a:pt x="700" y="33"/>
                  <a:pt x="800" y="32"/>
                </a:cubicBezTo>
                <a:cubicBezTo>
                  <a:pt x="900" y="31"/>
                  <a:pt x="981" y="15"/>
                  <a:pt x="1080" y="16"/>
                </a:cubicBezTo>
                <a:cubicBezTo>
                  <a:pt x="1179" y="17"/>
                  <a:pt x="1299" y="40"/>
                  <a:pt x="1392" y="40"/>
                </a:cubicBezTo>
                <a:cubicBezTo>
                  <a:pt x="1485" y="40"/>
                  <a:pt x="1533" y="17"/>
                  <a:pt x="1640" y="16"/>
                </a:cubicBezTo>
                <a:cubicBezTo>
                  <a:pt x="1747" y="15"/>
                  <a:pt x="1929" y="27"/>
                  <a:pt x="2032" y="32"/>
                </a:cubicBezTo>
                <a:cubicBezTo>
                  <a:pt x="2135" y="37"/>
                  <a:pt x="2183" y="48"/>
                  <a:pt x="2256" y="48"/>
                </a:cubicBezTo>
                <a:cubicBezTo>
                  <a:pt x="2329" y="48"/>
                  <a:pt x="2479" y="0"/>
                  <a:pt x="2472" y="32"/>
                </a:cubicBezTo>
                <a:cubicBezTo>
                  <a:pt x="2465" y="64"/>
                  <a:pt x="2276" y="184"/>
                  <a:pt x="2216" y="240"/>
                </a:cubicBezTo>
                <a:cubicBezTo>
                  <a:pt x="2156" y="296"/>
                  <a:pt x="2144" y="332"/>
                  <a:pt x="2112" y="368"/>
                </a:cubicBezTo>
                <a:cubicBezTo>
                  <a:pt x="2080" y="404"/>
                  <a:pt x="2055" y="432"/>
                  <a:pt x="2024" y="456"/>
                </a:cubicBezTo>
                <a:cubicBezTo>
                  <a:pt x="1993" y="480"/>
                  <a:pt x="1959" y="481"/>
                  <a:pt x="1928" y="512"/>
                </a:cubicBezTo>
                <a:cubicBezTo>
                  <a:pt x="1897" y="543"/>
                  <a:pt x="1872" y="600"/>
                  <a:pt x="1840" y="640"/>
                </a:cubicBezTo>
                <a:cubicBezTo>
                  <a:pt x="1808" y="680"/>
                  <a:pt x="1769" y="719"/>
                  <a:pt x="1736" y="752"/>
                </a:cubicBezTo>
                <a:cubicBezTo>
                  <a:pt x="1703" y="785"/>
                  <a:pt x="1671" y="812"/>
                  <a:pt x="1640" y="840"/>
                </a:cubicBezTo>
              </a:path>
            </a:pathLst>
          </a:custGeom>
          <a:noFill/>
          <a:ln w="9525">
            <a:solidFill>
              <a:schemeClr val="tx1"/>
            </a:solidFill>
            <a:round/>
            <a:headEnd/>
            <a:tailEnd/>
          </a:ln>
        </p:spPr>
        <p:txBody>
          <a:bodyPr>
            <a:prstTxWarp prst="textNoShape">
              <a:avLst/>
            </a:prstTxWarp>
          </a:bodyPr>
          <a:lstStyle/>
          <a:p>
            <a:endParaRPr lang="it-IT">
              <a:latin typeface="Calibri" charset="0"/>
            </a:endParaRPr>
          </a:p>
        </p:txBody>
      </p:sp>
      <p:sp>
        <p:nvSpPr>
          <p:cNvPr id="68625" name="Freeform 34"/>
          <p:cNvSpPr>
            <a:spLocks/>
          </p:cNvSpPr>
          <p:nvPr/>
        </p:nvSpPr>
        <p:spPr bwMode="auto">
          <a:xfrm>
            <a:off x="1250950" y="3086100"/>
            <a:ext cx="3968750" cy="1409700"/>
          </a:xfrm>
          <a:custGeom>
            <a:avLst/>
            <a:gdLst>
              <a:gd name="T0" fmla="*/ 2147483647 w 2500"/>
              <a:gd name="T1" fmla="*/ 2147483647 h 872"/>
              <a:gd name="T2" fmla="*/ 2147483647 w 2500"/>
              <a:gd name="T3" fmla="*/ 2147483647 h 872"/>
              <a:gd name="T4" fmla="*/ 2147483647 w 2500"/>
              <a:gd name="T5" fmla="*/ 2147483647 h 872"/>
              <a:gd name="T6" fmla="*/ 2147483647 w 2500"/>
              <a:gd name="T7" fmla="*/ 2147483647 h 872"/>
              <a:gd name="T8" fmla="*/ 2147483647 w 2500"/>
              <a:gd name="T9" fmla="*/ 2147483647 h 872"/>
              <a:gd name="T10" fmla="*/ 2147483647 w 2500"/>
              <a:gd name="T11" fmla="*/ 2147483647 h 872"/>
              <a:gd name="T12" fmla="*/ 2147483647 w 2500"/>
              <a:gd name="T13" fmla="*/ 2147483647 h 872"/>
              <a:gd name="T14" fmla="*/ 2147483647 w 2500"/>
              <a:gd name="T15" fmla="*/ 2147483647 h 872"/>
              <a:gd name="T16" fmla="*/ 2147483647 w 2500"/>
              <a:gd name="T17" fmla="*/ 2147483647 h 872"/>
              <a:gd name="T18" fmla="*/ 2147483647 w 2500"/>
              <a:gd name="T19" fmla="*/ 2147483647 h 872"/>
              <a:gd name="T20" fmla="*/ 2147483647 w 2500"/>
              <a:gd name="T21" fmla="*/ 2147483647 h 872"/>
              <a:gd name="T22" fmla="*/ 2147483647 w 2500"/>
              <a:gd name="T23" fmla="*/ 2147483647 h 872"/>
              <a:gd name="T24" fmla="*/ 2147483647 w 2500"/>
              <a:gd name="T25" fmla="*/ 2147483647 h 872"/>
              <a:gd name="T26" fmla="*/ 2147483647 w 2500"/>
              <a:gd name="T27" fmla="*/ 2147483647 h 872"/>
              <a:gd name="T28" fmla="*/ 2147483647 w 2500"/>
              <a:gd name="T29" fmla="*/ 0 h 8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500"/>
              <a:gd name="T46" fmla="*/ 0 h 872"/>
              <a:gd name="T47" fmla="*/ 2500 w 2500"/>
              <a:gd name="T48" fmla="*/ 872 h 87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500" h="872">
                <a:moveTo>
                  <a:pt x="2500" y="800"/>
                </a:moveTo>
                <a:cubicBezTo>
                  <a:pt x="2339" y="797"/>
                  <a:pt x="2179" y="795"/>
                  <a:pt x="2060" y="792"/>
                </a:cubicBezTo>
                <a:cubicBezTo>
                  <a:pt x="1941" y="789"/>
                  <a:pt x="1889" y="785"/>
                  <a:pt x="1788" y="784"/>
                </a:cubicBezTo>
                <a:cubicBezTo>
                  <a:pt x="1687" y="783"/>
                  <a:pt x="1523" y="781"/>
                  <a:pt x="1452" y="784"/>
                </a:cubicBezTo>
                <a:cubicBezTo>
                  <a:pt x="1381" y="787"/>
                  <a:pt x="1443" y="800"/>
                  <a:pt x="1364" y="800"/>
                </a:cubicBezTo>
                <a:cubicBezTo>
                  <a:pt x="1285" y="800"/>
                  <a:pt x="1087" y="787"/>
                  <a:pt x="980" y="784"/>
                </a:cubicBezTo>
                <a:cubicBezTo>
                  <a:pt x="873" y="781"/>
                  <a:pt x="819" y="783"/>
                  <a:pt x="724" y="784"/>
                </a:cubicBezTo>
                <a:cubicBezTo>
                  <a:pt x="629" y="785"/>
                  <a:pt x="497" y="788"/>
                  <a:pt x="412" y="792"/>
                </a:cubicBezTo>
                <a:cubicBezTo>
                  <a:pt x="327" y="796"/>
                  <a:pt x="277" y="801"/>
                  <a:pt x="212" y="808"/>
                </a:cubicBezTo>
                <a:cubicBezTo>
                  <a:pt x="147" y="815"/>
                  <a:pt x="0" y="872"/>
                  <a:pt x="20" y="832"/>
                </a:cubicBezTo>
                <a:cubicBezTo>
                  <a:pt x="40" y="792"/>
                  <a:pt x="267" y="628"/>
                  <a:pt x="332" y="568"/>
                </a:cubicBezTo>
                <a:cubicBezTo>
                  <a:pt x="397" y="508"/>
                  <a:pt x="384" y="505"/>
                  <a:pt x="412" y="472"/>
                </a:cubicBezTo>
                <a:cubicBezTo>
                  <a:pt x="440" y="439"/>
                  <a:pt x="447" y="419"/>
                  <a:pt x="500" y="368"/>
                </a:cubicBezTo>
                <a:cubicBezTo>
                  <a:pt x="553" y="317"/>
                  <a:pt x="671" y="229"/>
                  <a:pt x="732" y="168"/>
                </a:cubicBezTo>
                <a:cubicBezTo>
                  <a:pt x="793" y="107"/>
                  <a:pt x="830" y="53"/>
                  <a:pt x="868" y="0"/>
                </a:cubicBezTo>
              </a:path>
            </a:pathLst>
          </a:custGeom>
          <a:noFill/>
          <a:ln w="9525">
            <a:solidFill>
              <a:schemeClr val="tx1"/>
            </a:solidFill>
            <a:round/>
            <a:headEnd/>
            <a:tailEnd/>
          </a:ln>
        </p:spPr>
        <p:txBody>
          <a:bodyPr>
            <a:prstTxWarp prst="textNoShape">
              <a:avLst/>
            </a:prstTxWarp>
          </a:bodyPr>
          <a:lstStyle/>
          <a:p>
            <a:endParaRPr lang="it-IT">
              <a:latin typeface="Calibri" charset="0"/>
            </a:endParaRPr>
          </a:p>
        </p:txBody>
      </p:sp>
      <p:grpSp>
        <p:nvGrpSpPr>
          <p:cNvPr id="6" name="Group 35"/>
          <p:cNvGrpSpPr>
            <a:grpSpLocks/>
          </p:cNvGrpSpPr>
          <p:nvPr/>
        </p:nvGrpSpPr>
        <p:grpSpPr bwMode="auto">
          <a:xfrm>
            <a:off x="4673600" y="1066800"/>
            <a:ext cx="4051300" cy="1460500"/>
            <a:chOff x="2944" y="936"/>
            <a:chExt cx="2552" cy="920"/>
          </a:xfrm>
        </p:grpSpPr>
        <p:sp>
          <p:nvSpPr>
            <p:cNvPr id="68649" name="AutoShape 36"/>
            <p:cNvSpPr>
              <a:spLocks noChangeArrowheads="1"/>
            </p:cNvSpPr>
            <p:nvPr/>
          </p:nvSpPr>
          <p:spPr bwMode="auto">
            <a:xfrm>
              <a:off x="2952" y="936"/>
              <a:ext cx="2544" cy="920"/>
            </a:xfrm>
            <a:prstGeom prst="cube">
              <a:avLst>
                <a:gd name="adj" fmla="val 44130"/>
              </a:avLst>
            </a:prstGeom>
            <a:solidFill>
              <a:schemeClr val="bg1"/>
            </a:solidFill>
            <a:ln w="9525">
              <a:solidFill>
                <a:schemeClr val="tx1"/>
              </a:solidFill>
              <a:miter lim="800000"/>
              <a:headEnd/>
              <a:tailEnd/>
            </a:ln>
          </p:spPr>
          <p:txBody>
            <a:bodyPr wrap="none" anchor="ctr">
              <a:prstTxWarp prst="textNoShape">
                <a:avLst/>
              </a:prstTxWarp>
            </a:bodyPr>
            <a:lstStyle/>
            <a:p>
              <a:endParaRPr lang="it-IT">
                <a:latin typeface="Calibri" charset="0"/>
              </a:endParaRPr>
            </a:p>
          </p:txBody>
        </p:sp>
        <p:sp>
          <p:nvSpPr>
            <p:cNvPr id="68650" name="AutoShape 37"/>
            <p:cNvSpPr>
              <a:spLocks noChangeArrowheads="1"/>
            </p:cNvSpPr>
            <p:nvPr/>
          </p:nvSpPr>
          <p:spPr bwMode="auto">
            <a:xfrm>
              <a:off x="2944" y="1336"/>
              <a:ext cx="2144" cy="520"/>
            </a:xfrm>
            <a:prstGeom prst="bevel">
              <a:avLst>
                <a:gd name="adj" fmla="val 12500"/>
              </a:avLst>
            </a:prstGeom>
            <a:solidFill>
              <a:schemeClr val="bg1"/>
            </a:solidFill>
            <a:ln w="9525">
              <a:solidFill>
                <a:schemeClr val="tx1"/>
              </a:solidFill>
              <a:miter lim="800000"/>
              <a:headEnd/>
              <a:tailEnd/>
            </a:ln>
          </p:spPr>
          <p:txBody>
            <a:bodyPr wrap="none" anchor="ctr">
              <a:prstTxWarp prst="textNoShape">
                <a:avLst/>
              </a:prstTxWarp>
            </a:bodyPr>
            <a:lstStyle/>
            <a:p>
              <a:endParaRPr lang="it-IT">
                <a:latin typeface="Calibri" charset="0"/>
              </a:endParaRPr>
            </a:p>
          </p:txBody>
        </p:sp>
      </p:grpSp>
      <p:sp>
        <p:nvSpPr>
          <p:cNvPr id="68627" name="Text Box 38"/>
          <p:cNvSpPr txBox="1">
            <a:spLocks noChangeArrowheads="1"/>
          </p:cNvSpPr>
          <p:nvPr/>
        </p:nvSpPr>
        <p:spPr bwMode="auto">
          <a:xfrm>
            <a:off x="6638925" y="1912938"/>
            <a:ext cx="495300" cy="254000"/>
          </a:xfrm>
          <a:prstGeom prst="rect">
            <a:avLst/>
          </a:prstGeom>
          <a:noFill/>
          <a:ln w="9525">
            <a:solidFill>
              <a:schemeClr val="tx1"/>
            </a:solidFill>
            <a:miter lim="800000"/>
            <a:headEnd/>
            <a:tailEnd/>
          </a:ln>
        </p:spPr>
        <p:txBody>
          <a:bodyPr wrap="none">
            <a:prstTxWarp prst="textNoShape">
              <a:avLst/>
            </a:prstTxWarp>
            <a:spAutoFit/>
          </a:bodyPr>
          <a:lstStyle/>
          <a:p>
            <a:r>
              <a:rPr lang="it-IT" sz="1000" b="1">
                <a:latin typeface="Century Gothic" charset="0"/>
              </a:rPr>
              <a:t>100V</a:t>
            </a:r>
          </a:p>
        </p:txBody>
      </p:sp>
      <p:sp>
        <p:nvSpPr>
          <p:cNvPr id="68628" name="Text Box 39"/>
          <p:cNvSpPr txBox="1">
            <a:spLocks noChangeArrowheads="1"/>
          </p:cNvSpPr>
          <p:nvPr/>
        </p:nvSpPr>
        <p:spPr bwMode="auto">
          <a:xfrm>
            <a:off x="7312025" y="1912938"/>
            <a:ext cx="465138" cy="254000"/>
          </a:xfrm>
          <a:prstGeom prst="rect">
            <a:avLst/>
          </a:prstGeom>
          <a:noFill/>
          <a:ln w="9525">
            <a:solidFill>
              <a:schemeClr val="tx1"/>
            </a:solidFill>
            <a:miter lim="800000"/>
            <a:headEnd/>
            <a:tailEnd/>
          </a:ln>
        </p:spPr>
        <p:txBody>
          <a:bodyPr wrap="none">
            <a:prstTxWarp prst="textNoShape">
              <a:avLst/>
            </a:prstTxWarp>
            <a:spAutoFit/>
          </a:bodyPr>
          <a:lstStyle/>
          <a:p>
            <a:r>
              <a:rPr lang="it-IT" sz="1000" b="1">
                <a:latin typeface="Century Gothic" charset="0"/>
              </a:rPr>
              <a:t>0,2A</a:t>
            </a:r>
          </a:p>
        </p:txBody>
      </p:sp>
      <p:sp>
        <p:nvSpPr>
          <p:cNvPr id="68629" name="AutoShape 40"/>
          <p:cNvSpPr>
            <a:spLocks noChangeArrowheads="1"/>
          </p:cNvSpPr>
          <p:nvPr/>
        </p:nvSpPr>
        <p:spPr bwMode="auto">
          <a:xfrm>
            <a:off x="6794500" y="2209800"/>
            <a:ext cx="190500" cy="165100"/>
          </a:xfrm>
          <a:prstGeom prst="bevel">
            <a:avLst>
              <a:gd name="adj" fmla="val 27884"/>
            </a:avLst>
          </a:prstGeom>
          <a:solidFill>
            <a:schemeClr val="bg2"/>
          </a:solidFill>
          <a:ln w="9525">
            <a:solidFill>
              <a:schemeClr val="tx1"/>
            </a:solidFill>
            <a:miter lim="800000"/>
            <a:headEnd/>
            <a:tailEnd/>
          </a:ln>
        </p:spPr>
        <p:txBody>
          <a:bodyPr wrap="none" anchor="ctr">
            <a:prstTxWarp prst="textNoShape">
              <a:avLst/>
            </a:prstTxWarp>
          </a:bodyPr>
          <a:lstStyle/>
          <a:p>
            <a:endParaRPr lang="it-IT">
              <a:latin typeface="Calibri" charset="0"/>
            </a:endParaRPr>
          </a:p>
        </p:txBody>
      </p:sp>
      <p:sp>
        <p:nvSpPr>
          <p:cNvPr id="68630" name="AutoShape 41"/>
          <p:cNvSpPr>
            <a:spLocks noChangeArrowheads="1"/>
          </p:cNvSpPr>
          <p:nvPr/>
        </p:nvSpPr>
        <p:spPr bwMode="auto">
          <a:xfrm>
            <a:off x="7442200" y="2209800"/>
            <a:ext cx="190500" cy="165100"/>
          </a:xfrm>
          <a:prstGeom prst="bevel">
            <a:avLst>
              <a:gd name="adj" fmla="val 27884"/>
            </a:avLst>
          </a:prstGeom>
          <a:solidFill>
            <a:schemeClr val="bg2"/>
          </a:solidFill>
          <a:ln w="9525">
            <a:solidFill>
              <a:schemeClr val="tx1"/>
            </a:solidFill>
            <a:miter lim="800000"/>
            <a:headEnd/>
            <a:tailEnd/>
          </a:ln>
        </p:spPr>
        <p:txBody>
          <a:bodyPr wrap="none" anchor="ctr">
            <a:prstTxWarp prst="textNoShape">
              <a:avLst/>
            </a:prstTxWarp>
          </a:bodyPr>
          <a:lstStyle/>
          <a:p>
            <a:endParaRPr lang="it-IT">
              <a:latin typeface="Calibri" charset="0"/>
            </a:endParaRPr>
          </a:p>
        </p:txBody>
      </p:sp>
      <p:sp>
        <p:nvSpPr>
          <p:cNvPr id="68631" name="AutoShape 42"/>
          <p:cNvSpPr>
            <a:spLocks noChangeArrowheads="1"/>
          </p:cNvSpPr>
          <p:nvPr/>
        </p:nvSpPr>
        <p:spPr bwMode="auto">
          <a:xfrm>
            <a:off x="5511800" y="1917700"/>
            <a:ext cx="215900" cy="1778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w="9525">
            <a:solidFill>
              <a:schemeClr val="tx1"/>
            </a:solidFill>
            <a:round/>
            <a:headEnd/>
            <a:tailEnd/>
          </a:ln>
        </p:spPr>
        <p:txBody>
          <a:bodyPr wrap="none" anchor="ctr">
            <a:prstTxWarp prst="textNoShape">
              <a:avLst/>
            </a:prstTxWarp>
          </a:bodyPr>
          <a:lstStyle/>
          <a:p>
            <a:endParaRPr lang="it-IT">
              <a:latin typeface="Calibri" charset="0"/>
            </a:endParaRPr>
          </a:p>
        </p:txBody>
      </p:sp>
      <p:sp>
        <p:nvSpPr>
          <p:cNvPr id="68632" name="AutoShape 43"/>
          <p:cNvSpPr>
            <a:spLocks noChangeArrowheads="1"/>
          </p:cNvSpPr>
          <p:nvPr/>
        </p:nvSpPr>
        <p:spPr bwMode="auto">
          <a:xfrm>
            <a:off x="5194300" y="1917700"/>
            <a:ext cx="215900" cy="1778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tx1"/>
          </a:solidFill>
          <a:ln w="9525">
            <a:solidFill>
              <a:schemeClr val="tx1"/>
            </a:solidFill>
            <a:round/>
            <a:headEnd/>
            <a:tailEnd/>
          </a:ln>
        </p:spPr>
        <p:txBody>
          <a:bodyPr wrap="none" anchor="ctr">
            <a:prstTxWarp prst="textNoShape">
              <a:avLst/>
            </a:prstTxWarp>
          </a:bodyPr>
          <a:lstStyle/>
          <a:p>
            <a:endParaRPr lang="it-IT">
              <a:latin typeface="Calibri" charset="0"/>
            </a:endParaRPr>
          </a:p>
        </p:txBody>
      </p:sp>
      <p:sp>
        <p:nvSpPr>
          <p:cNvPr id="68633" name="AutoShape 44"/>
          <p:cNvSpPr>
            <a:spLocks noChangeArrowheads="1"/>
          </p:cNvSpPr>
          <p:nvPr/>
        </p:nvSpPr>
        <p:spPr bwMode="auto">
          <a:xfrm>
            <a:off x="5511800" y="2171700"/>
            <a:ext cx="215900" cy="1778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w="9525">
            <a:solidFill>
              <a:schemeClr val="tx1"/>
            </a:solidFill>
            <a:round/>
            <a:headEnd/>
            <a:tailEnd/>
          </a:ln>
        </p:spPr>
        <p:txBody>
          <a:bodyPr wrap="none" anchor="ctr">
            <a:prstTxWarp prst="textNoShape">
              <a:avLst/>
            </a:prstTxWarp>
          </a:bodyPr>
          <a:lstStyle/>
          <a:p>
            <a:endParaRPr lang="it-IT">
              <a:latin typeface="Calibri" charset="0"/>
            </a:endParaRPr>
          </a:p>
        </p:txBody>
      </p:sp>
      <p:sp>
        <p:nvSpPr>
          <p:cNvPr id="68634" name="AutoShape 45"/>
          <p:cNvSpPr>
            <a:spLocks noChangeArrowheads="1"/>
          </p:cNvSpPr>
          <p:nvPr/>
        </p:nvSpPr>
        <p:spPr bwMode="auto">
          <a:xfrm>
            <a:off x="5194300" y="2171700"/>
            <a:ext cx="215900" cy="1778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tx1"/>
          </a:solidFill>
          <a:ln w="9525">
            <a:solidFill>
              <a:schemeClr val="tx1"/>
            </a:solidFill>
            <a:round/>
            <a:headEnd/>
            <a:tailEnd/>
          </a:ln>
        </p:spPr>
        <p:txBody>
          <a:bodyPr wrap="none" anchor="ctr">
            <a:prstTxWarp prst="textNoShape">
              <a:avLst/>
            </a:prstTxWarp>
          </a:bodyPr>
          <a:lstStyle/>
          <a:p>
            <a:endParaRPr lang="it-IT">
              <a:latin typeface="Calibri" charset="0"/>
            </a:endParaRPr>
          </a:p>
        </p:txBody>
      </p:sp>
      <p:sp>
        <p:nvSpPr>
          <p:cNvPr id="68635" name="Freeform 46"/>
          <p:cNvSpPr>
            <a:spLocks/>
          </p:cNvSpPr>
          <p:nvPr/>
        </p:nvSpPr>
        <p:spPr bwMode="auto">
          <a:xfrm>
            <a:off x="2405063" y="1862138"/>
            <a:ext cx="2890837" cy="1414462"/>
          </a:xfrm>
          <a:custGeom>
            <a:avLst/>
            <a:gdLst>
              <a:gd name="T0" fmla="*/ 2147483647 w 1861"/>
              <a:gd name="T1" fmla="*/ 2147483647 h 859"/>
              <a:gd name="T2" fmla="*/ 2147483647 w 1861"/>
              <a:gd name="T3" fmla="*/ 2147483647 h 859"/>
              <a:gd name="T4" fmla="*/ 2147483647 w 1861"/>
              <a:gd name="T5" fmla="*/ 2147483647 h 859"/>
              <a:gd name="T6" fmla="*/ 2147483647 w 1861"/>
              <a:gd name="T7" fmla="*/ 2147483647 h 859"/>
              <a:gd name="T8" fmla="*/ 2147483647 w 1861"/>
              <a:gd name="T9" fmla="*/ 2147483647 h 859"/>
              <a:gd name="T10" fmla="*/ 2147483647 w 1861"/>
              <a:gd name="T11" fmla="*/ 2147483647 h 859"/>
              <a:gd name="T12" fmla="*/ 2147483647 w 1861"/>
              <a:gd name="T13" fmla="*/ 2147483647 h 859"/>
              <a:gd name="T14" fmla="*/ 2147483647 w 1861"/>
              <a:gd name="T15" fmla="*/ 2147483647 h 859"/>
              <a:gd name="T16" fmla="*/ 2147483647 w 1861"/>
              <a:gd name="T17" fmla="*/ 2147483647 h 859"/>
              <a:gd name="T18" fmla="*/ 2147483647 w 1861"/>
              <a:gd name="T19" fmla="*/ 2147483647 h 8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61"/>
              <a:gd name="T31" fmla="*/ 0 h 859"/>
              <a:gd name="T32" fmla="*/ 1861 w 1861"/>
              <a:gd name="T33" fmla="*/ 859 h 85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61" h="859">
                <a:moveTo>
                  <a:pt x="1861" y="91"/>
                </a:moveTo>
                <a:cubicBezTo>
                  <a:pt x="1633" y="45"/>
                  <a:pt x="1405" y="0"/>
                  <a:pt x="1269" y="3"/>
                </a:cubicBezTo>
                <a:cubicBezTo>
                  <a:pt x="1133" y="6"/>
                  <a:pt x="1142" y="91"/>
                  <a:pt x="1045" y="107"/>
                </a:cubicBezTo>
                <a:cubicBezTo>
                  <a:pt x="948" y="123"/>
                  <a:pt x="784" y="90"/>
                  <a:pt x="685" y="99"/>
                </a:cubicBezTo>
                <a:cubicBezTo>
                  <a:pt x="586" y="108"/>
                  <a:pt x="549" y="148"/>
                  <a:pt x="453" y="163"/>
                </a:cubicBezTo>
                <a:cubicBezTo>
                  <a:pt x="357" y="178"/>
                  <a:pt x="182" y="151"/>
                  <a:pt x="109" y="187"/>
                </a:cubicBezTo>
                <a:cubicBezTo>
                  <a:pt x="36" y="223"/>
                  <a:pt x="0" y="326"/>
                  <a:pt x="13" y="379"/>
                </a:cubicBezTo>
                <a:cubicBezTo>
                  <a:pt x="26" y="432"/>
                  <a:pt x="162" y="470"/>
                  <a:pt x="189" y="507"/>
                </a:cubicBezTo>
                <a:cubicBezTo>
                  <a:pt x="216" y="544"/>
                  <a:pt x="178" y="544"/>
                  <a:pt x="173" y="603"/>
                </a:cubicBezTo>
                <a:cubicBezTo>
                  <a:pt x="168" y="662"/>
                  <a:pt x="162" y="760"/>
                  <a:pt x="157" y="859"/>
                </a:cubicBezTo>
              </a:path>
            </a:pathLst>
          </a:custGeom>
          <a:noFill/>
          <a:ln w="28575">
            <a:solidFill>
              <a:schemeClr val="tx1"/>
            </a:solidFill>
            <a:round/>
            <a:headEnd/>
            <a:tailEnd/>
          </a:ln>
        </p:spPr>
        <p:txBody>
          <a:bodyPr>
            <a:prstTxWarp prst="textNoShape">
              <a:avLst/>
            </a:prstTxWarp>
          </a:bodyPr>
          <a:lstStyle/>
          <a:p>
            <a:endParaRPr lang="it-IT">
              <a:latin typeface="Calibri" charset="0"/>
            </a:endParaRPr>
          </a:p>
        </p:txBody>
      </p:sp>
      <p:sp>
        <p:nvSpPr>
          <p:cNvPr id="68636" name="Rectangle 47"/>
          <p:cNvSpPr>
            <a:spLocks noChangeArrowheads="1"/>
          </p:cNvSpPr>
          <p:nvPr/>
        </p:nvSpPr>
        <p:spPr bwMode="auto">
          <a:xfrm>
            <a:off x="2603500" y="2921000"/>
            <a:ext cx="63500" cy="431800"/>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it-IT">
              <a:latin typeface="Calibri" charset="0"/>
            </a:endParaRPr>
          </a:p>
        </p:txBody>
      </p:sp>
      <p:sp>
        <p:nvSpPr>
          <p:cNvPr id="68637" name="Freeform 48"/>
          <p:cNvSpPr>
            <a:spLocks/>
          </p:cNvSpPr>
          <p:nvPr/>
        </p:nvSpPr>
        <p:spPr bwMode="auto">
          <a:xfrm>
            <a:off x="5613400" y="2006600"/>
            <a:ext cx="1144588" cy="939800"/>
          </a:xfrm>
          <a:custGeom>
            <a:avLst/>
            <a:gdLst>
              <a:gd name="T0" fmla="*/ 0 w 721"/>
              <a:gd name="T1" fmla="*/ 0 h 592"/>
              <a:gd name="T2" fmla="*/ 2147483647 w 721"/>
              <a:gd name="T3" fmla="*/ 2147483647 h 592"/>
              <a:gd name="T4" fmla="*/ 2147483647 w 721"/>
              <a:gd name="T5" fmla="*/ 2147483647 h 592"/>
              <a:gd name="T6" fmla="*/ 2147483647 w 721"/>
              <a:gd name="T7" fmla="*/ 2147483647 h 592"/>
              <a:gd name="T8" fmla="*/ 2147483647 w 721"/>
              <a:gd name="T9" fmla="*/ 2147483647 h 592"/>
              <a:gd name="T10" fmla="*/ 2147483647 w 721"/>
              <a:gd name="T11" fmla="*/ 2147483647 h 592"/>
              <a:gd name="T12" fmla="*/ 0 60000 65536"/>
              <a:gd name="T13" fmla="*/ 0 60000 65536"/>
              <a:gd name="T14" fmla="*/ 0 60000 65536"/>
              <a:gd name="T15" fmla="*/ 0 60000 65536"/>
              <a:gd name="T16" fmla="*/ 0 60000 65536"/>
              <a:gd name="T17" fmla="*/ 0 60000 65536"/>
              <a:gd name="T18" fmla="*/ 0 w 721"/>
              <a:gd name="T19" fmla="*/ 0 h 592"/>
              <a:gd name="T20" fmla="*/ 721 w 721"/>
              <a:gd name="T21" fmla="*/ 592 h 592"/>
            </a:gdLst>
            <a:ahLst/>
            <a:cxnLst>
              <a:cxn ang="T12">
                <a:pos x="T0" y="T1"/>
              </a:cxn>
              <a:cxn ang="T13">
                <a:pos x="T2" y="T3"/>
              </a:cxn>
              <a:cxn ang="T14">
                <a:pos x="T4" y="T5"/>
              </a:cxn>
              <a:cxn ang="T15">
                <a:pos x="T6" y="T7"/>
              </a:cxn>
              <a:cxn ang="T16">
                <a:pos x="T8" y="T9"/>
              </a:cxn>
              <a:cxn ang="T17">
                <a:pos x="T10" y="T11"/>
              </a:cxn>
            </a:cxnLst>
            <a:rect l="T18" t="T19" r="T20" b="T21"/>
            <a:pathLst>
              <a:path w="721" h="592">
                <a:moveTo>
                  <a:pt x="0" y="0"/>
                </a:moveTo>
                <a:cubicBezTo>
                  <a:pt x="134" y="18"/>
                  <a:pt x="269" y="36"/>
                  <a:pt x="336" y="72"/>
                </a:cubicBezTo>
                <a:cubicBezTo>
                  <a:pt x="403" y="108"/>
                  <a:pt x="340" y="157"/>
                  <a:pt x="400" y="216"/>
                </a:cubicBezTo>
                <a:cubicBezTo>
                  <a:pt x="460" y="275"/>
                  <a:pt x="671" y="379"/>
                  <a:pt x="696" y="424"/>
                </a:cubicBezTo>
                <a:cubicBezTo>
                  <a:pt x="721" y="469"/>
                  <a:pt x="573" y="460"/>
                  <a:pt x="552" y="488"/>
                </a:cubicBezTo>
                <a:cubicBezTo>
                  <a:pt x="531" y="516"/>
                  <a:pt x="549" y="554"/>
                  <a:pt x="568" y="592"/>
                </a:cubicBezTo>
              </a:path>
            </a:pathLst>
          </a:custGeom>
          <a:noFill/>
          <a:ln w="28575">
            <a:solidFill>
              <a:srgbClr val="FF0000"/>
            </a:solidFill>
            <a:round/>
            <a:headEnd/>
            <a:tailEnd/>
          </a:ln>
        </p:spPr>
        <p:txBody>
          <a:bodyPr>
            <a:prstTxWarp prst="textNoShape">
              <a:avLst/>
            </a:prstTxWarp>
          </a:bodyPr>
          <a:lstStyle/>
          <a:p>
            <a:endParaRPr lang="it-IT">
              <a:latin typeface="Calibri" charset="0"/>
            </a:endParaRPr>
          </a:p>
        </p:txBody>
      </p:sp>
      <p:sp>
        <p:nvSpPr>
          <p:cNvPr id="68638" name="Text Box 49"/>
          <p:cNvSpPr txBox="1">
            <a:spLocks noChangeArrowheads="1"/>
          </p:cNvSpPr>
          <p:nvPr/>
        </p:nvSpPr>
        <p:spPr bwMode="auto">
          <a:xfrm>
            <a:off x="6550025" y="2941638"/>
            <a:ext cx="785813" cy="336550"/>
          </a:xfrm>
          <a:prstGeom prst="rect">
            <a:avLst/>
          </a:prstGeom>
          <a:noFill/>
          <a:ln w="9525">
            <a:noFill/>
            <a:miter lim="800000"/>
            <a:headEnd/>
            <a:tailEnd/>
          </a:ln>
        </p:spPr>
        <p:txBody>
          <a:bodyPr wrap="none">
            <a:prstTxWarp prst="textNoShape">
              <a:avLst/>
            </a:prstTxWarp>
            <a:spAutoFit/>
          </a:bodyPr>
          <a:lstStyle/>
          <a:p>
            <a:r>
              <a:rPr lang="it-IT" sz="1600" b="1">
                <a:solidFill>
                  <a:srgbClr val="FF0000"/>
                </a:solidFill>
                <a:latin typeface="Century Gothic" charset="0"/>
              </a:rPr>
              <a:t>Polo +</a:t>
            </a:r>
          </a:p>
        </p:txBody>
      </p:sp>
      <p:sp>
        <p:nvSpPr>
          <p:cNvPr id="68639" name="Text Box 50"/>
          <p:cNvSpPr txBox="1">
            <a:spLocks noChangeArrowheads="1"/>
          </p:cNvSpPr>
          <p:nvPr/>
        </p:nvSpPr>
        <p:spPr bwMode="auto">
          <a:xfrm>
            <a:off x="2727325" y="2522538"/>
            <a:ext cx="749300" cy="336550"/>
          </a:xfrm>
          <a:prstGeom prst="rect">
            <a:avLst/>
          </a:prstGeom>
          <a:noFill/>
          <a:ln w="9525">
            <a:noFill/>
            <a:miter lim="800000"/>
            <a:headEnd/>
            <a:tailEnd/>
          </a:ln>
        </p:spPr>
        <p:txBody>
          <a:bodyPr wrap="none">
            <a:prstTxWarp prst="textNoShape">
              <a:avLst/>
            </a:prstTxWarp>
            <a:spAutoFit/>
          </a:bodyPr>
          <a:lstStyle/>
          <a:p>
            <a:r>
              <a:rPr lang="it-IT" sz="1600" b="1">
                <a:latin typeface="Century Gothic" charset="0"/>
              </a:rPr>
              <a:t>Polo -</a:t>
            </a:r>
          </a:p>
        </p:txBody>
      </p:sp>
      <p:sp>
        <p:nvSpPr>
          <p:cNvPr id="197684" name="Oval 52"/>
          <p:cNvSpPr>
            <a:spLocks noChangeArrowheads="1"/>
          </p:cNvSpPr>
          <p:nvPr/>
        </p:nvSpPr>
        <p:spPr bwMode="auto">
          <a:xfrm rot="2220674">
            <a:off x="3084513" y="3336925"/>
            <a:ext cx="103187" cy="222250"/>
          </a:xfrm>
          <a:prstGeom prst="ellipse">
            <a:avLst/>
          </a:prstGeom>
          <a:solidFill>
            <a:schemeClr val="hlink"/>
          </a:solidFill>
          <a:ln w="9525">
            <a:noFill/>
            <a:round/>
            <a:headEnd/>
            <a:tailEnd/>
          </a:ln>
        </p:spPr>
        <p:txBody>
          <a:bodyPr wrap="none" anchor="ctr">
            <a:prstTxWarp prst="textNoShape">
              <a:avLst/>
            </a:prstTxWarp>
          </a:bodyPr>
          <a:lstStyle/>
          <a:p>
            <a:endParaRPr lang="it-IT">
              <a:latin typeface="Calibri" charset="0"/>
            </a:endParaRPr>
          </a:p>
        </p:txBody>
      </p:sp>
      <p:sp>
        <p:nvSpPr>
          <p:cNvPr id="197685" name="Oval 53"/>
          <p:cNvSpPr>
            <a:spLocks noChangeArrowheads="1"/>
          </p:cNvSpPr>
          <p:nvPr/>
        </p:nvSpPr>
        <p:spPr bwMode="auto">
          <a:xfrm rot="2220674">
            <a:off x="3865563" y="3327400"/>
            <a:ext cx="103187" cy="222250"/>
          </a:xfrm>
          <a:prstGeom prst="ellipse">
            <a:avLst/>
          </a:prstGeom>
          <a:solidFill>
            <a:schemeClr val="accent2">
              <a:alpha val="74000"/>
            </a:schemeClr>
          </a:solidFill>
          <a:ln w="9525">
            <a:noFill/>
            <a:round/>
            <a:headEnd/>
            <a:tailEnd/>
          </a:ln>
        </p:spPr>
        <p:txBody>
          <a:bodyPr wrap="none" anchor="ctr">
            <a:prstTxWarp prst="textNoShape">
              <a:avLst/>
            </a:prstTxWarp>
          </a:bodyPr>
          <a:lstStyle/>
          <a:p>
            <a:endParaRPr lang="it-IT">
              <a:latin typeface="Calibri" charset="0"/>
            </a:endParaRPr>
          </a:p>
        </p:txBody>
      </p:sp>
      <p:sp>
        <p:nvSpPr>
          <p:cNvPr id="197686" name="Oval 54"/>
          <p:cNvSpPr>
            <a:spLocks noChangeArrowheads="1"/>
          </p:cNvSpPr>
          <p:nvPr/>
        </p:nvSpPr>
        <p:spPr bwMode="auto">
          <a:xfrm rot="2220674">
            <a:off x="2824163" y="3590925"/>
            <a:ext cx="103187" cy="222250"/>
          </a:xfrm>
          <a:prstGeom prst="ellipse">
            <a:avLst/>
          </a:prstGeom>
          <a:solidFill>
            <a:schemeClr val="hlink"/>
          </a:solidFill>
          <a:ln w="9525">
            <a:noFill/>
            <a:round/>
            <a:headEnd/>
            <a:tailEnd/>
          </a:ln>
        </p:spPr>
        <p:txBody>
          <a:bodyPr wrap="none" anchor="ctr">
            <a:prstTxWarp prst="textNoShape">
              <a:avLst/>
            </a:prstTxWarp>
          </a:bodyPr>
          <a:lstStyle/>
          <a:p>
            <a:endParaRPr lang="it-IT">
              <a:latin typeface="Calibri" charset="0"/>
            </a:endParaRPr>
          </a:p>
        </p:txBody>
      </p:sp>
      <p:sp>
        <p:nvSpPr>
          <p:cNvPr id="197687" name="Oval 55"/>
          <p:cNvSpPr>
            <a:spLocks noChangeArrowheads="1"/>
          </p:cNvSpPr>
          <p:nvPr/>
        </p:nvSpPr>
        <p:spPr bwMode="auto">
          <a:xfrm rot="2220674">
            <a:off x="3605213" y="3581400"/>
            <a:ext cx="103187" cy="222250"/>
          </a:xfrm>
          <a:prstGeom prst="ellipse">
            <a:avLst/>
          </a:prstGeom>
          <a:solidFill>
            <a:schemeClr val="accent2">
              <a:alpha val="74000"/>
            </a:schemeClr>
          </a:solidFill>
          <a:ln w="9525">
            <a:noFill/>
            <a:round/>
            <a:headEnd/>
            <a:tailEnd/>
          </a:ln>
        </p:spPr>
        <p:txBody>
          <a:bodyPr wrap="none" anchor="ctr">
            <a:prstTxWarp prst="textNoShape">
              <a:avLst/>
            </a:prstTxWarp>
          </a:bodyPr>
          <a:lstStyle/>
          <a:p>
            <a:endParaRPr lang="it-IT">
              <a:latin typeface="Calibri" charset="0"/>
            </a:endParaRPr>
          </a:p>
        </p:txBody>
      </p:sp>
      <p:sp>
        <p:nvSpPr>
          <p:cNvPr id="197688" name="Oval 56"/>
          <p:cNvSpPr>
            <a:spLocks noChangeArrowheads="1"/>
          </p:cNvSpPr>
          <p:nvPr/>
        </p:nvSpPr>
        <p:spPr bwMode="auto">
          <a:xfrm rot="2220674">
            <a:off x="2563813" y="3832225"/>
            <a:ext cx="103187" cy="222250"/>
          </a:xfrm>
          <a:prstGeom prst="ellipse">
            <a:avLst/>
          </a:prstGeom>
          <a:solidFill>
            <a:schemeClr val="hlink"/>
          </a:solidFill>
          <a:ln w="9525">
            <a:noFill/>
            <a:round/>
            <a:headEnd/>
            <a:tailEnd/>
          </a:ln>
        </p:spPr>
        <p:txBody>
          <a:bodyPr wrap="none" anchor="ctr">
            <a:prstTxWarp prst="textNoShape">
              <a:avLst/>
            </a:prstTxWarp>
          </a:bodyPr>
          <a:lstStyle/>
          <a:p>
            <a:endParaRPr lang="it-IT">
              <a:latin typeface="Calibri" charset="0"/>
            </a:endParaRPr>
          </a:p>
        </p:txBody>
      </p:sp>
      <p:sp>
        <p:nvSpPr>
          <p:cNvPr id="197689" name="Oval 57"/>
          <p:cNvSpPr>
            <a:spLocks noChangeArrowheads="1"/>
          </p:cNvSpPr>
          <p:nvPr/>
        </p:nvSpPr>
        <p:spPr bwMode="auto">
          <a:xfrm rot="2220674">
            <a:off x="3344863" y="3822700"/>
            <a:ext cx="103187" cy="222250"/>
          </a:xfrm>
          <a:prstGeom prst="ellipse">
            <a:avLst/>
          </a:prstGeom>
          <a:solidFill>
            <a:schemeClr val="accent2">
              <a:alpha val="74000"/>
            </a:schemeClr>
          </a:solidFill>
          <a:ln w="9525">
            <a:noFill/>
            <a:round/>
            <a:headEnd/>
            <a:tailEnd/>
          </a:ln>
        </p:spPr>
        <p:txBody>
          <a:bodyPr wrap="none" anchor="ctr">
            <a:prstTxWarp prst="textNoShape">
              <a:avLst/>
            </a:prstTxWarp>
          </a:bodyPr>
          <a:lstStyle/>
          <a:p>
            <a:endParaRPr lang="it-IT">
              <a:latin typeface="Calibri" charset="0"/>
            </a:endParaRPr>
          </a:p>
        </p:txBody>
      </p:sp>
      <p:sp>
        <p:nvSpPr>
          <p:cNvPr id="197690" name="Oval 58"/>
          <p:cNvSpPr>
            <a:spLocks noChangeArrowheads="1"/>
          </p:cNvSpPr>
          <p:nvPr/>
        </p:nvSpPr>
        <p:spPr bwMode="auto">
          <a:xfrm rot="2220674">
            <a:off x="2328863" y="4079875"/>
            <a:ext cx="103187" cy="222250"/>
          </a:xfrm>
          <a:prstGeom prst="ellipse">
            <a:avLst/>
          </a:prstGeom>
          <a:solidFill>
            <a:schemeClr val="hlink"/>
          </a:solidFill>
          <a:ln w="9525">
            <a:noFill/>
            <a:round/>
            <a:headEnd/>
            <a:tailEnd/>
          </a:ln>
        </p:spPr>
        <p:txBody>
          <a:bodyPr wrap="none" anchor="ctr">
            <a:prstTxWarp prst="textNoShape">
              <a:avLst/>
            </a:prstTxWarp>
          </a:bodyPr>
          <a:lstStyle/>
          <a:p>
            <a:endParaRPr lang="it-IT">
              <a:latin typeface="Calibri" charset="0"/>
            </a:endParaRPr>
          </a:p>
        </p:txBody>
      </p:sp>
      <p:sp>
        <p:nvSpPr>
          <p:cNvPr id="197691" name="Oval 59"/>
          <p:cNvSpPr>
            <a:spLocks noChangeArrowheads="1"/>
          </p:cNvSpPr>
          <p:nvPr/>
        </p:nvSpPr>
        <p:spPr bwMode="auto">
          <a:xfrm rot="2220674">
            <a:off x="3109913" y="4070350"/>
            <a:ext cx="103187" cy="222250"/>
          </a:xfrm>
          <a:prstGeom prst="ellipse">
            <a:avLst/>
          </a:prstGeom>
          <a:solidFill>
            <a:schemeClr val="accent2">
              <a:alpha val="74000"/>
            </a:schemeClr>
          </a:solidFill>
          <a:ln w="9525">
            <a:noFill/>
            <a:round/>
            <a:headEnd/>
            <a:tailEnd/>
          </a:ln>
        </p:spPr>
        <p:txBody>
          <a:bodyPr wrap="none" anchor="ctr">
            <a:prstTxWarp prst="textNoShape">
              <a:avLst/>
            </a:prstTxWarp>
          </a:bodyPr>
          <a:lstStyle/>
          <a:p>
            <a:endParaRPr lang="it-IT">
              <a:latin typeface="Calibri" charset="0"/>
            </a:endParaRPr>
          </a:p>
        </p:txBody>
      </p:sp>
      <p:sp>
        <p:nvSpPr>
          <p:cNvPr id="197692" name="AutoShape 60"/>
          <p:cNvSpPr>
            <a:spLocks noChangeArrowheads="1"/>
          </p:cNvSpPr>
          <p:nvPr/>
        </p:nvSpPr>
        <p:spPr bwMode="auto">
          <a:xfrm>
            <a:off x="6184900" y="1143000"/>
            <a:ext cx="863600" cy="482600"/>
          </a:xfrm>
          <a:prstGeom prst="irregularSeal1">
            <a:avLst/>
          </a:prstGeom>
          <a:solidFill>
            <a:srgbClr val="FFFF00"/>
          </a:solidFill>
          <a:ln w="9525">
            <a:solidFill>
              <a:schemeClr val="tx1"/>
            </a:solidFill>
            <a:miter lim="800000"/>
            <a:headEnd/>
            <a:tailEnd/>
          </a:ln>
        </p:spPr>
        <p:txBody>
          <a:bodyPr wrap="none" anchor="ctr">
            <a:prstTxWarp prst="textNoShape">
              <a:avLst/>
            </a:prstTxWarp>
          </a:bodyPr>
          <a:lstStyle/>
          <a:p>
            <a:pPr algn="ctr"/>
            <a:r>
              <a:rPr lang="it-IT" sz="1400" b="1">
                <a:latin typeface="Century Gothic" charset="0"/>
              </a:rPr>
              <a:t>ON</a:t>
            </a:r>
          </a:p>
        </p:txBody>
      </p:sp>
    </p:spTree>
    <p:extLst>
      <p:ext uri="{BB962C8B-B14F-4D97-AF65-F5344CB8AC3E}">
        <p14:creationId xmlns:p14="http://schemas.microsoft.com/office/powerpoint/2010/main" val="3328318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97692"/>
                                        </p:tgtEl>
                                        <p:attrNameLst>
                                          <p:attrName>style.visibility</p:attrName>
                                        </p:attrNameLst>
                                      </p:cBhvr>
                                      <p:to>
                                        <p:strVal val="visible"/>
                                      </p:to>
                                    </p:set>
                                  </p:childTnLst>
                                </p:cTn>
                              </p:par>
                              <p:par>
                                <p:cTn id="7" presetID="6" presetClass="emph" presetSubtype="0" fill="hold" grpId="1" nodeType="withEffect">
                                  <p:stCondLst>
                                    <p:cond delay="0"/>
                                  </p:stCondLst>
                                  <p:childTnLst>
                                    <p:animScale>
                                      <p:cBhvr>
                                        <p:cTn id="8" dur="2000" fill="hold"/>
                                        <p:tgtEl>
                                          <p:spTgt spid="197692"/>
                                        </p:tgtEl>
                                      </p:cBhvr>
                                      <p:by x="150000" y="150000"/>
                                    </p:animScale>
                                  </p:childTnLst>
                                </p:cTn>
                              </p:par>
                              <p:par>
                                <p:cTn id="9" presetID="35" presetClass="path" presetSubtype="0" accel="50000" decel="50000" fill="hold" grpId="0" nodeType="withEffect">
                                  <p:stCondLst>
                                    <p:cond delay="0"/>
                                  </p:stCondLst>
                                  <p:childTnLst>
                                    <p:animMotion origin="layout" path="M -3.05556E-6 -4.07407E-6 L 0.28264 -4.07407E-6 " pathEditMode="relative" rAng="0" ptsTypes="AA">
                                      <p:cBhvr>
                                        <p:cTn id="10" dur="2000" fill="hold"/>
                                        <p:tgtEl>
                                          <p:spTgt spid="197685"/>
                                        </p:tgtEl>
                                        <p:attrNameLst>
                                          <p:attrName>ppt_x</p:attrName>
                                          <p:attrName>ppt_y</p:attrName>
                                        </p:attrNameLst>
                                      </p:cBhvr>
                                      <p:rCtr x="141" y="0"/>
                                    </p:animMotion>
                                  </p:childTnLst>
                                </p:cTn>
                              </p:par>
                              <p:par>
                                <p:cTn id="11" presetID="63" presetClass="path" presetSubtype="0" accel="50000" decel="50000" fill="hold" grpId="0" nodeType="withEffect">
                                  <p:stCondLst>
                                    <p:cond delay="0"/>
                                  </p:stCondLst>
                                  <p:childTnLst>
                                    <p:animMotion origin="layout" path="M -1.94444E-6 -2.96296E-6 L 0.15486 -2.96296E-6 " pathEditMode="relative" rAng="0" ptsTypes="AA">
                                      <p:cBhvr>
                                        <p:cTn id="12" dur="2000" fill="hold"/>
                                        <p:tgtEl>
                                          <p:spTgt spid="197684"/>
                                        </p:tgtEl>
                                        <p:attrNameLst>
                                          <p:attrName>ppt_x</p:attrName>
                                          <p:attrName>ppt_y</p:attrName>
                                        </p:attrNameLst>
                                      </p:cBhvr>
                                      <p:rCtr x="77" y="0"/>
                                    </p:animMotion>
                                  </p:childTnLst>
                                </p:cTn>
                              </p:par>
                              <p:par>
                                <p:cTn id="13" presetID="35" presetClass="path" presetSubtype="0" accel="50000" decel="50000" fill="hold" grpId="0" nodeType="withEffect">
                                  <p:stCondLst>
                                    <p:cond delay="0"/>
                                  </p:stCondLst>
                                  <p:childTnLst>
                                    <p:animMotion origin="layout" path="M -3.05556E-6 -4.07407E-6 L 0.28264 -4.07407E-6 " pathEditMode="relative" rAng="0" ptsTypes="AA">
                                      <p:cBhvr>
                                        <p:cTn id="14" dur="2000" fill="hold"/>
                                        <p:tgtEl>
                                          <p:spTgt spid="197687"/>
                                        </p:tgtEl>
                                        <p:attrNameLst>
                                          <p:attrName>ppt_x</p:attrName>
                                          <p:attrName>ppt_y</p:attrName>
                                        </p:attrNameLst>
                                      </p:cBhvr>
                                      <p:rCtr x="141" y="0"/>
                                    </p:animMotion>
                                  </p:childTnLst>
                                </p:cTn>
                              </p:par>
                              <p:par>
                                <p:cTn id="15" presetID="63" presetClass="path" presetSubtype="0" accel="50000" decel="50000" fill="hold" grpId="0" nodeType="withEffect">
                                  <p:stCondLst>
                                    <p:cond delay="0"/>
                                  </p:stCondLst>
                                  <p:childTnLst>
                                    <p:animMotion origin="layout" path="M -1.94444E-6 -2.96296E-6 L 0.15486 -2.96296E-6 " pathEditMode="relative" rAng="0" ptsTypes="AA">
                                      <p:cBhvr>
                                        <p:cTn id="16" dur="2000" fill="hold"/>
                                        <p:tgtEl>
                                          <p:spTgt spid="197686"/>
                                        </p:tgtEl>
                                        <p:attrNameLst>
                                          <p:attrName>ppt_x</p:attrName>
                                          <p:attrName>ppt_y</p:attrName>
                                        </p:attrNameLst>
                                      </p:cBhvr>
                                      <p:rCtr x="77" y="0"/>
                                    </p:animMotion>
                                  </p:childTnLst>
                                </p:cTn>
                              </p:par>
                              <p:par>
                                <p:cTn id="17" presetID="35" presetClass="path" presetSubtype="0" accel="50000" decel="50000" fill="hold" grpId="0" nodeType="withEffect">
                                  <p:stCondLst>
                                    <p:cond delay="0"/>
                                  </p:stCondLst>
                                  <p:childTnLst>
                                    <p:animMotion origin="layout" path="M -3.05556E-6 -4.07407E-6 L 0.28264 -4.07407E-6 " pathEditMode="relative" rAng="0" ptsTypes="AA">
                                      <p:cBhvr>
                                        <p:cTn id="18" dur="2000" fill="hold"/>
                                        <p:tgtEl>
                                          <p:spTgt spid="197689"/>
                                        </p:tgtEl>
                                        <p:attrNameLst>
                                          <p:attrName>ppt_x</p:attrName>
                                          <p:attrName>ppt_y</p:attrName>
                                        </p:attrNameLst>
                                      </p:cBhvr>
                                      <p:rCtr x="141" y="0"/>
                                    </p:animMotion>
                                  </p:childTnLst>
                                </p:cTn>
                              </p:par>
                              <p:par>
                                <p:cTn id="19" presetID="63" presetClass="path" presetSubtype="0" accel="50000" decel="50000" fill="hold" grpId="0" nodeType="withEffect">
                                  <p:stCondLst>
                                    <p:cond delay="0"/>
                                  </p:stCondLst>
                                  <p:childTnLst>
                                    <p:animMotion origin="layout" path="M -1.94444E-6 -2.96296E-6 L 0.15486 -2.96296E-6 " pathEditMode="relative" rAng="0" ptsTypes="AA">
                                      <p:cBhvr>
                                        <p:cTn id="20" dur="2000" fill="hold"/>
                                        <p:tgtEl>
                                          <p:spTgt spid="197688"/>
                                        </p:tgtEl>
                                        <p:attrNameLst>
                                          <p:attrName>ppt_x</p:attrName>
                                          <p:attrName>ppt_y</p:attrName>
                                        </p:attrNameLst>
                                      </p:cBhvr>
                                      <p:rCtr x="77" y="0"/>
                                    </p:animMotion>
                                  </p:childTnLst>
                                </p:cTn>
                              </p:par>
                              <p:par>
                                <p:cTn id="21" presetID="35" presetClass="path" presetSubtype="0" accel="50000" decel="50000" fill="hold" grpId="0" nodeType="withEffect">
                                  <p:stCondLst>
                                    <p:cond delay="0"/>
                                  </p:stCondLst>
                                  <p:childTnLst>
                                    <p:animMotion origin="layout" path="M -3.05556E-6 -4.07407E-6 L 0.28264 -4.07407E-6 " pathEditMode="relative" rAng="0" ptsTypes="AA">
                                      <p:cBhvr>
                                        <p:cTn id="22" dur="2000" fill="hold"/>
                                        <p:tgtEl>
                                          <p:spTgt spid="197691"/>
                                        </p:tgtEl>
                                        <p:attrNameLst>
                                          <p:attrName>ppt_x</p:attrName>
                                          <p:attrName>ppt_y</p:attrName>
                                        </p:attrNameLst>
                                      </p:cBhvr>
                                      <p:rCtr x="141" y="0"/>
                                    </p:animMotion>
                                  </p:childTnLst>
                                </p:cTn>
                              </p:par>
                              <p:par>
                                <p:cTn id="23" presetID="63" presetClass="path" presetSubtype="0" accel="50000" decel="50000" fill="hold" grpId="0" nodeType="withEffect">
                                  <p:stCondLst>
                                    <p:cond delay="0"/>
                                  </p:stCondLst>
                                  <p:childTnLst>
                                    <p:animMotion origin="layout" path="M -1.94444E-6 -2.96296E-6 L 0.15486 -2.96296E-6 " pathEditMode="relative" rAng="0" ptsTypes="AA">
                                      <p:cBhvr>
                                        <p:cTn id="24" dur="2000" fill="hold"/>
                                        <p:tgtEl>
                                          <p:spTgt spid="197690"/>
                                        </p:tgtEl>
                                        <p:attrNameLst>
                                          <p:attrName>ppt_x</p:attrName>
                                          <p:attrName>ppt_y</p:attrName>
                                        </p:attrNameLst>
                                      </p:cBhvr>
                                      <p:rCtr x="77"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84" grpId="0" animBg="1"/>
      <p:bldP spid="197685" grpId="0" animBg="1"/>
      <p:bldP spid="197686" grpId="0" animBg="1"/>
      <p:bldP spid="197687" grpId="0" animBg="1"/>
      <p:bldP spid="197688" grpId="0" animBg="1"/>
      <p:bldP spid="197689" grpId="0" animBg="1"/>
      <p:bldP spid="197690" grpId="0" animBg="1"/>
      <p:bldP spid="197691" grpId="0" animBg="1"/>
      <p:bldP spid="197692" grpId="0" animBg="1"/>
      <p:bldP spid="197692"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Immagine 23" descr="gel_plate_600.jpg"/>
          <p:cNvPicPr>
            <a:picLocks noChangeAspect="1"/>
          </p:cNvPicPr>
          <p:nvPr/>
        </p:nvPicPr>
        <p:blipFill>
          <a:blip r:embed="rId2"/>
          <a:stretch>
            <a:fillRect/>
          </a:stretch>
        </p:blipFill>
        <p:spPr>
          <a:xfrm>
            <a:off x="1633107" y="177360"/>
            <a:ext cx="4934049" cy="6578730"/>
          </a:xfrm>
          <a:prstGeom prst="rect">
            <a:avLst/>
          </a:prstGeom>
        </p:spPr>
      </p:pic>
      <p:pic>
        <p:nvPicPr>
          <p:cNvPr id="25" name="Immagine 24" descr="Gel_electrophoresis_apparatus.JPG"/>
          <p:cNvPicPr>
            <a:picLocks noChangeAspect="1"/>
          </p:cNvPicPr>
          <p:nvPr/>
        </p:nvPicPr>
        <p:blipFill>
          <a:blip r:embed="rId3"/>
          <a:stretch>
            <a:fillRect/>
          </a:stretch>
        </p:blipFill>
        <p:spPr>
          <a:xfrm>
            <a:off x="1633107" y="0"/>
            <a:ext cx="5365750" cy="6858001"/>
          </a:xfrm>
          <a:prstGeom prst="rect">
            <a:avLst/>
          </a:prstGeom>
        </p:spPr>
      </p:pic>
      <p:pic>
        <p:nvPicPr>
          <p:cNvPr id="26" name="Immagine 25" descr="Agarosegelphoto.jpg"/>
          <p:cNvPicPr>
            <a:picLocks noChangeAspect="1"/>
          </p:cNvPicPr>
          <p:nvPr/>
        </p:nvPicPr>
        <p:blipFill>
          <a:blip r:embed="rId4"/>
          <a:stretch>
            <a:fillRect/>
          </a:stretch>
        </p:blipFill>
        <p:spPr>
          <a:xfrm>
            <a:off x="5859082" y="1123496"/>
            <a:ext cx="3429000" cy="4572000"/>
          </a:xfrm>
          <a:prstGeom prst="rect">
            <a:avLst/>
          </a:prstGeom>
        </p:spPr>
      </p:pic>
      <p:pic>
        <p:nvPicPr>
          <p:cNvPr id="27" name="Immagine 26" descr="Agarosegel.jpg"/>
          <p:cNvPicPr>
            <a:picLocks noChangeAspect="1"/>
          </p:cNvPicPr>
          <p:nvPr/>
        </p:nvPicPr>
        <p:blipFill>
          <a:blip r:embed="rId5"/>
          <a:stretch>
            <a:fillRect/>
          </a:stretch>
        </p:blipFill>
        <p:spPr>
          <a:xfrm>
            <a:off x="119097" y="1780515"/>
            <a:ext cx="4628549" cy="3914981"/>
          </a:xfrm>
          <a:prstGeom prst="rect">
            <a:avLst/>
          </a:prstGeom>
        </p:spPr>
      </p:pic>
      <p:pic>
        <p:nvPicPr>
          <p:cNvPr id="28" name="Immagine 27" descr="AgarosegelUV.jpg"/>
          <p:cNvPicPr>
            <a:picLocks noChangeAspect="1"/>
          </p:cNvPicPr>
          <p:nvPr/>
        </p:nvPicPr>
        <p:blipFill>
          <a:blip r:embed="rId6"/>
          <a:stretch>
            <a:fillRect/>
          </a:stretch>
        </p:blipFill>
        <p:spPr>
          <a:xfrm>
            <a:off x="0" y="1157519"/>
            <a:ext cx="5223571" cy="4537977"/>
          </a:xfrm>
          <a:prstGeom prst="rect">
            <a:avLst/>
          </a:prstGeom>
        </p:spPr>
      </p:pic>
    </p:spTree>
    <p:extLst>
      <p:ext uri="{BB962C8B-B14F-4D97-AF65-F5344CB8AC3E}">
        <p14:creationId xmlns:p14="http://schemas.microsoft.com/office/powerpoint/2010/main" val="2203783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4"/>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25"/>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2000"/>
                                        <p:tgtEl>
                                          <p:spTgt spid="28"/>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953903" y="1873446"/>
            <a:ext cx="5384657" cy="2431435"/>
          </a:xfrm>
          <a:prstGeom prst="rect">
            <a:avLst/>
          </a:prstGeom>
        </p:spPr>
        <p:txBody>
          <a:bodyPr wrap="none">
            <a:spAutoFit/>
          </a:bodyPr>
          <a:lstStyle/>
          <a:p>
            <a:r>
              <a:rPr lang="it-IT" sz="4000" b="1" dirty="0" err="1">
                <a:latin typeface="Calibri"/>
                <a:cs typeface="Calibri"/>
              </a:rPr>
              <a:t>Visualizing</a:t>
            </a:r>
            <a:r>
              <a:rPr lang="it-IT" sz="4000" b="1" dirty="0">
                <a:latin typeface="Calibri"/>
                <a:cs typeface="Calibri"/>
              </a:rPr>
              <a:t> </a:t>
            </a:r>
            <a:r>
              <a:rPr lang="it-IT" sz="4000" b="1" dirty="0" err="1">
                <a:latin typeface="Calibri"/>
                <a:cs typeface="Calibri"/>
              </a:rPr>
              <a:t>nucleic</a:t>
            </a:r>
            <a:r>
              <a:rPr lang="it-IT" sz="4000" b="1" dirty="0">
                <a:latin typeface="Calibri"/>
                <a:cs typeface="Calibri"/>
              </a:rPr>
              <a:t> </a:t>
            </a:r>
            <a:r>
              <a:rPr lang="it-IT" sz="4000" b="1" dirty="0" err="1">
                <a:latin typeface="Calibri"/>
                <a:cs typeface="Calibri"/>
              </a:rPr>
              <a:t>acids</a:t>
            </a:r>
            <a:r>
              <a:rPr lang="it-IT" sz="4000" b="1" dirty="0">
                <a:latin typeface="Calibri"/>
                <a:cs typeface="Calibri"/>
              </a:rPr>
              <a:t>:</a:t>
            </a:r>
          </a:p>
          <a:p>
            <a:r>
              <a:rPr lang="it-IT" sz="2800" b="1" dirty="0" err="1">
                <a:latin typeface="Calibri"/>
                <a:cs typeface="Calibri"/>
              </a:rPr>
              <a:t>Nucleotides</a:t>
            </a:r>
            <a:r>
              <a:rPr lang="it-IT" sz="2800" b="1" dirty="0">
                <a:latin typeface="Calibri"/>
                <a:cs typeface="Calibri"/>
              </a:rPr>
              <a:t> </a:t>
            </a:r>
            <a:r>
              <a:rPr lang="it-IT" sz="2800" b="1" dirty="0" err="1">
                <a:latin typeface="Calibri"/>
                <a:cs typeface="Calibri"/>
              </a:rPr>
              <a:t>labeling</a:t>
            </a:r>
            <a:endParaRPr lang="it-IT" sz="2800" b="1" dirty="0">
              <a:latin typeface="Calibri"/>
              <a:cs typeface="Calibri"/>
            </a:endParaRPr>
          </a:p>
          <a:p>
            <a:pPr marL="1485900" lvl="2" indent="-571500">
              <a:buFontTx/>
              <a:buChar char="-"/>
            </a:pPr>
            <a:r>
              <a:rPr lang="it-IT" sz="2800" b="1" dirty="0">
                <a:latin typeface="Calibri"/>
                <a:cs typeface="Calibri"/>
              </a:rPr>
              <a:t>Southern </a:t>
            </a:r>
            <a:r>
              <a:rPr lang="it-IT" sz="2800" b="1" dirty="0" err="1">
                <a:latin typeface="Calibri"/>
                <a:cs typeface="Calibri"/>
              </a:rPr>
              <a:t>blot</a:t>
            </a:r>
            <a:endParaRPr lang="it-IT" sz="2800" b="1" dirty="0">
              <a:latin typeface="Calibri"/>
              <a:cs typeface="Calibri"/>
            </a:endParaRPr>
          </a:p>
          <a:p>
            <a:pPr marL="1485900" lvl="2" indent="-571500">
              <a:buFontTx/>
              <a:buChar char="-"/>
            </a:pPr>
            <a:r>
              <a:rPr lang="it-IT" sz="2800" b="1" dirty="0" err="1">
                <a:cs typeface="Calibri"/>
              </a:rPr>
              <a:t>Northern</a:t>
            </a:r>
            <a:r>
              <a:rPr lang="it-IT" sz="2800" b="1" dirty="0">
                <a:cs typeface="Calibri"/>
              </a:rPr>
              <a:t> </a:t>
            </a:r>
            <a:r>
              <a:rPr lang="it-IT" sz="2800" b="1" dirty="0" err="1">
                <a:cs typeface="Calibri"/>
              </a:rPr>
              <a:t>blot</a:t>
            </a:r>
            <a:endParaRPr lang="it-IT" sz="2800" b="1" dirty="0">
              <a:cs typeface="Calibri"/>
            </a:endParaRPr>
          </a:p>
          <a:p>
            <a:pPr marL="1485900" lvl="2" indent="-571500">
              <a:buFontTx/>
              <a:buChar char="-"/>
            </a:pPr>
            <a:r>
              <a:rPr lang="it-IT" sz="2800" b="1" dirty="0">
                <a:cs typeface="Calibri"/>
              </a:rPr>
              <a:t>EMSA</a:t>
            </a:r>
          </a:p>
        </p:txBody>
      </p:sp>
      <p:sp>
        <p:nvSpPr>
          <p:cNvPr id="5" name="Rectangle 4">
            <a:extLst>
              <a:ext uri="{FF2B5EF4-FFF2-40B4-BE49-F238E27FC236}">
                <a16:creationId xmlns:a16="http://schemas.microsoft.com/office/drawing/2014/main" id="{E31710CB-89A0-0B4E-A5C5-7A7BC0FB3040}"/>
              </a:ext>
            </a:extLst>
          </p:cNvPr>
          <p:cNvSpPr/>
          <p:nvPr/>
        </p:nvSpPr>
        <p:spPr>
          <a:xfrm>
            <a:off x="0" y="0"/>
            <a:ext cx="9144000" cy="875763"/>
          </a:xfrm>
          <a:prstGeom prst="rect">
            <a:avLst/>
          </a:prstGeom>
          <a:solidFill>
            <a:schemeClr val="accent5">
              <a:lumMod val="60000"/>
              <a:lumOff val="4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en-IT">
              <a:solidFill>
                <a:schemeClr val="tx1"/>
              </a:solidFill>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17F4B848-0B6E-EF48-AC6C-C3A772F9F1CF}"/>
              </a:ext>
            </a:extLst>
          </p:cNvPr>
          <p:cNvSpPr txBox="1"/>
          <p:nvPr/>
        </p:nvSpPr>
        <p:spPr>
          <a:xfrm>
            <a:off x="0" y="206062"/>
            <a:ext cx="9143999" cy="553998"/>
          </a:xfrm>
          <a:prstGeom prst="rect">
            <a:avLst/>
          </a:prstGeom>
          <a:noFill/>
        </p:spPr>
        <p:txBody>
          <a:bodyPr wrap="square" rtlCol="0">
            <a:spAutoFit/>
          </a:bodyPr>
          <a:lstStyle/>
          <a:p>
            <a:pPr algn="ctr"/>
            <a:r>
              <a:rPr lang="en-US" sz="3000" b="1" dirty="0">
                <a:solidFill>
                  <a:schemeClr val="bg1"/>
                </a:solidFill>
                <a:latin typeface="Calibri" panose="020F0502020204030204" pitchFamily="34" charset="0"/>
                <a:cs typeface="Calibri" panose="020F0502020204030204" pitchFamily="34" charset="0"/>
              </a:rPr>
              <a:t>How to see Nucleic Acids</a:t>
            </a:r>
          </a:p>
        </p:txBody>
      </p:sp>
    </p:spTree>
    <p:extLst>
      <p:ext uri="{BB962C8B-B14F-4D97-AF65-F5344CB8AC3E}">
        <p14:creationId xmlns:p14="http://schemas.microsoft.com/office/powerpoint/2010/main" val="5449501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o 7"/>
          <p:cNvGrpSpPr>
            <a:grpSpLocks/>
          </p:cNvGrpSpPr>
          <p:nvPr/>
        </p:nvGrpSpPr>
        <p:grpSpPr bwMode="auto">
          <a:xfrm>
            <a:off x="228600" y="461963"/>
            <a:ext cx="8775700" cy="6146800"/>
            <a:chOff x="428625" y="461963"/>
            <a:chExt cx="8775700" cy="6146800"/>
          </a:xfrm>
        </p:grpSpPr>
        <p:pic>
          <p:nvPicPr>
            <p:cNvPr id="48132" name="Picture 2" descr="f0210"/>
            <p:cNvPicPr>
              <a:picLocks noChangeAspect="1" noChangeArrowheads="1"/>
            </p:cNvPicPr>
            <p:nvPr/>
          </p:nvPicPr>
          <p:blipFill>
            <a:blip r:embed="rId3"/>
            <a:srcRect/>
            <a:stretch>
              <a:fillRect/>
            </a:stretch>
          </p:blipFill>
          <p:spPr bwMode="auto">
            <a:xfrm>
              <a:off x="428625" y="461963"/>
              <a:ext cx="8775700" cy="6146800"/>
            </a:xfrm>
            <a:prstGeom prst="rect">
              <a:avLst/>
            </a:prstGeom>
            <a:noFill/>
            <a:ln w="9525">
              <a:noFill/>
              <a:miter lim="800000"/>
              <a:headEnd/>
              <a:tailEnd/>
            </a:ln>
          </p:spPr>
        </p:pic>
        <p:sp>
          <p:nvSpPr>
            <p:cNvPr id="5" name="Ovale 4"/>
            <p:cNvSpPr/>
            <p:nvPr/>
          </p:nvSpPr>
          <p:spPr>
            <a:xfrm>
              <a:off x="6096000" y="4589463"/>
              <a:ext cx="609600" cy="381000"/>
            </a:xfrm>
            <a:prstGeom prst="ellipse">
              <a:avLst/>
            </a:prstGeom>
            <a:solidFill>
              <a:srgbClr val="FFFF00">
                <a:alpha val="32000"/>
              </a:srgbClr>
            </a:solidFill>
            <a:ln>
              <a:solidFill>
                <a:srgbClr val="FFFF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it-IT"/>
            </a:p>
          </p:txBody>
        </p:sp>
        <p:sp>
          <p:nvSpPr>
            <p:cNvPr id="48134" name="CasellaDiTesto 5"/>
            <p:cNvSpPr txBox="1">
              <a:spLocks noChangeArrowheads="1"/>
            </p:cNvSpPr>
            <p:nvPr/>
          </p:nvSpPr>
          <p:spPr bwMode="auto">
            <a:xfrm>
              <a:off x="6645275" y="4588933"/>
              <a:ext cx="517525" cy="369888"/>
            </a:xfrm>
            <a:prstGeom prst="rect">
              <a:avLst/>
            </a:prstGeom>
            <a:noFill/>
            <a:ln w="9525">
              <a:noFill/>
              <a:miter lim="800000"/>
              <a:headEnd/>
              <a:tailEnd/>
            </a:ln>
          </p:spPr>
          <p:txBody>
            <a:bodyPr wrap="none">
              <a:prstTxWarp prst="textNoShape">
                <a:avLst/>
              </a:prstTxWarp>
              <a:spAutoFit/>
            </a:bodyPr>
            <a:lstStyle/>
            <a:p>
              <a:r>
                <a:rPr lang="it-IT"/>
                <a:t>Tm</a:t>
              </a:r>
            </a:p>
          </p:txBody>
        </p:sp>
      </p:grpSp>
      <p:sp>
        <p:nvSpPr>
          <p:cNvPr id="48131" name="CasellaDiTesto 1"/>
          <p:cNvSpPr txBox="1">
            <a:spLocks noChangeArrowheads="1"/>
          </p:cNvSpPr>
          <p:nvPr/>
        </p:nvSpPr>
        <p:spPr bwMode="auto">
          <a:xfrm>
            <a:off x="228599" y="337350"/>
            <a:ext cx="4792717" cy="1384995"/>
          </a:xfrm>
          <a:prstGeom prst="rect">
            <a:avLst/>
          </a:prstGeom>
          <a:noFill/>
          <a:ln w="57150">
            <a:solidFill>
              <a:schemeClr val="accent3"/>
            </a:solidFill>
            <a:miter lim="800000"/>
            <a:headEnd/>
            <a:tailEnd/>
          </a:ln>
        </p:spPr>
        <p:txBody>
          <a:bodyPr wrap="square">
            <a:prstTxWarp prst="textNoShape">
              <a:avLst/>
            </a:prstTxWarp>
            <a:spAutoFit/>
          </a:bodyPr>
          <a:lstStyle/>
          <a:p>
            <a:pPr algn="ctr"/>
            <a:r>
              <a:rPr lang="it-IT" sz="2800" b="1" dirty="0">
                <a:latin typeface="Calibri" pitchFamily="-1" charset="0"/>
                <a:ea typeface="Calibri" pitchFamily="-1" charset="0"/>
                <a:cs typeface="Calibri" pitchFamily="-1" charset="0"/>
              </a:rPr>
              <a:t>Preliminary: </a:t>
            </a:r>
            <a:r>
              <a:rPr lang="it-IT" sz="2800" b="1" dirty="0" err="1">
                <a:latin typeface="Calibri" pitchFamily="-1" charset="0"/>
                <a:ea typeface="Calibri" pitchFamily="-1" charset="0"/>
                <a:cs typeface="Calibri" pitchFamily="-1" charset="0"/>
              </a:rPr>
              <a:t>Nucleic</a:t>
            </a:r>
            <a:r>
              <a:rPr lang="it-IT" sz="2800" b="1" dirty="0">
                <a:latin typeface="Calibri" pitchFamily="-1" charset="0"/>
                <a:ea typeface="Calibri" pitchFamily="-1" charset="0"/>
                <a:cs typeface="Calibri" pitchFamily="-1" charset="0"/>
              </a:rPr>
              <a:t> acid can be </a:t>
            </a:r>
            <a:r>
              <a:rPr lang="it-IT" sz="2800" b="1" dirty="0" err="1">
                <a:latin typeface="Calibri" pitchFamily="-1" charset="0"/>
                <a:ea typeface="Calibri" pitchFamily="-1" charset="0"/>
                <a:cs typeface="Calibri" pitchFamily="-1" charset="0"/>
              </a:rPr>
              <a:t>denaturated</a:t>
            </a:r>
            <a:r>
              <a:rPr lang="it-IT" sz="2800" b="1" dirty="0">
                <a:latin typeface="Calibri" pitchFamily="-1" charset="0"/>
                <a:ea typeface="Calibri" pitchFamily="-1" charset="0"/>
                <a:cs typeface="Calibri" pitchFamily="-1" charset="0"/>
              </a:rPr>
              <a:t>  and </a:t>
            </a:r>
            <a:r>
              <a:rPr lang="it-IT" sz="2800" b="1" dirty="0" err="1">
                <a:latin typeface="Calibri" pitchFamily="-1" charset="0"/>
                <a:ea typeface="Calibri" pitchFamily="-1" charset="0"/>
                <a:cs typeface="Calibri" pitchFamily="-1" charset="0"/>
              </a:rPr>
              <a:t>renaturated</a:t>
            </a:r>
            <a:endParaRPr lang="it-IT" sz="2800" b="1" dirty="0">
              <a:latin typeface="Calibri" pitchFamily="-1" charset="0"/>
              <a:ea typeface="Calibri" pitchFamily="-1" charset="0"/>
              <a:cs typeface="Calibri" pitchFamily="-1" charset="0"/>
            </a:endParaRPr>
          </a:p>
        </p:txBody>
      </p:sp>
      <p:sp>
        <p:nvSpPr>
          <p:cNvPr id="7" name="CasellaDiTesto 1"/>
          <p:cNvSpPr txBox="1">
            <a:spLocks noChangeArrowheads="1"/>
          </p:cNvSpPr>
          <p:nvPr/>
        </p:nvSpPr>
        <p:spPr bwMode="auto">
          <a:xfrm>
            <a:off x="1117600" y="6304075"/>
            <a:ext cx="2556933" cy="338554"/>
          </a:xfrm>
          <a:prstGeom prst="rect">
            <a:avLst/>
          </a:prstGeom>
          <a:solidFill>
            <a:srgbClr val="FFFFFF"/>
          </a:solidFill>
          <a:ln w="9525">
            <a:noFill/>
            <a:miter lim="800000"/>
            <a:headEnd/>
            <a:tailEnd/>
          </a:ln>
        </p:spPr>
        <p:txBody>
          <a:bodyPr wrap="square">
            <a:prstTxWarp prst="textNoShape">
              <a:avLst/>
            </a:prstTxWarp>
            <a:spAutoFit/>
          </a:bodyPr>
          <a:lstStyle/>
          <a:p>
            <a:r>
              <a:rPr lang="it-IT" sz="1600" b="1" dirty="0">
                <a:latin typeface="Calibri" pitchFamily="-1" charset="0"/>
                <a:ea typeface="Calibri" pitchFamily="-1" charset="0"/>
                <a:cs typeface="Calibri" pitchFamily="-1" charset="0"/>
              </a:rPr>
              <a:t>Native DNA (double </a:t>
            </a:r>
            <a:r>
              <a:rPr lang="it-IT" sz="1600" b="1" dirty="0" err="1">
                <a:latin typeface="Calibri" pitchFamily="-1" charset="0"/>
                <a:ea typeface="Calibri" pitchFamily="-1" charset="0"/>
                <a:cs typeface="Calibri" pitchFamily="-1" charset="0"/>
              </a:rPr>
              <a:t>helix</a:t>
            </a:r>
            <a:r>
              <a:rPr lang="it-IT" sz="1600" b="1" dirty="0">
                <a:latin typeface="Calibri" pitchFamily="-1" charset="0"/>
                <a:ea typeface="Calibri" pitchFamily="-1" charset="0"/>
                <a:cs typeface="Calibri" pitchFamily="-1" charset="0"/>
              </a:rPr>
              <a:t>)</a:t>
            </a:r>
          </a:p>
        </p:txBody>
      </p:sp>
      <p:sp>
        <p:nvSpPr>
          <p:cNvPr id="8" name="CasellaDiTesto 1"/>
          <p:cNvSpPr txBox="1">
            <a:spLocks noChangeArrowheads="1"/>
          </p:cNvSpPr>
          <p:nvPr/>
        </p:nvSpPr>
        <p:spPr bwMode="auto">
          <a:xfrm>
            <a:off x="7806267" y="1722345"/>
            <a:ext cx="1337734" cy="830997"/>
          </a:xfrm>
          <a:prstGeom prst="rect">
            <a:avLst/>
          </a:prstGeom>
          <a:solidFill>
            <a:srgbClr val="FFFFFF"/>
          </a:solidFill>
          <a:ln w="9525">
            <a:noFill/>
            <a:miter lim="800000"/>
            <a:headEnd/>
            <a:tailEnd/>
          </a:ln>
        </p:spPr>
        <p:txBody>
          <a:bodyPr wrap="square">
            <a:prstTxWarp prst="textNoShape">
              <a:avLst/>
            </a:prstTxWarp>
            <a:spAutoFit/>
          </a:bodyPr>
          <a:lstStyle/>
          <a:p>
            <a:r>
              <a:rPr lang="it-IT" sz="1600" b="1" dirty="0" err="1">
                <a:latin typeface="Calibri" pitchFamily="-1" charset="0"/>
                <a:ea typeface="Calibri" pitchFamily="-1" charset="0"/>
                <a:cs typeface="Calibri" pitchFamily="-1" charset="0"/>
              </a:rPr>
              <a:t>denaturated</a:t>
            </a:r>
            <a:r>
              <a:rPr lang="it-IT" sz="1600" b="1" dirty="0">
                <a:latin typeface="Calibri" pitchFamily="-1" charset="0"/>
                <a:ea typeface="Calibri" pitchFamily="-1" charset="0"/>
                <a:cs typeface="Calibri" pitchFamily="-1" charset="0"/>
              </a:rPr>
              <a:t> DNA (random coil)</a:t>
            </a:r>
          </a:p>
        </p:txBody>
      </p:sp>
      <p:sp>
        <p:nvSpPr>
          <p:cNvPr id="9" name="CasellaDiTesto 1"/>
          <p:cNvSpPr txBox="1">
            <a:spLocks noChangeArrowheads="1"/>
          </p:cNvSpPr>
          <p:nvPr/>
        </p:nvSpPr>
        <p:spPr bwMode="auto">
          <a:xfrm rot="16200000">
            <a:off x="2743087" y="4080931"/>
            <a:ext cx="2556933" cy="338554"/>
          </a:xfrm>
          <a:prstGeom prst="rect">
            <a:avLst/>
          </a:prstGeom>
          <a:solidFill>
            <a:srgbClr val="FFFFFF"/>
          </a:solidFill>
          <a:ln w="9525">
            <a:noFill/>
            <a:miter lim="800000"/>
            <a:headEnd/>
            <a:tailEnd/>
          </a:ln>
        </p:spPr>
        <p:txBody>
          <a:bodyPr wrap="square">
            <a:prstTxWarp prst="textNoShape">
              <a:avLst/>
            </a:prstTxWarp>
            <a:spAutoFit/>
          </a:bodyPr>
          <a:lstStyle/>
          <a:p>
            <a:r>
              <a:rPr lang="it-IT" sz="1600" b="1" dirty="0">
                <a:latin typeface="Calibri" pitchFamily="-1" charset="0"/>
                <a:ea typeface="Calibri" pitchFamily="-1" charset="0"/>
                <a:cs typeface="Calibri" pitchFamily="-1" charset="0"/>
              </a:rPr>
              <a:t>% DNA single </a:t>
            </a:r>
            <a:r>
              <a:rPr lang="it-IT" sz="1600" b="1" dirty="0" err="1">
                <a:latin typeface="Calibri" pitchFamily="-1" charset="0"/>
                <a:ea typeface="Calibri" pitchFamily="-1" charset="0"/>
                <a:cs typeface="Calibri" pitchFamily="-1" charset="0"/>
              </a:rPr>
              <a:t>helix</a:t>
            </a:r>
            <a:endParaRPr lang="it-IT" sz="1600" b="1" dirty="0">
              <a:latin typeface="Calibri" pitchFamily="-1" charset="0"/>
              <a:ea typeface="Calibri" pitchFamily="-1" charset="0"/>
              <a:cs typeface="Calibri" pitchFamily="-1" charset="0"/>
            </a:endParaRPr>
          </a:p>
        </p:txBody>
      </p:sp>
      <p:sp>
        <p:nvSpPr>
          <p:cNvPr id="10" name="CasellaDiTesto 1"/>
          <p:cNvSpPr txBox="1">
            <a:spLocks noChangeArrowheads="1"/>
          </p:cNvSpPr>
          <p:nvPr/>
        </p:nvSpPr>
        <p:spPr bwMode="auto">
          <a:xfrm>
            <a:off x="6824023" y="6253329"/>
            <a:ext cx="2180278" cy="338554"/>
          </a:xfrm>
          <a:prstGeom prst="rect">
            <a:avLst/>
          </a:prstGeom>
          <a:solidFill>
            <a:srgbClr val="FFFFFF"/>
          </a:solidFill>
          <a:ln w="9525">
            <a:noFill/>
            <a:miter lim="800000"/>
            <a:headEnd/>
            <a:tailEnd/>
          </a:ln>
        </p:spPr>
        <p:txBody>
          <a:bodyPr wrap="square">
            <a:prstTxWarp prst="textNoShape">
              <a:avLst/>
            </a:prstTxWarp>
            <a:spAutoFit/>
          </a:bodyPr>
          <a:lstStyle/>
          <a:p>
            <a:r>
              <a:rPr lang="it-IT" sz="1600" b="1" dirty="0">
                <a:latin typeface="Calibri" pitchFamily="-1" charset="0"/>
                <a:ea typeface="Calibri" pitchFamily="-1" charset="0"/>
                <a:cs typeface="Calibri" pitchFamily="-1" charset="0"/>
              </a:rPr>
              <a:t>Temperature °C</a:t>
            </a:r>
          </a:p>
        </p:txBody>
      </p:sp>
      <p:sp>
        <p:nvSpPr>
          <p:cNvPr id="11" name="CasellaDiTesto 1"/>
          <p:cNvSpPr txBox="1">
            <a:spLocks noChangeArrowheads="1"/>
          </p:cNvSpPr>
          <p:nvPr/>
        </p:nvSpPr>
        <p:spPr bwMode="auto">
          <a:xfrm>
            <a:off x="4470401" y="5050024"/>
            <a:ext cx="1270000" cy="584776"/>
          </a:xfrm>
          <a:prstGeom prst="rect">
            <a:avLst/>
          </a:prstGeom>
          <a:solidFill>
            <a:srgbClr val="FFFFFF"/>
          </a:solidFill>
          <a:ln w="9525">
            <a:noFill/>
            <a:miter lim="800000"/>
            <a:headEnd/>
            <a:tailEnd/>
          </a:ln>
        </p:spPr>
        <p:txBody>
          <a:bodyPr wrap="square">
            <a:prstTxWarp prst="textNoShape">
              <a:avLst/>
            </a:prstTxWarp>
            <a:spAutoFit/>
          </a:bodyPr>
          <a:lstStyle/>
          <a:p>
            <a:pPr algn="ctr"/>
            <a:r>
              <a:rPr lang="it-IT" sz="1600" b="1" dirty="0">
                <a:latin typeface="Calibri" pitchFamily="-1" charset="0"/>
                <a:ea typeface="Calibri" pitchFamily="-1" charset="0"/>
                <a:cs typeface="Calibri" pitchFamily="-1" charset="0"/>
              </a:rPr>
              <a:t>DNA double </a:t>
            </a:r>
          </a:p>
          <a:p>
            <a:pPr algn="ctr"/>
            <a:r>
              <a:rPr lang="it-IT" sz="1600" b="1" dirty="0" err="1">
                <a:latin typeface="Calibri" pitchFamily="-1" charset="0"/>
                <a:ea typeface="Calibri" pitchFamily="-1" charset="0"/>
                <a:cs typeface="Calibri" pitchFamily="-1" charset="0"/>
              </a:rPr>
              <a:t>strand</a:t>
            </a:r>
            <a:endParaRPr lang="it-IT" sz="1600" b="1" dirty="0">
              <a:latin typeface="Calibri" pitchFamily="-1" charset="0"/>
              <a:ea typeface="Calibri" pitchFamily="-1" charset="0"/>
              <a:cs typeface="Calibri" pitchFamily="-1" charset="0"/>
            </a:endParaRPr>
          </a:p>
        </p:txBody>
      </p:sp>
      <p:sp>
        <p:nvSpPr>
          <p:cNvPr id="3" name="Rettangolo 2"/>
          <p:cNvSpPr/>
          <p:nvPr/>
        </p:nvSpPr>
        <p:spPr>
          <a:xfrm>
            <a:off x="6677025" y="3813175"/>
            <a:ext cx="1152525" cy="3556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2" name="CasellaDiTesto 1"/>
          <p:cNvSpPr txBox="1">
            <a:spLocks noChangeArrowheads="1"/>
          </p:cNvSpPr>
          <p:nvPr/>
        </p:nvSpPr>
        <p:spPr bwMode="auto">
          <a:xfrm>
            <a:off x="6607173" y="3869223"/>
            <a:ext cx="1270000" cy="584776"/>
          </a:xfrm>
          <a:prstGeom prst="rect">
            <a:avLst/>
          </a:prstGeom>
          <a:solidFill>
            <a:srgbClr val="FFFFFF"/>
          </a:solidFill>
          <a:ln w="9525">
            <a:noFill/>
            <a:miter lim="800000"/>
            <a:headEnd/>
            <a:tailEnd/>
          </a:ln>
        </p:spPr>
        <p:txBody>
          <a:bodyPr wrap="square">
            <a:prstTxWarp prst="textNoShape">
              <a:avLst/>
            </a:prstTxWarp>
            <a:spAutoFit/>
          </a:bodyPr>
          <a:lstStyle/>
          <a:p>
            <a:pPr algn="ctr"/>
            <a:r>
              <a:rPr lang="it-IT" sz="1600" b="1" dirty="0">
                <a:latin typeface="Calibri" pitchFamily="-1" charset="0"/>
                <a:ea typeface="Calibri" pitchFamily="-1" charset="0"/>
                <a:cs typeface="Calibri" pitchFamily="-1" charset="0"/>
              </a:rPr>
              <a:t>DNA single</a:t>
            </a:r>
          </a:p>
          <a:p>
            <a:pPr algn="ctr"/>
            <a:r>
              <a:rPr lang="it-IT" sz="1600" b="1" dirty="0" err="1">
                <a:latin typeface="Calibri" pitchFamily="-1" charset="0"/>
                <a:ea typeface="Calibri" pitchFamily="-1" charset="0"/>
                <a:cs typeface="Calibri" pitchFamily="-1" charset="0"/>
              </a:rPr>
              <a:t>strand</a:t>
            </a:r>
            <a:endParaRPr lang="it-IT" sz="1600" b="1" dirty="0">
              <a:latin typeface="Calibri" pitchFamily="-1" charset="0"/>
              <a:ea typeface="Calibri" pitchFamily="-1" charset="0"/>
              <a:cs typeface="Calibri" pitchFamily="-1" charset="0"/>
            </a:endParaRPr>
          </a:p>
        </p:txBody>
      </p:sp>
      <p:sp>
        <p:nvSpPr>
          <p:cNvPr id="14" name="CasellaDiTesto 1"/>
          <p:cNvSpPr txBox="1">
            <a:spLocks noChangeArrowheads="1"/>
          </p:cNvSpPr>
          <p:nvPr/>
        </p:nvSpPr>
        <p:spPr bwMode="auto">
          <a:xfrm>
            <a:off x="7933101" y="4245746"/>
            <a:ext cx="1210899" cy="584776"/>
          </a:xfrm>
          <a:prstGeom prst="rect">
            <a:avLst/>
          </a:prstGeom>
          <a:solidFill>
            <a:srgbClr val="FFFFFF"/>
          </a:solidFill>
          <a:ln w="9525">
            <a:noFill/>
            <a:miter lim="800000"/>
            <a:headEnd/>
            <a:tailEnd/>
          </a:ln>
        </p:spPr>
        <p:txBody>
          <a:bodyPr wrap="square">
            <a:prstTxWarp prst="textNoShape">
              <a:avLst/>
            </a:prstTxWarp>
            <a:spAutoFit/>
          </a:bodyPr>
          <a:lstStyle/>
          <a:p>
            <a:r>
              <a:rPr lang="it-IT" sz="1600" b="1" dirty="0">
                <a:latin typeface="Calibri" pitchFamily="-1" charset="0"/>
                <a:ea typeface="Calibri" pitchFamily="-1" charset="0"/>
                <a:cs typeface="Calibri" pitchFamily="-1" charset="0"/>
              </a:rPr>
              <a:t>Relative </a:t>
            </a:r>
          </a:p>
          <a:p>
            <a:r>
              <a:rPr lang="it-IT" sz="1600" b="1" dirty="0" err="1">
                <a:latin typeface="Calibri" pitchFamily="-1" charset="0"/>
                <a:ea typeface="Calibri" pitchFamily="-1" charset="0"/>
                <a:cs typeface="Calibri" pitchFamily="-1" charset="0"/>
              </a:rPr>
              <a:t>Absorbance</a:t>
            </a:r>
            <a:endParaRPr lang="it-IT" sz="1600" b="1" dirty="0">
              <a:latin typeface="Calibri" pitchFamily="-1" charset="0"/>
              <a:ea typeface="Calibri" pitchFamily="-1" charset="0"/>
              <a:cs typeface="Calibri" pitchFamily="-1" charset="0"/>
            </a:endParaRPr>
          </a:p>
        </p:txBody>
      </p:sp>
      <p:grpSp>
        <p:nvGrpSpPr>
          <p:cNvPr id="15" name="Group 6"/>
          <p:cNvGrpSpPr/>
          <p:nvPr/>
        </p:nvGrpSpPr>
        <p:grpSpPr>
          <a:xfrm>
            <a:off x="2563801" y="2596523"/>
            <a:ext cx="2576950" cy="750436"/>
            <a:chOff x="3823851" y="2202947"/>
            <a:chExt cx="3067050" cy="890640"/>
          </a:xfrm>
        </p:grpSpPr>
        <p:sp>
          <p:nvSpPr>
            <p:cNvPr id="16" name="Right Arrow 5"/>
            <p:cNvSpPr/>
            <p:nvPr/>
          </p:nvSpPr>
          <p:spPr>
            <a:xfrm rot="19701750">
              <a:off x="3823851" y="2202947"/>
              <a:ext cx="2843212" cy="4143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9"/>
            <p:cNvSpPr/>
            <p:nvPr/>
          </p:nvSpPr>
          <p:spPr>
            <a:xfrm rot="8937547">
              <a:off x="4047689" y="2679249"/>
              <a:ext cx="2843212" cy="4143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63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f0209"/>
          <p:cNvPicPr>
            <a:picLocks noChangeAspect="1" noChangeArrowheads="1"/>
          </p:cNvPicPr>
          <p:nvPr/>
        </p:nvPicPr>
        <p:blipFill>
          <a:blip r:embed="rId3"/>
          <a:srcRect/>
          <a:stretch>
            <a:fillRect/>
          </a:stretch>
        </p:blipFill>
        <p:spPr bwMode="auto">
          <a:xfrm>
            <a:off x="217488" y="87312"/>
            <a:ext cx="8709025" cy="6208713"/>
          </a:xfrm>
          <a:prstGeom prst="rect">
            <a:avLst/>
          </a:prstGeom>
          <a:noFill/>
          <a:ln w="9525">
            <a:noFill/>
            <a:miter lim="800000"/>
            <a:headEnd/>
            <a:tailEnd/>
          </a:ln>
        </p:spPr>
      </p:pic>
      <p:grpSp>
        <p:nvGrpSpPr>
          <p:cNvPr id="2" name="Gruppo 4"/>
          <p:cNvGrpSpPr/>
          <p:nvPr/>
        </p:nvGrpSpPr>
        <p:grpSpPr>
          <a:xfrm>
            <a:off x="4983919" y="0"/>
            <a:ext cx="4186460" cy="2470338"/>
            <a:chOff x="4983919" y="0"/>
            <a:chExt cx="4186460" cy="2470338"/>
          </a:xfrm>
        </p:grpSpPr>
        <p:sp>
          <p:nvSpPr>
            <p:cNvPr id="3" name="Rettangolo 2"/>
            <p:cNvSpPr/>
            <p:nvPr/>
          </p:nvSpPr>
          <p:spPr>
            <a:xfrm>
              <a:off x="4983919" y="0"/>
              <a:ext cx="4160081" cy="104878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4" name="Rettangolo 3"/>
            <p:cNvSpPr/>
            <p:nvPr/>
          </p:nvSpPr>
          <p:spPr>
            <a:xfrm>
              <a:off x="5877178" y="1096896"/>
              <a:ext cx="3293201" cy="137344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sp>
        <p:nvSpPr>
          <p:cNvPr id="6" name="CasellaDiTesto 5"/>
          <p:cNvSpPr txBox="1"/>
          <p:nvPr/>
        </p:nvSpPr>
        <p:spPr>
          <a:xfrm>
            <a:off x="6731620" y="2422228"/>
            <a:ext cx="1223412" cy="769441"/>
          </a:xfrm>
          <a:prstGeom prst="rect">
            <a:avLst/>
          </a:prstGeom>
          <a:noFill/>
        </p:spPr>
        <p:txBody>
          <a:bodyPr wrap="none" rtlCol="0">
            <a:spAutoFit/>
          </a:bodyPr>
          <a:lstStyle/>
          <a:p>
            <a:r>
              <a:rPr lang="it-IT" sz="4400" b="1" dirty="0">
                <a:solidFill>
                  <a:schemeClr val="accent1">
                    <a:lumMod val="75000"/>
                  </a:schemeClr>
                </a:solidFill>
              </a:rPr>
              <a:t>RNA</a:t>
            </a:r>
          </a:p>
        </p:txBody>
      </p:sp>
      <p:sp>
        <p:nvSpPr>
          <p:cNvPr id="7" name="CasellaDiTesto 6"/>
          <p:cNvSpPr txBox="1"/>
          <p:nvPr/>
        </p:nvSpPr>
        <p:spPr>
          <a:xfrm>
            <a:off x="0" y="1207032"/>
            <a:ext cx="1261884" cy="769441"/>
          </a:xfrm>
          <a:prstGeom prst="rect">
            <a:avLst/>
          </a:prstGeom>
          <a:noFill/>
        </p:spPr>
        <p:txBody>
          <a:bodyPr wrap="none" rtlCol="0">
            <a:spAutoFit/>
          </a:bodyPr>
          <a:lstStyle/>
          <a:p>
            <a:r>
              <a:rPr lang="it-IT" sz="4400" b="1" dirty="0">
                <a:solidFill>
                  <a:srgbClr val="77933C"/>
                </a:solidFill>
              </a:rPr>
              <a:t>DNA</a:t>
            </a:r>
          </a:p>
        </p:txBody>
      </p:sp>
      <p:sp>
        <p:nvSpPr>
          <p:cNvPr id="8" name="CasellaDiTesto 1"/>
          <p:cNvSpPr txBox="1">
            <a:spLocks noChangeArrowheads="1"/>
          </p:cNvSpPr>
          <p:nvPr/>
        </p:nvSpPr>
        <p:spPr bwMode="auto">
          <a:xfrm>
            <a:off x="285219" y="974308"/>
            <a:ext cx="2556933" cy="338554"/>
          </a:xfrm>
          <a:prstGeom prst="rect">
            <a:avLst/>
          </a:prstGeom>
          <a:solidFill>
            <a:srgbClr val="FFFFFF"/>
          </a:solidFill>
          <a:ln w="9525">
            <a:noFill/>
            <a:miter lim="800000"/>
            <a:headEnd/>
            <a:tailEnd/>
          </a:ln>
        </p:spPr>
        <p:txBody>
          <a:bodyPr wrap="square">
            <a:prstTxWarp prst="textNoShape">
              <a:avLst/>
            </a:prstTxWarp>
            <a:spAutoFit/>
          </a:bodyPr>
          <a:lstStyle/>
          <a:p>
            <a:r>
              <a:rPr lang="it-IT" sz="1600" b="1" dirty="0">
                <a:latin typeface="Calibri" pitchFamily="-1" charset="0"/>
                <a:ea typeface="Calibri" pitchFamily="-1" charset="0"/>
                <a:cs typeface="Calibri" pitchFamily="-1" charset="0"/>
              </a:rPr>
              <a:t>Native DNA (double </a:t>
            </a:r>
            <a:r>
              <a:rPr lang="it-IT" sz="1600" b="1" dirty="0" err="1">
                <a:latin typeface="Calibri" pitchFamily="-1" charset="0"/>
                <a:ea typeface="Calibri" pitchFamily="-1" charset="0"/>
                <a:cs typeface="Calibri" pitchFamily="-1" charset="0"/>
              </a:rPr>
              <a:t>helix</a:t>
            </a:r>
            <a:r>
              <a:rPr lang="it-IT" sz="1600" b="1" dirty="0">
                <a:latin typeface="Calibri" pitchFamily="-1" charset="0"/>
                <a:ea typeface="Calibri" pitchFamily="-1" charset="0"/>
                <a:cs typeface="Calibri" pitchFamily="-1" charset="0"/>
              </a:rPr>
              <a:t>)</a:t>
            </a:r>
          </a:p>
        </p:txBody>
      </p:sp>
      <p:sp>
        <p:nvSpPr>
          <p:cNvPr id="9" name="CasellaDiTesto 1"/>
          <p:cNvSpPr txBox="1">
            <a:spLocks noChangeArrowheads="1"/>
          </p:cNvSpPr>
          <p:nvPr/>
        </p:nvSpPr>
        <p:spPr bwMode="auto">
          <a:xfrm>
            <a:off x="3045350" y="1008174"/>
            <a:ext cx="3846515" cy="338554"/>
          </a:xfrm>
          <a:prstGeom prst="rect">
            <a:avLst/>
          </a:prstGeom>
          <a:solidFill>
            <a:srgbClr val="FFFFFF"/>
          </a:solidFill>
          <a:ln w="9525">
            <a:noFill/>
            <a:miter lim="800000"/>
            <a:headEnd/>
            <a:tailEnd/>
          </a:ln>
        </p:spPr>
        <p:txBody>
          <a:bodyPr wrap="square">
            <a:prstTxWarp prst="textNoShape">
              <a:avLst/>
            </a:prstTxWarp>
            <a:spAutoFit/>
          </a:bodyPr>
          <a:lstStyle/>
          <a:p>
            <a:r>
              <a:rPr lang="it-IT" sz="1600" b="1" dirty="0">
                <a:latin typeface="Calibri" pitchFamily="-1" charset="0"/>
                <a:ea typeface="Calibri" pitchFamily="-1" charset="0"/>
                <a:cs typeface="Calibri" pitchFamily="-1" charset="0"/>
              </a:rPr>
              <a:t>Temperature, OH</a:t>
            </a:r>
            <a:r>
              <a:rPr lang="it-IT" b="1" baseline="30000" dirty="0">
                <a:latin typeface="Calibri" pitchFamily="-1" charset="0"/>
                <a:ea typeface="Calibri" pitchFamily="-1" charset="0"/>
                <a:cs typeface="Calibri" pitchFamily="-1" charset="0"/>
              </a:rPr>
              <a:t>-</a:t>
            </a:r>
            <a:r>
              <a:rPr lang="it-IT" sz="1600" b="1" dirty="0">
                <a:latin typeface="Calibri" pitchFamily="-1" charset="0"/>
                <a:ea typeface="Calibri" pitchFamily="-1" charset="0"/>
                <a:cs typeface="Calibri" pitchFamily="-1" charset="0"/>
              </a:rPr>
              <a:t>, </a:t>
            </a:r>
            <a:r>
              <a:rPr lang="it-IT" sz="1600" b="1" dirty="0" err="1">
                <a:latin typeface="Calibri" pitchFamily="-1" charset="0"/>
                <a:ea typeface="Calibri" pitchFamily="-1" charset="0"/>
                <a:cs typeface="Calibri" pitchFamily="-1" charset="0"/>
              </a:rPr>
              <a:t>formamide</a:t>
            </a:r>
            <a:endParaRPr lang="it-IT" sz="1600" b="1" dirty="0">
              <a:latin typeface="Calibri" pitchFamily="-1" charset="0"/>
              <a:ea typeface="Calibri" pitchFamily="-1" charset="0"/>
              <a:cs typeface="Calibri" pitchFamily="-1" charset="0"/>
            </a:endParaRPr>
          </a:p>
        </p:txBody>
      </p:sp>
      <p:sp>
        <p:nvSpPr>
          <p:cNvPr id="10" name="CasellaDiTesto 1"/>
          <p:cNvSpPr txBox="1">
            <a:spLocks noChangeArrowheads="1"/>
          </p:cNvSpPr>
          <p:nvPr/>
        </p:nvSpPr>
        <p:spPr bwMode="auto">
          <a:xfrm>
            <a:off x="2842152" y="2403911"/>
            <a:ext cx="1742548" cy="584776"/>
          </a:xfrm>
          <a:prstGeom prst="rect">
            <a:avLst/>
          </a:prstGeom>
          <a:solidFill>
            <a:srgbClr val="FFFFFF"/>
          </a:solidFill>
          <a:ln w="9525">
            <a:noFill/>
            <a:miter lim="800000"/>
            <a:headEnd/>
            <a:tailEnd/>
          </a:ln>
        </p:spPr>
        <p:txBody>
          <a:bodyPr wrap="square">
            <a:prstTxWarp prst="textNoShape">
              <a:avLst/>
            </a:prstTxWarp>
            <a:spAutoFit/>
          </a:bodyPr>
          <a:lstStyle/>
          <a:p>
            <a:r>
              <a:rPr lang="it-IT" sz="1600" b="1" dirty="0" err="1">
                <a:latin typeface="Calibri" pitchFamily="-1" charset="0"/>
                <a:ea typeface="Calibri" pitchFamily="-1" charset="0"/>
                <a:cs typeface="Calibri" pitchFamily="-1" charset="0"/>
              </a:rPr>
              <a:t>denaturated</a:t>
            </a:r>
            <a:r>
              <a:rPr lang="it-IT" sz="1600" b="1" dirty="0">
                <a:latin typeface="Calibri" pitchFamily="-1" charset="0"/>
                <a:ea typeface="Calibri" pitchFamily="-1" charset="0"/>
                <a:cs typeface="Calibri" pitchFamily="-1" charset="0"/>
              </a:rPr>
              <a:t> DNA (random coil)</a:t>
            </a:r>
          </a:p>
        </p:txBody>
      </p:sp>
      <p:sp>
        <p:nvSpPr>
          <p:cNvPr id="11" name="CasellaDiTesto 1"/>
          <p:cNvSpPr txBox="1">
            <a:spLocks noChangeArrowheads="1"/>
          </p:cNvSpPr>
          <p:nvPr/>
        </p:nvSpPr>
        <p:spPr bwMode="auto">
          <a:xfrm>
            <a:off x="1148821" y="4503532"/>
            <a:ext cx="1337734" cy="338554"/>
          </a:xfrm>
          <a:prstGeom prst="rect">
            <a:avLst/>
          </a:prstGeom>
          <a:solidFill>
            <a:srgbClr val="FFFFFF"/>
          </a:solidFill>
          <a:ln w="9525">
            <a:noFill/>
            <a:miter lim="800000"/>
            <a:headEnd/>
            <a:tailEnd/>
          </a:ln>
        </p:spPr>
        <p:txBody>
          <a:bodyPr wrap="square">
            <a:prstTxWarp prst="textNoShape">
              <a:avLst/>
            </a:prstTxWarp>
            <a:spAutoFit/>
          </a:bodyPr>
          <a:lstStyle/>
          <a:p>
            <a:r>
              <a:rPr lang="it-IT" sz="1600" b="1" dirty="0" err="1">
                <a:latin typeface="Calibri" pitchFamily="-1" charset="0"/>
                <a:ea typeface="Calibri" pitchFamily="-1" charset="0"/>
                <a:cs typeface="Calibri" pitchFamily="-1" charset="0"/>
              </a:rPr>
              <a:t>renaturation</a:t>
            </a:r>
            <a:endParaRPr lang="it-IT" sz="1600" b="1" dirty="0">
              <a:latin typeface="Calibri" pitchFamily="-1" charset="0"/>
              <a:ea typeface="Calibri" pitchFamily="-1" charset="0"/>
              <a:cs typeface="Calibri" pitchFamily="-1" charset="0"/>
            </a:endParaRPr>
          </a:p>
        </p:txBody>
      </p:sp>
      <p:sp>
        <p:nvSpPr>
          <p:cNvPr id="12" name="CasellaDiTesto 1"/>
          <p:cNvSpPr txBox="1">
            <a:spLocks noChangeArrowheads="1"/>
          </p:cNvSpPr>
          <p:nvPr/>
        </p:nvSpPr>
        <p:spPr bwMode="auto">
          <a:xfrm>
            <a:off x="5212816" y="5159587"/>
            <a:ext cx="1175284" cy="338554"/>
          </a:xfrm>
          <a:prstGeom prst="rect">
            <a:avLst/>
          </a:prstGeom>
          <a:solidFill>
            <a:srgbClr val="FFFFFF"/>
          </a:solidFill>
          <a:ln w="9525">
            <a:noFill/>
            <a:miter lim="800000"/>
            <a:headEnd/>
            <a:tailEnd/>
          </a:ln>
        </p:spPr>
        <p:txBody>
          <a:bodyPr wrap="square">
            <a:prstTxWarp prst="textNoShape">
              <a:avLst/>
            </a:prstTxWarp>
            <a:spAutoFit/>
          </a:bodyPr>
          <a:lstStyle/>
          <a:p>
            <a:r>
              <a:rPr lang="it-IT" sz="1600" b="1" dirty="0" err="1">
                <a:latin typeface="Calibri" pitchFamily="-1" charset="0"/>
                <a:ea typeface="Calibri" pitchFamily="-1" charset="0"/>
                <a:cs typeface="Calibri" pitchFamily="-1" charset="0"/>
              </a:rPr>
              <a:t>hybridation</a:t>
            </a:r>
            <a:endParaRPr lang="it-IT" sz="1600" b="1" dirty="0">
              <a:latin typeface="Calibri" pitchFamily="-1" charset="0"/>
              <a:ea typeface="Calibri" pitchFamily="-1" charset="0"/>
              <a:cs typeface="Calibri" pitchFamily="-1" charset="0"/>
            </a:endParaRPr>
          </a:p>
        </p:txBody>
      </p:sp>
    </p:spTree>
    <p:extLst>
      <p:ext uri="{BB962C8B-B14F-4D97-AF65-F5344CB8AC3E}">
        <p14:creationId xmlns:p14="http://schemas.microsoft.com/office/powerpoint/2010/main" val="38923805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273241" y="1496309"/>
            <a:ext cx="8612909" cy="5262979"/>
          </a:xfrm>
          <a:prstGeom prst="rect">
            <a:avLst/>
          </a:prstGeom>
        </p:spPr>
        <p:txBody>
          <a:bodyPr wrap="square">
            <a:spAutoFit/>
          </a:bodyPr>
          <a:lstStyle/>
          <a:p>
            <a:pPr algn="just"/>
            <a:r>
              <a:rPr lang="en-GB" sz="2400" dirty="0">
                <a:latin typeface="Comic Sans MS"/>
                <a:cs typeface="Comic Sans MS"/>
              </a:rPr>
              <a:t>The labelling is a basic technique of molecular biology, represents a preliminary stage for applications related to the study of gene expression.</a:t>
            </a:r>
          </a:p>
          <a:p>
            <a:pPr algn="just"/>
            <a:endParaRPr lang="en-GB" sz="2400" dirty="0">
              <a:latin typeface="Comic Sans MS"/>
              <a:cs typeface="Comic Sans MS"/>
            </a:endParaRPr>
          </a:p>
          <a:p>
            <a:pPr algn="just"/>
            <a:endParaRPr lang="en-GB" sz="2400" dirty="0">
              <a:latin typeface="Comic Sans MS"/>
              <a:cs typeface="Comic Sans MS"/>
            </a:endParaRPr>
          </a:p>
          <a:p>
            <a:pPr algn="just"/>
            <a:r>
              <a:rPr lang="en-GB" sz="2400" dirty="0">
                <a:latin typeface="Comic Sans MS"/>
                <a:cs typeface="Comic Sans MS"/>
              </a:rPr>
              <a:t>The labelling allows to determine the position of a particular nucleic acid molecule on a membrane or on a gel, on a chromosome, within a tissue or in a cell.</a:t>
            </a:r>
          </a:p>
          <a:p>
            <a:pPr algn="just"/>
            <a:endParaRPr lang="en-GB" sz="2400" dirty="0">
              <a:latin typeface="Comic Sans MS"/>
              <a:cs typeface="Comic Sans MS"/>
            </a:endParaRPr>
          </a:p>
          <a:p>
            <a:pPr algn="just"/>
            <a:endParaRPr lang="en-GB" sz="2400" dirty="0">
              <a:latin typeface="Comic Sans MS"/>
              <a:cs typeface="Comic Sans MS"/>
            </a:endParaRPr>
          </a:p>
          <a:p>
            <a:pPr algn="just"/>
            <a:r>
              <a:rPr lang="en-GB" sz="2400" dirty="0">
                <a:latin typeface="Comic Sans MS"/>
                <a:cs typeface="Comic Sans MS"/>
              </a:rPr>
              <a:t>The labelling produces a signal that can be appropriately detected and allows the viewing of the specific nucleic acid molecule </a:t>
            </a:r>
          </a:p>
          <a:p>
            <a:pPr algn="just"/>
            <a:endParaRPr lang="en-GB" sz="2400" dirty="0">
              <a:latin typeface="Comic Sans MS"/>
              <a:cs typeface="Comic Sans MS"/>
            </a:endParaRPr>
          </a:p>
        </p:txBody>
      </p:sp>
      <p:sp>
        <p:nvSpPr>
          <p:cNvPr id="3" name="Rettangolo 2"/>
          <p:cNvSpPr/>
          <p:nvPr/>
        </p:nvSpPr>
        <p:spPr>
          <a:xfrm>
            <a:off x="1409700" y="973089"/>
            <a:ext cx="6324600" cy="523220"/>
          </a:xfrm>
          <a:prstGeom prst="rect">
            <a:avLst/>
          </a:prstGeom>
        </p:spPr>
        <p:txBody>
          <a:bodyPr wrap="square">
            <a:spAutoFit/>
          </a:bodyPr>
          <a:lstStyle/>
          <a:p>
            <a:pPr algn="ctr"/>
            <a:r>
              <a:rPr lang="en-GB" sz="2800" b="1" dirty="0">
                <a:latin typeface="Comic Sans MS"/>
                <a:cs typeface="Comic Sans MS"/>
              </a:rPr>
              <a:t>Labelled probes </a:t>
            </a:r>
            <a:endParaRPr lang="en-GB" sz="2800" dirty="0">
              <a:latin typeface="Comic Sans MS"/>
              <a:cs typeface="Comic Sans MS"/>
            </a:endParaRPr>
          </a:p>
        </p:txBody>
      </p:sp>
      <p:sp>
        <p:nvSpPr>
          <p:cNvPr id="6" name="Rectangle 5">
            <a:extLst>
              <a:ext uri="{FF2B5EF4-FFF2-40B4-BE49-F238E27FC236}">
                <a16:creationId xmlns:a16="http://schemas.microsoft.com/office/drawing/2014/main" id="{4718FFDB-B18D-AE44-A8A2-F271F2F773AA}"/>
              </a:ext>
            </a:extLst>
          </p:cNvPr>
          <p:cNvSpPr/>
          <p:nvPr/>
        </p:nvSpPr>
        <p:spPr>
          <a:xfrm>
            <a:off x="0" y="0"/>
            <a:ext cx="9144000" cy="875763"/>
          </a:xfrm>
          <a:prstGeom prst="rect">
            <a:avLst/>
          </a:prstGeom>
          <a:solidFill>
            <a:schemeClr val="accent5">
              <a:lumMod val="60000"/>
              <a:lumOff val="4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en-IT"/>
          </a:p>
        </p:txBody>
      </p:sp>
      <p:sp>
        <p:nvSpPr>
          <p:cNvPr id="7" name="TextBox 6">
            <a:extLst>
              <a:ext uri="{FF2B5EF4-FFF2-40B4-BE49-F238E27FC236}">
                <a16:creationId xmlns:a16="http://schemas.microsoft.com/office/drawing/2014/main" id="{283E6F7A-77F8-0648-B2A0-6BA3F7B3DCE2}"/>
              </a:ext>
            </a:extLst>
          </p:cNvPr>
          <p:cNvSpPr txBox="1"/>
          <p:nvPr/>
        </p:nvSpPr>
        <p:spPr>
          <a:xfrm>
            <a:off x="0" y="206062"/>
            <a:ext cx="9143999" cy="553998"/>
          </a:xfrm>
          <a:prstGeom prst="rect">
            <a:avLst/>
          </a:prstGeom>
          <a:noFill/>
        </p:spPr>
        <p:txBody>
          <a:bodyPr wrap="square" rtlCol="0">
            <a:spAutoFit/>
          </a:bodyPr>
          <a:lstStyle/>
          <a:p>
            <a:pPr algn="ctr"/>
            <a:r>
              <a:rPr lang="en-IT" sz="3000" b="1" dirty="0">
                <a:solidFill>
                  <a:schemeClr val="bg1"/>
                </a:solidFill>
              </a:rPr>
              <a:t>How to see your Nucleic Acids</a:t>
            </a:r>
          </a:p>
        </p:txBody>
      </p:sp>
    </p:spTree>
    <p:extLst>
      <p:ext uri="{BB962C8B-B14F-4D97-AF65-F5344CB8AC3E}">
        <p14:creationId xmlns:p14="http://schemas.microsoft.com/office/powerpoint/2010/main" val="25439977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3558209" y="848380"/>
            <a:ext cx="6324600" cy="523220"/>
          </a:xfrm>
          <a:prstGeom prst="rect">
            <a:avLst/>
          </a:prstGeom>
        </p:spPr>
        <p:txBody>
          <a:bodyPr wrap="square">
            <a:spAutoFit/>
          </a:bodyPr>
          <a:lstStyle/>
          <a:p>
            <a:pPr algn="ctr"/>
            <a:r>
              <a:rPr lang="en-GB" sz="2800" b="1" dirty="0">
                <a:solidFill>
                  <a:schemeClr val="accent5">
                    <a:lumMod val="75000"/>
                  </a:schemeClr>
                </a:solidFill>
                <a:latin typeface="Comic Sans MS"/>
                <a:cs typeface="Comic Sans MS"/>
              </a:rPr>
              <a:t>Making labelled probes </a:t>
            </a:r>
            <a:endParaRPr lang="en-GB" sz="2800" dirty="0">
              <a:solidFill>
                <a:schemeClr val="accent5">
                  <a:lumMod val="75000"/>
                </a:schemeClr>
              </a:solidFill>
              <a:latin typeface="Comic Sans MS"/>
              <a:cs typeface="Comic Sans MS"/>
            </a:endParaRPr>
          </a:p>
        </p:txBody>
      </p:sp>
      <p:sp>
        <p:nvSpPr>
          <p:cNvPr id="6" name="Rettangolo 5"/>
          <p:cNvSpPr/>
          <p:nvPr/>
        </p:nvSpPr>
        <p:spPr>
          <a:xfrm>
            <a:off x="208169" y="1404722"/>
            <a:ext cx="5067300" cy="1323439"/>
          </a:xfrm>
          <a:prstGeom prst="rect">
            <a:avLst/>
          </a:prstGeom>
        </p:spPr>
        <p:txBody>
          <a:bodyPr wrap="square">
            <a:spAutoFit/>
          </a:bodyPr>
          <a:lstStyle/>
          <a:p>
            <a:r>
              <a:rPr lang="en-GB" sz="2000" b="1" dirty="0">
                <a:latin typeface="Zapf Dingbats"/>
                <a:ea typeface="Zapf Dingbats"/>
                <a:cs typeface="Zapf Dingbats"/>
              </a:rPr>
              <a:t>✔</a:t>
            </a:r>
            <a:r>
              <a:rPr lang="en-GB" sz="2000" b="1" dirty="0">
                <a:latin typeface="Comic Sans MS"/>
                <a:cs typeface="Comic Sans MS"/>
              </a:rPr>
              <a:t> Radioactive tracer</a:t>
            </a:r>
          </a:p>
          <a:p>
            <a:endParaRPr lang="en-GB" sz="2000" b="1" dirty="0">
              <a:latin typeface="Comic Sans MS"/>
              <a:cs typeface="Comic Sans MS"/>
            </a:endParaRPr>
          </a:p>
          <a:p>
            <a:pPr>
              <a:buFont typeface="Zapf Dingbats" charset="2"/>
              <a:buChar char="✔"/>
            </a:pPr>
            <a:r>
              <a:rPr lang="en-GB" sz="2000" b="1" dirty="0">
                <a:latin typeface="Comic Sans MS"/>
                <a:cs typeface="Comic Sans MS"/>
              </a:rPr>
              <a:t>non radioactive tracer</a:t>
            </a:r>
          </a:p>
          <a:p>
            <a:r>
              <a:rPr lang="en-GB" sz="2000" b="1" dirty="0">
                <a:latin typeface="Comic Sans MS"/>
                <a:cs typeface="Comic Sans MS"/>
              </a:rPr>
              <a:t>  (</a:t>
            </a:r>
            <a:r>
              <a:rPr lang="en-GB" sz="2000" dirty="0">
                <a:solidFill>
                  <a:srgbClr val="008000"/>
                </a:solidFill>
                <a:latin typeface="Comic Sans MS"/>
                <a:cs typeface="Comic Sans MS"/>
              </a:rPr>
              <a:t>Fluorescence, </a:t>
            </a:r>
            <a:r>
              <a:rPr lang="en-GB" sz="2000" dirty="0" err="1">
                <a:solidFill>
                  <a:srgbClr val="008000"/>
                </a:solidFill>
                <a:latin typeface="Comic Sans MS"/>
                <a:cs typeface="Comic Sans MS"/>
              </a:rPr>
              <a:t>Chemioluminescence</a:t>
            </a:r>
            <a:r>
              <a:rPr lang="en-GB" sz="2000" dirty="0">
                <a:solidFill>
                  <a:srgbClr val="008000"/>
                </a:solidFill>
                <a:latin typeface="Comic Sans MS"/>
                <a:cs typeface="Comic Sans MS"/>
              </a:rPr>
              <a:t>)</a:t>
            </a:r>
            <a:r>
              <a:rPr lang="en-GB" sz="2000" b="1" dirty="0">
                <a:latin typeface="Comic Sans MS"/>
                <a:cs typeface="Comic Sans MS"/>
              </a:rPr>
              <a:t> </a:t>
            </a:r>
            <a:endParaRPr lang="en-GB" sz="2000" dirty="0">
              <a:latin typeface="Comic Sans MS"/>
              <a:cs typeface="Comic Sans MS"/>
            </a:endParaRPr>
          </a:p>
        </p:txBody>
      </p:sp>
      <p:sp>
        <p:nvSpPr>
          <p:cNvPr id="10" name="Rettangolo 9"/>
          <p:cNvSpPr/>
          <p:nvPr/>
        </p:nvSpPr>
        <p:spPr>
          <a:xfrm>
            <a:off x="4264606" y="5422900"/>
            <a:ext cx="5135988" cy="1015663"/>
          </a:xfrm>
          <a:prstGeom prst="rect">
            <a:avLst/>
          </a:prstGeom>
        </p:spPr>
        <p:txBody>
          <a:bodyPr wrap="square">
            <a:spAutoFit/>
          </a:bodyPr>
          <a:lstStyle/>
          <a:p>
            <a:r>
              <a:rPr lang="en-GB" sz="2000" b="1" dirty="0">
                <a:latin typeface="Zapf Dingbats"/>
                <a:ea typeface="Zapf Dingbats"/>
                <a:cs typeface="Zapf Dingbats"/>
              </a:rPr>
              <a:t>✔</a:t>
            </a:r>
            <a:r>
              <a:rPr lang="en-GB" sz="2000" b="1" dirty="0">
                <a:latin typeface="Comic Sans MS"/>
                <a:cs typeface="Comic Sans MS"/>
              </a:rPr>
              <a:t> DNA probe</a:t>
            </a:r>
          </a:p>
          <a:p>
            <a:endParaRPr lang="en-GB" sz="2000" b="1" dirty="0">
              <a:latin typeface="Comic Sans MS"/>
              <a:cs typeface="Comic Sans MS"/>
            </a:endParaRPr>
          </a:p>
          <a:p>
            <a:pPr>
              <a:buFont typeface="Zapf Dingbats" charset="2"/>
              <a:buChar char="✔"/>
            </a:pPr>
            <a:r>
              <a:rPr lang="en-GB" sz="2000" b="1" dirty="0">
                <a:latin typeface="Comic Sans MS"/>
                <a:cs typeface="Comic Sans MS"/>
              </a:rPr>
              <a:t> RNA probe</a:t>
            </a:r>
            <a:endParaRPr lang="en-GB" sz="2000" dirty="0">
              <a:latin typeface="Comic Sans MS"/>
              <a:cs typeface="Comic Sans MS"/>
            </a:endParaRPr>
          </a:p>
        </p:txBody>
      </p:sp>
      <p:sp>
        <p:nvSpPr>
          <p:cNvPr id="11" name="Rettangolo 10"/>
          <p:cNvSpPr/>
          <p:nvPr/>
        </p:nvSpPr>
        <p:spPr>
          <a:xfrm>
            <a:off x="208169" y="1379322"/>
            <a:ext cx="4810706" cy="1485900"/>
          </a:xfrm>
          <a:prstGeom prst="rect">
            <a:avLst/>
          </a:prstGeom>
          <a:noFill/>
          <a:ln w="25400" cap="flat" cmpd="sng" algn="ctr">
            <a:solidFill>
              <a:schemeClr val="accent5">
                <a:lumMod val="7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15" name="Gruppo 14"/>
          <p:cNvGrpSpPr/>
          <p:nvPr/>
        </p:nvGrpSpPr>
        <p:grpSpPr>
          <a:xfrm>
            <a:off x="1727200" y="3327400"/>
            <a:ext cx="5473700" cy="1485900"/>
            <a:chOff x="2463800" y="3327400"/>
            <a:chExt cx="5473700" cy="1485900"/>
          </a:xfrm>
        </p:grpSpPr>
        <p:sp>
          <p:nvSpPr>
            <p:cNvPr id="9" name="Rettangolo 8"/>
            <p:cNvSpPr/>
            <p:nvPr/>
          </p:nvSpPr>
          <p:spPr>
            <a:xfrm>
              <a:off x="2801512" y="3594100"/>
              <a:ext cx="5135988" cy="1015663"/>
            </a:xfrm>
            <a:prstGeom prst="rect">
              <a:avLst/>
            </a:prstGeom>
          </p:spPr>
          <p:txBody>
            <a:bodyPr wrap="square">
              <a:spAutoFit/>
            </a:bodyPr>
            <a:lstStyle/>
            <a:p>
              <a:r>
                <a:rPr lang="en-GB" sz="2000" b="1" dirty="0">
                  <a:latin typeface="Zapf Dingbats"/>
                  <a:ea typeface="Zapf Dingbats"/>
                  <a:cs typeface="Zapf Dingbats"/>
                </a:rPr>
                <a:t>✔</a:t>
              </a:r>
              <a:r>
                <a:rPr lang="en-GB" sz="2000" b="1" dirty="0">
                  <a:latin typeface="Comic Sans MS"/>
                  <a:cs typeface="Comic Sans MS"/>
                </a:rPr>
                <a:t> Terminal labelling</a:t>
              </a:r>
            </a:p>
            <a:p>
              <a:endParaRPr lang="en-GB" sz="2000" b="1" dirty="0">
                <a:latin typeface="Comic Sans MS"/>
                <a:cs typeface="Comic Sans MS"/>
              </a:endParaRPr>
            </a:p>
            <a:p>
              <a:pPr>
                <a:buFont typeface="Zapf Dingbats" charset="2"/>
                <a:buChar char="✔"/>
              </a:pPr>
              <a:r>
                <a:rPr lang="en-GB" sz="2000" b="1" dirty="0">
                  <a:latin typeface="Comic Sans MS"/>
                  <a:cs typeface="Comic Sans MS"/>
                </a:rPr>
                <a:t> internal labelling</a:t>
              </a:r>
              <a:endParaRPr lang="en-GB" sz="2000" dirty="0">
                <a:latin typeface="Comic Sans MS"/>
                <a:cs typeface="Comic Sans MS"/>
              </a:endParaRPr>
            </a:p>
          </p:txBody>
        </p:sp>
        <p:sp>
          <p:nvSpPr>
            <p:cNvPr id="12" name="Rettangolo 11"/>
            <p:cNvSpPr/>
            <p:nvPr/>
          </p:nvSpPr>
          <p:spPr>
            <a:xfrm>
              <a:off x="2463800" y="3327400"/>
              <a:ext cx="4810706" cy="1485900"/>
            </a:xfrm>
            <a:prstGeom prst="rect">
              <a:avLst/>
            </a:prstGeom>
            <a:noFill/>
            <a:ln w="25400" cap="flat" cmpd="sng" algn="ctr">
              <a:solidFill>
                <a:schemeClr val="accent5">
                  <a:lumMod val="7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13" name="Rettangolo 12"/>
          <p:cNvSpPr/>
          <p:nvPr/>
        </p:nvSpPr>
        <p:spPr>
          <a:xfrm>
            <a:off x="3797300" y="5207000"/>
            <a:ext cx="4810706" cy="1485900"/>
          </a:xfrm>
          <a:prstGeom prst="rect">
            <a:avLst/>
          </a:prstGeom>
          <a:noFill/>
          <a:ln w="25400" cap="flat" cmpd="sng" algn="ctr">
            <a:solidFill>
              <a:schemeClr val="accent5">
                <a:lumMod val="7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A253D122-8EFB-A648-B8B9-62F24DA961D4}"/>
              </a:ext>
            </a:extLst>
          </p:cNvPr>
          <p:cNvSpPr/>
          <p:nvPr/>
        </p:nvSpPr>
        <p:spPr>
          <a:xfrm>
            <a:off x="0" y="0"/>
            <a:ext cx="9144000" cy="875763"/>
          </a:xfrm>
          <a:prstGeom prst="rect">
            <a:avLst/>
          </a:prstGeom>
          <a:solidFill>
            <a:schemeClr val="accent5">
              <a:lumMod val="60000"/>
              <a:lumOff val="4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en-IT"/>
          </a:p>
        </p:txBody>
      </p:sp>
      <p:sp>
        <p:nvSpPr>
          <p:cNvPr id="16" name="TextBox 15">
            <a:extLst>
              <a:ext uri="{FF2B5EF4-FFF2-40B4-BE49-F238E27FC236}">
                <a16:creationId xmlns:a16="http://schemas.microsoft.com/office/drawing/2014/main" id="{2F7DC63B-DD0C-084F-8B8D-BE538DE54A84}"/>
              </a:ext>
            </a:extLst>
          </p:cNvPr>
          <p:cNvSpPr txBox="1"/>
          <p:nvPr/>
        </p:nvSpPr>
        <p:spPr>
          <a:xfrm>
            <a:off x="0" y="206062"/>
            <a:ext cx="9143999" cy="553998"/>
          </a:xfrm>
          <a:prstGeom prst="rect">
            <a:avLst/>
          </a:prstGeom>
          <a:noFill/>
        </p:spPr>
        <p:txBody>
          <a:bodyPr wrap="square" rtlCol="0">
            <a:spAutoFit/>
          </a:bodyPr>
          <a:lstStyle/>
          <a:p>
            <a:pPr algn="ctr"/>
            <a:r>
              <a:rPr lang="en-IT" sz="3000" b="1" dirty="0">
                <a:solidFill>
                  <a:schemeClr val="bg1"/>
                </a:solidFill>
              </a:rPr>
              <a:t>How to see your ”specific” Nucleic Acids</a:t>
            </a:r>
          </a:p>
        </p:txBody>
      </p:sp>
    </p:spTree>
    <p:extLst>
      <p:ext uri="{BB962C8B-B14F-4D97-AF65-F5344CB8AC3E}">
        <p14:creationId xmlns:p14="http://schemas.microsoft.com/office/powerpoint/2010/main" val="11703179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669077" y="1688548"/>
            <a:ext cx="2877711" cy="830997"/>
          </a:xfrm>
          <a:prstGeom prst="rect">
            <a:avLst/>
          </a:prstGeom>
        </p:spPr>
        <p:txBody>
          <a:bodyPr wrap="none">
            <a:spAutoFit/>
          </a:bodyPr>
          <a:lstStyle/>
          <a:p>
            <a:r>
              <a:rPr lang="en-GB" sz="2400" b="1" dirty="0">
                <a:solidFill>
                  <a:schemeClr val="accent5">
                    <a:lumMod val="75000"/>
                  </a:schemeClr>
                </a:solidFill>
                <a:latin typeface="Calibri" panose="020F0502020204030204" pitchFamily="34" charset="0"/>
                <a:ea typeface="Zapf Dingbats"/>
                <a:cs typeface="Calibri" panose="020F0502020204030204" pitchFamily="34" charset="0"/>
              </a:rPr>
              <a:t>✔ </a:t>
            </a:r>
            <a:r>
              <a:rPr lang="en-GB" sz="2400" b="1" dirty="0">
                <a:solidFill>
                  <a:schemeClr val="accent5">
                    <a:lumMod val="75000"/>
                  </a:schemeClr>
                </a:solidFill>
                <a:latin typeface="Calibri" panose="020F0502020204030204" pitchFamily="34" charset="0"/>
                <a:cs typeface="Calibri" panose="020F0502020204030204" pitchFamily="34" charset="0"/>
              </a:rPr>
              <a:t>Radioactive tracer</a:t>
            </a:r>
          </a:p>
          <a:p>
            <a:endParaRPr lang="en-GB" sz="2400" dirty="0">
              <a:solidFill>
                <a:srgbClr val="FF0000"/>
              </a:solidFill>
              <a:latin typeface="Calibri" panose="020F0502020204030204" pitchFamily="34" charset="0"/>
              <a:cs typeface="Calibri" panose="020F0502020204030204" pitchFamily="34" charset="0"/>
            </a:endParaRPr>
          </a:p>
        </p:txBody>
      </p:sp>
      <p:sp>
        <p:nvSpPr>
          <p:cNvPr id="7" name="Rettangolo 6"/>
          <p:cNvSpPr/>
          <p:nvPr/>
        </p:nvSpPr>
        <p:spPr>
          <a:xfrm>
            <a:off x="1265977" y="2374348"/>
            <a:ext cx="2603341" cy="400110"/>
          </a:xfrm>
          <a:prstGeom prst="rect">
            <a:avLst/>
          </a:prstGeom>
        </p:spPr>
        <p:txBody>
          <a:bodyPr wrap="none">
            <a:spAutoFit/>
          </a:bodyPr>
          <a:lstStyle/>
          <a:p>
            <a:r>
              <a:rPr lang="en-GB" sz="2000" b="1" dirty="0">
                <a:latin typeface="Calibri" panose="020F0502020204030204" pitchFamily="34" charset="0"/>
                <a:cs typeface="Calibri" panose="020F0502020204030204" pitchFamily="34" charset="0"/>
              </a:rPr>
              <a:t>benefits</a:t>
            </a:r>
            <a:r>
              <a:rPr lang="en-GB" b="1" dirty="0">
                <a:latin typeface="Calibri" panose="020F0502020204030204" pitchFamily="34" charset="0"/>
                <a:cs typeface="Calibri" panose="020F0502020204030204" pitchFamily="34" charset="0"/>
              </a:rPr>
              <a:t>: high sensitivity</a:t>
            </a:r>
            <a:endParaRPr lang="en-GB" dirty="0">
              <a:latin typeface="Calibri" panose="020F0502020204030204" pitchFamily="34" charset="0"/>
              <a:cs typeface="Calibri" panose="020F0502020204030204" pitchFamily="34" charset="0"/>
            </a:endParaRPr>
          </a:p>
        </p:txBody>
      </p:sp>
      <p:sp>
        <p:nvSpPr>
          <p:cNvPr id="9" name="Rettangolo 8"/>
          <p:cNvSpPr/>
          <p:nvPr/>
        </p:nvSpPr>
        <p:spPr>
          <a:xfrm>
            <a:off x="1265977" y="2896080"/>
            <a:ext cx="4696735" cy="677108"/>
          </a:xfrm>
          <a:prstGeom prst="rect">
            <a:avLst/>
          </a:prstGeom>
        </p:spPr>
        <p:txBody>
          <a:bodyPr wrap="none">
            <a:spAutoFit/>
          </a:bodyPr>
          <a:lstStyle/>
          <a:p>
            <a:r>
              <a:rPr lang="en-GB" sz="2000" b="1" dirty="0">
                <a:latin typeface="Calibri" panose="020F0502020204030204" pitchFamily="34" charset="0"/>
                <a:cs typeface="Calibri" panose="020F0502020204030204" pitchFamily="34" charset="0"/>
              </a:rPr>
              <a:t>disadvantages</a:t>
            </a:r>
            <a:r>
              <a:rPr lang="en-GB" b="1" dirty="0">
                <a:latin typeface="Calibri" panose="020F0502020204030204" pitchFamily="34" charset="0"/>
                <a:cs typeface="Calibri" panose="020F0502020204030204" pitchFamily="34" charset="0"/>
              </a:rPr>
              <a:t>: dangerous because mutagenic</a:t>
            </a:r>
          </a:p>
          <a:p>
            <a:r>
              <a:rPr lang="en-GB" b="1" dirty="0">
                <a:latin typeface="Calibri" panose="020F0502020204030204" pitchFamily="34" charset="0"/>
                <a:cs typeface="Calibri" panose="020F0502020204030204" pitchFamily="34" charset="0"/>
              </a:rPr>
              <a:t>				short life</a:t>
            </a:r>
            <a:endParaRPr lang="en-GB" dirty="0">
              <a:latin typeface="Calibri" panose="020F0502020204030204" pitchFamily="34" charset="0"/>
              <a:cs typeface="Calibri" panose="020F0502020204030204" pitchFamily="34" charset="0"/>
            </a:endParaRPr>
          </a:p>
        </p:txBody>
      </p:sp>
      <p:sp>
        <p:nvSpPr>
          <p:cNvPr id="10" name="Rettangolo 9"/>
          <p:cNvSpPr/>
          <p:nvPr/>
        </p:nvSpPr>
        <p:spPr>
          <a:xfrm>
            <a:off x="653928" y="4482548"/>
            <a:ext cx="3371116" cy="461665"/>
          </a:xfrm>
          <a:prstGeom prst="rect">
            <a:avLst/>
          </a:prstGeom>
        </p:spPr>
        <p:txBody>
          <a:bodyPr wrap="none">
            <a:spAutoFit/>
          </a:bodyPr>
          <a:lstStyle/>
          <a:p>
            <a:pPr>
              <a:buFont typeface="Zapf Dingbats" charset="2"/>
              <a:buChar char="✔"/>
            </a:pPr>
            <a:r>
              <a:rPr lang="en-GB" sz="2400" b="1" dirty="0">
                <a:solidFill>
                  <a:schemeClr val="accent5">
                    <a:lumMod val="75000"/>
                  </a:schemeClr>
                </a:solidFill>
                <a:latin typeface="Calibri" panose="020F0502020204030204" pitchFamily="34" charset="0"/>
                <a:ea typeface="Zapf Dingbats"/>
                <a:cs typeface="Calibri" panose="020F0502020204030204" pitchFamily="34" charset="0"/>
              </a:rPr>
              <a:t> </a:t>
            </a:r>
            <a:r>
              <a:rPr lang="en-GB" sz="2400" b="1" dirty="0">
                <a:solidFill>
                  <a:schemeClr val="accent5">
                    <a:lumMod val="75000"/>
                  </a:schemeClr>
                </a:solidFill>
                <a:latin typeface="Calibri" panose="020F0502020204030204" pitchFamily="34" charset="0"/>
                <a:cs typeface="Calibri" panose="020F0502020204030204" pitchFamily="34" charset="0"/>
              </a:rPr>
              <a:t>non radioactive tracer</a:t>
            </a:r>
          </a:p>
        </p:txBody>
      </p:sp>
      <p:sp>
        <p:nvSpPr>
          <p:cNvPr id="11" name="Rettangolo 10"/>
          <p:cNvSpPr/>
          <p:nvPr/>
        </p:nvSpPr>
        <p:spPr>
          <a:xfrm>
            <a:off x="1265977" y="5142948"/>
            <a:ext cx="5035432" cy="677108"/>
          </a:xfrm>
          <a:prstGeom prst="rect">
            <a:avLst/>
          </a:prstGeom>
        </p:spPr>
        <p:txBody>
          <a:bodyPr wrap="square">
            <a:spAutoFit/>
          </a:bodyPr>
          <a:lstStyle/>
          <a:p>
            <a:r>
              <a:rPr lang="en-GB" sz="2000" b="1" dirty="0">
                <a:latin typeface="Calibri" panose="020F0502020204030204" pitchFamily="34" charset="0"/>
                <a:cs typeface="Calibri" panose="020F0502020204030204" pitchFamily="34" charset="0"/>
              </a:rPr>
              <a:t>benefits</a:t>
            </a:r>
            <a:r>
              <a:rPr lang="en-GB" b="1" dirty="0">
                <a:latin typeface="Calibri" panose="020F0502020204030204" pitchFamily="34" charset="0"/>
                <a:cs typeface="Calibri" panose="020F0502020204030204" pitchFamily="34" charset="0"/>
              </a:rPr>
              <a:t>: safety</a:t>
            </a:r>
          </a:p>
          <a:p>
            <a:r>
              <a:rPr lang="en-GB" b="1" dirty="0">
                <a:latin typeface="Calibri" panose="020F0502020204030204" pitchFamily="34" charset="0"/>
                <a:cs typeface="Calibri" panose="020F0502020204030204" pitchFamily="34" charset="0"/>
              </a:rPr>
              <a:t>		   long life</a:t>
            </a:r>
            <a:endParaRPr lang="en-GB" dirty="0">
              <a:latin typeface="Calibri" panose="020F0502020204030204" pitchFamily="34" charset="0"/>
              <a:cs typeface="Calibri" panose="020F0502020204030204" pitchFamily="34" charset="0"/>
            </a:endParaRPr>
          </a:p>
        </p:txBody>
      </p:sp>
      <p:sp>
        <p:nvSpPr>
          <p:cNvPr id="12" name="Rettangolo 11"/>
          <p:cNvSpPr/>
          <p:nvPr/>
        </p:nvSpPr>
        <p:spPr>
          <a:xfrm>
            <a:off x="1265977" y="5879548"/>
            <a:ext cx="6465010" cy="400110"/>
          </a:xfrm>
          <a:prstGeom prst="rect">
            <a:avLst/>
          </a:prstGeom>
        </p:spPr>
        <p:txBody>
          <a:bodyPr wrap="square">
            <a:spAutoFit/>
          </a:bodyPr>
          <a:lstStyle/>
          <a:p>
            <a:r>
              <a:rPr lang="en-GB" sz="2000" b="1" dirty="0">
                <a:latin typeface="Calibri" panose="020F0502020204030204" pitchFamily="34" charset="0"/>
                <a:cs typeface="Calibri" panose="020F0502020204030204" pitchFamily="34" charset="0"/>
              </a:rPr>
              <a:t>disadvantages</a:t>
            </a:r>
            <a:r>
              <a:rPr lang="en-GB" b="1" dirty="0">
                <a:latin typeface="Calibri" panose="020F0502020204030204" pitchFamily="34" charset="0"/>
                <a:cs typeface="Calibri" panose="020F0502020204030204" pitchFamily="34" charset="0"/>
              </a:rPr>
              <a:t>: lower sensitivity</a:t>
            </a:r>
            <a:endParaRPr lang="en-GB" dirty="0">
              <a:latin typeface="Calibri" panose="020F0502020204030204" pitchFamily="34" charset="0"/>
              <a:cs typeface="Calibri" panose="020F0502020204030204" pitchFamily="34" charset="0"/>
            </a:endParaRPr>
          </a:p>
        </p:txBody>
      </p:sp>
      <p:sp>
        <p:nvSpPr>
          <p:cNvPr id="8" name="Rectangle 7">
            <a:extLst>
              <a:ext uri="{FF2B5EF4-FFF2-40B4-BE49-F238E27FC236}">
                <a16:creationId xmlns:a16="http://schemas.microsoft.com/office/drawing/2014/main" id="{D9F5204A-8F07-D946-95D8-1BDCEECEEB46}"/>
              </a:ext>
            </a:extLst>
          </p:cNvPr>
          <p:cNvSpPr/>
          <p:nvPr/>
        </p:nvSpPr>
        <p:spPr>
          <a:xfrm>
            <a:off x="0" y="0"/>
            <a:ext cx="9144000" cy="875763"/>
          </a:xfrm>
          <a:prstGeom prst="rect">
            <a:avLst/>
          </a:prstGeom>
          <a:solidFill>
            <a:schemeClr val="accent5">
              <a:lumMod val="60000"/>
              <a:lumOff val="4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en-IT"/>
          </a:p>
        </p:txBody>
      </p:sp>
      <p:sp>
        <p:nvSpPr>
          <p:cNvPr id="13" name="TextBox 12">
            <a:extLst>
              <a:ext uri="{FF2B5EF4-FFF2-40B4-BE49-F238E27FC236}">
                <a16:creationId xmlns:a16="http://schemas.microsoft.com/office/drawing/2014/main" id="{1BE737FB-64B5-2D49-B597-27F3E3812CE1}"/>
              </a:ext>
            </a:extLst>
          </p:cNvPr>
          <p:cNvSpPr txBox="1"/>
          <p:nvPr/>
        </p:nvSpPr>
        <p:spPr>
          <a:xfrm>
            <a:off x="0" y="206062"/>
            <a:ext cx="9143999" cy="553998"/>
          </a:xfrm>
          <a:prstGeom prst="rect">
            <a:avLst/>
          </a:prstGeom>
          <a:noFill/>
        </p:spPr>
        <p:txBody>
          <a:bodyPr wrap="square" rtlCol="0">
            <a:spAutoFit/>
          </a:bodyPr>
          <a:lstStyle/>
          <a:p>
            <a:pPr algn="ctr"/>
            <a:r>
              <a:rPr lang="en-IT" sz="3000" b="1" dirty="0">
                <a:solidFill>
                  <a:schemeClr val="bg1"/>
                </a:solidFill>
              </a:rPr>
              <a:t>How to see your ”specific” Nucleic Acids</a:t>
            </a:r>
          </a:p>
        </p:txBody>
      </p:sp>
    </p:spTree>
    <p:extLst>
      <p:ext uri="{BB962C8B-B14F-4D97-AF65-F5344CB8AC3E}">
        <p14:creationId xmlns:p14="http://schemas.microsoft.com/office/powerpoint/2010/main" val="13622857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po 4"/>
          <p:cNvGrpSpPr/>
          <p:nvPr/>
        </p:nvGrpSpPr>
        <p:grpSpPr>
          <a:xfrm>
            <a:off x="4849125" y="1274614"/>
            <a:ext cx="3659875" cy="1748632"/>
            <a:chOff x="3577546" y="2202091"/>
            <a:chExt cx="5511940" cy="2735263"/>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l="39798" t="29872" r="4980" b="34857"/>
            <a:stretch>
              <a:fillRect/>
            </a:stretch>
          </p:blipFill>
          <p:spPr bwMode="auto">
            <a:xfrm>
              <a:off x="3577546" y="2202091"/>
              <a:ext cx="5511940" cy="2735263"/>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
                  <a:blipFill dpi="0" rotWithShape="0">
                    <a:blip/>
                    <a:srcRect l="39798" t="29872" r="4980" b="34857"/>
                    <a:stretch>
                      <a:fillRect/>
                    </a:stretch>
                  </a:blipFill>
                </a14:hiddenFill>
              </a:ext>
              <a:ext uri="{91240B29-F687-4f45-9708-019B960494DF}">
                <a14:hiddenLine xmlns:mc="http://schemas.openxmlformats.org/markup-compatibility/2006" xmlns:mv="urn:schemas-microsoft-com:mac:vml" xmlns:a14="http://schemas.microsoft.com/office/drawing/2010/main" xmlns="" w="9525" cap="flat">
                  <a:solidFill>
                    <a:srgbClr val="808080"/>
                  </a:solidFill>
                  <a:round/>
                  <a:headEnd/>
                  <a:tailEnd/>
                </a14:hiddenLine>
              </a:ext>
              <a:ext uri="{AF507438-7753-43e0-B8FC-AC1667EBCBE1}">
                <a14:hiddenEffects xmlns:mc="http://schemas.openxmlformats.org/markup-compatibility/2006" xmlns:mv="urn:schemas-microsoft-com:mac:vml" xmlns:a14="http://schemas.microsoft.com/office/drawing/2010/main" xmlns="">
                  <a:effectLst>
                    <a:outerShdw blurRad="63500" dist="38099" dir="2700000" algn="ctr" rotWithShape="0">
                      <a:srgbClr val="000000">
                        <a:alpha val="74998"/>
                      </a:srgbClr>
                    </a:outerShdw>
                  </a:effectLst>
                </a14:hiddenEffects>
              </a:ext>
            </a:extLst>
          </p:spPr>
        </p:pic>
        <p:sp>
          <p:nvSpPr>
            <p:cNvPr id="7" name="Oval 4"/>
            <p:cNvSpPr>
              <a:spLocks noChangeArrowheads="1"/>
            </p:cNvSpPr>
            <p:nvPr/>
          </p:nvSpPr>
          <p:spPr bwMode="auto">
            <a:xfrm>
              <a:off x="3577546" y="2928939"/>
              <a:ext cx="950911" cy="532718"/>
            </a:xfrm>
            <a:prstGeom prst="ellipse">
              <a:avLst/>
            </a:prstGeom>
            <a:solidFill>
              <a:srgbClr val="CFE7F5">
                <a:alpha val="0"/>
              </a:srgbClr>
            </a:solidFill>
            <a:ln w="36000" cap="flat">
              <a:solidFill>
                <a:srgbClr val="FF0000"/>
              </a:solidFill>
              <a:round/>
              <a:headEnd/>
              <a:tailEnd/>
            </a:ln>
            <a:effectLst/>
            <a:extLst>
              <a:ext uri="{AF507438-7753-43e0-B8FC-AC1667EBCBE1}">
                <a14:hiddenEffects xmlns:mc="http://schemas.openxmlformats.org/markup-compatibility/2006" xmlns:mv="urn:schemas-microsoft-com:mac:vml"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ea typeface="ＭＳ Ｐゴシック" charset="0"/>
              </a:endParaRPr>
            </a:p>
          </p:txBody>
        </p:sp>
      </p:grpSp>
      <p:grpSp>
        <p:nvGrpSpPr>
          <p:cNvPr id="8" name="Gruppo 7"/>
          <p:cNvGrpSpPr/>
          <p:nvPr/>
        </p:nvGrpSpPr>
        <p:grpSpPr>
          <a:xfrm>
            <a:off x="176845" y="1274614"/>
            <a:ext cx="3798255" cy="1855049"/>
            <a:chOff x="-702565" y="429623"/>
            <a:chExt cx="9796286" cy="4650377"/>
          </a:xfrm>
          <a:solidFill>
            <a:srgbClr val="FDFFE3"/>
          </a:solidFill>
        </p:grpSpPr>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565" y="429623"/>
              <a:ext cx="9796286" cy="4650377"/>
            </a:xfrm>
            <a:prstGeom prst="rect">
              <a:avLst/>
            </a:prstGeom>
            <a:grpFill/>
            <a:ln>
              <a:noFill/>
            </a:ln>
            <a:effectLst/>
            <a:extLst>
              <a:ext uri="{91240B29-F687-4f45-9708-019B960494DF}">
                <a14:hiddenLine xmlns:mc="http://schemas.openxmlformats.org/markup-compatibility/2006" xmlns:mv="urn:schemas-microsoft-com:mac:vml" xmlns:a14="http://schemas.microsoft.com/office/drawing/2010/main" xmlns="" w="9525" cap="flat">
                  <a:solidFill>
                    <a:srgbClr val="808080"/>
                  </a:solidFill>
                  <a:round/>
                  <a:headEnd/>
                  <a:tailEnd/>
                </a14:hiddenLine>
              </a:ext>
              <a:ext uri="{AF507438-7753-43e0-B8FC-AC1667EBCBE1}">
                <a14:hiddenEffects xmlns:mc="http://schemas.openxmlformats.org/markup-compatibility/2006" xmlns:mv="urn:schemas-microsoft-com:mac:vml" xmlns:a14="http://schemas.microsoft.com/office/drawing/2010/main" xmlns="">
                  <a:effectLst>
                    <a:outerShdw blurRad="63500" dist="38099" dir="2700000" algn="ctr" rotWithShape="0">
                      <a:srgbClr val="000000">
                        <a:alpha val="74998"/>
                      </a:srgbClr>
                    </a:outerShdw>
                  </a:effectLst>
                </a14:hiddenEffects>
              </a:ext>
            </a:extLst>
          </p:spPr>
        </p:pic>
        <p:sp>
          <p:nvSpPr>
            <p:cNvPr id="10" name="Oval 3"/>
            <p:cNvSpPr>
              <a:spLocks noChangeArrowheads="1"/>
            </p:cNvSpPr>
            <p:nvPr/>
          </p:nvSpPr>
          <p:spPr bwMode="auto">
            <a:xfrm>
              <a:off x="5967292" y="3854914"/>
              <a:ext cx="576262" cy="503237"/>
            </a:xfrm>
            <a:prstGeom prst="ellipse">
              <a:avLst/>
            </a:prstGeom>
            <a:noFill/>
            <a:ln w="36000" cap="flat">
              <a:solidFill>
                <a:srgbClr val="FF0000"/>
              </a:solidFill>
              <a:round/>
              <a:headEnd/>
              <a:tailEnd/>
            </a:ln>
            <a:effectLst/>
            <a:extLst>
              <a:ext uri="{AF507438-7753-43e0-B8FC-AC1667EBCBE1}">
                <a14:hiddenEffects xmlns:mc="http://schemas.openxmlformats.org/markup-compatibility/2006" xmlns:mv="urn:schemas-microsoft-com:mac:vml"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ea typeface="ＭＳ Ｐゴシック" charset="0"/>
              </a:endParaRPr>
            </a:p>
          </p:txBody>
        </p:sp>
      </p:grpSp>
      <p:sp>
        <p:nvSpPr>
          <p:cNvPr id="12" name="Text Box 1"/>
          <p:cNvSpPr txBox="1">
            <a:spLocks noChangeArrowheads="1"/>
          </p:cNvSpPr>
          <p:nvPr/>
        </p:nvSpPr>
        <p:spPr bwMode="auto">
          <a:xfrm>
            <a:off x="570545" y="665949"/>
            <a:ext cx="2782255" cy="1149533"/>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cap="flat">
                <a:solidFill>
                  <a:srgbClr val="808080"/>
                </a:solidFill>
                <a:round/>
                <a:headEnd/>
                <a:tailEnd/>
              </a14:hiddenLine>
            </a:ext>
            <a:ext uri="{AF507438-7753-43e0-B8FC-AC1667EBCBE1}">
              <a14:hiddenEffects xmlns:mc="http://schemas.openxmlformats.org/markup-compatibility/2006" xmlns:mv="urn:schemas-microsoft-com:mac:vml" xmlns:a14="http://schemas.microsoft.com/office/drawing/2010/main" xmlns="">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ＭＳ Ｐゴシック" charset="0"/>
                <a:cs typeface="Arial Unicode M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ＭＳ Ｐゴシック" charset="0"/>
                <a:cs typeface="Arial Unicode M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ＭＳ Ｐゴシック" charset="0"/>
                <a:cs typeface="Arial Unicode M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ＭＳ Ｐゴシック" charset="0"/>
                <a:cs typeface="Arial Unicode M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ＭＳ Ｐゴシック" charset="0"/>
                <a:cs typeface="Arial Unicode MS"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ＭＳ Ｐゴシック" charset="0"/>
                <a:cs typeface="Arial Unicode MS"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ＭＳ Ｐゴシック" charset="0"/>
                <a:cs typeface="Arial Unicode MS"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ＭＳ Ｐゴシック" charset="0"/>
                <a:cs typeface="Arial Unicode MS"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ＭＳ Ｐゴシック" charset="0"/>
                <a:cs typeface="Arial Unicode MS" charset="0"/>
              </a:defRPr>
            </a:lvl9pPr>
          </a:lstStyle>
          <a:p>
            <a:pPr>
              <a:buClrTx/>
              <a:buFontTx/>
              <a:buNone/>
              <a:defRPr/>
            </a:pPr>
            <a:endParaRPr lang="it-IT" sz="1800" dirty="0"/>
          </a:p>
          <a:p>
            <a:pPr>
              <a:buClrTx/>
              <a:buFontTx/>
              <a:buNone/>
              <a:defRPr/>
            </a:pPr>
            <a:r>
              <a:rPr lang="it-IT" sz="1800" b="1" dirty="0" err="1">
                <a:latin typeface="Century Gothic" charset="0"/>
                <a:ea typeface="Century Gothic" charset="0"/>
                <a:cs typeface="Century Gothic" charset="0"/>
              </a:rPr>
              <a:t>Ribose</a:t>
            </a:r>
            <a:r>
              <a:rPr lang="it-IT" sz="1800" dirty="0">
                <a:latin typeface="Century Gothic" charset="0"/>
                <a:ea typeface="Century Gothic" charset="0"/>
                <a:cs typeface="Century Gothic" charset="0"/>
              </a:rPr>
              <a:t> vs Desossiribose</a:t>
            </a:r>
          </a:p>
        </p:txBody>
      </p:sp>
      <p:sp>
        <p:nvSpPr>
          <p:cNvPr id="13" name="Text Box 1"/>
          <p:cNvSpPr txBox="1">
            <a:spLocks noChangeArrowheads="1"/>
          </p:cNvSpPr>
          <p:nvPr/>
        </p:nvSpPr>
        <p:spPr bwMode="auto">
          <a:xfrm>
            <a:off x="5196251" y="678649"/>
            <a:ext cx="3200873" cy="1149533"/>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cap="flat">
                <a:solidFill>
                  <a:srgbClr val="808080"/>
                </a:solidFill>
                <a:round/>
                <a:headEnd/>
                <a:tailEnd/>
              </a14:hiddenLine>
            </a:ext>
            <a:ext uri="{AF507438-7753-43e0-B8FC-AC1667EBCBE1}">
              <a14:hiddenEffects xmlns:mc="http://schemas.openxmlformats.org/markup-compatibility/2006" xmlns:mv="urn:schemas-microsoft-com:mac:vml" xmlns:a14="http://schemas.microsoft.com/office/drawing/2010/main" xmlns="">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ＭＳ Ｐゴシック" charset="0"/>
                <a:cs typeface="Arial Unicode M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ＭＳ Ｐゴシック" charset="0"/>
                <a:cs typeface="Arial Unicode M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ＭＳ Ｐゴシック" charset="0"/>
                <a:cs typeface="Arial Unicode M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ＭＳ Ｐゴシック" charset="0"/>
                <a:cs typeface="Arial Unicode M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ＭＳ Ｐゴシック" charset="0"/>
                <a:cs typeface="Arial Unicode MS"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ＭＳ Ｐゴシック" charset="0"/>
                <a:cs typeface="Arial Unicode MS"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ＭＳ Ｐゴシック" charset="0"/>
                <a:cs typeface="Arial Unicode MS"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ＭＳ Ｐゴシック" charset="0"/>
                <a:cs typeface="Arial Unicode MS"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ＭＳ Ｐゴシック" charset="0"/>
                <a:cs typeface="Arial Unicode MS" charset="0"/>
              </a:defRPr>
            </a:lvl9pPr>
          </a:lstStyle>
          <a:p>
            <a:pPr>
              <a:buClrTx/>
              <a:buFontTx/>
              <a:buNone/>
              <a:defRPr/>
            </a:pPr>
            <a:endParaRPr lang="it-IT" sz="1800" dirty="0"/>
          </a:p>
          <a:p>
            <a:pPr>
              <a:buClrTx/>
              <a:buFontTx/>
              <a:buNone/>
              <a:defRPr/>
            </a:pPr>
            <a:r>
              <a:rPr lang="it-IT" sz="1800" b="1" dirty="0">
                <a:latin typeface="Century Gothic" charset="0"/>
                <a:ea typeface="Century Gothic" charset="0"/>
                <a:cs typeface="Century Gothic" charset="0"/>
              </a:rPr>
              <a:t>Uracile</a:t>
            </a:r>
            <a:r>
              <a:rPr lang="it-IT" sz="1800" dirty="0">
                <a:latin typeface="Century Gothic" charset="0"/>
                <a:ea typeface="Century Gothic" charset="0"/>
                <a:cs typeface="Century Gothic" charset="0"/>
              </a:rPr>
              <a:t> in </a:t>
            </a:r>
            <a:r>
              <a:rPr lang="it-IT" sz="1800" dirty="0" err="1">
                <a:latin typeface="Century Gothic" charset="0"/>
                <a:ea typeface="Century Gothic" charset="0"/>
                <a:cs typeface="Century Gothic" charset="0"/>
              </a:rPr>
              <a:t>place</a:t>
            </a:r>
            <a:r>
              <a:rPr lang="it-IT" sz="1800" dirty="0">
                <a:latin typeface="Century Gothic" charset="0"/>
                <a:ea typeface="Century Gothic" charset="0"/>
                <a:cs typeface="Century Gothic" charset="0"/>
              </a:rPr>
              <a:t> of Timine</a:t>
            </a:r>
          </a:p>
        </p:txBody>
      </p:sp>
      <p:grpSp>
        <p:nvGrpSpPr>
          <p:cNvPr id="16" name="Gruppo 15"/>
          <p:cNvGrpSpPr/>
          <p:nvPr/>
        </p:nvGrpSpPr>
        <p:grpSpPr>
          <a:xfrm>
            <a:off x="2057400" y="2902722"/>
            <a:ext cx="5029200" cy="3955278"/>
            <a:chOff x="2438400" y="2902722"/>
            <a:chExt cx="5029200" cy="3955278"/>
          </a:xfrm>
        </p:grpSpPr>
        <p:sp>
          <p:nvSpPr>
            <p:cNvPr id="14" name="Text Box 1"/>
            <p:cNvSpPr txBox="1">
              <a:spLocks noChangeArrowheads="1"/>
            </p:cNvSpPr>
            <p:nvPr/>
          </p:nvSpPr>
          <p:spPr bwMode="auto">
            <a:xfrm>
              <a:off x="2986340" y="2902722"/>
              <a:ext cx="3976055" cy="1149533"/>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cap="flat">
                  <a:solidFill>
                    <a:srgbClr val="808080"/>
                  </a:solidFill>
                  <a:round/>
                  <a:headEnd/>
                  <a:tailEnd/>
                </a14:hiddenLine>
              </a:ext>
              <a:ext uri="{AF507438-7753-43e0-B8FC-AC1667EBCBE1}">
                <a14:hiddenEffects xmlns:mc="http://schemas.openxmlformats.org/markup-compatibility/2006" xmlns:mv="urn:schemas-microsoft-com:mac:vml" xmlns:a14="http://schemas.microsoft.com/office/drawing/2010/main" xmlns="">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ＭＳ Ｐゴシック" charset="0"/>
                  <a:cs typeface="Arial Unicode M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ＭＳ Ｐゴシック" charset="0"/>
                  <a:cs typeface="Arial Unicode M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ＭＳ Ｐゴシック" charset="0"/>
                  <a:cs typeface="Arial Unicode M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ＭＳ Ｐゴシック" charset="0"/>
                  <a:cs typeface="Arial Unicode M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ＭＳ Ｐゴシック" charset="0"/>
                  <a:cs typeface="Arial Unicode MS"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ＭＳ Ｐゴシック" charset="0"/>
                  <a:cs typeface="Arial Unicode MS"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ＭＳ Ｐゴシック" charset="0"/>
                  <a:cs typeface="Arial Unicode MS"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ＭＳ Ｐゴシック" charset="0"/>
                  <a:cs typeface="Arial Unicode MS"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ＭＳ Ｐゴシック" charset="0"/>
                  <a:cs typeface="Arial Unicode MS" charset="0"/>
                </a:defRPr>
              </a:lvl9pPr>
            </a:lstStyle>
            <a:p>
              <a:pPr>
                <a:buClrTx/>
                <a:buFontTx/>
                <a:buNone/>
                <a:defRPr/>
              </a:pPr>
              <a:endParaRPr lang="it-IT" sz="1800" dirty="0"/>
            </a:p>
            <a:p>
              <a:pPr>
                <a:buClrTx/>
                <a:buFontTx/>
                <a:buNone/>
                <a:defRPr/>
              </a:pPr>
              <a:r>
                <a:rPr lang="it-IT" sz="1800" b="1" dirty="0">
                  <a:latin typeface="Century Gothic" charset="0"/>
                  <a:ea typeface="Century Gothic" charset="0"/>
                  <a:cs typeface="Century Gothic" charset="0"/>
                </a:rPr>
                <a:t>Single </a:t>
              </a:r>
              <a:r>
                <a:rPr lang="it-IT" sz="1800" b="1" dirty="0" err="1">
                  <a:latin typeface="Century Gothic" charset="0"/>
                  <a:ea typeface="Century Gothic" charset="0"/>
                  <a:cs typeface="Century Gothic" charset="0"/>
                </a:rPr>
                <a:t>strand</a:t>
              </a:r>
              <a:r>
                <a:rPr lang="it-IT" sz="1800" b="1" dirty="0">
                  <a:latin typeface="Century Gothic" charset="0"/>
                  <a:ea typeface="Century Gothic" charset="0"/>
                  <a:cs typeface="Century Gothic" charset="0"/>
                </a:rPr>
                <a:t> </a:t>
              </a:r>
              <a:r>
                <a:rPr lang="it-IT" sz="1800" dirty="0">
                  <a:latin typeface="Century Gothic" charset="0"/>
                  <a:ea typeface="Century Gothic" charset="0"/>
                  <a:cs typeface="Century Gothic" charset="0"/>
                </a:rPr>
                <a:t>vs double </a:t>
              </a:r>
              <a:r>
                <a:rPr lang="it-IT" sz="1800" dirty="0" err="1">
                  <a:latin typeface="Century Gothic" charset="0"/>
                  <a:ea typeface="Century Gothic" charset="0"/>
                  <a:cs typeface="Century Gothic" charset="0"/>
                </a:rPr>
                <a:t>strand</a:t>
              </a:r>
              <a:endParaRPr lang="it-IT" sz="1800" dirty="0">
                <a:latin typeface="Century Gothic" charset="0"/>
                <a:ea typeface="Century Gothic" charset="0"/>
                <a:cs typeface="Century Gothic" charset="0"/>
              </a:endParaRPr>
            </a:p>
          </p:txBody>
        </p:sp>
        <p:pic>
          <p:nvPicPr>
            <p:cNvPr id="15" name="Immagine 14" descr="DNA-RNA-58dacf2e5f9b584683a1c375.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8400" y="3505200"/>
              <a:ext cx="5029200" cy="3352800"/>
            </a:xfrm>
            <a:prstGeom prst="rect">
              <a:avLst/>
            </a:prstGeom>
          </p:spPr>
        </p:pic>
      </p:grpSp>
      <p:sp>
        <p:nvSpPr>
          <p:cNvPr id="17" name="Rectangle 16">
            <a:extLst>
              <a:ext uri="{FF2B5EF4-FFF2-40B4-BE49-F238E27FC236}">
                <a16:creationId xmlns:a16="http://schemas.microsoft.com/office/drawing/2014/main" id="{3F5F6B54-8A5F-2E42-B8CF-5B8404F98F95}"/>
              </a:ext>
            </a:extLst>
          </p:cNvPr>
          <p:cNvSpPr/>
          <p:nvPr/>
        </p:nvSpPr>
        <p:spPr>
          <a:xfrm>
            <a:off x="0" y="0"/>
            <a:ext cx="9144000" cy="875763"/>
          </a:xfrm>
          <a:prstGeom prst="rect">
            <a:avLst/>
          </a:prstGeom>
          <a:solidFill>
            <a:schemeClr val="accent5">
              <a:lumMod val="60000"/>
              <a:lumOff val="4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en-IT"/>
          </a:p>
        </p:txBody>
      </p:sp>
      <p:sp>
        <p:nvSpPr>
          <p:cNvPr id="18" name="TextBox 17">
            <a:extLst>
              <a:ext uri="{FF2B5EF4-FFF2-40B4-BE49-F238E27FC236}">
                <a16:creationId xmlns:a16="http://schemas.microsoft.com/office/drawing/2014/main" id="{0563E18C-D795-B246-BCBF-5D159187390F}"/>
              </a:ext>
            </a:extLst>
          </p:cNvPr>
          <p:cNvSpPr txBox="1"/>
          <p:nvPr/>
        </p:nvSpPr>
        <p:spPr>
          <a:xfrm>
            <a:off x="0" y="206062"/>
            <a:ext cx="9143999" cy="553998"/>
          </a:xfrm>
          <a:prstGeom prst="rect">
            <a:avLst/>
          </a:prstGeom>
          <a:noFill/>
        </p:spPr>
        <p:txBody>
          <a:bodyPr wrap="square" rtlCol="0">
            <a:spAutoFit/>
          </a:bodyPr>
          <a:lstStyle/>
          <a:p>
            <a:pPr algn="ctr"/>
            <a:r>
              <a:rPr lang="en-US" sz="3000" b="1" dirty="0">
                <a:solidFill>
                  <a:schemeClr val="bg1"/>
                </a:solidFill>
              </a:rPr>
              <a:t>The nucleic acids: RNA and  DNA</a:t>
            </a:r>
          </a:p>
        </p:txBody>
      </p:sp>
    </p:spTree>
    <p:extLst>
      <p:ext uri="{BB962C8B-B14F-4D97-AF65-F5344CB8AC3E}">
        <p14:creationId xmlns:p14="http://schemas.microsoft.com/office/powerpoint/2010/main" val="2127061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9"/>
          <p:cNvGrpSpPr>
            <a:grpSpLocks/>
          </p:cNvGrpSpPr>
          <p:nvPr/>
        </p:nvGrpSpPr>
        <p:grpSpPr bwMode="auto">
          <a:xfrm>
            <a:off x="7526062" y="1586811"/>
            <a:ext cx="944562" cy="944562"/>
            <a:chOff x="2104" y="1444"/>
            <a:chExt cx="595" cy="595"/>
          </a:xfrm>
        </p:grpSpPr>
        <p:sp>
          <p:nvSpPr>
            <p:cNvPr id="6" name="AutoShape 10"/>
            <p:cNvSpPr>
              <a:spLocks noChangeArrowheads="1"/>
            </p:cNvSpPr>
            <p:nvPr/>
          </p:nvSpPr>
          <p:spPr bwMode="auto">
            <a:xfrm>
              <a:off x="2104" y="1444"/>
              <a:ext cx="595" cy="595"/>
            </a:xfrm>
            <a:prstGeom prst="roundRect">
              <a:avLst>
                <a:gd name="adj" fmla="val 16667"/>
              </a:avLst>
            </a:prstGeom>
            <a:solidFill>
              <a:srgbClr val="FFFF00"/>
            </a:solidFill>
            <a:ln w="9525">
              <a:solidFill>
                <a:schemeClr val="tx1"/>
              </a:solidFill>
              <a:round/>
              <a:headEnd/>
              <a:tailEnd/>
            </a:ln>
            <a:effectLst>
              <a:outerShdw blurRad="63500" dist="38099" dir="2700000" algn="ctr" rotWithShape="0">
                <a:schemeClr val="bg2">
                  <a:alpha val="50000"/>
                </a:schemeClr>
              </a:outerShdw>
            </a:effectLst>
          </p:spPr>
          <p:txBody>
            <a:bodyPr wrap="none" anchor="ctr">
              <a:prstTxWarp prst="textNoShape">
                <a:avLst/>
              </a:prstTxWarp>
            </a:bodyPr>
            <a:lstStyle/>
            <a:p>
              <a:pPr fontAlgn="auto">
                <a:spcBef>
                  <a:spcPts val="0"/>
                </a:spcBef>
                <a:spcAft>
                  <a:spcPts val="0"/>
                </a:spcAft>
                <a:defRPr/>
              </a:pPr>
              <a:endParaRPr lang="en-GB">
                <a:latin typeface="+mn-lt"/>
                <a:ea typeface="+mn-ea"/>
                <a:cs typeface="+mn-cs"/>
              </a:endParaRPr>
            </a:p>
          </p:txBody>
        </p:sp>
        <p:grpSp>
          <p:nvGrpSpPr>
            <p:cNvPr id="7" name="Group 11"/>
            <p:cNvGrpSpPr>
              <a:grpSpLocks/>
            </p:cNvGrpSpPr>
            <p:nvPr/>
          </p:nvGrpSpPr>
          <p:grpSpPr bwMode="auto">
            <a:xfrm>
              <a:off x="2203" y="1532"/>
              <a:ext cx="397" cy="420"/>
              <a:chOff x="2217" y="1547"/>
              <a:chExt cx="397" cy="420"/>
            </a:xfrm>
          </p:grpSpPr>
          <p:sp>
            <p:nvSpPr>
              <p:cNvPr id="8" name="AutoShape 12"/>
              <p:cNvSpPr>
                <a:spLocks noChangeAspect="1" noChangeArrowheads="1"/>
              </p:cNvSpPr>
              <p:nvPr/>
            </p:nvSpPr>
            <p:spPr bwMode="auto">
              <a:xfrm rot="17973859" flipV="1">
                <a:off x="2221" y="1606"/>
                <a:ext cx="200" cy="173"/>
              </a:xfrm>
              <a:prstGeom prst="triangle">
                <a:avLst>
                  <a:gd name="adj" fmla="val 50000"/>
                </a:avLst>
              </a:prstGeom>
              <a:solidFill>
                <a:schemeClr val="tx1"/>
              </a:solidFill>
              <a:ln w="9525">
                <a:solidFill>
                  <a:schemeClr val="tx1"/>
                </a:solidFill>
                <a:miter lim="800000"/>
                <a:headEnd/>
                <a:tailEnd/>
              </a:ln>
            </p:spPr>
            <p:txBody>
              <a:bodyPr wrap="none" anchor="ctr">
                <a:prstTxWarp prst="textNoShape">
                  <a:avLst/>
                </a:prstTxWarp>
              </a:bodyPr>
              <a:lstStyle/>
              <a:p>
                <a:endParaRPr lang="en-GB">
                  <a:latin typeface="Calibri" charset="0"/>
                </a:endParaRPr>
              </a:p>
            </p:txBody>
          </p:sp>
          <p:sp>
            <p:nvSpPr>
              <p:cNvPr id="9" name="AutoShape 13"/>
              <p:cNvSpPr>
                <a:spLocks noChangeAspect="1" noChangeArrowheads="1"/>
              </p:cNvSpPr>
              <p:nvPr/>
            </p:nvSpPr>
            <p:spPr bwMode="auto">
              <a:xfrm rot="3626141" flipH="1" flipV="1">
                <a:off x="2411" y="1606"/>
                <a:ext cx="200" cy="173"/>
              </a:xfrm>
              <a:prstGeom prst="triangle">
                <a:avLst>
                  <a:gd name="adj" fmla="val 50000"/>
                </a:avLst>
              </a:prstGeom>
              <a:solidFill>
                <a:schemeClr val="tx1"/>
              </a:solidFill>
              <a:ln w="9525">
                <a:solidFill>
                  <a:schemeClr val="tx1"/>
                </a:solidFill>
                <a:miter lim="800000"/>
                <a:headEnd/>
                <a:tailEnd/>
              </a:ln>
            </p:spPr>
            <p:txBody>
              <a:bodyPr wrap="none" anchor="ctr">
                <a:prstTxWarp prst="textNoShape">
                  <a:avLst/>
                </a:prstTxWarp>
              </a:bodyPr>
              <a:lstStyle/>
              <a:p>
                <a:endParaRPr lang="en-GB">
                  <a:latin typeface="Calibri" charset="0"/>
                </a:endParaRPr>
              </a:p>
            </p:txBody>
          </p:sp>
          <p:sp>
            <p:nvSpPr>
              <p:cNvPr id="10" name="AutoShape 14"/>
              <p:cNvSpPr>
                <a:spLocks noChangeAspect="1" noChangeArrowheads="1"/>
              </p:cNvSpPr>
              <p:nvPr/>
            </p:nvSpPr>
            <p:spPr bwMode="auto">
              <a:xfrm>
                <a:off x="2316" y="1765"/>
                <a:ext cx="200" cy="173"/>
              </a:xfrm>
              <a:prstGeom prst="triangle">
                <a:avLst>
                  <a:gd name="adj" fmla="val 50000"/>
                </a:avLst>
              </a:prstGeom>
              <a:solidFill>
                <a:schemeClr val="tx1"/>
              </a:solidFill>
              <a:ln w="9525">
                <a:solidFill>
                  <a:schemeClr val="tx1"/>
                </a:solidFill>
                <a:miter lim="800000"/>
                <a:headEnd/>
                <a:tailEnd/>
              </a:ln>
            </p:spPr>
            <p:txBody>
              <a:bodyPr wrap="none" anchor="ctr">
                <a:prstTxWarp prst="textNoShape">
                  <a:avLst/>
                </a:prstTxWarp>
              </a:bodyPr>
              <a:lstStyle/>
              <a:p>
                <a:endParaRPr lang="en-GB">
                  <a:latin typeface="Calibri" charset="0"/>
                </a:endParaRPr>
              </a:p>
            </p:txBody>
          </p:sp>
          <p:sp>
            <p:nvSpPr>
              <p:cNvPr id="11" name="Oval 15"/>
              <p:cNvSpPr>
                <a:spLocks noChangeAspect="1" noChangeArrowheads="1"/>
              </p:cNvSpPr>
              <p:nvPr/>
            </p:nvSpPr>
            <p:spPr bwMode="auto">
              <a:xfrm>
                <a:off x="2335" y="1657"/>
                <a:ext cx="163" cy="163"/>
              </a:xfrm>
              <a:prstGeom prst="ellipse">
                <a:avLst/>
              </a:prstGeom>
              <a:solidFill>
                <a:srgbClr val="FFFF00"/>
              </a:solidFill>
              <a:ln w="9525">
                <a:solidFill>
                  <a:srgbClr val="FFFF00"/>
                </a:solidFill>
                <a:round/>
                <a:headEnd/>
                <a:tailEnd/>
              </a:ln>
            </p:spPr>
            <p:txBody>
              <a:bodyPr wrap="none" anchor="ctr">
                <a:prstTxWarp prst="textNoShape">
                  <a:avLst/>
                </a:prstTxWarp>
              </a:bodyPr>
              <a:lstStyle/>
              <a:p>
                <a:endParaRPr lang="en-GB">
                  <a:latin typeface="Calibri" charset="0"/>
                </a:endParaRPr>
              </a:p>
            </p:txBody>
          </p:sp>
          <p:sp>
            <p:nvSpPr>
              <p:cNvPr id="12" name="Oval 16"/>
              <p:cNvSpPr>
                <a:spLocks noChangeAspect="1" noChangeArrowheads="1"/>
              </p:cNvSpPr>
              <p:nvPr/>
            </p:nvSpPr>
            <p:spPr bwMode="auto">
              <a:xfrm>
                <a:off x="2367" y="1689"/>
                <a:ext cx="98" cy="98"/>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GB">
                  <a:latin typeface="Calibri" charset="0"/>
                </a:endParaRPr>
              </a:p>
            </p:txBody>
          </p:sp>
          <p:sp>
            <p:nvSpPr>
              <p:cNvPr id="13" name="Oval 17"/>
              <p:cNvSpPr>
                <a:spLocks noChangeAspect="1" noChangeArrowheads="1"/>
              </p:cNvSpPr>
              <p:nvPr/>
            </p:nvSpPr>
            <p:spPr bwMode="auto">
              <a:xfrm>
                <a:off x="2315" y="1916"/>
                <a:ext cx="201" cy="51"/>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GB">
                  <a:latin typeface="Calibri" charset="0"/>
                </a:endParaRPr>
              </a:p>
            </p:txBody>
          </p:sp>
          <p:sp>
            <p:nvSpPr>
              <p:cNvPr id="14" name="Oval 18"/>
              <p:cNvSpPr>
                <a:spLocks noChangeAspect="1" noChangeArrowheads="1"/>
              </p:cNvSpPr>
              <p:nvPr/>
            </p:nvSpPr>
            <p:spPr bwMode="auto">
              <a:xfrm rot="7134053">
                <a:off x="2142" y="1622"/>
                <a:ext cx="202" cy="51"/>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GB">
                  <a:latin typeface="Calibri" charset="0"/>
                </a:endParaRPr>
              </a:p>
            </p:txBody>
          </p:sp>
          <p:sp>
            <p:nvSpPr>
              <p:cNvPr id="15" name="Oval 19"/>
              <p:cNvSpPr>
                <a:spLocks noChangeAspect="1" noChangeArrowheads="1"/>
              </p:cNvSpPr>
              <p:nvPr/>
            </p:nvSpPr>
            <p:spPr bwMode="auto">
              <a:xfrm rot="14465947" flipH="1">
                <a:off x="2488" y="1622"/>
                <a:ext cx="201" cy="51"/>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GB">
                  <a:latin typeface="Calibri" charset="0"/>
                </a:endParaRPr>
              </a:p>
            </p:txBody>
          </p:sp>
        </p:grpSp>
      </p:grpSp>
      <p:pic>
        <p:nvPicPr>
          <p:cNvPr id="16" name="Immagine 15"/>
          <p:cNvPicPr>
            <a:picLocks noChangeAspect="1"/>
          </p:cNvPicPr>
          <p:nvPr/>
        </p:nvPicPr>
        <p:blipFill>
          <a:blip r:embed="rId2"/>
          <a:stretch>
            <a:fillRect/>
          </a:stretch>
        </p:blipFill>
        <p:spPr>
          <a:xfrm>
            <a:off x="196638" y="3429000"/>
            <a:ext cx="4859550" cy="3007954"/>
          </a:xfrm>
          <a:prstGeom prst="rect">
            <a:avLst/>
          </a:prstGeom>
        </p:spPr>
      </p:pic>
      <p:sp>
        <p:nvSpPr>
          <p:cNvPr id="17" name="Rettangolo 16"/>
          <p:cNvSpPr/>
          <p:nvPr/>
        </p:nvSpPr>
        <p:spPr>
          <a:xfrm>
            <a:off x="186380" y="1081825"/>
            <a:ext cx="7529512" cy="1754327"/>
          </a:xfrm>
          <a:prstGeom prst="rect">
            <a:avLst/>
          </a:prstGeom>
        </p:spPr>
        <p:txBody>
          <a:bodyPr wrap="square">
            <a:spAutoFit/>
          </a:bodyPr>
          <a:lstStyle/>
          <a:p>
            <a:r>
              <a:rPr lang="it-IT" dirty="0">
                <a:latin typeface="Calibri" panose="020F0502020204030204" pitchFamily="34" charset="0"/>
                <a:cs typeface="Calibri" panose="020F0502020204030204" pitchFamily="34" charset="0"/>
              </a:rPr>
              <a:t>To </a:t>
            </a:r>
            <a:r>
              <a:rPr lang="it-IT" dirty="0" err="1">
                <a:latin typeface="Calibri" panose="020F0502020204030204" pitchFamily="34" charset="0"/>
                <a:cs typeface="Calibri" panose="020F0502020204030204" pitchFamily="34" charset="0"/>
              </a:rPr>
              <a:t>label</a:t>
            </a:r>
            <a:r>
              <a:rPr lang="it-IT" dirty="0">
                <a:latin typeface="Calibri" panose="020F0502020204030204" pitchFamily="34" charset="0"/>
                <a:cs typeface="Calibri" panose="020F0502020204030204" pitchFamily="34" charset="0"/>
              </a:rPr>
              <a:t> the DNA are </a:t>
            </a:r>
            <a:r>
              <a:rPr lang="it-IT" dirty="0" err="1">
                <a:latin typeface="Calibri" panose="020F0502020204030204" pitchFamily="34" charset="0"/>
                <a:cs typeface="Calibri" panose="020F0502020204030204" pitchFamily="34" charset="0"/>
              </a:rPr>
              <a:t>used</a:t>
            </a:r>
            <a:r>
              <a:rPr lang="it-IT" dirty="0">
                <a:latin typeface="Calibri" panose="020F0502020204030204" pitchFamily="34" charset="0"/>
                <a:cs typeface="Calibri" panose="020F0502020204030204" pitchFamily="34" charset="0"/>
              </a:rPr>
              <a:t> </a:t>
            </a:r>
            <a:r>
              <a:rPr lang="it-IT" dirty="0" err="1">
                <a:latin typeface="Calibri" panose="020F0502020204030204" pitchFamily="34" charset="0"/>
                <a:cs typeface="Calibri" panose="020F0502020204030204" pitchFamily="34" charset="0"/>
              </a:rPr>
              <a:t>radioisotopes</a:t>
            </a:r>
            <a:r>
              <a:rPr lang="it-IT" dirty="0">
                <a:latin typeface="Calibri" panose="020F0502020204030204" pitchFamily="34" charset="0"/>
                <a:cs typeface="Calibri" panose="020F0502020204030204" pitchFamily="34" charset="0"/>
              </a:rPr>
              <a:t> </a:t>
            </a:r>
            <a:r>
              <a:rPr lang="it-IT" dirty="0" err="1">
                <a:latin typeface="Calibri" panose="020F0502020204030204" pitchFamily="34" charset="0"/>
                <a:cs typeface="Calibri" panose="020F0502020204030204" pitchFamily="34" charset="0"/>
              </a:rPr>
              <a:t>that</a:t>
            </a:r>
            <a:r>
              <a:rPr lang="it-IT" dirty="0">
                <a:latin typeface="Calibri" panose="020F0502020204030204" pitchFamily="34" charset="0"/>
                <a:cs typeface="Calibri" panose="020F0502020204030204" pitchFamily="34" charset="0"/>
              </a:rPr>
              <a:t> </a:t>
            </a:r>
            <a:r>
              <a:rPr lang="it-IT" dirty="0" err="1">
                <a:latin typeface="Calibri" panose="020F0502020204030204" pitchFamily="34" charset="0"/>
                <a:cs typeface="Calibri" panose="020F0502020204030204" pitchFamily="34" charset="0"/>
              </a:rPr>
              <a:t>become</a:t>
            </a:r>
            <a:endParaRPr lang="it-IT" dirty="0">
              <a:latin typeface="Calibri" panose="020F0502020204030204" pitchFamily="34" charset="0"/>
              <a:cs typeface="Calibri" panose="020F0502020204030204" pitchFamily="34" charset="0"/>
            </a:endParaRPr>
          </a:p>
          <a:p>
            <a:r>
              <a:rPr lang="it-IT" dirty="0">
                <a:latin typeface="Calibri" panose="020F0502020204030204" pitchFamily="34" charset="0"/>
                <a:cs typeface="Calibri" panose="020F0502020204030204" pitchFamily="34" charset="0"/>
              </a:rPr>
              <a:t>part of the </a:t>
            </a:r>
            <a:r>
              <a:rPr lang="it-IT" dirty="0" err="1">
                <a:latin typeface="Calibri" panose="020F0502020204030204" pitchFamily="34" charset="0"/>
                <a:cs typeface="Calibri" panose="020F0502020204030204" pitchFamily="34" charset="0"/>
              </a:rPr>
              <a:t>nucleotides</a:t>
            </a:r>
            <a:r>
              <a:rPr lang="it-IT" dirty="0">
                <a:latin typeface="Calibri" panose="020F0502020204030204" pitchFamily="34" charset="0"/>
                <a:cs typeface="Calibri" panose="020F0502020204030204" pitchFamily="34" charset="0"/>
              </a:rPr>
              <a:t>.</a:t>
            </a:r>
          </a:p>
          <a:p>
            <a:r>
              <a:rPr lang="it-IT" dirty="0" err="1">
                <a:latin typeface="Calibri" panose="020F0502020204030204" pitchFamily="34" charset="0"/>
                <a:cs typeface="Calibri" panose="020F0502020204030204" pitchFamily="34" charset="0"/>
              </a:rPr>
              <a:t>It</a:t>
            </a:r>
            <a:r>
              <a:rPr lang="it-IT" dirty="0">
                <a:latin typeface="Calibri" panose="020F0502020204030204" pitchFamily="34" charset="0"/>
                <a:cs typeface="Calibri" panose="020F0502020204030204" pitchFamily="34" charset="0"/>
              </a:rPr>
              <a:t> </a:t>
            </a:r>
            <a:r>
              <a:rPr lang="it-IT" dirty="0" err="1">
                <a:latin typeface="Calibri" panose="020F0502020204030204" pitchFamily="34" charset="0"/>
                <a:cs typeface="Calibri" panose="020F0502020204030204" pitchFamily="34" charset="0"/>
              </a:rPr>
              <a:t>is</a:t>
            </a:r>
            <a:r>
              <a:rPr lang="it-IT" dirty="0">
                <a:latin typeface="Calibri" panose="020F0502020204030204" pitchFamily="34" charset="0"/>
                <a:cs typeface="Calibri" panose="020F0502020204030204" pitchFamily="34" charset="0"/>
              </a:rPr>
              <a:t> </a:t>
            </a:r>
            <a:r>
              <a:rPr lang="it-IT" dirty="0" err="1">
                <a:latin typeface="Calibri" panose="020F0502020204030204" pitchFamily="34" charset="0"/>
                <a:cs typeface="Calibri" panose="020F0502020204030204" pitchFamily="34" charset="0"/>
              </a:rPr>
              <a:t>possible</a:t>
            </a:r>
            <a:r>
              <a:rPr lang="it-IT" dirty="0">
                <a:latin typeface="Calibri" panose="020F0502020204030204" pitchFamily="34" charset="0"/>
                <a:cs typeface="Calibri" panose="020F0502020204030204" pitchFamily="34" charset="0"/>
              </a:rPr>
              <a:t> to </a:t>
            </a:r>
            <a:r>
              <a:rPr lang="it-IT" dirty="0" err="1">
                <a:latin typeface="Calibri" panose="020F0502020204030204" pitchFamily="34" charset="0"/>
                <a:cs typeface="Calibri" panose="020F0502020204030204" pitchFamily="34" charset="0"/>
              </a:rPr>
              <a:t>synthesize</a:t>
            </a:r>
            <a:r>
              <a:rPr lang="it-IT" dirty="0">
                <a:latin typeface="Calibri" panose="020F0502020204030204" pitchFamily="34" charset="0"/>
                <a:cs typeface="Calibri" panose="020F0502020204030204" pitchFamily="34" charset="0"/>
              </a:rPr>
              <a:t> </a:t>
            </a:r>
            <a:r>
              <a:rPr lang="it-IT" dirty="0" err="1">
                <a:latin typeface="Calibri" panose="020F0502020204030204" pitchFamily="34" charset="0"/>
                <a:cs typeface="Calibri" panose="020F0502020204030204" pitchFamily="34" charset="0"/>
              </a:rPr>
              <a:t>nucleotides</a:t>
            </a:r>
            <a:r>
              <a:rPr lang="it-IT" dirty="0">
                <a:latin typeface="Calibri" panose="020F0502020204030204" pitchFamily="34" charset="0"/>
                <a:cs typeface="Calibri" panose="020F0502020204030204" pitchFamily="34" charset="0"/>
              </a:rPr>
              <a:t> in </a:t>
            </a:r>
            <a:r>
              <a:rPr lang="it-IT" dirty="0" err="1">
                <a:latin typeface="Calibri" panose="020F0502020204030204" pitchFamily="34" charset="0"/>
                <a:cs typeface="Calibri" panose="020F0502020204030204" pitchFamily="34" charset="0"/>
              </a:rPr>
              <a:t>which</a:t>
            </a:r>
            <a:r>
              <a:rPr lang="it-IT" dirty="0">
                <a:latin typeface="Calibri" panose="020F0502020204030204" pitchFamily="34" charset="0"/>
                <a:cs typeface="Calibri" panose="020F0502020204030204" pitchFamily="34" charset="0"/>
              </a:rPr>
              <a:t>:</a:t>
            </a:r>
          </a:p>
          <a:p>
            <a:pPr marL="285750" indent="-285750">
              <a:buFontTx/>
              <a:buChar char="-"/>
            </a:pPr>
            <a:r>
              <a:rPr lang="it-IT" dirty="0">
                <a:latin typeface="Calibri" panose="020F0502020204030204" pitchFamily="34" charset="0"/>
                <a:cs typeface="Calibri" panose="020F0502020204030204" pitchFamily="34" charset="0"/>
              </a:rPr>
              <a:t>A </a:t>
            </a:r>
            <a:r>
              <a:rPr lang="it-IT" dirty="0" err="1">
                <a:latin typeface="Calibri" panose="020F0502020204030204" pitchFamily="34" charset="0"/>
                <a:cs typeface="Calibri" panose="020F0502020204030204" pitchFamily="34" charset="0"/>
              </a:rPr>
              <a:t>phosphorus</a:t>
            </a:r>
            <a:r>
              <a:rPr lang="it-IT" dirty="0">
                <a:latin typeface="Calibri" panose="020F0502020204030204" pitchFamily="34" charset="0"/>
                <a:cs typeface="Calibri" panose="020F0502020204030204" pitchFamily="34" charset="0"/>
              </a:rPr>
              <a:t> </a:t>
            </a:r>
            <a:r>
              <a:rPr lang="it-IT" dirty="0" err="1">
                <a:latin typeface="Calibri" panose="020F0502020204030204" pitchFamily="34" charset="0"/>
                <a:cs typeface="Calibri" panose="020F0502020204030204" pitchFamily="34" charset="0"/>
              </a:rPr>
              <a:t>atom</a:t>
            </a:r>
            <a:r>
              <a:rPr lang="it-IT" dirty="0">
                <a:latin typeface="Calibri" panose="020F0502020204030204" pitchFamily="34" charset="0"/>
                <a:cs typeface="Calibri" panose="020F0502020204030204" pitchFamily="34" charset="0"/>
              </a:rPr>
              <a:t> </a:t>
            </a:r>
            <a:r>
              <a:rPr lang="it-IT" dirty="0" err="1">
                <a:latin typeface="Calibri" panose="020F0502020204030204" pitchFamily="34" charset="0"/>
                <a:cs typeface="Calibri" panose="020F0502020204030204" pitchFamily="34" charset="0"/>
              </a:rPr>
              <a:t>is</a:t>
            </a:r>
            <a:r>
              <a:rPr lang="it-IT" dirty="0">
                <a:latin typeface="Calibri" panose="020F0502020204030204" pitchFamily="34" charset="0"/>
                <a:cs typeface="Calibri" panose="020F0502020204030204" pitchFamily="34" charset="0"/>
              </a:rPr>
              <a:t> </a:t>
            </a:r>
            <a:r>
              <a:rPr lang="it-IT" dirty="0" err="1">
                <a:latin typeface="Calibri" panose="020F0502020204030204" pitchFamily="34" charset="0"/>
                <a:cs typeface="Calibri" panose="020F0502020204030204" pitchFamily="34" charset="0"/>
              </a:rPr>
              <a:t>replaced</a:t>
            </a:r>
            <a:r>
              <a:rPr lang="it-IT" dirty="0">
                <a:latin typeface="Calibri" panose="020F0502020204030204" pitchFamily="34" charset="0"/>
                <a:cs typeface="Calibri" panose="020F0502020204030204" pitchFamily="34" charset="0"/>
              </a:rPr>
              <a:t> with </a:t>
            </a:r>
            <a:r>
              <a:rPr lang="it-IT" b="1" baseline="30000" dirty="0">
                <a:solidFill>
                  <a:srgbClr val="FF0000"/>
                </a:solidFill>
                <a:latin typeface="Calibri" panose="020F0502020204030204" pitchFamily="34" charset="0"/>
                <a:cs typeface="Calibri" panose="020F0502020204030204" pitchFamily="34" charset="0"/>
              </a:rPr>
              <a:t>32</a:t>
            </a:r>
            <a:r>
              <a:rPr lang="it-IT" b="1" dirty="0">
                <a:solidFill>
                  <a:srgbClr val="FF0000"/>
                </a:solidFill>
                <a:latin typeface="Calibri" panose="020F0502020204030204" pitchFamily="34" charset="0"/>
                <a:cs typeface="Calibri" panose="020F0502020204030204" pitchFamily="34" charset="0"/>
              </a:rPr>
              <a:t>P</a:t>
            </a:r>
            <a:r>
              <a:rPr lang="it-IT" dirty="0">
                <a:latin typeface="Calibri" panose="020F0502020204030204" pitchFamily="34" charset="0"/>
                <a:cs typeface="Calibri" panose="020F0502020204030204" pitchFamily="34" charset="0"/>
              </a:rPr>
              <a:t> or </a:t>
            </a:r>
            <a:r>
              <a:rPr lang="it-IT" b="1" baseline="30000" dirty="0">
                <a:solidFill>
                  <a:srgbClr val="FF0000"/>
                </a:solidFill>
                <a:latin typeface="Calibri" panose="020F0502020204030204" pitchFamily="34" charset="0"/>
                <a:cs typeface="Calibri" panose="020F0502020204030204" pitchFamily="34" charset="0"/>
              </a:rPr>
              <a:t>33</a:t>
            </a:r>
            <a:r>
              <a:rPr lang="it-IT" b="1" dirty="0">
                <a:solidFill>
                  <a:srgbClr val="FF0000"/>
                </a:solidFill>
                <a:latin typeface="Calibri" panose="020F0502020204030204" pitchFamily="34" charset="0"/>
                <a:cs typeface="Calibri" panose="020F0502020204030204" pitchFamily="34" charset="0"/>
              </a:rPr>
              <a:t>P</a:t>
            </a:r>
            <a:endParaRPr lang="it-IT" dirty="0">
              <a:latin typeface="Calibri" panose="020F0502020204030204" pitchFamily="34" charset="0"/>
              <a:cs typeface="Calibri" panose="020F0502020204030204" pitchFamily="34" charset="0"/>
            </a:endParaRPr>
          </a:p>
          <a:p>
            <a:pPr marL="285750" indent="-285750">
              <a:buFontTx/>
              <a:buChar char="-"/>
            </a:pPr>
            <a:r>
              <a:rPr lang="it-IT" dirty="0">
                <a:latin typeface="Calibri" panose="020F0502020204030204" pitchFamily="34" charset="0"/>
                <a:cs typeface="Calibri" panose="020F0502020204030204" pitchFamily="34" charset="0"/>
              </a:rPr>
              <a:t>An </a:t>
            </a:r>
            <a:r>
              <a:rPr lang="it-IT" dirty="0" err="1">
                <a:latin typeface="Calibri" panose="020F0502020204030204" pitchFamily="34" charset="0"/>
                <a:cs typeface="Calibri" panose="020F0502020204030204" pitchFamily="34" charset="0"/>
              </a:rPr>
              <a:t>oxygen</a:t>
            </a:r>
            <a:r>
              <a:rPr lang="it-IT" dirty="0">
                <a:latin typeface="Calibri" panose="020F0502020204030204" pitchFamily="34" charset="0"/>
                <a:cs typeface="Calibri" panose="020F0502020204030204" pitchFamily="34" charset="0"/>
              </a:rPr>
              <a:t> </a:t>
            </a:r>
            <a:r>
              <a:rPr lang="it-IT" dirty="0" err="1">
                <a:latin typeface="Calibri" panose="020F0502020204030204" pitchFamily="34" charset="0"/>
                <a:cs typeface="Calibri" panose="020F0502020204030204" pitchFamily="34" charset="0"/>
              </a:rPr>
              <a:t>atom</a:t>
            </a:r>
            <a:r>
              <a:rPr lang="it-IT" dirty="0">
                <a:latin typeface="Calibri" panose="020F0502020204030204" pitchFamily="34" charset="0"/>
                <a:cs typeface="Calibri" panose="020F0502020204030204" pitchFamily="34" charset="0"/>
              </a:rPr>
              <a:t> of the </a:t>
            </a:r>
            <a:r>
              <a:rPr lang="it-IT" dirty="0" err="1">
                <a:latin typeface="Calibri" panose="020F0502020204030204" pitchFamily="34" charset="0"/>
                <a:cs typeface="Calibri" panose="020F0502020204030204" pitchFamily="34" charset="0"/>
              </a:rPr>
              <a:t>phosphate</a:t>
            </a:r>
            <a:r>
              <a:rPr lang="it-IT" dirty="0">
                <a:latin typeface="Calibri" panose="020F0502020204030204" pitchFamily="34" charset="0"/>
                <a:cs typeface="Calibri" panose="020F0502020204030204" pitchFamily="34" charset="0"/>
              </a:rPr>
              <a:t> </a:t>
            </a:r>
            <a:r>
              <a:rPr lang="it-IT" dirty="0" err="1">
                <a:latin typeface="Calibri" panose="020F0502020204030204" pitchFamily="34" charset="0"/>
                <a:cs typeface="Calibri" panose="020F0502020204030204" pitchFamily="34" charset="0"/>
              </a:rPr>
              <a:t>group</a:t>
            </a:r>
            <a:r>
              <a:rPr lang="it-IT" dirty="0">
                <a:latin typeface="Calibri" panose="020F0502020204030204" pitchFamily="34" charset="0"/>
                <a:cs typeface="Calibri" panose="020F0502020204030204" pitchFamily="34" charset="0"/>
              </a:rPr>
              <a:t> </a:t>
            </a:r>
            <a:r>
              <a:rPr lang="it-IT" dirty="0" err="1">
                <a:latin typeface="Calibri" panose="020F0502020204030204" pitchFamily="34" charset="0"/>
                <a:cs typeface="Calibri" panose="020F0502020204030204" pitchFamily="34" charset="0"/>
              </a:rPr>
              <a:t>is</a:t>
            </a:r>
            <a:r>
              <a:rPr lang="it-IT" dirty="0">
                <a:latin typeface="Calibri" panose="020F0502020204030204" pitchFamily="34" charset="0"/>
                <a:cs typeface="Calibri" panose="020F0502020204030204" pitchFamily="34" charset="0"/>
              </a:rPr>
              <a:t> </a:t>
            </a:r>
            <a:r>
              <a:rPr lang="it-IT" dirty="0" err="1">
                <a:latin typeface="Calibri" panose="020F0502020204030204" pitchFamily="34" charset="0"/>
                <a:cs typeface="Calibri" panose="020F0502020204030204" pitchFamily="34" charset="0"/>
              </a:rPr>
              <a:t>replaced</a:t>
            </a:r>
            <a:r>
              <a:rPr lang="it-IT" dirty="0">
                <a:latin typeface="Calibri" panose="020F0502020204030204" pitchFamily="34" charset="0"/>
                <a:cs typeface="Calibri" panose="020F0502020204030204" pitchFamily="34" charset="0"/>
              </a:rPr>
              <a:t> with </a:t>
            </a:r>
            <a:r>
              <a:rPr lang="it-IT" baseline="30000" dirty="0">
                <a:solidFill>
                  <a:srgbClr val="FF0000"/>
                </a:solidFill>
                <a:latin typeface="Calibri" panose="020F0502020204030204" pitchFamily="34" charset="0"/>
                <a:cs typeface="Calibri" panose="020F0502020204030204" pitchFamily="34" charset="0"/>
              </a:rPr>
              <a:t>35</a:t>
            </a:r>
            <a:r>
              <a:rPr lang="it-IT" dirty="0">
                <a:solidFill>
                  <a:srgbClr val="FF0000"/>
                </a:solidFill>
                <a:latin typeface="Calibri" panose="020F0502020204030204" pitchFamily="34" charset="0"/>
                <a:cs typeface="Calibri" panose="020F0502020204030204" pitchFamily="34" charset="0"/>
              </a:rPr>
              <a:t>S</a:t>
            </a:r>
            <a:endParaRPr lang="it-IT" dirty="0">
              <a:latin typeface="Calibri" panose="020F0502020204030204" pitchFamily="34" charset="0"/>
              <a:cs typeface="Calibri" panose="020F0502020204030204" pitchFamily="34" charset="0"/>
            </a:endParaRPr>
          </a:p>
          <a:p>
            <a:r>
              <a:rPr lang="it-IT" dirty="0">
                <a:latin typeface="Calibri" panose="020F0502020204030204" pitchFamily="34" charset="0"/>
                <a:cs typeface="Calibri" panose="020F0502020204030204" pitchFamily="34" charset="0"/>
              </a:rPr>
              <a:t>- </a:t>
            </a:r>
            <a:r>
              <a:rPr lang="it-IT" dirty="0" err="1">
                <a:latin typeface="Calibri" panose="020F0502020204030204" pitchFamily="34" charset="0"/>
                <a:cs typeface="Calibri" panose="020F0502020204030204" pitchFamily="34" charset="0"/>
              </a:rPr>
              <a:t>One</a:t>
            </a:r>
            <a:r>
              <a:rPr lang="it-IT" dirty="0">
                <a:latin typeface="Calibri" panose="020F0502020204030204" pitchFamily="34" charset="0"/>
                <a:cs typeface="Calibri" panose="020F0502020204030204" pitchFamily="34" charset="0"/>
              </a:rPr>
              <a:t> or more H </a:t>
            </a:r>
            <a:r>
              <a:rPr lang="it-IT" dirty="0" err="1">
                <a:latin typeface="Calibri" panose="020F0502020204030204" pitchFamily="34" charset="0"/>
                <a:cs typeface="Calibri" panose="020F0502020204030204" pitchFamily="34" charset="0"/>
              </a:rPr>
              <a:t>atoms</a:t>
            </a:r>
            <a:r>
              <a:rPr lang="it-IT" dirty="0">
                <a:latin typeface="Calibri" panose="020F0502020204030204" pitchFamily="34" charset="0"/>
                <a:cs typeface="Calibri" panose="020F0502020204030204" pitchFamily="34" charset="0"/>
              </a:rPr>
              <a:t> are </a:t>
            </a:r>
            <a:r>
              <a:rPr lang="it-IT" dirty="0" err="1">
                <a:latin typeface="Calibri" panose="020F0502020204030204" pitchFamily="34" charset="0"/>
                <a:cs typeface="Calibri" panose="020F0502020204030204" pitchFamily="34" charset="0"/>
              </a:rPr>
              <a:t>replaced</a:t>
            </a:r>
            <a:r>
              <a:rPr lang="it-IT" dirty="0">
                <a:latin typeface="Calibri" panose="020F0502020204030204" pitchFamily="34" charset="0"/>
                <a:cs typeface="Calibri" panose="020F0502020204030204" pitchFamily="34" charset="0"/>
              </a:rPr>
              <a:t> with </a:t>
            </a:r>
            <a:r>
              <a:rPr lang="it-IT" b="1" baseline="30000" dirty="0">
                <a:solidFill>
                  <a:srgbClr val="FF0000"/>
                </a:solidFill>
                <a:latin typeface="Calibri" panose="020F0502020204030204" pitchFamily="34" charset="0"/>
                <a:cs typeface="Calibri" panose="020F0502020204030204" pitchFamily="34" charset="0"/>
              </a:rPr>
              <a:t>3</a:t>
            </a:r>
            <a:r>
              <a:rPr lang="it-IT" b="1" dirty="0">
                <a:solidFill>
                  <a:srgbClr val="FF0000"/>
                </a:solidFill>
                <a:latin typeface="Calibri" panose="020F0502020204030204" pitchFamily="34" charset="0"/>
                <a:cs typeface="Calibri" panose="020F0502020204030204" pitchFamily="34" charset="0"/>
              </a:rPr>
              <a:t>H</a:t>
            </a:r>
            <a:endParaRPr lang="it-IT" dirty="0">
              <a:latin typeface="Calibri" panose="020F0502020204030204" pitchFamily="34" charset="0"/>
              <a:cs typeface="Calibri" panose="020F0502020204030204" pitchFamily="34" charset="0"/>
            </a:endParaRPr>
          </a:p>
        </p:txBody>
      </p:sp>
      <p:sp>
        <p:nvSpPr>
          <p:cNvPr id="18" name="Rettangolo 17"/>
          <p:cNvSpPr/>
          <p:nvPr/>
        </p:nvSpPr>
        <p:spPr>
          <a:xfrm>
            <a:off x="5056188" y="4194313"/>
            <a:ext cx="3973512" cy="1477328"/>
          </a:xfrm>
          <a:prstGeom prst="rect">
            <a:avLst/>
          </a:prstGeom>
        </p:spPr>
        <p:txBody>
          <a:bodyPr wrap="square">
            <a:spAutoFit/>
          </a:bodyPr>
          <a:lstStyle/>
          <a:p>
            <a:pPr algn="just"/>
            <a:r>
              <a:rPr lang="it-IT" dirty="0" err="1"/>
              <a:t>Autoradiography</a:t>
            </a:r>
            <a:r>
              <a:rPr lang="it-IT" dirty="0"/>
              <a:t> </a:t>
            </a:r>
            <a:r>
              <a:rPr lang="it-IT" dirty="0" err="1"/>
              <a:t>is</a:t>
            </a:r>
            <a:r>
              <a:rPr lang="it-IT" dirty="0"/>
              <a:t> a </a:t>
            </a:r>
            <a:r>
              <a:rPr lang="it-IT" dirty="0" err="1"/>
              <a:t>means</a:t>
            </a:r>
            <a:r>
              <a:rPr lang="it-IT" dirty="0"/>
              <a:t> of </a:t>
            </a:r>
            <a:r>
              <a:rPr lang="it-IT" dirty="0" err="1"/>
              <a:t>detecting</a:t>
            </a:r>
            <a:r>
              <a:rPr lang="it-IT" dirty="0"/>
              <a:t> </a:t>
            </a:r>
            <a:r>
              <a:rPr lang="it-IT" dirty="0" err="1"/>
              <a:t>radioactive</a:t>
            </a:r>
            <a:r>
              <a:rPr lang="it-IT" dirty="0"/>
              <a:t> </a:t>
            </a:r>
            <a:r>
              <a:rPr lang="it-IT" dirty="0" err="1"/>
              <a:t>compounds</a:t>
            </a:r>
            <a:r>
              <a:rPr lang="it-IT" dirty="0"/>
              <a:t> with a </a:t>
            </a:r>
            <a:r>
              <a:rPr lang="it-IT" dirty="0" err="1"/>
              <a:t>photographic</a:t>
            </a:r>
            <a:r>
              <a:rPr lang="it-IT" dirty="0"/>
              <a:t> </a:t>
            </a:r>
            <a:r>
              <a:rPr lang="it-IT" dirty="0" err="1"/>
              <a:t>emulsion</a:t>
            </a:r>
            <a:r>
              <a:rPr lang="it-IT" dirty="0"/>
              <a:t>. The </a:t>
            </a:r>
            <a:r>
              <a:rPr lang="it-IT" dirty="0" err="1"/>
              <a:t>form</a:t>
            </a:r>
            <a:r>
              <a:rPr lang="it-IT" dirty="0"/>
              <a:t> of </a:t>
            </a:r>
            <a:r>
              <a:rPr lang="it-IT" dirty="0" err="1"/>
              <a:t>emulsion</a:t>
            </a:r>
            <a:r>
              <a:rPr lang="it-IT" dirty="0"/>
              <a:t> </a:t>
            </a:r>
            <a:r>
              <a:rPr lang="it-IT" dirty="0" err="1"/>
              <a:t>favored</a:t>
            </a:r>
            <a:r>
              <a:rPr lang="it-IT" dirty="0"/>
              <a:t> by </a:t>
            </a:r>
            <a:r>
              <a:rPr lang="it-IT" dirty="0" err="1"/>
              <a:t>molecular</a:t>
            </a:r>
            <a:r>
              <a:rPr lang="it-IT" dirty="0"/>
              <a:t> </a:t>
            </a:r>
            <a:r>
              <a:rPr lang="it-IT" dirty="0" err="1"/>
              <a:t>biologists</a:t>
            </a:r>
            <a:r>
              <a:rPr lang="it-IT" dirty="0"/>
              <a:t> </a:t>
            </a:r>
            <a:r>
              <a:rPr lang="it-IT" dirty="0" err="1"/>
              <a:t>is</a:t>
            </a:r>
            <a:r>
              <a:rPr lang="it-IT" dirty="0"/>
              <a:t> a </a:t>
            </a:r>
            <a:r>
              <a:rPr lang="it-IT" dirty="0" err="1"/>
              <a:t>piece</a:t>
            </a:r>
            <a:r>
              <a:rPr lang="it-IT" dirty="0"/>
              <a:t> of x-</a:t>
            </a:r>
            <a:r>
              <a:rPr lang="it-IT" dirty="0" err="1"/>
              <a:t>ray</a:t>
            </a:r>
            <a:r>
              <a:rPr lang="it-IT" dirty="0"/>
              <a:t> film.</a:t>
            </a:r>
            <a:endParaRPr lang="it-IT" dirty="0">
              <a:latin typeface="Comic Sans MS"/>
              <a:cs typeface="Comic Sans MS"/>
            </a:endParaRPr>
          </a:p>
        </p:txBody>
      </p:sp>
      <p:sp>
        <p:nvSpPr>
          <p:cNvPr id="19" name="Rectangle 18">
            <a:extLst>
              <a:ext uri="{FF2B5EF4-FFF2-40B4-BE49-F238E27FC236}">
                <a16:creationId xmlns:a16="http://schemas.microsoft.com/office/drawing/2014/main" id="{BA5D5137-7ACF-FD49-B312-9979FA1AA44E}"/>
              </a:ext>
            </a:extLst>
          </p:cNvPr>
          <p:cNvSpPr/>
          <p:nvPr/>
        </p:nvSpPr>
        <p:spPr>
          <a:xfrm>
            <a:off x="0" y="0"/>
            <a:ext cx="9144000" cy="875763"/>
          </a:xfrm>
          <a:prstGeom prst="rect">
            <a:avLst/>
          </a:prstGeom>
          <a:solidFill>
            <a:schemeClr val="accent5">
              <a:lumMod val="60000"/>
              <a:lumOff val="4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en-IT"/>
          </a:p>
        </p:txBody>
      </p:sp>
      <p:sp>
        <p:nvSpPr>
          <p:cNvPr id="20" name="TextBox 19">
            <a:extLst>
              <a:ext uri="{FF2B5EF4-FFF2-40B4-BE49-F238E27FC236}">
                <a16:creationId xmlns:a16="http://schemas.microsoft.com/office/drawing/2014/main" id="{D7ECDD83-EC18-8B40-881E-340261D57998}"/>
              </a:ext>
            </a:extLst>
          </p:cNvPr>
          <p:cNvSpPr txBox="1"/>
          <p:nvPr/>
        </p:nvSpPr>
        <p:spPr>
          <a:xfrm>
            <a:off x="0" y="206062"/>
            <a:ext cx="9143999" cy="553998"/>
          </a:xfrm>
          <a:prstGeom prst="rect">
            <a:avLst/>
          </a:prstGeom>
          <a:noFill/>
        </p:spPr>
        <p:txBody>
          <a:bodyPr wrap="square" rtlCol="0">
            <a:spAutoFit/>
          </a:bodyPr>
          <a:lstStyle/>
          <a:p>
            <a:pPr algn="ctr"/>
            <a:r>
              <a:rPr lang="en-US" sz="3000" b="1" dirty="0">
                <a:solidFill>
                  <a:schemeClr val="bg1"/>
                </a:solidFill>
              </a:rPr>
              <a:t>Labelling nucleotides with radioisotopes</a:t>
            </a:r>
          </a:p>
        </p:txBody>
      </p:sp>
    </p:spTree>
    <p:extLst>
      <p:ext uri="{BB962C8B-B14F-4D97-AF65-F5344CB8AC3E}">
        <p14:creationId xmlns:p14="http://schemas.microsoft.com/office/powerpoint/2010/main" val="25575859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Box 5"/>
          <p:cNvSpPr txBox="1">
            <a:spLocks noChangeArrowheads="1"/>
          </p:cNvSpPr>
          <p:nvPr/>
        </p:nvSpPr>
        <p:spPr bwMode="auto">
          <a:xfrm>
            <a:off x="210848" y="5521325"/>
            <a:ext cx="5294088" cy="523220"/>
          </a:xfrm>
          <a:prstGeom prst="rect">
            <a:avLst/>
          </a:prstGeom>
          <a:noFill/>
          <a:ln w="9525">
            <a:noFill/>
            <a:miter lim="800000"/>
            <a:headEnd/>
            <a:tailEnd/>
          </a:ln>
        </p:spPr>
        <p:txBody>
          <a:bodyPr wrap="none">
            <a:prstTxWarp prst="textNoShape">
              <a:avLst/>
            </a:prstTxWarp>
            <a:spAutoFit/>
          </a:bodyPr>
          <a:lstStyle/>
          <a:p>
            <a:r>
              <a:rPr lang="it-IT" sz="2000" dirty="0" err="1">
                <a:latin typeface="Comic Sans MS"/>
                <a:cs typeface="Comic Sans MS"/>
              </a:rPr>
              <a:t>dNTP</a:t>
            </a:r>
            <a:r>
              <a:rPr lang="it-IT" sz="2000" dirty="0">
                <a:latin typeface="Comic Sans MS"/>
                <a:cs typeface="Comic Sans MS"/>
              </a:rPr>
              <a:t> </a:t>
            </a:r>
            <a:r>
              <a:rPr lang="it-IT" sz="2000" dirty="0" err="1">
                <a:latin typeface="Comic Sans MS"/>
                <a:cs typeface="Comic Sans MS"/>
              </a:rPr>
              <a:t>labelled</a:t>
            </a:r>
            <a:r>
              <a:rPr lang="it-IT" sz="2000" dirty="0">
                <a:latin typeface="Comic Sans MS"/>
                <a:cs typeface="Comic Sans MS"/>
              </a:rPr>
              <a:t> </a:t>
            </a:r>
            <a:r>
              <a:rPr lang="it-IT" sz="2000" dirty="0" err="1">
                <a:latin typeface="Comic Sans MS"/>
                <a:cs typeface="Comic Sans MS"/>
              </a:rPr>
              <a:t>at</a:t>
            </a:r>
            <a:r>
              <a:rPr lang="it-IT" sz="2000" dirty="0">
                <a:latin typeface="Comic Sans MS"/>
                <a:cs typeface="Comic Sans MS"/>
              </a:rPr>
              <a:t> position </a:t>
            </a:r>
            <a:r>
              <a:rPr lang="it-IT" sz="2800" b="1" dirty="0">
                <a:solidFill>
                  <a:srgbClr val="3366FF"/>
                </a:solidFill>
                <a:latin typeface="Comic Sans MS"/>
                <a:cs typeface="Comic Sans MS"/>
                <a:sym typeface="Symbol" charset="2"/>
              </a:rPr>
              <a:t></a:t>
            </a:r>
            <a:r>
              <a:rPr lang="it-IT" sz="2000" dirty="0">
                <a:latin typeface="Comic Sans MS"/>
                <a:cs typeface="Comic Sans MS"/>
                <a:sym typeface="Symbol" charset="2"/>
              </a:rPr>
              <a:t></a:t>
            </a:r>
            <a:r>
              <a:rPr lang="it-IT" sz="2000" dirty="0">
                <a:latin typeface="Comic Sans MS"/>
                <a:cs typeface="Comic Sans MS"/>
              </a:rPr>
              <a:t>(dATP e dCTP)</a:t>
            </a:r>
          </a:p>
        </p:txBody>
      </p:sp>
      <p:sp>
        <p:nvSpPr>
          <p:cNvPr id="16388" name="Text Box 6"/>
          <p:cNvSpPr txBox="1">
            <a:spLocks noChangeArrowheads="1"/>
          </p:cNvSpPr>
          <p:nvPr/>
        </p:nvSpPr>
        <p:spPr bwMode="auto">
          <a:xfrm>
            <a:off x="198148" y="6230938"/>
            <a:ext cx="9134475" cy="523220"/>
          </a:xfrm>
          <a:prstGeom prst="rect">
            <a:avLst/>
          </a:prstGeom>
          <a:noFill/>
          <a:ln w="9525">
            <a:noFill/>
            <a:miter lim="800000"/>
            <a:headEnd/>
            <a:tailEnd/>
          </a:ln>
        </p:spPr>
        <p:txBody>
          <a:bodyPr>
            <a:prstTxWarp prst="textNoShape">
              <a:avLst/>
            </a:prstTxWarp>
            <a:spAutoFit/>
          </a:bodyPr>
          <a:lstStyle/>
          <a:p>
            <a:r>
              <a:rPr lang="it-IT" sz="2000" dirty="0">
                <a:latin typeface="Comic Sans MS"/>
                <a:cs typeface="Comic Sans MS"/>
              </a:rPr>
              <a:t>NTP </a:t>
            </a:r>
            <a:r>
              <a:rPr lang="it-IT" sz="2000" dirty="0" err="1">
                <a:latin typeface="Comic Sans MS"/>
                <a:cs typeface="Comic Sans MS"/>
              </a:rPr>
              <a:t>labelled</a:t>
            </a:r>
            <a:r>
              <a:rPr lang="it-IT" sz="2000" dirty="0">
                <a:latin typeface="Comic Sans MS"/>
                <a:cs typeface="Comic Sans MS"/>
              </a:rPr>
              <a:t> </a:t>
            </a:r>
            <a:r>
              <a:rPr lang="it-IT" sz="2000" dirty="0" err="1">
                <a:latin typeface="Comic Sans MS"/>
                <a:cs typeface="Comic Sans MS"/>
              </a:rPr>
              <a:t>at</a:t>
            </a:r>
            <a:r>
              <a:rPr lang="it-IT" sz="2000" dirty="0">
                <a:latin typeface="Comic Sans MS"/>
                <a:cs typeface="Comic Sans MS"/>
              </a:rPr>
              <a:t> position </a:t>
            </a:r>
            <a:r>
              <a:rPr lang="it-IT" sz="2800" b="1" dirty="0">
                <a:solidFill>
                  <a:srgbClr val="3366FF"/>
                </a:solidFill>
                <a:latin typeface="Comic Sans MS"/>
                <a:cs typeface="Comic Sans MS"/>
                <a:sym typeface="Symbol" charset="2"/>
              </a:rPr>
              <a:t></a:t>
            </a:r>
            <a:r>
              <a:rPr lang="it-IT" sz="2000" dirty="0">
                <a:latin typeface="Comic Sans MS"/>
                <a:cs typeface="Comic Sans MS"/>
              </a:rPr>
              <a:t> (ATP) e </a:t>
            </a:r>
            <a:r>
              <a:rPr lang="it-IT" sz="2000" dirty="0">
                <a:latin typeface="Comic Sans MS"/>
                <a:cs typeface="Comic Sans MS"/>
                <a:sym typeface="Symbol" charset="2"/>
              </a:rPr>
              <a:t></a:t>
            </a:r>
            <a:r>
              <a:rPr lang="it-IT" sz="2000" dirty="0">
                <a:latin typeface="Comic Sans MS"/>
                <a:cs typeface="Comic Sans MS"/>
              </a:rPr>
              <a:t> (ATP, UTP, CTP e GTP)</a:t>
            </a:r>
          </a:p>
        </p:txBody>
      </p:sp>
      <p:grpSp>
        <p:nvGrpSpPr>
          <p:cNvPr id="3" name="Group 9"/>
          <p:cNvGrpSpPr>
            <a:grpSpLocks/>
          </p:cNvGrpSpPr>
          <p:nvPr/>
        </p:nvGrpSpPr>
        <p:grpSpPr bwMode="auto">
          <a:xfrm>
            <a:off x="8006811" y="1599889"/>
            <a:ext cx="944562" cy="944562"/>
            <a:chOff x="2104" y="1444"/>
            <a:chExt cx="595" cy="595"/>
          </a:xfrm>
        </p:grpSpPr>
        <p:sp>
          <p:nvSpPr>
            <p:cNvPr id="21514" name="AutoShape 10"/>
            <p:cNvSpPr>
              <a:spLocks noChangeArrowheads="1"/>
            </p:cNvSpPr>
            <p:nvPr/>
          </p:nvSpPr>
          <p:spPr bwMode="auto">
            <a:xfrm>
              <a:off x="2104" y="1444"/>
              <a:ext cx="595" cy="595"/>
            </a:xfrm>
            <a:prstGeom prst="roundRect">
              <a:avLst>
                <a:gd name="adj" fmla="val 16667"/>
              </a:avLst>
            </a:prstGeom>
            <a:solidFill>
              <a:srgbClr val="FFFF00"/>
            </a:solidFill>
            <a:ln w="9525">
              <a:solidFill>
                <a:schemeClr val="tx1"/>
              </a:solidFill>
              <a:round/>
              <a:headEnd/>
              <a:tailEnd/>
            </a:ln>
            <a:effectLst>
              <a:outerShdw blurRad="63500" dist="38099" dir="2700000" algn="ctr" rotWithShape="0">
                <a:schemeClr val="bg2">
                  <a:alpha val="50000"/>
                </a:schemeClr>
              </a:outerShdw>
            </a:effectLst>
          </p:spPr>
          <p:txBody>
            <a:bodyPr wrap="none" anchor="ctr">
              <a:prstTxWarp prst="textNoShape">
                <a:avLst/>
              </a:prstTxWarp>
            </a:bodyPr>
            <a:lstStyle/>
            <a:p>
              <a:pPr fontAlgn="auto">
                <a:spcBef>
                  <a:spcPts val="0"/>
                </a:spcBef>
                <a:spcAft>
                  <a:spcPts val="0"/>
                </a:spcAft>
                <a:defRPr/>
              </a:pPr>
              <a:endParaRPr lang="en-GB">
                <a:latin typeface="+mn-lt"/>
                <a:ea typeface="+mn-ea"/>
                <a:cs typeface="+mn-cs"/>
              </a:endParaRPr>
            </a:p>
          </p:txBody>
        </p:sp>
        <p:grpSp>
          <p:nvGrpSpPr>
            <p:cNvPr id="4" name="Group 11"/>
            <p:cNvGrpSpPr>
              <a:grpSpLocks/>
            </p:cNvGrpSpPr>
            <p:nvPr/>
          </p:nvGrpSpPr>
          <p:grpSpPr bwMode="auto">
            <a:xfrm>
              <a:off x="2203" y="1532"/>
              <a:ext cx="397" cy="420"/>
              <a:chOff x="2217" y="1547"/>
              <a:chExt cx="397" cy="420"/>
            </a:xfrm>
          </p:grpSpPr>
          <p:sp>
            <p:nvSpPr>
              <p:cNvPr id="16394" name="AutoShape 12"/>
              <p:cNvSpPr>
                <a:spLocks noChangeAspect="1" noChangeArrowheads="1"/>
              </p:cNvSpPr>
              <p:nvPr/>
            </p:nvSpPr>
            <p:spPr bwMode="auto">
              <a:xfrm rot="17973859" flipV="1">
                <a:off x="2221" y="1606"/>
                <a:ext cx="200" cy="173"/>
              </a:xfrm>
              <a:prstGeom prst="triangle">
                <a:avLst>
                  <a:gd name="adj" fmla="val 50000"/>
                </a:avLst>
              </a:prstGeom>
              <a:solidFill>
                <a:schemeClr val="tx1"/>
              </a:solidFill>
              <a:ln w="9525">
                <a:solidFill>
                  <a:schemeClr val="tx1"/>
                </a:solidFill>
                <a:miter lim="800000"/>
                <a:headEnd/>
                <a:tailEnd/>
              </a:ln>
            </p:spPr>
            <p:txBody>
              <a:bodyPr wrap="none" anchor="ctr">
                <a:prstTxWarp prst="textNoShape">
                  <a:avLst/>
                </a:prstTxWarp>
              </a:bodyPr>
              <a:lstStyle/>
              <a:p>
                <a:endParaRPr lang="en-GB">
                  <a:latin typeface="Calibri" charset="0"/>
                </a:endParaRPr>
              </a:p>
            </p:txBody>
          </p:sp>
          <p:sp>
            <p:nvSpPr>
              <p:cNvPr id="16395" name="AutoShape 13"/>
              <p:cNvSpPr>
                <a:spLocks noChangeAspect="1" noChangeArrowheads="1"/>
              </p:cNvSpPr>
              <p:nvPr/>
            </p:nvSpPr>
            <p:spPr bwMode="auto">
              <a:xfrm rot="3626141" flipH="1" flipV="1">
                <a:off x="2411" y="1606"/>
                <a:ext cx="200" cy="173"/>
              </a:xfrm>
              <a:prstGeom prst="triangle">
                <a:avLst>
                  <a:gd name="adj" fmla="val 50000"/>
                </a:avLst>
              </a:prstGeom>
              <a:solidFill>
                <a:schemeClr val="tx1"/>
              </a:solidFill>
              <a:ln w="9525">
                <a:solidFill>
                  <a:schemeClr val="tx1"/>
                </a:solidFill>
                <a:miter lim="800000"/>
                <a:headEnd/>
                <a:tailEnd/>
              </a:ln>
            </p:spPr>
            <p:txBody>
              <a:bodyPr wrap="none" anchor="ctr">
                <a:prstTxWarp prst="textNoShape">
                  <a:avLst/>
                </a:prstTxWarp>
              </a:bodyPr>
              <a:lstStyle/>
              <a:p>
                <a:endParaRPr lang="en-GB">
                  <a:latin typeface="Calibri" charset="0"/>
                </a:endParaRPr>
              </a:p>
            </p:txBody>
          </p:sp>
          <p:sp>
            <p:nvSpPr>
              <p:cNvPr id="16396" name="AutoShape 14"/>
              <p:cNvSpPr>
                <a:spLocks noChangeAspect="1" noChangeArrowheads="1"/>
              </p:cNvSpPr>
              <p:nvPr/>
            </p:nvSpPr>
            <p:spPr bwMode="auto">
              <a:xfrm>
                <a:off x="2316" y="1765"/>
                <a:ext cx="200" cy="173"/>
              </a:xfrm>
              <a:prstGeom prst="triangle">
                <a:avLst>
                  <a:gd name="adj" fmla="val 50000"/>
                </a:avLst>
              </a:prstGeom>
              <a:solidFill>
                <a:schemeClr val="tx1"/>
              </a:solidFill>
              <a:ln w="9525">
                <a:solidFill>
                  <a:schemeClr val="tx1"/>
                </a:solidFill>
                <a:miter lim="800000"/>
                <a:headEnd/>
                <a:tailEnd/>
              </a:ln>
            </p:spPr>
            <p:txBody>
              <a:bodyPr wrap="none" anchor="ctr">
                <a:prstTxWarp prst="textNoShape">
                  <a:avLst/>
                </a:prstTxWarp>
              </a:bodyPr>
              <a:lstStyle/>
              <a:p>
                <a:endParaRPr lang="en-GB">
                  <a:latin typeface="Calibri" charset="0"/>
                </a:endParaRPr>
              </a:p>
            </p:txBody>
          </p:sp>
          <p:sp>
            <p:nvSpPr>
              <p:cNvPr id="16397" name="Oval 15"/>
              <p:cNvSpPr>
                <a:spLocks noChangeAspect="1" noChangeArrowheads="1"/>
              </p:cNvSpPr>
              <p:nvPr/>
            </p:nvSpPr>
            <p:spPr bwMode="auto">
              <a:xfrm>
                <a:off x="2335" y="1657"/>
                <a:ext cx="163" cy="163"/>
              </a:xfrm>
              <a:prstGeom prst="ellipse">
                <a:avLst/>
              </a:prstGeom>
              <a:solidFill>
                <a:srgbClr val="FFFF00"/>
              </a:solidFill>
              <a:ln w="9525">
                <a:solidFill>
                  <a:srgbClr val="FFFF00"/>
                </a:solidFill>
                <a:round/>
                <a:headEnd/>
                <a:tailEnd/>
              </a:ln>
            </p:spPr>
            <p:txBody>
              <a:bodyPr wrap="none" anchor="ctr">
                <a:prstTxWarp prst="textNoShape">
                  <a:avLst/>
                </a:prstTxWarp>
              </a:bodyPr>
              <a:lstStyle/>
              <a:p>
                <a:endParaRPr lang="en-GB">
                  <a:latin typeface="Calibri" charset="0"/>
                </a:endParaRPr>
              </a:p>
            </p:txBody>
          </p:sp>
          <p:sp>
            <p:nvSpPr>
              <p:cNvPr id="16398" name="Oval 16"/>
              <p:cNvSpPr>
                <a:spLocks noChangeAspect="1" noChangeArrowheads="1"/>
              </p:cNvSpPr>
              <p:nvPr/>
            </p:nvSpPr>
            <p:spPr bwMode="auto">
              <a:xfrm>
                <a:off x="2367" y="1689"/>
                <a:ext cx="98" cy="98"/>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GB">
                  <a:latin typeface="Calibri" charset="0"/>
                </a:endParaRPr>
              </a:p>
            </p:txBody>
          </p:sp>
          <p:sp>
            <p:nvSpPr>
              <p:cNvPr id="16399" name="Oval 17"/>
              <p:cNvSpPr>
                <a:spLocks noChangeAspect="1" noChangeArrowheads="1"/>
              </p:cNvSpPr>
              <p:nvPr/>
            </p:nvSpPr>
            <p:spPr bwMode="auto">
              <a:xfrm>
                <a:off x="2315" y="1916"/>
                <a:ext cx="201" cy="51"/>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GB">
                  <a:latin typeface="Calibri" charset="0"/>
                </a:endParaRPr>
              </a:p>
            </p:txBody>
          </p:sp>
          <p:sp>
            <p:nvSpPr>
              <p:cNvPr id="16400" name="Oval 18"/>
              <p:cNvSpPr>
                <a:spLocks noChangeAspect="1" noChangeArrowheads="1"/>
              </p:cNvSpPr>
              <p:nvPr/>
            </p:nvSpPr>
            <p:spPr bwMode="auto">
              <a:xfrm rot="7134053">
                <a:off x="2142" y="1622"/>
                <a:ext cx="202" cy="51"/>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GB">
                  <a:latin typeface="Calibri" charset="0"/>
                </a:endParaRPr>
              </a:p>
            </p:txBody>
          </p:sp>
          <p:sp>
            <p:nvSpPr>
              <p:cNvPr id="16401" name="Oval 19"/>
              <p:cNvSpPr>
                <a:spLocks noChangeAspect="1" noChangeArrowheads="1"/>
              </p:cNvSpPr>
              <p:nvPr/>
            </p:nvSpPr>
            <p:spPr bwMode="auto">
              <a:xfrm rot="14465947" flipH="1">
                <a:off x="2488" y="1622"/>
                <a:ext cx="201" cy="51"/>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GB">
                  <a:latin typeface="Calibri" charset="0"/>
                </a:endParaRPr>
              </a:p>
            </p:txBody>
          </p:sp>
        </p:grpSp>
      </p:grpSp>
      <p:grpSp>
        <p:nvGrpSpPr>
          <p:cNvPr id="21" name="Gruppo 20"/>
          <p:cNvGrpSpPr/>
          <p:nvPr/>
        </p:nvGrpSpPr>
        <p:grpSpPr>
          <a:xfrm>
            <a:off x="2364961" y="2987222"/>
            <a:ext cx="3787775" cy="2692400"/>
            <a:chOff x="2374900" y="1498600"/>
            <a:chExt cx="3787775" cy="2692400"/>
          </a:xfrm>
        </p:grpSpPr>
        <p:grpSp>
          <p:nvGrpSpPr>
            <p:cNvPr id="2" name="Group 8"/>
            <p:cNvGrpSpPr>
              <a:grpSpLocks/>
            </p:cNvGrpSpPr>
            <p:nvPr/>
          </p:nvGrpSpPr>
          <p:grpSpPr bwMode="auto">
            <a:xfrm>
              <a:off x="2374900" y="1854200"/>
              <a:ext cx="3787775" cy="2336800"/>
              <a:chOff x="1496" y="1168"/>
              <a:chExt cx="2386" cy="1472"/>
            </a:xfrm>
          </p:grpSpPr>
          <p:pic>
            <p:nvPicPr>
              <p:cNvPr id="16402" name="Picture 2" descr="ctp"/>
              <p:cNvPicPr>
                <a:picLocks noChangeAspect="1" noChangeArrowheads="1"/>
              </p:cNvPicPr>
              <p:nvPr/>
            </p:nvPicPr>
            <p:blipFill>
              <a:blip r:embed="rId3"/>
              <a:srcRect/>
              <a:stretch>
                <a:fillRect/>
              </a:stretch>
            </p:blipFill>
            <p:spPr bwMode="auto">
              <a:xfrm>
                <a:off x="1496" y="1168"/>
                <a:ext cx="2386" cy="1445"/>
              </a:xfrm>
              <a:prstGeom prst="rect">
                <a:avLst/>
              </a:prstGeom>
              <a:noFill/>
              <a:ln w="9525">
                <a:noFill/>
                <a:miter lim="800000"/>
                <a:headEnd/>
                <a:tailEnd/>
              </a:ln>
            </p:spPr>
          </p:pic>
          <p:sp>
            <p:nvSpPr>
              <p:cNvPr id="16403" name="Rectangle 7"/>
              <p:cNvSpPr>
                <a:spLocks noChangeArrowheads="1"/>
              </p:cNvSpPr>
              <p:nvPr/>
            </p:nvSpPr>
            <p:spPr bwMode="auto">
              <a:xfrm>
                <a:off x="2248" y="2512"/>
                <a:ext cx="216" cy="128"/>
              </a:xfrm>
              <a:prstGeom prst="rect">
                <a:avLst/>
              </a:prstGeom>
              <a:solidFill>
                <a:schemeClr val="bg1"/>
              </a:solidFill>
              <a:ln w="9525">
                <a:noFill/>
                <a:miter lim="800000"/>
                <a:headEnd/>
                <a:tailEnd/>
              </a:ln>
            </p:spPr>
            <p:txBody>
              <a:bodyPr wrap="none" anchor="ctr">
                <a:prstTxWarp prst="textNoShape">
                  <a:avLst/>
                </a:prstTxWarp>
              </a:bodyPr>
              <a:lstStyle/>
              <a:p>
                <a:endParaRPr lang="en-GB">
                  <a:latin typeface="Calibri" charset="0"/>
                </a:endParaRPr>
              </a:p>
            </p:txBody>
          </p:sp>
        </p:grpSp>
        <p:sp>
          <p:nvSpPr>
            <p:cNvPr id="16391" name="Text Box 4"/>
            <p:cNvSpPr txBox="1">
              <a:spLocks noChangeArrowheads="1"/>
            </p:cNvSpPr>
            <p:nvPr/>
          </p:nvSpPr>
          <p:spPr bwMode="auto">
            <a:xfrm>
              <a:off x="3933825" y="1498600"/>
              <a:ext cx="680394" cy="584776"/>
            </a:xfrm>
            <a:prstGeom prst="rect">
              <a:avLst/>
            </a:prstGeom>
            <a:noFill/>
            <a:ln w="9525">
              <a:noFill/>
              <a:miter lim="800000"/>
              <a:headEnd/>
              <a:tailEnd/>
            </a:ln>
          </p:spPr>
          <p:txBody>
            <a:bodyPr wrap="none">
              <a:prstTxWarp prst="textNoShape">
                <a:avLst/>
              </a:prstTxWarp>
              <a:spAutoFit/>
            </a:bodyPr>
            <a:lstStyle/>
            <a:p>
              <a:r>
                <a:rPr lang="it-IT" sz="3200" b="1" baseline="30000" dirty="0">
                  <a:solidFill>
                    <a:srgbClr val="FF0000"/>
                  </a:solidFill>
                  <a:latin typeface="Calibri" charset="0"/>
                </a:rPr>
                <a:t>32</a:t>
              </a:r>
              <a:r>
                <a:rPr lang="it-IT" sz="3200" b="1" dirty="0">
                  <a:solidFill>
                    <a:srgbClr val="FF0000"/>
                  </a:solidFill>
                  <a:latin typeface="Calibri" charset="0"/>
                </a:rPr>
                <a:t>P</a:t>
              </a:r>
            </a:p>
          </p:txBody>
        </p:sp>
      </p:grpSp>
      <p:sp>
        <p:nvSpPr>
          <p:cNvPr id="22" name="Rettangolo 21"/>
          <p:cNvSpPr/>
          <p:nvPr/>
        </p:nvSpPr>
        <p:spPr>
          <a:xfrm>
            <a:off x="198148" y="1356006"/>
            <a:ext cx="7663152" cy="1631216"/>
          </a:xfrm>
          <a:prstGeom prst="rect">
            <a:avLst/>
          </a:prstGeom>
        </p:spPr>
        <p:txBody>
          <a:bodyPr wrap="square">
            <a:spAutoFit/>
          </a:bodyPr>
          <a:lstStyle/>
          <a:p>
            <a:pPr algn="just"/>
            <a:r>
              <a:rPr lang="en-GB" sz="2000" dirty="0">
                <a:latin typeface="Comic Sans MS"/>
                <a:cs typeface="Comic Sans MS"/>
              </a:rPr>
              <a:t>The radioactive atom in a labelled nucleotides or they  can be:</a:t>
            </a:r>
          </a:p>
          <a:p>
            <a:pPr algn="just"/>
            <a:endParaRPr lang="en-GB" sz="2000" dirty="0">
              <a:latin typeface="Comic Sans MS"/>
              <a:cs typeface="Comic Sans MS"/>
            </a:endParaRPr>
          </a:p>
          <a:p>
            <a:pPr algn="just"/>
            <a:r>
              <a:rPr lang="en-GB" sz="2000" dirty="0">
                <a:latin typeface="Comic Sans MS"/>
                <a:cs typeface="Comic Sans MS"/>
              </a:rPr>
              <a:t>- Added to one end of the probe (external labelling)</a:t>
            </a:r>
          </a:p>
          <a:p>
            <a:pPr algn="ctr"/>
            <a:r>
              <a:rPr lang="en-GB" sz="2000" dirty="0">
                <a:latin typeface="Comic Sans MS"/>
                <a:cs typeface="Comic Sans MS"/>
              </a:rPr>
              <a:t>or</a:t>
            </a:r>
          </a:p>
          <a:p>
            <a:pPr algn="just"/>
            <a:r>
              <a:rPr lang="en-GB" sz="2000" dirty="0">
                <a:latin typeface="Comic Sans MS"/>
                <a:cs typeface="Comic Sans MS"/>
              </a:rPr>
              <a:t>- Inserted into the nucleic acid chain (internal labelling).</a:t>
            </a:r>
          </a:p>
        </p:txBody>
      </p:sp>
      <p:sp>
        <p:nvSpPr>
          <p:cNvPr id="23" name="Rectangle 22">
            <a:extLst>
              <a:ext uri="{FF2B5EF4-FFF2-40B4-BE49-F238E27FC236}">
                <a16:creationId xmlns:a16="http://schemas.microsoft.com/office/drawing/2014/main" id="{2BABFF31-EF58-D24A-940E-BCAA4DE93870}"/>
              </a:ext>
            </a:extLst>
          </p:cNvPr>
          <p:cNvSpPr/>
          <p:nvPr/>
        </p:nvSpPr>
        <p:spPr>
          <a:xfrm>
            <a:off x="0" y="0"/>
            <a:ext cx="9144000" cy="875763"/>
          </a:xfrm>
          <a:prstGeom prst="rect">
            <a:avLst/>
          </a:prstGeom>
          <a:solidFill>
            <a:schemeClr val="accent5">
              <a:lumMod val="60000"/>
              <a:lumOff val="4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en-IT"/>
          </a:p>
        </p:txBody>
      </p:sp>
      <p:sp>
        <p:nvSpPr>
          <p:cNvPr id="24" name="TextBox 23">
            <a:extLst>
              <a:ext uri="{FF2B5EF4-FFF2-40B4-BE49-F238E27FC236}">
                <a16:creationId xmlns:a16="http://schemas.microsoft.com/office/drawing/2014/main" id="{4A4E98F9-B84A-874E-9E58-B9F13AC479D4}"/>
              </a:ext>
            </a:extLst>
          </p:cNvPr>
          <p:cNvSpPr txBox="1"/>
          <p:nvPr/>
        </p:nvSpPr>
        <p:spPr>
          <a:xfrm>
            <a:off x="0" y="206062"/>
            <a:ext cx="9143999" cy="553998"/>
          </a:xfrm>
          <a:prstGeom prst="rect">
            <a:avLst/>
          </a:prstGeom>
          <a:noFill/>
        </p:spPr>
        <p:txBody>
          <a:bodyPr wrap="square" rtlCol="0">
            <a:spAutoFit/>
          </a:bodyPr>
          <a:lstStyle/>
          <a:p>
            <a:pPr algn="ctr"/>
            <a:r>
              <a:rPr lang="en-US" sz="3000" b="1" dirty="0">
                <a:solidFill>
                  <a:schemeClr val="bg1"/>
                </a:solidFill>
              </a:rPr>
              <a:t>Labelling nucleotides with radioisotopes</a:t>
            </a:r>
          </a:p>
        </p:txBody>
      </p:sp>
    </p:spTree>
    <p:extLst>
      <p:ext uri="{BB962C8B-B14F-4D97-AF65-F5344CB8AC3E}">
        <p14:creationId xmlns:p14="http://schemas.microsoft.com/office/powerpoint/2010/main" val="1102288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1"/>
          <p:cNvSpPr/>
          <p:nvPr/>
        </p:nvSpPr>
        <p:spPr>
          <a:xfrm>
            <a:off x="218661" y="1997839"/>
            <a:ext cx="9014974" cy="2862322"/>
          </a:xfrm>
          <a:prstGeom prst="rect">
            <a:avLst/>
          </a:prstGeom>
        </p:spPr>
        <p:txBody>
          <a:bodyPr wrap="square">
            <a:spAutoFit/>
          </a:bodyPr>
          <a:lstStyle/>
          <a:p>
            <a:pPr algn="just"/>
            <a:r>
              <a:rPr lang="it-IT" sz="3000" b="1" dirty="0">
                <a:solidFill>
                  <a:srgbClr val="FF0000"/>
                </a:solidFill>
                <a:latin typeface="Calibri" panose="020F0502020204030204" pitchFamily="34" charset="0"/>
                <a:ea typeface="Zapf Dingbats"/>
                <a:cs typeface="Calibri" panose="020F0502020204030204" pitchFamily="34" charset="0"/>
              </a:rPr>
              <a:t>✔</a:t>
            </a:r>
            <a:r>
              <a:rPr lang="it-IT" sz="3000" b="1" dirty="0">
                <a:latin typeface="Calibri" panose="020F0502020204030204" pitchFamily="34" charset="0"/>
                <a:ea typeface="Zapf Dingbats"/>
                <a:cs typeface="Calibri" panose="020F0502020204030204" pitchFamily="34" charset="0"/>
              </a:rPr>
              <a:t> </a:t>
            </a:r>
            <a:r>
              <a:rPr lang="it-IT" sz="3000" dirty="0" err="1">
                <a:latin typeface="Calibri" panose="020F0502020204030204" pitchFamily="34" charset="0"/>
                <a:cs typeface="Calibri" panose="020F0502020204030204" pitchFamily="34" charset="0"/>
              </a:rPr>
              <a:t>fluorochromes</a:t>
            </a:r>
            <a:r>
              <a:rPr lang="it-IT" sz="3000" dirty="0">
                <a:latin typeface="Calibri" panose="020F0502020204030204" pitchFamily="34" charset="0"/>
                <a:cs typeface="Calibri" panose="020F0502020204030204" pitchFamily="34" charset="0"/>
              </a:rPr>
              <a:t> (</a:t>
            </a:r>
            <a:r>
              <a:rPr lang="it-IT" sz="3000" dirty="0" err="1">
                <a:latin typeface="Calibri" panose="020F0502020204030204" pitchFamily="34" charset="0"/>
                <a:cs typeface="Calibri" panose="020F0502020204030204" pitchFamily="34" charset="0"/>
              </a:rPr>
              <a:t>direct</a:t>
            </a:r>
            <a:r>
              <a:rPr lang="it-IT" sz="3000" dirty="0">
                <a:latin typeface="Calibri" panose="020F0502020204030204" pitchFamily="34" charset="0"/>
                <a:cs typeface="Calibri" panose="020F0502020204030204" pitchFamily="34" charset="0"/>
              </a:rPr>
              <a:t> </a:t>
            </a:r>
            <a:r>
              <a:rPr lang="it-IT" sz="3000" dirty="0" err="1">
                <a:latin typeface="Calibri" panose="020F0502020204030204" pitchFamily="34" charset="0"/>
                <a:cs typeface="Calibri" panose="020F0502020204030204" pitchFamily="34" charset="0"/>
              </a:rPr>
              <a:t>labelling</a:t>
            </a:r>
            <a:r>
              <a:rPr lang="it-IT" sz="3000" dirty="0">
                <a:latin typeface="Calibri" panose="020F0502020204030204" pitchFamily="34" charset="0"/>
                <a:cs typeface="Calibri" panose="020F0502020204030204" pitchFamily="34" charset="0"/>
              </a:rPr>
              <a:t>)</a:t>
            </a:r>
          </a:p>
          <a:p>
            <a:pPr algn="just"/>
            <a:endParaRPr lang="it-IT" sz="3000" dirty="0">
              <a:latin typeface="Calibri" panose="020F0502020204030204" pitchFamily="34" charset="0"/>
              <a:cs typeface="Calibri" panose="020F0502020204030204" pitchFamily="34" charset="0"/>
            </a:endParaRPr>
          </a:p>
          <a:p>
            <a:pPr algn="just"/>
            <a:endParaRPr lang="it-IT" sz="3000" dirty="0">
              <a:latin typeface="Calibri" panose="020F0502020204030204" pitchFamily="34" charset="0"/>
              <a:cs typeface="Calibri" panose="020F0502020204030204" pitchFamily="34" charset="0"/>
            </a:endParaRPr>
          </a:p>
          <a:p>
            <a:pPr algn="just"/>
            <a:r>
              <a:rPr lang="it-IT" sz="3000" b="1" dirty="0">
                <a:solidFill>
                  <a:srgbClr val="FF0000"/>
                </a:solidFill>
                <a:latin typeface="Calibri" panose="020F0502020204030204" pitchFamily="34" charset="0"/>
                <a:ea typeface="Zapf Dingbats"/>
                <a:cs typeface="Calibri" panose="020F0502020204030204" pitchFamily="34" charset="0"/>
              </a:rPr>
              <a:t>✔</a:t>
            </a:r>
            <a:r>
              <a:rPr lang="it-IT" sz="3000" b="1" dirty="0">
                <a:latin typeface="Calibri" panose="020F0502020204030204" pitchFamily="34" charset="0"/>
                <a:ea typeface="Zapf Dingbats"/>
                <a:cs typeface="Calibri" panose="020F0502020204030204" pitchFamily="34" charset="0"/>
              </a:rPr>
              <a:t> </a:t>
            </a:r>
            <a:r>
              <a:rPr lang="it-IT" sz="3000" dirty="0" err="1">
                <a:latin typeface="Calibri" panose="020F0502020204030204" pitchFamily="34" charset="0"/>
                <a:cs typeface="Calibri" panose="020F0502020204030204" pitchFamily="34" charset="0"/>
              </a:rPr>
              <a:t>digoxigenin</a:t>
            </a:r>
            <a:r>
              <a:rPr lang="it-IT" sz="3000" dirty="0">
                <a:latin typeface="Calibri" panose="020F0502020204030204" pitchFamily="34" charset="0"/>
                <a:cs typeface="Calibri" panose="020F0502020204030204" pitchFamily="34" charset="0"/>
              </a:rPr>
              <a:t> or </a:t>
            </a:r>
            <a:r>
              <a:rPr lang="it-IT" sz="3000" dirty="0" err="1">
                <a:latin typeface="Calibri" panose="020F0502020204030204" pitchFamily="34" charset="0"/>
                <a:cs typeface="Calibri" panose="020F0502020204030204" pitchFamily="34" charset="0"/>
              </a:rPr>
              <a:t>Biotin</a:t>
            </a:r>
            <a:r>
              <a:rPr lang="it-IT" sz="3000" dirty="0">
                <a:latin typeface="Calibri" panose="020F0502020204030204" pitchFamily="34" charset="0"/>
                <a:cs typeface="Calibri" panose="020F0502020204030204" pitchFamily="34" charset="0"/>
              </a:rPr>
              <a:t> (</a:t>
            </a:r>
            <a:r>
              <a:rPr lang="it-IT" sz="3000" dirty="0" err="1">
                <a:latin typeface="Calibri" panose="020F0502020204030204" pitchFamily="34" charset="0"/>
                <a:cs typeface="Calibri" panose="020F0502020204030204" pitchFamily="34" charset="0"/>
              </a:rPr>
              <a:t>undirect</a:t>
            </a:r>
            <a:r>
              <a:rPr lang="it-IT" sz="3000" dirty="0">
                <a:latin typeface="Calibri" panose="020F0502020204030204" pitchFamily="34" charset="0"/>
                <a:cs typeface="Calibri" panose="020F0502020204030204" pitchFamily="34" charset="0"/>
              </a:rPr>
              <a:t> </a:t>
            </a:r>
            <a:r>
              <a:rPr lang="it-IT" sz="3000" dirty="0" err="1">
                <a:latin typeface="Calibri" panose="020F0502020204030204" pitchFamily="34" charset="0"/>
                <a:cs typeface="Calibri" panose="020F0502020204030204" pitchFamily="34" charset="0"/>
              </a:rPr>
              <a:t>labelling</a:t>
            </a:r>
            <a:r>
              <a:rPr lang="it-IT" sz="3000" dirty="0">
                <a:latin typeface="Calibri" panose="020F0502020204030204" pitchFamily="34" charset="0"/>
                <a:cs typeface="Calibri" panose="020F0502020204030204" pitchFamily="34" charset="0"/>
              </a:rPr>
              <a:t>)</a:t>
            </a:r>
          </a:p>
          <a:p>
            <a:pPr algn="just"/>
            <a:endParaRPr lang="it-IT" sz="3000" dirty="0">
              <a:latin typeface="Calibri" panose="020F0502020204030204" pitchFamily="34" charset="0"/>
              <a:cs typeface="Calibri" panose="020F0502020204030204" pitchFamily="34" charset="0"/>
            </a:endParaRPr>
          </a:p>
          <a:p>
            <a:pPr algn="just"/>
            <a:endParaRPr lang="it-IT" sz="3000" dirty="0">
              <a:latin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id="{CA52F6CE-331A-1F48-8616-7096C25CF803}"/>
              </a:ext>
            </a:extLst>
          </p:cNvPr>
          <p:cNvSpPr/>
          <p:nvPr/>
        </p:nvSpPr>
        <p:spPr>
          <a:xfrm>
            <a:off x="0" y="0"/>
            <a:ext cx="9144000" cy="875763"/>
          </a:xfrm>
          <a:prstGeom prst="rect">
            <a:avLst/>
          </a:prstGeom>
          <a:solidFill>
            <a:schemeClr val="accent5">
              <a:lumMod val="60000"/>
              <a:lumOff val="4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en-IT"/>
          </a:p>
        </p:txBody>
      </p:sp>
      <p:sp>
        <p:nvSpPr>
          <p:cNvPr id="5" name="TextBox 4">
            <a:extLst>
              <a:ext uri="{FF2B5EF4-FFF2-40B4-BE49-F238E27FC236}">
                <a16:creationId xmlns:a16="http://schemas.microsoft.com/office/drawing/2014/main" id="{A4F26A50-16D9-E343-8913-6A5A0FA4531A}"/>
              </a:ext>
            </a:extLst>
          </p:cNvPr>
          <p:cNvSpPr txBox="1"/>
          <p:nvPr/>
        </p:nvSpPr>
        <p:spPr>
          <a:xfrm>
            <a:off x="0" y="206062"/>
            <a:ext cx="9143999" cy="553998"/>
          </a:xfrm>
          <a:prstGeom prst="rect">
            <a:avLst/>
          </a:prstGeom>
          <a:noFill/>
        </p:spPr>
        <p:txBody>
          <a:bodyPr wrap="square" rtlCol="0">
            <a:spAutoFit/>
          </a:bodyPr>
          <a:lstStyle/>
          <a:p>
            <a:pPr algn="ctr"/>
            <a:r>
              <a:rPr lang="en-US" sz="3000" b="1" dirty="0">
                <a:solidFill>
                  <a:schemeClr val="bg1"/>
                </a:solidFill>
              </a:rPr>
              <a:t>Non radioactive tracers</a:t>
            </a:r>
          </a:p>
        </p:txBody>
      </p:sp>
    </p:spTree>
    <p:extLst>
      <p:ext uri="{BB962C8B-B14F-4D97-AF65-F5344CB8AC3E}">
        <p14:creationId xmlns:p14="http://schemas.microsoft.com/office/powerpoint/2010/main" val="18014142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p:cNvSpPr txBox="1"/>
          <p:nvPr/>
        </p:nvSpPr>
        <p:spPr>
          <a:xfrm>
            <a:off x="288744" y="976429"/>
            <a:ext cx="2126672" cy="523220"/>
          </a:xfrm>
          <a:prstGeom prst="rect">
            <a:avLst/>
          </a:prstGeom>
          <a:noFill/>
        </p:spPr>
        <p:txBody>
          <a:bodyPr wrap="none" rtlCol="0">
            <a:spAutoFit/>
          </a:bodyPr>
          <a:lstStyle/>
          <a:p>
            <a:r>
              <a:rPr lang="it-IT" sz="2800" b="1" dirty="0" err="1">
                <a:latin typeface="Calibri" panose="020F0502020204030204" pitchFamily="34" charset="0"/>
                <a:cs typeface="Calibri" panose="020F0502020204030204" pitchFamily="34" charset="0"/>
              </a:rPr>
              <a:t>Fluorescence</a:t>
            </a:r>
            <a:endParaRPr lang="it-IT" sz="2800" b="1" dirty="0">
              <a:latin typeface="Calibri" panose="020F0502020204030204" pitchFamily="34" charset="0"/>
              <a:cs typeface="Calibri" panose="020F0502020204030204" pitchFamily="34" charset="0"/>
            </a:endParaRPr>
          </a:p>
        </p:txBody>
      </p:sp>
      <p:pic>
        <p:nvPicPr>
          <p:cNvPr id="10" name="Immagine 9"/>
          <p:cNvPicPr>
            <a:picLocks/>
          </p:cNvPicPr>
          <p:nvPr/>
        </p:nvPicPr>
        <p:blipFill>
          <a:blip r:embed="rId2"/>
          <a:stretch>
            <a:fillRect/>
          </a:stretch>
        </p:blipFill>
        <p:spPr>
          <a:xfrm>
            <a:off x="3578521" y="3016060"/>
            <a:ext cx="1764000" cy="1800000"/>
          </a:xfrm>
          <a:prstGeom prst="rect">
            <a:avLst/>
          </a:prstGeom>
        </p:spPr>
      </p:pic>
      <p:sp>
        <p:nvSpPr>
          <p:cNvPr id="12" name="Rettangolo 11"/>
          <p:cNvSpPr/>
          <p:nvPr/>
        </p:nvSpPr>
        <p:spPr>
          <a:xfrm>
            <a:off x="288744" y="1569559"/>
            <a:ext cx="8501721" cy="1107996"/>
          </a:xfrm>
          <a:prstGeom prst="rect">
            <a:avLst/>
          </a:prstGeom>
        </p:spPr>
        <p:txBody>
          <a:bodyPr wrap="square">
            <a:spAutoFit/>
          </a:bodyPr>
          <a:lstStyle/>
          <a:p>
            <a:pPr algn="just"/>
            <a:r>
              <a:rPr lang="it-IT" sz="2200" dirty="0" err="1">
                <a:latin typeface="Calibri" panose="020F0502020204030204" pitchFamily="34" charset="0"/>
                <a:cs typeface="Calibri" panose="020F0502020204030204" pitchFamily="34" charset="0"/>
              </a:rPr>
              <a:t>It</a:t>
            </a:r>
            <a:r>
              <a:rPr lang="it-IT" sz="2200" dirty="0">
                <a:latin typeface="Calibri" panose="020F0502020204030204" pitchFamily="34" charset="0"/>
                <a:cs typeface="Calibri" panose="020F0502020204030204" pitchFamily="34" charset="0"/>
              </a:rPr>
              <a:t> </a:t>
            </a:r>
            <a:r>
              <a:rPr lang="it-IT" sz="2200" dirty="0" err="1">
                <a:latin typeface="Calibri" panose="020F0502020204030204" pitchFamily="34" charset="0"/>
                <a:cs typeface="Calibri" panose="020F0502020204030204" pitchFamily="34" charset="0"/>
              </a:rPr>
              <a:t>works</a:t>
            </a:r>
            <a:r>
              <a:rPr lang="it-IT" sz="2200" dirty="0">
                <a:latin typeface="Calibri" panose="020F0502020204030204" pitchFamily="34" charset="0"/>
                <a:cs typeface="Calibri" panose="020F0502020204030204" pitchFamily="34" charset="0"/>
              </a:rPr>
              <a:t> with </a:t>
            </a:r>
            <a:r>
              <a:rPr lang="it-IT" sz="2200" dirty="0" err="1">
                <a:latin typeface="Calibri" panose="020F0502020204030204" pitchFamily="34" charset="0"/>
                <a:cs typeface="Calibri" panose="020F0502020204030204" pitchFamily="34" charset="0"/>
              </a:rPr>
              <a:t>nucleotides</a:t>
            </a:r>
            <a:r>
              <a:rPr lang="it-IT" sz="2200" dirty="0">
                <a:latin typeface="Calibri" panose="020F0502020204030204" pitchFamily="34" charset="0"/>
                <a:cs typeface="Calibri" panose="020F0502020204030204" pitchFamily="34" charset="0"/>
              </a:rPr>
              <a:t> </a:t>
            </a:r>
            <a:r>
              <a:rPr lang="it-IT" sz="2200" dirty="0" err="1">
                <a:latin typeface="Calibri" panose="020F0502020204030204" pitchFamily="34" charset="0"/>
                <a:cs typeface="Calibri" panose="020F0502020204030204" pitchFamily="34" charset="0"/>
              </a:rPr>
              <a:t>linked</a:t>
            </a:r>
            <a:r>
              <a:rPr lang="it-IT" sz="2200" dirty="0">
                <a:latin typeface="Calibri" panose="020F0502020204030204" pitchFamily="34" charset="0"/>
                <a:cs typeface="Calibri" panose="020F0502020204030204" pitchFamily="34" charset="0"/>
              </a:rPr>
              <a:t> to </a:t>
            </a:r>
            <a:r>
              <a:rPr lang="it-IT" sz="2200" dirty="0" err="1">
                <a:latin typeface="Calibri" panose="020F0502020204030204" pitchFamily="34" charset="0"/>
                <a:cs typeface="Calibri" panose="020F0502020204030204" pitchFamily="34" charset="0"/>
              </a:rPr>
              <a:t>fluorochromes</a:t>
            </a:r>
            <a:r>
              <a:rPr lang="it-IT" sz="2200" dirty="0">
                <a:latin typeface="Calibri" panose="020F0502020204030204" pitchFamily="34" charset="0"/>
                <a:cs typeface="Calibri" panose="020F0502020204030204" pitchFamily="34" charset="0"/>
              </a:rPr>
              <a:t> (</a:t>
            </a:r>
            <a:r>
              <a:rPr lang="it-IT" sz="2200" dirty="0" err="1">
                <a:latin typeface="Calibri" panose="020F0502020204030204" pitchFamily="34" charset="0"/>
                <a:cs typeface="Calibri" panose="020F0502020204030204" pitchFamily="34" charset="0"/>
              </a:rPr>
              <a:t>Fluorescein</a:t>
            </a:r>
            <a:r>
              <a:rPr lang="it-IT" sz="2200" dirty="0">
                <a:latin typeface="Calibri" panose="020F0502020204030204" pitchFamily="34" charset="0"/>
                <a:cs typeface="Calibri" panose="020F0502020204030204" pitchFamily="34" charset="0"/>
              </a:rPr>
              <a:t>, </a:t>
            </a:r>
            <a:r>
              <a:rPr lang="it-IT" sz="2200" dirty="0" err="1">
                <a:latin typeface="Calibri" panose="020F0502020204030204" pitchFamily="34" charset="0"/>
                <a:cs typeface="Calibri" panose="020F0502020204030204" pitchFamily="34" charset="0"/>
              </a:rPr>
              <a:t>rhodamine</a:t>
            </a:r>
            <a:r>
              <a:rPr lang="it-IT" sz="2200" dirty="0">
                <a:latin typeface="Calibri" panose="020F0502020204030204" pitchFamily="34" charset="0"/>
                <a:cs typeface="Calibri" panose="020F0502020204030204" pitchFamily="34" charset="0"/>
              </a:rPr>
              <a:t>) </a:t>
            </a:r>
            <a:r>
              <a:rPr lang="it-IT" sz="2200" dirty="0" err="1">
                <a:latin typeface="Calibri" panose="020F0502020204030204" pitchFamily="34" charset="0"/>
                <a:cs typeface="Calibri" panose="020F0502020204030204" pitchFamily="34" charset="0"/>
              </a:rPr>
              <a:t>that</a:t>
            </a:r>
            <a:r>
              <a:rPr lang="it-IT" sz="2200" dirty="0">
                <a:latin typeface="Calibri" panose="020F0502020204030204" pitchFamily="34" charset="0"/>
                <a:cs typeface="Calibri" panose="020F0502020204030204" pitchFamily="34" charset="0"/>
              </a:rPr>
              <a:t> can be </a:t>
            </a:r>
            <a:r>
              <a:rPr lang="it-IT" sz="2200" dirty="0" err="1">
                <a:latin typeface="Calibri" panose="020F0502020204030204" pitchFamily="34" charset="0"/>
                <a:cs typeface="Calibri" panose="020F0502020204030204" pitchFamily="34" charset="0"/>
              </a:rPr>
              <a:t>detected</a:t>
            </a:r>
            <a:r>
              <a:rPr lang="it-IT" sz="2200" dirty="0">
                <a:latin typeface="Calibri" panose="020F0502020204030204" pitchFamily="34" charset="0"/>
                <a:cs typeface="Calibri" panose="020F0502020204030204" pitchFamily="34" charset="0"/>
              </a:rPr>
              <a:t> a </a:t>
            </a:r>
            <a:r>
              <a:rPr lang="it-IT" sz="2200" dirty="0" err="1">
                <a:latin typeface="Calibri" panose="020F0502020204030204" pitchFamily="34" charset="0"/>
                <a:cs typeface="Calibri" panose="020F0502020204030204" pitchFamily="34" charset="0"/>
              </a:rPr>
              <a:t>fluorescence</a:t>
            </a:r>
            <a:r>
              <a:rPr lang="it-IT" sz="2200" dirty="0">
                <a:latin typeface="Calibri" panose="020F0502020204030204" pitchFamily="34" charset="0"/>
                <a:cs typeface="Calibri" panose="020F0502020204030204" pitchFamily="34" charset="0"/>
              </a:rPr>
              <a:t> </a:t>
            </a:r>
            <a:r>
              <a:rPr lang="it-IT" sz="2200" dirty="0" err="1">
                <a:latin typeface="Calibri" panose="020F0502020204030204" pitchFamily="34" charset="0"/>
                <a:cs typeface="Calibri" panose="020F0502020204030204" pitchFamily="34" charset="0"/>
              </a:rPr>
              <a:t>microscope</a:t>
            </a:r>
            <a:r>
              <a:rPr lang="it-IT" sz="2200" dirty="0">
                <a:latin typeface="Calibri" panose="020F0502020204030204" pitchFamily="34" charset="0"/>
                <a:cs typeface="Calibri" panose="020F0502020204030204" pitchFamily="34" charset="0"/>
              </a:rPr>
              <a:t> or </a:t>
            </a:r>
            <a:r>
              <a:rPr lang="it-IT" sz="2200" dirty="0" err="1">
                <a:latin typeface="Calibri" panose="020F0502020204030204" pitchFamily="34" charset="0"/>
                <a:cs typeface="Calibri" panose="020F0502020204030204" pitchFamily="34" charset="0"/>
              </a:rPr>
              <a:t>other</a:t>
            </a:r>
            <a:r>
              <a:rPr lang="it-IT" sz="2200" dirty="0">
                <a:latin typeface="Calibri" panose="020F0502020204030204" pitchFamily="34" charset="0"/>
                <a:cs typeface="Calibri" panose="020F0502020204030204" pitchFamily="34" charset="0"/>
              </a:rPr>
              <a:t> </a:t>
            </a:r>
            <a:r>
              <a:rPr lang="it-IT" sz="2200" dirty="0" err="1">
                <a:latin typeface="Calibri" panose="020F0502020204030204" pitchFamily="34" charset="0"/>
                <a:cs typeface="Calibri" panose="020F0502020204030204" pitchFamily="34" charset="0"/>
              </a:rPr>
              <a:t>fluorescence</a:t>
            </a:r>
            <a:r>
              <a:rPr lang="it-IT" sz="2200" dirty="0">
                <a:latin typeface="Calibri" panose="020F0502020204030204" pitchFamily="34" charset="0"/>
                <a:cs typeface="Calibri" panose="020F0502020204030204" pitchFamily="34" charset="0"/>
              </a:rPr>
              <a:t> detectors</a:t>
            </a:r>
          </a:p>
        </p:txBody>
      </p:sp>
      <p:pic>
        <p:nvPicPr>
          <p:cNvPr id="13" name="Immagine 12"/>
          <p:cNvPicPr>
            <a:picLocks noChangeAspect="1"/>
          </p:cNvPicPr>
          <p:nvPr/>
        </p:nvPicPr>
        <p:blipFill>
          <a:blip r:embed="rId3"/>
          <a:stretch>
            <a:fillRect/>
          </a:stretch>
        </p:blipFill>
        <p:spPr>
          <a:xfrm>
            <a:off x="288744" y="3016060"/>
            <a:ext cx="2206561" cy="3410140"/>
          </a:xfrm>
          <a:prstGeom prst="rect">
            <a:avLst/>
          </a:prstGeom>
        </p:spPr>
      </p:pic>
      <p:pic>
        <p:nvPicPr>
          <p:cNvPr id="14" name="Picture 2"/>
          <p:cNvPicPr>
            <a:picLocks noChangeArrowheads="1"/>
          </p:cNvPicPr>
          <p:nvPr/>
        </p:nvPicPr>
        <p:blipFill>
          <a:blip r:embed="rId4"/>
          <a:srcRect l="3028" t="69330" r="81129"/>
          <a:stretch>
            <a:fillRect/>
          </a:stretch>
        </p:blipFill>
        <p:spPr bwMode="auto">
          <a:xfrm>
            <a:off x="5930901" y="2927058"/>
            <a:ext cx="1767779" cy="1929470"/>
          </a:xfrm>
          <a:prstGeom prst="rect">
            <a:avLst/>
          </a:prstGeom>
          <a:noFill/>
          <a:ln w="9525" cap="flat">
            <a:noFill/>
            <a:round/>
            <a:headEnd/>
            <a:tailEnd/>
          </a:ln>
          <a:effectLst/>
        </p:spPr>
      </p:pic>
      <p:pic>
        <p:nvPicPr>
          <p:cNvPr id="3" name="Immagine 2" descr="Schermata 2015-03-25 a 21.52.39.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08500" y="4856528"/>
            <a:ext cx="2413000" cy="1975293"/>
          </a:xfrm>
          <a:prstGeom prst="rect">
            <a:avLst/>
          </a:prstGeom>
        </p:spPr>
      </p:pic>
      <p:sp>
        <p:nvSpPr>
          <p:cNvPr id="15" name="Rectangle 14">
            <a:extLst>
              <a:ext uri="{FF2B5EF4-FFF2-40B4-BE49-F238E27FC236}">
                <a16:creationId xmlns:a16="http://schemas.microsoft.com/office/drawing/2014/main" id="{D4538F58-0B78-D747-BE13-CE3EBA49067D}"/>
              </a:ext>
            </a:extLst>
          </p:cNvPr>
          <p:cNvSpPr/>
          <p:nvPr/>
        </p:nvSpPr>
        <p:spPr>
          <a:xfrm>
            <a:off x="0" y="0"/>
            <a:ext cx="9144000" cy="875763"/>
          </a:xfrm>
          <a:prstGeom prst="rect">
            <a:avLst/>
          </a:prstGeom>
          <a:solidFill>
            <a:schemeClr val="accent5">
              <a:lumMod val="60000"/>
              <a:lumOff val="4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en-IT"/>
          </a:p>
        </p:txBody>
      </p:sp>
      <p:sp>
        <p:nvSpPr>
          <p:cNvPr id="16" name="TextBox 15">
            <a:extLst>
              <a:ext uri="{FF2B5EF4-FFF2-40B4-BE49-F238E27FC236}">
                <a16:creationId xmlns:a16="http://schemas.microsoft.com/office/drawing/2014/main" id="{94DB79E1-FD12-8E4A-9731-67BE90D64436}"/>
              </a:ext>
            </a:extLst>
          </p:cNvPr>
          <p:cNvSpPr txBox="1"/>
          <p:nvPr/>
        </p:nvSpPr>
        <p:spPr>
          <a:xfrm>
            <a:off x="0" y="206062"/>
            <a:ext cx="9143999" cy="553998"/>
          </a:xfrm>
          <a:prstGeom prst="rect">
            <a:avLst/>
          </a:prstGeom>
          <a:noFill/>
        </p:spPr>
        <p:txBody>
          <a:bodyPr wrap="square" rtlCol="0">
            <a:spAutoFit/>
          </a:bodyPr>
          <a:lstStyle/>
          <a:p>
            <a:pPr algn="ctr"/>
            <a:r>
              <a:rPr lang="en-US" sz="3000" b="1" dirty="0">
                <a:solidFill>
                  <a:schemeClr val="bg1"/>
                </a:solidFill>
              </a:rPr>
              <a:t>Non radioactive tracers</a:t>
            </a:r>
          </a:p>
        </p:txBody>
      </p:sp>
    </p:spTree>
    <p:extLst>
      <p:ext uri="{BB962C8B-B14F-4D97-AF65-F5344CB8AC3E}">
        <p14:creationId xmlns:p14="http://schemas.microsoft.com/office/powerpoint/2010/main" val="13724974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93605" y="1358681"/>
            <a:ext cx="8956787" cy="2616101"/>
          </a:xfrm>
          <a:prstGeom prst="rect">
            <a:avLst/>
          </a:prstGeom>
          <a:noFill/>
        </p:spPr>
        <p:txBody>
          <a:bodyPr wrap="square" rtlCol="0">
            <a:spAutoFit/>
          </a:bodyPr>
          <a:lstStyle/>
          <a:p>
            <a:pPr algn="just"/>
            <a:r>
              <a:rPr lang="it-IT" sz="2000" b="1" dirty="0" err="1">
                <a:solidFill>
                  <a:schemeClr val="accent3">
                    <a:lumMod val="50000"/>
                  </a:schemeClr>
                </a:solidFill>
                <a:latin typeface="Calibri" panose="020F0502020204030204" pitchFamily="34" charset="0"/>
                <a:cs typeface="Calibri" panose="020F0502020204030204" pitchFamily="34" charset="0"/>
              </a:rPr>
              <a:t>Nucleotides</a:t>
            </a:r>
            <a:r>
              <a:rPr lang="it-IT" sz="2000" b="1" dirty="0">
                <a:solidFill>
                  <a:schemeClr val="accent3">
                    <a:lumMod val="50000"/>
                  </a:schemeClr>
                </a:solidFill>
                <a:latin typeface="Calibri" panose="020F0502020204030204" pitchFamily="34" charset="0"/>
                <a:cs typeface="Calibri" panose="020F0502020204030204" pitchFamily="34" charset="0"/>
              </a:rPr>
              <a:t> </a:t>
            </a:r>
            <a:r>
              <a:rPr lang="it-IT" sz="2000" b="1" dirty="0" err="1">
                <a:solidFill>
                  <a:schemeClr val="accent3">
                    <a:lumMod val="50000"/>
                  </a:schemeClr>
                </a:solidFill>
                <a:latin typeface="Calibri" panose="020F0502020204030204" pitchFamily="34" charset="0"/>
                <a:cs typeface="Calibri" panose="020F0502020204030204" pitchFamily="34" charset="0"/>
              </a:rPr>
              <a:t>digoxigenin</a:t>
            </a:r>
            <a:r>
              <a:rPr lang="it-IT" sz="2000" b="1" dirty="0">
                <a:solidFill>
                  <a:schemeClr val="accent3">
                    <a:lumMod val="50000"/>
                  </a:schemeClr>
                </a:solidFill>
                <a:latin typeface="Calibri" panose="020F0502020204030204" pitchFamily="34" charset="0"/>
                <a:cs typeface="Calibri" panose="020F0502020204030204" pitchFamily="34" charset="0"/>
              </a:rPr>
              <a:t> </a:t>
            </a:r>
            <a:r>
              <a:rPr lang="it-IT" sz="2000" b="1" dirty="0" err="1">
                <a:solidFill>
                  <a:schemeClr val="accent3">
                    <a:lumMod val="50000"/>
                  </a:schemeClr>
                </a:solidFill>
                <a:latin typeface="Calibri" panose="020F0502020204030204" pitchFamily="34" charset="0"/>
                <a:cs typeface="Calibri" panose="020F0502020204030204" pitchFamily="34" charset="0"/>
              </a:rPr>
              <a:t>marked</a:t>
            </a:r>
            <a:r>
              <a:rPr lang="it-IT" sz="2000" b="1" dirty="0">
                <a:solidFill>
                  <a:srgbClr val="1E531F"/>
                </a:solidFill>
                <a:latin typeface="Calibri" panose="020F0502020204030204" pitchFamily="34" charset="0"/>
                <a:cs typeface="Calibri" panose="020F0502020204030204" pitchFamily="34" charset="0"/>
              </a:rPr>
              <a:t>:</a:t>
            </a:r>
          </a:p>
          <a:p>
            <a:pPr algn="just"/>
            <a:r>
              <a:rPr lang="it-IT" dirty="0" err="1">
                <a:latin typeface="Calibri" panose="020F0502020204030204" pitchFamily="34" charset="0"/>
                <a:cs typeface="Calibri" panose="020F0502020204030204" pitchFamily="34" charset="0"/>
              </a:rPr>
              <a:t>Digoxigenin</a:t>
            </a:r>
            <a:r>
              <a:rPr lang="it-IT" dirty="0">
                <a:latin typeface="Calibri" panose="020F0502020204030204" pitchFamily="34" charset="0"/>
                <a:cs typeface="Calibri" panose="020F0502020204030204" pitchFamily="34" charset="0"/>
              </a:rPr>
              <a:t> </a:t>
            </a:r>
            <a:r>
              <a:rPr lang="it-IT" dirty="0" err="1">
                <a:latin typeface="Calibri" panose="020F0502020204030204" pitchFamily="34" charset="0"/>
                <a:cs typeface="Calibri" panose="020F0502020204030204" pitchFamily="34" charset="0"/>
              </a:rPr>
              <a:t>is</a:t>
            </a:r>
            <a:r>
              <a:rPr lang="it-IT" dirty="0">
                <a:latin typeface="Calibri" panose="020F0502020204030204" pitchFamily="34" charset="0"/>
                <a:cs typeface="Calibri" panose="020F0502020204030204" pitchFamily="34" charset="0"/>
              </a:rPr>
              <a:t> a </a:t>
            </a:r>
            <a:r>
              <a:rPr lang="it-IT" dirty="0" err="1">
                <a:latin typeface="Calibri" panose="020F0502020204030204" pitchFamily="34" charset="0"/>
                <a:cs typeface="Calibri" panose="020F0502020204030204" pitchFamily="34" charset="0"/>
              </a:rPr>
              <a:t>cardiotonic</a:t>
            </a:r>
            <a:r>
              <a:rPr lang="it-IT" dirty="0">
                <a:latin typeface="Calibri" panose="020F0502020204030204" pitchFamily="34" charset="0"/>
                <a:cs typeface="Calibri" panose="020F0502020204030204" pitchFamily="34" charset="0"/>
              </a:rPr>
              <a:t> </a:t>
            </a:r>
            <a:r>
              <a:rPr lang="it-IT" dirty="0" err="1">
                <a:latin typeface="Calibri" panose="020F0502020204030204" pitchFamily="34" charset="0"/>
                <a:cs typeface="Calibri" panose="020F0502020204030204" pitchFamily="34" charset="0"/>
              </a:rPr>
              <a:t>steroid</a:t>
            </a:r>
            <a:r>
              <a:rPr lang="it-IT" dirty="0">
                <a:latin typeface="Calibri" panose="020F0502020204030204" pitchFamily="34" charset="0"/>
                <a:cs typeface="Calibri" panose="020F0502020204030204" pitchFamily="34" charset="0"/>
              </a:rPr>
              <a:t> </a:t>
            </a:r>
            <a:r>
              <a:rPr lang="it-IT" dirty="0" err="1">
                <a:latin typeface="Calibri" panose="020F0502020204030204" pitchFamily="34" charset="0"/>
                <a:cs typeface="Calibri" panose="020F0502020204030204" pitchFamily="34" charset="0"/>
              </a:rPr>
              <a:t>isolated</a:t>
            </a:r>
            <a:r>
              <a:rPr lang="it-IT" dirty="0">
                <a:latin typeface="Calibri" panose="020F0502020204030204" pitchFamily="34" charset="0"/>
                <a:cs typeface="Calibri" panose="020F0502020204030204" pitchFamily="34" charset="0"/>
              </a:rPr>
              <a:t> from the </a:t>
            </a:r>
            <a:r>
              <a:rPr lang="it-IT" dirty="0" err="1">
                <a:latin typeface="Calibri" panose="020F0502020204030204" pitchFamily="34" charset="0"/>
                <a:cs typeface="Calibri" panose="020F0502020204030204" pitchFamily="34" charset="0"/>
              </a:rPr>
              <a:t>Digitalis</a:t>
            </a:r>
            <a:r>
              <a:rPr lang="it-IT" dirty="0">
                <a:latin typeface="Calibri" panose="020F0502020204030204" pitchFamily="34" charset="0"/>
                <a:cs typeface="Calibri" panose="020F0502020204030204" pitchFamily="34" charset="0"/>
              </a:rPr>
              <a:t> purpurea.</a:t>
            </a:r>
          </a:p>
          <a:p>
            <a:pPr algn="just"/>
            <a:endParaRPr lang="it-IT" dirty="0">
              <a:latin typeface="Calibri" panose="020F0502020204030204" pitchFamily="34" charset="0"/>
              <a:cs typeface="Calibri" panose="020F0502020204030204" pitchFamily="34" charset="0"/>
            </a:endParaRPr>
          </a:p>
          <a:p>
            <a:pPr algn="just"/>
            <a:r>
              <a:rPr lang="it-IT" dirty="0">
                <a:latin typeface="Calibri" panose="020F0502020204030204" pitchFamily="34" charset="0"/>
                <a:cs typeface="Calibri" panose="020F0502020204030204" pitchFamily="34" charset="0"/>
              </a:rPr>
              <a:t>The probe </a:t>
            </a:r>
            <a:r>
              <a:rPr lang="it-IT" dirty="0" err="1">
                <a:latin typeface="Calibri" panose="020F0502020204030204" pitchFamily="34" charset="0"/>
                <a:cs typeface="Calibri" panose="020F0502020204030204" pitchFamily="34" charset="0"/>
              </a:rPr>
              <a:t>is</a:t>
            </a:r>
            <a:r>
              <a:rPr lang="it-IT" dirty="0">
                <a:latin typeface="Calibri" panose="020F0502020204030204" pitchFamily="34" charset="0"/>
                <a:cs typeface="Calibri" panose="020F0502020204030204" pitchFamily="34" charset="0"/>
              </a:rPr>
              <a:t> </a:t>
            </a:r>
            <a:r>
              <a:rPr lang="it-IT" dirty="0" err="1">
                <a:latin typeface="Calibri" panose="020F0502020204030204" pitchFamily="34" charset="0"/>
                <a:cs typeface="Calibri" panose="020F0502020204030204" pitchFamily="34" charset="0"/>
              </a:rPr>
              <a:t>bound</a:t>
            </a:r>
            <a:r>
              <a:rPr lang="it-IT" dirty="0">
                <a:latin typeface="Calibri" panose="020F0502020204030204" pitchFamily="34" charset="0"/>
                <a:cs typeface="Calibri" panose="020F0502020204030204" pitchFamily="34" charset="0"/>
              </a:rPr>
              <a:t> and </a:t>
            </a:r>
            <a:r>
              <a:rPr lang="it-IT" dirty="0" err="1">
                <a:latin typeface="Calibri" panose="020F0502020204030204" pitchFamily="34" charset="0"/>
                <a:cs typeface="Calibri" panose="020F0502020204030204" pitchFamily="34" charset="0"/>
              </a:rPr>
              <a:t>recognized</a:t>
            </a:r>
            <a:r>
              <a:rPr lang="it-IT" dirty="0">
                <a:latin typeface="Calibri" panose="020F0502020204030204" pitchFamily="34" charset="0"/>
                <a:cs typeface="Calibri" panose="020F0502020204030204" pitchFamily="34" charset="0"/>
              </a:rPr>
              <a:t> by an </a:t>
            </a:r>
            <a:r>
              <a:rPr lang="it-IT" dirty="0" err="1">
                <a:latin typeface="Calibri" panose="020F0502020204030204" pitchFamily="34" charset="0"/>
                <a:cs typeface="Calibri" panose="020F0502020204030204" pitchFamily="34" charset="0"/>
              </a:rPr>
              <a:t>immuno-enzimatic</a:t>
            </a:r>
            <a:r>
              <a:rPr lang="it-IT" dirty="0">
                <a:latin typeface="Calibri" panose="020F0502020204030204" pitchFamily="34" charset="0"/>
                <a:cs typeface="Calibri" panose="020F0502020204030204" pitchFamily="34" charset="0"/>
              </a:rPr>
              <a:t> </a:t>
            </a:r>
            <a:r>
              <a:rPr lang="it-IT" dirty="0" err="1">
                <a:latin typeface="Calibri" panose="020F0502020204030204" pitchFamily="34" charset="0"/>
                <a:cs typeface="Calibri" panose="020F0502020204030204" pitchFamily="34" charset="0"/>
              </a:rPr>
              <a:t>system</a:t>
            </a:r>
            <a:r>
              <a:rPr lang="it-IT" dirty="0">
                <a:latin typeface="Calibri" panose="020F0502020204030204" pitchFamily="34" charset="0"/>
                <a:cs typeface="Calibri" panose="020F0502020204030204" pitchFamily="34" charset="0"/>
              </a:rPr>
              <a:t> </a:t>
            </a:r>
            <a:r>
              <a:rPr lang="it-IT" dirty="0" err="1">
                <a:latin typeface="Calibri" panose="020F0502020204030204" pitchFamily="34" charset="0"/>
                <a:cs typeface="Calibri" panose="020F0502020204030204" pitchFamily="34" charset="0"/>
              </a:rPr>
              <a:t>that</a:t>
            </a:r>
            <a:r>
              <a:rPr lang="it-IT" dirty="0">
                <a:latin typeface="Calibri" panose="020F0502020204030204" pitchFamily="34" charset="0"/>
                <a:cs typeface="Calibri" panose="020F0502020204030204" pitchFamily="34" charset="0"/>
              </a:rPr>
              <a:t> </a:t>
            </a:r>
            <a:r>
              <a:rPr lang="it-IT" dirty="0" err="1">
                <a:latin typeface="Calibri" panose="020F0502020204030204" pitchFamily="34" charset="0"/>
                <a:cs typeface="Calibri" panose="020F0502020204030204" pitchFamily="34" charset="0"/>
              </a:rPr>
              <a:t>uses</a:t>
            </a:r>
            <a:r>
              <a:rPr lang="it-IT" dirty="0">
                <a:latin typeface="Calibri" panose="020F0502020204030204" pitchFamily="34" charset="0"/>
                <a:cs typeface="Calibri" panose="020F0502020204030204" pitchFamily="34" charset="0"/>
              </a:rPr>
              <a:t> an </a:t>
            </a:r>
            <a:r>
              <a:rPr lang="it-IT" dirty="0" err="1">
                <a:latin typeface="Calibri" panose="020F0502020204030204" pitchFamily="34" charset="0"/>
                <a:cs typeface="Calibri" panose="020F0502020204030204" pitchFamily="34" charset="0"/>
              </a:rPr>
              <a:t>antibody</a:t>
            </a:r>
            <a:r>
              <a:rPr lang="it-IT" dirty="0">
                <a:latin typeface="Calibri" panose="020F0502020204030204" pitchFamily="34" charset="0"/>
                <a:cs typeface="Calibri" panose="020F0502020204030204" pitchFamily="34" charset="0"/>
              </a:rPr>
              <a:t> </a:t>
            </a:r>
            <a:r>
              <a:rPr lang="it-IT" dirty="0" err="1">
                <a:latin typeface="Calibri" panose="020F0502020204030204" pitchFamily="34" charset="0"/>
                <a:cs typeface="Calibri" panose="020F0502020204030204" pitchFamily="34" charset="0"/>
              </a:rPr>
              <a:t>against</a:t>
            </a:r>
            <a:r>
              <a:rPr lang="it-IT" dirty="0">
                <a:latin typeface="Calibri" panose="020F0502020204030204" pitchFamily="34" charset="0"/>
                <a:cs typeface="Calibri" panose="020F0502020204030204" pitchFamily="34" charset="0"/>
              </a:rPr>
              <a:t> the </a:t>
            </a:r>
            <a:r>
              <a:rPr lang="it-IT" dirty="0" err="1">
                <a:latin typeface="Calibri" panose="020F0502020204030204" pitchFamily="34" charset="0"/>
                <a:cs typeface="Calibri" panose="020F0502020204030204" pitchFamily="34" charset="0"/>
              </a:rPr>
              <a:t>digoxigenin</a:t>
            </a:r>
            <a:r>
              <a:rPr lang="it-IT" dirty="0">
                <a:latin typeface="Calibri" panose="020F0502020204030204" pitchFamily="34" charset="0"/>
                <a:cs typeface="Calibri" panose="020F0502020204030204" pitchFamily="34" charset="0"/>
              </a:rPr>
              <a:t> (anti-DIG). The </a:t>
            </a:r>
            <a:r>
              <a:rPr lang="it-IT" dirty="0" err="1">
                <a:latin typeface="Calibri" panose="020F0502020204030204" pitchFamily="34" charset="0"/>
                <a:cs typeface="Calibri" panose="020F0502020204030204" pitchFamily="34" charset="0"/>
              </a:rPr>
              <a:t>antibody</a:t>
            </a:r>
            <a:r>
              <a:rPr lang="it-IT" dirty="0">
                <a:latin typeface="Calibri" panose="020F0502020204030204" pitchFamily="34" charset="0"/>
                <a:cs typeface="Calibri" panose="020F0502020204030204" pitchFamily="34" charset="0"/>
              </a:rPr>
              <a:t> </a:t>
            </a:r>
            <a:r>
              <a:rPr lang="it-IT" dirty="0" err="1">
                <a:latin typeface="Calibri" panose="020F0502020204030204" pitchFamily="34" charset="0"/>
                <a:cs typeface="Calibri" panose="020F0502020204030204" pitchFamily="34" charset="0"/>
              </a:rPr>
              <a:t>is</a:t>
            </a:r>
            <a:r>
              <a:rPr lang="it-IT" dirty="0">
                <a:latin typeface="Calibri" panose="020F0502020204030204" pitchFamily="34" charset="0"/>
                <a:cs typeface="Calibri" panose="020F0502020204030204" pitchFamily="34" charset="0"/>
              </a:rPr>
              <a:t> </a:t>
            </a:r>
            <a:r>
              <a:rPr lang="it-IT" dirty="0" err="1">
                <a:latin typeface="Calibri" panose="020F0502020204030204" pitchFamily="34" charset="0"/>
                <a:cs typeface="Calibri" panose="020F0502020204030204" pitchFamily="34" charset="0"/>
              </a:rPr>
              <a:t>ligated</a:t>
            </a:r>
            <a:r>
              <a:rPr lang="it-IT" dirty="0">
                <a:latin typeface="Calibri" panose="020F0502020204030204" pitchFamily="34" charset="0"/>
                <a:cs typeface="Calibri" panose="020F0502020204030204" pitchFamily="34" charset="0"/>
              </a:rPr>
              <a:t> to an </a:t>
            </a:r>
            <a:r>
              <a:rPr lang="it-IT" dirty="0" err="1">
                <a:latin typeface="Calibri" panose="020F0502020204030204" pitchFamily="34" charset="0"/>
                <a:cs typeface="Calibri" panose="020F0502020204030204" pitchFamily="34" charset="0"/>
              </a:rPr>
              <a:t>alkaline</a:t>
            </a:r>
            <a:r>
              <a:rPr lang="it-IT" dirty="0">
                <a:latin typeface="Calibri" panose="020F0502020204030204" pitchFamily="34" charset="0"/>
                <a:cs typeface="Calibri" panose="020F0502020204030204" pitchFamily="34" charset="0"/>
              </a:rPr>
              <a:t> </a:t>
            </a:r>
            <a:r>
              <a:rPr lang="it-IT" dirty="0" err="1">
                <a:latin typeface="Calibri" panose="020F0502020204030204" pitchFamily="34" charset="0"/>
                <a:cs typeface="Calibri" panose="020F0502020204030204" pitchFamily="34" charset="0"/>
              </a:rPr>
              <a:t>phosphatase</a:t>
            </a:r>
            <a:r>
              <a:rPr lang="it-IT" dirty="0">
                <a:latin typeface="Calibri" panose="020F0502020204030204" pitchFamily="34" charset="0"/>
                <a:cs typeface="Calibri" panose="020F0502020204030204" pitchFamily="34" charset="0"/>
              </a:rPr>
              <a:t>. The </a:t>
            </a:r>
            <a:r>
              <a:rPr lang="it-IT" dirty="0" err="1">
                <a:latin typeface="Calibri" panose="020F0502020204030204" pitchFamily="34" charset="0"/>
                <a:cs typeface="Calibri" panose="020F0502020204030204" pitchFamily="34" charset="0"/>
              </a:rPr>
              <a:t>presence</a:t>
            </a:r>
            <a:r>
              <a:rPr lang="it-IT" dirty="0">
                <a:latin typeface="Calibri" panose="020F0502020204030204" pitchFamily="34" charset="0"/>
                <a:cs typeface="Calibri" panose="020F0502020204030204" pitchFamily="34" charset="0"/>
              </a:rPr>
              <a:t> of </a:t>
            </a:r>
            <a:r>
              <a:rPr lang="it-IT" dirty="0" err="1">
                <a:latin typeface="Calibri" panose="020F0502020204030204" pitchFamily="34" charset="0"/>
                <a:cs typeface="Calibri" panose="020F0502020204030204" pitchFamily="34" charset="0"/>
              </a:rPr>
              <a:t>such</a:t>
            </a:r>
            <a:r>
              <a:rPr lang="it-IT" dirty="0">
                <a:latin typeface="Calibri" panose="020F0502020204030204" pitchFamily="34" charset="0"/>
                <a:cs typeface="Calibri" panose="020F0502020204030204" pitchFamily="34" charset="0"/>
              </a:rPr>
              <a:t> a </a:t>
            </a:r>
            <a:r>
              <a:rPr lang="it-IT" dirty="0" err="1">
                <a:latin typeface="Calibri" panose="020F0502020204030204" pitchFamily="34" charset="0"/>
                <a:cs typeface="Calibri" panose="020F0502020204030204" pitchFamily="34" charset="0"/>
              </a:rPr>
              <a:t>complex</a:t>
            </a:r>
            <a:r>
              <a:rPr lang="it-IT" dirty="0">
                <a:latin typeface="Calibri" panose="020F0502020204030204" pitchFamily="34" charset="0"/>
                <a:cs typeface="Calibri" panose="020F0502020204030204" pitchFamily="34" charset="0"/>
              </a:rPr>
              <a:t> </a:t>
            </a:r>
            <a:r>
              <a:rPr lang="it-IT" dirty="0" err="1">
                <a:latin typeface="Calibri" panose="020F0502020204030204" pitchFamily="34" charset="0"/>
                <a:cs typeface="Calibri" panose="020F0502020204030204" pitchFamily="34" charset="0"/>
              </a:rPr>
              <a:t>is</a:t>
            </a:r>
            <a:r>
              <a:rPr lang="it-IT" dirty="0">
                <a:latin typeface="Calibri" panose="020F0502020204030204" pitchFamily="34" charset="0"/>
                <a:cs typeface="Calibri" panose="020F0502020204030204" pitchFamily="34" charset="0"/>
              </a:rPr>
              <a:t> </a:t>
            </a:r>
            <a:r>
              <a:rPr lang="it-IT" dirty="0" err="1">
                <a:latin typeface="Calibri" panose="020F0502020204030204" pitchFamily="34" charset="0"/>
                <a:cs typeface="Calibri" panose="020F0502020204030204" pitchFamily="34" charset="0"/>
              </a:rPr>
              <a:t>reveiled</a:t>
            </a:r>
            <a:r>
              <a:rPr lang="it-IT" dirty="0">
                <a:latin typeface="Calibri" panose="020F0502020204030204" pitchFamily="34" charset="0"/>
                <a:cs typeface="Calibri" panose="020F0502020204030204" pitchFamily="34" charset="0"/>
              </a:rPr>
              <a:t> by </a:t>
            </a:r>
            <a:r>
              <a:rPr lang="it-IT" dirty="0" err="1">
                <a:latin typeface="Calibri" panose="020F0502020204030204" pitchFamily="34" charset="0"/>
                <a:cs typeface="Calibri" panose="020F0502020204030204" pitchFamily="34" charset="0"/>
              </a:rPr>
              <a:t>adding</a:t>
            </a:r>
            <a:r>
              <a:rPr lang="it-IT" dirty="0">
                <a:latin typeface="Calibri" panose="020F0502020204030204" pitchFamily="34" charset="0"/>
                <a:cs typeface="Calibri" panose="020F0502020204030204" pitchFamily="34" charset="0"/>
              </a:rPr>
              <a:t> a </a:t>
            </a:r>
            <a:r>
              <a:rPr lang="it-IT" dirty="0" err="1">
                <a:latin typeface="Calibri" panose="020F0502020204030204" pitchFamily="34" charset="0"/>
                <a:cs typeface="Calibri" panose="020F0502020204030204" pitchFamily="34" charset="0"/>
              </a:rPr>
              <a:t>chromogenic</a:t>
            </a:r>
            <a:r>
              <a:rPr lang="it-IT" dirty="0">
                <a:latin typeface="Calibri" panose="020F0502020204030204" pitchFamily="34" charset="0"/>
                <a:cs typeface="Calibri" panose="020F0502020204030204" pitchFamily="34" charset="0"/>
              </a:rPr>
              <a:t> or </a:t>
            </a:r>
            <a:r>
              <a:rPr lang="it-IT" dirty="0" err="1">
                <a:latin typeface="Calibri" panose="020F0502020204030204" pitchFamily="34" charset="0"/>
                <a:cs typeface="Calibri" panose="020F0502020204030204" pitchFamily="34" charset="0"/>
              </a:rPr>
              <a:t>luminogenic</a:t>
            </a:r>
            <a:r>
              <a:rPr lang="it-IT" dirty="0">
                <a:latin typeface="Calibri" panose="020F0502020204030204" pitchFamily="34" charset="0"/>
                <a:cs typeface="Calibri" panose="020F0502020204030204" pitchFamily="34" charset="0"/>
              </a:rPr>
              <a:t> </a:t>
            </a:r>
            <a:r>
              <a:rPr lang="it-IT" dirty="0" err="1">
                <a:latin typeface="Calibri" panose="020F0502020204030204" pitchFamily="34" charset="0"/>
                <a:cs typeface="Calibri" panose="020F0502020204030204" pitchFamily="34" charset="0"/>
              </a:rPr>
              <a:t>substrate</a:t>
            </a:r>
            <a:r>
              <a:rPr lang="it-IT" dirty="0">
                <a:latin typeface="Calibri" panose="020F0502020204030204" pitchFamily="34" charset="0"/>
                <a:cs typeface="Calibri" panose="020F0502020204030204" pitchFamily="34" charset="0"/>
              </a:rPr>
              <a:t> </a:t>
            </a:r>
            <a:r>
              <a:rPr lang="it-IT" dirty="0" err="1">
                <a:latin typeface="Calibri" panose="020F0502020204030204" pitchFamily="34" charset="0"/>
                <a:cs typeface="Calibri" panose="020F0502020204030204" pitchFamily="34" charset="0"/>
              </a:rPr>
              <a:t>that</a:t>
            </a:r>
            <a:r>
              <a:rPr lang="it-IT" dirty="0">
                <a:latin typeface="Calibri" panose="020F0502020204030204" pitchFamily="34" charset="0"/>
                <a:cs typeface="Calibri" panose="020F0502020204030204" pitchFamily="34" charset="0"/>
              </a:rPr>
              <a:t> </a:t>
            </a:r>
            <a:r>
              <a:rPr lang="it-IT" dirty="0" err="1">
                <a:latin typeface="Calibri" panose="020F0502020204030204" pitchFamily="34" charset="0"/>
                <a:cs typeface="Calibri" panose="020F0502020204030204" pitchFamily="34" charset="0"/>
              </a:rPr>
              <a:t>only</a:t>
            </a:r>
            <a:r>
              <a:rPr lang="it-IT" dirty="0">
                <a:latin typeface="Calibri" panose="020F0502020204030204" pitchFamily="34" charset="0"/>
                <a:cs typeface="Calibri" panose="020F0502020204030204" pitchFamily="34" charset="0"/>
              </a:rPr>
              <a:t> “</a:t>
            </a:r>
            <a:r>
              <a:rPr lang="it-IT" dirty="0" err="1">
                <a:latin typeface="Calibri" panose="020F0502020204030204" pitchFamily="34" charset="0"/>
                <a:cs typeface="Calibri" panose="020F0502020204030204" pitchFamily="34" charset="0"/>
              </a:rPr>
              <a:t>emits</a:t>
            </a:r>
            <a:r>
              <a:rPr lang="it-IT" dirty="0">
                <a:latin typeface="Calibri" panose="020F0502020204030204" pitchFamily="34" charset="0"/>
                <a:cs typeface="Calibri" panose="020F0502020204030204" pitchFamily="34" charset="0"/>
              </a:rPr>
              <a:t>” </a:t>
            </a:r>
            <a:r>
              <a:rPr lang="it-IT" dirty="0" err="1">
                <a:latin typeface="Calibri" panose="020F0502020204030204" pitchFamily="34" charset="0"/>
                <a:cs typeface="Calibri" panose="020F0502020204030204" pitchFamily="34" charset="0"/>
              </a:rPr>
              <a:t>when</a:t>
            </a:r>
            <a:r>
              <a:rPr lang="it-IT" dirty="0">
                <a:latin typeface="Calibri" panose="020F0502020204030204" pitchFamily="34" charset="0"/>
                <a:cs typeface="Calibri" panose="020F0502020204030204" pitchFamily="34" charset="0"/>
              </a:rPr>
              <a:t> </a:t>
            </a:r>
            <a:r>
              <a:rPr lang="it-IT" dirty="0" err="1">
                <a:latin typeface="Calibri" panose="020F0502020204030204" pitchFamily="34" charset="0"/>
                <a:cs typeface="Calibri" panose="020F0502020204030204" pitchFamily="34" charset="0"/>
              </a:rPr>
              <a:t>is</a:t>
            </a:r>
            <a:r>
              <a:rPr lang="it-IT" dirty="0">
                <a:latin typeface="Calibri" panose="020F0502020204030204" pitchFamily="34" charset="0"/>
                <a:cs typeface="Calibri" panose="020F0502020204030204" pitchFamily="34" charset="0"/>
              </a:rPr>
              <a:t> </a:t>
            </a:r>
            <a:r>
              <a:rPr lang="it-IT" dirty="0" err="1">
                <a:latin typeface="Calibri" panose="020F0502020204030204" pitchFamily="34" charset="0"/>
                <a:cs typeface="Calibri" panose="020F0502020204030204" pitchFamily="34" charset="0"/>
              </a:rPr>
              <a:t>processed</a:t>
            </a:r>
            <a:r>
              <a:rPr lang="it-IT" dirty="0">
                <a:latin typeface="Calibri" panose="020F0502020204030204" pitchFamily="34" charset="0"/>
                <a:cs typeface="Calibri" panose="020F0502020204030204" pitchFamily="34" charset="0"/>
              </a:rPr>
              <a:t> by the </a:t>
            </a:r>
            <a:r>
              <a:rPr lang="it-IT" dirty="0" err="1">
                <a:latin typeface="Calibri" panose="020F0502020204030204" pitchFamily="34" charset="0"/>
                <a:cs typeface="Calibri" panose="020F0502020204030204" pitchFamily="34" charset="0"/>
              </a:rPr>
              <a:t>alkaline</a:t>
            </a:r>
            <a:r>
              <a:rPr lang="it-IT" dirty="0">
                <a:latin typeface="Calibri" panose="020F0502020204030204" pitchFamily="34" charset="0"/>
                <a:cs typeface="Calibri" panose="020F0502020204030204" pitchFamily="34" charset="0"/>
              </a:rPr>
              <a:t> </a:t>
            </a:r>
            <a:r>
              <a:rPr lang="it-IT" dirty="0" err="1">
                <a:latin typeface="Calibri" panose="020F0502020204030204" pitchFamily="34" charset="0"/>
                <a:cs typeface="Calibri" panose="020F0502020204030204" pitchFamily="34" charset="0"/>
              </a:rPr>
              <a:t>phosphatase</a:t>
            </a:r>
            <a:r>
              <a:rPr lang="it-IT" dirty="0">
                <a:latin typeface="Calibri" panose="020F0502020204030204" pitchFamily="34" charset="0"/>
                <a:cs typeface="Calibri" panose="020F0502020204030204" pitchFamily="34" charset="0"/>
              </a:rPr>
              <a:t>. </a:t>
            </a:r>
          </a:p>
          <a:p>
            <a:pPr algn="just"/>
            <a:endParaRPr lang="it-IT" dirty="0">
              <a:latin typeface="Calibri" panose="020F0502020204030204" pitchFamily="34" charset="0"/>
              <a:cs typeface="Calibri" panose="020F0502020204030204" pitchFamily="34" charset="0"/>
            </a:endParaRPr>
          </a:p>
          <a:p>
            <a:pPr algn="just"/>
            <a:r>
              <a:rPr lang="it-IT" dirty="0">
                <a:latin typeface="Calibri" panose="020F0502020204030204" pitchFamily="34" charset="0"/>
                <a:cs typeface="Calibri" panose="020F0502020204030204" pitchFamily="34" charset="0"/>
              </a:rPr>
              <a:t>The high </a:t>
            </a:r>
            <a:r>
              <a:rPr lang="it-IT" dirty="0" err="1">
                <a:latin typeface="Calibri" panose="020F0502020204030204" pitchFamily="34" charset="0"/>
                <a:cs typeface="Calibri" panose="020F0502020204030204" pitchFamily="34" charset="0"/>
              </a:rPr>
              <a:t>specificity</a:t>
            </a:r>
            <a:r>
              <a:rPr lang="it-IT" dirty="0">
                <a:latin typeface="Calibri" panose="020F0502020204030204" pitchFamily="34" charset="0"/>
                <a:cs typeface="Calibri" panose="020F0502020204030204" pitchFamily="34" charset="0"/>
              </a:rPr>
              <a:t> of the </a:t>
            </a:r>
            <a:r>
              <a:rPr lang="it-IT" dirty="0" err="1">
                <a:latin typeface="Calibri" panose="020F0502020204030204" pitchFamily="34" charset="0"/>
                <a:cs typeface="Calibri" panose="020F0502020204030204" pitchFamily="34" charset="0"/>
              </a:rPr>
              <a:t>antibody</a:t>
            </a:r>
            <a:r>
              <a:rPr lang="it-IT" dirty="0">
                <a:latin typeface="Calibri" panose="020F0502020204030204" pitchFamily="34" charset="0"/>
                <a:cs typeface="Calibri" panose="020F0502020204030204" pitchFamily="34" charset="0"/>
              </a:rPr>
              <a:t> </a:t>
            </a:r>
            <a:r>
              <a:rPr lang="it-IT" dirty="0" err="1">
                <a:latin typeface="Calibri" panose="020F0502020204030204" pitchFamily="34" charset="0"/>
                <a:cs typeface="Calibri" panose="020F0502020204030204" pitchFamily="34" charset="0"/>
              </a:rPr>
              <a:t>ensures</a:t>
            </a:r>
            <a:r>
              <a:rPr lang="it-IT" dirty="0">
                <a:latin typeface="Calibri" panose="020F0502020204030204" pitchFamily="34" charset="0"/>
                <a:cs typeface="Calibri" panose="020F0502020204030204" pitchFamily="34" charset="0"/>
              </a:rPr>
              <a:t> the high </a:t>
            </a:r>
            <a:r>
              <a:rPr lang="it-IT" dirty="0" err="1">
                <a:latin typeface="Calibri" panose="020F0502020204030204" pitchFamily="34" charset="0"/>
                <a:cs typeface="Calibri" panose="020F0502020204030204" pitchFamily="34" charset="0"/>
              </a:rPr>
              <a:t>specificity</a:t>
            </a:r>
            <a:r>
              <a:rPr lang="it-IT" dirty="0">
                <a:latin typeface="Calibri" panose="020F0502020204030204" pitchFamily="34" charset="0"/>
                <a:cs typeface="Calibri" panose="020F0502020204030204" pitchFamily="34" charset="0"/>
              </a:rPr>
              <a:t> of the </a:t>
            </a:r>
            <a:r>
              <a:rPr lang="it-IT" dirty="0" err="1">
                <a:latin typeface="Calibri" panose="020F0502020204030204" pitchFamily="34" charset="0"/>
                <a:cs typeface="Calibri" panose="020F0502020204030204" pitchFamily="34" charset="0"/>
              </a:rPr>
              <a:t>detection</a:t>
            </a:r>
            <a:r>
              <a:rPr lang="it-IT" dirty="0">
                <a:latin typeface="Calibri" panose="020F0502020204030204" pitchFamily="34" charset="0"/>
                <a:cs typeface="Calibri" panose="020F0502020204030204" pitchFamily="34" charset="0"/>
              </a:rPr>
              <a:t>. </a:t>
            </a:r>
            <a:endParaRPr lang="it-IT" b="1" dirty="0">
              <a:solidFill>
                <a:srgbClr val="1E531F"/>
              </a:solidFill>
              <a:latin typeface="Calibri" panose="020F0502020204030204" pitchFamily="34" charset="0"/>
              <a:cs typeface="Calibri" panose="020F0502020204030204" pitchFamily="34" charset="0"/>
            </a:endParaRPr>
          </a:p>
        </p:txBody>
      </p:sp>
      <p:sp>
        <p:nvSpPr>
          <p:cNvPr id="4" name="CasellaDiTesto 3"/>
          <p:cNvSpPr txBox="1"/>
          <p:nvPr/>
        </p:nvSpPr>
        <p:spPr>
          <a:xfrm>
            <a:off x="93605" y="906167"/>
            <a:ext cx="3260829" cy="523220"/>
          </a:xfrm>
          <a:prstGeom prst="rect">
            <a:avLst/>
          </a:prstGeom>
          <a:noFill/>
        </p:spPr>
        <p:txBody>
          <a:bodyPr wrap="none" rtlCol="0">
            <a:spAutoFit/>
          </a:bodyPr>
          <a:lstStyle/>
          <a:p>
            <a:r>
              <a:rPr lang="it-IT" sz="2800" b="1" dirty="0" err="1">
                <a:latin typeface="Calibri" panose="020F0502020204030204" pitchFamily="34" charset="0"/>
                <a:cs typeface="Calibri" panose="020F0502020204030204" pitchFamily="34" charset="0"/>
              </a:rPr>
              <a:t>Chemiluminescence</a:t>
            </a:r>
            <a:endParaRPr lang="it-IT" sz="2800" b="1" dirty="0">
              <a:latin typeface="Calibri" panose="020F0502020204030204" pitchFamily="34" charset="0"/>
              <a:cs typeface="Calibri" panose="020F0502020204030204" pitchFamily="34" charset="0"/>
            </a:endParaRPr>
          </a:p>
        </p:txBody>
      </p:sp>
      <p:pic>
        <p:nvPicPr>
          <p:cNvPr id="8" name="Immagine 7"/>
          <p:cNvPicPr>
            <a:picLocks noChangeAspect="1"/>
          </p:cNvPicPr>
          <p:nvPr/>
        </p:nvPicPr>
        <p:blipFill>
          <a:blip r:embed="rId2"/>
          <a:stretch>
            <a:fillRect/>
          </a:stretch>
        </p:blipFill>
        <p:spPr>
          <a:xfrm>
            <a:off x="301167" y="3949700"/>
            <a:ext cx="4897003" cy="2832100"/>
          </a:xfrm>
          <a:prstGeom prst="rect">
            <a:avLst/>
          </a:prstGeom>
        </p:spPr>
      </p:pic>
      <p:pic>
        <p:nvPicPr>
          <p:cNvPr id="9" name="Immagine 8" descr="Schermata 2014-10-01 a 14.43.41.png"/>
          <p:cNvPicPr>
            <a:picLocks noChangeAspect="1"/>
          </p:cNvPicPr>
          <p:nvPr/>
        </p:nvPicPr>
        <p:blipFill>
          <a:blip r:embed="rId3"/>
          <a:stretch>
            <a:fillRect/>
          </a:stretch>
        </p:blipFill>
        <p:spPr>
          <a:xfrm>
            <a:off x="5397500" y="4203700"/>
            <a:ext cx="3517900" cy="2426538"/>
          </a:xfrm>
          <a:prstGeom prst="rect">
            <a:avLst/>
          </a:prstGeom>
        </p:spPr>
      </p:pic>
      <p:sp>
        <p:nvSpPr>
          <p:cNvPr id="6" name="Rectangle 5">
            <a:extLst>
              <a:ext uri="{FF2B5EF4-FFF2-40B4-BE49-F238E27FC236}">
                <a16:creationId xmlns:a16="http://schemas.microsoft.com/office/drawing/2014/main" id="{457A9FB9-73D6-4149-AC56-8421BA368E59}"/>
              </a:ext>
            </a:extLst>
          </p:cNvPr>
          <p:cNvSpPr/>
          <p:nvPr/>
        </p:nvSpPr>
        <p:spPr>
          <a:xfrm>
            <a:off x="0" y="0"/>
            <a:ext cx="9144000" cy="875763"/>
          </a:xfrm>
          <a:prstGeom prst="rect">
            <a:avLst/>
          </a:prstGeom>
          <a:solidFill>
            <a:schemeClr val="accent5">
              <a:lumMod val="60000"/>
              <a:lumOff val="4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en-IT"/>
          </a:p>
        </p:txBody>
      </p:sp>
      <p:sp>
        <p:nvSpPr>
          <p:cNvPr id="7" name="TextBox 6">
            <a:extLst>
              <a:ext uri="{FF2B5EF4-FFF2-40B4-BE49-F238E27FC236}">
                <a16:creationId xmlns:a16="http://schemas.microsoft.com/office/drawing/2014/main" id="{08F47C88-7474-8C4C-8F76-9C829E530A80}"/>
              </a:ext>
            </a:extLst>
          </p:cNvPr>
          <p:cNvSpPr txBox="1"/>
          <p:nvPr/>
        </p:nvSpPr>
        <p:spPr>
          <a:xfrm>
            <a:off x="0" y="206062"/>
            <a:ext cx="9143999" cy="553998"/>
          </a:xfrm>
          <a:prstGeom prst="rect">
            <a:avLst/>
          </a:prstGeom>
          <a:noFill/>
        </p:spPr>
        <p:txBody>
          <a:bodyPr wrap="square" rtlCol="0">
            <a:spAutoFit/>
          </a:bodyPr>
          <a:lstStyle/>
          <a:p>
            <a:pPr algn="ctr"/>
            <a:r>
              <a:rPr lang="en-US" sz="3000" b="1" dirty="0">
                <a:solidFill>
                  <a:schemeClr val="bg1"/>
                </a:solidFill>
              </a:rPr>
              <a:t>Non radioactive tracers</a:t>
            </a:r>
          </a:p>
        </p:txBody>
      </p:sp>
    </p:spTree>
    <p:extLst>
      <p:ext uri="{BB962C8B-B14F-4D97-AF65-F5344CB8AC3E}">
        <p14:creationId xmlns:p14="http://schemas.microsoft.com/office/powerpoint/2010/main" val="16167786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31874" y="1133447"/>
            <a:ext cx="8601804" cy="2492990"/>
          </a:xfrm>
          <a:prstGeom prst="rect">
            <a:avLst/>
          </a:prstGeom>
          <a:noFill/>
        </p:spPr>
        <p:txBody>
          <a:bodyPr wrap="square" rtlCol="0">
            <a:spAutoFit/>
          </a:bodyPr>
          <a:lstStyle/>
          <a:p>
            <a:r>
              <a:rPr lang="it-IT" sz="2800" b="1" dirty="0" err="1">
                <a:latin typeface="Calibri" panose="020F0502020204030204" pitchFamily="34" charset="0"/>
                <a:cs typeface="Calibri" panose="020F0502020204030204" pitchFamily="34" charset="0"/>
              </a:rPr>
              <a:t>Biotinilated</a:t>
            </a:r>
            <a:r>
              <a:rPr lang="it-IT" sz="2800" b="1" dirty="0">
                <a:latin typeface="Calibri" panose="020F0502020204030204" pitchFamily="34" charset="0"/>
                <a:cs typeface="Calibri" panose="020F0502020204030204" pitchFamily="34" charset="0"/>
              </a:rPr>
              <a:t> </a:t>
            </a:r>
            <a:r>
              <a:rPr lang="it-IT" sz="2800" b="1" dirty="0" err="1">
                <a:latin typeface="Calibri" panose="020F0502020204030204" pitchFamily="34" charset="0"/>
                <a:cs typeface="Calibri" panose="020F0502020204030204" pitchFamily="34" charset="0"/>
              </a:rPr>
              <a:t>nucleotides</a:t>
            </a:r>
            <a:endParaRPr lang="it-IT" sz="2800" b="1" dirty="0">
              <a:latin typeface="Calibri" panose="020F0502020204030204" pitchFamily="34" charset="0"/>
              <a:cs typeface="Calibri" panose="020F0502020204030204" pitchFamily="34" charset="0"/>
            </a:endParaRPr>
          </a:p>
          <a:p>
            <a:endParaRPr lang="it-IT" sz="2000" b="1" dirty="0">
              <a:solidFill>
                <a:srgbClr val="1E531F"/>
              </a:solidFill>
              <a:latin typeface="Calibri" panose="020F0502020204030204" pitchFamily="34" charset="0"/>
              <a:cs typeface="Calibri" panose="020F0502020204030204" pitchFamily="34" charset="0"/>
            </a:endParaRPr>
          </a:p>
          <a:p>
            <a:pPr algn="just"/>
            <a:r>
              <a:rPr lang="it-IT" dirty="0" err="1">
                <a:latin typeface="Calibri" panose="020F0502020204030204" pitchFamily="34" charset="0"/>
                <a:cs typeface="Calibri" panose="020F0502020204030204" pitchFamily="34" charset="0"/>
              </a:rPr>
              <a:t>Biotinilated</a:t>
            </a:r>
            <a:r>
              <a:rPr lang="it-IT" dirty="0">
                <a:latin typeface="Calibri" panose="020F0502020204030204" pitchFamily="34" charset="0"/>
                <a:cs typeface="Calibri" panose="020F0502020204030204" pitchFamily="34" charset="0"/>
              </a:rPr>
              <a:t> </a:t>
            </a:r>
            <a:r>
              <a:rPr lang="it-IT" dirty="0" err="1">
                <a:latin typeface="Calibri" panose="020F0502020204030204" pitchFamily="34" charset="0"/>
                <a:cs typeface="Calibri" panose="020F0502020204030204" pitchFamily="34" charset="0"/>
              </a:rPr>
              <a:t>nucleitides</a:t>
            </a:r>
            <a:r>
              <a:rPr lang="it-IT" dirty="0">
                <a:latin typeface="Calibri" panose="020F0502020204030204" pitchFamily="34" charset="0"/>
                <a:cs typeface="Calibri" panose="020F0502020204030204" pitchFamily="34" charset="0"/>
              </a:rPr>
              <a:t> can be </a:t>
            </a:r>
            <a:r>
              <a:rPr lang="it-IT" dirty="0" err="1">
                <a:latin typeface="Calibri" panose="020F0502020204030204" pitchFamily="34" charset="0"/>
                <a:cs typeface="Calibri" panose="020F0502020204030204" pitchFamily="34" charset="0"/>
              </a:rPr>
              <a:t>incorporated</a:t>
            </a:r>
            <a:r>
              <a:rPr lang="it-IT" dirty="0">
                <a:latin typeface="Calibri" panose="020F0502020204030204" pitchFamily="34" charset="0"/>
                <a:cs typeface="Calibri" panose="020F0502020204030204" pitchFamily="34" charset="0"/>
              </a:rPr>
              <a:t> in the DNA </a:t>
            </a:r>
            <a:r>
              <a:rPr lang="it-IT" dirty="0" err="1">
                <a:latin typeface="Calibri" panose="020F0502020204030204" pitchFamily="34" charset="0"/>
                <a:cs typeface="Calibri" panose="020F0502020204030204" pitchFamily="34" charset="0"/>
              </a:rPr>
              <a:t>both</a:t>
            </a:r>
            <a:r>
              <a:rPr lang="it-IT" dirty="0">
                <a:latin typeface="Calibri" panose="020F0502020204030204" pitchFamily="34" charset="0"/>
                <a:cs typeface="Calibri" panose="020F0502020204030204" pitchFamily="34" charset="0"/>
              </a:rPr>
              <a:t> </a:t>
            </a:r>
            <a:r>
              <a:rPr lang="it-IT" dirty="0" err="1">
                <a:latin typeface="Calibri" panose="020F0502020204030204" pitchFamily="34" charset="0"/>
                <a:cs typeface="Calibri" panose="020F0502020204030204" pitchFamily="34" charset="0"/>
              </a:rPr>
              <a:t>terminally</a:t>
            </a:r>
            <a:r>
              <a:rPr lang="it-IT" dirty="0">
                <a:latin typeface="Calibri" panose="020F0502020204030204" pitchFamily="34" charset="0"/>
                <a:cs typeface="Calibri" panose="020F0502020204030204" pitchFamily="34" charset="0"/>
              </a:rPr>
              <a:t> and </a:t>
            </a:r>
            <a:r>
              <a:rPr lang="it-IT" dirty="0" err="1">
                <a:latin typeface="Calibri" panose="020F0502020204030204" pitchFamily="34" charset="0"/>
                <a:cs typeface="Calibri" panose="020F0502020204030204" pitchFamily="34" charset="0"/>
              </a:rPr>
              <a:t>internally</a:t>
            </a:r>
            <a:r>
              <a:rPr lang="it-IT" dirty="0">
                <a:latin typeface="Calibri" panose="020F0502020204030204" pitchFamily="34" charset="0"/>
                <a:cs typeface="Calibri" panose="020F0502020204030204" pitchFamily="34" charset="0"/>
              </a:rPr>
              <a:t>. </a:t>
            </a:r>
          </a:p>
          <a:p>
            <a:pPr algn="just"/>
            <a:endParaRPr lang="it-IT" dirty="0">
              <a:latin typeface="Calibri" panose="020F0502020204030204" pitchFamily="34" charset="0"/>
              <a:cs typeface="Calibri" panose="020F0502020204030204" pitchFamily="34" charset="0"/>
            </a:endParaRPr>
          </a:p>
          <a:p>
            <a:pPr algn="just"/>
            <a:r>
              <a:rPr lang="it-IT" dirty="0">
                <a:latin typeface="Calibri" panose="020F0502020204030204" pitchFamily="34" charset="0"/>
                <a:cs typeface="Calibri" panose="020F0502020204030204" pitchFamily="34" charset="0"/>
              </a:rPr>
              <a:t>The </a:t>
            </a:r>
            <a:r>
              <a:rPr lang="it-IT" dirty="0" err="1">
                <a:latin typeface="Calibri" panose="020F0502020204030204" pitchFamily="34" charset="0"/>
                <a:cs typeface="Calibri" panose="020F0502020204030204" pitchFamily="34" charset="0"/>
              </a:rPr>
              <a:t>Biotin</a:t>
            </a:r>
            <a:r>
              <a:rPr lang="it-IT" dirty="0">
                <a:latin typeface="Calibri" panose="020F0502020204030204" pitchFamily="34" charset="0"/>
                <a:cs typeface="Calibri" panose="020F0502020204030204" pitchFamily="34" charset="0"/>
              </a:rPr>
              <a:t> </a:t>
            </a:r>
            <a:r>
              <a:rPr lang="it-IT" dirty="0" err="1">
                <a:latin typeface="Calibri" panose="020F0502020204030204" pitchFamily="34" charset="0"/>
                <a:cs typeface="Calibri" panose="020F0502020204030204" pitchFamily="34" charset="0"/>
              </a:rPr>
              <a:t>is</a:t>
            </a:r>
            <a:r>
              <a:rPr lang="it-IT" dirty="0">
                <a:latin typeface="Calibri" panose="020F0502020204030204" pitchFamily="34" charset="0"/>
                <a:cs typeface="Calibri" panose="020F0502020204030204" pitchFamily="34" charset="0"/>
              </a:rPr>
              <a:t> </a:t>
            </a:r>
            <a:r>
              <a:rPr lang="it-IT" dirty="0" err="1">
                <a:latin typeface="Calibri" panose="020F0502020204030204" pitchFamily="34" charset="0"/>
                <a:cs typeface="Calibri" panose="020F0502020204030204" pitchFamily="34" charset="0"/>
              </a:rPr>
              <a:t>specifically</a:t>
            </a:r>
            <a:r>
              <a:rPr lang="it-IT" dirty="0">
                <a:latin typeface="Calibri" panose="020F0502020204030204" pitchFamily="34" charset="0"/>
                <a:cs typeface="Calibri" panose="020F0502020204030204" pitchFamily="34" charset="0"/>
              </a:rPr>
              <a:t> </a:t>
            </a:r>
            <a:r>
              <a:rPr lang="it-IT" dirty="0" err="1">
                <a:latin typeface="Calibri" panose="020F0502020204030204" pitchFamily="34" charset="0"/>
                <a:cs typeface="Calibri" panose="020F0502020204030204" pitchFamily="34" charset="0"/>
              </a:rPr>
              <a:t>bound</a:t>
            </a:r>
            <a:r>
              <a:rPr lang="it-IT" dirty="0">
                <a:latin typeface="Calibri" panose="020F0502020204030204" pitchFamily="34" charset="0"/>
                <a:cs typeface="Calibri" panose="020F0502020204030204" pitchFamily="34" charset="0"/>
              </a:rPr>
              <a:t> by </a:t>
            </a:r>
            <a:r>
              <a:rPr lang="it-IT" dirty="0" err="1">
                <a:latin typeface="Calibri" panose="020F0502020204030204" pitchFamily="34" charset="0"/>
                <a:cs typeface="Calibri" panose="020F0502020204030204" pitchFamily="34" charset="0"/>
              </a:rPr>
              <a:t>avidin</a:t>
            </a:r>
            <a:r>
              <a:rPr lang="it-IT" dirty="0">
                <a:latin typeface="Calibri" panose="020F0502020204030204" pitchFamily="34" charset="0"/>
                <a:cs typeface="Calibri" panose="020F0502020204030204" pitchFamily="34" charset="0"/>
              </a:rPr>
              <a:t> or </a:t>
            </a:r>
            <a:r>
              <a:rPr lang="it-IT" dirty="0" err="1">
                <a:latin typeface="Calibri" panose="020F0502020204030204" pitchFamily="34" charset="0"/>
                <a:cs typeface="Calibri" panose="020F0502020204030204" pitchFamily="34" charset="0"/>
              </a:rPr>
              <a:t>streptavidin</a:t>
            </a:r>
            <a:r>
              <a:rPr lang="it-IT" dirty="0">
                <a:latin typeface="Calibri" panose="020F0502020204030204" pitchFamily="34" charset="0"/>
                <a:cs typeface="Calibri" panose="020F0502020204030204" pitchFamily="34" charset="0"/>
              </a:rPr>
              <a:t>. </a:t>
            </a:r>
            <a:r>
              <a:rPr lang="it-IT" dirty="0" err="1">
                <a:latin typeface="Calibri" panose="020F0502020204030204" pitchFamily="34" charset="0"/>
                <a:cs typeface="Calibri" panose="020F0502020204030204" pitchFamily="34" charset="0"/>
              </a:rPr>
              <a:t>Therefore</a:t>
            </a:r>
            <a:r>
              <a:rPr lang="it-IT" dirty="0">
                <a:latin typeface="Calibri" panose="020F0502020204030204" pitchFamily="34" charset="0"/>
                <a:cs typeface="Calibri" panose="020F0502020204030204" pitchFamily="34" charset="0"/>
              </a:rPr>
              <a:t> </a:t>
            </a:r>
            <a:r>
              <a:rPr lang="it-IT" dirty="0" err="1">
                <a:latin typeface="Calibri" panose="020F0502020204030204" pitchFamily="34" charset="0"/>
                <a:cs typeface="Calibri" panose="020F0502020204030204" pitchFamily="34" charset="0"/>
              </a:rPr>
              <a:t>it</a:t>
            </a:r>
            <a:r>
              <a:rPr lang="it-IT" dirty="0">
                <a:latin typeface="Calibri" panose="020F0502020204030204" pitchFamily="34" charset="0"/>
                <a:cs typeface="Calibri" panose="020F0502020204030204" pitchFamily="34" charset="0"/>
              </a:rPr>
              <a:t> </a:t>
            </a:r>
            <a:r>
              <a:rPr lang="it-IT" dirty="0" err="1">
                <a:latin typeface="Calibri" panose="020F0502020204030204" pitchFamily="34" charset="0"/>
                <a:cs typeface="Calibri" panose="020F0502020204030204" pitchFamily="34" charset="0"/>
              </a:rPr>
              <a:t>is</a:t>
            </a:r>
            <a:r>
              <a:rPr lang="it-IT" dirty="0">
                <a:latin typeface="Calibri" panose="020F0502020204030204" pitchFamily="34" charset="0"/>
                <a:cs typeface="Calibri" panose="020F0502020204030204" pitchFamily="34" charset="0"/>
              </a:rPr>
              <a:t> </a:t>
            </a:r>
            <a:r>
              <a:rPr lang="it-IT" dirty="0" err="1">
                <a:latin typeface="Calibri" panose="020F0502020204030204" pitchFamily="34" charset="0"/>
                <a:cs typeface="Calibri" panose="020F0502020204030204" pitchFamily="34" charset="0"/>
              </a:rPr>
              <a:t>possible</a:t>
            </a:r>
            <a:r>
              <a:rPr lang="it-IT" dirty="0">
                <a:latin typeface="Calibri" panose="020F0502020204030204" pitchFamily="34" charset="0"/>
                <a:cs typeface="Calibri" panose="020F0502020204030204" pitchFamily="34" charset="0"/>
              </a:rPr>
              <a:t> to use </a:t>
            </a:r>
            <a:r>
              <a:rPr lang="it-IT" dirty="0" err="1">
                <a:latin typeface="Calibri" panose="020F0502020204030204" pitchFamily="34" charset="0"/>
                <a:cs typeface="Calibri" panose="020F0502020204030204" pitchFamily="34" charset="0"/>
              </a:rPr>
              <a:t>avidin</a:t>
            </a:r>
            <a:r>
              <a:rPr lang="it-IT" dirty="0">
                <a:latin typeface="Calibri" panose="020F0502020204030204" pitchFamily="34" charset="0"/>
                <a:cs typeface="Calibri" panose="020F0502020204030204" pitchFamily="34" charset="0"/>
              </a:rPr>
              <a:t> or </a:t>
            </a:r>
            <a:r>
              <a:rPr lang="it-IT" dirty="0" err="1">
                <a:latin typeface="Calibri" panose="020F0502020204030204" pitchFamily="34" charset="0"/>
                <a:cs typeface="Calibri" panose="020F0502020204030204" pitchFamily="34" charset="0"/>
              </a:rPr>
              <a:t>spreptavidin</a:t>
            </a:r>
            <a:r>
              <a:rPr lang="it-IT" dirty="0">
                <a:latin typeface="Calibri" panose="020F0502020204030204" pitchFamily="34" charset="0"/>
                <a:cs typeface="Calibri" panose="020F0502020204030204" pitchFamily="34" charset="0"/>
              </a:rPr>
              <a:t> </a:t>
            </a:r>
            <a:r>
              <a:rPr lang="it-IT" dirty="0" err="1">
                <a:latin typeface="Calibri" panose="020F0502020204030204" pitchFamily="34" charset="0"/>
                <a:cs typeface="Calibri" panose="020F0502020204030204" pitchFamily="34" charset="0"/>
              </a:rPr>
              <a:t>marked</a:t>
            </a:r>
            <a:r>
              <a:rPr lang="it-IT" dirty="0">
                <a:latin typeface="Calibri" panose="020F0502020204030204" pitchFamily="34" charset="0"/>
                <a:cs typeface="Calibri" panose="020F0502020204030204" pitchFamily="34" charset="0"/>
              </a:rPr>
              <a:t> with </a:t>
            </a:r>
            <a:r>
              <a:rPr lang="it-IT" dirty="0" err="1">
                <a:latin typeface="Calibri" panose="020F0502020204030204" pitchFamily="34" charset="0"/>
                <a:cs typeface="Calibri" panose="020F0502020204030204" pitchFamily="34" charset="0"/>
              </a:rPr>
              <a:t>fluorophores</a:t>
            </a:r>
            <a:r>
              <a:rPr lang="it-IT" dirty="0">
                <a:latin typeface="Calibri" panose="020F0502020204030204" pitchFamily="34" charset="0"/>
                <a:cs typeface="Calibri" panose="020F0502020204030204" pitchFamily="34" charset="0"/>
              </a:rPr>
              <a:t> or </a:t>
            </a:r>
            <a:r>
              <a:rPr lang="it-IT" dirty="0" err="1">
                <a:latin typeface="Calibri" panose="020F0502020204030204" pitchFamily="34" charset="0"/>
                <a:cs typeface="Calibri" panose="020F0502020204030204" pitchFamily="34" charset="0"/>
              </a:rPr>
              <a:t>linked</a:t>
            </a:r>
            <a:r>
              <a:rPr lang="it-IT" dirty="0">
                <a:latin typeface="Calibri" panose="020F0502020204030204" pitchFamily="34" charset="0"/>
                <a:cs typeface="Calibri" panose="020F0502020204030204" pitchFamily="34" charset="0"/>
              </a:rPr>
              <a:t> to </a:t>
            </a:r>
            <a:r>
              <a:rPr lang="it-IT" dirty="0" err="1">
                <a:latin typeface="Calibri" panose="020F0502020204030204" pitchFamily="34" charset="0"/>
                <a:cs typeface="Calibri" panose="020F0502020204030204" pitchFamily="34" charset="0"/>
              </a:rPr>
              <a:t>enzymes</a:t>
            </a:r>
            <a:r>
              <a:rPr lang="it-IT" dirty="0">
                <a:latin typeface="Calibri" panose="020F0502020204030204" pitchFamily="34" charset="0"/>
                <a:cs typeface="Calibri" panose="020F0502020204030204" pitchFamily="34" charset="0"/>
              </a:rPr>
              <a:t> (</a:t>
            </a:r>
            <a:r>
              <a:rPr lang="it-IT" dirty="0" err="1">
                <a:latin typeface="Calibri" panose="020F0502020204030204" pitchFamily="34" charset="0"/>
                <a:cs typeface="Calibri" panose="020F0502020204030204" pitchFamily="34" charset="0"/>
              </a:rPr>
              <a:t>phosphatases</a:t>
            </a:r>
            <a:r>
              <a:rPr lang="it-IT" dirty="0">
                <a:latin typeface="Calibri" panose="020F0502020204030204" pitchFamily="34" charset="0"/>
                <a:cs typeface="Calibri" panose="020F0502020204030204" pitchFamily="34" charset="0"/>
              </a:rPr>
              <a:t> or </a:t>
            </a:r>
            <a:r>
              <a:rPr lang="it-IT" dirty="0" err="1">
                <a:latin typeface="Calibri" panose="020F0502020204030204" pitchFamily="34" charset="0"/>
                <a:cs typeface="Calibri" panose="020F0502020204030204" pitchFamily="34" charset="0"/>
              </a:rPr>
              <a:t>peroxidases</a:t>
            </a:r>
            <a:r>
              <a:rPr lang="it-IT" dirty="0">
                <a:latin typeface="Calibri" panose="020F0502020204030204" pitchFamily="34" charset="0"/>
                <a:cs typeface="Calibri" panose="020F0502020204030204" pitchFamily="34" charset="0"/>
              </a:rPr>
              <a:t>). </a:t>
            </a:r>
            <a:r>
              <a:rPr lang="it-IT" dirty="0" err="1">
                <a:latin typeface="Calibri" panose="020F0502020204030204" pitchFamily="34" charset="0"/>
                <a:cs typeface="Calibri" panose="020F0502020204030204" pitchFamily="34" charset="0"/>
              </a:rPr>
              <a:t>Providing</a:t>
            </a:r>
            <a:r>
              <a:rPr lang="it-IT" dirty="0">
                <a:latin typeface="Calibri" panose="020F0502020204030204" pitchFamily="34" charset="0"/>
                <a:cs typeface="Calibri" panose="020F0502020204030204" pitchFamily="34" charset="0"/>
              </a:rPr>
              <a:t> </a:t>
            </a:r>
            <a:r>
              <a:rPr lang="it-IT" dirty="0" err="1">
                <a:latin typeface="Calibri" panose="020F0502020204030204" pitchFamily="34" charset="0"/>
                <a:cs typeface="Calibri" panose="020F0502020204030204" pitchFamily="34" charset="0"/>
              </a:rPr>
              <a:t>chromogenic</a:t>
            </a:r>
            <a:r>
              <a:rPr lang="it-IT" dirty="0">
                <a:latin typeface="Calibri" panose="020F0502020204030204" pitchFamily="34" charset="0"/>
                <a:cs typeface="Calibri" panose="020F0502020204030204" pitchFamily="34" charset="0"/>
              </a:rPr>
              <a:t> or </a:t>
            </a:r>
            <a:r>
              <a:rPr lang="it-IT" dirty="0" err="1">
                <a:latin typeface="Calibri" panose="020F0502020204030204" pitchFamily="34" charset="0"/>
                <a:cs typeface="Calibri" panose="020F0502020204030204" pitchFamily="34" charset="0"/>
              </a:rPr>
              <a:t>fluorogenic</a:t>
            </a:r>
            <a:r>
              <a:rPr lang="it-IT" dirty="0">
                <a:latin typeface="Calibri" panose="020F0502020204030204" pitchFamily="34" charset="0"/>
                <a:cs typeface="Calibri" panose="020F0502020204030204" pitchFamily="34" charset="0"/>
              </a:rPr>
              <a:t>  </a:t>
            </a:r>
            <a:r>
              <a:rPr lang="it-IT" dirty="0" err="1">
                <a:latin typeface="Calibri" panose="020F0502020204030204" pitchFamily="34" charset="0"/>
                <a:cs typeface="Calibri" panose="020F0502020204030204" pitchFamily="34" charset="0"/>
              </a:rPr>
              <a:t>substrates</a:t>
            </a:r>
            <a:r>
              <a:rPr lang="it-IT" dirty="0">
                <a:latin typeface="Calibri" panose="020F0502020204030204" pitchFamily="34" charset="0"/>
                <a:cs typeface="Calibri" panose="020F0502020204030204" pitchFamily="34" charset="0"/>
              </a:rPr>
              <a:t> for </a:t>
            </a:r>
            <a:r>
              <a:rPr lang="it-IT" dirty="0" err="1">
                <a:latin typeface="Calibri" panose="020F0502020204030204" pitchFamily="34" charset="0"/>
                <a:cs typeface="Calibri" panose="020F0502020204030204" pitchFamily="34" charset="0"/>
              </a:rPr>
              <a:t>these</a:t>
            </a:r>
            <a:r>
              <a:rPr lang="it-IT" dirty="0">
                <a:latin typeface="Calibri" panose="020F0502020204030204" pitchFamily="34" charset="0"/>
                <a:cs typeface="Calibri" panose="020F0502020204030204" pitchFamily="34" charset="0"/>
              </a:rPr>
              <a:t> </a:t>
            </a:r>
            <a:r>
              <a:rPr lang="it-IT" dirty="0" err="1">
                <a:latin typeface="Calibri" panose="020F0502020204030204" pitchFamily="34" charset="0"/>
                <a:cs typeface="Calibri" panose="020F0502020204030204" pitchFamily="34" charset="0"/>
              </a:rPr>
              <a:t>enzymes</a:t>
            </a:r>
            <a:r>
              <a:rPr lang="it-IT" dirty="0">
                <a:latin typeface="Calibri" panose="020F0502020204030204" pitchFamily="34" charset="0"/>
                <a:cs typeface="Calibri" panose="020F0502020204030204" pitchFamily="34" charset="0"/>
              </a:rPr>
              <a:t> </a:t>
            </a:r>
            <a:r>
              <a:rPr lang="it-IT" dirty="0" err="1">
                <a:latin typeface="Calibri" panose="020F0502020204030204" pitchFamily="34" charset="0"/>
                <a:cs typeface="Calibri" panose="020F0502020204030204" pitchFamily="34" charset="0"/>
              </a:rPr>
              <a:t>you</a:t>
            </a:r>
            <a:r>
              <a:rPr lang="it-IT" dirty="0">
                <a:latin typeface="Calibri" panose="020F0502020204030204" pitchFamily="34" charset="0"/>
                <a:cs typeface="Calibri" panose="020F0502020204030204" pitchFamily="34" charset="0"/>
              </a:rPr>
              <a:t> </a:t>
            </a:r>
            <a:r>
              <a:rPr lang="it-IT" dirty="0" err="1">
                <a:latin typeface="Calibri" panose="020F0502020204030204" pitchFamily="34" charset="0"/>
                <a:cs typeface="Calibri" panose="020F0502020204030204" pitchFamily="34" charset="0"/>
              </a:rPr>
              <a:t>allow</a:t>
            </a:r>
            <a:r>
              <a:rPr lang="it-IT" dirty="0">
                <a:latin typeface="Calibri" panose="020F0502020204030204" pitchFamily="34" charset="0"/>
                <a:cs typeface="Calibri" panose="020F0502020204030204" pitchFamily="34" charset="0"/>
              </a:rPr>
              <a:t> the production of a </a:t>
            </a:r>
            <a:r>
              <a:rPr lang="it-IT" dirty="0" err="1">
                <a:latin typeface="Calibri" panose="020F0502020204030204" pitchFamily="34" charset="0"/>
                <a:cs typeface="Calibri" panose="020F0502020204030204" pitchFamily="34" charset="0"/>
              </a:rPr>
              <a:t>measurable</a:t>
            </a:r>
            <a:r>
              <a:rPr lang="it-IT" dirty="0">
                <a:latin typeface="Calibri" panose="020F0502020204030204" pitchFamily="34" charset="0"/>
                <a:cs typeface="Calibri" panose="020F0502020204030204" pitchFamily="34" charset="0"/>
              </a:rPr>
              <a:t> </a:t>
            </a:r>
            <a:r>
              <a:rPr lang="it-IT" dirty="0" err="1">
                <a:latin typeface="Calibri" panose="020F0502020204030204" pitchFamily="34" charset="0"/>
                <a:cs typeface="Calibri" panose="020F0502020204030204" pitchFamily="34" charset="0"/>
              </a:rPr>
              <a:t>signal</a:t>
            </a:r>
            <a:r>
              <a:rPr lang="it-IT" dirty="0">
                <a:latin typeface="Calibri" panose="020F0502020204030204" pitchFamily="34" charset="0"/>
                <a:cs typeface="Calibri" panose="020F0502020204030204" pitchFamily="34" charset="0"/>
              </a:rPr>
              <a:t>.</a:t>
            </a:r>
          </a:p>
        </p:txBody>
      </p:sp>
      <p:pic>
        <p:nvPicPr>
          <p:cNvPr id="8" name="Immagine 7"/>
          <p:cNvPicPr>
            <a:picLocks noChangeAspect="1"/>
          </p:cNvPicPr>
          <p:nvPr/>
        </p:nvPicPr>
        <p:blipFill>
          <a:blip r:embed="rId2"/>
          <a:stretch>
            <a:fillRect/>
          </a:stretch>
        </p:blipFill>
        <p:spPr>
          <a:xfrm>
            <a:off x="262796" y="4034191"/>
            <a:ext cx="4353187" cy="2444750"/>
          </a:xfrm>
          <a:prstGeom prst="rect">
            <a:avLst/>
          </a:prstGeom>
        </p:spPr>
      </p:pic>
      <p:grpSp>
        <p:nvGrpSpPr>
          <p:cNvPr id="15" name="Gruppo 14"/>
          <p:cNvGrpSpPr/>
          <p:nvPr/>
        </p:nvGrpSpPr>
        <p:grpSpPr>
          <a:xfrm>
            <a:off x="4882907" y="3919053"/>
            <a:ext cx="3968993" cy="2737688"/>
            <a:chOff x="4882907" y="3511550"/>
            <a:chExt cx="3968993" cy="2737688"/>
          </a:xfrm>
        </p:grpSpPr>
        <p:pic>
          <p:nvPicPr>
            <p:cNvPr id="10" name="Immagine 9" descr="Schermata 2014-10-01 a 14.43.41.png"/>
            <p:cNvPicPr>
              <a:picLocks noChangeAspect="1"/>
            </p:cNvPicPr>
            <p:nvPr/>
          </p:nvPicPr>
          <p:blipFill>
            <a:blip r:embed="rId3"/>
            <a:stretch>
              <a:fillRect/>
            </a:stretch>
          </p:blipFill>
          <p:spPr>
            <a:xfrm>
              <a:off x="4882907" y="3511550"/>
              <a:ext cx="3968993" cy="2737688"/>
            </a:xfrm>
            <a:prstGeom prst="rect">
              <a:avLst/>
            </a:prstGeom>
          </p:spPr>
        </p:pic>
        <p:sp>
          <p:nvSpPr>
            <p:cNvPr id="11" name="Rettangolo 10"/>
            <p:cNvSpPr/>
            <p:nvPr/>
          </p:nvSpPr>
          <p:spPr>
            <a:xfrm>
              <a:off x="6889750" y="5022850"/>
              <a:ext cx="596900" cy="14605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2" name="Rettangolo 11"/>
            <p:cNvSpPr/>
            <p:nvPr/>
          </p:nvSpPr>
          <p:spPr>
            <a:xfrm>
              <a:off x="6889750" y="5251450"/>
              <a:ext cx="596900" cy="14605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3" name="CasellaDiTesto 12"/>
            <p:cNvSpPr txBox="1"/>
            <p:nvPr/>
          </p:nvSpPr>
          <p:spPr>
            <a:xfrm>
              <a:off x="6819900" y="5111750"/>
              <a:ext cx="734809" cy="369332"/>
            </a:xfrm>
            <a:prstGeom prst="rect">
              <a:avLst/>
            </a:prstGeom>
            <a:noFill/>
          </p:spPr>
          <p:txBody>
            <a:bodyPr wrap="none" rtlCol="0">
              <a:spAutoFit/>
            </a:bodyPr>
            <a:lstStyle/>
            <a:p>
              <a:r>
                <a:rPr lang="it-IT" dirty="0" err="1"/>
                <a:t>Biotin</a:t>
              </a:r>
              <a:endParaRPr lang="it-IT" dirty="0"/>
            </a:p>
          </p:txBody>
        </p:sp>
        <p:sp>
          <p:nvSpPr>
            <p:cNvPr id="14" name="CasellaDiTesto 13"/>
            <p:cNvSpPr txBox="1"/>
            <p:nvPr/>
          </p:nvSpPr>
          <p:spPr>
            <a:xfrm>
              <a:off x="6813550" y="4850884"/>
              <a:ext cx="766706" cy="369332"/>
            </a:xfrm>
            <a:prstGeom prst="rect">
              <a:avLst/>
            </a:prstGeom>
            <a:noFill/>
          </p:spPr>
          <p:txBody>
            <a:bodyPr wrap="none" rtlCol="0">
              <a:spAutoFit/>
            </a:bodyPr>
            <a:lstStyle/>
            <a:p>
              <a:r>
                <a:rPr lang="it-IT" dirty="0" err="1"/>
                <a:t>Avidin</a:t>
              </a:r>
              <a:endParaRPr lang="it-IT" dirty="0"/>
            </a:p>
          </p:txBody>
        </p:sp>
      </p:grpSp>
      <p:sp>
        <p:nvSpPr>
          <p:cNvPr id="16" name="Rectangle 15">
            <a:extLst>
              <a:ext uri="{FF2B5EF4-FFF2-40B4-BE49-F238E27FC236}">
                <a16:creationId xmlns:a16="http://schemas.microsoft.com/office/drawing/2014/main" id="{ECD28A20-15DA-D34E-B94C-B4DA26F53F75}"/>
              </a:ext>
            </a:extLst>
          </p:cNvPr>
          <p:cNvSpPr/>
          <p:nvPr/>
        </p:nvSpPr>
        <p:spPr>
          <a:xfrm>
            <a:off x="0" y="0"/>
            <a:ext cx="9144000" cy="875763"/>
          </a:xfrm>
          <a:prstGeom prst="rect">
            <a:avLst/>
          </a:prstGeom>
          <a:solidFill>
            <a:schemeClr val="accent5">
              <a:lumMod val="60000"/>
              <a:lumOff val="4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en-IT"/>
          </a:p>
        </p:txBody>
      </p:sp>
      <p:sp>
        <p:nvSpPr>
          <p:cNvPr id="17" name="TextBox 16">
            <a:extLst>
              <a:ext uri="{FF2B5EF4-FFF2-40B4-BE49-F238E27FC236}">
                <a16:creationId xmlns:a16="http://schemas.microsoft.com/office/drawing/2014/main" id="{1ED73005-E16C-0B4C-964B-145522C83D50}"/>
              </a:ext>
            </a:extLst>
          </p:cNvPr>
          <p:cNvSpPr txBox="1"/>
          <p:nvPr/>
        </p:nvSpPr>
        <p:spPr>
          <a:xfrm>
            <a:off x="0" y="206062"/>
            <a:ext cx="9143999" cy="553998"/>
          </a:xfrm>
          <a:prstGeom prst="rect">
            <a:avLst/>
          </a:prstGeom>
          <a:noFill/>
        </p:spPr>
        <p:txBody>
          <a:bodyPr wrap="square" rtlCol="0">
            <a:spAutoFit/>
          </a:bodyPr>
          <a:lstStyle/>
          <a:p>
            <a:pPr algn="ctr"/>
            <a:r>
              <a:rPr lang="en-US" sz="3000" b="1" dirty="0">
                <a:solidFill>
                  <a:schemeClr val="bg1"/>
                </a:solidFill>
              </a:rPr>
              <a:t>Non radioactive tracers</a:t>
            </a:r>
          </a:p>
        </p:txBody>
      </p:sp>
    </p:spTree>
    <p:extLst>
      <p:ext uri="{BB962C8B-B14F-4D97-AF65-F5344CB8AC3E}">
        <p14:creationId xmlns:p14="http://schemas.microsoft.com/office/powerpoint/2010/main" val="30518038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210848" y="1888056"/>
            <a:ext cx="8933152" cy="769441"/>
          </a:xfrm>
          <a:prstGeom prst="rect">
            <a:avLst/>
          </a:prstGeom>
        </p:spPr>
        <p:txBody>
          <a:bodyPr wrap="square">
            <a:spAutoFit/>
          </a:bodyPr>
          <a:lstStyle/>
          <a:p>
            <a:pPr algn="just"/>
            <a:r>
              <a:rPr lang="it-IT" sz="2400" b="1" dirty="0">
                <a:solidFill>
                  <a:srgbClr val="3366FF"/>
                </a:solidFill>
                <a:latin typeface="Calibri" panose="020F0502020204030204" pitchFamily="34" charset="0"/>
                <a:cs typeface="Calibri" panose="020F0502020204030204" pitchFamily="34" charset="0"/>
              </a:rPr>
              <a:t>DNA/RNA </a:t>
            </a:r>
            <a:r>
              <a:rPr lang="it-IT" sz="2400" b="1" dirty="0" err="1">
                <a:solidFill>
                  <a:srgbClr val="3366FF"/>
                </a:solidFill>
                <a:latin typeface="Calibri" panose="020F0502020204030204" pitchFamily="34" charset="0"/>
                <a:cs typeface="Calibri" panose="020F0502020204030204" pitchFamily="34" charset="0"/>
              </a:rPr>
              <a:t>Oligonucleotides</a:t>
            </a:r>
            <a:r>
              <a:rPr lang="it-IT" sz="2400" b="1" dirty="0">
                <a:solidFill>
                  <a:srgbClr val="3366FF"/>
                </a:solidFill>
                <a:latin typeface="Calibri" panose="020F0502020204030204" pitchFamily="34" charset="0"/>
                <a:cs typeface="Calibri" panose="020F0502020204030204" pitchFamily="34" charset="0"/>
              </a:rPr>
              <a:t> </a:t>
            </a:r>
            <a:r>
              <a:rPr lang="it-IT" sz="2000" dirty="0" err="1">
                <a:latin typeface="Calibri" panose="020F0502020204030204" pitchFamily="34" charset="0"/>
                <a:cs typeface="Calibri" panose="020F0502020204030204" pitchFamily="34" charset="0"/>
              </a:rPr>
              <a:t>probes</a:t>
            </a:r>
            <a:r>
              <a:rPr lang="it-IT" sz="2000" dirty="0">
                <a:latin typeface="Calibri" panose="020F0502020204030204" pitchFamily="34" charset="0"/>
                <a:cs typeface="Calibri" panose="020F0502020204030204" pitchFamily="34" charset="0"/>
              </a:rPr>
              <a:t> can be </a:t>
            </a:r>
            <a:r>
              <a:rPr lang="it-IT" sz="2000" dirty="0" err="1">
                <a:latin typeface="Calibri" panose="020F0502020204030204" pitchFamily="34" charset="0"/>
                <a:cs typeface="Calibri" panose="020F0502020204030204" pitchFamily="34" charset="0"/>
              </a:rPr>
              <a:t>terminally</a:t>
            </a:r>
            <a:r>
              <a:rPr lang="it-IT" sz="2000" dirty="0">
                <a:latin typeface="Calibri" panose="020F0502020204030204" pitchFamily="34" charset="0"/>
                <a:cs typeface="Calibri" panose="020F0502020204030204" pitchFamily="34" charset="0"/>
              </a:rPr>
              <a:t> </a:t>
            </a:r>
            <a:r>
              <a:rPr lang="it-IT" sz="2000" dirty="0" err="1">
                <a:latin typeface="Calibri" panose="020F0502020204030204" pitchFamily="34" charset="0"/>
                <a:cs typeface="Calibri" panose="020F0502020204030204" pitchFamily="34" charset="0"/>
              </a:rPr>
              <a:t>labelled</a:t>
            </a:r>
            <a:r>
              <a:rPr lang="it-IT" sz="2000" dirty="0">
                <a:latin typeface="Calibri" panose="020F0502020204030204" pitchFamily="34" charset="0"/>
                <a:cs typeface="Calibri" panose="020F0502020204030204" pitchFamily="34" charset="0"/>
              </a:rPr>
              <a:t> with </a:t>
            </a:r>
            <a:r>
              <a:rPr lang="it-IT" sz="2000" dirty="0" err="1">
                <a:latin typeface="Calibri" panose="020F0502020204030204" pitchFamily="34" charset="0"/>
                <a:cs typeface="Calibri" panose="020F0502020204030204" pitchFamily="34" charset="0"/>
              </a:rPr>
              <a:t>radioactive</a:t>
            </a:r>
            <a:r>
              <a:rPr lang="it-IT" sz="2000" dirty="0">
                <a:latin typeface="Calibri" panose="020F0502020204030204" pitchFamily="34" charset="0"/>
                <a:cs typeface="Calibri" panose="020F0502020204030204" pitchFamily="34" charset="0"/>
              </a:rPr>
              <a:t> </a:t>
            </a:r>
            <a:r>
              <a:rPr lang="it-IT" sz="2000" dirty="0" err="1">
                <a:latin typeface="Calibri" panose="020F0502020204030204" pitchFamily="34" charset="0"/>
                <a:cs typeface="Calibri" panose="020F0502020204030204" pitchFamily="34" charset="0"/>
              </a:rPr>
              <a:t>tracer</a:t>
            </a:r>
            <a:r>
              <a:rPr lang="it-IT" sz="2000" dirty="0">
                <a:latin typeface="Calibri" panose="020F0502020204030204" pitchFamily="34" charset="0"/>
                <a:cs typeface="Calibri" panose="020F0502020204030204" pitchFamily="34" charset="0"/>
              </a:rPr>
              <a:t> </a:t>
            </a:r>
          </a:p>
        </p:txBody>
      </p:sp>
      <p:sp>
        <p:nvSpPr>
          <p:cNvPr id="5" name="Rettangolo 4"/>
          <p:cNvSpPr/>
          <p:nvPr/>
        </p:nvSpPr>
        <p:spPr>
          <a:xfrm>
            <a:off x="210848" y="3784586"/>
            <a:ext cx="8933152" cy="461665"/>
          </a:xfrm>
          <a:prstGeom prst="rect">
            <a:avLst/>
          </a:prstGeom>
        </p:spPr>
        <p:txBody>
          <a:bodyPr wrap="square">
            <a:spAutoFit/>
          </a:bodyPr>
          <a:lstStyle/>
          <a:p>
            <a:pPr algn="just"/>
            <a:r>
              <a:rPr lang="it-IT" sz="2400" b="1" dirty="0">
                <a:solidFill>
                  <a:srgbClr val="3366FF"/>
                </a:solidFill>
                <a:latin typeface="Calibri" panose="020F0502020204030204" pitchFamily="34" charset="0"/>
                <a:cs typeface="Calibri" panose="020F0502020204030204" pitchFamily="34" charset="0"/>
              </a:rPr>
              <a:t>Double </a:t>
            </a:r>
            <a:r>
              <a:rPr lang="it-IT" sz="2400" b="1" dirty="0" err="1">
                <a:solidFill>
                  <a:srgbClr val="3366FF"/>
                </a:solidFill>
                <a:latin typeface="Calibri" panose="020F0502020204030204" pitchFamily="34" charset="0"/>
                <a:cs typeface="Calibri" panose="020F0502020204030204" pitchFamily="34" charset="0"/>
              </a:rPr>
              <a:t>stranded</a:t>
            </a:r>
            <a:r>
              <a:rPr lang="it-IT" sz="2400" b="1" dirty="0">
                <a:solidFill>
                  <a:srgbClr val="3366FF"/>
                </a:solidFill>
                <a:latin typeface="Calibri" panose="020F0502020204030204" pitchFamily="34" charset="0"/>
                <a:cs typeface="Calibri" panose="020F0502020204030204" pitchFamily="34" charset="0"/>
              </a:rPr>
              <a:t> DNA </a:t>
            </a:r>
            <a:r>
              <a:rPr lang="it-IT" sz="2000" dirty="0" err="1">
                <a:latin typeface="Calibri" panose="020F0502020204030204" pitchFamily="34" charset="0"/>
                <a:cs typeface="Calibri" panose="020F0502020204030204" pitchFamily="34" charset="0"/>
              </a:rPr>
              <a:t>probes</a:t>
            </a:r>
            <a:r>
              <a:rPr lang="it-IT" sz="2000" dirty="0">
                <a:latin typeface="Calibri" panose="020F0502020204030204" pitchFamily="34" charset="0"/>
                <a:cs typeface="Calibri" panose="020F0502020204030204" pitchFamily="34" charset="0"/>
              </a:rPr>
              <a:t> can be </a:t>
            </a:r>
            <a:r>
              <a:rPr lang="it-IT" sz="2000" dirty="0" err="1">
                <a:latin typeface="Calibri" panose="020F0502020204030204" pitchFamily="34" charset="0"/>
                <a:cs typeface="Calibri" panose="020F0502020204030204" pitchFamily="34" charset="0"/>
              </a:rPr>
              <a:t>internally</a:t>
            </a:r>
            <a:r>
              <a:rPr lang="it-IT" sz="2000" dirty="0">
                <a:latin typeface="Calibri" panose="020F0502020204030204" pitchFamily="34" charset="0"/>
                <a:cs typeface="Calibri" panose="020F0502020204030204" pitchFamily="34" charset="0"/>
              </a:rPr>
              <a:t> </a:t>
            </a:r>
            <a:r>
              <a:rPr lang="it-IT" sz="2000" dirty="0" err="1">
                <a:latin typeface="Calibri" panose="020F0502020204030204" pitchFamily="34" charset="0"/>
                <a:cs typeface="Calibri" panose="020F0502020204030204" pitchFamily="34" charset="0"/>
              </a:rPr>
              <a:t>labelled</a:t>
            </a:r>
            <a:r>
              <a:rPr lang="it-IT" sz="2000" dirty="0">
                <a:latin typeface="Calibri" panose="020F0502020204030204" pitchFamily="34" charset="0"/>
                <a:cs typeface="Calibri" panose="020F0502020204030204" pitchFamily="34" charset="0"/>
              </a:rPr>
              <a:t> with </a:t>
            </a:r>
            <a:r>
              <a:rPr lang="it-IT" sz="2000" dirty="0" err="1">
                <a:latin typeface="Calibri" panose="020F0502020204030204" pitchFamily="34" charset="0"/>
                <a:cs typeface="Calibri" panose="020F0502020204030204" pitchFamily="34" charset="0"/>
              </a:rPr>
              <a:t>radioactive</a:t>
            </a:r>
            <a:r>
              <a:rPr lang="it-IT" sz="2000" dirty="0">
                <a:latin typeface="Calibri" panose="020F0502020204030204" pitchFamily="34" charset="0"/>
                <a:cs typeface="Calibri" panose="020F0502020204030204" pitchFamily="34" charset="0"/>
              </a:rPr>
              <a:t> </a:t>
            </a:r>
            <a:r>
              <a:rPr lang="it-IT" sz="2000" dirty="0" err="1">
                <a:latin typeface="Calibri" panose="020F0502020204030204" pitchFamily="34" charset="0"/>
                <a:cs typeface="Calibri" panose="020F0502020204030204" pitchFamily="34" charset="0"/>
              </a:rPr>
              <a:t>tracer</a:t>
            </a:r>
            <a:r>
              <a:rPr lang="it-IT" sz="2000" dirty="0">
                <a:latin typeface="Calibri" panose="020F0502020204030204" pitchFamily="34" charset="0"/>
                <a:cs typeface="Calibri" panose="020F0502020204030204" pitchFamily="34" charset="0"/>
              </a:rPr>
              <a:t> </a:t>
            </a:r>
          </a:p>
        </p:txBody>
      </p:sp>
      <p:sp>
        <p:nvSpPr>
          <p:cNvPr id="6" name="Rettangolo 5"/>
          <p:cNvSpPr/>
          <p:nvPr/>
        </p:nvSpPr>
        <p:spPr>
          <a:xfrm>
            <a:off x="210848" y="5681122"/>
            <a:ext cx="8933152" cy="1077218"/>
          </a:xfrm>
          <a:prstGeom prst="rect">
            <a:avLst/>
          </a:prstGeom>
        </p:spPr>
        <p:txBody>
          <a:bodyPr wrap="square">
            <a:spAutoFit/>
          </a:bodyPr>
          <a:lstStyle/>
          <a:p>
            <a:pPr algn="just"/>
            <a:r>
              <a:rPr lang="it-IT" sz="2400" b="1" dirty="0">
                <a:solidFill>
                  <a:srgbClr val="3366FF"/>
                </a:solidFill>
                <a:latin typeface="Calibri" panose="020F0502020204030204" pitchFamily="34" charset="0"/>
                <a:cs typeface="Calibri" panose="020F0502020204030204" pitchFamily="34" charset="0"/>
              </a:rPr>
              <a:t>RNA</a:t>
            </a:r>
            <a:r>
              <a:rPr lang="it-IT" sz="2400" dirty="0">
                <a:solidFill>
                  <a:srgbClr val="3366FF"/>
                </a:solidFill>
                <a:latin typeface="Calibri" panose="020F0502020204030204" pitchFamily="34" charset="0"/>
                <a:cs typeface="Calibri" panose="020F0502020204030204" pitchFamily="34" charset="0"/>
              </a:rPr>
              <a:t> </a:t>
            </a:r>
            <a:r>
              <a:rPr lang="it-IT" sz="2000" dirty="0" err="1">
                <a:latin typeface="Calibri" panose="020F0502020204030204" pitchFamily="34" charset="0"/>
                <a:cs typeface="Calibri" panose="020F0502020204030204" pitchFamily="34" charset="0"/>
              </a:rPr>
              <a:t>probes</a:t>
            </a:r>
            <a:r>
              <a:rPr lang="it-IT" sz="2000" dirty="0">
                <a:latin typeface="Calibri" panose="020F0502020204030204" pitchFamily="34" charset="0"/>
                <a:cs typeface="Calibri" panose="020F0502020204030204" pitchFamily="34" charset="0"/>
              </a:rPr>
              <a:t> can be in vitro </a:t>
            </a:r>
            <a:r>
              <a:rPr lang="it-IT" sz="2000" dirty="0" err="1">
                <a:latin typeface="Calibri" panose="020F0502020204030204" pitchFamily="34" charset="0"/>
                <a:cs typeface="Calibri" panose="020F0502020204030204" pitchFamily="34" charset="0"/>
              </a:rPr>
              <a:t>transcribed</a:t>
            </a:r>
            <a:r>
              <a:rPr lang="it-IT" sz="2000" dirty="0">
                <a:latin typeface="Calibri" panose="020F0502020204030204" pitchFamily="34" charset="0"/>
                <a:cs typeface="Calibri" panose="020F0502020204030204" pitchFamily="34" charset="0"/>
              </a:rPr>
              <a:t> and </a:t>
            </a:r>
            <a:r>
              <a:rPr lang="it-IT" sz="2000" dirty="0" err="1">
                <a:latin typeface="Calibri" panose="020F0502020204030204" pitchFamily="34" charset="0"/>
                <a:cs typeface="Calibri" panose="020F0502020204030204" pitchFamily="34" charset="0"/>
              </a:rPr>
              <a:t>internally</a:t>
            </a:r>
            <a:r>
              <a:rPr lang="it-IT" sz="2000" dirty="0">
                <a:latin typeface="Calibri" panose="020F0502020204030204" pitchFamily="34" charset="0"/>
                <a:cs typeface="Calibri" panose="020F0502020204030204" pitchFamily="34" charset="0"/>
              </a:rPr>
              <a:t> </a:t>
            </a:r>
            <a:r>
              <a:rPr lang="it-IT" sz="2000" dirty="0" err="1">
                <a:latin typeface="Calibri" panose="020F0502020204030204" pitchFamily="34" charset="0"/>
                <a:cs typeface="Calibri" panose="020F0502020204030204" pitchFamily="34" charset="0"/>
              </a:rPr>
              <a:t>labelled</a:t>
            </a:r>
            <a:r>
              <a:rPr lang="it-IT" sz="2000" dirty="0">
                <a:latin typeface="Calibri" panose="020F0502020204030204" pitchFamily="34" charset="0"/>
                <a:cs typeface="Calibri" panose="020F0502020204030204" pitchFamily="34" charset="0"/>
              </a:rPr>
              <a:t> with </a:t>
            </a:r>
            <a:r>
              <a:rPr lang="it-IT" sz="2000" dirty="0" err="1">
                <a:latin typeface="Calibri" panose="020F0502020204030204" pitchFamily="34" charset="0"/>
                <a:cs typeface="Calibri" panose="020F0502020204030204" pitchFamily="34" charset="0"/>
              </a:rPr>
              <a:t>radioactive</a:t>
            </a:r>
            <a:r>
              <a:rPr lang="it-IT" sz="2000" dirty="0">
                <a:latin typeface="Calibri" panose="020F0502020204030204" pitchFamily="34" charset="0"/>
                <a:cs typeface="Calibri" panose="020F0502020204030204" pitchFamily="34" charset="0"/>
              </a:rPr>
              <a:t> </a:t>
            </a:r>
            <a:r>
              <a:rPr lang="it-IT" sz="2000" dirty="0" err="1">
                <a:latin typeface="Calibri" panose="020F0502020204030204" pitchFamily="34" charset="0"/>
                <a:cs typeface="Calibri" panose="020F0502020204030204" pitchFamily="34" charset="0"/>
              </a:rPr>
              <a:t>tracer</a:t>
            </a:r>
            <a:r>
              <a:rPr lang="it-IT" sz="2000" dirty="0">
                <a:latin typeface="Calibri" panose="020F0502020204030204" pitchFamily="34" charset="0"/>
                <a:cs typeface="Calibri" panose="020F0502020204030204" pitchFamily="34" charset="0"/>
              </a:rPr>
              <a:t> </a:t>
            </a:r>
          </a:p>
          <a:p>
            <a:pPr algn="just"/>
            <a:endParaRPr lang="it-IT" sz="2000" dirty="0">
              <a:latin typeface="Calibri" panose="020F0502020204030204" pitchFamily="34" charset="0"/>
              <a:cs typeface="Calibri" panose="020F0502020204030204" pitchFamily="34" charset="0"/>
            </a:endParaRPr>
          </a:p>
        </p:txBody>
      </p:sp>
      <p:sp>
        <p:nvSpPr>
          <p:cNvPr id="7" name="Rectangle 6">
            <a:extLst>
              <a:ext uri="{FF2B5EF4-FFF2-40B4-BE49-F238E27FC236}">
                <a16:creationId xmlns:a16="http://schemas.microsoft.com/office/drawing/2014/main" id="{DF9C6513-3F90-F74E-971C-D90BA9DCEE8E}"/>
              </a:ext>
            </a:extLst>
          </p:cNvPr>
          <p:cNvSpPr/>
          <p:nvPr/>
        </p:nvSpPr>
        <p:spPr>
          <a:xfrm>
            <a:off x="0" y="0"/>
            <a:ext cx="9144000" cy="875763"/>
          </a:xfrm>
          <a:prstGeom prst="rect">
            <a:avLst/>
          </a:prstGeom>
          <a:solidFill>
            <a:schemeClr val="accent5">
              <a:lumMod val="60000"/>
              <a:lumOff val="4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en-IT"/>
          </a:p>
        </p:txBody>
      </p:sp>
      <p:sp>
        <p:nvSpPr>
          <p:cNvPr id="8" name="TextBox 7">
            <a:extLst>
              <a:ext uri="{FF2B5EF4-FFF2-40B4-BE49-F238E27FC236}">
                <a16:creationId xmlns:a16="http://schemas.microsoft.com/office/drawing/2014/main" id="{398F01A2-CD9E-E640-829C-58CAAE3DD472}"/>
              </a:ext>
            </a:extLst>
          </p:cNvPr>
          <p:cNvSpPr txBox="1"/>
          <p:nvPr/>
        </p:nvSpPr>
        <p:spPr>
          <a:xfrm>
            <a:off x="0" y="206062"/>
            <a:ext cx="9143999" cy="553998"/>
          </a:xfrm>
          <a:prstGeom prst="rect">
            <a:avLst/>
          </a:prstGeom>
          <a:noFill/>
        </p:spPr>
        <p:txBody>
          <a:bodyPr wrap="square" rtlCol="0">
            <a:spAutoFit/>
          </a:bodyPr>
          <a:lstStyle/>
          <a:p>
            <a:pPr algn="ctr"/>
            <a:r>
              <a:rPr lang="en-US" sz="3000" b="1" dirty="0">
                <a:solidFill>
                  <a:schemeClr val="bg1"/>
                </a:solidFill>
              </a:rPr>
              <a:t>Labelled Nucleic Acids</a:t>
            </a:r>
          </a:p>
        </p:txBody>
      </p:sp>
    </p:spTree>
    <p:extLst>
      <p:ext uri="{BB962C8B-B14F-4D97-AF65-F5344CB8AC3E}">
        <p14:creationId xmlns:p14="http://schemas.microsoft.com/office/powerpoint/2010/main" val="15060417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rotWithShape="1">
          <a:blip r:embed="rId2"/>
          <a:srcRect l="8333" t="29411" r="6061" b="31263"/>
          <a:stretch/>
        </p:blipFill>
        <p:spPr bwMode="auto">
          <a:xfrm>
            <a:off x="266699" y="1437861"/>
            <a:ext cx="8610600" cy="3056467"/>
          </a:xfrm>
          <a:prstGeom prst="rect">
            <a:avLst/>
          </a:prstGeom>
          <a:noFill/>
          <a:ln w="9525">
            <a:noFill/>
            <a:miter lim="800000"/>
            <a:headEnd/>
            <a:tailEnd/>
          </a:ln>
        </p:spPr>
      </p:pic>
      <p:sp>
        <p:nvSpPr>
          <p:cNvPr id="2" name="CasellaDiTesto 1"/>
          <p:cNvSpPr txBox="1"/>
          <p:nvPr/>
        </p:nvSpPr>
        <p:spPr>
          <a:xfrm>
            <a:off x="796978" y="4715695"/>
            <a:ext cx="7771289" cy="830997"/>
          </a:xfrm>
          <a:prstGeom prst="rect">
            <a:avLst/>
          </a:prstGeom>
          <a:noFill/>
        </p:spPr>
        <p:txBody>
          <a:bodyPr wrap="square" rtlCol="0">
            <a:spAutoFit/>
          </a:bodyPr>
          <a:lstStyle/>
          <a:p>
            <a:pPr algn="just"/>
            <a:r>
              <a:rPr lang="en-GB" sz="2000" dirty="0">
                <a:latin typeface="Calibri" panose="020F0502020204030204" pitchFamily="34" charset="0"/>
                <a:cs typeface="Calibri" panose="020F0502020204030204" pitchFamily="34" charset="0"/>
              </a:rPr>
              <a:t>T4 Kinase enzyme is employed to transfer a radioactive phosphorus atom  from </a:t>
            </a:r>
            <a:r>
              <a:rPr lang="en-GB" sz="2800" b="1" dirty="0">
                <a:solidFill>
                  <a:srgbClr val="3366FF"/>
                </a:solidFill>
                <a:latin typeface="Calibri" panose="020F0502020204030204" pitchFamily="34" charset="0"/>
                <a:cs typeface="Calibri" panose="020F0502020204030204" pitchFamily="34" charset="0"/>
                <a:sym typeface="Symbol" charset="2"/>
              </a:rPr>
              <a:t></a:t>
            </a:r>
            <a:r>
              <a:rPr lang="en-GB" sz="2000" dirty="0">
                <a:latin typeface="Calibri" panose="020F0502020204030204" pitchFamily="34" charset="0"/>
                <a:cs typeface="Calibri" panose="020F0502020204030204" pitchFamily="34" charset="0"/>
              </a:rPr>
              <a:t> ATP to the 5’ end of the DNA/RNA oligonucleotides  </a:t>
            </a:r>
          </a:p>
        </p:txBody>
      </p:sp>
      <p:sp>
        <p:nvSpPr>
          <p:cNvPr id="5" name="Rectangle 4">
            <a:extLst>
              <a:ext uri="{FF2B5EF4-FFF2-40B4-BE49-F238E27FC236}">
                <a16:creationId xmlns:a16="http://schemas.microsoft.com/office/drawing/2014/main" id="{CABAC068-42BF-4147-92E7-AC8F30F0E042}"/>
              </a:ext>
            </a:extLst>
          </p:cNvPr>
          <p:cNvSpPr/>
          <p:nvPr/>
        </p:nvSpPr>
        <p:spPr>
          <a:xfrm>
            <a:off x="0" y="0"/>
            <a:ext cx="9144000" cy="875763"/>
          </a:xfrm>
          <a:prstGeom prst="rect">
            <a:avLst/>
          </a:prstGeom>
          <a:solidFill>
            <a:schemeClr val="accent5">
              <a:lumMod val="60000"/>
              <a:lumOff val="4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en-IT"/>
          </a:p>
        </p:txBody>
      </p:sp>
      <p:sp>
        <p:nvSpPr>
          <p:cNvPr id="6" name="TextBox 5">
            <a:extLst>
              <a:ext uri="{FF2B5EF4-FFF2-40B4-BE49-F238E27FC236}">
                <a16:creationId xmlns:a16="http://schemas.microsoft.com/office/drawing/2014/main" id="{33C3F8EF-A3CD-8244-A6A0-D106285CCEDF}"/>
              </a:ext>
            </a:extLst>
          </p:cNvPr>
          <p:cNvSpPr txBox="1"/>
          <p:nvPr/>
        </p:nvSpPr>
        <p:spPr>
          <a:xfrm>
            <a:off x="0" y="206062"/>
            <a:ext cx="9143999" cy="553998"/>
          </a:xfrm>
          <a:prstGeom prst="rect">
            <a:avLst/>
          </a:prstGeom>
          <a:noFill/>
        </p:spPr>
        <p:txBody>
          <a:bodyPr wrap="square" rtlCol="0">
            <a:spAutoFit/>
          </a:bodyPr>
          <a:lstStyle/>
          <a:p>
            <a:pPr algn="ctr"/>
            <a:r>
              <a:rPr lang="en-US" sz="3000" b="1" dirty="0">
                <a:solidFill>
                  <a:schemeClr val="bg1"/>
                </a:solidFill>
              </a:rPr>
              <a:t>How to label DNA/RNA oligonucleotides</a:t>
            </a:r>
          </a:p>
        </p:txBody>
      </p:sp>
    </p:spTree>
    <p:extLst>
      <p:ext uri="{BB962C8B-B14F-4D97-AF65-F5344CB8AC3E}">
        <p14:creationId xmlns:p14="http://schemas.microsoft.com/office/powerpoint/2010/main" val="37192198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1" y="2167232"/>
            <a:ext cx="9144000" cy="523220"/>
          </a:xfrm>
          <a:prstGeom prst="rect">
            <a:avLst/>
          </a:prstGeom>
        </p:spPr>
        <p:txBody>
          <a:bodyPr wrap="square">
            <a:spAutoFit/>
          </a:bodyPr>
          <a:lstStyle/>
          <a:p>
            <a:pPr algn="ctr"/>
            <a:r>
              <a:rPr lang="it-IT" sz="2800" b="1" dirty="0">
                <a:latin typeface="Calibri" panose="020F0502020204030204" pitchFamily="34" charset="0"/>
                <a:cs typeface="Calibri" panose="020F0502020204030204" pitchFamily="34" charset="0"/>
              </a:rPr>
              <a:t>Nick </a:t>
            </a:r>
            <a:r>
              <a:rPr lang="it-IT" sz="2800" b="1" dirty="0" err="1">
                <a:latin typeface="Calibri" panose="020F0502020204030204" pitchFamily="34" charset="0"/>
                <a:cs typeface="Calibri" panose="020F0502020204030204" pitchFamily="34" charset="0"/>
              </a:rPr>
              <a:t>translation</a:t>
            </a:r>
            <a:endParaRPr lang="it-IT" sz="2800" b="1" dirty="0">
              <a:latin typeface="Calibri" panose="020F0502020204030204" pitchFamily="34" charset="0"/>
              <a:cs typeface="Calibri" panose="020F0502020204030204" pitchFamily="34" charset="0"/>
            </a:endParaRPr>
          </a:p>
        </p:txBody>
      </p:sp>
      <p:sp>
        <p:nvSpPr>
          <p:cNvPr id="6" name="Rettangolo 5"/>
          <p:cNvSpPr/>
          <p:nvPr/>
        </p:nvSpPr>
        <p:spPr>
          <a:xfrm>
            <a:off x="-1" y="3243983"/>
            <a:ext cx="9144000" cy="523220"/>
          </a:xfrm>
          <a:prstGeom prst="rect">
            <a:avLst/>
          </a:prstGeom>
        </p:spPr>
        <p:txBody>
          <a:bodyPr wrap="square">
            <a:spAutoFit/>
          </a:bodyPr>
          <a:lstStyle/>
          <a:p>
            <a:pPr algn="ctr"/>
            <a:r>
              <a:rPr lang="en-GB" sz="2800" b="1" dirty="0">
                <a:latin typeface="Calibri" panose="020F0502020204030204" pitchFamily="34" charset="0"/>
                <a:cs typeface="Calibri" panose="020F0502020204030204" pitchFamily="34" charset="0"/>
              </a:rPr>
              <a:t>Random priming</a:t>
            </a:r>
          </a:p>
        </p:txBody>
      </p:sp>
      <p:sp>
        <p:nvSpPr>
          <p:cNvPr id="7" name="Rectangle 6">
            <a:extLst>
              <a:ext uri="{FF2B5EF4-FFF2-40B4-BE49-F238E27FC236}">
                <a16:creationId xmlns:a16="http://schemas.microsoft.com/office/drawing/2014/main" id="{3C674DE4-50A1-CD48-B02B-852CD6875549}"/>
              </a:ext>
            </a:extLst>
          </p:cNvPr>
          <p:cNvSpPr/>
          <p:nvPr/>
        </p:nvSpPr>
        <p:spPr>
          <a:xfrm>
            <a:off x="0" y="0"/>
            <a:ext cx="9144000" cy="875763"/>
          </a:xfrm>
          <a:prstGeom prst="rect">
            <a:avLst/>
          </a:prstGeom>
          <a:solidFill>
            <a:schemeClr val="accent5">
              <a:lumMod val="60000"/>
              <a:lumOff val="4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en-IT"/>
          </a:p>
        </p:txBody>
      </p:sp>
      <p:sp>
        <p:nvSpPr>
          <p:cNvPr id="8" name="TextBox 7">
            <a:extLst>
              <a:ext uri="{FF2B5EF4-FFF2-40B4-BE49-F238E27FC236}">
                <a16:creationId xmlns:a16="http://schemas.microsoft.com/office/drawing/2014/main" id="{D417507C-2B73-E14E-981F-2D48AB5F14B1}"/>
              </a:ext>
            </a:extLst>
          </p:cNvPr>
          <p:cNvSpPr txBox="1"/>
          <p:nvPr/>
        </p:nvSpPr>
        <p:spPr>
          <a:xfrm>
            <a:off x="0" y="206062"/>
            <a:ext cx="9143999" cy="553998"/>
          </a:xfrm>
          <a:prstGeom prst="rect">
            <a:avLst/>
          </a:prstGeom>
          <a:noFill/>
        </p:spPr>
        <p:txBody>
          <a:bodyPr wrap="square" rtlCol="0">
            <a:spAutoFit/>
          </a:bodyPr>
          <a:lstStyle/>
          <a:p>
            <a:pPr algn="ctr"/>
            <a:r>
              <a:rPr lang="en-US" sz="3000" b="1" dirty="0">
                <a:solidFill>
                  <a:schemeClr val="bg1"/>
                </a:solidFill>
              </a:rPr>
              <a:t>How to label DNA</a:t>
            </a:r>
          </a:p>
        </p:txBody>
      </p:sp>
    </p:spTree>
    <p:extLst>
      <p:ext uri="{BB962C8B-B14F-4D97-AF65-F5344CB8AC3E}">
        <p14:creationId xmlns:p14="http://schemas.microsoft.com/office/powerpoint/2010/main" val="13026954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Schermata 2014-10-01 a 18.18.06.png"/>
          <p:cNvPicPr>
            <a:picLocks noChangeAspect="1"/>
          </p:cNvPicPr>
          <p:nvPr/>
        </p:nvPicPr>
        <p:blipFill rotWithShape="1">
          <a:blip r:embed="rId2"/>
          <a:srcRect b="68611"/>
          <a:stretch/>
        </p:blipFill>
        <p:spPr>
          <a:xfrm>
            <a:off x="152399" y="1512305"/>
            <a:ext cx="8902700" cy="956736"/>
          </a:xfrm>
          <a:prstGeom prst="rect">
            <a:avLst/>
          </a:prstGeom>
        </p:spPr>
      </p:pic>
      <p:sp>
        <p:nvSpPr>
          <p:cNvPr id="2" name="Rettangolo 1"/>
          <p:cNvSpPr/>
          <p:nvPr/>
        </p:nvSpPr>
        <p:spPr>
          <a:xfrm>
            <a:off x="152399" y="1048464"/>
            <a:ext cx="7188699" cy="369332"/>
          </a:xfrm>
          <a:prstGeom prst="rect">
            <a:avLst/>
          </a:prstGeom>
        </p:spPr>
        <p:txBody>
          <a:bodyPr wrap="none">
            <a:spAutoFit/>
          </a:bodyPr>
          <a:lstStyle/>
          <a:p>
            <a:r>
              <a:rPr lang="it-IT" dirty="0">
                <a:latin typeface="Calibri" panose="020F0502020204030204" pitchFamily="34" charset="0"/>
                <a:cs typeface="Calibri" panose="020F0502020204030204" pitchFamily="34" charset="0"/>
              </a:rPr>
              <a:t> </a:t>
            </a:r>
            <a:r>
              <a:rPr lang="it-IT" dirty="0" err="1">
                <a:latin typeface="Calibri" panose="020F0502020204030204" pitchFamily="34" charset="0"/>
                <a:cs typeface="Calibri" panose="020F0502020204030204" pitchFamily="34" charset="0"/>
              </a:rPr>
              <a:t>DNasi</a:t>
            </a:r>
            <a:r>
              <a:rPr lang="it-IT" dirty="0">
                <a:latin typeface="Calibri" panose="020F0502020204030204" pitchFamily="34" charset="0"/>
                <a:cs typeface="Calibri" panose="020F0502020204030204" pitchFamily="34" charset="0"/>
              </a:rPr>
              <a:t> I breaks the </a:t>
            </a:r>
            <a:r>
              <a:rPr lang="it-IT" dirty="0" err="1">
                <a:latin typeface="Calibri" panose="020F0502020204030204" pitchFamily="34" charset="0"/>
                <a:cs typeface="Calibri" panose="020F0502020204030204" pitchFamily="34" charset="0"/>
              </a:rPr>
              <a:t>phosphodiester</a:t>
            </a:r>
            <a:r>
              <a:rPr lang="it-IT" dirty="0">
                <a:latin typeface="Calibri" panose="020F0502020204030204" pitchFamily="34" charset="0"/>
                <a:cs typeface="Calibri" panose="020F0502020204030204" pitchFamily="34" charset="0"/>
              </a:rPr>
              <a:t> bond and </a:t>
            </a:r>
            <a:r>
              <a:rPr lang="it-IT" dirty="0" err="1">
                <a:latin typeface="Calibri" panose="020F0502020204030204" pitchFamily="34" charset="0"/>
                <a:cs typeface="Calibri" panose="020F0502020204030204" pitchFamily="34" charset="0"/>
              </a:rPr>
              <a:t>creates</a:t>
            </a:r>
            <a:r>
              <a:rPr lang="it-IT" dirty="0">
                <a:latin typeface="Calibri" panose="020F0502020204030204" pitchFamily="34" charset="0"/>
                <a:cs typeface="Calibri" panose="020F0502020204030204" pitchFamily="34" charset="0"/>
              </a:rPr>
              <a:t> a </a:t>
            </a:r>
            <a:r>
              <a:rPr lang="it-IT" dirty="0" err="1">
                <a:latin typeface="Calibri" panose="020F0502020204030204" pitchFamily="34" charset="0"/>
                <a:cs typeface="Calibri" panose="020F0502020204030204" pitchFamily="34" charset="0"/>
              </a:rPr>
              <a:t>nick</a:t>
            </a:r>
            <a:r>
              <a:rPr lang="it-IT" dirty="0">
                <a:latin typeface="Calibri" panose="020F0502020204030204" pitchFamily="34" charset="0"/>
                <a:cs typeface="Calibri" panose="020F0502020204030204" pitchFamily="34" charset="0"/>
              </a:rPr>
              <a:t> on </a:t>
            </a:r>
            <a:r>
              <a:rPr lang="it-IT" dirty="0" err="1">
                <a:latin typeface="Calibri" panose="020F0502020204030204" pitchFamily="34" charset="0"/>
                <a:cs typeface="Calibri" panose="020F0502020204030204" pitchFamily="34" charset="0"/>
              </a:rPr>
              <a:t>one</a:t>
            </a:r>
            <a:r>
              <a:rPr lang="it-IT" dirty="0">
                <a:latin typeface="Calibri" panose="020F0502020204030204" pitchFamily="34" charset="0"/>
                <a:cs typeface="Calibri" panose="020F0502020204030204" pitchFamily="34" charset="0"/>
              </a:rPr>
              <a:t> </a:t>
            </a:r>
            <a:r>
              <a:rPr lang="it-IT" dirty="0" err="1">
                <a:latin typeface="Calibri" panose="020F0502020204030204" pitchFamily="34" charset="0"/>
                <a:cs typeface="Calibri" panose="020F0502020204030204" pitchFamily="34" charset="0"/>
              </a:rPr>
              <a:t>strand</a:t>
            </a:r>
            <a:r>
              <a:rPr lang="it-IT" dirty="0">
                <a:latin typeface="Calibri" panose="020F0502020204030204" pitchFamily="34" charset="0"/>
                <a:cs typeface="Calibri" panose="020F0502020204030204" pitchFamily="34" charset="0"/>
              </a:rPr>
              <a:t>. </a:t>
            </a:r>
          </a:p>
        </p:txBody>
      </p:sp>
      <p:pic>
        <p:nvPicPr>
          <p:cNvPr id="7" name="Immagine 6" descr="Schermata 2014-10-01 a 18.18.06.png"/>
          <p:cNvPicPr>
            <a:picLocks noChangeAspect="1"/>
          </p:cNvPicPr>
          <p:nvPr/>
        </p:nvPicPr>
        <p:blipFill rotWithShape="1">
          <a:blip r:embed="rId2"/>
          <a:srcRect t="64722" b="2778"/>
          <a:stretch/>
        </p:blipFill>
        <p:spPr>
          <a:xfrm>
            <a:off x="-1" y="5287067"/>
            <a:ext cx="8902700" cy="990598"/>
          </a:xfrm>
          <a:prstGeom prst="rect">
            <a:avLst/>
          </a:prstGeom>
        </p:spPr>
      </p:pic>
      <p:pic>
        <p:nvPicPr>
          <p:cNvPr id="8" name="Immagine 7" descr="Schermata 2014-10-01 a 18.18.06.png"/>
          <p:cNvPicPr>
            <a:picLocks noChangeAspect="1"/>
          </p:cNvPicPr>
          <p:nvPr/>
        </p:nvPicPr>
        <p:blipFill rotWithShape="1">
          <a:blip r:embed="rId2"/>
          <a:srcRect t="30278" b="39166"/>
          <a:stretch/>
        </p:blipFill>
        <p:spPr>
          <a:xfrm>
            <a:off x="-1" y="3373599"/>
            <a:ext cx="8902700" cy="931334"/>
          </a:xfrm>
          <a:prstGeom prst="rect">
            <a:avLst/>
          </a:prstGeom>
        </p:spPr>
      </p:pic>
      <p:grpSp>
        <p:nvGrpSpPr>
          <p:cNvPr id="11" name="Gruppo 10"/>
          <p:cNvGrpSpPr/>
          <p:nvPr/>
        </p:nvGrpSpPr>
        <p:grpSpPr>
          <a:xfrm>
            <a:off x="1117601" y="1512305"/>
            <a:ext cx="2544233" cy="369332"/>
            <a:chOff x="1117602" y="1559240"/>
            <a:chExt cx="2544233" cy="369332"/>
          </a:xfrm>
        </p:grpSpPr>
        <p:sp>
          <p:nvSpPr>
            <p:cNvPr id="9" name="Rettangolo 8"/>
            <p:cNvSpPr/>
            <p:nvPr/>
          </p:nvSpPr>
          <p:spPr>
            <a:xfrm>
              <a:off x="3153835" y="1663700"/>
              <a:ext cx="508000" cy="264872"/>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600">
                <a:solidFill>
                  <a:schemeClr val="tx1"/>
                </a:solidFill>
                <a:latin typeface="Calibri" panose="020F0502020204030204" pitchFamily="34" charset="0"/>
                <a:cs typeface="Calibri" panose="020F0502020204030204" pitchFamily="34" charset="0"/>
              </a:endParaRPr>
            </a:p>
          </p:txBody>
        </p:sp>
        <p:sp>
          <p:nvSpPr>
            <p:cNvPr id="3" name="CasellaDiTesto 2"/>
            <p:cNvSpPr txBox="1"/>
            <p:nvPr/>
          </p:nvSpPr>
          <p:spPr>
            <a:xfrm>
              <a:off x="1595937" y="1559240"/>
              <a:ext cx="1849417" cy="338554"/>
            </a:xfrm>
            <a:prstGeom prst="rect">
              <a:avLst/>
            </a:prstGeom>
            <a:solidFill>
              <a:schemeClr val="bg1"/>
            </a:solidFill>
          </p:spPr>
          <p:txBody>
            <a:bodyPr wrap="none" rtlCol="0">
              <a:spAutoFit/>
            </a:bodyPr>
            <a:lstStyle/>
            <a:p>
              <a:r>
                <a:rPr lang="it-IT" sz="1600" dirty="0">
                  <a:latin typeface="Calibri" panose="020F0502020204030204" pitchFamily="34" charset="0"/>
                  <a:cs typeface="Calibri" panose="020F0502020204030204" pitchFamily="34" charset="0"/>
                </a:rPr>
                <a:t>Nick with free 3’OH </a:t>
              </a:r>
            </a:p>
          </p:txBody>
        </p:sp>
        <p:sp>
          <p:nvSpPr>
            <p:cNvPr id="10" name="Rettangolo 9"/>
            <p:cNvSpPr/>
            <p:nvPr/>
          </p:nvSpPr>
          <p:spPr>
            <a:xfrm>
              <a:off x="1117602" y="1663700"/>
              <a:ext cx="508000" cy="264872"/>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600">
                <a:solidFill>
                  <a:schemeClr val="tx1"/>
                </a:solidFill>
                <a:latin typeface="Calibri" panose="020F0502020204030204" pitchFamily="34" charset="0"/>
                <a:cs typeface="Calibri" panose="020F0502020204030204" pitchFamily="34" charset="0"/>
              </a:endParaRPr>
            </a:p>
          </p:txBody>
        </p:sp>
      </p:grpSp>
      <p:sp>
        <p:nvSpPr>
          <p:cNvPr id="12" name="Rettangolo 11"/>
          <p:cNvSpPr/>
          <p:nvPr/>
        </p:nvSpPr>
        <p:spPr>
          <a:xfrm>
            <a:off x="241299" y="2724864"/>
            <a:ext cx="8149090" cy="369332"/>
          </a:xfrm>
          <a:prstGeom prst="rect">
            <a:avLst/>
          </a:prstGeom>
        </p:spPr>
        <p:txBody>
          <a:bodyPr wrap="square">
            <a:spAutoFit/>
          </a:bodyPr>
          <a:lstStyle/>
          <a:p>
            <a:r>
              <a:rPr lang="en-GB" dirty="0">
                <a:latin typeface="Calibri" panose="020F0502020204030204" pitchFamily="34" charset="0"/>
                <a:cs typeface="Calibri" panose="020F0502020204030204" pitchFamily="34" charset="0"/>
              </a:rPr>
              <a:t>DNA polymerase I synthetises a new labelled DNA strand starting from the free 3’OH  </a:t>
            </a:r>
          </a:p>
        </p:txBody>
      </p:sp>
      <p:sp>
        <p:nvSpPr>
          <p:cNvPr id="15" name="Rettangolo 14"/>
          <p:cNvSpPr/>
          <p:nvPr/>
        </p:nvSpPr>
        <p:spPr>
          <a:xfrm>
            <a:off x="152399" y="3610491"/>
            <a:ext cx="2133599" cy="39387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chemeClr val="tx1"/>
              </a:solidFill>
              <a:latin typeface="Calibri" panose="020F0502020204030204" pitchFamily="34" charset="0"/>
              <a:cs typeface="Calibri" panose="020F0502020204030204" pitchFamily="34" charset="0"/>
            </a:endParaRPr>
          </a:p>
        </p:txBody>
      </p:sp>
      <p:sp>
        <p:nvSpPr>
          <p:cNvPr id="16" name="CasellaDiTesto 15"/>
          <p:cNvSpPr txBox="1"/>
          <p:nvPr/>
        </p:nvSpPr>
        <p:spPr>
          <a:xfrm>
            <a:off x="330974" y="3439149"/>
            <a:ext cx="3046475" cy="338554"/>
          </a:xfrm>
          <a:prstGeom prst="rect">
            <a:avLst/>
          </a:prstGeom>
          <a:solidFill>
            <a:schemeClr val="bg1"/>
          </a:solidFill>
        </p:spPr>
        <p:txBody>
          <a:bodyPr wrap="none" rtlCol="0">
            <a:spAutoFit/>
          </a:bodyPr>
          <a:lstStyle/>
          <a:p>
            <a:r>
              <a:rPr lang="it-IT" sz="1600" dirty="0">
                <a:latin typeface="Calibri" panose="020F0502020204030204" pitchFamily="34" charset="0"/>
                <a:cs typeface="Calibri" panose="020F0502020204030204" pitchFamily="34" charset="0"/>
              </a:rPr>
              <a:t>DNA </a:t>
            </a:r>
            <a:r>
              <a:rPr lang="it-IT" sz="1600" dirty="0" err="1">
                <a:latin typeface="Calibri" panose="020F0502020204030204" pitchFamily="34" charset="0"/>
                <a:cs typeface="Calibri" panose="020F0502020204030204" pitchFamily="34" charset="0"/>
              </a:rPr>
              <a:t>pol</a:t>
            </a:r>
            <a:r>
              <a:rPr lang="it-IT" sz="1600" dirty="0">
                <a:latin typeface="Calibri" panose="020F0502020204030204" pitchFamily="34" charset="0"/>
                <a:cs typeface="Calibri" panose="020F0502020204030204" pitchFamily="34" charset="0"/>
              </a:rPr>
              <a:t> I 5’</a:t>
            </a:r>
            <a:r>
              <a:rPr lang="it-IT" sz="1600" dirty="0">
                <a:latin typeface="Calibri" panose="020F0502020204030204" pitchFamily="34" charset="0"/>
                <a:ea typeface="Wingdings"/>
                <a:cs typeface="Calibri" panose="020F0502020204030204" pitchFamily="34" charset="0"/>
                <a:sym typeface="Wingdings"/>
              </a:rPr>
              <a:t></a:t>
            </a:r>
            <a:r>
              <a:rPr lang="it-IT" sz="1600" dirty="0">
                <a:latin typeface="Calibri" panose="020F0502020204030204" pitchFamily="34" charset="0"/>
                <a:cs typeface="Calibri" panose="020F0502020204030204" pitchFamily="34" charset="0"/>
                <a:sym typeface="Wingdings"/>
              </a:rPr>
              <a:t>3’ </a:t>
            </a:r>
            <a:r>
              <a:rPr lang="it-IT" sz="1600" dirty="0" err="1">
                <a:latin typeface="Calibri" panose="020F0502020204030204" pitchFamily="34" charset="0"/>
                <a:cs typeface="Calibri" panose="020F0502020204030204" pitchFamily="34" charset="0"/>
                <a:sym typeface="Wingdings"/>
              </a:rPr>
              <a:t>sinthesys</a:t>
            </a:r>
            <a:r>
              <a:rPr lang="it-IT" sz="1600" dirty="0">
                <a:latin typeface="Calibri" panose="020F0502020204030204" pitchFamily="34" charset="0"/>
                <a:cs typeface="Calibri" panose="020F0502020204030204" pitchFamily="34" charset="0"/>
                <a:sym typeface="Wingdings"/>
              </a:rPr>
              <a:t> </a:t>
            </a:r>
            <a:r>
              <a:rPr lang="it-IT" sz="1600" dirty="0" err="1">
                <a:latin typeface="Calibri" panose="020F0502020204030204" pitchFamily="34" charset="0"/>
                <a:cs typeface="Calibri" panose="020F0502020204030204" pitchFamily="34" charset="0"/>
                <a:sym typeface="Wingdings"/>
              </a:rPr>
              <a:t>activity</a:t>
            </a:r>
            <a:r>
              <a:rPr lang="it-IT" sz="1600" dirty="0">
                <a:latin typeface="Calibri" panose="020F0502020204030204" pitchFamily="34" charset="0"/>
                <a:cs typeface="Calibri" panose="020F0502020204030204" pitchFamily="34" charset="0"/>
                <a:sym typeface="Wingdings"/>
              </a:rPr>
              <a:t> </a:t>
            </a:r>
            <a:endParaRPr lang="it-IT" sz="1600" dirty="0">
              <a:latin typeface="Calibri" panose="020F0502020204030204" pitchFamily="34" charset="0"/>
              <a:cs typeface="Calibri" panose="020F0502020204030204" pitchFamily="34" charset="0"/>
            </a:endParaRPr>
          </a:p>
        </p:txBody>
      </p:sp>
      <p:sp>
        <p:nvSpPr>
          <p:cNvPr id="18" name="Rettangolo 17"/>
          <p:cNvSpPr/>
          <p:nvPr/>
        </p:nvSpPr>
        <p:spPr>
          <a:xfrm>
            <a:off x="285984" y="4553664"/>
            <a:ext cx="8149090" cy="646331"/>
          </a:xfrm>
          <a:prstGeom prst="rect">
            <a:avLst/>
          </a:prstGeom>
        </p:spPr>
        <p:txBody>
          <a:bodyPr wrap="square">
            <a:spAutoFit/>
          </a:bodyPr>
          <a:lstStyle/>
          <a:p>
            <a:r>
              <a:rPr lang="en-GB" dirty="0">
                <a:latin typeface="Calibri" panose="020F0502020204030204" pitchFamily="34" charset="0"/>
                <a:cs typeface="Calibri" panose="020F0502020204030204" pitchFamily="34" charset="0"/>
              </a:rPr>
              <a:t>DNA polymerase I </a:t>
            </a:r>
            <a:r>
              <a:rPr lang="en-GB" dirty="0" err="1">
                <a:latin typeface="Calibri" panose="020F0502020204030204" pitchFamily="34" charset="0"/>
                <a:cs typeface="Calibri" panose="020F0502020204030204" pitchFamily="34" charset="0"/>
              </a:rPr>
              <a:t>exonuclease</a:t>
            </a:r>
            <a:r>
              <a:rPr lang="en-GB" dirty="0">
                <a:latin typeface="Calibri" panose="020F0502020204030204" pitchFamily="34" charset="0"/>
                <a:cs typeface="Calibri" panose="020F0502020204030204" pitchFamily="34" charset="0"/>
              </a:rPr>
              <a:t> activity removes nucleotides from the 5’ toward the 3’ end</a:t>
            </a:r>
          </a:p>
        </p:txBody>
      </p:sp>
      <p:sp>
        <p:nvSpPr>
          <p:cNvPr id="20" name="Rettangolo 19"/>
          <p:cNvSpPr/>
          <p:nvPr/>
        </p:nvSpPr>
        <p:spPr>
          <a:xfrm>
            <a:off x="160835" y="5287067"/>
            <a:ext cx="2747463" cy="39387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chemeClr val="tx1"/>
              </a:solidFill>
              <a:latin typeface="Calibri" panose="020F0502020204030204" pitchFamily="34" charset="0"/>
              <a:cs typeface="Calibri" panose="020F0502020204030204" pitchFamily="34" charset="0"/>
            </a:endParaRPr>
          </a:p>
        </p:txBody>
      </p:sp>
      <p:sp>
        <p:nvSpPr>
          <p:cNvPr id="19" name="CasellaDiTesto 18"/>
          <p:cNvSpPr txBox="1"/>
          <p:nvPr/>
        </p:nvSpPr>
        <p:spPr>
          <a:xfrm>
            <a:off x="285984" y="5286664"/>
            <a:ext cx="2679234" cy="584776"/>
          </a:xfrm>
          <a:prstGeom prst="rect">
            <a:avLst/>
          </a:prstGeom>
          <a:noFill/>
        </p:spPr>
        <p:txBody>
          <a:bodyPr wrap="square" rtlCol="0">
            <a:spAutoFit/>
          </a:bodyPr>
          <a:lstStyle/>
          <a:p>
            <a:r>
              <a:rPr lang="it-IT" sz="1600" dirty="0">
                <a:latin typeface="Calibri" panose="020F0502020204030204" pitchFamily="34" charset="0"/>
                <a:cs typeface="Calibri" panose="020F0502020204030204" pitchFamily="34" charset="0"/>
              </a:rPr>
              <a:t>DNA </a:t>
            </a:r>
            <a:r>
              <a:rPr lang="it-IT" sz="1600" dirty="0" err="1">
                <a:latin typeface="Calibri" panose="020F0502020204030204" pitchFamily="34" charset="0"/>
                <a:cs typeface="Calibri" panose="020F0502020204030204" pitchFamily="34" charset="0"/>
              </a:rPr>
              <a:t>pol</a:t>
            </a:r>
            <a:r>
              <a:rPr lang="it-IT" sz="1600" dirty="0">
                <a:latin typeface="Calibri" panose="020F0502020204030204" pitchFamily="34" charset="0"/>
                <a:cs typeface="Calibri" panose="020F0502020204030204" pitchFamily="34" charset="0"/>
              </a:rPr>
              <a:t> I 5’</a:t>
            </a:r>
            <a:r>
              <a:rPr lang="it-IT" sz="1600" dirty="0">
                <a:latin typeface="Calibri" panose="020F0502020204030204" pitchFamily="34" charset="0"/>
                <a:ea typeface="Wingdings"/>
                <a:cs typeface="Calibri" panose="020F0502020204030204" pitchFamily="34" charset="0"/>
                <a:sym typeface="Wingdings"/>
              </a:rPr>
              <a:t></a:t>
            </a:r>
            <a:r>
              <a:rPr lang="it-IT" sz="1600" dirty="0">
                <a:latin typeface="Calibri" panose="020F0502020204030204" pitchFamily="34" charset="0"/>
                <a:cs typeface="Calibri" panose="020F0502020204030204" pitchFamily="34" charset="0"/>
                <a:sym typeface="Wingdings"/>
              </a:rPr>
              <a:t>3’ </a:t>
            </a:r>
            <a:r>
              <a:rPr lang="it-IT" sz="1600" dirty="0" err="1">
                <a:latin typeface="Calibri" panose="020F0502020204030204" pitchFamily="34" charset="0"/>
                <a:cs typeface="Calibri" panose="020F0502020204030204" pitchFamily="34" charset="0"/>
                <a:sym typeface="Wingdings"/>
              </a:rPr>
              <a:t>exonuclease</a:t>
            </a:r>
            <a:r>
              <a:rPr lang="it-IT" sz="1600" dirty="0">
                <a:latin typeface="Calibri" panose="020F0502020204030204" pitchFamily="34" charset="0"/>
                <a:cs typeface="Calibri" panose="020F0502020204030204" pitchFamily="34" charset="0"/>
                <a:sym typeface="Wingdings"/>
              </a:rPr>
              <a:t> </a:t>
            </a:r>
            <a:r>
              <a:rPr lang="it-IT" sz="1600" dirty="0" err="1">
                <a:latin typeface="Calibri" panose="020F0502020204030204" pitchFamily="34" charset="0"/>
                <a:cs typeface="Calibri" panose="020F0502020204030204" pitchFamily="34" charset="0"/>
                <a:sym typeface="Wingdings"/>
              </a:rPr>
              <a:t>activity</a:t>
            </a:r>
            <a:r>
              <a:rPr lang="it-IT" sz="1600" dirty="0">
                <a:latin typeface="Calibri" panose="020F0502020204030204" pitchFamily="34" charset="0"/>
                <a:cs typeface="Calibri" panose="020F0502020204030204" pitchFamily="34" charset="0"/>
                <a:sym typeface="Wingdings"/>
              </a:rPr>
              <a:t> </a:t>
            </a:r>
            <a:endParaRPr lang="it-IT" sz="1600" dirty="0">
              <a:latin typeface="Calibri" panose="020F0502020204030204" pitchFamily="34" charset="0"/>
              <a:cs typeface="Calibri" panose="020F0502020204030204" pitchFamily="34" charset="0"/>
            </a:endParaRPr>
          </a:p>
        </p:txBody>
      </p:sp>
      <p:sp>
        <p:nvSpPr>
          <p:cNvPr id="21" name="Rettangolo 20"/>
          <p:cNvSpPr/>
          <p:nvPr/>
        </p:nvSpPr>
        <p:spPr>
          <a:xfrm>
            <a:off x="241299" y="5617440"/>
            <a:ext cx="2044699" cy="2540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chemeClr val="tx1"/>
              </a:solidFill>
              <a:latin typeface="Calibri" panose="020F0502020204030204" pitchFamily="34" charset="0"/>
              <a:cs typeface="Calibri" panose="020F0502020204030204" pitchFamily="34" charset="0"/>
            </a:endParaRPr>
          </a:p>
        </p:txBody>
      </p:sp>
      <p:sp>
        <p:nvSpPr>
          <p:cNvPr id="22" name="Rettangolo 21"/>
          <p:cNvSpPr/>
          <p:nvPr/>
        </p:nvSpPr>
        <p:spPr>
          <a:xfrm>
            <a:off x="0" y="6252862"/>
            <a:ext cx="8902701" cy="646331"/>
          </a:xfrm>
          <a:prstGeom prst="rect">
            <a:avLst/>
          </a:prstGeom>
        </p:spPr>
        <p:txBody>
          <a:bodyPr wrap="square">
            <a:spAutoFit/>
          </a:bodyPr>
          <a:lstStyle/>
          <a:p>
            <a:pPr algn="just"/>
            <a:r>
              <a:rPr lang="en-GB" b="1">
                <a:latin typeface="Calibri" panose="020F0502020204030204" pitchFamily="34" charset="0"/>
                <a:cs typeface="Calibri" panose="020F0502020204030204" pitchFamily="34" charset="0"/>
              </a:rPr>
              <a:t>The result of these activities in presence of lablelled nucleotides is the generation of labelled DNA fragments. </a:t>
            </a:r>
          </a:p>
        </p:txBody>
      </p:sp>
      <p:sp>
        <p:nvSpPr>
          <p:cNvPr id="23" name="Rectangle 22">
            <a:extLst>
              <a:ext uri="{FF2B5EF4-FFF2-40B4-BE49-F238E27FC236}">
                <a16:creationId xmlns:a16="http://schemas.microsoft.com/office/drawing/2014/main" id="{482A5CBF-EDD5-A94E-AA28-051BDDACEB17}"/>
              </a:ext>
            </a:extLst>
          </p:cNvPr>
          <p:cNvSpPr/>
          <p:nvPr/>
        </p:nvSpPr>
        <p:spPr>
          <a:xfrm>
            <a:off x="0" y="0"/>
            <a:ext cx="9144000" cy="875763"/>
          </a:xfrm>
          <a:prstGeom prst="rect">
            <a:avLst/>
          </a:prstGeom>
          <a:solidFill>
            <a:schemeClr val="accent5">
              <a:lumMod val="60000"/>
              <a:lumOff val="4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en-IT"/>
          </a:p>
        </p:txBody>
      </p:sp>
      <p:sp>
        <p:nvSpPr>
          <p:cNvPr id="24" name="TextBox 23">
            <a:extLst>
              <a:ext uri="{FF2B5EF4-FFF2-40B4-BE49-F238E27FC236}">
                <a16:creationId xmlns:a16="http://schemas.microsoft.com/office/drawing/2014/main" id="{44116F4D-BA0C-0E4C-B4B3-5E8E126229E5}"/>
              </a:ext>
            </a:extLst>
          </p:cNvPr>
          <p:cNvSpPr txBox="1"/>
          <p:nvPr/>
        </p:nvSpPr>
        <p:spPr>
          <a:xfrm>
            <a:off x="0" y="206062"/>
            <a:ext cx="9143999" cy="553998"/>
          </a:xfrm>
          <a:prstGeom prst="rect">
            <a:avLst/>
          </a:prstGeom>
          <a:noFill/>
        </p:spPr>
        <p:txBody>
          <a:bodyPr wrap="square" rtlCol="0">
            <a:spAutoFit/>
          </a:bodyPr>
          <a:lstStyle/>
          <a:p>
            <a:pPr algn="ctr"/>
            <a:r>
              <a:rPr lang="en-US" sz="3000" b="1" dirty="0">
                <a:solidFill>
                  <a:schemeClr val="bg1"/>
                </a:solidFill>
              </a:rPr>
              <a:t>Nick translation</a:t>
            </a:r>
          </a:p>
        </p:txBody>
      </p:sp>
    </p:spTree>
    <p:extLst>
      <p:ext uri="{BB962C8B-B14F-4D97-AF65-F5344CB8AC3E}">
        <p14:creationId xmlns:p14="http://schemas.microsoft.com/office/powerpoint/2010/main" val="791050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88670" y="2149084"/>
            <a:ext cx="7497367" cy="4154984"/>
          </a:xfrm>
          <a:prstGeom prst="rect">
            <a:avLst/>
          </a:prstGeom>
        </p:spPr>
        <p:txBody>
          <a:bodyPr wrap="square">
            <a:spAutoFit/>
          </a:bodyPr>
          <a:lstStyle/>
          <a:p>
            <a:pPr marL="342900" indent="-342900">
              <a:buAutoNum type="arabicParenR"/>
            </a:pPr>
            <a:r>
              <a:rPr lang="en-US" sz="2400" dirty="0">
                <a:latin typeface="Century Gothic"/>
                <a:cs typeface="Century Gothic"/>
              </a:rPr>
              <a:t>Cell </a:t>
            </a:r>
            <a:r>
              <a:rPr lang="en-US" sz="2400" dirty="0" err="1">
                <a:latin typeface="Century Gothic"/>
                <a:cs typeface="Century Gothic"/>
              </a:rPr>
              <a:t>Lysis</a:t>
            </a:r>
            <a:r>
              <a:rPr lang="en-US" sz="2400" dirty="0">
                <a:latin typeface="Century Gothic"/>
                <a:cs typeface="Century Gothic"/>
              </a:rPr>
              <a:t> (using detergents) </a:t>
            </a:r>
          </a:p>
          <a:p>
            <a:pPr marL="342900" indent="-342900">
              <a:buAutoNum type="arabicParenR"/>
            </a:pPr>
            <a:endParaRPr lang="en-US" sz="2400" dirty="0">
              <a:latin typeface="Century Gothic"/>
              <a:cs typeface="Century Gothic"/>
            </a:endParaRPr>
          </a:p>
          <a:p>
            <a:pPr marL="342900" indent="-342900">
              <a:buAutoNum type="arabicParenR"/>
            </a:pPr>
            <a:r>
              <a:rPr lang="en-US" sz="2400" dirty="0">
                <a:latin typeface="Century Gothic"/>
                <a:cs typeface="Century Gothic"/>
              </a:rPr>
              <a:t>Protein extraction and separation from the nucleic acid phase (e.g. using Phenol/chloroform)</a:t>
            </a:r>
          </a:p>
          <a:p>
            <a:pPr marL="342900" indent="-342900">
              <a:buAutoNum type="arabicParenR"/>
            </a:pPr>
            <a:endParaRPr lang="en-US" sz="2400" dirty="0">
              <a:latin typeface="Century Gothic"/>
              <a:cs typeface="Century Gothic"/>
            </a:endParaRPr>
          </a:p>
          <a:p>
            <a:pPr marL="342900" indent="-342900">
              <a:buAutoNum type="arabicParenR"/>
            </a:pPr>
            <a:r>
              <a:rPr lang="en-US" sz="2400" dirty="0">
                <a:latin typeface="Century Gothic"/>
                <a:cs typeface="Century Gothic"/>
              </a:rPr>
              <a:t>Precipitation of nucleic acids (using Ethanol of isopropanol)</a:t>
            </a:r>
          </a:p>
          <a:p>
            <a:pPr marL="342900" indent="-342900">
              <a:buAutoNum type="arabicParenR"/>
            </a:pPr>
            <a:endParaRPr lang="en-US" sz="2400" dirty="0">
              <a:latin typeface="Century Gothic"/>
              <a:cs typeface="Century Gothic"/>
            </a:endParaRPr>
          </a:p>
          <a:p>
            <a:pPr marL="342900" indent="-342900">
              <a:buAutoNum type="arabicParenR"/>
            </a:pPr>
            <a:r>
              <a:rPr lang="en-US" sz="2400" dirty="0">
                <a:latin typeface="Century Gothic"/>
                <a:cs typeface="Century Gothic"/>
              </a:rPr>
              <a:t>The purified RNA or DNA has to be stored at -20/-80 °C</a:t>
            </a:r>
          </a:p>
        </p:txBody>
      </p:sp>
      <p:sp>
        <p:nvSpPr>
          <p:cNvPr id="4" name="TextBox 3"/>
          <p:cNvSpPr txBox="1"/>
          <p:nvPr/>
        </p:nvSpPr>
        <p:spPr>
          <a:xfrm>
            <a:off x="1845452" y="1238764"/>
            <a:ext cx="5136406" cy="553998"/>
          </a:xfrm>
          <a:prstGeom prst="rect">
            <a:avLst/>
          </a:prstGeom>
          <a:noFill/>
        </p:spPr>
        <p:txBody>
          <a:bodyPr wrap="none" rtlCol="0">
            <a:spAutoFit/>
          </a:bodyPr>
          <a:lstStyle/>
          <a:p>
            <a:r>
              <a:rPr lang="en-US" sz="3000" b="1" dirty="0"/>
              <a:t>Organic Nucleic Acid extraction</a:t>
            </a:r>
          </a:p>
        </p:txBody>
      </p:sp>
      <p:sp>
        <p:nvSpPr>
          <p:cNvPr id="6" name="Rectangle 5">
            <a:extLst>
              <a:ext uri="{FF2B5EF4-FFF2-40B4-BE49-F238E27FC236}">
                <a16:creationId xmlns:a16="http://schemas.microsoft.com/office/drawing/2014/main" id="{DC79349E-59FD-064A-83ED-3C6B0F126262}"/>
              </a:ext>
            </a:extLst>
          </p:cNvPr>
          <p:cNvSpPr/>
          <p:nvPr/>
        </p:nvSpPr>
        <p:spPr>
          <a:xfrm>
            <a:off x="0" y="0"/>
            <a:ext cx="9144000" cy="875763"/>
          </a:xfrm>
          <a:prstGeom prst="rect">
            <a:avLst/>
          </a:prstGeom>
          <a:solidFill>
            <a:schemeClr val="accent5">
              <a:lumMod val="60000"/>
              <a:lumOff val="4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en-IT"/>
          </a:p>
        </p:txBody>
      </p:sp>
      <p:sp>
        <p:nvSpPr>
          <p:cNvPr id="3" name="TextBox 2">
            <a:extLst>
              <a:ext uri="{FF2B5EF4-FFF2-40B4-BE49-F238E27FC236}">
                <a16:creationId xmlns:a16="http://schemas.microsoft.com/office/drawing/2014/main" id="{C55C0655-E41B-204F-9409-FCB81FCAC89A}"/>
              </a:ext>
            </a:extLst>
          </p:cNvPr>
          <p:cNvSpPr txBox="1"/>
          <p:nvPr/>
        </p:nvSpPr>
        <p:spPr>
          <a:xfrm>
            <a:off x="0" y="206062"/>
            <a:ext cx="9143999" cy="553998"/>
          </a:xfrm>
          <a:prstGeom prst="rect">
            <a:avLst/>
          </a:prstGeom>
          <a:noFill/>
        </p:spPr>
        <p:txBody>
          <a:bodyPr wrap="square" rtlCol="0">
            <a:spAutoFit/>
          </a:bodyPr>
          <a:lstStyle/>
          <a:p>
            <a:pPr algn="ctr"/>
            <a:r>
              <a:rPr lang="en-IT" sz="3000" b="1" dirty="0">
                <a:solidFill>
                  <a:schemeClr val="bg1"/>
                </a:solidFill>
              </a:rPr>
              <a:t>How to get your Nucleic Acids</a:t>
            </a:r>
          </a:p>
        </p:txBody>
      </p:sp>
    </p:spTree>
    <p:extLst>
      <p:ext uri="{BB962C8B-B14F-4D97-AF65-F5344CB8AC3E}">
        <p14:creationId xmlns:p14="http://schemas.microsoft.com/office/powerpoint/2010/main" val="41650614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Schermata 2014-10-01 a 18.22.28.png"/>
          <p:cNvPicPr>
            <a:picLocks noChangeAspect="1"/>
          </p:cNvPicPr>
          <p:nvPr/>
        </p:nvPicPr>
        <p:blipFill rotWithShape="1">
          <a:blip r:embed="rId2"/>
          <a:srcRect l="6376" t="53435" r="5062"/>
          <a:stretch/>
        </p:blipFill>
        <p:spPr>
          <a:xfrm>
            <a:off x="2641599" y="4000500"/>
            <a:ext cx="6489701" cy="1549400"/>
          </a:xfrm>
          <a:prstGeom prst="rect">
            <a:avLst/>
          </a:prstGeom>
        </p:spPr>
      </p:pic>
      <p:sp>
        <p:nvSpPr>
          <p:cNvPr id="2" name="Rettangolo 1"/>
          <p:cNvSpPr/>
          <p:nvPr/>
        </p:nvSpPr>
        <p:spPr>
          <a:xfrm>
            <a:off x="0" y="3718679"/>
            <a:ext cx="2641599" cy="2308324"/>
          </a:xfrm>
          <a:prstGeom prst="rect">
            <a:avLst/>
          </a:prstGeom>
        </p:spPr>
        <p:txBody>
          <a:bodyPr wrap="square">
            <a:spAutoFit/>
          </a:bodyPr>
          <a:lstStyle/>
          <a:p>
            <a:pPr algn="just"/>
            <a:r>
              <a:rPr lang="en-GB" dirty="0">
                <a:solidFill>
                  <a:srgbClr val="FF0000"/>
                </a:solidFill>
                <a:latin typeface="Calibri"/>
                <a:cs typeface="Calibri"/>
              </a:rPr>
              <a:t>The </a:t>
            </a:r>
            <a:r>
              <a:rPr lang="en-GB" dirty="0" err="1">
                <a:solidFill>
                  <a:srgbClr val="FF0000"/>
                </a:solidFill>
                <a:latin typeface="Calibri"/>
                <a:cs typeface="Calibri"/>
              </a:rPr>
              <a:t>Klenow</a:t>
            </a:r>
            <a:r>
              <a:rPr lang="en-GB" dirty="0">
                <a:solidFill>
                  <a:srgbClr val="FF0000"/>
                </a:solidFill>
                <a:latin typeface="Calibri"/>
                <a:cs typeface="Calibri"/>
              </a:rPr>
              <a:t> polymerase </a:t>
            </a:r>
            <a:r>
              <a:rPr lang="en-GB" dirty="0" err="1">
                <a:latin typeface="Calibri"/>
                <a:cs typeface="Calibri"/>
              </a:rPr>
              <a:t>sinthetyses</a:t>
            </a:r>
            <a:r>
              <a:rPr lang="en-GB" dirty="0">
                <a:latin typeface="Calibri"/>
                <a:cs typeface="Calibri"/>
              </a:rPr>
              <a:t> a DNA strand starting from the primers. It is used in this assay </a:t>
            </a:r>
            <a:r>
              <a:rPr lang="en-GB" dirty="0" err="1">
                <a:latin typeface="Calibri"/>
                <a:cs typeface="Calibri"/>
              </a:rPr>
              <a:t>beacause</a:t>
            </a:r>
            <a:r>
              <a:rPr lang="en-GB" dirty="0">
                <a:latin typeface="Calibri"/>
                <a:cs typeface="Calibri"/>
              </a:rPr>
              <a:t> it lacks the 5’-3’ exonuclease activity avoiding the degradation of the primers.</a:t>
            </a:r>
          </a:p>
        </p:txBody>
      </p:sp>
      <p:pic>
        <p:nvPicPr>
          <p:cNvPr id="6" name="Immagine 5" descr="Schermata 2014-10-01 a 18.22.28.png"/>
          <p:cNvPicPr>
            <a:picLocks noChangeAspect="1"/>
          </p:cNvPicPr>
          <p:nvPr/>
        </p:nvPicPr>
        <p:blipFill rotWithShape="1">
          <a:blip r:embed="rId2"/>
          <a:srcRect l="3256" r="8182" b="46947"/>
          <a:stretch/>
        </p:blipFill>
        <p:spPr>
          <a:xfrm>
            <a:off x="2470149" y="1474873"/>
            <a:ext cx="6489701" cy="1765300"/>
          </a:xfrm>
          <a:prstGeom prst="rect">
            <a:avLst/>
          </a:prstGeom>
        </p:spPr>
      </p:pic>
      <p:sp>
        <p:nvSpPr>
          <p:cNvPr id="3" name="Rettangolo 2"/>
          <p:cNvSpPr/>
          <p:nvPr/>
        </p:nvSpPr>
        <p:spPr>
          <a:xfrm>
            <a:off x="5886449" y="2082530"/>
            <a:ext cx="2442542" cy="382373"/>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7" name="CasellaDiTesto 6"/>
          <p:cNvSpPr txBox="1"/>
          <p:nvPr/>
        </p:nvSpPr>
        <p:spPr>
          <a:xfrm>
            <a:off x="88898" y="2146300"/>
            <a:ext cx="2336801" cy="646331"/>
          </a:xfrm>
          <a:prstGeom prst="rect">
            <a:avLst/>
          </a:prstGeom>
          <a:noFill/>
        </p:spPr>
        <p:txBody>
          <a:bodyPr wrap="square" rtlCol="0">
            <a:spAutoFit/>
          </a:bodyPr>
          <a:lstStyle/>
          <a:p>
            <a:pPr algn="just"/>
            <a:r>
              <a:rPr lang="en-GB"/>
              <a:t>DNA denaturation and primer hybridization</a:t>
            </a:r>
          </a:p>
        </p:txBody>
      </p:sp>
      <p:sp>
        <p:nvSpPr>
          <p:cNvPr id="8" name="Rettangolo 7"/>
          <p:cNvSpPr/>
          <p:nvPr/>
        </p:nvSpPr>
        <p:spPr>
          <a:xfrm>
            <a:off x="3429000" y="5755838"/>
            <a:ext cx="4572000" cy="646331"/>
          </a:xfrm>
          <a:prstGeom prst="rect">
            <a:avLst/>
          </a:prstGeom>
        </p:spPr>
        <p:txBody>
          <a:bodyPr>
            <a:spAutoFit/>
          </a:bodyPr>
          <a:lstStyle/>
          <a:p>
            <a:pPr algn="just"/>
            <a:r>
              <a:rPr lang="en-GB" b="1">
                <a:latin typeface="Calibri"/>
                <a:cs typeface="Calibri"/>
              </a:rPr>
              <a:t>By adding α</a:t>
            </a:r>
            <a:r>
              <a:rPr lang="en-GB" b="1" baseline="30000">
                <a:latin typeface="Calibri"/>
                <a:cs typeface="Calibri"/>
              </a:rPr>
              <a:t>32</a:t>
            </a:r>
            <a:r>
              <a:rPr lang="en-GB" b="1">
                <a:latin typeface="Calibri"/>
                <a:cs typeface="Calibri"/>
              </a:rPr>
              <a:t>PdNTP to this reaction the new sinthetised DNA filament will result labelled.</a:t>
            </a:r>
          </a:p>
        </p:txBody>
      </p:sp>
      <p:sp>
        <p:nvSpPr>
          <p:cNvPr id="9" name="Rectangle 8">
            <a:extLst>
              <a:ext uri="{FF2B5EF4-FFF2-40B4-BE49-F238E27FC236}">
                <a16:creationId xmlns:a16="http://schemas.microsoft.com/office/drawing/2014/main" id="{D75F7A40-C5B2-2E47-ACE9-0E6A7E829BF4}"/>
              </a:ext>
            </a:extLst>
          </p:cNvPr>
          <p:cNvSpPr/>
          <p:nvPr/>
        </p:nvSpPr>
        <p:spPr>
          <a:xfrm>
            <a:off x="0" y="0"/>
            <a:ext cx="9144000" cy="875763"/>
          </a:xfrm>
          <a:prstGeom prst="rect">
            <a:avLst/>
          </a:prstGeom>
          <a:solidFill>
            <a:schemeClr val="accent5">
              <a:lumMod val="60000"/>
              <a:lumOff val="4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en-IT"/>
          </a:p>
        </p:txBody>
      </p:sp>
      <p:sp>
        <p:nvSpPr>
          <p:cNvPr id="10" name="TextBox 9">
            <a:extLst>
              <a:ext uri="{FF2B5EF4-FFF2-40B4-BE49-F238E27FC236}">
                <a16:creationId xmlns:a16="http://schemas.microsoft.com/office/drawing/2014/main" id="{F6D29A9E-2D06-0541-A9E5-6493CA55F1B0}"/>
              </a:ext>
            </a:extLst>
          </p:cNvPr>
          <p:cNvSpPr txBox="1"/>
          <p:nvPr/>
        </p:nvSpPr>
        <p:spPr>
          <a:xfrm>
            <a:off x="0" y="206062"/>
            <a:ext cx="9143999" cy="553998"/>
          </a:xfrm>
          <a:prstGeom prst="rect">
            <a:avLst/>
          </a:prstGeom>
          <a:noFill/>
        </p:spPr>
        <p:txBody>
          <a:bodyPr wrap="square" rtlCol="0">
            <a:spAutoFit/>
          </a:bodyPr>
          <a:lstStyle/>
          <a:p>
            <a:pPr algn="ctr"/>
            <a:r>
              <a:rPr lang="en-US" sz="3000" b="1" dirty="0">
                <a:solidFill>
                  <a:schemeClr val="bg1"/>
                </a:solidFill>
              </a:rPr>
              <a:t>Random priming</a:t>
            </a:r>
          </a:p>
        </p:txBody>
      </p:sp>
    </p:spTree>
    <p:extLst>
      <p:ext uri="{BB962C8B-B14F-4D97-AF65-F5344CB8AC3E}">
        <p14:creationId xmlns:p14="http://schemas.microsoft.com/office/powerpoint/2010/main" val="27787284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rotWithShape="1">
          <a:blip r:embed="rId2"/>
          <a:srcRect l="6061" t="28432" r="9848" b="18626"/>
          <a:stretch/>
        </p:blipFill>
        <p:spPr bwMode="auto">
          <a:xfrm>
            <a:off x="381000" y="1447800"/>
            <a:ext cx="8458200" cy="4114800"/>
          </a:xfrm>
          <a:prstGeom prst="rect">
            <a:avLst/>
          </a:prstGeom>
          <a:noFill/>
          <a:ln w="9525">
            <a:noFill/>
            <a:miter lim="800000"/>
            <a:headEnd/>
            <a:tailEnd/>
          </a:ln>
        </p:spPr>
      </p:pic>
      <p:sp>
        <p:nvSpPr>
          <p:cNvPr id="24579" name="Line 3"/>
          <p:cNvSpPr>
            <a:spLocks noChangeShapeType="1"/>
          </p:cNvSpPr>
          <p:nvPr/>
        </p:nvSpPr>
        <p:spPr bwMode="auto">
          <a:xfrm flipH="1">
            <a:off x="8388350" y="3284538"/>
            <a:ext cx="450850" cy="288925"/>
          </a:xfrm>
          <a:prstGeom prst="line">
            <a:avLst/>
          </a:prstGeom>
          <a:noFill/>
          <a:ln w="57150">
            <a:solidFill>
              <a:srgbClr val="FF3300"/>
            </a:solidFill>
            <a:round/>
            <a:headEnd/>
            <a:tailEnd type="triangle" w="med" len="med"/>
          </a:ln>
        </p:spPr>
        <p:txBody>
          <a:bodyPr>
            <a:prstTxWarp prst="textNoShape">
              <a:avLst/>
            </a:prstTxWarp>
          </a:bodyPr>
          <a:lstStyle/>
          <a:p>
            <a:endParaRPr lang="it-IT">
              <a:latin typeface="Calibri" panose="020F0502020204030204" pitchFamily="34" charset="0"/>
              <a:cs typeface="Calibri" panose="020F0502020204030204" pitchFamily="34" charset="0"/>
            </a:endParaRPr>
          </a:p>
        </p:txBody>
      </p:sp>
      <p:sp>
        <p:nvSpPr>
          <p:cNvPr id="24580" name="Rectangle 4"/>
          <p:cNvSpPr>
            <a:spLocks noChangeArrowheads="1"/>
          </p:cNvSpPr>
          <p:nvPr/>
        </p:nvSpPr>
        <p:spPr bwMode="auto">
          <a:xfrm>
            <a:off x="7380288" y="3486150"/>
            <a:ext cx="1008062" cy="317500"/>
          </a:xfrm>
          <a:prstGeom prst="rect">
            <a:avLst/>
          </a:prstGeom>
          <a:noFill/>
          <a:ln w="28575">
            <a:solidFill>
              <a:srgbClr val="FF3300"/>
            </a:solidFill>
            <a:miter lim="800000"/>
            <a:headEnd/>
            <a:tailEnd/>
          </a:ln>
        </p:spPr>
        <p:txBody>
          <a:bodyPr wrap="none" anchor="ctr">
            <a:prstTxWarp prst="textNoShape">
              <a:avLst/>
            </a:prstTxWarp>
          </a:bodyPr>
          <a:lstStyle/>
          <a:p>
            <a:endParaRPr lang="it-IT">
              <a:latin typeface="Calibri" panose="020F0502020204030204" pitchFamily="34" charset="0"/>
              <a:cs typeface="Calibri" panose="020F0502020204030204" pitchFamily="34" charset="0"/>
            </a:endParaRPr>
          </a:p>
        </p:txBody>
      </p:sp>
      <p:sp>
        <p:nvSpPr>
          <p:cNvPr id="6" name="Rettangolo 5"/>
          <p:cNvSpPr/>
          <p:nvPr/>
        </p:nvSpPr>
        <p:spPr>
          <a:xfrm>
            <a:off x="266699" y="928033"/>
            <a:ext cx="4686301" cy="523220"/>
          </a:xfrm>
          <a:prstGeom prst="rect">
            <a:avLst/>
          </a:prstGeom>
        </p:spPr>
        <p:txBody>
          <a:bodyPr wrap="square">
            <a:spAutoFit/>
          </a:bodyPr>
          <a:lstStyle/>
          <a:p>
            <a:r>
              <a:rPr lang="it-IT" sz="2800" b="1" dirty="0">
                <a:latin typeface="Calibri" panose="020F0502020204030204" pitchFamily="34" charset="0"/>
                <a:cs typeface="Calibri" panose="020F0502020204030204" pitchFamily="34" charset="0"/>
              </a:rPr>
              <a:t>In vitro </a:t>
            </a:r>
            <a:r>
              <a:rPr lang="it-IT" sz="2800" b="1" dirty="0" err="1">
                <a:latin typeface="Calibri" panose="020F0502020204030204" pitchFamily="34" charset="0"/>
                <a:cs typeface="Calibri" panose="020F0502020204030204" pitchFamily="34" charset="0"/>
              </a:rPr>
              <a:t>transcription</a:t>
            </a:r>
            <a:r>
              <a:rPr lang="it-IT" sz="2800" b="1" dirty="0">
                <a:latin typeface="Calibri" panose="020F0502020204030204" pitchFamily="34" charset="0"/>
                <a:cs typeface="Calibri" panose="020F0502020204030204" pitchFamily="34" charset="0"/>
              </a:rPr>
              <a:t>:</a:t>
            </a:r>
          </a:p>
        </p:txBody>
      </p:sp>
      <p:sp>
        <p:nvSpPr>
          <p:cNvPr id="7" name="Rectangle 6">
            <a:extLst>
              <a:ext uri="{FF2B5EF4-FFF2-40B4-BE49-F238E27FC236}">
                <a16:creationId xmlns:a16="http://schemas.microsoft.com/office/drawing/2014/main" id="{19A42CBA-23BF-D144-BE35-02BAD3625BCC}"/>
              </a:ext>
            </a:extLst>
          </p:cNvPr>
          <p:cNvSpPr/>
          <p:nvPr/>
        </p:nvSpPr>
        <p:spPr>
          <a:xfrm>
            <a:off x="0" y="0"/>
            <a:ext cx="9144000" cy="875763"/>
          </a:xfrm>
          <a:prstGeom prst="rect">
            <a:avLst/>
          </a:prstGeom>
          <a:solidFill>
            <a:schemeClr val="accent5">
              <a:lumMod val="60000"/>
              <a:lumOff val="4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en-IT">
              <a:solidFill>
                <a:schemeClr val="tx1"/>
              </a:solidFill>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B8EBF862-8BB5-7841-AA64-D07EA9B1BB7A}"/>
              </a:ext>
            </a:extLst>
          </p:cNvPr>
          <p:cNvSpPr txBox="1"/>
          <p:nvPr/>
        </p:nvSpPr>
        <p:spPr>
          <a:xfrm>
            <a:off x="0" y="206062"/>
            <a:ext cx="9143999" cy="553998"/>
          </a:xfrm>
          <a:prstGeom prst="rect">
            <a:avLst/>
          </a:prstGeom>
          <a:noFill/>
        </p:spPr>
        <p:txBody>
          <a:bodyPr wrap="square" rtlCol="0">
            <a:spAutoFit/>
          </a:bodyPr>
          <a:lstStyle/>
          <a:p>
            <a:pPr algn="ctr"/>
            <a:r>
              <a:rPr lang="en-US" sz="3000" b="1" dirty="0">
                <a:solidFill>
                  <a:schemeClr val="bg1"/>
                </a:solidFill>
                <a:latin typeface="Calibri" panose="020F0502020204030204" pitchFamily="34" charset="0"/>
                <a:cs typeface="Calibri" panose="020F0502020204030204" pitchFamily="34" charset="0"/>
              </a:rPr>
              <a:t>How to label RNA</a:t>
            </a:r>
          </a:p>
        </p:txBody>
      </p:sp>
    </p:spTree>
    <p:extLst>
      <p:ext uri="{BB962C8B-B14F-4D97-AF65-F5344CB8AC3E}">
        <p14:creationId xmlns:p14="http://schemas.microsoft.com/office/powerpoint/2010/main" val="1408383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CasellaDiTesto 3"/>
          <p:cNvSpPr txBox="1">
            <a:spLocks noChangeArrowheads="1"/>
          </p:cNvSpPr>
          <p:nvPr/>
        </p:nvSpPr>
        <p:spPr bwMode="auto">
          <a:xfrm>
            <a:off x="237781" y="1839924"/>
            <a:ext cx="3238537" cy="461665"/>
          </a:xfrm>
          <a:prstGeom prst="rect">
            <a:avLst/>
          </a:prstGeom>
          <a:noFill/>
          <a:ln w="9525">
            <a:noFill/>
            <a:miter lim="800000"/>
            <a:headEnd/>
            <a:tailEnd/>
          </a:ln>
        </p:spPr>
        <p:txBody>
          <a:bodyPr wrap="none">
            <a:prstTxWarp prst="textNoShape">
              <a:avLst/>
            </a:prstTxWarp>
            <a:spAutoFit/>
          </a:bodyPr>
          <a:lstStyle/>
          <a:p>
            <a:r>
              <a:rPr lang="en-GB" sz="2400" dirty="0">
                <a:latin typeface="Calibri" charset="0"/>
              </a:rPr>
              <a:t>- Genomic DNA isolation</a:t>
            </a:r>
          </a:p>
        </p:txBody>
      </p:sp>
      <p:sp>
        <p:nvSpPr>
          <p:cNvPr id="64516" name="CasellaDiTesto 4"/>
          <p:cNvSpPr txBox="1">
            <a:spLocks noChangeArrowheads="1"/>
          </p:cNvSpPr>
          <p:nvPr/>
        </p:nvSpPr>
        <p:spPr bwMode="auto">
          <a:xfrm>
            <a:off x="237781" y="2501912"/>
            <a:ext cx="8224837" cy="830997"/>
          </a:xfrm>
          <a:prstGeom prst="rect">
            <a:avLst/>
          </a:prstGeom>
          <a:noFill/>
          <a:ln w="9525">
            <a:noFill/>
            <a:miter lim="800000"/>
            <a:headEnd/>
            <a:tailEnd/>
          </a:ln>
        </p:spPr>
        <p:txBody>
          <a:bodyPr>
            <a:prstTxWarp prst="textNoShape">
              <a:avLst/>
            </a:prstTxWarp>
            <a:spAutoFit/>
          </a:bodyPr>
          <a:lstStyle/>
          <a:p>
            <a:r>
              <a:rPr lang="en-GB" sz="2400" dirty="0">
                <a:latin typeface="Calibri" charset="0"/>
              </a:rPr>
              <a:t>- Digestion with restriction enzymes for generating short fragments (from hundreds to some Kilo bases)</a:t>
            </a:r>
          </a:p>
        </p:txBody>
      </p:sp>
      <p:sp>
        <p:nvSpPr>
          <p:cNvPr id="64517" name="CasellaDiTesto 5"/>
          <p:cNvSpPr txBox="1">
            <a:spLocks noChangeArrowheads="1"/>
          </p:cNvSpPr>
          <p:nvPr/>
        </p:nvSpPr>
        <p:spPr bwMode="auto">
          <a:xfrm>
            <a:off x="237781" y="3500449"/>
            <a:ext cx="8224837" cy="461665"/>
          </a:xfrm>
          <a:prstGeom prst="rect">
            <a:avLst/>
          </a:prstGeom>
          <a:noFill/>
          <a:ln w="9525">
            <a:noFill/>
            <a:miter lim="800000"/>
            <a:headEnd/>
            <a:tailEnd/>
          </a:ln>
        </p:spPr>
        <p:txBody>
          <a:bodyPr>
            <a:prstTxWarp prst="textNoShape">
              <a:avLst/>
            </a:prstTxWarp>
            <a:spAutoFit/>
          </a:bodyPr>
          <a:lstStyle/>
          <a:p>
            <a:r>
              <a:rPr lang="en-GB" sz="2400">
                <a:latin typeface="Calibri" charset="0"/>
              </a:rPr>
              <a:t>- Electrophoresis of DNA fragments on agarose gel</a:t>
            </a:r>
          </a:p>
        </p:txBody>
      </p:sp>
      <p:sp>
        <p:nvSpPr>
          <p:cNvPr id="64518" name="CasellaDiTesto 6"/>
          <p:cNvSpPr txBox="1">
            <a:spLocks noChangeArrowheads="1"/>
          </p:cNvSpPr>
          <p:nvPr/>
        </p:nvSpPr>
        <p:spPr bwMode="auto">
          <a:xfrm>
            <a:off x="237781" y="4168787"/>
            <a:ext cx="8224837" cy="461665"/>
          </a:xfrm>
          <a:prstGeom prst="rect">
            <a:avLst/>
          </a:prstGeom>
          <a:noFill/>
          <a:ln w="9525">
            <a:noFill/>
            <a:miter lim="800000"/>
            <a:headEnd/>
            <a:tailEnd/>
          </a:ln>
        </p:spPr>
        <p:txBody>
          <a:bodyPr>
            <a:prstTxWarp prst="textNoShape">
              <a:avLst/>
            </a:prstTxWarp>
            <a:spAutoFit/>
          </a:bodyPr>
          <a:lstStyle/>
          <a:p>
            <a:r>
              <a:rPr lang="en-GB" sz="2400">
                <a:latin typeface="Calibri" charset="0"/>
              </a:rPr>
              <a:t>- Denaturation of complementary DNA filaments</a:t>
            </a:r>
          </a:p>
        </p:txBody>
      </p:sp>
      <p:sp>
        <p:nvSpPr>
          <p:cNvPr id="64519" name="CasellaDiTesto 7"/>
          <p:cNvSpPr txBox="1">
            <a:spLocks noChangeArrowheads="1"/>
          </p:cNvSpPr>
          <p:nvPr/>
        </p:nvSpPr>
        <p:spPr bwMode="auto">
          <a:xfrm>
            <a:off x="237781" y="4906974"/>
            <a:ext cx="8224837" cy="461665"/>
          </a:xfrm>
          <a:prstGeom prst="rect">
            <a:avLst/>
          </a:prstGeom>
          <a:noFill/>
          <a:ln w="9525">
            <a:noFill/>
            <a:miter lim="800000"/>
            <a:headEnd/>
            <a:tailEnd/>
          </a:ln>
        </p:spPr>
        <p:txBody>
          <a:bodyPr>
            <a:prstTxWarp prst="textNoShape">
              <a:avLst/>
            </a:prstTxWarp>
            <a:spAutoFit/>
          </a:bodyPr>
          <a:lstStyle/>
          <a:p>
            <a:r>
              <a:rPr lang="en-GB" sz="2400">
                <a:latin typeface="Calibri" charset="0"/>
              </a:rPr>
              <a:t>- Transfer the DNA from the gel to the membrane</a:t>
            </a:r>
          </a:p>
        </p:txBody>
      </p:sp>
      <p:sp>
        <p:nvSpPr>
          <p:cNvPr id="64520" name="CasellaDiTesto 8"/>
          <p:cNvSpPr txBox="1">
            <a:spLocks noChangeArrowheads="1"/>
          </p:cNvSpPr>
          <p:nvPr/>
        </p:nvSpPr>
        <p:spPr bwMode="auto">
          <a:xfrm>
            <a:off x="237781" y="5646749"/>
            <a:ext cx="8224837" cy="461665"/>
          </a:xfrm>
          <a:prstGeom prst="rect">
            <a:avLst/>
          </a:prstGeom>
          <a:noFill/>
          <a:ln w="9525">
            <a:noFill/>
            <a:miter lim="800000"/>
            <a:headEnd/>
            <a:tailEnd/>
          </a:ln>
        </p:spPr>
        <p:txBody>
          <a:bodyPr>
            <a:prstTxWarp prst="textNoShape">
              <a:avLst/>
            </a:prstTxWarp>
            <a:spAutoFit/>
          </a:bodyPr>
          <a:lstStyle/>
          <a:p>
            <a:r>
              <a:rPr lang="en-GB" sz="2400">
                <a:latin typeface="Calibri" charset="0"/>
              </a:rPr>
              <a:t>- Hybridation with specific labelled probe</a:t>
            </a:r>
          </a:p>
        </p:txBody>
      </p:sp>
      <p:sp>
        <p:nvSpPr>
          <p:cNvPr id="9" name="Rectangle 2" descr="Velina blu"/>
          <p:cNvSpPr>
            <a:spLocks noChangeArrowheads="1"/>
          </p:cNvSpPr>
          <p:nvPr/>
        </p:nvSpPr>
        <p:spPr bwMode="auto">
          <a:xfrm>
            <a:off x="237781" y="952054"/>
            <a:ext cx="2496390" cy="539750"/>
          </a:xfrm>
          <a:prstGeom prst="rect">
            <a:avLst/>
          </a:prstGeom>
          <a:noFill/>
          <a:ln w="28575">
            <a:noFill/>
            <a:miter lim="800000"/>
            <a:headEnd/>
            <a:tailEnd/>
          </a:ln>
          <a:effectLst>
            <a:outerShdw blurRad="63500" dist="107763" dir="2700000" algn="ctr" rotWithShape="0">
              <a:schemeClr val="bg2">
                <a:alpha val="50000"/>
              </a:schemeClr>
            </a:outerShdw>
          </a:effectLst>
        </p:spPr>
        <p:txBody>
          <a:bodyPr>
            <a:prstTxWarp prst="textNoShape">
              <a:avLst/>
            </a:prstTxWarp>
          </a:bodyPr>
          <a:lstStyle/>
          <a:p>
            <a:pPr marL="342900" indent="-342900" eaLnBrk="1" hangingPunct="1">
              <a:spcBef>
                <a:spcPct val="20000"/>
              </a:spcBef>
              <a:buFontTx/>
              <a:buChar char="•"/>
            </a:pPr>
            <a:r>
              <a:rPr lang="en-GB" sz="3200" b="1" dirty="0">
                <a:effectLst>
                  <a:outerShdw blurRad="38100" dist="38100" dir="2700000" algn="tl">
                    <a:srgbClr val="DDDDDD"/>
                  </a:outerShdw>
                </a:effectLst>
                <a:latin typeface="Calibri"/>
                <a:cs typeface="Calibri"/>
              </a:rPr>
              <a:t>Procedure</a:t>
            </a:r>
            <a:endParaRPr lang="en-GB" b="1" dirty="0">
              <a:effectLst>
                <a:outerShdw blurRad="38100" dist="38100" dir="2700000" algn="tl">
                  <a:srgbClr val="DDDDDD"/>
                </a:outerShdw>
              </a:effectLst>
              <a:latin typeface="Calibri"/>
              <a:cs typeface="Calibri"/>
            </a:endParaRPr>
          </a:p>
          <a:p>
            <a:pPr marL="742950" lvl="1" indent="-285750" eaLnBrk="1" hangingPunct="1">
              <a:spcBef>
                <a:spcPct val="20000"/>
              </a:spcBef>
              <a:buFontTx/>
              <a:buChar char="–"/>
            </a:pPr>
            <a:endParaRPr lang="en-GB" b="1" dirty="0">
              <a:effectLst>
                <a:outerShdw blurRad="38100" dist="38100" dir="2700000" algn="tl">
                  <a:srgbClr val="DDDDDD"/>
                </a:outerShdw>
              </a:effectLst>
              <a:latin typeface="Calibri"/>
              <a:cs typeface="Calibri"/>
            </a:endParaRPr>
          </a:p>
        </p:txBody>
      </p:sp>
      <p:pic>
        <p:nvPicPr>
          <p:cNvPr id="2" name="Immagine 1" descr="southern_edwin.jpg__350x350_q85_crop_subsampling-2_upscal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3689" y="4015813"/>
            <a:ext cx="2470310" cy="2470310"/>
          </a:xfrm>
          <a:prstGeom prst="rect">
            <a:avLst/>
          </a:prstGeom>
        </p:spPr>
      </p:pic>
      <p:sp>
        <p:nvSpPr>
          <p:cNvPr id="3" name="CasellaDiTesto 2"/>
          <p:cNvSpPr txBox="1"/>
          <p:nvPr/>
        </p:nvSpPr>
        <p:spPr>
          <a:xfrm>
            <a:off x="7177933" y="6486123"/>
            <a:ext cx="1966066" cy="369332"/>
          </a:xfrm>
          <a:prstGeom prst="rect">
            <a:avLst/>
          </a:prstGeom>
          <a:noFill/>
        </p:spPr>
        <p:txBody>
          <a:bodyPr wrap="none" rtlCol="0">
            <a:spAutoFit/>
          </a:bodyPr>
          <a:lstStyle/>
          <a:p>
            <a:r>
              <a:rPr lang="it-IT" dirty="0"/>
              <a:t>Sir Edwin Southern</a:t>
            </a:r>
          </a:p>
        </p:txBody>
      </p:sp>
      <p:sp>
        <p:nvSpPr>
          <p:cNvPr id="4" name="Rettangolo 3"/>
          <p:cNvSpPr/>
          <p:nvPr/>
        </p:nvSpPr>
        <p:spPr>
          <a:xfrm>
            <a:off x="6673689" y="4015813"/>
            <a:ext cx="2470310" cy="2839642"/>
          </a:xfrm>
          <a:prstGeom prst="rect">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3" name="Rectangle 12">
            <a:extLst>
              <a:ext uri="{FF2B5EF4-FFF2-40B4-BE49-F238E27FC236}">
                <a16:creationId xmlns:a16="http://schemas.microsoft.com/office/drawing/2014/main" id="{DAF71E84-188A-9A4D-A001-4B9DFE82BDAB}"/>
              </a:ext>
            </a:extLst>
          </p:cNvPr>
          <p:cNvSpPr/>
          <p:nvPr/>
        </p:nvSpPr>
        <p:spPr>
          <a:xfrm>
            <a:off x="0" y="0"/>
            <a:ext cx="9144000" cy="875763"/>
          </a:xfrm>
          <a:prstGeom prst="rect">
            <a:avLst/>
          </a:prstGeom>
          <a:solidFill>
            <a:schemeClr val="accent5">
              <a:lumMod val="60000"/>
              <a:lumOff val="4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en-IT">
              <a:solidFill>
                <a:schemeClr val="tx1"/>
              </a:solidFill>
              <a:latin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4CA615AC-9806-FC4E-BE43-48886EF2EE5A}"/>
              </a:ext>
            </a:extLst>
          </p:cNvPr>
          <p:cNvSpPr txBox="1"/>
          <p:nvPr/>
        </p:nvSpPr>
        <p:spPr>
          <a:xfrm>
            <a:off x="0" y="206062"/>
            <a:ext cx="9143999" cy="553998"/>
          </a:xfrm>
          <a:prstGeom prst="rect">
            <a:avLst/>
          </a:prstGeom>
          <a:noFill/>
        </p:spPr>
        <p:txBody>
          <a:bodyPr wrap="square" rtlCol="0">
            <a:spAutoFit/>
          </a:bodyPr>
          <a:lstStyle/>
          <a:p>
            <a:pPr algn="ctr"/>
            <a:r>
              <a:rPr lang="en-US" sz="3000" b="1" dirty="0">
                <a:solidFill>
                  <a:schemeClr val="bg1"/>
                </a:solidFill>
                <a:latin typeface="Calibri" panose="020F0502020204030204" pitchFamily="34" charset="0"/>
                <a:cs typeface="Calibri" panose="020F0502020204030204" pitchFamily="34" charset="0"/>
              </a:rPr>
              <a:t>Southern Blot</a:t>
            </a:r>
          </a:p>
        </p:txBody>
      </p:sp>
    </p:spTree>
    <p:extLst>
      <p:ext uri="{BB962C8B-B14F-4D97-AF65-F5344CB8AC3E}">
        <p14:creationId xmlns:p14="http://schemas.microsoft.com/office/powerpoint/2010/main" val="5607399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p:cNvPicPr>
            <a:picLocks noChangeAspect="1" noChangeArrowheads="1"/>
          </p:cNvPicPr>
          <p:nvPr/>
        </p:nvPicPr>
        <p:blipFill rotWithShape="1">
          <a:blip r:embed="rId3"/>
          <a:srcRect l="4546" t="18201" r="4546" b="6863"/>
          <a:stretch/>
        </p:blipFill>
        <p:spPr bwMode="auto">
          <a:xfrm>
            <a:off x="0" y="805070"/>
            <a:ext cx="9144000" cy="5824330"/>
          </a:xfrm>
          <a:prstGeom prst="rect">
            <a:avLst/>
          </a:prstGeom>
          <a:noFill/>
          <a:ln w="9525">
            <a:noFill/>
            <a:miter lim="800000"/>
            <a:headEnd/>
            <a:tailEnd/>
          </a:ln>
        </p:spPr>
      </p:pic>
      <p:sp>
        <p:nvSpPr>
          <p:cNvPr id="2" name="Rettangolo 1"/>
          <p:cNvSpPr/>
          <p:nvPr/>
        </p:nvSpPr>
        <p:spPr>
          <a:xfrm>
            <a:off x="5321300" y="4864100"/>
            <a:ext cx="1612900" cy="736600"/>
          </a:xfrm>
          <a:prstGeom prst="rect">
            <a:avLst/>
          </a:prstGeom>
          <a:solidFill>
            <a:srgbClr val="FFFFFF"/>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3" name="Text Box 28"/>
          <p:cNvSpPr txBox="1">
            <a:spLocks noChangeArrowheads="1"/>
          </p:cNvSpPr>
          <p:nvPr/>
        </p:nvSpPr>
        <p:spPr bwMode="auto">
          <a:xfrm>
            <a:off x="5859463" y="5262146"/>
            <a:ext cx="1136549" cy="338554"/>
          </a:xfrm>
          <a:prstGeom prst="rect">
            <a:avLst/>
          </a:prstGeom>
          <a:solidFill>
            <a:schemeClr val="bg1"/>
          </a:solidFill>
          <a:ln w="9525">
            <a:noFill/>
            <a:miter lim="800000"/>
            <a:headEnd/>
            <a:tailEnd/>
          </a:ln>
        </p:spPr>
        <p:txBody>
          <a:bodyPr wrap="none">
            <a:prstTxWarp prst="textNoShape">
              <a:avLst/>
            </a:prstTxWarp>
            <a:spAutoFit/>
          </a:bodyPr>
          <a:lstStyle/>
          <a:p>
            <a:r>
              <a:rPr lang="it-IT" sz="1600" b="1" dirty="0">
                <a:solidFill>
                  <a:srgbClr val="FF0000"/>
                </a:solidFill>
                <a:latin typeface="Century Gothic" charset="0"/>
              </a:rPr>
              <a:t>X-</a:t>
            </a:r>
            <a:r>
              <a:rPr lang="it-IT" sz="1600" b="1" dirty="0" err="1">
                <a:solidFill>
                  <a:srgbClr val="FF0000"/>
                </a:solidFill>
                <a:latin typeface="Century Gothic" charset="0"/>
              </a:rPr>
              <a:t>ray</a:t>
            </a:r>
            <a:r>
              <a:rPr lang="it-IT" sz="1600" b="1" dirty="0">
                <a:solidFill>
                  <a:srgbClr val="FF0000"/>
                </a:solidFill>
                <a:latin typeface="Century Gothic" charset="0"/>
              </a:rPr>
              <a:t> film</a:t>
            </a:r>
          </a:p>
        </p:txBody>
      </p:sp>
      <p:sp>
        <p:nvSpPr>
          <p:cNvPr id="5" name="Rectangle 4">
            <a:extLst>
              <a:ext uri="{FF2B5EF4-FFF2-40B4-BE49-F238E27FC236}">
                <a16:creationId xmlns:a16="http://schemas.microsoft.com/office/drawing/2014/main" id="{3B7457DF-A7EC-3A49-97C6-2AA9AAE7CD6D}"/>
              </a:ext>
            </a:extLst>
          </p:cNvPr>
          <p:cNvSpPr/>
          <p:nvPr/>
        </p:nvSpPr>
        <p:spPr>
          <a:xfrm>
            <a:off x="0" y="0"/>
            <a:ext cx="9144000" cy="875763"/>
          </a:xfrm>
          <a:prstGeom prst="rect">
            <a:avLst/>
          </a:prstGeom>
          <a:solidFill>
            <a:schemeClr val="accent5">
              <a:lumMod val="60000"/>
              <a:lumOff val="4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en-IT">
              <a:solidFill>
                <a:schemeClr val="tx1"/>
              </a:solidFill>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FBE3A0CC-C118-AA4B-B6C2-E519E3AE0E92}"/>
              </a:ext>
            </a:extLst>
          </p:cNvPr>
          <p:cNvSpPr txBox="1"/>
          <p:nvPr/>
        </p:nvSpPr>
        <p:spPr>
          <a:xfrm>
            <a:off x="0" y="206062"/>
            <a:ext cx="9143999" cy="553998"/>
          </a:xfrm>
          <a:prstGeom prst="rect">
            <a:avLst/>
          </a:prstGeom>
          <a:noFill/>
        </p:spPr>
        <p:txBody>
          <a:bodyPr wrap="square" rtlCol="0">
            <a:spAutoFit/>
          </a:bodyPr>
          <a:lstStyle/>
          <a:p>
            <a:pPr algn="ctr"/>
            <a:r>
              <a:rPr lang="en-US" sz="3000" b="1" dirty="0">
                <a:solidFill>
                  <a:schemeClr val="bg1"/>
                </a:solidFill>
                <a:latin typeface="Calibri" panose="020F0502020204030204" pitchFamily="34" charset="0"/>
                <a:cs typeface="Calibri" panose="020F0502020204030204" pitchFamily="34" charset="0"/>
              </a:rPr>
              <a:t>Southern Blot</a:t>
            </a:r>
          </a:p>
        </p:txBody>
      </p:sp>
    </p:spTree>
    <p:extLst>
      <p:ext uri="{BB962C8B-B14F-4D97-AF65-F5344CB8AC3E}">
        <p14:creationId xmlns:p14="http://schemas.microsoft.com/office/powerpoint/2010/main" val="28619963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Bussola-bussola-nautica-rose-wall-art-stickers-decalcomanie-home-diy-decorazione-murale-camera-da-letto-smontabile.jpg_640x64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5900" y="2076132"/>
            <a:ext cx="3860800" cy="3854768"/>
          </a:xfrm>
          <a:prstGeom prst="rect">
            <a:avLst/>
          </a:prstGeom>
        </p:spPr>
      </p:pic>
      <p:sp>
        <p:nvSpPr>
          <p:cNvPr id="6" name="CasellaDiTesto 5"/>
          <p:cNvSpPr txBox="1"/>
          <p:nvPr/>
        </p:nvSpPr>
        <p:spPr>
          <a:xfrm>
            <a:off x="3149600" y="254000"/>
            <a:ext cx="2733890" cy="523220"/>
          </a:xfrm>
          <a:prstGeom prst="rect">
            <a:avLst/>
          </a:prstGeom>
          <a:noFill/>
        </p:spPr>
        <p:txBody>
          <a:bodyPr wrap="none" rtlCol="0">
            <a:spAutoFit/>
          </a:bodyPr>
          <a:lstStyle/>
          <a:p>
            <a:r>
              <a:rPr lang="it-IT" sz="2800" b="1" dirty="0" err="1"/>
              <a:t>Blotting</a:t>
            </a:r>
            <a:r>
              <a:rPr lang="it-IT" sz="2800" b="1" dirty="0"/>
              <a:t> </a:t>
            </a:r>
            <a:r>
              <a:rPr lang="it-IT" sz="2800" b="1" dirty="0" err="1"/>
              <a:t>compass</a:t>
            </a:r>
            <a:endParaRPr lang="it-IT" sz="2800" b="1" dirty="0"/>
          </a:p>
        </p:txBody>
      </p:sp>
      <p:sp>
        <p:nvSpPr>
          <p:cNvPr id="8" name="CasellaDiTesto 7"/>
          <p:cNvSpPr txBox="1"/>
          <p:nvPr/>
        </p:nvSpPr>
        <p:spPr>
          <a:xfrm>
            <a:off x="4394200" y="1587500"/>
            <a:ext cx="607859" cy="369332"/>
          </a:xfrm>
          <a:prstGeom prst="rect">
            <a:avLst/>
          </a:prstGeom>
          <a:noFill/>
        </p:spPr>
        <p:txBody>
          <a:bodyPr wrap="none" rtlCol="0">
            <a:spAutoFit/>
          </a:bodyPr>
          <a:lstStyle/>
          <a:p>
            <a:r>
              <a:rPr lang="it-IT" b="1" dirty="0">
                <a:solidFill>
                  <a:srgbClr val="FF0000"/>
                </a:solidFill>
              </a:rPr>
              <a:t>RNA</a:t>
            </a:r>
          </a:p>
        </p:txBody>
      </p:sp>
      <p:sp>
        <p:nvSpPr>
          <p:cNvPr id="9" name="CasellaDiTesto 8"/>
          <p:cNvSpPr txBox="1"/>
          <p:nvPr/>
        </p:nvSpPr>
        <p:spPr>
          <a:xfrm>
            <a:off x="4394200" y="6070600"/>
            <a:ext cx="622098" cy="369332"/>
          </a:xfrm>
          <a:prstGeom prst="rect">
            <a:avLst/>
          </a:prstGeom>
          <a:noFill/>
        </p:spPr>
        <p:txBody>
          <a:bodyPr wrap="none" rtlCol="0">
            <a:spAutoFit/>
          </a:bodyPr>
          <a:lstStyle/>
          <a:p>
            <a:r>
              <a:rPr lang="it-IT" b="1" dirty="0">
                <a:solidFill>
                  <a:srgbClr val="FF0000"/>
                </a:solidFill>
              </a:rPr>
              <a:t>DNA</a:t>
            </a:r>
          </a:p>
        </p:txBody>
      </p:sp>
    </p:spTree>
    <p:extLst>
      <p:ext uri="{BB962C8B-B14F-4D97-AF65-F5344CB8AC3E}">
        <p14:creationId xmlns:p14="http://schemas.microsoft.com/office/powerpoint/2010/main" val="6978325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3149600" y="254000"/>
            <a:ext cx="2733890" cy="523220"/>
          </a:xfrm>
          <a:prstGeom prst="rect">
            <a:avLst/>
          </a:prstGeom>
          <a:noFill/>
        </p:spPr>
        <p:txBody>
          <a:bodyPr wrap="none" rtlCol="0">
            <a:spAutoFit/>
          </a:bodyPr>
          <a:lstStyle/>
          <a:p>
            <a:r>
              <a:rPr lang="it-IT" sz="2800" b="1" dirty="0" err="1"/>
              <a:t>Blotting</a:t>
            </a:r>
            <a:r>
              <a:rPr lang="it-IT" sz="2800" b="1" dirty="0"/>
              <a:t> </a:t>
            </a:r>
            <a:r>
              <a:rPr lang="it-IT" sz="2800" b="1" dirty="0" err="1"/>
              <a:t>compass</a:t>
            </a:r>
            <a:endParaRPr lang="it-IT" sz="2800" b="1" dirty="0"/>
          </a:p>
        </p:txBody>
      </p:sp>
      <p:pic>
        <p:nvPicPr>
          <p:cNvPr id="3" name="Picture 2" descr="Diagram&#10;&#10;Description automatically generated">
            <a:extLst>
              <a:ext uri="{FF2B5EF4-FFF2-40B4-BE49-F238E27FC236}">
                <a16:creationId xmlns:a16="http://schemas.microsoft.com/office/drawing/2014/main" id="{5D0E451C-D746-074A-AEB5-3F9CF2580559}"/>
              </a:ext>
            </a:extLst>
          </p:cNvPr>
          <p:cNvPicPr>
            <a:picLocks noChangeAspect="1"/>
          </p:cNvPicPr>
          <p:nvPr/>
        </p:nvPicPr>
        <p:blipFill rotWithShape="1">
          <a:blip r:embed="rId2"/>
          <a:srcRect t="12912"/>
          <a:stretch/>
        </p:blipFill>
        <p:spPr>
          <a:xfrm>
            <a:off x="1520455" y="1967022"/>
            <a:ext cx="6565408" cy="4288243"/>
          </a:xfrm>
          <a:prstGeom prst="rect">
            <a:avLst/>
          </a:prstGeom>
        </p:spPr>
      </p:pic>
    </p:spTree>
    <p:extLst>
      <p:ext uri="{BB962C8B-B14F-4D97-AF65-F5344CB8AC3E}">
        <p14:creationId xmlns:p14="http://schemas.microsoft.com/office/powerpoint/2010/main" val="21015714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descr="Velina blu"/>
          <p:cNvSpPr>
            <a:spLocks noChangeArrowheads="1"/>
          </p:cNvSpPr>
          <p:nvPr/>
        </p:nvSpPr>
        <p:spPr bwMode="auto">
          <a:xfrm>
            <a:off x="647700" y="1955800"/>
            <a:ext cx="7950200" cy="1955800"/>
          </a:xfrm>
          <a:prstGeom prst="rect">
            <a:avLst/>
          </a:prstGeom>
          <a:noFill/>
          <a:ln w="28575">
            <a:noFill/>
            <a:miter lim="800000"/>
            <a:headEnd/>
            <a:tailEnd/>
          </a:ln>
          <a:effectLst>
            <a:outerShdw blurRad="63500" dist="107763" dir="2700000" algn="ctr" rotWithShape="0">
              <a:schemeClr val="bg2">
                <a:alpha val="50000"/>
              </a:schemeClr>
            </a:outerShdw>
          </a:effectLst>
        </p:spPr>
        <p:txBody>
          <a:bodyPr>
            <a:prstTxWarp prst="textNoShape">
              <a:avLst/>
            </a:prstTxWarp>
          </a:bodyPr>
          <a:lstStyle/>
          <a:p>
            <a:pPr marL="342900" indent="-342900" eaLnBrk="1" hangingPunct="1">
              <a:spcBef>
                <a:spcPct val="20000"/>
              </a:spcBef>
              <a:buFontTx/>
              <a:buChar char="•"/>
            </a:pPr>
            <a:r>
              <a:rPr lang="sv-SE" sz="3200" b="1" dirty="0">
                <a:effectLst>
                  <a:outerShdw blurRad="38100" dist="38100" dir="2700000" algn="tl">
                    <a:srgbClr val="DDDDDD"/>
                  </a:outerShdw>
                </a:effectLst>
                <a:latin typeface="Calibri"/>
                <a:cs typeface="Calibri"/>
              </a:rPr>
              <a:t>Procedure </a:t>
            </a:r>
          </a:p>
          <a:p>
            <a:pPr marL="342900" indent="-342900" eaLnBrk="1" hangingPunct="1">
              <a:spcBef>
                <a:spcPct val="20000"/>
              </a:spcBef>
            </a:pPr>
            <a:endParaRPr lang="sv-SE" b="1" dirty="0">
              <a:effectLst>
                <a:outerShdw blurRad="38100" dist="38100" dir="2700000" algn="tl">
                  <a:srgbClr val="DDDDDD"/>
                </a:outerShdw>
              </a:effectLst>
              <a:latin typeface="Calibri"/>
              <a:cs typeface="Calibri"/>
            </a:endParaRPr>
          </a:p>
          <a:p>
            <a:pPr marL="742950" lvl="1" indent="-285750" eaLnBrk="1" hangingPunct="1">
              <a:spcBef>
                <a:spcPct val="20000"/>
              </a:spcBef>
              <a:buFontTx/>
              <a:buChar char="–"/>
            </a:pPr>
            <a:r>
              <a:rPr lang="it-IT" sz="2400" b="1" dirty="0">
                <a:effectLst>
                  <a:outerShdw blurRad="38100" dist="38100" dir="2700000" algn="tl">
                    <a:srgbClr val="DDDDDD"/>
                  </a:outerShdw>
                </a:effectLst>
                <a:latin typeface="Calibri"/>
                <a:cs typeface="Calibri"/>
              </a:rPr>
              <a:t>RNA </a:t>
            </a:r>
            <a:r>
              <a:rPr lang="it-IT" sz="2400" b="1" dirty="0" err="1">
                <a:effectLst>
                  <a:outerShdw blurRad="38100" dist="38100" dir="2700000" algn="tl">
                    <a:srgbClr val="DDDDDD"/>
                  </a:outerShdw>
                </a:effectLst>
                <a:latin typeface="Calibri"/>
                <a:cs typeface="Calibri"/>
              </a:rPr>
              <a:t>extraction</a:t>
            </a:r>
            <a:endParaRPr lang="sv-SE" sz="2400" b="1" dirty="0">
              <a:effectLst>
                <a:outerShdw blurRad="38100" dist="38100" dir="2700000" algn="tl">
                  <a:srgbClr val="DDDDDD"/>
                </a:outerShdw>
              </a:effectLst>
              <a:latin typeface="Calibri"/>
              <a:cs typeface="Calibri"/>
            </a:endParaRPr>
          </a:p>
          <a:p>
            <a:pPr marL="742950" lvl="1" indent="-285750" eaLnBrk="1" hangingPunct="1">
              <a:spcBef>
                <a:spcPct val="20000"/>
              </a:spcBef>
              <a:buFontTx/>
              <a:buChar char="–"/>
            </a:pPr>
            <a:r>
              <a:rPr lang="sv-SE" sz="2400" b="1" dirty="0">
                <a:effectLst>
                  <a:outerShdw blurRad="38100" dist="38100" dir="2700000" algn="tl">
                    <a:srgbClr val="DDDDDD"/>
                  </a:outerShdw>
                </a:effectLst>
                <a:latin typeface="Calibri"/>
                <a:cs typeface="Calibri"/>
              </a:rPr>
              <a:t>Remove secondary structures	</a:t>
            </a:r>
          </a:p>
          <a:p>
            <a:pPr marL="742950" lvl="1" indent="-285750" eaLnBrk="1" hangingPunct="1">
              <a:spcBef>
                <a:spcPct val="20000"/>
              </a:spcBef>
              <a:buFontTx/>
              <a:buChar char="–"/>
            </a:pPr>
            <a:r>
              <a:rPr lang="en-US" sz="2400" b="1" dirty="0">
                <a:effectLst>
                  <a:outerShdw blurRad="38100" dist="38100" dir="2700000" algn="tl">
                    <a:srgbClr val="DDDDDD"/>
                  </a:outerShdw>
                </a:effectLst>
                <a:latin typeface="Calibri"/>
                <a:cs typeface="Calibri"/>
              </a:rPr>
              <a:t>Electrophoresis (</a:t>
            </a:r>
            <a:r>
              <a:rPr lang="en-US" sz="2400" b="1" dirty="0" err="1">
                <a:effectLst>
                  <a:outerShdw blurRad="38100" dist="38100" dir="2700000" algn="tl">
                    <a:srgbClr val="DDDDDD"/>
                  </a:outerShdw>
                </a:effectLst>
                <a:latin typeface="Calibri"/>
                <a:cs typeface="Calibri"/>
              </a:rPr>
              <a:t>agarose</a:t>
            </a:r>
            <a:r>
              <a:rPr lang="en-US" sz="2400" b="1" dirty="0">
                <a:effectLst>
                  <a:outerShdw blurRad="38100" dist="38100" dir="2700000" algn="tl">
                    <a:srgbClr val="DDDDDD"/>
                  </a:outerShdw>
                </a:effectLst>
                <a:latin typeface="Calibri"/>
                <a:cs typeface="Calibri"/>
              </a:rPr>
              <a:t> or acrylamide)</a:t>
            </a:r>
          </a:p>
          <a:p>
            <a:pPr marL="742950" lvl="1" indent="-285750" eaLnBrk="1" hangingPunct="1">
              <a:spcBef>
                <a:spcPct val="20000"/>
              </a:spcBef>
              <a:buFontTx/>
              <a:buChar char="–"/>
            </a:pPr>
            <a:r>
              <a:rPr lang="en-US" sz="2400" b="1" dirty="0">
                <a:effectLst>
                  <a:outerShdw blurRad="38100" dist="38100" dir="2700000" algn="tl">
                    <a:srgbClr val="DDDDDD"/>
                  </a:outerShdw>
                </a:effectLst>
                <a:latin typeface="Calibri"/>
                <a:cs typeface="Calibri"/>
              </a:rPr>
              <a:t>Transfer the RNA on membrane (nylon)</a:t>
            </a:r>
          </a:p>
          <a:p>
            <a:pPr marL="742950" lvl="1" indent="-285750">
              <a:spcBef>
                <a:spcPct val="20000"/>
              </a:spcBef>
              <a:buFontTx/>
              <a:buChar char="–"/>
            </a:pPr>
            <a:r>
              <a:rPr lang="en-US" sz="2400" b="1" dirty="0">
                <a:effectLst>
                  <a:outerShdw blurRad="38100" dist="38100" dir="2700000" algn="tl">
                    <a:srgbClr val="DDDDDD"/>
                  </a:outerShdw>
                </a:effectLst>
                <a:cs typeface="Calibri"/>
              </a:rPr>
              <a:t>hybridization</a:t>
            </a:r>
            <a:r>
              <a:rPr lang="en-US" sz="2400" b="1" dirty="0">
                <a:effectLst>
                  <a:outerShdw blurRad="38100" dist="38100" dir="2700000" algn="tl">
                    <a:srgbClr val="DDDDDD"/>
                  </a:outerShdw>
                </a:effectLst>
                <a:latin typeface="Calibri"/>
                <a:cs typeface="Calibri"/>
              </a:rPr>
              <a:t> with </a:t>
            </a:r>
            <a:r>
              <a:rPr lang="en-US" sz="2400" b="1" dirty="0" err="1">
                <a:effectLst>
                  <a:outerShdw blurRad="38100" dist="38100" dir="2700000" algn="tl">
                    <a:srgbClr val="DDDDDD"/>
                  </a:outerShdw>
                </a:effectLst>
                <a:latin typeface="Calibri"/>
                <a:cs typeface="Calibri"/>
              </a:rPr>
              <a:t>labelled</a:t>
            </a:r>
            <a:r>
              <a:rPr lang="en-US" sz="2400" b="1" dirty="0">
                <a:effectLst>
                  <a:outerShdw blurRad="38100" dist="38100" dir="2700000" algn="tl">
                    <a:srgbClr val="DDDDDD"/>
                  </a:outerShdw>
                </a:effectLst>
                <a:latin typeface="Calibri"/>
                <a:cs typeface="Calibri"/>
              </a:rPr>
              <a:t> complementary probe</a:t>
            </a:r>
            <a:endParaRPr lang="en-US" b="1" dirty="0">
              <a:effectLst>
                <a:outerShdw blurRad="38100" dist="38100" dir="2700000" algn="tl">
                  <a:srgbClr val="DDDDDD"/>
                </a:outerShdw>
              </a:effectLst>
              <a:latin typeface="Calibri"/>
              <a:cs typeface="Calibri"/>
            </a:endParaRPr>
          </a:p>
          <a:p>
            <a:pPr marL="742950" lvl="1" indent="-285750" eaLnBrk="1" hangingPunct="1">
              <a:spcBef>
                <a:spcPct val="20000"/>
              </a:spcBef>
              <a:buFontTx/>
              <a:buChar char="–"/>
            </a:pPr>
            <a:endParaRPr lang="sv-SE" b="1" dirty="0">
              <a:effectLst>
                <a:outerShdw blurRad="38100" dist="38100" dir="2700000" algn="tl">
                  <a:srgbClr val="DDDDDD"/>
                </a:outerShdw>
              </a:effectLst>
              <a:latin typeface="Calibri"/>
              <a:cs typeface="Calibri"/>
            </a:endParaRPr>
          </a:p>
        </p:txBody>
      </p:sp>
      <p:sp>
        <p:nvSpPr>
          <p:cNvPr id="4" name="Rectangle 3">
            <a:extLst>
              <a:ext uri="{FF2B5EF4-FFF2-40B4-BE49-F238E27FC236}">
                <a16:creationId xmlns:a16="http://schemas.microsoft.com/office/drawing/2014/main" id="{1640AE0D-A974-5148-A86B-DD1AD61ACB90}"/>
              </a:ext>
            </a:extLst>
          </p:cNvPr>
          <p:cNvSpPr/>
          <p:nvPr/>
        </p:nvSpPr>
        <p:spPr>
          <a:xfrm>
            <a:off x="0" y="0"/>
            <a:ext cx="9144000" cy="875763"/>
          </a:xfrm>
          <a:prstGeom prst="rect">
            <a:avLst/>
          </a:prstGeom>
          <a:solidFill>
            <a:schemeClr val="accent5">
              <a:lumMod val="60000"/>
              <a:lumOff val="4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en-IT">
              <a:solidFill>
                <a:schemeClr val="tx1"/>
              </a:solidFill>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B92E6E6A-9B2D-2145-81A9-480CAC31AC48}"/>
              </a:ext>
            </a:extLst>
          </p:cNvPr>
          <p:cNvSpPr txBox="1"/>
          <p:nvPr/>
        </p:nvSpPr>
        <p:spPr>
          <a:xfrm>
            <a:off x="0" y="206062"/>
            <a:ext cx="9143999" cy="553998"/>
          </a:xfrm>
          <a:prstGeom prst="rect">
            <a:avLst/>
          </a:prstGeom>
          <a:noFill/>
        </p:spPr>
        <p:txBody>
          <a:bodyPr wrap="square" rtlCol="0">
            <a:spAutoFit/>
          </a:bodyPr>
          <a:lstStyle/>
          <a:p>
            <a:pPr algn="ctr"/>
            <a:r>
              <a:rPr lang="en-US" sz="3000" b="1" dirty="0">
                <a:solidFill>
                  <a:schemeClr val="bg1"/>
                </a:solidFill>
                <a:latin typeface="Calibri" panose="020F0502020204030204" pitchFamily="34" charset="0"/>
                <a:cs typeface="Calibri" panose="020F0502020204030204" pitchFamily="34" charset="0"/>
              </a:rPr>
              <a:t>Northern blot</a:t>
            </a:r>
          </a:p>
        </p:txBody>
      </p:sp>
      <p:pic>
        <p:nvPicPr>
          <p:cNvPr id="6" name="Immagine 1" descr="southern_edwin.jpg__350x350_q85_crop_subsampling-2_upscale.jpg">
            <a:extLst>
              <a:ext uri="{FF2B5EF4-FFF2-40B4-BE49-F238E27FC236}">
                <a16:creationId xmlns:a16="http://schemas.microsoft.com/office/drawing/2014/main" id="{A5FEB545-4351-A34B-81C2-28D3673039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6673689" y="1081825"/>
            <a:ext cx="2470310" cy="2470310"/>
          </a:xfrm>
          <a:prstGeom prst="rect">
            <a:avLst/>
          </a:prstGeom>
        </p:spPr>
      </p:pic>
    </p:spTree>
    <p:extLst>
      <p:ext uri="{BB962C8B-B14F-4D97-AF65-F5344CB8AC3E}">
        <p14:creationId xmlns:p14="http://schemas.microsoft.com/office/powerpoint/2010/main" val="1992608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Freeform 46"/>
          <p:cNvSpPr>
            <a:spLocks/>
          </p:cNvSpPr>
          <p:nvPr/>
        </p:nvSpPr>
        <p:spPr bwMode="auto">
          <a:xfrm>
            <a:off x="2297113" y="1709738"/>
            <a:ext cx="2890837" cy="1414462"/>
          </a:xfrm>
          <a:custGeom>
            <a:avLst/>
            <a:gdLst>
              <a:gd name="T0" fmla="*/ 2147483647 w 1861"/>
              <a:gd name="T1" fmla="*/ 2147483647 h 859"/>
              <a:gd name="T2" fmla="*/ 2147483647 w 1861"/>
              <a:gd name="T3" fmla="*/ 2147483647 h 859"/>
              <a:gd name="T4" fmla="*/ 2147483647 w 1861"/>
              <a:gd name="T5" fmla="*/ 2147483647 h 859"/>
              <a:gd name="T6" fmla="*/ 2147483647 w 1861"/>
              <a:gd name="T7" fmla="*/ 2147483647 h 859"/>
              <a:gd name="T8" fmla="*/ 2147483647 w 1861"/>
              <a:gd name="T9" fmla="*/ 2147483647 h 859"/>
              <a:gd name="T10" fmla="*/ 2147483647 w 1861"/>
              <a:gd name="T11" fmla="*/ 2147483647 h 859"/>
              <a:gd name="T12" fmla="*/ 2147483647 w 1861"/>
              <a:gd name="T13" fmla="*/ 2147483647 h 859"/>
              <a:gd name="T14" fmla="*/ 2147483647 w 1861"/>
              <a:gd name="T15" fmla="*/ 2147483647 h 859"/>
              <a:gd name="T16" fmla="*/ 2147483647 w 1861"/>
              <a:gd name="T17" fmla="*/ 2147483647 h 859"/>
              <a:gd name="T18" fmla="*/ 2147483647 w 1861"/>
              <a:gd name="T19" fmla="*/ 2147483647 h 8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61"/>
              <a:gd name="T31" fmla="*/ 0 h 859"/>
              <a:gd name="T32" fmla="*/ 1861 w 1861"/>
              <a:gd name="T33" fmla="*/ 859 h 85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61" h="859">
                <a:moveTo>
                  <a:pt x="1861" y="91"/>
                </a:moveTo>
                <a:cubicBezTo>
                  <a:pt x="1633" y="45"/>
                  <a:pt x="1405" y="0"/>
                  <a:pt x="1269" y="3"/>
                </a:cubicBezTo>
                <a:cubicBezTo>
                  <a:pt x="1133" y="6"/>
                  <a:pt x="1142" y="91"/>
                  <a:pt x="1045" y="107"/>
                </a:cubicBezTo>
                <a:cubicBezTo>
                  <a:pt x="948" y="123"/>
                  <a:pt x="784" y="90"/>
                  <a:pt x="685" y="99"/>
                </a:cubicBezTo>
                <a:cubicBezTo>
                  <a:pt x="586" y="108"/>
                  <a:pt x="549" y="148"/>
                  <a:pt x="453" y="163"/>
                </a:cubicBezTo>
                <a:cubicBezTo>
                  <a:pt x="357" y="178"/>
                  <a:pt x="182" y="151"/>
                  <a:pt x="109" y="187"/>
                </a:cubicBezTo>
                <a:cubicBezTo>
                  <a:pt x="36" y="223"/>
                  <a:pt x="0" y="326"/>
                  <a:pt x="13" y="379"/>
                </a:cubicBezTo>
                <a:cubicBezTo>
                  <a:pt x="26" y="432"/>
                  <a:pt x="162" y="470"/>
                  <a:pt x="189" y="507"/>
                </a:cubicBezTo>
                <a:cubicBezTo>
                  <a:pt x="216" y="544"/>
                  <a:pt x="178" y="544"/>
                  <a:pt x="173" y="603"/>
                </a:cubicBezTo>
                <a:cubicBezTo>
                  <a:pt x="168" y="662"/>
                  <a:pt x="162" y="760"/>
                  <a:pt x="157" y="859"/>
                </a:cubicBezTo>
              </a:path>
            </a:pathLst>
          </a:custGeom>
          <a:noFill/>
          <a:ln w="28575">
            <a:solidFill>
              <a:schemeClr val="tx1"/>
            </a:solidFill>
            <a:round/>
            <a:headEnd/>
            <a:tailEnd/>
          </a:ln>
        </p:spPr>
        <p:txBody>
          <a:bodyPr>
            <a:prstTxWarp prst="textNoShape">
              <a:avLst/>
            </a:prstTxWarp>
          </a:bodyPr>
          <a:lstStyle/>
          <a:p>
            <a:endParaRPr lang="it-IT">
              <a:latin typeface="Calibri" charset="0"/>
            </a:endParaRPr>
          </a:p>
        </p:txBody>
      </p:sp>
      <p:pic>
        <p:nvPicPr>
          <p:cNvPr id="66563" name="Immagine 54" descr="fase3WLpiastra.jpg"/>
          <p:cNvPicPr>
            <a:picLocks noChangeAspect="1"/>
          </p:cNvPicPr>
          <p:nvPr/>
        </p:nvPicPr>
        <p:blipFill>
          <a:blip r:embed="rId3"/>
          <a:srcRect/>
          <a:stretch>
            <a:fillRect/>
          </a:stretch>
        </p:blipFill>
        <p:spPr bwMode="auto">
          <a:xfrm>
            <a:off x="1828800" y="990600"/>
            <a:ext cx="1503363" cy="2209800"/>
          </a:xfrm>
          <a:prstGeom prst="rect">
            <a:avLst/>
          </a:prstGeom>
          <a:noFill/>
          <a:ln w="9525">
            <a:noFill/>
            <a:miter lim="800000"/>
            <a:headEnd/>
            <a:tailEnd/>
          </a:ln>
        </p:spPr>
      </p:pic>
      <p:sp>
        <p:nvSpPr>
          <p:cNvPr id="66564" name="Rectangle 2"/>
          <p:cNvSpPr>
            <a:spLocks noChangeArrowheads="1"/>
          </p:cNvSpPr>
          <p:nvPr/>
        </p:nvSpPr>
        <p:spPr bwMode="auto">
          <a:xfrm>
            <a:off x="6356350" y="2768600"/>
            <a:ext cx="63500" cy="431800"/>
          </a:xfrm>
          <a:prstGeom prst="rect">
            <a:avLst/>
          </a:prstGeom>
          <a:solidFill>
            <a:srgbClr val="FF0000"/>
          </a:solidFill>
          <a:ln w="9525">
            <a:solidFill>
              <a:schemeClr val="tx1"/>
            </a:solidFill>
            <a:miter lim="800000"/>
            <a:headEnd/>
            <a:tailEnd/>
          </a:ln>
        </p:spPr>
        <p:txBody>
          <a:bodyPr wrap="none" anchor="ctr">
            <a:prstTxWarp prst="textNoShape">
              <a:avLst/>
            </a:prstTxWarp>
          </a:bodyPr>
          <a:lstStyle/>
          <a:p>
            <a:endParaRPr lang="it-IT">
              <a:latin typeface="Calibri" charset="0"/>
            </a:endParaRPr>
          </a:p>
        </p:txBody>
      </p:sp>
      <p:sp>
        <p:nvSpPr>
          <p:cNvPr id="66565" name="AutoShape 4"/>
          <p:cNvSpPr>
            <a:spLocks noChangeArrowheads="1"/>
          </p:cNvSpPr>
          <p:nvPr/>
        </p:nvSpPr>
        <p:spPr bwMode="auto">
          <a:xfrm>
            <a:off x="1187450" y="3213100"/>
            <a:ext cx="1689100" cy="1676400"/>
          </a:xfrm>
          <a:prstGeom prst="cube">
            <a:avLst>
              <a:gd name="adj" fmla="val 77699"/>
            </a:avLst>
          </a:prstGeom>
          <a:solidFill>
            <a:schemeClr val="bg2"/>
          </a:solidFill>
          <a:ln w="9525">
            <a:solidFill>
              <a:schemeClr val="tx1"/>
            </a:solidFill>
            <a:miter lim="800000"/>
            <a:headEnd/>
            <a:tailEnd/>
          </a:ln>
        </p:spPr>
        <p:txBody>
          <a:bodyPr wrap="none" anchor="ctr">
            <a:prstTxWarp prst="textNoShape">
              <a:avLst/>
            </a:prstTxWarp>
          </a:bodyPr>
          <a:lstStyle/>
          <a:p>
            <a:endParaRPr lang="it-IT">
              <a:latin typeface="Calibri" charset="0"/>
            </a:endParaRPr>
          </a:p>
        </p:txBody>
      </p:sp>
      <p:sp>
        <p:nvSpPr>
          <p:cNvPr id="66566" name="AutoShape 5"/>
          <p:cNvSpPr>
            <a:spLocks noChangeArrowheads="1"/>
          </p:cNvSpPr>
          <p:nvPr/>
        </p:nvSpPr>
        <p:spPr bwMode="auto">
          <a:xfrm>
            <a:off x="4730750" y="3213100"/>
            <a:ext cx="1689100" cy="1676400"/>
          </a:xfrm>
          <a:prstGeom prst="cube">
            <a:avLst>
              <a:gd name="adj" fmla="val 77699"/>
            </a:avLst>
          </a:prstGeom>
          <a:solidFill>
            <a:schemeClr val="bg2"/>
          </a:solidFill>
          <a:ln w="9525">
            <a:solidFill>
              <a:schemeClr val="tx1"/>
            </a:solidFill>
            <a:miter lim="800000"/>
            <a:headEnd/>
            <a:tailEnd/>
          </a:ln>
        </p:spPr>
        <p:txBody>
          <a:bodyPr wrap="none" anchor="ctr">
            <a:prstTxWarp prst="textNoShape">
              <a:avLst/>
            </a:prstTxWarp>
          </a:bodyPr>
          <a:lstStyle/>
          <a:p>
            <a:endParaRPr lang="it-IT">
              <a:latin typeface="Calibri" charset="0"/>
            </a:endParaRPr>
          </a:p>
        </p:txBody>
      </p:sp>
      <p:sp>
        <p:nvSpPr>
          <p:cNvPr id="66567" name="AutoShape 6"/>
          <p:cNvSpPr>
            <a:spLocks noChangeArrowheads="1"/>
          </p:cNvSpPr>
          <p:nvPr/>
        </p:nvSpPr>
        <p:spPr bwMode="auto">
          <a:xfrm>
            <a:off x="1174750" y="3200400"/>
            <a:ext cx="5257800" cy="1306513"/>
          </a:xfrm>
          <a:prstGeom prst="parallelogram">
            <a:avLst>
              <a:gd name="adj" fmla="val 101465"/>
            </a:avLst>
          </a:prstGeom>
          <a:solidFill>
            <a:schemeClr val="bg2"/>
          </a:solidFill>
          <a:ln w="9525">
            <a:solidFill>
              <a:schemeClr val="tx1"/>
            </a:solidFill>
            <a:miter lim="800000"/>
            <a:headEnd/>
            <a:tailEnd/>
          </a:ln>
        </p:spPr>
        <p:txBody>
          <a:bodyPr wrap="none" anchor="ctr">
            <a:prstTxWarp prst="textNoShape">
              <a:avLst/>
            </a:prstTxWarp>
          </a:bodyPr>
          <a:lstStyle/>
          <a:p>
            <a:endParaRPr lang="it-IT">
              <a:latin typeface="Calibri" charset="0"/>
            </a:endParaRPr>
          </a:p>
        </p:txBody>
      </p:sp>
      <p:sp>
        <p:nvSpPr>
          <p:cNvPr id="66568" name="AutoShape 7"/>
          <p:cNvSpPr>
            <a:spLocks noChangeArrowheads="1"/>
          </p:cNvSpPr>
          <p:nvPr/>
        </p:nvSpPr>
        <p:spPr bwMode="auto">
          <a:xfrm>
            <a:off x="1644650" y="3124200"/>
            <a:ext cx="4241800" cy="1257300"/>
          </a:xfrm>
          <a:prstGeom prst="cube">
            <a:avLst>
              <a:gd name="adj" fmla="val 87333"/>
            </a:avLst>
          </a:prstGeom>
          <a:solidFill>
            <a:schemeClr val="accent1"/>
          </a:solidFill>
          <a:ln w="9525">
            <a:solidFill>
              <a:schemeClr val="tx1"/>
            </a:solidFill>
            <a:miter lim="800000"/>
            <a:headEnd/>
            <a:tailEnd/>
          </a:ln>
        </p:spPr>
        <p:txBody>
          <a:bodyPr wrap="none" anchor="ctr">
            <a:prstTxWarp prst="textNoShape">
              <a:avLst/>
            </a:prstTxWarp>
          </a:bodyPr>
          <a:lstStyle/>
          <a:p>
            <a:endParaRPr lang="it-IT">
              <a:latin typeface="Calibri" charset="0"/>
            </a:endParaRPr>
          </a:p>
        </p:txBody>
      </p:sp>
      <p:grpSp>
        <p:nvGrpSpPr>
          <p:cNvPr id="2" name="Group 8"/>
          <p:cNvGrpSpPr>
            <a:grpSpLocks/>
          </p:cNvGrpSpPr>
          <p:nvPr/>
        </p:nvGrpSpPr>
        <p:grpSpPr bwMode="auto">
          <a:xfrm>
            <a:off x="2000250" y="3898900"/>
            <a:ext cx="254000" cy="219075"/>
            <a:chOff x="1672" y="2454"/>
            <a:chExt cx="160" cy="138"/>
          </a:xfrm>
        </p:grpSpPr>
        <p:sp>
          <p:nvSpPr>
            <p:cNvPr id="66614" name="AutoShape 9"/>
            <p:cNvSpPr>
              <a:spLocks noChangeArrowheads="1"/>
            </p:cNvSpPr>
            <p:nvPr/>
          </p:nvSpPr>
          <p:spPr bwMode="auto">
            <a:xfrm>
              <a:off x="1672" y="2456"/>
              <a:ext cx="160" cy="136"/>
            </a:xfrm>
            <a:prstGeom prst="cube">
              <a:avLst>
                <a:gd name="adj" fmla="val 59722"/>
              </a:avLst>
            </a:prstGeom>
            <a:solidFill>
              <a:schemeClr val="accent1"/>
            </a:solidFill>
            <a:ln w="9525">
              <a:solidFill>
                <a:schemeClr val="tx1"/>
              </a:solidFill>
              <a:miter lim="800000"/>
              <a:headEnd/>
              <a:tailEnd/>
            </a:ln>
          </p:spPr>
          <p:txBody>
            <a:bodyPr wrap="none" anchor="ctr">
              <a:prstTxWarp prst="textNoShape">
                <a:avLst/>
              </a:prstTxWarp>
            </a:bodyPr>
            <a:lstStyle/>
            <a:p>
              <a:endParaRPr lang="it-IT">
                <a:latin typeface="Calibri" charset="0"/>
              </a:endParaRPr>
            </a:p>
          </p:txBody>
        </p:sp>
        <p:sp>
          <p:nvSpPr>
            <p:cNvPr id="66615" name="Line 10"/>
            <p:cNvSpPr>
              <a:spLocks noChangeShapeType="1"/>
            </p:cNvSpPr>
            <p:nvPr/>
          </p:nvSpPr>
          <p:spPr bwMode="auto">
            <a:xfrm>
              <a:off x="1756" y="2454"/>
              <a:ext cx="0" cy="56"/>
            </a:xfrm>
            <a:prstGeom prst="line">
              <a:avLst/>
            </a:prstGeom>
            <a:noFill/>
            <a:ln w="9525">
              <a:solidFill>
                <a:schemeClr val="tx1"/>
              </a:solidFill>
              <a:round/>
              <a:headEnd/>
              <a:tailEnd/>
            </a:ln>
          </p:spPr>
          <p:txBody>
            <a:bodyPr>
              <a:prstTxWarp prst="textNoShape">
                <a:avLst/>
              </a:prstTxWarp>
            </a:bodyPr>
            <a:lstStyle/>
            <a:p>
              <a:endParaRPr lang="it-IT"/>
            </a:p>
          </p:txBody>
        </p:sp>
        <p:sp>
          <p:nvSpPr>
            <p:cNvPr id="66616" name="Line 11"/>
            <p:cNvSpPr>
              <a:spLocks noChangeShapeType="1"/>
            </p:cNvSpPr>
            <p:nvPr/>
          </p:nvSpPr>
          <p:spPr bwMode="auto">
            <a:xfrm flipV="1">
              <a:off x="1672" y="2508"/>
              <a:ext cx="84" cy="84"/>
            </a:xfrm>
            <a:prstGeom prst="line">
              <a:avLst/>
            </a:prstGeom>
            <a:noFill/>
            <a:ln w="9525">
              <a:solidFill>
                <a:schemeClr val="tx1"/>
              </a:solidFill>
              <a:round/>
              <a:headEnd/>
              <a:tailEnd/>
            </a:ln>
          </p:spPr>
          <p:txBody>
            <a:bodyPr>
              <a:prstTxWarp prst="textNoShape">
                <a:avLst/>
              </a:prstTxWarp>
            </a:bodyPr>
            <a:lstStyle/>
            <a:p>
              <a:endParaRPr lang="it-IT"/>
            </a:p>
          </p:txBody>
        </p:sp>
        <p:sp>
          <p:nvSpPr>
            <p:cNvPr id="66617" name="Line 12"/>
            <p:cNvSpPr>
              <a:spLocks noChangeShapeType="1"/>
            </p:cNvSpPr>
            <p:nvPr/>
          </p:nvSpPr>
          <p:spPr bwMode="auto">
            <a:xfrm>
              <a:off x="1756" y="2506"/>
              <a:ext cx="74" cy="0"/>
            </a:xfrm>
            <a:prstGeom prst="line">
              <a:avLst/>
            </a:prstGeom>
            <a:noFill/>
            <a:ln w="9525">
              <a:solidFill>
                <a:schemeClr val="tx1"/>
              </a:solidFill>
              <a:round/>
              <a:headEnd/>
              <a:tailEnd/>
            </a:ln>
          </p:spPr>
          <p:txBody>
            <a:bodyPr>
              <a:prstTxWarp prst="textNoShape">
                <a:avLst/>
              </a:prstTxWarp>
            </a:bodyPr>
            <a:lstStyle/>
            <a:p>
              <a:endParaRPr lang="it-IT"/>
            </a:p>
          </p:txBody>
        </p:sp>
      </p:grpSp>
      <p:grpSp>
        <p:nvGrpSpPr>
          <p:cNvPr id="3" name="Group 13"/>
          <p:cNvGrpSpPr>
            <a:grpSpLocks/>
          </p:cNvGrpSpPr>
          <p:nvPr/>
        </p:nvGrpSpPr>
        <p:grpSpPr bwMode="auto">
          <a:xfrm>
            <a:off x="2244725" y="3657600"/>
            <a:ext cx="254000" cy="219075"/>
            <a:chOff x="1672" y="2454"/>
            <a:chExt cx="160" cy="138"/>
          </a:xfrm>
        </p:grpSpPr>
        <p:sp>
          <p:nvSpPr>
            <p:cNvPr id="66610" name="AutoShape 14"/>
            <p:cNvSpPr>
              <a:spLocks noChangeArrowheads="1"/>
            </p:cNvSpPr>
            <p:nvPr/>
          </p:nvSpPr>
          <p:spPr bwMode="auto">
            <a:xfrm>
              <a:off x="1672" y="2456"/>
              <a:ext cx="160" cy="136"/>
            </a:xfrm>
            <a:prstGeom prst="cube">
              <a:avLst>
                <a:gd name="adj" fmla="val 59722"/>
              </a:avLst>
            </a:prstGeom>
            <a:solidFill>
              <a:schemeClr val="accent1"/>
            </a:solidFill>
            <a:ln w="9525">
              <a:solidFill>
                <a:schemeClr val="tx1"/>
              </a:solidFill>
              <a:miter lim="800000"/>
              <a:headEnd/>
              <a:tailEnd/>
            </a:ln>
          </p:spPr>
          <p:txBody>
            <a:bodyPr wrap="none" anchor="ctr">
              <a:prstTxWarp prst="textNoShape">
                <a:avLst/>
              </a:prstTxWarp>
            </a:bodyPr>
            <a:lstStyle/>
            <a:p>
              <a:endParaRPr lang="it-IT">
                <a:latin typeface="Calibri" charset="0"/>
              </a:endParaRPr>
            </a:p>
          </p:txBody>
        </p:sp>
        <p:sp>
          <p:nvSpPr>
            <p:cNvPr id="66611" name="Line 15"/>
            <p:cNvSpPr>
              <a:spLocks noChangeShapeType="1"/>
            </p:cNvSpPr>
            <p:nvPr/>
          </p:nvSpPr>
          <p:spPr bwMode="auto">
            <a:xfrm>
              <a:off x="1756" y="2454"/>
              <a:ext cx="0" cy="56"/>
            </a:xfrm>
            <a:prstGeom prst="line">
              <a:avLst/>
            </a:prstGeom>
            <a:noFill/>
            <a:ln w="9525">
              <a:solidFill>
                <a:schemeClr val="tx1"/>
              </a:solidFill>
              <a:round/>
              <a:headEnd/>
              <a:tailEnd/>
            </a:ln>
          </p:spPr>
          <p:txBody>
            <a:bodyPr>
              <a:prstTxWarp prst="textNoShape">
                <a:avLst/>
              </a:prstTxWarp>
            </a:bodyPr>
            <a:lstStyle/>
            <a:p>
              <a:endParaRPr lang="it-IT"/>
            </a:p>
          </p:txBody>
        </p:sp>
        <p:sp>
          <p:nvSpPr>
            <p:cNvPr id="66612" name="Line 16"/>
            <p:cNvSpPr>
              <a:spLocks noChangeShapeType="1"/>
            </p:cNvSpPr>
            <p:nvPr/>
          </p:nvSpPr>
          <p:spPr bwMode="auto">
            <a:xfrm flipV="1">
              <a:off x="1672" y="2508"/>
              <a:ext cx="84" cy="84"/>
            </a:xfrm>
            <a:prstGeom prst="line">
              <a:avLst/>
            </a:prstGeom>
            <a:noFill/>
            <a:ln w="9525">
              <a:solidFill>
                <a:schemeClr val="tx1"/>
              </a:solidFill>
              <a:round/>
              <a:headEnd/>
              <a:tailEnd/>
            </a:ln>
          </p:spPr>
          <p:txBody>
            <a:bodyPr>
              <a:prstTxWarp prst="textNoShape">
                <a:avLst/>
              </a:prstTxWarp>
            </a:bodyPr>
            <a:lstStyle/>
            <a:p>
              <a:endParaRPr lang="it-IT"/>
            </a:p>
          </p:txBody>
        </p:sp>
        <p:sp>
          <p:nvSpPr>
            <p:cNvPr id="66613" name="Line 17"/>
            <p:cNvSpPr>
              <a:spLocks noChangeShapeType="1"/>
            </p:cNvSpPr>
            <p:nvPr/>
          </p:nvSpPr>
          <p:spPr bwMode="auto">
            <a:xfrm>
              <a:off x="1756" y="2506"/>
              <a:ext cx="74" cy="0"/>
            </a:xfrm>
            <a:prstGeom prst="line">
              <a:avLst/>
            </a:prstGeom>
            <a:noFill/>
            <a:ln w="9525">
              <a:solidFill>
                <a:schemeClr val="tx1"/>
              </a:solidFill>
              <a:round/>
              <a:headEnd/>
              <a:tailEnd/>
            </a:ln>
          </p:spPr>
          <p:txBody>
            <a:bodyPr>
              <a:prstTxWarp prst="textNoShape">
                <a:avLst/>
              </a:prstTxWarp>
            </a:bodyPr>
            <a:lstStyle/>
            <a:p>
              <a:endParaRPr lang="it-IT"/>
            </a:p>
          </p:txBody>
        </p:sp>
      </p:grpSp>
      <p:grpSp>
        <p:nvGrpSpPr>
          <p:cNvPr id="4" name="Group 18"/>
          <p:cNvGrpSpPr>
            <a:grpSpLocks/>
          </p:cNvGrpSpPr>
          <p:nvPr/>
        </p:nvGrpSpPr>
        <p:grpSpPr bwMode="auto">
          <a:xfrm>
            <a:off x="2495550" y="3416300"/>
            <a:ext cx="254000" cy="219075"/>
            <a:chOff x="1672" y="2454"/>
            <a:chExt cx="160" cy="138"/>
          </a:xfrm>
        </p:grpSpPr>
        <p:sp>
          <p:nvSpPr>
            <p:cNvPr id="66606" name="AutoShape 19"/>
            <p:cNvSpPr>
              <a:spLocks noChangeArrowheads="1"/>
            </p:cNvSpPr>
            <p:nvPr/>
          </p:nvSpPr>
          <p:spPr bwMode="auto">
            <a:xfrm>
              <a:off x="1672" y="2456"/>
              <a:ext cx="160" cy="136"/>
            </a:xfrm>
            <a:prstGeom prst="cube">
              <a:avLst>
                <a:gd name="adj" fmla="val 59722"/>
              </a:avLst>
            </a:prstGeom>
            <a:solidFill>
              <a:schemeClr val="accent1"/>
            </a:solidFill>
            <a:ln w="9525">
              <a:solidFill>
                <a:schemeClr val="tx1"/>
              </a:solidFill>
              <a:miter lim="800000"/>
              <a:headEnd/>
              <a:tailEnd/>
            </a:ln>
          </p:spPr>
          <p:txBody>
            <a:bodyPr wrap="none" anchor="ctr">
              <a:prstTxWarp prst="textNoShape">
                <a:avLst/>
              </a:prstTxWarp>
            </a:bodyPr>
            <a:lstStyle/>
            <a:p>
              <a:endParaRPr lang="it-IT">
                <a:latin typeface="Calibri" charset="0"/>
              </a:endParaRPr>
            </a:p>
          </p:txBody>
        </p:sp>
        <p:sp>
          <p:nvSpPr>
            <p:cNvPr id="66607" name="Line 20"/>
            <p:cNvSpPr>
              <a:spLocks noChangeShapeType="1"/>
            </p:cNvSpPr>
            <p:nvPr/>
          </p:nvSpPr>
          <p:spPr bwMode="auto">
            <a:xfrm>
              <a:off x="1756" y="2454"/>
              <a:ext cx="0" cy="56"/>
            </a:xfrm>
            <a:prstGeom prst="line">
              <a:avLst/>
            </a:prstGeom>
            <a:noFill/>
            <a:ln w="9525">
              <a:solidFill>
                <a:schemeClr val="tx1"/>
              </a:solidFill>
              <a:round/>
              <a:headEnd/>
              <a:tailEnd/>
            </a:ln>
          </p:spPr>
          <p:txBody>
            <a:bodyPr>
              <a:prstTxWarp prst="textNoShape">
                <a:avLst/>
              </a:prstTxWarp>
            </a:bodyPr>
            <a:lstStyle/>
            <a:p>
              <a:endParaRPr lang="it-IT"/>
            </a:p>
          </p:txBody>
        </p:sp>
        <p:sp>
          <p:nvSpPr>
            <p:cNvPr id="66608" name="Line 21"/>
            <p:cNvSpPr>
              <a:spLocks noChangeShapeType="1"/>
            </p:cNvSpPr>
            <p:nvPr/>
          </p:nvSpPr>
          <p:spPr bwMode="auto">
            <a:xfrm flipV="1">
              <a:off x="1672" y="2508"/>
              <a:ext cx="84" cy="84"/>
            </a:xfrm>
            <a:prstGeom prst="line">
              <a:avLst/>
            </a:prstGeom>
            <a:noFill/>
            <a:ln w="9525">
              <a:solidFill>
                <a:schemeClr val="tx1"/>
              </a:solidFill>
              <a:round/>
              <a:headEnd/>
              <a:tailEnd/>
            </a:ln>
          </p:spPr>
          <p:txBody>
            <a:bodyPr>
              <a:prstTxWarp prst="textNoShape">
                <a:avLst/>
              </a:prstTxWarp>
            </a:bodyPr>
            <a:lstStyle/>
            <a:p>
              <a:endParaRPr lang="it-IT"/>
            </a:p>
          </p:txBody>
        </p:sp>
        <p:sp>
          <p:nvSpPr>
            <p:cNvPr id="66609" name="Line 22"/>
            <p:cNvSpPr>
              <a:spLocks noChangeShapeType="1"/>
            </p:cNvSpPr>
            <p:nvPr/>
          </p:nvSpPr>
          <p:spPr bwMode="auto">
            <a:xfrm>
              <a:off x="1756" y="2506"/>
              <a:ext cx="74" cy="0"/>
            </a:xfrm>
            <a:prstGeom prst="line">
              <a:avLst/>
            </a:prstGeom>
            <a:noFill/>
            <a:ln w="9525">
              <a:solidFill>
                <a:schemeClr val="tx1"/>
              </a:solidFill>
              <a:round/>
              <a:headEnd/>
              <a:tailEnd/>
            </a:ln>
          </p:spPr>
          <p:txBody>
            <a:bodyPr>
              <a:prstTxWarp prst="textNoShape">
                <a:avLst/>
              </a:prstTxWarp>
            </a:bodyPr>
            <a:lstStyle/>
            <a:p>
              <a:endParaRPr lang="it-IT"/>
            </a:p>
          </p:txBody>
        </p:sp>
      </p:grpSp>
      <p:grpSp>
        <p:nvGrpSpPr>
          <p:cNvPr id="5" name="Group 23"/>
          <p:cNvGrpSpPr>
            <a:grpSpLocks/>
          </p:cNvGrpSpPr>
          <p:nvPr/>
        </p:nvGrpSpPr>
        <p:grpSpPr bwMode="auto">
          <a:xfrm>
            <a:off x="2724150" y="3175000"/>
            <a:ext cx="254000" cy="219075"/>
            <a:chOff x="1672" y="2454"/>
            <a:chExt cx="160" cy="138"/>
          </a:xfrm>
        </p:grpSpPr>
        <p:sp>
          <p:nvSpPr>
            <p:cNvPr id="66602" name="AutoShape 24"/>
            <p:cNvSpPr>
              <a:spLocks noChangeArrowheads="1"/>
            </p:cNvSpPr>
            <p:nvPr/>
          </p:nvSpPr>
          <p:spPr bwMode="auto">
            <a:xfrm>
              <a:off x="1672" y="2456"/>
              <a:ext cx="160" cy="136"/>
            </a:xfrm>
            <a:prstGeom prst="cube">
              <a:avLst>
                <a:gd name="adj" fmla="val 59722"/>
              </a:avLst>
            </a:prstGeom>
            <a:solidFill>
              <a:schemeClr val="accent1"/>
            </a:solidFill>
            <a:ln w="9525">
              <a:solidFill>
                <a:schemeClr val="tx1"/>
              </a:solidFill>
              <a:miter lim="800000"/>
              <a:headEnd/>
              <a:tailEnd/>
            </a:ln>
          </p:spPr>
          <p:txBody>
            <a:bodyPr wrap="none" anchor="ctr">
              <a:prstTxWarp prst="textNoShape">
                <a:avLst/>
              </a:prstTxWarp>
            </a:bodyPr>
            <a:lstStyle/>
            <a:p>
              <a:endParaRPr lang="it-IT">
                <a:latin typeface="Calibri" charset="0"/>
              </a:endParaRPr>
            </a:p>
          </p:txBody>
        </p:sp>
        <p:sp>
          <p:nvSpPr>
            <p:cNvPr id="66603" name="Line 25"/>
            <p:cNvSpPr>
              <a:spLocks noChangeShapeType="1"/>
            </p:cNvSpPr>
            <p:nvPr/>
          </p:nvSpPr>
          <p:spPr bwMode="auto">
            <a:xfrm>
              <a:off x="1756" y="2454"/>
              <a:ext cx="0" cy="56"/>
            </a:xfrm>
            <a:prstGeom prst="line">
              <a:avLst/>
            </a:prstGeom>
            <a:noFill/>
            <a:ln w="9525">
              <a:solidFill>
                <a:schemeClr val="tx1"/>
              </a:solidFill>
              <a:round/>
              <a:headEnd/>
              <a:tailEnd/>
            </a:ln>
          </p:spPr>
          <p:txBody>
            <a:bodyPr>
              <a:prstTxWarp prst="textNoShape">
                <a:avLst/>
              </a:prstTxWarp>
            </a:bodyPr>
            <a:lstStyle/>
            <a:p>
              <a:endParaRPr lang="it-IT"/>
            </a:p>
          </p:txBody>
        </p:sp>
        <p:sp>
          <p:nvSpPr>
            <p:cNvPr id="66604" name="Line 26"/>
            <p:cNvSpPr>
              <a:spLocks noChangeShapeType="1"/>
            </p:cNvSpPr>
            <p:nvPr/>
          </p:nvSpPr>
          <p:spPr bwMode="auto">
            <a:xfrm flipV="1">
              <a:off x="1672" y="2508"/>
              <a:ext cx="84" cy="84"/>
            </a:xfrm>
            <a:prstGeom prst="line">
              <a:avLst/>
            </a:prstGeom>
            <a:noFill/>
            <a:ln w="9525">
              <a:solidFill>
                <a:schemeClr val="tx1"/>
              </a:solidFill>
              <a:round/>
              <a:headEnd/>
              <a:tailEnd/>
            </a:ln>
          </p:spPr>
          <p:txBody>
            <a:bodyPr>
              <a:prstTxWarp prst="textNoShape">
                <a:avLst/>
              </a:prstTxWarp>
            </a:bodyPr>
            <a:lstStyle/>
            <a:p>
              <a:endParaRPr lang="it-IT"/>
            </a:p>
          </p:txBody>
        </p:sp>
        <p:sp>
          <p:nvSpPr>
            <p:cNvPr id="66605" name="Line 27"/>
            <p:cNvSpPr>
              <a:spLocks noChangeShapeType="1"/>
            </p:cNvSpPr>
            <p:nvPr/>
          </p:nvSpPr>
          <p:spPr bwMode="auto">
            <a:xfrm>
              <a:off x="1756" y="2506"/>
              <a:ext cx="74" cy="0"/>
            </a:xfrm>
            <a:prstGeom prst="line">
              <a:avLst/>
            </a:prstGeom>
            <a:noFill/>
            <a:ln w="9525">
              <a:solidFill>
                <a:schemeClr val="tx1"/>
              </a:solidFill>
              <a:round/>
              <a:headEnd/>
              <a:tailEnd/>
            </a:ln>
          </p:spPr>
          <p:txBody>
            <a:bodyPr>
              <a:prstTxWarp prst="textNoShape">
                <a:avLst/>
              </a:prstTxWarp>
            </a:bodyPr>
            <a:lstStyle/>
            <a:p>
              <a:endParaRPr lang="it-IT"/>
            </a:p>
          </p:txBody>
        </p:sp>
      </p:grpSp>
      <p:sp>
        <p:nvSpPr>
          <p:cNvPr id="66573" name="AutoShape 28"/>
          <p:cNvSpPr>
            <a:spLocks noChangeArrowheads="1"/>
          </p:cNvSpPr>
          <p:nvPr/>
        </p:nvSpPr>
        <p:spPr bwMode="auto">
          <a:xfrm>
            <a:off x="1174750" y="2768600"/>
            <a:ext cx="5257800" cy="1306513"/>
          </a:xfrm>
          <a:prstGeom prst="parallelogram">
            <a:avLst>
              <a:gd name="adj" fmla="val 101465"/>
            </a:avLst>
          </a:prstGeom>
          <a:noFill/>
          <a:ln w="9525">
            <a:solidFill>
              <a:schemeClr val="tx1"/>
            </a:solidFill>
            <a:miter lim="800000"/>
            <a:headEnd/>
            <a:tailEnd/>
          </a:ln>
        </p:spPr>
        <p:txBody>
          <a:bodyPr wrap="none" anchor="ctr">
            <a:prstTxWarp prst="textNoShape">
              <a:avLst/>
            </a:prstTxWarp>
          </a:bodyPr>
          <a:lstStyle/>
          <a:p>
            <a:endParaRPr lang="it-IT">
              <a:latin typeface="Calibri" charset="0"/>
            </a:endParaRPr>
          </a:p>
        </p:txBody>
      </p:sp>
      <p:sp>
        <p:nvSpPr>
          <p:cNvPr id="66574" name="Line 29"/>
          <p:cNvSpPr>
            <a:spLocks noChangeShapeType="1"/>
          </p:cNvSpPr>
          <p:nvPr/>
        </p:nvSpPr>
        <p:spPr bwMode="auto">
          <a:xfrm>
            <a:off x="1177925" y="4075113"/>
            <a:ext cx="1588" cy="436562"/>
          </a:xfrm>
          <a:prstGeom prst="line">
            <a:avLst/>
          </a:prstGeom>
          <a:noFill/>
          <a:ln w="9525">
            <a:solidFill>
              <a:schemeClr val="tx1"/>
            </a:solidFill>
            <a:round/>
            <a:headEnd/>
            <a:tailEnd/>
          </a:ln>
        </p:spPr>
        <p:txBody>
          <a:bodyPr>
            <a:prstTxWarp prst="textNoShape">
              <a:avLst/>
            </a:prstTxWarp>
          </a:bodyPr>
          <a:lstStyle/>
          <a:p>
            <a:endParaRPr lang="it-IT"/>
          </a:p>
        </p:txBody>
      </p:sp>
      <p:sp>
        <p:nvSpPr>
          <p:cNvPr id="66575" name="Line 30"/>
          <p:cNvSpPr>
            <a:spLocks noChangeShapeType="1"/>
          </p:cNvSpPr>
          <p:nvPr/>
        </p:nvSpPr>
        <p:spPr bwMode="auto">
          <a:xfrm flipH="1">
            <a:off x="5111750" y="4075113"/>
            <a:ext cx="0" cy="434975"/>
          </a:xfrm>
          <a:prstGeom prst="line">
            <a:avLst/>
          </a:prstGeom>
          <a:noFill/>
          <a:ln w="9525">
            <a:solidFill>
              <a:schemeClr val="tx1"/>
            </a:solidFill>
            <a:round/>
            <a:headEnd/>
            <a:tailEnd/>
          </a:ln>
        </p:spPr>
        <p:txBody>
          <a:bodyPr>
            <a:prstTxWarp prst="textNoShape">
              <a:avLst/>
            </a:prstTxWarp>
          </a:bodyPr>
          <a:lstStyle/>
          <a:p>
            <a:endParaRPr lang="it-IT"/>
          </a:p>
        </p:txBody>
      </p:sp>
      <p:sp>
        <p:nvSpPr>
          <p:cNvPr id="66576" name="Line 31"/>
          <p:cNvSpPr>
            <a:spLocks noChangeShapeType="1"/>
          </p:cNvSpPr>
          <p:nvPr/>
        </p:nvSpPr>
        <p:spPr bwMode="auto">
          <a:xfrm>
            <a:off x="6434138" y="2768600"/>
            <a:ext cx="0" cy="409575"/>
          </a:xfrm>
          <a:prstGeom prst="line">
            <a:avLst/>
          </a:prstGeom>
          <a:noFill/>
          <a:ln w="9525">
            <a:solidFill>
              <a:schemeClr val="tx1"/>
            </a:solidFill>
            <a:round/>
            <a:headEnd/>
            <a:tailEnd/>
          </a:ln>
        </p:spPr>
        <p:txBody>
          <a:bodyPr>
            <a:prstTxWarp prst="textNoShape">
              <a:avLst/>
            </a:prstTxWarp>
          </a:bodyPr>
          <a:lstStyle/>
          <a:p>
            <a:endParaRPr lang="it-IT"/>
          </a:p>
        </p:txBody>
      </p:sp>
      <p:sp>
        <p:nvSpPr>
          <p:cNvPr id="66577" name="Line 32"/>
          <p:cNvSpPr>
            <a:spLocks noChangeShapeType="1"/>
          </p:cNvSpPr>
          <p:nvPr/>
        </p:nvSpPr>
        <p:spPr bwMode="auto">
          <a:xfrm flipH="1">
            <a:off x="2508250" y="2767013"/>
            <a:ext cx="0" cy="434975"/>
          </a:xfrm>
          <a:prstGeom prst="line">
            <a:avLst/>
          </a:prstGeom>
          <a:noFill/>
          <a:ln w="9525">
            <a:solidFill>
              <a:schemeClr val="tx1"/>
            </a:solidFill>
            <a:round/>
            <a:headEnd/>
            <a:tailEnd/>
          </a:ln>
        </p:spPr>
        <p:txBody>
          <a:bodyPr>
            <a:prstTxWarp prst="textNoShape">
              <a:avLst/>
            </a:prstTxWarp>
          </a:bodyPr>
          <a:lstStyle/>
          <a:p>
            <a:endParaRPr lang="it-IT"/>
          </a:p>
        </p:txBody>
      </p:sp>
      <p:sp>
        <p:nvSpPr>
          <p:cNvPr id="66578" name="Freeform 33"/>
          <p:cNvSpPr>
            <a:spLocks/>
          </p:cNvSpPr>
          <p:nvPr/>
        </p:nvSpPr>
        <p:spPr bwMode="auto">
          <a:xfrm>
            <a:off x="2508250" y="2895600"/>
            <a:ext cx="3935413" cy="1333500"/>
          </a:xfrm>
          <a:custGeom>
            <a:avLst/>
            <a:gdLst>
              <a:gd name="T0" fmla="*/ 0 w 2479"/>
              <a:gd name="T1" fmla="*/ 2147483647 h 840"/>
              <a:gd name="T2" fmla="*/ 2147483647 w 2479"/>
              <a:gd name="T3" fmla="*/ 2147483647 h 840"/>
              <a:gd name="T4" fmla="*/ 2147483647 w 2479"/>
              <a:gd name="T5" fmla="*/ 2147483647 h 840"/>
              <a:gd name="T6" fmla="*/ 2147483647 w 2479"/>
              <a:gd name="T7" fmla="*/ 2147483647 h 840"/>
              <a:gd name="T8" fmla="*/ 2147483647 w 2479"/>
              <a:gd name="T9" fmla="*/ 2147483647 h 840"/>
              <a:gd name="T10" fmla="*/ 2147483647 w 2479"/>
              <a:gd name="T11" fmla="*/ 2147483647 h 840"/>
              <a:gd name="T12" fmla="*/ 2147483647 w 2479"/>
              <a:gd name="T13" fmla="*/ 2147483647 h 840"/>
              <a:gd name="T14" fmla="*/ 2147483647 w 2479"/>
              <a:gd name="T15" fmla="*/ 2147483647 h 840"/>
              <a:gd name="T16" fmla="*/ 2147483647 w 2479"/>
              <a:gd name="T17" fmla="*/ 2147483647 h 840"/>
              <a:gd name="T18" fmla="*/ 2147483647 w 2479"/>
              <a:gd name="T19" fmla="*/ 2147483647 h 840"/>
              <a:gd name="T20" fmla="*/ 2147483647 w 2479"/>
              <a:gd name="T21" fmla="*/ 2147483647 h 840"/>
              <a:gd name="T22" fmla="*/ 2147483647 w 2479"/>
              <a:gd name="T23" fmla="*/ 2147483647 h 840"/>
              <a:gd name="T24" fmla="*/ 2147483647 w 2479"/>
              <a:gd name="T25" fmla="*/ 2147483647 h 840"/>
              <a:gd name="T26" fmla="*/ 2147483647 w 2479"/>
              <a:gd name="T27" fmla="*/ 2147483647 h 840"/>
              <a:gd name="T28" fmla="*/ 2147483647 w 2479"/>
              <a:gd name="T29" fmla="*/ 2147483647 h 840"/>
              <a:gd name="T30" fmla="*/ 2147483647 w 2479"/>
              <a:gd name="T31" fmla="*/ 2147483647 h 840"/>
              <a:gd name="T32" fmla="*/ 2147483647 w 2479"/>
              <a:gd name="T33" fmla="*/ 2147483647 h 840"/>
              <a:gd name="T34" fmla="*/ 2147483647 w 2479"/>
              <a:gd name="T35" fmla="*/ 2147483647 h 8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79"/>
              <a:gd name="T55" fmla="*/ 0 h 840"/>
              <a:gd name="T56" fmla="*/ 2479 w 2479"/>
              <a:gd name="T57" fmla="*/ 840 h 84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79" h="840">
                <a:moveTo>
                  <a:pt x="0" y="16"/>
                </a:moveTo>
                <a:cubicBezTo>
                  <a:pt x="40" y="22"/>
                  <a:pt x="80" y="29"/>
                  <a:pt x="128" y="32"/>
                </a:cubicBezTo>
                <a:cubicBezTo>
                  <a:pt x="176" y="35"/>
                  <a:pt x="229" y="33"/>
                  <a:pt x="288" y="32"/>
                </a:cubicBezTo>
                <a:cubicBezTo>
                  <a:pt x="347" y="31"/>
                  <a:pt x="395" y="24"/>
                  <a:pt x="480" y="24"/>
                </a:cubicBezTo>
                <a:cubicBezTo>
                  <a:pt x="565" y="24"/>
                  <a:pt x="700" y="33"/>
                  <a:pt x="800" y="32"/>
                </a:cubicBezTo>
                <a:cubicBezTo>
                  <a:pt x="900" y="31"/>
                  <a:pt x="981" y="15"/>
                  <a:pt x="1080" y="16"/>
                </a:cubicBezTo>
                <a:cubicBezTo>
                  <a:pt x="1179" y="17"/>
                  <a:pt x="1299" y="40"/>
                  <a:pt x="1392" y="40"/>
                </a:cubicBezTo>
                <a:cubicBezTo>
                  <a:pt x="1485" y="40"/>
                  <a:pt x="1533" y="17"/>
                  <a:pt x="1640" y="16"/>
                </a:cubicBezTo>
                <a:cubicBezTo>
                  <a:pt x="1747" y="15"/>
                  <a:pt x="1929" y="27"/>
                  <a:pt x="2032" y="32"/>
                </a:cubicBezTo>
                <a:cubicBezTo>
                  <a:pt x="2135" y="37"/>
                  <a:pt x="2183" y="48"/>
                  <a:pt x="2256" y="48"/>
                </a:cubicBezTo>
                <a:cubicBezTo>
                  <a:pt x="2329" y="48"/>
                  <a:pt x="2479" y="0"/>
                  <a:pt x="2472" y="32"/>
                </a:cubicBezTo>
                <a:cubicBezTo>
                  <a:pt x="2465" y="64"/>
                  <a:pt x="2276" y="184"/>
                  <a:pt x="2216" y="240"/>
                </a:cubicBezTo>
                <a:cubicBezTo>
                  <a:pt x="2156" y="296"/>
                  <a:pt x="2144" y="332"/>
                  <a:pt x="2112" y="368"/>
                </a:cubicBezTo>
                <a:cubicBezTo>
                  <a:pt x="2080" y="404"/>
                  <a:pt x="2055" y="432"/>
                  <a:pt x="2024" y="456"/>
                </a:cubicBezTo>
                <a:cubicBezTo>
                  <a:pt x="1993" y="480"/>
                  <a:pt x="1959" y="481"/>
                  <a:pt x="1928" y="512"/>
                </a:cubicBezTo>
                <a:cubicBezTo>
                  <a:pt x="1897" y="543"/>
                  <a:pt x="1872" y="600"/>
                  <a:pt x="1840" y="640"/>
                </a:cubicBezTo>
                <a:cubicBezTo>
                  <a:pt x="1808" y="680"/>
                  <a:pt x="1769" y="719"/>
                  <a:pt x="1736" y="752"/>
                </a:cubicBezTo>
                <a:cubicBezTo>
                  <a:pt x="1703" y="785"/>
                  <a:pt x="1671" y="812"/>
                  <a:pt x="1640" y="840"/>
                </a:cubicBezTo>
              </a:path>
            </a:pathLst>
          </a:custGeom>
          <a:noFill/>
          <a:ln w="9525">
            <a:solidFill>
              <a:schemeClr val="tx1"/>
            </a:solidFill>
            <a:round/>
            <a:headEnd/>
            <a:tailEnd/>
          </a:ln>
        </p:spPr>
        <p:txBody>
          <a:bodyPr>
            <a:prstTxWarp prst="textNoShape">
              <a:avLst/>
            </a:prstTxWarp>
          </a:bodyPr>
          <a:lstStyle/>
          <a:p>
            <a:endParaRPr lang="it-IT">
              <a:latin typeface="Calibri" charset="0"/>
            </a:endParaRPr>
          </a:p>
        </p:txBody>
      </p:sp>
      <p:sp>
        <p:nvSpPr>
          <p:cNvPr id="66579" name="Freeform 34"/>
          <p:cNvSpPr>
            <a:spLocks/>
          </p:cNvSpPr>
          <p:nvPr/>
        </p:nvSpPr>
        <p:spPr bwMode="auto">
          <a:xfrm>
            <a:off x="1143000" y="2933700"/>
            <a:ext cx="3968750" cy="1409700"/>
          </a:xfrm>
          <a:custGeom>
            <a:avLst/>
            <a:gdLst>
              <a:gd name="T0" fmla="*/ 2147483647 w 2500"/>
              <a:gd name="T1" fmla="*/ 2147483647 h 872"/>
              <a:gd name="T2" fmla="*/ 2147483647 w 2500"/>
              <a:gd name="T3" fmla="*/ 2147483647 h 872"/>
              <a:gd name="T4" fmla="*/ 2147483647 w 2500"/>
              <a:gd name="T5" fmla="*/ 2147483647 h 872"/>
              <a:gd name="T6" fmla="*/ 2147483647 w 2500"/>
              <a:gd name="T7" fmla="*/ 2147483647 h 872"/>
              <a:gd name="T8" fmla="*/ 2147483647 w 2500"/>
              <a:gd name="T9" fmla="*/ 2147483647 h 872"/>
              <a:gd name="T10" fmla="*/ 2147483647 w 2500"/>
              <a:gd name="T11" fmla="*/ 2147483647 h 872"/>
              <a:gd name="T12" fmla="*/ 2147483647 w 2500"/>
              <a:gd name="T13" fmla="*/ 2147483647 h 872"/>
              <a:gd name="T14" fmla="*/ 2147483647 w 2500"/>
              <a:gd name="T15" fmla="*/ 2147483647 h 872"/>
              <a:gd name="T16" fmla="*/ 2147483647 w 2500"/>
              <a:gd name="T17" fmla="*/ 2147483647 h 872"/>
              <a:gd name="T18" fmla="*/ 2147483647 w 2500"/>
              <a:gd name="T19" fmla="*/ 2147483647 h 872"/>
              <a:gd name="T20" fmla="*/ 2147483647 w 2500"/>
              <a:gd name="T21" fmla="*/ 2147483647 h 872"/>
              <a:gd name="T22" fmla="*/ 2147483647 w 2500"/>
              <a:gd name="T23" fmla="*/ 2147483647 h 872"/>
              <a:gd name="T24" fmla="*/ 2147483647 w 2500"/>
              <a:gd name="T25" fmla="*/ 2147483647 h 872"/>
              <a:gd name="T26" fmla="*/ 2147483647 w 2500"/>
              <a:gd name="T27" fmla="*/ 2147483647 h 872"/>
              <a:gd name="T28" fmla="*/ 2147483647 w 2500"/>
              <a:gd name="T29" fmla="*/ 0 h 8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500"/>
              <a:gd name="T46" fmla="*/ 0 h 872"/>
              <a:gd name="T47" fmla="*/ 2500 w 2500"/>
              <a:gd name="T48" fmla="*/ 872 h 87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500" h="872">
                <a:moveTo>
                  <a:pt x="2500" y="800"/>
                </a:moveTo>
                <a:cubicBezTo>
                  <a:pt x="2339" y="797"/>
                  <a:pt x="2179" y="795"/>
                  <a:pt x="2060" y="792"/>
                </a:cubicBezTo>
                <a:cubicBezTo>
                  <a:pt x="1941" y="789"/>
                  <a:pt x="1889" y="785"/>
                  <a:pt x="1788" y="784"/>
                </a:cubicBezTo>
                <a:cubicBezTo>
                  <a:pt x="1687" y="783"/>
                  <a:pt x="1523" y="781"/>
                  <a:pt x="1452" y="784"/>
                </a:cubicBezTo>
                <a:cubicBezTo>
                  <a:pt x="1381" y="787"/>
                  <a:pt x="1443" y="800"/>
                  <a:pt x="1364" y="800"/>
                </a:cubicBezTo>
                <a:cubicBezTo>
                  <a:pt x="1285" y="800"/>
                  <a:pt x="1087" y="787"/>
                  <a:pt x="980" y="784"/>
                </a:cubicBezTo>
                <a:cubicBezTo>
                  <a:pt x="873" y="781"/>
                  <a:pt x="819" y="783"/>
                  <a:pt x="724" y="784"/>
                </a:cubicBezTo>
                <a:cubicBezTo>
                  <a:pt x="629" y="785"/>
                  <a:pt x="497" y="788"/>
                  <a:pt x="412" y="792"/>
                </a:cubicBezTo>
                <a:cubicBezTo>
                  <a:pt x="327" y="796"/>
                  <a:pt x="277" y="801"/>
                  <a:pt x="212" y="808"/>
                </a:cubicBezTo>
                <a:cubicBezTo>
                  <a:pt x="147" y="815"/>
                  <a:pt x="0" y="872"/>
                  <a:pt x="20" y="832"/>
                </a:cubicBezTo>
                <a:cubicBezTo>
                  <a:pt x="40" y="792"/>
                  <a:pt x="267" y="628"/>
                  <a:pt x="332" y="568"/>
                </a:cubicBezTo>
                <a:cubicBezTo>
                  <a:pt x="397" y="508"/>
                  <a:pt x="384" y="505"/>
                  <a:pt x="412" y="472"/>
                </a:cubicBezTo>
                <a:cubicBezTo>
                  <a:pt x="440" y="439"/>
                  <a:pt x="447" y="419"/>
                  <a:pt x="500" y="368"/>
                </a:cubicBezTo>
                <a:cubicBezTo>
                  <a:pt x="553" y="317"/>
                  <a:pt x="671" y="229"/>
                  <a:pt x="732" y="168"/>
                </a:cubicBezTo>
                <a:cubicBezTo>
                  <a:pt x="793" y="107"/>
                  <a:pt x="830" y="53"/>
                  <a:pt x="868" y="0"/>
                </a:cubicBezTo>
              </a:path>
            </a:pathLst>
          </a:custGeom>
          <a:noFill/>
          <a:ln w="9525">
            <a:solidFill>
              <a:schemeClr val="tx1"/>
            </a:solidFill>
            <a:round/>
            <a:headEnd/>
            <a:tailEnd/>
          </a:ln>
        </p:spPr>
        <p:txBody>
          <a:bodyPr>
            <a:prstTxWarp prst="textNoShape">
              <a:avLst/>
            </a:prstTxWarp>
          </a:bodyPr>
          <a:lstStyle/>
          <a:p>
            <a:endParaRPr lang="it-IT">
              <a:latin typeface="Calibri" charset="0"/>
            </a:endParaRPr>
          </a:p>
        </p:txBody>
      </p:sp>
      <p:grpSp>
        <p:nvGrpSpPr>
          <p:cNvPr id="6" name="Group 35"/>
          <p:cNvGrpSpPr>
            <a:grpSpLocks/>
          </p:cNvGrpSpPr>
          <p:nvPr/>
        </p:nvGrpSpPr>
        <p:grpSpPr bwMode="auto">
          <a:xfrm>
            <a:off x="4565650" y="914400"/>
            <a:ext cx="4051300" cy="1460500"/>
            <a:chOff x="2944" y="936"/>
            <a:chExt cx="2552" cy="920"/>
          </a:xfrm>
        </p:grpSpPr>
        <p:sp>
          <p:nvSpPr>
            <p:cNvPr id="66600" name="AutoShape 36"/>
            <p:cNvSpPr>
              <a:spLocks noChangeArrowheads="1"/>
            </p:cNvSpPr>
            <p:nvPr/>
          </p:nvSpPr>
          <p:spPr bwMode="auto">
            <a:xfrm>
              <a:off x="2952" y="936"/>
              <a:ext cx="2544" cy="920"/>
            </a:xfrm>
            <a:prstGeom prst="cube">
              <a:avLst>
                <a:gd name="adj" fmla="val 44130"/>
              </a:avLst>
            </a:prstGeom>
            <a:solidFill>
              <a:schemeClr val="bg1"/>
            </a:solidFill>
            <a:ln w="9525">
              <a:solidFill>
                <a:schemeClr val="tx1"/>
              </a:solidFill>
              <a:miter lim="800000"/>
              <a:headEnd/>
              <a:tailEnd/>
            </a:ln>
          </p:spPr>
          <p:txBody>
            <a:bodyPr wrap="none" anchor="ctr">
              <a:prstTxWarp prst="textNoShape">
                <a:avLst/>
              </a:prstTxWarp>
            </a:bodyPr>
            <a:lstStyle/>
            <a:p>
              <a:endParaRPr lang="it-IT">
                <a:latin typeface="Calibri" charset="0"/>
              </a:endParaRPr>
            </a:p>
          </p:txBody>
        </p:sp>
        <p:sp>
          <p:nvSpPr>
            <p:cNvPr id="66601" name="AutoShape 37"/>
            <p:cNvSpPr>
              <a:spLocks noChangeArrowheads="1"/>
            </p:cNvSpPr>
            <p:nvPr/>
          </p:nvSpPr>
          <p:spPr bwMode="auto">
            <a:xfrm>
              <a:off x="2944" y="1336"/>
              <a:ext cx="2144" cy="520"/>
            </a:xfrm>
            <a:prstGeom prst="bevel">
              <a:avLst>
                <a:gd name="adj" fmla="val 12500"/>
              </a:avLst>
            </a:prstGeom>
            <a:solidFill>
              <a:schemeClr val="bg1"/>
            </a:solidFill>
            <a:ln w="9525">
              <a:solidFill>
                <a:schemeClr val="tx1"/>
              </a:solidFill>
              <a:miter lim="800000"/>
              <a:headEnd/>
              <a:tailEnd/>
            </a:ln>
          </p:spPr>
          <p:txBody>
            <a:bodyPr wrap="none" anchor="ctr">
              <a:prstTxWarp prst="textNoShape">
                <a:avLst/>
              </a:prstTxWarp>
            </a:bodyPr>
            <a:lstStyle/>
            <a:p>
              <a:endParaRPr lang="it-IT">
                <a:latin typeface="Calibri" charset="0"/>
              </a:endParaRPr>
            </a:p>
          </p:txBody>
        </p:sp>
      </p:grpSp>
      <p:sp>
        <p:nvSpPr>
          <p:cNvPr id="66581" name="Text Box 38"/>
          <p:cNvSpPr txBox="1">
            <a:spLocks noChangeArrowheads="1"/>
          </p:cNvSpPr>
          <p:nvPr/>
        </p:nvSpPr>
        <p:spPr bwMode="auto">
          <a:xfrm>
            <a:off x="6530975" y="1760538"/>
            <a:ext cx="495300" cy="254000"/>
          </a:xfrm>
          <a:prstGeom prst="rect">
            <a:avLst/>
          </a:prstGeom>
          <a:noFill/>
          <a:ln w="9525">
            <a:solidFill>
              <a:schemeClr val="tx1"/>
            </a:solidFill>
            <a:miter lim="800000"/>
            <a:headEnd/>
            <a:tailEnd/>
          </a:ln>
        </p:spPr>
        <p:txBody>
          <a:bodyPr wrap="none">
            <a:prstTxWarp prst="textNoShape">
              <a:avLst/>
            </a:prstTxWarp>
            <a:spAutoFit/>
          </a:bodyPr>
          <a:lstStyle/>
          <a:p>
            <a:r>
              <a:rPr lang="it-IT" sz="1000" b="1">
                <a:latin typeface="Century Gothic" charset="0"/>
              </a:rPr>
              <a:t>100V</a:t>
            </a:r>
          </a:p>
        </p:txBody>
      </p:sp>
      <p:sp>
        <p:nvSpPr>
          <p:cNvPr id="66582" name="Text Box 39"/>
          <p:cNvSpPr txBox="1">
            <a:spLocks noChangeArrowheads="1"/>
          </p:cNvSpPr>
          <p:nvPr/>
        </p:nvSpPr>
        <p:spPr bwMode="auto">
          <a:xfrm>
            <a:off x="7204075" y="1760538"/>
            <a:ext cx="465138" cy="254000"/>
          </a:xfrm>
          <a:prstGeom prst="rect">
            <a:avLst/>
          </a:prstGeom>
          <a:noFill/>
          <a:ln w="9525">
            <a:solidFill>
              <a:schemeClr val="tx1"/>
            </a:solidFill>
            <a:miter lim="800000"/>
            <a:headEnd/>
            <a:tailEnd/>
          </a:ln>
        </p:spPr>
        <p:txBody>
          <a:bodyPr wrap="none">
            <a:prstTxWarp prst="textNoShape">
              <a:avLst/>
            </a:prstTxWarp>
            <a:spAutoFit/>
          </a:bodyPr>
          <a:lstStyle/>
          <a:p>
            <a:r>
              <a:rPr lang="it-IT" sz="1000" b="1">
                <a:latin typeface="Century Gothic" charset="0"/>
              </a:rPr>
              <a:t>0,2A</a:t>
            </a:r>
          </a:p>
        </p:txBody>
      </p:sp>
      <p:sp>
        <p:nvSpPr>
          <p:cNvPr id="66583" name="AutoShape 40"/>
          <p:cNvSpPr>
            <a:spLocks noChangeArrowheads="1"/>
          </p:cNvSpPr>
          <p:nvPr/>
        </p:nvSpPr>
        <p:spPr bwMode="auto">
          <a:xfrm>
            <a:off x="6686550" y="2057400"/>
            <a:ext cx="190500" cy="165100"/>
          </a:xfrm>
          <a:prstGeom prst="bevel">
            <a:avLst>
              <a:gd name="adj" fmla="val 27884"/>
            </a:avLst>
          </a:prstGeom>
          <a:solidFill>
            <a:schemeClr val="bg2"/>
          </a:solidFill>
          <a:ln w="9525">
            <a:solidFill>
              <a:schemeClr val="tx1"/>
            </a:solidFill>
            <a:miter lim="800000"/>
            <a:headEnd/>
            <a:tailEnd/>
          </a:ln>
        </p:spPr>
        <p:txBody>
          <a:bodyPr wrap="none" anchor="ctr">
            <a:prstTxWarp prst="textNoShape">
              <a:avLst/>
            </a:prstTxWarp>
          </a:bodyPr>
          <a:lstStyle/>
          <a:p>
            <a:endParaRPr lang="it-IT">
              <a:latin typeface="Calibri" charset="0"/>
            </a:endParaRPr>
          </a:p>
        </p:txBody>
      </p:sp>
      <p:sp>
        <p:nvSpPr>
          <p:cNvPr id="66584" name="AutoShape 41"/>
          <p:cNvSpPr>
            <a:spLocks noChangeArrowheads="1"/>
          </p:cNvSpPr>
          <p:nvPr/>
        </p:nvSpPr>
        <p:spPr bwMode="auto">
          <a:xfrm>
            <a:off x="7334250" y="2057400"/>
            <a:ext cx="190500" cy="165100"/>
          </a:xfrm>
          <a:prstGeom prst="bevel">
            <a:avLst>
              <a:gd name="adj" fmla="val 27884"/>
            </a:avLst>
          </a:prstGeom>
          <a:solidFill>
            <a:schemeClr val="bg2"/>
          </a:solidFill>
          <a:ln w="9525">
            <a:solidFill>
              <a:schemeClr val="tx1"/>
            </a:solidFill>
            <a:miter lim="800000"/>
            <a:headEnd/>
            <a:tailEnd/>
          </a:ln>
        </p:spPr>
        <p:txBody>
          <a:bodyPr wrap="none" anchor="ctr">
            <a:prstTxWarp prst="textNoShape">
              <a:avLst/>
            </a:prstTxWarp>
          </a:bodyPr>
          <a:lstStyle/>
          <a:p>
            <a:endParaRPr lang="it-IT">
              <a:latin typeface="Calibri" charset="0"/>
            </a:endParaRPr>
          </a:p>
        </p:txBody>
      </p:sp>
      <p:sp>
        <p:nvSpPr>
          <p:cNvPr id="66585" name="AutoShape 42"/>
          <p:cNvSpPr>
            <a:spLocks noChangeArrowheads="1"/>
          </p:cNvSpPr>
          <p:nvPr/>
        </p:nvSpPr>
        <p:spPr bwMode="auto">
          <a:xfrm>
            <a:off x="5403850" y="1765300"/>
            <a:ext cx="215900" cy="1778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w="9525">
            <a:solidFill>
              <a:schemeClr val="tx1"/>
            </a:solidFill>
            <a:round/>
            <a:headEnd/>
            <a:tailEnd/>
          </a:ln>
        </p:spPr>
        <p:txBody>
          <a:bodyPr wrap="none" anchor="ctr">
            <a:prstTxWarp prst="textNoShape">
              <a:avLst/>
            </a:prstTxWarp>
          </a:bodyPr>
          <a:lstStyle/>
          <a:p>
            <a:endParaRPr lang="it-IT">
              <a:latin typeface="Calibri" charset="0"/>
            </a:endParaRPr>
          </a:p>
        </p:txBody>
      </p:sp>
      <p:sp>
        <p:nvSpPr>
          <p:cNvPr id="66586" name="AutoShape 43"/>
          <p:cNvSpPr>
            <a:spLocks noChangeArrowheads="1"/>
          </p:cNvSpPr>
          <p:nvPr/>
        </p:nvSpPr>
        <p:spPr bwMode="auto">
          <a:xfrm>
            <a:off x="5086350" y="1765300"/>
            <a:ext cx="215900" cy="1778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tx1"/>
          </a:solidFill>
          <a:ln w="9525">
            <a:solidFill>
              <a:schemeClr val="tx1"/>
            </a:solidFill>
            <a:round/>
            <a:headEnd/>
            <a:tailEnd/>
          </a:ln>
        </p:spPr>
        <p:txBody>
          <a:bodyPr wrap="none" anchor="ctr">
            <a:prstTxWarp prst="textNoShape">
              <a:avLst/>
            </a:prstTxWarp>
          </a:bodyPr>
          <a:lstStyle/>
          <a:p>
            <a:endParaRPr lang="it-IT">
              <a:latin typeface="Calibri" charset="0"/>
            </a:endParaRPr>
          </a:p>
        </p:txBody>
      </p:sp>
      <p:sp>
        <p:nvSpPr>
          <p:cNvPr id="66587" name="AutoShape 44"/>
          <p:cNvSpPr>
            <a:spLocks noChangeArrowheads="1"/>
          </p:cNvSpPr>
          <p:nvPr/>
        </p:nvSpPr>
        <p:spPr bwMode="auto">
          <a:xfrm>
            <a:off x="5403850" y="2019300"/>
            <a:ext cx="215900" cy="1778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w="9525">
            <a:solidFill>
              <a:schemeClr val="tx1"/>
            </a:solidFill>
            <a:round/>
            <a:headEnd/>
            <a:tailEnd/>
          </a:ln>
        </p:spPr>
        <p:txBody>
          <a:bodyPr wrap="none" anchor="ctr">
            <a:prstTxWarp prst="textNoShape">
              <a:avLst/>
            </a:prstTxWarp>
          </a:bodyPr>
          <a:lstStyle/>
          <a:p>
            <a:endParaRPr lang="it-IT">
              <a:latin typeface="Calibri" charset="0"/>
            </a:endParaRPr>
          </a:p>
        </p:txBody>
      </p:sp>
      <p:sp>
        <p:nvSpPr>
          <p:cNvPr id="66588" name="AutoShape 45"/>
          <p:cNvSpPr>
            <a:spLocks noChangeArrowheads="1"/>
          </p:cNvSpPr>
          <p:nvPr/>
        </p:nvSpPr>
        <p:spPr bwMode="auto">
          <a:xfrm>
            <a:off x="5086350" y="2019300"/>
            <a:ext cx="215900" cy="1778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tx1"/>
          </a:solidFill>
          <a:ln w="9525">
            <a:solidFill>
              <a:schemeClr val="tx1"/>
            </a:solidFill>
            <a:round/>
            <a:headEnd/>
            <a:tailEnd/>
          </a:ln>
        </p:spPr>
        <p:txBody>
          <a:bodyPr wrap="none" anchor="ctr">
            <a:prstTxWarp prst="textNoShape">
              <a:avLst/>
            </a:prstTxWarp>
          </a:bodyPr>
          <a:lstStyle/>
          <a:p>
            <a:endParaRPr lang="it-IT">
              <a:latin typeface="Calibri" charset="0"/>
            </a:endParaRPr>
          </a:p>
        </p:txBody>
      </p:sp>
      <p:sp>
        <p:nvSpPr>
          <p:cNvPr id="66589" name="Rectangle 47"/>
          <p:cNvSpPr>
            <a:spLocks noChangeArrowheads="1"/>
          </p:cNvSpPr>
          <p:nvPr/>
        </p:nvSpPr>
        <p:spPr bwMode="auto">
          <a:xfrm>
            <a:off x="2495550" y="2768600"/>
            <a:ext cx="63500" cy="431800"/>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it-IT">
              <a:latin typeface="Calibri" charset="0"/>
            </a:endParaRPr>
          </a:p>
        </p:txBody>
      </p:sp>
      <p:sp>
        <p:nvSpPr>
          <p:cNvPr id="66590" name="Freeform 48"/>
          <p:cNvSpPr>
            <a:spLocks/>
          </p:cNvSpPr>
          <p:nvPr/>
        </p:nvSpPr>
        <p:spPr bwMode="auto">
          <a:xfrm>
            <a:off x="5505450" y="1854200"/>
            <a:ext cx="1144588" cy="939800"/>
          </a:xfrm>
          <a:custGeom>
            <a:avLst/>
            <a:gdLst>
              <a:gd name="T0" fmla="*/ 0 w 721"/>
              <a:gd name="T1" fmla="*/ 0 h 592"/>
              <a:gd name="T2" fmla="*/ 2147483647 w 721"/>
              <a:gd name="T3" fmla="*/ 2147483647 h 592"/>
              <a:gd name="T4" fmla="*/ 2147483647 w 721"/>
              <a:gd name="T5" fmla="*/ 2147483647 h 592"/>
              <a:gd name="T6" fmla="*/ 2147483647 w 721"/>
              <a:gd name="T7" fmla="*/ 2147483647 h 592"/>
              <a:gd name="T8" fmla="*/ 2147483647 w 721"/>
              <a:gd name="T9" fmla="*/ 2147483647 h 592"/>
              <a:gd name="T10" fmla="*/ 2147483647 w 721"/>
              <a:gd name="T11" fmla="*/ 2147483647 h 592"/>
              <a:gd name="T12" fmla="*/ 0 60000 65536"/>
              <a:gd name="T13" fmla="*/ 0 60000 65536"/>
              <a:gd name="T14" fmla="*/ 0 60000 65536"/>
              <a:gd name="T15" fmla="*/ 0 60000 65536"/>
              <a:gd name="T16" fmla="*/ 0 60000 65536"/>
              <a:gd name="T17" fmla="*/ 0 60000 65536"/>
              <a:gd name="T18" fmla="*/ 0 w 721"/>
              <a:gd name="T19" fmla="*/ 0 h 592"/>
              <a:gd name="T20" fmla="*/ 721 w 721"/>
              <a:gd name="T21" fmla="*/ 592 h 592"/>
            </a:gdLst>
            <a:ahLst/>
            <a:cxnLst>
              <a:cxn ang="T12">
                <a:pos x="T0" y="T1"/>
              </a:cxn>
              <a:cxn ang="T13">
                <a:pos x="T2" y="T3"/>
              </a:cxn>
              <a:cxn ang="T14">
                <a:pos x="T4" y="T5"/>
              </a:cxn>
              <a:cxn ang="T15">
                <a:pos x="T6" y="T7"/>
              </a:cxn>
              <a:cxn ang="T16">
                <a:pos x="T8" y="T9"/>
              </a:cxn>
              <a:cxn ang="T17">
                <a:pos x="T10" y="T11"/>
              </a:cxn>
            </a:cxnLst>
            <a:rect l="T18" t="T19" r="T20" b="T21"/>
            <a:pathLst>
              <a:path w="721" h="592">
                <a:moveTo>
                  <a:pt x="0" y="0"/>
                </a:moveTo>
                <a:cubicBezTo>
                  <a:pt x="134" y="18"/>
                  <a:pt x="269" y="36"/>
                  <a:pt x="336" y="72"/>
                </a:cubicBezTo>
                <a:cubicBezTo>
                  <a:pt x="403" y="108"/>
                  <a:pt x="340" y="157"/>
                  <a:pt x="400" y="216"/>
                </a:cubicBezTo>
                <a:cubicBezTo>
                  <a:pt x="460" y="275"/>
                  <a:pt x="671" y="379"/>
                  <a:pt x="696" y="424"/>
                </a:cubicBezTo>
                <a:cubicBezTo>
                  <a:pt x="721" y="469"/>
                  <a:pt x="573" y="460"/>
                  <a:pt x="552" y="488"/>
                </a:cubicBezTo>
                <a:cubicBezTo>
                  <a:pt x="531" y="516"/>
                  <a:pt x="549" y="554"/>
                  <a:pt x="568" y="592"/>
                </a:cubicBezTo>
              </a:path>
            </a:pathLst>
          </a:custGeom>
          <a:noFill/>
          <a:ln w="28575">
            <a:solidFill>
              <a:srgbClr val="FF0000"/>
            </a:solidFill>
            <a:round/>
            <a:headEnd/>
            <a:tailEnd/>
          </a:ln>
        </p:spPr>
        <p:txBody>
          <a:bodyPr>
            <a:prstTxWarp prst="textNoShape">
              <a:avLst/>
            </a:prstTxWarp>
          </a:bodyPr>
          <a:lstStyle/>
          <a:p>
            <a:endParaRPr lang="it-IT">
              <a:latin typeface="Calibri" charset="0"/>
            </a:endParaRPr>
          </a:p>
        </p:txBody>
      </p:sp>
      <p:sp>
        <p:nvSpPr>
          <p:cNvPr id="66591" name="Text Box 49"/>
          <p:cNvSpPr txBox="1">
            <a:spLocks noChangeArrowheads="1"/>
          </p:cNvSpPr>
          <p:nvPr/>
        </p:nvSpPr>
        <p:spPr bwMode="auto">
          <a:xfrm>
            <a:off x="6442075" y="2789238"/>
            <a:ext cx="785813" cy="336550"/>
          </a:xfrm>
          <a:prstGeom prst="rect">
            <a:avLst/>
          </a:prstGeom>
          <a:noFill/>
          <a:ln w="9525">
            <a:noFill/>
            <a:miter lim="800000"/>
            <a:headEnd/>
            <a:tailEnd/>
          </a:ln>
        </p:spPr>
        <p:txBody>
          <a:bodyPr wrap="none">
            <a:prstTxWarp prst="textNoShape">
              <a:avLst/>
            </a:prstTxWarp>
            <a:spAutoFit/>
          </a:bodyPr>
          <a:lstStyle/>
          <a:p>
            <a:r>
              <a:rPr lang="it-IT" sz="1600" b="1">
                <a:solidFill>
                  <a:srgbClr val="FF0000"/>
                </a:solidFill>
                <a:latin typeface="Century Gothic" charset="0"/>
              </a:rPr>
              <a:t>Polo +</a:t>
            </a:r>
          </a:p>
        </p:txBody>
      </p:sp>
      <p:sp>
        <p:nvSpPr>
          <p:cNvPr id="66592" name="Text Box 50"/>
          <p:cNvSpPr txBox="1">
            <a:spLocks noChangeArrowheads="1"/>
          </p:cNvSpPr>
          <p:nvPr/>
        </p:nvSpPr>
        <p:spPr bwMode="auto">
          <a:xfrm>
            <a:off x="2619375" y="2370138"/>
            <a:ext cx="749300" cy="336550"/>
          </a:xfrm>
          <a:prstGeom prst="rect">
            <a:avLst/>
          </a:prstGeom>
          <a:noFill/>
          <a:ln w="9525">
            <a:noFill/>
            <a:miter lim="800000"/>
            <a:headEnd/>
            <a:tailEnd/>
          </a:ln>
        </p:spPr>
        <p:txBody>
          <a:bodyPr wrap="none">
            <a:prstTxWarp prst="textNoShape">
              <a:avLst/>
            </a:prstTxWarp>
            <a:spAutoFit/>
          </a:bodyPr>
          <a:lstStyle/>
          <a:p>
            <a:r>
              <a:rPr lang="it-IT" sz="1600" b="1">
                <a:latin typeface="Century Gothic" charset="0"/>
              </a:rPr>
              <a:t>Polo -</a:t>
            </a:r>
          </a:p>
        </p:txBody>
      </p:sp>
      <p:sp>
        <p:nvSpPr>
          <p:cNvPr id="66593" name="AutoShape 52"/>
          <p:cNvSpPr>
            <a:spLocks noChangeArrowheads="1"/>
          </p:cNvSpPr>
          <p:nvPr/>
        </p:nvSpPr>
        <p:spPr bwMode="auto">
          <a:xfrm flipV="1">
            <a:off x="2063750" y="3009900"/>
            <a:ext cx="114300" cy="977900"/>
          </a:xfrm>
          <a:prstGeom prst="triangle">
            <a:avLst>
              <a:gd name="adj" fmla="val 50000"/>
            </a:avLst>
          </a:prstGeom>
          <a:solidFill>
            <a:schemeClr val="accent1"/>
          </a:solidFill>
          <a:ln w="9525">
            <a:solidFill>
              <a:schemeClr val="tx1"/>
            </a:solidFill>
            <a:miter lim="800000"/>
            <a:headEnd/>
            <a:tailEnd/>
          </a:ln>
        </p:spPr>
        <p:txBody>
          <a:bodyPr wrap="none" anchor="ctr">
            <a:prstTxWarp prst="textNoShape">
              <a:avLst/>
            </a:prstTxWarp>
          </a:bodyPr>
          <a:lstStyle/>
          <a:p>
            <a:endParaRPr lang="it-IT">
              <a:latin typeface="Calibri" charset="0"/>
            </a:endParaRPr>
          </a:p>
        </p:txBody>
      </p:sp>
      <p:sp>
        <p:nvSpPr>
          <p:cNvPr id="66594" name="AutoShape 53"/>
          <p:cNvSpPr>
            <a:spLocks noChangeArrowheads="1"/>
          </p:cNvSpPr>
          <p:nvPr/>
        </p:nvSpPr>
        <p:spPr bwMode="auto">
          <a:xfrm flipV="1">
            <a:off x="2089150" y="3378200"/>
            <a:ext cx="63500" cy="495300"/>
          </a:xfrm>
          <a:prstGeom prst="triangle">
            <a:avLst>
              <a:gd name="adj" fmla="val 50000"/>
            </a:avLst>
          </a:prstGeom>
          <a:solidFill>
            <a:schemeClr val="accent2"/>
          </a:solidFill>
          <a:ln w="9525">
            <a:solidFill>
              <a:schemeClr val="tx1"/>
            </a:solidFill>
            <a:miter lim="800000"/>
            <a:headEnd/>
            <a:tailEnd/>
          </a:ln>
        </p:spPr>
        <p:txBody>
          <a:bodyPr wrap="none" anchor="ctr">
            <a:prstTxWarp prst="textNoShape">
              <a:avLst/>
            </a:prstTxWarp>
          </a:bodyPr>
          <a:lstStyle/>
          <a:p>
            <a:endParaRPr lang="it-IT">
              <a:latin typeface="Calibri" charset="0"/>
            </a:endParaRPr>
          </a:p>
        </p:txBody>
      </p:sp>
      <p:sp>
        <p:nvSpPr>
          <p:cNvPr id="195638" name="Text Box 54"/>
          <p:cNvSpPr txBox="1">
            <a:spLocks noChangeArrowheads="1"/>
          </p:cNvSpPr>
          <p:nvPr/>
        </p:nvSpPr>
        <p:spPr bwMode="auto">
          <a:xfrm>
            <a:off x="-152400" y="5638800"/>
            <a:ext cx="9448800" cy="1077218"/>
          </a:xfrm>
          <a:prstGeom prst="rect">
            <a:avLst/>
          </a:prstGeom>
          <a:noFill/>
          <a:ln w="9525">
            <a:noFill/>
            <a:miter lim="800000"/>
            <a:headEnd/>
            <a:tailEnd/>
          </a:ln>
          <a:effectLst/>
        </p:spPr>
        <p:txBody>
          <a:bodyPr>
            <a:prstTxWarp prst="textNoShape">
              <a:avLst/>
            </a:prstTxWarp>
            <a:spAutoFit/>
          </a:bodyPr>
          <a:lstStyle/>
          <a:p>
            <a:pPr algn="ctr" fontAlgn="auto">
              <a:spcBef>
                <a:spcPts val="0"/>
              </a:spcBef>
              <a:spcAft>
                <a:spcPts val="0"/>
              </a:spcAft>
              <a:defRPr/>
            </a:pPr>
            <a:r>
              <a:rPr lang="it-IT" i="1" dirty="0" err="1">
                <a:effectLst>
                  <a:outerShdw blurRad="38100" dist="38100" dir="2700000" algn="tl">
                    <a:srgbClr val="DDDDDD"/>
                  </a:outerShdw>
                </a:effectLst>
                <a:latin typeface="Calibri" panose="020F0502020204030204" pitchFamily="34" charset="0"/>
                <a:ea typeface="Comic Sans MS" charset="0"/>
                <a:cs typeface="Calibri" panose="020F0502020204030204" pitchFamily="34" charset="0"/>
              </a:rPr>
              <a:t>Loading</a:t>
            </a:r>
            <a:r>
              <a:rPr lang="it-IT" i="1" dirty="0">
                <a:effectLst>
                  <a:outerShdw blurRad="38100" dist="38100" dir="2700000" algn="tl">
                    <a:srgbClr val="DDDDDD"/>
                  </a:outerShdw>
                </a:effectLst>
                <a:latin typeface="Calibri" panose="020F0502020204030204" pitchFamily="34" charset="0"/>
                <a:ea typeface="Comic Sans MS" charset="0"/>
                <a:cs typeface="Calibri" panose="020F0502020204030204" pitchFamily="34" charset="0"/>
              </a:rPr>
              <a:t> </a:t>
            </a:r>
            <a:r>
              <a:rPr lang="it-IT" i="1" dirty="0" err="1">
                <a:effectLst>
                  <a:outerShdw blurRad="38100" dist="38100" dir="2700000" algn="tl">
                    <a:srgbClr val="DDDDDD"/>
                  </a:outerShdw>
                </a:effectLst>
                <a:latin typeface="Calibri" panose="020F0502020204030204" pitchFamily="34" charset="0"/>
                <a:ea typeface="Comic Sans MS" charset="0"/>
                <a:cs typeface="Calibri" panose="020F0502020204030204" pitchFamily="34" charset="0"/>
              </a:rPr>
              <a:t>dye</a:t>
            </a:r>
            <a:r>
              <a:rPr lang="it-IT" dirty="0">
                <a:effectLst>
                  <a:outerShdw blurRad="38100" dist="38100" dir="2700000" algn="tl">
                    <a:srgbClr val="DDDDDD"/>
                  </a:outerShdw>
                </a:effectLst>
                <a:latin typeface="Calibri" panose="020F0502020204030204" pitchFamily="34" charset="0"/>
                <a:ea typeface="Comic Sans MS" charset="0"/>
                <a:cs typeface="Calibri" panose="020F0502020204030204" pitchFamily="34" charset="0"/>
              </a:rPr>
              <a:t> </a:t>
            </a:r>
            <a:r>
              <a:rPr lang="it-IT" dirty="0" err="1">
                <a:effectLst>
                  <a:outerShdw blurRad="38100" dist="38100" dir="2700000" algn="tl">
                    <a:srgbClr val="DDDDDD"/>
                  </a:outerShdw>
                </a:effectLst>
                <a:latin typeface="Calibri" panose="020F0502020204030204" pitchFamily="34" charset="0"/>
                <a:ea typeface="Comic Sans MS" charset="0"/>
                <a:cs typeface="Calibri" panose="020F0502020204030204" pitchFamily="34" charset="0"/>
              </a:rPr>
              <a:t>helps</a:t>
            </a:r>
            <a:r>
              <a:rPr lang="it-IT" dirty="0">
                <a:effectLst>
                  <a:outerShdw blurRad="38100" dist="38100" dir="2700000" algn="tl">
                    <a:srgbClr val="DDDDDD"/>
                  </a:outerShdw>
                </a:effectLst>
                <a:latin typeface="Calibri" panose="020F0502020204030204" pitchFamily="34" charset="0"/>
                <a:ea typeface="Comic Sans MS" charset="0"/>
                <a:cs typeface="Calibri" panose="020F0502020204030204" pitchFamily="34" charset="0"/>
              </a:rPr>
              <a:t> the sample </a:t>
            </a:r>
            <a:r>
              <a:rPr lang="it-IT" dirty="0" err="1">
                <a:effectLst>
                  <a:outerShdw blurRad="38100" dist="38100" dir="2700000" algn="tl">
                    <a:srgbClr val="DDDDDD"/>
                  </a:outerShdw>
                </a:effectLst>
                <a:latin typeface="Calibri" panose="020F0502020204030204" pitchFamily="34" charset="0"/>
                <a:ea typeface="Comic Sans MS" charset="0"/>
                <a:cs typeface="Calibri" panose="020F0502020204030204" pitchFamily="34" charset="0"/>
              </a:rPr>
              <a:t>loading</a:t>
            </a:r>
            <a:r>
              <a:rPr lang="it-IT" dirty="0">
                <a:effectLst>
                  <a:outerShdw blurRad="38100" dist="38100" dir="2700000" algn="tl">
                    <a:srgbClr val="DDDDDD"/>
                  </a:outerShdw>
                </a:effectLst>
                <a:latin typeface="Calibri" panose="020F0502020204030204" pitchFamily="34" charset="0"/>
                <a:ea typeface="Comic Sans MS" charset="0"/>
                <a:cs typeface="Calibri" panose="020F0502020204030204" pitchFamily="34" charset="0"/>
              </a:rPr>
              <a:t> in the </a:t>
            </a:r>
            <a:r>
              <a:rPr lang="it-IT" dirty="0" err="1">
                <a:effectLst>
                  <a:outerShdw blurRad="38100" dist="38100" dir="2700000" algn="tl">
                    <a:srgbClr val="DDDDDD"/>
                  </a:outerShdw>
                </a:effectLst>
                <a:latin typeface="Calibri" panose="020F0502020204030204" pitchFamily="34" charset="0"/>
                <a:ea typeface="Comic Sans MS" charset="0"/>
                <a:cs typeface="Calibri" panose="020F0502020204030204" pitchFamily="34" charset="0"/>
              </a:rPr>
              <a:t>well</a:t>
            </a:r>
            <a:endParaRPr lang="it-IT" dirty="0">
              <a:effectLst>
                <a:outerShdw blurRad="38100" dist="38100" dir="2700000" algn="tl">
                  <a:srgbClr val="DDDDDD"/>
                </a:outerShdw>
              </a:effectLst>
              <a:latin typeface="Calibri" panose="020F0502020204030204" pitchFamily="34" charset="0"/>
              <a:ea typeface="Comic Sans MS" charset="0"/>
              <a:cs typeface="Calibri" panose="020F0502020204030204" pitchFamily="34" charset="0"/>
            </a:endParaRPr>
          </a:p>
          <a:p>
            <a:pPr algn="ctr" fontAlgn="auto">
              <a:spcBef>
                <a:spcPts val="0"/>
              </a:spcBef>
              <a:spcAft>
                <a:spcPts val="0"/>
              </a:spcAft>
              <a:defRPr/>
            </a:pPr>
            <a:r>
              <a:rPr lang="it-IT" dirty="0">
                <a:effectLst>
                  <a:outerShdw blurRad="38100" dist="38100" dir="2700000" algn="tl">
                    <a:srgbClr val="DDDDDD"/>
                  </a:outerShdw>
                </a:effectLst>
                <a:latin typeface="Calibri" panose="020F0502020204030204" pitchFamily="34" charset="0"/>
                <a:ea typeface="Comic Sans MS" charset="0"/>
                <a:cs typeface="Calibri" panose="020F0502020204030204" pitchFamily="34" charset="0"/>
              </a:rPr>
              <a:t> </a:t>
            </a:r>
            <a:r>
              <a:rPr lang="it-IT" dirty="0" err="1">
                <a:effectLst>
                  <a:outerShdw blurRad="38100" dist="38100" dir="2700000" algn="tl">
                    <a:srgbClr val="DDDDDD"/>
                  </a:outerShdw>
                </a:effectLst>
                <a:latin typeface="Calibri" panose="020F0502020204030204" pitchFamily="34" charset="0"/>
                <a:ea typeface="Comic Sans MS" charset="0"/>
                <a:cs typeface="Calibri" panose="020F0502020204030204" pitchFamily="34" charset="0"/>
              </a:rPr>
              <a:t>It</a:t>
            </a:r>
            <a:r>
              <a:rPr lang="it-IT" dirty="0">
                <a:effectLst>
                  <a:outerShdw blurRad="38100" dist="38100" dir="2700000" algn="tl">
                    <a:srgbClr val="DDDDDD"/>
                  </a:outerShdw>
                </a:effectLst>
                <a:latin typeface="Calibri" panose="020F0502020204030204" pitchFamily="34" charset="0"/>
                <a:ea typeface="Comic Sans MS" charset="0"/>
                <a:cs typeface="Calibri" panose="020F0502020204030204" pitchFamily="34" charset="0"/>
              </a:rPr>
              <a:t> </a:t>
            </a:r>
            <a:r>
              <a:rPr lang="it-IT" dirty="0" err="1">
                <a:effectLst>
                  <a:outerShdw blurRad="38100" dist="38100" dir="2700000" algn="tl">
                    <a:srgbClr val="DDDDDD"/>
                  </a:outerShdw>
                </a:effectLst>
                <a:latin typeface="Calibri" panose="020F0502020204030204" pitchFamily="34" charset="0"/>
                <a:ea typeface="Comic Sans MS" charset="0"/>
                <a:cs typeface="Calibri" panose="020F0502020204030204" pitchFamily="34" charset="0"/>
              </a:rPr>
              <a:t>contains</a:t>
            </a:r>
            <a:r>
              <a:rPr lang="it-IT" dirty="0">
                <a:effectLst>
                  <a:outerShdw blurRad="38100" dist="38100" dir="2700000" algn="tl">
                    <a:srgbClr val="DDDDDD"/>
                  </a:outerShdw>
                </a:effectLst>
                <a:latin typeface="Calibri" panose="020F0502020204030204" pitchFamily="34" charset="0"/>
                <a:ea typeface="Comic Sans MS" charset="0"/>
                <a:cs typeface="Calibri" panose="020F0502020204030204" pitchFamily="34" charset="0"/>
              </a:rPr>
              <a:t> </a:t>
            </a:r>
            <a:r>
              <a:rPr lang="it-IT" sz="2800" dirty="0" err="1">
                <a:effectLst>
                  <a:outerShdw blurRad="38100" dist="38100" dir="2700000" algn="tl">
                    <a:srgbClr val="DDDDDD"/>
                  </a:outerShdw>
                </a:effectLst>
                <a:latin typeface="Calibri" panose="020F0502020204030204" pitchFamily="34" charset="0"/>
                <a:ea typeface="Comic Sans MS" charset="0"/>
                <a:cs typeface="Calibri" panose="020F0502020204030204" pitchFamily="34" charset="0"/>
              </a:rPr>
              <a:t>glycerol</a:t>
            </a:r>
            <a:r>
              <a:rPr lang="it-IT" dirty="0">
                <a:effectLst>
                  <a:outerShdw blurRad="38100" dist="38100" dir="2700000" algn="tl">
                    <a:srgbClr val="DDDDDD"/>
                  </a:outerShdw>
                </a:effectLst>
                <a:latin typeface="Calibri" panose="020F0502020204030204" pitchFamily="34" charset="0"/>
                <a:ea typeface="Comic Sans MS" charset="0"/>
                <a:cs typeface="Calibri" panose="020F0502020204030204" pitchFamily="34" charset="0"/>
              </a:rPr>
              <a:t>, </a:t>
            </a:r>
            <a:r>
              <a:rPr lang="it-IT" sz="2400" dirty="0" err="1">
                <a:solidFill>
                  <a:schemeClr val="accent2"/>
                </a:solidFill>
                <a:effectLst>
                  <a:outerShdw blurRad="38100" dist="38100" dir="2700000" algn="tl">
                    <a:srgbClr val="DDDDDD"/>
                  </a:outerShdw>
                </a:effectLst>
                <a:latin typeface="Calibri" panose="020F0502020204030204" pitchFamily="34" charset="0"/>
                <a:ea typeface="Comic Sans MS" charset="0"/>
                <a:cs typeface="Calibri" panose="020F0502020204030204" pitchFamily="34" charset="0"/>
              </a:rPr>
              <a:t>bromophenol</a:t>
            </a:r>
            <a:r>
              <a:rPr lang="it-IT" sz="2400" dirty="0">
                <a:effectLst>
                  <a:outerShdw blurRad="38100" dist="38100" dir="2700000" algn="tl">
                    <a:srgbClr val="DDDDDD"/>
                  </a:outerShdw>
                </a:effectLst>
                <a:latin typeface="Calibri" panose="020F0502020204030204" pitchFamily="34" charset="0"/>
                <a:ea typeface="Comic Sans MS" charset="0"/>
                <a:cs typeface="Calibri" panose="020F0502020204030204" pitchFamily="34" charset="0"/>
              </a:rPr>
              <a:t> </a:t>
            </a:r>
            <a:r>
              <a:rPr lang="it-IT" sz="2400" dirty="0">
                <a:solidFill>
                  <a:schemeClr val="accent2"/>
                </a:solidFill>
                <a:effectLst>
                  <a:outerShdw blurRad="38100" dist="38100" dir="2700000" algn="tl">
                    <a:srgbClr val="DDDDDD"/>
                  </a:outerShdw>
                </a:effectLst>
                <a:latin typeface="Calibri" panose="020F0502020204030204" pitchFamily="34" charset="0"/>
                <a:ea typeface="Comic Sans MS" charset="0"/>
                <a:cs typeface="Calibri" panose="020F0502020204030204" pitchFamily="34" charset="0"/>
              </a:rPr>
              <a:t>Blu </a:t>
            </a:r>
            <a:r>
              <a:rPr lang="it-IT" sz="2400" dirty="0">
                <a:effectLst>
                  <a:outerShdw blurRad="38100" dist="38100" dir="2700000" algn="tl">
                    <a:srgbClr val="DDDDDD"/>
                  </a:outerShdw>
                </a:effectLst>
                <a:latin typeface="Calibri" panose="020F0502020204030204" pitchFamily="34" charset="0"/>
                <a:ea typeface="Comic Sans MS" charset="0"/>
                <a:cs typeface="Calibri" panose="020F0502020204030204" pitchFamily="34" charset="0"/>
              </a:rPr>
              <a:t>and </a:t>
            </a:r>
            <a:r>
              <a:rPr lang="it-IT" sz="2400" dirty="0" err="1">
                <a:solidFill>
                  <a:srgbClr val="00FFFF"/>
                </a:solidFill>
                <a:effectLst>
                  <a:outerShdw blurRad="38100" dist="38100" dir="2700000" algn="tl">
                    <a:srgbClr val="DDDDDD"/>
                  </a:outerShdw>
                </a:effectLst>
                <a:latin typeface="Calibri" panose="020F0502020204030204" pitchFamily="34" charset="0"/>
                <a:ea typeface="Comic Sans MS" charset="0"/>
                <a:cs typeface="Calibri" panose="020F0502020204030204" pitchFamily="34" charset="0"/>
              </a:rPr>
              <a:t>xilencianol</a:t>
            </a:r>
            <a:r>
              <a:rPr lang="it-IT" sz="2400" dirty="0">
                <a:effectLst>
                  <a:outerShdw blurRad="38100" dist="38100" dir="2700000" algn="tl">
                    <a:srgbClr val="DDDDDD"/>
                  </a:outerShdw>
                </a:effectLst>
                <a:latin typeface="Calibri" panose="020F0502020204030204" pitchFamily="34" charset="0"/>
                <a:ea typeface="Comic Sans MS" charset="0"/>
                <a:cs typeface="Calibri" panose="020F0502020204030204" pitchFamily="34" charset="0"/>
              </a:rPr>
              <a:t> </a:t>
            </a:r>
            <a:r>
              <a:rPr lang="it-IT" dirty="0">
                <a:solidFill>
                  <a:srgbClr val="00FFFF"/>
                </a:solidFill>
                <a:effectLst>
                  <a:outerShdw blurRad="38100" dist="38100" dir="2700000" algn="tl">
                    <a:srgbClr val="DDDDDD"/>
                  </a:outerShdw>
                </a:effectLst>
                <a:latin typeface="Calibri" panose="020F0502020204030204" pitchFamily="34" charset="0"/>
                <a:ea typeface="Comic Sans MS" charset="0"/>
                <a:cs typeface="Calibri" panose="020F0502020204030204" pitchFamily="34" charset="0"/>
              </a:rPr>
              <a:t>Blu </a:t>
            </a:r>
            <a:r>
              <a:rPr lang="it-IT" dirty="0" err="1">
                <a:effectLst>
                  <a:outerShdw blurRad="38100" dist="38100" dir="2700000" algn="tl">
                    <a:srgbClr val="DDDDDD"/>
                  </a:outerShdw>
                </a:effectLst>
                <a:latin typeface="Calibri" panose="020F0502020204030204" pitchFamily="34" charset="0"/>
                <a:ea typeface="Comic Sans MS" charset="0"/>
                <a:cs typeface="Calibri" panose="020F0502020204030204" pitchFamily="34" charset="0"/>
              </a:rPr>
              <a:t>that</a:t>
            </a:r>
            <a:r>
              <a:rPr lang="it-IT" dirty="0">
                <a:effectLst>
                  <a:outerShdw blurRad="38100" dist="38100" dir="2700000" algn="tl">
                    <a:srgbClr val="DDDDDD"/>
                  </a:outerShdw>
                </a:effectLst>
                <a:latin typeface="Calibri" panose="020F0502020204030204" pitchFamily="34" charset="0"/>
                <a:ea typeface="Comic Sans MS" charset="0"/>
                <a:cs typeface="Calibri" panose="020F0502020204030204" pitchFamily="34" charset="0"/>
              </a:rPr>
              <a:t> migrate in the gel </a:t>
            </a:r>
            <a:r>
              <a:rPr lang="it-IT" dirty="0" err="1">
                <a:effectLst>
                  <a:outerShdw blurRad="38100" dist="38100" dir="2700000" algn="tl">
                    <a:srgbClr val="DDDDDD"/>
                  </a:outerShdw>
                </a:effectLst>
                <a:latin typeface="Calibri" panose="020F0502020204030204" pitchFamily="34" charset="0"/>
                <a:ea typeface="Comic Sans MS" charset="0"/>
                <a:cs typeface="Calibri" panose="020F0502020204030204" pitchFamily="34" charset="0"/>
              </a:rPr>
              <a:t>at</a:t>
            </a:r>
            <a:r>
              <a:rPr lang="it-IT" dirty="0">
                <a:effectLst>
                  <a:outerShdw blurRad="38100" dist="38100" dir="2700000" algn="tl">
                    <a:srgbClr val="DDDDDD"/>
                  </a:outerShdw>
                </a:effectLst>
                <a:latin typeface="Calibri" panose="020F0502020204030204" pitchFamily="34" charset="0"/>
                <a:ea typeface="Comic Sans MS" charset="0"/>
                <a:cs typeface="Calibri" panose="020F0502020204030204" pitchFamily="34" charset="0"/>
              </a:rPr>
              <a:t> </a:t>
            </a:r>
            <a:r>
              <a:rPr lang="it-IT" dirty="0" err="1">
                <a:effectLst>
                  <a:outerShdw blurRad="38100" dist="38100" dir="2700000" algn="tl">
                    <a:srgbClr val="DDDDDD"/>
                  </a:outerShdw>
                </a:effectLst>
                <a:latin typeface="Calibri" panose="020F0502020204030204" pitchFamily="34" charset="0"/>
                <a:ea typeface="Comic Sans MS" charset="0"/>
                <a:cs typeface="Calibri" panose="020F0502020204030204" pitchFamily="34" charset="0"/>
              </a:rPr>
              <a:t>different</a:t>
            </a:r>
            <a:r>
              <a:rPr lang="it-IT" dirty="0">
                <a:effectLst>
                  <a:outerShdw blurRad="38100" dist="38100" dir="2700000" algn="tl">
                    <a:srgbClr val="DDDDDD"/>
                  </a:outerShdw>
                </a:effectLst>
                <a:latin typeface="Calibri" panose="020F0502020204030204" pitchFamily="34" charset="0"/>
                <a:ea typeface="Comic Sans MS" charset="0"/>
                <a:cs typeface="Calibri" panose="020F0502020204030204" pitchFamily="34" charset="0"/>
              </a:rPr>
              <a:t> </a:t>
            </a:r>
            <a:r>
              <a:rPr lang="it-IT" dirty="0" err="1">
                <a:effectLst>
                  <a:outerShdw blurRad="38100" dist="38100" dir="2700000" algn="tl">
                    <a:srgbClr val="DDDDDD"/>
                  </a:outerShdw>
                </a:effectLst>
                <a:latin typeface="Calibri" panose="020F0502020204030204" pitchFamily="34" charset="0"/>
                <a:ea typeface="Comic Sans MS" charset="0"/>
                <a:cs typeface="Calibri" panose="020F0502020204030204" pitchFamily="34" charset="0"/>
              </a:rPr>
              <a:t>speeds</a:t>
            </a:r>
            <a:r>
              <a:rPr lang="it-IT" dirty="0">
                <a:effectLst>
                  <a:outerShdw blurRad="38100" dist="38100" dir="2700000" algn="tl">
                    <a:srgbClr val="DDDDDD"/>
                  </a:outerShdw>
                </a:effectLst>
                <a:latin typeface="Calibri" panose="020F0502020204030204" pitchFamily="34" charset="0"/>
                <a:ea typeface="Comic Sans MS" charset="0"/>
                <a:cs typeface="Calibri" panose="020F0502020204030204" pitchFamily="34" charset="0"/>
              </a:rPr>
              <a:t>.</a:t>
            </a:r>
          </a:p>
        </p:txBody>
      </p:sp>
      <p:pic>
        <p:nvPicPr>
          <p:cNvPr id="66596" name="Immagine 53" descr="fase3WLpiastra.gif"/>
          <p:cNvPicPr>
            <a:picLocks noChangeAspect="1"/>
          </p:cNvPicPr>
          <p:nvPr/>
        </p:nvPicPr>
        <p:blipFill>
          <a:blip r:embed="rId4"/>
          <a:srcRect/>
          <a:stretch>
            <a:fillRect/>
          </a:stretch>
        </p:blipFill>
        <p:spPr bwMode="auto">
          <a:xfrm>
            <a:off x="135227" y="304800"/>
            <a:ext cx="477838" cy="1219200"/>
          </a:xfrm>
          <a:prstGeom prst="rect">
            <a:avLst/>
          </a:prstGeom>
          <a:noFill/>
          <a:ln w="9525">
            <a:noFill/>
            <a:miter lim="800000"/>
            <a:headEnd/>
            <a:tailEnd/>
          </a:ln>
        </p:spPr>
      </p:pic>
      <p:sp>
        <p:nvSpPr>
          <p:cNvPr id="56" name="Figura a mano libera 55"/>
          <p:cNvSpPr/>
          <p:nvPr/>
        </p:nvSpPr>
        <p:spPr>
          <a:xfrm>
            <a:off x="2489200" y="2197100"/>
            <a:ext cx="368300" cy="533400"/>
          </a:xfrm>
          <a:custGeom>
            <a:avLst/>
            <a:gdLst>
              <a:gd name="connsiteX0" fmla="*/ 0 w 215900"/>
              <a:gd name="connsiteY0" fmla="*/ 482600 h 482600"/>
              <a:gd name="connsiteX1" fmla="*/ 25400 w 215900"/>
              <a:gd name="connsiteY1" fmla="*/ 444500 h 482600"/>
              <a:gd name="connsiteX2" fmla="*/ 50800 w 215900"/>
              <a:gd name="connsiteY2" fmla="*/ 368300 h 482600"/>
              <a:gd name="connsiteX3" fmla="*/ 50800 w 215900"/>
              <a:gd name="connsiteY3" fmla="*/ 139700 h 482600"/>
              <a:gd name="connsiteX4" fmla="*/ 63500 w 215900"/>
              <a:gd name="connsiteY4" fmla="*/ 101600 h 482600"/>
              <a:gd name="connsiteX5" fmla="*/ 139700 w 215900"/>
              <a:gd name="connsiteY5" fmla="*/ 50800 h 482600"/>
              <a:gd name="connsiteX6" fmla="*/ 177800 w 215900"/>
              <a:gd name="connsiteY6" fmla="*/ 12700 h 482600"/>
              <a:gd name="connsiteX7" fmla="*/ 215900 w 215900"/>
              <a:gd name="connsiteY7" fmla="*/ 0 h 48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5900" h="482600">
                <a:moveTo>
                  <a:pt x="0" y="482600"/>
                </a:moveTo>
                <a:cubicBezTo>
                  <a:pt x="8467" y="469900"/>
                  <a:pt x="19201" y="458448"/>
                  <a:pt x="25400" y="444500"/>
                </a:cubicBezTo>
                <a:cubicBezTo>
                  <a:pt x="36274" y="420034"/>
                  <a:pt x="50800" y="368300"/>
                  <a:pt x="50800" y="368300"/>
                </a:cubicBezTo>
                <a:cubicBezTo>
                  <a:pt x="34306" y="252842"/>
                  <a:pt x="30987" y="278391"/>
                  <a:pt x="50800" y="139700"/>
                </a:cubicBezTo>
                <a:cubicBezTo>
                  <a:pt x="52693" y="126448"/>
                  <a:pt x="54034" y="111066"/>
                  <a:pt x="63500" y="101600"/>
                </a:cubicBezTo>
                <a:cubicBezTo>
                  <a:pt x="85086" y="80014"/>
                  <a:pt x="118114" y="72386"/>
                  <a:pt x="139700" y="50800"/>
                </a:cubicBezTo>
                <a:cubicBezTo>
                  <a:pt x="152400" y="38100"/>
                  <a:pt x="162856" y="22663"/>
                  <a:pt x="177800" y="12700"/>
                </a:cubicBezTo>
                <a:cubicBezTo>
                  <a:pt x="188939" y="5274"/>
                  <a:pt x="215900" y="0"/>
                  <a:pt x="215900" y="0"/>
                </a:cubicBezTo>
              </a:path>
            </a:pathLst>
          </a:custGeom>
          <a:noFill/>
          <a:ln w="28575"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anchor="ctr">
            <a:prstTxWarp prst="textNoShape">
              <a:avLst/>
            </a:prstTxWarp>
          </a:bodyPr>
          <a:lstStyle/>
          <a:p>
            <a:pPr algn="ctr" fontAlgn="auto">
              <a:spcBef>
                <a:spcPts val="0"/>
              </a:spcBef>
              <a:spcAft>
                <a:spcPts val="0"/>
              </a:spcAft>
              <a:defRPr/>
            </a:pPr>
            <a:endParaRPr lang="it-IT">
              <a:ea typeface="ＭＳ Ｐゴシック" charset="-128"/>
              <a:cs typeface="ＭＳ Ｐゴシック" charset="-128"/>
            </a:endParaRPr>
          </a:p>
        </p:txBody>
      </p:sp>
      <p:sp>
        <p:nvSpPr>
          <p:cNvPr id="66598" name="CasellaDiTesto 56"/>
          <p:cNvSpPr txBox="1">
            <a:spLocks noChangeArrowheads="1"/>
          </p:cNvSpPr>
          <p:nvPr/>
        </p:nvSpPr>
        <p:spPr bwMode="auto">
          <a:xfrm>
            <a:off x="572835" y="683567"/>
            <a:ext cx="325438" cy="369888"/>
          </a:xfrm>
          <a:prstGeom prst="rect">
            <a:avLst/>
          </a:prstGeom>
          <a:noFill/>
          <a:ln w="9525">
            <a:noFill/>
            <a:miter lim="800000"/>
            <a:headEnd/>
            <a:tailEnd/>
          </a:ln>
        </p:spPr>
        <p:txBody>
          <a:bodyPr wrap="none">
            <a:prstTxWarp prst="textNoShape">
              <a:avLst/>
            </a:prstTxWarp>
            <a:spAutoFit/>
          </a:bodyPr>
          <a:lstStyle/>
          <a:p>
            <a:r>
              <a:rPr lang="it-IT" dirty="0">
                <a:latin typeface="Calibri" charset="0"/>
              </a:rPr>
              <a:t>+</a:t>
            </a:r>
          </a:p>
        </p:txBody>
      </p:sp>
      <p:sp>
        <p:nvSpPr>
          <p:cNvPr id="66599" name="CasellaDiTesto 57"/>
          <p:cNvSpPr txBox="1">
            <a:spLocks noChangeArrowheads="1"/>
          </p:cNvSpPr>
          <p:nvPr/>
        </p:nvSpPr>
        <p:spPr bwMode="auto">
          <a:xfrm>
            <a:off x="801435" y="598902"/>
            <a:ext cx="1686429" cy="461665"/>
          </a:xfrm>
          <a:prstGeom prst="rect">
            <a:avLst/>
          </a:prstGeom>
          <a:noFill/>
          <a:ln w="9525">
            <a:noFill/>
            <a:miter lim="800000"/>
            <a:headEnd/>
            <a:tailEnd/>
          </a:ln>
        </p:spPr>
        <p:txBody>
          <a:bodyPr wrap="none">
            <a:prstTxWarp prst="textNoShape">
              <a:avLst/>
            </a:prstTxWarp>
            <a:spAutoFit/>
          </a:bodyPr>
          <a:lstStyle/>
          <a:p>
            <a:r>
              <a:rPr lang="it-IT" sz="2400" dirty="0" err="1">
                <a:latin typeface="Calibri" charset="0"/>
              </a:rPr>
              <a:t>Loading</a:t>
            </a:r>
            <a:r>
              <a:rPr lang="it-IT" sz="2400" dirty="0">
                <a:latin typeface="Calibri" charset="0"/>
              </a:rPr>
              <a:t> </a:t>
            </a:r>
            <a:r>
              <a:rPr lang="it-IT" sz="2400" dirty="0" err="1">
                <a:latin typeface="Calibri" charset="0"/>
              </a:rPr>
              <a:t>dye</a:t>
            </a:r>
            <a:endParaRPr lang="it-IT" sz="2400" dirty="0">
              <a:latin typeface="Calibri" charset="0"/>
            </a:endParaRPr>
          </a:p>
        </p:txBody>
      </p:sp>
    </p:spTree>
    <p:extLst>
      <p:ext uri="{BB962C8B-B14F-4D97-AF65-F5344CB8AC3E}">
        <p14:creationId xmlns:p14="http://schemas.microsoft.com/office/powerpoint/2010/main" val="7058504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ChangeArrowheads="1"/>
          </p:cNvSpPr>
          <p:nvPr/>
        </p:nvSpPr>
        <p:spPr bwMode="auto">
          <a:xfrm>
            <a:off x="6464300" y="2921000"/>
            <a:ext cx="63500" cy="431800"/>
          </a:xfrm>
          <a:prstGeom prst="rect">
            <a:avLst/>
          </a:prstGeom>
          <a:solidFill>
            <a:srgbClr val="FF0000"/>
          </a:solidFill>
          <a:ln w="9525">
            <a:solidFill>
              <a:schemeClr val="tx1"/>
            </a:solidFill>
            <a:miter lim="800000"/>
            <a:headEnd/>
            <a:tailEnd/>
          </a:ln>
        </p:spPr>
        <p:txBody>
          <a:bodyPr wrap="none" anchor="ctr">
            <a:prstTxWarp prst="textNoShape">
              <a:avLst/>
            </a:prstTxWarp>
          </a:bodyPr>
          <a:lstStyle/>
          <a:p>
            <a:endParaRPr lang="it-IT">
              <a:latin typeface="Calibri" charset="0"/>
            </a:endParaRPr>
          </a:p>
        </p:txBody>
      </p:sp>
      <p:sp>
        <p:nvSpPr>
          <p:cNvPr id="68611" name="AutoShape 4"/>
          <p:cNvSpPr>
            <a:spLocks noChangeArrowheads="1"/>
          </p:cNvSpPr>
          <p:nvPr/>
        </p:nvSpPr>
        <p:spPr bwMode="auto">
          <a:xfrm>
            <a:off x="1295400" y="3365500"/>
            <a:ext cx="1689100" cy="1676400"/>
          </a:xfrm>
          <a:prstGeom prst="cube">
            <a:avLst>
              <a:gd name="adj" fmla="val 77699"/>
            </a:avLst>
          </a:prstGeom>
          <a:solidFill>
            <a:schemeClr val="bg2"/>
          </a:solidFill>
          <a:ln w="9525">
            <a:solidFill>
              <a:schemeClr val="tx1"/>
            </a:solidFill>
            <a:miter lim="800000"/>
            <a:headEnd/>
            <a:tailEnd/>
          </a:ln>
        </p:spPr>
        <p:txBody>
          <a:bodyPr wrap="none" anchor="ctr">
            <a:prstTxWarp prst="textNoShape">
              <a:avLst/>
            </a:prstTxWarp>
          </a:bodyPr>
          <a:lstStyle/>
          <a:p>
            <a:endParaRPr lang="it-IT">
              <a:latin typeface="Calibri" charset="0"/>
            </a:endParaRPr>
          </a:p>
        </p:txBody>
      </p:sp>
      <p:sp>
        <p:nvSpPr>
          <p:cNvPr id="68612" name="AutoShape 5"/>
          <p:cNvSpPr>
            <a:spLocks noChangeArrowheads="1"/>
          </p:cNvSpPr>
          <p:nvPr/>
        </p:nvSpPr>
        <p:spPr bwMode="auto">
          <a:xfrm>
            <a:off x="4838700" y="3365500"/>
            <a:ext cx="1689100" cy="1676400"/>
          </a:xfrm>
          <a:prstGeom prst="cube">
            <a:avLst>
              <a:gd name="adj" fmla="val 77699"/>
            </a:avLst>
          </a:prstGeom>
          <a:solidFill>
            <a:schemeClr val="bg2"/>
          </a:solidFill>
          <a:ln w="9525">
            <a:solidFill>
              <a:schemeClr val="tx1"/>
            </a:solidFill>
            <a:miter lim="800000"/>
            <a:headEnd/>
            <a:tailEnd/>
          </a:ln>
        </p:spPr>
        <p:txBody>
          <a:bodyPr wrap="none" anchor="ctr">
            <a:prstTxWarp prst="textNoShape">
              <a:avLst/>
            </a:prstTxWarp>
          </a:bodyPr>
          <a:lstStyle/>
          <a:p>
            <a:endParaRPr lang="it-IT">
              <a:latin typeface="Calibri" charset="0"/>
            </a:endParaRPr>
          </a:p>
        </p:txBody>
      </p:sp>
      <p:sp>
        <p:nvSpPr>
          <p:cNvPr id="68613" name="AutoShape 6"/>
          <p:cNvSpPr>
            <a:spLocks noChangeArrowheads="1"/>
          </p:cNvSpPr>
          <p:nvPr/>
        </p:nvSpPr>
        <p:spPr bwMode="auto">
          <a:xfrm>
            <a:off x="1282700" y="3352800"/>
            <a:ext cx="5257800" cy="1306513"/>
          </a:xfrm>
          <a:prstGeom prst="parallelogram">
            <a:avLst>
              <a:gd name="adj" fmla="val 101465"/>
            </a:avLst>
          </a:prstGeom>
          <a:solidFill>
            <a:schemeClr val="bg2"/>
          </a:solidFill>
          <a:ln w="9525">
            <a:solidFill>
              <a:schemeClr val="tx1"/>
            </a:solidFill>
            <a:miter lim="800000"/>
            <a:headEnd/>
            <a:tailEnd/>
          </a:ln>
        </p:spPr>
        <p:txBody>
          <a:bodyPr wrap="none" anchor="ctr">
            <a:prstTxWarp prst="textNoShape">
              <a:avLst/>
            </a:prstTxWarp>
          </a:bodyPr>
          <a:lstStyle/>
          <a:p>
            <a:endParaRPr lang="it-IT">
              <a:latin typeface="Calibri" charset="0"/>
            </a:endParaRPr>
          </a:p>
        </p:txBody>
      </p:sp>
      <p:sp>
        <p:nvSpPr>
          <p:cNvPr id="68614" name="AutoShape 7"/>
          <p:cNvSpPr>
            <a:spLocks noChangeArrowheads="1"/>
          </p:cNvSpPr>
          <p:nvPr/>
        </p:nvSpPr>
        <p:spPr bwMode="auto">
          <a:xfrm>
            <a:off x="1752600" y="3276600"/>
            <a:ext cx="4241800" cy="1257300"/>
          </a:xfrm>
          <a:prstGeom prst="cube">
            <a:avLst>
              <a:gd name="adj" fmla="val 87333"/>
            </a:avLst>
          </a:prstGeom>
          <a:solidFill>
            <a:schemeClr val="accent1"/>
          </a:solidFill>
          <a:ln w="9525">
            <a:solidFill>
              <a:schemeClr val="tx1"/>
            </a:solidFill>
            <a:miter lim="800000"/>
            <a:headEnd/>
            <a:tailEnd/>
          </a:ln>
        </p:spPr>
        <p:txBody>
          <a:bodyPr wrap="none" anchor="ctr">
            <a:prstTxWarp prst="textNoShape">
              <a:avLst/>
            </a:prstTxWarp>
          </a:bodyPr>
          <a:lstStyle/>
          <a:p>
            <a:endParaRPr lang="it-IT">
              <a:latin typeface="Calibri" charset="0"/>
            </a:endParaRPr>
          </a:p>
        </p:txBody>
      </p:sp>
      <p:grpSp>
        <p:nvGrpSpPr>
          <p:cNvPr id="2" name="Group 8"/>
          <p:cNvGrpSpPr>
            <a:grpSpLocks/>
          </p:cNvGrpSpPr>
          <p:nvPr/>
        </p:nvGrpSpPr>
        <p:grpSpPr bwMode="auto">
          <a:xfrm>
            <a:off x="2108200" y="4051300"/>
            <a:ext cx="254000" cy="219075"/>
            <a:chOff x="1672" y="2454"/>
            <a:chExt cx="160" cy="138"/>
          </a:xfrm>
        </p:grpSpPr>
        <p:sp>
          <p:nvSpPr>
            <p:cNvPr id="68663" name="AutoShape 9"/>
            <p:cNvSpPr>
              <a:spLocks noChangeArrowheads="1"/>
            </p:cNvSpPr>
            <p:nvPr/>
          </p:nvSpPr>
          <p:spPr bwMode="auto">
            <a:xfrm>
              <a:off x="1672" y="2456"/>
              <a:ext cx="160" cy="136"/>
            </a:xfrm>
            <a:prstGeom prst="cube">
              <a:avLst>
                <a:gd name="adj" fmla="val 59722"/>
              </a:avLst>
            </a:prstGeom>
            <a:solidFill>
              <a:schemeClr val="accent1"/>
            </a:solidFill>
            <a:ln w="9525">
              <a:solidFill>
                <a:schemeClr val="tx1"/>
              </a:solidFill>
              <a:miter lim="800000"/>
              <a:headEnd/>
              <a:tailEnd/>
            </a:ln>
          </p:spPr>
          <p:txBody>
            <a:bodyPr wrap="none" anchor="ctr">
              <a:prstTxWarp prst="textNoShape">
                <a:avLst/>
              </a:prstTxWarp>
            </a:bodyPr>
            <a:lstStyle/>
            <a:p>
              <a:endParaRPr lang="it-IT">
                <a:latin typeface="Calibri" charset="0"/>
              </a:endParaRPr>
            </a:p>
          </p:txBody>
        </p:sp>
        <p:sp>
          <p:nvSpPr>
            <p:cNvPr id="68664" name="Line 10"/>
            <p:cNvSpPr>
              <a:spLocks noChangeShapeType="1"/>
            </p:cNvSpPr>
            <p:nvPr/>
          </p:nvSpPr>
          <p:spPr bwMode="auto">
            <a:xfrm>
              <a:off x="1756" y="2454"/>
              <a:ext cx="0" cy="56"/>
            </a:xfrm>
            <a:prstGeom prst="line">
              <a:avLst/>
            </a:prstGeom>
            <a:noFill/>
            <a:ln w="9525">
              <a:solidFill>
                <a:schemeClr val="tx1"/>
              </a:solidFill>
              <a:round/>
              <a:headEnd/>
              <a:tailEnd/>
            </a:ln>
          </p:spPr>
          <p:txBody>
            <a:bodyPr>
              <a:prstTxWarp prst="textNoShape">
                <a:avLst/>
              </a:prstTxWarp>
            </a:bodyPr>
            <a:lstStyle/>
            <a:p>
              <a:endParaRPr lang="it-IT"/>
            </a:p>
          </p:txBody>
        </p:sp>
        <p:sp>
          <p:nvSpPr>
            <p:cNvPr id="68665" name="Line 11"/>
            <p:cNvSpPr>
              <a:spLocks noChangeShapeType="1"/>
            </p:cNvSpPr>
            <p:nvPr/>
          </p:nvSpPr>
          <p:spPr bwMode="auto">
            <a:xfrm flipV="1">
              <a:off x="1672" y="2508"/>
              <a:ext cx="84" cy="84"/>
            </a:xfrm>
            <a:prstGeom prst="line">
              <a:avLst/>
            </a:prstGeom>
            <a:noFill/>
            <a:ln w="9525">
              <a:solidFill>
                <a:schemeClr val="tx1"/>
              </a:solidFill>
              <a:round/>
              <a:headEnd/>
              <a:tailEnd/>
            </a:ln>
          </p:spPr>
          <p:txBody>
            <a:bodyPr>
              <a:prstTxWarp prst="textNoShape">
                <a:avLst/>
              </a:prstTxWarp>
            </a:bodyPr>
            <a:lstStyle/>
            <a:p>
              <a:endParaRPr lang="it-IT"/>
            </a:p>
          </p:txBody>
        </p:sp>
        <p:sp>
          <p:nvSpPr>
            <p:cNvPr id="68666" name="Line 12"/>
            <p:cNvSpPr>
              <a:spLocks noChangeShapeType="1"/>
            </p:cNvSpPr>
            <p:nvPr/>
          </p:nvSpPr>
          <p:spPr bwMode="auto">
            <a:xfrm>
              <a:off x="1756" y="2506"/>
              <a:ext cx="74" cy="0"/>
            </a:xfrm>
            <a:prstGeom prst="line">
              <a:avLst/>
            </a:prstGeom>
            <a:noFill/>
            <a:ln w="9525">
              <a:solidFill>
                <a:schemeClr val="tx1"/>
              </a:solidFill>
              <a:round/>
              <a:headEnd/>
              <a:tailEnd/>
            </a:ln>
          </p:spPr>
          <p:txBody>
            <a:bodyPr>
              <a:prstTxWarp prst="textNoShape">
                <a:avLst/>
              </a:prstTxWarp>
            </a:bodyPr>
            <a:lstStyle/>
            <a:p>
              <a:endParaRPr lang="it-IT"/>
            </a:p>
          </p:txBody>
        </p:sp>
      </p:grpSp>
      <p:grpSp>
        <p:nvGrpSpPr>
          <p:cNvPr id="3" name="Group 13"/>
          <p:cNvGrpSpPr>
            <a:grpSpLocks/>
          </p:cNvGrpSpPr>
          <p:nvPr/>
        </p:nvGrpSpPr>
        <p:grpSpPr bwMode="auto">
          <a:xfrm>
            <a:off x="2352675" y="3810000"/>
            <a:ext cx="254000" cy="219075"/>
            <a:chOff x="1672" y="2454"/>
            <a:chExt cx="160" cy="138"/>
          </a:xfrm>
        </p:grpSpPr>
        <p:sp>
          <p:nvSpPr>
            <p:cNvPr id="68659" name="AutoShape 14"/>
            <p:cNvSpPr>
              <a:spLocks noChangeArrowheads="1"/>
            </p:cNvSpPr>
            <p:nvPr/>
          </p:nvSpPr>
          <p:spPr bwMode="auto">
            <a:xfrm>
              <a:off x="1672" y="2456"/>
              <a:ext cx="160" cy="136"/>
            </a:xfrm>
            <a:prstGeom prst="cube">
              <a:avLst>
                <a:gd name="adj" fmla="val 59722"/>
              </a:avLst>
            </a:prstGeom>
            <a:solidFill>
              <a:schemeClr val="accent1"/>
            </a:solidFill>
            <a:ln w="9525">
              <a:solidFill>
                <a:schemeClr val="tx1"/>
              </a:solidFill>
              <a:miter lim="800000"/>
              <a:headEnd/>
              <a:tailEnd/>
            </a:ln>
          </p:spPr>
          <p:txBody>
            <a:bodyPr wrap="none" anchor="ctr">
              <a:prstTxWarp prst="textNoShape">
                <a:avLst/>
              </a:prstTxWarp>
            </a:bodyPr>
            <a:lstStyle/>
            <a:p>
              <a:endParaRPr lang="it-IT">
                <a:latin typeface="Calibri" charset="0"/>
              </a:endParaRPr>
            </a:p>
          </p:txBody>
        </p:sp>
        <p:sp>
          <p:nvSpPr>
            <p:cNvPr id="68660" name="Line 15"/>
            <p:cNvSpPr>
              <a:spLocks noChangeShapeType="1"/>
            </p:cNvSpPr>
            <p:nvPr/>
          </p:nvSpPr>
          <p:spPr bwMode="auto">
            <a:xfrm>
              <a:off x="1756" y="2454"/>
              <a:ext cx="0" cy="56"/>
            </a:xfrm>
            <a:prstGeom prst="line">
              <a:avLst/>
            </a:prstGeom>
            <a:noFill/>
            <a:ln w="9525">
              <a:solidFill>
                <a:schemeClr val="tx1"/>
              </a:solidFill>
              <a:round/>
              <a:headEnd/>
              <a:tailEnd/>
            </a:ln>
          </p:spPr>
          <p:txBody>
            <a:bodyPr>
              <a:prstTxWarp prst="textNoShape">
                <a:avLst/>
              </a:prstTxWarp>
            </a:bodyPr>
            <a:lstStyle/>
            <a:p>
              <a:endParaRPr lang="it-IT"/>
            </a:p>
          </p:txBody>
        </p:sp>
        <p:sp>
          <p:nvSpPr>
            <p:cNvPr id="68661" name="Line 16"/>
            <p:cNvSpPr>
              <a:spLocks noChangeShapeType="1"/>
            </p:cNvSpPr>
            <p:nvPr/>
          </p:nvSpPr>
          <p:spPr bwMode="auto">
            <a:xfrm flipV="1">
              <a:off x="1672" y="2508"/>
              <a:ext cx="84" cy="84"/>
            </a:xfrm>
            <a:prstGeom prst="line">
              <a:avLst/>
            </a:prstGeom>
            <a:noFill/>
            <a:ln w="9525">
              <a:solidFill>
                <a:schemeClr val="tx1"/>
              </a:solidFill>
              <a:round/>
              <a:headEnd/>
              <a:tailEnd/>
            </a:ln>
          </p:spPr>
          <p:txBody>
            <a:bodyPr>
              <a:prstTxWarp prst="textNoShape">
                <a:avLst/>
              </a:prstTxWarp>
            </a:bodyPr>
            <a:lstStyle/>
            <a:p>
              <a:endParaRPr lang="it-IT"/>
            </a:p>
          </p:txBody>
        </p:sp>
        <p:sp>
          <p:nvSpPr>
            <p:cNvPr id="68662" name="Line 17"/>
            <p:cNvSpPr>
              <a:spLocks noChangeShapeType="1"/>
            </p:cNvSpPr>
            <p:nvPr/>
          </p:nvSpPr>
          <p:spPr bwMode="auto">
            <a:xfrm>
              <a:off x="1756" y="2506"/>
              <a:ext cx="74" cy="0"/>
            </a:xfrm>
            <a:prstGeom prst="line">
              <a:avLst/>
            </a:prstGeom>
            <a:noFill/>
            <a:ln w="9525">
              <a:solidFill>
                <a:schemeClr val="tx1"/>
              </a:solidFill>
              <a:round/>
              <a:headEnd/>
              <a:tailEnd/>
            </a:ln>
          </p:spPr>
          <p:txBody>
            <a:bodyPr>
              <a:prstTxWarp prst="textNoShape">
                <a:avLst/>
              </a:prstTxWarp>
            </a:bodyPr>
            <a:lstStyle/>
            <a:p>
              <a:endParaRPr lang="it-IT"/>
            </a:p>
          </p:txBody>
        </p:sp>
      </p:grpSp>
      <p:grpSp>
        <p:nvGrpSpPr>
          <p:cNvPr id="4" name="Group 18"/>
          <p:cNvGrpSpPr>
            <a:grpSpLocks/>
          </p:cNvGrpSpPr>
          <p:nvPr/>
        </p:nvGrpSpPr>
        <p:grpSpPr bwMode="auto">
          <a:xfrm>
            <a:off x="2603500" y="3568700"/>
            <a:ext cx="254000" cy="219075"/>
            <a:chOff x="1672" y="2454"/>
            <a:chExt cx="160" cy="138"/>
          </a:xfrm>
        </p:grpSpPr>
        <p:sp>
          <p:nvSpPr>
            <p:cNvPr id="68655" name="AutoShape 19"/>
            <p:cNvSpPr>
              <a:spLocks noChangeArrowheads="1"/>
            </p:cNvSpPr>
            <p:nvPr/>
          </p:nvSpPr>
          <p:spPr bwMode="auto">
            <a:xfrm>
              <a:off x="1672" y="2456"/>
              <a:ext cx="160" cy="136"/>
            </a:xfrm>
            <a:prstGeom prst="cube">
              <a:avLst>
                <a:gd name="adj" fmla="val 59722"/>
              </a:avLst>
            </a:prstGeom>
            <a:solidFill>
              <a:schemeClr val="accent1"/>
            </a:solidFill>
            <a:ln w="9525">
              <a:solidFill>
                <a:schemeClr val="tx1"/>
              </a:solidFill>
              <a:miter lim="800000"/>
              <a:headEnd/>
              <a:tailEnd/>
            </a:ln>
          </p:spPr>
          <p:txBody>
            <a:bodyPr wrap="none" anchor="ctr">
              <a:prstTxWarp prst="textNoShape">
                <a:avLst/>
              </a:prstTxWarp>
            </a:bodyPr>
            <a:lstStyle/>
            <a:p>
              <a:endParaRPr lang="it-IT">
                <a:latin typeface="Calibri" charset="0"/>
              </a:endParaRPr>
            </a:p>
          </p:txBody>
        </p:sp>
        <p:sp>
          <p:nvSpPr>
            <p:cNvPr id="68656" name="Line 20"/>
            <p:cNvSpPr>
              <a:spLocks noChangeShapeType="1"/>
            </p:cNvSpPr>
            <p:nvPr/>
          </p:nvSpPr>
          <p:spPr bwMode="auto">
            <a:xfrm>
              <a:off x="1756" y="2454"/>
              <a:ext cx="0" cy="56"/>
            </a:xfrm>
            <a:prstGeom prst="line">
              <a:avLst/>
            </a:prstGeom>
            <a:noFill/>
            <a:ln w="9525">
              <a:solidFill>
                <a:schemeClr val="tx1"/>
              </a:solidFill>
              <a:round/>
              <a:headEnd/>
              <a:tailEnd/>
            </a:ln>
          </p:spPr>
          <p:txBody>
            <a:bodyPr>
              <a:prstTxWarp prst="textNoShape">
                <a:avLst/>
              </a:prstTxWarp>
            </a:bodyPr>
            <a:lstStyle/>
            <a:p>
              <a:endParaRPr lang="it-IT"/>
            </a:p>
          </p:txBody>
        </p:sp>
        <p:sp>
          <p:nvSpPr>
            <p:cNvPr id="68657" name="Line 21"/>
            <p:cNvSpPr>
              <a:spLocks noChangeShapeType="1"/>
            </p:cNvSpPr>
            <p:nvPr/>
          </p:nvSpPr>
          <p:spPr bwMode="auto">
            <a:xfrm flipV="1">
              <a:off x="1672" y="2508"/>
              <a:ext cx="84" cy="84"/>
            </a:xfrm>
            <a:prstGeom prst="line">
              <a:avLst/>
            </a:prstGeom>
            <a:noFill/>
            <a:ln w="9525">
              <a:solidFill>
                <a:schemeClr val="tx1"/>
              </a:solidFill>
              <a:round/>
              <a:headEnd/>
              <a:tailEnd/>
            </a:ln>
          </p:spPr>
          <p:txBody>
            <a:bodyPr>
              <a:prstTxWarp prst="textNoShape">
                <a:avLst/>
              </a:prstTxWarp>
            </a:bodyPr>
            <a:lstStyle/>
            <a:p>
              <a:endParaRPr lang="it-IT"/>
            </a:p>
          </p:txBody>
        </p:sp>
        <p:sp>
          <p:nvSpPr>
            <p:cNvPr id="68658" name="Line 22"/>
            <p:cNvSpPr>
              <a:spLocks noChangeShapeType="1"/>
            </p:cNvSpPr>
            <p:nvPr/>
          </p:nvSpPr>
          <p:spPr bwMode="auto">
            <a:xfrm>
              <a:off x="1756" y="2506"/>
              <a:ext cx="74" cy="0"/>
            </a:xfrm>
            <a:prstGeom prst="line">
              <a:avLst/>
            </a:prstGeom>
            <a:noFill/>
            <a:ln w="9525">
              <a:solidFill>
                <a:schemeClr val="tx1"/>
              </a:solidFill>
              <a:round/>
              <a:headEnd/>
              <a:tailEnd/>
            </a:ln>
          </p:spPr>
          <p:txBody>
            <a:bodyPr>
              <a:prstTxWarp prst="textNoShape">
                <a:avLst/>
              </a:prstTxWarp>
            </a:bodyPr>
            <a:lstStyle/>
            <a:p>
              <a:endParaRPr lang="it-IT"/>
            </a:p>
          </p:txBody>
        </p:sp>
      </p:grpSp>
      <p:grpSp>
        <p:nvGrpSpPr>
          <p:cNvPr id="5" name="Group 23"/>
          <p:cNvGrpSpPr>
            <a:grpSpLocks/>
          </p:cNvGrpSpPr>
          <p:nvPr/>
        </p:nvGrpSpPr>
        <p:grpSpPr bwMode="auto">
          <a:xfrm>
            <a:off x="2832100" y="3327400"/>
            <a:ext cx="254000" cy="219075"/>
            <a:chOff x="1672" y="2454"/>
            <a:chExt cx="160" cy="138"/>
          </a:xfrm>
        </p:grpSpPr>
        <p:sp>
          <p:nvSpPr>
            <p:cNvPr id="68651" name="AutoShape 24"/>
            <p:cNvSpPr>
              <a:spLocks noChangeArrowheads="1"/>
            </p:cNvSpPr>
            <p:nvPr/>
          </p:nvSpPr>
          <p:spPr bwMode="auto">
            <a:xfrm>
              <a:off x="1672" y="2456"/>
              <a:ext cx="160" cy="136"/>
            </a:xfrm>
            <a:prstGeom prst="cube">
              <a:avLst>
                <a:gd name="adj" fmla="val 59722"/>
              </a:avLst>
            </a:prstGeom>
            <a:solidFill>
              <a:schemeClr val="accent1"/>
            </a:solidFill>
            <a:ln w="9525">
              <a:solidFill>
                <a:schemeClr val="tx1"/>
              </a:solidFill>
              <a:miter lim="800000"/>
              <a:headEnd/>
              <a:tailEnd/>
            </a:ln>
          </p:spPr>
          <p:txBody>
            <a:bodyPr wrap="none" anchor="ctr">
              <a:prstTxWarp prst="textNoShape">
                <a:avLst/>
              </a:prstTxWarp>
            </a:bodyPr>
            <a:lstStyle/>
            <a:p>
              <a:endParaRPr lang="it-IT">
                <a:latin typeface="Calibri" charset="0"/>
              </a:endParaRPr>
            </a:p>
          </p:txBody>
        </p:sp>
        <p:sp>
          <p:nvSpPr>
            <p:cNvPr id="68652" name="Line 25"/>
            <p:cNvSpPr>
              <a:spLocks noChangeShapeType="1"/>
            </p:cNvSpPr>
            <p:nvPr/>
          </p:nvSpPr>
          <p:spPr bwMode="auto">
            <a:xfrm>
              <a:off x="1756" y="2454"/>
              <a:ext cx="0" cy="56"/>
            </a:xfrm>
            <a:prstGeom prst="line">
              <a:avLst/>
            </a:prstGeom>
            <a:noFill/>
            <a:ln w="9525">
              <a:solidFill>
                <a:schemeClr val="tx1"/>
              </a:solidFill>
              <a:round/>
              <a:headEnd/>
              <a:tailEnd/>
            </a:ln>
          </p:spPr>
          <p:txBody>
            <a:bodyPr>
              <a:prstTxWarp prst="textNoShape">
                <a:avLst/>
              </a:prstTxWarp>
            </a:bodyPr>
            <a:lstStyle/>
            <a:p>
              <a:endParaRPr lang="it-IT"/>
            </a:p>
          </p:txBody>
        </p:sp>
        <p:sp>
          <p:nvSpPr>
            <p:cNvPr id="68653" name="Line 26"/>
            <p:cNvSpPr>
              <a:spLocks noChangeShapeType="1"/>
            </p:cNvSpPr>
            <p:nvPr/>
          </p:nvSpPr>
          <p:spPr bwMode="auto">
            <a:xfrm flipV="1">
              <a:off x="1672" y="2508"/>
              <a:ext cx="84" cy="84"/>
            </a:xfrm>
            <a:prstGeom prst="line">
              <a:avLst/>
            </a:prstGeom>
            <a:noFill/>
            <a:ln w="9525">
              <a:solidFill>
                <a:schemeClr val="tx1"/>
              </a:solidFill>
              <a:round/>
              <a:headEnd/>
              <a:tailEnd/>
            </a:ln>
          </p:spPr>
          <p:txBody>
            <a:bodyPr>
              <a:prstTxWarp prst="textNoShape">
                <a:avLst/>
              </a:prstTxWarp>
            </a:bodyPr>
            <a:lstStyle/>
            <a:p>
              <a:endParaRPr lang="it-IT"/>
            </a:p>
          </p:txBody>
        </p:sp>
        <p:sp>
          <p:nvSpPr>
            <p:cNvPr id="68654" name="Line 27"/>
            <p:cNvSpPr>
              <a:spLocks noChangeShapeType="1"/>
            </p:cNvSpPr>
            <p:nvPr/>
          </p:nvSpPr>
          <p:spPr bwMode="auto">
            <a:xfrm>
              <a:off x="1756" y="2506"/>
              <a:ext cx="74" cy="0"/>
            </a:xfrm>
            <a:prstGeom prst="line">
              <a:avLst/>
            </a:prstGeom>
            <a:noFill/>
            <a:ln w="9525">
              <a:solidFill>
                <a:schemeClr val="tx1"/>
              </a:solidFill>
              <a:round/>
              <a:headEnd/>
              <a:tailEnd/>
            </a:ln>
          </p:spPr>
          <p:txBody>
            <a:bodyPr>
              <a:prstTxWarp prst="textNoShape">
                <a:avLst/>
              </a:prstTxWarp>
            </a:bodyPr>
            <a:lstStyle/>
            <a:p>
              <a:endParaRPr lang="it-IT"/>
            </a:p>
          </p:txBody>
        </p:sp>
      </p:grpSp>
      <p:sp>
        <p:nvSpPr>
          <p:cNvPr id="68619" name="AutoShape 28"/>
          <p:cNvSpPr>
            <a:spLocks noChangeArrowheads="1"/>
          </p:cNvSpPr>
          <p:nvPr/>
        </p:nvSpPr>
        <p:spPr bwMode="auto">
          <a:xfrm>
            <a:off x="1282700" y="2921000"/>
            <a:ext cx="5257800" cy="1306513"/>
          </a:xfrm>
          <a:prstGeom prst="parallelogram">
            <a:avLst>
              <a:gd name="adj" fmla="val 101465"/>
            </a:avLst>
          </a:prstGeom>
          <a:noFill/>
          <a:ln w="9525">
            <a:solidFill>
              <a:schemeClr val="tx1"/>
            </a:solidFill>
            <a:miter lim="800000"/>
            <a:headEnd/>
            <a:tailEnd/>
          </a:ln>
        </p:spPr>
        <p:txBody>
          <a:bodyPr wrap="none" anchor="ctr">
            <a:prstTxWarp prst="textNoShape">
              <a:avLst/>
            </a:prstTxWarp>
          </a:bodyPr>
          <a:lstStyle/>
          <a:p>
            <a:endParaRPr lang="it-IT">
              <a:latin typeface="Calibri" charset="0"/>
            </a:endParaRPr>
          </a:p>
        </p:txBody>
      </p:sp>
      <p:sp>
        <p:nvSpPr>
          <p:cNvPr id="68620" name="Line 29"/>
          <p:cNvSpPr>
            <a:spLocks noChangeShapeType="1"/>
          </p:cNvSpPr>
          <p:nvPr/>
        </p:nvSpPr>
        <p:spPr bwMode="auto">
          <a:xfrm>
            <a:off x="1285875" y="4227513"/>
            <a:ext cx="1588" cy="436562"/>
          </a:xfrm>
          <a:prstGeom prst="line">
            <a:avLst/>
          </a:prstGeom>
          <a:noFill/>
          <a:ln w="9525">
            <a:solidFill>
              <a:schemeClr val="tx1"/>
            </a:solidFill>
            <a:round/>
            <a:headEnd/>
            <a:tailEnd/>
          </a:ln>
        </p:spPr>
        <p:txBody>
          <a:bodyPr>
            <a:prstTxWarp prst="textNoShape">
              <a:avLst/>
            </a:prstTxWarp>
          </a:bodyPr>
          <a:lstStyle/>
          <a:p>
            <a:endParaRPr lang="it-IT"/>
          </a:p>
        </p:txBody>
      </p:sp>
      <p:sp>
        <p:nvSpPr>
          <p:cNvPr id="68621" name="Line 30"/>
          <p:cNvSpPr>
            <a:spLocks noChangeShapeType="1"/>
          </p:cNvSpPr>
          <p:nvPr/>
        </p:nvSpPr>
        <p:spPr bwMode="auto">
          <a:xfrm flipH="1">
            <a:off x="5219700" y="4227513"/>
            <a:ext cx="0" cy="434975"/>
          </a:xfrm>
          <a:prstGeom prst="line">
            <a:avLst/>
          </a:prstGeom>
          <a:noFill/>
          <a:ln w="9525">
            <a:solidFill>
              <a:schemeClr val="tx1"/>
            </a:solidFill>
            <a:round/>
            <a:headEnd/>
            <a:tailEnd/>
          </a:ln>
        </p:spPr>
        <p:txBody>
          <a:bodyPr>
            <a:prstTxWarp prst="textNoShape">
              <a:avLst/>
            </a:prstTxWarp>
          </a:bodyPr>
          <a:lstStyle/>
          <a:p>
            <a:endParaRPr lang="it-IT"/>
          </a:p>
        </p:txBody>
      </p:sp>
      <p:sp>
        <p:nvSpPr>
          <p:cNvPr id="68622" name="Line 31"/>
          <p:cNvSpPr>
            <a:spLocks noChangeShapeType="1"/>
          </p:cNvSpPr>
          <p:nvPr/>
        </p:nvSpPr>
        <p:spPr bwMode="auto">
          <a:xfrm>
            <a:off x="6542088" y="2921000"/>
            <a:ext cx="0" cy="409575"/>
          </a:xfrm>
          <a:prstGeom prst="line">
            <a:avLst/>
          </a:prstGeom>
          <a:noFill/>
          <a:ln w="9525">
            <a:solidFill>
              <a:schemeClr val="tx1"/>
            </a:solidFill>
            <a:round/>
            <a:headEnd/>
            <a:tailEnd/>
          </a:ln>
        </p:spPr>
        <p:txBody>
          <a:bodyPr>
            <a:prstTxWarp prst="textNoShape">
              <a:avLst/>
            </a:prstTxWarp>
          </a:bodyPr>
          <a:lstStyle/>
          <a:p>
            <a:endParaRPr lang="it-IT"/>
          </a:p>
        </p:txBody>
      </p:sp>
      <p:sp>
        <p:nvSpPr>
          <p:cNvPr id="68623" name="Line 32"/>
          <p:cNvSpPr>
            <a:spLocks noChangeShapeType="1"/>
          </p:cNvSpPr>
          <p:nvPr/>
        </p:nvSpPr>
        <p:spPr bwMode="auto">
          <a:xfrm flipH="1">
            <a:off x="2616200" y="2919413"/>
            <a:ext cx="0" cy="434975"/>
          </a:xfrm>
          <a:prstGeom prst="line">
            <a:avLst/>
          </a:prstGeom>
          <a:noFill/>
          <a:ln w="9525">
            <a:solidFill>
              <a:schemeClr val="tx1"/>
            </a:solidFill>
            <a:round/>
            <a:headEnd/>
            <a:tailEnd/>
          </a:ln>
        </p:spPr>
        <p:txBody>
          <a:bodyPr>
            <a:prstTxWarp prst="textNoShape">
              <a:avLst/>
            </a:prstTxWarp>
          </a:bodyPr>
          <a:lstStyle/>
          <a:p>
            <a:endParaRPr lang="it-IT"/>
          </a:p>
        </p:txBody>
      </p:sp>
      <p:sp>
        <p:nvSpPr>
          <p:cNvPr id="68624" name="Freeform 33"/>
          <p:cNvSpPr>
            <a:spLocks/>
          </p:cNvSpPr>
          <p:nvPr/>
        </p:nvSpPr>
        <p:spPr bwMode="auto">
          <a:xfrm>
            <a:off x="2616200" y="3048000"/>
            <a:ext cx="3935413" cy="1333500"/>
          </a:xfrm>
          <a:custGeom>
            <a:avLst/>
            <a:gdLst>
              <a:gd name="T0" fmla="*/ 0 w 2479"/>
              <a:gd name="T1" fmla="*/ 2147483647 h 840"/>
              <a:gd name="T2" fmla="*/ 2147483647 w 2479"/>
              <a:gd name="T3" fmla="*/ 2147483647 h 840"/>
              <a:gd name="T4" fmla="*/ 2147483647 w 2479"/>
              <a:gd name="T5" fmla="*/ 2147483647 h 840"/>
              <a:gd name="T6" fmla="*/ 2147483647 w 2479"/>
              <a:gd name="T7" fmla="*/ 2147483647 h 840"/>
              <a:gd name="T8" fmla="*/ 2147483647 w 2479"/>
              <a:gd name="T9" fmla="*/ 2147483647 h 840"/>
              <a:gd name="T10" fmla="*/ 2147483647 w 2479"/>
              <a:gd name="T11" fmla="*/ 2147483647 h 840"/>
              <a:gd name="T12" fmla="*/ 2147483647 w 2479"/>
              <a:gd name="T13" fmla="*/ 2147483647 h 840"/>
              <a:gd name="T14" fmla="*/ 2147483647 w 2479"/>
              <a:gd name="T15" fmla="*/ 2147483647 h 840"/>
              <a:gd name="T16" fmla="*/ 2147483647 w 2479"/>
              <a:gd name="T17" fmla="*/ 2147483647 h 840"/>
              <a:gd name="T18" fmla="*/ 2147483647 w 2479"/>
              <a:gd name="T19" fmla="*/ 2147483647 h 840"/>
              <a:gd name="T20" fmla="*/ 2147483647 w 2479"/>
              <a:gd name="T21" fmla="*/ 2147483647 h 840"/>
              <a:gd name="T22" fmla="*/ 2147483647 w 2479"/>
              <a:gd name="T23" fmla="*/ 2147483647 h 840"/>
              <a:gd name="T24" fmla="*/ 2147483647 w 2479"/>
              <a:gd name="T25" fmla="*/ 2147483647 h 840"/>
              <a:gd name="T26" fmla="*/ 2147483647 w 2479"/>
              <a:gd name="T27" fmla="*/ 2147483647 h 840"/>
              <a:gd name="T28" fmla="*/ 2147483647 w 2479"/>
              <a:gd name="T29" fmla="*/ 2147483647 h 840"/>
              <a:gd name="T30" fmla="*/ 2147483647 w 2479"/>
              <a:gd name="T31" fmla="*/ 2147483647 h 840"/>
              <a:gd name="T32" fmla="*/ 2147483647 w 2479"/>
              <a:gd name="T33" fmla="*/ 2147483647 h 840"/>
              <a:gd name="T34" fmla="*/ 2147483647 w 2479"/>
              <a:gd name="T35" fmla="*/ 2147483647 h 8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79"/>
              <a:gd name="T55" fmla="*/ 0 h 840"/>
              <a:gd name="T56" fmla="*/ 2479 w 2479"/>
              <a:gd name="T57" fmla="*/ 840 h 84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79" h="840">
                <a:moveTo>
                  <a:pt x="0" y="16"/>
                </a:moveTo>
                <a:cubicBezTo>
                  <a:pt x="40" y="22"/>
                  <a:pt x="80" y="29"/>
                  <a:pt x="128" y="32"/>
                </a:cubicBezTo>
                <a:cubicBezTo>
                  <a:pt x="176" y="35"/>
                  <a:pt x="229" y="33"/>
                  <a:pt x="288" y="32"/>
                </a:cubicBezTo>
                <a:cubicBezTo>
                  <a:pt x="347" y="31"/>
                  <a:pt x="395" y="24"/>
                  <a:pt x="480" y="24"/>
                </a:cubicBezTo>
                <a:cubicBezTo>
                  <a:pt x="565" y="24"/>
                  <a:pt x="700" y="33"/>
                  <a:pt x="800" y="32"/>
                </a:cubicBezTo>
                <a:cubicBezTo>
                  <a:pt x="900" y="31"/>
                  <a:pt x="981" y="15"/>
                  <a:pt x="1080" y="16"/>
                </a:cubicBezTo>
                <a:cubicBezTo>
                  <a:pt x="1179" y="17"/>
                  <a:pt x="1299" y="40"/>
                  <a:pt x="1392" y="40"/>
                </a:cubicBezTo>
                <a:cubicBezTo>
                  <a:pt x="1485" y="40"/>
                  <a:pt x="1533" y="17"/>
                  <a:pt x="1640" y="16"/>
                </a:cubicBezTo>
                <a:cubicBezTo>
                  <a:pt x="1747" y="15"/>
                  <a:pt x="1929" y="27"/>
                  <a:pt x="2032" y="32"/>
                </a:cubicBezTo>
                <a:cubicBezTo>
                  <a:pt x="2135" y="37"/>
                  <a:pt x="2183" y="48"/>
                  <a:pt x="2256" y="48"/>
                </a:cubicBezTo>
                <a:cubicBezTo>
                  <a:pt x="2329" y="48"/>
                  <a:pt x="2479" y="0"/>
                  <a:pt x="2472" y="32"/>
                </a:cubicBezTo>
                <a:cubicBezTo>
                  <a:pt x="2465" y="64"/>
                  <a:pt x="2276" y="184"/>
                  <a:pt x="2216" y="240"/>
                </a:cubicBezTo>
                <a:cubicBezTo>
                  <a:pt x="2156" y="296"/>
                  <a:pt x="2144" y="332"/>
                  <a:pt x="2112" y="368"/>
                </a:cubicBezTo>
                <a:cubicBezTo>
                  <a:pt x="2080" y="404"/>
                  <a:pt x="2055" y="432"/>
                  <a:pt x="2024" y="456"/>
                </a:cubicBezTo>
                <a:cubicBezTo>
                  <a:pt x="1993" y="480"/>
                  <a:pt x="1959" y="481"/>
                  <a:pt x="1928" y="512"/>
                </a:cubicBezTo>
                <a:cubicBezTo>
                  <a:pt x="1897" y="543"/>
                  <a:pt x="1872" y="600"/>
                  <a:pt x="1840" y="640"/>
                </a:cubicBezTo>
                <a:cubicBezTo>
                  <a:pt x="1808" y="680"/>
                  <a:pt x="1769" y="719"/>
                  <a:pt x="1736" y="752"/>
                </a:cubicBezTo>
                <a:cubicBezTo>
                  <a:pt x="1703" y="785"/>
                  <a:pt x="1671" y="812"/>
                  <a:pt x="1640" y="840"/>
                </a:cubicBezTo>
              </a:path>
            </a:pathLst>
          </a:custGeom>
          <a:noFill/>
          <a:ln w="9525">
            <a:solidFill>
              <a:schemeClr val="tx1"/>
            </a:solidFill>
            <a:round/>
            <a:headEnd/>
            <a:tailEnd/>
          </a:ln>
        </p:spPr>
        <p:txBody>
          <a:bodyPr>
            <a:prstTxWarp prst="textNoShape">
              <a:avLst/>
            </a:prstTxWarp>
          </a:bodyPr>
          <a:lstStyle/>
          <a:p>
            <a:endParaRPr lang="it-IT">
              <a:latin typeface="Calibri" charset="0"/>
            </a:endParaRPr>
          </a:p>
        </p:txBody>
      </p:sp>
      <p:sp>
        <p:nvSpPr>
          <p:cNvPr id="68625" name="Freeform 34"/>
          <p:cNvSpPr>
            <a:spLocks/>
          </p:cNvSpPr>
          <p:nvPr/>
        </p:nvSpPr>
        <p:spPr bwMode="auto">
          <a:xfrm>
            <a:off x="1250950" y="3086100"/>
            <a:ext cx="3968750" cy="1409700"/>
          </a:xfrm>
          <a:custGeom>
            <a:avLst/>
            <a:gdLst>
              <a:gd name="T0" fmla="*/ 2147483647 w 2500"/>
              <a:gd name="T1" fmla="*/ 2147483647 h 872"/>
              <a:gd name="T2" fmla="*/ 2147483647 w 2500"/>
              <a:gd name="T3" fmla="*/ 2147483647 h 872"/>
              <a:gd name="T4" fmla="*/ 2147483647 w 2500"/>
              <a:gd name="T5" fmla="*/ 2147483647 h 872"/>
              <a:gd name="T6" fmla="*/ 2147483647 w 2500"/>
              <a:gd name="T7" fmla="*/ 2147483647 h 872"/>
              <a:gd name="T8" fmla="*/ 2147483647 w 2500"/>
              <a:gd name="T9" fmla="*/ 2147483647 h 872"/>
              <a:gd name="T10" fmla="*/ 2147483647 w 2500"/>
              <a:gd name="T11" fmla="*/ 2147483647 h 872"/>
              <a:gd name="T12" fmla="*/ 2147483647 w 2500"/>
              <a:gd name="T13" fmla="*/ 2147483647 h 872"/>
              <a:gd name="T14" fmla="*/ 2147483647 w 2500"/>
              <a:gd name="T15" fmla="*/ 2147483647 h 872"/>
              <a:gd name="T16" fmla="*/ 2147483647 w 2500"/>
              <a:gd name="T17" fmla="*/ 2147483647 h 872"/>
              <a:gd name="T18" fmla="*/ 2147483647 w 2500"/>
              <a:gd name="T19" fmla="*/ 2147483647 h 872"/>
              <a:gd name="T20" fmla="*/ 2147483647 w 2500"/>
              <a:gd name="T21" fmla="*/ 2147483647 h 872"/>
              <a:gd name="T22" fmla="*/ 2147483647 w 2500"/>
              <a:gd name="T23" fmla="*/ 2147483647 h 872"/>
              <a:gd name="T24" fmla="*/ 2147483647 w 2500"/>
              <a:gd name="T25" fmla="*/ 2147483647 h 872"/>
              <a:gd name="T26" fmla="*/ 2147483647 w 2500"/>
              <a:gd name="T27" fmla="*/ 2147483647 h 872"/>
              <a:gd name="T28" fmla="*/ 2147483647 w 2500"/>
              <a:gd name="T29" fmla="*/ 0 h 8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500"/>
              <a:gd name="T46" fmla="*/ 0 h 872"/>
              <a:gd name="T47" fmla="*/ 2500 w 2500"/>
              <a:gd name="T48" fmla="*/ 872 h 87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500" h="872">
                <a:moveTo>
                  <a:pt x="2500" y="800"/>
                </a:moveTo>
                <a:cubicBezTo>
                  <a:pt x="2339" y="797"/>
                  <a:pt x="2179" y="795"/>
                  <a:pt x="2060" y="792"/>
                </a:cubicBezTo>
                <a:cubicBezTo>
                  <a:pt x="1941" y="789"/>
                  <a:pt x="1889" y="785"/>
                  <a:pt x="1788" y="784"/>
                </a:cubicBezTo>
                <a:cubicBezTo>
                  <a:pt x="1687" y="783"/>
                  <a:pt x="1523" y="781"/>
                  <a:pt x="1452" y="784"/>
                </a:cubicBezTo>
                <a:cubicBezTo>
                  <a:pt x="1381" y="787"/>
                  <a:pt x="1443" y="800"/>
                  <a:pt x="1364" y="800"/>
                </a:cubicBezTo>
                <a:cubicBezTo>
                  <a:pt x="1285" y="800"/>
                  <a:pt x="1087" y="787"/>
                  <a:pt x="980" y="784"/>
                </a:cubicBezTo>
                <a:cubicBezTo>
                  <a:pt x="873" y="781"/>
                  <a:pt x="819" y="783"/>
                  <a:pt x="724" y="784"/>
                </a:cubicBezTo>
                <a:cubicBezTo>
                  <a:pt x="629" y="785"/>
                  <a:pt x="497" y="788"/>
                  <a:pt x="412" y="792"/>
                </a:cubicBezTo>
                <a:cubicBezTo>
                  <a:pt x="327" y="796"/>
                  <a:pt x="277" y="801"/>
                  <a:pt x="212" y="808"/>
                </a:cubicBezTo>
                <a:cubicBezTo>
                  <a:pt x="147" y="815"/>
                  <a:pt x="0" y="872"/>
                  <a:pt x="20" y="832"/>
                </a:cubicBezTo>
                <a:cubicBezTo>
                  <a:pt x="40" y="792"/>
                  <a:pt x="267" y="628"/>
                  <a:pt x="332" y="568"/>
                </a:cubicBezTo>
                <a:cubicBezTo>
                  <a:pt x="397" y="508"/>
                  <a:pt x="384" y="505"/>
                  <a:pt x="412" y="472"/>
                </a:cubicBezTo>
                <a:cubicBezTo>
                  <a:pt x="440" y="439"/>
                  <a:pt x="447" y="419"/>
                  <a:pt x="500" y="368"/>
                </a:cubicBezTo>
                <a:cubicBezTo>
                  <a:pt x="553" y="317"/>
                  <a:pt x="671" y="229"/>
                  <a:pt x="732" y="168"/>
                </a:cubicBezTo>
                <a:cubicBezTo>
                  <a:pt x="793" y="107"/>
                  <a:pt x="830" y="53"/>
                  <a:pt x="868" y="0"/>
                </a:cubicBezTo>
              </a:path>
            </a:pathLst>
          </a:custGeom>
          <a:noFill/>
          <a:ln w="9525">
            <a:solidFill>
              <a:schemeClr val="tx1"/>
            </a:solidFill>
            <a:round/>
            <a:headEnd/>
            <a:tailEnd/>
          </a:ln>
        </p:spPr>
        <p:txBody>
          <a:bodyPr>
            <a:prstTxWarp prst="textNoShape">
              <a:avLst/>
            </a:prstTxWarp>
          </a:bodyPr>
          <a:lstStyle/>
          <a:p>
            <a:endParaRPr lang="it-IT">
              <a:latin typeface="Calibri" charset="0"/>
            </a:endParaRPr>
          </a:p>
        </p:txBody>
      </p:sp>
      <p:grpSp>
        <p:nvGrpSpPr>
          <p:cNvPr id="6" name="Group 35"/>
          <p:cNvGrpSpPr>
            <a:grpSpLocks/>
          </p:cNvGrpSpPr>
          <p:nvPr/>
        </p:nvGrpSpPr>
        <p:grpSpPr bwMode="auto">
          <a:xfrm>
            <a:off x="4673600" y="1066800"/>
            <a:ext cx="4051300" cy="1460500"/>
            <a:chOff x="2944" y="936"/>
            <a:chExt cx="2552" cy="920"/>
          </a:xfrm>
        </p:grpSpPr>
        <p:sp>
          <p:nvSpPr>
            <p:cNvPr id="68649" name="AutoShape 36"/>
            <p:cNvSpPr>
              <a:spLocks noChangeArrowheads="1"/>
            </p:cNvSpPr>
            <p:nvPr/>
          </p:nvSpPr>
          <p:spPr bwMode="auto">
            <a:xfrm>
              <a:off x="2952" y="936"/>
              <a:ext cx="2544" cy="920"/>
            </a:xfrm>
            <a:prstGeom prst="cube">
              <a:avLst>
                <a:gd name="adj" fmla="val 44130"/>
              </a:avLst>
            </a:prstGeom>
            <a:solidFill>
              <a:schemeClr val="bg1"/>
            </a:solidFill>
            <a:ln w="9525">
              <a:solidFill>
                <a:schemeClr val="tx1"/>
              </a:solidFill>
              <a:miter lim="800000"/>
              <a:headEnd/>
              <a:tailEnd/>
            </a:ln>
          </p:spPr>
          <p:txBody>
            <a:bodyPr wrap="none" anchor="ctr">
              <a:prstTxWarp prst="textNoShape">
                <a:avLst/>
              </a:prstTxWarp>
            </a:bodyPr>
            <a:lstStyle/>
            <a:p>
              <a:endParaRPr lang="it-IT">
                <a:latin typeface="Calibri" charset="0"/>
              </a:endParaRPr>
            </a:p>
          </p:txBody>
        </p:sp>
        <p:sp>
          <p:nvSpPr>
            <p:cNvPr id="68650" name="AutoShape 37"/>
            <p:cNvSpPr>
              <a:spLocks noChangeArrowheads="1"/>
            </p:cNvSpPr>
            <p:nvPr/>
          </p:nvSpPr>
          <p:spPr bwMode="auto">
            <a:xfrm>
              <a:off x="2944" y="1336"/>
              <a:ext cx="2144" cy="520"/>
            </a:xfrm>
            <a:prstGeom prst="bevel">
              <a:avLst>
                <a:gd name="adj" fmla="val 12500"/>
              </a:avLst>
            </a:prstGeom>
            <a:solidFill>
              <a:schemeClr val="bg1"/>
            </a:solidFill>
            <a:ln w="9525">
              <a:solidFill>
                <a:schemeClr val="tx1"/>
              </a:solidFill>
              <a:miter lim="800000"/>
              <a:headEnd/>
              <a:tailEnd/>
            </a:ln>
          </p:spPr>
          <p:txBody>
            <a:bodyPr wrap="none" anchor="ctr">
              <a:prstTxWarp prst="textNoShape">
                <a:avLst/>
              </a:prstTxWarp>
            </a:bodyPr>
            <a:lstStyle/>
            <a:p>
              <a:endParaRPr lang="it-IT">
                <a:latin typeface="Calibri" charset="0"/>
              </a:endParaRPr>
            </a:p>
          </p:txBody>
        </p:sp>
      </p:grpSp>
      <p:sp>
        <p:nvSpPr>
          <p:cNvPr id="68627" name="Text Box 38"/>
          <p:cNvSpPr txBox="1">
            <a:spLocks noChangeArrowheads="1"/>
          </p:cNvSpPr>
          <p:nvPr/>
        </p:nvSpPr>
        <p:spPr bwMode="auto">
          <a:xfrm>
            <a:off x="6638925" y="1912938"/>
            <a:ext cx="495300" cy="254000"/>
          </a:xfrm>
          <a:prstGeom prst="rect">
            <a:avLst/>
          </a:prstGeom>
          <a:noFill/>
          <a:ln w="9525">
            <a:solidFill>
              <a:schemeClr val="tx1"/>
            </a:solidFill>
            <a:miter lim="800000"/>
            <a:headEnd/>
            <a:tailEnd/>
          </a:ln>
        </p:spPr>
        <p:txBody>
          <a:bodyPr wrap="none">
            <a:prstTxWarp prst="textNoShape">
              <a:avLst/>
            </a:prstTxWarp>
            <a:spAutoFit/>
          </a:bodyPr>
          <a:lstStyle/>
          <a:p>
            <a:r>
              <a:rPr lang="it-IT" sz="1000" b="1">
                <a:latin typeface="Century Gothic" charset="0"/>
              </a:rPr>
              <a:t>100V</a:t>
            </a:r>
          </a:p>
        </p:txBody>
      </p:sp>
      <p:sp>
        <p:nvSpPr>
          <p:cNvPr id="68628" name="Text Box 39"/>
          <p:cNvSpPr txBox="1">
            <a:spLocks noChangeArrowheads="1"/>
          </p:cNvSpPr>
          <p:nvPr/>
        </p:nvSpPr>
        <p:spPr bwMode="auto">
          <a:xfrm>
            <a:off x="7312025" y="1912938"/>
            <a:ext cx="465138" cy="254000"/>
          </a:xfrm>
          <a:prstGeom prst="rect">
            <a:avLst/>
          </a:prstGeom>
          <a:noFill/>
          <a:ln w="9525">
            <a:solidFill>
              <a:schemeClr val="tx1"/>
            </a:solidFill>
            <a:miter lim="800000"/>
            <a:headEnd/>
            <a:tailEnd/>
          </a:ln>
        </p:spPr>
        <p:txBody>
          <a:bodyPr wrap="none">
            <a:prstTxWarp prst="textNoShape">
              <a:avLst/>
            </a:prstTxWarp>
            <a:spAutoFit/>
          </a:bodyPr>
          <a:lstStyle/>
          <a:p>
            <a:r>
              <a:rPr lang="it-IT" sz="1000" b="1">
                <a:latin typeface="Century Gothic" charset="0"/>
              </a:rPr>
              <a:t>0,2A</a:t>
            </a:r>
          </a:p>
        </p:txBody>
      </p:sp>
      <p:sp>
        <p:nvSpPr>
          <p:cNvPr id="68629" name="AutoShape 40"/>
          <p:cNvSpPr>
            <a:spLocks noChangeArrowheads="1"/>
          </p:cNvSpPr>
          <p:nvPr/>
        </p:nvSpPr>
        <p:spPr bwMode="auto">
          <a:xfrm>
            <a:off x="6794500" y="2209800"/>
            <a:ext cx="190500" cy="165100"/>
          </a:xfrm>
          <a:prstGeom prst="bevel">
            <a:avLst>
              <a:gd name="adj" fmla="val 27884"/>
            </a:avLst>
          </a:prstGeom>
          <a:solidFill>
            <a:schemeClr val="bg2"/>
          </a:solidFill>
          <a:ln w="9525">
            <a:solidFill>
              <a:schemeClr val="tx1"/>
            </a:solidFill>
            <a:miter lim="800000"/>
            <a:headEnd/>
            <a:tailEnd/>
          </a:ln>
        </p:spPr>
        <p:txBody>
          <a:bodyPr wrap="none" anchor="ctr">
            <a:prstTxWarp prst="textNoShape">
              <a:avLst/>
            </a:prstTxWarp>
          </a:bodyPr>
          <a:lstStyle/>
          <a:p>
            <a:endParaRPr lang="it-IT">
              <a:latin typeface="Calibri" charset="0"/>
            </a:endParaRPr>
          </a:p>
        </p:txBody>
      </p:sp>
      <p:sp>
        <p:nvSpPr>
          <p:cNvPr id="68630" name="AutoShape 41"/>
          <p:cNvSpPr>
            <a:spLocks noChangeArrowheads="1"/>
          </p:cNvSpPr>
          <p:nvPr/>
        </p:nvSpPr>
        <p:spPr bwMode="auto">
          <a:xfrm>
            <a:off x="7442200" y="2209800"/>
            <a:ext cx="190500" cy="165100"/>
          </a:xfrm>
          <a:prstGeom prst="bevel">
            <a:avLst>
              <a:gd name="adj" fmla="val 27884"/>
            </a:avLst>
          </a:prstGeom>
          <a:solidFill>
            <a:schemeClr val="bg2"/>
          </a:solidFill>
          <a:ln w="9525">
            <a:solidFill>
              <a:schemeClr val="tx1"/>
            </a:solidFill>
            <a:miter lim="800000"/>
            <a:headEnd/>
            <a:tailEnd/>
          </a:ln>
        </p:spPr>
        <p:txBody>
          <a:bodyPr wrap="none" anchor="ctr">
            <a:prstTxWarp prst="textNoShape">
              <a:avLst/>
            </a:prstTxWarp>
          </a:bodyPr>
          <a:lstStyle/>
          <a:p>
            <a:endParaRPr lang="it-IT">
              <a:latin typeface="Calibri" charset="0"/>
            </a:endParaRPr>
          </a:p>
        </p:txBody>
      </p:sp>
      <p:sp>
        <p:nvSpPr>
          <p:cNvPr id="68631" name="AutoShape 42"/>
          <p:cNvSpPr>
            <a:spLocks noChangeArrowheads="1"/>
          </p:cNvSpPr>
          <p:nvPr/>
        </p:nvSpPr>
        <p:spPr bwMode="auto">
          <a:xfrm>
            <a:off x="5511800" y="1917700"/>
            <a:ext cx="215900" cy="1778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w="9525">
            <a:solidFill>
              <a:schemeClr val="tx1"/>
            </a:solidFill>
            <a:round/>
            <a:headEnd/>
            <a:tailEnd/>
          </a:ln>
        </p:spPr>
        <p:txBody>
          <a:bodyPr wrap="none" anchor="ctr">
            <a:prstTxWarp prst="textNoShape">
              <a:avLst/>
            </a:prstTxWarp>
          </a:bodyPr>
          <a:lstStyle/>
          <a:p>
            <a:endParaRPr lang="it-IT">
              <a:latin typeface="Calibri" charset="0"/>
            </a:endParaRPr>
          </a:p>
        </p:txBody>
      </p:sp>
      <p:sp>
        <p:nvSpPr>
          <p:cNvPr id="68632" name="AutoShape 43"/>
          <p:cNvSpPr>
            <a:spLocks noChangeArrowheads="1"/>
          </p:cNvSpPr>
          <p:nvPr/>
        </p:nvSpPr>
        <p:spPr bwMode="auto">
          <a:xfrm>
            <a:off x="5194300" y="1917700"/>
            <a:ext cx="215900" cy="1778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tx1"/>
          </a:solidFill>
          <a:ln w="9525">
            <a:solidFill>
              <a:schemeClr val="tx1"/>
            </a:solidFill>
            <a:round/>
            <a:headEnd/>
            <a:tailEnd/>
          </a:ln>
        </p:spPr>
        <p:txBody>
          <a:bodyPr wrap="none" anchor="ctr">
            <a:prstTxWarp prst="textNoShape">
              <a:avLst/>
            </a:prstTxWarp>
          </a:bodyPr>
          <a:lstStyle/>
          <a:p>
            <a:endParaRPr lang="it-IT">
              <a:latin typeface="Calibri" charset="0"/>
            </a:endParaRPr>
          </a:p>
        </p:txBody>
      </p:sp>
      <p:sp>
        <p:nvSpPr>
          <p:cNvPr id="68633" name="AutoShape 44"/>
          <p:cNvSpPr>
            <a:spLocks noChangeArrowheads="1"/>
          </p:cNvSpPr>
          <p:nvPr/>
        </p:nvSpPr>
        <p:spPr bwMode="auto">
          <a:xfrm>
            <a:off x="5511800" y="2171700"/>
            <a:ext cx="215900" cy="1778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w="9525">
            <a:solidFill>
              <a:schemeClr val="tx1"/>
            </a:solidFill>
            <a:round/>
            <a:headEnd/>
            <a:tailEnd/>
          </a:ln>
        </p:spPr>
        <p:txBody>
          <a:bodyPr wrap="none" anchor="ctr">
            <a:prstTxWarp prst="textNoShape">
              <a:avLst/>
            </a:prstTxWarp>
          </a:bodyPr>
          <a:lstStyle/>
          <a:p>
            <a:endParaRPr lang="it-IT">
              <a:latin typeface="Calibri" charset="0"/>
            </a:endParaRPr>
          </a:p>
        </p:txBody>
      </p:sp>
      <p:sp>
        <p:nvSpPr>
          <p:cNvPr id="68634" name="AutoShape 45"/>
          <p:cNvSpPr>
            <a:spLocks noChangeArrowheads="1"/>
          </p:cNvSpPr>
          <p:nvPr/>
        </p:nvSpPr>
        <p:spPr bwMode="auto">
          <a:xfrm>
            <a:off x="5194300" y="2171700"/>
            <a:ext cx="215900" cy="1778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tx1"/>
          </a:solidFill>
          <a:ln w="9525">
            <a:solidFill>
              <a:schemeClr val="tx1"/>
            </a:solidFill>
            <a:round/>
            <a:headEnd/>
            <a:tailEnd/>
          </a:ln>
        </p:spPr>
        <p:txBody>
          <a:bodyPr wrap="none" anchor="ctr">
            <a:prstTxWarp prst="textNoShape">
              <a:avLst/>
            </a:prstTxWarp>
          </a:bodyPr>
          <a:lstStyle/>
          <a:p>
            <a:endParaRPr lang="it-IT">
              <a:latin typeface="Calibri" charset="0"/>
            </a:endParaRPr>
          </a:p>
        </p:txBody>
      </p:sp>
      <p:sp>
        <p:nvSpPr>
          <p:cNvPr id="68635" name="Freeform 46"/>
          <p:cNvSpPr>
            <a:spLocks/>
          </p:cNvSpPr>
          <p:nvPr/>
        </p:nvSpPr>
        <p:spPr bwMode="auto">
          <a:xfrm>
            <a:off x="2405063" y="1862138"/>
            <a:ext cx="2890837" cy="1414462"/>
          </a:xfrm>
          <a:custGeom>
            <a:avLst/>
            <a:gdLst>
              <a:gd name="T0" fmla="*/ 2147483647 w 1861"/>
              <a:gd name="T1" fmla="*/ 2147483647 h 859"/>
              <a:gd name="T2" fmla="*/ 2147483647 w 1861"/>
              <a:gd name="T3" fmla="*/ 2147483647 h 859"/>
              <a:gd name="T4" fmla="*/ 2147483647 w 1861"/>
              <a:gd name="T5" fmla="*/ 2147483647 h 859"/>
              <a:gd name="T6" fmla="*/ 2147483647 w 1861"/>
              <a:gd name="T7" fmla="*/ 2147483647 h 859"/>
              <a:gd name="T8" fmla="*/ 2147483647 w 1861"/>
              <a:gd name="T9" fmla="*/ 2147483647 h 859"/>
              <a:gd name="T10" fmla="*/ 2147483647 w 1861"/>
              <a:gd name="T11" fmla="*/ 2147483647 h 859"/>
              <a:gd name="T12" fmla="*/ 2147483647 w 1861"/>
              <a:gd name="T13" fmla="*/ 2147483647 h 859"/>
              <a:gd name="T14" fmla="*/ 2147483647 w 1861"/>
              <a:gd name="T15" fmla="*/ 2147483647 h 859"/>
              <a:gd name="T16" fmla="*/ 2147483647 w 1861"/>
              <a:gd name="T17" fmla="*/ 2147483647 h 859"/>
              <a:gd name="T18" fmla="*/ 2147483647 w 1861"/>
              <a:gd name="T19" fmla="*/ 2147483647 h 8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61"/>
              <a:gd name="T31" fmla="*/ 0 h 859"/>
              <a:gd name="T32" fmla="*/ 1861 w 1861"/>
              <a:gd name="T33" fmla="*/ 859 h 85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61" h="859">
                <a:moveTo>
                  <a:pt x="1861" y="91"/>
                </a:moveTo>
                <a:cubicBezTo>
                  <a:pt x="1633" y="45"/>
                  <a:pt x="1405" y="0"/>
                  <a:pt x="1269" y="3"/>
                </a:cubicBezTo>
                <a:cubicBezTo>
                  <a:pt x="1133" y="6"/>
                  <a:pt x="1142" y="91"/>
                  <a:pt x="1045" y="107"/>
                </a:cubicBezTo>
                <a:cubicBezTo>
                  <a:pt x="948" y="123"/>
                  <a:pt x="784" y="90"/>
                  <a:pt x="685" y="99"/>
                </a:cubicBezTo>
                <a:cubicBezTo>
                  <a:pt x="586" y="108"/>
                  <a:pt x="549" y="148"/>
                  <a:pt x="453" y="163"/>
                </a:cubicBezTo>
                <a:cubicBezTo>
                  <a:pt x="357" y="178"/>
                  <a:pt x="182" y="151"/>
                  <a:pt x="109" y="187"/>
                </a:cubicBezTo>
                <a:cubicBezTo>
                  <a:pt x="36" y="223"/>
                  <a:pt x="0" y="326"/>
                  <a:pt x="13" y="379"/>
                </a:cubicBezTo>
                <a:cubicBezTo>
                  <a:pt x="26" y="432"/>
                  <a:pt x="162" y="470"/>
                  <a:pt x="189" y="507"/>
                </a:cubicBezTo>
                <a:cubicBezTo>
                  <a:pt x="216" y="544"/>
                  <a:pt x="178" y="544"/>
                  <a:pt x="173" y="603"/>
                </a:cubicBezTo>
                <a:cubicBezTo>
                  <a:pt x="168" y="662"/>
                  <a:pt x="162" y="760"/>
                  <a:pt x="157" y="859"/>
                </a:cubicBezTo>
              </a:path>
            </a:pathLst>
          </a:custGeom>
          <a:noFill/>
          <a:ln w="28575">
            <a:solidFill>
              <a:schemeClr val="tx1"/>
            </a:solidFill>
            <a:round/>
            <a:headEnd/>
            <a:tailEnd/>
          </a:ln>
        </p:spPr>
        <p:txBody>
          <a:bodyPr>
            <a:prstTxWarp prst="textNoShape">
              <a:avLst/>
            </a:prstTxWarp>
          </a:bodyPr>
          <a:lstStyle/>
          <a:p>
            <a:endParaRPr lang="it-IT">
              <a:latin typeface="Calibri" charset="0"/>
            </a:endParaRPr>
          </a:p>
        </p:txBody>
      </p:sp>
      <p:sp>
        <p:nvSpPr>
          <p:cNvPr id="68636" name="Rectangle 47"/>
          <p:cNvSpPr>
            <a:spLocks noChangeArrowheads="1"/>
          </p:cNvSpPr>
          <p:nvPr/>
        </p:nvSpPr>
        <p:spPr bwMode="auto">
          <a:xfrm>
            <a:off x="2603500" y="2921000"/>
            <a:ext cx="63500" cy="431800"/>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it-IT">
              <a:latin typeface="Calibri" charset="0"/>
            </a:endParaRPr>
          </a:p>
        </p:txBody>
      </p:sp>
      <p:sp>
        <p:nvSpPr>
          <p:cNvPr id="68637" name="Freeform 48"/>
          <p:cNvSpPr>
            <a:spLocks/>
          </p:cNvSpPr>
          <p:nvPr/>
        </p:nvSpPr>
        <p:spPr bwMode="auto">
          <a:xfrm>
            <a:off x="5613400" y="2006600"/>
            <a:ext cx="1144588" cy="939800"/>
          </a:xfrm>
          <a:custGeom>
            <a:avLst/>
            <a:gdLst>
              <a:gd name="T0" fmla="*/ 0 w 721"/>
              <a:gd name="T1" fmla="*/ 0 h 592"/>
              <a:gd name="T2" fmla="*/ 2147483647 w 721"/>
              <a:gd name="T3" fmla="*/ 2147483647 h 592"/>
              <a:gd name="T4" fmla="*/ 2147483647 w 721"/>
              <a:gd name="T5" fmla="*/ 2147483647 h 592"/>
              <a:gd name="T6" fmla="*/ 2147483647 w 721"/>
              <a:gd name="T7" fmla="*/ 2147483647 h 592"/>
              <a:gd name="T8" fmla="*/ 2147483647 w 721"/>
              <a:gd name="T9" fmla="*/ 2147483647 h 592"/>
              <a:gd name="T10" fmla="*/ 2147483647 w 721"/>
              <a:gd name="T11" fmla="*/ 2147483647 h 592"/>
              <a:gd name="T12" fmla="*/ 0 60000 65536"/>
              <a:gd name="T13" fmla="*/ 0 60000 65536"/>
              <a:gd name="T14" fmla="*/ 0 60000 65536"/>
              <a:gd name="T15" fmla="*/ 0 60000 65536"/>
              <a:gd name="T16" fmla="*/ 0 60000 65536"/>
              <a:gd name="T17" fmla="*/ 0 60000 65536"/>
              <a:gd name="T18" fmla="*/ 0 w 721"/>
              <a:gd name="T19" fmla="*/ 0 h 592"/>
              <a:gd name="T20" fmla="*/ 721 w 721"/>
              <a:gd name="T21" fmla="*/ 592 h 592"/>
            </a:gdLst>
            <a:ahLst/>
            <a:cxnLst>
              <a:cxn ang="T12">
                <a:pos x="T0" y="T1"/>
              </a:cxn>
              <a:cxn ang="T13">
                <a:pos x="T2" y="T3"/>
              </a:cxn>
              <a:cxn ang="T14">
                <a:pos x="T4" y="T5"/>
              </a:cxn>
              <a:cxn ang="T15">
                <a:pos x="T6" y="T7"/>
              </a:cxn>
              <a:cxn ang="T16">
                <a:pos x="T8" y="T9"/>
              </a:cxn>
              <a:cxn ang="T17">
                <a:pos x="T10" y="T11"/>
              </a:cxn>
            </a:cxnLst>
            <a:rect l="T18" t="T19" r="T20" b="T21"/>
            <a:pathLst>
              <a:path w="721" h="592">
                <a:moveTo>
                  <a:pt x="0" y="0"/>
                </a:moveTo>
                <a:cubicBezTo>
                  <a:pt x="134" y="18"/>
                  <a:pt x="269" y="36"/>
                  <a:pt x="336" y="72"/>
                </a:cubicBezTo>
                <a:cubicBezTo>
                  <a:pt x="403" y="108"/>
                  <a:pt x="340" y="157"/>
                  <a:pt x="400" y="216"/>
                </a:cubicBezTo>
                <a:cubicBezTo>
                  <a:pt x="460" y="275"/>
                  <a:pt x="671" y="379"/>
                  <a:pt x="696" y="424"/>
                </a:cubicBezTo>
                <a:cubicBezTo>
                  <a:pt x="721" y="469"/>
                  <a:pt x="573" y="460"/>
                  <a:pt x="552" y="488"/>
                </a:cubicBezTo>
                <a:cubicBezTo>
                  <a:pt x="531" y="516"/>
                  <a:pt x="549" y="554"/>
                  <a:pt x="568" y="592"/>
                </a:cubicBezTo>
              </a:path>
            </a:pathLst>
          </a:custGeom>
          <a:noFill/>
          <a:ln w="28575">
            <a:solidFill>
              <a:srgbClr val="FF0000"/>
            </a:solidFill>
            <a:round/>
            <a:headEnd/>
            <a:tailEnd/>
          </a:ln>
        </p:spPr>
        <p:txBody>
          <a:bodyPr>
            <a:prstTxWarp prst="textNoShape">
              <a:avLst/>
            </a:prstTxWarp>
          </a:bodyPr>
          <a:lstStyle/>
          <a:p>
            <a:endParaRPr lang="it-IT">
              <a:latin typeface="Calibri" charset="0"/>
            </a:endParaRPr>
          </a:p>
        </p:txBody>
      </p:sp>
      <p:sp>
        <p:nvSpPr>
          <p:cNvPr id="68638" name="Text Box 49"/>
          <p:cNvSpPr txBox="1">
            <a:spLocks noChangeArrowheads="1"/>
          </p:cNvSpPr>
          <p:nvPr/>
        </p:nvSpPr>
        <p:spPr bwMode="auto">
          <a:xfrm>
            <a:off x="6550025" y="2941638"/>
            <a:ext cx="785813" cy="336550"/>
          </a:xfrm>
          <a:prstGeom prst="rect">
            <a:avLst/>
          </a:prstGeom>
          <a:noFill/>
          <a:ln w="9525">
            <a:noFill/>
            <a:miter lim="800000"/>
            <a:headEnd/>
            <a:tailEnd/>
          </a:ln>
        </p:spPr>
        <p:txBody>
          <a:bodyPr wrap="none">
            <a:prstTxWarp prst="textNoShape">
              <a:avLst/>
            </a:prstTxWarp>
            <a:spAutoFit/>
          </a:bodyPr>
          <a:lstStyle/>
          <a:p>
            <a:r>
              <a:rPr lang="it-IT" sz="1600" b="1">
                <a:solidFill>
                  <a:srgbClr val="FF0000"/>
                </a:solidFill>
                <a:latin typeface="Century Gothic" charset="0"/>
              </a:rPr>
              <a:t>Polo +</a:t>
            </a:r>
          </a:p>
        </p:txBody>
      </p:sp>
      <p:sp>
        <p:nvSpPr>
          <p:cNvPr id="68639" name="Text Box 50"/>
          <p:cNvSpPr txBox="1">
            <a:spLocks noChangeArrowheads="1"/>
          </p:cNvSpPr>
          <p:nvPr/>
        </p:nvSpPr>
        <p:spPr bwMode="auto">
          <a:xfrm>
            <a:off x="2727325" y="2522538"/>
            <a:ext cx="749300" cy="336550"/>
          </a:xfrm>
          <a:prstGeom prst="rect">
            <a:avLst/>
          </a:prstGeom>
          <a:noFill/>
          <a:ln w="9525">
            <a:noFill/>
            <a:miter lim="800000"/>
            <a:headEnd/>
            <a:tailEnd/>
          </a:ln>
        </p:spPr>
        <p:txBody>
          <a:bodyPr wrap="none">
            <a:prstTxWarp prst="textNoShape">
              <a:avLst/>
            </a:prstTxWarp>
            <a:spAutoFit/>
          </a:bodyPr>
          <a:lstStyle/>
          <a:p>
            <a:r>
              <a:rPr lang="it-IT" sz="1600" b="1">
                <a:latin typeface="Century Gothic" charset="0"/>
              </a:rPr>
              <a:t>Polo -</a:t>
            </a:r>
          </a:p>
        </p:txBody>
      </p:sp>
      <p:sp>
        <p:nvSpPr>
          <p:cNvPr id="197684" name="Oval 52"/>
          <p:cNvSpPr>
            <a:spLocks noChangeArrowheads="1"/>
          </p:cNvSpPr>
          <p:nvPr/>
        </p:nvSpPr>
        <p:spPr bwMode="auto">
          <a:xfrm rot="2220674">
            <a:off x="3084513" y="3336925"/>
            <a:ext cx="103187" cy="222250"/>
          </a:xfrm>
          <a:prstGeom prst="ellipse">
            <a:avLst/>
          </a:prstGeom>
          <a:solidFill>
            <a:schemeClr val="hlink"/>
          </a:solidFill>
          <a:ln w="9525">
            <a:noFill/>
            <a:round/>
            <a:headEnd/>
            <a:tailEnd/>
          </a:ln>
        </p:spPr>
        <p:txBody>
          <a:bodyPr wrap="none" anchor="ctr">
            <a:prstTxWarp prst="textNoShape">
              <a:avLst/>
            </a:prstTxWarp>
          </a:bodyPr>
          <a:lstStyle/>
          <a:p>
            <a:endParaRPr lang="it-IT">
              <a:latin typeface="Calibri" charset="0"/>
            </a:endParaRPr>
          </a:p>
        </p:txBody>
      </p:sp>
      <p:sp>
        <p:nvSpPr>
          <p:cNvPr id="197685" name="Oval 53"/>
          <p:cNvSpPr>
            <a:spLocks noChangeArrowheads="1"/>
          </p:cNvSpPr>
          <p:nvPr/>
        </p:nvSpPr>
        <p:spPr bwMode="auto">
          <a:xfrm rot="2220674">
            <a:off x="3865563" y="3327400"/>
            <a:ext cx="103187" cy="222250"/>
          </a:xfrm>
          <a:prstGeom prst="ellipse">
            <a:avLst/>
          </a:prstGeom>
          <a:solidFill>
            <a:schemeClr val="accent2">
              <a:alpha val="74000"/>
            </a:schemeClr>
          </a:solidFill>
          <a:ln w="9525">
            <a:noFill/>
            <a:round/>
            <a:headEnd/>
            <a:tailEnd/>
          </a:ln>
        </p:spPr>
        <p:txBody>
          <a:bodyPr wrap="none" anchor="ctr">
            <a:prstTxWarp prst="textNoShape">
              <a:avLst/>
            </a:prstTxWarp>
          </a:bodyPr>
          <a:lstStyle/>
          <a:p>
            <a:endParaRPr lang="it-IT">
              <a:latin typeface="Calibri" charset="0"/>
            </a:endParaRPr>
          </a:p>
        </p:txBody>
      </p:sp>
      <p:sp>
        <p:nvSpPr>
          <p:cNvPr id="197686" name="Oval 54"/>
          <p:cNvSpPr>
            <a:spLocks noChangeArrowheads="1"/>
          </p:cNvSpPr>
          <p:nvPr/>
        </p:nvSpPr>
        <p:spPr bwMode="auto">
          <a:xfrm rot="2220674">
            <a:off x="2824163" y="3590925"/>
            <a:ext cx="103187" cy="222250"/>
          </a:xfrm>
          <a:prstGeom prst="ellipse">
            <a:avLst/>
          </a:prstGeom>
          <a:solidFill>
            <a:schemeClr val="hlink"/>
          </a:solidFill>
          <a:ln w="9525">
            <a:noFill/>
            <a:round/>
            <a:headEnd/>
            <a:tailEnd/>
          </a:ln>
        </p:spPr>
        <p:txBody>
          <a:bodyPr wrap="none" anchor="ctr">
            <a:prstTxWarp prst="textNoShape">
              <a:avLst/>
            </a:prstTxWarp>
          </a:bodyPr>
          <a:lstStyle/>
          <a:p>
            <a:endParaRPr lang="it-IT">
              <a:latin typeface="Calibri" charset="0"/>
            </a:endParaRPr>
          </a:p>
        </p:txBody>
      </p:sp>
      <p:sp>
        <p:nvSpPr>
          <p:cNvPr id="197687" name="Oval 55"/>
          <p:cNvSpPr>
            <a:spLocks noChangeArrowheads="1"/>
          </p:cNvSpPr>
          <p:nvPr/>
        </p:nvSpPr>
        <p:spPr bwMode="auto">
          <a:xfrm rot="2220674">
            <a:off x="3605213" y="3581400"/>
            <a:ext cx="103187" cy="222250"/>
          </a:xfrm>
          <a:prstGeom prst="ellipse">
            <a:avLst/>
          </a:prstGeom>
          <a:solidFill>
            <a:schemeClr val="accent2">
              <a:alpha val="74000"/>
            </a:schemeClr>
          </a:solidFill>
          <a:ln w="9525">
            <a:noFill/>
            <a:round/>
            <a:headEnd/>
            <a:tailEnd/>
          </a:ln>
        </p:spPr>
        <p:txBody>
          <a:bodyPr wrap="none" anchor="ctr">
            <a:prstTxWarp prst="textNoShape">
              <a:avLst/>
            </a:prstTxWarp>
          </a:bodyPr>
          <a:lstStyle/>
          <a:p>
            <a:endParaRPr lang="it-IT">
              <a:latin typeface="Calibri" charset="0"/>
            </a:endParaRPr>
          </a:p>
        </p:txBody>
      </p:sp>
      <p:sp>
        <p:nvSpPr>
          <p:cNvPr id="197688" name="Oval 56"/>
          <p:cNvSpPr>
            <a:spLocks noChangeArrowheads="1"/>
          </p:cNvSpPr>
          <p:nvPr/>
        </p:nvSpPr>
        <p:spPr bwMode="auto">
          <a:xfrm rot="2220674">
            <a:off x="2563813" y="3832225"/>
            <a:ext cx="103187" cy="222250"/>
          </a:xfrm>
          <a:prstGeom prst="ellipse">
            <a:avLst/>
          </a:prstGeom>
          <a:solidFill>
            <a:schemeClr val="hlink"/>
          </a:solidFill>
          <a:ln w="9525">
            <a:noFill/>
            <a:round/>
            <a:headEnd/>
            <a:tailEnd/>
          </a:ln>
        </p:spPr>
        <p:txBody>
          <a:bodyPr wrap="none" anchor="ctr">
            <a:prstTxWarp prst="textNoShape">
              <a:avLst/>
            </a:prstTxWarp>
          </a:bodyPr>
          <a:lstStyle/>
          <a:p>
            <a:endParaRPr lang="it-IT">
              <a:latin typeface="Calibri" charset="0"/>
            </a:endParaRPr>
          </a:p>
        </p:txBody>
      </p:sp>
      <p:sp>
        <p:nvSpPr>
          <p:cNvPr id="197689" name="Oval 57"/>
          <p:cNvSpPr>
            <a:spLocks noChangeArrowheads="1"/>
          </p:cNvSpPr>
          <p:nvPr/>
        </p:nvSpPr>
        <p:spPr bwMode="auto">
          <a:xfrm rot="2220674">
            <a:off x="3344863" y="3822700"/>
            <a:ext cx="103187" cy="222250"/>
          </a:xfrm>
          <a:prstGeom prst="ellipse">
            <a:avLst/>
          </a:prstGeom>
          <a:solidFill>
            <a:schemeClr val="accent2">
              <a:alpha val="74000"/>
            </a:schemeClr>
          </a:solidFill>
          <a:ln w="9525">
            <a:noFill/>
            <a:round/>
            <a:headEnd/>
            <a:tailEnd/>
          </a:ln>
        </p:spPr>
        <p:txBody>
          <a:bodyPr wrap="none" anchor="ctr">
            <a:prstTxWarp prst="textNoShape">
              <a:avLst/>
            </a:prstTxWarp>
          </a:bodyPr>
          <a:lstStyle/>
          <a:p>
            <a:endParaRPr lang="it-IT">
              <a:latin typeface="Calibri" charset="0"/>
            </a:endParaRPr>
          </a:p>
        </p:txBody>
      </p:sp>
      <p:sp>
        <p:nvSpPr>
          <p:cNvPr id="197690" name="Oval 58"/>
          <p:cNvSpPr>
            <a:spLocks noChangeArrowheads="1"/>
          </p:cNvSpPr>
          <p:nvPr/>
        </p:nvSpPr>
        <p:spPr bwMode="auto">
          <a:xfrm rot="2220674">
            <a:off x="2328863" y="4079875"/>
            <a:ext cx="103187" cy="222250"/>
          </a:xfrm>
          <a:prstGeom prst="ellipse">
            <a:avLst/>
          </a:prstGeom>
          <a:solidFill>
            <a:schemeClr val="hlink"/>
          </a:solidFill>
          <a:ln w="9525">
            <a:noFill/>
            <a:round/>
            <a:headEnd/>
            <a:tailEnd/>
          </a:ln>
        </p:spPr>
        <p:txBody>
          <a:bodyPr wrap="none" anchor="ctr">
            <a:prstTxWarp prst="textNoShape">
              <a:avLst/>
            </a:prstTxWarp>
          </a:bodyPr>
          <a:lstStyle/>
          <a:p>
            <a:endParaRPr lang="it-IT">
              <a:latin typeface="Calibri" charset="0"/>
            </a:endParaRPr>
          </a:p>
        </p:txBody>
      </p:sp>
      <p:sp>
        <p:nvSpPr>
          <p:cNvPr id="197691" name="Oval 59"/>
          <p:cNvSpPr>
            <a:spLocks noChangeArrowheads="1"/>
          </p:cNvSpPr>
          <p:nvPr/>
        </p:nvSpPr>
        <p:spPr bwMode="auto">
          <a:xfrm rot="2220674">
            <a:off x="3109913" y="4070350"/>
            <a:ext cx="103187" cy="222250"/>
          </a:xfrm>
          <a:prstGeom prst="ellipse">
            <a:avLst/>
          </a:prstGeom>
          <a:solidFill>
            <a:schemeClr val="accent2">
              <a:alpha val="74000"/>
            </a:schemeClr>
          </a:solidFill>
          <a:ln w="9525">
            <a:noFill/>
            <a:round/>
            <a:headEnd/>
            <a:tailEnd/>
          </a:ln>
        </p:spPr>
        <p:txBody>
          <a:bodyPr wrap="none" anchor="ctr">
            <a:prstTxWarp prst="textNoShape">
              <a:avLst/>
            </a:prstTxWarp>
          </a:bodyPr>
          <a:lstStyle/>
          <a:p>
            <a:endParaRPr lang="it-IT">
              <a:latin typeface="Calibri" charset="0"/>
            </a:endParaRPr>
          </a:p>
        </p:txBody>
      </p:sp>
      <p:sp>
        <p:nvSpPr>
          <p:cNvPr id="197692" name="AutoShape 60"/>
          <p:cNvSpPr>
            <a:spLocks noChangeArrowheads="1"/>
          </p:cNvSpPr>
          <p:nvPr/>
        </p:nvSpPr>
        <p:spPr bwMode="auto">
          <a:xfrm>
            <a:off x="6184900" y="1143000"/>
            <a:ext cx="863600" cy="482600"/>
          </a:xfrm>
          <a:prstGeom prst="irregularSeal1">
            <a:avLst/>
          </a:prstGeom>
          <a:solidFill>
            <a:srgbClr val="FFFF00"/>
          </a:solidFill>
          <a:ln w="9525">
            <a:solidFill>
              <a:schemeClr val="tx1"/>
            </a:solidFill>
            <a:miter lim="800000"/>
            <a:headEnd/>
            <a:tailEnd/>
          </a:ln>
        </p:spPr>
        <p:txBody>
          <a:bodyPr wrap="none" anchor="ctr">
            <a:prstTxWarp prst="textNoShape">
              <a:avLst/>
            </a:prstTxWarp>
          </a:bodyPr>
          <a:lstStyle/>
          <a:p>
            <a:pPr algn="ctr"/>
            <a:r>
              <a:rPr lang="it-IT" sz="1400" b="1">
                <a:latin typeface="Century Gothic" charset="0"/>
              </a:rPr>
              <a:t>ON</a:t>
            </a:r>
          </a:p>
        </p:txBody>
      </p:sp>
    </p:spTree>
    <p:extLst>
      <p:ext uri="{BB962C8B-B14F-4D97-AF65-F5344CB8AC3E}">
        <p14:creationId xmlns:p14="http://schemas.microsoft.com/office/powerpoint/2010/main" val="2167174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97692"/>
                                        </p:tgtEl>
                                        <p:attrNameLst>
                                          <p:attrName>style.visibility</p:attrName>
                                        </p:attrNameLst>
                                      </p:cBhvr>
                                      <p:to>
                                        <p:strVal val="visible"/>
                                      </p:to>
                                    </p:set>
                                  </p:childTnLst>
                                </p:cTn>
                              </p:par>
                              <p:par>
                                <p:cTn id="7" presetID="6" presetClass="emph" presetSubtype="0" fill="hold" grpId="1" nodeType="withEffect">
                                  <p:stCondLst>
                                    <p:cond delay="0"/>
                                  </p:stCondLst>
                                  <p:childTnLst>
                                    <p:animScale>
                                      <p:cBhvr>
                                        <p:cTn id="8" dur="2000" fill="hold"/>
                                        <p:tgtEl>
                                          <p:spTgt spid="197692"/>
                                        </p:tgtEl>
                                      </p:cBhvr>
                                      <p:by x="150000" y="150000"/>
                                    </p:animScale>
                                  </p:childTnLst>
                                </p:cTn>
                              </p:par>
                              <p:par>
                                <p:cTn id="9" presetID="35" presetClass="path" presetSubtype="0" accel="50000" decel="50000" fill="hold" grpId="0" nodeType="withEffect">
                                  <p:stCondLst>
                                    <p:cond delay="0"/>
                                  </p:stCondLst>
                                  <p:childTnLst>
                                    <p:animMotion origin="layout" path="M -3.05556E-6 -4.07407E-6 L 0.28264 -4.07407E-6 " pathEditMode="relative" rAng="0" ptsTypes="AA">
                                      <p:cBhvr>
                                        <p:cTn id="10" dur="2000" fill="hold"/>
                                        <p:tgtEl>
                                          <p:spTgt spid="197685"/>
                                        </p:tgtEl>
                                        <p:attrNameLst>
                                          <p:attrName>ppt_x</p:attrName>
                                          <p:attrName>ppt_y</p:attrName>
                                        </p:attrNameLst>
                                      </p:cBhvr>
                                      <p:rCtr x="141" y="0"/>
                                    </p:animMotion>
                                  </p:childTnLst>
                                </p:cTn>
                              </p:par>
                              <p:par>
                                <p:cTn id="11" presetID="63" presetClass="path" presetSubtype="0" accel="50000" decel="50000" fill="hold" grpId="0" nodeType="withEffect">
                                  <p:stCondLst>
                                    <p:cond delay="0"/>
                                  </p:stCondLst>
                                  <p:childTnLst>
                                    <p:animMotion origin="layout" path="M -1.94444E-6 -2.96296E-6 L 0.15486 -2.96296E-6 " pathEditMode="relative" rAng="0" ptsTypes="AA">
                                      <p:cBhvr>
                                        <p:cTn id="12" dur="2000" fill="hold"/>
                                        <p:tgtEl>
                                          <p:spTgt spid="197684"/>
                                        </p:tgtEl>
                                        <p:attrNameLst>
                                          <p:attrName>ppt_x</p:attrName>
                                          <p:attrName>ppt_y</p:attrName>
                                        </p:attrNameLst>
                                      </p:cBhvr>
                                      <p:rCtr x="77" y="0"/>
                                    </p:animMotion>
                                  </p:childTnLst>
                                </p:cTn>
                              </p:par>
                              <p:par>
                                <p:cTn id="13" presetID="35" presetClass="path" presetSubtype="0" accel="50000" decel="50000" fill="hold" grpId="0" nodeType="withEffect">
                                  <p:stCondLst>
                                    <p:cond delay="0"/>
                                  </p:stCondLst>
                                  <p:childTnLst>
                                    <p:animMotion origin="layout" path="M -3.05556E-6 -4.07407E-6 L 0.28264 -4.07407E-6 " pathEditMode="relative" rAng="0" ptsTypes="AA">
                                      <p:cBhvr>
                                        <p:cTn id="14" dur="2000" fill="hold"/>
                                        <p:tgtEl>
                                          <p:spTgt spid="197687"/>
                                        </p:tgtEl>
                                        <p:attrNameLst>
                                          <p:attrName>ppt_x</p:attrName>
                                          <p:attrName>ppt_y</p:attrName>
                                        </p:attrNameLst>
                                      </p:cBhvr>
                                      <p:rCtr x="141" y="0"/>
                                    </p:animMotion>
                                  </p:childTnLst>
                                </p:cTn>
                              </p:par>
                              <p:par>
                                <p:cTn id="15" presetID="63" presetClass="path" presetSubtype="0" accel="50000" decel="50000" fill="hold" grpId="0" nodeType="withEffect">
                                  <p:stCondLst>
                                    <p:cond delay="0"/>
                                  </p:stCondLst>
                                  <p:childTnLst>
                                    <p:animMotion origin="layout" path="M -1.94444E-6 -2.96296E-6 L 0.15486 -2.96296E-6 " pathEditMode="relative" rAng="0" ptsTypes="AA">
                                      <p:cBhvr>
                                        <p:cTn id="16" dur="2000" fill="hold"/>
                                        <p:tgtEl>
                                          <p:spTgt spid="197686"/>
                                        </p:tgtEl>
                                        <p:attrNameLst>
                                          <p:attrName>ppt_x</p:attrName>
                                          <p:attrName>ppt_y</p:attrName>
                                        </p:attrNameLst>
                                      </p:cBhvr>
                                      <p:rCtr x="77" y="0"/>
                                    </p:animMotion>
                                  </p:childTnLst>
                                </p:cTn>
                              </p:par>
                              <p:par>
                                <p:cTn id="17" presetID="35" presetClass="path" presetSubtype="0" accel="50000" decel="50000" fill="hold" grpId="0" nodeType="withEffect">
                                  <p:stCondLst>
                                    <p:cond delay="0"/>
                                  </p:stCondLst>
                                  <p:childTnLst>
                                    <p:animMotion origin="layout" path="M -3.05556E-6 -4.07407E-6 L 0.28264 -4.07407E-6 " pathEditMode="relative" rAng="0" ptsTypes="AA">
                                      <p:cBhvr>
                                        <p:cTn id="18" dur="2000" fill="hold"/>
                                        <p:tgtEl>
                                          <p:spTgt spid="197689"/>
                                        </p:tgtEl>
                                        <p:attrNameLst>
                                          <p:attrName>ppt_x</p:attrName>
                                          <p:attrName>ppt_y</p:attrName>
                                        </p:attrNameLst>
                                      </p:cBhvr>
                                      <p:rCtr x="141" y="0"/>
                                    </p:animMotion>
                                  </p:childTnLst>
                                </p:cTn>
                              </p:par>
                              <p:par>
                                <p:cTn id="19" presetID="63" presetClass="path" presetSubtype="0" accel="50000" decel="50000" fill="hold" grpId="0" nodeType="withEffect">
                                  <p:stCondLst>
                                    <p:cond delay="0"/>
                                  </p:stCondLst>
                                  <p:childTnLst>
                                    <p:animMotion origin="layout" path="M -1.94444E-6 -2.96296E-6 L 0.15486 -2.96296E-6 " pathEditMode="relative" rAng="0" ptsTypes="AA">
                                      <p:cBhvr>
                                        <p:cTn id="20" dur="2000" fill="hold"/>
                                        <p:tgtEl>
                                          <p:spTgt spid="197688"/>
                                        </p:tgtEl>
                                        <p:attrNameLst>
                                          <p:attrName>ppt_x</p:attrName>
                                          <p:attrName>ppt_y</p:attrName>
                                        </p:attrNameLst>
                                      </p:cBhvr>
                                      <p:rCtr x="77" y="0"/>
                                    </p:animMotion>
                                  </p:childTnLst>
                                </p:cTn>
                              </p:par>
                              <p:par>
                                <p:cTn id="21" presetID="35" presetClass="path" presetSubtype="0" accel="50000" decel="50000" fill="hold" grpId="0" nodeType="withEffect">
                                  <p:stCondLst>
                                    <p:cond delay="0"/>
                                  </p:stCondLst>
                                  <p:childTnLst>
                                    <p:animMotion origin="layout" path="M -3.05556E-6 -4.07407E-6 L 0.28264 -4.07407E-6 " pathEditMode="relative" rAng="0" ptsTypes="AA">
                                      <p:cBhvr>
                                        <p:cTn id="22" dur="2000" fill="hold"/>
                                        <p:tgtEl>
                                          <p:spTgt spid="197691"/>
                                        </p:tgtEl>
                                        <p:attrNameLst>
                                          <p:attrName>ppt_x</p:attrName>
                                          <p:attrName>ppt_y</p:attrName>
                                        </p:attrNameLst>
                                      </p:cBhvr>
                                      <p:rCtr x="141" y="0"/>
                                    </p:animMotion>
                                  </p:childTnLst>
                                </p:cTn>
                              </p:par>
                              <p:par>
                                <p:cTn id="23" presetID="63" presetClass="path" presetSubtype="0" accel="50000" decel="50000" fill="hold" grpId="0" nodeType="withEffect">
                                  <p:stCondLst>
                                    <p:cond delay="0"/>
                                  </p:stCondLst>
                                  <p:childTnLst>
                                    <p:animMotion origin="layout" path="M -1.94444E-6 -2.96296E-6 L 0.15486 -2.96296E-6 " pathEditMode="relative" rAng="0" ptsTypes="AA">
                                      <p:cBhvr>
                                        <p:cTn id="24" dur="2000" fill="hold"/>
                                        <p:tgtEl>
                                          <p:spTgt spid="197690"/>
                                        </p:tgtEl>
                                        <p:attrNameLst>
                                          <p:attrName>ppt_x</p:attrName>
                                          <p:attrName>ppt_y</p:attrName>
                                        </p:attrNameLst>
                                      </p:cBhvr>
                                      <p:rCtr x="77"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84" grpId="0" animBg="1"/>
      <p:bldP spid="197685" grpId="0" animBg="1"/>
      <p:bldP spid="197686" grpId="0" animBg="1"/>
      <p:bldP spid="197687" grpId="0" animBg="1"/>
      <p:bldP spid="197688" grpId="0" animBg="1"/>
      <p:bldP spid="197689" grpId="0" animBg="1"/>
      <p:bldP spid="197690" grpId="0" animBg="1"/>
      <p:bldP spid="197691" grpId="0" animBg="1"/>
      <p:bldP spid="197692" grpId="0" animBg="1"/>
      <p:bldP spid="197692" grpId="1"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p:cNvPicPr>
            <a:picLocks noChangeAspect="1" noChangeArrowheads="1"/>
          </p:cNvPicPr>
          <p:nvPr/>
        </p:nvPicPr>
        <p:blipFill rotWithShape="1">
          <a:blip r:embed="rId2"/>
          <a:srcRect l="11365" t="20479" r="5302" b="9804"/>
          <a:stretch/>
        </p:blipFill>
        <p:spPr bwMode="auto">
          <a:xfrm>
            <a:off x="533400" y="1134532"/>
            <a:ext cx="8382000" cy="5418667"/>
          </a:xfrm>
          <a:prstGeom prst="rect">
            <a:avLst/>
          </a:prstGeom>
          <a:noFill/>
          <a:ln w="9525">
            <a:noFill/>
            <a:miter lim="800000"/>
            <a:headEnd/>
            <a:tailEnd/>
          </a:ln>
        </p:spPr>
      </p:pic>
      <p:sp>
        <p:nvSpPr>
          <p:cNvPr id="2" name="CasellaDiTesto 1"/>
          <p:cNvSpPr txBox="1"/>
          <p:nvPr/>
        </p:nvSpPr>
        <p:spPr>
          <a:xfrm>
            <a:off x="118539" y="116824"/>
            <a:ext cx="8796861" cy="954107"/>
          </a:xfrm>
          <a:prstGeom prst="rect">
            <a:avLst/>
          </a:prstGeom>
          <a:noFill/>
        </p:spPr>
        <p:txBody>
          <a:bodyPr wrap="square" rtlCol="0">
            <a:spAutoFit/>
          </a:bodyPr>
          <a:lstStyle/>
          <a:p>
            <a:pPr algn="ctr"/>
            <a:r>
              <a:rPr lang="it-IT" sz="2800" dirty="0"/>
              <a:t>BLOT: transfer the nuclei </a:t>
            </a:r>
            <a:r>
              <a:rPr lang="it-IT" sz="2800" dirty="0" err="1"/>
              <a:t>acids</a:t>
            </a:r>
            <a:r>
              <a:rPr lang="it-IT" sz="2800" dirty="0"/>
              <a:t> from the gel to the membrane  by </a:t>
            </a:r>
            <a:r>
              <a:rPr lang="it-IT" sz="2800" dirty="0" err="1"/>
              <a:t>diffusion</a:t>
            </a:r>
            <a:endParaRPr lang="it-IT" sz="2800" dirty="0"/>
          </a:p>
        </p:txBody>
      </p:sp>
      <p:sp>
        <p:nvSpPr>
          <p:cNvPr id="3" name="CasellaDiTesto 2"/>
          <p:cNvSpPr txBox="1"/>
          <p:nvPr/>
        </p:nvSpPr>
        <p:spPr>
          <a:xfrm>
            <a:off x="6468539" y="560465"/>
            <a:ext cx="2225489" cy="461665"/>
          </a:xfrm>
          <a:prstGeom prst="rect">
            <a:avLst/>
          </a:prstGeom>
          <a:noFill/>
        </p:spPr>
        <p:txBody>
          <a:bodyPr wrap="none" rtlCol="0">
            <a:spAutoFit/>
          </a:bodyPr>
          <a:lstStyle/>
          <a:p>
            <a:r>
              <a:rPr lang="it-IT" sz="2400" dirty="0"/>
              <a:t>(for </a:t>
            </a:r>
            <a:r>
              <a:rPr lang="it-IT" sz="2400" dirty="0" err="1"/>
              <a:t>agarose</a:t>
            </a:r>
            <a:r>
              <a:rPr lang="it-IT" sz="2400" dirty="0"/>
              <a:t> gel)</a:t>
            </a:r>
          </a:p>
        </p:txBody>
      </p:sp>
    </p:spTree>
    <p:extLst>
      <p:ext uri="{BB962C8B-B14F-4D97-AF65-F5344CB8AC3E}">
        <p14:creationId xmlns:p14="http://schemas.microsoft.com/office/powerpoint/2010/main" val="290436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200px-DNA_extraction_w_phenol_chloroform.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8012" y="1578109"/>
            <a:ext cx="2540000" cy="2946400"/>
          </a:xfrm>
          <a:prstGeom prst="rect">
            <a:avLst/>
          </a:prstGeom>
        </p:spPr>
      </p:pic>
      <p:sp>
        <p:nvSpPr>
          <p:cNvPr id="3" name="CasellaDiTesto 2"/>
          <p:cNvSpPr txBox="1"/>
          <p:nvPr/>
        </p:nvSpPr>
        <p:spPr>
          <a:xfrm>
            <a:off x="7349082" y="2802224"/>
            <a:ext cx="1667934" cy="523220"/>
          </a:xfrm>
          <a:prstGeom prst="rect">
            <a:avLst/>
          </a:prstGeom>
          <a:solidFill>
            <a:schemeClr val="tx2"/>
          </a:solidFill>
        </p:spPr>
        <p:txBody>
          <a:bodyPr wrap="square" rtlCol="0">
            <a:spAutoFit/>
          </a:bodyPr>
          <a:lstStyle/>
          <a:p>
            <a:r>
              <a:rPr lang="it-IT" sz="1400" dirty="0" err="1"/>
              <a:t>Aqueous</a:t>
            </a:r>
            <a:r>
              <a:rPr lang="it-IT" sz="1400" dirty="0"/>
              <a:t> </a:t>
            </a:r>
            <a:r>
              <a:rPr lang="it-IT" sz="1400" dirty="0" err="1"/>
              <a:t>phase</a:t>
            </a:r>
            <a:r>
              <a:rPr lang="it-IT" sz="1400" dirty="0"/>
              <a:t>: DNA /RNA</a:t>
            </a:r>
          </a:p>
        </p:txBody>
      </p:sp>
      <p:sp>
        <p:nvSpPr>
          <p:cNvPr id="4" name="CasellaDiTesto 3"/>
          <p:cNvSpPr txBox="1"/>
          <p:nvPr/>
        </p:nvSpPr>
        <p:spPr>
          <a:xfrm>
            <a:off x="7349082" y="3262401"/>
            <a:ext cx="1667934" cy="307777"/>
          </a:xfrm>
          <a:prstGeom prst="rect">
            <a:avLst/>
          </a:prstGeom>
          <a:solidFill>
            <a:schemeClr val="bg1"/>
          </a:solidFill>
        </p:spPr>
        <p:txBody>
          <a:bodyPr wrap="square" rtlCol="0">
            <a:spAutoFit/>
          </a:bodyPr>
          <a:lstStyle/>
          <a:p>
            <a:r>
              <a:rPr lang="it-IT" sz="1400" dirty="0" err="1"/>
              <a:t>interphase</a:t>
            </a:r>
            <a:r>
              <a:rPr lang="it-IT" sz="1400" dirty="0"/>
              <a:t>: </a:t>
            </a:r>
            <a:r>
              <a:rPr lang="it-IT" sz="1400" dirty="0" err="1"/>
              <a:t>proteins</a:t>
            </a:r>
            <a:endParaRPr lang="it-IT" sz="1400" dirty="0"/>
          </a:p>
        </p:txBody>
      </p:sp>
      <p:sp>
        <p:nvSpPr>
          <p:cNvPr id="5" name="CasellaDiTesto 4"/>
          <p:cNvSpPr txBox="1"/>
          <p:nvPr/>
        </p:nvSpPr>
        <p:spPr>
          <a:xfrm>
            <a:off x="7349082" y="3611939"/>
            <a:ext cx="1667934" cy="307777"/>
          </a:xfrm>
          <a:prstGeom prst="rect">
            <a:avLst/>
          </a:prstGeom>
          <a:solidFill>
            <a:schemeClr val="accent4">
              <a:lumMod val="60000"/>
              <a:lumOff val="40000"/>
            </a:schemeClr>
          </a:solidFill>
        </p:spPr>
        <p:txBody>
          <a:bodyPr wrap="square" rtlCol="0">
            <a:spAutoFit/>
          </a:bodyPr>
          <a:lstStyle/>
          <a:p>
            <a:r>
              <a:rPr lang="it-IT" sz="1400" dirty="0" err="1"/>
              <a:t>organic</a:t>
            </a:r>
            <a:r>
              <a:rPr lang="it-IT" sz="1400" dirty="0"/>
              <a:t> </a:t>
            </a:r>
            <a:r>
              <a:rPr lang="it-IT" sz="1400" dirty="0" err="1"/>
              <a:t>phase</a:t>
            </a:r>
            <a:r>
              <a:rPr lang="it-IT" sz="1400" dirty="0"/>
              <a:t>: </a:t>
            </a:r>
            <a:r>
              <a:rPr lang="it-IT" sz="1400" dirty="0" err="1"/>
              <a:t>lipids</a:t>
            </a:r>
            <a:endParaRPr lang="it-IT" sz="1400" dirty="0"/>
          </a:p>
        </p:txBody>
      </p:sp>
      <p:sp>
        <p:nvSpPr>
          <p:cNvPr id="6" name="Rettangolo 5"/>
          <p:cNvSpPr/>
          <p:nvPr/>
        </p:nvSpPr>
        <p:spPr>
          <a:xfrm>
            <a:off x="0" y="1494714"/>
            <a:ext cx="4572000" cy="5078314"/>
          </a:xfrm>
          <a:prstGeom prst="rect">
            <a:avLst/>
          </a:prstGeom>
        </p:spPr>
        <p:txBody>
          <a:bodyPr>
            <a:spAutoFit/>
          </a:bodyPr>
          <a:lstStyle/>
          <a:p>
            <a:r>
              <a:rPr lang="it-IT" b="1" dirty="0" err="1">
                <a:latin typeface="Century Gothic"/>
                <a:cs typeface="Century Gothic"/>
              </a:rPr>
              <a:t>Organic</a:t>
            </a:r>
            <a:r>
              <a:rPr lang="it-IT" b="1" dirty="0">
                <a:latin typeface="Century Gothic"/>
                <a:cs typeface="Century Gothic"/>
              </a:rPr>
              <a:t> </a:t>
            </a:r>
            <a:r>
              <a:rPr lang="it-IT" b="1" dirty="0" err="1">
                <a:latin typeface="Century Gothic"/>
                <a:cs typeface="Century Gothic"/>
              </a:rPr>
              <a:t>extraction</a:t>
            </a:r>
            <a:r>
              <a:rPr lang="it-IT" b="1" dirty="0">
                <a:latin typeface="Century Gothic"/>
                <a:cs typeface="Century Gothic"/>
              </a:rPr>
              <a:t> </a:t>
            </a:r>
            <a:r>
              <a:rPr lang="it-IT" b="1" dirty="0" err="1">
                <a:latin typeface="Century Gothic"/>
                <a:cs typeface="Century Gothic"/>
              </a:rPr>
              <a:t>methods</a:t>
            </a:r>
            <a:endParaRPr lang="it-IT" b="1" dirty="0">
              <a:latin typeface="Century Gothic"/>
              <a:cs typeface="Century Gothic"/>
            </a:endParaRPr>
          </a:p>
          <a:p>
            <a:endParaRPr lang="it-IT" b="1" dirty="0">
              <a:latin typeface="Century Gothic"/>
              <a:cs typeface="Century Gothic"/>
            </a:endParaRPr>
          </a:p>
          <a:p>
            <a:r>
              <a:rPr lang="it-IT" dirty="0">
                <a:latin typeface="Century Gothic"/>
                <a:cs typeface="Century Gothic"/>
              </a:rPr>
              <a:t>The </a:t>
            </a:r>
            <a:r>
              <a:rPr lang="it-IT" dirty="0" err="1">
                <a:latin typeface="Century Gothic"/>
                <a:cs typeface="Century Gothic"/>
              </a:rPr>
              <a:t>cells</a:t>
            </a:r>
            <a:r>
              <a:rPr lang="it-IT" dirty="0">
                <a:latin typeface="Century Gothic"/>
                <a:cs typeface="Century Gothic"/>
              </a:rPr>
              <a:t> are </a:t>
            </a:r>
            <a:r>
              <a:rPr lang="it-IT" dirty="0" err="1">
                <a:latin typeface="Century Gothic"/>
                <a:cs typeface="Century Gothic"/>
              </a:rPr>
              <a:t>lysed</a:t>
            </a:r>
            <a:r>
              <a:rPr lang="it-IT" dirty="0">
                <a:latin typeface="Century Gothic"/>
                <a:cs typeface="Century Gothic"/>
              </a:rPr>
              <a:t> </a:t>
            </a:r>
            <a:r>
              <a:rPr lang="it-IT" dirty="0" err="1">
                <a:latin typeface="Century Gothic"/>
                <a:cs typeface="Century Gothic"/>
              </a:rPr>
              <a:t>using</a:t>
            </a:r>
            <a:r>
              <a:rPr lang="it-IT" dirty="0">
                <a:latin typeface="Century Gothic"/>
                <a:cs typeface="Century Gothic"/>
              </a:rPr>
              <a:t> a </a:t>
            </a:r>
            <a:r>
              <a:rPr lang="it-IT" dirty="0" err="1">
                <a:latin typeface="Century Gothic"/>
                <a:cs typeface="Century Gothic"/>
              </a:rPr>
              <a:t>detergent</a:t>
            </a:r>
            <a:r>
              <a:rPr lang="it-IT" dirty="0">
                <a:latin typeface="Century Gothic"/>
                <a:cs typeface="Century Gothic"/>
              </a:rPr>
              <a:t>, and </a:t>
            </a:r>
            <a:r>
              <a:rPr lang="it-IT" dirty="0" err="1">
                <a:latin typeface="Century Gothic"/>
                <a:cs typeface="Century Gothic"/>
              </a:rPr>
              <a:t>then</a:t>
            </a:r>
            <a:r>
              <a:rPr lang="it-IT" dirty="0">
                <a:latin typeface="Century Gothic"/>
                <a:cs typeface="Century Gothic"/>
              </a:rPr>
              <a:t> </a:t>
            </a:r>
            <a:r>
              <a:rPr lang="it-IT" dirty="0" err="1">
                <a:latin typeface="Century Gothic"/>
                <a:cs typeface="Century Gothic"/>
              </a:rPr>
              <a:t>mixed</a:t>
            </a:r>
            <a:r>
              <a:rPr lang="it-IT" dirty="0">
                <a:latin typeface="Century Gothic"/>
                <a:cs typeface="Century Gothic"/>
              </a:rPr>
              <a:t> with </a:t>
            </a:r>
            <a:r>
              <a:rPr lang="it-IT" dirty="0" err="1">
                <a:latin typeface="Century Gothic"/>
                <a:cs typeface="Century Gothic"/>
              </a:rPr>
              <a:t>phenol</a:t>
            </a:r>
            <a:r>
              <a:rPr lang="it-IT" dirty="0">
                <a:latin typeface="Century Gothic"/>
                <a:cs typeface="Century Gothic"/>
              </a:rPr>
              <a:t>, </a:t>
            </a:r>
            <a:r>
              <a:rPr lang="it-IT" dirty="0" err="1">
                <a:latin typeface="Century Gothic"/>
                <a:cs typeface="Century Gothic"/>
              </a:rPr>
              <a:t>chloroform</a:t>
            </a:r>
            <a:r>
              <a:rPr lang="it-IT" dirty="0">
                <a:latin typeface="Century Gothic"/>
                <a:cs typeface="Century Gothic"/>
              </a:rPr>
              <a:t>, and </a:t>
            </a:r>
            <a:r>
              <a:rPr lang="it-IT" dirty="0" err="1">
                <a:latin typeface="Century Gothic"/>
                <a:cs typeface="Century Gothic"/>
              </a:rPr>
              <a:t>isoamyl</a:t>
            </a:r>
            <a:r>
              <a:rPr lang="it-IT" dirty="0">
                <a:latin typeface="Century Gothic"/>
                <a:cs typeface="Century Gothic"/>
              </a:rPr>
              <a:t> </a:t>
            </a:r>
            <a:r>
              <a:rPr lang="it-IT" dirty="0" err="1">
                <a:latin typeface="Century Gothic"/>
                <a:cs typeface="Century Gothic"/>
              </a:rPr>
              <a:t>alcohol</a:t>
            </a:r>
            <a:r>
              <a:rPr lang="it-IT" dirty="0">
                <a:latin typeface="Century Gothic"/>
                <a:cs typeface="Century Gothic"/>
              </a:rPr>
              <a:t>.</a:t>
            </a:r>
          </a:p>
          <a:p>
            <a:endParaRPr lang="it-IT" dirty="0">
              <a:latin typeface="Century Gothic"/>
              <a:cs typeface="Century Gothic"/>
            </a:endParaRPr>
          </a:p>
          <a:p>
            <a:r>
              <a:rPr lang="it-IT" dirty="0" err="1">
                <a:latin typeface="Century Gothic"/>
                <a:cs typeface="Century Gothic"/>
              </a:rPr>
              <a:t>Invert</a:t>
            </a:r>
            <a:r>
              <a:rPr lang="it-IT" dirty="0">
                <a:latin typeface="Century Gothic"/>
                <a:cs typeface="Century Gothic"/>
              </a:rPr>
              <a:t> </a:t>
            </a:r>
            <a:r>
              <a:rPr lang="it-IT" dirty="0" err="1">
                <a:latin typeface="Century Gothic"/>
                <a:cs typeface="Century Gothic"/>
              </a:rPr>
              <a:t>several</a:t>
            </a:r>
            <a:r>
              <a:rPr lang="it-IT" dirty="0">
                <a:latin typeface="Century Gothic"/>
                <a:cs typeface="Century Gothic"/>
              </a:rPr>
              <a:t> </a:t>
            </a:r>
            <a:r>
              <a:rPr lang="it-IT" dirty="0" err="1">
                <a:latin typeface="Century Gothic"/>
                <a:cs typeface="Century Gothic"/>
              </a:rPr>
              <a:t>times</a:t>
            </a:r>
            <a:r>
              <a:rPr lang="it-IT" dirty="0">
                <a:latin typeface="Century Gothic"/>
                <a:cs typeface="Century Gothic"/>
              </a:rPr>
              <a:t> to mix</a:t>
            </a:r>
          </a:p>
          <a:p>
            <a:endParaRPr lang="it-IT" dirty="0">
              <a:latin typeface="Century Gothic"/>
              <a:cs typeface="Century Gothic"/>
            </a:endParaRPr>
          </a:p>
          <a:p>
            <a:r>
              <a:rPr lang="it-IT" dirty="0" err="1">
                <a:latin typeface="Century Gothic"/>
                <a:cs typeface="Century Gothic"/>
              </a:rPr>
              <a:t>Centrifuge</a:t>
            </a:r>
            <a:endParaRPr lang="it-IT" dirty="0">
              <a:latin typeface="Century Gothic"/>
              <a:cs typeface="Century Gothic"/>
            </a:endParaRPr>
          </a:p>
          <a:p>
            <a:endParaRPr lang="it-IT" dirty="0">
              <a:latin typeface="Century Gothic"/>
              <a:cs typeface="Century Gothic"/>
            </a:endParaRPr>
          </a:p>
          <a:p>
            <a:r>
              <a:rPr lang="it-IT" dirty="0">
                <a:latin typeface="Century Gothic"/>
                <a:cs typeface="Century Gothic"/>
              </a:rPr>
              <a:t>Transfer </a:t>
            </a:r>
            <a:r>
              <a:rPr lang="it-IT" dirty="0" err="1">
                <a:latin typeface="Century Gothic"/>
                <a:cs typeface="Century Gothic"/>
              </a:rPr>
              <a:t>as</a:t>
            </a:r>
            <a:r>
              <a:rPr lang="it-IT" dirty="0">
                <a:latin typeface="Century Gothic"/>
                <a:cs typeface="Century Gothic"/>
              </a:rPr>
              <a:t> </a:t>
            </a:r>
            <a:r>
              <a:rPr lang="it-IT" dirty="0" err="1">
                <a:latin typeface="Century Gothic"/>
                <a:cs typeface="Century Gothic"/>
              </a:rPr>
              <a:t>much</a:t>
            </a:r>
            <a:r>
              <a:rPr lang="it-IT" dirty="0">
                <a:latin typeface="Century Gothic"/>
                <a:cs typeface="Century Gothic"/>
              </a:rPr>
              <a:t> of </a:t>
            </a:r>
            <a:r>
              <a:rPr lang="it-IT" dirty="0" err="1">
                <a:latin typeface="Century Gothic"/>
                <a:cs typeface="Century Gothic"/>
              </a:rPr>
              <a:t>each</a:t>
            </a:r>
            <a:r>
              <a:rPr lang="it-IT" dirty="0">
                <a:latin typeface="Century Gothic"/>
                <a:cs typeface="Century Gothic"/>
              </a:rPr>
              <a:t> </a:t>
            </a:r>
            <a:r>
              <a:rPr lang="it-IT" dirty="0" err="1">
                <a:latin typeface="Century Gothic"/>
                <a:cs typeface="Century Gothic"/>
              </a:rPr>
              <a:t>aqueous</a:t>
            </a:r>
            <a:r>
              <a:rPr lang="it-IT" dirty="0">
                <a:latin typeface="Century Gothic"/>
                <a:cs typeface="Century Gothic"/>
              </a:rPr>
              <a:t> </a:t>
            </a:r>
            <a:r>
              <a:rPr lang="it-IT" dirty="0" err="1">
                <a:latin typeface="Century Gothic"/>
                <a:cs typeface="Century Gothic"/>
              </a:rPr>
              <a:t>layer</a:t>
            </a:r>
            <a:r>
              <a:rPr lang="it-IT" dirty="0">
                <a:latin typeface="Century Gothic"/>
                <a:cs typeface="Century Gothic"/>
              </a:rPr>
              <a:t> </a:t>
            </a:r>
            <a:r>
              <a:rPr lang="it-IT" dirty="0" err="1">
                <a:latin typeface="Century Gothic"/>
                <a:cs typeface="Century Gothic"/>
              </a:rPr>
              <a:t>as</a:t>
            </a:r>
            <a:r>
              <a:rPr lang="it-IT" dirty="0">
                <a:latin typeface="Century Gothic"/>
                <a:cs typeface="Century Gothic"/>
              </a:rPr>
              <a:t> </a:t>
            </a:r>
            <a:r>
              <a:rPr lang="it-IT" dirty="0" err="1">
                <a:latin typeface="Century Gothic"/>
                <a:cs typeface="Century Gothic"/>
              </a:rPr>
              <a:t>possible</a:t>
            </a:r>
            <a:r>
              <a:rPr lang="it-IT" dirty="0">
                <a:latin typeface="Century Gothic"/>
                <a:cs typeface="Century Gothic"/>
              </a:rPr>
              <a:t> to new </a:t>
            </a:r>
            <a:r>
              <a:rPr lang="it-IT" dirty="0" err="1">
                <a:latin typeface="Century Gothic"/>
                <a:cs typeface="Century Gothic"/>
              </a:rPr>
              <a:t>tubes</a:t>
            </a:r>
            <a:endParaRPr lang="it-IT" dirty="0">
              <a:latin typeface="Century Gothic"/>
              <a:cs typeface="Century Gothic"/>
            </a:endParaRPr>
          </a:p>
          <a:p>
            <a:endParaRPr lang="it-IT" dirty="0">
              <a:latin typeface="Century Gothic"/>
              <a:cs typeface="Century Gothic"/>
            </a:endParaRPr>
          </a:p>
          <a:p>
            <a:r>
              <a:rPr lang="it-IT" dirty="0" err="1">
                <a:latin typeface="Century Gothic"/>
                <a:cs typeface="Century Gothic"/>
              </a:rPr>
              <a:t>Residual</a:t>
            </a:r>
            <a:r>
              <a:rPr lang="it-IT" dirty="0">
                <a:latin typeface="Century Gothic"/>
                <a:cs typeface="Century Gothic"/>
              </a:rPr>
              <a:t> </a:t>
            </a:r>
            <a:r>
              <a:rPr lang="it-IT" dirty="0" err="1">
                <a:latin typeface="Century Gothic"/>
                <a:cs typeface="Century Gothic"/>
              </a:rPr>
              <a:t>protein</a:t>
            </a:r>
            <a:r>
              <a:rPr lang="it-IT" dirty="0">
                <a:latin typeface="Century Gothic"/>
                <a:cs typeface="Century Gothic"/>
              </a:rPr>
              <a:t> and RNA </a:t>
            </a:r>
            <a:r>
              <a:rPr lang="it-IT" dirty="0" err="1">
                <a:latin typeface="Century Gothic"/>
                <a:cs typeface="Century Gothic"/>
              </a:rPr>
              <a:t>contamination</a:t>
            </a:r>
            <a:r>
              <a:rPr lang="it-IT" dirty="0">
                <a:latin typeface="Century Gothic"/>
                <a:cs typeface="Century Gothic"/>
              </a:rPr>
              <a:t> can be </a:t>
            </a:r>
            <a:r>
              <a:rPr lang="it-IT" dirty="0" err="1">
                <a:latin typeface="Century Gothic"/>
                <a:cs typeface="Century Gothic"/>
              </a:rPr>
              <a:t>eliminated</a:t>
            </a:r>
            <a:r>
              <a:rPr lang="it-IT" dirty="0">
                <a:latin typeface="Century Gothic"/>
                <a:cs typeface="Century Gothic"/>
              </a:rPr>
              <a:t> by </a:t>
            </a:r>
            <a:r>
              <a:rPr lang="it-IT" dirty="0" err="1">
                <a:latin typeface="Century Gothic"/>
                <a:cs typeface="Century Gothic"/>
              </a:rPr>
              <a:t>proteinase</a:t>
            </a:r>
            <a:r>
              <a:rPr lang="it-IT" dirty="0">
                <a:latin typeface="Century Gothic"/>
                <a:cs typeface="Century Gothic"/>
              </a:rPr>
              <a:t> K and </a:t>
            </a:r>
            <a:r>
              <a:rPr lang="it-IT" dirty="0" err="1">
                <a:latin typeface="Century Gothic"/>
                <a:cs typeface="Century Gothic"/>
              </a:rPr>
              <a:t>Rnase</a:t>
            </a:r>
            <a:r>
              <a:rPr lang="it-IT" dirty="0">
                <a:latin typeface="Century Gothic"/>
                <a:cs typeface="Century Gothic"/>
              </a:rPr>
              <a:t> treatment</a:t>
            </a:r>
          </a:p>
          <a:p>
            <a:endParaRPr lang="it-IT" dirty="0">
              <a:latin typeface="Century Gothic"/>
              <a:cs typeface="Century Gothic"/>
            </a:endParaRPr>
          </a:p>
          <a:p>
            <a:endParaRPr lang="it-IT" dirty="0">
              <a:latin typeface="Century Gothic"/>
              <a:cs typeface="Century Gothic"/>
            </a:endParaRPr>
          </a:p>
        </p:txBody>
      </p:sp>
      <p:cxnSp>
        <p:nvCxnSpPr>
          <p:cNvPr id="7" name="Connettore 2 6"/>
          <p:cNvCxnSpPr/>
          <p:nvPr/>
        </p:nvCxnSpPr>
        <p:spPr>
          <a:xfrm>
            <a:off x="5850467" y="3223846"/>
            <a:ext cx="0" cy="2011865"/>
          </a:xfrm>
          <a:prstGeom prst="straightConnector1">
            <a:avLst/>
          </a:prstGeom>
          <a:ln w="38100" cmpd="sng">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8" name="CasellaDiTesto 7"/>
          <p:cNvSpPr txBox="1"/>
          <p:nvPr/>
        </p:nvSpPr>
        <p:spPr>
          <a:xfrm>
            <a:off x="4416582" y="5391312"/>
            <a:ext cx="4563268" cy="338554"/>
          </a:xfrm>
          <a:prstGeom prst="rect">
            <a:avLst/>
          </a:prstGeom>
          <a:noFill/>
        </p:spPr>
        <p:txBody>
          <a:bodyPr wrap="none" rtlCol="0">
            <a:spAutoFit/>
          </a:bodyPr>
          <a:lstStyle/>
          <a:p>
            <a:r>
              <a:rPr lang="it-IT" sz="1600" dirty="0" err="1">
                <a:latin typeface="Century Gothic"/>
                <a:cs typeface="Century Gothic"/>
              </a:rPr>
              <a:t>Precipitation</a:t>
            </a:r>
            <a:r>
              <a:rPr lang="it-IT" sz="1600" dirty="0">
                <a:latin typeface="Century Gothic"/>
                <a:cs typeface="Century Gothic"/>
              </a:rPr>
              <a:t> by </a:t>
            </a:r>
            <a:r>
              <a:rPr lang="it-IT" sz="1600" dirty="0" err="1">
                <a:latin typeface="Century Gothic"/>
                <a:cs typeface="Century Gothic"/>
              </a:rPr>
              <a:t>NaAC</a:t>
            </a:r>
            <a:r>
              <a:rPr lang="it-IT" sz="1600" dirty="0">
                <a:latin typeface="Century Gothic"/>
                <a:cs typeface="Century Gothic"/>
              </a:rPr>
              <a:t> and </a:t>
            </a:r>
            <a:r>
              <a:rPr lang="it-IT" sz="1600" dirty="0" err="1">
                <a:latin typeface="Century Gothic"/>
                <a:cs typeface="Century Gothic"/>
              </a:rPr>
              <a:t>Ethanol</a:t>
            </a:r>
            <a:r>
              <a:rPr lang="it-IT" sz="1600" dirty="0">
                <a:latin typeface="Century Gothic"/>
                <a:cs typeface="Century Gothic"/>
              </a:rPr>
              <a:t> </a:t>
            </a:r>
            <a:r>
              <a:rPr lang="it-IT" sz="1600" dirty="0" err="1">
                <a:latin typeface="Century Gothic"/>
                <a:cs typeface="Century Gothic"/>
              </a:rPr>
              <a:t>addition</a:t>
            </a:r>
            <a:endParaRPr lang="it-IT" sz="1600" dirty="0">
              <a:latin typeface="Century Gothic"/>
              <a:cs typeface="Century Gothic"/>
            </a:endParaRPr>
          </a:p>
        </p:txBody>
      </p:sp>
      <p:cxnSp>
        <p:nvCxnSpPr>
          <p:cNvPr id="11" name="Connettore 1 10"/>
          <p:cNvCxnSpPr/>
          <p:nvPr/>
        </p:nvCxnSpPr>
        <p:spPr>
          <a:xfrm flipH="1">
            <a:off x="5850467" y="3194669"/>
            <a:ext cx="787400" cy="0"/>
          </a:xfrm>
          <a:prstGeom prst="line">
            <a:avLst/>
          </a:prstGeom>
          <a:ln w="38100" cmpd="sng">
            <a:solidFill>
              <a:srgbClr val="0000FF"/>
            </a:solidFill>
          </a:ln>
        </p:spPr>
        <p:style>
          <a:lnRef idx="2">
            <a:schemeClr val="accent1"/>
          </a:lnRef>
          <a:fillRef idx="0">
            <a:schemeClr val="accent1"/>
          </a:fillRef>
          <a:effectRef idx="1">
            <a:schemeClr val="accent1"/>
          </a:effectRef>
          <a:fontRef idx="minor">
            <a:schemeClr val="tx1"/>
          </a:fontRef>
        </p:style>
      </p:cxnSp>
      <p:sp>
        <p:nvSpPr>
          <p:cNvPr id="12" name="CasellaDiTesto 11"/>
          <p:cNvSpPr txBox="1"/>
          <p:nvPr/>
        </p:nvSpPr>
        <p:spPr>
          <a:xfrm>
            <a:off x="0" y="6073898"/>
            <a:ext cx="9017016" cy="830997"/>
          </a:xfrm>
          <a:prstGeom prst="rect">
            <a:avLst/>
          </a:prstGeom>
          <a:noFill/>
        </p:spPr>
        <p:txBody>
          <a:bodyPr wrap="square" rtlCol="0">
            <a:spAutoFit/>
          </a:bodyPr>
          <a:lstStyle/>
          <a:p>
            <a:r>
              <a:rPr lang="it-IT" sz="1600" dirty="0">
                <a:latin typeface="Century Gothic"/>
                <a:cs typeface="Century Gothic"/>
              </a:rPr>
              <a:t>Note: </a:t>
            </a:r>
          </a:p>
          <a:p>
            <a:pPr marL="285750" indent="-285750">
              <a:buFontTx/>
              <a:buChar char="-"/>
            </a:pPr>
            <a:r>
              <a:rPr lang="it-IT" sz="1600" dirty="0">
                <a:latin typeface="Century Gothic"/>
                <a:cs typeface="Century Gothic"/>
              </a:rPr>
              <a:t>The </a:t>
            </a:r>
            <a:r>
              <a:rPr lang="it-IT" sz="1600" dirty="0" err="1">
                <a:latin typeface="Century Gothic"/>
                <a:cs typeface="Century Gothic"/>
              </a:rPr>
              <a:t>pH</a:t>
            </a:r>
            <a:r>
              <a:rPr lang="it-IT" sz="1600" dirty="0">
                <a:latin typeface="Century Gothic"/>
                <a:cs typeface="Century Gothic"/>
              </a:rPr>
              <a:t> of the </a:t>
            </a:r>
            <a:r>
              <a:rPr lang="it-IT" sz="1600" dirty="0" err="1">
                <a:latin typeface="Century Gothic"/>
                <a:cs typeface="Century Gothic"/>
              </a:rPr>
              <a:t>mixture</a:t>
            </a:r>
            <a:r>
              <a:rPr lang="it-IT" sz="1600" dirty="0">
                <a:latin typeface="Century Gothic"/>
                <a:cs typeface="Century Gothic"/>
              </a:rPr>
              <a:t> </a:t>
            </a:r>
            <a:r>
              <a:rPr lang="it-IT" sz="1600" dirty="0" err="1">
                <a:latin typeface="Century Gothic"/>
                <a:cs typeface="Century Gothic"/>
              </a:rPr>
              <a:t>determines</a:t>
            </a:r>
            <a:r>
              <a:rPr lang="it-IT" sz="1600" dirty="0">
                <a:latin typeface="Century Gothic"/>
                <a:cs typeface="Century Gothic"/>
              </a:rPr>
              <a:t> </a:t>
            </a:r>
            <a:r>
              <a:rPr lang="it-IT" sz="1600" dirty="0" err="1">
                <a:latin typeface="Century Gothic"/>
                <a:cs typeface="Century Gothic"/>
              </a:rPr>
              <a:t>which</a:t>
            </a:r>
            <a:r>
              <a:rPr lang="it-IT" sz="1600" dirty="0">
                <a:latin typeface="Century Gothic"/>
                <a:cs typeface="Century Gothic"/>
              </a:rPr>
              <a:t> </a:t>
            </a:r>
            <a:r>
              <a:rPr lang="it-IT" sz="1600" dirty="0" err="1">
                <a:latin typeface="Century Gothic"/>
                <a:cs typeface="Century Gothic"/>
              </a:rPr>
              <a:t>nucleic</a:t>
            </a:r>
            <a:r>
              <a:rPr lang="it-IT" sz="1600" dirty="0">
                <a:latin typeface="Century Gothic"/>
                <a:cs typeface="Century Gothic"/>
              </a:rPr>
              <a:t> </a:t>
            </a:r>
            <a:r>
              <a:rPr lang="it-IT" sz="1600" dirty="0" err="1">
                <a:latin typeface="Century Gothic"/>
                <a:cs typeface="Century Gothic"/>
              </a:rPr>
              <a:t>acids</a:t>
            </a:r>
            <a:r>
              <a:rPr lang="it-IT" sz="1600" dirty="0">
                <a:latin typeface="Century Gothic"/>
                <a:cs typeface="Century Gothic"/>
              </a:rPr>
              <a:t> </a:t>
            </a:r>
            <a:r>
              <a:rPr lang="it-IT" sz="1600" dirty="0" err="1">
                <a:latin typeface="Century Gothic"/>
                <a:cs typeface="Century Gothic"/>
              </a:rPr>
              <a:t>get</a:t>
            </a:r>
            <a:r>
              <a:rPr lang="it-IT" sz="1600" dirty="0">
                <a:latin typeface="Century Gothic"/>
                <a:cs typeface="Century Gothic"/>
              </a:rPr>
              <a:t> </a:t>
            </a:r>
            <a:r>
              <a:rPr lang="it-IT" sz="1600" dirty="0" err="1">
                <a:latin typeface="Century Gothic"/>
                <a:cs typeface="Century Gothic"/>
              </a:rPr>
              <a:t>purified</a:t>
            </a:r>
            <a:r>
              <a:rPr lang="it-IT" sz="1600" dirty="0">
                <a:latin typeface="Century Gothic"/>
                <a:cs typeface="Century Gothic"/>
              </a:rPr>
              <a:t>. Under </a:t>
            </a:r>
            <a:r>
              <a:rPr lang="it-IT" sz="1600" dirty="0" err="1">
                <a:latin typeface="Century Gothic"/>
                <a:cs typeface="Century Gothic"/>
              </a:rPr>
              <a:t>neutral</a:t>
            </a:r>
            <a:r>
              <a:rPr lang="it-IT" sz="1600" dirty="0">
                <a:latin typeface="Century Gothic"/>
                <a:cs typeface="Century Gothic"/>
              </a:rPr>
              <a:t> </a:t>
            </a:r>
            <a:r>
              <a:rPr lang="it-IT" sz="1600" dirty="0" err="1">
                <a:latin typeface="Century Gothic"/>
                <a:cs typeface="Century Gothic"/>
              </a:rPr>
              <a:t>conditions</a:t>
            </a:r>
            <a:r>
              <a:rPr lang="it-IT" sz="1600" dirty="0">
                <a:latin typeface="Century Gothic"/>
                <a:cs typeface="Century Gothic"/>
              </a:rPr>
              <a:t> (</a:t>
            </a:r>
            <a:r>
              <a:rPr lang="it-IT" sz="1600" dirty="0" err="1">
                <a:latin typeface="Century Gothic"/>
                <a:cs typeface="Century Gothic"/>
              </a:rPr>
              <a:t>pH</a:t>
            </a:r>
            <a:r>
              <a:rPr lang="it-IT" sz="1600" dirty="0">
                <a:latin typeface="Century Gothic"/>
                <a:cs typeface="Century Gothic"/>
              </a:rPr>
              <a:t> 7-8), </a:t>
            </a:r>
            <a:r>
              <a:rPr lang="it-IT" sz="1600" dirty="0" err="1">
                <a:latin typeface="Century Gothic"/>
                <a:cs typeface="Century Gothic"/>
              </a:rPr>
              <a:t>both</a:t>
            </a:r>
            <a:r>
              <a:rPr lang="it-IT" sz="1600" dirty="0">
                <a:latin typeface="Century Gothic"/>
                <a:cs typeface="Century Gothic"/>
              </a:rPr>
              <a:t> DNA and RNA </a:t>
            </a:r>
            <a:r>
              <a:rPr lang="it-IT" sz="1600" dirty="0" err="1">
                <a:latin typeface="Century Gothic"/>
                <a:cs typeface="Century Gothic"/>
              </a:rPr>
              <a:t>partition</a:t>
            </a:r>
            <a:r>
              <a:rPr lang="it-IT" sz="1600" dirty="0">
                <a:latin typeface="Century Gothic"/>
                <a:cs typeface="Century Gothic"/>
              </a:rPr>
              <a:t> </a:t>
            </a:r>
            <a:r>
              <a:rPr lang="it-IT" sz="1600" dirty="0" err="1">
                <a:latin typeface="Century Gothic"/>
                <a:cs typeface="Century Gothic"/>
              </a:rPr>
              <a:t>into</a:t>
            </a:r>
            <a:r>
              <a:rPr lang="it-IT" sz="1600" dirty="0">
                <a:latin typeface="Century Gothic"/>
                <a:cs typeface="Century Gothic"/>
              </a:rPr>
              <a:t> the </a:t>
            </a:r>
            <a:r>
              <a:rPr lang="it-IT" sz="1600" dirty="0" err="1">
                <a:latin typeface="Century Gothic"/>
                <a:cs typeface="Century Gothic"/>
              </a:rPr>
              <a:t>aqueous</a:t>
            </a:r>
            <a:r>
              <a:rPr lang="it-IT" sz="1600" dirty="0">
                <a:latin typeface="Century Gothic"/>
                <a:cs typeface="Century Gothic"/>
              </a:rPr>
              <a:t> </a:t>
            </a:r>
            <a:r>
              <a:rPr lang="it-IT" sz="1600" dirty="0" err="1">
                <a:latin typeface="Century Gothic"/>
                <a:cs typeface="Century Gothic"/>
              </a:rPr>
              <a:t>phase</a:t>
            </a:r>
            <a:r>
              <a:rPr lang="it-IT" sz="1600" dirty="0">
                <a:latin typeface="Century Gothic"/>
                <a:cs typeface="Century Gothic"/>
              </a:rPr>
              <a:t>.</a:t>
            </a:r>
          </a:p>
        </p:txBody>
      </p:sp>
      <p:sp>
        <p:nvSpPr>
          <p:cNvPr id="13" name="CasellaDiTesto 12"/>
          <p:cNvSpPr txBox="1"/>
          <p:nvPr/>
        </p:nvSpPr>
        <p:spPr>
          <a:xfrm>
            <a:off x="0" y="971494"/>
            <a:ext cx="3639162" cy="523220"/>
          </a:xfrm>
          <a:prstGeom prst="rect">
            <a:avLst/>
          </a:prstGeom>
          <a:noFill/>
        </p:spPr>
        <p:txBody>
          <a:bodyPr wrap="none" rtlCol="0">
            <a:spAutoFit/>
          </a:bodyPr>
          <a:lstStyle/>
          <a:p>
            <a:r>
              <a:rPr lang="it-IT" sz="2800" b="1" dirty="0" err="1"/>
              <a:t>Genomic</a:t>
            </a:r>
            <a:r>
              <a:rPr lang="it-IT" sz="2800" b="1" dirty="0"/>
              <a:t> DNA </a:t>
            </a:r>
            <a:r>
              <a:rPr lang="it-IT" sz="2800" b="1" dirty="0" err="1"/>
              <a:t>isolation</a:t>
            </a:r>
            <a:endParaRPr lang="it-IT" sz="2800" b="1" dirty="0"/>
          </a:p>
        </p:txBody>
      </p:sp>
      <p:sp>
        <p:nvSpPr>
          <p:cNvPr id="18" name="Rectangle 17">
            <a:extLst>
              <a:ext uri="{FF2B5EF4-FFF2-40B4-BE49-F238E27FC236}">
                <a16:creationId xmlns:a16="http://schemas.microsoft.com/office/drawing/2014/main" id="{180D7F38-D202-1544-93BE-AFEF25493370}"/>
              </a:ext>
            </a:extLst>
          </p:cNvPr>
          <p:cNvSpPr/>
          <p:nvPr/>
        </p:nvSpPr>
        <p:spPr>
          <a:xfrm>
            <a:off x="0" y="0"/>
            <a:ext cx="9144000" cy="875763"/>
          </a:xfrm>
          <a:prstGeom prst="rect">
            <a:avLst/>
          </a:prstGeom>
          <a:solidFill>
            <a:schemeClr val="accent5">
              <a:lumMod val="60000"/>
              <a:lumOff val="4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en-IT"/>
          </a:p>
        </p:txBody>
      </p:sp>
      <p:sp>
        <p:nvSpPr>
          <p:cNvPr id="19" name="TextBox 18">
            <a:extLst>
              <a:ext uri="{FF2B5EF4-FFF2-40B4-BE49-F238E27FC236}">
                <a16:creationId xmlns:a16="http://schemas.microsoft.com/office/drawing/2014/main" id="{14B14E14-DB50-7A43-ABC2-0B8D875C7695}"/>
              </a:ext>
            </a:extLst>
          </p:cNvPr>
          <p:cNvSpPr txBox="1"/>
          <p:nvPr/>
        </p:nvSpPr>
        <p:spPr>
          <a:xfrm>
            <a:off x="0" y="206062"/>
            <a:ext cx="9143999" cy="553998"/>
          </a:xfrm>
          <a:prstGeom prst="rect">
            <a:avLst/>
          </a:prstGeom>
          <a:noFill/>
        </p:spPr>
        <p:txBody>
          <a:bodyPr wrap="square" rtlCol="0">
            <a:spAutoFit/>
          </a:bodyPr>
          <a:lstStyle/>
          <a:p>
            <a:pPr algn="ctr"/>
            <a:r>
              <a:rPr lang="en-IT" sz="3000" b="1" dirty="0">
                <a:solidFill>
                  <a:schemeClr val="bg1"/>
                </a:solidFill>
              </a:rPr>
              <a:t>How to get your Nucleic Acids</a:t>
            </a:r>
          </a:p>
        </p:txBody>
      </p:sp>
    </p:spTree>
    <p:extLst>
      <p:ext uri="{BB962C8B-B14F-4D97-AF65-F5344CB8AC3E}">
        <p14:creationId xmlns:p14="http://schemas.microsoft.com/office/powerpoint/2010/main" val="16072143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p:cNvPicPr>
            <a:picLocks noChangeAspect="1" noChangeArrowheads="1"/>
          </p:cNvPicPr>
          <p:nvPr/>
        </p:nvPicPr>
        <p:blipFill>
          <a:blip r:embed="rId2"/>
          <a:srcRect l="5302" t="21850" r="5302" b="9804"/>
          <a:stretch>
            <a:fillRect/>
          </a:stretch>
        </p:blipFill>
        <p:spPr bwMode="auto">
          <a:xfrm>
            <a:off x="152400" y="1241006"/>
            <a:ext cx="8991600" cy="5312194"/>
          </a:xfrm>
          <a:prstGeom prst="rect">
            <a:avLst/>
          </a:prstGeom>
          <a:noFill/>
          <a:ln w="9525">
            <a:noFill/>
            <a:miter lim="800000"/>
            <a:headEnd/>
            <a:tailEnd/>
          </a:ln>
        </p:spPr>
      </p:pic>
      <p:sp>
        <p:nvSpPr>
          <p:cNvPr id="3" name="CasellaDiTesto 2"/>
          <p:cNvSpPr txBox="1"/>
          <p:nvPr/>
        </p:nvSpPr>
        <p:spPr>
          <a:xfrm>
            <a:off x="0" y="0"/>
            <a:ext cx="5944581" cy="1015663"/>
          </a:xfrm>
          <a:prstGeom prst="rect">
            <a:avLst/>
          </a:prstGeom>
          <a:noFill/>
        </p:spPr>
        <p:txBody>
          <a:bodyPr wrap="none" rtlCol="0">
            <a:spAutoFit/>
          </a:bodyPr>
          <a:lstStyle/>
          <a:p>
            <a:r>
              <a:rPr lang="it-IT" sz="2000" dirty="0"/>
              <a:t>The </a:t>
            </a:r>
            <a:r>
              <a:rPr lang="it-IT" sz="2000" dirty="0" err="1"/>
              <a:t>nucleic</a:t>
            </a:r>
            <a:r>
              <a:rPr lang="it-IT" sz="2000" dirty="0"/>
              <a:t> </a:t>
            </a:r>
            <a:r>
              <a:rPr lang="it-IT" sz="2000" dirty="0" err="1"/>
              <a:t>acids</a:t>
            </a:r>
            <a:r>
              <a:rPr lang="it-IT" sz="2000" dirty="0"/>
              <a:t> </a:t>
            </a:r>
            <a:r>
              <a:rPr lang="it-IT" sz="2000" dirty="0" err="1"/>
              <a:t>will</a:t>
            </a:r>
            <a:r>
              <a:rPr lang="it-IT" sz="2000" dirty="0"/>
              <a:t> be </a:t>
            </a:r>
            <a:r>
              <a:rPr lang="it-IT" sz="2000" dirty="0" err="1"/>
              <a:t>fixed</a:t>
            </a:r>
            <a:r>
              <a:rPr lang="it-IT" sz="2000" dirty="0"/>
              <a:t> to the membrane by:</a:t>
            </a:r>
          </a:p>
          <a:p>
            <a:r>
              <a:rPr lang="it-IT" sz="2000" dirty="0"/>
              <a:t>-UV </a:t>
            </a:r>
            <a:r>
              <a:rPr lang="it-IT" sz="2000" dirty="0" err="1"/>
              <a:t>irradiation</a:t>
            </a:r>
            <a:r>
              <a:rPr lang="it-IT" sz="2000" dirty="0"/>
              <a:t> for nylon membrane</a:t>
            </a:r>
          </a:p>
          <a:p>
            <a:r>
              <a:rPr lang="it-IT" sz="2000" dirty="0"/>
              <a:t>-</a:t>
            </a:r>
            <a:r>
              <a:rPr lang="it-IT" sz="2000" dirty="0" err="1"/>
              <a:t>boiling</a:t>
            </a:r>
            <a:r>
              <a:rPr lang="it-IT" sz="2000" dirty="0"/>
              <a:t> for 2hrs </a:t>
            </a:r>
            <a:r>
              <a:rPr lang="it-IT" sz="2000" dirty="0" err="1"/>
              <a:t>at</a:t>
            </a:r>
            <a:r>
              <a:rPr lang="it-IT" sz="2000" dirty="0"/>
              <a:t> 80°C for cellulose nitrate membrane</a:t>
            </a:r>
          </a:p>
        </p:txBody>
      </p:sp>
    </p:spTree>
    <p:extLst>
      <p:ext uri="{BB962C8B-B14F-4D97-AF65-F5344CB8AC3E}">
        <p14:creationId xmlns:p14="http://schemas.microsoft.com/office/powerpoint/2010/main" val="38601892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88900" y="350838"/>
            <a:ext cx="4937125" cy="861774"/>
          </a:xfrm>
          <a:prstGeom prst="rect">
            <a:avLst/>
          </a:prstGeom>
          <a:noFill/>
          <a:ln w="9525">
            <a:noFill/>
            <a:miter lim="800000"/>
            <a:headEnd/>
            <a:tailEnd/>
          </a:ln>
          <a:effectLst/>
        </p:spPr>
        <p:txBody>
          <a:bodyPr>
            <a:prstTxWarp prst="textNoShape">
              <a:avLst/>
            </a:prstTxWarp>
            <a:spAutoFit/>
          </a:bodyPr>
          <a:lstStyle/>
          <a:p>
            <a:r>
              <a:rPr lang="it-IT" sz="3200" b="1" i="1" dirty="0" err="1">
                <a:effectLst>
                  <a:outerShdw blurRad="38100" dist="38100" dir="2700000" algn="tl">
                    <a:srgbClr val="DDDDDD"/>
                  </a:outerShdw>
                </a:effectLst>
                <a:latin typeface="Century Gothic" charset="0"/>
              </a:rPr>
              <a:t>Elettroblot</a:t>
            </a:r>
            <a:r>
              <a:rPr lang="it-IT" sz="3200" b="1" i="1" dirty="0">
                <a:effectLst>
                  <a:outerShdw blurRad="38100" dist="38100" dir="2700000" algn="tl">
                    <a:srgbClr val="DDDDDD"/>
                  </a:outerShdw>
                </a:effectLst>
                <a:latin typeface="Century Gothic" charset="0"/>
              </a:rPr>
              <a:t> </a:t>
            </a:r>
          </a:p>
          <a:p>
            <a:r>
              <a:rPr lang="it-IT" b="1" dirty="0">
                <a:effectLst>
                  <a:outerShdw blurRad="38100" dist="38100" dir="2700000" algn="tl">
                    <a:srgbClr val="DDDDDD"/>
                  </a:outerShdw>
                </a:effectLst>
                <a:latin typeface="Century Gothic" charset="0"/>
              </a:rPr>
              <a:t>(for </a:t>
            </a:r>
            <a:r>
              <a:rPr lang="it-IT" b="1" dirty="0" err="1">
                <a:effectLst>
                  <a:outerShdw blurRad="38100" dist="38100" dir="2700000" algn="tl">
                    <a:srgbClr val="DDDDDD"/>
                  </a:outerShdw>
                </a:effectLst>
                <a:latin typeface="Century Gothic" charset="0"/>
              </a:rPr>
              <a:t>acrylamide</a:t>
            </a:r>
            <a:r>
              <a:rPr lang="it-IT" b="1" dirty="0">
                <a:effectLst>
                  <a:outerShdw blurRad="38100" dist="38100" dir="2700000" algn="tl">
                    <a:srgbClr val="DDDDDD"/>
                  </a:outerShdw>
                </a:effectLst>
                <a:latin typeface="Century Gothic" charset="0"/>
              </a:rPr>
              <a:t> gel)</a:t>
            </a:r>
          </a:p>
        </p:txBody>
      </p:sp>
      <p:sp>
        <p:nvSpPr>
          <p:cNvPr id="11267" name="Rectangle 3"/>
          <p:cNvSpPr>
            <a:spLocks noChangeArrowheads="1"/>
          </p:cNvSpPr>
          <p:nvPr/>
        </p:nvSpPr>
        <p:spPr bwMode="auto">
          <a:xfrm>
            <a:off x="6375400" y="2667000"/>
            <a:ext cx="2374900" cy="2438400"/>
          </a:xfrm>
          <a:prstGeom prst="rect">
            <a:avLst/>
          </a:prstGeom>
          <a:gradFill rotWithShape="0">
            <a:gsLst>
              <a:gs pos="0">
                <a:schemeClr val="bg1"/>
              </a:gs>
              <a:gs pos="100000">
                <a:schemeClr val="accent1"/>
              </a:gs>
            </a:gsLst>
            <a:path path="shape">
              <a:fillToRect l="50000" t="50000" r="50000" b="50000"/>
            </a:path>
          </a:gradFill>
          <a:ln w="9525">
            <a:noFill/>
            <a:miter lim="800000"/>
            <a:headEnd/>
            <a:tailEnd/>
          </a:ln>
        </p:spPr>
        <p:txBody>
          <a:bodyPr wrap="none" anchor="ctr">
            <a:prstTxWarp prst="textNoShape">
              <a:avLst/>
            </a:prstTxWarp>
          </a:bodyPr>
          <a:lstStyle/>
          <a:p>
            <a:endParaRPr lang="it-IT"/>
          </a:p>
        </p:txBody>
      </p:sp>
      <p:sp>
        <p:nvSpPr>
          <p:cNvPr id="11268" name="Text Box 4"/>
          <p:cNvSpPr txBox="1">
            <a:spLocks noChangeArrowheads="1"/>
          </p:cNvSpPr>
          <p:nvPr/>
        </p:nvSpPr>
        <p:spPr bwMode="auto">
          <a:xfrm>
            <a:off x="5191125" y="2789238"/>
            <a:ext cx="781050" cy="517525"/>
          </a:xfrm>
          <a:prstGeom prst="rect">
            <a:avLst/>
          </a:prstGeom>
          <a:noFill/>
          <a:ln w="9525">
            <a:noFill/>
            <a:miter lim="800000"/>
            <a:headEnd/>
            <a:tailEnd/>
          </a:ln>
          <a:effectLst/>
        </p:spPr>
        <p:txBody>
          <a:bodyPr wrap="none">
            <a:prstTxWarp prst="textNoShape">
              <a:avLst/>
            </a:prstTxWarp>
            <a:spAutoFit/>
          </a:bodyPr>
          <a:lstStyle/>
          <a:p>
            <a:r>
              <a:rPr lang="it-IT" sz="1400" b="1">
                <a:effectLst>
                  <a:outerShdw blurRad="38100" dist="38100" dir="2700000" algn="tl">
                    <a:srgbClr val="DDDDDD"/>
                  </a:outerShdw>
                </a:effectLst>
                <a:latin typeface="Century Gothic" charset="0"/>
              </a:rPr>
              <a:t>Buffer </a:t>
            </a:r>
          </a:p>
          <a:p>
            <a:r>
              <a:rPr lang="it-IT" sz="1400" b="1">
                <a:effectLst>
                  <a:outerShdw blurRad="38100" dist="38100" dir="2700000" algn="tl">
                    <a:srgbClr val="DDDDDD"/>
                  </a:outerShdw>
                </a:effectLst>
                <a:latin typeface="Century Gothic" charset="0"/>
              </a:rPr>
              <a:t>TB 0.5X</a:t>
            </a:r>
          </a:p>
        </p:txBody>
      </p:sp>
      <p:sp>
        <p:nvSpPr>
          <p:cNvPr id="11269" name="Rectangle 5"/>
          <p:cNvSpPr>
            <a:spLocks noChangeArrowheads="1"/>
          </p:cNvSpPr>
          <p:nvPr/>
        </p:nvSpPr>
        <p:spPr bwMode="auto">
          <a:xfrm>
            <a:off x="7302500" y="5276850"/>
            <a:ext cx="755650" cy="317500"/>
          </a:xfrm>
          <a:prstGeom prst="rect">
            <a:avLst/>
          </a:prstGeom>
          <a:solidFill>
            <a:schemeClr val="bg1"/>
          </a:solidFill>
          <a:ln w="9525">
            <a:noFill/>
            <a:miter lim="800000"/>
            <a:headEnd/>
            <a:tailEnd/>
          </a:ln>
        </p:spPr>
        <p:txBody>
          <a:bodyPr wrap="none" anchor="ctr">
            <a:prstTxWarp prst="textNoShape">
              <a:avLst/>
            </a:prstTxWarp>
          </a:bodyPr>
          <a:lstStyle/>
          <a:p>
            <a:endParaRPr lang="it-IT"/>
          </a:p>
        </p:txBody>
      </p:sp>
      <p:sp>
        <p:nvSpPr>
          <p:cNvPr id="11270" name="Text Box 6"/>
          <p:cNvSpPr txBox="1">
            <a:spLocks noChangeArrowheads="1"/>
          </p:cNvSpPr>
          <p:nvPr/>
        </p:nvSpPr>
        <p:spPr bwMode="auto">
          <a:xfrm>
            <a:off x="6994525" y="5357813"/>
            <a:ext cx="1403350" cy="304800"/>
          </a:xfrm>
          <a:prstGeom prst="rect">
            <a:avLst/>
          </a:prstGeom>
          <a:noFill/>
          <a:ln w="9525">
            <a:noFill/>
            <a:miter lim="800000"/>
            <a:headEnd/>
            <a:tailEnd/>
          </a:ln>
          <a:effectLst/>
        </p:spPr>
        <p:txBody>
          <a:bodyPr wrap="none">
            <a:prstTxWarp prst="textNoShape">
              <a:avLst/>
            </a:prstTxWarp>
            <a:spAutoFit/>
          </a:bodyPr>
          <a:lstStyle/>
          <a:p>
            <a:r>
              <a:rPr lang="it-IT" sz="1400" b="1">
                <a:effectLst>
                  <a:outerShdw blurRad="38100" dist="38100" dir="2700000" algn="tl">
                    <a:srgbClr val="DDDDDD"/>
                  </a:outerShdw>
                </a:effectLst>
                <a:latin typeface="Century Gothic" charset="0"/>
              </a:rPr>
              <a:t>blotting paper</a:t>
            </a:r>
          </a:p>
        </p:txBody>
      </p:sp>
      <p:sp>
        <p:nvSpPr>
          <p:cNvPr id="11271" name="Text Box 7"/>
          <p:cNvSpPr txBox="1">
            <a:spLocks noChangeArrowheads="1"/>
          </p:cNvSpPr>
          <p:nvPr/>
        </p:nvSpPr>
        <p:spPr bwMode="auto">
          <a:xfrm>
            <a:off x="7229475" y="2300288"/>
            <a:ext cx="434975" cy="274637"/>
          </a:xfrm>
          <a:prstGeom prst="rect">
            <a:avLst/>
          </a:prstGeom>
          <a:noFill/>
          <a:ln w="9525">
            <a:noFill/>
            <a:miter lim="800000"/>
            <a:headEnd/>
            <a:tailEnd/>
          </a:ln>
          <a:effectLst/>
        </p:spPr>
        <p:txBody>
          <a:bodyPr>
            <a:prstTxWarp prst="textNoShape">
              <a:avLst/>
            </a:prstTxWarp>
            <a:spAutoFit/>
          </a:bodyPr>
          <a:lstStyle/>
          <a:p>
            <a:r>
              <a:rPr lang="it-IT" sz="1200" b="1">
                <a:effectLst>
                  <a:outerShdw blurRad="38100" dist="38100" dir="2700000" algn="tl">
                    <a:srgbClr val="DDDDDD"/>
                  </a:outerShdw>
                </a:effectLst>
                <a:latin typeface="Century Gothic" charset="0"/>
              </a:rPr>
              <a:t>gel</a:t>
            </a:r>
          </a:p>
        </p:txBody>
      </p:sp>
      <p:sp>
        <p:nvSpPr>
          <p:cNvPr id="11272" name="Rectangle 8"/>
          <p:cNvSpPr>
            <a:spLocks noChangeArrowheads="1"/>
          </p:cNvSpPr>
          <p:nvPr/>
        </p:nvSpPr>
        <p:spPr bwMode="auto">
          <a:xfrm>
            <a:off x="7486650" y="2813050"/>
            <a:ext cx="82550" cy="2171700"/>
          </a:xfrm>
          <a:prstGeom prst="rect">
            <a:avLst/>
          </a:prstGeom>
          <a:solidFill>
            <a:srgbClr val="0000FF"/>
          </a:solidFill>
          <a:ln w="9525">
            <a:solidFill>
              <a:schemeClr val="tx1"/>
            </a:solidFill>
            <a:miter lim="800000"/>
            <a:headEnd/>
            <a:tailEnd/>
          </a:ln>
        </p:spPr>
        <p:txBody>
          <a:bodyPr wrap="none" anchor="ctr">
            <a:prstTxWarp prst="textNoShape">
              <a:avLst/>
            </a:prstTxWarp>
          </a:bodyPr>
          <a:lstStyle/>
          <a:p>
            <a:endParaRPr lang="it-IT"/>
          </a:p>
        </p:txBody>
      </p:sp>
      <p:sp>
        <p:nvSpPr>
          <p:cNvPr id="11273" name="Line 9"/>
          <p:cNvSpPr>
            <a:spLocks noChangeShapeType="1"/>
          </p:cNvSpPr>
          <p:nvPr/>
        </p:nvSpPr>
        <p:spPr bwMode="auto">
          <a:xfrm>
            <a:off x="7518400" y="2552700"/>
            <a:ext cx="0" cy="19685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it-IT"/>
          </a:p>
        </p:txBody>
      </p:sp>
      <p:sp>
        <p:nvSpPr>
          <p:cNvPr id="11274" name="Line 10"/>
          <p:cNvSpPr>
            <a:spLocks noChangeShapeType="1"/>
          </p:cNvSpPr>
          <p:nvPr/>
        </p:nvSpPr>
        <p:spPr bwMode="auto">
          <a:xfrm>
            <a:off x="7626350" y="2266950"/>
            <a:ext cx="6350" cy="4826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it-IT"/>
          </a:p>
        </p:txBody>
      </p:sp>
      <p:sp>
        <p:nvSpPr>
          <p:cNvPr id="11275" name="Line 11"/>
          <p:cNvSpPr>
            <a:spLocks noChangeShapeType="1"/>
          </p:cNvSpPr>
          <p:nvPr/>
        </p:nvSpPr>
        <p:spPr bwMode="auto">
          <a:xfrm>
            <a:off x="7632700" y="2813050"/>
            <a:ext cx="0" cy="2165350"/>
          </a:xfrm>
          <a:prstGeom prst="line">
            <a:avLst/>
          </a:prstGeom>
          <a:noFill/>
          <a:ln w="28575">
            <a:solidFill>
              <a:schemeClr val="tx1"/>
            </a:solidFill>
            <a:round/>
            <a:headEnd/>
            <a:tailEnd/>
          </a:ln>
        </p:spPr>
        <p:txBody>
          <a:bodyPr wrap="none" anchor="ctr">
            <a:prstTxWarp prst="textNoShape">
              <a:avLst/>
            </a:prstTxWarp>
          </a:bodyPr>
          <a:lstStyle/>
          <a:p>
            <a:endParaRPr lang="it-IT"/>
          </a:p>
        </p:txBody>
      </p:sp>
      <p:grpSp>
        <p:nvGrpSpPr>
          <p:cNvPr id="2" name="Group 12"/>
          <p:cNvGrpSpPr>
            <a:grpSpLocks/>
          </p:cNvGrpSpPr>
          <p:nvPr/>
        </p:nvGrpSpPr>
        <p:grpSpPr bwMode="auto">
          <a:xfrm>
            <a:off x="7251700" y="2813050"/>
            <a:ext cx="152400" cy="2171700"/>
            <a:chOff x="4008" y="1704"/>
            <a:chExt cx="96" cy="1368"/>
          </a:xfrm>
        </p:grpSpPr>
        <p:sp>
          <p:nvSpPr>
            <p:cNvPr id="28685" name="Rectangle 13"/>
            <p:cNvSpPr>
              <a:spLocks noChangeArrowheads="1"/>
            </p:cNvSpPr>
            <p:nvPr/>
          </p:nvSpPr>
          <p:spPr bwMode="auto">
            <a:xfrm>
              <a:off x="4008" y="1704"/>
              <a:ext cx="96" cy="1368"/>
            </a:xfrm>
            <a:prstGeom prst="rect">
              <a:avLst/>
            </a:prstGeom>
            <a:solidFill>
              <a:srgbClr val="FAFAFA"/>
            </a:solidFill>
            <a:ln w="9525">
              <a:solidFill>
                <a:schemeClr val="tx1"/>
              </a:solidFill>
              <a:miter lim="800000"/>
              <a:headEnd/>
              <a:tailEnd/>
            </a:ln>
          </p:spPr>
          <p:txBody>
            <a:bodyPr wrap="none" anchor="ctr">
              <a:prstTxWarp prst="textNoShape">
                <a:avLst/>
              </a:prstTxWarp>
            </a:bodyPr>
            <a:lstStyle/>
            <a:p>
              <a:endParaRPr lang="it-IT"/>
            </a:p>
          </p:txBody>
        </p:sp>
        <p:sp>
          <p:nvSpPr>
            <p:cNvPr id="28686" name="Line 14"/>
            <p:cNvSpPr>
              <a:spLocks noChangeShapeType="1"/>
            </p:cNvSpPr>
            <p:nvPr/>
          </p:nvSpPr>
          <p:spPr bwMode="auto">
            <a:xfrm>
              <a:off x="4032" y="1704"/>
              <a:ext cx="0" cy="1368"/>
            </a:xfrm>
            <a:prstGeom prst="line">
              <a:avLst/>
            </a:prstGeom>
            <a:noFill/>
            <a:ln w="9525">
              <a:solidFill>
                <a:schemeClr val="tx1"/>
              </a:solidFill>
              <a:round/>
              <a:headEnd/>
              <a:tailEnd/>
            </a:ln>
          </p:spPr>
          <p:txBody>
            <a:bodyPr wrap="none" anchor="ctr">
              <a:prstTxWarp prst="textNoShape">
                <a:avLst/>
              </a:prstTxWarp>
            </a:bodyPr>
            <a:lstStyle/>
            <a:p>
              <a:endParaRPr lang="it-IT"/>
            </a:p>
          </p:txBody>
        </p:sp>
        <p:sp>
          <p:nvSpPr>
            <p:cNvPr id="28687" name="Line 15"/>
            <p:cNvSpPr>
              <a:spLocks noChangeShapeType="1"/>
            </p:cNvSpPr>
            <p:nvPr/>
          </p:nvSpPr>
          <p:spPr bwMode="auto">
            <a:xfrm>
              <a:off x="4056" y="1704"/>
              <a:ext cx="0" cy="1368"/>
            </a:xfrm>
            <a:prstGeom prst="line">
              <a:avLst/>
            </a:prstGeom>
            <a:noFill/>
            <a:ln w="9525">
              <a:solidFill>
                <a:schemeClr val="tx1"/>
              </a:solidFill>
              <a:round/>
              <a:headEnd/>
              <a:tailEnd/>
            </a:ln>
          </p:spPr>
          <p:txBody>
            <a:bodyPr wrap="none" anchor="ctr">
              <a:prstTxWarp prst="textNoShape">
                <a:avLst/>
              </a:prstTxWarp>
            </a:bodyPr>
            <a:lstStyle/>
            <a:p>
              <a:endParaRPr lang="it-IT"/>
            </a:p>
          </p:txBody>
        </p:sp>
        <p:sp>
          <p:nvSpPr>
            <p:cNvPr id="28688" name="Line 16"/>
            <p:cNvSpPr>
              <a:spLocks noChangeShapeType="1"/>
            </p:cNvSpPr>
            <p:nvPr/>
          </p:nvSpPr>
          <p:spPr bwMode="auto">
            <a:xfrm>
              <a:off x="4080" y="1704"/>
              <a:ext cx="0" cy="1368"/>
            </a:xfrm>
            <a:prstGeom prst="line">
              <a:avLst/>
            </a:prstGeom>
            <a:noFill/>
            <a:ln w="9525">
              <a:solidFill>
                <a:schemeClr val="tx1"/>
              </a:solidFill>
              <a:round/>
              <a:headEnd/>
              <a:tailEnd/>
            </a:ln>
          </p:spPr>
          <p:txBody>
            <a:bodyPr wrap="none" anchor="ctr">
              <a:prstTxWarp prst="textNoShape">
                <a:avLst/>
              </a:prstTxWarp>
            </a:bodyPr>
            <a:lstStyle/>
            <a:p>
              <a:endParaRPr lang="it-IT"/>
            </a:p>
          </p:txBody>
        </p:sp>
      </p:grpSp>
      <p:grpSp>
        <p:nvGrpSpPr>
          <p:cNvPr id="3" name="Group 17"/>
          <p:cNvGrpSpPr>
            <a:grpSpLocks/>
          </p:cNvGrpSpPr>
          <p:nvPr/>
        </p:nvGrpSpPr>
        <p:grpSpPr bwMode="auto">
          <a:xfrm>
            <a:off x="7708900" y="2813050"/>
            <a:ext cx="152400" cy="2171700"/>
            <a:chOff x="4008" y="1704"/>
            <a:chExt cx="96" cy="1368"/>
          </a:xfrm>
        </p:grpSpPr>
        <p:sp>
          <p:nvSpPr>
            <p:cNvPr id="28690" name="Rectangle 18"/>
            <p:cNvSpPr>
              <a:spLocks noChangeArrowheads="1"/>
            </p:cNvSpPr>
            <p:nvPr/>
          </p:nvSpPr>
          <p:spPr bwMode="auto">
            <a:xfrm>
              <a:off x="4008" y="1704"/>
              <a:ext cx="96" cy="1368"/>
            </a:xfrm>
            <a:prstGeom prst="rect">
              <a:avLst/>
            </a:prstGeom>
            <a:solidFill>
              <a:srgbClr val="FAFAFA"/>
            </a:solidFill>
            <a:ln w="9525">
              <a:solidFill>
                <a:schemeClr val="tx1"/>
              </a:solidFill>
              <a:miter lim="800000"/>
              <a:headEnd/>
              <a:tailEnd/>
            </a:ln>
          </p:spPr>
          <p:txBody>
            <a:bodyPr wrap="none" anchor="ctr">
              <a:prstTxWarp prst="textNoShape">
                <a:avLst/>
              </a:prstTxWarp>
            </a:bodyPr>
            <a:lstStyle/>
            <a:p>
              <a:endParaRPr lang="it-IT"/>
            </a:p>
          </p:txBody>
        </p:sp>
        <p:sp>
          <p:nvSpPr>
            <p:cNvPr id="28691" name="Line 19"/>
            <p:cNvSpPr>
              <a:spLocks noChangeShapeType="1"/>
            </p:cNvSpPr>
            <p:nvPr/>
          </p:nvSpPr>
          <p:spPr bwMode="auto">
            <a:xfrm>
              <a:off x="4032" y="1704"/>
              <a:ext cx="0" cy="1368"/>
            </a:xfrm>
            <a:prstGeom prst="line">
              <a:avLst/>
            </a:prstGeom>
            <a:noFill/>
            <a:ln w="9525">
              <a:solidFill>
                <a:schemeClr val="tx1"/>
              </a:solidFill>
              <a:round/>
              <a:headEnd/>
              <a:tailEnd/>
            </a:ln>
          </p:spPr>
          <p:txBody>
            <a:bodyPr wrap="none" anchor="ctr">
              <a:prstTxWarp prst="textNoShape">
                <a:avLst/>
              </a:prstTxWarp>
            </a:bodyPr>
            <a:lstStyle/>
            <a:p>
              <a:endParaRPr lang="it-IT"/>
            </a:p>
          </p:txBody>
        </p:sp>
        <p:sp>
          <p:nvSpPr>
            <p:cNvPr id="28692" name="Line 20"/>
            <p:cNvSpPr>
              <a:spLocks noChangeShapeType="1"/>
            </p:cNvSpPr>
            <p:nvPr/>
          </p:nvSpPr>
          <p:spPr bwMode="auto">
            <a:xfrm>
              <a:off x="4056" y="1704"/>
              <a:ext cx="0" cy="1368"/>
            </a:xfrm>
            <a:prstGeom prst="line">
              <a:avLst/>
            </a:prstGeom>
            <a:noFill/>
            <a:ln w="9525">
              <a:solidFill>
                <a:schemeClr val="tx1"/>
              </a:solidFill>
              <a:round/>
              <a:headEnd/>
              <a:tailEnd/>
            </a:ln>
          </p:spPr>
          <p:txBody>
            <a:bodyPr wrap="none" anchor="ctr">
              <a:prstTxWarp prst="textNoShape">
                <a:avLst/>
              </a:prstTxWarp>
            </a:bodyPr>
            <a:lstStyle/>
            <a:p>
              <a:endParaRPr lang="it-IT"/>
            </a:p>
          </p:txBody>
        </p:sp>
        <p:sp>
          <p:nvSpPr>
            <p:cNvPr id="28693" name="Line 21"/>
            <p:cNvSpPr>
              <a:spLocks noChangeShapeType="1"/>
            </p:cNvSpPr>
            <p:nvPr/>
          </p:nvSpPr>
          <p:spPr bwMode="auto">
            <a:xfrm>
              <a:off x="4080" y="1704"/>
              <a:ext cx="0" cy="1368"/>
            </a:xfrm>
            <a:prstGeom prst="line">
              <a:avLst/>
            </a:prstGeom>
            <a:noFill/>
            <a:ln w="9525">
              <a:solidFill>
                <a:schemeClr val="tx1"/>
              </a:solidFill>
              <a:round/>
              <a:headEnd/>
              <a:tailEnd/>
            </a:ln>
          </p:spPr>
          <p:txBody>
            <a:bodyPr wrap="none" anchor="ctr">
              <a:prstTxWarp prst="textNoShape">
                <a:avLst/>
              </a:prstTxWarp>
            </a:bodyPr>
            <a:lstStyle/>
            <a:p>
              <a:endParaRPr lang="it-IT"/>
            </a:p>
          </p:txBody>
        </p:sp>
      </p:grpSp>
      <p:sp>
        <p:nvSpPr>
          <p:cNvPr id="11286" name="Line 22"/>
          <p:cNvSpPr>
            <a:spLocks noChangeShapeType="1"/>
          </p:cNvSpPr>
          <p:nvPr/>
        </p:nvSpPr>
        <p:spPr bwMode="auto">
          <a:xfrm flipV="1">
            <a:off x="7315200" y="5067300"/>
            <a:ext cx="0" cy="3556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it-IT"/>
          </a:p>
        </p:txBody>
      </p:sp>
      <p:sp>
        <p:nvSpPr>
          <p:cNvPr id="11287" name="Line 23"/>
          <p:cNvSpPr>
            <a:spLocks noChangeShapeType="1"/>
          </p:cNvSpPr>
          <p:nvPr/>
        </p:nvSpPr>
        <p:spPr bwMode="auto">
          <a:xfrm flipV="1">
            <a:off x="7785100" y="5067300"/>
            <a:ext cx="0" cy="3556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it-IT"/>
          </a:p>
        </p:txBody>
      </p:sp>
      <p:sp>
        <p:nvSpPr>
          <p:cNvPr id="11288" name="Rectangle 24"/>
          <p:cNvSpPr>
            <a:spLocks noChangeArrowheads="1"/>
          </p:cNvSpPr>
          <p:nvPr/>
        </p:nvSpPr>
        <p:spPr bwMode="auto">
          <a:xfrm>
            <a:off x="6527800" y="2755900"/>
            <a:ext cx="190500" cy="2324100"/>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it-IT"/>
          </a:p>
        </p:txBody>
      </p:sp>
      <p:sp>
        <p:nvSpPr>
          <p:cNvPr id="11289" name="Rectangle 25"/>
          <p:cNvSpPr>
            <a:spLocks noChangeArrowheads="1"/>
          </p:cNvSpPr>
          <p:nvPr/>
        </p:nvSpPr>
        <p:spPr bwMode="auto">
          <a:xfrm>
            <a:off x="8382000" y="2755900"/>
            <a:ext cx="190500" cy="2324100"/>
          </a:xfrm>
          <a:prstGeom prst="rect">
            <a:avLst/>
          </a:prstGeom>
          <a:solidFill>
            <a:srgbClr val="FF0000"/>
          </a:solidFill>
          <a:ln w="9525">
            <a:solidFill>
              <a:schemeClr val="tx1"/>
            </a:solidFill>
            <a:miter lim="800000"/>
            <a:headEnd/>
            <a:tailEnd/>
          </a:ln>
        </p:spPr>
        <p:txBody>
          <a:bodyPr wrap="none" anchor="ctr">
            <a:prstTxWarp prst="textNoShape">
              <a:avLst/>
            </a:prstTxWarp>
          </a:bodyPr>
          <a:lstStyle/>
          <a:p>
            <a:endParaRPr lang="it-IT"/>
          </a:p>
        </p:txBody>
      </p:sp>
      <p:grpSp>
        <p:nvGrpSpPr>
          <p:cNvPr id="4" name="Group 26"/>
          <p:cNvGrpSpPr>
            <a:grpSpLocks/>
          </p:cNvGrpSpPr>
          <p:nvPr/>
        </p:nvGrpSpPr>
        <p:grpSpPr bwMode="auto">
          <a:xfrm>
            <a:off x="6350000" y="2565400"/>
            <a:ext cx="2425700" cy="2565400"/>
            <a:chOff x="3440" y="1576"/>
            <a:chExt cx="1528" cy="1616"/>
          </a:xfrm>
        </p:grpSpPr>
        <p:sp>
          <p:nvSpPr>
            <p:cNvPr id="28699" name="Line 27"/>
            <p:cNvSpPr>
              <a:spLocks noChangeShapeType="1"/>
            </p:cNvSpPr>
            <p:nvPr/>
          </p:nvSpPr>
          <p:spPr bwMode="auto">
            <a:xfrm>
              <a:off x="3440" y="1584"/>
              <a:ext cx="0" cy="1608"/>
            </a:xfrm>
            <a:prstGeom prst="line">
              <a:avLst/>
            </a:prstGeom>
            <a:noFill/>
            <a:ln w="9525">
              <a:solidFill>
                <a:schemeClr val="tx1"/>
              </a:solidFill>
              <a:round/>
              <a:headEnd/>
              <a:tailEnd/>
            </a:ln>
          </p:spPr>
          <p:txBody>
            <a:bodyPr wrap="none" anchor="ctr">
              <a:prstTxWarp prst="textNoShape">
                <a:avLst/>
              </a:prstTxWarp>
            </a:bodyPr>
            <a:lstStyle/>
            <a:p>
              <a:endParaRPr lang="it-IT"/>
            </a:p>
          </p:txBody>
        </p:sp>
        <p:sp>
          <p:nvSpPr>
            <p:cNvPr id="28700" name="Line 28"/>
            <p:cNvSpPr>
              <a:spLocks noChangeShapeType="1"/>
            </p:cNvSpPr>
            <p:nvPr/>
          </p:nvSpPr>
          <p:spPr bwMode="auto">
            <a:xfrm>
              <a:off x="3440" y="3192"/>
              <a:ext cx="1528" cy="0"/>
            </a:xfrm>
            <a:prstGeom prst="line">
              <a:avLst/>
            </a:prstGeom>
            <a:noFill/>
            <a:ln w="9525">
              <a:solidFill>
                <a:schemeClr val="tx1"/>
              </a:solidFill>
              <a:round/>
              <a:headEnd/>
              <a:tailEnd/>
            </a:ln>
          </p:spPr>
          <p:txBody>
            <a:bodyPr wrap="none" anchor="ctr">
              <a:prstTxWarp prst="textNoShape">
                <a:avLst/>
              </a:prstTxWarp>
            </a:bodyPr>
            <a:lstStyle/>
            <a:p>
              <a:endParaRPr lang="it-IT"/>
            </a:p>
          </p:txBody>
        </p:sp>
        <p:sp>
          <p:nvSpPr>
            <p:cNvPr id="28701" name="Line 29"/>
            <p:cNvSpPr>
              <a:spLocks noChangeShapeType="1"/>
            </p:cNvSpPr>
            <p:nvPr/>
          </p:nvSpPr>
          <p:spPr bwMode="auto">
            <a:xfrm flipV="1">
              <a:off x="4968" y="1576"/>
              <a:ext cx="0" cy="1616"/>
            </a:xfrm>
            <a:prstGeom prst="line">
              <a:avLst/>
            </a:prstGeom>
            <a:noFill/>
            <a:ln w="9525">
              <a:solidFill>
                <a:schemeClr val="tx1"/>
              </a:solidFill>
              <a:round/>
              <a:headEnd/>
              <a:tailEnd/>
            </a:ln>
          </p:spPr>
          <p:txBody>
            <a:bodyPr wrap="none" anchor="ctr">
              <a:prstTxWarp prst="textNoShape">
                <a:avLst/>
              </a:prstTxWarp>
            </a:bodyPr>
            <a:lstStyle/>
            <a:p>
              <a:endParaRPr lang="it-IT"/>
            </a:p>
          </p:txBody>
        </p:sp>
      </p:grpSp>
      <p:sp>
        <p:nvSpPr>
          <p:cNvPr id="11294" name="AutoShape 30"/>
          <p:cNvSpPr>
            <a:spLocks noChangeArrowheads="1"/>
          </p:cNvSpPr>
          <p:nvPr/>
        </p:nvSpPr>
        <p:spPr bwMode="auto">
          <a:xfrm>
            <a:off x="647700" y="4648200"/>
            <a:ext cx="4191000" cy="1117600"/>
          </a:xfrm>
          <a:prstGeom prst="cube">
            <a:avLst>
              <a:gd name="adj" fmla="val 100000"/>
            </a:avLst>
          </a:prstGeom>
          <a:solidFill>
            <a:schemeClr val="bg1"/>
          </a:solidFill>
          <a:ln w="9525">
            <a:solidFill>
              <a:schemeClr val="tx1"/>
            </a:solidFill>
            <a:miter lim="800000"/>
            <a:headEnd/>
            <a:tailEnd/>
          </a:ln>
        </p:spPr>
        <p:txBody>
          <a:bodyPr wrap="none" anchor="ctr">
            <a:prstTxWarp prst="textNoShape">
              <a:avLst/>
            </a:prstTxWarp>
          </a:bodyPr>
          <a:lstStyle/>
          <a:p>
            <a:endParaRPr lang="it-IT"/>
          </a:p>
        </p:txBody>
      </p:sp>
      <p:sp>
        <p:nvSpPr>
          <p:cNvPr id="11295" name="AutoShape 31"/>
          <p:cNvSpPr>
            <a:spLocks noChangeArrowheads="1"/>
          </p:cNvSpPr>
          <p:nvPr/>
        </p:nvSpPr>
        <p:spPr bwMode="auto">
          <a:xfrm>
            <a:off x="647700" y="4570413"/>
            <a:ext cx="4191000" cy="1117600"/>
          </a:xfrm>
          <a:prstGeom prst="cube">
            <a:avLst>
              <a:gd name="adj" fmla="val 100000"/>
            </a:avLst>
          </a:prstGeom>
          <a:solidFill>
            <a:schemeClr val="bg1"/>
          </a:solidFill>
          <a:ln w="9525">
            <a:solidFill>
              <a:schemeClr val="tx1"/>
            </a:solidFill>
            <a:miter lim="800000"/>
            <a:headEnd/>
            <a:tailEnd/>
          </a:ln>
        </p:spPr>
        <p:txBody>
          <a:bodyPr wrap="none" anchor="ctr">
            <a:prstTxWarp prst="textNoShape">
              <a:avLst/>
            </a:prstTxWarp>
          </a:bodyPr>
          <a:lstStyle/>
          <a:p>
            <a:endParaRPr lang="it-IT"/>
          </a:p>
        </p:txBody>
      </p:sp>
      <p:sp>
        <p:nvSpPr>
          <p:cNvPr id="11296" name="AutoShape 32"/>
          <p:cNvSpPr>
            <a:spLocks noChangeArrowheads="1"/>
          </p:cNvSpPr>
          <p:nvPr/>
        </p:nvSpPr>
        <p:spPr bwMode="auto">
          <a:xfrm>
            <a:off x="647700" y="4491038"/>
            <a:ext cx="4191000" cy="1117600"/>
          </a:xfrm>
          <a:prstGeom prst="cube">
            <a:avLst>
              <a:gd name="adj" fmla="val 100000"/>
            </a:avLst>
          </a:prstGeom>
          <a:solidFill>
            <a:schemeClr val="bg1"/>
          </a:solidFill>
          <a:ln w="9525">
            <a:solidFill>
              <a:schemeClr val="tx1"/>
            </a:solidFill>
            <a:miter lim="800000"/>
            <a:headEnd/>
            <a:tailEnd/>
          </a:ln>
        </p:spPr>
        <p:txBody>
          <a:bodyPr wrap="none" anchor="ctr">
            <a:prstTxWarp prst="textNoShape">
              <a:avLst/>
            </a:prstTxWarp>
          </a:bodyPr>
          <a:lstStyle/>
          <a:p>
            <a:endParaRPr lang="it-IT"/>
          </a:p>
        </p:txBody>
      </p:sp>
      <p:sp>
        <p:nvSpPr>
          <p:cNvPr id="11297" name="AutoShape 33"/>
          <p:cNvSpPr>
            <a:spLocks noChangeArrowheads="1"/>
          </p:cNvSpPr>
          <p:nvPr/>
        </p:nvSpPr>
        <p:spPr bwMode="auto">
          <a:xfrm>
            <a:off x="673100" y="4356100"/>
            <a:ext cx="4165600" cy="1181100"/>
          </a:xfrm>
          <a:prstGeom prst="cube">
            <a:avLst>
              <a:gd name="adj" fmla="val 97477"/>
            </a:avLst>
          </a:prstGeom>
          <a:solidFill>
            <a:schemeClr val="accent1"/>
          </a:solidFill>
          <a:ln w="9525">
            <a:solidFill>
              <a:schemeClr val="tx1"/>
            </a:solidFill>
            <a:miter lim="800000"/>
            <a:headEnd/>
            <a:tailEnd/>
          </a:ln>
        </p:spPr>
        <p:txBody>
          <a:bodyPr wrap="none" anchor="ctr">
            <a:prstTxWarp prst="textNoShape">
              <a:avLst/>
            </a:prstTxWarp>
          </a:bodyPr>
          <a:lstStyle/>
          <a:p>
            <a:endParaRPr lang="it-IT"/>
          </a:p>
        </p:txBody>
      </p:sp>
      <p:sp>
        <p:nvSpPr>
          <p:cNvPr id="11298" name="AutoShape 34"/>
          <p:cNvSpPr>
            <a:spLocks noChangeArrowheads="1"/>
          </p:cNvSpPr>
          <p:nvPr/>
        </p:nvSpPr>
        <p:spPr bwMode="auto">
          <a:xfrm>
            <a:off x="609600" y="4318000"/>
            <a:ext cx="4191000" cy="1117600"/>
          </a:xfrm>
          <a:prstGeom prst="cube">
            <a:avLst>
              <a:gd name="adj" fmla="val 97477"/>
            </a:avLst>
          </a:prstGeom>
          <a:gradFill rotWithShape="1">
            <a:gsLst>
              <a:gs pos="0">
                <a:schemeClr val="accent1">
                  <a:alpha val="10999"/>
                </a:schemeClr>
              </a:gs>
              <a:gs pos="100000">
                <a:srgbClr val="FFFFFF"/>
              </a:gs>
            </a:gsLst>
            <a:path path="rect">
              <a:fillToRect l="50000" t="50000" r="50000" b="50000"/>
            </a:path>
          </a:gradFill>
          <a:ln w="9525">
            <a:solidFill>
              <a:schemeClr val="tx1"/>
            </a:solidFill>
            <a:miter lim="800000"/>
            <a:headEnd/>
            <a:tailEnd/>
          </a:ln>
        </p:spPr>
        <p:txBody>
          <a:bodyPr wrap="none" anchor="ctr">
            <a:prstTxWarp prst="textNoShape">
              <a:avLst/>
            </a:prstTxWarp>
          </a:bodyPr>
          <a:lstStyle/>
          <a:p>
            <a:endParaRPr lang="it-IT"/>
          </a:p>
        </p:txBody>
      </p:sp>
      <p:sp>
        <p:nvSpPr>
          <p:cNvPr id="11299" name="AutoShape 35"/>
          <p:cNvSpPr>
            <a:spLocks noChangeArrowheads="1"/>
          </p:cNvSpPr>
          <p:nvPr/>
        </p:nvSpPr>
        <p:spPr bwMode="auto">
          <a:xfrm>
            <a:off x="622300" y="4203700"/>
            <a:ext cx="4191000" cy="1117600"/>
          </a:xfrm>
          <a:prstGeom prst="cube">
            <a:avLst>
              <a:gd name="adj" fmla="val 100000"/>
            </a:avLst>
          </a:prstGeom>
          <a:solidFill>
            <a:schemeClr val="bg1"/>
          </a:solidFill>
          <a:ln w="9525">
            <a:solidFill>
              <a:schemeClr val="tx1"/>
            </a:solidFill>
            <a:miter lim="800000"/>
            <a:headEnd/>
            <a:tailEnd/>
          </a:ln>
        </p:spPr>
        <p:txBody>
          <a:bodyPr wrap="none" anchor="ctr">
            <a:prstTxWarp prst="textNoShape">
              <a:avLst/>
            </a:prstTxWarp>
          </a:bodyPr>
          <a:lstStyle/>
          <a:p>
            <a:endParaRPr lang="it-IT"/>
          </a:p>
        </p:txBody>
      </p:sp>
      <p:sp>
        <p:nvSpPr>
          <p:cNvPr id="11300" name="AutoShape 36"/>
          <p:cNvSpPr>
            <a:spLocks noChangeArrowheads="1"/>
          </p:cNvSpPr>
          <p:nvPr/>
        </p:nvSpPr>
        <p:spPr bwMode="auto">
          <a:xfrm>
            <a:off x="622300" y="4125913"/>
            <a:ext cx="4191000" cy="1117600"/>
          </a:xfrm>
          <a:prstGeom prst="cube">
            <a:avLst>
              <a:gd name="adj" fmla="val 100000"/>
            </a:avLst>
          </a:prstGeom>
          <a:solidFill>
            <a:schemeClr val="bg1"/>
          </a:solidFill>
          <a:ln w="9525">
            <a:solidFill>
              <a:schemeClr val="tx1"/>
            </a:solidFill>
            <a:miter lim="800000"/>
            <a:headEnd/>
            <a:tailEnd/>
          </a:ln>
        </p:spPr>
        <p:txBody>
          <a:bodyPr wrap="none" anchor="ctr">
            <a:prstTxWarp prst="textNoShape">
              <a:avLst/>
            </a:prstTxWarp>
          </a:bodyPr>
          <a:lstStyle/>
          <a:p>
            <a:endParaRPr lang="it-IT"/>
          </a:p>
        </p:txBody>
      </p:sp>
      <p:sp>
        <p:nvSpPr>
          <p:cNvPr id="11301" name="AutoShape 37"/>
          <p:cNvSpPr>
            <a:spLocks noChangeArrowheads="1"/>
          </p:cNvSpPr>
          <p:nvPr/>
        </p:nvSpPr>
        <p:spPr bwMode="auto">
          <a:xfrm>
            <a:off x="622300" y="4046538"/>
            <a:ext cx="4191000" cy="1117600"/>
          </a:xfrm>
          <a:prstGeom prst="cube">
            <a:avLst>
              <a:gd name="adj" fmla="val 100000"/>
            </a:avLst>
          </a:prstGeom>
          <a:solidFill>
            <a:schemeClr val="bg1"/>
          </a:solidFill>
          <a:ln w="9525">
            <a:solidFill>
              <a:schemeClr val="tx1"/>
            </a:solidFill>
            <a:miter lim="800000"/>
            <a:headEnd/>
            <a:tailEnd/>
          </a:ln>
        </p:spPr>
        <p:txBody>
          <a:bodyPr wrap="none" anchor="ctr">
            <a:prstTxWarp prst="textNoShape">
              <a:avLst/>
            </a:prstTxWarp>
          </a:bodyPr>
          <a:lstStyle/>
          <a:p>
            <a:endParaRPr lang="it-IT"/>
          </a:p>
        </p:txBody>
      </p:sp>
      <p:sp>
        <p:nvSpPr>
          <p:cNvPr id="11302" name="Rectangle 38"/>
          <p:cNvSpPr>
            <a:spLocks noChangeArrowheads="1"/>
          </p:cNvSpPr>
          <p:nvPr/>
        </p:nvSpPr>
        <p:spPr bwMode="auto">
          <a:xfrm>
            <a:off x="2735263" y="6256338"/>
            <a:ext cx="1403350" cy="304800"/>
          </a:xfrm>
          <a:prstGeom prst="rect">
            <a:avLst/>
          </a:prstGeom>
          <a:noFill/>
          <a:ln w="9525">
            <a:noFill/>
            <a:miter lim="800000"/>
            <a:headEnd/>
            <a:tailEnd/>
          </a:ln>
          <a:effectLst/>
        </p:spPr>
        <p:txBody>
          <a:bodyPr wrap="none">
            <a:prstTxWarp prst="textNoShape">
              <a:avLst/>
            </a:prstTxWarp>
            <a:spAutoFit/>
          </a:bodyPr>
          <a:lstStyle/>
          <a:p>
            <a:r>
              <a:rPr lang="it-IT" sz="1400" b="1">
                <a:effectLst>
                  <a:outerShdw blurRad="38100" dist="38100" dir="2700000" algn="tl">
                    <a:srgbClr val="DDDDDD"/>
                  </a:outerShdw>
                </a:effectLst>
                <a:latin typeface="Century Gothic" charset="0"/>
              </a:rPr>
              <a:t>blotting paper</a:t>
            </a:r>
          </a:p>
        </p:txBody>
      </p:sp>
      <p:cxnSp>
        <p:nvCxnSpPr>
          <p:cNvPr id="11303" name="AutoShape 39"/>
          <p:cNvCxnSpPr>
            <a:cxnSpLocks noChangeShapeType="1"/>
            <a:stCxn id="11302" idx="0"/>
            <a:endCxn id="11294" idx="3"/>
          </p:cNvCxnSpPr>
          <p:nvPr/>
        </p:nvCxnSpPr>
        <p:spPr bwMode="auto">
          <a:xfrm rot="5400000" flipH="1">
            <a:off x="2565400" y="5384800"/>
            <a:ext cx="490538" cy="1252538"/>
          </a:xfrm>
          <a:prstGeom prst="curvedConnector3">
            <a:avLst>
              <a:gd name="adj1" fmla="val 49838"/>
            </a:avLst>
          </a:prstGeom>
          <a:noFill/>
          <a:ln w="9525">
            <a:solidFill>
              <a:schemeClr val="tx1"/>
            </a:solidFill>
            <a:round/>
            <a:headEnd/>
            <a:tailEnd type="triangle" w="med" len="med"/>
          </a:ln>
        </p:spPr>
      </p:cxnSp>
      <p:sp>
        <p:nvSpPr>
          <p:cNvPr id="11304" name="Rectangle 40"/>
          <p:cNvSpPr>
            <a:spLocks noChangeArrowheads="1"/>
          </p:cNvSpPr>
          <p:nvPr/>
        </p:nvSpPr>
        <p:spPr bwMode="auto">
          <a:xfrm>
            <a:off x="423863" y="6205538"/>
            <a:ext cx="1589087" cy="517525"/>
          </a:xfrm>
          <a:prstGeom prst="rect">
            <a:avLst/>
          </a:prstGeom>
          <a:noFill/>
          <a:ln w="9525">
            <a:noFill/>
            <a:miter lim="800000"/>
            <a:headEnd/>
            <a:tailEnd/>
          </a:ln>
          <a:effectLst/>
        </p:spPr>
        <p:txBody>
          <a:bodyPr>
            <a:prstTxWarp prst="textNoShape">
              <a:avLst/>
            </a:prstTxWarp>
            <a:spAutoFit/>
          </a:bodyPr>
          <a:lstStyle/>
          <a:p>
            <a:pPr algn="ctr"/>
            <a:r>
              <a:rPr lang="it-IT" sz="1400" b="1">
                <a:effectLst>
                  <a:outerShdw blurRad="38100" dist="38100" dir="2700000" algn="tl">
                    <a:srgbClr val="DDDDDD"/>
                  </a:outerShdw>
                </a:effectLst>
                <a:latin typeface="Century Gothic" charset="0"/>
              </a:rPr>
              <a:t>gel </a:t>
            </a:r>
          </a:p>
          <a:p>
            <a:pPr algn="ctr"/>
            <a:r>
              <a:rPr lang="it-IT" sz="1400" b="1">
                <a:effectLst>
                  <a:outerShdw blurRad="38100" dist="38100" dir="2700000" algn="tl">
                    <a:srgbClr val="DDDDDD"/>
                  </a:outerShdw>
                </a:effectLst>
                <a:latin typeface="Century Gothic" charset="0"/>
              </a:rPr>
              <a:t>(acrilammide)</a:t>
            </a:r>
          </a:p>
        </p:txBody>
      </p:sp>
      <p:cxnSp>
        <p:nvCxnSpPr>
          <p:cNvPr id="11305" name="AutoShape 41"/>
          <p:cNvCxnSpPr>
            <a:cxnSpLocks noChangeShapeType="1"/>
            <a:stCxn id="11304" idx="3"/>
            <a:endCxn id="11297" idx="2"/>
          </p:cNvCxnSpPr>
          <p:nvPr/>
        </p:nvCxnSpPr>
        <p:spPr bwMode="auto">
          <a:xfrm flipH="1" flipV="1">
            <a:off x="673100" y="5522913"/>
            <a:ext cx="1339850" cy="941387"/>
          </a:xfrm>
          <a:prstGeom prst="curvedConnector5">
            <a:avLst>
              <a:gd name="adj1" fmla="val -16944"/>
              <a:gd name="adj2" fmla="val 63069"/>
              <a:gd name="adj3" fmla="val 117060"/>
            </a:avLst>
          </a:prstGeom>
          <a:noFill/>
          <a:ln w="9525">
            <a:solidFill>
              <a:schemeClr val="tx1"/>
            </a:solidFill>
            <a:round/>
            <a:headEnd/>
            <a:tailEnd type="triangle" w="med" len="med"/>
          </a:ln>
        </p:spPr>
      </p:cxnSp>
      <p:sp>
        <p:nvSpPr>
          <p:cNvPr id="11306" name="Rectangle 42"/>
          <p:cNvSpPr>
            <a:spLocks noChangeArrowheads="1"/>
          </p:cNvSpPr>
          <p:nvPr/>
        </p:nvSpPr>
        <p:spPr bwMode="auto">
          <a:xfrm>
            <a:off x="4486275" y="5659438"/>
            <a:ext cx="1141413" cy="517525"/>
          </a:xfrm>
          <a:prstGeom prst="rect">
            <a:avLst/>
          </a:prstGeom>
          <a:noFill/>
          <a:ln w="9525">
            <a:noFill/>
            <a:miter lim="800000"/>
            <a:headEnd/>
            <a:tailEnd/>
          </a:ln>
          <a:effectLst/>
        </p:spPr>
        <p:txBody>
          <a:bodyPr wrap="none">
            <a:prstTxWarp prst="textNoShape">
              <a:avLst/>
            </a:prstTxWarp>
            <a:spAutoFit/>
          </a:bodyPr>
          <a:lstStyle/>
          <a:p>
            <a:pPr algn="ctr"/>
            <a:r>
              <a:rPr lang="it-IT" sz="1400" b="1">
                <a:effectLst>
                  <a:outerShdw blurRad="38100" dist="38100" dir="2700000" algn="tl">
                    <a:srgbClr val="DDDDDD"/>
                  </a:outerShdw>
                </a:effectLst>
                <a:latin typeface="Century Gothic" charset="0"/>
              </a:rPr>
              <a:t>Membrana</a:t>
            </a:r>
          </a:p>
          <a:p>
            <a:pPr algn="ctr"/>
            <a:r>
              <a:rPr lang="it-IT" sz="1400" b="1">
                <a:effectLst>
                  <a:outerShdw blurRad="38100" dist="38100" dir="2700000" algn="tl">
                    <a:srgbClr val="DDDDDD"/>
                  </a:outerShdw>
                </a:effectLst>
                <a:latin typeface="Century Gothic" charset="0"/>
              </a:rPr>
              <a:t>(nylon)</a:t>
            </a:r>
          </a:p>
        </p:txBody>
      </p:sp>
      <p:cxnSp>
        <p:nvCxnSpPr>
          <p:cNvPr id="11307" name="AutoShape 43"/>
          <p:cNvCxnSpPr>
            <a:cxnSpLocks noChangeShapeType="1"/>
            <a:stCxn id="11306" idx="0"/>
            <a:endCxn id="11298" idx="5"/>
          </p:cNvCxnSpPr>
          <p:nvPr/>
        </p:nvCxnSpPr>
        <p:spPr bwMode="auto">
          <a:xfrm rot="5400000" flipH="1">
            <a:off x="4265613" y="4867275"/>
            <a:ext cx="1327150" cy="257175"/>
          </a:xfrm>
          <a:prstGeom prst="curvedConnector2">
            <a:avLst/>
          </a:prstGeom>
          <a:noFill/>
          <a:ln w="9525">
            <a:solidFill>
              <a:schemeClr val="tx1"/>
            </a:solidFill>
            <a:round/>
            <a:headEnd/>
            <a:tailEnd type="triangle" w="med" len="med"/>
          </a:ln>
        </p:spPr>
      </p:cxnSp>
      <p:sp>
        <p:nvSpPr>
          <p:cNvPr id="11308" name="Rectangle 44"/>
          <p:cNvSpPr>
            <a:spLocks noChangeArrowheads="1"/>
          </p:cNvSpPr>
          <p:nvPr/>
        </p:nvSpPr>
        <p:spPr bwMode="auto">
          <a:xfrm>
            <a:off x="1274763" y="2903538"/>
            <a:ext cx="1403350" cy="304800"/>
          </a:xfrm>
          <a:prstGeom prst="rect">
            <a:avLst/>
          </a:prstGeom>
          <a:noFill/>
          <a:ln w="9525">
            <a:noFill/>
            <a:miter lim="800000"/>
            <a:headEnd/>
            <a:tailEnd/>
          </a:ln>
          <a:effectLst/>
        </p:spPr>
        <p:txBody>
          <a:bodyPr wrap="none">
            <a:prstTxWarp prst="textNoShape">
              <a:avLst/>
            </a:prstTxWarp>
            <a:spAutoFit/>
          </a:bodyPr>
          <a:lstStyle/>
          <a:p>
            <a:r>
              <a:rPr lang="it-IT" sz="1400" b="1">
                <a:effectLst>
                  <a:outerShdw blurRad="38100" dist="38100" dir="2700000" algn="tl">
                    <a:srgbClr val="DDDDDD"/>
                  </a:outerShdw>
                </a:effectLst>
                <a:latin typeface="Century Gothic" charset="0"/>
              </a:rPr>
              <a:t>blotting paper</a:t>
            </a:r>
          </a:p>
        </p:txBody>
      </p:sp>
      <p:cxnSp>
        <p:nvCxnSpPr>
          <p:cNvPr id="11309" name="AutoShape 45"/>
          <p:cNvCxnSpPr>
            <a:cxnSpLocks noChangeShapeType="1"/>
            <a:stCxn id="11308" idx="2"/>
            <a:endCxn id="11301" idx="0"/>
          </p:cNvCxnSpPr>
          <p:nvPr/>
        </p:nvCxnSpPr>
        <p:spPr bwMode="auto">
          <a:xfrm rot="16200000" flipH="1">
            <a:off x="2207419" y="2977357"/>
            <a:ext cx="838200" cy="1300162"/>
          </a:xfrm>
          <a:prstGeom prst="curvedConnector3">
            <a:avLst>
              <a:gd name="adj1" fmla="val 50000"/>
            </a:avLst>
          </a:prstGeom>
          <a:noFill/>
          <a:ln w="9525">
            <a:solidFill>
              <a:schemeClr val="tx1"/>
            </a:solidFill>
            <a:round/>
            <a:headEnd/>
            <a:tailEnd type="triangle" w="med" len="med"/>
          </a:ln>
        </p:spPr>
      </p:cxnSp>
      <p:grpSp>
        <p:nvGrpSpPr>
          <p:cNvPr id="5" name="Group 46"/>
          <p:cNvGrpSpPr>
            <a:grpSpLocks/>
          </p:cNvGrpSpPr>
          <p:nvPr/>
        </p:nvGrpSpPr>
        <p:grpSpPr bwMode="auto">
          <a:xfrm>
            <a:off x="4508500" y="330200"/>
            <a:ext cx="4051300" cy="2425700"/>
            <a:chOff x="2840" y="208"/>
            <a:chExt cx="2552" cy="1528"/>
          </a:xfrm>
        </p:grpSpPr>
        <p:grpSp>
          <p:nvGrpSpPr>
            <p:cNvPr id="6" name="Group 47"/>
            <p:cNvGrpSpPr>
              <a:grpSpLocks/>
            </p:cNvGrpSpPr>
            <p:nvPr/>
          </p:nvGrpSpPr>
          <p:grpSpPr bwMode="auto">
            <a:xfrm>
              <a:off x="2840" y="208"/>
              <a:ext cx="2552" cy="920"/>
              <a:chOff x="2840" y="208"/>
              <a:chExt cx="2552" cy="920"/>
            </a:xfrm>
          </p:grpSpPr>
          <p:grpSp>
            <p:nvGrpSpPr>
              <p:cNvPr id="7" name="Group 48"/>
              <p:cNvGrpSpPr>
                <a:grpSpLocks/>
              </p:cNvGrpSpPr>
              <p:nvPr/>
            </p:nvGrpSpPr>
            <p:grpSpPr bwMode="auto">
              <a:xfrm>
                <a:off x="2840" y="208"/>
                <a:ext cx="2552" cy="920"/>
                <a:chOff x="2944" y="936"/>
                <a:chExt cx="2552" cy="920"/>
              </a:xfrm>
            </p:grpSpPr>
            <p:sp>
              <p:nvSpPr>
                <p:cNvPr id="28721" name="AutoShape 49"/>
                <p:cNvSpPr>
                  <a:spLocks noChangeArrowheads="1"/>
                </p:cNvSpPr>
                <p:nvPr/>
              </p:nvSpPr>
              <p:spPr bwMode="auto">
                <a:xfrm>
                  <a:off x="2952" y="936"/>
                  <a:ext cx="2544" cy="920"/>
                </a:xfrm>
                <a:prstGeom prst="cube">
                  <a:avLst>
                    <a:gd name="adj" fmla="val 44130"/>
                  </a:avLst>
                </a:prstGeom>
                <a:solidFill>
                  <a:schemeClr val="bg1"/>
                </a:solidFill>
                <a:ln w="9525">
                  <a:solidFill>
                    <a:schemeClr val="tx1"/>
                  </a:solidFill>
                  <a:miter lim="800000"/>
                  <a:headEnd/>
                  <a:tailEnd/>
                </a:ln>
              </p:spPr>
              <p:txBody>
                <a:bodyPr wrap="none" anchor="ctr">
                  <a:prstTxWarp prst="textNoShape">
                    <a:avLst/>
                  </a:prstTxWarp>
                </a:bodyPr>
                <a:lstStyle/>
                <a:p>
                  <a:endParaRPr lang="it-IT"/>
                </a:p>
              </p:txBody>
            </p:sp>
            <p:sp>
              <p:nvSpPr>
                <p:cNvPr id="28722" name="AutoShape 50"/>
                <p:cNvSpPr>
                  <a:spLocks noChangeArrowheads="1"/>
                </p:cNvSpPr>
                <p:nvPr/>
              </p:nvSpPr>
              <p:spPr bwMode="auto">
                <a:xfrm>
                  <a:off x="2944" y="1336"/>
                  <a:ext cx="2144" cy="520"/>
                </a:xfrm>
                <a:prstGeom prst="bevel">
                  <a:avLst>
                    <a:gd name="adj" fmla="val 12500"/>
                  </a:avLst>
                </a:prstGeom>
                <a:solidFill>
                  <a:schemeClr val="bg1"/>
                </a:solidFill>
                <a:ln w="9525">
                  <a:solidFill>
                    <a:schemeClr val="tx1"/>
                  </a:solidFill>
                  <a:miter lim="800000"/>
                  <a:headEnd/>
                  <a:tailEnd/>
                </a:ln>
              </p:spPr>
              <p:txBody>
                <a:bodyPr wrap="none" anchor="ctr">
                  <a:prstTxWarp prst="textNoShape">
                    <a:avLst/>
                  </a:prstTxWarp>
                </a:bodyPr>
                <a:lstStyle/>
                <a:p>
                  <a:endParaRPr lang="it-IT"/>
                </a:p>
              </p:txBody>
            </p:sp>
          </p:grpSp>
          <p:sp>
            <p:nvSpPr>
              <p:cNvPr id="11315" name="Text Box 51"/>
              <p:cNvSpPr txBox="1">
                <a:spLocks noChangeArrowheads="1"/>
              </p:cNvSpPr>
              <p:nvPr/>
            </p:nvSpPr>
            <p:spPr bwMode="auto">
              <a:xfrm>
                <a:off x="4078" y="741"/>
                <a:ext cx="268" cy="160"/>
              </a:xfrm>
              <a:prstGeom prst="rect">
                <a:avLst/>
              </a:prstGeom>
              <a:noFill/>
              <a:ln w="9525">
                <a:solidFill>
                  <a:schemeClr val="tx1"/>
                </a:solidFill>
                <a:miter lim="800000"/>
                <a:headEnd/>
                <a:tailEnd/>
              </a:ln>
              <a:effectLst/>
            </p:spPr>
            <p:txBody>
              <a:bodyPr wrap="none">
                <a:prstTxWarp prst="textNoShape">
                  <a:avLst/>
                </a:prstTxWarp>
                <a:spAutoFit/>
              </a:bodyPr>
              <a:lstStyle/>
              <a:p>
                <a:r>
                  <a:rPr lang="it-IT" sz="1000" b="1">
                    <a:effectLst>
                      <a:outerShdw blurRad="38100" dist="38100" dir="2700000" algn="tl">
                        <a:srgbClr val="DDDDDD"/>
                      </a:outerShdw>
                    </a:effectLst>
                    <a:latin typeface="Century Gothic" charset="0"/>
                  </a:rPr>
                  <a:t>10V</a:t>
                </a:r>
              </a:p>
            </p:txBody>
          </p:sp>
          <p:sp>
            <p:nvSpPr>
              <p:cNvPr id="11316" name="Text Box 52"/>
              <p:cNvSpPr txBox="1">
                <a:spLocks noChangeArrowheads="1"/>
              </p:cNvSpPr>
              <p:nvPr/>
            </p:nvSpPr>
            <p:spPr bwMode="auto">
              <a:xfrm>
                <a:off x="4502" y="741"/>
                <a:ext cx="368" cy="160"/>
              </a:xfrm>
              <a:prstGeom prst="rect">
                <a:avLst/>
              </a:prstGeom>
              <a:noFill/>
              <a:ln w="9525">
                <a:solidFill>
                  <a:schemeClr val="tx1"/>
                </a:solidFill>
                <a:miter lim="800000"/>
                <a:headEnd/>
                <a:tailEnd/>
              </a:ln>
              <a:effectLst/>
            </p:spPr>
            <p:txBody>
              <a:bodyPr wrap="none">
                <a:prstTxWarp prst="textNoShape">
                  <a:avLst/>
                </a:prstTxWarp>
                <a:spAutoFit/>
              </a:bodyPr>
              <a:lstStyle/>
              <a:p>
                <a:r>
                  <a:rPr lang="it-IT" sz="1000" b="1">
                    <a:effectLst>
                      <a:outerShdw blurRad="38100" dist="38100" dir="2700000" algn="tl">
                        <a:srgbClr val="DDDDDD"/>
                      </a:outerShdw>
                    </a:effectLst>
                    <a:latin typeface="Century Gothic" charset="0"/>
                  </a:rPr>
                  <a:t>80 mA</a:t>
                </a:r>
              </a:p>
            </p:txBody>
          </p:sp>
          <p:sp>
            <p:nvSpPr>
              <p:cNvPr id="28725" name="AutoShape 53"/>
              <p:cNvSpPr>
                <a:spLocks noChangeArrowheads="1"/>
              </p:cNvSpPr>
              <p:nvPr/>
            </p:nvSpPr>
            <p:spPr bwMode="auto">
              <a:xfrm>
                <a:off x="4176" y="928"/>
                <a:ext cx="120" cy="104"/>
              </a:xfrm>
              <a:prstGeom prst="bevel">
                <a:avLst>
                  <a:gd name="adj" fmla="val 27884"/>
                </a:avLst>
              </a:prstGeom>
              <a:solidFill>
                <a:schemeClr val="bg2"/>
              </a:solidFill>
              <a:ln w="9525">
                <a:solidFill>
                  <a:schemeClr val="tx1"/>
                </a:solidFill>
                <a:miter lim="800000"/>
                <a:headEnd/>
                <a:tailEnd/>
              </a:ln>
            </p:spPr>
            <p:txBody>
              <a:bodyPr wrap="none" anchor="ctr">
                <a:prstTxWarp prst="textNoShape">
                  <a:avLst/>
                </a:prstTxWarp>
              </a:bodyPr>
              <a:lstStyle/>
              <a:p>
                <a:endParaRPr lang="it-IT"/>
              </a:p>
            </p:txBody>
          </p:sp>
          <p:sp>
            <p:nvSpPr>
              <p:cNvPr id="28726" name="AutoShape 54"/>
              <p:cNvSpPr>
                <a:spLocks noChangeArrowheads="1"/>
              </p:cNvSpPr>
              <p:nvPr/>
            </p:nvSpPr>
            <p:spPr bwMode="auto">
              <a:xfrm>
                <a:off x="4584" y="928"/>
                <a:ext cx="120" cy="104"/>
              </a:xfrm>
              <a:prstGeom prst="bevel">
                <a:avLst>
                  <a:gd name="adj" fmla="val 27884"/>
                </a:avLst>
              </a:prstGeom>
              <a:solidFill>
                <a:schemeClr val="bg2"/>
              </a:solidFill>
              <a:ln w="9525">
                <a:solidFill>
                  <a:schemeClr val="tx1"/>
                </a:solidFill>
                <a:miter lim="800000"/>
                <a:headEnd/>
                <a:tailEnd/>
              </a:ln>
            </p:spPr>
            <p:txBody>
              <a:bodyPr wrap="none" anchor="ctr">
                <a:prstTxWarp prst="textNoShape">
                  <a:avLst/>
                </a:prstTxWarp>
              </a:bodyPr>
              <a:lstStyle/>
              <a:p>
                <a:endParaRPr lang="it-IT"/>
              </a:p>
            </p:txBody>
          </p:sp>
          <p:sp>
            <p:nvSpPr>
              <p:cNvPr id="28727" name="AutoShape 55"/>
              <p:cNvSpPr>
                <a:spLocks noChangeArrowheads="1"/>
              </p:cNvSpPr>
              <p:nvPr/>
            </p:nvSpPr>
            <p:spPr bwMode="auto">
              <a:xfrm>
                <a:off x="3368" y="744"/>
                <a:ext cx="136" cy="11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76 w 21600"/>
                  <a:gd name="T25" fmla="*/ 3086 h 21600"/>
                  <a:gd name="T26" fmla="*/ 18424 w 21600"/>
                  <a:gd name="T27" fmla="*/ 18514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w="9525">
                <a:solidFill>
                  <a:schemeClr val="tx1"/>
                </a:solidFill>
                <a:round/>
                <a:headEnd/>
                <a:tailEnd/>
              </a:ln>
            </p:spPr>
            <p:txBody>
              <a:bodyPr wrap="none" anchor="ctr">
                <a:prstTxWarp prst="textNoShape">
                  <a:avLst/>
                </a:prstTxWarp>
              </a:bodyPr>
              <a:lstStyle/>
              <a:p>
                <a:endParaRPr lang="it-IT"/>
              </a:p>
            </p:txBody>
          </p:sp>
          <p:sp>
            <p:nvSpPr>
              <p:cNvPr id="28728" name="AutoShape 56"/>
              <p:cNvSpPr>
                <a:spLocks noChangeArrowheads="1"/>
              </p:cNvSpPr>
              <p:nvPr/>
            </p:nvSpPr>
            <p:spPr bwMode="auto">
              <a:xfrm>
                <a:off x="3168" y="744"/>
                <a:ext cx="136" cy="11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76 w 21600"/>
                  <a:gd name="T25" fmla="*/ 3086 h 21600"/>
                  <a:gd name="T26" fmla="*/ 18424 w 21600"/>
                  <a:gd name="T27" fmla="*/ 18514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tx1"/>
              </a:solidFill>
              <a:ln w="9525">
                <a:solidFill>
                  <a:schemeClr val="tx1"/>
                </a:solidFill>
                <a:round/>
                <a:headEnd/>
                <a:tailEnd/>
              </a:ln>
            </p:spPr>
            <p:txBody>
              <a:bodyPr wrap="none" anchor="ctr">
                <a:prstTxWarp prst="textNoShape">
                  <a:avLst/>
                </a:prstTxWarp>
              </a:bodyPr>
              <a:lstStyle/>
              <a:p>
                <a:endParaRPr lang="it-IT"/>
              </a:p>
            </p:txBody>
          </p:sp>
          <p:sp>
            <p:nvSpPr>
              <p:cNvPr id="28729" name="AutoShape 57"/>
              <p:cNvSpPr>
                <a:spLocks noChangeArrowheads="1"/>
              </p:cNvSpPr>
              <p:nvPr/>
            </p:nvSpPr>
            <p:spPr bwMode="auto">
              <a:xfrm>
                <a:off x="3368" y="904"/>
                <a:ext cx="136" cy="11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76 w 21600"/>
                  <a:gd name="T25" fmla="*/ 3086 h 21600"/>
                  <a:gd name="T26" fmla="*/ 18424 w 21600"/>
                  <a:gd name="T27" fmla="*/ 18514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w="9525">
                <a:solidFill>
                  <a:schemeClr val="tx1"/>
                </a:solidFill>
                <a:round/>
                <a:headEnd/>
                <a:tailEnd/>
              </a:ln>
            </p:spPr>
            <p:txBody>
              <a:bodyPr wrap="none" anchor="ctr">
                <a:prstTxWarp prst="textNoShape">
                  <a:avLst/>
                </a:prstTxWarp>
              </a:bodyPr>
              <a:lstStyle/>
              <a:p>
                <a:endParaRPr lang="it-IT"/>
              </a:p>
            </p:txBody>
          </p:sp>
          <p:sp>
            <p:nvSpPr>
              <p:cNvPr id="28730" name="AutoShape 58"/>
              <p:cNvSpPr>
                <a:spLocks noChangeArrowheads="1"/>
              </p:cNvSpPr>
              <p:nvPr/>
            </p:nvSpPr>
            <p:spPr bwMode="auto">
              <a:xfrm>
                <a:off x="3168" y="904"/>
                <a:ext cx="136" cy="11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76 w 21600"/>
                  <a:gd name="T25" fmla="*/ 3086 h 21600"/>
                  <a:gd name="T26" fmla="*/ 18424 w 21600"/>
                  <a:gd name="T27" fmla="*/ 18514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tx1"/>
              </a:solidFill>
              <a:ln w="9525">
                <a:solidFill>
                  <a:schemeClr val="tx1"/>
                </a:solidFill>
                <a:round/>
                <a:headEnd/>
                <a:tailEnd/>
              </a:ln>
            </p:spPr>
            <p:txBody>
              <a:bodyPr wrap="none" anchor="ctr">
                <a:prstTxWarp prst="textNoShape">
                  <a:avLst/>
                </a:prstTxWarp>
              </a:bodyPr>
              <a:lstStyle/>
              <a:p>
                <a:endParaRPr lang="it-IT"/>
              </a:p>
            </p:txBody>
          </p:sp>
          <p:sp>
            <p:nvSpPr>
              <p:cNvPr id="11323" name="AutoShape 59"/>
              <p:cNvSpPr>
                <a:spLocks noChangeArrowheads="1"/>
              </p:cNvSpPr>
              <p:nvPr/>
            </p:nvSpPr>
            <p:spPr bwMode="auto">
              <a:xfrm>
                <a:off x="3792" y="256"/>
                <a:ext cx="544" cy="304"/>
              </a:xfrm>
              <a:prstGeom prst="irregularSeal1">
                <a:avLst/>
              </a:prstGeom>
              <a:solidFill>
                <a:srgbClr val="FFFF00"/>
              </a:solidFill>
              <a:ln w="9525">
                <a:solidFill>
                  <a:schemeClr val="tx1"/>
                </a:solidFill>
                <a:miter lim="800000"/>
                <a:headEnd/>
                <a:tailEnd/>
              </a:ln>
              <a:effectLst/>
            </p:spPr>
            <p:txBody>
              <a:bodyPr wrap="none" anchor="ctr">
                <a:prstTxWarp prst="textNoShape">
                  <a:avLst/>
                </a:prstTxWarp>
              </a:bodyPr>
              <a:lstStyle/>
              <a:p>
                <a:pPr algn="ctr"/>
                <a:r>
                  <a:rPr lang="it-IT" sz="1400" b="1">
                    <a:effectLst>
                      <a:outerShdw blurRad="38100" dist="38100" dir="2700000" algn="tl">
                        <a:srgbClr val="FFFFFF"/>
                      </a:outerShdw>
                    </a:effectLst>
                    <a:latin typeface="Century Gothic" charset="0"/>
                  </a:rPr>
                  <a:t>ON</a:t>
                </a:r>
              </a:p>
            </p:txBody>
          </p:sp>
        </p:grpSp>
        <p:cxnSp>
          <p:nvCxnSpPr>
            <p:cNvPr id="28732" name="AutoShape 60"/>
            <p:cNvCxnSpPr>
              <a:cxnSpLocks noChangeShapeType="1"/>
              <a:stCxn id="28728" idx="4"/>
              <a:endCxn id="11288" idx="0"/>
            </p:cNvCxnSpPr>
            <p:nvPr/>
          </p:nvCxnSpPr>
          <p:spPr bwMode="auto">
            <a:xfrm rot="16200000" flipH="1">
              <a:off x="3264" y="828"/>
              <a:ext cx="880" cy="936"/>
            </a:xfrm>
            <a:prstGeom prst="curvedConnector3">
              <a:avLst>
                <a:gd name="adj1" fmla="val 50000"/>
              </a:avLst>
            </a:prstGeom>
            <a:noFill/>
            <a:ln w="28575">
              <a:solidFill>
                <a:schemeClr val="tx1"/>
              </a:solidFill>
              <a:round/>
              <a:headEnd/>
              <a:tailEnd/>
            </a:ln>
          </p:spPr>
        </p:cxnSp>
        <p:cxnSp>
          <p:nvCxnSpPr>
            <p:cNvPr id="28733" name="AutoShape 61"/>
            <p:cNvCxnSpPr>
              <a:cxnSpLocks noChangeShapeType="1"/>
              <a:stCxn id="28727" idx="4"/>
              <a:endCxn id="11289" idx="0"/>
            </p:cNvCxnSpPr>
            <p:nvPr/>
          </p:nvCxnSpPr>
          <p:spPr bwMode="auto">
            <a:xfrm rot="16200000" flipH="1">
              <a:off x="3948" y="344"/>
              <a:ext cx="880" cy="1904"/>
            </a:xfrm>
            <a:prstGeom prst="curvedConnector3">
              <a:avLst>
                <a:gd name="adj1" fmla="val 50000"/>
              </a:avLst>
            </a:prstGeom>
            <a:noFill/>
            <a:ln w="28575">
              <a:solidFill>
                <a:srgbClr val="FF0000"/>
              </a:solidFill>
              <a:round/>
              <a:headEnd/>
              <a:tailEnd/>
            </a:ln>
          </p:spPr>
        </p:cxnSp>
      </p:grpSp>
      <p:sp>
        <p:nvSpPr>
          <p:cNvPr id="11326" name="Text Box 62"/>
          <p:cNvSpPr txBox="1">
            <a:spLocks noChangeArrowheads="1"/>
          </p:cNvSpPr>
          <p:nvPr/>
        </p:nvSpPr>
        <p:spPr bwMode="auto">
          <a:xfrm>
            <a:off x="7242175" y="1990725"/>
            <a:ext cx="1568450" cy="274638"/>
          </a:xfrm>
          <a:prstGeom prst="rect">
            <a:avLst/>
          </a:prstGeom>
          <a:noFill/>
          <a:ln w="9525">
            <a:noFill/>
            <a:miter lim="800000"/>
            <a:headEnd/>
            <a:tailEnd/>
          </a:ln>
          <a:effectLst/>
        </p:spPr>
        <p:txBody>
          <a:bodyPr wrap="none">
            <a:prstTxWarp prst="textNoShape">
              <a:avLst/>
            </a:prstTxWarp>
            <a:spAutoFit/>
          </a:bodyPr>
          <a:lstStyle/>
          <a:p>
            <a:r>
              <a:rPr lang="it-IT" sz="1200" b="1">
                <a:effectLst>
                  <a:outerShdw blurRad="38100" dist="38100" dir="2700000" algn="tl">
                    <a:srgbClr val="DDDDDD"/>
                  </a:outerShdw>
                </a:effectLst>
                <a:latin typeface="Century Gothic" charset="0"/>
              </a:rPr>
              <a:t>Membrana (nylon)</a:t>
            </a:r>
          </a:p>
        </p:txBody>
      </p:sp>
      <p:sp>
        <p:nvSpPr>
          <p:cNvPr id="11327" name="AutoShape 63"/>
          <p:cNvSpPr>
            <a:spLocks noChangeArrowheads="1"/>
          </p:cNvSpPr>
          <p:nvPr/>
        </p:nvSpPr>
        <p:spPr bwMode="auto">
          <a:xfrm>
            <a:off x="6807200" y="3721100"/>
            <a:ext cx="1460500" cy="3683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6145 h 21600"/>
              <a:gd name="T14" fmla="*/ 19677 w 21600"/>
              <a:gd name="T15" fmla="*/ 15455 h 21600"/>
            </a:gdLst>
            <a:ahLst/>
            <a:cxnLst>
              <a:cxn ang="T8">
                <a:pos x="T0" y="T1"/>
              </a:cxn>
              <a:cxn ang="T9">
                <a:pos x="T2" y="T3"/>
              </a:cxn>
              <a:cxn ang="T10">
                <a:pos x="T4" y="T5"/>
              </a:cxn>
              <a:cxn ang="T11">
                <a:pos x="T6" y="T7"/>
              </a:cxn>
            </a:cxnLst>
            <a:rect l="T12" t="T13" r="T14" b="T15"/>
            <a:pathLst>
              <a:path w="21600" h="21600">
                <a:moveTo>
                  <a:pt x="17139" y="0"/>
                </a:moveTo>
                <a:lnTo>
                  <a:pt x="17139" y="6145"/>
                </a:lnTo>
                <a:lnTo>
                  <a:pt x="3375" y="6145"/>
                </a:lnTo>
                <a:lnTo>
                  <a:pt x="3375" y="15455"/>
                </a:lnTo>
                <a:lnTo>
                  <a:pt x="17139" y="15455"/>
                </a:lnTo>
                <a:lnTo>
                  <a:pt x="17139" y="21600"/>
                </a:lnTo>
                <a:lnTo>
                  <a:pt x="21600" y="10800"/>
                </a:lnTo>
                <a:close/>
              </a:path>
              <a:path w="21600" h="21600">
                <a:moveTo>
                  <a:pt x="1350" y="6145"/>
                </a:moveTo>
                <a:lnTo>
                  <a:pt x="1350" y="15455"/>
                </a:lnTo>
                <a:lnTo>
                  <a:pt x="2700" y="15455"/>
                </a:lnTo>
                <a:lnTo>
                  <a:pt x="2700" y="6145"/>
                </a:lnTo>
                <a:close/>
              </a:path>
              <a:path w="21600" h="21600">
                <a:moveTo>
                  <a:pt x="0" y="6145"/>
                </a:moveTo>
                <a:lnTo>
                  <a:pt x="0" y="15455"/>
                </a:lnTo>
                <a:lnTo>
                  <a:pt x="675" y="15455"/>
                </a:lnTo>
                <a:lnTo>
                  <a:pt x="675" y="6145"/>
                </a:lnTo>
                <a:close/>
              </a:path>
            </a:pathLst>
          </a:custGeom>
          <a:gradFill rotWithShape="1">
            <a:gsLst>
              <a:gs pos="0">
                <a:schemeClr val="tx1">
                  <a:alpha val="85999"/>
                </a:schemeClr>
              </a:gs>
              <a:gs pos="100000">
                <a:srgbClr val="FF0000">
                  <a:alpha val="85999"/>
                </a:srgbClr>
              </a:gs>
            </a:gsLst>
            <a:lin ang="0" scaled="1"/>
          </a:gradFill>
          <a:ln w="9525">
            <a:solidFill>
              <a:schemeClr val="tx1"/>
            </a:solidFill>
            <a:miter lim="800000"/>
            <a:headEnd/>
            <a:tailEnd/>
          </a:ln>
        </p:spPr>
        <p:txBody>
          <a:bodyPr wrap="none" anchor="ctr">
            <a:prstTxWarp prst="textNoShape">
              <a:avLst/>
            </a:prstTxWarp>
          </a:bodyPr>
          <a:lstStyle/>
          <a:p>
            <a:endParaRPr lang="it-IT"/>
          </a:p>
        </p:txBody>
      </p:sp>
      <p:sp>
        <p:nvSpPr>
          <p:cNvPr id="11328" name="Text Box 64"/>
          <p:cNvSpPr txBox="1">
            <a:spLocks noChangeArrowheads="1"/>
          </p:cNvSpPr>
          <p:nvPr/>
        </p:nvSpPr>
        <p:spPr bwMode="auto">
          <a:xfrm>
            <a:off x="8370888" y="5227638"/>
            <a:ext cx="785812" cy="336550"/>
          </a:xfrm>
          <a:prstGeom prst="rect">
            <a:avLst/>
          </a:prstGeom>
          <a:noFill/>
          <a:ln w="9525">
            <a:noFill/>
            <a:miter lim="800000"/>
            <a:headEnd/>
            <a:tailEnd/>
          </a:ln>
          <a:effectLst/>
        </p:spPr>
        <p:txBody>
          <a:bodyPr wrap="none">
            <a:prstTxWarp prst="textNoShape">
              <a:avLst/>
            </a:prstTxWarp>
            <a:spAutoFit/>
          </a:bodyPr>
          <a:lstStyle/>
          <a:p>
            <a:r>
              <a:rPr lang="it-IT" sz="1600" b="1">
                <a:solidFill>
                  <a:srgbClr val="FF0000"/>
                </a:solidFill>
                <a:effectLst>
                  <a:outerShdw blurRad="38100" dist="38100" dir="2700000" algn="tl">
                    <a:srgbClr val="DDDDDD"/>
                  </a:outerShdw>
                </a:effectLst>
                <a:latin typeface="Century Gothic" charset="0"/>
              </a:rPr>
              <a:t>Polo +</a:t>
            </a:r>
          </a:p>
        </p:txBody>
      </p:sp>
      <p:sp>
        <p:nvSpPr>
          <p:cNvPr id="11329" name="Text Box 65"/>
          <p:cNvSpPr txBox="1">
            <a:spLocks noChangeArrowheads="1"/>
          </p:cNvSpPr>
          <p:nvPr/>
        </p:nvSpPr>
        <p:spPr bwMode="auto">
          <a:xfrm>
            <a:off x="6072188" y="5214938"/>
            <a:ext cx="749300" cy="336550"/>
          </a:xfrm>
          <a:prstGeom prst="rect">
            <a:avLst/>
          </a:prstGeom>
          <a:noFill/>
          <a:ln w="9525">
            <a:noFill/>
            <a:miter lim="800000"/>
            <a:headEnd/>
            <a:tailEnd/>
          </a:ln>
          <a:effectLst/>
        </p:spPr>
        <p:txBody>
          <a:bodyPr wrap="none">
            <a:prstTxWarp prst="textNoShape">
              <a:avLst/>
            </a:prstTxWarp>
            <a:spAutoFit/>
          </a:bodyPr>
          <a:lstStyle/>
          <a:p>
            <a:r>
              <a:rPr lang="it-IT" sz="1600" b="1">
                <a:effectLst>
                  <a:outerShdw blurRad="38100" dist="38100" dir="2700000" algn="tl">
                    <a:srgbClr val="DDDDDD"/>
                  </a:outerShdw>
                </a:effectLst>
                <a:latin typeface="Century Gothic" charset="0"/>
              </a:rPr>
              <a:t>Polo -</a:t>
            </a:r>
          </a:p>
        </p:txBody>
      </p:sp>
    </p:spTree>
    <p:extLst>
      <p:ext uri="{BB962C8B-B14F-4D97-AF65-F5344CB8AC3E}">
        <p14:creationId xmlns:p14="http://schemas.microsoft.com/office/powerpoint/2010/main" val="4223544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1294"/>
                                        </p:tgtEl>
                                        <p:attrNameLst>
                                          <p:attrName>style.visibility</p:attrName>
                                        </p:attrNameLst>
                                      </p:cBhvr>
                                      <p:to>
                                        <p:strVal val="visible"/>
                                      </p:to>
                                    </p:set>
                                    <p:anim calcmode="lin" valueType="num">
                                      <p:cBhvr additive="base">
                                        <p:cTn id="7" dur="500" fill="hold"/>
                                        <p:tgtEl>
                                          <p:spTgt spid="11294"/>
                                        </p:tgtEl>
                                        <p:attrNameLst>
                                          <p:attrName>ppt_x</p:attrName>
                                        </p:attrNameLst>
                                      </p:cBhvr>
                                      <p:tavLst>
                                        <p:tav tm="0">
                                          <p:val>
                                            <p:strVal val="#ppt_x"/>
                                          </p:val>
                                        </p:tav>
                                        <p:tav tm="100000">
                                          <p:val>
                                            <p:strVal val="#ppt_x"/>
                                          </p:val>
                                        </p:tav>
                                      </p:tavLst>
                                    </p:anim>
                                    <p:anim calcmode="lin" valueType="num">
                                      <p:cBhvr additive="base">
                                        <p:cTn id="8" dur="500" fill="hold"/>
                                        <p:tgtEl>
                                          <p:spTgt spid="1129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11295"/>
                                        </p:tgtEl>
                                        <p:attrNameLst>
                                          <p:attrName>style.visibility</p:attrName>
                                        </p:attrNameLst>
                                      </p:cBhvr>
                                      <p:to>
                                        <p:strVal val="visible"/>
                                      </p:to>
                                    </p:set>
                                    <p:anim calcmode="lin" valueType="num">
                                      <p:cBhvr additive="base">
                                        <p:cTn id="12" dur="500" fill="hold"/>
                                        <p:tgtEl>
                                          <p:spTgt spid="11295"/>
                                        </p:tgtEl>
                                        <p:attrNameLst>
                                          <p:attrName>ppt_x</p:attrName>
                                        </p:attrNameLst>
                                      </p:cBhvr>
                                      <p:tavLst>
                                        <p:tav tm="0">
                                          <p:val>
                                            <p:strVal val="#ppt_x"/>
                                          </p:val>
                                        </p:tav>
                                        <p:tav tm="100000">
                                          <p:val>
                                            <p:strVal val="#ppt_x"/>
                                          </p:val>
                                        </p:tav>
                                      </p:tavLst>
                                    </p:anim>
                                    <p:anim calcmode="lin" valueType="num">
                                      <p:cBhvr additive="base">
                                        <p:cTn id="13" dur="500" fill="hold"/>
                                        <p:tgtEl>
                                          <p:spTgt spid="11295"/>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1296"/>
                                        </p:tgtEl>
                                        <p:attrNameLst>
                                          <p:attrName>style.visibility</p:attrName>
                                        </p:attrNameLst>
                                      </p:cBhvr>
                                      <p:to>
                                        <p:strVal val="visible"/>
                                      </p:to>
                                    </p:set>
                                    <p:anim calcmode="lin" valueType="num">
                                      <p:cBhvr additive="base">
                                        <p:cTn id="17" dur="500" fill="hold"/>
                                        <p:tgtEl>
                                          <p:spTgt spid="11296"/>
                                        </p:tgtEl>
                                        <p:attrNameLst>
                                          <p:attrName>ppt_x</p:attrName>
                                        </p:attrNameLst>
                                      </p:cBhvr>
                                      <p:tavLst>
                                        <p:tav tm="0">
                                          <p:val>
                                            <p:strVal val="#ppt_x"/>
                                          </p:val>
                                        </p:tav>
                                        <p:tav tm="100000">
                                          <p:val>
                                            <p:strVal val="#ppt_x"/>
                                          </p:val>
                                        </p:tav>
                                      </p:tavLst>
                                    </p:anim>
                                    <p:anim calcmode="lin" valueType="num">
                                      <p:cBhvr additive="base">
                                        <p:cTn id="18" dur="500" fill="hold"/>
                                        <p:tgtEl>
                                          <p:spTgt spid="11296"/>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1" presetClass="entr" presetSubtype="0" fill="hold" grpId="0" nodeType="afterEffect">
                                  <p:stCondLst>
                                    <p:cond delay="0"/>
                                  </p:stCondLst>
                                  <p:childTnLst>
                                    <p:set>
                                      <p:cBhvr>
                                        <p:cTn id="21" dur="1" fill="hold">
                                          <p:stCondLst>
                                            <p:cond delay="0"/>
                                          </p:stCondLst>
                                        </p:cTn>
                                        <p:tgtEl>
                                          <p:spTgt spid="11302"/>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1303"/>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 presetClass="entr" presetSubtype="1" fill="hold" grpId="0" nodeType="clickEffect">
                                  <p:stCondLst>
                                    <p:cond delay="0"/>
                                  </p:stCondLst>
                                  <p:childTnLst>
                                    <p:set>
                                      <p:cBhvr>
                                        <p:cTn id="27" dur="1" fill="hold">
                                          <p:stCondLst>
                                            <p:cond delay="0"/>
                                          </p:stCondLst>
                                        </p:cTn>
                                        <p:tgtEl>
                                          <p:spTgt spid="11297"/>
                                        </p:tgtEl>
                                        <p:attrNameLst>
                                          <p:attrName>style.visibility</p:attrName>
                                        </p:attrNameLst>
                                      </p:cBhvr>
                                      <p:to>
                                        <p:strVal val="visible"/>
                                      </p:to>
                                    </p:set>
                                    <p:anim calcmode="lin" valueType="num">
                                      <p:cBhvr additive="base">
                                        <p:cTn id="28" dur="500" fill="hold"/>
                                        <p:tgtEl>
                                          <p:spTgt spid="11297"/>
                                        </p:tgtEl>
                                        <p:attrNameLst>
                                          <p:attrName>ppt_x</p:attrName>
                                        </p:attrNameLst>
                                      </p:cBhvr>
                                      <p:tavLst>
                                        <p:tav tm="0">
                                          <p:val>
                                            <p:strVal val="#ppt_x"/>
                                          </p:val>
                                        </p:tav>
                                        <p:tav tm="100000">
                                          <p:val>
                                            <p:strVal val="#ppt_x"/>
                                          </p:val>
                                        </p:tav>
                                      </p:tavLst>
                                    </p:anim>
                                    <p:anim calcmode="lin" valueType="num">
                                      <p:cBhvr additive="base">
                                        <p:cTn id="29" dur="500" fill="hold"/>
                                        <p:tgtEl>
                                          <p:spTgt spid="11297"/>
                                        </p:tgtEl>
                                        <p:attrNameLst>
                                          <p:attrName>ppt_y</p:attrName>
                                        </p:attrNameLst>
                                      </p:cBhvr>
                                      <p:tavLst>
                                        <p:tav tm="0">
                                          <p:val>
                                            <p:strVal val="0-#ppt_h/2"/>
                                          </p:val>
                                        </p:tav>
                                        <p:tav tm="100000">
                                          <p:val>
                                            <p:strVal val="#ppt_y"/>
                                          </p:val>
                                        </p:tav>
                                      </p:tavLst>
                                    </p:anim>
                                  </p:childTnLst>
                                </p:cTn>
                              </p:par>
                            </p:childTnLst>
                          </p:cTn>
                        </p:par>
                        <p:par>
                          <p:cTn id="30" fill="hold">
                            <p:stCondLst>
                              <p:cond delay="500"/>
                            </p:stCondLst>
                            <p:childTnLst>
                              <p:par>
                                <p:cTn id="31" presetID="1" presetClass="entr" presetSubtype="0" fill="hold" grpId="0" nodeType="afterEffect">
                                  <p:stCondLst>
                                    <p:cond delay="0"/>
                                  </p:stCondLst>
                                  <p:childTnLst>
                                    <p:set>
                                      <p:cBhvr>
                                        <p:cTn id="32" dur="1" fill="hold">
                                          <p:stCondLst>
                                            <p:cond delay="0"/>
                                          </p:stCondLst>
                                        </p:cTn>
                                        <p:tgtEl>
                                          <p:spTgt spid="1130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130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1" fill="hold" grpId="0" nodeType="clickEffect">
                                  <p:stCondLst>
                                    <p:cond delay="0"/>
                                  </p:stCondLst>
                                  <p:childTnLst>
                                    <p:set>
                                      <p:cBhvr>
                                        <p:cTn id="38" dur="1" fill="hold">
                                          <p:stCondLst>
                                            <p:cond delay="0"/>
                                          </p:stCondLst>
                                        </p:cTn>
                                        <p:tgtEl>
                                          <p:spTgt spid="11298"/>
                                        </p:tgtEl>
                                        <p:attrNameLst>
                                          <p:attrName>style.visibility</p:attrName>
                                        </p:attrNameLst>
                                      </p:cBhvr>
                                      <p:to>
                                        <p:strVal val="visible"/>
                                      </p:to>
                                    </p:set>
                                    <p:anim calcmode="lin" valueType="num">
                                      <p:cBhvr additive="base">
                                        <p:cTn id="39" dur="500" fill="hold"/>
                                        <p:tgtEl>
                                          <p:spTgt spid="11298"/>
                                        </p:tgtEl>
                                        <p:attrNameLst>
                                          <p:attrName>ppt_x</p:attrName>
                                        </p:attrNameLst>
                                      </p:cBhvr>
                                      <p:tavLst>
                                        <p:tav tm="0">
                                          <p:val>
                                            <p:strVal val="#ppt_x"/>
                                          </p:val>
                                        </p:tav>
                                        <p:tav tm="100000">
                                          <p:val>
                                            <p:strVal val="#ppt_x"/>
                                          </p:val>
                                        </p:tav>
                                      </p:tavLst>
                                    </p:anim>
                                    <p:anim calcmode="lin" valueType="num">
                                      <p:cBhvr additive="base">
                                        <p:cTn id="40" dur="500" fill="hold"/>
                                        <p:tgtEl>
                                          <p:spTgt spid="11298"/>
                                        </p:tgtEl>
                                        <p:attrNameLst>
                                          <p:attrName>ppt_y</p:attrName>
                                        </p:attrNameLst>
                                      </p:cBhvr>
                                      <p:tavLst>
                                        <p:tav tm="0">
                                          <p:val>
                                            <p:strVal val="0-#ppt_h/2"/>
                                          </p:val>
                                        </p:tav>
                                        <p:tav tm="100000">
                                          <p:val>
                                            <p:strVal val="#ppt_y"/>
                                          </p:val>
                                        </p:tav>
                                      </p:tavLst>
                                    </p:anim>
                                  </p:childTnLst>
                                </p:cTn>
                              </p:par>
                            </p:childTnLst>
                          </p:cTn>
                        </p:par>
                        <p:par>
                          <p:cTn id="41" fill="hold">
                            <p:stCondLst>
                              <p:cond delay="500"/>
                            </p:stCondLst>
                            <p:childTnLst>
                              <p:par>
                                <p:cTn id="42" presetID="1" presetClass="entr" presetSubtype="0" fill="hold" grpId="0" nodeType="afterEffect">
                                  <p:stCondLst>
                                    <p:cond delay="0"/>
                                  </p:stCondLst>
                                  <p:childTnLst>
                                    <p:set>
                                      <p:cBhvr>
                                        <p:cTn id="43" dur="1" fill="hold">
                                          <p:stCondLst>
                                            <p:cond delay="0"/>
                                          </p:stCondLst>
                                        </p:cTn>
                                        <p:tgtEl>
                                          <p:spTgt spid="11306"/>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11307"/>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2" presetClass="entr" presetSubtype="1" fill="hold" grpId="0" nodeType="clickEffect">
                                  <p:stCondLst>
                                    <p:cond delay="0"/>
                                  </p:stCondLst>
                                  <p:childTnLst>
                                    <p:set>
                                      <p:cBhvr>
                                        <p:cTn id="49" dur="1" fill="hold">
                                          <p:stCondLst>
                                            <p:cond delay="0"/>
                                          </p:stCondLst>
                                        </p:cTn>
                                        <p:tgtEl>
                                          <p:spTgt spid="11299"/>
                                        </p:tgtEl>
                                        <p:attrNameLst>
                                          <p:attrName>style.visibility</p:attrName>
                                        </p:attrNameLst>
                                      </p:cBhvr>
                                      <p:to>
                                        <p:strVal val="visible"/>
                                      </p:to>
                                    </p:set>
                                    <p:anim calcmode="lin" valueType="num">
                                      <p:cBhvr additive="base">
                                        <p:cTn id="50" dur="500" fill="hold"/>
                                        <p:tgtEl>
                                          <p:spTgt spid="11299"/>
                                        </p:tgtEl>
                                        <p:attrNameLst>
                                          <p:attrName>ppt_x</p:attrName>
                                        </p:attrNameLst>
                                      </p:cBhvr>
                                      <p:tavLst>
                                        <p:tav tm="0">
                                          <p:val>
                                            <p:strVal val="#ppt_x"/>
                                          </p:val>
                                        </p:tav>
                                        <p:tav tm="100000">
                                          <p:val>
                                            <p:strVal val="#ppt_x"/>
                                          </p:val>
                                        </p:tav>
                                      </p:tavLst>
                                    </p:anim>
                                    <p:anim calcmode="lin" valueType="num">
                                      <p:cBhvr additive="base">
                                        <p:cTn id="51" dur="500" fill="hold"/>
                                        <p:tgtEl>
                                          <p:spTgt spid="11299"/>
                                        </p:tgtEl>
                                        <p:attrNameLst>
                                          <p:attrName>ppt_y</p:attrName>
                                        </p:attrNameLst>
                                      </p:cBhvr>
                                      <p:tavLst>
                                        <p:tav tm="0">
                                          <p:val>
                                            <p:strVal val="0-#ppt_h/2"/>
                                          </p:val>
                                        </p:tav>
                                        <p:tav tm="100000">
                                          <p:val>
                                            <p:strVal val="#ppt_y"/>
                                          </p:val>
                                        </p:tav>
                                      </p:tavLst>
                                    </p:anim>
                                  </p:childTnLst>
                                </p:cTn>
                              </p:par>
                            </p:childTnLst>
                          </p:cTn>
                        </p:par>
                        <p:par>
                          <p:cTn id="52" fill="hold">
                            <p:stCondLst>
                              <p:cond delay="500"/>
                            </p:stCondLst>
                            <p:childTnLst>
                              <p:par>
                                <p:cTn id="53" presetID="2" presetClass="entr" presetSubtype="1" fill="hold" grpId="0" nodeType="afterEffect">
                                  <p:stCondLst>
                                    <p:cond delay="0"/>
                                  </p:stCondLst>
                                  <p:childTnLst>
                                    <p:set>
                                      <p:cBhvr>
                                        <p:cTn id="54" dur="1" fill="hold">
                                          <p:stCondLst>
                                            <p:cond delay="0"/>
                                          </p:stCondLst>
                                        </p:cTn>
                                        <p:tgtEl>
                                          <p:spTgt spid="11300"/>
                                        </p:tgtEl>
                                        <p:attrNameLst>
                                          <p:attrName>style.visibility</p:attrName>
                                        </p:attrNameLst>
                                      </p:cBhvr>
                                      <p:to>
                                        <p:strVal val="visible"/>
                                      </p:to>
                                    </p:set>
                                    <p:anim calcmode="lin" valueType="num">
                                      <p:cBhvr additive="base">
                                        <p:cTn id="55" dur="500" fill="hold"/>
                                        <p:tgtEl>
                                          <p:spTgt spid="11300"/>
                                        </p:tgtEl>
                                        <p:attrNameLst>
                                          <p:attrName>ppt_x</p:attrName>
                                        </p:attrNameLst>
                                      </p:cBhvr>
                                      <p:tavLst>
                                        <p:tav tm="0">
                                          <p:val>
                                            <p:strVal val="#ppt_x"/>
                                          </p:val>
                                        </p:tav>
                                        <p:tav tm="100000">
                                          <p:val>
                                            <p:strVal val="#ppt_x"/>
                                          </p:val>
                                        </p:tav>
                                      </p:tavLst>
                                    </p:anim>
                                    <p:anim calcmode="lin" valueType="num">
                                      <p:cBhvr additive="base">
                                        <p:cTn id="56" dur="500" fill="hold"/>
                                        <p:tgtEl>
                                          <p:spTgt spid="11300"/>
                                        </p:tgtEl>
                                        <p:attrNameLst>
                                          <p:attrName>ppt_y</p:attrName>
                                        </p:attrNameLst>
                                      </p:cBhvr>
                                      <p:tavLst>
                                        <p:tav tm="0">
                                          <p:val>
                                            <p:strVal val="0-#ppt_h/2"/>
                                          </p:val>
                                        </p:tav>
                                        <p:tav tm="100000">
                                          <p:val>
                                            <p:strVal val="#ppt_y"/>
                                          </p:val>
                                        </p:tav>
                                      </p:tavLst>
                                    </p:anim>
                                  </p:childTnLst>
                                </p:cTn>
                              </p:par>
                            </p:childTnLst>
                          </p:cTn>
                        </p:par>
                        <p:par>
                          <p:cTn id="57" fill="hold">
                            <p:stCondLst>
                              <p:cond delay="1000"/>
                            </p:stCondLst>
                            <p:childTnLst>
                              <p:par>
                                <p:cTn id="58" presetID="2" presetClass="entr" presetSubtype="1" fill="hold" grpId="0" nodeType="afterEffect">
                                  <p:stCondLst>
                                    <p:cond delay="0"/>
                                  </p:stCondLst>
                                  <p:childTnLst>
                                    <p:set>
                                      <p:cBhvr>
                                        <p:cTn id="59" dur="1" fill="hold">
                                          <p:stCondLst>
                                            <p:cond delay="0"/>
                                          </p:stCondLst>
                                        </p:cTn>
                                        <p:tgtEl>
                                          <p:spTgt spid="11301"/>
                                        </p:tgtEl>
                                        <p:attrNameLst>
                                          <p:attrName>style.visibility</p:attrName>
                                        </p:attrNameLst>
                                      </p:cBhvr>
                                      <p:to>
                                        <p:strVal val="visible"/>
                                      </p:to>
                                    </p:set>
                                    <p:anim calcmode="lin" valueType="num">
                                      <p:cBhvr additive="base">
                                        <p:cTn id="60" dur="500" fill="hold"/>
                                        <p:tgtEl>
                                          <p:spTgt spid="11301"/>
                                        </p:tgtEl>
                                        <p:attrNameLst>
                                          <p:attrName>ppt_x</p:attrName>
                                        </p:attrNameLst>
                                      </p:cBhvr>
                                      <p:tavLst>
                                        <p:tav tm="0">
                                          <p:val>
                                            <p:strVal val="#ppt_x"/>
                                          </p:val>
                                        </p:tav>
                                        <p:tav tm="100000">
                                          <p:val>
                                            <p:strVal val="#ppt_x"/>
                                          </p:val>
                                        </p:tav>
                                      </p:tavLst>
                                    </p:anim>
                                    <p:anim calcmode="lin" valueType="num">
                                      <p:cBhvr additive="base">
                                        <p:cTn id="61" dur="500" fill="hold"/>
                                        <p:tgtEl>
                                          <p:spTgt spid="11301"/>
                                        </p:tgtEl>
                                        <p:attrNameLst>
                                          <p:attrName>ppt_y</p:attrName>
                                        </p:attrNameLst>
                                      </p:cBhvr>
                                      <p:tavLst>
                                        <p:tav tm="0">
                                          <p:val>
                                            <p:strVal val="0-#ppt_h/2"/>
                                          </p:val>
                                        </p:tav>
                                        <p:tav tm="100000">
                                          <p:val>
                                            <p:strVal val="#ppt_y"/>
                                          </p:val>
                                        </p:tav>
                                      </p:tavLst>
                                    </p:anim>
                                  </p:childTnLst>
                                </p:cTn>
                              </p:par>
                            </p:childTnLst>
                          </p:cTn>
                        </p:par>
                        <p:par>
                          <p:cTn id="62" fill="hold">
                            <p:stCondLst>
                              <p:cond delay="1500"/>
                            </p:stCondLst>
                            <p:childTnLst>
                              <p:par>
                                <p:cTn id="63" presetID="1" presetClass="entr" presetSubtype="0" fill="hold" grpId="0" nodeType="afterEffect">
                                  <p:stCondLst>
                                    <p:cond delay="0"/>
                                  </p:stCondLst>
                                  <p:childTnLst>
                                    <p:set>
                                      <p:cBhvr>
                                        <p:cTn id="64" dur="1" fill="hold">
                                          <p:stCondLst>
                                            <p:cond delay="0"/>
                                          </p:stCondLst>
                                        </p:cTn>
                                        <p:tgtEl>
                                          <p:spTgt spid="11308"/>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130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1268"/>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1267"/>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1269"/>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1270"/>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1271"/>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1272"/>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1326"/>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11273"/>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11274"/>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11275"/>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2"/>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3"/>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11286"/>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11287"/>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11288"/>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11289"/>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4"/>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nodeType="clickEffect">
                                  <p:stCondLst>
                                    <p:cond delay="0"/>
                                  </p:stCondLst>
                                  <p:childTnLst>
                                    <p:set>
                                      <p:cBhvr>
                                        <p:cTn id="106" dur="1" fill="hold">
                                          <p:stCondLst>
                                            <p:cond delay="0"/>
                                          </p:stCondLst>
                                        </p:cTn>
                                        <p:tgtEl>
                                          <p:spTgt spid="5"/>
                                        </p:tgtEl>
                                        <p:attrNameLst>
                                          <p:attrName>style.visibility</p:attrName>
                                        </p:attrNameLst>
                                      </p:cBhvr>
                                      <p:to>
                                        <p:strVal val="visible"/>
                                      </p:to>
                                    </p:set>
                                  </p:childTnLst>
                                </p:cTn>
                              </p:par>
                            </p:childTnLst>
                          </p:cTn>
                        </p:par>
                        <p:par>
                          <p:cTn id="107" fill="hold">
                            <p:stCondLst>
                              <p:cond delay="0"/>
                            </p:stCondLst>
                            <p:childTnLst>
                              <p:par>
                                <p:cTn id="108" presetID="1" presetClass="entr" presetSubtype="0" fill="hold" grpId="0" nodeType="afterEffect">
                                  <p:stCondLst>
                                    <p:cond delay="0"/>
                                  </p:stCondLst>
                                  <p:childTnLst>
                                    <p:set>
                                      <p:cBhvr>
                                        <p:cTn id="109" dur="1" fill="hold">
                                          <p:stCondLst>
                                            <p:cond delay="0"/>
                                          </p:stCondLst>
                                        </p:cTn>
                                        <p:tgtEl>
                                          <p:spTgt spid="11329"/>
                                        </p:tgtEl>
                                        <p:attrNameLst>
                                          <p:attrName>style.visibility</p:attrName>
                                        </p:attrNameLst>
                                      </p:cBhvr>
                                      <p:to>
                                        <p:strVal val="visible"/>
                                      </p:to>
                                    </p:set>
                                  </p:childTnLst>
                                </p:cTn>
                              </p:par>
                              <p:par>
                                <p:cTn id="110" presetID="1" presetClass="entr" presetSubtype="0" fill="hold" grpId="0" nodeType="withEffect">
                                  <p:stCondLst>
                                    <p:cond delay="0"/>
                                  </p:stCondLst>
                                  <p:childTnLst>
                                    <p:set>
                                      <p:cBhvr>
                                        <p:cTn id="111" dur="1" fill="hold">
                                          <p:stCondLst>
                                            <p:cond delay="0"/>
                                          </p:stCondLst>
                                        </p:cTn>
                                        <p:tgtEl>
                                          <p:spTgt spid="11328"/>
                                        </p:tgtEl>
                                        <p:attrNameLst>
                                          <p:attrName>style.visibility</p:attrName>
                                        </p:attrNameLst>
                                      </p:cBhvr>
                                      <p:to>
                                        <p:strVal val="visible"/>
                                      </p:to>
                                    </p:set>
                                  </p:childTnLst>
                                </p:cTn>
                              </p:par>
                            </p:childTnLst>
                          </p:cTn>
                        </p:par>
                      </p:childTnLst>
                    </p:cTn>
                  </p:par>
                  <p:par>
                    <p:cTn id="112" fill="hold">
                      <p:stCondLst>
                        <p:cond delay="indefinite"/>
                      </p:stCondLst>
                      <p:childTnLst>
                        <p:par>
                          <p:cTn id="113" fill="hold">
                            <p:stCondLst>
                              <p:cond delay="0"/>
                            </p:stCondLst>
                            <p:childTnLst>
                              <p:par>
                                <p:cTn id="114" presetID="22" presetClass="entr" presetSubtype="8" fill="hold" grpId="0" nodeType="clickEffect">
                                  <p:stCondLst>
                                    <p:cond delay="0"/>
                                  </p:stCondLst>
                                  <p:childTnLst>
                                    <p:set>
                                      <p:cBhvr>
                                        <p:cTn id="115" dur="1" fill="hold">
                                          <p:stCondLst>
                                            <p:cond delay="0"/>
                                          </p:stCondLst>
                                        </p:cTn>
                                        <p:tgtEl>
                                          <p:spTgt spid="11327"/>
                                        </p:tgtEl>
                                        <p:attrNameLst>
                                          <p:attrName>style.visibility</p:attrName>
                                        </p:attrNameLst>
                                      </p:cBhvr>
                                      <p:to>
                                        <p:strVal val="visible"/>
                                      </p:to>
                                    </p:set>
                                    <p:animEffect transition="in" filter="wipe(left)">
                                      <p:cBhvr>
                                        <p:cTn id="116" dur="500"/>
                                        <p:tgtEl>
                                          <p:spTgt spid="113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animBg="1"/>
      <p:bldP spid="11268" grpId="0"/>
      <p:bldP spid="11269" grpId="0" animBg="1"/>
      <p:bldP spid="11270" grpId="0"/>
      <p:bldP spid="11271" grpId="0"/>
      <p:bldP spid="11272" grpId="0" animBg="1"/>
      <p:bldP spid="11273" grpId="0" animBg="1"/>
      <p:bldP spid="11274" grpId="0" animBg="1"/>
      <p:bldP spid="11275" grpId="0" animBg="1"/>
      <p:bldP spid="11286" grpId="0" animBg="1"/>
      <p:bldP spid="11287" grpId="0" animBg="1"/>
      <p:bldP spid="11288" grpId="0" animBg="1"/>
      <p:bldP spid="11289" grpId="0" animBg="1"/>
      <p:bldP spid="11294" grpId="0" animBg="1"/>
      <p:bldP spid="11295" grpId="0" animBg="1"/>
      <p:bldP spid="11296" grpId="0" animBg="1"/>
      <p:bldP spid="11297" grpId="0" animBg="1"/>
      <p:bldP spid="11298" grpId="0" animBg="1"/>
      <p:bldP spid="11299" grpId="0" animBg="1"/>
      <p:bldP spid="11300" grpId="0" animBg="1"/>
      <p:bldP spid="11301" grpId="0" animBg="1"/>
      <p:bldP spid="11302" grpId="0"/>
      <p:bldP spid="11304" grpId="0"/>
      <p:bldP spid="11306" grpId="0"/>
      <p:bldP spid="11308" grpId="0"/>
      <p:bldP spid="11326" grpId="0"/>
      <p:bldP spid="11327" grpId="0" animBg="1"/>
      <p:bldP spid="11328" grpId="0"/>
      <p:bldP spid="11329"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210344" y="631825"/>
            <a:ext cx="8710612" cy="954107"/>
          </a:xfrm>
          <a:prstGeom prst="rect">
            <a:avLst/>
          </a:prstGeom>
          <a:noFill/>
          <a:ln w="9525">
            <a:noFill/>
            <a:miter lim="800000"/>
            <a:headEnd/>
            <a:tailEnd/>
          </a:ln>
          <a:effectLst/>
        </p:spPr>
        <p:txBody>
          <a:bodyPr>
            <a:prstTxWarp prst="textNoShape">
              <a:avLst/>
            </a:prstTxWarp>
            <a:spAutoFit/>
          </a:bodyPr>
          <a:lstStyle/>
          <a:p>
            <a:pPr algn="ctr"/>
            <a:r>
              <a:rPr lang="it-IT" sz="2800" b="1" dirty="0" err="1">
                <a:effectLst>
                  <a:outerShdw blurRad="38100" dist="38100" dir="2700000" algn="tl">
                    <a:srgbClr val="DDDDDD"/>
                  </a:outerShdw>
                </a:effectLst>
                <a:latin typeface="Century Gothic" charset="0"/>
              </a:rPr>
              <a:t>Ethidium</a:t>
            </a:r>
            <a:r>
              <a:rPr lang="it-IT" sz="2800" b="1" dirty="0">
                <a:effectLst>
                  <a:outerShdw blurRad="38100" dist="38100" dir="2700000" algn="tl">
                    <a:srgbClr val="DDDDDD"/>
                  </a:outerShdw>
                </a:effectLst>
                <a:latin typeface="Century Gothic" charset="0"/>
              </a:rPr>
              <a:t> </a:t>
            </a:r>
            <a:r>
              <a:rPr lang="it-IT" sz="2800" b="1" dirty="0" err="1">
                <a:effectLst>
                  <a:outerShdw blurRad="38100" dist="38100" dir="2700000" algn="tl">
                    <a:srgbClr val="DDDDDD"/>
                  </a:outerShdw>
                </a:effectLst>
                <a:latin typeface="Century Gothic" charset="0"/>
              </a:rPr>
              <a:t>bromide</a:t>
            </a:r>
            <a:r>
              <a:rPr lang="it-IT" sz="2800" b="1" dirty="0">
                <a:effectLst>
                  <a:outerShdw blurRad="38100" dist="38100" dir="2700000" algn="tl">
                    <a:srgbClr val="DDDDDD"/>
                  </a:outerShdw>
                </a:effectLst>
                <a:latin typeface="Century Gothic" charset="0"/>
              </a:rPr>
              <a:t> </a:t>
            </a:r>
            <a:r>
              <a:rPr lang="it-IT" sz="2800" b="1" dirty="0" err="1">
                <a:effectLst>
                  <a:outerShdw blurRad="38100" dist="38100" dir="2700000" algn="tl">
                    <a:srgbClr val="DDDDDD"/>
                  </a:outerShdw>
                </a:effectLst>
                <a:latin typeface="Century Gothic" charset="0"/>
              </a:rPr>
              <a:t>staining</a:t>
            </a:r>
            <a:r>
              <a:rPr lang="it-IT" sz="2800" b="1" dirty="0">
                <a:effectLst>
                  <a:outerShdw blurRad="38100" dist="38100" dir="2700000" algn="tl">
                    <a:srgbClr val="DDDDDD"/>
                  </a:outerShdw>
                </a:effectLst>
                <a:latin typeface="Century Gothic" charset="0"/>
              </a:rPr>
              <a:t> </a:t>
            </a:r>
            <a:r>
              <a:rPr lang="it-IT" sz="2800" b="1" dirty="0" err="1">
                <a:effectLst>
                  <a:outerShdw blurRad="38100" dist="38100" dir="2700000" algn="tl">
                    <a:srgbClr val="DDDDDD"/>
                  </a:outerShdw>
                </a:effectLst>
                <a:latin typeface="Century Gothic" charset="0"/>
              </a:rPr>
              <a:t>helps</a:t>
            </a:r>
            <a:r>
              <a:rPr lang="it-IT" sz="2800" b="1" dirty="0">
                <a:effectLst>
                  <a:outerShdw blurRad="38100" dist="38100" dir="2700000" algn="tl">
                    <a:srgbClr val="DDDDDD"/>
                  </a:outerShdw>
                </a:effectLst>
                <a:latin typeface="Century Gothic" charset="0"/>
              </a:rPr>
              <a:t> to </a:t>
            </a:r>
            <a:r>
              <a:rPr lang="it-IT" sz="2800" b="1" dirty="0" err="1">
                <a:effectLst>
                  <a:outerShdw blurRad="38100" dist="38100" dir="2700000" algn="tl">
                    <a:srgbClr val="DDDDDD"/>
                  </a:outerShdw>
                </a:effectLst>
                <a:latin typeface="Century Gothic" charset="0"/>
              </a:rPr>
              <a:t>check</a:t>
            </a:r>
            <a:r>
              <a:rPr lang="it-IT" sz="2800" b="1" dirty="0">
                <a:effectLst>
                  <a:outerShdw blurRad="38100" dist="38100" dir="2700000" algn="tl">
                    <a:srgbClr val="DDDDDD"/>
                  </a:outerShdw>
                </a:effectLst>
                <a:latin typeface="Century Gothic" charset="0"/>
              </a:rPr>
              <a:t> the </a:t>
            </a:r>
            <a:r>
              <a:rPr lang="it-IT" sz="2800" b="1" dirty="0" err="1">
                <a:effectLst>
                  <a:outerShdw blurRad="38100" dist="38100" dir="2700000" algn="tl">
                    <a:srgbClr val="DDDDDD"/>
                  </a:outerShdw>
                </a:effectLst>
                <a:latin typeface="Century Gothic" charset="0"/>
              </a:rPr>
              <a:t>proper</a:t>
            </a:r>
            <a:r>
              <a:rPr lang="it-IT" sz="2800" b="1" dirty="0">
                <a:effectLst>
                  <a:outerShdw blurRad="38100" dist="38100" dir="2700000" algn="tl">
                    <a:srgbClr val="DDDDDD"/>
                  </a:outerShdw>
                </a:effectLst>
                <a:latin typeface="Century Gothic" charset="0"/>
              </a:rPr>
              <a:t>  RNA transfer on the membrane</a:t>
            </a:r>
          </a:p>
        </p:txBody>
      </p:sp>
      <p:grpSp>
        <p:nvGrpSpPr>
          <p:cNvPr id="2" name="Group 3"/>
          <p:cNvGrpSpPr>
            <a:grpSpLocks/>
          </p:cNvGrpSpPr>
          <p:nvPr/>
        </p:nvGrpSpPr>
        <p:grpSpPr bwMode="auto">
          <a:xfrm>
            <a:off x="5657850" y="4908550"/>
            <a:ext cx="3100388" cy="1855788"/>
            <a:chOff x="3564" y="2975"/>
            <a:chExt cx="1953" cy="1169"/>
          </a:xfrm>
        </p:grpSpPr>
        <p:sp>
          <p:nvSpPr>
            <p:cNvPr id="30724" name="Text Box 4"/>
            <p:cNvSpPr txBox="1">
              <a:spLocks noChangeArrowheads="1"/>
            </p:cNvSpPr>
            <p:nvPr/>
          </p:nvSpPr>
          <p:spPr bwMode="auto">
            <a:xfrm>
              <a:off x="4051" y="3892"/>
              <a:ext cx="982" cy="252"/>
            </a:xfrm>
            <a:prstGeom prst="rect">
              <a:avLst/>
            </a:prstGeom>
            <a:noFill/>
            <a:ln w="9525">
              <a:noFill/>
              <a:miter lim="800000"/>
              <a:headEnd/>
              <a:tailEnd/>
            </a:ln>
          </p:spPr>
          <p:txBody>
            <a:bodyPr wrap="none">
              <a:prstTxWarp prst="textNoShape">
                <a:avLst/>
              </a:prstTxWarp>
              <a:spAutoFit/>
            </a:bodyPr>
            <a:lstStyle/>
            <a:p>
              <a:r>
                <a:rPr lang="it-IT" sz="2000" b="1" dirty="0">
                  <a:solidFill>
                    <a:srgbClr val="FF0000"/>
                  </a:solidFill>
                  <a:latin typeface="Century Gothic" charset="0"/>
                </a:rPr>
                <a:t>Membrane</a:t>
              </a:r>
            </a:p>
          </p:txBody>
        </p:sp>
        <p:pic>
          <p:nvPicPr>
            <p:cNvPr id="30725" name="Picture 5"/>
            <p:cNvPicPr>
              <a:picLocks noChangeAspect="1" noChangeArrowheads="1"/>
            </p:cNvPicPr>
            <p:nvPr/>
          </p:nvPicPr>
          <p:blipFill>
            <a:blip r:embed="rId3"/>
            <a:srcRect t="72324" b="2695"/>
            <a:stretch>
              <a:fillRect/>
            </a:stretch>
          </p:blipFill>
          <p:spPr bwMode="auto">
            <a:xfrm>
              <a:off x="3564" y="2975"/>
              <a:ext cx="1953" cy="927"/>
            </a:xfrm>
            <a:prstGeom prst="rect">
              <a:avLst/>
            </a:prstGeom>
            <a:noFill/>
            <a:ln w="9525">
              <a:noFill/>
              <a:miter lim="800000"/>
              <a:headEnd/>
              <a:tailEnd/>
            </a:ln>
          </p:spPr>
        </p:pic>
      </p:grpSp>
      <p:sp>
        <p:nvSpPr>
          <p:cNvPr id="7174" name="Line 6"/>
          <p:cNvSpPr>
            <a:spLocks noChangeShapeType="1"/>
          </p:cNvSpPr>
          <p:nvPr/>
        </p:nvSpPr>
        <p:spPr bwMode="auto">
          <a:xfrm>
            <a:off x="5000625" y="3952875"/>
            <a:ext cx="0" cy="1514475"/>
          </a:xfrm>
          <a:prstGeom prst="line">
            <a:avLst/>
          </a:prstGeom>
          <a:noFill/>
          <a:ln w="57150">
            <a:solidFill>
              <a:schemeClr val="tx1"/>
            </a:solidFill>
            <a:round/>
            <a:headEnd/>
            <a:tailEnd type="triangle" w="med" len="med"/>
          </a:ln>
        </p:spPr>
        <p:txBody>
          <a:bodyPr wrap="none" anchor="ctr">
            <a:prstTxWarp prst="textNoShape">
              <a:avLst/>
            </a:prstTxWarp>
          </a:bodyPr>
          <a:lstStyle/>
          <a:p>
            <a:endParaRPr lang="it-IT"/>
          </a:p>
        </p:txBody>
      </p:sp>
      <p:sp>
        <p:nvSpPr>
          <p:cNvPr id="30727" name="Text Box 8"/>
          <p:cNvSpPr txBox="1">
            <a:spLocks noChangeArrowheads="1"/>
          </p:cNvSpPr>
          <p:nvPr/>
        </p:nvSpPr>
        <p:spPr bwMode="auto">
          <a:xfrm>
            <a:off x="4510088" y="3328988"/>
            <a:ext cx="1000319" cy="400110"/>
          </a:xfrm>
          <a:prstGeom prst="rect">
            <a:avLst/>
          </a:prstGeom>
          <a:noFill/>
          <a:ln w="9525">
            <a:noFill/>
            <a:miter lim="800000"/>
            <a:headEnd/>
            <a:tailEnd/>
          </a:ln>
        </p:spPr>
        <p:txBody>
          <a:bodyPr wrap="none">
            <a:prstTxWarp prst="textNoShape">
              <a:avLst/>
            </a:prstTxWarp>
            <a:spAutoFit/>
          </a:bodyPr>
          <a:lstStyle/>
          <a:p>
            <a:r>
              <a:rPr lang="it-IT" sz="2000" b="1" dirty="0" err="1">
                <a:solidFill>
                  <a:schemeClr val="accent2"/>
                </a:solidFill>
                <a:latin typeface="Century Gothic" charset="0"/>
              </a:rPr>
              <a:t>before</a:t>
            </a:r>
            <a:endParaRPr lang="it-IT" sz="2000" b="1" dirty="0">
              <a:solidFill>
                <a:schemeClr val="accent2"/>
              </a:solidFill>
              <a:latin typeface="Century Gothic" charset="0"/>
            </a:endParaRPr>
          </a:p>
        </p:txBody>
      </p:sp>
      <p:pic>
        <p:nvPicPr>
          <p:cNvPr id="30728" name="Picture 10"/>
          <p:cNvPicPr>
            <a:picLocks noChangeAspect="1" noChangeArrowheads="1"/>
          </p:cNvPicPr>
          <p:nvPr/>
        </p:nvPicPr>
        <p:blipFill>
          <a:blip r:embed="rId3"/>
          <a:srcRect b="64896"/>
          <a:stretch>
            <a:fillRect/>
          </a:stretch>
        </p:blipFill>
        <p:spPr bwMode="auto">
          <a:xfrm>
            <a:off x="1233488" y="2295525"/>
            <a:ext cx="3105150" cy="2073275"/>
          </a:xfrm>
          <a:prstGeom prst="rect">
            <a:avLst/>
          </a:prstGeom>
          <a:noFill/>
          <a:ln w="9525">
            <a:noFill/>
            <a:miter lim="800000"/>
            <a:headEnd/>
            <a:tailEnd/>
          </a:ln>
        </p:spPr>
      </p:pic>
      <p:sp>
        <p:nvSpPr>
          <p:cNvPr id="30729" name="Text Box 11"/>
          <p:cNvSpPr txBox="1">
            <a:spLocks noChangeArrowheads="1"/>
          </p:cNvSpPr>
          <p:nvPr/>
        </p:nvSpPr>
        <p:spPr bwMode="auto">
          <a:xfrm>
            <a:off x="152400" y="3179763"/>
            <a:ext cx="1057275" cy="336550"/>
          </a:xfrm>
          <a:prstGeom prst="rect">
            <a:avLst/>
          </a:prstGeom>
          <a:noFill/>
          <a:ln w="9525">
            <a:noFill/>
            <a:miter lim="800000"/>
            <a:headEnd/>
            <a:tailEnd/>
          </a:ln>
        </p:spPr>
        <p:txBody>
          <a:bodyPr wrap="none">
            <a:prstTxWarp prst="textNoShape">
              <a:avLst/>
            </a:prstTxWarp>
            <a:spAutoFit/>
          </a:bodyPr>
          <a:lstStyle/>
          <a:p>
            <a:r>
              <a:rPr lang="it-IT" sz="1600" b="1">
                <a:latin typeface="Century Gothic" charset="0"/>
              </a:rPr>
              <a:t>28S rRNA</a:t>
            </a:r>
          </a:p>
        </p:txBody>
      </p:sp>
      <p:sp>
        <p:nvSpPr>
          <p:cNvPr id="30730" name="Text Box 12"/>
          <p:cNvSpPr txBox="1">
            <a:spLocks noChangeArrowheads="1"/>
          </p:cNvSpPr>
          <p:nvPr/>
        </p:nvSpPr>
        <p:spPr bwMode="auto">
          <a:xfrm>
            <a:off x="152400" y="3675063"/>
            <a:ext cx="1057275" cy="336550"/>
          </a:xfrm>
          <a:prstGeom prst="rect">
            <a:avLst/>
          </a:prstGeom>
          <a:noFill/>
          <a:ln w="9525">
            <a:noFill/>
            <a:miter lim="800000"/>
            <a:headEnd/>
            <a:tailEnd/>
          </a:ln>
        </p:spPr>
        <p:txBody>
          <a:bodyPr wrap="none">
            <a:prstTxWarp prst="textNoShape">
              <a:avLst/>
            </a:prstTxWarp>
            <a:spAutoFit/>
          </a:bodyPr>
          <a:lstStyle/>
          <a:p>
            <a:r>
              <a:rPr lang="it-IT" sz="1600" b="1">
                <a:latin typeface="Century Gothic" charset="0"/>
              </a:rPr>
              <a:t>18S rRNA</a:t>
            </a:r>
          </a:p>
        </p:txBody>
      </p:sp>
      <p:sp>
        <p:nvSpPr>
          <p:cNvPr id="7181" name="Text Box 13"/>
          <p:cNvSpPr txBox="1">
            <a:spLocks noChangeArrowheads="1"/>
          </p:cNvSpPr>
          <p:nvPr/>
        </p:nvSpPr>
        <p:spPr bwMode="auto">
          <a:xfrm>
            <a:off x="2435225" y="6364288"/>
            <a:ext cx="620713" cy="396875"/>
          </a:xfrm>
          <a:prstGeom prst="rect">
            <a:avLst/>
          </a:prstGeom>
          <a:noFill/>
          <a:ln w="9525">
            <a:noFill/>
            <a:miter lim="800000"/>
            <a:headEnd/>
            <a:tailEnd/>
          </a:ln>
        </p:spPr>
        <p:txBody>
          <a:bodyPr wrap="none">
            <a:prstTxWarp prst="textNoShape">
              <a:avLst/>
            </a:prstTxWarp>
            <a:spAutoFit/>
          </a:bodyPr>
          <a:lstStyle/>
          <a:p>
            <a:r>
              <a:rPr lang="it-IT" sz="2000" b="1">
                <a:solidFill>
                  <a:srgbClr val="FF0000"/>
                </a:solidFill>
                <a:latin typeface="Century Gothic" charset="0"/>
              </a:rPr>
              <a:t>Gel</a:t>
            </a:r>
          </a:p>
        </p:txBody>
      </p:sp>
      <p:grpSp>
        <p:nvGrpSpPr>
          <p:cNvPr id="3" name="Group 14"/>
          <p:cNvGrpSpPr>
            <a:grpSpLocks/>
          </p:cNvGrpSpPr>
          <p:nvPr/>
        </p:nvGrpSpPr>
        <p:grpSpPr bwMode="auto">
          <a:xfrm>
            <a:off x="1312863" y="4594225"/>
            <a:ext cx="4014788" cy="1781175"/>
            <a:chOff x="634" y="2894"/>
            <a:chExt cx="2529" cy="1122"/>
          </a:xfrm>
        </p:grpSpPr>
        <p:sp>
          <p:nvSpPr>
            <p:cNvPr id="30733" name="Text Box 15"/>
            <p:cNvSpPr txBox="1">
              <a:spLocks noChangeArrowheads="1"/>
            </p:cNvSpPr>
            <p:nvPr/>
          </p:nvSpPr>
          <p:spPr bwMode="auto">
            <a:xfrm>
              <a:off x="2683" y="3530"/>
              <a:ext cx="480" cy="252"/>
            </a:xfrm>
            <a:prstGeom prst="rect">
              <a:avLst/>
            </a:prstGeom>
            <a:noFill/>
            <a:ln w="9525">
              <a:noFill/>
              <a:miter lim="800000"/>
              <a:headEnd/>
              <a:tailEnd/>
            </a:ln>
          </p:spPr>
          <p:txBody>
            <a:bodyPr wrap="none">
              <a:prstTxWarp prst="textNoShape">
                <a:avLst/>
              </a:prstTxWarp>
              <a:spAutoFit/>
            </a:bodyPr>
            <a:lstStyle/>
            <a:p>
              <a:r>
                <a:rPr lang="it-IT" sz="2000" b="1" dirty="0" err="1">
                  <a:solidFill>
                    <a:schemeClr val="accent2"/>
                  </a:solidFill>
                  <a:latin typeface="Century Gothic" charset="0"/>
                </a:rPr>
                <a:t>after</a:t>
              </a:r>
              <a:endParaRPr lang="it-IT" sz="2000" b="1" dirty="0">
                <a:solidFill>
                  <a:schemeClr val="accent2"/>
                </a:solidFill>
                <a:latin typeface="Century Gothic" charset="0"/>
              </a:endParaRPr>
            </a:p>
          </p:txBody>
        </p:sp>
        <p:pic>
          <p:nvPicPr>
            <p:cNvPr id="30734" name="Picture 16"/>
            <p:cNvPicPr>
              <a:picLocks noChangeAspect="1" noChangeArrowheads="1"/>
            </p:cNvPicPr>
            <p:nvPr/>
          </p:nvPicPr>
          <p:blipFill>
            <a:blip r:embed="rId3"/>
            <a:srcRect t="39996" b="29845"/>
            <a:stretch>
              <a:fillRect/>
            </a:stretch>
          </p:blipFill>
          <p:spPr bwMode="auto">
            <a:xfrm>
              <a:off x="634" y="2894"/>
              <a:ext cx="1956" cy="1122"/>
            </a:xfrm>
            <a:prstGeom prst="rect">
              <a:avLst/>
            </a:prstGeom>
            <a:noFill/>
            <a:ln w="9525">
              <a:noFill/>
              <a:miter lim="800000"/>
              <a:headEnd/>
              <a:tailEnd/>
            </a:ln>
          </p:spPr>
        </p:pic>
      </p:grpSp>
    </p:spTree>
    <p:extLst>
      <p:ext uri="{BB962C8B-B14F-4D97-AF65-F5344CB8AC3E}">
        <p14:creationId xmlns:p14="http://schemas.microsoft.com/office/powerpoint/2010/main" val="2066774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174"/>
                                        </p:tgtEl>
                                        <p:attrNameLst>
                                          <p:attrName>style.visibility</p:attrName>
                                        </p:attrNameLst>
                                      </p:cBhvr>
                                      <p:to>
                                        <p:strVal val="visible"/>
                                      </p:to>
                                    </p:set>
                                    <p:animEffect transition="in" filter="wipe(up)">
                                      <p:cBhvr>
                                        <p:cTn id="7" dur="500"/>
                                        <p:tgtEl>
                                          <p:spTgt spid="717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181"/>
                                        </p:tgtEl>
                                        <p:attrNameLst>
                                          <p:attrName>style.visibility</p:attrName>
                                        </p:attrNameLst>
                                      </p:cBhvr>
                                      <p:to>
                                        <p:strVal val="visible"/>
                                      </p:to>
                                    </p:set>
                                    <p:animEffect transition="in" filter="fade">
                                      <p:cBhvr>
                                        <p:cTn id="15" dur="500"/>
                                        <p:tgtEl>
                                          <p:spTgt spid="718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4" grpId="0" animBg="1"/>
      <p:bldP spid="7181"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Immagine 1"/>
          <p:cNvPicPr>
            <a:picLocks noChangeAspect="1"/>
          </p:cNvPicPr>
          <p:nvPr/>
        </p:nvPicPr>
        <p:blipFill rotWithShape="1">
          <a:blip r:embed="rId2"/>
          <a:srcRect t="37398"/>
          <a:stretch/>
        </p:blipFill>
        <p:spPr bwMode="auto">
          <a:xfrm>
            <a:off x="514350" y="2777067"/>
            <a:ext cx="8248650" cy="3349096"/>
          </a:xfrm>
          <a:prstGeom prst="rect">
            <a:avLst/>
          </a:prstGeom>
          <a:noFill/>
          <a:ln w="9525">
            <a:noFill/>
            <a:miter lim="800000"/>
            <a:headEnd/>
            <a:tailEnd/>
          </a:ln>
        </p:spPr>
      </p:pic>
      <p:sp>
        <p:nvSpPr>
          <p:cNvPr id="2" name="CasellaDiTesto 1"/>
          <p:cNvSpPr txBox="1"/>
          <p:nvPr/>
        </p:nvSpPr>
        <p:spPr>
          <a:xfrm>
            <a:off x="3505200" y="238667"/>
            <a:ext cx="2473153" cy="584776"/>
          </a:xfrm>
          <a:prstGeom prst="rect">
            <a:avLst/>
          </a:prstGeom>
          <a:noFill/>
        </p:spPr>
        <p:txBody>
          <a:bodyPr wrap="none" rtlCol="0">
            <a:spAutoFit/>
          </a:bodyPr>
          <a:lstStyle/>
          <a:p>
            <a:r>
              <a:rPr lang="it-IT" sz="3200" b="1" dirty="0" err="1"/>
              <a:t>Hybridisation</a:t>
            </a:r>
            <a:endParaRPr lang="it-IT" sz="3200" b="1" dirty="0"/>
          </a:p>
        </p:txBody>
      </p:sp>
      <p:sp>
        <p:nvSpPr>
          <p:cNvPr id="3" name="CasellaDiTesto 2"/>
          <p:cNvSpPr txBox="1"/>
          <p:nvPr/>
        </p:nvSpPr>
        <p:spPr>
          <a:xfrm>
            <a:off x="514350" y="1332250"/>
            <a:ext cx="8001000" cy="707886"/>
          </a:xfrm>
          <a:prstGeom prst="rect">
            <a:avLst/>
          </a:prstGeom>
          <a:noFill/>
        </p:spPr>
        <p:txBody>
          <a:bodyPr wrap="square" rtlCol="0">
            <a:spAutoFit/>
          </a:bodyPr>
          <a:lstStyle/>
          <a:p>
            <a:r>
              <a:rPr lang="it-IT" sz="2000" dirty="0"/>
              <a:t>A </a:t>
            </a:r>
            <a:r>
              <a:rPr lang="it-IT" sz="2000" dirty="0" err="1"/>
              <a:t>specific</a:t>
            </a:r>
            <a:r>
              <a:rPr lang="it-IT" sz="2000" dirty="0"/>
              <a:t> </a:t>
            </a:r>
            <a:r>
              <a:rPr lang="it-IT" sz="2000" dirty="0" err="1"/>
              <a:t>labelled</a:t>
            </a:r>
            <a:r>
              <a:rPr lang="it-IT" sz="2000" dirty="0"/>
              <a:t> probe </a:t>
            </a:r>
            <a:r>
              <a:rPr lang="it-IT" sz="2000" dirty="0" err="1"/>
              <a:t>is</a:t>
            </a:r>
            <a:r>
              <a:rPr lang="it-IT" sz="2000" dirty="0"/>
              <a:t> </a:t>
            </a:r>
            <a:r>
              <a:rPr lang="it-IT" sz="2000" dirty="0" err="1"/>
              <a:t>added</a:t>
            </a:r>
            <a:r>
              <a:rPr lang="it-IT" sz="2000" dirty="0"/>
              <a:t> to the membrane in the </a:t>
            </a:r>
            <a:r>
              <a:rPr lang="it-IT" sz="2000" dirty="0" err="1"/>
              <a:t>hybridisation</a:t>
            </a:r>
            <a:r>
              <a:rPr lang="it-IT" sz="2000" dirty="0"/>
              <a:t> tube for 16 </a:t>
            </a:r>
            <a:r>
              <a:rPr lang="it-IT" sz="2000" dirty="0" err="1"/>
              <a:t>hrs</a:t>
            </a:r>
            <a:r>
              <a:rPr lang="it-IT" sz="2000" dirty="0"/>
              <a:t> </a:t>
            </a:r>
            <a:r>
              <a:rPr lang="it-IT" sz="2000" dirty="0" err="1"/>
              <a:t>at</a:t>
            </a:r>
            <a:r>
              <a:rPr lang="it-IT" sz="2000" dirty="0"/>
              <a:t> 37-42 °C in the </a:t>
            </a:r>
            <a:r>
              <a:rPr lang="it-IT" sz="2000" dirty="0" err="1"/>
              <a:t>hybridisation</a:t>
            </a:r>
            <a:r>
              <a:rPr lang="it-IT" sz="2000" dirty="0"/>
              <a:t> buffer  </a:t>
            </a:r>
          </a:p>
        </p:txBody>
      </p:sp>
      <p:sp>
        <p:nvSpPr>
          <p:cNvPr id="5" name="CasellaDiTesto 4"/>
          <p:cNvSpPr txBox="1"/>
          <p:nvPr/>
        </p:nvSpPr>
        <p:spPr>
          <a:xfrm>
            <a:off x="914400" y="3251200"/>
            <a:ext cx="1582284" cy="369332"/>
          </a:xfrm>
          <a:prstGeom prst="rect">
            <a:avLst/>
          </a:prstGeom>
          <a:solidFill>
            <a:schemeClr val="bg1"/>
          </a:solidFill>
        </p:spPr>
        <p:txBody>
          <a:bodyPr wrap="none" rtlCol="0">
            <a:spAutoFit/>
          </a:bodyPr>
          <a:lstStyle/>
          <a:p>
            <a:r>
              <a:rPr lang="it-IT" dirty="0" err="1"/>
              <a:t>Labelled</a:t>
            </a:r>
            <a:r>
              <a:rPr lang="it-IT" dirty="0"/>
              <a:t> probe</a:t>
            </a:r>
          </a:p>
        </p:txBody>
      </p:sp>
      <p:sp>
        <p:nvSpPr>
          <p:cNvPr id="8" name="CasellaDiTesto 7"/>
          <p:cNvSpPr txBox="1"/>
          <p:nvPr/>
        </p:nvSpPr>
        <p:spPr>
          <a:xfrm>
            <a:off x="6079066" y="3386667"/>
            <a:ext cx="1524001" cy="646331"/>
          </a:xfrm>
          <a:prstGeom prst="rect">
            <a:avLst/>
          </a:prstGeom>
          <a:solidFill>
            <a:schemeClr val="bg1"/>
          </a:solidFill>
        </p:spPr>
        <p:txBody>
          <a:bodyPr wrap="square" rtlCol="0">
            <a:spAutoFit/>
          </a:bodyPr>
          <a:lstStyle/>
          <a:p>
            <a:r>
              <a:rPr lang="it-IT" dirty="0" err="1"/>
              <a:t>Hybridisation</a:t>
            </a:r>
            <a:r>
              <a:rPr lang="it-IT" dirty="0"/>
              <a:t>  buffer</a:t>
            </a:r>
          </a:p>
        </p:txBody>
      </p:sp>
    </p:spTree>
    <p:extLst>
      <p:ext uri="{BB962C8B-B14F-4D97-AF65-F5344CB8AC3E}">
        <p14:creationId xmlns:p14="http://schemas.microsoft.com/office/powerpoint/2010/main" val="42028052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Immagine 1"/>
          <p:cNvPicPr>
            <a:picLocks noChangeAspect="1"/>
          </p:cNvPicPr>
          <p:nvPr/>
        </p:nvPicPr>
        <p:blipFill rotWithShape="1">
          <a:blip r:embed="rId2"/>
          <a:srcRect t="48458" b="-1656"/>
          <a:stretch/>
        </p:blipFill>
        <p:spPr bwMode="auto">
          <a:xfrm>
            <a:off x="433388" y="3149600"/>
            <a:ext cx="8224837" cy="3195638"/>
          </a:xfrm>
          <a:prstGeom prst="rect">
            <a:avLst/>
          </a:prstGeom>
          <a:noFill/>
          <a:ln w="9525">
            <a:noFill/>
            <a:miter lim="800000"/>
            <a:headEnd/>
            <a:tailEnd/>
          </a:ln>
        </p:spPr>
      </p:pic>
      <p:sp>
        <p:nvSpPr>
          <p:cNvPr id="3" name="CasellaDiTesto 2"/>
          <p:cNvSpPr txBox="1"/>
          <p:nvPr/>
        </p:nvSpPr>
        <p:spPr>
          <a:xfrm>
            <a:off x="3787743" y="308001"/>
            <a:ext cx="1513355" cy="584776"/>
          </a:xfrm>
          <a:prstGeom prst="rect">
            <a:avLst/>
          </a:prstGeom>
          <a:noFill/>
        </p:spPr>
        <p:txBody>
          <a:bodyPr wrap="none" rtlCol="0">
            <a:spAutoFit/>
          </a:bodyPr>
          <a:lstStyle/>
          <a:p>
            <a:r>
              <a:rPr lang="it-IT" sz="3200" b="1" dirty="0" err="1"/>
              <a:t>Washes</a:t>
            </a:r>
            <a:endParaRPr lang="it-IT" sz="3200" b="1" dirty="0"/>
          </a:p>
        </p:txBody>
      </p:sp>
      <p:sp>
        <p:nvSpPr>
          <p:cNvPr id="4" name="CasellaDiTesto 3"/>
          <p:cNvSpPr txBox="1"/>
          <p:nvPr/>
        </p:nvSpPr>
        <p:spPr>
          <a:xfrm>
            <a:off x="657225" y="1380410"/>
            <a:ext cx="8001000" cy="1323439"/>
          </a:xfrm>
          <a:prstGeom prst="rect">
            <a:avLst/>
          </a:prstGeom>
          <a:noFill/>
        </p:spPr>
        <p:txBody>
          <a:bodyPr wrap="square" rtlCol="0">
            <a:spAutoFit/>
          </a:bodyPr>
          <a:lstStyle/>
          <a:p>
            <a:pPr algn="just"/>
            <a:r>
              <a:rPr lang="en-GB" sz="2000"/>
              <a:t>Several washes are needed in order to wash out the unspecific binding to the membrane. The unspecific hybridisation is not facilitated by high temperature and low salt. In this way will be removed the molecules weakly bound to the membrane</a:t>
            </a:r>
          </a:p>
        </p:txBody>
      </p:sp>
      <p:sp>
        <p:nvSpPr>
          <p:cNvPr id="5" name="CasellaDiTesto 4"/>
          <p:cNvSpPr txBox="1"/>
          <p:nvPr/>
        </p:nvSpPr>
        <p:spPr>
          <a:xfrm>
            <a:off x="1032934" y="5549611"/>
            <a:ext cx="1216762" cy="369332"/>
          </a:xfrm>
          <a:prstGeom prst="rect">
            <a:avLst/>
          </a:prstGeom>
          <a:solidFill>
            <a:srgbClr val="FFFFFF"/>
          </a:solidFill>
        </p:spPr>
        <p:txBody>
          <a:bodyPr wrap="none" rtlCol="0">
            <a:spAutoFit/>
          </a:bodyPr>
          <a:lstStyle/>
          <a:p>
            <a:r>
              <a:rPr lang="it-IT" dirty="0"/>
              <a:t>membrane</a:t>
            </a:r>
          </a:p>
        </p:txBody>
      </p:sp>
      <p:sp>
        <p:nvSpPr>
          <p:cNvPr id="7" name="CasellaDiTesto 6"/>
          <p:cNvSpPr txBox="1"/>
          <p:nvPr/>
        </p:nvSpPr>
        <p:spPr>
          <a:xfrm>
            <a:off x="7281328" y="5460420"/>
            <a:ext cx="1216762" cy="646331"/>
          </a:xfrm>
          <a:prstGeom prst="rect">
            <a:avLst/>
          </a:prstGeom>
          <a:solidFill>
            <a:srgbClr val="FFFFFF"/>
          </a:solidFill>
        </p:spPr>
        <p:txBody>
          <a:bodyPr wrap="none" rtlCol="0">
            <a:spAutoFit/>
          </a:bodyPr>
          <a:lstStyle/>
          <a:p>
            <a:r>
              <a:rPr lang="it-IT" dirty="0" err="1"/>
              <a:t>Washed</a:t>
            </a:r>
            <a:endParaRPr lang="it-IT" dirty="0"/>
          </a:p>
          <a:p>
            <a:r>
              <a:rPr lang="it-IT" dirty="0"/>
              <a:t>membrane</a:t>
            </a:r>
          </a:p>
        </p:txBody>
      </p:sp>
      <p:sp>
        <p:nvSpPr>
          <p:cNvPr id="2" name="Rettangolo 1"/>
          <p:cNvSpPr/>
          <p:nvPr/>
        </p:nvSpPr>
        <p:spPr>
          <a:xfrm>
            <a:off x="2895600" y="5774267"/>
            <a:ext cx="3674533" cy="33248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6" name="CasellaDiTesto 5"/>
          <p:cNvSpPr txBox="1"/>
          <p:nvPr/>
        </p:nvSpPr>
        <p:spPr>
          <a:xfrm>
            <a:off x="3031066" y="5749613"/>
            <a:ext cx="3492512" cy="369332"/>
          </a:xfrm>
          <a:prstGeom prst="rect">
            <a:avLst/>
          </a:prstGeom>
          <a:solidFill>
            <a:srgbClr val="FFFFFF"/>
          </a:solidFill>
        </p:spPr>
        <p:txBody>
          <a:bodyPr wrap="none" rtlCol="0">
            <a:spAutoFit/>
          </a:bodyPr>
          <a:lstStyle/>
          <a:p>
            <a:r>
              <a:rPr lang="it-IT" dirty="0" err="1"/>
              <a:t>Removal</a:t>
            </a:r>
            <a:r>
              <a:rPr lang="it-IT" dirty="0"/>
              <a:t> of </a:t>
            </a:r>
            <a:r>
              <a:rPr lang="it-IT" dirty="0" err="1"/>
              <a:t>unspecific</a:t>
            </a:r>
            <a:r>
              <a:rPr lang="it-IT" dirty="0"/>
              <a:t> </a:t>
            </a:r>
            <a:r>
              <a:rPr lang="it-IT" dirty="0" err="1"/>
              <a:t>hybridisation</a:t>
            </a:r>
            <a:endParaRPr lang="it-IT" dirty="0"/>
          </a:p>
        </p:txBody>
      </p:sp>
    </p:spTree>
    <p:extLst>
      <p:ext uri="{BB962C8B-B14F-4D97-AF65-F5344CB8AC3E}">
        <p14:creationId xmlns:p14="http://schemas.microsoft.com/office/powerpoint/2010/main" val="40181501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2284413" y="4500563"/>
            <a:ext cx="1689100" cy="2128837"/>
            <a:chOff x="1439" y="2710"/>
            <a:chExt cx="1064" cy="1341"/>
          </a:xfrm>
        </p:grpSpPr>
        <p:pic>
          <p:nvPicPr>
            <p:cNvPr id="32771" name="Picture 4"/>
            <p:cNvPicPr>
              <a:picLocks noChangeAspect="1" noChangeArrowheads="1"/>
            </p:cNvPicPr>
            <p:nvPr/>
          </p:nvPicPr>
          <p:blipFill>
            <a:blip r:embed="rId3"/>
            <a:srcRect l="24867" t="69276" r="39948"/>
            <a:stretch>
              <a:fillRect/>
            </a:stretch>
          </p:blipFill>
          <p:spPr bwMode="auto">
            <a:xfrm>
              <a:off x="1439" y="2925"/>
              <a:ext cx="1064" cy="816"/>
            </a:xfrm>
            <a:prstGeom prst="rect">
              <a:avLst/>
            </a:prstGeom>
            <a:noFill/>
            <a:ln w="3175">
              <a:solidFill>
                <a:schemeClr val="tx1"/>
              </a:solidFill>
              <a:miter lim="800000"/>
              <a:headEnd/>
              <a:tailEnd/>
            </a:ln>
          </p:spPr>
        </p:pic>
        <p:sp>
          <p:nvSpPr>
            <p:cNvPr id="32772" name="Text Box 5"/>
            <p:cNvSpPr txBox="1">
              <a:spLocks noChangeArrowheads="1"/>
            </p:cNvSpPr>
            <p:nvPr/>
          </p:nvSpPr>
          <p:spPr bwMode="auto">
            <a:xfrm>
              <a:off x="1541" y="2710"/>
              <a:ext cx="211" cy="212"/>
            </a:xfrm>
            <a:prstGeom prst="rect">
              <a:avLst/>
            </a:prstGeom>
            <a:noFill/>
            <a:ln w="9525">
              <a:noFill/>
              <a:miter lim="800000"/>
              <a:headEnd/>
              <a:tailEnd/>
            </a:ln>
          </p:spPr>
          <p:txBody>
            <a:bodyPr wrap="none">
              <a:prstTxWarp prst="textNoShape">
                <a:avLst/>
              </a:prstTxWarp>
              <a:spAutoFit/>
            </a:bodyPr>
            <a:lstStyle/>
            <a:p>
              <a:r>
                <a:rPr lang="it-IT" sz="1600" b="1">
                  <a:latin typeface="Century Gothic" charset="0"/>
                </a:rPr>
                <a:t>A</a:t>
              </a:r>
            </a:p>
          </p:txBody>
        </p:sp>
        <p:sp>
          <p:nvSpPr>
            <p:cNvPr id="32773" name="Text Box 6"/>
            <p:cNvSpPr txBox="1">
              <a:spLocks noChangeArrowheads="1"/>
            </p:cNvSpPr>
            <p:nvPr/>
          </p:nvSpPr>
          <p:spPr bwMode="auto">
            <a:xfrm>
              <a:off x="1765" y="2710"/>
              <a:ext cx="190" cy="212"/>
            </a:xfrm>
            <a:prstGeom prst="rect">
              <a:avLst/>
            </a:prstGeom>
            <a:noFill/>
            <a:ln w="9525">
              <a:noFill/>
              <a:miter lim="800000"/>
              <a:headEnd/>
              <a:tailEnd/>
            </a:ln>
          </p:spPr>
          <p:txBody>
            <a:bodyPr wrap="none">
              <a:prstTxWarp prst="textNoShape">
                <a:avLst/>
              </a:prstTxWarp>
              <a:spAutoFit/>
            </a:bodyPr>
            <a:lstStyle/>
            <a:p>
              <a:r>
                <a:rPr lang="it-IT" sz="1600" b="1">
                  <a:latin typeface="Century Gothic" charset="0"/>
                </a:rPr>
                <a:t>B</a:t>
              </a:r>
            </a:p>
          </p:txBody>
        </p:sp>
        <p:sp>
          <p:nvSpPr>
            <p:cNvPr id="32774" name="Text Box 7"/>
            <p:cNvSpPr txBox="1">
              <a:spLocks noChangeArrowheads="1"/>
            </p:cNvSpPr>
            <p:nvPr/>
          </p:nvSpPr>
          <p:spPr bwMode="auto">
            <a:xfrm>
              <a:off x="1986" y="2722"/>
              <a:ext cx="216" cy="212"/>
            </a:xfrm>
            <a:prstGeom prst="rect">
              <a:avLst/>
            </a:prstGeom>
            <a:noFill/>
            <a:ln w="9525">
              <a:noFill/>
              <a:miter lim="800000"/>
              <a:headEnd/>
              <a:tailEnd/>
            </a:ln>
          </p:spPr>
          <p:txBody>
            <a:bodyPr wrap="none">
              <a:prstTxWarp prst="textNoShape">
                <a:avLst/>
              </a:prstTxWarp>
              <a:spAutoFit/>
            </a:bodyPr>
            <a:lstStyle/>
            <a:p>
              <a:r>
                <a:rPr lang="it-IT" sz="1600" b="1">
                  <a:latin typeface="Century Gothic" charset="0"/>
                </a:rPr>
                <a:t>C</a:t>
              </a:r>
            </a:p>
          </p:txBody>
        </p:sp>
        <p:sp>
          <p:nvSpPr>
            <p:cNvPr id="32775" name="Text Box 8"/>
            <p:cNvSpPr txBox="1">
              <a:spLocks noChangeArrowheads="1"/>
            </p:cNvSpPr>
            <p:nvPr/>
          </p:nvSpPr>
          <p:spPr bwMode="auto">
            <a:xfrm>
              <a:off x="2210" y="2722"/>
              <a:ext cx="206" cy="212"/>
            </a:xfrm>
            <a:prstGeom prst="rect">
              <a:avLst/>
            </a:prstGeom>
            <a:noFill/>
            <a:ln w="9525">
              <a:noFill/>
              <a:miter lim="800000"/>
              <a:headEnd/>
              <a:tailEnd/>
            </a:ln>
          </p:spPr>
          <p:txBody>
            <a:bodyPr wrap="none">
              <a:prstTxWarp prst="textNoShape">
                <a:avLst/>
              </a:prstTxWarp>
              <a:spAutoFit/>
            </a:bodyPr>
            <a:lstStyle/>
            <a:p>
              <a:r>
                <a:rPr lang="it-IT" sz="1600" b="1">
                  <a:latin typeface="Century Gothic" charset="0"/>
                </a:rPr>
                <a:t>D</a:t>
              </a:r>
            </a:p>
          </p:txBody>
        </p:sp>
        <p:sp>
          <p:nvSpPr>
            <p:cNvPr id="32776" name="Text Box 9"/>
            <p:cNvSpPr txBox="1">
              <a:spLocks noChangeArrowheads="1"/>
            </p:cNvSpPr>
            <p:nvPr/>
          </p:nvSpPr>
          <p:spPr bwMode="auto">
            <a:xfrm>
              <a:off x="1728" y="3801"/>
              <a:ext cx="391" cy="250"/>
            </a:xfrm>
            <a:prstGeom prst="rect">
              <a:avLst/>
            </a:prstGeom>
            <a:noFill/>
            <a:ln w="9525">
              <a:noFill/>
              <a:miter lim="800000"/>
              <a:headEnd/>
              <a:tailEnd/>
            </a:ln>
          </p:spPr>
          <p:txBody>
            <a:bodyPr wrap="none">
              <a:prstTxWarp prst="textNoShape">
                <a:avLst/>
              </a:prstTxWarp>
              <a:spAutoFit/>
            </a:bodyPr>
            <a:lstStyle/>
            <a:p>
              <a:r>
                <a:rPr lang="it-IT" sz="2000" b="1">
                  <a:solidFill>
                    <a:srgbClr val="FF0000"/>
                  </a:solidFill>
                  <a:latin typeface="Century Gothic" charset="0"/>
                </a:rPr>
                <a:t>Gel</a:t>
              </a:r>
            </a:p>
          </p:txBody>
        </p:sp>
      </p:grpSp>
      <p:sp>
        <p:nvSpPr>
          <p:cNvPr id="13322" name="AutoShape 10"/>
          <p:cNvSpPr>
            <a:spLocks noChangeArrowheads="1"/>
          </p:cNvSpPr>
          <p:nvPr/>
        </p:nvSpPr>
        <p:spPr bwMode="auto">
          <a:xfrm>
            <a:off x="684213" y="3108325"/>
            <a:ext cx="1665287" cy="477838"/>
          </a:xfrm>
          <a:prstGeom prst="cube">
            <a:avLst>
              <a:gd name="adj" fmla="val 100000"/>
            </a:avLst>
          </a:prstGeom>
          <a:gradFill rotWithShape="1">
            <a:gsLst>
              <a:gs pos="0">
                <a:schemeClr val="bg2">
                  <a:alpha val="30000"/>
                </a:schemeClr>
              </a:gs>
              <a:gs pos="100000">
                <a:schemeClr val="bg2">
                  <a:gamma/>
                  <a:shade val="46275"/>
                  <a:invGamma/>
                </a:schemeClr>
              </a:gs>
            </a:gsLst>
            <a:lin ang="5400000" scaled="1"/>
          </a:gradFill>
          <a:ln w="9525">
            <a:solidFill>
              <a:schemeClr val="tx1"/>
            </a:solidFill>
            <a:miter lim="800000"/>
            <a:headEnd/>
            <a:tailEnd/>
          </a:ln>
          <a:effectLst/>
        </p:spPr>
        <p:txBody>
          <a:bodyPr wrap="none" anchor="ctr">
            <a:prstTxWarp prst="textNoShape">
              <a:avLst/>
            </a:prstTxWarp>
          </a:bodyPr>
          <a:lstStyle/>
          <a:p>
            <a:endParaRPr lang="it-IT"/>
          </a:p>
        </p:txBody>
      </p:sp>
      <p:grpSp>
        <p:nvGrpSpPr>
          <p:cNvPr id="3" name="Group 11"/>
          <p:cNvGrpSpPr>
            <a:grpSpLocks/>
          </p:cNvGrpSpPr>
          <p:nvPr/>
        </p:nvGrpSpPr>
        <p:grpSpPr bwMode="auto">
          <a:xfrm>
            <a:off x="2024063" y="2151063"/>
            <a:ext cx="2454275" cy="1584325"/>
            <a:chOff x="1275" y="1230"/>
            <a:chExt cx="1546" cy="998"/>
          </a:xfrm>
        </p:grpSpPr>
        <p:sp>
          <p:nvSpPr>
            <p:cNvPr id="13324" name="AutoShape 12"/>
            <p:cNvSpPr>
              <a:spLocks noChangeArrowheads="1"/>
            </p:cNvSpPr>
            <p:nvPr/>
          </p:nvSpPr>
          <p:spPr bwMode="auto">
            <a:xfrm>
              <a:off x="1861" y="1825"/>
              <a:ext cx="960" cy="403"/>
            </a:xfrm>
            <a:custGeom>
              <a:avLst/>
              <a:gdLst>
                <a:gd name="G0" fmla="+- 1916 0 0"/>
                <a:gd name="G1" fmla="+- 21600 0 1916"/>
                <a:gd name="G2" fmla="*/ 1916 1 2"/>
                <a:gd name="G3" fmla="+- 21600 0 G2"/>
                <a:gd name="G4" fmla="+/ 1916 21600 2"/>
                <a:gd name="G5" fmla="+/ G1 0 2"/>
                <a:gd name="G6" fmla="*/ 21600 21600 1916"/>
                <a:gd name="G7" fmla="*/ G6 1 2"/>
                <a:gd name="G8" fmla="+- 21600 0 G7"/>
                <a:gd name="G9" fmla="*/ 21600 1 2"/>
                <a:gd name="G10" fmla="+- 1916 0 G9"/>
                <a:gd name="G11" fmla="?: G10 G8 0"/>
                <a:gd name="G12" fmla="?: G10 G7 21600"/>
                <a:gd name="T0" fmla="*/ 20642 w 21600"/>
                <a:gd name="T1" fmla="*/ 10800 h 21600"/>
                <a:gd name="T2" fmla="*/ 10800 w 21600"/>
                <a:gd name="T3" fmla="*/ 21600 h 21600"/>
                <a:gd name="T4" fmla="*/ 958 w 21600"/>
                <a:gd name="T5" fmla="*/ 10800 h 21600"/>
                <a:gd name="T6" fmla="*/ 10800 w 21600"/>
                <a:gd name="T7" fmla="*/ 0 h 21600"/>
                <a:gd name="T8" fmla="*/ 2758 w 21600"/>
                <a:gd name="T9" fmla="*/ 2758 h 21600"/>
                <a:gd name="T10" fmla="*/ 18842 w 21600"/>
                <a:gd name="T11" fmla="*/ 18842 h 21600"/>
              </a:gdLst>
              <a:ahLst/>
              <a:cxnLst>
                <a:cxn ang="0">
                  <a:pos x="T0" y="T1"/>
                </a:cxn>
                <a:cxn ang="0">
                  <a:pos x="T2" y="T3"/>
                </a:cxn>
                <a:cxn ang="0">
                  <a:pos x="T4" y="T5"/>
                </a:cxn>
                <a:cxn ang="0">
                  <a:pos x="T6" y="T7"/>
                </a:cxn>
              </a:cxnLst>
              <a:rect l="T8" t="T9" r="T10" b="T11"/>
              <a:pathLst>
                <a:path w="21600" h="21600">
                  <a:moveTo>
                    <a:pt x="0" y="0"/>
                  </a:moveTo>
                  <a:lnTo>
                    <a:pt x="1916" y="21600"/>
                  </a:lnTo>
                  <a:lnTo>
                    <a:pt x="19684" y="21600"/>
                  </a:lnTo>
                  <a:lnTo>
                    <a:pt x="21600" y="0"/>
                  </a:lnTo>
                  <a:close/>
                </a:path>
              </a:pathLst>
            </a:custGeom>
            <a:gradFill rotWithShape="1">
              <a:gsLst>
                <a:gs pos="0">
                  <a:schemeClr val="accent1">
                    <a:gamma/>
                    <a:tint val="28627"/>
                    <a:invGamma/>
                  </a:schemeClr>
                </a:gs>
                <a:gs pos="100000">
                  <a:schemeClr val="accent1"/>
                </a:gs>
              </a:gsLst>
              <a:lin ang="5400000" scaled="1"/>
            </a:gradFill>
            <a:ln w="9525">
              <a:solidFill>
                <a:schemeClr val="tx1"/>
              </a:solidFill>
              <a:miter lim="800000"/>
              <a:headEnd/>
              <a:tailEnd/>
            </a:ln>
            <a:effectLst/>
          </p:spPr>
          <p:txBody>
            <a:bodyPr wrap="none" anchor="ctr">
              <a:prstTxWarp prst="textNoShape">
                <a:avLst/>
              </a:prstTxWarp>
            </a:bodyPr>
            <a:lstStyle/>
            <a:p>
              <a:pPr algn="ctr"/>
              <a:r>
                <a:rPr lang="it-IT" sz="1600" b="1" dirty="0" err="1">
                  <a:solidFill>
                    <a:srgbClr val="FF0000"/>
                  </a:solidFill>
                  <a:latin typeface="Century Gothic" charset="0"/>
                </a:rPr>
                <a:t>Develop</a:t>
              </a:r>
              <a:endParaRPr lang="it-IT" sz="1600" b="1" dirty="0">
                <a:solidFill>
                  <a:srgbClr val="FF0000"/>
                </a:solidFill>
                <a:latin typeface="Century Gothic" charset="0"/>
              </a:endParaRPr>
            </a:p>
            <a:p>
              <a:pPr algn="ctr"/>
              <a:r>
                <a:rPr lang="it-IT" sz="1600" dirty="0">
                  <a:latin typeface="Century Gothic" charset="0"/>
                </a:rPr>
                <a:t> </a:t>
              </a:r>
              <a:r>
                <a:rPr lang="it-IT" sz="1600" dirty="0" err="1">
                  <a:latin typeface="Century Gothic" charset="0"/>
                </a:rPr>
                <a:t>solution</a:t>
              </a:r>
              <a:endParaRPr lang="it-IT" sz="1600" b="1" dirty="0">
                <a:solidFill>
                  <a:srgbClr val="FF0000"/>
                </a:solidFill>
                <a:latin typeface="Century Gothic" charset="0"/>
              </a:endParaRPr>
            </a:p>
          </p:txBody>
        </p:sp>
        <p:sp>
          <p:nvSpPr>
            <p:cNvPr id="32780" name="AutoShape 13"/>
            <p:cNvSpPr>
              <a:spLocks noChangeArrowheads="1"/>
            </p:cNvSpPr>
            <p:nvPr/>
          </p:nvSpPr>
          <p:spPr bwMode="auto">
            <a:xfrm>
              <a:off x="1275" y="1230"/>
              <a:ext cx="987" cy="494"/>
            </a:xfrm>
            <a:prstGeom prst="curvedDownArrow">
              <a:avLst>
                <a:gd name="adj1" fmla="val 20590"/>
                <a:gd name="adj2" fmla="val 60550"/>
                <a:gd name="adj3" fmla="val 46356"/>
              </a:avLst>
            </a:prstGeom>
            <a:solidFill>
              <a:schemeClr val="hlink"/>
            </a:solidFill>
            <a:ln w="9525">
              <a:solidFill>
                <a:schemeClr val="tx1"/>
              </a:solidFill>
              <a:miter lim="800000"/>
              <a:headEnd/>
              <a:tailEnd/>
            </a:ln>
          </p:spPr>
          <p:txBody>
            <a:bodyPr wrap="none" anchor="ctr">
              <a:prstTxWarp prst="textNoShape">
                <a:avLst/>
              </a:prstTxWarp>
            </a:bodyPr>
            <a:lstStyle/>
            <a:p>
              <a:endParaRPr lang="it-IT"/>
            </a:p>
          </p:txBody>
        </p:sp>
      </p:grpSp>
      <p:grpSp>
        <p:nvGrpSpPr>
          <p:cNvPr id="4" name="Group 14"/>
          <p:cNvGrpSpPr>
            <a:grpSpLocks/>
          </p:cNvGrpSpPr>
          <p:nvPr/>
        </p:nvGrpSpPr>
        <p:grpSpPr bwMode="auto">
          <a:xfrm>
            <a:off x="4054475" y="2151063"/>
            <a:ext cx="2511425" cy="1584325"/>
            <a:chOff x="2554" y="1230"/>
            <a:chExt cx="1582" cy="998"/>
          </a:xfrm>
        </p:grpSpPr>
        <p:sp>
          <p:nvSpPr>
            <p:cNvPr id="13327" name="AutoShape 15"/>
            <p:cNvSpPr>
              <a:spLocks noChangeArrowheads="1"/>
            </p:cNvSpPr>
            <p:nvPr/>
          </p:nvSpPr>
          <p:spPr bwMode="auto">
            <a:xfrm>
              <a:off x="3176" y="1825"/>
              <a:ext cx="960" cy="403"/>
            </a:xfrm>
            <a:custGeom>
              <a:avLst/>
              <a:gdLst>
                <a:gd name="G0" fmla="+- 1916 0 0"/>
                <a:gd name="G1" fmla="+- 21600 0 1916"/>
                <a:gd name="G2" fmla="*/ 1916 1 2"/>
                <a:gd name="G3" fmla="+- 21600 0 G2"/>
                <a:gd name="G4" fmla="+/ 1916 21600 2"/>
                <a:gd name="G5" fmla="+/ G1 0 2"/>
                <a:gd name="G6" fmla="*/ 21600 21600 1916"/>
                <a:gd name="G7" fmla="*/ G6 1 2"/>
                <a:gd name="G8" fmla="+- 21600 0 G7"/>
                <a:gd name="G9" fmla="*/ 21600 1 2"/>
                <a:gd name="G10" fmla="+- 1916 0 G9"/>
                <a:gd name="G11" fmla="?: G10 G8 0"/>
                <a:gd name="G12" fmla="?: G10 G7 21600"/>
                <a:gd name="T0" fmla="*/ 20642 w 21600"/>
                <a:gd name="T1" fmla="*/ 10800 h 21600"/>
                <a:gd name="T2" fmla="*/ 10800 w 21600"/>
                <a:gd name="T3" fmla="*/ 21600 h 21600"/>
                <a:gd name="T4" fmla="*/ 958 w 21600"/>
                <a:gd name="T5" fmla="*/ 10800 h 21600"/>
                <a:gd name="T6" fmla="*/ 10800 w 21600"/>
                <a:gd name="T7" fmla="*/ 0 h 21600"/>
                <a:gd name="T8" fmla="*/ 2758 w 21600"/>
                <a:gd name="T9" fmla="*/ 2758 h 21600"/>
                <a:gd name="T10" fmla="*/ 18842 w 21600"/>
                <a:gd name="T11" fmla="*/ 18842 h 21600"/>
              </a:gdLst>
              <a:ahLst/>
              <a:cxnLst>
                <a:cxn ang="0">
                  <a:pos x="T0" y="T1"/>
                </a:cxn>
                <a:cxn ang="0">
                  <a:pos x="T2" y="T3"/>
                </a:cxn>
                <a:cxn ang="0">
                  <a:pos x="T4" y="T5"/>
                </a:cxn>
                <a:cxn ang="0">
                  <a:pos x="T6" y="T7"/>
                </a:cxn>
              </a:cxnLst>
              <a:rect l="T8" t="T9" r="T10" b="T11"/>
              <a:pathLst>
                <a:path w="21600" h="21600">
                  <a:moveTo>
                    <a:pt x="0" y="0"/>
                  </a:moveTo>
                  <a:lnTo>
                    <a:pt x="1916" y="21600"/>
                  </a:lnTo>
                  <a:lnTo>
                    <a:pt x="19684" y="21600"/>
                  </a:lnTo>
                  <a:lnTo>
                    <a:pt x="21600" y="0"/>
                  </a:lnTo>
                  <a:close/>
                </a:path>
              </a:pathLst>
            </a:custGeom>
            <a:gradFill rotWithShape="1">
              <a:gsLst>
                <a:gs pos="0">
                  <a:schemeClr val="accent1">
                    <a:gamma/>
                    <a:tint val="28627"/>
                    <a:invGamma/>
                  </a:schemeClr>
                </a:gs>
                <a:gs pos="100000">
                  <a:schemeClr val="accent1"/>
                </a:gs>
              </a:gsLst>
              <a:lin ang="5400000" scaled="1"/>
            </a:gradFill>
            <a:ln w="9525">
              <a:solidFill>
                <a:schemeClr val="tx1"/>
              </a:solidFill>
              <a:miter lim="800000"/>
              <a:headEnd/>
              <a:tailEnd/>
            </a:ln>
            <a:effectLst/>
          </p:spPr>
          <p:txBody>
            <a:bodyPr wrap="none" anchor="ctr">
              <a:prstTxWarp prst="textNoShape">
                <a:avLst/>
              </a:prstTxWarp>
            </a:bodyPr>
            <a:lstStyle/>
            <a:p>
              <a:pPr algn="ctr"/>
              <a:r>
                <a:rPr lang="it-IT" sz="1600" b="1" dirty="0" err="1">
                  <a:solidFill>
                    <a:srgbClr val="FF0000"/>
                  </a:solidFill>
                  <a:latin typeface="Century Gothic" charset="0"/>
                </a:rPr>
                <a:t>Fixative</a:t>
              </a:r>
              <a:endParaRPr lang="it-IT" sz="1600" b="1" dirty="0">
                <a:solidFill>
                  <a:srgbClr val="FF0000"/>
                </a:solidFill>
                <a:latin typeface="Century Gothic" charset="0"/>
              </a:endParaRPr>
            </a:p>
            <a:p>
              <a:pPr algn="ctr"/>
              <a:r>
                <a:rPr lang="it-IT" sz="1600" dirty="0">
                  <a:latin typeface="Century Gothic" charset="0"/>
                </a:rPr>
                <a:t> </a:t>
              </a:r>
              <a:r>
                <a:rPr lang="it-IT" sz="1600" dirty="0" err="1">
                  <a:latin typeface="Century Gothic" charset="0"/>
                </a:rPr>
                <a:t>solution</a:t>
              </a:r>
              <a:endParaRPr lang="it-IT" sz="1600" b="1" dirty="0">
                <a:solidFill>
                  <a:srgbClr val="FF0000"/>
                </a:solidFill>
                <a:latin typeface="Century Gothic" charset="0"/>
              </a:endParaRPr>
            </a:p>
          </p:txBody>
        </p:sp>
        <p:sp>
          <p:nvSpPr>
            <p:cNvPr id="32783" name="AutoShape 16"/>
            <p:cNvSpPr>
              <a:spLocks noChangeArrowheads="1"/>
            </p:cNvSpPr>
            <p:nvPr/>
          </p:nvSpPr>
          <p:spPr bwMode="auto">
            <a:xfrm>
              <a:off x="2554" y="1230"/>
              <a:ext cx="987" cy="494"/>
            </a:xfrm>
            <a:prstGeom prst="curvedDownArrow">
              <a:avLst>
                <a:gd name="adj1" fmla="val 20590"/>
                <a:gd name="adj2" fmla="val 60550"/>
                <a:gd name="adj3" fmla="val 46356"/>
              </a:avLst>
            </a:prstGeom>
            <a:solidFill>
              <a:schemeClr val="hlink"/>
            </a:solidFill>
            <a:ln w="9525">
              <a:solidFill>
                <a:schemeClr val="tx1"/>
              </a:solidFill>
              <a:miter lim="800000"/>
              <a:headEnd/>
              <a:tailEnd/>
            </a:ln>
          </p:spPr>
          <p:txBody>
            <a:bodyPr wrap="none" anchor="ctr">
              <a:prstTxWarp prst="textNoShape">
                <a:avLst/>
              </a:prstTxWarp>
            </a:bodyPr>
            <a:lstStyle/>
            <a:p>
              <a:endParaRPr lang="it-IT"/>
            </a:p>
          </p:txBody>
        </p:sp>
      </p:grpSp>
      <p:sp>
        <p:nvSpPr>
          <p:cNvPr id="32784" name="Litebulb"/>
          <p:cNvSpPr>
            <a:spLocks noEditPoints="1" noChangeArrowheads="1"/>
          </p:cNvSpPr>
          <p:nvPr/>
        </p:nvSpPr>
        <p:spPr bwMode="auto">
          <a:xfrm>
            <a:off x="563563" y="2290763"/>
            <a:ext cx="420687" cy="511175"/>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0 60000 65536"/>
              <a:gd name="T9" fmla="*/ 0 60000 65536"/>
              <a:gd name="T10" fmla="*/ 0 60000 65536"/>
              <a:gd name="T11" fmla="*/ 0 60000 65536"/>
              <a:gd name="T12" fmla="*/ 3556 w 21600"/>
              <a:gd name="T13" fmla="*/ 2188 h 21600"/>
              <a:gd name="T14" fmla="*/ 18277 w 21600"/>
              <a:gd name="T15" fmla="*/ 9282 h 21600"/>
            </a:gdLst>
            <a:ahLst/>
            <a:cxnLst>
              <a:cxn ang="T8">
                <a:pos x="T0" y="T1"/>
              </a:cxn>
              <a:cxn ang="T9">
                <a:pos x="T2" y="T3"/>
              </a:cxn>
              <a:cxn ang="T10">
                <a:pos x="T4" y="T5"/>
              </a:cxn>
              <a:cxn ang="T11">
                <a:pos x="T6" y="T7"/>
              </a:cxn>
            </a:cxnLst>
            <a:rect l="T12" t="T13" r="T14" b="T15"/>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rgbClr val="FF0000"/>
          </a:solidFill>
          <a:ln w="6350">
            <a:solidFill>
              <a:srgbClr val="000000"/>
            </a:solidFill>
            <a:miter lim="800000"/>
            <a:headEnd/>
            <a:tailEnd/>
          </a:ln>
        </p:spPr>
        <p:txBody>
          <a:bodyPr>
            <a:prstTxWarp prst="textNoShape">
              <a:avLst/>
            </a:prstTxWarp>
          </a:bodyPr>
          <a:lstStyle/>
          <a:p>
            <a:endParaRPr lang="it-IT"/>
          </a:p>
        </p:txBody>
      </p:sp>
      <p:grpSp>
        <p:nvGrpSpPr>
          <p:cNvPr id="5" name="Group 18"/>
          <p:cNvGrpSpPr>
            <a:grpSpLocks/>
          </p:cNvGrpSpPr>
          <p:nvPr/>
        </p:nvGrpSpPr>
        <p:grpSpPr bwMode="auto">
          <a:xfrm>
            <a:off x="4951408" y="4570413"/>
            <a:ext cx="3430585" cy="2062162"/>
            <a:chOff x="3119" y="2754"/>
            <a:chExt cx="2161" cy="1299"/>
          </a:xfrm>
        </p:grpSpPr>
        <p:pic>
          <p:nvPicPr>
            <p:cNvPr id="32786" name="Picture 19"/>
            <p:cNvPicPr>
              <a:picLocks noChangeAspect="1" noChangeArrowheads="1"/>
            </p:cNvPicPr>
            <p:nvPr/>
          </p:nvPicPr>
          <p:blipFill>
            <a:blip r:embed="rId3"/>
            <a:srcRect l="14772" t="6627" r="35985" b="66266"/>
            <a:stretch>
              <a:fillRect/>
            </a:stretch>
          </p:blipFill>
          <p:spPr bwMode="auto">
            <a:xfrm>
              <a:off x="3119" y="2981"/>
              <a:ext cx="1040" cy="720"/>
            </a:xfrm>
            <a:prstGeom prst="rect">
              <a:avLst/>
            </a:prstGeom>
            <a:noFill/>
            <a:ln w="3175">
              <a:solidFill>
                <a:schemeClr val="tx1"/>
              </a:solidFill>
              <a:miter lim="800000"/>
              <a:headEnd/>
              <a:tailEnd/>
            </a:ln>
          </p:spPr>
        </p:pic>
        <p:sp>
          <p:nvSpPr>
            <p:cNvPr id="32787" name="Text Box 20"/>
            <p:cNvSpPr txBox="1">
              <a:spLocks noChangeArrowheads="1"/>
            </p:cNvSpPr>
            <p:nvPr/>
          </p:nvSpPr>
          <p:spPr bwMode="auto">
            <a:xfrm>
              <a:off x="3416" y="3801"/>
              <a:ext cx="553" cy="252"/>
            </a:xfrm>
            <a:prstGeom prst="rect">
              <a:avLst/>
            </a:prstGeom>
            <a:noFill/>
            <a:ln w="9525">
              <a:noFill/>
              <a:miter lim="800000"/>
              <a:headEnd/>
              <a:tailEnd/>
            </a:ln>
          </p:spPr>
          <p:txBody>
            <a:bodyPr wrap="none">
              <a:prstTxWarp prst="textNoShape">
                <a:avLst/>
              </a:prstTxWarp>
              <a:spAutoFit/>
            </a:bodyPr>
            <a:lstStyle/>
            <a:p>
              <a:r>
                <a:rPr lang="it-IT" sz="2000" b="1" dirty="0">
                  <a:solidFill>
                    <a:srgbClr val="FF0000"/>
                  </a:solidFill>
                  <a:latin typeface="Century Gothic" charset="0"/>
                </a:rPr>
                <a:t>X-</a:t>
              </a:r>
              <a:r>
                <a:rPr lang="it-IT" sz="2000" b="1" dirty="0" err="1">
                  <a:solidFill>
                    <a:srgbClr val="FF0000"/>
                  </a:solidFill>
                  <a:latin typeface="Century Gothic" charset="0"/>
                </a:rPr>
                <a:t>ray</a:t>
              </a:r>
              <a:endParaRPr lang="it-IT" sz="2000" b="1" dirty="0">
                <a:solidFill>
                  <a:srgbClr val="FF0000"/>
                </a:solidFill>
                <a:latin typeface="Century Gothic" charset="0"/>
              </a:endParaRPr>
            </a:p>
          </p:txBody>
        </p:sp>
        <p:sp>
          <p:nvSpPr>
            <p:cNvPr id="32788" name="Line 21"/>
            <p:cNvSpPr>
              <a:spLocks noChangeShapeType="1"/>
            </p:cNvSpPr>
            <p:nvPr/>
          </p:nvSpPr>
          <p:spPr bwMode="auto">
            <a:xfrm>
              <a:off x="4223" y="3229"/>
              <a:ext cx="192" cy="0"/>
            </a:xfrm>
            <a:prstGeom prst="line">
              <a:avLst/>
            </a:prstGeom>
            <a:noFill/>
            <a:ln w="9525">
              <a:solidFill>
                <a:schemeClr val="tx1"/>
              </a:solidFill>
              <a:round/>
              <a:headEnd type="triangle" w="med" len="med"/>
              <a:tailEnd/>
            </a:ln>
          </p:spPr>
          <p:txBody>
            <a:bodyPr wrap="none" anchor="ctr">
              <a:prstTxWarp prst="textNoShape">
                <a:avLst/>
              </a:prstTxWarp>
            </a:bodyPr>
            <a:lstStyle/>
            <a:p>
              <a:endParaRPr lang="it-IT"/>
            </a:p>
          </p:txBody>
        </p:sp>
        <p:sp>
          <p:nvSpPr>
            <p:cNvPr id="32789" name="Text Box 22"/>
            <p:cNvSpPr txBox="1">
              <a:spLocks noChangeArrowheads="1"/>
            </p:cNvSpPr>
            <p:nvPr/>
          </p:nvSpPr>
          <p:spPr bwMode="auto">
            <a:xfrm>
              <a:off x="4461" y="3094"/>
              <a:ext cx="819" cy="213"/>
            </a:xfrm>
            <a:prstGeom prst="rect">
              <a:avLst/>
            </a:prstGeom>
            <a:noFill/>
            <a:ln w="9525">
              <a:noFill/>
              <a:miter lim="800000"/>
              <a:headEnd/>
              <a:tailEnd/>
            </a:ln>
          </p:spPr>
          <p:txBody>
            <a:bodyPr wrap="none">
              <a:prstTxWarp prst="textNoShape">
                <a:avLst/>
              </a:prstTxWarp>
              <a:spAutoFit/>
            </a:bodyPr>
            <a:lstStyle/>
            <a:p>
              <a:r>
                <a:rPr lang="it-IT" sz="1600" dirty="0">
                  <a:latin typeface="Century Gothic" charset="0"/>
                </a:rPr>
                <a:t>Target RNA</a:t>
              </a:r>
            </a:p>
          </p:txBody>
        </p:sp>
        <p:sp>
          <p:nvSpPr>
            <p:cNvPr id="32790" name="Text Box 23"/>
            <p:cNvSpPr txBox="1">
              <a:spLocks noChangeArrowheads="1"/>
            </p:cNvSpPr>
            <p:nvPr/>
          </p:nvSpPr>
          <p:spPr bwMode="auto">
            <a:xfrm>
              <a:off x="3204" y="2754"/>
              <a:ext cx="211" cy="212"/>
            </a:xfrm>
            <a:prstGeom prst="rect">
              <a:avLst/>
            </a:prstGeom>
            <a:noFill/>
            <a:ln w="9525">
              <a:noFill/>
              <a:miter lim="800000"/>
              <a:headEnd/>
              <a:tailEnd/>
            </a:ln>
          </p:spPr>
          <p:txBody>
            <a:bodyPr wrap="none">
              <a:prstTxWarp prst="textNoShape">
                <a:avLst/>
              </a:prstTxWarp>
              <a:spAutoFit/>
            </a:bodyPr>
            <a:lstStyle/>
            <a:p>
              <a:r>
                <a:rPr lang="it-IT" sz="1600" b="1">
                  <a:latin typeface="Century Gothic" charset="0"/>
                </a:rPr>
                <a:t>A</a:t>
              </a:r>
            </a:p>
          </p:txBody>
        </p:sp>
        <p:sp>
          <p:nvSpPr>
            <p:cNvPr id="32791" name="Text Box 24"/>
            <p:cNvSpPr txBox="1">
              <a:spLocks noChangeArrowheads="1"/>
            </p:cNvSpPr>
            <p:nvPr/>
          </p:nvSpPr>
          <p:spPr bwMode="auto">
            <a:xfrm>
              <a:off x="3428" y="2754"/>
              <a:ext cx="190" cy="212"/>
            </a:xfrm>
            <a:prstGeom prst="rect">
              <a:avLst/>
            </a:prstGeom>
            <a:noFill/>
            <a:ln w="9525">
              <a:noFill/>
              <a:miter lim="800000"/>
              <a:headEnd/>
              <a:tailEnd/>
            </a:ln>
          </p:spPr>
          <p:txBody>
            <a:bodyPr wrap="none">
              <a:prstTxWarp prst="textNoShape">
                <a:avLst/>
              </a:prstTxWarp>
              <a:spAutoFit/>
            </a:bodyPr>
            <a:lstStyle/>
            <a:p>
              <a:r>
                <a:rPr lang="it-IT" sz="1600" b="1">
                  <a:latin typeface="Century Gothic" charset="0"/>
                </a:rPr>
                <a:t>B</a:t>
              </a:r>
            </a:p>
          </p:txBody>
        </p:sp>
        <p:sp>
          <p:nvSpPr>
            <p:cNvPr id="32792" name="Text Box 25"/>
            <p:cNvSpPr txBox="1">
              <a:spLocks noChangeArrowheads="1"/>
            </p:cNvSpPr>
            <p:nvPr/>
          </p:nvSpPr>
          <p:spPr bwMode="auto">
            <a:xfrm>
              <a:off x="3649" y="2766"/>
              <a:ext cx="216" cy="212"/>
            </a:xfrm>
            <a:prstGeom prst="rect">
              <a:avLst/>
            </a:prstGeom>
            <a:noFill/>
            <a:ln w="9525">
              <a:noFill/>
              <a:miter lim="800000"/>
              <a:headEnd/>
              <a:tailEnd/>
            </a:ln>
          </p:spPr>
          <p:txBody>
            <a:bodyPr wrap="none">
              <a:prstTxWarp prst="textNoShape">
                <a:avLst/>
              </a:prstTxWarp>
              <a:spAutoFit/>
            </a:bodyPr>
            <a:lstStyle/>
            <a:p>
              <a:r>
                <a:rPr lang="it-IT" sz="1600" b="1">
                  <a:latin typeface="Century Gothic" charset="0"/>
                </a:rPr>
                <a:t>C</a:t>
              </a:r>
            </a:p>
          </p:txBody>
        </p:sp>
        <p:sp>
          <p:nvSpPr>
            <p:cNvPr id="32793" name="Text Box 26"/>
            <p:cNvSpPr txBox="1">
              <a:spLocks noChangeArrowheads="1"/>
            </p:cNvSpPr>
            <p:nvPr/>
          </p:nvSpPr>
          <p:spPr bwMode="auto">
            <a:xfrm>
              <a:off x="3873" y="2766"/>
              <a:ext cx="206" cy="212"/>
            </a:xfrm>
            <a:prstGeom prst="rect">
              <a:avLst/>
            </a:prstGeom>
            <a:noFill/>
            <a:ln w="9525">
              <a:noFill/>
              <a:miter lim="800000"/>
              <a:headEnd/>
              <a:tailEnd/>
            </a:ln>
          </p:spPr>
          <p:txBody>
            <a:bodyPr wrap="none">
              <a:prstTxWarp prst="textNoShape">
                <a:avLst/>
              </a:prstTxWarp>
              <a:spAutoFit/>
            </a:bodyPr>
            <a:lstStyle/>
            <a:p>
              <a:r>
                <a:rPr lang="it-IT" sz="1600" b="1">
                  <a:latin typeface="Century Gothic" charset="0"/>
                </a:rPr>
                <a:t>D</a:t>
              </a:r>
            </a:p>
          </p:txBody>
        </p:sp>
      </p:grpSp>
      <p:sp>
        <p:nvSpPr>
          <p:cNvPr id="13339" name="Litebulb"/>
          <p:cNvSpPr>
            <a:spLocks noEditPoints="1" noChangeArrowheads="1"/>
          </p:cNvSpPr>
          <p:nvPr/>
        </p:nvSpPr>
        <p:spPr bwMode="auto">
          <a:xfrm>
            <a:off x="8239125" y="2273300"/>
            <a:ext cx="420688" cy="511175"/>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0 60000 65536"/>
              <a:gd name="T9" fmla="*/ 0 60000 65536"/>
              <a:gd name="T10" fmla="*/ 0 60000 65536"/>
              <a:gd name="T11" fmla="*/ 0 60000 65536"/>
              <a:gd name="T12" fmla="*/ 3556 w 21600"/>
              <a:gd name="T13" fmla="*/ 2188 h 21600"/>
              <a:gd name="T14" fmla="*/ 18277 w 21600"/>
              <a:gd name="T15" fmla="*/ 9282 h 21600"/>
            </a:gdLst>
            <a:ahLst/>
            <a:cxnLst>
              <a:cxn ang="T8">
                <a:pos x="T0" y="T1"/>
              </a:cxn>
              <a:cxn ang="T9">
                <a:pos x="T2" y="T3"/>
              </a:cxn>
              <a:cxn ang="T10">
                <a:pos x="T4" y="T5"/>
              </a:cxn>
              <a:cxn ang="T11">
                <a:pos x="T6" y="T7"/>
              </a:cxn>
            </a:cxnLst>
            <a:rect l="T12" t="T13" r="T14" b="T15"/>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rgbClr val="FFFF00"/>
          </a:solidFill>
          <a:ln w="6350">
            <a:solidFill>
              <a:srgbClr val="000000"/>
            </a:solidFill>
            <a:miter lim="800000"/>
            <a:headEnd/>
            <a:tailEnd/>
          </a:ln>
        </p:spPr>
        <p:txBody>
          <a:bodyPr>
            <a:prstTxWarp prst="textNoShape">
              <a:avLst/>
            </a:prstTxWarp>
          </a:bodyPr>
          <a:lstStyle/>
          <a:p>
            <a:endParaRPr lang="it-IT"/>
          </a:p>
        </p:txBody>
      </p:sp>
      <p:sp>
        <p:nvSpPr>
          <p:cNvPr id="32795" name="Text Box 28"/>
          <p:cNvSpPr txBox="1">
            <a:spLocks noChangeArrowheads="1"/>
          </p:cNvSpPr>
          <p:nvPr/>
        </p:nvSpPr>
        <p:spPr bwMode="auto">
          <a:xfrm>
            <a:off x="792163" y="3751263"/>
            <a:ext cx="1085453" cy="338554"/>
          </a:xfrm>
          <a:prstGeom prst="rect">
            <a:avLst/>
          </a:prstGeom>
          <a:noFill/>
          <a:ln w="9525">
            <a:noFill/>
            <a:miter lim="800000"/>
            <a:headEnd/>
            <a:tailEnd/>
          </a:ln>
        </p:spPr>
        <p:txBody>
          <a:bodyPr wrap="none">
            <a:prstTxWarp prst="textNoShape">
              <a:avLst/>
            </a:prstTxWarp>
            <a:spAutoFit/>
          </a:bodyPr>
          <a:lstStyle/>
          <a:p>
            <a:r>
              <a:rPr lang="it-IT" sz="1600" dirty="0">
                <a:solidFill>
                  <a:srgbClr val="0000FF"/>
                </a:solidFill>
                <a:latin typeface="Century Gothic" charset="0"/>
              </a:rPr>
              <a:t>X-</a:t>
            </a:r>
            <a:r>
              <a:rPr lang="it-IT" sz="1600" dirty="0" err="1">
                <a:solidFill>
                  <a:srgbClr val="0000FF"/>
                </a:solidFill>
                <a:latin typeface="Century Gothic" charset="0"/>
              </a:rPr>
              <a:t>ray</a:t>
            </a:r>
            <a:r>
              <a:rPr lang="it-IT" sz="1600" dirty="0">
                <a:solidFill>
                  <a:srgbClr val="0000FF"/>
                </a:solidFill>
                <a:latin typeface="Century Gothic" charset="0"/>
              </a:rPr>
              <a:t> film</a:t>
            </a:r>
          </a:p>
        </p:txBody>
      </p:sp>
      <p:grpSp>
        <p:nvGrpSpPr>
          <p:cNvPr id="6" name="Group 29"/>
          <p:cNvGrpSpPr>
            <a:grpSpLocks/>
          </p:cNvGrpSpPr>
          <p:nvPr/>
        </p:nvGrpSpPr>
        <p:grpSpPr bwMode="auto">
          <a:xfrm>
            <a:off x="6084887" y="2151064"/>
            <a:ext cx="2568574" cy="1938338"/>
            <a:chOff x="3833" y="1230"/>
            <a:chExt cx="1618" cy="1221"/>
          </a:xfrm>
        </p:grpSpPr>
        <p:grpSp>
          <p:nvGrpSpPr>
            <p:cNvPr id="7" name="Group 30"/>
            <p:cNvGrpSpPr>
              <a:grpSpLocks/>
            </p:cNvGrpSpPr>
            <p:nvPr/>
          </p:nvGrpSpPr>
          <p:grpSpPr bwMode="auto">
            <a:xfrm>
              <a:off x="3833" y="1230"/>
              <a:ext cx="1618" cy="1221"/>
              <a:chOff x="3833" y="1230"/>
              <a:chExt cx="1618" cy="1221"/>
            </a:xfrm>
          </p:grpSpPr>
          <p:sp>
            <p:nvSpPr>
              <p:cNvPr id="32798" name="AutoShape 31"/>
              <p:cNvSpPr>
                <a:spLocks noChangeArrowheads="1"/>
              </p:cNvSpPr>
              <p:nvPr/>
            </p:nvSpPr>
            <p:spPr bwMode="auto">
              <a:xfrm>
                <a:off x="3833" y="1230"/>
                <a:ext cx="987" cy="494"/>
              </a:xfrm>
              <a:prstGeom prst="curvedDownArrow">
                <a:avLst>
                  <a:gd name="adj1" fmla="val 20590"/>
                  <a:gd name="adj2" fmla="val 60550"/>
                  <a:gd name="adj3" fmla="val 46356"/>
                </a:avLst>
              </a:prstGeom>
              <a:solidFill>
                <a:schemeClr val="hlink"/>
              </a:solidFill>
              <a:ln w="9525">
                <a:solidFill>
                  <a:schemeClr val="tx1"/>
                </a:solidFill>
                <a:miter lim="800000"/>
                <a:headEnd/>
                <a:tailEnd/>
              </a:ln>
            </p:spPr>
            <p:txBody>
              <a:bodyPr wrap="none" anchor="ctr">
                <a:prstTxWarp prst="textNoShape">
                  <a:avLst/>
                </a:prstTxWarp>
              </a:bodyPr>
              <a:lstStyle/>
              <a:p>
                <a:endParaRPr lang="it-IT"/>
              </a:p>
            </p:txBody>
          </p:sp>
          <p:sp>
            <p:nvSpPr>
              <p:cNvPr id="13344" name="AutoShape 32"/>
              <p:cNvSpPr>
                <a:spLocks noChangeArrowheads="1"/>
              </p:cNvSpPr>
              <p:nvPr/>
            </p:nvSpPr>
            <p:spPr bwMode="auto">
              <a:xfrm>
                <a:off x="4397" y="1860"/>
                <a:ext cx="1049" cy="301"/>
              </a:xfrm>
              <a:prstGeom prst="cube">
                <a:avLst>
                  <a:gd name="adj" fmla="val 100000"/>
                </a:avLst>
              </a:prstGeom>
              <a:gradFill rotWithShape="1">
                <a:gsLst>
                  <a:gs pos="0">
                    <a:schemeClr val="bg2">
                      <a:alpha val="30000"/>
                    </a:schemeClr>
                  </a:gs>
                  <a:gs pos="100000">
                    <a:schemeClr val="bg2">
                      <a:gamma/>
                      <a:shade val="46275"/>
                      <a:invGamma/>
                    </a:schemeClr>
                  </a:gs>
                </a:gsLst>
                <a:lin ang="5400000" scaled="1"/>
              </a:gradFill>
              <a:ln w="9525">
                <a:solidFill>
                  <a:schemeClr val="tx1"/>
                </a:solidFill>
                <a:miter lim="800000"/>
                <a:headEnd/>
                <a:tailEnd/>
              </a:ln>
              <a:effectLst/>
            </p:spPr>
            <p:txBody>
              <a:bodyPr wrap="none" anchor="ctr">
                <a:prstTxWarp prst="textNoShape">
                  <a:avLst/>
                </a:prstTxWarp>
              </a:bodyPr>
              <a:lstStyle/>
              <a:p>
                <a:endParaRPr lang="it-IT"/>
              </a:p>
            </p:txBody>
          </p:sp>
          <p:sp>
            <p:nvSpPr>
              <p:cNvPr id="32800" name="Text Box 33"/>
              <p:cNvSpPr txBox="1">
                <a:spLocks noChangeArrowheads="1"/>
              </p:cNvSpPr>
              <p:nvPr/>
            </p:nvSpPr>
            <p:spPr bwMode="auto">
              <a:xfrm>
                <a:off x="4292" y="2238"/>
                <a:ext cx="1159" cy="213"/>
              </a:xfrm>
              <a:prstGeom prst="rect">
                <a:avLst/>
              </a:prstGeom>
              <a:noFill/>
              <a:ln w="9525">
                <a:noFill/>
                <a:miter lim="800000"/>
                <a:headEnd/>
                <a:tailEnd/>
              </a:ln>
            </p:spPr>
            <p:txBody>
              <a:bodyPr wrap="none">
                <a:prstTxWarp prst="textNoShape">
                  <a:avLst/>
                </a:prstTxWarp>
                <a:spAutoFit/>
              </a:bodyPr>
              <a:lstStyle/>
              <a:p>
                <a:r>
                  <a:rPr lang="it-IT" sz="1600" dirty="0" err="1">
                    <a:solidFill>
                      <a:srgbClr val="0000FF"/>
                    </a:solidFill>
                    <a:latin typeface="Century Gothic" charset="0"/>
                  </a:rPr>
                  <a:t>Develop</a:t>
                </a:r>
                <a:r>
                  <a:rPr lang="it-IT" sz="1600" dirty="0">
                    <a:solidFill>
                      <a:srgbClr val="0000FF"/>
                    </a:solidFill>
                    <a:latin typeface="Century Gothic" charset="0"/>
                  </a:rPr>
                  <a:t> </a:t>
                </a:r>
                <a:r>
                  <a:rPr lang="it-IT" sz="1600" dirty="0" err="1">
                    <a:solidFill>
                      <a:srgbClr val="0000FF"/>
                    </a:solidFill>
                    <a:latin typeface="Century Gothic" charset="0"/>
                  </a:rPr>
                  <a:t>solution</a:t>
                </a:r>
                <a:endParaRPr lang="it-IT" sz="1600" dirty="0">
                  <a:solidFill>
                    <a:srgbClr val="0000FF"/>
                  </a:solidFill>
                  <a:latin typeface="Century Gothic" charset="0"/>
                </a:endParaRPr>
              </a:p>
            </p:txBody>
          </p:sp>
        </p:grpSp>
        <p:sp>
          <p:nvSpPr>
            <p:cNvPr id="32801" name="Line 34"/>
            <p:cNvSpPr>
              <a:spLocks noChangeShapeType="1"/>
            </p:cNvSpPr>
            <p:nvPr/>
          </p:nvSpPr>
          <p:spPr bwMode="auto">
            <a:xfrm flipV="1">
              <a:off x="4686" y="1906"/>
              <a:ext cx="60" cy="69"/>
            </a:xfrm>
            <a:prstGeom prst="line">
              <a:avLst/>
            </a:prstGeom>
            <a:noFill/>
            <a:ln w="28575">
              <a:solidFill>
                <a:schemeClr val="tx1"/>
              </a:solidFill>
              <a:round/>
              <a:headEnd/>
              <a:tailEnd/>
            </a:ln>
          </p:spPr>
          <p:txBody>
            <a:bodyPr>
              <a:prstTxWarp prst="textNoShape">
                <a:avLst/>
              </a:prstTxWarp>
            </a:bodyPr>
            <a:lstStyle/>
            <a:p>
              <a:endParaRPr lang="it-IT"/>
            </a:p>
          </p:txBody>
        </p:sp>
        <p:sp>
          <p:nvSpPr>
            <p:cNvPr id="32802" name="Line 35"/>
            <p:cNvSpPr>
              <a:spLocks noChangeShapeType="1"/>
            </p:cNvSpPr>
            <p:nvPr/>
          </p:nvSpPr>
          <p:spPr bwMode="auto">
            <a:xfrm flipV="1">
              <a:off x="4885" y="1906"/>
              <a:ext cx="60" cy="69"/>
            </a:xfrm>
            <a:prstGeom prst="line">
              <a:avLst/>
            </a:prstGeom>
            <a:noFill/>
            <a:ln w="19050">
              <a:solidFill>
                <a:schemeClr val="tx1"/>
              </a:solidFill>
              <a:round/>
              <a:headEnd/>
              <a:tailEnd/>
            </a:ln>
          </p:spPr>
          <p:txBody>
            <a:bodyPr>
              <a:prstTxWarp prst="textNoShape">
                <a:avLst/>
              </a:prstTxWarp>
            </a:bodyPr>
            <a:lstStyle/>
            <a:p>
              <a:endParaRPr lang="it-IT"/>
            </a:p>
          </p:txBody>
        </p:sp>
        <p:sp>
          <p:nvSpPr>
            <p:cNvPr id="32803" name="Line 36"/>
            <p:cNvSpPr>
              <a:spLocks noChangeShapeType="1"/>
            </p:cNvSpPr>
            <p:nvPr/>
          </p:nvSpPr>
          <p:spPr bwMode="auto">
            <a:xfrm flipV="1">
              <a:off x="5041" y="1906"/>
              <a:ext cx="60" cy="69"/>
            </a:xfrm>
            <a:prstGeom prst="line">
              <a:avLst/>
            </a:prstGeom>
            <a:noFill/>
            <a:ln w="12700">
              <a:solidFill>
                <a:schemeClr val="tx1"/>
              </a:solidFill>
              <a:round/>
              <a:headEnd/>
              <a:tailEnd/>
            </a:ln>
          </p:spPr>
          <p:txBody>
            <a:bodyPr>
              <a:prstTxWarp prst="textNoShape">
                <a:avLst/>
              </a:prstTxWarp>
            </a:bodyPr>
            <a:lstStyle/>
            <a:p>
              <a:endParaRPr lang="it-IT"/>
            </a:p>
          </p:txBody>
        </p:sp>
        <p:sp>
          <p:nvSpPr>
            <p:cNvPr id="32804" name="Line 37"/>
            <p:cNvSpPr>
              <a:spLocks noChangeShapeType="1"/>
            </p:cNvSpPr>
            <p:nvPr/>
          </p:nvSpPr>
          <p:spPr bwMode="auto">
            <a:xfrm flipV="1">
              <a:off x="4822" y="2042"/>
              <a:ext cx="60" cy="69"/>
            </a:xfrm>
            <a:prstGeom prst="line">
              <a:avLst/>
            </a:prstGeom>
            <a:noFill/>
            <a:ln w="28575">
              <a:solidFill>
                <a:schemeClr val="tx1"/>
              </a:solidFill>
              <a:round/>
              <a:headEnd/>
              <a:tailEnd/>
            </a:ln>
          </p:spPr>
          <p:txBody>
            <a:bodyPr>
              <a:prstTxWarp prst="textNoShape">
                <a:avLst/>
              </a:prstTxWarp>
            </a:bodyPr>
            <a:lstStyle/>
            <a:p>
              <a:endParaRPr lang="it-IT"/>
            </a:p>
          </p:txBody>
        </p:sp>
      </p:grpSp>
      <p:sp>
        <p:nvSpPr>
          <p:cNvPr id="13350" name="Litebulb"/>
          <p:cNvSpPr>
            <a:spLocks noEditPoints="1" noChangeArrowheads="1"/>
          </p:cNvSpPr>
          <p:nvPr/>
        </p:nvSpPr>
        <p:spPr bwMode="auto">
          <a:xfrm>
            <a:off x="8239125" y="2274888"/>
            <a:ext cx="420688" cy="511175"/>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0 60000 65536"/>
              <a:gd name="T9" fmla="*/ 0 60000 65536"/>
              <a:gd name="T10" fmla="*/ 0 60000 65536"/>
              <a:gd name="T11" fmla="*/ 0 60000 65536"/>
              <a:gd name="T12" fmla="*/ 3556 w 21600"/>
              <a:gd name="T13" fmla="*/ 2188 h 21600"/>
              <a:gd name="T14" fmla="*/ 18277 w 21600"/>
              <a:gd name="T15" fmla="*/ 9282 h 21600"/>
            </a:gdLst>
            <a:ahLst/>
            <a:cxnLst>
              <a:cxn ang="T8">
                <a:pos x="T0" y="T1"/>
              </a:cxn>
              <a:cxn ang="T9">
                <a:pos x="T2" y="T3"/>
              </a:cxn>
              <a:cxn ang="T10">
                <a:pos x="T4" y="T5"/>
              </a:cxn>
              <a:cxn ang="T11">
                <a:pos x="T6" y="T7"/>
              </a:cxn>
            </a:cxnLst>
            <a:rect l="T12" t="T13" r="T14" b="T15"/>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rgbClr val="FF0000"/>
          </a:solidFill>
          <a:ln w="6350">
            <a:solidFill>
              <a:srgbClr val="000000"/>
            </a:solidFill>
            <a:miter lim="800000"/>
            <a:headEnd/>
            <a:tailEnd/>
          </a:ln>
        </p:spPr>
        <p:txBody>
          <a:bodyPr>
            <a:prstTxWarp prst="textNoShape">
              <a:avLst/>
            </a:prstTxWarp>
          </a:bodyPr>
          <a:lstStyle/>
          <a:p>
            <a:endParaRPr lang="it-IT"/>
          </a:p>
        </p:txBody>
      </p:sp>
      <p:sp>
        <p:nvSpPr>
          <p:cNvPr id="7170" name="Text Box 2"/>
          <p:cNvSpPr txBox="1">
            <a:spLocks noChangeArrowheads="1"/>
          </p:cNvSpPr>
          <p:nvPr/>
        </p:nvSpPr>
        <p:spPr bwMode="auto">
          <a:xfrm>
            <a:off x="2532062" y="281517"/>
            <a:ext cx="5318126" cy="523220"/>
          </a:xfrm>
          <a:prstGeom prst="rect">
            <a:avLst/>
          </a:prstGeom>
          <a:noFill/>
          <a:ln w="9525">
            <a:noFill/>
            <a:miter lim="800000"/>
            <a:headEnd/>
            <a:tailEnd/>
          </a:ln>
          <a:effectLst/>
        </p:spPr>
        <p:txBody>
          <a:bodyPr wrap="square">
            <a:prstTxWarp prst="textNoShape">
              <a:avLst/>
            </a:prstTxWarp>
            <a:spAutoFit/>
          </a:bodyPr>
          <a:lstStyle/>
          <a:p>
            <a:r>
              <a:rPr lang="it-IT" sz="2800" b="1" dirty="0" err="1">
                <a:effectLst>
                  <a:outerShdw blurRad="38100" dist="38100" dir="2700000" algn="tl">
                    <a:srgbClr val="DDDDDD"/>
                  </a:outerShdw>
                </a:effectLst>
                <a:latin typeface="Century Gothic" charset="0"/>
              </a:rPr>
              <a:t>Detection</a:t>
            </a:r>
            <a:r>
              <a:rPr lang="it-IT" sz="2800" b="1" dirty="0">
                <a:effectLst>
                  <a:outerShdw blurRad="38100" dist="38100" dir="2700000" algn="tl">
                    <a:srgbClr val="DDDDDD"/>
                  </a:outerShdw>
                </a:effectLst>
                <a:latin typeface="Century Gothic" charset="0"/>
              </a:rPr>
              <a:t> of the </a:t>
            </a:r>
            <a:r>
              <a:rPr lang="it-IT" sz="2800" b="1" dirty="0" err="1">
                <a:effectLst>
                  <a:outerShdw blurRad="38100" dist="38100" dir="2700000" algn="tl">
                    <a:srgbClr val="DDDDDD"/>
                  </a:outerShdw>
                </a:effectLst>
                <a:latin typeface="Century Gothic" charset="0"/>
              </a:rPr>
              <a:t>signal</a:t>
            </a:r>
            <a:endParaRPr lang="it-IT" sz="2800" b="1" dirty="0">
              <a:latin typeface="Century Gothic" charset="0"/>
            </a:endParaRPr>
          </a:p>
        </p:txBody>
      </p:sp>
    </p:spTree>
    <p:extLst>
      <p:ext uri="{BB962C8B-B14F-4D97-AF65-F5344CB8AC3E}">
        <p14:creationId xmlns:p14="http://schemas.microsoft.com/office/powerpoint/2010/main" val="284290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xit" presetSubtype="10" fill="hold" grpId="0" nodeType="clickEffect">
                                  <p:stCondLst>
                                    <p:cond delay="0"/>
                                  </p:stCondLst>
                                  <p:childTnLst>
                                    <p:animEffect transition="out" filter="blinds(horizontal)">
                                      <p:cBhvr>
                                        <p:cTn id="21" dur="500"/>
                                        <p:tgtEl>
                                          <p:spTgt spid="13350"/>
                                        </p:tgtEl>
                                      </p:cBhvr>
                                    </p:animEffect>
                                    <p:set>
                                      <p:cBhvr>
                                        <p:cTn id="22" dur="1" fill="hold">
                                          <p:stCondLst>
                                            <p:cond delay="499"/>
                                          </p:stCondLst>
                                        </p:cTn>
                                        <p:tgtEl>
                                          <p:spTgt spid="13350"/>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13339"/>
                                        </p:tgtEl>
                                        <p:attrNameLst>
                                          <p:attrName>style.visibility</p:attrName>
                                        </p:attrNameLst>
                                      </p:cBhvr>
                                      <p:to>
                                        <p:strVal val="visible"/>
                                      </p:to>
                                    </p:set>
                                  </p:childTnLst>
                                </p:cTn>
                              </p:par>
                            </p:childTnLst>
                          </p:cTn>
                        </p:par>
                        <p:par>
                          <p:cTn id="25" fill="hold">
                            <p:stCondLst>
                              <p:cond delay="500"/>
                            </p:stCondLst>
                            <p:childTnLst>
                              <p:par>
                                <p:cTn id="26" presetID="26" presetClass="emph" presetSubtype="0" fill="hold" grpId="1" nodeType="afterEffect">
                                  <p:stCondLst>
                                    <p:cond delay="0"/>
                                  </p:stCondLst>
                                  <p:childTnLst>
                                    <p:animEffect transition="out" filter="fade">
                                      <p:cBhvr>
                                        <p:cTn id="27" dur="500" tmFilter="0, 0; .2, .5; .8, .5; 1, 0"/>
                                        <p:tgtEl>
                                          <p:spTgt spid="13339"/>
                                        </p:tgtEl>
                                      </p:cBhvr>
                                    </p:animEffect>
                                    <p:animScale>
                                      <p:cBhvr>
                                        <p:cTn id="28" dur="250" autoRev="1" fill="hold"/>
                                        <p:tgtEl>
                                          <p:spTgt spid="13339"/>
                                        </p:tgtEl>
                                      </p:cBhvr>
                                      <p:by x="105000" y="105000"/>
                                    </p:animScale>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39" grpId="0" animBg="1"/>
      <p:bldP spid="13339" grpId="1" animBg="1"/>
      <p:bldP spid="13350"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1" name="Picture 4"/>
          <p:cNvPicPr>
            <a:picLocks noChangeAspect="1" noChangeArrowheads="1"/>
          </p:cNvPicPr>
          <p:nvPr/>
        </p:nvPicPr>
        <p:blipFill>
          <a:blip r:embed="rId3"/>
          <a:srcRect l="24867" t="69276" r="39948"/>
          <a:stretch>
            <a:fillRect/>
          </a:stretch>
        </p:blipFill>
        <p:spPr bwMode="auto">
          <a:xfrm>
            <a:off x="2284413" y="4841875"/>
            <a:ext cx="1689100" cy="1295400"/>
          </a:xfrm>
          <a:prstGeom prst="rect">
            <a:avLst/>
          </a:prstGeom>
          <a:noFill/>
          <a:ln w="3175">
            <a:solidFill>
              <a:schemeClr val="tx1"/>
            </a:solidFill>
            <a:miter lim="800000"/>
            <a:headEnd/>
            <a:tailEnd/>
          </a:ln>
        </p:spPr>
      </p:pic>
      <p:sp>
        <p:nvSpPr>
          <p:cNvPr id="32776" name="Text Box 9"/>
          <p:cNvSpPr txBox="1">
            <a:spLocks noChangeArrowheads="1"/>
          </p:cNvSpPr>
          <p:nvPr/>
        </p:nvSpPr>
        <p:spPr bwMode="auto">
          <a:xfrm>
            <a:off x="2743201" y="6232525"/>
            <a:ext cx="620713" cy="396875"/>
          </a:xfrm>
          <a:prstGeom prst="rect">
            <a:avLst/>
          </a:prstGeom>
          <a:noFill/>
          <a:ln w="9525">
            <a:noFill/>
            <a:miter lim="800000"/>
            <a:headEnd/>
            <a:tailEnd/>
          </a:ln>
        </p:spPr>
        <p:txBody>
          <a:bodyPr wrap="none">
            <a:prstTxWarp prst="textNoShape">
              <a:avLst/>
            </a:prstTxWarp>
            <a:spAutoFit/>
          </a:bodyPr>
          <a:lstStyle/>
          <a:p>
            <a:r>
              <a:rPr lang="it-IT" sz="2000" b="1">
                <a:solidFill>
                  <a:srgbClr val="FF0000"/>
                </a:solidFill>
                <a:latin typeface="Century Gothic" charset="0"/>
              </a:rPr>
              <a:t>Gel</a:t>
            </a:r>
          </a:p>
        </p:txBody>
      </p:sp>
      <p:sp>
        <p:nvSpPr>
          <p:cNvPr id="13322" name="AutoShape 10"/>
          <p:cNvSpPr>
            <a:spLocks noChangeArrowheads="1"/>
          </p:cNvSpPr>
          <p:nvPr/>
        </p:nvSpPr>
        <p:spPr bwMode="auto">
          <a:xfrm>
            <a:off x="684213" y="3108325"/>
            <a:ext cx="1665287" cy="477838"/>
          </a:xfrm>
          <a:prstGeom prst="cube">
            <a:avLst>
              <a:gd name="adj" fmla="val 100000"/>
            </a:avLst>
          </a:prstGeom>
          <a:gradFill rotWithShape="1">
            <a:gsLst>
              <a:gs pos="0">
                <a:schemeClr val="bg2">
                  <a:alpha val="30000"/>
                </a:schemeClr>
              </a:gs>
              <a:gs pos="100000">
                <a:schemeClr val="bg2">
                  <a:gamma/>
                  <a:shade val="46275"/>
                  <a:invGamma/>
                </a:schemeClr>
              </a:gs>
            </a:gsLst>
            <a:lin ang="5400000" scaled="1"/>
          </a:gradFill>
          <a:ln w="9525">
            <a:solidFill>
              <a:schemeClr val="tx1"/>
            </a:solidFill>
            <a:miter lim="800000"/>
            <a:headEnd/>
            <a:tailEnd/>
          </a:ln>
          <a:effectLst/>
        </p:spPr>
        <p:txBody>
          <a:bodyPr wrap="none" anchor="ctr">
            <a:prstTxWarp prst="textNoShape">
              <a:avLst/>
            </a:prstTxWarp>
          </a:bodyPr>
          <a:lstStyle/>
          <a:p>
            <a:endParaRPr lang="it-IT"/>
          </a:p>
        </p:txBody>
      </p:sp>
      <p:grpSp>
        <p:nvGrpSpPr>
          <p:cNvPr id="3" name="Group 11"/>
          <p:cNvGrpSpPr>
            <a:grpSpLocks/>
          </p:cNvGrpSpPr>
          <p:nvPr/>
        </p:nvGrpSpPr>
        <p:grpSpPr bwMode="auto">
          <a:xfrm>
            <a:off x="2024063" y="2151063"/>
            <a:ext cx="2454275" cy="1584325"/>
            <a:chOff x="1275" y="1230"/>
            <a:chExt cx="1546" cy="998"/>
          </a:xfrm>
        </p:grpSpPr>
        <p:sp>
          <p:nvSpPr>
            <p:cNvPr id="13324" name="AutoShape 12"/>
            <p:cNvSpPr>
              <a:spLocks noChangeArrowheads="1"/>
            </p:cNvSpPr>
            <p:nvPr/>
          </p:nvSpPr>
          <p:spPr bwMode="auto">
            <a:xfrm>
              <a:off x="1861" y="1825"/>
              <a:ext cx="960" cy="403"/>
            </a:xfrm>
            <a:custGeom>
              <a:avLst/>
              <a:gdLst>
                <a:gd name="G0" fmla="+- 1916 0 0"/>
                <a:gd name="G1" fmla="+- 21600 0 1916"/>
                <a:gd name="G2" fmla="*/ 1916 1 2"/>
                <a:gd name="G3" fmla="+- 21600 0 G2"/>
                <a:gd name="G4" fmla="+/ 1916 21600 2"/>
                <a:gd name="G5" fmla="+/ G1 0 2"/>
                <a:gd name="G6" fmla="*/ 21600 21600 1916"/>
                <a:gd name="G7" fmla="*/ G6 1 2"/>
                <a:gd name="G8" fmla="+- 21600 0 G7"/>
                <a:gd name="G9" fmla="*/ 21600 1 2"/>
                <a:gd name="G10" fmla="+- 1916 0 G9"/>
                <a:gd name="G11" fmla="?: G10 G8 0"/>
                <a:gd name="G12" fmla="?: G10 G7 21600"/>
                <a:gd name="T0" fmla="*/ 20642 w 21600"/>
                <a:gd name="T1" fmla="*/ 10800 h 21600"/>
                <a:gd name="T2" fmla="*/ 10800 w 21600"/>
                <a:gd name="T3" fmla="*/ 21600 h 21600"/>
                <a:gd name="T4" fmla="*/ 958 w 21600"/>
                <a:gd name="T5" fmla="*/ 10800 h 21600"/>
                <a:gd name="T6" fmla="*/ 10800 w 21600"/>
                <a:gd name="T7" fmla="*/ 0 h 21600"/>
                <a:gd name="T8" fmla="*/ 2758 w 21600"/>
                <a:gd name="T9" fmla="*/ 2758 h 21600"/>
                <a:gd name="T10" fmla="*/ 18842 w 21600"/>
                <a:gd name="T11" fmla="*/ 18842 h 21600"/>
              </a:gdLst>
              <a:ahLst/>
              <a:cxnLst>
                <a:cxn ang="0">
                  <a:pos x="T0" y="T1"/>
                </a:cxn>
                <a:cxn ang="0">
                  <a:pos x="T2" y="T3"/>
                </a:cxn>
                <a:cxn ang="0">
                  <a:pos x="T4" y="T5"/>
                </a:cxn>
                <a:cxn ang="0">
                  <a:pos x="T6" y="T7"/>
                </a:cxn>
              </a:cxnLst>
              <a:rect l="T8" t="T9" r="T10" b="T11"/>
              <a:pathLst>
                <a:path w="21600" h="21600">
                  <a:moveTo>
                    <a:pt x="0" y="0"/>
                  </a:moveTo>
                  <a:lnTo>
                    <a:pt x="1916" y="21600"/>
                  </a:lnTo>
                  <a:lnTo>
                    <a:pt x="19684" y="21600"/>
                  </a:lnTo>
                  <a:lnTo>
                    <a:pt x="21600" y="0"/>
                  </a:lnTo>
                  <a:close/>
                </a:path>
              </a:pathLst>
            </a:custGeom>
            <a:gradFill rotWithShape="1">
              <a:gsLst>
                <a:gs pos="0">
                  <a:schemeClr val="accent1">
                    <a:gamma/>
                    <a:tint val="28627"/>
                    <a:invGamma/>
                  </a:schemeClr>
                </a:gs>
                <a:gs pos="100000">
                  <a:schemeClr val="accent1"/>
                </a:gs>
              </a:gsLst>
              <a:lin ang="5400000" scaled="1"/>
            </a:gradFill>
            <a:ln w="9525">
              <a:solidFill>
                <a:schemeClr val="tx1"/>
              </a:solidFill>
              <a:miter lim="800000"/>
              <a:headEnd/>
              <a:tailEnd/>
            </a:ln>
            <a:effectLst/>
          </p:spPr>
          <p:txBody>
            <a:bodyPr wrap="none" anchor="ctr">
              <a:prstTxWarp prst="textNoShape">
                <a:avLst/>
              </a:prstTxWarp>
            </a:bodyPr>
            <a:lstStyle/>
            <a:p>
              <a:pPr algn="ctr"/>
              <a:r>
                <a:rPr lang="it-IT" sz="1600" b="1" dirty="0" err="1">
                  <a:solidFill>
                    <a:srgbClr val="FF0000"/>
                  </a:solidFill>
                  <a:latin typeface="Century Gothic" charset="0"/>
                </a:rPr>
                <a:t>Develop</a:t>
              </a:r>
              <a:endParaRPr lang="it-IT" sz="1600" b="1" dirty="0">
                <a:solidFill>
                  <a:srgbClr val="FF0000"/>
                </a:solidFill>
                <a:latin typeface="Century Gothic" charset="0"/>
              </a:endParaRPr>
            </a:p>
            <a:p>
              <a:pPr algn="ctr"/>
              <a:r>
                <a:rPr lang="it-IT" sz="1600" dirty="0">
                  <a:latin typeface="Century Gothic" charset="0"/>
                </a:rPr>
                <a:t> </a:t>
              </a:r>
              <a:r>
                <a:rPr lang="it-IT" sz="1600" dirty="0" err="1">
                  <a:latin typeface="Century Gothic" charset="0"/>
                </a:rPr>
                <a:t>solution</a:t>
              </a:r>
              <a:endParaRPr lang="it-IT" sz="1600" b="1" dirty="0">
                <a:solidFill>
                  <a:srgbClr val="FF0000"/>
                </a:solidFill>
                <a:latin typeface="Century Gothic" charset="0"/>
              </a:endParaRPr>
            </a:p>
          </p:txBody>
        </p:sp>
        <p:sp>
          <p:nvSpPr>
            <p:cNvPr id="32780" name="AutoShape 13"/>
            <p:cNvSpPr>
              <a:spLocks noChangeArrowheads="1"/>
            </p:cNvSpPr>
            <p:nvPr/>
          </p:nvSpPr>
          <p:spPr bwMode="auto">
            <a:xfrm>
              <a:off x="1275" y="1230"/>
              <a:ext cx="987" cy="494"/>
            </a:xfrm>
            <a:prstGeom prst="curvedDownArrow">
              <a:avLst>
                <a:gd name="adj1" fmla="val 20590"/>
                <a:gd name="adj2" fmla="val 60550"/>
                <a:gd name="adj3" fmla="val 46356"/>
              </a:avLst>
            </a:prstGeom>
            <a:solidFill>
              <a:schemeClr val="hlink"/>
            </a:solidFill>
            <a:ln w="9525">
              <a:solidFill>
                <a:schemeClr val="tx1"/>
              </a:solidFill>
              <a:miter lim="800000"/>
              <a:headEnd/>
              <a:tailEnd/>
            </a:ln>
          </p:spPr>
          <p:txBody>
            <a:bodyPr wrap="none" anchor="ctr">
              <a:prstTxWarp prst="textNoShape">
                <a:avLst/>
              </a:prstTxWarp>
            </a:bodyPr>
            <a:lstStyle/>
            <a:p>
              <a:endParaRPr lang="it-IT"/>
            </a:p>
          </p:txBody>
        </p:sp>
      </p:grpSp>
      <p:grpSp>
        <p:nvGrpSpPr>
          <p:cNvPr id="4" name="Group 14"/>
          <p:cNvGrpSpPr>
            <a:grpSpLocks/>
          </p:cNvGrpSpPr>
          <p:nvPr/>
        </p:nvGrpSpPr>
        <p:grpSpPr bwMode="auto">
          <a:xfrm>
            <a:off x="4054475" y="2151063"/>
            <a:ext cx="2511425" cy="1584325"/>
            <a:chOff x="2554" y="1230"/>
            <a:chExt cx="1582" cy="998"/>
          </a:xfrm>
        </p:grpSpPr>
        <p:sp>
          <p:nvSpPr>
            <p:cNvPr id="13327" name="AutoShape 15"/>
            <p:cNvSpPr>
              <a:spLocks noChangeArrowheads="1"/>
            </p:cNvSpPr>
            <p:nvPr/>
          </p:nvSpPr>
          <p:spPr bwMode="auto">
            <a:xfrm>
              <a:off x="3176" y="1825"/>
              <a:ext cx="960" cy="403"/>
            </a:xfrm>
            <a:custGeom>
              <a:avLst/>
              <a:gdLst>
                <a:gd name="G0" fmla="+- 1916 0 0"/>
                <a:gd name="G1" fmla="+- 21600 0 1916"/>
                <a:gd name="G2" fmla="*/ 1916 1 2"/>
                <a:gd name="G3" fmla="+- 21600 0 G2"/>
                <a:gd name="G4" fmla="+/ 1916 21600 2"/>
                <a:gd name="G5" fmla="+/ G1 0 2"/>
                <a:gd name="G6" fmla="*/ 21600 21600 1916"/>
                <a:gd name="G7" fmla="*/ G6 1 2"/>
                <a:gd name="G8" fmla="+- 21600 0 G7"/>
                <a:gd name="G9" fmla="*/ 21600 1 2"/>
                <a:gd name="G10" fmla="+- 1916 0 G9"/>
                <a:gd name="G11" fmla="?: G10 G8 0"/>
                <a:gd name="G12" fmla="?: G10 G7 21600"/>
                <a:gd name="T0" fmla="*/ 20642 w 21600"/>
                <a:gd name="T1" fmla="*/ 10800 h 21600"/>
                <a:gd name="T2" fmla="*/ 10800 w 21600"/>
                <a:gd name="T3" fmla="*/ 21600 h 21600"/>
                <a:gd name="T4" fmla="*/ 958 w 21600"/>
                <a:gd name="T5" fmla="*/ 10800 h 21600"/>
                <a:gd name="T6" fmla="*/ 10800 w 21600"/>
                <a:gd name="T7" fmla="*/ 0 h 21600"/>
                <a:gd name="T8" fmla="*/ 2758 w 21600"/>
                <a:gd name="T9" fmla="*/ 2758 h 21600"/>
                <a:gd name="T10" fmla="*/ 18842 w 21600"/>
                <a:gd name="T11" fmla="*/ 18842 h 21600"/>
              </a:gdLst>
              <a:ahLst/>
              <a:cxnLst>
                <a:cxn ang="0">
                  <a:pos x="T0" y="T1"/>
                </a:cxn>
                <a:cxn ang="0">
                  <a:pos x="T2" y="T3"/>
                </a:cxn>
                <a:cxn ang="0">
                  <a:pos x="T4" y="T5"/>
                </a:cxn>
                <a:cxn ang="0">
                  <a:pos x="T6" y="T7"/>
                </a:cxn>
              </a:cxnLst>
              <a:rect l="T8" t="T9" r="T10" b="T11"/>
              <a:pathLst>
                <a:path w="21600" h="21600">
                  <a:moveTo>
                    <a:pt x="0" y="0"/>
                  </a:moveTo>
                  <a:lnTo>
                    <a:pt x="1916" y="21600"/>
                  </a:lnTo>
                  <a:lnTo>
                    <a:pt x="19684" y="21600"/>
                  </a:lnTo>
                  <a:lnTo>
                    <a:pt x="21600" y="0"/>
                  </a:lnTo>
                  <a:close/>
                </a:path>
              </a:pathLst>
            </a:custGeom>
            <a:gradFill rotWithShape="1">
              <a:gsLst>
                <a:gs pos="0">
                  <a:schemeClr val="accent1">
                    <a:gamma/>
                    <a:tint val="28627"/>
                    <a:invGamma/>
                  </a:schemeClr>
                </a:gs>
                <a:gs pos="100000">
                  <a:schemeClr val="accent1"/>
                </a:gs>
              </a:gsLst>
              <a:lin ang="5400000" scaled="1"/>
            </a:gradFill>
            <a:ln w="9525">
              <a:solidFill>
                <a:schemeClr val="tx1"/>
              </a:solidFill>
              <a:miter lim="800000"/>
              <a:headEnd/>
              <a:tailEnd/>
            </a:ln>
            <a:effectLst/>
          </p:spPr>
          <p:txBody>
            <a:bodyPr wrap="none" anchor="ctr">
              <a:prstTxWarp prst="textNoShape">
                <a:avLst/>
              </a:prstTxWarp>
            </a:bodyPr>
            <a:lstStyle/>
            <a:p>
              <a:pPr algn="ctr"/>
              <a:r>
                <a:rPr lang="it-IT" sz="1600" b="1" dirty="0" err="1">
                  <a:solidFill>
                    <a:srgbClr val="FF0000"/>
                  </a:solidFill>
                  <a:latin typeface="Century Gothic" charset="0"/>
                </a:rPr>
                <a:t>Fixative</a:t>
              </a:r>
              <a:endParaRPr lang="it-IT" sz="1600" b="1" dirty="0">
                <a:solidFill>
                  <a:srgbClr val="FF0000"/>
                </a:solidFill>
                <a:latin typeface="Century Gothic" charset="0"/>
              </a:endParaRPr>
            </a:p>
            <a:p>
              <a:pPr algn="ctr"/>
              <a:r>
                <a:rPr lang="it-IT" sz="1600" dirty="0">
                  <a:latin typeface="Century Gothic" charset="0"/>
                </a:rPr>
                <a:t> </a:t>
              </a:r>
              <a:r>
                <a:rPr lang="it-IT" sz="1600" dirty="0" err="1">
                  <a:latin typeface="Century Gothic" charset="0"/>
                </a:rPr>
                <a:t>solution</a:t>
              </a:r>
              <a:endParaRPr lang="it-IT" sz="1600" b="1" dirty="0">
                <a:solidFill>
                  <a:srgbClr val="FF0000"/>
                </a:solidFill>
                <a:latin typeface="Century Gothic" charset="0"/>
              </a:endParaRPr>
            </a:p>
          </p:txBody>
        </p:sp>
        <p:sp>
          <p:nvSpPr>
            <p:cNvPr id="32783" name="AutoShape 16"/>
            <p:cNvSpPr>
              <a:spLocks noChangeArrowheads="1"/>
            </p:cNvSpPr>
            <p:nvPr/>
          </p:nvSpPr>
          <p:spPr bwMode="auto">
            <a:xfrm>
              <a:off x="2554" y="1230"/>
              <a:ext cx="987" cy="494"/>
            </a:xfrm>
            <a:prstGeom prst="curvedDownArrow">
              <a:avLst>
                <a:gd name="adj1" fmla="val 20590"/>
                <a:gd name="adj2" fmla="val 60550"/>
                <a:gd name="adj3" fmla="val 46356"/>
              </a:avLst>
            </a:prstGeom>
            <a:solidFill>
              <a:schemeClr val="hlink"/>
            </a:solidFill>
            <a:ln w="9525">
              <a:solidFill>
                <a:schemeClr val="tx1"/>
              </a:solidFill>
              <a:miter lim="800000"/>
              <a:headEnd/>
              <a:tailEnd/>
            </a:ln>
          </p:spPr>
          <p:txBody>
            <a:bodyPr wrap="none" anchor="ctr">
              <a:prstTxWarp prst="textNoShape">
                <a:avLst/>
              </a:prstTxWarp>
            </a:bodyPr>
            <a:lstStyle/>
            <a:p>
              <a:endParaRPr lang="it-IT"/>
            </a:p>
          </p:txBody>
        </p:sp>
      </p:grpSp>
      <p:sp>
        <p:nvSpPr>
          <p:cNvPr id="32784" name="Litebulb"/>
          <p:cNvSpPr>
            <a:spLocks noEditPoints="1" noChangeArrowheads="1"/>
          </p:cNvSpPr>
          <p:nvPr/>
        </p:nvSpPr>
        <p:spPr bwMode="auto">
          <a:xfrm>
            <a:off x="563563" y="2290763"/>
            <a:ext cx="420687" cy="511175"/>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0 60000 65536"/>
              <a:gd name="T9" fmla="*/ 0 60000 65536"/>
              <a:gd name="T10" fmla="*/ 0 60000 65536"/>
              <a:gd name="T11" fmla="*/ 0 60000 65536"/>
              <a:gd name="T12" fmla="*/ 3556 w 21600"/>
              <a:gd name="T13" fmla="*/ 2188 h 21600"/>
              <a:gd name="T14" fmla="*/ 18277 w 21600"/>
              <a:gd name="T15" fmla="*/ 9282 h 21600"/>
            </a:gdLst>
            <a:ahLst/>
            <a:cxnLst>
              <a:cxn ang="T8">
                <a:pos x="T0" y="T1"/>
              </a:cxn>
              <a:cxn ang="T9">
                <a:pos x="T2" y="T3"/>
              </a:cxn>
              <a:cxn ang="T10">
                <a:pos x="T4" y="T5"/>
              </a:cxn>
              <a:cxn ang="T11">
                <a:pos x="T6" y="T7"/>
              </a:cxn>
            </a:cxnLst>
            <a:rect l="T12" t="T13" r="T14" b="T15"/>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rgbClr val="FF0000"/>
          </a:solidFill>
          <a:ln w="6350">
            <a:solidFill>
              <a:srgbClr val="000000"/>
            </a:solidFill>
            <a:miter lim="800000"/>
            <a:headEnd/>
            <a:tailEnd/>
          </a:ln>
        </p:spPr>
        <p:txBody>
          <a:bodyPr>
            <a:prstTxWarp prst="textNoShape">
              <a:avLst/>
            </a:prstTxWarp>
          </a:bodyPr>
          <a:lstStyle/>
          <a:p>
            <a:endParaRPr lang="it-IT"/>
          </a:p>
        </p:txBody>
      </p:sp>
      <p:grpSp>
        <p:nvGrpSpPr>
          <p:cNvPr id="5" name="Group 18"/>
          <p:cNvGrpSpPr>
            <a:grpSpLocks/>
          </p:cNvGrpSpPr>
          <p:nvPr/>
        </p:nvGrpSpPr>
        <p:grpSpPr bwMode="auto">
          <a:xfrm>
            <a:off x="4948233" y="3998908"/>
            <a:ext cx="3433760" cy="2633657"/>
            <a:chOff x="3117" y="2394"/>
            <a:chExt cx="2163" cy="1659"/>
          </a:xfrm>
        </p:grpSpPr>
        <p:pic>
          <p:nvPicPr>
            <p:cNvPr id="32786" name="Picture 19"/>
            <p:cNvPicPr>
              <a:picLocks noChangeAspect="1" noChangeArrowheads="1"/>
            </p:cNvPicPr>
            <p:nvPr/>
          </p:nvPicPr>
          <p:blipFill>
            <a:blip r:embed="rId3"/>
            <a:srcRect l="14772" t="6627" r="35985" b="66266"/>
            <a:stretch>
              <a:fillRect/>
            </a:stretch>
          </p:blipFill>
          <p:spPr bwMode="auto">
            <a:xfrm>
              <a:off x="3119" y="2981"/>
              <a:ext cx="1040" cy="720"/>
            </a:xfrm>
            <a:prstGeom prst="rect">
              <a:avLst/>
            </a:prstGeom>
            <a:noFill/>
            <a:ln w="3175">
              <a:solidFill>
                <a:schemeClr val="tx1"/>
              </a:solidFill>
              <a:miter lim="800000"/>
              <a:headEnd/>
              <a:tailEnd/>
            </a:ln>
          </p:spPr>
        </p:pic>
        <p:sp>
          <p:nvSpPr>
            <p:cNvPr id="32787" name="Text Box 20"/>
            <p:cNvSpPr txBox="1">
              <a:spLocks noChangeArrowheads="1"/>
            </p:cNvSpPr>
            <p:nvPr/>
          </p:nvSpPr>
          <p:spPr bwMode="auto">
            <a:xfrm>
              <a:off x="3416" y="3801"/>
              <a:ext cx="553" cy="252"/>
            </a:xfrm>
            <a:prstGeom prst="rect">
              <a:avLst/>
            </a:prstGeom>
            <a:noFill/>
            <a:ln w="9525">
              <a:noFill/>
              <a:miter lim="800000"/>
              <a:headEnd/>
              <a:tailEnd/>
            </a:ln>
          </p:spPr>
          <p:txBody>
            <a:bodyPr wrap="none">
              <a:prstTxWarp prst="textNoShape">
                <a:avLst/>
              </a:prstTxWarp>
              <a:spAutoFit/>
            </a:bodyPr>
            <a:lstStyle/>
            <a:p>
              <a:r>
                <a:rPr lang="it-IT" sz="2000" b="1" dirty="0">
                  <a:solidFill>
                    <a:srgbClr val="FF0000"/>
                  </a:solidFill>
                  <a:latin typeface="Century Gothic" charset="0"/>
                </a:rPr>
                <a:t>X-</a:t>
              </a:r>
              <a:r>
                <a:rPr lang="it-IT" sz="2000" b="1" dirty="0" err="1">
                  <a:solidFill>
                    <a:srgbClr val="FF0000"/>
                  </a:solidFill>
                  <a:latin typeface="Century Gothic" charset="0"/>
                </a:rPr>
                <a:t>ray</a:t>
              </a:r>
              <a:endParaRPr lang="it-IT" sz="2000" b="1" dirty="0">
                <a:solidFill>
                  <a:srgbClr val="FF0000"/>
                </a:solidFill>
                <a:latin typeface="Century Gothic" charset="0"/>
              </a:endParaRPr>
            </a:p>
          </p:txBody>
        </p:sp>
        <p:sp>
          <p:nvSpPr>
            <p:cNvPr id="32788" name="Line 21"/>
            <p:cNvSpPr>
              <a:spLocks noChangeShapeType="1"/>
            </p:cNvSpPr>
            <p:nvPr/>
          </p:nvSpPr>
          <p:spPr bwMode="auto">
            <a:xfrm>
              <a:off x="4223" y="3229"/>
              <a:ext cx="192" cy="0"/>
            </a:xfrm>
            <a:prstGeom prst="line">
              <a:avLst/>
            </a:prstGeom>
            <a:noFill/>
            <a:ln w="9525">
              <a:solidFill>
                <a:schemeClr val="tx1"/>
              </a:solidFill>
              <a:round/>
              <a:headEnd type="triangle" w="med" len="med"/>
              <a:tailEnd/>
            </a:ln>
          </p:spPr>
          <p:txBody>
            <a:bodyPr wrap="none" anchor="ctr">
              <a:prstTxWarp prst="textNoShape">
                <a:avLst/>
              </a:prstTxWarp>
            </a:bodyPr>
            <a:lstStyle/>
            <a:p>
              <a:endParaRPr lang="it-IT"/>
            </a:p>
          </p:txBody>
        </p:sp>
        <p:sp>
          <p:nvSpPr>
            <p:cNvPr id="32789" name="Text Box 22"/>
            <p:cNvSpPr txBox="1">
              <a:spLocks noChangeArrowheads="1"/>
            </p:cNvSpPr>
            <p:nvPr/>
          </p:nvSpPr>
          <p:spPr bwMode="auto">
            <a:xfrm>
              <a:off x="4461" y="3094"/>
              <a:ext cx="819" cy="213"/>
            </a:xfrm>
            <a:prstGeom prst="rect">
              <a:avLst/>
            </a:prstGeom>
            <a:noFill/>
            <a:ln w="9525">
              <a:noFill/>
              <a:miter lim="800000"/>
              <a:headEnd/>
              <a:tailEnd/>
            </a:ln>
          </p:spPr>
          <p:txBody>
            <a:bodyPr wrap="none">
              <a:prstTxWarp prst="textNoShape">
                <a:avLst/>
              </a:prstTxWarp>
              <a:spAutoFit/>
            </a:bodyPr>
            <a:lstStyle/>
            <a:p>
              <a:r>
                <a:rPr lang="it-IT" sz="1600" dirty="0">
                  <a:latin typeface="Century Gothic" charset="0"/>
                </a:rPr>
                <a:t>Target RNA</a:t>
              </a:r>
            </a:p>
          </p:txBody>
        </p:sp>
        <p:sp>
          <p:nvSpPr>
            <p:cNvPr id="32790" name="Text Box 23"/>
            <p:cNvSpPr txBox="1">
              <a:spLocks noChangeArrowheads="1"/>
            </p:cNvSpPr>
            <p:nvPr/>
          </p:nvSpPr>
          <p:spPr bwMode="auto">
            <a:xfrm rot="16200000">
              <a:off x="3003" y="2635"/>
              <a:ext cx="442" cy="213"/>
            </a:xfrm>
            <a:prstGeom prst="rect">
              <a:avLst/>
            </a:prstGeom>
            <a:noFill/>
            <a:ln w="9525">
              <a:noFill/>
              <a:miter lim="800000"/>
              <a:headEnd/>
              <a:tailEnd/>
            </a:ln>
          </p:spPr>
          <p:txBody>
            <a:bodyPr wrap="none">
              <a:prstTxWarp prst="textNoShape">
                <a:avLst/>
              </a:prstTxWarp>
              <a:spAutoFit/>
            </a:bodyPr>
            <a:lstStyle/>
            <a:p>
              <a:r>
                <a:rPr lang="it-IT" sz="1600" b="1" dirty="0" err="1">
                  <a:latin typeface="Century Gothic" charset="0"/>
                </a:rPr>
                <a:t>heart</a:t>
              </a:r>
              <a:endParaRPr lang="it-IT" sz="1600" b="1" dirty="0">
                <a:latin typeface="Century Gothic" charset="0"/>
              </a:endParaRPr>
            </a:p>
          </p:txBody>
        </p:sp>
        <p:sp>
          <p:nvSpPr>
            <p:cNvPr id="32791" name="Text Box 24"/>
            <p:cNvSpPr txBox="1">
              <a:spLocks noChangeArrowheads="1"/>
            </p:cNvSpPr>
            <p:nvPr/>
          </p:nvSpPr>
          <p:spPr bwMode="auto">
            <a:xfrm rot="16200000">
              <a:off x="3204" y="2572"/>
              <a:ext cx="569" cy="213"/>
            </a:xfrm>
            <a:prstGeom prst="rect">
              <a:avLst/>
            </a:prstGeom>
            <a:noFill/>
            <a:ln w="9525">
              <a:noFill/>
              <a:miter lim="800000"/>
              <a:headEnd/>
              <a:tailEnd/>
            </a:ln>
          </p:spPr>
          <p:txBody>
            <a:bodyPr wrap="none">
              <a:prstTxWarp prst="textNoShape">
                <a:avLst/>
              </a:prstTxWarp>
              <a:spAutoFit/>
            </a:bodyPr>
            <a:lstStyle/>
            <a:p>
              <a:r>
                <a:rPr lang="it-IT" sz="1600" b="1" dirty="0" err="1">
                  <a:latin typeface="Century Gothic" charset="0"/>
                </a:rPr>
                <a:t>muscle</a:t>
              </a:r>
              <a:endParaRPr lang="it-IT" sz="1600" b="1" dirty="0">
                <a:latin typeface="Century Gothic" charset="0"/>
              </a:endParaRPr>
            </a:p>
          </p:txBody>
        </p:sp>
        <p:sp>
          <p:nvSpPr>
            <p:cNvPr id="32792" name="Text Box 25"/>
            <p:cNvSpPr txBox="1">
              <a:spLocks noChangeArrowheads="1"/>
            </p:cNvSpPr>
            <p:nvPr/>
          </p:nvSpPr>
          <p:spPr bwMode="auto">
            <a:xfrm rot="16200000">
              <a:off x="3534" y="2637"/>
              <a:ext cx="438" cy="213"/>
            </a:xfrm>
            <a:prstGeom prst="rect">
              <a:avLst/>
            </a:prstGeom>
            <a:noFill/>
            <a:ln w="9525">
              <a:noFill/>
              <a:miter lim="800000"/>
              <a:headEnd/>
              <a:tailEnd/>
            </a:ln>
          </p:spPr>
          <p:txBody>
            <a:bodyPr wrap="none">
              <a:prstTxWarp prst="textNoShape">
                <a:avLst/>
              </a:prstTxWarp>
              <a:spAutoFit/>
            </a:bodyPr>
            <a:lstStyle/>
            <a:p>
              <a:r>
                <a:rPr lang="it-IT" sz="1600" b="1" dirty="0">
                  <a:latin typeface="Century Gothic" charset="0"/>
                </a:rPr>
                <a:t>brain</a:t>
              </a:r>
            </a:p>
          </p:txBody>
        </p:sp>
        <p:sp>
          <p:nvSpPr>
            <p:cNvPr id="32793" name="Text Box 26"/>
            <p:cNvSpPr txBox="1">
              <a:spLocks noChangeArrowheads="1"/>
            </p:cNvSpPr>
            <p:nvPr/>
          </p:nvSpPr>
          <p:spPr bwMode="auto">
            <a:xfrm rot="16200000">
              <a:off x="3746" y="2585"/>
              <a:ext cx="543" cy="213"/>
            </a:xfrm>
            <a:prstGeom prst="rect">
              <a:avLst/>
            </a:prstGeom>
            <a:noFill/>
            <a:ln w="9525">
              <a:noFill/>
              <a:miter lim="800000"/>
              <a:headEnd/>
              <a:tailEnd/>
            </a:ln>
          </p:spPr>
          <p:txBody>
            <a:bodyPr wrap="none">
              <a:prstTxWarp prst="textNoShape">
                <a:avLst/>
              </a:prstTxWarp>
              <a:spAutoFit/>
            </a:bodyPr>
            <a:lstStyle/>
            <a:p>
              <a:r>
                <a:rPr lang="it-IT" sz="1600" b="1" dirty="0" err="1">
                  <a:latin typeface="Century Gothic" charset="0"/>
                </a:rPr>
                <a:t>kidney</a:t>
              </a:r>
              <a:endParaRPr lang="it-IT" sz="1600" b="1" dirty="0">
                <a:latin typeface="Century Gothic" charset="0"/>
              </a:endParaRPr>
            </a:p>
          </p:txBody>
        </p:sp>
      </p:grpSp>
      <p:sp>
        <p:nvSpPr>
          <p:cNvPr id="13339" name="Litebulb"/>
          <p:cNvSpPr>
            <a:spLocks noEditPoints="1" noChangeArrowheads="1"/>
          </p:cNvSpPr>
          <p:nvPr/>
        </p:nvSpPr>
        <p:spPr bwMode="auto">
          <a:xfrm>
            <a:off x="8239125" y="2273300"/>
            <a:ext cx="420688" cy="511175"/>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0 60000 65536"/>
              <a:gd name="T9" fmla="*/ 0 60000 65536"/>
              <a:gd name="T10" fmla="*/ 0 60000 65536"/>
              <a:gd name="T11" fmla="*/ 0 60000 65536"/>
              <a:gd name="T12" fmla="*/ 3556 w 21600"/>
              <a:gd name="T13" fmla="*/ 2188 h 21600"/>
              <a:gd name="T14" fmla="*/ 18277 w 21600"/>
              <a:gd name="T15" fmla="*/ 9282 h 21600"/>
            </a:gdLst>
            <a:ahLst/>
            <a:cxnLst>
              <a:cxn ang="T8">
                <a:pos x="T0" y="T1"/>
              </a:cxn>
              <a:cxn ang="T9">
                <a:pos x="T2" y="T3"/>
              </a:cxn>
              <a:cxn ang="T10">
                <a:pos x="T4" y="T5"/>
              </a:cxn>
              <a:cxn ang="T11">
                <a:pos x="T6" y="T7"/>
              </a:cxn>
            </a:cxnLst>
            <a:rect l="T12" t="T13" r="T14" b="T15"/>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rgbClr val="FFFF00"/>
          </a:solidFill>
          <a:ln w="6350">
            <a:solidFill>
              <a:srgbClr val="000000"/>
            </a:solidFill>
            <a:miter lim="800000"/>
            <a:headEnd/>
            <a:tailEnd/>
          </a:ln>
        </p:spPr>
        <p:txBody>
          <a:bodyPr>
            <a:prstTxWarp prst="textNoShape">
              <a:avLst/>
            </a:prstTxWarp>
          </a:bodyPr>
          <a:lstStyle/>
          <a:p>
            <a:endParaRPr lang="it-IT"/>
          </a:p>
        </p:txBody>
      </p:sp>
      <p:sp>
        <p:nvSpPr>
          <p:cNvPr id="32795" name="Text Box 28"/>
          <p:cNvSpPr txBox="1">
            <a:spLocks noChangeArrowheads="1"/>
          </p:cNvSpPr>
          <p:nvPr/>
        </p:nvSpPr>
        <p:spPr bwMode="auto">
          <a:xfrm>
            <a:off x="792163" y="3751263"/>
            <a:ext cx="1085453" cy="338554"/>
          </a:xfrm>
          <a:prstGeom prst="rect">
            <a:avLst/>
          </a:prstGeom>
          <a:noFill/>
          <a:ln w="9525">
            <a:noFill/>
            <a:miter lim="800000"/>
            <a:headEnd/>
            <a:tailEnd/>
          </a:ln>
        </p:spPr>
        <p:txBody>
          <a:bodyPr wrap="none">
            <a:prstTxWarp prst="textNoShape">
              <a:avLst/>
            </a:prstTxWarp>
            <a:spAutoFit/>
          </a:bodyPr>
          <a:lstStyle/>
          <a:p>
            <a:r>
              <a:rPr lang="it-IT" sz="1600" dirty="0">
                <a:solidFill>
                  <a:srgbClr val="0000FF"/>
                </a:solidFill>
                <a:latin typeface="Century Gothic" charset="0"/>
              </a:rPr>
              <a:t>X-</a:t>
            </a:r>
            <a:r>
              <a:rPr lang="it-IT" sz="1600" dirty="0" err="1">
                <a:solidFill>
                  <a:srgbClr val="0000FF"/>
                </a:solidFill>
                <a:latin typeface="Century Gothic" charset="0"/>
              </a:rPr>
              <a:t>ray</a:t>
            </a:r>
            <a:r>
              <a:rPr lang="it-IT" sz="1600" dirty="0">
                <a:solidFill>
                  <a:srgbClr val="0000FF"/>
                </a:solidFill>
                <a:latin typeface="Century Gothic" charset="0"/>
              </a:rPr>
              <a:t> film</a:t>
            </a:r>
          </a:p>
        </p:txBody>
      </p:sp>
      <p:grpSp>
        <p:nvGrpSpPr>
          <p:cNvPr id="6" name="Group 29"/>
          <p:cNvGrpSpPr>
            <a:grpSpLocks/>
          </p:cNvGrpSpPr>
          <p:nvPr/>
        </p:nvGrpSpPr>
        <p:grpSpPr bwMode="auto">
          <a:xfrm>
            <a:off x="6084887" y="2151064"/>
            <a:ext cx="2568574" cy="1938338"/>
            <a:chOff x="3833" y="1230"/>
            <a:chExt cx="1618" cy="1221"/>
          </a:xfrm>
        </p:grpSpPr>
        <p:grpSp>
          <p:nvGrpSpPr>
            <p:cNvPr id="7" name="Group 30"/>
            <p:cNvGrpSpPr>
              <a:grpSpLocks/>
            </p:cNvGrpSpPr>
            <p:nvPr/>
          </p:nvGrpSpPr>
          <p:grpSpPr bwMode="auto">
            <a:xfrm>
              <a:off x="3833" y="1230"/>
              <a:ext cx="1618" cy="1221"/>
              <a:chOff x="3833" y="1230"/>
              <a:chExt cx="1618" cy="1221"/>
            </a:xfrm>
          </p:grpSpPr>
          <p:sp>
            <p:nvSpPr>
              <p:cNvPr id="32798" name="AutoShape 31"/>
              <p:cNvSpPr>
                <a:spLocks noChangeArrowheads="1"/>
              </p:cNvSpPr>
              <p:nvPr/>
            </p:nvSpPr>
            <p:spPr bwMode="auto">
              <a:xfrm>
                <a:off x="3833" y="1230"/>
                <a:ext cx="987" cy="494"/>
              </a:xfrm>
              <a:prstGeom prst="curvedDownArrow">
                <a:avLst>
                  <a:gd name="adj1" fmla="val 20590"/>
                  <a:gd name="adj2" fmla="val 60550"/>
                  <a:gd name="adj3" fmla="val 46356"/>
                </a:avLst>
              </a:prstGeom>
              <a:solidFill>
                <a:schemeClr val="hlink"/>
              </a:solidFill>
              <a:ln w="9525">
                <a:solidFill>
                  <a:schemeClr val="tx1"/>
                </a:solidFill>
                <a:miter lim="800000"/>
                <a:headEnd/>
                <a:tailEnd/>
              </a:ln>
            </p:spPr>
            <p:txBody>
              <a:bodyPr wrap="none" anchor="ctr">
                <a:prstTxWarp prst="textNoShape">
                  <a:avLst/>
                </a:prstTxWarp>
              </a:bodyPr>
              <a:lstStyle/>
              <a:p>
                <a:endParaRPr lang="it-IT"/>
              </a:p>
            </p:txBody>
          </p:sp>
          <p:sp>
            <p:nvSpPr>
              <p:cNvPr id="13344" name="AutoShape 32"/>
              <p:cNvSpPr>
                <a:spLocks noChangeArrowheads="1"/>
              </p:cNvSpPr>
              <p:nvPr/>
            </p:nvSpPr>
            <p:spPr bwMode="auto">
              <a:xfrm>
                <a:off x="4397" y="1860"/>
                <a:ext cx="1049" cy="301"/>
              </a:xfrm>
              <a:prstGeom prst="cube">
                <a:avLst>
                  <a:gd name="adj" fmla="val 100000"/>
                </a:avLst>
              </a:prstGeom>
              <a:gradFill rotWithShape="1">
                <a:gsLst>
                  <a:gs pos="0">
                    <a:schemeClr val="bg2">
                      <a:alpha val="30000"/>
                    </a:schemeClr>
                  </a:gs>
                  <a:gs pos="100000">
                    <a:schemeClr val="bg2">
                      <a:gamma/>
                      <a:shade val="46275"/>
                      <a:invGamma/>
                    </a:schemeClr>
                  </a:gs>
                </a:gsLst>
                <a:lin ang="5400000" scaled="1"/>
              </a:gradFill>
              <a:ln w="9525">
                <a:solidFill>
                  <a:schemeClr val="tx1"/>
                </a:solidFill>
                <a:miter lim="800000"/>
                <a:headEnd/>
                <a:tailEnd/>
              </a:ln>
              <a:effectLst/>
            </p:spPr>
            <p:txBody>
              <a:bodyPr wrap="none" anchor="ctr">
                <a:prstTxWarp prst="textNoShape">
                  <a:avLst/>
                </a:prstTxWarp>
              </a:bodyPr>
              <a:lstStyle/>
              <a:p>
                <a:endParaRPr lang="it-IT"/>
              </a:p>
            </p:txBody>
          </p:sp>
          <p:sp>
            <p:nvSpPr>
              <p:cNvPr id="32800" name="Text Box 33"/>
              <p:cNvSpPr txBox="1">
                <a:spLocks noChangeArrowheads="1"/>
              </p:cNvSpPr>
              <p:nvPr/>
            </p:nvSpPr>
            <p:spPr bwMode="auto">
              <a:xfrm>
                <a:off x="4292" y="2238"/>
                <a:ext cx="1159" cy="213"/>
              </a:xfrm>
              <a:prstGeom prst="rect">
                <a:avLst/>
              </a:prstGeom>
              <a:noFill/>
              <a:ln w="9525">
                <a:noFill/>
                <a:miter lim="800000"/>
                <a:headEnd/>
                <a:tailEnd/>
              </a:ln>
            </p:spPr>
            <p:txBody>
              <a:bodyPr wrap="none">
                <a:prstTxWarp prst="textNoShape">
                  <a:avLst/>
                </a:prstTxWarp>
                <a:spAutoFit/>
              </a:bodyPr>
              <a:lstStyle/>
              <a:p>
                <a:r>
                  <a:rPr lang="it-IT" sz="1600" dirty="0" err="1">
                    <a:solidFill>
                      <a:srgbClr val="0000FF"/>
                    </a:solidFill>
                    <a:latin typeface="Century Gothic" charset="0"/>
                  </a:rPr>
                  <a:t>Develop</a:t>
                </a:r>
                <a:r>
                  <a:rPr lang="it-IT" sz="1600" dirty="0">
                    <a:solidFill>
                      <a:srgbClr val="0000FF"/>
                    </a:solidFill>
                    <a:latin typeface="Century Gothic" charset="0"/>
                  </a:rPr>
                  <a:t> </a:t>
                </a:r>
                <a:r>
                  <a:rPr lang="it-IT" sz="1600" dirty="0" err="1">
                    <a:solidFill>
                      <a:srgbClr val="0000FF"/>
                    </a:solidFill>
                    <a:latin typeface="Century Gothic" charset="0"/>
                  </a:rPr>
                  <a:t>solution</a:t>
                </a:r>
                <a:endParaRPr lang="it-IT" sz="1600" dirty="0">
                  <a:solidFill>
                    <a:srgbClr val="0000FF"/>
                  </a:solidFill>
                  <a:latin typeface="Century Gothic" charset="0"/>
                </a:endParaRPr>
              </a:p>
            </p:txBody>
          </p:sp>
        </p:grpSp>
        <p:sp>
          <p:nvSpPr>
            <p:cNvPr id="32801" name="Line 34"/>
            <p:cNvSpPr>
              <a:spLocks noChangeShapeType="1"/>
            </p:cNvSpPr>
            <p:nvPr/>
          </p:nvSpPr>
          <p:spPr bwMode="auto">
            <a:xfrm flipV="1">
              <a:off x="4686" y="1906"/>
              <a:ext cx="60" cy="69"/>
            </a:xfrm>
            <a:prstGeom prst="line">
              <a:avLst/>
            </a:prstGeom>
            <a:noFill/>
            <a:ln w="28575">
              <a:solidFill>
                <a:schemeClr val="tx1"/>
              </a:solidFill>
              <a:round/>
              <a:headEnd/>
              <a:tailEnd/>
            </a:ln>
          </p:spPr>
          <p:txBody>
            <a:bodyPr>
              <a:prstTxWarp prst="textNoShape">
                <a:avLst/>
              </a:prstTxWarp>
            </a:bodyPr>
            <a:lstStyle/>
            <a:p>
              <a:endParaRPr lang="it-IT"/>
            </a:p>
          </p:txBody>
        </p:sp>
        <p:sp>
          <p:nvSpPr>
            <p:cNvPr id="32802" name="Line 35"/>
            <p:cNvSpPr>
              <a:spLocks noChangeShapeType="1"/>
            </p:cNvSpPr>
            <p:nvPr/>
          </p:nvSpPr>
          <p:spPr bwMode="auto">
            <a:xfrm flipV="1">
              <a:off x="4885" y="1906"/>
              <a:ext cx="60" cy="69"/>
            </a:xfrm>
            <a:prstGeom prst="line">
              <a:avLst/>
            </a:prstGeom>
            <a:noFill/>
            <a:ln w="19050">
              <a:solidFill>
                <a:schemeClr val="tx1"/>
              </a:solidFill>
              <a:round/>
              <a:headEnd/>
              <a:tailEnd/>
            </a:ln>
          </p:spPr>
          <p:txBody>
            <a:bodyPr>
              <a:prstTxWarp prst="textNoShape">
                <a:avLst/>
              </a:prstTxWarp>
            </a:bodyPr>
            <a:lstStyle/>
            <a:p>
              <a:endParaRPr lang="it-IT"/>
            </a:p>
          </p:txBody>
        </p:sp>
        <p:sp>
          <p:nvSpPr>
            <p:cNvPr id="32803" name="Line 36"/>
            <p:cNvSpPr>
              <a:spLocks noChangeShapeType="1"/>
            </p:cNvSpPr>
            <p:nvPr/>
          </p:nvSpPr>
          <p:spPr bwMode="auto">
            <a:xfrm flipV="1">
              <a:off x="5041" y="1906"/>
              <a:ext cx="60" cy="69"/>
            </a:xfrm>
            <a:prstGeom prst="line">
              <a:avLst/>
            </a:prstGeom>
            <a:noFill/>
            <a:ln w="12700">
              <a:solidFill>
                <a:schemeClr val="tx1"/>
              </a:solidFill>
              <a:round/>
              <a:headEnd/>
              <a:tailEnd/>
            </a:ln>
          </p:spPr>
          <p:txBody>
            <a:bodyPr>
              <a:prstTxWarp prst="textNoShape">
                <a:avLst/>
              </a:prstTxWarp>
            </a:bodyPr>
            <a:lstStyle/>
            <a:p>
              <a:endParaRPr lang="it-IT"/>
            </a:p>
          </p:txBody>
        </p:sp>
        <p:sp>
          <p:nvSpPr>
            <p:cNvPr id="32804" name="Line 37"/>
            <p:cNvSpPr>
              <a:spLocks noChangeShapeType="1"/>
            </p:cNvSpPr>
            <p:nvPr/>
          </p:nvSpPr>
          <p:spPr bwMode="auto">
            <a:xfrm flipV="1">
              <a:off x="4822" y="2042"/>
              <a:ext cx="60" cy="69"/>
            </a:xfrm>
            <a:prstGeom prst="line">
              <a:avLst/>
            </a:prstGeom>
            <a:noFill/>
            <a:ln w="28575">
              <a:solidFill>
                <a:schemeClr val="tx1"/>
              </a:solidFill>
              <a:round/>
              <a:headEnd/>
              <a:tailEnd/>
            </a:ln>
          </p:spPr>
          <p:txBody>
            <a:bodyPr>
              <a:prstTxWarp prst="textNoShape">
                <a:avLst/>
              </a:prstTxWarp>
            </a:bodyPr>
            <a:lstStyle/>
            <a:p>
              <a:endParaRPr lang="it-IT"/>
            </a:p>
          </p:txBody>
        </p:sp>
      </p:grpSp>
      <p:sp>
        <p:nvSpPr>
          <p:cNvPr id="13350" name="Litebulb"/>
          <p:cNvSpPr>
            <a:spLocks noEditPoints="1" noChangeArrowheads="1"/>
          </p:cNvSpPr>
          <p:nvPr/>
        </p:nvSpPr>
        <p:spPr bwMode="auto">
          <a:xfrm>
            <a:off x="8239125" y="2274888"/>
            <a:ext cx="420688" cy="511175"/>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0 60000 65536"/>
              <a:gd name="T9" fmla="*/ 0 60000 65536"/>
              <a:gd name="T10" fmla="*/ 0 60000 65536"/>
              <a:gd name="T11" fmla="*/ 0 60000 65536"/>
              <a:gd name="T12" fmla="*/ 3556 w 21600"/>
              <a:gd name="T13" fmla="*/ 2188 h 21600"/>
              <a:gd name="T14" fmla="*/ 18277 w 21600"/>
              <a:gd name="T15" fmla="*/ 9282 h 21600"/>
            </a:gdLst>
            <a:ahLst/>
            <a:cxnLst>
              <a:cxn ang="T8">
                <a:pos x="T0" y="T1"/>
              </a:cxn>
              <a:cxn ang="T9">
                <a:pos x="T2" y="T3"/>
              </a:cxn>
              <a:cxn ang="T10">
                <a:pos x="T4" y="T5"/>
              </a:cxn>
              <a:cxn ang="T11">
                <a:pos x="T6" y="T7"/>
              </a:cxn>
            </a:cxnLst>
            <a:rect l="T12" t="T13" r="T14" b="T15"/>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rgbClr val="FF0000"/>
          </a:solidFill>
          <a:ln w="6350">
            <a:solidFill>
              <a:srgbClr val="000000"/>
            </a:solidFill>
            <a:miter lim="800000"/>
            <a:headEnd/>
            <a:tailEnd/>
          </a:ln>
        </p:spPr>
        <p:txBody>
          <a:bodyPr>
            <a:prstTxWarp prst="textNoShape">
              <a:avLst/>
            </a:prstTxWarp>
          </a:bodyPr>
          <a:lstStyle/>
          <a:p>
            <a:endParaRPr lang="it-IT"/>
          </a:p>
        </p:txBody>
      </p:sp>
      <p:sp>
        <p:nvSpPr>
          <p:cNvPr id="7170" name="Text Box 2"/>
          <p:cNvSpPr txBox="1">
            <a:spLocks noChangeArrowheads="1"/>
          </p:cNvSpPr>
          <p:nvPr/>
        </p:nvSpPr>
        <p:spPr bwMode="auto">
          <a:xfrm>
            <a:off x="2532062" y="281517"/>
            <a:ext cx="5318126" cy="523220"/>
          </a:xfrm>
          <a:prstGeom prst="rect">
            <a:avLst/>
          </a:prstGeom>
          <a:noFill/>
          <a:ln w="9525">
            <a:noFill/>
            <a:miter lim="800000"/>
            <a:headEnd/>
            <a:tailEnd/>
          </a:ln>
          <a:effectLst/>
        </p:spPr>
        <p:txBody>
          <a:bodyPr wrap="square">
            <a:prstTxWarp prst="textNoShape">
              <a:avLst/>
            </a:prstTxWarp>
            <a:spAutoFit/>
          </a:bodyPr>
          <a:lstStyle/>
          <a:p>
            <a:r>
              <a:rPr lang="it-IT" sz="2800" b="1" dirty="0" err="1">
                <a:effectLst>
                  <a:outerShdw blurRad="38100" dist="38100" dir="2700000" algn="tl">
                    <a:srgbClr val="DDDDDD"/>
                  </a:outerShdw>
                </a:effectLst>
                <a:latin typeface="Century Gothic" charset="0"/>
              </a:rPr>
              <a:t>Detection</a:t>
            </a:r>
            <a:r>
              <a:rPr lang="it-IT" sz="2800" b="1" dirty="0">
                <a:effectLst>
                  <a:outerShdw blurRad="38100" dist="38100" dir="2700000" algn="tl">
                    <a:srgbClr val="DDDDDD"/>
                  </a:outerShdw>
                </a:effectLst>
                <a:latin typeface="Century Gothic" charset="0"/>
              </a:rPr>
              <a:t> of the </a:t>
            </a:r>
            <a:r>
              <a:rPr lang="it-IT" sz="2800" b="1" dirty="0" err="1">
                <a:effectLst>
                  <a:outerShdw blurRad="38100" dist="38100" dir="2700000" algn="tl">
                    <a:srgbClr val="DDDDDD"/>
                  </a:outerShdw>
                </a:effectLst>
                <a:latin typeface="Century Gothic" charset="0"/>
              </a:rPr>
              <a:t>signal</a:t>
            </a:r>
            <a:endParaRPr lang="it-IT" sz="2800" b="1" dirty="0">
              <a:latin typeface="Century Gothic" charset="0"/>
            </a:endParaRPr>
          </a:p>
        </p:txBody>
      </p:sp>
      <p:sp>
        <p:nvSpPr>
          <p:cNvPr id="40" name="Text Box 23">
            <a:extLst>
              <a:ext uri="{FF2B5EF4-FFF2-40B4-BE49-F238E27FC236}">
                <a16:creationId xmlns:a16="http://schemas.microsoft.com/office/drawing/2014/main" id="{AA6C557A-17F2-AC4D-8A2D-E351855087B2}"/>
              </a:ext>
            </a:extLst>
          </p:cNvPr>
          <p:cNvSpPr txBox="1">
            <a:spLocks noChangeArrowheads="1"/>
          </p:cNvSpPr>
          <p:nvPr/>
        </p:nvSpPr>
        <p:spPr bwMode="auto">
          <a:xfrm rot="16200000">
            <a:off x="2092724" y="4374128"/>
            <a:ext cx="701674" cy="338137"/>
          </a:xfrm>
          <a:prstGeom prst="rect">
            <a:avLst/>
          </a:prstGeom>
          <a:noFill/>
          <a:ln w="9525">
            <a:noFill/>
            <a:miter lim="800000"/>
            <a:headEnd/>
            <a:tailEnd/>
          </a:ln>
        </p:spPr>
        <p:txBody>
          <a:bodyPr wrap="none">
            <a:prstTxWarp prst="textNoShape">
              <a:avLst/>
            </a:prstTxWarp>
            <a:spAutoFit/>
          </a:bodyPr>
          <a:lstStyle/>
          <a:p>
            <a:r>
              <a:rPr lang="it-IT" sz="1600" b="1" dirty="0" err="1">
                <a:latin typeface="Century Gothic" charset="0"/>
              </a:rPr>
              <a:t>heart</a:t>
            </a:r>
            <a:endParaRPr lang="it-IT" sz="1600" b="1" dirty="0">
              <a:latin typeface="Century Gothic" charset="0"/>
            </a:endParaRPr>
          </a:p>
        </p:txBody>
      </p:sp>
      <p:sp>
        <p:nvSpPr>
          <p:cNvPr id="41" name="Text Box 24">
            <a:extLst>
              <a:ext uri="{FF2B5EF4-FFF2-40B4-BE49-F238E27FC236}">
                <a16:creationId xmlns:a16="http://schemas.microsoft.com/office/drawing/2014/main" id="{C46F4A8C-EC6D-2C43-93BE-3EC06BA36B95}"/>
              </a:ext>
            </a:extLst>
          </p:cNvPr>
          <p:cNvSpPr txBox="1">
            <a:spLocks noChangeArrowheads="1"/>
          </p:cNvSpPr>
          <p:nvPr/>
        </p:nvSpPr>
        <p:spPr bwMode="auto">
          <a:xfrm rot="16200000">
            <a:off x="2411811" y="4274116"/>
            <a:ext cx="903286" cy="338137"/>
          </a:xfrm>
          <a:prstGeom prst="rect">
            <a:avLst/>
          </a:prstGeom>
          <a:noFill/>
          <a:ln w="9525">
            <a:noFill/>
            <a:miter lim="800000"/>
            <a:headEnd/>
            <a:tailEnd/>
          </a:ln>
        </p:spPr>
        <p:txBody>
          <a:bodyPr wrap="none">
            <a:prstTxWarp prst="textNoShape">
              <a:avLst/>
            </a:prstTxWarp>
            <a:spAutoFit/>
          </a:bodyPr>
          <a:lstStyle/>
          <a:p>
            <a:r>
              <a:rPr lang="it-IT" sz="1600" b="1" dirty="0" err="1">
                <a:latin typeface="Century Gothic" charset="0"/>
              </a:rPr>
              <a:t>muscle</a:t>
            </a:r>
            <a:endParaRPr lang="it-IT" sz="1600" b="1" dirty="0">
              <a:latin typeface="Century Gothic" charset="0"/>
            </a:endParaRPr>
          </a:p>
        </p:txBody>
      </p:sp>
      <p:sp>
        <p:nvSpPr>
          <p:cNvPr id="42" name="Text Box 25">
            <a:extLst>
              <a:ext uri="{FF2B5EF4-FFF2-40B4-BE49-F238E27FC236}">
                <a16:creationId xmlns:a16="http://schemas.microsoft.com/office/drawing/2014/main" id="{A5F0CEFF-2CE4-FA45-8AF7-BA408CEFF69E}"/>
              </a:ext>
            </a:extLst>
          </p:cNvPr>
          <p:cNvSpPr txBox="1">
            <a:spLocks noChangeArrowheads="1"/>
          </p:cNvSpPr>
          <p:nvPr/>
        </p:nvSpPr>
        <p:spPr bwMode="auto">
          <a:xfrm rot="16200000">
            <a:off x="2935685" y="4377303"/>
            <a:ext cx="695324" cy="338137"/>
          </a:xfrm>
          <a:prstGeom prst="rect">
            <a:avLst/>
          </a:prstGeom>
          <a:noFill/>
          <a:ln w="9525">
            <a:noFill/>
            <a:miter lim="800000"/>
            <a:headEnd/>
            <a:tailEnd/>
          </a:ln>
        </p:spPr>
        <p:txBody>
          <a:bodyPr wrap="none">
            <a:prstTxWarp prst="textNoShape">
              <a:avLst/>
            </a:prstTxWarp>
            <a:spAutoFit/>
          </a:bodyPr>
          <a:lstStyle/>
          <a:p>
            <a:r>
              <a:rPr lang="it-IT" sz="1600" b="1" dirty="0">
                <a:latin typeface="Century Gothic" charset="0"/>
              </a:rPr>
              <a:t>brain</a:t>
            </a:r>
          </a:p>
        </p:txBody>
      </p:sp>
      <p:sp>
        <p:nvSpPr>
          <p:cNvPr id="43" name="Text Box 26">
            <a:extLst>
              <a:ext uri="{FF2B5EF4-FFF2-40B4-BE49-F238E27FC236}">
                <a16:creationId xmlns:a16="http://schemas.microsoft.com/office/drawing/2014/main" id="{0E0FB83A-DA6B-EA41-91DB-23FBE950EFF5}"/>
              </a:ext>
            </a:extLst>
          </p:cNvPr>
          <p:cNvSpPr txBox="1">
            <a:spLocks noChangeArrowheads="1"/>
          </p:cNvSpPr>
          <p:nvPr/>
        </p:nvSpPr>
        <p:spPr bwMode="auto">
          <a:xfrm rot="16200000">
            <a:off x="3272235" y="4294754"/>
            <a:ext cx="862011" cy="338137"/>
          </a:xfrm>
          <a:prstGeom prst="rect">
            <a:avLst/>
          </a:prstGeom>
          <a:noFill/>
          <a:ln w="9525">
            <a:noFill/>
            <a:miter lim="800000"/>
            <a:headEnd/>
            <a:tailEnd/>
          </a:ln>
        </p:spPr>
        <p:txBody>
          <a:bodyPr wrap="none">
            <a:prstTxWarp prst="textNoShape">
              <a:avLst/>
            </a:prstTxWarp>
            <a:spAutoFit/>
          </a:bodyPr>
          <a:lstStyle/>
          <a:p>
            <a:r>
              <a:rPr lang="it-IT" sz="1600" b="1" dirty="0" err="1">
                <a:latin typeface="Century Gothic" charset="0"/>
              </a:rPr>
              <a:t>kidney</a:t>
            </a:r>
            <a:endParaRPr lang="it-IT" sz="1600" b="1" dirty="0">
              <a:latin typeface="Century Gothic" charset="0"/>
            </a:endParaRPr>
          </a:p>
        </p:txBody>
      </p:sp>
      <p:sp>
        <p:nvSpPr>
          <p:cNvPr id="45" name="Rectangle 4">
            <a:extLst>
              <a:ext uri="{FF2B5EF4-FFF2-40B4-BE49-F238E27FC236}">
                <a16:creationId xmlns:a16="http://schemas.microsoft.com/office/drawing/2014/main" id="{F80945A1-7BB9-964C-9ED5-0AE051AAB482}"/>
              </a:ext>
            </a:extLst>
          </p:cNvPr>
          <p:cNvSpPr>
            <a:spLocks noChangeArrowheads="1"/>
          </p:cNvSpPr>
          <p:nvPr/>
        </p:nvSpPr>
        <p:spPr bwMode="auto">
          <a:xfrm>
            <a:off x="2465382" y="804737"/>
            <a:ext cx="4391025" cy="979487"/>
          </a:xfrm>
          <a:prstGeom prst="rect">
            <a:avLst/>
          </a:prstGeom>
          <a:noFill/>
          <a:ln w="9525">
            <a:noFill/>
            <a:miter lim="800000"/>
            <a:headEnd/>
            <a:tailEnd/>
          </a:ln>
          <a:effectLst/>
        </p:spPr>
        <p:txBody>
          <a:bodyPr anchor="ctr">
            <a:prstTxWarp prst="textNoShape">
              <a:avLst/>
            </a:prstTxWarp>
          </a:bodyPr>
          <a:lstStyle/>
          <a:p>
            <a:pPr algn="ctr" eaLnBrk="1" hangingPunct="1"/>
            <a:r>
              <a:rPr lang="en-US" sz="2000" b="1" dirty="0">
                <a:effectLst>
                  <a:outerShdw blurRad="38100" dist="38100" dir="2700000" algn="tl">
                    <a:srgbClr val="DDDDDD"/>
                  </a:outerShdw>
                </a:effectLst>
                <a:latin typeface="Century Gothic" charset="0"/>
              </a:rPr>
              <a:t>In which tissue is the RNA expressed?</a:t>
            </a:r>
          </a:p>
        </p:txBody>
      </p:sp>
    </p:spTree>
    <p:extLst>
      <p:ext uri="{BB962C8B-B14F-4D97-AF65-F5344CB8AC3E}">
        <p14:creationId xmlns:p14="http://schemas.microsoft.com/office/powerpoint/2010/main" val="11753804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A-schematic-representation-of-a-conventional-EMSA-protocol-The-labeled-nucleic-aci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9170" y="1760509"/>
            <a:ext cx="7620000" cy="4555435"/>
          </a:xfrm>
          <a:prstGeom prst="rect">
            <a:avLst/>
          </a:prstGeom>
        </p:spPr>
      </p:pic>
      <p:sp>
        <p:nvSpPr>
          <p:cNvPr id="5" name="Rectangle 4">
            <a:extLst>
              <a:ext uri="{FF2B5EF4-FFF2-40B4-BE49-F238E27FC236}">
                <a16:creationId xmlns:a16="http://schemas.microsoft.com/office/drawing/2014/main" id="{6EF9C445-2E8B-904D-B952-9A29A8707DC0}"/>
              </a:ext>
            </a:extLst>
          </p:cNvPr>
          <p:cNvSpPr/>
          <p:nvPr/>
        </p:nvSpPr>
        <p:spPr>
          <a:xfrm>
            <a:off x="0" y="0"/>
            <a:ext cx="9144000" cy="875763"/>
          </a:xfrm>
          <a:prstGeom prst="rect">
            <a:avLst/>
          </a:prstGeom>
          <a:solidFill>
            <a:schemeClr val="accent5">
              <a:lumMod val="60000"/>
              <a:lumOff val="4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en-IT">
              <a:solidFill>
                <a:schemeClr val="tx1"/>
              </a:solidFill>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7ACF048E-ACFE-E44B-912F-758F83E9EE25}"/>
              </a:ext>
            </a:extLst>
          </p:cNvPr>
          <p:cNvSpPr txBox="1"/>
          <p:nvPr/>
        </p:nvSpPr>
        <p:spPr>
          <a:xfrm>
            <a:off x="0" y="206062"/>
            <a:ext cx="9143999" cy="553998"/>
          </a:xfrm>
          <a:prstGeom prst="rect">
            <a:avLst/>
          </a:prstGeom>
          <a:noFill/>
        </p:spPr>
        <p:txBody>
          <a:bodyPr wrap="square" rtlCol="0">
            <a:spAutoFit/>
          </a:bodyPr>
          <a:lstStyle/>
          <a:p>
            <a:pPr algn="ctr"/>
            <a:r>
              <a:rPr lang="en-US" sz="3000" b="1" dirty="0">
                <a:solidFill>
                  <a:schemeClr val="bg1"/>
                </a:solidFill>
                <a:latin typeface="Calibri" panose="020F0502020204030204" pitchFamily="34" charset="0"/>
                <a:cs typeface="Calibri" panose="020F0502020204030204" pitchFamily="34" charset="0"/>
              </a:rPr>
              <a:t>Electrophoretic mobility shift assay -  Band shift assay</a:t>
            </a:r>
          </a:p>
        </p:txBody>
      </p:sp>
      <p:sp>
        <p:nvSpPr>
          <p:cNvPr id="3" name="TextBox 2">
            <a:extLst>
              <a:ext uri="{FF2B5EF4-FFF2-40B4-BE49-F238E27FC236}">
                <a16:creationId xmlns:a16="http://schemas.microsoft.com/office/drawing/2014/main" id="{703E52E7-15EF-6A47-98DB-ABAAE54A9CDD}"/>
              </a:ext>
            </a:extLst>
          </p:cNvPr>
          <p:cNvSpPr txBox="1"/>
          <p:nvPr/>
        </p:nvSpPr>
        <p:spPr>
          <a:xfrm>
            <a:off x="1998921" y="1020726"/>
            <a:ext cx="5021567" cy="461665"/>
          </a:xfrm>
          <a:prstGeom prst="rect">
            <a:avLst/>
          </a:prstGeom>
          <a:noFill/>
        </p:spPr>
        <p:txBody>
          <a:bodyPr wrap="none" rtlCol="0">
            <a:spAutoFit/>
          </a:bodyPr>
          <a:lstStyle/>
          <a:p>
            <a:r>
              <a:rPr lang="en-IT" sz="2400" b="1" dirty="0"/>
              <a:t>Does this protein bind this RNA/DNA?</a:t>
            </a:r>
          </a:p>
        </p:txBody>
      </p:sp>
    </p:spTree>
    <p:extLst>
      <p:ext uri="{BB962C8B-B14F-4D97-AF65-F5344CB8AC3E}">
        <p14:creationId xmlns:p14="http://schemas.microsoft.com/office/powerpoint/2010/main" val="15599176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300px-Trizol_phase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1758293"/>
            <a:ext cx="3810000" cy="2552700"/>
          </a:xfrm>
          <a:prstGeom prst="rect">
            <a:avLst/>
          </a:prstGeom>
        </p:spPr>
      </p:pic>
      <p:sp>
        <p:nvSpPr>
          <p:cNvPr id="5" name="Rettangolo 4"/>
          <p:cNvSpPr/>
          <p:nvPr/>
        </p:nvSpPr>
        <p:spPr>
          <a:xfrm>
            <a:off x="-14356" y="1651891"/>
            <a:ext cx="4572000" cy="3847207"/>
          </a:xfrm>
          <a:prstGeom prst="rect">
            <a:avLst/>
          </a:prstGeom>
        </p:spPr>
        <p:txBody>
          <a:bodyPr>
            <a:spAutoFit/>
          </a:bodyPr>
          <a:lstStyle/>
          <a:p>
            <a:r>
              <a:rPr lang="it-IT" sz="1600" b="1" dirty="0" err="1">
                <a:latin typeface="Century Gothic"/>
                <a:cs typeface="Century Gothic"/>
              </a:rPr>
              <a:t>Phenol</a:t>
            </a:r>
            <a:r>
              <a:rPr lang="it-IT" sz="1600" b="1" dirty="0">
                <a:latin typeface="Century Gothic"/>
                <a:cs typeface="Century Gothic"/>
              </a:rPr>
              <a:t>/</a:t>
            </a:r>
            <a:r>
              <a:rPr lang="it-IT" sz="1600" b="1" dirty="0" err="1">
                <a:latin typeface="Century Gothic"/>
                <a:cs typeface="Century Gothic"/>
              </a:rPr>
              <a:t>Chloroform</a:t>
            </a:r>
            <a:r>
              <a:rPr lang="it-IT" sz="1600" b="1" dirty="0">
                <a:latin typeface="Century Gothic"/>
                <a:cs typeface="Century Gothic"/>
              </a:rPr>
              <a:t> </a:t>
            </a:r>
            <a:r>
              <a:rPr lang="it-IT" sz="1600" b="1" dirty="0" err="1">
                <a:latin typeface="Century Gothic"/>
                <a:cs typeface="Century Gothic"/>
              </a:rPr>
              <a:t>Extraction</a:t>
            </a:r>
            <a:r>
              <a:rPr lang="it-IT" sz="1600" b="1" dirty="0">
                <a:latin typeface="Century Gothic"/>
                <a:cs typeface="Century Gothic"/>
              </a:rPr>
              <a:t> </a:t>
            </a:r>
          </a:p>
          <a:p>
            <a:r>
              <a:rPr lang="it-IT" sz="1600" b="1" dirty="0">
                <a:latin typeface="Century Gothic"/>
                <a:cs typeface="Century Gothic"/>
              </a:rPr>
              <a:t>or </a:t>
            </a:r>
          </a:p>
          <a:p>
            <a:r>
              <a:rPr lang="it-IT" sz="1600" b="1" dirty="0" err="1">
                <a:latin typeface="Century Gothic"/>
                <a:cs typeface="Century Gothic"/>
              </a:rPr>
              <a:t>Guanidinium</a:t>
            </a:r>
            <a:r>
              <a:rPr lang="it-IT" sz="1600" b="1" dirty="0">
                <a:latin typeface="Century Gothic"/>
                <a:cs typeface="Century Gothic"/>
              </a:rPr>
              <a:t> </a:t>
            </a:r>
            <a:r>
              <a:rPr lang="it-IT" sz="1600" b="1" dirty="0" err="1">
                <a:latin typeface="Century Gothic"/>
                <a:cs typeface="Century Gothic"/>
              </a:rPr>
              <a:t>thiocyanate-phenol-chloroform</a:t>
            </a:r>
            <a:r>
              <a:rPr lang="it-IT" sz="1600" b="1" dirty="0">
                <a:latin typeface="Century Gothic"/>
                <a:cs typeface="Century Gothic"/>
              </a:rPr>
              <a:t> </a:t>
            </a:r>
            <a:r>
              <a:rPr lang="it-IT" sz="1600" b="1" dirty="0" err="1">
                <a:latin typeface="Century Gothic"/>
                <a:cs typeface="Century Gothic"/>
              </a:rPr>
              <a:t>extraction</a:t>
            </a:r>
            <a:r>
              <a:rPr lang="it-IT" sz="1600" b="1" dirty="0">
                <a:latin typeface="Century Gothic"/>
                <a:cs typeface="Century Gothic"/>
              </a:rPr>
              <a:t> </a:t>
            </a:r>
          </a:p>
          <a:p>
            <a:endParaRPr lang="it-IT" sz="1600" b="1" dirty="0">
              <a:latin typeface="Century Gothic"/>
              <a:cs typeface="Century Gothic"/>
            </a:endParaRPr>
          </a:p>
          <a:p>
            <a:r>
              <a:rPr lang="it-IT" sz="1600" dirty="0" err="1">
                <a:latin typeface="Century Gothic"/>
                <a:cs typeface="Century Gothic"/>
              </a:rPr>
              <a:t>Add</a:t>
            </a:r>
            <a:r>
              <a:rPr lang="it-IT" sz="1600" dirty="0">
                <a:latin typeface="Century Gothic"/>
                <a:cs typeface="Century Gothic"/>
              </a:rPr>
              <a:t> an </a:t>
            </a:r>
            <a:r>
              <a:rPr lang="it-IT" sz="1600" dirty="0" err="1">
                <a:latin typeface="Century Gothic"/>
                <a:cs typeface="Century Gothic"/>
              </a:rPr>
              <a:t>equal</a:t>
            </a:r>
            <a:r>
              <a:rPr lang="it-IT" sz="1600" dirty="0">
                <a:latin typeface="Century Gothic"/>
                <a:cs typeface="Century Gothic"/>
              </a:rPr>
              <a:t> volume (0.5 </a:t>
            </a:r>
            <a:r>
              <a:rPr lang="it-IT" sz="1600" dirty="0" err="1">
                <a:latin typeface="Century Gothic"/>
                <a:cs typeface="Century Gothic"/>
              </a:rPr>
              <a:t>mL</a:t>
            </a:r>
            <a:r>
              <a:rPr lang="it-IT" sz="1600" dirty="0">
                <a:latin typeface="Century Gothic"/>
                <a:cs typeface="Century Gothic"/>
              </a:rPr>
              <a:t>) of water-</a:t>
            </a:r>
            <a:r>
              <a:rPr lang="it-IT" sz="1600" dirty="0" err="1">
                <a:latin typeface="Century Gothic"/>
                <a:cs typeface="Century Gothic"/>
              </a:rPr>
              <a:t>saturated</a:t>
            </a:r>
            <a:r>
              <a:rPr lang="it-IT" sz="1600" dirty="0">
                <a:latin typeface="Century Gothic"/>
                <a:cs typeface="Century Gothic"/>
              </a:rPr>
              <a:t> </a:t>
            </a:r>
            <a:r>
              <a:rPr lang="it-IT" sz="1600" dirty="0" err="1">
                <a:latin typeface="Century Gothic"/>
                <a:cs typeface="Century Gothic"/>
              </a:rPr>
              <a:t>phenol:chloroform:isolamyl</a:t>
            </a:r>
            <a:r>
              <a:rPr lang="it-IT" sz="1600" dirty="0">
                <a:latin typeface="Century Gothic"/>
                <a:cs typeface="Century Gothic"/>
              </a:rPr>
              <a:t> </a:t>
            </a:r>
            <a:r>
              <a:rPr lang="it-IT" sz="1600" dirty="0" err="1">
                <a:latin typeface="Century Gothic"/>
                <a:cs typeface="Century Gothic"/>
              </a:rPr>
              <a:t>alcohol</a:t>
            </a:r>
            <a:r>
              <a:rPr lang="it-IT" sz="1600" dirty="0">
                <a:latin typeface="Century Gothic"/>
                <a:cs typeface="Century Gothic"/>
              </a:rPr>
              <a:t> (25:24:1)</a:t>
            </a:r>
          </a:p>
          <a:p>
            <a:endParaRPr lang="it-IT" sz="1600" dirty="0">
              <a:latin typeface="Century Gothic"/>
              <a:cs typeface="Century Gothic"/>
            </a:endParaRPr>
          </a:p>
          <a:p>
            <a:r>
              <a:rPr lang="it-IT" sz="1600" dirty="0" err="1">
                <a:latin typeface="Century Gothic"/>
                <a:cs typeface="Century Gothic"/>
              </a:rPr>
              <a:t>Invert</a:t>
            </a:r>
            <a:r>
              <a:rPr lang="it-IT" sz="1600" dirty="0">
                <a:latin typeface="Century Gothic"/>
                <a:cs typeface="Century Gothic"/>
              </a:rPr>
              <a:t> </a:t>
            </a:r>
            <a:r>
              <a:rPr lang="it-IT" sz="1600" dirty="0" err="1">
                <a:latin typeface="Century Gothic"/>
                <a:cs typeface="Century Gothic"/>
              </a:rPr>
              <a:t>several</a:t>
            </a:r>
            <a:r>
              <a:rPr lang="it-IT" sz="1600" dirty="0">
                <a:latin typeface="Century Gothic"/>
                <a:cs typeface="Century Gothic"/>
              </a:rPr>
              <a:t> </a:t>
            </a:r>
            <a:r>
              <a:rPr lang="it-IT" sz="1600" dirty="0" err="1">
                <a:latin typeface="Century Gothic"/>
                <a:cs typeface="Century Gothic"/>
              </a:rPr>
              <a:t>times</a:t>
            </a:r>
            <a:r>
              <a:rPr lang="it-IT" sz="1600" dirty="0">
                <a:latin typeface="Century Gothic"/>
                <a:cs typeface="Century Gothic"/>
              </a:rPr>
              <a:t> to mix</a:t>
            </a:r>
          </a:p>
          <a:p>
            <a:endParaRPr lang="it-IT" sz="1600" dirty="0">
              <a:latin typeface="Century Gothic"/>
              <a:cs typeface="Century Gothic"/>
            </a:endParaRPr>
          </a:p>
          <a:p>
            <a:r>
              <a:rPr lang="it-IT" sz="1600" dirty="0" err="1">
                <a:latin typeface="Century Gothic"/>
                <a:cs typeface="Century Gothic"/>
              </a:rPr>
              <a:t>Centrifuge</a:t>
            </a:r>
            <a:endParaRPr lang="it-IT" sz="1600" dirty="0">
              <a:latin typeface="Century Gothic"/>
              <a:cs typeface="Century Gothic"/>
            </a:endParaRPr>
          </a:p>
          <a:p>
            <a:endParaRPr lang="it-IT" sz="1600" dirty="0">
              <a:latin typeface="Century Gothic"/>
              <a:cs typeface="Century Gothic"/>
            </a:endParaRPr>
          </a:p>
          <a:p>
            <a:r>
              <a:rPr lang="it-IT" sz="1600" dirty="0">
                <a:latin typeface="Century Gothic"/>
                <a:cs typeface="Century Gothic"/>
              </a:rPr>
              <a:t>Transfer </a:t>
            </a:r>
            <a:r>
              <a:rPr lang="it-IT" sz="1600" dirty="0" err="1">
                <a:latin typeface="Century Gothic"/>
                <a:cs typeface="Century Gothic"/>
              </a:rPr>
              <a:t>as</a:t>
            </a:r>
            <a:r>
              <a:rPr lang="it-IT" sz="1600" dirty="0">
                <a:latin typeface="Century Gothic"/>
                <a:cs typeface="Century Gothic"/>
              </a:rPr>
              <a:t> </a:t>
            </a:r>
            <a:r>
              <a:rPr lang="it-IT" sz="1600" dirty="0" err="1">
                <a:latin typeface="Century Gothic"/>
                <a:cs typeface="Century Gothic"/>
              </a:rPr>
              <a:t>much</a:t>
            </a:r>
            <a:r>
              <a:rPr lang="it-IT" sz="1600" dirty="0">
                <a:latin typeface="Century Gothic"/>
                <a:cs typeface="Century Gothic"/>
              </a:rPr>
              <a:t> of </a:t>
            </a:r>
            <a:r>
              <a:rPr lang="it-IT" sz="1600" dirty="0" err="1">
                <a:latin typeface="Century Gothic"/>
                <a:cs typeface="Century Gothic"/>
              </a:rPr>
              <a:t>each</a:t>
            </a:r>
            <a:r>
              <a:rPr lang="it-IT" sz="1600" dirty="0">
                <a:latin typeface="Century Gothic"/>
                <a:cs typeface="Century Gothic"/>
              </a:rPr>
              <a:t> </a:t>
            </a:r>
            <a:r>
              <a:rPr lang="it-IT" sz="1600" dirty="0" err="1">
                <a:latin typeface="Century Gothic"/>
                <a:cs typeface="Century Gothic"/>
              </a:rPr>
              <a:t>aqueous</a:t>
            </a:r>
            <a:r>
              <a:rPr lang="it-IT" sz="1600" dirty="0">
                <a:latin typeface="Century Gothic"/>
                <a:cs typeface="Century Gothic"/>
              </a:rPr>
              <a:t> </a:t>
            </a:r>
            <a:r>
              <a:rPr lang="it-IT" sz="1600" dirty="0" err="1">
                <a:latin typeface="Century Gothic"/>
                <a:cs typeface="Century Gothic"/>
              </a:rPr>
              <a:t>layer</a:t>
            </a:r>
            <a:r>
              <a:rPr lang="it-IT" sz="1600" dirty="0">
                <a:latin typeface="Century Gothic"/>
                <a:cs typeface="Century Gothic"/>
              </a:rPr>
              <a:t> </a:t>
            </a:r>
            <a:r>
              <a:rPr lang="it-IT" sz="1600" dirty="0" err="1">
                <a:latin typeface="Century Gothic"/>
                <a:cs typeface="Century Gothic"/>
              </a:rPr>
              <a:t>as</a:t>
            </a:r>
            <a:r>
              <a:rPr lang="it-IT" sz="1600" dirty="0">
                <a:latin typeface="Century Gothic"/>
                <a:cs typeface="Century Gothic"/>
              </a:rPr>
              <a:t> </a:t>
            </a:r>
            <a:r>
              <a:rPr lang="it-IT" sz="1600" dirty="0" err="1">
                <a:latin typeface="Century Gothic"/>
                <a:cs typeface="Century Gothic"/>
              </a:rPr>
              <a:t>possible</a:t>
            </a:r>
            <a:r>
              <a:rPr lang="it-IT" sz="1600" dirty="0">
                <a:latin typeface="Century Gothic"/>
                <a:cs typeface="Century Gothic"/>
              </a:rPr>
              <a:t> to new </a:t>
            </a:r>
            <a:r>
              <a:rPr lang="it-IT" sz="1600" dirty="0" err="1">
                <a:latin typeface="Century Gothic"/>
                <a:cs typeface="Century Gothic"/>
              </a:rPr>
              <a:t>tubes</a:t>
            </a:r>
            <a:endParaRPr lang="it-IT" sz="1600" dirty="0">
              <a:latin typeface="Century Gothic"/>
              <a:cs typeface="Century Gothic"/>
            </a:endParaRPr>
          </a:p>
        </p:txBody>
      </p:sp>
      <p:sp>
        <p:nvSpPr>
          <p:cNvPr id="6" name="CasellaDiTesto 5"/>
          <p:cNvSpPr txBox="1"/>
          <p:nvPr/>
        </p:nvSpPr>
        <p:spPr>
          <a:xfrm>
            <a:off x="-14356" y="1075089"/>
            <a:ext cx="2207956" cy="523220"/>
          </a:xfrm>
          <a:prstGeom prst="rect">
            <a:avLst/>
          </a:prstGeom>
          <a:noFill/>
        </p:spPr>
        <p:txBody>
          <a:bodyPr wrap="none" rtlCol="0">
            <a:spAutoFit/>
          </a:bodyPr>
          <a:lstStyle/>
          <a:p>
            <a:r>
              <a:rPr lang="it-IT" sz="2800" b="1" dirty="0"/>
              <a:t>RNA </a:t>
            </a:r>
            <a:r>
              <a:rPr lang="it-IT" sz="2800" b="1" dirty="0" err="1"/>
              <a:t>isolation</a:t>
            </a:r>
            <a:endParaRPr lang="it-IT" sz="2800" b="1" dirty="0"/>
          </a:p>
        </p:txBody>
      </p:sp>
      <p:cxnSp>
        <p:nvCxnSpPr>
          <p:cNvPr id="9" name="Connettore 2 8"/>
          <p:cNvCxnSpPr/>
          <p:nvPr/>
        </p:nvCxnSpPr>
        <p:spPr>
          <a:xfrm flipH="1">
            <a:off x="6375400" y="3327953"/>
            <a:ext cx="12700" cy="1625600"/>
          </a:xfrm>
          <a:prstGeom prst="straightConnector1">
            <a:avLst/>
          </a:prstGeom>
          <a:ln>
            <a:solidFill>
              <a:schemeClr val="tx2"/>
            </a:solidFill>
            <a:tailEnd type="arrow"/>
          </a:ln>
        </p:spPr>
        <p:style>
          <a:lnRef idx="2">
            <a:schemeClr val="accent1"/>
          </a:lnRef>
          <a:fillRef idx="0">
            <a:schemeClr val="accent1"/>
          </a:fillRef>
          <a:effectRef idx="1">
            <a:schemeClr val="accent1"/>
          </a:effectRef>
          <a:fontRef idx="minor">
            <a:schemeClr val="tx1"/>
          </a:fontRef>
        </p:style>
      </p:cxnSp>
      <p:sp>
        <p:nvSpPr>
          <p:cNvPr id="10" name="CasellaDiTesto 9"/>
          <p:cNvSpPr txBox="1"/>
          <p:nvPr/>
        </p:nvSpPr>
        <p:spPr>
          <a:xfrm>
            <a:off x="4789115" y="5092221"/>
            <a:ext cx="4296469" cy="338554"/>
          </a:xfrm>
          <a:prstGeom prst="rect">
            <a:avLst/>
          </a:prstGeom>
          <a:noFill/>
        </p:spPr>
        <p:txBody>
          <a:bodyPr wrap="none" rtlCol="0">
            <a:spAutoFit/>
          </a:bodyPr>
          <a:lstStyle/>
          <a:p>
            <a:r>
              <a:rPr lang="it-IT" sz="1600" dirty="0" err="1">
                <a:latin typeface="Century Gothic"/>
                <a:cs typeface="Century Gothic"/>
              </a:rPr>
              <a:t>Precipitation</a:t>
            </a:r>
            <a:r>
              <a:rPr lang="it-IT" sz="1600" dirty="0">
                <a:latin typeface="Century Gothic"/>
                <a:cs typeface="Century Gothic"/>
              </a:rPr>
              <a:t> by </a:t>
            </a:r>
            <a:r>
              <a:rPr lang="it-IT" sz="1600" dirty="0" err="1">
                <a:latin typeface="Century Gothic"/>
                <a:cs typeface="Century Gothic"/>
              </a:rPr>
              <a:t>LiCl</a:t>
            </a:r>
            <a:r>
              <a:rPr lang="it-IT" sz="1600" dirty="0">
                <a:latin typeface="Century Gothic"/>
                <a:cs typeface="Century Gothic"/>
              </a:rPr>
              <a:t> and </a:t>
            </a:r>
            <a:r>
              <a:rPr lang="it-IT" sz="1600" dirty="0" err="1">
                <a:latin typeface="Century Gothic"/>
                <a:cs typeface="Century Gothic"/>
              </a:rPr>
              <a:t>Ethanol</a:t>
            </a:r>
            <a:r>
              <a:rPr lang="it-IT" sz="1600" dirty="0">
                <a:latin typeface="Century Gothic"/>
                <a:cs typeface="Century Gothic"/>
              </a:rPr>
              <a:t> </a:t>
            </a:r>
            <a:r>
              <a:rPr lang="it-IT" sz="1600" dirty="0" err="1">
                <a:latin typeface="Century Gothic"/>
                <a:cs typeface="Century Gothic"/>
              </a:rPr>
              <a:t>addition</a:t>
            </a:r>
            <a:endParaRPr lang="it-IT" sz="1600" dirty="0">
              <a:latin typeface="Century Gothic"/>
              <a:cs typeface="Century Gothic"/>
            </a:endParaRPr>
          </a:p>
        </p:txBody>
      </p:sp>
      <p:sp>
        <p:nvSpPr>
          <p:cNvPr id="11" name="CasellaDiTesto 10"/>
          <p:cNvSpPr txBox="1"/>
          <p:nvPr/>
        </p:nvSpPr>
        <p:spPr>
          <a:xfrm>
            <a:off x="0" y="5441489"/>
            <a:ext cx="8237238" cy="1600438"/>
          </a:xfrm>
          <a:prstGeom prst="rect">
            <a:avLst/>
          </a:prstGeom>
          <a:noFill/>
        </p:spPr>
        <p:txBody>
          <a:bodyPr wrap="square" rtlCol="0">
            <a:spAutoFit/>
          </a:bodyPr>
          <a:lstStyle/>
          <a:p>
            <a:r>
              <a:rPr lang="en-GB" sz="1400" dirty="0">
                <a:latin typeface="Century Gothic"/>
                <a:cs typeface="Century Gothic"/>
              </a:rPr>
              <a:t>Note: </a:t>
            </a:r>
          </a:p>
          <a:p>
            <a:pPr marL="285750" indent="-285750">
              <a:buFontTx/>
              <a:buChar char="-"/>
            </a:pPr>
            <a:r>
              <a:rPr lang="en-GB" sz="1400" dirty="0">
                <a:latin typeface="Century Gothic"/>
                <a:cs typeface="Century Gothic"/>
              </a:rPr>
              <a:t>The pH of the mixture determines which nucleic acids get purified. Under acidic conditions (pH 4-6), DNA partitions into the organic phase while RNA remains in the aqueous phase.</a:t>
            </a:r>
          </a:p>
          <a:p>
            <a:pPr marL="285750" indent="-285750">
              <a:buFontTx/>
              <a:buChar char="-"/>
            </a:pPr>
            <a:r>
              <a:rPr lang="en-GB" sz="1400" dirty="0" err="1">
                <a:latin typeface="Century Gothic"/>
                <a:cs typeface="Century Gothic"/>
              </a:rPr>
              <a:t>Guanidinium</a:t>
            </a:r>
            <a:r>
              <a:rPr lang="en-GB" sz="1400" dirty="0">
                <a:latin typeface="Century Gothic"/>
                <a:cs typeface="Century Gothic"/>
              </a:rPr>
              <a:t> </a:t>
            </a:r>
            <a:r>
              <a:rPr lang="en-GB" sz="1400" dirty="0" err="1">
                <a:latin typeface="Century Gothic"/>
                <a:cs typeface="Century Gothic"/>
              </a:rPr>
              <a:t>thiocyanate</a:t>
            </a:r>
            <a:r>
              <a:rPr lang="en-GB" sz="1400" dirty="0">
                <a:latin typeface="Century Gothic"/>
                <a:cs typeface="Century Gothic"/>
              </a:rPr>
              <a:t> denatures proteins, including </a:t>
            </a:r>
            <a:r>
              <a:rPr lang="en-GB" sz="1400" dirty="0" err="1">
                <a:latin typeface="Century Gothic"/>
                <a:cs typeface="Century Gothic"/>
              </a:rPr>
              <a:t>RNases</a:t>
            </a:r>
            <a:endParaRPr lang="en-GB" sz="1400" dirty="0">
              <a:latin typeface="Century Gothic"/>
              <a:cs typeface="Century Gothic"/>
            </a:endParaRPr>
          </a:p>
          <a:p>
            <a:pPr marL="285750" indent="-285750">
              <a:buFontTx/>
              <a:buChar char="-"/>
            </a:pPr>
            <a:r>
              <a:rPr lang="en-GB" sz="1400" dirty="0" err="1">
                <a:latin typeface="Century Gothic"/>
                <a:cs typeface="Century Gothic"/>
              </a:rPr>
              <a:t>LiCl</a:t>
            </a:r>
            <a:r>
              <a:rPr lang="en-GB" sz="1400" dirty="0">
                <a:latin typeface="Century Gothic"/>
                <a:cs typeface="Century Gothic"/>
              </a:rPr>
              <a:t> is preferred to </a:t>
            </a:r>
            <a:r>
              <a:rPr lang="en-GB" sz="1400" dirty="0" err="1">
                <a:latin typeface="Century Gothic"/>
                <a:cs typeface="Century Gothic"/>
              </a:rPr>
              <a:t>NaAc</a:t>
            </a:r>
            <a:r>
              <a:rPr lang="en-GB" sz="1400" dirty="0">
                <a:latin typeface="Century Gothic"/>
                <a:cs typeface="Century Gothic"/>
              </a:rPr>
              <a:t> </a:t>
            </a:r>
            <a:r>
              <a:rPr lang="en-GB" sz="1400" dirty="0" err="1">
                <a:latin typeface="Century Gothic"/>
                <a:cs typeface="Century Gothic"/>
              </a:rPr>
              <a:t>becouse</a:t>
            </a:r>
            <a:r>
              <a:rPr lang="en-GB" sz="1400" dirty="0">
                <a:latin typeface="Century Gothic"/>
                <a:cs typeface="Century Gothic"/>
              </a:rPr>
              <a:t> it precipitates DNA </a:t>
            </a:r>
            <a:r>
              <a:rPr lang="en-GB" sz="1400" dirty="0" err="1">
                <a:latin typeface="Century Gothic"/>
                <a:cs typeface="Century Gothic"/>
              </a:rPr>
              <a:t>ineficiently</a:t>
            </a:r>
            <a:r>
              <a:rPr lang="en-GB" sz="1400" dirty="0">
                <a:latin typeface="Century Gothic"/>
                <a:cs typeface="Century Gothic"/>
              </a:rPr>
              <a:t> leading to more pure RNA pellet</a:t>
            </a:r>
          </a:p>
        </p:txBody>
      </p:sp>
      <p:sp>
        <p:nvSpPr>
          <p:cNvPr id="8" name="Rectangle 7">
            <a:extLst>
              <a:ext uri="{FF2B5EF4-FFF2-40B4-BE49-F238E27FC236}">
                <a16:creationId xmlns:a16="http://schemas.microsoft.com/office/drawing/2014/main" id="{24789343-A7BD-1846-B1D9-230CC25D8426}"/>
              </a:ext>
            </a:extLst>
          </p:cNvPr>
          <p:cNvSpPr/>
          <p:nvPr/>
        </p:nvSpPr>
        <p:spPr>
          <a:xfrm>
            <a:off x="0" y="0"/>
            <a:ext cx="9144000" cy="875763"/>
          </a:xfrm>
          <a:prstGeom prst="rect">
            <a:avLst/>
          </a:prstGeom>
          <a:solidFill>
            <a:schemeClr val="accent5">
              <a:lumMod val="60000"/>
              <a:lumOff val="4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en-IT"/>
          </a:p>
        </p:txBody>
      </p:sp>
      <p:sp>
        <p:nvSpPr>
          <p:cNvPr id="12" name="TextBox 11">
            <a:extLst>
              <a:ext uri="{FF2B5EF4-FFF2-40B4-BE49-F238E27FC236}">
                <a16:creationId xmlns:a16="http://schemas.microsoft.com/office/drawing/2014/main" id="{CC8B6805-4E00-DE41-B930-F89715BEC8C5}"/>
              </a:ext>
            </a:extLst>
          </p:cNvPr>
          <p:cNvSpPr txBox="1"/>
          <p:nvPr/>
        </p:nvSpPr>
        <p:spPr>
          <a:xfrm>
            <a:off x="0" y="206062"/>
            <a:ext cx="9143999" cy="553998"/>
          </a:xfrm>
          <a:prstGeom prst="rect">
            <a:avLst/>
          </a:prstGeom>
          <a:noFill/>
        </p:spPr>
        <p:txBody>
          <a:bodyPr wrap="square" rtlCol="0">
            <a:spAutoFit/>
          </a:bodyPr>
          <a:lstStyle/>
          <a:p>
            <a:pPr algn="ctr"/>
            <a:r>
              <a:rPr lang="en-IT" sz="3000" b="1" dirty="0">
                <a:solidFill>
                  <a:schemeClr val="bg1"/>
                </a:solidFill>
              </a:rPr>
              <a:t>How to get your nucleic Acids</a:t>
            </a:r>
          </a:p>
        </p:txBody>
      </p:sp>
    </p:spTree>
    <p:extLst>
      <p:ext uri="{BB962C8B-B14F-4D97-AF65-F5344CB8AC3E}">
        <p14:creationId xmlns:p14="http://schemas.microsoft.com/office/powerpoint/2010/main" val="995516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6A2DF1F-C596-EF4A-AD13-C4D0D11AA878}"/>
              </a:ext>
            </a:extLst>
          </p:cNvPr>
          <p:cNvSpPr/>
          <p:nvPr/>
        </p:nvSpPr>
        <p:spPr>
          <a:xfrm>
            <a:off x="0" y="0"/>
            <a:ext cx="9144000" cy="875763"/>
          </a:xfrm>
          <a:prstGeom prst="rect">
            <a:avLst/>
          </a:prstGeom>
          <a:solidFill>
            <a:schemeClr val="accent5">
              <a:lumMod val="60000"/>
              <a:lumOff val="4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en-IT"/>
          </a:p>
        </p:txBody>
      </p:sp>
      <p:sp>
        <p:nvSpPr>
          <p:cNvPr id="8" name="TextBox 7">
            <a:extLst>
              <a:ext uri="{FF2B5EF4-FFF2-40B4-BE49-F238E27FC236}">
                <a16:creationId xmlns:a16="http://schemas.microsoft.com/office/drawing/2014/main" id="{480B3422-598A-4045-ACB4-7B16294A1DCE}"/>
              </a:ext>
            </a:extLst>
          </p:cNvPr>
          <p:cNvSpPr txBox="1"/>
          <p:nvPr/>
        </p:nvSpPr>
        <p:spPr>
          <a:xfrm>
            <a:off x="0" y="206062"/>
            <a:ext cx="9143999" cy="553998"/>
          </a:xfrm>
          <a:prstGeom prst="rect">
            <a:avLst/>
          </a:prstGeom>
          <a:noFill/>
        </p:spPr>
        <p:txBody>
          <a:bodyPr wrap="square" rtlCol="0">
            <a:spAutoFit/>
          </a:bodyPr>
          <a:lstStyle/>
          <a:p>
            <a:pPr algn="ctr"/>
            <a:r>
              <a:rPr lang="en-IT" sz="3000" b="1" dirty="0">
                <a:solidFill>
                  <a:schemeClr val="bg1"/>
                </a:solidFill>
              </a:rPr>
              <a:t>How to see your Nucleic Acids</a:t>
            </a:r>
          </a:p>
        </p:txBody>
      </p:sp>
      <p:sp>
        <p:nvSpPr>
          <p:cNvPr id="9" name="Rettangolo 2">
            <a:extLst>
              <a:ext uri="{FF2B5EF4-FFF2-40B4-BE49-F238E27FC236}">
                <a16:creationId xmlns:a16="http://schemas.microsoft.com/office/drawing/2014/main" id="{6D664E9D-4FE4-3544-AF1D-3A632E305A06}"/>
              </a:ext>
            </a:extLst>
          </p:cNvPr>
          <p:cNvSpPr/>
          <p:nvPr/>
        </p:nvSpPr>
        <p:spPr>
          <a:xfrm>
            <a:off x="71607" y="3895518"/>
            <a:ext cx="3763625" cy="1938992"/>
          </a:xfrm>
          <a:prstGeom prst="rect">
            <a:avLst/>
          </a:prstGeom>
        </p:spPr>
        <p:txBody>
          <a:bodyPr wrap="square">
            <a:spAutoFit/>
          </a:bodyPr>
          <a:lstStyle/>
          <a:p>
            <a:pPr algn="just"/>
            <a:r>
              <a:rPr lang="it-IT" sz="2000" dirty="0">
                <a:latin typeface="Calibri" panose="020F0502020204030204" pitchFamily="34" charset="0"/>
                <a:cs typeface="Calibri" panose="020F0502020204030204" pitchFamily="34" charset="0"/>
              </a:rPr>
              <a:t>The </a:t>
            </a:r>
            <a:r>
              <a:rPr lang="it-IT" sz="2000" dirty="0" err="1">
                <a:latin typeface="Calibri" panose="020F0502020204030204" pitchFamily="34" charset="0"/>
                <a:cs typeface="Calibri" panose="020F0502020204030204" pitchFamily="34" charset="0"/>
              </a:rPr>
              <a:t>polyacrylamide</a:t>
            </a:r>
            <a:r>
              <a:rPr lang="it-IT" sz="2000" dirty="0">
                <a:latin typeface="Calibri" panose="020F0502020204030204" pitchFamily="34" charset="0"/>
                <a:cs typeface="Calibri" panose="020F0502020204030204" pitchFamily="34" charset="0"/>
              </a:rPr>
              <a:t> gel </a:t>
            </a:r>
            <a:r>
              <a:rPr lang="it-IT" sz="2000" dirty="0" err="1">
                <a:latin typeface="Calibri" panose="020F0502020204030204" pitchFamily="34" charset="0"/>
                <a:cs typeface="Calibri" panose="020F0502020204030204" pitchFamily="34" charset="0"/>
              </a:rPr>
              <a:t>is</a:t>
            </a:r>
            <a:r>
              <a:rPr lang="it-IT" sz="2000" dirty="0">
                <a:latin typeface="Calibri" panose="020F0502020204030204" pitchFamily="34" charset="0"/>
                <a:cs typeface="Calibri" panose="020F0502020204030204" pitchFamily="34" charset="0"/>
              </a:rPr>
              <a:t> </a:t>
            </a:r>
            <a:r>
              <a:rPr lang="it-IT" sz="2000" dirty="0" err="1">
                <a:latin typeface="Calibri" panose="020F0502020204030204" pitchFamily="34" charset="0"/>
                <a:cs typeface="Calibri" panose="020F0502020204030204" pitchFamily="34" charset="0"/>
              </a:rPr>
              <a:t>formed</a:t>
            </a:r>
            <a:r>
              <a:rPr lang="it-IT" sz="2000" dirty="0">
                <a:latin typeface="Calibri" panose="020F0502020204030204" pitchFamily="34" charset="0"/>
                <a:cs typeface="Calibri" panose="020F0502020204030204" pitchFamily="34" charset="0"/>
              </a:rPr>
              <a:t> by the </a:t>
            </a:r>
            <a:r>
              <a:rPr lang="it-IT" sz="2000" dirty="0" err="1">
                <a:latin typeface="Calibri" panose="020F0502020204030204" pitchFamily="34" charset="0"/>
                <a:cs typeface="Calibri" panose="020F0502020204030204" pitchFamily="34" charset="0"/>
              </a:rPr>
              <a:t>copolymerization</a:t>
            </a:r>
            <a:r>
              <a:rPr lang="it-IT" sz="2000" dirty="0">
                <a:latin typeface="Calibri" panose="020F0502020204030204" pitchFamily="34" charset="0"/>
                <a:cs typeface="Calibri" panose="020F0502020204030204" pitchFamily="34" charset="0"/>
              </a:rPr>
              <a:t> of </a:t>
            </a:r>
            <a:r>
              <a:rPr lang="it-IT" sz="2000" dirty="0" err="1">
                <a:latin typeface="Calibri" panose="020F0502020204030204" pitchFamily="34" charset="0"/>
                <a:cs typeface="Calibri" panose="020F0502020204030204" pitchFamily="34" charset="0"/>
              </a:rPr>
              <a:t>acrylamide</a:t>
            </a:r>
            <a:r>
              <a:rPr lang="it-IT" sz="2000" dirty="0">
                <a:latin typeface="Calibri" panose="020F0502020204030204" pitchFamily="34" charset="0"/>
                <a:cs typeface="Calibri" panose="020F0502020204030204" pitchFamily="34" charset="0"/>
              </a:rPr>
              <a:t> and of an agent </a:t>
            </a:r>
            <a:r>
              <a:rPr lang="it-IT" sz="2000" dirty="0" err="1">
                <a:latin typeface="Calibri" panose="020F0502020204030204" pitchFamily="34" charset="0"/>
                <a:cs typeface="Calibri" panose="020F0502020204030204" pitchFamily="34" charset="0"/>
              </a:rPr>
              <a:t>which</a:t>
            </a:r>
            <a:r>
              <a:rPr lang="it-IT" sz="2000" dirty="0">
                <a:latin typeface="Calibri" panose="020F0502020204030204" pitchFamily="34" charset="0"/>
                <a:cs typeface="Calibri" panose="020F0502020204030204" pitchFamily="34" charset="0"/>
              </a:rPr>
              <a:t> </a:t>
            </a:r>
            <a:r>
              <a:rPr lang="it-IT" sz="2000" dirty="0" err="1">
                <a:latin typeface="Calibri" panose="020F0502020204030204" pitchFamily="34" charset="0"/>
                <a:cs typeface="Calibri" panose="020F0502020204030204" pitchFamily="34" charset="0"/>
              </a:rPr>
              <a:t>forms</a:t>
            </a:r>
            <a:r>
              <a:rPr lang="it-IT" sz="2000" dirty="0">
                <a:latin typeface="Calibri" panose="020F0502020204030204" pitchFamily="34" charset="0"/>
                <a:cs typeface="Calibri" panose="020F0502020204030204" pitchFamily="34" charset="0"/>
              </a:rPr>
              <a:t> </a:t>
            </a:r>
            <a:r>
              <a:rPr lang="it-IT" sz="2000" dirty="0" err="1">
                <a:latin typeface="Calibri" panose="020F0502020204030204" pitchFamily="34" charset="0"/>
                <a:cs typeface="Calibri" panose="020F0502020204030204" pitchFamily="34" charset="0"/>
              </a:rPr>
              <a:t>crosslinks</a:t>
            </a:r>
            <a:r>
              <a:rPr lang="it-IT" sz="2000" dirty="0">
                <a:latin typeface="Calibri" panose="020F0502020204030204" pitchFamily="34" charset="0"/>
                <a:cs typeface="Calibri" panose="020F0502020204030204" pitchFamily="34" charset="0"/>
              </a:rPr>
              <a:t> (</a:t>
            </a:r>
            <a:r>
              <a:rPr lang="it-IT" sz="2000" dirty="0" err="1">
                <a:latin typeface="Calibri" panose="020F0502020204030204" pitchFamily="34" charset="0"/>
                <a:cs typeface="Calibri" panose="020F0502020204030204" pitchFamily="34" charset="0"/>
              </a:rPr>
              <a:t>usually</a:t>
            </a:r>
            <a:r>
              <a:rPr lang="it-IT" sz="2000" dirty="0">
                <a:latin typeface="Calibri" panose="020F0502020204030204" pitchFamily="34" charset="0"/>
                <a:cs typeface="Calibri" panose="020F0502020204030204" pitchFamily="34" charset="0"/>
              </a:rPr>
              <a:t> </a:t>
            </a:r>
            <a:r>
              <a:rPr lang="it-IT" sz="2000" dirty="0" err="1">
                <a:latin typeface="Calibri" panose="020F0502020204030204" pitchFamily="34" charset="0"/>
                <a:cs typeface="Calibri" panose="020F0502020204030204" pitchFamily="34" charset="0"/>
              </a:rPr>
              <a:t>N</a:t>
            </a:r>
            <a:r>
              <a:rPr lang="it-IT" sz="2000" dirty="0">
                <a:latin typeface="Calibri" panose="020F0502020204030204" pitchFamily="34" charset="0"/>
                <a:cs typeface="Calibri" panose="020F0502020204030204" pitchFamily="34" charset="0"/>
              </a:rPr>
              <a:t>, N'-</a:t>
            </a:r>
            <a:r>
              <a:rPr lang="it-IT" sz="2000" dirty="0" err="1">
                <a:latin typeface="Calibri" panose="020F0502020204030204" pitchFamily="34" charset="0"/>
                <a:cs typeface="Calibri" panose="020F0502020204030204" pitchFamily="34" charset="0"/>
              </a:rPr>
              <a:t>methylene</a:t>
            </a:r>
            <a:r>
              <a:rPr lang="it-IT" sz="2000" dirty="0">
                <a:latin typeface="Calibri" panose="020F0502020204030204" pitchFamily="34" charset="0"/>
                <a:cs typeface="Calibri" panose="020F0502020204030204" pitchFamily="34" charset="0"/>
              </a:rPr>
              <a:t> </a:t>
            </a:r>
            <a:r>
              <a:rPr lang="it-IT" sz="2000" dirty="0" err="1">
                <a:latin typeface="Calibri" panose="020F0502020204030204" pitchFamily="34" charset="0"/>
                <a:cs typeface="Calibri" panose="020F0502020204030204" pitchFamily="34" charset="0"/>
              </a:rPr>
              <a:t>bisacrilamide</a:t>
            </a:r>
            <a:r>
              <a:rPr lang="it-IT" sz="2000" dirty="0">
                <a:latin typeface="Calibri" panose="020F0502020204030204" pitchFamily="34" charset="0"/>
                <a:cs typeface="Calibri" panose="020F0502020204030204" pitchFamily="34" charset="0"/>
              </a:rPr>
              <a:t>) to </a:t>
            </a:r>
            <a:r>
              <a:rPr lang="it-IT" sz="2000" dirty="0" err="1">
                <a:latin typeface="Calibri" panose="020F0502020204030204" pitchFamily="34" charset="0"/>
                <a:cs typeface="Calibri" panose="020F0502020204030204" pitchFamily="34" charset="0"/>
              </a:rPr>
              <a:t>form</a:t>
            </a:r>
            <a:r>
              <a:rPr lang="it-IT" sz="2000" dirty="0">
                <a:latin typeface="Calibri" panose="020F0502020204030204" pitchFamily="34" charset="0"/>
                <a:cs typeface="Calibri" panose="020F0502020204030204" pitchFamily="34" charset="0"/>
              </a:rPr>
              <a:t> a </a:t>
            </a:r>
            <a:r>
              <a:rPr lang="it-IT" sz="2000" dirty="0" err="1">
                <a:latin typeface="Calibri" panose="020F0502020204030204" pitchFamily="34" charset="0"/>
                <a:cs typeface="Calibri" panose="020F0502020204030204" pitchFamily="34" charset="0"/>
              </a:rPr>
              <a:t>three-dimensional</a:t>
            </a:r>
            <a:r>
              <a:rPr lang="it-IT" sz="2000" dirty="0">
                <a:latin typeface="Calibri" panose="020F0502020204030204" pitchFamily="34" charset="0"/>
                <a:cs typeface="Calibri" panose="020F0502020204030204" pitchFamily="34" charset="0"/>
              </a:rPr>
              <a:t> lattice</a:t>
            </a:r>
          </a:p>
        </p:txBody>
      </p:sp>
      <p:sp>
        <p:nvSpPr>
          <p:cNvPr id="10" name="Rettangolo 3">
            <a:extLst>
              <a:ext uri="{FF2B5EF4-FFF2-40B4-BE49-F238E27FC236}">
                <a16:creationId xmlns:a16="http://schemas.microsoft.com/office/drawing/2014/main" id="{5C3D3818-155D-214E-B49C-4329D9842EBD}"/>
              </a:ext>
            </a:extLst>
          </p:cNvPr>
          <p:cNvSpPr/>
          <p:nvPr/>
        </p:nvSpPr>
        <p:spPr>
          <a:xfrm>
            <a:off x="71607" y="1562856"/>
            <a:ext cx="4097867" cy="1175706"/>
          </a:xfrm>
          <a:prstGeom prst="rect">
            <a:avLst/>
          </a:prstGeom>
        </p:spPr>
        <p:txBody>
          <a:bodyPr wrap="square">
            <a:spAutoFit/>
          </a:bodyPr>
          <a:lstStyle/>
          <a:p>
            <a:pPr>
              <a:lnSpc>
                <a:spcPct val="120000"/>
              </a:lnSpc>
              <a:spcBef>
                <a:spcPct val="50000"/>
              </a:spcBef>
              <a:defRPr/>
            </a:pPr>
            <a:r>
              <a:rPr lang="it-IT" sz="2000" noProof="1">
                <a:effectLst>
                  <a:outerShdw blurRad="38100" dist="38100" dir="2700000" algn="tl">
                    <a:srgbClr val="DDDDDD"/>
                  </a:outerShdw>
                </a:effectLst>
                <a:latin typeface="Calibri" panose="020F0502020204030204" pitchFamily="34" charset="0"/>
                <a:cs typeface="Calibri" panose="020F0502020204030204" pitchFamily="34" charset="0"/>
              </a:rPr>
              <a:t>The agarose is a polysaccharide composed of D-galactose and 3,6-anhydro-L-galactose residues</a:t>
            </a:r>
            <a:endParaRPr lang="it-IT" sz="2000" dirty="0">
              <a:solidFill>
                <a:srgbClr val="FF0000"/>
              </a:solidFill>
              <a:effectLst>
                <a:outerShdw blurRad="38100" dist="38100" dir="2700000" algn="tl">
                  <a:srgbClr val="DDDDDD"/>
                </a:outerShdw>
              </a:effectLst>
              <a:latin typeface="Calibri" panose="020F0502020204030204" pitchFamily="34" charset="0"/>
              <a:cs typeface="Calibri" panose="020F0502020204030204" pitchFamily="34" charset="0"/>
            </a:endParaRPr>
          </a:p>
        </p:txBody>
      </p:sp>
      <p:pic>
        <p:nvPicPr>
          <p:cNvPr id="11" name="Immagine 4" descr="fase3WLpiastra.gif">
            <a:extLst>
              <a:ext uri="{FF2B5EF4-FFF2-40B4-BE49-F238E27FC236}">
                <a16:creationId xmlns:a16="http://schemas.microsoft.com/office/drawing/2014/main" id="{BBF3670A-1C30-2346-8B2B-A94DA71DABB0}"/>
              </a:ext>
            </a:extLst>
          </p:cNvPr>
          <p:cNvPicPr>
            <a:picLocks noChangeAspect="1"/>
          </p:cNvPicPr>
          <p:nvPr/>
        </p:nvPicPr>
        <p:blipFill>
          <a:blip r:embed="rId2"/>
          <a:srcRect b="20625"/>
          <a:stretch>
            <a:fillRect/>
          </a:stretch>
        </p:blipFill>
        <p:spPr bwMode="auto">
          <a:xfrm>
            <a:off x="4250259" y="1165290"/>
            <a:ext cx="4822134" cy="1757277"/>
          </a:xfrm>
          <a:prstGeom prst="rect">
            <a:avLst/>
          </a:prstGeom>
          <a:noFill/>
          <a:ln w="9525">
            <a:noFill/>
            <a:miter lim="800000"/>
            <a:headEnd/>
            <a:tailEnd/>
          </a:ln>
        </p:spPr>
      </p:pic>
      <p:pic>
        <p:nvPicPr>
          <p:cNvPr id="12" name="Immagine 5" descr="Schermata 2015-03-01 a 16.23.58.png">
            <a:extLst>
              <a:ext uri="{FF2B5EF4-FFF2-40B4-BE49-F238E27FC236}">
                <a16:creationId xmlns:a16="http://schemas.microsoft.com/office/drawing/2014/main" id="{92FB8AF5-6BC7-0D4F-8A90-1DB9A2EDA22E}"/>
              </a:ext>
            </a:extLst>
          </p:cNvPr>
          <p:cNvPicPr>
            <a:picLocks noChangeAspect="1"/>
          </p:cNvPicPr>
          <p:nvPr/>
        </p:nvPicPr>
        <p:blipFill rotWithShape="1">
          <a:blip r:embed="rId3">
            <a:extLst>
              <a:ext uri="{28A0092B-C50C-407E-A947-70E740481C1C}">
                <a14:useLocalDpi xmlns:a14="http://schemas.microsoft.com/office/drawing/2010/main" val="0"/>
              </a:ext>
            </a:extLst>
          </a:blip>
          <a:srcRect t="23433"/>
          <a:stretch/>
        </p:blipFill>
        <p:spPr>
          <a:xfrm>
            <a:off x="4415537" y="3560007"/>
            <a:ext cx="4805241" cy="2610013"/>
          </a:xfrm>
          <a:prstGeom prst="rect">
            <a:avLst/>
          </a:prstGeom>
        </p:spPr>
      </p:pic>
    </p:spTree>
    <p:extLst>
      <p:ext uri="{BB962C8B-B14F-4D97-AF65-F5344CB8AC3E}">
        <p14:creationId xmlns:p14="http://schemas.microsoft.com/office/powerpoint/2010/main" val="24556666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o 12"/>
          <p:cNvGrpSpPr>
            <a:grpSpLocks noChangeAspect="1"/>
          </p:cNvGrpSpPr>
          <p:nvPr/>
        </p:nvGrpSpPr>
        <p:grpSpPr>
          <a:xfrm>
            <a:off x="220160" y="1968477"/>
            <a:ext cx="4415526" cy="2548197"/>
            <a:chOff x="220159" y="698500"/>
            <a:chExt cx="5413621" cy="3124200"/>
          </a:xfrm>
        </p:grpSpPr>
        <p:pic>
          <p:nvPicPr>
            <p:cNvPr id="33794" name="Picture 3" descr="EF2"/>
            <p:cNvPicPr>
              <a:picLocks noChangeAspect="1" noChangeArrowheads="1"/>
            </p:cNvPicPr>
            <p:nvPr/>
          </p:nvPicPr>
          <p:blipFill>
            <a:blip r:embed="rId3">
              <a:lum bright="-18000" contrast="42000"/>
            </a:blip>
            <a:srcRect/>
            <a:stretch>
              <a:fillRect/>
            </a:stretch>
          </p:blipFill>
          <p:spPr bwMode="auto">
            <a:xfrm>
              <a:off x="220159" y="698500"/>
              <a:ext cx="4503738" cy="3124200"/>
            </a:xfrm>
            <a:prstGeom prst="rect">
              <a:avLst/>
            </a:prstGeom>
            <a:noFill/>
            <a:ln w="9525">
              <a:noFill/>
              <a:miter lim="800000"/>
              <a:headEnd/>
              <a:tailEnd/>
            </a:ln>
          </p:spPr>
        </p:pic>
        <p:grpSp>
          <p:nvGrpSpPr>
            <p:cNvPr id="3" name="Gruppo 9"/>
            <p:cNvGrpSpPr>
              <a:grpSpLocks/>
            </p:cNvGrpSpPr>
            <p:nvPr/>
          </p:nvGrpSpPr>
          <p:grpSpPr bwMode="auto">
            <a:xfrm>
              <a:off x="5135059" y="927100"/>
              <a:ext cx="498721" cy="2546843"/>
              <a:chOff x="7146925" y="1905000"/>
              <a:chExt cx="498721" cy="3382116"/>
            </a:xfrm>
          </p:grpSpPr>
          <p:sp>
            <p:nvSpPr>
              <p:cNvPr id="151559" name="Text Box 7"/>
              <p:cNvSpPr txBox="1">
                <a:spLocks noChangeArrowheads="1"/>
              </p:cNvSpPr>
              <p:nvPr/>
            </p:nvSpPr>
            <p:spPr bwMode="auto">
              <a:xfrm>
                <a:off x="7175500" y="1905000"/>
                <a:ext cx="355600" cy="579740"/>
              </a:xfrm>
              <a:prstGeom prst="rect">
                <a:avLst/>
              </a:prstGeom>
              <a:noFill/>
              <a:ln w="9525">
                <a:noFill/>
                <a:miter lim="800000"/>
                <a:headEnd/>
                <a:tailEnd/>
              </a:ln>
              <a:effectLst/>
            </p:spPr>
            <p:txBody>
              <a:bodyPr wrap="none">
                <a:prstTxWarp prst="textNoShape">
                  <a:avLst/>
                </a:prstTxWarp>
                <a:spAutoFit/>
              </a:bodyPr>
              <a:lstStyle/>
              <a:p>
                <a:pPr>
                  <a:defRPr/>
                </a:pPr>
                <a:r>
                  <a:rPr lang="it-IT" sz="3200" b="1">
                    <a:effectLst>
                      <a:outerShdw blurRad="38100" dist="38100" dir="2700000" algn="tl">
                        <a:srgbClr val="DDDDDD"/>
                      </a:outerShdw>
                    </a:effectLst>
                    <a:latin typeface="Century Gothic" charset="0"/>
                  </a:rPr>
                  <a:t>-</a:t>
                </a:r>
              </a:p>
            </p:txBody>
          </p:sp>
          <p:sp>
            <p:nvSpPr>
              <p:cNvPr id="33805" name="Oval 8"/>
              <p:cNvSpPr>
                <a:spLocks noChangeArrowheads="1"/>
              </p:cNvSpPr>
              <p:nvPr/>
            </p:nvSpPr>
            <p:spPr bwMode="auto">
              <a:xfrm>
                <a:off x="7150347" y="2240806"/>
                <a:ext cx="482601" cy="482601"/>
              </a:xfrm>
              <a:prstGeom prst="ellipse">
                <a:avLst/>
              </a:prstGeom>
              <a:noFill/>
              <a:ln w="38100">
                <a:solidFill>
                  <a:schemeClr val="tx1"/>
                </a:solidFill>
                <a:round/>
                <a:headEnd/>
                <a:tailEnd/>
              </a:ln>
            </p:spPr>
            <p:txBody>
              <a:bodyPr wrap="none" anchor="ctr">
                <a:prstTxWarp prst="textNoShape">
                  <a:avLst/>
                </a:prstTxWarp>
              </a:bodyPr>
              <a:lstStyle/>
              <a:p>
                <a:pPr algn="ctr"/>
                <a:endParaRPr lang="it-IT" sz="6600">
                  <a:latin typeface="Century Gothic" charset="0"/>
                </a:endParaRPr>
              </a:p>
            </p:txBody>
          </p:sp>
          <p:sp>
            <p:nvSpPr>
              <p:cNvPr id="151562" name="Text Box 10"/>
              <p:cNvSpPr txBox="1">
                <a:spLocks noChangeArrowheads="1"/>
              </p:cNvSpPr>
              <p:nvPr/>
            </p:nvSpPr>
            <p:spPr bwMode="auto">
              <a:xfrm>
                <a:off x="7146925" y="4535962"/>
                <a:ext cx="428625" cy="577631"/>
              </a:xfrm>
              <a:prstGeom prst="rect">
                <a:avLst/>
              </a:prstGeom>
              <a:noFill/>
              <a:ln w="9525">
                <a:noFill/>
                <a:miter lim="800000"/>
                <a:headEnd/>
                <a:tailEnd/>
              </a:ln>
              <a:effectLst/>
            </p:spPr>
            <p:txBody>
              <a:bodyPr wrap="none">
                <a:prstTxWarp prst="textNoShape">
                  <a:avLst/>
                </a:prstTxWarp>
                <a:spAutoFit/>
              </a:bodyPr>
              <a:lstStyle/>
              <a:p>
                <a:pPr>
                  <a:defRPr/>
                </a:pPr>
                <a:r>
                  <a:rPr lang="it-IT" sz="3200" b="1">
                    <a:solidFill>
                      <a:srgbClr val="FF0000"/>
                    </a:solidFill>
                    <a:effectLst>
                      <a:outerShdw blurRad="38100" dist="38100" dir="2700000" algn="tl">
                        <a:srgbClr val="DDDDDD"/>
                      </a:outerShdw>
                    </a:effectLst>
                    <a:latin typeface="Century Gothic" charset="0"/>
                  </a:rPr>
                  <a:t>+</a:t>
                </a:r>
              </a:p>
            </p:txBody>
          </p:sp>
          <p:sp>
            <p:nvSpPr>
              <p:cNvPr id="33807" name="Oval 11"/>
              <p:cNvSpPr>
                <a:spLocks noChangeArrowheads="1"/>
              </p:cNvSpPr>
              <p:nvPr/>
            </p:nvSpPr>
            <p:spPr bwMode="auto">
              <a:xfrm>
                <a:off x="7163047" y="4804515"/>
                <a:ext cx="482599" cy="482601"/>
              </a:xfrm>
              <a:prstGeom prst="ellipse">
                <a:avLst/>
              </a:prstGeom>
              <a:noFill/>
              <a:ln w="38100">
                <a:solidFill>
                  <a:srgbClr val="FF0000"/>
                </a:solidFill>
                <a:round/>
                <a:headEnd/>
                <a:tailEnd/>
              </a:ln>
            </p:spPr>
            <p:txBody>
              <a:bodyPr wrap="none" anchor="ctr">
                <a:prstTxWarp prst="textNoShape">
                  <a:avLst/>
                </a:prstTxWarp>
              </a:bodyPr>
              <a:lstStyle/>
              <a:p>
                <a:pPr algn="ctr"/>
                <a:endParaRPr lang="it-IT" sz="6600">
                  <a:latin typeface="Century Gothic" charset="0"/>
                </a:endParaRPr>
              </a:p>
            </p:txBody>
          </p:sp>
          <p:sp>
            <p:nvSpPr>
              <p:cNvPr id="33808" name="Line 12"/>
              <p:cNvSpPr>
                <a:spLocks noChangeShapeType="1"/>
              </p:cNvSpPr>
              <p:nvPr/>
            </p:nvSpPr>
            <p:spPr bwMode="auto">
              <a:xfrm>
                <a:off x="7397996" y="2936185"/>
                <a:ext cx="0" cy="1643062"/>
              </a:xfrm>
              <a:prstGeom prst="line">
                <a:avLst/>
              </a:prstGeom>
              <a:noFill/>
              <a:ln w="38100">
                <a:solidFill>
                  <a:schemeClr val="tx1"/>
                </a:solidFill>
                <a:round/>
                <a:headEnd/>
                <a:tailEnd type="triangle" w="med" len="med"/>
              </a:ln>
            </p:spPr>
            <p:txBody>
              <a:bodyPr wrap="none" anchor="ctr">
                <a:prstTxWarp prst="textNoShape">
                  <a:avLst/>
                </a:prstTxWarp>
              </a:bodyPr>
              <a:lstStyle/>
              <a:p>
                <a:endParaRPr lang="it-IT"/>
              </a:p>
            </p:txBody>
          </p:sp>
        </p:grpSp>
      </p:grpSp>
      <p:sp>
        <p:nvSpPr>
          <p:cNvPr id="9" name="Text Box 3"/>
          <p:cNvSpPr txBox="1">
            <a:spLocks noChangeArrowheads="1"/>
          </p:cNvSpPr>
          <p:nvPr/>
        </p:nvSpPr>
        <p:spPr bwMode="auto">
          <a:xfrm>
            <a:off x="1949547" y="1915234"/>
            <a:ext cx="8388350" cy="527050"/>
          </a:xfrm>
          <a:prstGeom prst="rect">
            <a:avLst/>
          </a:prstGeom>
          <a:noFill/>
          <a:ln w="9525">
            <a:noFill/>
            <a:miter lim="800000"/>
            <a:headEnd/>
            <a:tailEnd/>
          </a:ln>
          <a:effectLst/>
        </p:spPr>
        <p:txBody>
          <a:bodyPr>
            <a:prstTxWarp prst="textNoShape">
              <a:avLst/>
            </a:prstTxWarp>
            <a:spAutoFit/>
          </a:bodyPr>
          <a:lstStyle/>
          <a:p>
            <a:pPr algn="ctr">
              <a:lnSpc>
                <a:spcPts val="3300"/>
              </a:lnSpc>
              <a:defRPr/>
            </a:pPr>
            <a:r>
              <a:rPr lang="it-IT" sz="3200" dirty="0">
                <a:solidFill>
                  <a:srgbClr val="000000"/>
                </a:solidFill>
                <a:effectLst>
                  <a:outerShdw blurRad="38100" dist="38100" dir="2700000" algn="tl">
                    <a:srgbClr val="DDDDDD"/>
                  </a:outerShdw>
                </a:effectLst>
                <a:latin typeface="Comic Sans MS" charset="0"/>
                <a:ea typeface="Comic Sans MS" charset="0"/>
                <a:cs typeface="Comic Sans MS" charset="0"/>
              </a:rPr>
              <a:t>Sieve </a:t>
            </a:r>
            <a:r>
              <a:rPr lang="it-IT" sz="3200" dirty="0" err="1">
                <a:solidFill>
                  <a:srgbClr val="000000"/>
                </a:solidFill>
                <a:effectLst>
                  <a:outerShdw blurRad="38100" dist="38100" dir="2700000" algn="tl">
                    <a:srgbClr val="DDDDDD"/>
                  </a:outerShdw>
                </a:effectLst>
                <a:latin typeface="Comic Sans MS" charset="0"/>
                <a:ea typeface="Comic Sans MS" charset="0"/>
                <a:cs typeface="Comic Sans MS" charset="0"/>
              </a:rPr>
              <a:t>effect</a:t>
            </a:r>
            <a:endParaRPr lang="it-IT" sz="3200" dirty="0">
              <a:solidFill>
                <a:srgbClr val="000000"/>
              </a:solidFill>
              <a:effectLst>
                <a:outerShdw blurRad="38100" dist="38100" dir="2700000" algn="tl">
                  <a:srgbClr val="DDDDDD"/>
                </a:outerShdw>
              </a:effectLst>
              <a:latin typeface="Comic Sans MS" charset="0"/>
              <a:ea typeface="Comic Sans MS" charset="0"/>
              <a:cs typeface="Comic Sans MS" charset="0"/>
            </a:endParaRPr>
          </a:p>
        </p:txBody>
      </p:sp>
      <p:sp>
        <p:nvSpPr>
          <p:cNvPr id="19" name="Text Box 7"/>
          <p:cNvSpPr txBox="1">
            <a:spLocks noChangeArrowheads="1"/>
          </p:cNvSpPr>
          <p:nvPr/>
        </p:nvSpPr>
        <p:spPr bwMode="auto">
          <a:xfrm>
            <a:off x="4798672" y="2460206"/>
            <a:ext cx="4243730" cy="1631216"/>
          </a:xfrm>
          <a:prstGeom prst="rect">
            <a:avLst/>
          </a:prstGeom>
          <a:noFill/>
          <a:ln w="9525">
            <a:noFill/>
            <a:miter lim="800000"/>
            <a:headEnd/>
            <a:tailEnd/>
          </a:ln>
          <a:effectLst/>
        </p:spPr>
        <p:txBody>
          <a:bodyPr wrap="square">
            <a:prstTxWarp prst="textNoShape">
              <a:avLst/>
            </a:prstTxWarp>
            <a:spAutoFit/>
          </a:bodyPr>
          <a:lstStyle/>
          <a:p>
            <a:pPr algn="just">
              <a:defRPr/>
            </a:pPr>
            <a:r>
              <a:rPr lang="it-IT" sz="2000" dirty="0">
                <a:effectLst>
                  <a:outerShdw blurRad="38100" dist="38100" dir="2700000" algn="tl">
                    <a:srgbClr val="DDDDDD"/>
                  </a:outerShdw>
                </a:effectLst>
                <a:latin typeface="Comic Sans MS"/>
                <a:cs typeface="Comic Sans MS"/>
              </a:rPr>
              <a:t>For linear </a:t>
            </a:r>
            <a:r>
              <a:rPr lang="it-IT" sz="2000" dirty="0" err="1">
                <a:effectLst>
                  <a:outerShdw blurRad="38100" dist="38100" dir="2700000" algn="tl">
                    <a:srgbClr val="DDDDDD"/>
                  </a:outerShdw>
                </a:effectLst>
                <a:latin typeface="Comic Sans MS"/>
                <a:cs typeface="Comic Sans MS"/>
              </a:rPr>
              <a:t>fragments</a:t>
            </a:r>
            <a:r>
              <a:rPr lang="it-IT" sz="2000" dirty="0">
                <a:effectLst>
                  <a:outerShdw blurRad="38100" dist="38100" dir="2700000" algn="tl">
                    <a:srgbClr val="DDDDDD"/>
                  </a:outerShdw>
                </a:effectLst>
                <a:latin typeface="Comic Sans MS"/>
                <a:cs typeface="Comic Sans MS"/>
              </a:rPr>
              <a:t> of DNA and/or RNA the </a:t>
            </a:r>
            <a:r>
              <a:rPr lang="it-IT" sz="2000" dirty="0" err="1">
                <a:effectLst>
                  <a:outerShdw blurRad="38100" dist="38100" dir="2700000" algn="tl">
                    <a:srgbClr val="DDDDDD"/>
                  </a:outerShdw>
                </a:effectLst>
                <a:latin typeface="Comic Sans MS"/>
                <a:cs typeface="Comic Sans MS"/>
              </a:rPr>
              <a:t>migration</a:t>
            </a:r>
            <a:r>
              <a:rPr lang="it-IT" sz="2000" dirty="0">
                <a:effectLst>
                  <a:outerShdw blurRad="38100" dist="38100" dir="2700000" algn="tl">
                    <a:srgbClr val="DDDDDD"/>
                  </a:outerShdw>
                </a:effectLst>
                <a:latin typeface="Comic Sans MS"/>
                <a:cs typeface="Comic Sans MS"/>
              </a:rPr>
              <a:t> </a:t>
            </a:r>
            <a:r>
              <a:rPr lang="it-IT" sz="2000" dirty="0" err="1">
                <a:effectLst>
                  <a:outerShdw blurRad="38100" dist="38100" dir="2700000" algn="tl">
                    <a:srgbClr val="DDDDDD"/>
                  </a:outerShdw>
                </a:effectLst>
                <a:latin typeface="Comic Sans MS"/>
                <a:cs typeface="Comic Sans MS"/>
              </a:rPr>
              <a:t>distance</a:t>
            </a:r>
            <a:r>
              <a:rPr lang="it-IT" sz="2000" dirty="0">
                <a:effectLst>
                  <a:outerShdw blurRad="38100" dist="38100" dir="2700000" algn="tl">
                    <a:srgbClr val="DDDDDD"/>
                  </a:outerShdw>
                </a:effectLst>
                <a:latin typeface="Comic Sans MS"/>
                <a:cs typeface="Comic Sans MS"/>
              </a:rPr>
              <a:t> </a:t>
            </a:r>
            <a:r>
              <a:rPr lang="it-IT" sz="2000" dirty="0" err="1">
                <a:effectLst>
                  <a:outerShdw blurRad="38100" dist="38100" dir="2700000" algn="tl">
                    <a:srgbClr val="DDDDDD"/>
                  </a:outerShdw>
                </a:effectLst>
                <a:latin typeface="Comic Sans MS"/>
                <a:cs typeface="Comic Sans MS"/>
              </a:rPr>
              <a:t>is</a:t>
            </a:r>
            <a:r>
              <a:rPr lang="it-IT" sz="2000" dirty="0">
                <a:effectLst>
                  <a:outerShdw blurRad="38100" dist="38100" dir="2700000" algn="tl">
                    <a:srgbClr val="DDDDDD"/>
                  </a:outerShdw>
                </a:effectLst>
                <a:latin typeface="Comic Sans MS"/>
                <a:cs typeface="Comic Sans MS"/>
              </a:rPr>
              <a:t> </a:t>
            </a:r>
            <a:r>
              <a:rPr lang="it-IT" sz="2000" dirty="0" err="1">
                <a:effectLst>
                  <a:outerShdw blurRad="38100" dist="38100" dir="2700000" algn="tl">
                    <a:srgbClr val="DDDDDD"/>
                  </a:outerShdw>
                </a:effectLst>
                <a:latin typeface="Comic Sans MS"/>
                <a:cs typeface="Comic Sans MS"/>
              </a:rPr>
              <a:t>inversely</a:t>
            </a:r>
            <a:r>
              <a:rPr lang="it-IT" sz="2000" dirty="0">
                <a:effectLst>
                  <a:outerShdw blurRad="38100" dist="38100" dir="2700000" algn="tl">
                    <a:srgbClr val="DDDDDD"/>
                  </a:outerShdw>
                </a:effectLst>
                <a:latin typeface="Comic Sans MS"/>
                <a:cs typeface="Comic Sans MS"/>
              </a:rPr>
              <a:t> </a:t>
            </a:r>
            <a:r>
              <a:rPr lang="it-IT" sz="2000" dirty="0" err="1">
                <a:effectLst>
                  <a:outerShdw blurRad="38100" dist="38100" dir="2700000" algn="tl">
                    <a:srgbClr val="DDDDDD"/>
                  </a:outerShdw>
                </a:effectLst>
                <a:latin typeface="Comic Sans MS"/>
                <a:cs typeface="Comic Sans MS"/>
              </a:rPr>
              <a:t>proportional</a:t>
            </a:r>
            <a:r>
              <a:rPr lang="it-IT" sz="2000" dirty="0">
                <a:effectLst>
                  <a:outerShdw blurRad="38100" dist="38100" dir="2700000" algn="tl">
                    <a:srgbClr val="DDDDDD"/>
                  </a:outerShdw>
                </a:effectLst>
                <a:latin typeface="Comic Sans MS"/>
                <a:cs typeface="Comic Sans MS"/>
              </a:rPr>
              <a:t> to the </a:t>
            </a:r>
            <a:r>
              <a:rPr lang="it-IT" sz="2000" dirty="0" err="1">
                <a:effectLst>
                  <a:outerShdw blurRad="38100" dist="38100" dir="2700000" algn="tl">
                    <a:srgbClr val="DDDDDD"/>
                  </a:outerShdw>
                </a:effectLst>
                <a:latin typeface="Comic Sans MS"/>
                <a:cs typeface="Comic Sans MS"/>
              </a:rPr>
              <a:t>size</a:t>
            </a:r>
            <a:r>
              <a:rPr lang="it-IT" sz="2000" dirty="0">
                <a:effectLst>
                  <a:outerShdw blurRad="38100" dist="38100" dir="2700000" algn="tl">
                    <a:srgbClr val="DDDDDD"/>
                  </a:outerShdw>
                </a:effectLst>
                <a:latin typeface="Comic Sans MS"/>
                <a:cs typeface="Comic Sans MS"/>
              </a:rPr>
              <a:t> of the </a:t>
            </a:r>
            <a:r>
              <a:rPr lang="it-IT" sz="2000" dirty="0" err="1">
                <a:effectLst>
                  <a:outerShdw blurRad="38100" dist="38100" dir="2700000" algn="tl">
                    <a:srgbClr val="DDDDDD"/>
                  </a:outerShdw>
                </a:effectLst>
                <a:latin typeface="Comic Sans MS"/>
                <a:cs typeface="Comic Sans MS"/>
              </a:rPr>
              <a:t>molecule</a:t>
            </a:r>
            <a:r>
              <a:rPr lang="it-IT" sz="2000" dirty="0">
                <a:effectLst>
                  <a:outerShdw blurRad="38100" dist="38100" dir="2700000" algn="tl">
                    <a:srgbClr val="DDDDDD"/>
                  </a:outerShdw>
                </a:effectLst>
                <a:latin typeface="Comic Sans MS"/>
                <a:cs typeface="Comic Sans MS"/>
              </a:rPr>
              <a:t> (</a:t>
            </a:r>
            <a:r>
              <a:rPr lang="it-IT" sz="2000" dirty="0" err="1">
                <a:effectLst>
                  <a:outerShdw blurRad="38100" dist="38100" dir="2700000" algn="tl">
                    <a:srgbClr val="DDDDDD"/>
                  </a:outerShdw>
                </a:effectLst>
                <a:latin typeface="Comic Sans MS"/>
                <a:cs typeface="Comic Sans MS"/>
              </a:rPr>
              <a:t>that</a:t>
            </a:r>
            <a:r>
              <a:rPr lang="it-IT" sz="2000" dirty="0">
                <a:effectLst>
                  <a:outerShdw blurRad="38100" dist="38100" dir="2700000" algn="tl">
                    <a:srgbClr val="DDDDDD"/>
                  </a:outerShdw>
                </a:effectLst>
                <a:latin typeface="Comic Sans MS"/>
                <a:cs typeface="Comic Sans MS"/>
              </a:rPr>
              <a:t> </a:t>
            </a:r>
            <a:r>
              <a:rPr lang="it-IT" sz="2000" dirty="0" err="1">
                <a:effectLst>
                  <a:outerShdw blurRad="38100" dist="38100" dir="2700000" algn="tl">
                    <a:srgbClr val="DDDDDD"/>
                  </a:outerShdw>
                </a:effectLst>
                <a:latin typeface="Comic Sans MS"/>
                <a:cs typeface="Comic Sans MS"/>
              </a:rPr>
              <a:t>corresponds</a:t>
            </a:r>
            <a:r>
              <a:rPr lang="it-IT" sz="2000" dirty="0">
                <a:effectLst>
                  <a:outerShdw blurRad="38100" dist="38100" dir="2700000" algn="tl">
                    <a:srgbClr val="DDDDDD"/>
                  </a:outerShdw>
                </a:effectLst>
                <a:latin typeface="Comic Sans MS"/>
                <a:cs typeface="Comic Sans MS"/>
              </a:rPr>
              <a:t> to </a:t>
            </a:r>
            <a:r>
              <a:rPr lang="it-IT" sz="2000" dirty="0" err="1">
                <a:effectLst>
                  <a:outerShdw blurRad="38100" dist="38100" dir="2700000" algn="tl">
                    <a:srgbClr val="DDDDDD"/>
                  </a:outerShdw>
                </a:effectLst>
                <a:latin typeface="Comic Sans MS"/>
                <a:cs typeface="Comic Sans MS"/>
              </a:rPr>
              <a:t>its</a:t>
            </a:r>
            <a:r>
              <a:rPr lang="it-IT" sz="2000" dirty="0">
                <a:effectLst>
                  <a:outerShdw blurRad="38100" dist="38100" dir="2700000" algn="tl">
                    <a:srgbClr val="DDDDDD"/>
                  </a:outerShdw>
                </a:effectLst>
                <a:latin typeface="Comic Sans MS"/>
                <a:cs typeface="Comic Sans MS"/>
              </a:rPr>
              <a:t> </a:t>
            </a:r>
            <a:r>
              <a:rPr lang="it-IT" sz="2000" dirty="0" err="1">
                <a:effectLst>
                  <a:outerShdw blurRad="38100" dist="38100" dir="2700000" algn="tl">
                    <a:srgbClr val="DDDDDD"/>
                  </a:outerShdw>
                </a:effectLst>
                <a:latin typeface="Comic Sans MS"/>
                <a:cs typeface="Comic Sans MS"/>
              </a:rPr>
              <a:t>length</a:t>
            </a:r>
            <a:r>
              <a:rPr lang="it-IT" sz="2000" dirty="0">
                <a:effectLst>
                  <a:outerShdw blurRad="38100" dist="38100" dir="2700000" algn="tl">
                    <a:srgbClr val="DDDDDD"/>
                  </a:outerShdw>
                </a:effectLst>
                <a:latin typeface="Comic Sans MS"/>
                <a:cs typeface="Comic Sans MS"/>
              </a:rPr>
              <a:t> in </a:t>
            </a:r>
            <a:r>
              <a:rPr lang="it-IT" sz="2000" dirty="0" err="1">
                <a:effectLst>
                  <a:outerShdw blurRad="38100" dist="38100" dir="2700000" algn="tl">
                    <a:srgbClr val="DDDDDD"/>
                  </a:outerShdw>
                </a:effectLst>
                <a:latin typeface="Comic Sans MS"/>
                <a:cs typeface="Comic Sans MS"/>
              </a:rPr>
              <a:t>bases</a:t>
            </a:r>
            <a:r>
              <a:rPr lang="it-IT" sz="2000" dirty="0">
                <a:effectLst>
                  <a:outerShdw blurRad="38100" dist="38100" dir="2700000" algn="tl">
                    <a:srgbClr val="DDDDDD"/>
                  </a:outerShdw>
                </a:effectLst>
                <a:latin typeface="Comic Sans MS"/>
                <a:cs typeface="Comic Sans MS"/>
              </a:rPr>
              <a:t>)</a:t>
            </a:r>
            <a:endParaRPr lang="it-IT" sz="2000" dirty="0">
              <a:latin typeface="Comic Sans MS"/>
              <a:cs typeface="Comic Sans MS"/>
            </a:endParaRPr>
          </a:p>
        </p:txBody>
      </p:sp>
      <p:sp>
        <p:nvSpPr>
          <p:cNvPr id="12" name="Rectangle 11">
            <a:extLst>
              <a:ext uri="{FF2B5EF4-FFF2-40B4-BE49-F238E27FC236}">
                <a16:creationId xmlns:a16="http://schemas.microsoft.com/office/drawing/2014/main" id="{739014C7-3F31-0A4C-9E4F-F8AA02FA25A2}"/>
              </a:ext>
            </a:extLst>
          </p:cNvPr>
          <p:cNvSpPr/>
          <p:nvPr/>
        </p:nvSpPr>
        <p:spPr>
          <a:xfrm>
            <a:off x="0" y="0"/>
            <a:ext cx="9144000" cy="875763"/>
          </a:xfrm>
          <a:prstGeom prst="rect">
            <a:avLst/>
          </a:prstGeom>
          <a:solidFill>
            <a:schemeClr val="accent5">
              <a:lumMod val="60000"/>
              <a:lumOff val="4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en-IT"/>
          </a:p>
        </p:txBody>
      </p:sp>
      <p:sp>
        <p:nvSpPr>
          <p:cNvPr id="13" name="TextBox 12">
            <a:extLst>
              <a:ext uri="{FF2B5EF4-FFF2-40B4-BE49-F238E27FC236}">
                <a16:creationId xmlns:a16="http://schemas.microsoft.com/office/drawing/2014/main" id="{22BE1EDD-5C70-9C4F-B313-1797E7810279}"/>
              </a:ext>
            </a:extLst>
          </p:cNvPr>
          <p:cNvSpPr txBox="1"/>
          <p:nvPr/>
        </p:nvSpPr>
        <p:spPr>
          <a:xfrm>
            <a:off x="0" y="206062"/>
            <a:ext cx="9143999" cy="553998"/>
          </a:xfrm>
          <a:prstGeom prst="rect">
            <a:avLst/>
          </a:prstGeom>
          <a:noFill/>
        </p:spPr>
        <p:txBody>
          <a:bodyPr wrap="square" rtlCol="0">
            <a:spAutoFit/>
          </a:bodyPr>
          <a:lstStyle/>
          <a:p>
            <a:pPr algn="ctr"/>
            <a:r>
              <a:rPr lang="en-IT" sz="3000" b="1" dirty="0">
                <a:solidFill>
                  <a:schemeClr val="bg1"/>
                </a:solidFill>
              </a:rPr>
              <a:t>How to see your Nucleic Acids</a:t>
            </a:r>
          </a:p>
        </p:txBody>
      </p:sp>
    </p:spTree>
    <p:extLst>
      <p:ext uri="{BB962C8B-B14F-4D97-AF65-F5344CB8AC3E}">
        <p14:creationId xmlns:p14="http://schemas.microsoft.com/office/powerpoint/2010/main" val="28162597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141888" y="875763"/>
            <a:ext cx="4823372" cy="523220"/>
          </a:xfrm>
          <a:prstGeom prst="rect">
            <a:avLst/>
          </a:prstGeom>
        </p:spPr>
        <p:txBody>
          <a:bodyPr wrap="none">
            <a:spAutoFit/>
          </a:bodyPr>
          <a:lstStyle/>
          <a:p>
            <a:r>
              <a:rPr lang="it-IT" sz="2800" b="1" dirty="0" err="1">
                <a:latin typeface="Calibri (corpo)"/>
                <a:cs typeface="Calibri (corpo)"/>
              </a:rPr>
              <a:t>Electrophoresis</a:t>
            </a:r>
            <a:r>
              <a:rPr lang="it-IT" sz="2800" b="1" dirty="0">
                <a:latin typeface="Calibri (corpo)"/>
                <a:cs typeface="Calibri (corpo)"/>
              </a:rPr>
              <a:t> of </a:t>
            </a:r>
            <a:r>
              <a:rPr lang="it-IT" sz="2800" b="1" dirty="0" err="1">
                <a:latin typeface="Calibri (corpo)"/>
                <a:cs typeface="Calibri (corpo)"/>
              </a:rPr>
              <a:t>nucleic</a:t>
            </a:r>
            <a:r>
              <a:rPr lang="it-IT" sz="2800" b="1" dirty="0">
                <a:latin typeface="Calibri (corpo)"/>
                <a:cs typeface="Calibri (corpo)"/>
              </a:rPr>
              <a:t> </a:t>
            </a:r>
            <a:r>
              <a:rPr lang="it-IT" sz="2800" b="1" dirty="0" err="1">
                <a:latin typeface="Calibri (corpo)"/>
                <a:cs typeface="Calibri (corpo)"/>
              </a:rPr>
              <a:t>acids</a:t>
            </a:r>
            <a:endParaRPr lang="it-IT" sz="2800" dirty="0">
              <a:latin typeface="Calibri (corpo)"/>
              <a:cs typeface="Calibri (corpo)"/>
            </a:endParaRPr>
          </a:p>
        </p:txBody>
      </p:sp>
      <p:sp>
        <p:nvSpPr>
          <p:cNvPr id="5" name="Rettangolo 4"/>
          <p:cNvSpPr/>
          <p:nvPr/>
        </p:nvSpPr>
        <p:spPr>
          <a:xfrm>
            <a:off x="2370672" y="3122939"/>
            <a:ext cx="7010398" cy="2308324"/>
          </a:xfrm>
          <a:prstGeom prst="rect">
            <a:avLst/>
          </a:prstGeom>
        </p:spPr>
        <p:txBody>
          <a:bodyPr wrap="square">
            <a:spAutoFit/>
          </a:bodyPr>
          <a:lstStyle/>
          <a:p>
            <a:r>
              <a:rPr lang="it-IT" sz="2400" dirty="0">
                <a:latin typeface="Century Gothic"/>
                <a:cs typeface="Century Gothic"/>
              </a:rPr>
              <a:t>The gel can be made by:</a:t>
            </a:r>
          </a:p>
          <a:p>
            <a:endParaRPr lang="it-IT" sz="2400" dirty="0">
              <a:latin typeface="Century Gothic"/>
              <a:cs typeface="Century Gothic"/>
            </a:endParaRPr>
          </a:p>
          <a:p>
            <a:r>
              <a:rPr lang="it-IT" sz="2400" dirty="0">
                <a:solidFill>
                  <a:srgbClr val="FF0000"/>
                </a:solidFill>
                <a:latin typeface="Century Gothic"/>
                <a:ea typeface="Zapf Dingbats"/>
                <a:cs typeface="Century Gothic"/>
              </a:rPr>
              <a:t>✔</a:t>
            </a:r>
            <a:r>
              <a:rPr lang="it-IT" sz="2400" b="1" dirty="0" err="1">
                <a:latin typeface="Century Gothic"/>
                <a:cs typeface="Century Gothic"/>
              </a:rPr>
              <a:t>agarose</a:t>
            </a:r>
            <a:r>
              <a:rPr lang="it-IT" sz="2400" b="1" dirty="0">
                <a:latin typeface="Century Gothic"/>
                <a:cs typeface="Century Gothic"/>
              </a:rPr>
              <a:t> </a:t>
            </a:r>
            <a:r>
              <a:rPr lang="it-IT" sz="2400" dirty="0">
                <a:latin typeface="Century Gothic"/>
                <a:cs typeface="Century Gothic"/>
              </a:rPr>
              <a:t>(</a:t>
            </a:r>
            <a:r>
              <a:rPr lang="it-IT" sz="2400" dirty="0" err="1">
                <a:latin typeface="Century Gothic"/>
                <a:cs typeface="Century Gothic"/>
              </a:rPr>
              <a:t>separation</a:t>
            </a:r>
            <a:r>
              <a:rPr lang="it-IT" sz="2400" dirty="0">
                <a:latin typeface="Century Gothic"/>
                <a:cs typeface="Century Gothic"/>
              </a:rPr>
              <a:t> </a:t>
            </a:r>
            <a:r>
              <a:rPr lang="it-IT" sz="2400" dirty="0" err="1">
                <a:latin typeface="Century Gothic"/>
                <a:cs typeface="Century Gothic"/>
              </a:rPr>
              <a:t>range</a:t>
            </a:r>
            <a:r>
              <a:rPr lang="it-IT" sz="2400" dirty="0">
                <a:latin typeface="Century Gothic"/>
                <a:cs typeface="Century Gothic"/>
              </a:rPr>
              <a:t> : 0.5-20 kb)</a:t>
            </a:r>
          </a:p>
          <a:p>
            <a:endParaRPr lang="it-IT" sz="2400" dirty="0">
              <a:latin typeface="Century Gothic"/>
              <a:cs typeface="Century Gothic"/>
            </a:endParaRPr>
          </a:p>
          <a:p>
            <a:r>
              <a:rPr lang="it-IT" sz="2400" dirty="0">
                <a:solidFill>
                  <a:srgbClr val="FF0000"/>
                </a:solidFill>
                <a:latin typeface="Century Gothic"/>
                <a:ea typeface="Zapf Dingbats"/>
                <a:cs typeface="Century Gothic"/>
              </a:rPr>
              <a:t>✔</a:t>
            </a:r>
            <a:r>
              <a:rPr lang="it-IT" sz="2400" b="1" dirty="0" err="1">
                <a:latin typeface="Century Gothic"/>
                <a:cs typeface="Century Gothic"/>
              </a:rPr>
              <a:t>polyacrylamide</a:t>
            </a:r>
            <a:r>
              <a:rPr lang="it-IT" sz="2400" dirty="0">
                <a:latin typeface="Century Gothic"/>
                <a:cs typeface="Century Gothic"/>
              </a:rPr>
              <a:t> (</a:t>
            </a:r>
            <a:r>
              <a:rPr lang="it-IT" sz="2400" dirty="0" err="1">
                <a:latin typeface="Century Gothic"/>
                <a:cs typeface="Century Gothic"/>
              </a:rPr>
              <a:t>separation</a:t>
            </a:r>
            <a:r>
              <a:rPr lang="it-IT" sz="2400" dirty="0">
                <a:latin typeface="Century Gothic"/>
                <a:cs typeface="Century Gothic"/>
              </a:rPr>
              <a:t> </a:t>
            </a:r>
            <a:r>
              <a:rPr lang="it-IT" sz="2400" dirty="0" err="1">
                <a:latin typeface="Century Gothic"/>
                <a:cs typeface="Century Gothic"/>
              </a:rPr>
              <a:t>range</a:t>
            </a:r>
            <a:r>
              <a:rPr lang="it-IT" sz="2400" dirty="0">
                <a:latin typeface="Century Gothic"/>
                <a:cs typeface="Century Gothic"/>
              </a:rPr>
              <a:t> 10-500 </a:t>
            </a:r>
            <a:r>
              <a:rPr lang="it-IT" sz="2400" dirty="0" err="1">
                <a:latin typeface="Century Gothic"/>
                <a:cs typeface="Century Gothic"/>
              </a:rPr>
              <a:t>bp</a:t>
            </a:r>
            <a:r>
              <a:rPr lang="it-IT" sz="2400" dirty="0">
                <a:latin typeface="Century Gothic"/>
                <a:cs typeface="Century Gothic"/>
              </a:rPr>
              <a:t>)</a:t>
            </a:r>
          </a:p>
        </p:txBody>
      </p:sp>
      <p:pic>
        <p:nvPicPr>
          <p:cNvPr id="6" name="Immagine 5"/>
          <p:cNvPicPr>
            <a:picLocks noChangeAspect="1"/>
          </p:cNvPicPr>
          <p:nvPr/>
        </p:nvPicPr>
        <p:blipFill>
          <a:blip r:embed="rId2"/>
          <a:srcRect l="13124" r="8956"/>
          <a:stretch>
            <a:fillRect/>
          </a:stretch>
        </p:blipFill>
        <p:spPr>
          <a:xfrm>
            <a:off x="16941" y="2387310"/>
            <a:ext cx="2286000" cy="4534005"/>
          </a:xfrm>
          <a:prstGeom prst="rect">
            <a:avLst/>
          </a:prstGeom>
        </p:spPr>
      </p:pic>
      <p:sp>
        <p:nvSpPr>
          <p:cNvPr id="2" name="Rettangolo 1"/>
          <p:cNvSpPr/>
          <p:nvPr/>
        </p:nvSpPr>
        <p:spPr>
          <a:xfrm>
            <a:off x="141888" y="1276076"/>
            <a:ext cx="8483601" cy="1446550"/>
          </a:xfrm>
          <a:prstGeom prst="rect">
            <a:avLst/>
          </a:prstGeom>
        </p:spPr>
        <p:txBody>
          <a:bodyPr wrap="square">
            <a:spAutoFit/>
          </a:bodyPr>
          <a:lstStyle/>
          <a:p>
            <a:pPr algn="just"/>
            <a:r>
              <a:rPr lang="en-GB" sz="2200" dirty="0">
                <a:latin typeface="Century Gothic"/>
                <a:cs typeface="Century Gothic"/>
              </a:rPr>
              <a:t>Electrophoresis is a biochemical technique which allows to separate molecules with charge based on their different molecular weight. The electrophoretic separations is </a:t>
            </a:r>
            <a:r>
              <a:rPr lang="en-GB" sz="2200" dirty="0" err="1">
                <a:latin typeface="Century Gothic"/>
                <a:cs typeface="Century Gothic"/>
              </a:rPr>
              <a:t>carryed</a:t>
            </a:r>
            <a:r>
              <a:rPr lang="en-GB" sz="2200" dirty="0">
                <a:latin typeface="Century Gothic"/>
                <a:cs typeface="Century Gothic"/>
              </a:rPr>
              <a:t> out through a gel.</a:t>
            </a:r>
          </a:p>
        </p:txBody>
      </p:sp>
      <p:sp>
        <p:nvSpPr>
          <p:cNvPr id="7" name="Rectangle 6">
            <a:extLst>
              <a:ext uri="{FF2B5EF4-FFF2-40B4-BE49-F238E27FC236}">
                <a16:creationId xmlns:a16="http://schemas.microsoft.com/office/drawing/2014/main" id="{66A2DF1F-C596-EF4A-AD13-C4D0D11AA878}"/>
              </a:ext>
            </a:extLst>
          </p:cNvPr>
          <p:cNvSpPr/>
          <p:nvPr/>
        </p:nvSpPr>
        <p:spPr>
          <a:xfrm>
            <a:off x="0" y="0"/>
            <a:ext cx="9144000" cy="875763"/>
          </a:xfrm>
          <a:prstGeom prst="rect">
            <a:avLst/>
          </a:prstGeom>
          <a:solidFill>
            <a:schemeClr val="accent5">
              <a:lumMod val="60000"/>
              <a:lumOff val="4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en-IT"/>
          </a:p>
        </p:txBody>
      </p:sp>
      <p:sp>
        <p:nvSpPr>
          <p:cNvPr id="8" name="TextBox 7">
            <a:extLst>
              <a:ext uri="{FF2B5EF4-FFF2-40B4-BE49-F238E27FC236}">
                <a16:creationId xmlns:a16="http://schemas.microsoft.com/office/drawing/2014/main" id="{480B3422-598A-4045-ACB4-7B16294A1DCE}"/>
              </a:ext>
            </a:extLst>
          </p:cNvPr>
          <p:cNvSpPr txBox="1"/>
          <p:nvPr/>
        </p:nvSpPr>
        <p:spPr>
          <a:xfrm>
            <a:off x="0" y="206062"/>
            <a:ext cx="9143999" cy="553998"/>
          </a:xfrm>
          <a:prstGeom prst="rect">
            <a:avLst/>
          </a:prstGeom>
          <a:noFill/>
        </p:spPr>
        <p:txBody>
          <a:bodyPr wrap="square" rtlCol="0">
            <a:spAutoFit/>
          </a:bodyPr>
          <a:lstStyle/>
          <a:p>
            <a:pPr algn="ctr"/>
            <a:r>
              <a:rPr lang="en-IT" sz="3000" b="1" dirty="0">
                <a:solidFill>
                  <a:schemeClr val="bg1"/>
                </a:solidFill>
              </a:rPr>
              <a:t>How to see your Nucleic Acids</a:t>
            </a:r>
          </a:p>
        </p:txBody>
      </p:sp>
    </p:spTree>
    <p:extLst>
      <p:ext uri="{BB962C8B-B14F-4D97-AF65-F5344CB8AC3E}">
        <p14:creationId xmlns:p14="http://schemas.microsoft.com/office/powerpoint/2010/main" val="19746930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o 4"/>
          <p:cNvGrpSpPr/>
          <p:nvPr/>
        </p:nvGrpSpPr>
        <p:grpSpPr>
          <a:xfrm>
            <a:off x="1715280" y="2485817"/>
            <a:ext cx="3239845" cy="3051383"/>
            <a:chOff x="200903" y="1816100"/>
            <a:chExt cx="3854237" cy="3586468"/>
          </a:xfrm>
        </p:grpSpPr>
        <p:pic>
          <p:nvPicPr>
            <p:cNvPr id="3" name="Immagine 2"/>
            <p:cNvPicPr>
              <a:picLocks noChangeAspect="1"/>
            </p:cNvPicPr>
            <p:nvPr/>
          </p:nvPicPr>
          <p:blipFill>
            <a:blip r:embed="rId2"/>
            <a:stretch>
              <a:fillRect/>
            </a:stretch>
          </p:blipFill>
          <p:spPr>
            <a:xfrm>
              <a:off x="220135" y="1816100"/>
              <a:ext cx="3818072" cy="1786468"/>
            </a:xfrm>
            <a:prstGeom prst="rect">
              <a:avLst/>
            </a:prstGeom>
          </p:spPr>
        </p:pic>
        <p:pic>
          <p:nvPicPr>
            <p:cNvPr id="4" name="Immagine 3"/>
            <p:cNvPicPr>
              <a:picLocks noChangeAspect="1"/>
            </p:cNvPicPr>
            <p:nvPr/>
          </p:nvPicPr>
          <p:blipFill>
            <a:blip r:embed="rId3"/>
            <a:stretch>
              <a:fillRect/>
            </a:stretch>
          </p:blipFill>
          <p:spPr>
            <a:xfrm>
              <a:off x="200903" y="3602568"/>
              <a:ext cx="3854237" cy="1800000"/>
            </a:xfrm>
            <a:prstGeom prst="rect">
              <a:avLst/>
            </a:prstGeom>
          </p:spPr>
        </p:pic>
      </p:grpSp>
      <p:sp>
        <p:nvSpPr>
          <p:cNvPr id="7" name="Rettangolo 6"/>
          <p:cNvSpPr/>
          <p:nvPr/>
        </p:nvSpPr>
        <p:spPr>
          <a:xfrm>
            <a:off x="3335202" y="1029009"/>
            <a:ext cx="2834755" cy="523220"/>
          </a:xfrm>
          <a:prstGeom prst="rect">
            <a:avLst/>
          </a:prstGeom>
        </p:spPr>
        <p:txBody>
          <a:bodyPr wrap="none">
            <a:spAutoFit/>
          </a:bodyPr>
          <a:lstStyle/>
          <a:p>
            <a:r>
              <a:rPr lang="it-IT" sz="2800" b="1" dirty="0" err="1">
                <a:latin typeface="Comic Sans MS"/>
                <a:cs typeface="Comic Sans MS"/>
              </a:rPr>
              <a:t>Electrophoresis</a:t>
            </a:r>
            <a:endParaRPr lang="it-IT" sz="2800" dirty="0">
              <a:latin typeface="Comic Sans MS"/>
              <a:cs typeface="Comic Sans MS"/>
            </a:endParaRPr>
          </a:p>
        </p:txBody>
      </p:sp>
      <p:sp>
        <p:nvSpPr>
          <p:cNvPr id="8" name="Rettangolo 7"/>
          <p:cNvSpPr/>
          <p:nvPr/>
        </p:nvSpPr>
        <p:spPr>
          <a:xfrm>
            <a:off x="1242744" y="1552229"/>
            <a:ext cx="2513830" cy="954107"/>
          </a:xfrm>
          <a:prstGeom prst="rect">
            <a:avLst/>
          </a:prstGeom>
        </p:spPr>
        <p:txBody>
          <a:bodyPr wrap="none">
            <a:spAutoFit/>
          </a:bodyPr>
          <a:lstStyle/>
          <a:p>
            <a:r>
              <a:rPr lang="en-GB" sz="2800" b="1">
                <a:latin typeface="Zapf Dingbats"/>
                <a:ea typeface="Zapf Dingbats"/>
                <a:cs typeface="Zapf Dingbats"/>
              </a:rPr>
              <a:t>✔ </a:t>
            </a:r>
            <a:r>
              <a:rPr lang="en-GB" sz="2800" b="1">
                <a:latin typeface="Comic Sans MS"/>
                <a:ea typeface="Zapf Dingbats"/>
                <a:cs typeface="Comic Sans MS"/>
              </a:rPr>
              <a:t>h</a:t>
            </a:r>
            <a:r>
              <a:rPr lang="en-GB" sz="2800" b="1">
                <a:latin typeface="Comic Sans MS"/>
                <a:cs typeface="Comic Sans MS"/>
              </a:rPr>
              <a:t>orizzontal</a:t>
            </a:r>
          </a:p>
          <a:p>
            <a:r>
              <a:rPr lang="en-GB" sz="2800" b="1">
                <a:latin typeface="Comic Sans MS"/>
                <a:cs typeface="Comic Sans MS"/>
              </a:rPr>
              <a:t>	</a:t>
            </a:r>
            <a:r>
              <a:rPr lang="en-GB" sz="2000" b="1">
                <a:latin typeface="Comic Sans MS"/>
                <a:cs typeface="Comic Sans MS"/>
              </a:rPr>
              <a:t>agarose</a:t>
            </a:r>
            <a:endParaRPr lang="en-GB" sz="2000">
              <a:latin typeface="Comic Sans MS"/>
              <a:cs typeface="Comic Sans MS"/>
            </a:endParaRPr>
          </a:p>
        </p:txBody>
      </p:sp>
      <p:sp>
        <p:nvSpPr>
          <p:cNvPr id="10" name="Rettangolo 9"/>
          <p:cNvSpPr/>
          <p:nvPr/>
        </p:nvSpPr>
        <p:spPr>
          <a:xfrm>
            <a:off x="5560745" y="1552229"/>
            <a:ext cx="1963548" cy="954107"/>
          </a:xfrm>
          <a:prstGeom prst="rect">
            <a:avLst/>
          </a:prstGeom>
        </p:spPr>
        <p:txBody>
          <a:bodyPr wrap="none">
            <a:spAutoFit/>
          </a:bodyPr>
          <a:lstStyle/>
          <a:p>
            <a:r>
              <a:rPr lang="en-GB" sz="2800" b="1">
                <a:latin typeface="Zapf Dingbats"/>
                <a:ea typeface="Zapf Dingbats"/>
                <a:cs typeface="Zapf Dingbats"/>
              </a:rPr>
              <a:t>✔ </a:t>
            </a:r>
            <a:r>
              <a:rPr lang="en-GB" sz="2800" b="1">
                <a:latin typeface="Comic Sans MS"/>
                <a:cs typeface="Comic Sans MS"/>
              </a:rPr>
              <a:t>vertical</a:t>
            </a:r>
          </a:p>
          <a:p>
            <a:r>
              <a:rPr lang="en-GB" sz="2800" b="1">
                <a:latin typeface="Comic Sans MS"/>
                <a:cs typeface="Comic Sans MS"/>
              </a:rPr>
              <a:t>	</a:t>
            </a:r>
            <a:r>
              <a:rPr lang="en-GB" sz="2000" b="1">
                <a:latin typeface="Comic Sans MS"/>
                <a:cs typeface="Comic Sans MS"/>
              </a:rPr>
              <a:t>acrylamide</a:t>
            </a:r>
            <a:endParaRPr lang="en-GB" sz="2000">
              <a:latin typeface="Comic Sans MS"/>
              <a:cs typeface="Comic Sans MS"/>
            </a:endParaRPr>
          </a:p>
        </p:txBody>
      </p:sp>
      <p:grpSp>
        <p:nvGrpSpPr>
          <p:cNvPr id="5" name="Gruppo 4"/>
          <p:cNvGrpSpPr/>
          <p:nvPr/>
        </p:nvGrpSpPr>
        <p:grpSpPr>
          <a:xfrm>
            <a:off x="127433" y="3918048"/>
            <a:ext cx="1585104" cy="2025150"/>
            <a:chOff x="-1218873" y="2643968"/>
            <a:chExt cx="2934153" cy="3208120"/>
          </a:xfrm>
        </p:grpSpPr>
        <p:pic>
          <p:nvPicPr>
            <p:cNvPr id="14" name="Picture 3" descr="RiboTriNuc"/>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178309" y="2643968"/>
              <a:ext cx="2893589" cy="320812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sp>
          <p:nvSpPr>
            <p:cNvPr id="15" name="Oval 4"/>
            <p:cNvSpPr>
              <a:spLocks noChangeArrowheads="1"/>
            </p:cNvSpPr>
            <p:nvPr/>
          </p:nvSpPr>
          <p:spPr bwMode="auto">
            <a:xfrm>
              <a:off x="-1218873" y="3289446"/>
              <a:ext cx="301979" cy="277459"/>
            </a:xfrm>
            <a:prstGeom prst="ellipse">
              <a:avLst/>
            </a:prstGeom>
            <a:noFill/>
            <a:ln w="19050">
              <a:solidFill>
                <a:srgbClr val="FF0000"/>
              </a:solidFill>
              <a:round/>
              <a:headEnd/>
              <a:tailEnd/>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txBody>
            <a:bodyPr wrap="none"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x-none" altLang="x-none" sz="1800"/>
            </a:p>
          </p:txBody>
        </p:sp>
        <p:sp>
          <p:nvSpPr>
            <p:cNvPr id="16" name="Oval 5"/>
            <p:cNvSpPr>
              <a:spLocks noChangeArrowheads="1"/>
            </p:cNvSpPr>
            <p:nvPr/>
          </p:nvSpPr>
          <p:spPr bwMode="auto">
            <a:xfrm>
              <a:off x="-628437" y="4181553"/>
              <a:ext cx="301979" cy="277459"/>
            </a:xfrm>
            <a:prstGeom prst="ellipse">
              <a:avLst/>
            </a:prstGeom>
            <a:noFill/>
            <a:ln w="19050">
              <a:solidFill>
                <a:srgbClr val="FF0000"/>
              </a:solidFill>
              <a:round/>
              <a:headEnd/>
              <a:tailEnd/>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txBody>
            <a:bodyPr wrap="none"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x-none" altLang="x-none" sz="1800"/>
            </a:p>
          </p:txBody>
        </p:sp>
        <p:sp>
          <p:nvSpPr>
            <p:cNvPr id="17" name="Oval 6"/>
            <p:cNvSpPr>
              <a:spLocks noChangeArrowheads="1"/>
            </p:cNvSpPr>
            <p:nvPr/>
          </p:nvSpPr>
          <p:spPr bwMode="auto">
            <a:xfrm>
              <a:off x="-10957" y="5050540"/>
              <a:ext cx="301979" cy="277459"/>
            </a:xfrm>
            <a:prstGeom prst="ellipse">
              <a:avLst/>
            </a:prstGeom>
            <a:noFill/>
            <a:ln w="19050">
              <a:solidFill>
                <a:srgbClr val="FF0000"/>
              </a:solidFill>
              <a:round/>
              <a:headEnd/>
              <a:tailEnd/>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txBody>
            <a:bodyPr wrap="none"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x-none" altLang="x-none" sz="1800"/>
            </a:p>
          </p:txBody>
        </p:sp>
      </p:grpSp>
      <p:pic>
        <p:nvPicPr>
          <p:cNvPr id="6" name="Immagine 5"/>
          <p:cNvPicPr>
            <a:picLocks noChangeAspect="1"/>
          </p:cNvPicPr>
          <p:nvPr/>
        </p:nvPicPr>
        <p:blipFill>
          <a:blip r:embed="rId5"/>
          <a:srcRect r="49337"/>
          <a:stretch>
            <a:fillRect/>
          </a:stretch>
        </p:blipFill>
        <p:spPr>
          <a:xfrm>
            <a:off x="5463414" y="2667820"/>
            <a:ext cx="3680586" cy="2739862"/>
          </a:xfrm>
          <a:prstGeom prst="rect">
            <a:avLst/>
          </a:prstGeom>
        </p:spPr>
      </p:pic>
      <p:sp>
        <p:nvSpPr>
          <p:cNvPr id="18" name="Rectangle 17">
            <a:extLst>
              <a:ext uri="{FF2B5EF4-FFF2-40B4-BE49-F238E27FC236}">
                <a16:creationId xmlns:a16="http://schemas.microsoft.com/office/drawing/2014/main" id="{C240091A-D303-1D41-A15A-AA7F9D8A1E3D}"/>
              </a:ext>
            </a:extLst>
          </p:cNvPr>
          <p:cNvSpPr/>
          <p:nvPr/>
        </p:nvSpPr>
        <p:spPr>
          <a:xfrm>
            <a:off x="0" y="0"/>
            <a:ext cx="9144000" cy="875763"/>
          </a:xfrm>
          <a:prstGeom prst="rect">
            <a:avLst/>
          </a:prstGeom>
          <a:solidFill>
            <a:schemeClr val="accent5">
              <a:lumMod val="60000"/>
              <a:lumOff val="4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en-IT"/>
          </a:p>
        </p:txBody>
      </p:sp>
      <p:sp>
        <p:nvSpPr>
          <p:cNvPr id="19" name="TextBox 18">
            <a:extLst>
              <a:ext uri="{FF2B5EF4-FFF2-40B4-BE49-F238E27FC236}">
                <a16:creationId xmlns:a16="http://schemas.microsoft.com/office/drawing/2014/main" id="{CB5FDB92-9A07-9D45-A95A-CD8820DF5C1D}"/>
              </a:ext>
            </a:extLst>
          </p:cNvPr>
          <p:cNvSpPr txBox="1"/>
          <p:nvPr/>
        </p:nvSpPr>
        <p:spPr>
          <a:xfrm>
            <a:off x="0" y="206062"/>
            <a:ext cx="9143999" cy="553998"/>
          </a:xfrm>
          <a:prstGeom prst="rect">
            <a:avLst/>
          </a:prstGeom>
          <a:noFill/>
        </p:spPr>
        <p:txBody>
          <a:bodyPr wrap="square" rtlCol="0">
            <a:spAutoFit/>
          </a:bodyPr>
          <a:lstStyle/>
          <a:p>
            <a:pPr algn="ctr"/>
            <a:r>
              <a:rPr lang="en-IT" sz="3000" b="1" dirty="0">
                <a:solidFill>
                  <a:schemeClr val="bg1"/>
                </a:solidFill>
              </a:rPr>
              <a:t>How to see your Nucleic Acids</a:t>
            </a:r>
          </a:p>
        </p:txBody>
      </p:sp>
    </p:spTree>
    <p:extLst>
      <p:ext uri="{BB962C8B-B14F-4D97-AF65-F5344CB8AC3E}">
        <p14:creationId xmlns:p14="http://schemas.microsoft.com/office/powerpoint/2010/main" val="2671599827"/>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12360</TotalTime>
  <Words>1893</Words>
  <Application>Microsoft Macintosh PowerPoint</Application>
  <PresentationFormat>On-screen Show (4:3)</PresentationFormat>
  <Paragraphs>356</Paragraphs>
  <Slides>47</Slides>
  <Notes>17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47</vt:i4>
      </vt:variant>
    </vt:vector>
  </HeadingPairs>
  <TitlesOfParts>
    <vt:vector size="56" baseType="lpstr">
      <vt:lpstr>Arial</vt:lpstr>
      <vt:lpstr>Calibri</vt:lpstr>
      <vt:lpstr>Calibri (corpo)</vt:lpstr>
      <vt:lpstr>Century Gothic</vt:lpstr>
      <vt:lpstr>Comic Sans MS</vt:lpstr>
      <vt:lpstr>Times</vt:lpstr>
      <vt:lpstr>Times New Roman</vt:lpstr>
      <vt:lpstr>Zapf Dingbats</vt:lpstr>
      <vt:lpstr>Tema di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mariangela morlando</dc:creator>
  <cp:lastModifiedBy>gaia di timoteo</cp:lastModifiedBy>
  <cp:revision>144</cp:revision>
  <cp:lastPrinted>2018-09-30T11:42:33Z</cp:lastPrinted>
  <dcterms:created xsi:type="dcterms:W3CDTF">2018-11-23T15:51:19Z</dcterms:created>
  <dcterms:modified xsi:type="dcterms:W3CDTF">2020-10-20T08:47:49Z</dcterms:modified>
</cp:coreProperties>
</file>