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6" r:id="rId8"/>
    <p:sldId id="260" r:id="rId9"/>
    <p:sldId id="264" r:id="rId10"/>
    <p:sldId id="263" r:id="rId11"/>
    <p:sldId id="265" r:id="rId12"/>
    <p:sldId id="267" r:id="rId13"/>
    <p:sldId id="268" r:id="rId14"/>
    <p:sldId id="269" r:id="rId15"/>
    <p:sldId id="270" r:id="rId16"/>
    <p:sldId id="271" r:id="rId17"/>
    <p:sldId id="272" r:id="rId18"/>
    <p:sldId id="273" r:id="rId19"/>
  </p:sldIdLst>
  <p:sldSz cx="9144000" cy="6858000" type="screen4x3"/>
  <p:notesSz cx="6877050" cy="100028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445"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5" Type="http://schemas.openxmlformats.org/officeDocument/2006/relationships/image" Target="../media/image6.wmf"/><Relationship Id="rId4"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image" Target="../media/image25.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AF90203B-24B7-4BAC-8F90-DFBB3135F476}" type="datetimeFigureOut">
              <a:rPr lang="it-IT" smtClean="0"/>
              <a:t>16/03/2015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89FB8D8-749D-4D0D-8E0C-3D4F2BCE2BFA}" type="slidenum">
              <a:rPr lang="it-IT" smtClean="0"/>
              <a:t>‹N›</a:t>
            </a:fld>
            <a:endParaRPr lang="it-IT"/>
          </a:p>
        </p:txBody>
      </p:sp>
    </p:spTree>
    <p:extLst>
      <p:ext uri="{BB962C8B-B14F-4D97-AF65-F5344CB8AC3E}">
        <p14:creationId xmlns:p14="http://schemas.microsoft.com/office/powerpoint/2010/main" val="4014660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F90203B-24B7-4BAC-8F90-DFBB3135F476}" type="datetimeFigureOut">
              <a:rPr lang="it-IT" smtClean="0"/>
              <a:t>16/03/2015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89FB8D8-749D-4D0D-8E0C-3D4F2BCE2BFA}" type="slidenum">
              <a:rPr lang="it-IT" smtClean="0"/>
              <a:t>‹N›</a:t>
            </a:fld>
            <a:endParaRPr lang="it-IT"/>
          </a:p>
        </p:txBody>
      </p:sp>
    </p:spTree>
    <p:extLst>
      <p:ext uri="{BB962C8B-B14F-4D97-AF65-F5344CB8AC3E}">
        <p14:creationId xmlns:p14="http://schemas.microsoft.com/office/powerpoint/2010/main" val="1078732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F90203B-24B7-4BAC-8F90-DFBB3135F476}" type="datetimeFigureOut">
              <a:rPr lang="it-IT" smtClean="0"/>
              <a:t>16/03/2015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89FB8D8-749D-4D0D-8E0C-3D4F2BCE2BFA}" type="slidenum">
              <a:rPr lang="it-IT" smtClean="0"/>
              <a:t>‹N›</a:t>
            </a:fld>
            <a:endParaRPr lang="it-IT"/>
          </a:p>
        </p:txBody>
      </p:sp>
    </p:spTree>
    <p:extLst>
      <p:ext uri="{BB962C8B-B14F-4D97-AF65-F5344CB8AC3E}">
        <p14:creationId xmlns:p14="http://schemas.microsoft.com/office/powerpoint/2010/main" val="1295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F90203B-24B7-4BAC-8F90-DFBB3135F476}" type="datetimeFigureOut">
              <a:rPr lang="it-IT" smtClean="0"/>
              <a:t>16/03/2015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89FB8D8-749D-4D0D-8E0C-3D4F2BCE2BFA}" type="slidenum">
              <a:rPr lang="it-IT" smtClean="0"/>
              <a:t>‹N›</a:t>
            </a:fld>
            <a:endParaRPr lang="it-IT"/>
          </a:p>
        </p:txBody>
      </p:sp>
    </p:spTree>
    <p:extLst>
      <p:ext uri="{BB962C8B-B14F-4D97-AF65-F5344CB8AC3E}">
        <p14:creationId xmlns:p14="http://schemas.microsoft.com/office/powerpoint/2010/main" val="1597057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AF90203B-24B7-4BAC-8F90-DFBB3135F476}" type="datetimeFigureOut">
              <a:rPr lang="it-IT" smtClean="0"/>
              <a:t>16/03/2015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89FB8D8-749D-4D0D-8E0C-3D4F2BCE2BFA}" type="slidenum">
              <a:rPr lang="it-IT" smtClean="0"/>
              <a:t>‹N›</a:t>
            </a:fld>
            <a:endParaRPr lang="it-IT"/>
          </a:p>
        </p:txBody>
      </p:sp>
    </p:spTree>
    <p:extLst>
      <p:ext uri="{BB962C8B-B14F-4D97-AF65-F5344CB8AC3E}">
        <p14:creationId xmlns:p14="http://schemas.microsoft.com/office/powerpoint/2010/main" val="2514647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AF90203B-24B7-4BAC-8F90-DFBB3135F476}" type="datetimeFigureOut">
              <a:rPr lang="it-IT" smtClean="0"/>
              <a:t>16/03/2015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89FB8D8-749D-4D0D-8E0C-3D4F2BCE2BFA}" type="slidenum">
              <a:rPr lang="it-IT" smtClean="0"/>
              <a:t>‹N›</a:t>
            </a:fld>
            <a:endParaRPr lang="it-IT"/>
          </a:p>
        </p:txBody>
      </p:sp>
    </p:spTree>
    <p:extLst>
      <p:ext uri="{BB962C8B-B14F-4D97-AF65-F5344CB8AC3E}">
        <p14:creationId xmlns:p14="http://schemas.microsoft.com/office/powerpoint/2010/main" val="4259587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AF90203B-24B7-4BAC-8F90-DFBB3135F476}" type="datetimeFigureOut">
              <a:rPr lang="it-IT" smtClean="0"/>
              <a:t>16/03/2015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89FB8D8-749D-4D0D-8E0C-3D4F2BCE2BFA}" type="slidenum">
              <a:rPr lang="it-IT" smtClean="0"/>
              <a:t>‹N›</a:t>
            </a:fld>
            <a:endParaRPr lang="it-IT"/>
          </a:p>
        </p:txBody>
      </p:sp>
    </p:spTree>
    <p:extLst>
      <p:ext uri="{BB962C8B-B14F-4D97-AF65-F5344CB8AC3E}">
        <p14:creationId xmlns:p14="http://schemas.microsoft.com/office/powerpoint/2010/main" val="3650030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AF90203B-24B7-4BAC-8F90-DFBB3135F476}" type="datetimeFigureOut">
              <a:rPr lang="it-IT" smtClean="0"/>
              <a:t>16/03/2015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89FB8D8-749D-4D0D-8E0C-3D4F2BCE2BFA}" type="slidenum">
              <a:rPr lang="it-IT" smtClean="0"/>
              <a:t>‹N›</a:t>
            </a:fld>
            <a:endParaRPr lang="it-IT"/>
          </a:p>
        </p:txBody>
      </p:sp>
    </p:spTree>
    <p:extLst>
      <p:ext uri="{BB962C8B-B14F-4D97-AF65-F5344CB8AC3E}">
        <p14:creationId xmlns:p14="http://schemas.microsoft.com/office/powerpoint/2010/main" val="1825700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F90203B-24B7-4BAC-8F90-DFBB3135F476}" type="datetimeFigureOut">
              <a:rPr lang="it-IT" smtClean="0"/>
              <a:t>16/03/2015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89FB8D8-749D-4D0D-8E0C-3D4F2BCE2BFA}" type="slidenum">
              <a:rPr lang="it-IT" smtClean="0"/>
              <a:t>‹N›</a:t>
            </a:fld>
            <a:endParaRPr lang="it-IT"/>
          </a:p>
        </p:txBody>
      </p:sp>
    </p:spTree>
    <p:extLst>
      <p:ext uri="{BB962C8B-B14F-4D97-AF65-F5344CB8AC3E}">
        <p14:creationId xmlns:p14="http://schemas.microsoft.com/office/powerpoint/2010/main" val="3663397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AF90203B-24B7-4BAC-8F90-DFBB3135F476}" type="datetimeFigureOut">
              <a:rPr lang="it-IT" smtClean="0"/>
              <a:t>16/03/2015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89FB8D8-749D-4D0D-8E0C-3D4F2BCE2BFA}" type="slidenum">
              <a:rPr lang="it-IT" smtClean="0"/>
              <a:t>‹N›</a:t>
            </a:fld>
            <a:endParaRPr lang="it-IT"/>
          </a:p>
        </p:txBody>
      </p:sp>
    </p:spTree>
    <p:extLst>
      <p:ext uri="{BB962C8B-B14F-4D97-AF65-F5344CB8AC3E}">
        <p14:creationId xmlns:p14="http://schemas.microsoft.com/office/powerpoint/2010/main" val="924546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AF90203B-24B7-4BAC-8F90-DFBB3135F476}" type="datetimeFigureOut">
              <a:rPr lang="it-IT" smtClean="0"/>
              <a:t>16/03/2015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89FB8D8-749D-4D0D-8E0C-3D4F2BCE2BFA}" type="slidenum">
              <a:rPr lang="it-IT" smtClean="0"/>
              <a:t>‹N›</a:t>
            </a:fld>
            <a:endParaRPr lang="it-IT"/>
          </a:p>
        </p:txBody>
      </p:sp>
    </p:spTree>
    <p:extLst>
      <p:ext uri="{BB962C8B-B14F-4D97-AF65-F5344CB8AC3E}">
        <p14:creationId xmlns:p14="http://schemas.microsoft.com/office/powerpoint/2010/main" val="1912772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90203B-24B7-4BAC-8F90-DFBB3135F476}" type="datetimeFigureOut">
              <a:rPr lang="it-IT" smtClean="0"/>
              <a:t>16/03/2015</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9FB8D8-749D-4D0D-8E0C-3D4F2BCE2BFA}" type="slidenum">
              <a:rPr lang="it-IT" smtClean="0"/>
              <a:t>‹N›</a:t>
            </a:fld>
            <a:endParaRPr lang="it-IT"/>
          </a:p>
        </p:txBody>
      </p:sp>
    </p:spTree>
    <p:extLst>
      <p:ext uri="{BB962C8B-B14F-4D97-AF65-F5344CB8AC3E}">
        <p14:creationId xmlns:p14="http://schemas.microsoft.com/office/powerpoint/2010/main" val="14520911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8.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20.emf"/><Relationship Id="rId4" Type="http://schemas.openxmlformats.org/officeDocument/2006/relationships/image" Target="../media/image19.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image" Target="../media/image23.emf"/><Relationship Id="rId7"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1.wmf"/><Relationship Id="rId5" Type="http://schemas.openxmlformats.org/officeDocument/2006/relationships/oleObject" Target="../embeddings/oleObject12.bin"/><Relationship Id="rId4" Type="http://schemas.openxmlformats.org/officeDocument/2006/relationships/image" Target="../media/image24.e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6.wmf"/><Relationship Id="rId5" Type="http://schemas.openxmlformats.org/officeDocument/2006/relationships/oleObject" Target="../embeddings/oleObject15.bin"/><Relationship Id="rId4" Type="http://schemas.openxmlformats.org/officeDocument/2006/relationships/image" Target="../media/image25.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6.wmf"/><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3.wmf"/><Relationship Id="rId11" Type="http://schemas.openxmlformats.org/officeDocument/2006/relationships/image" Target="../media/image5.wmf"/><Relationship Id="rId5" Type="http://schemas.openxmlformats.org/officeDocument/2006/relationships/oleObject" Target="../embeddings/oleObject3.bin"/><Relationship Id="rId10" Type="http://schemas.openxmlformats.org/officeDocument/2006/relationships/oleObject" Target="../embeddings/oleObject6.bin"/><Relationship Id="rId4" Type="http://schemas.openxmlformats.org/officeDocument/2006/relationships/image" Target="../media/image2.wmf"/><Relationship Id="rId9" Type="http://schemas.openxmlformats.org/officeDocument/2006/relationships/image" Target="../media/image4.wmf"/></Relationships>
</file>

<file path=ppt/slides/_rels/slide5.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image" Target="../media/image9.emf"/><Relationship Id="rId7" Type="http://schemas.openxmlformats.org/officeDocument/2006/relationships/image" Target="../media/image8.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9.bin"/><Relationship Id="rId5" Type="http://schemas.openxmlformats.org/officeDocument/2006/relationships/image" Target="../media/image7.wmf"/><Relationship Id="rId4" Type="http://schemas.openxmlformats.org/officeDocument/2006/relationships/oleObject" Target="../embeddings/oleObject8.bin"/></Relationships>
</file>

<file path=ppt/slides/_rels/slide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slideLayout" Target="../slideLayouts/slideLayout1.xml"/><Relationship Id="rId1" Type="http://schemas.openxmlformats.org/officeDocument/2006/relationships/vmlDrawing" Target="../drawings/vmlDrawing4.vml"/><Relationship Id="rId5" Type="http://schemas.openxmlformats.org/officeDocument/2006/relationships/image" Target="../media/image11.wmf"/><Relationship Id="rId4" Type="http://schemas.openxmlformats.org/officeDocument/2006/relationships/oleObject" Target="../embeddings/oleObject10.bin"/></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solidFill>
            <a:schemeClr val="accent1"/>
          </a:solidFill>
        </p:spPr>
        <p:txBody>
          <a:bodyPr/>
          <a:lstStyle/>
          <a:p>
            <a:r>
              <a:rPr lang="it-IT" dirty="0" smtClean="0">
                <a:solidFill>
                  <a:srgbClr val="C00000"/>
                </a:solidFill>
              </a:rPr>
              <a:t>Equilibri di solubilità</a:t>
            </a:r>
            <a:endParaRPr lang="it-IT" dirty="0">
              <a:solidFill>
                <a:srgbClr val="C00000"/>
              </a:solidFill>
            </a:endParaRPr>
          </a:p>
        </p:txBody>
      </p:sp>
      <p:sp>
        <p:nvSpPr>
          <p:cNvPr id="3" name="Sottotitolo 2"/>
          <p:cNvSpPr>
            <a:spLocks noGrp="1"/>
          </p:cNvSpPr>
          <p:nvPr>
            <p:ph type="subTitle" idx="1"/>
          </p:nvPr>
        </p:nvSpPr>
        <p:spPr/>
        <p:txBody>
          <a:bodyPr/>
          <a:lstStyle/>
          <a:p>
            <a:r>
              <a:rPr lang="it-IT" dirty="0" smtClean="0"/>
              <a:t>Prof.ssa A. Gentili</a:t>
            </a:r>
            <a:endParaRPr lang="it-IT" dirty="0"/>
          </a:p>
        </p:txBody>
      </p:sp>
    </p:spTree>
    <p:extLst>
      <p:ext uri="{BB962C8B-B14F-4D97-AF65-F5344CB8AC3E}">
        <p14:creationId xmlns:p14="http://schemas.microsoft.com/office/powerpoint/2010/main" val="3830350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332656"/>
            <a:ext cx="8373616" cy="906388"/>
          </a:xfrm>
        </p:spPr>
        <p:txBody>
          <a:bodyPr>
            <a:noAutofit/>
          </a:bodyPr>
          <a:lstStyle/>
          <a:p>
            <a:r>
              <a:rPr lang="it-IT" sz="2800" b="0" i="0" u="none" strike="noStrike" baseline="0" dirty="0" smtClean="0">
                <a:solidFill>
                  <a:schemeClr val="accent1"/>
                </a:solidFill>
                <a:latin typeface="Arial"/>
              </a:rPr>
              <a:t>Equilibri di solubilità: previsione della</a:t>
            </a:r>
            <a:r>
              <a:rPr lang="it-IT" sz="2800" b="0" i="0" u="none" strike="noStrike" dirty="0" smtClean="0">
                <a:solidFill>
                  <a:schemeClr val="accent1"/>
                </a:solidFill>
                <a:latin typeface="Arial"/>
              </a:rPr>
              <a:t> </a:t>
            </a:r>
            <a:r>
              <a:rPr lang="it-IT" sz="2800" b="0" i="0" u="none" strike="noStrike" baseline="0" dirty="0" smtClean="0">
                <a:solidFill>
                  <a:schemeClr val="accent1"/>
                </a:solidFill>
                <a:latin typeface="Arial"/>
              </a:rPr>
              <a:t>precipitazione</a:t>
            </a:r>
            <a:endParaRPr lang="it-IT" sz="2800" dirty="0">
              <a:solidFill>
                <a:schemeClr val="accent1"/>
              </a:solidFill>
            </a:endParaRPr>
          </a:p>
        </p:txBody>
      </p:sp>
      <p:sp>
        <p:nvSpPr>
          <p:cNvPr id="3" name="Segnaposto contenuto 2"/>
          <p:cNvSpPr>
            <a:spLocks noGrp="1"/>
          </p:cNvSpPr>
          <p:nvPr>
            <p:ph idx="1"/>
          </p:nvPr>
        </p:nvSpPr>
        <p:spPr>
          <a:xfrm>
            <a:off x="337314" y="1196752"/>
            <a:ext cx="8229600" cy="5184576"/>
          </a:xfrm>
        </p:spPr>
        <p:txBody>
          <a:bodyPr>
            <a:noAutofit/>
          </a:bodyPr>
          <a:lstStyle/>
          <a:p>
            <a:pPr marL="0" lvl="0" indent="0" algn="just">
              <a:buNone/>
            </a:pPr>
            <a:r>
              <a:rPr lang="it-IT" sz="1600" dirty="0">
                <a:solidFill>
                  <a:srgbClr val="000000"/>
                </a:solidFill>
                <a:latin typeface="Arial"/>
              </a:rPr>
              <a:t>Anche per l'equilibrio di solubilità vale la </a:t>
            </a:r>
            <a:r>
              <a:rPr lang="it-IT" sz="1600" dirty="0">
                <a:solidFill>
                  <a:srgbClr val="4F81BD"/>
                </a:solidFill>
                <a:latin typeface="Arial"/>
              </a:rPr>
              <a:t>legge dell'azione di massa</a:t>
            </a:r>
            <a:r>
              <a:rPr lang="it-IT" sz="1600" dirty="0" smtClean="0">
                <a:solidFill>
                  <a:srgbClr val="000000"/>
                </a:solidFill>
                <a:latin typeface="Arial"/>
              </a:rPr>
              <a:t>. Il </a:t>
            </a:r>
            <a:r>
              <a:rPr lang="it-IT" sz="1600" dirty="0">
                <a:solidFill>
                  <a:srgbClr val="000000"/>
                </a:solidFill>
                <a:latin typeface="Arial"/>
              </a:rPr>
              <a:t>rapporto di </a:t>
            </a:r>
            <a:r>
              <a:rPr lang="it-IT" sz="1600" dirty="0" smtClean="0">
                <a:solidFill>
                  <a:srgbClr val="000000"/>
                </a:solidFill>
                <a:latin typeface="Arial"/>
              </a:rPr>
              <a:t> concentrazioni </a:t>
            </a:r>
            <a:r>
              <a:rPr lang="it-IT" sz="1600" dirty="0">
                <a:solidFill>
                  <a:srgbClr val="000000"/>
                </a:solidFill>
                <a:latin typeface="Arial"/>
              </a:rPr>
              <a:t>prescritto dalla legge dell'azione di massa </a:t>
            </a:r>
            <a:r>
              <a:rPr lang="it-IT" sz="1600" dirty="0" smtClean="0">
                <a:solidFill>
                  <a:srgbClr val="000000"/>
                </a:solidFill>
                <a:latin typeface="Arial"/>
              </a:rPr>
              <a:t>è uguale </a:t>
            </a:r>
            <a:r>
              <a:rPr lang="it-IT" sz="1600" dirty="0">
                <a:solidFill>
                  <a:srgbClr val="000000"/>
                </a:solidFill>
                <a:latin typeface="Arial"/>
              </a:rPr>
              <a:t>alla costante di equilibrio solo quando le concentrazioni usate </a:t>
            </a:r>
            <a:r>
              <a:rPr lang="it-IT" sz="1600" dirty="0" smtClean="0">
                <a:solidFill>
                  <a:srgbClr val="000000"/>
                </a:solidFill>
                <a:latin typeface="Arial"/>
              </a:rPr>
              <a:t>sono quelle </a:t>
            </a:r>
            <a:r>
              <a:rPr lang="it-IT" sz="1600" dirty="0">
                <a:solidFill>
                  <a:srgbClr val="000000"/>
                </a:solidFill>
                <a:latin typeface="Arial"/>
              </a:rPr>
              <a:t>di equilibrio. Se le concentrazioni non sono quelle all'equilibrio, </a:t>
            </a:r>
            <a:r>
              <a:rPr lang="it-IT" sz="1600" dirty="0" smtClean="0">
                <a:solidFill>
                  <a:srgbClr val="000000"/>
                </a:solidFill>
                <a:latin typeface="Arial"/>
              </a:rPr>
              <a:t>tale  rapporto viene </a:t>
            </a:r>
            <a:r>
              <a:rPr lang="it-IT" sz="1600" dirty="0">
                <a:solidFill>
                  <a:srgbClr val="000000"/>
                </a:solidFill>
                <a:latin typeface="Arial"/>
              </a:rPr>
              <a:t>chiamato </a:t>
            </a:r>
            <a:r>
              <a:rPr lang="it-IT" sz="1600" dirty="0">
                <a:solidFill>
                  <a:srgbClr val="C00000"/>
                </a:solidFill>
                <a:latin typeface="Arial"/>
              </a:rPr>
              <a:t>quoziente di reazione </a:t>
            </a:r>
            <a:r>
              <a:rPr lang="it-IT" sz="1600" dirty="0">
                <a:solidFill>
                  <a:srgbClr val="000000"/>
                </a:solidFill>
                <a:latin typeface="Arial"/>
              </a:rPr>
              <a:t>e viene </a:t>
            </a:r>
            <a:r>
              <a:rPr lang="it-IT" sz="1600" dirty="0" smtClean="0">
                <a:solidFill>
                  <a:srgbClr val="000000"/>
                </a:solidFill>
                <a:latin typeface="Arial"/>
              </a:rPr>
              <a:t>indicato con </a:t>
            </a:r>
            <a:r>
              <a:rPr lang="it-IT" sz="1600" dirty="0">
                <a:solidFill>
                  <a:srgbClr val="000000"/>
                </a:solidFill>
                <a:latin typeface="Arial"/>
              </a:rPr>
              <a:t>la lettera </a:t>
            </a:r>
            <a:r>
              <a:rPr lang="it-IT" sz="1600" dirty="0" smtClean="0">
                <a:solidFill>
                  <a:srgbClr val="C00000"/>
                </a:solidFill>
                <a:latin typeface="Arial"/>
              </a:rPr>
              <a:t>Q</a:t>
            </a:r>
            <a:r>
              <a:rPr lang="de-DE" sz="1800" dirty="0">
                <a:solidFill>
                  <a:srgbClr val="4F81BD"/>
                </a:solidFill>
                <a:latin typeface="Arial"/>
              </a:rPr>
              <a:t> </a:t>
            </a:r>
            <a:r>
              <a:rPr lang="de-DE" sz="1800" dirty="0" smtClean="0">
                <a:solidFill>
                  <a:srgbClr val="4F81BD"/>
                </a:solidFill>
                <a:latin typeface="Arial"/>
              </a:rPr>
              <a:t>= [ </a:t>
            </a:r>
            <a:r>
              <a:rPr lang="de-DE" sz="1800" dirty="0">
                <a:solidFill>
                  <a:srgbClr val="4F81BD"/>
                </a:solidFill>
                <a:latin typeface="Arial"/>
              </a:rPr>
              <a:t>A</a:t>
            </a:r>
            <a:r>
              <a:rPr lang="de-DE" sz="1800" baseline="30000" dirty="0">
                <a:solidFill>
                  <a:srgbClr val="4F81BD"/>
                </a:solidFill>
                <a:latin typeface="Arial"/>
              </a:rPr>
              <a:t>n+</a:t>
            </a:r>
            <a:r>
              <a:rPr lang="de-DE" sz="1800" dirty="0">
                <a:solidFill>
                  <a:srgbClr val="4F81BD"/>
                </a:solidFill>
                <a:latin typeface="Arial"/>
              </a:rPr>
              <a:t>]</a:t>
            </a:r>
            <a:r>
              <a:rPr lang="de-DE" sz="1800" baseline="30000" dirty="0">
                <a:solidFill>
                  <a:srgbClr val="4F81BD"/>
                </a:solidFill>
                <a:latin typeface="Arial"/>
              </a:rPr>
              <a:t>m</a:t>
            </a:r>
            <a:r>
              <a:rPr lang="de-DE" sz="1800" dirty="0">
                <a:solidFill>
                  <a:srgbClr val="4F81BD"/>
                </a:solidFill>
                <a:latin typeface="Arial"/>
              </a:rPr>
              <a:t> [ B</a:t>
            </a:r>
            <a:r>
              <a:rPr lang="fr-FR" sz="1800" baseline="30000" dirty="0">
                <a:solidFill>
                  <a:srgbClr val="4F81BD"/>
                </a:solidFill>
                <a:latin typeface="Arial"/>
              </a:rPr>
              <a:t>m-</a:t>
            </a:r>
            <a:r>
              <a:rPr lang="fr-FR" sz="1800" dirty="0">
                <a:solidFill>
                  <a:srgbClr val="4F81BD"/>
                </a:solidFill>
                <a:latin typeface="Arial"/>
              </a:rPr>
              <a:t>]</a:t>
            </a:r>
            <a:r>
              <a:rPr lang="fr-FR" sz="1800" baseline="30000" dirty="0" smtClean="0">
                <a:solidFill>
                  <a:srgbClr val="4F81BD"/>
                </a:solidFill>
                <a:latin typeface="Arial"/>
              </a:rPr>
              <a:t>n</a:t>
            </a:r>
            <a:r>
              <a:rPr lang="it-IT" sz="1600" dirty="0">
                <a:solidFill>
                  <a:srgbClr val="000000"/>
                </a:solidFill>
                <a:latin typeface="Arial"/>
              </a:rPr>
              <a:t> </a:t>
            </a:r>
            <a:r>
              <a:rPr lang="it-IT" sz="1600" dirty="0" smtClean="0">
                <a:solidFill>
                  <a:srgbClr val="000000"/>
                </a:solidFill>
                <a:latin typeface="Arial"/>
              </a:rPr>
              <a:t>per un sale tipo </a:t>
            </a:r>
            <a:r>
              <a:rPr lang="it-IT" sz="1600" dirty="0" err="1" smtClean="0">
                <a:solidFill>
                  <a:schemeClr val="accent1"/>
                </a:solidFill>
                <a:latin typeface="Arial"/>
              </a:rPr>
              <a:t>A</a:t>
            </a:r>
            <a:r>
              <a:rPr lang="it-IT" sz="1600" baseline="-25000" dirty="0" err="1" smtClean="0">
                <a:solidFill>
                  <a:schemeClr val="accent1"/>
                </a:solidFill>
                <a:latin typeface="Arial"/>
              </a:rPr>
              <a:t>m</a:t>
            </a:r>
            <a:r>
              <a:rPr lang="it-IT" sz="1600" dirty="0" err="1" smtClean="0">
                <a:solidFill>
                  <a:schemeClr val="accent1"/>
                </a:solidFill>
                <a:latin typeface="Arial"/>
              </a:rPr>
              <a:t>B</a:t>
            </a:r>
            <a:r>
              <a:rPr lang="it-IT" sz="1600" baseline="-25000" dirty="0" err="1" smtClean="0">
                <a:solidFill>
                  <a:schemeClr val="accent1"/>
                </a:solidFill>
                <a:latin typeface="Arial"/>
              </a:rPr>
              <a:t>n</a:t>
            </a:r>
            <a:r>
              <a:rPr lang="it-IT" sz="1600" dirty="0" smtClean="0">
                <a:solidFill>
                  <a:srgbClr val="000000"/>
                </a:solidFill>
                <a:latin typeface="Arial"/>
              </a:rPr>
              <a:t>.</a:t>
            </a:r>
            <a:endParaRPr lang="it-IT" sz="1600" dirty="0">
              <a:solidFill>
                <a:srgbClr val="000000"/>
              </a:solidFill>
              <a:latin typeface="Arial"/>
            </a:endParaRPr>
          </a:p>
          <a:p>
            <a:pPr algn="just"/>
            <a:r>
              <a:rPr lang="it-IT" sz="1600" dirty="0" smtClean="0">
                <a:latin typeface="Arial"/>
              </a:rPr>
              <a:t>Se</a:t>
            </a:r>
            <a:r>
              <a:rPr lang="it-IT" sz="1600" dirty="0" smtClean="0">
                <a:solidFill>
                  <a:srgbClr val="FF0000"/>
                </a:solidFill>
                <a:latin typeface="Arial"/>
              </a:rPr>
              <a:t> </a:t>
            </a:r>
            <a:r>
              <a:rPr lang="it-IT" sz="1600" b="1" dirty="0" smtClean="0">
                <a:solidFill>
                  <a:srgbClr val="C00000"/>
                </a:solidFill>
                <a:latin typeface="Arial"/>
              </a:rPr>
              <a:t>Q </a:t>
            </a:r>
            <a:r>
              <a:rPr lang="it-IT" sz="1600" b="1" dirty="0">
                <a:solidFill>
                  <a:srgbClr val="C00000"/>
                </a:solidFill>
                <a:latin typeface="Arial"/>
              </a:rPr>
              <a:t>&lt; </a:t>
            </a:r>
            <a:r>
              <a:rPr lang="it-IT" sz="1600" b="1" dirty="0" err="1" smtClean="0">
                <a:solidFill>
                  <a:srgbClr val="C00000"/>
                </a:solidFill>
                <a:latin typeface="Arial"/>
              </a:rPr>
              <a:t>K</a:t>
            </a:r>
            <a:r>
              <a:rPr lang="it-IT" sz="1600" b="1" baseline="-25000" dirty="0" err="1" smtClean="0">
                <a:solidFill>
                  <a:srgbClr val="C00000"/>
                </a:solidFill>
                <a:latin typeface="Arial"/>
              </a:rPr>
              <a:t>ps</a:t>
            </a:r>
            <a:r>
              <a:rPr lang="it-IT" sz="1600" b="1" dirty="0" smtClean="0">
                <a:solidFill>
                  <a:srgbClr val="C00000"/>
                </a:solidFill>
                <a:latin typeface="Arial"/>
              </a:rPr>
              <a:t> </a:t>
            </a:r>
            <a:r>
              <a:rPr lang="it-IT" sz="1600" dirty="0" smtClean="0">
                <a:latin typeface="Arial"/>
              </a:rPr>
              <a:t>la </a:t>
            </a:r>
            <a:r>
              <a:rPr lang="it-IT" sz="1600" dirty="0">
                <a:solidFill>
                  <a:srgbClr val="000000"/>
                </a:solidFill>
                <a:latin typeface="Arial"/>
              </a:rPr>
              <a:t>soluzione è </a:t>
            </a:r>
            <a:r>
              <a:rPr lang="it-IT" sz="1600" b="1" dirty="0" smtClean="0">
                <a:solidFill>
                  <a:srgbClr val="000000"/>
                </a:solidFill>
                <a:latin typeface="Arial"/>
              </a:rPr>
              <a:t>insatura</a:t>
            </a:r>
            <a:r>
              <a:rPr lang="it-IT" sz="1600" dirty="0">
                <a:solidFill>
                  <a:srgbClr val="000000"/>
                </a:solidFill>
                <a:latin typeface="Arial"/>
              </a:rPr>
              <a:t> </a:t>
            </a:r>
            <a:r>
              <a:rPr lang="it-IT" sz="1600" dirty="0" smtClean="0">
                <a:solidFill>
                  <a:srgbClr val="000000"/>
                </a:solidFill>
                <a:latin typeface="Arial"/>
              </a:rPr>
              <a:t>              </a:t>
            </a:r>
            <a:r>
              <a:rPr lang="it-IT" sz="1600" b="1" dirty="0" smtClean="0">
                <a:solidFill>
                  <a:srgbClr val="000000"/>
                </a:solidFill>
                <a:latin typeface="Arial"/>
              </a:rPr>
              <a:t>nessun precipitato</a:t>
            </a:r>
          </a:p>
          <a:p>
            <a:pPr marL="0" indent="0" algn="just">
              <a:buNone/>
            </a:pPr>
            <a:r>
              <a:rPr lang="it-IT" sz="1600" dirty="0" smtClean="0">
                <a:solidFill>
                  <a:srgbClr val="000000"/>
                </a:solidFill>
                <a:latin typeface="Arial"/>
              </a:rPr>
              <a:t>Cioè </a:t>
            </a:r>
            <a:r>
              <a:rPr lang="it-IT" sz="1600" b="0" i="0" u="none" strike="noStrike" baseline="0" dirty="0" smtClean="0">
                <a:latin typeface="Arial"/>
              </a:rPr>
              <a:t>la quantità di solido posto in acqua, anche se totalmente solubilizzato, non è sufficiente a produrre le concentrazioni ioniche prescritte dalla legge dell'azione di massa: Q non riesce a crescere fino al valore di </a:t>
            </a:r>
            <a:r>
              <a:rPr lang="it-IT" sz="1600" b="0" i="0" u="none" strike="noStrike" baseline="0" dirty="0" err="1" smtClean="0">
                <a:latin typeface="Arial"/>
              </a:rPr>
              <a:t>K</a:t>
            </a:r>
            <a:r>
              <a:rPr lang="it-IT" sz="1600" b="0" i="0" u="none" strike="noStrike" baseline="-25000" dirty="0" err="1" smtClean="0">
                <a:latin typeface="Arial"/>
              </a:rPr>
              <a:t>ps</a:t>
            </a:r>
            <a:r>
              <a:rPr lang="it-IT" sz="1600" b="0" i="0" u="none" strike="noStrike" baseline="0" dirty="0" smtClean="0">
                <a:latin typeface="Arial"/>
              </a:rPr>
              <a:t> e il sistema non raggiunge l'equilibrio. La soluzione è insatura e la legge dell'azione di massa non vale.</a:t>
            </a:r>
          </a:p>
          <a:p>
            <a:pPr algn="just"/>
            <a:r>
              <a:rPr lang="it-IT" sz="1600" b="0" i="0" u="none" strike="noStrike" baseline="0" dirty="0" smtClean="0">
                <a:latin typeface="Arial"/>
              </a:rPr>
              <a:t>Se </a:t>
            </a:r>
            <a:r>
              <a:rPr lang="it-IT" sz="1600" b="1" i="0" u="none" strike="noStrike" baseline="0" dirty="0" smtClean="0">
                <a:solidFill>
                  <a:srgbClr val="C00000"/>
                </a:solidFill>
                <a:latin typeface="Arial"/>
              </a:rPr>
              <a:t>Q = </a:t>
            </a:r>
            <a:r>
              <a:rPr lang="it-IT" sz="1600" b="1" i="0" u="none" strike="noStrike" baseline="0" dirty="0" err="1" smtClean="0">
                <a:solidFill>
                  <a:srgbClr val="C00000"/>
                </a:solidFill>
                <a:latin typeface="Arial"/>
              </a:rPr>
              <a:t>K</a:t>
            </a:r>
            <a:r>
              <a:rPr lang="it-IT" sz="1600" b="1" i="0" u="none" strike="noStrike" baseline="-25000" dirty="0" err="1" smtClean="0">
                <a:solidFill>
                  <a:srgbClr val="C00000"/>
                </a:solidFill>
                <a:latin typeface="Arial"/>
              </a:rPr>
              <a:t>ps</a:t>
            </a:r>
            <a:r>
              <a:rPr lang="it-IT" sz="1600" b="1" i="0" u="none" strike="noStrike" baseline="0" dirty="0" smtClean="0">
                <a:solidFill>
                  <a:srgbClr val="C00000"/>
                </a:solidFill>
                <a:latin typeface="Arial"/>
              </a:rPr>
              <a:t> </a:t>
            </a:r>
            <a:r>
              <a:rPr lang="it-IT" sz="1600" b="0" i="0" u="none" strike="noStrike" baseline="0" dirty="0" smtClean="0">
                <a:latin typeface="Arial"/>
              </a:rPr>
              <a:t>la</a:t>
            </a:r>
            <a:r>
              <a:rPr lang="it-IT" sz="1600" b="0" i="0" u="none" strike="noStrike" baseline="0" dirty="0" smtClean="0">
                <a:solidFill>
                  <a:srgbClr val="000000"/>
                </a:solidFill>
                <a:latin typeface="Arial"/>
              </a:rPr>
              <a:t> soluzione è </a:t>
            </a:r>
            <a:r>
              <a:rPr lang="it-IT" sz="1600" b="1" i="0" u="none" strike="noStrike" baseline="0" dirty="0" smtClean="0">
                <a:solidFill>
                  <a:srgbClr val="000000"/>
                </a:solidFill>
                <a:latin typeface="Arial"/>
              </a:rPr>
              <a:t>satura</a:t>
            </a:r>
            <a:r>
              <a:rPr lang="it-IT" sz="1600" dirty="0">
                <a:solidFill>
                  <a:srgbClr val="000000"/>
                </a:solidFill>
                <a:latin typeface="Arial"/>
              </a:rPr>
              <a:t> </a:t>
            </a:r>
            <a:r>
              <a:rPr lang="it-IT" sz="1600" dirty="0" smtClean="0">
                <a:solidFill>
                  <a:srgbClr val="000000"/>
                </a:solidFill>
                <a:latin typeface="Arial"/>
              </a:rPr>
              <a:t>            </a:t>
            </a:r>
            <a:r>
              <a:rPr lang="it-IT" sz="1600" b="1" dirty="0" smtClean="0">
                <a:solidFill>
                  <a:srgbClr val="000000"/>
                </a:solidFill>
                <a:latin typeface="Arial"/>
              </a:rPr>
              <a:t> equilibrio</a:t>
            </a:r>
            <a:endParaRPr lang="it-IT" sz="1600" b="1" i="0" u="none" strike="noStrike" baseline="0" dirty="0" smtClean="0">
              <a:solidFill>
                <a:srgbClr val="000000"/>
              </a:solidFill>
              <a:latin typeface="Arial"/>
            </a:endParaRPr>
          </a:p>
          <a:p>
            <a:pPr marL="0" indent="0" algn="just">
              <a:buNone/>
            </a:pPr>
            <a:r>
              <a:rPr lang="it-IT" sz="1600" b="0" i="0" u="none" strike="noStrike" baseline="0" dirty="0" smtClean="0">
                <a:latin typeface="Arial"/>
              </a:rPr>
              <a:t>Se poniamo un sale poco solubile in acqua pura, le concentrazioni iniziali degli ioni in soluzione sono nulle e quindi il quoziente di reazione vale zero; il solido si scioglierà producendo ioni fino a che il quoziente di reazione passa da 0 al valore di </a:t>
            </a:r>
            <a:r>
              <a:rPr lang="it-IT" sz="1600" b="0" i="0" u="none" strike="noStrike" baseline="0" dirty="0" err="1" smtClean="0">
                <a:latin typeface="Arial"/>
              </a:rPr>
              <a:t>K</a:t>
            </a:r>
            <a:r>
              <a:rPr lang="it-IT" sz="1100" b="0" i="0" u="none" strike="noStrike" baseline="0" dirty="0" err="1" smtClean="0">
                <a:latin typeface="Arial"/>
              </a:rPr>
              <a:t>ps</a:t>
            </a:r>
            <a:r>
              <a:rPr lang="it-IT" sz="1600" b="0" i="0" u="none" strike="noStrike" baseline="0" dirty="0" smtClean="0">
                <a:latin typeface="Arial"/>
              </a:rPr>
              <a:t>. Il sistema raggiunge così l'equilibrio e la soluzione è satura</a:t>
            </a:r>
            <a:r>
              <a:rPr lang="it-IT" sz="1600" b="0" i="0" u="none" strike="noStrike" baseline="0" dirty="0" smtClean="0">
                <a:solidFill>
                  <a:srgbClr val="000000"/>
                </a:solidFill>
                <a:latin typeface="Arial"/>
              </a:rPr>
              <a:t>.</a:t>
            </a:r>
          </a:p>
          <a:p>
            <a:pPr algn="just"/>
            <a:r>
              <a:rPr lang="it-IT" sz="1600" b="0" i="0" u="none" strike="noStrike" baseline="0" dirty="0" smtClean="0">
                <a:latin typeface="Arial"/>
              </a:rPr>
              <a:t>Se</a:t>
            </a:r>
            <a:r>
              <a:rPr lang="it-IT" sz="1600" b="0" i="0" u="none" strike="noStrike" baseline="0" dirty="0" smtClean="0">
                <a:solidFill>
                  <a:srgbClr val="FF0000"/>
                </a:solidFill>
                <a:latin typeface="Arial"/>
              </a:rPr>
              <a:t> </a:t>
            </a:r>
            <a:r>
              <a:rPr lang="it-IT" sz="1600" b="1" i="0" u="none" strike="noStrike" baseline="0" dirty="0" smtClean="0">
                <a:solidFill>
                  <a:srgbClr val="C00000"/>
                </a:solidFill>
                <a:latin typeface="Arial"/>
              </a:rPr>
              <a:t>Q &gt; </a:t>
            </a:r>
            <a:r>
              <a:rPr lang="it-IT" sz="1600" b="1" i="0" u="none" strike="noStrike" baseline="0" dirty="0" err="1" smtClean="0">
                <a:solidFill>
                  <a:srgbClr val="C00000"/>
                </a:solidFill>
                <a:latin typeface="Arial"/>
              </a:rPr>
              <a:t>Kps</a:t>
            </a:r>
            <a:r>
              <a:rPr lang="it-IT" sz="1600" b="1" i="0" u="none" strike="noStrike" baseline="0" dirty="0" smtClean="0">
                <a:solidFill>
                  <a:srgbClr val="C00000"/>
                </a:solidFill>
                <a:latin typeface="Arial"/>
              </a:rPr>
              <a:t>  </a:t>
            </a:r>
            <a:r>
              <a:rPr lang="it-IT" sz="1600" b="0" i="0" u="none" strike="noStrike" baseline="0" dirty="0" smtClean="0">
                <a:latin typeface="Arial"/>
              </a:rPr>
              <a:t>la</a:t>
            </a:r>
            <a:r>
              <a:rPr lang="it-IT" sz="1600" b="0" i="0" u="none" strike="noStrike" baseline="0" dirty="0" smtClean="0">
                <a:solidFill>
                  <a:srgbClr val="000000"/>
                </a:solidFill>
                <a:latin typeface="Arial"/>
              </a:rPr>
              <a:t> soluzione è </a:t>
            </a:r>
            <a:r>
              <a:rPr lang="it-IT" sz="1600" b="1" i="0" u="none" strike="noStrike" baseline="0" dirty="0" smtClean="0">
                <a:solidFill>
                  <a:srgbClr val="000000"/>
                </a:solidFill>
                <a:latin typeface="Arial"/>
              </a:rPr>
              <a:t>soprasatura</a:t>
            </a:r>
            <a:r>
              <a:rPr lang="it-IT" sz="1600" dirty="0">
                <a:solidFill>
                  <a:srgbClr val="000000"/>
                </a:solidFill>
                <a:latin typeface="Arial"/>
              </a:rPr>
              <a:t> </a:t>
            </a:r>
            <a:r>
              <a:rPr lang="it-IT" sz="1600" dirty="0" smtClean="0">
                <a:solidFill>
                  <a:srgbClr val="000000"/>
                </a:solidFill>
                <a:latin typeface="Arial"/>
              </a:rPr>
              <a:t>           </a:t>
            </a:r>
            <a:r>
              <a:rPr lang="it-IT" sz="1600" b="1" dirty="0" smtClean="0">
                <a:solidFill>
                  <a:srgbClr val="000000"/>
                </a:solidFill>
                <a:latin typeface="Arial"/>
              </a:rPr>
              <a:t>precipitato</a:t>
            </a:r>
            <a:endParaRPr lang="it-IT" sz="1600" b="1" i="0" u="none" strike="noStrike" baseline="0" dirty="0" smtClean="0">
              <a:solidFill>
                <a:srgbClr val="000000"/>
              </a:solidFill>
              <a:latin typeface="Arial"/>
            </a:endParaRPr>
          </a:p>
          <a:p>
            <a:pPr marL="0" indent="0" algn="just">
              <a:buNone/>
            </a:pPr>
            <a:r>
              <a:rPr lang="it-IT" sz="1600" b="0" i="0" u="none" strike="noStrike" baseline="0" dirty="0" smtClean="0">
                <a:solidFill>
                  <a:srgbClr val="000000"/>
                </a:solidFill>
                <a:latin typeface="Arial"/>
              </a:rPr>
              <a:t>Si ha precipitazione perché </a:t>
            </a:r>
            <a:r>
              <a:rPr lang="it-IT" sz="1600" b="0" i="0" u="none" strike="noStrike" baseline="0" dirty="0" err="1" smtClean="0">
                <a:solidFill>
                  <a:srgbClr val="000000"/>
                </a:solidFill>
                <a:latin typeface="Arial"/>
              </a:rPr>
              <a:t>K</a:t>
            </a:r>
            <a:r>
              <a:rPr lang="it-IT" sz="1600" b="0" i="0" u="none" strike="noStrike" baseline="-25000" dirty="0" err="1" smtClean="0">
                <a:solidFill>
                  <a:srgbClr val="000000"/>
                </a:solidFill>
                <a:latin typeface="Arial"/>
              </a:rPr>
              <a:t>ps</a:t>
            </a:r>
            <a:r>
              <a:rPr lang="it-IT" sz="1600" b="0" i="0" u="none" strike="noStrike" dirty="0" smtClean="0">
                <a:solidFill>
                  <a:srgbClr val="000000"/>
                </a:solidFill>
                <a:latin typeface="Arial"/>
              </a:rPr>
              <a:t> è il massimo valore di Q: </a:t>
            </a:r>
            <a:r>
              <a:rPr lang="it-IT" sz="1600" b="0" i="0" u="none" strike="noStrike" baseline="0" dirty="0" smtClean="0">
                <a:solidFill>
                  <a:srgbClr val="000000"/>
                </a:solidFill>
                <a:latin typeface="Arial"/>
              </a:rPr>
              <a:t>secondo il </a:t>
            </a:r>
            <a:r>
              <a:rPr lang="it-IT" sz="1600" b="0" i="0" u="none" strike="noStrike" baseline="0" dirty="0" err="1" smtClean="0">
                <a:solidFill>
                  <a:srgbClr val="000000"/>
                </a:solidFill>
                <a:latin typeface="Arial"/>
              </a:rPr>
              <a:t>principo</a:t>
            </a:r>
            <a:r>
              <a:rPr lang="it-IT" sz="1600" b="0" i="0" u="none" strike="noStrike" baseline="0" dirty="0" smtClean="0">
                <a:solidFill>
                  <a:srgbClr val="000000"/>
                </a:solidFill>
                <a:latin typeface="Arial"/>
              </a:rPr>
              <a:t> di Le </a:t>
            </a:r>
            <a:r>
              <a:rPr lang="it-IT" sz="1600" b="0" i="0" u="none" strike="noStrike" baseline="0" dirty="0" err="1" smtClean="0">
                <a:solidFill>
                  <a:srgbClr val="000000"/>
                </a:solidFill>
                <a:latin typeface="Arial"/>
              </a:rPr>
              <a:t>Châtelier</a:t>
            </a:r>
            <a:r>
              <a:rPr lang="it-IT" sz="1600" b="0" i="0" u="none" strike="noStrike" baseline="0" dirty="0" smtClean="0">
                <a:solidFill>
                  <a:srgbClr val="000000"/>
                </a:solidFill>
                <a:latin typeface="Arial"/>
              </a:rPr>
              <a:t> precipiterà un po' di solido per far diminuire le concentrazioni ioniche in soluzione e raggiungere l'equilibrio (Q = </a:t>
            </a:r>
            <a:r>
              <a:rPr lang="it-IT" sz="1600" b="0" i="0" u="none" strike="noStrike" baseline="0" dirty="0" err="1" smtClean="0">
                <a:solidFill>
                  <a:srgbClr val="000000"/>
                </a:solidFill>
                <a:latin typeface="Arial"/>
              </a:rPr>
              <a:t>K</a:t>
            </a:r>
            <a:r>
              <a:rPr lang="it-IT" sz="1600" b="0" i="0" u="none" strike="noStrike" baseline="-25000" dirty="0" err="1" smtClean="0">
                <a:solidFill>
                  <a:srgbClr val="000000"/>
                </a:solidFill>
                <a:latin typeface="Arial"/>
              </a:rPr>
              <a:t>ps</a:t>
            </a:r>
            <a:r>
              <a:rPr lang="it-IT" sz="1600" b="0" i="0" u="none" strike="noStrike" baseline="0" dirty="0" smtClean="0">
                <a:solidFill>
                  <a:srgbClr val="000000"/>
                </a:solidFill>
                <a:latin typeface="Arial"/>
              </a:rPr>
              <a:t>).</a:t>
            </a:r>
          </a:p>
        </p:txBody>
      </p:sp>
      <p:sp>
        <p:nvSpPr>
          <p:cNvPr id="4" name="Freccia a destra 3"/>
          <p:cNvSpPr/>
          <p:nvPr/>
        </p:nvSpPr>
        <p:spPr>
          <a:xfrm>
            <a:off x="4138305" y="2636912"/>
            <a:ext cx="288032"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3654" y="3933056"/>
            <a:ext cx="317500" cy="10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27240" y="5229200"/>
            <a:ext cx="323850" cy="10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58450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9552" y="0"/>
            <a:ext cx="8229600" cy="1143000"/>
          </a:xfrm>
        </p:spPr>
        <p:txBody>
          <a:bodyPr/>
          <a:lstStyle/>
          <a:p>
            <a:r>
              <a:rPr lang="it-IT" dirty="0" smtClean="0">
                <a:solidFill>
                  <a:schemeClr val="accent1"/>
                </a:solidFill>
              </a:rPr>
              <a:t>Fattori che influenzano la solubilità</a:t>
            </a:r>
            <a:endParaRPr lang="it-IT" dirty="0">
              <a:solidFill>
                <a:schemeClr val="accent1"/>
              </a:solidFill>
            </a:endParaRPr>
          </a:p>
        </p:txBody>
      </p:sp>
      <p:sp>
        <p:nvSpPr>
          <p:cNvPr id="3" name="Segnaposto contenuto 2"/>
          <p:cNvSpPr>
            <a:spLocks noGrp="1"/>
          </p:cNvSpPr>
          <p:nvPr>
            <p:ph idx="1"/>
          </p:nvPr>
        </p:nvSpPr>
        <p:spPr>
          <a:xfrm>
            <a:off x="179511" y="1124744"/>
            <a:ext cx="4608513" cy="4248472"/>
          </a:xfrm>
        </p:spPr>
        <p:txBody>
          <a:bodyPr>
            <a:normAutofit fontScale="47500" lnSpcReduction="20000"/>
          </a:bodyPr>
          <a:lstStyle/>
          <a:p>
            <a:pPr marL="0" indent="0">
              <a:buNone/>
            </a:pPr>
            <a:r>
              <a:rPr lang="it-IT" sz="4600" b="1" dirty="0" smtClean="0"/>
              <a:t>1 – </a:t>
            </a:r>
            <a:r>
              <a:rPr lang="it-IT" sz="5900" b="1" dirty="0" smtClean="0"/>
              <a:t>La temperatura</a:t>
            </a:r>
            <a:endParaRPr lang="it-IT" sz="5900" dirty="0"/>
          </a:p>
          <a:p>
            <a:pPr marL="0" indent="0" algn="just">
              <a:buNone/>
            </a:pPr>
            <a:r>
              <a:rPr lang="it-IT" sz="3800" dirty="0" smtClean="0">
                <a:solidFill>
                  <a:srgbClr val="C00000"/>
                </a:solidFill>
              </a:rPr>
              <a:t>E’ l’unico fattore che determina una variazione del prodotto di solubilità </a:t>
            </a:r>
            <a:r>
              <a:rPr lang="it-IT" sz="3800" dirty="0" err="1" smtClean="0">
                <a:solidFill>
                  <a:srgbClr val="C00000"/>
                </a:solidFill>
              </a:rPr>
              <a:t>K</a:t>
            </a:r>
            <a:r>
              <a:rPr lang="it-IT" sz="3800" baseline="-25000" dirty="0" err="1" smtClean="0">
                <a:solidFill>
                  <a:srgbClr val="C00000"/>
                </a:solidFill>
              </a:rPr>
              <a:t>ps</a:t>
            </a:r>
            <a:r>
              <a:rPr lang="it-IT" sz="3800" baseline="-25000" dirty="0" smtClean="0">
                <a:solidFill>
                  <a:srgbClr val="C00000"/>
                </a:solidFill>
              </a:rPr>
              <a:t> </a:t>
            </a:r>
            <a:r>
              <a:rPr lang="it-IT" sz="3800" dirty="0" smtClean="0">
                <a:solidFill>
                  <a:srgbClr val="C00000"/>
                </a:solidFill>
              </a:rPr>
              <a:t>di un sale poco solubile.</a:t>
            </a:r>
          </a:p>
          <a:p>
            <a:pPr marL="0" indent="0" algn="just">
              <a:buNone/>
            </a:pPr>
            <a:r>
              <a:rPr lang="it-IT" sz="3800" b="0" i="0" dirty="0" smtClean="0">
                <a:solidFill>
                  <a:schemeClr val="accent1"/>
                </a:solidFill>
                <a:effectLst/>
              </a:rPr>
              <a:t>Essendo la maggior parte dei processi di solubilizzazione endotermici</a:t>
            </a:r>
            <a:r>
              <a:rPr lang="it-IT" sz="3800" b="0" i="0" dirty="0" smtClean="0">
                <a:solidFill>
                  <a:srgbClr val="000000"/>
                </a:solidFill>
                <a:effectLst/>
              </a:rPr>
              <a:t> (∆H &gt; 0), </a:t>
            </a:r>
            <a:r>
              <a:rPr lang="it-IT" sz="3800" b="0" i="0" dirty="0" smtClean="0">
                <a:solidFill>
                  <a:srgbClr val="C00000"/>
                </a:solidFill>
                <a:effectLst/>
              </a:rPr>
              <a:t>un aumento di temperatura fa aumentare il valore del prodotto di solubilità e di conseguenza la solubilità della sostanza.</a:t>
            </a:r>
          </a:p>
          <a:p>
            <a:pPr marL="0" indent="0" algn="just">
              <a:buNone/>
            </a:pPr>
            <a:r>
              <a:rPr lang="it-IT" sz="3800" b="0" i="0" dirty="0" smtClean="0">
                <a:solidFill>
                  <a:srgbClr val="000000"/>
                </a:solidFill>
                <a:effectLst/>
              </a:rPr>
              <a:t>Nella figura seguente viene evidenziata l'influenza della temperatura sulla solubilità di alcune sostanze: ad esempio, la solubilità del nitrato di potassio (KNO</a:t>
            </a:r>
            <a:r>
              <a:rPr lang="it-IT" sz="3800" b="0" i="0" baseline="-25000" dirty="0" smtClean="0">
                <a:solidFill>
                  <a:srgbClr val="000000"/>
                </a:solidFill>
                <a:effectLst/>
              </a:rPr>
              <a:t>3</a:t>
            </a:r>
            <a:r>
              <a:rPr lang="it-IT" sz="3800" b="0" i="0" dirty="0" smtClean="0">
                <a:solidFill>
                  <a:srgbClr val="000000"/>
                </a:solidFill>
                <a:effectLst/>
              </a:rPr>
              <a:t>) aumenta notevolmente con l'aumentare della temperatura, mentre quella di </a:t>
            </a:r>
            <a:r>
              <a:rPr lang="it-IT" sz="3800" b="0" i="0" dirty="0" err="1" smtClean="0">
                <a:solidFill>
                  <a:srgbClr val="000000"/>
                </a:solidFill>
                <a:effectLst/>
              </a:rPr>
              <a:t>NaCl</a:t>
            </a:r>
            <a:r>
              <a:rPr lang="it-IT" sz="3800" b="0" i="0" dirty="0" smtClean="0">
                <a:solidFill>
                  <a:srgbClr val="000000"/>
                </a:solidFill>
                <a:effectLst/>
              </a:rPr>
              <a:t> rimane </a:t>
            </a:r>
            <a:r>
              <a:rPr lang="it-IT" sz="3800" b="0" i="0" dirty="0" err="1" smtClean="0">
                <a:solidFill>
                  <a:srgbClr val="000000"/>
                </a:solidFill>
                <a:effectLst/>
              </a:rPr>
              <a:t>pressochè</a:t>
            </a:r>
            <a:r>
              <a:rPr lang="it-IT" sz="3800" b="0" i="0" dirty="0" smtClean="0">
                <a:solidFill>
                  <a:srgbClr val="000000"/>
                </a:solidFill>
                <a:effectLst/>
              </a:rPr>
              <a:t> costante.</a:t>
            </a:r>
            <a:endParaRPr lang="it-IT" sz="3800" b="1" dirty="0"/>
          </a:p>
        </p:txBody>
      </p:sp>
      <p:pic>
        <p:nvPicPr>
          <p:cNvPr id="7170" name="Picture 2" descr="come la temperatura influenza la solubilità"/>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2040" y="1412776"/>
            <a:ext cx="4010025" cy="3762376"/>
          </a:xfrm>
          <a:prstGeom prst="rect">
            <a:avLst/>
          </a:prstGeom>
          <a:noFill/>
          <a:extLst>
            <a:ext uri="{909E8E84-426E-40DD-AFC4-6F175D3DCCD1}">
              <a14:hiddenFill xmlns:a14="http://schemas.microsoft.com/office/drawing/2010/main">
                <a:solidFill>
                  <a:srgbClr val="FFFFFF"/>
                </a:solidFill>
              </a14:hiddenFill>
            </a:ext>
          </a:extLst>
        </p:spPr>
      </p:pic>
      <p:sp>
        <p:nvSpPr>
          <p:cNvPr id="4" name="Rettangolo 3"/>
          <p:cNvSpPr/>
          <p:nvPr/>
        </p:nvSpPr>
        <p:spPr>
          <a:xfrm>
            <a:off x="179512" y="5260799"/>
            <a:ext cx="8640960" cy="1323439"/>
          </a:xfrm>
          <a:prstGeom prst="rect">
            <a:avLst/>
          </a:prstGeom>
        </p:spPr>
        <p:txBody>
          <a:bodyPr wrap="square">
            <a:spAutoFit/>
          </a:bodyPr>
          <a:lstStyle/>
          <a:p>
            <a:pPr lvl="0" algn="just"/>
            <a:r>
              <a:rPr lang="it-IT" sz="1600" dirty="0">
                <a:solidFill>
                  <a:srgbClr val="000000"/>
                </a:solidFill>
              </a:rPr>
              <a:t>Nell'analisi gravimetrica, nei casi in cui la solubilità del prodotto è molto bassa e non varia significativamente con la temperatura, sia durante la precipitazione sia nelle fasi successive si opera comunque a caldo allo scopo di avere un precipitato costituito da particelle grosse e quindi facilmente filtrabili.</a:t>
            </a:r>
          </a:p>
          <a:p>
            <a:pPr lvl="0" algn="just"/>
            <a:r>
              <a:rPr lang="it-IT" sz="1600" dirty="0">
                <a:solidFill>
                  <a:srgbClr val="000000"/>
                </a:solidFill>
              </a:rPr>
              <a:t>Solo con sostanze molto solubili in acqua si opera a </a:t>
            </a:r>
            <a:r>
              <a:rPr lang="it-IT" sz="1600" dirty="0" err="1">
                <a:solidFill>
                  <a:srgbClr val="000000"/>
                </a:solidFill>
              </a:rPr>
              <a:t>T</a:t>
            </a:r>
            <a:r>
              <a:rPr lang="it-IT" sz="1600" baseline="-25000" dirty="0" err="1">
                <a:solidFill>
                  <a:srgbClr val="000000"/>
                </a:solidFill>
              </a:rPr>
              <a:t>amb</a:t>
            </a:r>
            <a:r>
              <a:rPr lang="it-IT" sz="1600" baseline="-25000" dirty="0">
                <a:solidFill>
                  <a:srgbClr val="000000"/>
                </a:solidFill>
              </a:rPr>
              <a:t> </a:t>
            </a:r>
            <a:r>
              <a:rPr lang="it-IT" sz="1600" dirty="0">
                <a:solidFill>
                  <a:srgbClr val="000000"/>
                </a:solidFill>
              </a:rPr>
              <a:t>o a temperature anche più basse.</a:t>
            </a:r>
          </a:p>
        </p:txBody>
      </p:sp>
    </p:spTree>
    <p:extLst>
      <p:ext uri="{BB962C8B-B14F-4D97-AF65-F5344CB8AC3E}">
        <p14:creationId xmlns:p14="http://schemas.microsoft.com/office/powerpoint/2010/main" val="3954474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04664"/>
            <a:ext cx="8229600" cy="6120679"/>
          </a:xfrm>
        </p:spPr>
        <p:txBody>
          <a:bodyPr>
            <a:normAutofit fontScale="47500" lnSpcReduction="20000"/>
          </a:bodyPr>
          <a:lstStyle/>
          <a:p>
            <a:pPr marL="0" indent="0">
              <a:buNone/>
            </a:pPr>
            <a:r>
              <a:rPr lang="it-IT" sz="6700" b="1" dirty="0" smtClean="0"/>
              <a:t>2 – Effetto dello ione a comune</a:t>
            </a:r>
          </a:p>
          <a:p>
            <a:pPr marL="0" indent="0" algn="just">
              <a:spcBef>
                <a:spcPts val="600"/>
              </a:spcBef>
              <a:buNone/>
            </a:pPr>
            <a:r>
              <a:rPr lang="it-IT" sz="5000" dirty="0" smtClean="0">
                <a:solidFill>
                  <a:srgbClr val="C00000"/>
                </a:solidFill>
              </a:rPr>
              <a:t>Gli equilibri di solubilità</a:t>
            </a:r>
            <a:r>
              <a:rPr lang="it-IT" sz="5000" dirty="0" smtClean="0"/>
              <a:t>, come qualsiasi altro tipo di equilibrio chimico, </a:t>
            </a:r>
            <a:r>
              <a:rPr lang="it-IT" sz="5000" dirty="0" smtClean="0">
                <a:solidFill>
                  <a:schemeClr val="accent1"/>
                </a:solidFill>
              </a:rPr>
              <a:t>reagiscono alle perturbazioni esterne in accordo con il principio di Le </a:t>
            </a:r>
            <a:r>
              <a:rPr lang="it-IT" sz="5000" dirty="0" err="1" smtClean="0">
                <a:solidFill>
                  <a:schemeClr val="accent1"/>
                </a:solidFill>
              </a:rPr>
              <a:t>Châtelier</a:t>
            </a:r>
            <a:r>
              <a:rPr lang="it-IT" sz="5000" dirty="0" smtClean="0"/>
              <a:t>.</a:t>
            </a:r>
          </a:p>
          <a:p>
            <a:pPr marL="0" indent="0" algn="just">
              <a:spcBef>
                <a:spcPts val="0"/>
              </a:spcBef>
              <a:buNone/>
            </a:pPr>
            <a:endParaRPr lang="it-IT" sz="5000" dirty="0" smtClean="0"/>
          </a:p>
          <a:p>
            <a:pPr marL="0" indent="0" algn="just">
              <a:spcBef>
                <a:spcPts val="0"/>
              </a:spcBef>
              <a:buNone/>
            </a:pPr>
            <a:r>
              <a:rPr lang="it-IT" sz="5000" dirty="0" smtClean="0"/>
              <a:t>In particolare, per quanto riguarda le concentrazioni ioniche in soluzione, l'equilibrio di dissoluzione si sposterà verso sinistra o verso destra a seconda che la concentrazione di uno o entrambi gli ioni generati dal sale poco solubile venga aumentata o diminuita, rispettivamente.</a:t>
            </a:r>
          </a:p>
          <a:p>
            <a:pPr marL="0" indent="0" algn="just">
              <a:spcBef>
                <a:spcPts val="0"/>
              </a:spcBef>
              <a:buNone/>
            </a:pPr>
            <a:endParaRPr lang="it-IT" sz="5000" dirty="0" smtClean="0"/>
          </a:p>
          <a:p>
            <a:pPr marL="0" indent="0" algn="just">
              <a:spcBef>
                <a:spcPts val="0"/>
              </a:spcBef>
              <a:buNone/>
            </a:pPr>
            <a:r>
              <a:rPr lang="it-IT" sz="5000" dirty="0" smtClean="0"/>
              <a:t>Sulla base di ciò, ad esempio, si può prevedere che </a:t>
            </a:r>
            <a:r>
              <a:rPr lang="it-IT" sz="5000" dirty="0" smtClean="0">
                <a:solidFill>
                  <a:schemeClr val="accent1"/>
                </a:solidFill>
              </a:rPr>
              <a:t>la solubilità di un sale poco solubile in una soluzione contenente già una certa concentrazione di uno o entrambi gli ioni costituenti </a:t>
            </a:r>
            <a:r>
              <a:rPr lang="it-IT" sz="5000" dirty="0" smtClean="0">
                <a:solidFill>
                  <a:srgbClr val="C00000"/>
                </a:solidFill>
              </a:rPr>
              <a:t>sarà inferiore</a:t>
            </a:r>
            <a:r>
              <a:rPr lang="it-IT" sz="5000" dirty="0" smtClean="0"/>
              <a:t> </a:t>
            </a:r>
            <a:r>
              <a:rPr lang="it-IT" sz="5000" dirty="0" smtClean="0">
                <a:solidFill>
                  <a:schemeClr val="accent1"/>
                </a:solidFill>
              </a:rPr>
              <a:t>alla solubilità in acqua pura</a:t>
            </a:r>
            <a:r>
              <a:rPr lang="it-IT" sz="5000" dirty="0" smtClean="0"/>
              <a:t>. Questo effetto viene spesso chiamato </a:t>
            </a:r>
            <a:r>
              <a:rPr lang="it-IT" sz="5000" dirty="0" smtClean="0">
                <a:solidFill>
                  <a:srgbClr val="C00000"/>
                </a:solidFill>
              </a:rPr>
              <a:t>effetto dello ione comune</a:t>
            </a:r>
            <a:r>
              <a:rPr lang="it-IT" sz="5000" dirty="0" smtClean="0"/>
              <a:t>.</a:t>
            </a:r>
          </a:p>
          <a:p>
            <a:pPr marL="0" indent="0" algn="just">
              <a:spcBef>
                <a:spcPts val="0"/>
              </a:spcBef>
              <a:buNone/>
            </a:pPr>
            <a:endParaRPr lang="it-IT" sz="3400" dirty="0" smtClean="0"/>
          </a:p>
          <a:p>
            <a:pPr marL="0" indent="0" algn="just">
              <a:spcBef>
                <a:spcPts val="0"/>
              </a:spcBef>
              <a:buNone/>
            </a:pPr>
            <a:endParaRPr lang="it-IT" dirty="0" smtClean="0"/>
          </a:p>
          <a:p>
            <a:pPr marL="0" indent="0" algn="just">
              <a:spcBef>
                <a:spcPts val="0"/>
              </a:spcBef>
              <a:buNone/>
            </a:pPr>
            <a:r>
              <a:rPr lang="it-IT" sz="3800" dirty="0" smtClean="0"/>
              <a:t>N.B. L’effetto dello ione a comune viene sfruttato nei lavaggi dei precipitati per mantenere insolubile il composto in esame ed evitare perdite di solido.</a:t>
            </a:r>
          </a:p>
          <a:p>
            <a:pPr marL="0" indent="0">
              <a:buNone/>
            </a:pPr>
            <a:endParaRPr lang="it-IT" b="1" dirty="0"/>
          </a:p>
        </p:txBody>
      </p:sp>
    </p:spTree>
    <p:extLst>
      <p:ext uri="{BB962C8B-B14F-4D97-AF65-F5344CB8AC3E}">
        <p14:creationId xmlns:p14="http://schemas.microsoft.com/office/powerpoint/2010/main" val="201110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92697"/>
            <a:ext cx="8229600" cy="1944216"/>
          </a:xfrm>
        </p:spPr>
        <p:txBody>
          <a:bodyPr/>
          <a:lstStyle/>
          <a:p>
            <a:pPr marL="0" indent="0">
              <a:buNone/>
            </a:pPr>
            <a:r>
              <a:rPr lang="it-IT" dirty="0" smtClean="0"/>
              <a:t>Esempio</a:t>
            </a:r>
          </a:p>
          <a:p>
            <a:pPr marL="0" indent="0">
              <a:buNone/>
            </a:pPr>
            <a:r>
              <a:rPr lang="it-IT" sz="2000" dirty="0" smtClean="0"/>
              <a:t>Qual è la solubilità di BaSO</a:t>
            </a:r>
            <a:r>
              <a:rPr lang="it-IT" sz="2000" baseline="-25000" dirty="0" smtClean="0"/>
              <a:t>4</a:t>
            </a:r>
            <a:r>
              <a:rPr lang="it-IT" sz="2000" dirty="0" smtClean="0"/>
              <a:t> in una soluzione 10</a:t>
            </a:r>
            <a:r>
              <a:rPr lang="it-IT" sz="2000" baseline="30000" dirty="0" smtClean="0"/>
              <a:t>-2 </a:t>
            </a:r>
            <a:r>
              <a:rPr lang="it-IT" sz="2000" dirty="0" smtClean="0"/>
              <a:t>M di Na</a:t>
            </a:r>
            <a:r>
              <a:rPr lang="it-IT" sz="2000" baseline="-25000" dirty="0" smtClean="0"/>
              <a:t>2</a:t>
            </a:r>
            <a:r>
              <a:rPr lang="it-IT" sz="2000" dirty="0" smtClean="0"/>
              <a:t>SO</a:t>
            </a:r>
            <a:r>
              <a:rPr lang="it-IT" sz="2000" baseline="-25000" dirty="0" smtClean="0"/>
              <a:t>4</a:t>
            </a:r>
            <a:r>
              <a:rPr lang="it-IT" sz="2000" dirty="0" smtClean="0"/>
              <a:t>?</a:t>
            </a:r>
          </a:p>
          <a:p>
            <a:pPr marL="0" indent="0">
              <a:buNone/>
            </a:pPr>
            <a:r>
              <a:rPr lang="it-IT" sz="2000" dirty="0" err="1" smtClean="0"/>
              <a:t>K</a:t>
            </a:r>
            <a:r>
              <a:rPr lang="it-IT" sz="2000" baseline="-25000" dirty="0" err="1" smtClean="0"/>
              <a:t>ps</a:t>
            </a:r>
            <a:r>
              <a:rPr lang="it-IT" sz="2000" dirty="0" smtClean="0"/>
              <a:t> = [Ba</a:t>
            </a:r>
            <a:r>
              <a:rPr lang="it-IT" sz="2000" baseline="30000" dirty="0" smtClean="0"/>
              <a:t>2+</a:t>
            </a:r>
            <a:r>
              <a:rPr lang="it-IT" sz="2000" dirty="0" smtClean="0"/>
              <a:t>][SO</a:t>
            </a:r>
            <a:r>
              <a:rPr lang="it-IT" sz="2000" baseline="-25000" dirty="0" smtClean="0"/>
              <a:t>4</a:t>
            </a:r>
            <a:r>
              <a:rPr lang="it-IT" sz="2000" baseline="30000" dirty="0" smtClean="0"/>
              <a:t>2-</a:t>
            </a:r>
            <a:r>
              <a:rPr lang="it-IT" sz="2000" dirty="0" smtClean="0"/>
              <a:t>] = 1.1 x 10</a:t>
            </a:r>
            <a:r>
              <a:rPr lang="it-IT" sz="2000" baseline="30000" dirty="0" smtClean="0"/>
              <a:t>-10</a:t>
            </a:r>
          </a:p>
          <a:p>
            <a:pPr marL="0" indent="0">
              <a:buNone/>
            </a:pPr>
            <a:r>
              <a:rPr lang="it-IT" sz="2000" dirty="0" smtClean="0"/>
              <a:t>In assenza di </a:t>
            </a:r>
            <a:r>
              <a:rPr lang="it-IT" sz="2000" dirty="0">
                <a:solidFill>
                  <a:prstClr val="black"/>
                </a:solidFill>
              </a:rPr>
              <a:t>Na</a:t>
            </a:r>
            <a:r>
              <a:rPr lang="it-IT" sz="2000" baseline="-25000" dirty="0">
                <a:solidFill>
                  <a:prstClr val="black"/>
                </a:solidFill>
              </a:rPr>
              <a:t>2</a:t>
            </a:r>
            <a:r>
              <a:rPr lang="it-IT" sz="2000" dirty="0">
                <a:solidFill>
                  <a:prstClr val="black"/>
                </a:solidFill>
              </a:rPr>
              <a:t>SO</a:t>
            </a:r>
            <a:r>
              <a:rPr lang="it-IT" sz="2000" baseline="-25000" dirty="0">
                <a:solidFill>
                  <a:prstClr val="black"/>
                </a:solidFill>
              </a:rPr>
              <a:t>4</a:t>
            </a:r>
            <a:r>
              <a:rPr lang="it-IT" sz="2000" dirty="0" smtClean="0"/>
              <a:t>, </a:t>
            </a:r>
            <a:endParaRPr lang="it-IT" sz="2000" dirty="0"/>
          </a:p>
        </p:txBody>
      </p:sp>
      <p:graphicFrame>
        <p:nvGraphicFramePr>
          <p:cNvPr id="5" name="Oggetto 4"/>
          <p:cNvGraphicFramePr>
            <a:graphicFrameLocks noChangeAspect="1"/>
          </p:cNvGraphicFramePr>
          <p:nvPr>
            <p:extLst>
              <p:ext uri="{D42A27DB-BD31-4B8C-83A1-F6EECF244321}">
                <p14:modId xmlns:p14="http://schemas.microsoft.com/office/powerpoint/2010/main" val="198334507"/>
              </p:ext>
            </p:extLst>
          </p:nvPr>
        </p:nvGraphicFramePr>
        <p:xfrm>
          <a:off x="3379707" y="2132856"/>
          <a:ext cx="2590800" cy="500063"/>
        </p:xfrm>
        <a:graphic>
          <a:graphicData uri="http://schemas.openxmlformats.org/presentationml/2006/ole">
            <mc:AlternateContent xmlns:mc="http://schemas.openxmlformats.org/markup-compatibility/2006">
              <mc:Choice xmlns:v="urn:schemas-microsoft-com:vml" Requires="v">
                <p:oleObj spid="_x0000_s10301" name="Equazione" r:id="rId3" imgW="1447560" imgH="279360" progId="Equation.3">
                  <p:embed/>
                </p:oleObj>
              </mc:Choice>
              <mc:Fallback>
                <p:oleObj name="Equazione" r:id="rId3" imgW="1447560" imgH="279360" progId="Equation.3">
                  <p:embed/>
                  <p:pic>
                    <p:nvPicPr>
                      <p:cNvPr id="0" name=""/>
                      <p:cNvPicPr/>
                      <p:nvPr/>
                    </p:nvPicPr>
                    <p:blipFill>
                      <a:blip r:embed="rId4"/>
                      <a:stretch>
                        <a:fillRect/>
                      </a:stretch>
                    </p:blipFill>
                    <p:spPr>
                      <a:xfrm>
                        <a:off x="3379707" y="2132856"/>
                        <a:ext cx="2590800" cy="500063"/>
                      </a:xfrm>
                      <a:prstGeom prst="rect">
                        <a:avLst/>
                      </a:prstGeom>
                    </p:spPr>
                  </p:pic>
                </p:oleObj>
              </mc:Fallback>
            </mc:AlternateContent>
          </a:graphicData>
        </a:graphic>
      </p:graphicFrame>
      <p:sp>
        <p:nvSpPr>
          <p:cNvPr id="6" name="Rettangolo 5"/>
          <p:cNvSpPr/>
          <p:nvPr/>
        </p:nvSpPr>
        <p:spPr>
          <a:xfrm>
            <a:off x="467544" y="4077072"/>
            <a:ext cx="7704856" cy="2554545"/>
          </a:xfrm>
          <a:prstGeom prst="rect">
            <a:avLst/>
          </a:prstGeom>
        </p:spPr>
        <p:txBody>
          <a:bodyPr wrap="square">
            <a:spAutoFit/>
          </a:bodyPr>
          <a:lstStyle/>
          <a:p>
            <a:r>
              <a:rPr lang="it-IT" sz="2000" b="0" i="0" u="none" strike="noStrike" baseline="0" dirty="0" err="1" smtClean="0">
                <a:solidFill>
                  <a:srgbClr val="000000"/>
                </a:solidFill>
              </a:rPr>
              <a:t>K</a:t>
            </a:r>
            <a:r>
              <a:rPr lang="it-IT" sz="2000" b="0" i="0" u="none" strike="noStrike" baseline="-25000" dirty="0" err="1" smtClean="0">
                <a:solidFill>
                  <a:srgbClr val="000000"/>
                </a:solidFill>
              </a:rPr>
              <a:t>ps</a:t>
            </a:r>
            <a:r>
              <a:rPr lang="it-IT" sz="2000" b="0" i="0" u="none" strike="noStrike" baseline="0" dirty="0" smtClean="0">
                <a:solidFill>
                  <a:srgbClr val="000000"/>
                </a:solidFill>
              </a:rPr>
              <a:t>= S x (S+10</a:t>
            </a:r>
            <a:r>
              <a:rPr lang="it-IT" sz="2000" b="0" i="0" u="none" strike="noStrike" baseline="30000" dirty="0" smtClean="0">
                <a:solidFill>
                  <a:srgbClr val="000000"/>
                </a:solidFill>
              </a:rPr>
              <a:t>-2</a:t>
            </a:r>
            <a:r>
              <a:rPr lang="it-IT" sz="2000" b="0" i="0" u="none" strike="noStrike" baseline="0" dirty="0" smtClean="0">
                <a:solidFill>
                  <a:srgbClr val="000000"/>
                </a:solidFill>
              </a:rPr>
              <a:t>)</a:t>
            </a:r>
          </a:p>
          <a:p>
            <a:pPr lvl="0"/>
            <a:r>
              <a:rPr lang="it-IT" sz="2000" b="0" i="0" u="none" strike="noStrike" baseline="0" dirty="0" smtClean="0">
                <a:solidFill>
                  <a:srgbClr val="000000"/>
                </a:solidFill>
              </a:rPr>
              <a:t>siccome si tratta di una sale poco solubile ci si aspetta che S sia molto piccolo e trascurabile rispetto alla concentrazione di ioni SO</a:t>
            </a:r>
            <a:r>
              <a:rPr lang="it-IT" sz="2000" b="0" i="0" u="none" strike="noStrike" baseline="-25000" dirty="0" smtClean="0">
                <a:solidFill>
                  <a:srgbClr val="000000"/>
                </a:solidFill>
              </a:rPr>
              <a:t>4</a:t>
            </a:r>
            <a:r>
              <a:rPr lang="it-IT" sz="2000" b="0" i="0" u="none" strike="noStrike" baseline="30000" dirty="0" smtClean="0">
                <a:solidFill>
                  <a:srgbClr val="000000"/>
                </a:solidFill>
              </a:rPr>
              <a:t>2-</a:t>
            </a:r>
            <a:r>
              <a:rPr lang="it-IT" sz="2000" b="0" i="0" u="none" strike="noStrike" dirty="0" smtClean="0">
                <a:solidFill>
                  <a:srgbClr val="000000"/>
                </a:solidFill>
              </a:rPr>
              <a:t> provenienti da </a:t>
            </a:r>
            <a:r>
              <a:rPr lang="it-IT" sz="2000" dirty="0" smtClean="0">
                <a:solidFill>
                  <a:prstClr val="black"/>
                </a:solidFill>
              </a:rPr>
              <a:t>Na</a:t>
            </a:r>
            <a:r>
              <a:rPr lang="it-IT" sz="2000" baseline="-25000" dirty="0" smtClean="0">
                <a:solidFill>
                  <a:prstClr val="black"/>
                </a:solidFill>
              </a:rPr>
              <a:t>2</a:t>
            </a:r>
            <a:r>
              <a:rPr lang="it-IT" sz="2000" dirty="0" smtClean="0">
                <a:solidFill>
                  <a:prstClr val="black"/>
                </a:solidFill>
              </a:rPr>
              <a:t>SO</a:t>
            </a:r>
            <a:r>
              <a:rPr lang="it-IT" sz="2000" baseline="-25000" dirty="0" smtClean="0">
                <a:solidFill>
                  <a:prstClr val="black"/>
                </a:solidFill>
              </a:rPr>
              <a:t>4</a:t>
            </a:r>
            <a:r>
              <a:rPr lang="it-IT" sz="2000" dirty="0" smtClean="0">
                <a:solidFill>
                  <a:prstClr val="black"/>
                </a:solidFill>
              </a:rPr>
              <a:t>:  </a:t>
            </a:r>
            <a:r>
              <a:rPr lang="it-IT" sz="2000" dirty="0">
                <a:solidFill>
                  <a:srgbClr val="000000"/>
                </a:solidFill>
              </a:rPr>
              <a:t>(S+10</a:t>
            </a:r>
            <a:r>
              <a:rPr lang="it-IT" sz="2000" baseline="30000" dirty="0">
                <a:solidFill>
                  <a:srgbClr val="000000"/>
                </a:solidFill>
              </a:rPr>
              <a:t>-2</a:t>
            </a:r>
            <a:r>
              <a:rPr lang="it-IT" sz="2000" dirty="0" smtClean="0">
                <a:solidFill>
                  <a:srgbClr val="000000"/>
                </a:solidFill>
              </a:rPr>
              <a:t>)</a:t>
            </a:r>
            <a:r>
              <a:rPr lang="it-IT" sz="2000" dirty="0" smtClean="0">
                <a:solidFill>
                  <a:prstClr val="black"/>
                </a:solidFill>
              </a:rPr>
              <a:t> </a:t>
            </a:r>
            <a:r>
              <a:rPr lang="it-IT" sz="2000" b="0" i="0" u="none" strike="noStrike" baseline="0" dirty="0" smtClean="0">
                <a:solidFill>
                  <a:srgbClr val="000000"/>
                </a:solidFill>
              </a:rPr>
              <a:t>≈ </a:t>
            </a:r>
            <a:r>
              <a:rPr lang="it-IT" sz="2000" dirty="0" smtClean="0">
                <a:solidFill>
                  <a:srgbClr val="000000"/>
                </a:solidFill>
              </a:rPr>
              <a:t>10</a:t>
            </a:r>
            <a:r>
              <a:rPr lang="it-IT" sz="2000" baseline="30000" dirty="0" smtClean="0">
                <a:solidFill>
                  <a:srgbClr val="000000"/>
                </a:solidFill>
              </a:rPr>
              <a:t>-2</a:t>
            </a:r>
          </a:p>
          <a:p>
            <a:pPr lvl="0"/>
            <a:r>
              <a:rPr lang="it-IT" sz="2000" dirty="0">
                <a:solidFill>
                  <a:srgbClr val="000000"/>
                </a:solidFill>
              </a:rPr>
              <a:t>q</a:t>
            </a:r>
            <a:r>
              <a:rPr lang="it-IT" sz="2000" b="0" i="0" u="none" strike="noStrike" baseline="0" dirty="0" smtClean="0">
                <a:solidFill>
                  <a:srgbClr val="000000"/>
                </a:solidFill>
              </a:rPr>
              <a:t>uindi </a:t>
            </a:r>
          </a:p>
          <a:p>
            <a:pPr lvl="0"/>
            <a:r>
              <a:rPr lang="it-IT" sz="2000" dirty="0" err="1">
                <a:solidFill>
                  <a:srgbClr val="000000"/>
                </a:solidFill>
              </a:rPr>
              <a:t>K</a:t>
            </a:r>
            <a:r>
              <a:rPr lang="it-IT" sz="2000" baseline="-25000" dirty="0" err="1">
                <a:solidFill>
                  <a:srgbClr val="000000"/>
                </a:solidFill>
              </a:rPr>
              <a:t>ps</a:t>
            </a:r>
            <a:r>
              <a:rPr lang="it-IT" sz="2000" dirty="0">
                <a:solidFill>
                  <a:srgbClr val="000000"/>
                </a:solidFill>
              </a:rPr>
              <a:t>= </a:t>
            </a:r>
            <a:r>
              <a:rPr lang="it-IT" sz="2000" b="0" i="0" u="none" strike="noStrike" baseline="0" dirty="0" smtClean="0">
                <a:solidFill>
                  <a:srgbClr val="000000"/>
                </a:solidFill>
              </a:rPr>
              <a:t>S</a:t>
            </a:r>
            <a:r>
              <a:rPr lang="it-IT" sz="2000" b="0" i="0" u="none" strike="noStrike" dirty="0" smtClean="0">
                <a:solidFill>
                  <a:srgbClr val="000000"/>
                </a:solidFill>
              </a:rPr>
              <a:t> x </a:t>
            </a:r>
            <a:r>
              <a:rPr lang="it-IT" sz="2000" b="0" i="0" u="none" strike="noStrike" baseline="0" dirty="0" smtClean="0">
                <a:solidFill>
                  <a:srgbClr val="000000"/>
                </a:solidFill>
              </a:rPr>
              <a:t>10</a:t>
            </a:r>
            <a:r>
              <a:rPr lang="it-IT" sz="2000" b="0" i="0" u="none" strike="noStrike" baseline="30000" dirty="0" smtClean="0">
                <a:solidFill>
                  <a:srgbClr val="000000"/>
                </a:solidFill>
              </a:rPr>
              <a:t>-2 	</a:t>
            </a:r>
            <a:r>
              <a:rPr lang="it-IT" sz="2000" b="0" i="0" u="none" strike="noStrike" baseline="0" dirty="0" smtClean="0">
                <a:solidFill>
                  <a:srgbClr val="000000"/>
                </a:solidFill>
              </a:rPr>
              <a:t>⇒ 	S= 1.1</a:t>
            </a:r>
            <a:r>
              <a:rPr lang="it-IT" sz="2000" b="0" i="0" u="none" strike="noStrike" dirty="0" smtClean="0">
                <a:solidFill>
                  <a:srgbClr val="000000"/>
                </a:solidFill>
              </a:rPr>
              <a:t> x </a:t>
            </a:r>
            <a:r>
              <a:rPr lang="it-IT" sz="2000" b="0" i="0" u="none" strike="noStrike" baseline="0" dirty="0" smtClean="0">
                <a:solidFill>
                  <a:srgbClr val="000000"/>
                </a:solidFill>
              </a:rPr>
              <a:t>10</a:t>
            </a:r>
            <a:r>
              <a:rPr lang="it-IT" sz="2000" b="0" i="0" u="none" strike="noStrike" baseline="30000" dirty="0" smtClean="0">
                <a:solidFill>
                  <a:srgbClr val="000000"/>
                </a:solidFill>
              </a:rPr>
              <a:t>-8 </a:t>
            </a:r>
            <a:r>
              <a:rPr lang="it-IT" sz="2000" dirty="0">
                <a:solidFill>
                  <a:srgbClr val="000000"/>
                </a:solidFill>
              </a:rPr>
              <a:t>M</a:t>
            </a:r>
            <a:r>
              <a:rPr lang="it-IT" sz="2000" b="0" i="0" u="none" strike="noStrike" baseline="30000" dirty="0" smtClean="0">
                <a:solidFill>
                  <a:srgbClr val="000000"/>
                </a:solidFill>
              </a:rPr>
              <a:t> </a:t>
            </a:r>
            <a:endParaRPr lang="it-IT" sz="2000" b="0" i="0" u="none" strike="noStrike" baseline="0" dirty="0" smtClean="0">
              <a:solidFill>
                <a:srgbClr val="000000"/>
              </a:solidFill>
            </a:endParaRPr>
          </a:p>
          <a:p>
            <a:r>
              <a:rPr lang="it-IT" sz="2000" b="0" i="0" u="none" strike="noStrike" baseline="0" dirty="0" smtClean="0"/>
              <a:t>Come si può verificare </a:t>
            </a:r>
            <a:r>
              <a:rPr lang="it-IT" sz="2000" b="0" i="0" u="none" strike="noStrike" baseline="0" dirty="0" smtClean="0">
                <a:solidFill>
                  <a:schemeClr val="accent1"/>
                </a:solidFill>
              </a:rPr>
              <a:t>la solubilità di</a:t>
            </a:r>
            <a:r>
              <a:rPr lang="it-IT" sz="2000" b="0" i="0" u="none" strike="noStrike" dirty="0" smtClean="0">
                <a:solidFill>
                  <a:schemeClr val="accent1"/>
                </a:solidFill>
              </a:rPr>
              <a:t> </a:t>
            </a:r>
            <a:r>
              <a:rPr lang="it-IT" sz="2000" dirty="0" smtClean="0">
                <a:solidFill>
                  <a:schemeClr val="accent1"/>
                </a:solidFill>
              </a:rPr>
              <a:t>BaSO</a:t>
            </a:r>
            <a:r>
              <a:rPr lang="it-IT" sz="2000" baseline="-25000" dirty="0" smtClean="0">
                <a:solidFill>
                  <a:schemeClr val="accent1"/>
                </a:solidFill>
              </a:rPr>
              <a:t>4</a:t>
            </a:r>
            <a:r>
              <a:rPr lang="it-IT" sz="2000" dirty="0" smtClean="0">
                <a:solidFill>
                  <a:schemeClr val="accent1"/>
                </a:solidFill>
              </a:rPr>
              <a:t> è diminuita in presenza di Na</a:t>
            </a:r>
            <a:r>
              <a:rPr lang="it-IT" sz="2000" baseline="-25000" dirty="0" smtClean="0">
                <a:solidFill>
                  <a:schemeClr val="accent1"/>
                </a:solidFill>
              </a:rPr>
              <a:t>2</a:t>
            </a:r>
            <a:r>
              <a:rPr lang="it-IT" sz="2000" dirty="0" smtClean="0">
                <a:solidFill>
                  <a:schemeClr val="accent1"/>
                </a:solidFill>
              </a:rPr>
              <a:t>SO</a:t>
            </a:r>
            <a:r>
              <a:rPr lang="it-IT" sz="2000" baseline="-25000" dirty="0" smtClean="0">
                <a:solidFill>
                  <a:schemeClr val="accent1"/>
                </a:solidFill>
              </a:rPr>
              <a:t>4.</a:t>
            </a:r>
            <a:endParaRPr lang="it-IT" sz="2000" dirty="0">
              <a:solidFill>
                <a:schemeClr val="accent1"/>
              </a:solidFill>
            </a:endParaRPr>
          </a:p>
        </p:txBody>
      </p:sp>
      <p:pic>
        <p:nvPicPr>
          <p:cNvPr id="10244"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3688" y="2636912"/>
            <a:ext cx="5390790" cy="1254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027636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23528" y="260648"/>
            <a:ext cx="8229600" cy="6192688"/>
          </a:xfrm>
        </p:spPr>
        <p:txBody>
          <a:bodyPr>
            <a:normAutofit fontScale="25000" lnSpcReduction="20000"/>
          </a:bodyPr>
          <a:lstStyle/>
          <a:p>
            <a:pPr marL="0" indent="0">
              <a:buNone/>
            </a:pPr>
            <a:r>
              <a:rPr lang="it-IT" sz="12800" b="1" dirty="0">
                <a:solidFill>
                  <a:prstClr val="black"/>
                </a:solidFill>
              </a:rPr>
              <a:t>3- Effetto del </a:t>
            </a:r>
            <a:r>
              <a:rPr lang="it-IT" sz="12800" b="1" dirty="0" err="1" smtClean="0">
                <a:solidFill>
                  <a:prstClr val="black"/>
                </a:solidFill>
              </a:rPr>
              <a:t>pH</a:t>
            </a:r>
            <a:endParaRPr lang="it-IT" sz="12800" b="1" dirty="0" smtClean="0">
              <a:solidFill>
                <a:prstClr val="black"/>
              </a:solidFill>
            </a:endParaRPr>
          </a:p>
          <a:p>
            <a:pPr marL="0" indent="0" algn="just">
              <a:spcBef>
                <a:spcPts val="0"/>
              </a:spcBef>
              <a:buNone/>
            </a:pPr>
            <a:r>
              <a:rPr lang="it-IT" sz="6800" dirty="0" smtClean="0">
                <a:solidFill>
                  <a:srgbClr val="C00000"/>
                </a:solidFill>
              </a:rPr>
              <a:t>La solubilità di molti composti poco solubili è influenzata dal </a:t>
            </a:r>
            <a:r>
              <a:rPr lang="it-IT" sz="6800" dirty="0" err="1" smtClean="0">
                <a:solidFill>
                  <a:srgbClr val="C00000"/>
                </a:solidFill>
              </a:rPr>
              <a:t>pH</a:t>
            </a:r>
            <a:r>
              <a:rPr lang="it-IT" sz="6800" dirty="0" smtClean="0">
                <a:solidFill>
                  <a:srgbClr val="C00000"/>
                </a:solidFill>
              </a:rPr>
              <a:t>.</a:t>
            </a:r>
            <a:r>
              <a:rPr lang="it-IT" sz="6800" dirty="0" smtClean="0"/>
              <a:t> In generale</a:t>
            </a:r>
            <a:r>
              <a:rPr lang="it-IT" sz="6800" dirty="0"/>
              <a:t>, </a:t>
            </a:r>
            <a:r>
              <a:rPr lang="it-IT" sz="6800" dirty="0">
                <a:solidFill>
                  <a:schemeClr val="accent5"/>
                </a:solidFill>
              </a:rPr>
              <a:t>il </a:t>
            </a:r>
            <a:r>
              <a:rPr lang="it-IT" sz="6800" dirty="0" err="1">
                <a:solidFill>
                  <a:schemeClr val="accent5"/>
                </a:solidFill>
              </a:rPr>
              <a:t>pH</a:t>
            </a:r>
            <a:r>
              <a:rPr lang="it-IT" sz="6800" dirty="0">
                <a:solidFill>
                  <a:schemeClr val="accent5"/>
                </a:solidFill>
              </a:rPr>
              <a:t> influenza la solubilità di un composto ionico quando uno </a:t>
            </a:r>
            <a:r>
              <a:rPr lang="it-IT" sz="6800" dirty="0" smtClean="0">
                <a:solidFill>
                  <a:schemeClr val="accent5"/>
                </a:solidFill>
              </a:rPr>
              <a:t>o entrambi </a:t>
            </a:r>
            <a:r>
              <a:rPr lang="it-IT" sz="6800" dirty="0">
                <a:solidFill>
                  <a:schemeClr val="accent5"/>
                </a:solidFill>
              </a:rPr>
              <a:t>gli ioni che lo costituiscono possono reagire con H</a:t>
            </a:r>
            <a:r>
              <a:rPr lang="it-IT" sz="6800" baseline="-25000" dirty="0">
                <a:solidFill>
                  <a:schemeClr val="accent5"/>
                </a:solidFill>
              </a:rPr>
              <a:t>3</a:t>
            </a:r>
            <a:r>
              <a:rPr lang="it-IT" sz="6800" dirty="0">
                <a:solidFill>
                  <a:schemeClr val="accent5"/>
                </a:solidFill>
              </a:rPr>
              <a:t>O</a:t>
            </a:r>
            <a:r>
              <a:rPr lang="it-IT" sz="6800" baseline="30000" dirty="0">
                <a:solidFill>
                  <a:schemeClr val="accent5"/>
                </a:solidFill>
              </a:rPr>
              <a:t>+</a:t>
            </a:r>
            <a:r>
              <a:rPr lang="it-IT" sz="6800" dirty="0">
                <a:solidFill>
                  <a:schemeClr val="accent5"/>
                </a:solidFill>
              </a:rPr>
              <a:t> o OH</a:t>
            </a:r>
            <a:r>
              <a:rPr lang="it-IT" sz="6800" baseline="30000" dirty="0">
                <a:solidFill>
                  <a:schemeClr val="accent5"/>
                </a:solidFill>
              </a:rPr>
              <a:t>-</a:t>
            </a:r>
            <a:r>
              <a:rPr lang="it-IT" sz="6800" dirty="0"/>
              <a:t>.</a:t>
            </a:r>
            <a:endParaRPr lang="it-IT" sz="6800" dirty="0" smtClean="0"/>
          </a:p>
          <a:p>
            <a:pPr marL="0" indent="0" algn="just">
              <a:spcBef>
                <a:spcPts val="0"/>
              </a:spcBef>
              <a:buNone/>
            </a:pPr>
            <a:r>
              <a:rPr lang="it-IT" sz="6800" dirty="0" smtClean="0">
                <a:solidFill>
                  <a:srgbClr val="C00000"/>
                </a:solidFill>
              </a:rPr>
              <a:t>L'effetto del </a:t>
            </a:r>
            <a:r>
              <a:rPr lang="it-IT" sz="6800" dirty="0" err="1" smtClean="0">
                <a:solidFill>
                  <a:srgbClr val="C00000"/>
                </a:solidFill>
              </a:rPr>
              <a:t>pH</a:t>
            </a:r>
            <a:r>
              <a:rPr lang="it-IT" sz="6800" dirty="0" smtClean="0">
                <a:solidFill>
                  <a:srgbClr val="C00000"/>
                </a:solidFill>
              </a:rPr>
              <a:t> sulla solubilità </a:t>
            </a:r>
            <a:r>
              <a:rPr lang="it-IT" sz="6800" dirty="0" smtClean="0"/>
              <a:t>può essere determinato mediante lo </a:t>
            </a:r>
            <a:r>
              <a:rPr lang="it-IT" sz="6800" dirty="0" smtClean="0">
                <a:solidFill>
                  <a:schemeClr val="accent1"/>
                </a:solidFill>
              </a:rPr>
              <a:t>studio di equilibri multipli</a:t>
            </a:r>
            <a:r>
              <a:rPr lang="it-IT" sz="6800" dirty="0" smtClean="0"/>
              <a:t>.</a:t>
            </a:r>
          </a:p>
          <a:p>
            <a:pPr marL="0" indent="0" algn="just">
              <a:spcBef>
                <a:spcPts val="0"/>
              </a:spcBef>
              <a:buNone/>
            </a:pPr>
            <a:endParaRPr lang="it-IT" sz="6800" dirty="0" smtClean="0"/>
          </a:p>
          <a:p>
            <a:pPr marL="0" indent="0" algn="just">
              <a:spcBef>
                <a:spcPts val="0"/>
              </a:spcBef>
              <a:buNone/>
            </a:pPr>
            <a:r>
              <a:rPr lang="it-IT" sz="6800" dirty="0" smtClean="0"/>
              <a:t>Consideriamo ad esempio l'equilibrio di solubilizzazione dell'ossalato di stronzio, SrC</a:t>
            </a:r>
            <a:r>
              <a:rPr lang="it-IT" sz="6800" baseline="-25000" dirty="0" smtClean="0"/>
              <a:t>2</a:t>
            </a:r>
            <a:r>
              <a:rPr lang="it-IT" sz="6800" dirty="0" smtClean="0"/>
              <a:t>O</a:t>
            </a:r>
            <a:r>
              <a:rPr lang="it-IT" sz="6800" baseline="-25000" dirty="0" smtClean="0"/>
              <a:t>4</a:t>
            </a:r>
            <a:r>
              <a:rPr lang="it-IT" sz="6800" dirty="0" smtClean="0"/>
              <a:t>:</a:t>
            </a:r>
          </a:p>
          <a:p>
            <a:pPr marL="0" indent="0" algn="just">
              <a:spcBef>
                <a:spcPts val="0"/>
              </a:spcBef>
              <a:buNone/>
            </a:pPr>
            <a:endParaRPr lang="it-IT" sz="6800" dirty="0" smtClean="0"/>
          </a:p>
          <a:p>
            <a:pPr marL="0" indent="0" algn="just">
              <a:spcBef>
                <a:spcPts val="0"/>
              </a:spcBef>
              <a:buNone/>
            </a:pPr>
            <a:r>
              <a:rPr lang="it-IT" sz="6800" dirty="0" smtClean="0"/>
              <a:t>SrC</a:t>
            </a:r>
            <a:r>
              <a:rPr lang="it-IT" sz="6800" baseline="-25000" dirty="0" smtClean="0"/>
              <a:t>2</a:t>
            </a:r>
            <a:r>
              <a:rPr lang="it-IT" sz="6800" dirty="0" smtClean="0"/>
              <a:t>O</a:t>
            </a:r>
            <a:r>
              <a:rPr lang="it-IT" sz="6800" baseline="-25000" dirty="0" smtClean="0"/>
              <a:t>4(s)</a:t>
            </a:r>
            <a:r>
              <a:rPr lang="it-IT" sz="6800" dirty="0" smtClean="0"/>
              <a:t> &lt;==&gt; Sr</a:t>
            </a:r>
            <a:r>
              <a:rPr lang="it-IT" sz="6800" baseline="30000" dirty="0" smtClean="0"/>
              <a:t>2+</a:t>
            </a:r>
            <a:r>
              <a:rPr lang="it-IT" sz="6800" baseline="-25000" dirty="0" smtClean="0"/>
              <a:t>(</a:t>
            </a:r>
            <a:r>
              <a:rPr lang="it-IT" sz="6800" baseline="-25000" dirty="0" err="1" smtClean="0"/>
              <a:t>aq</a:t>
            </a:r>
            <a:r>
              <a:rPr lang="it-IT" sz="6800" baseline="-25000" dirty="0" smtClean="0"/>
              <a:t>)</a:t>
            </a:r>
            <a:r>
              <a:rPr lang="it-IT" sz="6800" dirty="0" smtClean="0"/>
              <a:t> + C</a:t>
            </a:r>
            <a:r>
              <a:rPr lang="it-IT" sz="6800" baseline="-25000" dirty="0" smtClean="0"/>
              <a:t>2</a:t>
            </a:r>
            <a:r>
              <a:rPr lang="it-IT" sz="6800" dirty="0" smtClean="0"/>
              <a:t>O</a:t>
            </a:r>
            <a:r>
              <a:rPr lang="it-IT" sz="6800" baseline="-25000" dirty="0" smtClean="0"/>
              <a:t>4</a:t>
            </a:r>
            <a:r>
              <a:rPr lang="it-IT" sz="6800" baseline="30000" dirty="0" smtClean="0"/>
              <a:t>2-</a:t>
            </a:r>
            <a:r>
              <a:rPr lang="it-IT" sz="6800" baseline="-25000" dirty="0" smtClean="0"/>
              <a:t>(</a:t>
            </a:r>
            <a:r>
              <a:rPr lang="it-IT" sz="6800" baseline="-25000" dirty="0" err="1" smtClean="0"/>
              <a:t>aq</a:t>
            </a:r>
            <a:r>
              <a:rPr lang="it-IT" sz="6800" baseline="-25000" dirty="0" smtClean="0"/>
              <a:t>)</a:t>
            </a:r>
          </a:p>
          <a:p>
            <a:pPr marL="0" indent="0" algn="just">
              <a:spcBef>
                <a:spcPts val="0"/>
              </a:spcBef>
              <a:buNone/>
            </a:pPr>
            <a:endParaRPr lang="it-IT" sz="6800" dirty="0" smtClean="0"/>
          </a:p>
          <a:p>
            <a:pPr marL="0" indent="0" algn="just">
              <a:spcBef>
                <a:spcPts val="0"/>
              </a:spcBef>
              <a:buNone/>
            </a:pPr>
            <a:r>
              <a:rPr lang="it-IT" sz="6800" dirty="0" smtClean="0"/>
              <a:t>Una diminuzione del </a:t>
            </a:r>
            <a:r>
              <a:rPr lang="it-IT" sz="6800" dirty="0" err="1" smtClean="0"/>
              <a:t>pH</a:t>
            </a:r>
            <a:r>
              <a:rPr lang="it-IT" sz="6800" dirty="0" smtClean="0"/>
              <a:t> della soluzione comporta un aumento della concentrazione idrogenionica che fa diminuire la concentrazione dello ione </a:t>
            </a:r>
            <a:r>
              <a:rPr lang="it-IT" sz="6800" dirty="0">
                <a:solidFill>
                  <a:prstClr val="black"/>
                </a:solidFill>
              </a:rPr>
              <a:t>C</a:t>
            </a:r>
            <a:r>
              <a:rPr lang="it-IT" sz="6800" baseline="-25000" dirty="0">
                <a:solidFill>
                  <a:prstClr val="black"/>
                </a:solidFill>
              </a:rPr>
              <a:t>2</a:t>
            </a:r>
            <a:r>
              <a:rPr lang="it-IT" sz="6800" dirty="0">
                <a:solidFill>
                  <a:prstClr val="black"/>
                </a:solidFill>
              </a:rPr>
              <a:t>O</a:t>
            </a:r>
            <a:r>
              <a:rPr lang="it-IT" sz="6800" baseline="-25000" dirty="0">
                <a:solidFill>
                  <a:prstClr val="black"/>
                </a:solidFill>
              </a:rPr>
              <a:t>4</a:t>
            </a:r>
            <a:r>
              <a:rPr lang="it-IT" sz="6800" baseline="30000" dirty="0">
                <a:solidFill>
                  <a:prstClr val="black"/>
                </a:solidFill>
              </a:rPr>
              <a:t>2-</a:t>
            </a:r>
            <a:r>
              <a:rPr lang="it-IT" sz="6800" dirty="0" smtClean="0"/>
              <a:t> secondo il seguente equilibrio:</a:t>
            </a:r>
          </a:p>
          <a:p>
            <a:pPr marL="0" indent="0" algn="just">
              <a:spcBef>
                <a:spcPts val="0"/>
              </a:spcBef>
              <a:buNone/>
            </a:pPr>
            <a:endParaRPr lang="it-IT" sz="6800" dirty="0" smtClean="0"/>
          </a:p>
          <a:p>
            <a:pPr marL="0" indent="0" algn="just">
              <a:spcBef>
                <a:spcPts val="0"/>
              </a:spcBef>
              <a:buNone/>
            </a:pPr>
            <a:r>
              <a:rPr lang="it-IT" sz="6800" dirty="0">
                <a:solidFill>
                  <a:prstClr val="black"/>
                </a:solidFill>
              </a:rPr>
              <a:t>C</a:t>
            </a:r>
            <a:r>
              <a:rPr lang="it-IT" sz="6800" baseline="-25000" dirty="0">
                <a:solidFill>
                  <a:prstClr val="black"/>
                </a:solidFill>
              </a:rPr>
              <a:t>2</a:t>
            </a:r>
            <a:r>
              <a:rPr lang="it-IT" sz="6800" dirty="0">
                <a:solidFill>
                  <a:prstClr val="black"/>
                </a:solidFill>
              </a:rPr>
              <a:t>O</a:t>
            </a:r>
            <a:r>
              <a:rPr lang="it-IT" sz="6800" baseline="-25000" dirty="0">
                <a:solidFill>
                  <a:prstClr val="black"/>
                </a:solidFill>
              </a:rPr>
              <a:t>4</a:t>
            </a:r>
            <a:r>
              <a:rPr lang="it-IT" sz="6800" baseline="30000" dirty="0">
                <a:solidFill>
                  <a:prstClr val="black"/>
                </a:solidFill>
              </a:rPr>
              <a:t>2- </a:t>
            </a:r>
            <a:r>
              <a:rPr lang="it-IT" sz="6800" dirty="0" smtClean="0"/>
              <a:t>+ H</a:t>
            </a:r>
            <a:r>
              <a:rPr lang="it-IT" sz="6800" baseline="30000" dirty="0" smtClean="0"/>
              <a:t>+</a:t>
            </a:r>
            <a:r>
              <a:rPr lang="it-IT" sz="6800" dirty="0" smtClean="0"/>
              <a:t> &lt;==&gt; HC</a:t>
            </a:r>
            <a:r>
              <a:rPr lang="it-IT" sz="6800" baseline="-25000" dirty="0" smtClean="0"/>
              <a:t>2</a:t>
            </a:r>
            <a:r>
              <a:rPr lang="it-IT" sz="6800" dirty="0" smtClean="0"/>
              <a:t>O</a:t>
            </a:r>
            <a:r>
              <a:rPr lang="it-IT" sz="6800" baseline="-25000" dirty="0" smtClean="0"/>
              <a:t>4</a:t>
            </a:r>
            <a:r>
              <a:rPr lang="it-IT" sz="6800" baseline="30000" dirty="0" smtClean="0"/>
              <a:t>-</a:t>
            </a:r>
          </a:p>
          <a:p>
            <a:pPr marL="0" indent="0" algn="just">
              <a:spcBef>
                <a:spcPts val="0"/>
              </a:spcBef>
              <a:buNone/>
            </a:pPr>
            <a:endParaRPr lang="it-IT" sz="6800" dirty="0" smtClean="0"/>
          </a:p>
          <a:p>
            <a:pPr marL="0" lvl="0" indent="0" algn="just">
              <a:spcBef>
                <a:spcPts val="0"/>
              </a:spcBef>
              <a:buNone/>
            </a:pPr>
            <a:r>
              <a:rPr lang="it-IT" sz="6800" dirty="0" smtClean="0"/>
              <a:t>Lo ione </a:t>
            </a:r>
            <a:r>
              <a:rPr lang="it-IT" sz="6800" dirty="0" smtClean="0">
                <a:solidFill>
                  <a:prstClr val="black"/>
                </a:solidFill>
              </a:rPr>
              <a:t>HC</a:t>
            </a:r>
            <a:r>
              <a:rPr lang="it-IT" sz="6800" baseline="-25000" dirty="0" smtClean="0">
                <a:solidFill>
                  <a:prstClr val="black"/>
                </a:solidFill>
              </a:rPr>
              <a:t>2</a:t>
            </a:r>
            <a:r>
              <a:rPr lang="it-IT" sz="6800" dirty="0" smtClean="0">
                <a:solidFill>
                  <a:prstClr val="black"/>
                </a:solidFill>
              </a:rPr>
              <a:t>O</a:t>
            </a:r>
            <a:r>
              <a:rPr lang="it-IT" sz="6800" baseline="-25000" dirty="0" smtClean="0">
                <a:solidFill>
                  <a:prstClr val="black"/>
                </a:solidFill>
              </a:rPr>
              <a:t>4</a:t>
            </a:r>
            <a:r>
              <a:rPr lang="it-IT" sz="6800" baseline="30000" dirty="0" smtClean="0">
                <a:solidFill>
                  <a:prstClr val="black"/>
                </a:solidFill>
              </a:rPr>
              <a:t>-</a:t>
            </a:r>
            <a:r>
              <a:rPr lang="it-IT" sz="6800" dirty="0" smtClean="0"/>
              <a:t> può reagire ulteriormente:</a:t>
            </a:r>
          </a:p>
          <a:p>
            <a:pPr marL="0" indent="0" algn="just">
              <a:spcBef>
                <a:spcPts val="0"/>
              </a:spcBef>
              <a:buNone/>
            </a:pPr>
            <a:endParaRPr lang="it-IT" sz="6800" dirty="0" smtClean="0"/>
          </a:p>
          <a:p>
            <a:pPr marL="0" indent="0" algn="just">
              <a:spcBef>
                <a:spcPts val="0"/>
              </a:spcBef>
              <a:buNone/>
            </a:pPr>
            <a:r>
              <a:rPr lang="it-IT" sz="6800" dirty="0" smtClean="0"/>
              <a:t>HC</a:t>
            </a:r>
            <a:r>
              <a:rPr lang="it-IT" sz="6800" baseline="-25000" dirty="0" smtClean="0"/>
              <a:t>2</a:t>
            </a:r>
            <a:r>
              <a:rPr lang="it-IT" sz="6800" dirty="0" smtClean="0"/>
              <a:t>O</a:t>
            </a:r>
            <a:r>
              <a:rPr lang="it-IT" sz="6800" baseline="-25000" dirty="0" smtClean="0"/>
              <a:t>4-</a:t>
            </a:r>
            <a:r>
              <a:rPr lang="it-IT" sz="6800" dirty="0" smtClean="0"/>
              <a:t>+ H</a:t>
            </a:r>
            <a:r>
              <a:rPr lang="it-IT" sz="6800" baseline="30000" dirty="0" smtClean="0"/>
              <a:t>+</a:t>
            </a:r>
            <a:r>
              <a:rPr lang="it-IT" sz="6800" dirty="0" smtClean="0"/>
              <a:t> &lt;==&gt; H</a:t>
            </a:r>
            <a:r>
              <a:rPr lang="it-IT" sz="6800" baseline="-25000" dirty="0" smtClean="0"/>
              <a:t>2</a:t>
            </a:r>
            <a:r>
              <a:rPr lang="it-IT" sz="6800" dirty="0" smtClean="0"/>
              <a:t>C</a:t>
            </a:r>
            <a:r>
              <a:rPr lang="it-IT" sz="6800" baseline="-25000" dirty="0" smtClean="0"/>
              <a:t>2</a:t>
            </a:r>
            <a:r>
              <a:rPr lang="it-IT" sz="6800" dirty="0" smtClean="0"/>
              <a:t>O</a:t>
            </a:r>
            <a:r>
              <a:rPr lang="it-IT" sz="6800" baseline="-25000" dirty="0" smtClean="0"/>
              <a:t>4</a:t>
            </a:r>
          </a:p>
          <a:p>
            <a:pPr marL="0" indent="0" algn="just">
              <a:lnSpc>
                <a:spcPct val="120000"/>
              </a:lnSpc>
              <a:spcBef>
                <a:spcPts val="0"/>
              </a:spcBef>
              <a:buNone/>
            </a:pPr>
            <a:endParaRPr lang="it-IT" sz="6800" dirty="0" smtClean="0"/>
          </a:p>
          <a:p>
            <a:pPr marL="0" indent="0" algn="just">
              <a:spcBef>
                <a:spcPts val="0"/>
              </a:spcBef>
              <a:buNone/>
            </a:pPr>
            <a:r>
              <a:rPr lang="it-IT" sz="6800" dirty="0" smtClean="0"/>
              <a:t>Dalla soluzione vengono così sottratti ioni C</a:t>
            </a:r>
            <a:r>
              <a:rPr lang="it-IT" sz="6800" baseline="-25000" dirty="0" smtClean="0"/>
              <a:t>2</a:t>
            </a:r>
            <a:r>
              <a:rPr lang="it-IT" sz="6800" dirty="0" smtClean="0"/>
              <a:t>O</a:t>
            </a:r>
            <a:r>
              <a:rPr lang="it-IT" sz="6800" baseline="-25000" dirty="0" smtClean="0"/>
              <a:t>4</a:t>
            </a:r>
            <a:r>
              <a:rPr lang="it-IT" sz="6800" baseline="30000" dirty="0" smtClean="0"/>
              <a:t>2-</a:t>
            </a:r>
            <a:r>
              <a:rPr lang="it-IT" sz="6800" dirty="0" smtClean="0"/>
              <a:t>. In base al principio di Le </a:t>
            </a:r>
            <a:r>
              <a:rPr lang="it-IT" sz="6800" dirty="0" err="1" smtClean="0"/>
              <a:t>Chatelier</a:t>
            </a:r>
            <a:r>
              <a:rPr lang="it-IT" sz="6800" dirty="0" smtClean="0"/>
              <a:t>, l'equilibrio risponde producendo altri ioni </a:t>
            </a:r>
            <a:r>
              <a:rPr lang="it-IT" sz="6800" dirty="0">
                <a:solidFill>
                  <a:prstClr val="black"/>
                </a:solidFill>
              </a:rPr>
              <a:t>C</a:t>
            </a:r>
            <a:r>
              <a:rPr lang="it-IT" sz="6800" baseline="-25000" dirty="0">
                <a:solidFill>
                  <a:prstClr val="black"/>
                </a:solidFill>
              </a:rPr>
              <a:t>2</a:t>
            </a:r>
            <a:r>
              <a:rPr lang="it-IT" sz="6800" dirty="0">
                <a:solidFill>
                  <a:prstClr val="black"/>
                </a:solidFill>
              </a:rPr>
              <a:t>O</a:t>
            </a:r>
            <a:r>
              <a:rPr lang="it-IT" sz="6800" baseline="-25000" dirty="0">
                <a:solidFill>
                  <a:prstClr val="black"/>
                </a:solidFill>
              </a:rPr>
              <a:t>4</a:t>
            </a:r>
            <a:r>
              <a:rPr lang="it-IT" sz="6800" baseline="30000" dirty="0">
                <a:solidFill>
                  <a:prstClr val="black"/>
                </a:solidFill>
              </a:rPr>
              <a:t>2-</a:t>
            </a:r>
            <a:r>
              <a:rPr lang="it-IT" sz="6800" dirty="0" smtClean="0"/>
              <a:t> secondo l'equilibrio di solubilizzazione:</a:t>
            </a:r>
          </a:p>
          <a:p>
            <a:pPr marL="0" indent="0" algn="just">
              <a:spcBef>
                <a:spcPts val="0"/>
              </a:spcBef>
              <a:buNone/>
            </a:pPr>
            <a:endParaRPr lang="it-IT" sz="6800" dirty="0" smtClean="0"/>
          </a:p>
          <a:p>
            <a:pPr marL="0" lvl="0" indent="0" algn="just">
              <a:spcBef>
                <a:spcPts val="0"/>
              </a:spcBef>
              <a:buNone/>
            </a:pPr>
            <a:r>
              <a:rPr lang="it-IT" sz="6800" dirty="0">
                <a:solidFill>
                  <a:prstClr val="black"/>
                </a:solidFill>
              </a:rPr>
              <a:t>SrC</a:t>
            </a:r>
            <a:r>
              <a:rPr lang="it-IT" sz="6800" baseline="-25000" dirty="0">
                <a:solidFill>
                  <a:prstClr val="black"/>
                </a:solidFill>
              </a:rPr>
              <a:t>2</a:t>
            </a:r>
            <a:r>
              <a:rPr lang="it-IT" sz="6800" dirty="0">
                <a:solidFill>
                  <a:prstClr val="black"/>
                </a:solidFill>
              </a:rPr>
              <a:t>O</a:t>
            </a:r>
            <a:r>
              <a:rPr lang="it-IT" sz="6800" baseline="-25000" dirty="0">
                <a:solidFill>
                  <a:prstClr val="black"/>
                </a:solidFill>
              </a:rPr>
              <a:t>4(s)</a:t>
            </a:r>
            <a:r>
              <a:rPr lang="it-IT" sz="6800" dirty="0">
                <a:solidFill>
                  <a:prstClr val="black"/>
                </a:solidFill>
              </a:rPr>
              <a:t> &lt;==&gt; Sr</a:t>
            </a:r>
            <a:r>
              <a:rPr lang="it-IT" sz="6800" baseline="30000" dirty="0">
                <a:solidFill>
                  <a:prstClr val="black"/>
                </a:solidFill>
              </a:rPr>
              <a:t>2+</a:t>
            </a:r>
            <a:r>
              <a:rPr lang="it-IT" sz="6800" baseline="-25000" dirty="0">
                <a:solidFill>
                  <a:prstClr val="black"/>
                </a:solidFill>
              </a:rPr>
              <a:t>(</a:t>
            </a:r>
            <a:r>
              <a:rPr lang="it-IT" sz="6800" baseline="-25000" dirty="0" err="1">
                <a:solidFill>
                  <a:prstClr val="black"/>
                </a:solidFill>
              </a:rPr>
              <a:t>aq</a:t>
            </a:r>
            <a:r>
              <a:rPr lang="it-IT" sz="6800" baseline="-25000" dirty="0">
                <a:solidFill>
                  <a:prstClr val="black"/>
                </a:solidFill>
              </a:rPr>
              <a:t>)</a:t>
            </a:r>
            <a:r>
              <a:rPr lang="it-IT" sz="6800" dirty="0">
                <a:solidFill>
                  <a:prstClr val="black"/>
                </a:solidFill>
              </a:rPr>
              <a:t> + C</a:t>
            </a:r>
            <a:r>
              <a:rPr lang="it-IT" sz="6800" baseline="-25000" dirty="0">
                <a:solidFill>
                  <a:prstClr val="black"/>
                </a:solidFill>
              </a:rPr>
              <a:t>2</a:t>
            </a:r>
            <a:r>
              <a:rPr lang="it-IT" sz="6800" dirty="0">
                <a:solidFill>
                  <a:prstClr val="black"/>
                </a:solidFill>
              </a:rPr>
              <a:t>O</a:t>
            </a:r>
            <a:r>
              <a:rPr lang="it-IT" sz="6800" baseline="-25000" dirty="0">
                <a:solidFill>
                  <a:prstClr val="black"/>
                </a:solidFill>
              </a:rPr>
              <a:t>4</a:t>
            </a:r>
            <a:r>
              <a:rPr lang="it-IT" sz="6800" baseline="30000" dirty="0">
                <a:solidFill>
                  <a:prstClr val="black"/>
                </a:solidFill>
              </a:rPr>
              <a:t>2-</a:t>
            </a:r>
            <a:r>
              <a:rPr lang="it-IT" sz="6800" baseline="-25000" dirty="0">
                <a:solidFill>
                  <a:prstClr val="black"/>
                </a:solidFill>
              </a:rPr>
              <a:t>(</a:t>
            </a:r>
            <a:r>
              <a:rPr lang="it-IT" sz="6800" baseline="-25000" dirty="0" err="1">
                <a:solidFill>
                  <a:prstClr val="black"/>
                </a:solidFill>
              </a:rPr>
              <a:t>aq</a:t>
            </a:r>
            <a:r>
              <a:rPr lang="it-IT" sz="6800" baseline="-25000" dirty="0">
                <a:solidFill>
                  <a:prstClr val="black"/>
                </a:solidFill>
              </a:rPr>
              <a:t>)</a:t>
            </a:r>
          </a:p>
          <a:p>
            <a:pPr marL="0" indent="0" algn="just">
              <a:spcBef>
                <a:spcPts val="0"/>
              </a:spcBef>
              <a:buNone/>
            </a:pPr>
            <a:endParaRPr lang="it-IT" sz="6800" dirty="0" smtClean="0"/>
          </a:p>
          <a:p>
            <a:pPr marL="0" indent="0" algn="just">
              <a:spcBef>
                <a:spcPts val="0"/>
              </a:spcBef>
              <a:buNone/>
            </a:pPr>
            <a:r>
              <a:rPr lang="it-IT" sz="6800" dirty="0" smtClean="0"/>
              <a:t>Ne consegue che la solubilità di </a:t>
            </a:r>
            <a:r>
              <a:rPr lang="it-IT" sz="6800" dirty="0">
                <a:solidFill>
                  <a:prstClr val="black"/>
                </a:solidFill>
              </a:rPr>
              <a:t>SrC</a:t>
            </a:r>
            <a:r>
              <a:rPr lang="it-IT" sz="6800" baseline="-25000" dirty="0">
                <a:solidFill>
                  <a:prstClr val="black"/>
                </a:solidFill>
              </a:rPr>
              <a:t>2</a:t>
            </a:r>
            <a:r>
              <a:rPr lang="it-IT" sz="6800" dirty="0">
                <a:solidFill>
                  <a:prstClr val="black"/>
                </a:solidFill>
              </a:rPr>
              <a:t>O</a:t>
            </a:r>
            <a:r>
              <a:rPr lang="it-IT" sz="6800" baseline="-25000" dirty="0">
                <a:solidFill>
                  <a:prstClr val="black"/>
                </a:solidFill>
              </a:rPr>
              <a:t>4</a:t>
            </a:r>
            <a:r>
              <a:rPr lang="it-IT" sz="6800" dirty="0" smtClean="0"/>
              <a:t> aumenta al diminuire del </a:t>
            </a:r>
            <a:r>
              <a:rPr lang="it-IT" sz="6800" dirty="0" err="1" smtClean="0"/>
              <a:t>pH</a:t>
            </a:r>
            <a:r>
              <a:rPr lang="it-IT" sz="6800" dirty="0" smtClean="0"/>
              <a:t> fino ad avere, per valori di </a:t>
            </a:r>
            <a:r>
              <a:rPr lang="it-IT" sz="6800" dirty="0" err="1" smtClean="0"/>
              <a:t>pH</a:t>
            </a:r>
            <a:r>
              <a:rPr lang="it-IT" sz="6800" dirty="0" smtClean="0"/>
              <a:t> molto bassi, la completa solubilizzazione del sale.</a:t>
            </a:r>
            <a:endParaRPr lang="it-IT" sz="6800" dirty="0"/>
          </a:p>
        </p:txBody>
      </p:sp>
    </p:spTree>
    <p:extLst>
      <p:ext uri="{BB962C8B-B14F-4D97-AF65-F5344CB8AC3E}">
        <p14:creationId xmlns:p14="http://schemas.microsoft.com/office/powerpoint/2010/main" val="22032236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79512" y="188640"/>
            <a:ext cx="8964488" cy="6480720"/>
          </a:xfrm>
        </p:spPr>
        <p:txBody>
          <a:bodyPr>
            <a:normAutofit fontScale="92500" lnSpcReduction="10000"/>
          </a:bodyPr>
          <a:lstStyle/>
          <a:p>
            <a:pPr marL="0" indent="0">
              <a:buNone/>
            </a:pPr>
            <a:r>
              <a:rPr lang="it-IT" sz="2200" b="1" dirty="0" smtClean="0"/>
              <a:t>Esempio: effetto delle reazioni acido-base sulla solubilità del Fe(OH)</a:t>
            </a:r>
            <a:r>
              <a:rPr lang="it-IT" sz="2200" b="1" baseline="-25000" dirty="0" smtClean="0"/>
              <a:t>3</a:t>
            </a:r>
          </a:p>
          <a:p>
            <a:pPr marL="0" indent="0">
              <a:buNone/>
            </a:pPr>
            <a:r>
              <a:rPr lang="it-IT" sz="1800" dirty="0" smtClean="0"/>
              <a:t>Lo ione Fe(III) reagisce con 3 ioni idrossido per dare il composto insolubile Fe(OH)</a:t>
            </a:r>
            <a:r>
              <a:rPr lang="it-IT" sz="1800" baseline="-25000" dirty="0" smtClean="0"/>
              <a:t>3</a:t>
            </a:r>
            <a:r>
              <a:rPr lang="it-IT" sz="1800" dirty="0" smtClean="0"/>
              <a:t>:</a:t>
            </a:r>
          </a:p>
          <a:p>
            <a:pPr marL="0" lvl="0" indent="0" algn="ctr">
              <a:buNone/>
            </a:pPr>
            <a:r>
              <a:rPr lang="it-IT" sz="1800" dirty="0"/>
              <a:t>	</a:t>
            </a:r>
            <a:r>
              <a:rPr lang="it-IT" sz="1800" dirty="0" smtClean="0"/>
              <a:t>		</a:t>
            </a:r>
          </a:p>
          <a:p>
            <a:pPr marL="0" lvl="0" indent="0" algn="ctr">
              <a:buNone/>
            </a:pPr>
            <a:r>
              <a:rPr lang="de-DE" sz="1800" dirty="0" smtClean="0"/>
              <a:t>			</a:t>
            </a:r>
            <a:r>
              <a:rPr lang="de-DE" sz="1800" dirty="0" err="1" smtClean="0"/>
              <a:t>K</a:t>
            </a:r>
            <a:r>
              <a:rPr lang="de-DE" sz="1800" baseline="-25000" dirty="0" err="1" smtClean="0"/>
              <a:t>ps</a:t>
            </a:r>
            <a:r>
              <a:rPr lang="de-DE" sz="1800" dirty="0" smtClean="0"/>
              <a:t> = [ Fe</a:t>
            </a:r>
            <a:r>
              <a:rPr lang="de-DE" sz="1800" baseline="30000" dirty="0" smtClean="0"/>
              <a:t>3+</a:t>
            </a:r>
            <a:r>
              <a:rPr lang="de-DE" sz="1800" dirty="0" smtClean="0"/>
              <a:t>] [ OH</a:t>
            </a:r>
            <a:r>
              <a:rPr lang="fr-FR" sz="1800" baseline="30000" dirty="0" smtClean="0"/>
              <a:t>-</a:t>
            </a:r>
            <a:r>
              <a:rPr lang="fr-FR" sz="1800" dirty="0" smtClean="0"/>
              <a:t>]</a:t>
            </a:r>
            <a:r>
              <a:rPr lang="fr-FR" sz="1800" baseline="30000" dirty="0" smtClean="0"/>
              <a:t>3 </a:t>
            </a:r>
            <a:r>
              <a:rPr lang="fr-FR" sz="1800" dirty="0" smtClean="0"/>
              <a:t>= 1.27 x 10</a:t>
            </a:r>
            <a:r>
              <a:rPr lang="fr-FR" sz="1800" baseline="30000" dirty="0" smtClean="0"/>
              <a:t>-39</a:t>
            </a:r>
          </a:p>
          <a:p>
            <a:pPr marL="0" lvl="0" indent="0" algn="ctr">
              <a:buNone/>
            </a:pPr>
            <a:endParaRPr lang="fr-FR" sz="1800" baseline="30000" dirty="0" smtClean="0"/>
          </a:p>
          <a:p>
            <a:pPr marL="0" lvl="0" indent="0" algn="just">
              <a:buNone/>
            </a:pPr>
            <a:r>
              <a:rPr lang="fr-FR" sz="1800" dirty="0" err="1" smtClean="0"/>
              <a:t>Questa</a:t>
            </a:r>
            <a:r>
              <a:rPr lang="fr-FR" sz="1800" dirty="0" smtClean="0"/>
              <a:t>  </a:t>
            </a:r>
            <a:r>
              <a:rPr lang="fr-FR" sz="1800" dirty="0" err="1" smtClean="0"/>
              <a:t>reazione</a:t>
            </a:r>
            <a:r>
              <a:rPr lang="fr-FR" sz="1800" dirty="0" smtClean="0"/>
              <a:t> </a:t>
            </a:r>
            <a:r>
              <a:rPr lang="fr-FR" sz="1800" dirty="0" err="1" smtClean="0"/>
              <a:t>dipende</a:t>
            </a:r>
            <a:r>
              <a:rPr lang="fr-FR" sz="1800" dirty="0" smtClean="0"/>
              <a:t> dal pH, </a:t>
            </a:r>
            <a:r>
              <a:rPr lang="fr-FR" sz="1800" dirty="0" err="1" smtClean="0"/>
              <a:t>cioè</a:t>
            </a:r>
            <a:r>
              <a:rPr lang="fr-FR" sz="1800" dirty="0" smtClean="0"/>
              <a:t> dalla </a:t>
            </a:r>
            <a:r>
              <a:rPr lang="fr-FR" sz="1800" dirty="0" err="1" smtClean="0"/>
              <a:t>concentrazione</a:t>
            </a:r>
            <a:r>
              <a:rPr lang="fr-FR" sz="1800" dirty="0" smtClean="0"/>
              <a:t> di </a:t>
            </a:r>
            <a:r>
              <a:rPr lang="fr-FR" sz="1800" dirty="0" err="1" smtClean="0"/>
              <a:t>ioni</a:t>
            </a:r>
            <a:r>
              <a:rPr lang="fr-FR" sz="1800" dirty="0" smtClean="0"/>
              <a:t> H</a:t>
            </a:r>
            <a:r>
              <a:rPr lang="fr-FR" sz="1800" baseline="30000" dirty="0" smtClean="0"/>
              <a:t>+</a:t>
            </a:r>
            <a:r>
              <a:rPr lang="fr-FR" sz="1800" dirty="0" smtClean="0"/>
              <a:t> in </a:t>
            </a:r>
            <a:r>
              <a:rPr lang="fr-FR" sz="1800" dirty="0" err="1" smtClean="0"/>
              <a:t>soluzione</a:t>
            </a:r>
            <a:r>
              <a:rPr lang="fr-FR" sz="1800" dirty="0" smtClean="0"/>
              <a:t>. </a:t>
            </a:r>
            <a:r>
              <a:rPr lang="fr-FR" sz="1800" dirty="0" err="1" smtClean="0"/>
              <a:t>Considerando</a:t>
            </a:r>
            <a:r>
              <a:rPr lang="fr-FR" sz="1800" dirty="0" smtClean="0"/>
              <a:t> l’</a:t>
            </a:r>
            <a:r>
              <a:rPr lang="fr-FR" sz="1800" dirty="0" err="1" smtClean="0"/>
              <a:t>equazione</a:t>
            </a:r>
            <a:r>
              <a:rPr lang="fr-FR" sz="1800" dirty="0" smtClean="0"/>
              <a:t> di </a:t>
            </a:r>
            <a:r>
              <a:rPr lang="fr-FR" sz="1800" dirty="0" err="1" smtClean="0"/>
              <a:t>dissociazione</a:t>
            </a:r>
            <a:r>
              <a:rPr lang="fr-FR" sz="1800" dirty="0" smtClean="0"/>
              <a:t> </a:t>
            </a:r>
            <a:r>
              <a:rPr lang="fr-FR" sz="1800" dirty="0" err="1" smtClean="0"/>
              <a:t>dell’acqua</a:t>
            </a:r>
            <a:r>
              <a:rPr lang="fr-FR" sz="1800" dirty="0" smtClean="0"/>
              <a:t>:</a:t>
            </a:r>
          </a:p>
          <a:p>
            <a:pPr marL="0" lvl="0" indent="0" algn="just">
              <a:buNone/>
            </a:pPr>
            <a:r>
              <a:rPr lang="fr-FR" sz="1800" dirty="0" smtClean="0"/>
              <a:t>					</a:t>
            </a:r>
          </a:p>
          <a:p>
            <a:pPr marL="0" lvl="0" indent="0" algn="just">
              <a:buNone/>
            </a:pPr>
            <a:r>
              <a:rPr lang="fr-FR" sz="1800" dirty="0"/>
              <a:t>	</a:t>
            </a:r>
            <a:r>
              <a:rPr lang="fr-FR" sz="1800" dirty="0" smtClean="0"/>
              <a:t>				</a:t>
            </a:r>
            <a:r>
              <a:rPr lang="fr-FR" sz="1800" dirty="0" err="1" smtClean="0"/>
              <a:t>K</a:t>
            </a:r>
            <a:r>
              <a:rPr lang="fr-FR" sz="1800" baseline="-25000" dirty="0" err="1" smtClean="0"/>
              <a:t>w</a:t>
            </a:r>
            <a:r>
              <a:rPr lang="fr-FR" sz="1800" dirty="0" smtClean="0"/>
              <a:t> = [OH</a:t>
            </a:r>
            <a:r>
              <a:rPr lang="fr-FR" sz="1800" baseline="30000" dirty="0" smtClean="0"/>
              <a:t>-</a:t>
            </a:r>
            <a:r>
              <a:rPr lang="fr-FR" sz="1800" dirty="0" smtClean="0"/>
              <a:t>] [H</a:t>
            </a:r>
            <a:r>
              <a:rPr lang="fr-FR" sz="1800" baseline="30000" dirty="0" smtClean="0"/>
              <a:t>+</a:t>
            </a:r>
            <a:r>
              <a:rPr lang="fr-FR" sz="1800" dirty="0" smtClean="0"/>
              <a:t>]≈1.0 x 10</a:t>
            </a:r>
            <a:r>
              <a:rPr lang="fr-FR" sz="1800" baseline="30000" dirty="0" smtClean="0"/>
              <a:t>-14</a:t>
            </a:r>
          </a:p>
          <a:p>
            <a:pPr marL="0" lvl="0" indent="0" algn="just">
              <a:buNone/>
            </a:pPr>
            <a:endParaRPr lang="fr-FR" sz="1800" dirty="0" smtClean="0"/>
          </a:p>
          <a:p>
            <a:pPr marL="0" lvl="0" indent="0" algn="just">
              <a:buNone/>
            </a:pPr>
            <a:r>
              <a:rPr lang="fr-FR" sz="1800" b="1" dirty="0" err="1" smtClean="0">
                <a:solidFill>
                  <a:schemeClr val="accent5"/>
                </a:solidFill>
              </a:rPr>
              <a:t>Quale</a:t>
            </a:r>
            <a:r>
              <a:rPr lang="fr-FR" sz="1800" b="1" dirty="0" smtClean="0">
                <a:solidFill>
                  <a:schemeClr val="accent5"/>
                </a:solidFill>
              </a:rPr>
              <a:t> </a:t>
            </a:r>
            <a:r>
              <a:rPr lang="fr-FR" sz="1800" b="1" dirty="0" err="1" smtClean="0">
                <a:solidFill>
                  <a:schemeClr val="accent5"/>
                </a:solidFill>
              </a:rPr>
              <a:t>sarà</a:t>
            </a:r>
            <a:r>
              <a:rPr lang="fr-FR" sz="1800" b="1" dirty="0" smtClean="0">
                <a:solidFill>
                  <a:schemeClr val="accent5"/>
                </a:solidFill>
              </a:rPr>
              <a:t> la </a:t>
            </a:r>
            <a:r>
              <a:rPr lang="fr-FR" sz="1800" b="1" dirty="0" err="1" smtClean="0">
                <a:solidFill>
                  <a:schemeClr val="accent5"/>
                </a:solidFill>
              </a:rPr>
              <a:t>concentrazione</a:t>
            </a:r>
            <a:r>
              <a:rPr lang="fr-FR" sz="1800" b="1" dirty="0" smtClean="0">
                <a:solidFill>
                  <a:schemeClr val="accent5"/>
                </a:solidFill>
              </a:rPr>
              <a:t> di [Fe</a:t>
            </a:r>
            <a:r>
              <a:rPr lang="fr-FR" sz="1800" b="1" baseline="30000" dirty="0" smtClean="0">
                <a:solidFill>
                  <a:schemeClr val="accent5"/>
                </a:solidFill>
              </a:rPr>
              <a:t>3+</a:t>
            </a:r>
            <a:r>
              <a:rPr lang="fr-FR" sz="1800" b="1" dirty="0" smtClean="0">
                <a:solidFill>
                  <a:schemeClr val="accent5"/>
                </a:solidFill>
              </a:rPr>
              <a:t>] in </a:t>
            </a:r>
            <a:r>
              <a:rPr lang="fr-FR" sz="1800" b="1" dirty="0" err="1" smtClean="0">
                <a:solidFill>
                  <a:schemeClr val="accent5"/>
                </a:solidFill>
              </a:rPr>
              <a:t>una</a:t>
            </a:r>
            <a:r>
              <a:rPr lang="fr-FR" sz="1800" b="1" dirty="0" smtClean="0">
                <a:solidFill>
                  <a:schemeClr val="accent5"/>
                </a:solidFill>
              </a:rPr>
              <a:t> </a:t>
            </a:r>
            <a:r>
              <a:rPr lang="fr-FR" sz="1800" b="1" dirty="0" err="1" smtClean="0">
                <a:solidFill>
                  <a:schemeClr val="accent5"/>
                </a:solidFill>
              </a:rPr>
              <a:t>soluzione</a:t>
            </a:r>
            <a:r>
              <a:rPr lang="fr-FR" sz="1800" b="1" dirty="0" smtClean="0">
                <a:solidFill>
                  <a:schemeClr val="accent5"/>
                </a:solidFill>
              </a:rPr>
              <a:t> </a:t>
            </a:r>
            <a:r>
              <a:rPr lang="fr-FR" sz="1800" b="1" dirty="0" err="1" smtClean="0">
                <a:solidFill>
                  <a:schemeClr val="accent5"/>
                </a:solidFill>
              </a:rPr>
              <a:t>contenente</a:t>
            </a:r>
            <a:r>
              <a:rPr lang="fr-FR" sz="1800" b="1" dirty="0" smtClean="0">
                <a:solidFill>
                  <a:schemeClr val="accent5"/>
                </a:solidFill>
              </a:rPr>
              <a:t> </a:t>
            </a:r>
            <a:r>
              <a:rPr lang="it-IT" sz="1800" b="1" dirty="0" smtClean="0">
                <a:solidFill>
                  <a:schemeClr val="accent5"/>
                </a:solidFill>
              </a:rPr>
              <a:t>Fe(OH)</a:t>
            </a:r>
            <a:r>
              <a:rPr lang="it-IT" sz="1800" b="1" baseline="-25000" dirty="0" smtClean="0">
                <a:solidFill>
                  <a:schemeClr val="accent5"/>
                </a:solidFill>
              </a:rPr>
              <a:t>3</a:t>
            </a:r>
            <a:r>
              <a:rPr lang="it-IT" sz="1800" b="1" dirty="0" smtClean="0">
                <a:solidFill>
                  <a:schemeClr val="accent5"/>
                </a:solidFill>
              </a:rPr>
              <a:t> in presenza di un tampone a </a:t>
            </a:r>
            <a:r>
              <a:rPr lang="it-IT" sz="1800" b="1" dirty="0" err="1" smtClean="0">
                <a:solidFill>
                  <a:schemeClr val="accent5"/>
                </a:solidFill>
              </a:rPr>
              <a:t>pH</a:t>
            </a:r>
            <a:r>
              <a:rPr lang="it-IT" sz="1800" b="1" dirty="0" smtClean="0">
                <a:solidFill>
                  <a:schemeClr val="accent5"/>
                </a:solidFill>
              </a:rPr>
              <a:t> 10 ([H</a:t>
            </a:r>
            <a:r>
              <a:rPr lang="it-IT" sz="1800" b="1" baseline="30000" dirty="0" smtClean="0">
                <a:solidFill>
                  <a:schemeClr val="accent5"/>
                </a:solidFill>
              </a:rPr>
              <a:t>+</a:t>
            </a:r>
            <a:r>
              <a:rPr lang="it-IT" sz="1800" b="1" dirty="0" smtClean="0">
                <a:solidFill>
                  <a:schemeClr val="accent5"/>
                </a:solidFill>
              </a:rPr>
              <a:t>] = 1.0 </a:t>
            </a:r>
            <a:r>
              <a:rPr lang="it-IT" sz="1000" b="1" dirty="0" smtClean="0">
                <a:solidFill>
                  <a:schemeClr val="accent5"/>
                </a:solidFill>
              </a:rPr>
              <a:t>x</a:t>
            </a:r>
            <a:r>
              <a:rPr lang="it-IT" sz="1800" b="1" dirty="0" smtClean="0">
                <a:solidFill>
                  <a:schemeClr val="accent5"/>
                </a:solidFill>
              </a:rPr>
              <a:t> 10</a:t>
            </a:r>
            <a:r>
              <a:rPr lang="it-IT" sz="1800" b="1" baseline="30000" dirty="0" smtClean="0">
                <a:solidFill>
                  <a:schemeClr val="accent5"/>
                </a:solidFill>
              </a:rPr>
              <a:t>-10</a:t>
            </a:r>
            <a:r>
              <a:rPr lang="it-IT" sz="1800" b="1" dirty="0" smtClean="0">
                <a:solidFill>
                  <a:schemeClr val="accent5"/>
                </a:solidFill>
              </a:rPr>
              <a:t> M)</a:t>
            </a:r>
            <a:r>
              <a:rPr lang="it-IT" sz="1800" dirty="0" smtClean="0">
                <a:solidFill>
                  <a:prstClr val="black"/>
                </a:solidFill>
              </a:rPr>
              <a:t>? </a:t>
            </a:r>
          </a:p>
          <a:p>
            <a:pPr marL="0" lvl="0" indent="0" algn="just">
              <a:buNone/>
            </a:pPr>
            <a:endParaRPr lang="it-IT" sz="1800" dirty="0">
              <a:solidFill>
                <a:prstClr val="black"/>
              </a:solidFill>
            </a:endParaRPr>
          </a:p>
          <a:p>
            <a:pPr marL="0" lvl="0" indent="0" algn="just">
              <a:buNone/>
            </a:pPr>
            <a:r>
              <a:rPr lang="it-IT" sz="1800" dirty="0" smtClean="0">
                <a:solidFill>
                  <a:prstClr val="black"/>
                </a:solidFill>
              </a:rPr>
              <a:t>A </a:t>
            </a:r>
            <a:r>
              <a:rPr lang="it-IT" sz="1800" dirty="0" err="1" smtClean="0">
                <a:solidFill>
                  <a:prstClr val="black"/>
                </a:solidFill>
              </a:rPr>
              <a:t>pH</a:t>
            </a:r>
            <a:r>
              <a:rPr lang="it-IT" sz="1800" dirty="0" smtClean="0">
                <a:solidFill>
                  <a:prstClr val="black"/>
                </a:solidFill>
              </a:rPr>
              <a:t> 10 la [OH</a:t>
            </a:r>
            <a:r>
              <a:rPr lang="it-IT" sz="1800" baseline="30000" dirty="0" smtClean="0">
                <a:solidFill>
                  <a:prstClr val="black"/>
                </a:solidFill>
              </a:rPr>
              <a:t>-</a:t>
            </a:r>
            <a:r>
              <a:rPr lang="it-IT" sz="1800" dirty="0" smtClean="0">
                <a:solidFill>
                  <a:prstClr val="black"/>
                </a:solidFill>
              </a:rPr>
              <a:t>] sarà:</a:t>
            </a:r>
          </a:p>
          <a:p>
            <a:pPr marL="0" lvl="0" indent="0" algn="just">
              <a:buNone/>
            </a:pPr>
            <a:endParaRPr lang="it-IT" sz="1800" dirty="0" smtClean="0">
              <a:solidFill>
                <a:prstClr val="black"/>
              </a:solidFill>
            </a:endParaRPr>
          </a:p>
          <a:p>
            <a:pPr marL="0" indent="0" algn="just">
              <a:buNone/>
            </a:pPr>
            <a:endParaRPr lang="it-IT" sz="1800" dirty="0" smtClean="0">
              <a:solidFill>
                <a:prstClr val="black"/>
              </a:solidFill>
            </a:endParaRPr>
          </a:p>
          <a:p>
            <a:pPr marL="0" indent="0" algn="just">
              <a:buNone/>
            </a:pPr>
            <a:r>
              <a:rPr lang="it-IT" sz="1800" dirty="0" smtClean="0">
                <a:solidFill>
                  <a:prstClr val="black"/>
                </a:solidFill>
              </a:rPr>
              <a:t>Sapendo che </a:t>
            </a:r>
            <a:r>
              <a:rPr lang="de-DE" sz="1800" dirty="0" err="1" smtClean="0"/>
              <a:t>K</a:t>
            </a:r>
            <a:r>
              <a:rPr lang="de-DE" sz="1800" baseline="-25000" dirty="0" err="1" smtClean="0"/>
              <a:t>ps</a:t>
            </a:r>
            <a:r>
              <a:rPr lang="de-DE" sz="1800" dirty="0" smtClean="0"/>
              <a:t> = [ Fe</a:t>
            </a:r>
            <a:r>
              <a:rPr lang="de-DE" sz="1800" baseline="30000" dirty="0" smtClean="0"/>
              <a:t>3+</a:t>
            </a:r>
            <a:r>
              <a:rPr lang="de-DE" sz="1800" dirty="0" smtClean="0"/>
              <a:t>] [ OH</a:t>
            </a:r>
            <a:r>
              <a:rPr lang="fr-FR" sz="1800" baseline="30000" dirty="0" smtClean="0"/>
              <a:t>-</a:t>
            </a:r>
            <a:r>
              <a:rPr lang="fr-FR" sz="1800" dirty="0" smtClean="0"/>
              <a:t>]</a:t>
            </a:r>
            <a:r>
              <a:rPr lang="fr-FR" sz="1800" baseline="30000" dirty="0" smtClean="0"/>
              <a:t>3 </a:t>
            </a:r>
            <a:r>
              <a:rPr lang="fr-FR" sz="1800" dirty="0" smtClean="0"/>
              <a:t>= 1.27 x 10</a:t>
            </a:r>
            <a:r>
              <a:rPr lang="fr-FR" sz="1800" baseline="30000" dirty="0" smtClean="0"/>
              <a:t>-39</a:t>
            </a:r>
            <a:r>
              <a:rPr lang="fr-FR" sz="1800" dirty="0" smtClean="0"/>
              <a:t>                      si </a:t>
            </a:r>
            <a:r>
              <a:rPr lang="fr-FR" sz="1800" dirty="0" err="1" smtClean="0"/>
              <a:t>ricava</a:t>
            </a:r>
            <a:endParaRPr lang="fr-FR" sz="1800" dirty="0" smtClean="0"/>
          </a:p>
          <a:p>
            <a:pPr marL="0" indent="0" algn="just">
              <a:buNone/>
            </a:pPr>
            <a:endParaRPr lang="fr-FR" sz="1800" dirty="0" smtClean="0"/>
          </a:p>
          <a:p>
            <a:pPr marL="0" lvl="0" indent="0" algn="just">
              <a:buNone/>
            </a:pPr>
            <a:endParaRPr lang="it-IT" sz="1800" dirty="0" smtClean="0">
              <a:solidFill>
                <a:prstClr val="black"/>
              </a:solidFill>
            </a:endParaRPr>
          </a:p>
          <a:p>
            <a:pPr marL="0" lvl="0" indent="0" algn="just">
              <a:buNone/>
            </a:pPr>
            <a:endParaRPr lang="fr-FR" sz="1800" dirty="0"/>
          </a:p>
          <a:p>
            <a:pPr marL="0" indent="0">
              <a:buNone/>
            </a:pPr>
            <a:endParaRPr lang="it-IT" sz="1800" dirty="0" smtClean="0"/>
          </a:p>
          <a:p>
            <a:pPr marL="0" indent="0">
              <a:buNone/>
            </a:pPr>
            <a:r>
              <a:rPr lang="it-IT" sz="1800" dirty="0" smtClean="0"/>
              <a:t>Il valore di </a:t>
            </a:r>
            <a:r>
              <a:rPr lang="fr-FR" sz="1800" dirty="0">
                <a:solidFill>
                  <a:prstClr val="black"/>
                </a:solidFill>
              </a:rPr>
              <a:t>[Fe</a:t>
            </a:r>
            <a:r>
              <a:rPr lang="fr-FR" sz="1800" baseline="30000" dirty="0">
                <a:solidFill>
                  <a:prstClr val="black"/>
                </a:solidFill>
              </a:rPr>
              <a:t>3+</a:t>
            </a:r>
            <a:r>
              <a:rPr lang="fr-FR" sz="1800" dirty="0">
                <a:solidFill>
                  <a:prstClr val="black"/>
                </a:solidFill>
              </a:rPr>
              <a:t>] </a:t>
            </a:r>
            <a:r>
              <a:rPr lang="fr-FR" sz="1800" dirty="0" smtClean="0">
                <a:solidFill>
                  <a:prstClr val="black"/>
                </a:solidFill>
              </a:rPr>
              <a:t>è </a:t>
            </a:r>
            <a:r>
              <a:rPr lang="fr-FR" sz="1800" dirty="0" err="1" smtClean="0">
                <a:solidFill>
                  <a:prstClr val="black"/>
                </a:solidFill>
              </a:rPr>
              <a:t>decisamente</a:t>
            </a:r>
            <a:r>
              <a:rPr lang="fr-FR" sz="1800" dirty="0" smtClean="0">
                <a:solidFill>
                  <a:prstClr val="black"/>
                </a:solidFill>
              </a:rPr>
              <a:t> piccolo e </a:t>
            </a:r>
            <a:r>
              <a:rPr lang="fr-FR" sz="1800" dirty="0" err="1" smtClean="0">
                <a:solidFill>
                  <a:prstClr val="black"/>
                </a:solidFill>
              </a:rPr>
              <a:t>indica</a:t>
            </a:r>
            <a:r>
              <a:rPr lang="fr-FR" sz="1800" dirty="0" smtClean="0">
                <a:solidFill>
                  <a:prstClr val="black"/>
                </a:solidFill>
              </a:rPr>
              <a:t> </a:t>
            </a:r>
            <a:r>
              <a:rPr lang="fr-FR" sz="1800" dirty="0" err="1" smtClean="0">
                <a:solidFill>
                  <a:prstClr val="black"/>
                </a:solidFill>
              </a:rPr>
              <a:t>che</a:t>
            </a:r>
            <a:r>
              <a:rPr lang="fr-FR" sz="1800" dirty="0" smtClean="0">
                <a:solidFill>
                  <a:prstClr val="black"/>
                </a:solidFill>
              </a:rPr>
              <a:t> la </a:t>
            </a:r>
            <a:r>
              <a:rPr lang="fr-FR" sz="1800" dirty="0" err="1" smtClean="0">
                <a:solidFill>
                  <a:prstClr val="black"/>
                </a:solidFill>
              </a:rPr>
              <a:t>soluzione</a:t>
            </a:r>
            <a:r>
              <a:rPr lang="fr-FR" sz="1800" dirty="0" smtClean="0">
                <a:solidFill>
                  <a:prstClr val="black"/>
                </a:solidFill>
              </a:rPr>
              <a:t> </a:t>
            </a:r>
            <a:r>
              <a:rPr lang="fr-FR" sz="1800" dirty="0" err="1" smtClean="0">
                <a:solidFill>
                  <a:prstClr val="black"/>
                </a:solidFill>
              </a:rPr>
              <a:t>contiene</a:t>
            </a:r>
            <a:r>
              <a:rPr lang="fr-FR" sz="1800" dirty="0" smtClean="0">
                <a:solidFill>
                  <a:prstClr val="black"/>
                </a:solidFill>
              </a:rPr>
              <a:t> </a:t>
            </a:r>
            <a:r>
              <a:rPr lang="fr-FR" sz="1800" dirty="0" err="1" smtClean="0">
                <a:solidFill>
                  <a:prstClr val="black"/>
                </a:solidFill>
              </a:rPr>
              <a:t>mediamente</a:t>
            </a:r>
            <a:r>
              <a:rPr lang="fr-FR" sz="1800" dirty="0" smtClean="0">
                <a:solidFill>
                  <a:prstClr val="black"/>
                </a:solidFill>
              </a:rPr>
              <a:t> </a:t>
            </a:r>
            <a:r>
              <a:rPr lang="fr-FR" sz="1800" dirty="0" err="1" smtClean="0">
                <a:solidFill>
                  <a:prstClr val="black"/>
                </a:solidFill>
              </a:rPr>
              <a:t>meno</a:t>
            </a:r>
            <a:r>
              <a:rPr lang="fr-FR" sz="1800" dirty="0" smtClean="0">
                <a:solidFill>
                  <a:prstClr val="black"/>
                </a:solidFill>
              </a:rPr>
              <a:t> di 1 </a:t>
            </a:r>
            <a:r>
              <a:rPr lang="fr-FR" sz="1800" dirty="0" err="1" smtClean="0">
                <a:solidFill>
                  <a:prstClr val="black"/>
                </a:solidFill>
              </a:rPr>
              <a:t>ione</a:t>
            </a:r>
            <a:r>
              <a:rPr lang="fr-FR" sz="1800" dirty="0" smtClean="0">
                <a:solidFill>
                  <a:prstClr val="black"/>
                </a:solidFill>
              </a:rPr>
              <a:t> Fe</a:t>
            </a:r>
            <a:r>
              <a:rPr lang="fr-FR" sz="1800" baseline="30000" dirty="0" smtClean="0">
                <a:solidFill>
                  <a:prstClr val="black"/>
                </a:solidFill>
              </a:rPr>
              <a:t>3+</a:t>
            </a:r>
            <a:r>
              <a:rPr lang="fr-FR" sz="1800" dirty="0" smtClean="0">
                <a:solidFill>
                  <a:prstClr val="black"/>
                </a:solidFill>
              </a:rPr>
              <a:t> </a:t>
            </a:r>
            <a:r>
              <a:rPr lang="fr-FR" sz="1800" dirty="0" err="1" smtClean="0">
                <a:solidFill>
                  <a:prstClr val="black"/>
                </a:solidFill>
              </a:rPr>
              <a:t>ogni</a:t>
            </a:r>
            <a:r>
              <a:rPr lang="fr-FR" sz="1800" dirty="0" smtClean="0">
                <a:solidFill>
                  <a:prstClr val="black"/>
                </a:solidFill>
              </a:rPr>
              <a:t> 100 </a:t>
            </a:r>
            <a:r>
              <a:rPr lang="fr-FR" sz="1800" dirty="0" err="1" smtClean="0">
                <a:solidFill>
                  <a:prstClr val="black"/>
                </a:solidFill>
              </a:rPr>
              <a:t>litri</a:t>
            </a:r>
            <a:r>
              <a:rPr lang="fr-FR" sz="1800" dirty="0" smtClean="0">
                <a:solidFill>
                  <a:prstClr val="black"/>
                </a:solidFill>
              </a:rPr>
              <a:t> di </a:t>
            </a:r>
            <a:r>
              <a:rPr lang="fr-FR" sz="1800" dirty="0" err="1" smtClean="0">
                <a:solidFill>
                  <a:prstClr val="black"/>
                </a:solidFill>
              </a:rPr>
              <a:t>acqua</a:t>
            </a:r>
            <a:r>
              <a:rPr lang="fr-FR" sz="1800" dirty="0" smtClean="0">
                <a:solidFill>
                  <a:prstClr val="black"/>
                </a:solidFill>
              </a:rPr>
              <a:t>.</a:t>
            </a:r>
            <a:endParaRPr lang="it-IT" sz="1800" dirty="0"/>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1071121"/>
            <a:ext cx="3096344" cy="3952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6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3339" y="2374006"/>
            <a:ext cx="2398826" cy="400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Oggetto 3"/>
          <p:cNvGraphicFramePr>
            <a:graphicFrameLocks noChangeAspect="1"/>
          </p:cNvGraphicFramePr>
          <p:nvPr>
            <p:extLst>
              <p:ext uri="{D42A27DB-BD31-4B8C-83A1-F6EECF244321}">
                <p14:modId xmlns:p14="http://schemas.microsoft.com/office/powerpoint/2010/main" val="2508220446"/>
              </p:ext>
            </p:extLst>
          </p:nvPr>
        </p:nvGraphicFramePr>
        <p:xfrm>
          <a:off x="3131840" y="3573016"/>
          <a:ext cx="4788038" cy="684005"/>
        </p:xfrm>
        <a:graphic>
          <a:graphicData uri="http://schemas.openxmlformats.org/presentationml/2006/ole">
            <mc:AlternateContent xmlns:mc="http://schemas.openxmlformats.org/markup-compatibility/2006">
              <mc:Choice xmlns:v="urn:schemas-microsoft-com:vml" Requires="v">
                <p:oleObj spid="_x0000_s11356" name="Equazione" r:id="rId5" imgW="3111480" imgH="444240" progId="Equation.3">
                  <p:embed/>
                </p:oleObj>
              </mc:Choice>
              <mc:Fallback>
                <p:oleObj name="Equazione" r:id="rId5" imgW="3111480" imgH="444240" progId="Equation.3">
                  <p:embed/>
                  <p:pic>
                    <p:nvPicPr>
                      <p:cNvPr id="0" name=""/>
                      <p:cNvPicPr/>
                      <p:nvPr/>
                    </p:nvPicPr>
                    <p:blipFill>
                      <a:blip r:embed="rId6"/>
                      <a:stretch>
                        <a:fillRect/>
                      </a:stretch>
                    </p:blipFill>
                    <p:spPr>
                      <a:xfrm>
                        <a:off x="3131840" y="3573016"/>
                        <a:ext cx="4788038" cy="684005"/>
                      </a:xfrm>
                      <a:prstGeom prst="rect">
                        <a:avLst/>
                      </a:prstGeom>
                    </p:spPr>
                  </p:pic>
                </p:oleObj>
              </mc:Fallback>
            </mc:AlternateContent>
          </a:graphicData>
        </a:graphic>
      </p:graphicFrame>
      <p:sp>
        <p:nvSpPr>
          <p:cNvPr id="5" name="Freccia a destra 4"/>
          <p:cNvSpPr/>
          <p:nvPr/>
        </p:nvSpPr>
        <p:spPr>
          <a:xfrm>
            <a:off x="4508748" y="4725144"/>
            <a:ext cx="432048"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aphicFrame>
        <p:nvGraphicFramePr>
          <p:cNvPr id="6" name="Oggetto 5"/>
          <p:cNvGraphicFramePr>
            <a:graphicFrameLocks noChangeAspect="1"/>
          </p:cNvGraphicFramePr>
          <p:nvPr>
            <p:extLst>
              <p:ext uri="{D42A27DB-BD31-4B8C-83A1-F6EECF244321}">
                <p14:modId xmlns:p14="http://schemas.microsoft.com/office/powerpoint/2010/main" val="2076080983"/>
              </p:ext>
            </p:extLst>
          </p:nvPr>
        </p:nvGraphicFramePr>
        <p:xfrm>
          <a:off x="539552" y="5085184"/>
          <a:ext cx="4155628" cy="708025"/>
        </p:xfrm>
        <a:graphic>
          <a:graphicData uri="http://schemas.openxmlformats.org/presentationml/2006/ole">
            <mc:AlternateContent xmlns:mc="http://schemas.openxmlformats.org/markup-compatibility/2006">
              <mc:Choice xmlns:v="urn:schemas-microsoft-com:vml" Requires="v">
                <p:oleObj spid="_x0000_s11357" name="Equazione" r:id="rId7" imgW="2793960" imgH="469800" progId="Equation.3">
                  <p:embed/>
                </p:oleObj>
              </mc:Choice>
              <mc:Fallback>
                <p:oleObj name="Equazione" r:id="rId7" imgW="2793960" imgH="469800" progId="Equation.3">
                  <p:embed/>
                  <p:pic>
                    <p:nvPicPr>
                      <p:cNvPr id="0" name=""/>
                      <p:cNvPicPr/>
                      <p:nvPr/>
                    </p:nvPicPr>
                    <p:blipFill>
                      <a:blip r:embed="rId8"/>
                      <a:stretch>
                        <a:fillRect/>
                      </a:stretch>
                    </p:blipFill>
                    <p:spPr>
                      <a:xfrm>
                        <a:off x="539552" y="5085184"/>
                        <a:ext cx="4155628" cy="708025"/>
                      </a:xfrm>
                      <a:prstGeom prst="rect">
                        <a:avLst/>
                      </a:prstGeom>
                    </p:spPr>
                  </p:pic>
                </p:oleObj>
              </mc:Fallback>
            </mc:AlternateContent>
          </a:graphicData>
        </a:graphic>
      </p:graphicFrame>
    </p:spTree>
    <p:extLst>
      <p:ext uri="{BB962C8B-B14F-4D97-AF65-F5344CB8AC3E}">
        <p14:creationId xmlns:p14="http://schemas.microsoft.com/office/powerpoint/2010/main" val="12916071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8680"/>
            <a:ext cx="8229600" cy="5577483"/>
          </a:xfrm>
        </p:spPr>
        <p:txBody>
          <a:bodyPr/>
          <a:lstStyle/>
          <a:p>
            <a:pPr marL="0" lvl="0" indent="0" algn="just">
              <a:buNone/>
            </a:pPr>
            <a:r>
              <a:rPr lang="it-IT" sz="1700" b="1" dirty="0" smtClean="0">
                <a:solidFill>
                  <a:prstClr val="black"/>
                </a:solidFill>
              </a:rPr>
              <a:t>ESEMPIO</a:t>
            </a:r>
            <a:r>
              <a:rPr lang="it-IT" sz="1700" dirty="0" smtClean="0">
                <a:solidFill>
                  <a:prstClr val="black"/>
                </a:solidFill>
              </a:rPr>
              <a:t>: </a:t>
            </a:r>
            <a:r>
              <a:rPr lang="it-IT" sz="1700" b="1" dirty="0" smtClean="0">
                <a:solidFill>
                  <a:schemeClr val="accent5"/>
                </a:solidFill>
              </a:rPr>
              <a:t>Quale </a:t>
            </a:r>
            <a:r>
              <a:rPr lang="it-IT" sz="1700" b="1" dirty="0">
                <a:solidFill>
                  <a:schemeClr val="accent5"/>
                </a:solidFill>
              </a:rPr>
              <a:t>sarà il valore di [Fe</a:t>
            </a:r>
            <a:r>
              <a:rPr lang="it-IT" sz="1700" b="1" baseline="30000" dirty="0">
                <a:solidFill>
                  <a:schemeClr val="accent5"/>
                </a:solidFill>
              </a:rPr>
              <a:t>3+</a:t>
            </a:r>
            <a:r>
              <a:rPr lang="it-IT" sz="1700" b="1" dirty="0">
                <a:solidFill>
                  <a:schemeClr val="accent5"/>
                </a:solidFill>
              </a:rPr>
              <a:t>] in un tampone a </a:t>
            </a:r>
            <a:r>
              <a:rPr lang="it-IT" sz="1700" b="1" dirty="0" err="1">
                <a:solidFill>
                  <a:schemeClr val="accent5"/>
                </a:solidFill>
              </a:rPr>
              <a:t>pH</a:t>
            </a:r>
            <a:r>
              <a:rPr lang="it-IT" sz="1700" b="1" dirty="0">
                <a:solidFill>
                  <a:schemeClr val="accent5"/>
                </a:solidFill>
              </a:rPr>
              <a:t> 4 ([H</a:t>
            </a:r>
            <a:r>
              <a:rPr lang="it-IT" sz="1700" b="1" baseline="30000" dirty="0">
                <a:solidFill>
                  <a:schemeClr val="accent5"/>
                </a:solidFill>
              </a:rPr>
              <a:t>+</a:t>
            </a:r>
            <a:r>
              <a:rPr lang="it-IT" sz="1700" b="1" dirty="0">
                <a:solidFill>
                  <a:schemeClr val="accent5"/>
                </a:solidFill>
              </a:rPr>
              <a:t>] = 1.0 </a:t>
            </a:r>
            <a:r>
              <a:rPr lang="it-IT" sz="900" b="1" dirty="0">
                <a:solidFill>
                  <a:schemeClr val="accent5"/>
                </a:solidFill>
              </a:rPr>
              <a:t>x</a:t>
            </a:r>
            <a:r>
              <a:rPr lang="it-IT" sz="1700" b="1" dirty="0">
                <a:solidFill>
                  <a:schemeClr val="accent5"/>
                </a:solidFill>
              </a:rPr>
              <a:t> 10</a:t>
            </a:r>
            <a:r>
              <a:rPr lang="it-IT" sz="1700" b="1" baseline="30000" dirty="0">
                <a:solidFill>
                  <a:schemeClr val="accent5"/>
                </a:solidFill>
              </a:rPr>
              <a:t>-4</a:t>
            </a:r>
            <a:r>
              <a:rPr lang="it-IT" sz="1700" b="1" dirty="0">
                <a:solidFill>
                  <a:schemeClr val="accent5"/>
                </a:solidFill>
              </a:rPr>
              <a:t> M)? </a:t>
            </a:r>
          </a:p>
          <a:p>
            <a:pPr marL="0" lvl="0" indent="0" algn="just">
              <a:buNone/>
            </a:pPr>
            <a:r>
              <a:rPr lang="it-IT" sz="1700" dirty="0">
                <a:solidFill>
                  <a:prstClr val="black"/>
                </a:solidFill>
              </a:rPr>
              <a:t>A </a:t>
            </a:r>
            <a:r>
              <a:rPr lang="it-IT" sz="1700" dirty="0" err="1">
                <a:solidFill>
                  <a:prstClr val="black"/>
                </a:solidFill>
              </a:rPr>
              <a:t>pH</a:t>
            </a:r>
            <a:r>
              <a:rPr lang="it-IT" sz="1700" dirty="0">
                <a:solidFill>
                  <a:prstClr val="black"/>
                </a:solidFill>
              </a:rPr>
              <a:t> </a:t>
            </a:r>
            <a:r>
              <a:rPr lang="it-IT" sz="1700" dirty="0" smtClean="0">
                <a:solidFill>
                  <a:prstClr val="black"/>
                </a:solidFill>
              </a:rPr>
              <a:t>4 </a:t>
            </a:r>
            <a:r>
              <a:rPr lang="it-IT" sz="1700" dirty="0">
                <a:solidFill>
                  <a:prstClr val="black"/>
                </a:solidFill>
              </a:rPr>
              <a:t>la [OH</a:t>
            </a:r>
            <a:r>
              <a:rPr lang="it-IT" sz="1700" baseline="30000" dirty="0">
                <a:solidFill>
                  <a:prstClr val="black"/>
                </a:solidFill>
              </a:rPr>
              <a:t>-</a:t>
            </a:r>
            <a:r>
              <a:rPr lang="it-IT" sz="1700" dirty="0">
                <a:solidFill>
                  <a:prstClr val="black"/>
                </a:solidFill>
              </a:rPr>
              <a:t>] sarà:</a:t>
            </a:r>
          </a:p>
          <a:p>
            <a:pPr marL="0" lvl="0" indent="0" algn="just">
              <a:buNone/>
            </a:pPr>
            <a:endParaRPr lang="it-IT" sz="1700" dirty="0">
              <a:solidFill>
                <a:prstClr val="black"/>
              </a:solidFill>
            </a:endParaRPr>
          </a:p>
          <a:p>
            <a:pPr marL="0" lvl="0" indent="0" algn="just">
              <a:buNone/>
            </a:pPr>
            <a:endParaRPr lang="it-IT" sz="1700" dirty="0">
              <a:solidFill>
                <a:prstClr val="black"/>
              </a:solidFill>
            </a:endParaRPr>
          </a:p>
          <a:p>
            <a:pPr marL="0" lvl="0" indent="0" algn="just">
              <a:buNone/>
            </a:pPr>
            <a:r>
              <a:rPr lang="it-IT" sz="1700" dirty="0">
                <a:solidFill>
                  <a:prstClr val="black"/>
                </a:solidFill>
              </a:rPr>
              <a:t>Sapendo che </a:t>
            </a:r>
            <a:r>
              <a:rPr lang="de-DE" sz="1700" dirty="0" err="1">
                <a:solidFill>
                  <a:prstClr val="black"/>
                </a:solidFill>
              </a:rPr>
              <a:t>K</a:t>
            </a:r>
            <a:r>
              <a:rPr lang="de-DE" sz="1700" baseline="-25000" dirty="0" err="1">
                <a:solidFill>
                  <a:prstClr val="black"/>
                </a:solidFill>
              </a:rPr>
              <a:t>ps</a:t>
            </a:r>
            <a:r>
              <a:rPr lang="de-DE" sz="1700" dirty="0">
                <a:solidFill>
                  <a:prstClr val="black"/>
                </a:solidFill>
              </a:rPr>
              <a:t> = [ Fe</a:t>
            </a:r>
            <a:r>
              <a:rPr lang="de-DE" sz="1700" baseline="30000" dirty="0">
                <a:solidFill>
                  <a:prstClr val="black"/>
                </a:solidFill>
              </a:rPr>
              <a:t>3+</a:t>
            </a:r>
            <a:r>
              <a:rPr lang="de-DE" sz="1700" dirty="0">
                <a:solidFill>
                  <a:prstClr val="black"/>
                </a:solidFill>
              </a:rPr>
              <a:t>] [ OH</a:t>
            </a:r>
            <a:r>
              <a:rPr lang="fr-FR" sz="1700" baseline="30000" dirty="0">
                <a:solidFill>
                  <a:prstClr val="black"/>
                </a:solidFill>
              </a:rPr>
              <a:t>-</a:t>
            </a:r>
            <a:r>
              <a:rPr lang="fr-FR" sz="1700" dirty="0">
                <a:solidFill>
                  <a:prstClr val="black"/>
                </a:solidFill>
              </a:rPr>
              <a:t>]</a:t>
            </a:r>
            <a:r>
              <a:rPr lang="fr-FR" sz="1700" baseline="30000" dirty="0">
                <a:solidFill>
                  <a:prstClr val="black"/>
                </a:solidFill>
              </a:rPr>
              <a:t>3 </a:t>
            </a:r>
            <a:r>
              <a:rPr lang="fr-FR" sz="1700" dirty="0">
                <a:solidFill>
                  <a:prstClr val="black"/>
                </a:solidFill>
              </a:rPr>
              <a:t>= 1.27 x 10</a:t>
            </a:r>
            <a:r>
              <a:rPr lang="fr-FR" sz="1700" baseline="30000" dirty="0">
                <a:solidFill>
                  <a:prstClr val="black"/>
                </a:solidFill>
              </a:rPr>
              <a:t>-39</a:t>
            </a:r>
            <a:r>
              <a:rPr lang="fr-FR" sz="1700" dirty="0">
                <a:solidFill>
                  <a:prstClr val="black"/>
                </a:solidFill>
              </a:rPr>
              <a:t>                      si </a:t>
            </a:r>
            <a:r>
              <a:rPr lang="fr-FR" sz="1700" dirty="0" err="1">
                <a:solidFill>
                  <a:prstClr val="black"/>
                </a:solidFill>
              </a:rPr>
              <a:t>ricava</a:t>
            </a:r>
            <a:endParaRPr lang="fr-FR" sz="1700" dirty="0">
              <a:solidFill>
                <a:prstClr val="black"/>
              </a:solidFill>
            </a:endParaRPr>
          </a:p>
          <a:p>
            <a:pPr marL="0" lvl="0" indent="0" algn="just">
              <a:buNone/>
            </a:pPr>
            <a:endParaRPr lang="fr-FR" sz="1700" dirty="0">
              <a:solidFill>
                <a:prstClr val="black"/>
              </a:solidFill>
            </a:endParaRPr>
          </a:p>
          <a:p>
            <a:pPr marL="0" lvl="0" indent="0" algn="just">
              <a:buNone/>
            </a:pPr>
            <a:endParaRPr lang="it-IT" sz="1700" dirty="0">
              <a:solidFill>
                <a:prstClr val="black"/>
              </a:solidFill>
            </a:endParaRPr>
          </a:p>
          <a:p>
            <a:pPr marL="0" lvl="0" indent="0" algn="just">
              <a:buNone/>
            </a:pPr>
            <a:endParaRPr lang="fr-FR" sz="1700" dirty="0">
              <a:solidFill>
                <a:prstClr val="black"/>
              </a:solidFill>
            </a:endParaRPr>
          </a:p>
          <a:p>
            <a:pPr marL="0" lvl="0" indent="0">
              <a:buNone/>
            </a:pPr>
            <a:endParaRPr lang="it-IT" sz="1700" dirty="0" smtClean="0">
              <a:solidFill>
                <a:prstClr val="black"/>
              </a:solidFill>
            </a:endParaRPr>
          </a:p>
          <a:p>
            <a:pPr marL="0" lvl="0" indent="0">
              <a:buNone/>
            </a:pPr>
            <a:r>
              <a:rPr lang="it-IT" sz="1700" dirty="0" smtClean="0">
                <a:solidFill>
                  <a:prstClr val="black"/>
                </a:solidFill>
              </a:rPr>
              <a:t>Sebbene tale valore sia nettamente superiore alla concentrazione calcolata per il </a:t>
            </a:r>
            <a:r>
              <a:rPr lang="fr-FR" sz="1700" dirty="0" smtClean="0">
                <a:solidFill>
                  <a:prstClr val="black"/>
                </a:solidFill>
              </a:rPr>
              <a:t>[</a:t>
            </a:r>
            <a:r>
              <a:rPr lang="fr-FR" sz="1700" dirty="0">
                <a:solidFill>
                  <a:prstClr val="black"/>
                </a:solidFill>
              </a:rPr>
              <a:t>Fe</a:t>
            </a:r>
            <a:r>
              <a:rPr lang="fr-FR" sz="1700" baseline="30000" dirty="0">
                <a:solidFill>
                  <a:prstClr val="black"/>
                </a:solidFill>
              </a:rPr>
              <a:t>3+</a:t>
            </a:r>
            <a:r>
              <a:rPr lang="fr-FR" sz="1700" dirty="0">
                <a:solidFill>
                  <a:prstClr val="black"/>
                </a:solidFill>
              </a:rPr>
              <a:t>] </a:t>
            </a:r>
            <a:r>
              <a:rPr lang="fr-FR" sz="1700" dirty="0" smtClean="0">
                <a:solidFill>
                  <a:prstClr val="black"/>
                </a:solidFill>
              </a:rPr>
              <a:t>a pH 10, un </a:t>
            </a:r>
            <a:r>
              <a:rPr lang="fr-FR" sz="1700" dirty="0" err="1" smtClean="0">
                <a:solidFill>
                  <a:prstClr val="black"/>
                </a:solidFill>
              </a:rPr>
              <a:t>valore</a:t>
            </a:r>
            <a:r>
              <a:rPr lang="fr-FR" sz="1700" dirty="0" smtClean="0">
                <a:solidFill>
                  <a:prstClr val="black"/>
                </a:solidFill>
              </a:rPr>
              <a:t> </a:t>
            </a:r>
            <a:r>
              <a:rPr lang="fr-FR" sz="1700" dirty="0" err="1" smtClean="0">
                <a:solidFill>
                  <a:prstClr val="black"/>
                </a:solidFill>
              </a:rPr>
              <a:t>così</a:t>
            </a:r>
            <a:r>
              <a:rPr lang="fr-FR" sz="1700" dirty="0" smtClean="0">
                <a:solidFill>
                  <a:prstClr val="black"/>
                </a:solidFill>
              </a:rPr>
              <a:t> </a:t>
            </a:r>
            <a:r>
              <a:rPr lang="fr-FR" sz="1700" dirty="0" err="1" smtClean="0">
                <a:solidFill>
                  <a:prstClr val="black"/>
                </a:solidFill>
              </a:rPr>
              <a:t>basso</a:t>
            </a:r>
            <a:r>
              <a:rPr lang="fr-FR" sz="1700" dirty="0" smtClean="0">
                <a:solidFill>
                  <a:prstClr val="black"/>
                </a:solidFill>
              </a:rPr>
              <a:t> </a:t>
            </a:r>
            <a:r>
              <a:rPr lang="fr-FR" sz="1700" dirty="0" err="1" smtClean="0">
                <a:solidFill>
                  <a:prstClr val="black"/>
                </a:solidFill>
              </a:rPr>
              <a:t>indica</a:t>
            </a:r>
            <a:r>
              <a:rPr lang="fr-FR" sz="1700" dirty="0" smtClean="0">
                <a:solidFill>
                  <a:prstClr val="black"/>
                </a:solidFill>
              </a:rPr>
              <a:t> </a:t>
            </a:r>
            <a:r>
              <a:rPr lang="fr-FR" sz="1700" dirty="0" err="1" smtClean="0">
                <a:solidFill>
                  <a:prstClr val="black"/>
                </a:solidFill>
              </a:rPr>
              <a:t>che</a:t>
            </a:r>
            <a:r>
              <a:rPr lang="fr-FR" sz="1700" dirty="0" smtClean="0">
                <a:solidFill>
                  <a:prstClr val="black"/>
                </a:solidFill>
              </a:rPr>
              <a:t> il </a:t>
            </a:r>
            <a:r>
              <a:rPr lang="it-IT" sz="1700" dirty="0" smtClean="0">
                <a:solidFill>
                  <a:prstClr val="black"/>
                </a:solidFill>
              </a:rPr>
              <a:t>Fe(OH)</a:t>
            </a:r>
            <a:r>
              <a:rPr lang="it-IT" sz="1700" baseline="-25000" dirty="0" smtClean="0">
                <a:solidFill>
                  <a:prstClr val="black"/>
                </a:solidFill>
              </a:rPr>
              <a:t>3 </a:t>
            </a:r>
            <a:r>
              <a:rPr lang="it-IT" sz="1700" dirty="0" smtClean="0">
                <a:solidFill>
                  <a:prstClr val="black"/>
                </a:solidFill>
              </a:rPr>
              <a:t> è ancora poco solubile anche in una soluzione relativamente acida.</a:t>
            </a:r>
          </a:p>
          <a:p>
            <a:pPr marL="0" lvl="0" indent="0">
              <a:buNone/>
            </a:pPr>
            <a:endParaRPr lang="it-IT" sz="1700" dirty="0" smtClean="0">
              <a:solidFill>
                <a:prstClr val="black"/>
              </a:solidFill>
            </a:endParaRPr>
          </a:p>
          <a:p>
            <a:pPr marL="0" lvl="0" indent="0">
              <a:buNone/>
            </a:pPr>
            <a:r>
              <a:rPr lang="it-IT" sz="1700" dirty="0" smtClean="0">
                <a:solidFill>
                  <a:prstClr val="black"/>
                </a:solidFill>
              </a:rPr>
              <a:t>In generale:</a:t>
            </a:r>
            <a:endParaRPr lang="it-IT" sz="1700" dirty="0">
              <a:solidFill>
                <a:prstClr val="black"/>
              </a:solidFill>
            </a:endParaRPr>
          </a:p>
          <a:p>
            <a:pPr marL="0" lvl="0" indent="0" algn="just">
              <a:buNone/>
            </a:pPr>
            <a:r>
              <a:rPr lang="it-IT" sz="1700" dirty="0" smtClean="0">
                <a:solidFill>
                  <a:schemeClr val="accent1"/>
                </a:solidFill>
              </a:rPr>
              <a:t>Molti idrossidi (Mg(OH)</a:t>
            </a:r>
            <a:r>
              <a:rPr lang="it-IT" sz="1700" baseline="-25000" dirty="0" smtClean="0">
                <a:solidFill>
                  <a:schemeClr val="accent1"/>
                </a:solidFill>
              </a:rPr>
              <a:t>2</a:t>
            </a:r>
            <a:r>
              <a:rPr lang="it-IT" sz="1700" dirty="0">
                <a:solidFill>
                  <a:schemeClr val="accent1"/>
                </a:solidFill>
              </a:rPr>
              <a:t>, </a:t>
            </a:r>
            <a:r>
              <a:rPr lang="it-IT" sz="1700" dirty="0" err="1">
                <a:solidFill>
                  <a:schemeClr val="accent1"/>
                </a:solidFill>
              </a:rPr>
              <a:t>Cd</a:t>
            </a:r>
            <a:r>
              <a:rPr lang="it-IT" sz="1700" dirty="0">
                <a:solidFill>
                  <a:schemeClr val="accent1"/>
                </a:solidFill>
              </a:rPr>
              <a:t>(OH)</a:t>
            </a:r>
            <a:r>
              <a:rPr lang="it-IT" sz="1700" baseline="-25000" dirty="0">
                <a:solidFill>
                  <a:schemeClr val="accent1"/>
                </a:solidFill>
              </a:rPr>
              <a:t>2</a:t>
            </a:r>
            <a:r>
              <a:rPr lang="it-IT" sz="1700" dirty="0">
                <a:solidFill>
                  <a:schemeClr val="accent1"/>
                </a:solidFill>
              </a:rPr>
              <a:t>, </a:t>
            </a:r>
            <a:r>
              <a:rPr lang="it-IT" sz="1700" dirty="0" smtClean="0">
                <a:solidFill>
                  <a:schemeClr val="accent1"/>
                </a:solidFill>
              </a:rPr>
              <a:t>Zn(OH)</a:t>
            </a:r>
            <a:r>
              <a:rPr lang="it-IT" sz="1700" baseline="-25000" dirty="0" smtClean="0">
                <a:solidFill>
                  <a:schemeClr val="accent1"/>
                </a:solidFill>
              </a:rPr>
              <a:t>2</a:t>
            </a:r>
            <a:r>
              <a:rPr lang="it-IT" sz="1700" dirty="0" smtClean="0">
                <a:solidFill>
                  <a:schemeClr val="accent1"/>
                </a:solidFill>
              </a:rPr>
              <a:t>) sono poco solubili</a:t>
            </a:r>
            <a:r>
              <a:rPr lang="it-IT" sz="1700" dirty="0" smtClean="0">
                <a:solidFill>
                  <a:prstClr val="black"/>
                </a:solidFill>
              </a:rPr>
              <a:t>. </a:t>
            </a:r>
            <a:r>
              <a:rPr lang="it-IT" sz="1700" u="sng" dirty="0" smtClean="0">
                <a:solidFill>
                  <a:srgbClr val="C00000"/>
                </a:solidFill>
              </a:rPr>
              <a:t>L'influenza del </a:t>
            </a:r>
            <a:r>
              <a:rPr lang="it-IT" sz="1700" u="sng" dirty="0" err="1">
                <a:solidFill>
                  <a:srgbClr val="C00000"/>
                </a:solidFill>
              </a:rPr>
              <a:t>pH</a:t>
            </a:r>
            <a:r>
              <a:rPr lang="it-IT" sz="1700" u="sng" dirty="0">
                <a:solidFill>
                  <a:srgbClr val="C00000"/>
                </a:solidFill>
              </a:rPr>
              <a:t> </a:t>
            </a:r>
            <a:r>
              <a:rPr lang="it-IT" sz="1700" u="sng" dirty="0">
                <a:solidFill>
                  <a:prstClr val="black"/>
                </a:solidFill>
              </a:rPr>
              <a:t>sulla solubilità di questi composti è </a:t>
            </a:r>
            <a:r>
              <a:rPr lang="it-IT" sz="1700" u="sng" dirty="0">
                <a:solidFill>
                  <a:srgbClr val="C00000"/>
                </a:solidFill>
              </a:rPr>
              <a:t>riconducibile all'effetto </a:t>
            </a:r>
            <a:r>
              <a:rPr lang="it-IT" sz="1700" u="sng" dirty="0" smtClean="0">
                <a:solidFill>
                  <a:srgbClr val="C00000"/>
                </a:solidFill>
              </a:rPr>
              <a:t>dello ione comune</a:t>
            </a:r>
            <a:r>
              <a:rPr lang="it-IT" sz="1700" dirty="0">
                <a:solidFill>
                  <a:prstClr val="black"/>
                </a:solidFill>
              </a:rPr>
              <a:t>: chiaramente, per il principio di Le </a:t>
            </a:r>
            <a:r>
              <a:rPr lang="it-IT" sz="1700" dirty="0" err="1">
                <a:solidFill>
                  <a:prstClr val="black"/>
                </a:solidFill>
              </a:rPr>
              <a:t>Chatelier</a:t>
            </a:r>
            <a:r>
              <a:rPr lang="it-IT" sz="1700" dirty="0">
                <a:solidFill>
                  <a:prstClr val="black"/>
                </a:solidFill>
              </a:rPr>
              <a:t>, </a:t>
            </a:r>
            <a:r>
              <a:rPr lang="it-IT" sz="1700" dirty="0">
                <a:solidFill>
                  <a:srgbClr val="C00000"/>
                </a:solidFill>
              </a:rPr>
              <a:t>la solubilità di </a:t>
            </a:r>
            <a:r>
              <a:rPr lang="it-IT" sz="1700" dirty="0" smtClean="0">
                <a:solidFill>
                  <a:srgbClr val="C00000"/>
                </a:solidFill>
              </a:rPr>
              <a:t>questi idrossidi </a:t>
            </a:r>
            <a:r>
              <a:rPr lang="it-IT" sz="1700" dirty="0">
                <a:solidFill>
                  <a:srgbClr val="C00000"/>
                </a:solidFill>
              </a:rPr>
              <a:t>aumenta al diminuire del </a:t>
            </a:r>
            <a:r>
              <a:rPr lang="it-IT" sz="1700" dirty="0" err="1">
                <a:solidFill>
                  <a:srgbClr val="C00000"/>
                </a:solidFill>
              </a:rPr>
              <a:t>pH</a:t>
            </a:r>
            <a:r>
              <a:rPr lang="it-IT" sz="1700" dirty="0">
                <a:solidFill>
                  <a:prstClr val="black"/>
                </a:solidFill>
              </a:rPr>
              <a:t>.</a:t>
            </a:r>
          </a:p>
          <a:p>
            <a:pPr marL="0" indent="0">
              <a:buNone/>
            </a:pPr>
            <a:endParaRPr lang="it-IT" dirty="0"/>
          </a:p>
        </p:txBody>
      </p:sp>
      <p:graphicFrame>
        <p:nvGraphicFramePr>
          <p:cNvPr id="4" name="Oggetto 3"/>
          <p:cNvGraphicFramePr>
            <a:graphicFrameLocks noChangeAspect="1"/>
          </p:cNvGraphicFramePr>
          <p:nvPr>
            <p:extLst>
              <p:ext uri="{D42A27DB-BD31-4B8C-83A1-F6EECF244321}">
                <p14:modId xmlns:p14="http://schemas.microsoft.com/office/powerpoint/2010/main" val="2096502256"/>
              </p:ext>
            </p:extLst>
          </p:nvPr>
        </p:nvGraphicFramePr>
        <p:xfrm>
          <a:off x="2771800" y="908720"/>
          <a:ext cx="4787900" cy="684212"/>
        </p:xfrm>
        <a:graphic>
          <a:graphicData uri="http://schemas.openxmlformats.org/presentationml/2006/ole">
            <mc:AlternateContent xmlns:mc="http://schemas.openxmlformats.org/markup-compatibility/2006">
              <mc:Choice xmlns:v="urn:schemas-microsoft-com:vml" Requires="v">
                <p:oleObj spid="_x0000_s12370" name="Equazione" r:id="rId3" imgW="3111480" imgH="444240" progId="Equation.3">
                  <p:embed/>
                </p:oleObj>
              </mc:Choice>
              <mc:Fallback>
                <p:oleObj name="Equazione" r:id="rId3" imgW="3111480" imgH="444240" progId="Equation.3">
                  <p:embed/>
                  <p:pic>
                    <p:nvPicPr>
                      <p:cNvPr id="0" name="Oggetto 3"/>
                      <p:cNvPicPr>
                        <a:picLocks noChangeAspect="1" noChangeArrowheads="1"/>
                      </p:cNvPicPr>
                      <p:nvPr/>
                    </p:nvPicPr>
                    <p:blipFill>
                      <a:blip r:embed="rId4"/>
                      <a:srcRect/>
                      <a:stretch>
                        <a:fillRect/>
                      </a:stretch>
                    </p:blipFill>
                    <p:spPr bwMode="auto">
                      <a:xfrm>
                        <a:off x="2771800" y="908720"/>
                        <a:ext cx="4787900" cy="68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Freccia a destra 5"/>
          <p:cNvSpPr/>
          <p:nvPr/>
        </p:nvSpPr>
        <p:spPr>
          <a:xfrm>
            <a:off x="4788024" y="1988840"/>
            <a:ext cx="432048"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aphicFrame>
        <p:nvGraphicFramePr>
          <p:cNvPr id="5" name="Oggetto 4"/>
          <p:cNvGraphicFramePr>
            <a:graphicFrameLocks noChangeAspect="1"/>
          </p:cNvGraphicFramePr>
          <p:nvPr>
            <p:extLst>
              <p:ext uri="{D42A27DB-BD31-4B8C-83A1-F6EECF244321}">
                <p14:modId xmlns:p14="http://schemas.microsoft.com/office/powerpoint/2010/main" val="489283733"/>
              </p:ext>
            </p:extLst>
          </p:nvPr>
        </p:nvGraphicFramePr>
        <p:xfrm>
          <a:off x="778123" y="2420888"/>
          <a:ext cx="4225925" cy="708025"/>
        </p:xfrm>
        <a:graphic>
          <a:graphicData uri="http://schemas.openxmlformats.org/presentationml/2006/ole">
            <mc:AlternateContent xmlns:mc="http://schemas.openxmlformats.org/markup-compatibility/2006">
              <mc:Choice xmlns:v="urn:schemas-microsoft-com:vml" Requires="v">
                <p:oleObj spid="_x0000_s12371" name="Equazione" r:id="rId5" imgW="2806560" imgH="469800" progId="Equation.3">
                  <p:embed/>
                </p:oleObj>
              </mc:Choice>
              <mc:Fallback>
                <p:oleObj name="Equazione" r:id="rId5" imgW="2806560" imgH="469800" progId="Equation.3">
                  <p:embed/>
                  <p:pic>
                    <p:nvPicPr>
                      <p:cNvPr id="0" name="Oggetto 5"/>
                      <p:cNvPicPr>
                        <a:picLocks noChangeAspect="1" noChangeArrowheads="1"/>
                      </p:cNvPicPr>
                      <p:nvPr/>
                    </p:nvPicPr>
                    <p:blipFill>
                      <a:blip r:embed="rId6"/>
                      <a:srcRect/>
                      <a:stretch>
                        <a:fillRect/>
                      </a:stretch>
                    </p:blipFill>
                    <p:spPr bwMode="auto">
                      <a:xfrm>
                        <a:off x="778123" y="2420888"/>
                        <a:ext cx="42259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6346304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20688"/>
            <a:ext cx="8229600" cy="5505475"/>
          </a:xfrm>
        </p:spPr>
        <p:txBody>
          <a:bodyPr>
            <a:normAutofit/>
          </a:bodyPr>
          <a:lstStyle/>
          <a:p>
            <a:pPr marL="0" indent="0">
              <a:buNone/>
            </a:pPr>
            <a:r>
              <a:rPr lang="it-IT" sz="2000" dirty="0">
                <a:solidFill>
                  <a:srgbClr val="000000"/>
                </a:solidFill>
                <a:latin typeface="Arial"/>
              </a:rPr>
              <a:t>Molti </a:t>
            </a:r>
            <a:r>
              <a:rPr lang="it-IT" sz="2000" dirty="0">
                <a:solidFill>
                  <a:srgbClr val="C00000"/>
                </a:solidFill>
                <a:latin typeface="Arial"/>
              </a:rPr>
              <a:t>sali</a:t>
            </a:r>
            <a:r>
              <a:rPr lang="it-IT" sz="2000" dirty="0">
                <a:solidFill>
                  <a:srgbClr val="000000"/>
                </a:solidFill>
                <a:latin typeface="Arial"/>
              </a:rPr>
              <a:t> contengono come </a:t>
            </a:r>
            <a:r>
              <a:rPr lang="it-IT" sz="2000" dirty="0">
                <a:solidFill>
                  <a:srgbClr val="C00000"/>
                </a:solidFill>
                <a:latin typeface="Arial"/>
              </a:rPr>
              <a:t>anione la base coniugata di un </a:t>
            </a:r>
            <a:r>
              <a:rPr lang="it-IT" sz="2000" dirty="0" smtClean="0">
                <a:solidFill>
                  <a:srgbClr val="C00000"/>
                </a:solidFill>
                <a:latin typeface="Arial"/>
              </a:rPr>
              <a:t>acido debole</a:t>
            </a:r>
            <a:r>
              <a:rPr lang="it-IT" sz="2000" dirty="0" smtClean="0">
                <a:solidFill>
                  <a:srgbClr val="000000"/>
                </a:solidFill>
                <a:latin typeface="Arial"/>
              </a:rPr>
              <a:t> (</a:t>
            </a:r>
            <a:r>
              <a:rPr lang="it-IT" sz="2000" dirty="0">
                <a:solidFill>
                  <a:schemeClr val="accent1"/>
                </a:solidFill>
                <a:latin typeface="Arial"/>
              </a:rPr>
              <a:t>acetati, solfuri, carbonati, fosfati</a:t>
            </a:r>
            <a:r>
              <a:rPr lang="it-IT" sz="2000" dirty="0">
                <a:solidFill>
                  <a:srgbClr val="000000"/>
                </a:solidFill>
                <a:latin typeface="Arial"/>
              </a:rPr>
              <a:t>): la </a:t>
            </a:r>
            <a:r>
              <a:rPr lang="it-IT" sz="2000" dirty="0" smtClean="0">
                <a:solidFill>
                  <a:srgbClr val="000000"/>
                </a:solidFill>
                <a:latin typeface="Arial"/>
              </a:rPr>
              <a:t>loro </a:t>
            </a:r>
            <a:r>
              <a:rPr lang="it-IT" sz="2000" dirty="0">
                <a:solidFill>
                  <a:srgbClr val="000000"/>
                </a:solidFill>
                <a:latin typeface="Arial"/>
              </a:rPr>
              <a:t>solubilità è influenzata dal </a:t>
            </a:r>
            <a:r>
              <a:rPr lang="it-IT" sz="2000" dirty="0" err="1">
                <a:solidFill>
                  <a:srgbClr val="000000"/>
                </a:solidFill>
                <a:latin typeface="Arial"/>
              </a:rPr>
              <a:t>pH</a:t>
            </a:r>
            <a:r>
              <a:rPr lang="it-IT" sz="2000" dirty="0">
                <a:solidFill>
                  <a:srgbClr val="000000"/>
                </a:solidFill>
                <a:latin typeface="Arial"/>
              </a:rPr>
              <a:t> </a:t>
            </a:r>
            <a:r>
              <a:rPr lang="it-IT" sz="2000" dirty="0" smtClean="0">
                <a:solidFill>
                  <a:srgbClr val="000000"/>
                </a:solidFill>
                <a:latin typeface="Arial"/>
              </a:rPr>
              <a:t>in quanto </a:t>
            </a:r>
            <a:r>
              <a:rPr lang="it-IT" sz="2000" dirty="0">
                <a:solidFill>
                  <a:srgbClr val="000000"/>
                </a:solidFill>
                <a:latin typeface="Arial"/>
              </a:rPr>
              <a:t>l'anione reagisce con gli ioni </a:t>
            </a:r>
            <a:r>
              <a:rPr lang="it-IT" sz="2000" dirty="0" err="1" smtClean="0">
                <a:solidFill>
                  <a:srgbClr val="000000"/>
                </a:solidFill>
                <a:latin typeface="Arial"/>
              </a:rPr>
              <a:t>idrossonio</a:t>
            </a:r>
            <a:r>
              <a:rPr lang="it-IT" sz="2000" dirty="0">
                <a:solidFill>
                  <a:srgbClr val="000000"/>
                </a:solidFill>
                <a:latin typeface="Arial"/>
              </a:rPr>
              <a:t>:</a:t>
            </a:r>
          </a:p>
          <a:p>
            <a:pPr marL="0" indent="0">
              <a:buNone/>
            </a:pPr>
            <a:r>
              <a:rPr lang="nn-NO" sz="2000" dirty="0" smtClean="0">
                <a:solidFill>
                  <a:srgbClr val="000000"/>
                </a:solidFill>
                <a:latin typeface="Arial"/>
              </a:rPr>
              <a:t>CaF</a:t>
            </a:r>
            <a:r>
              <a:rPr lang="nn-NO" sz="2000" baseline="-25000" dirty="0" smtClean="0">
                <a:solidFill>
                  <a:srgbClr val="000000"/>
                </a:solidFill>
                <a:latin typeface="Arial"/>
              </a:rPr>
              <a:t>2</a:t>
            </a:r>
            <a:r>
              <a:rPr lang="nn-NO" sz="2000" dirty="0" smtClean="0">
                <a:solidFill>
                  <a:srgbClr val="000000"/>
                </a:solidFill>
                <a:latin typeface="Arial"/>
              </a:rPr>
              <a:t>  </a:t>
            </a:r>
            <a:r>
              <a:rPr lang="nn-NO" sz="2000" dirty="0">
                <a:solidFill>
                  <a:srgbClr val="000000"/>
                </a:solidFill>
                <a:latin typeface="Arial"/>
              </a:rPr>
              <a:t>= Ca</a:t>
            </a:r>
            <a:r>
              <a:rPr lang="nn-NO" sz="2000" baseline="30000" dirty="0">
                <a:solidFill>
                  <a:srgbClr val="000000"/>
                </a:solidFill>
                <a:latin typeface="Arial"/>
              </a:rPr>
              <a:t>2+</a:t>
            </a:r>
            <a:r>
              <a:rPr lang="nn-NO" sz="2000" dirty="0">
                <a:solidFill>
                  <a:srgbClr val="000000"/>
                </a:solidFill>
                <a:latin typeface="Arial"/>
              </a:rPr>
              <a:t> + 2F</a:t>
            </a:r>
            <a:r>
              <a:rPr lang="nn-NO" sz="2000" baseline="30000" dirty="0">
                <a:solidFill>
                  <a:srgbClr val="000000"/>
                </a:solidFill>
                <a:latin typeface="Arial"/>
              </a:rPr>
              <a:t>-</a:t>
            </a:r>
            <a:r>
              <a:rPr lang="nn-NO" sz="2000" dirty="0">
                <a:solidFill>
                  <a:srgbClr val="000000"/>
                </a:solidFill>
                <a:latin typeface="Arial"/>
              </a:rPr>
              <a:t> </a:t>
            </a:r>
            <a:r>
              <a:rPr lang="nn-NO" sz="2000" dirty="0" smtClean="0">
                <a:solidFill>
                  <a:srgbClr val="000000"/>
                </a:solidFill>
                <a:latin typeface="Arial"/>
              </a:rPr>
              <a:t>				</a:t>
            </a:r>
            <a:r>
              <a:rPr lang="nn-NO" sz="2000" dirty="0" smtClean="0">
                <a:solidFill>
                  <a:srgbClr val="FF0000"/>
                </a:solidFill>
                <a:latin typeface="Arial"/>
              </a:rPr>
              <a:t>K</a:t>
            </a:r>
            <a:r>
              <a:rPr lang="nn-NO" sz="2000" baseline="-25000" dirty="0" smtClean="0">
                <a:solidFill>
                  <a:srgbClr val="FF0000"/>
                </a:solidFill>
                <a:latin typeface="Arial"/>
              </a:rPr>
              <a:t>ps</a:t>
            </a:r>
            <a:endParaRPr lang="nn-NO" sz="2000" baseline="-25000" dirty="0">
              <a:solidFill>
                <a:srgbClr val="FF0000"/>
              </a:solidFill>
              <a:latin typeface="Arial"/>
            </a:endParaRPr>
          </a:p>
          <a:p>
            <a:pPr marL="0" indent="0">
              <a:buNone/>
            </a:pPr>
            <a:r>
              <a:rPr lang="pt-BR" sz="2000" dirty="0">
                <a:solidFill>
                  <a:srgbClr val="000000"/>
                </a:solidFill>
                <a:latin typeface="Arial"/>
              </a:rPr>
              <a:t>2 F</a:t>
            </a:r>
            <a:r>
              <a:rPr lang="pt-BR" sz="2000" baseline="30000" dirty="0">
                <a:solidFill>
                  <a:srgbClr val="000000"/>
                </a:solidFill>
                <a:latin typeface="Arial"/>
              </a:rPr>
              <a:t>-</a:t>
            </a:r>
            <a:r>
              <a:rPr lang="pt-BR" sz="2000" dirty="0">
                <a:solidFill>
                  <a:srgbClr val="000000"/>
                </a:solidFill>
                <a:latin typeface="Arial"/>
              </a:rPr>
              <a:t> + 2H</a:t>
            </a:r>
            <a:r>
              <a:rPr lang="pt-BR" sz="2000" baseline="-25000" dirty="0">
                <a:solidFill>
                  <a:srgbClr val="000000"/>
                </a:solidFill>
                <a:latin typeface="Arial"/>
              </a:rPr>
              <a:t>3</a:t>
            </a:r>
            <a:r>
              <a:rPr lang="pt-BR" sz="2000" dirty="0">
                <a:solidFill>
                  <a:srgbClr val="000000"/>
                </a:solidFill>
                <a:latin typeface="Arial"/>
              </a:rPr>
              <a:t>O+ = 2HF +2H</a:t>
            </a:r>
            <a:r>
              <a:rPr lang="pt-BR" sz="2000" baseline="-25000" dirty="0">
                <a:solidFill>
                  <a:srgbClr val="000000"/>
                </a:solidFill>
                <a:latin typeface="Arial"/>
              </a:rPr>
              <a:t>2</a:t>
            </a:r>
            <a:r>
              <a:rPr lang="pt-BR" sz="2000" dirty="0">
                <a:solidFill>
                  <a:srgbClr val="000000"/>
                </a:solidFill>
                <a:latin typeface="Arial"/>
              </a:rPr>
              <a:t>O </a:t>
            </a:r>
            <a:r>
              <a:rPr lang="pt-BR" sz="2000" dirty="0" smtClean="0">
                <a:solidFill>
                  <a:srgbClr val="000000"/>
                </a:solidFill>
                <a:latin typeface="Arial"/>
              </a:rPr>
              <a:t>			</a:t>
            </a:r>
            <a:r>
              <a:rPr lang="pt-BR" sz="2000" dirty="0" smtClean="0">
                <a:solidFill>
                  <a:srgbClr val="FF0000"/>
                </a:solidFill>
                <a:latin typeface="Arial"/>
              </a:rPr>
              <a:t>(</a:t>
            </a:r>
            <a:r>
              <a:rPr lang="pt-BR" sz="2000" dirty="0">
                <a:solidFill>
                  <a:srgbClr val="FF0000"/>
                </a:solidFill>
                <a:latin typeface="Arial"/>
              </a:rPr>
              <a:t>1/K</a:t>
            </a:r>
            <a:r>
              <a:rPr lang="pt-BR" sz="2000" baseline="-25000" dirty="0">
                <a:solidFill>
                  <a:srgbClr val="FF0000"/>
                </a:solidFill>
                <a:latin typeface="Arial"/>
              </a:rPr>
              <a:t>A</a:t>
            </a:r>
            <a:r>
              <a:rPr lang="pt-BR" sz="2000" dirty="0">
                <a:solidFill>
                  <a:srgbClr val="FF0000"/>
                </a:solidFill>
                <a:latin typeface="Arial"/>
              </a:rPr>
              <a:t>)</a:t>
            </a:r>
            <a:r>
              <a:rPr lang="pt-BR" sz="2000" baseline="30000" dirty="0">
                <a:solidFill>
                  <a:srgbClr val="FF0000"/>
                </a:solidFill>
                <a:latin typeface="Arial"/>
              </a:rPr>
              <a:t>2</a:t>
            </a:r>
          </a:p>
          <a:p>
            <a:pPr marL="0" indent="0">
              <a:buNone/>
            </a:pPr>
            <a:r>
              <a:rPr lang="pt-BR" sz="2000" dirty="0">
                <a:solidFill>
                  <a:srgbClr val="000000"/>
                </a:solidFill>
                <a:latin typeface="Arial"/>
              </a:rPr>
              <a:t>CaF</a:t>
            </a:r>
            <a:r>
              <a:rPr lang="pt-BR" sz="2000" baseline="-25000" dirty="0">
                <a:solidFill>
                  <a:srgbClr val="000000"/>
                </a:solidFill>
                <a:latin typeface="Arial"/>
              </a:rPr>
              <a:t>2</a:t>
            </a:r>
            <a:r>
              <a:rPr lang="pt-BR" sz="2000" dirty="0">
                <a:solidFill>
                  <a:srgbClr val="000000"/>
                </a:solidFill>
                <a:latin typeface="Arial"/>
              </a:rPr>
              <a:t> + 2H</a:t>
            </a:r>
            <a:r>
              <a:rPr lang="pt-BR" sz="2000" baseline="-25000" dirty="0">
                <a:solidFill>
                  <a:srgbClr val="000000"/>
                </a:solidFill>
                <a:latin typeface="Arial"/>
              </a:rPr>
              <a:t>3</a:t>
            </a:r>
            <a:r>
              <a:rPr lang="pt-BR" sz="2000" dirty="0">
                <a:solidFill>
                  <a:srgbClr val="000000"/>
                </a:solidFill>
                <a:latin typeface="Arial"/>
              </a:rPr>
              <a:t>O+ = 2HF +Ca</a:t>
            </a:r>
            <a:r>
              <a:rPr lang="pt-BR" sz="2000" baseline="30000" dirty="0">
                <a:solidFill>
                  <a:srgbClr val="000000"/>
                </a:solidFill>
                <a:latin typeface="Arial"/>
              </a:rPr>
              <a:t>2+</a:t>
            </a:r>
            <a:r>
              <a:rPr lang="pt-BR" sz="2000" dirty="0">
                <a:solidFill>
                  <a:srgbClr val="000000"/>
                </a:solidFill>
                <a:latin typeface="Arial"/>
              </a:rPr>
              <a:t> + 2 H</a:t>
            </a:r>
            <a:r>
              <a:rPr lang="pt-BR" sz="2000" baseline="-25000" dirty="0">
                <a:solidFill>
                  <a:srgbClr val="000000"/>
                </a:solidFill>
                <a:latin typeface="Arial"/>
              </a:rPr>
              <a:t>2</a:t>
            </a:r>
            <a:r>
              <a:rPr lang="pt-BR" sz="2000" dirty="0">
                <a:solidFill>
                  <a:srgbClr val="000000"/>
                </a:solidFill>
                <a:latin typeface="Arial"/>
              </a:rPr>
              <a:t>O </a:t>
            </a:r>
            <a:r>
              <a:rPr lang="pt-BR" sz="2000" dirty="0" smtClean="0">
                <a:solidFill>
                  <a:srgbClr val="000000"/>
                </a:solidFill>
                <a:latin typeface="Arial"/>
              </a:rPr>
              <a:t>		</a:t>
            </a:r>
            <a:r>
              <a:rPr lang="pt-BR" sz="2000" dirty="0" smtClean="0">
                <a:solidFill>
                  <a:srgbClr val="FF0000"/>
                </a:solidFill>
                <a:latin typeface="Arial"/>
              </a:rPr>
              <a:t>K</a:t>
            </a:r>
            <a:r>
              <a:rPr lang="pt-BR" sz="2000" baseline="-25000" dirty="0" smtClean="0">
                <a:solidFill>
                  <a:srgbClr val="FF0000"/>
                </a:solidFill>
                <a:latin typeface="Arial"/>
              </a:rPr>
              <a:t>ps</a:t>
            </a:r>
            <a:r>
              <a:rPr lang="pt-BR" sz="2000" dirty="0" smtClean="0">
                <a:solidFill>
                  <a:srgbClr val="FF0000"/>
                </a:solidFill>
                <a:latin typeface="Arial"/>
              </a:rPr>
              <a:t> </a:t>
            </a:r>
            <a:r>
              <a:rPr lang="pt-BR" sz="2000" dirty="0">
                <a:solidFill>
                  <a:srgbClr val="FF0000"/>
                </a:solidFill>
                <a:latin typeface="Arial"/>
              </a:rPr>
              <a:t>/ </a:t>
            </a:r>
            <a:r>
              <a:rPr lang="pt-BR" sz="2000" dirty="0" smtClean="0">
                <a:solidFill>
                  <a:srgbClr val="FF0000"/>
                </a:solidFill>
                <a:latin typeface="Arial"/>
              </a:rPr>
              <a:t>K</a:t>
            </a:r>
            <a:r>
              <a:rPr lang="pt-BR" sz="2000" baseline="-25000" dirty="0" smtClean="0">
                <a:solidFill>
                  <a:srgbClr val="FF0000"/>
                </a:solidFill>
                <a:latin typeface="Arial"/>
              </a:rPr>
              <a:t>A</a:t>
            </a:r>
            <a:r>
              <a:rPr lang="it-IT" sz="2000" baseline="30000" dirty="0" smtClean="0">
                <a:solidFill>
                  <a:srgbClr val="FF0000"/>
                </a:solidFill>
                <a:latin typeface="Arial"/>
              </a:rPr>
              <a:t>2</a:t>
            </a:r>
            <a:endParaRPr lang="it-IT" sz="2000" baseline="30000" dirty="0">
              <a:solidFill>
                <a:srgbClr val="FF0000"/>
              </a:solidFill>
              <a:latin typeface="Arial"/>
            </a:endParaRPr>
          </a:p>
          <a:p>
            <a:pPr marL="0" indent="0">
              <a:buNone/>
            </a:pPr>
            <a:endParaRPr lang="it-IT" sz="2000" dirty="0" smtClean="0">
              <a:solidFill>
                <a:srgbClr val="000000"/>
              </a:solidFill>
              <a:latin typeface="Arial"/>
            </a:endParaRPr>
          </a:p>
          <a:p>
            <a:pPr marL="0" indent="0" algn="just">
              <a:buNone/>
            </a:pPr>
            <a:r>
              <a:rPr lang="it-IT" sz="2000" dirty="0" smtClean="0">
                <a:solidFill>
                  <a:srgbClr val="000000"/>
                </a:solidFill>
                <a:latin typeface="Arial"/>
              </a:rPr>
              <a:t>In </a:t>
            </a:r>
            <a:r>
              <a:rPr lang="it-IT" sz="2000" dirty="0">
                <a:solidFill>
                  <a:srgbClr val="000000"/>
                </a:solidFill>
                <a:latin typeface="Arial"/>
              </a:rPr>
              <a:t>base al principio di Le </a:t>
            </a:r>
            <a:r>
              <a:rPr lang="it-IT" sz="2000" dirty="0" err="1">
                <a:solidFill>
                  <a:srgbClr val="000000"/>
                </a:solidFill>
                <a:latin typeface="Arial"/>
              </a:rPr>
              <a:t>Chatelier</a:t>
            </a:r>
            <a:r>
              <a:rPr lang="it-IT" sz="2000" dirty="0">
                <a:solidFill>
                  <a:srgbClr val="000000"/>
                </a:solidFill>
                <a:latin typeface="Arial"/>
              </a:rPr>
              <a:t>, il sale si scioglie in misura maggiore </a:t>
            </a:r>
            <a:r>
              <a:rPr lang="it-IT" sz="2000" dirty="0" smtClean="0">
                <a:solidFill>
                  <a:srgbClr val="000000"/>
                </a:solidFill>
                <a:latin typeface="Arial"/>
              </a:rPr>
              <a:t>per cercare </a:t>
            </a:r>
            <a:r>
              <a:rPr lang="it-IT" sz="2000" dirty="0">
                <a:solidFill>
                  <a:srgbClr val="000000"/>
                </a:solidFill>
                <a:latin typeface="Arial"/>
              </a:rPr>
              <a:t>di compensare il consumo di anione causato dalla reazione con </a:t>
            </a:r>
            <a:r>
              <a:rPr lang="it-IT" sz="2000" dirty="0" smtClean="0">
                <a:solidFill>
                  <a:srgbClr val="000000"/>
                </a:solidFill>
                <a:latin typeface="Arial"/>
              </a:rPr>
              <a:t>gli ioni </a:t>
            </a:r>
            <a:r>
              <a:rPr lang="it-IT" sz="2000" dirty="0" err="1" smtClean="0">
                <a:solidFill>
                  <a:srgbClr val="000000"/>
                </a:solidFill>
                <a:latin typeface="Arial"/>
              </a:rPr>
              <a:t>idrossonio</a:t>
            </a:r>
            <a:r>
              <a:rPr lang="it-IT" sz="2000" dirty="0" smtClean="0">
                <a:solidFill>
                  <a:srgbClr val="000000"/>
                </a:solidFill>
                <a:latin typeface="Arial"/>
              </a:rPr>
              <a:t>. </a:t>
            </a:r>
            <a:r>
              <a:rPr lang="it-IT" sz="2000" dirty="0">
                <a:solidFill>
                  <a:srgbClr val="000000"/>
                </a:solidFill>
                <a:latin typeface="Arial"/>
              </a:rPr>
              <a:t>In generale, dunque, </a:t>
            </a:r>
            <a:r>
              <a:rPr lang="it-IT" sz="2000" dirty="0">
                <a:solidFill>
                  <a:schemeClr val="accent1"/>
                </a:solidFill>
                <a:latin typeface="Arial"/>
              </a:rPr>
              <a:t>la solubilità dei sali contenenti l'anione </a:t>
            </a:r>
            <a:r>
              <a:rPr lang="it-IT" sz="2000" dirty="0" smtClean="0">
                <a:solidFill>
                  <a:schemeClr val="accent1"/>
                </a:solidFill>
                <a:latin typeface="Arial"/>
              </a:rPr>
              <a:t>di un </a:t>
            </a:r>
            <a:r>
              <a:rPr lang="it-IT" sz="2000" dirty="0">
                <a:solidFill>
                  <a:schemeClr val="accent1"/>
                </a:solidFill>
                <a:latin typeface="Arial"/>
              </a:rPr>
              <a:t>acido debole aumenta al diminuire del </a:t>
            </a:r>
            <a:r>
              <a:rPr lang="it-IT" sz="2000" dirty="0" err="1">
                <a:solidFill>
                  <a:schemeClr val="accent1"/>
                </a:solidFill>
                <a:latin typeface="Arial"/>
              </a:rPr>
              <a:t>pH</a:t>
            </a:r>
            <a:r>
              <a:rPr lang="it-IT" sz="2000" dirty="0">
                <a:solidFill>
                  <a:schemeClr val="accent1"/>
                </a:solidFill>
                <a:latin typeface="Arial"/>
              </a:rPr>
              <a:t> </a:t>
            </a:r>
            <a:r>
              <a:rPr lang="it-IT" sz="2000" dirty="0" smtClean="0">
                <a:solidFill>
                  <a:srgbClr val="000000"/>
                </a:solidFill>
                <a:latin typeface="Arial"/>
              </a:rPr>
              <a:t>.</a:t>
            </a:r>
          </a:p>
          <a:p>
            <a:pPr marL="0" indent="0">
              <a:buNone/>
            </a:pPr>
            <a:r>
              <a:rPr lang="it-IT" sz="2000" dirty="0" smtClean="0">
                <a:latin typeface="Arial"/>
              </a:rPr>
              <a:t>Siccome </a:t>
            </a:r>
            <a:r>
              <a:rPr lang="it-IT" sz="2000" dirty="0" smtClean="0">
                <a:solidFill>
                  <a:srgbClr val="FF0000"/>
                </a:solidFill>
                <a:latin typeface="Arial"/>
              </a:rPr>
              <a:t>HA è un acido </a:t>
            </a:r>
            <a:r>
              <a:rPr lang="it-IT" sz="2000" dirty="0">
                <a:solidFill>
                  <a:srgbClr val="FF0000"/>
                </a:solidFill>
                <a:latin typeface="Arial"/>
              </a:rPr>
              <a:t>debole K</a:t>
            </a:r>
            <a:r>
              <a:rPr lang="it-IT" sz="1300" dirty="0">
                <a:solidFill>
                  <a:srgbClr val="FF0000"/>
                </a:solidFill>
                <a:latin typeface="Arial"/>
              </a:rPr>
              <a:t>A </a:t>
            </a:r>
            <a:r>
              <a:rPr lang="it-IT" sz="2000" dirty="0">
                <a:solidFill>
                  <a:srgbClr val="FF0000"/>
                </a:solidFill>
                <a:latin typeface="Arial"/>
              </a:rPr>
              <a:t>= piccola</a:t>
            </a:r>
          </a:p>
          <a:p>
            <a:pPr marL="0" indent="0">
              <a:buNone/>
            </a:pPr>
            <a:r>
              <a:rPr lang="it-IT" sz="2000" dirty="0" smtClean="0">
                <a:solidFill>
                  <a:srgbClr val="FF0000"/>
                </a:solidFill>
                <a:latin typeface="Arial"/>
              </a:rPr>
              <a:t>ma (1/K</a:t>
            </a:r>
            <a:r>
              <a:rPr lang="it-IT" sz="1300" dirty="0" smtClean="0">
                <a:solidFill>
                  <a:srgbClr val="FF0000"/>
                </a:solidFill>
                <a:latin typeface="Arial"/>
              </a:rPr>
              <a:t>A</a:t>
            </a:r>
            <a:r>
              <a:rPr lang="it-IT" sz="2000" dirty="0" smtClean="0">
                <a:solidFill>
                  <a:srgbClr val="FF0000"/>
                </a:solidFill>
                <a:latin typeface="Arial"/>
              </a:rPr>
              <a:t>)</a:t>
            </a:r>
            <a:r>
              <a:rPr lang="it-IT" sz="1300" dirty="0" smtClean="0">
                <a:solidFill>
                  <a:srgbClr val="FF0000"/>
                </a:solidFill>
                <a:latin typeface="Arial"/>
              </a:rPr>
              <a:t>2 </a:t>
            </a:r>
            <a:r>
              <a:rPr lang="it-IT" sz="2000" dirty="0">
                <a:solidFill>
                  <a:srgbClr val="FF0000"/>
                </a:solidFill>
                <a:latin typeface="Arial"/>
              </a:rPr>
              <a:t>= molto </a:t>
            </a:r>
            <a:r>
              <a:rPr lang="it-IT" sz="2000" dirty="0" smtClean="0">
                <a:solidFill>
                  <a:srgbClr val="FF0000"/>
                </a:solidFill>
                <a:latin typeface="Arial"/>
              </a:rPr>
              <a:t>grande	</a:t>
            </a:r>
            <a:r>
              <a:rPr lang="it-IT" sz="2000" dirty="0" smtClean="0">
                <a:latin typeface="Arial"/>
              </a:rPr>
              <a:t>ne consegue che </a:t>
            </a:r>
          </a:p>
          <a:p>
            <a:pPr marL="0" indent="0">
              <a:buNone/>
            </a:pPr>
            <a:r>
              <a:rPr lang="it-IT" sz="2000" dirty="0">
                <a:solidFill>
                  <a:srgbClr val="FF0000"/>
                </a:solidFill>
                <a:latin typeface="Arial"/>
              </a:rPr>
              <a:t>l</a:t>
            </a:r>
            <a:r>
              <a:rPr lang="it-IT" sz="2000" dirty="0" smtClean="0">
                <a:solidFill>
                  <a:srgbClr val="FF0000"/>
                </a:solidFill>
                <a:latin typeface="Arial"/>
              </a:rPr>
              <a:t>’equilibrio è spostato </a:t>
            </a:r>
            <a:r>
              <a:rPr lang="it-IT" sz="2000" dirty="0">
                <a:solidFill>
                  <a:srgbClr val="FF0000"/>
                </a:solidFill>
                <a:latin typeface="Arial"/>
              </a:rPr>
              <a:t>a </a:t>
            </a:r>
            <a:r>
              <a:rPr lang="it-IT" sz="2000" dirty="0" smtClean="0">
                <a:solidFill>
                  <a:srgbClr val="FF0000"/>
                </a:solidFill>
                <a:latin typeface="Arial"/>
              </a:rPr>
              <a:t>destra .</a:t>
            </a:r>
            <a:endParaRPr lang="it-IT" sz="2000" dirty="0"/>
          </a:p>
        </p:txBody>
      </p:sp>
    </p:spTree>
    <p:extLst>
      <p:ext uri="{BB962C8B-B14F-4D97-AF65-F5344CB8AC3E}">
        <p14:creationId xmlns:p14="http://schemas.microsoft.com/office/powerpoint/2010/main" val="22692612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92696"/>
            <a:ext cx="8229600" cy="5433467"/>
          </a:xfrm>
        </p:spPr>
        <p:txBody>
          <a:bodyPr>
            <a:normAutofit/>
          </a:bodyPr>
          <a:lstStyle/>
          <a:p>
            <a:pPr marL="0" indent="0">
              <a:buNone/>
            </a:pPr>
            <a:r>
              <a:rPr lang="it-IT" b="1" dirty="0" smtClean="0"/>
              <a:t>4 – Complessazione</a:t>
            </a:r>
          </a:p>
          <a:p>
            <a:pPr marL="0" indent="0">
              <a:buNone/>
            </a:pPr>
            <a:r>
              <a:rPr lang="it-IT" sz="2400" dirty="0">
                <a:latin typeface="Arial"/>
              </a:rPr>
              <a:t>Quando </a:t>
            </a:r>
            <a:r>
              <a:rPr lang="it-IT" sz="2400" dirty="0">
                <a:solidFill>
                  <a:schemeClr val="accent5"/>
                </a:solidFill>
                <a:latin typeface="Arial"/>
              </a:rPr>
              <a:t>il catione</a:t>
            </a:r>
            <a:r>
              <a:rPr lang="it-IT" sz="2400" dirty="0">
                <a:latin typeface="Arial"/>
              </a:rPr>
              <a:t> di un sale </a:t>
            </a:r>
            <a:r>
              <a:rPr lang="it-IT" sz="2400" dirty="0">
                <a:solidFill>
                  <a:schemeClr val="accent5"/>
                </a:solidFill>
                <a:latin typeface="Arial"/>
              </a:rPr>
              <a:t>è un acido di Lewis</a:t>
            </a:r>
            <a:r>
              <a:rPr lang="it-IT" sz="2400" dirty="0">
                <a:latin typeface="Arial"/>
              </a:rPr>
              <a:t>, esso </a:t>
            </a:r>
            <a:r>
              <a:rPr lang="it-IT" sz="2400" dirty="0" smtClean="0">
                <a:latin typeface="Arial"/>
              </a:rPr>
              <a:t>può </a:t>
            </a:r>
            <a:r>
              <a:rPr lang="it-IT" sz="2400" dirty="0" smtClean="0">
                <a:solidFill>
                  <a:schemeClr val="accent5"/>
                </a:solidFill>
                <a:latin typeface="Arial"/>
              </a:rPr>
              <a:t>reagire </a:t>
            </a:r>
            <a:r>
              <a:rPr lang="it-IT" sz="2400" dirty="0">
                <a:solidFill>
                  <a:schemeClr val="accent5"/>
                </a:solidFill>
                <a:latin typeface="Arial"/>
              </a:rPr>
              <a:t>con </a:t>
            </a:r>
            <a:r>
              <a:rPr lang="it-IT" sz="2400" dirty="0" smtClean="0">
                <a:solidFill>
                  <a:schemeClr val="accent5"/>
                </a:solidFill>
                <a:latin typeface="Arial"/>
              </a:rPr>
              <a:t>delle basi </a:t>
            </a:r>
            <a:r>
              <a:rPr lang="it-IT" sz="2400" dirty="0">
                <a:latin typeface="Arial"/>
              </a:rPr>
              <a:t>(di Lewis) presenti in soluzione per dare un </a:t>
            </a:r>
            <a:r>
              <a:rPr lang="it-IT" sz="2400" dirty="0">
                <a:solidFill>
                  <a:srgbClr val="C00000"/>
                </a:solidFill>
                <a:latin typeface="Arial"/>
              </a:rPr>
              <a:t>complesso acido base</a:t>
            </a:r>
            <a:r>
              <a:rPr lang="it-IT" sz="2400" dirty="0">
                <a:latin typeface="Arial"/>
              </a:rPr>
              <a:t>. </a:t>
            </a:r>
            <a:r>
              <a:rPr lang="it-IT" sz="2400" u="sng" dirty="0" smtClean="0">
                <a:latin typeface="Arial"/>
              </a:rPr>
              <a:t>Tale reazione </a:t>
            </a:r>
            <a:r>
              <a:rPr lang="it-IT" sz="2400" u="sng" dirty="0">
                <a:latin typeface="Arial"/>
              </a:rPr>
              <a:t>consuma il catione e quindi sposta l'equilibrio di solubilità </a:t>
            </a:r>
            <a:r>
              <a:rPr lang="it-IT" sz="2400" u="sng" dirty="0" smtClean="0">
                <a:latin typeface="Arial"/>
              </a:rPr>
              <a:t>verso destra</a:t>
            </a:r>
            <a:r>
              <a:rPr lang="it-IT" sz="2400" dirty="0">
                <a:latin typeface="Arial"/>
              </a:rPr>
              <a:t>.</a:t>
            </a:r>
          </a:p>
          <a:p>
            <a:pPr marL="0" indent="0">
              <a:buNone/>
            </a:pPr>
            <a:r>
              <a:rPr lang="it-IT" sz="2400" dirty="0">
                <a:latin typeface="Arial"/>
              </a:rPr>
              <a:t>Ad esempio, la solubilità di </a:t>
            </a:r>
            <a:r>
              <a:rPr lang="it-IT" sz="2400" dirty="0" err="1">
                <a:latin typeface="Arial"/>
              </a:rPr>
              <a:t>AgCl</a:t>
            </a:r>
            <a:r>
              <a:rPr lang="it-IT" sz="2400" dirty="0">
                <a:latin typeface="Arial"/>
              </a:rPr>
              <a:t> è maggiore in presenza di ammoniaca, </a:t>
            </a:r>
            <a:r>
              <a:rPr lang="it-IT" sz="2400" dirty="0" smtClean="0">
                <a:latin typeface="Arial"/>
              </a:rPr>
              <a:t>a causa </a:t>
            </a:r>
            <a:r>
              <a:rPr lang="it-IT" sz="2400" dirty="0">
                <a:latin typeface="Arial"/>
              </a:rPr>
              <a:t>della formazione del complesso argento </a:t>
            </a:r>
            <a:r>
              <a:rPr lang="it-IT" sz="2400" dirty="0" err="1">
                <a:latin typeface="Arial"/>
              </a:rPr>
              <a:t>diammino</a:t>
            </a:r>
            <a:r>
              <a:rPr lang="it-IT" sz="2400" dirty="0">
                <a:latin typeface="Arial"/>
              </a:rPr>
              <a:t>:</a:t>
            </a:r>
          </a:p>
          <a:p>
            <a:pPr marL="0" indent="0">
              <a:buNone/>
            </a:pPr>
            <a:r>
              <a:rPr lang="it-IT" sz="2400" dirty="0" err="1">
                <a:latin typeface="Arial"/>
              </a:rPr>
              <a:t>AgCl</a:t>
            </a:r>
            <a:r>
              <a:rPr lang="it-IT" sz="2400" dirty="0">
                <a:latin typeface="Arial"/>
              </a:rPr>
              <a:t> = Ag</a:t>
            </a:r>
            <a:r>
              <a:rPr lang="it-IT" sz="2400" baseline="30000" dirty="0">
                <a:latin typeface="Arial"/>
              </a:rPr>
              <a:t>+</a:t>
            </a:r>
            <a:r>
              <a:rPr lang="it-IT" sz="2400" dirty="0">
                <a:latin typeface="Arial"/>
              </a:rPr>
              <a:t> + Cl</a:t>
            </a:r>
            <a:r>
              <a:rPr lang="it-IT" sz="2400" baseline="30000" dirty="0">
                <a:latin typeface="Arial"/>
              </a:rPr>
              <a:t>- </a:t>
            </a:r>
            <a:r>
              <a:rPr lang="it-IT" sz="2400" dirty="0" smtClean="0">
                <a:latin typeface="Arial"/>
              </a:rPr>
              <a:t>			</a:t>
            </a:r>
            <a:r>
              <a:rPr lang="it-IT" sz="2400" dirty="0" err="1" smtClean="0">
                <a:latin typeface="Arial"/>
              </a:rPr>
              <a:t>K</a:t>
            </a:r>
            <a:r>
              <a:rPr lang="it-IT" sz="2400" baseline="-25000" dirty="0" err="1" smtClean="0">
                <a:latin typeface="Arial"/>
              </a:rPr>
              <a:t>ps</a:t>
            </a:r>
            <a:endParaRPr lang="it-IT" sz="2400" baseline="-25000" dirty="0">
              <a:latin typeface="Arial"/>
            </a:endParaRPr>
          </a:p>
          <a:p>
            <a:pPr marL="0" indent="0">
              <a:buNone/>
            </a:pPr>
            <a:r>
              <a:rPr lang="it-IT" sz="2400" dirty="0">
                <a:latin typeface="Arial"/>
              </a:rPr>
              <a:t>Ag</a:t>
            </a:r>
            <a:r>
              <a:rPr lang="it-IT" sz="2400" baseline="30000" dirty="0">
                <a:latin typeface="Arial"/>
              </a:rPr>
              <a:t>+</a:t>
            </a:r>
            <a:r>
              <a:rPr lang="it-IT" sz="2400" dirty="0">
                <a:latin typeface="Arial"/>
              </a:rPr>
              <a:t> + </a:t>
            </a:r>
            <a:r>
              <a:rPr lang="it-IT" sz="2400" dirty="0" smtClean="0">
                <a:latin typeface="Arial"/>
              </a:rPr>
              <a:t>2NH</a:t>
            </a:r>
            <a:r>
              <a:rPr lang="it-IT" sz="2400" baseline="-25000" dirty="0" smtClean="0">
                <a:latin typeface="Arial"/>
              </a:rPr>
              <a:t>3</a:t>
            </a:r>
            <a:r>
              <a:rPr lang="it-IT" sz="2400" dirty="0" smtClean="0">
                <a:latin typeface="Arial"/>
              </a:rPr>
              <a:t> </a:t>
            </a:r>
            <a:r>
              <a:rPr lang="it-IT" sz="2400" dirty="0">
                <a:latin typeface="Arial"/>
              </a:rPr>
              <a:t>= </a:t>
            </a:r>
            <a:r>
              <a:rPr lang="it-IT" sz="2400" dirty="0" smtClean="0">
                <a:latin typeface="Arial"/>
              </a:rPr>
              <a:t>Ag(NH</a:t>
            </a:r>
            <a:r>
              <a:rPr lang="it-IT" sz="2400" baseline="-25000" dirty="0" smtClean="0">
                <a:latin typeface="Arial"/>
              </a:rPr>
              <a:t>3</a:t>
            </a:r>
            <a:r>
              <a:rPr lang="it-IT" sz="2400" dirty="0" smtClean="0">
                <a:latin typeface="Arial"/>
              </a:rPr>
              <a:t>)</a:t>
            </a:r>
            <a:r>
              <a:rPr lang="it-IT" sz="2400" baseline="-25000" dirty="0" smtClean="0">
                <a:latin typeface="Arial"/>
              </a:rPr>
              <a:t>2</a:t>
            </a:r>
            <a:r>
              <a:rPr lang="it-IT" sz="2400" baseline="30000" dirty="0" smtClean="0">
                <a:latin typeface="Arial"/>
              </a:rPr>
              <a:t>+</a:t>
            </a:r>
            <a:r>
              <a:rPr lang="it-IT" sz="2400" dirty="0" smtClean="0">
                <a:latin typeface="Arial"/>
              </a:rPr>
              <a:t> 		</a:t>
            </a:r>
            <a:r>
              <a:rPr lang="it-IT" sz="2400" dirty="0" err="1" smtClean="0">
                <a:latin typeface="Arial"/>
              </a:rPr>
              <a:t>K</a:t>
            </a:r>
            <a:r>
              <a:rPr lang="it-IT" sz="2400" baseline="-25000" dirty="0" err="1" smtClean="0">
                <a:latin typeface="Arial"/>
              </a:rPr>
              <a:t>f</a:t>
            </a:r>
            <a:endParaRPr lang="it-IT" sz="2400" baseline="-25000" dirty="0">
              <a:latin typeface="Arial"/>
            </a:endParaRPr>
          </a:p>
          <a:p>
            <a:pPr marL="0" indent="0">
              <a:buNone/>
            </a:pPr>
            <a:r>
              <a:rPr lang="it-IT" sz="2400" dirty="0" err="1">
                <a:latin typeface="Arial"/>
              </a:rPr>
              <a:t>AgCl</a:t>
            </a:r>
            <a:r>
              <a:rPr lang="it-IT" sz="2400" dirty="0">
                <a:latin typeface="Arial"/>
              </a:rPr>
              <a:t> + </a:t>
            </a:r>
            <a:r>
              <a:rPr lang="it-IT" sz="2400" dirty="0" smtClean="0">
                <a:latin typeface="Arial"/>
              </a:rPr>
              <a:t>2NH</a:t>
            </a:r>
            <a:r>
              <a:rPr lang="it-IT" sz="2400" baseline="-25000" dirty="0" smtClean="0">
                <a:latin typeface="Arial"/>
              </a:rPr>
              <a:t>3</a:t>
            </a:r>
            <a:r>
              <a:rPr lang="it-IT" sz="2400" dirty="0" smtClean="0">
                <a:latin typeface="Arial"/>
              </a:rPr>
              <a:t> </a:t>
            </a:r>
            <a:r>
              <a:rPr lang="it-IT" sz="2400" dirty="0">
                <a:latin typeface="Arial"/>
              </a:rPr>
              <a:t>= </a:t>
            </a:r>
            <a:r>
              <a:rPr lang="it-IT" sz="2400" dirty="0" smtClean="0">
                <a:latin typeface="Arial"/>
              </a:rPr>
              <a:t>Ag(NH</a:t>
            </a:r>
            <a:r>
              <a:rPr lang="it-IT" sz="2400" baseline="-25000" dirty="0" smtClean="0">
                <a:latin typeface="Arial"/>
              </a:rPr>
              <a:t>3</a:t>
            </a:r>
            <a:r>
              <a:rPr lang="it-IT" sz="2400" dirty="0" smtClean="0">
                <a:latin typeface="Arial"/>
              </a:rPr>
              <a:t>)</a:t>
            </a:r>
            <a:r>
              <a:rPr lang="it-IT" sz="2400" baseline="-25000" dirty="0" smtClean="0">
                <a:latin typeface="Arial"/>
              </a:rPr>
              <a:t>2</a:t>
            </a:r>
            <a:r>
              <a:rPr lang="it-IT" sz="2400" baseline="30000" dirty="0" smtClean="0">
                <a:latin typeface="Arial"/>
              </a:rPr>
              <a:t>+ </a:t>
            </a:r>
            <a:r>
              <a:rPr lang="it-IT" sz="2400" dirty="0" smtClean="0">
                <a:latin typeface="Arial"/>
              </a:rPr>
              <a:t>+ </a:t>
            </a:r>
            <a:r>
              <a:rPr lang="it-IT" sz="2400" dirty="0">
                <a:latin typeface="Arial"/>
              </a:rPr>
              <a:t>Cl</a:t>
            </a:r>
            <a:r>
              <a:rPr lang="it-IT" sz="2400" baseline="30000" dirty="0">
                <a:latin typeface="Arial"/>
              </a:rPr>
              <a:t>-</a:t>
            </a:r>
            <a:r>
              <a:rPr lang="it-IT" sz="2400" dirty="0">
                <a:latin typeface="Arial"/>
              </a:rPr>
              <a:t> </a:t>
            </a:r>
            <a:r>
              <a:rPr lang="it-IT" sz="2400" dirty="0" smtClean="0">
                <a:latin typeface="Arial"/>
              </a:rPr>
              <a:t>	</a:t>
            </a:r>
            <a:r>
              <a:rPr lang="it-IT" sz="2400" dirty="0" err="1" smtClean="0">
                <a:latin typeface="Arial"/>
              </a:rPr>
              <a:t>K</a:t>
            </a:r>
            <a:r>
              <a:rPr lang="it-IT" sz="2400" baseline="-25000" dirty="0" err="1" smtClean="0">
                <a:latin typeface="Arial"/>
              </a:rPr>
              <a:t>ps</a:t>
            </a:r>
            <a:r>
              <a:rPr lang="it-IT" sz="2400" dirty="0" smtClean="0">
                <a:latin typeface="Arial"/>
              </a:rPr>
              <a:t> </a:t>
            </a:r>
            <a:r>
              <a:rPr lang="it-IT" sz="2400" dirty="0" err="1">
                <a:latin typeface="Arial"/>
              </a:rPr>
              <a:t>K</a:t>
            </a:r>
            <a:r>
              <a:rPr lang="it-IT" sz="2400" baseline="-25000" dirty="0" err="1">
                <a:latin typeface="Arial"/>
              </a:rPr>
              <a:t>f</a:t>
            </a:r>
            <a:endParaRPr lang="it-IT" sz="2400" b="1" baseline="-25000"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776" y="5517232"/>
            <a:ext cx="2376264" cy="11149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99694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476672"/>
            <a:ext cx="8229600" cy="1143000"/>
          </a:xfrm>
        </p:spPr>
        <p:txBody>
          <a:bodyPr>
            <a:normAutofit fontScale="90000"/>
          </a:bodyPr>
          <a:lstStyle/>
          <a:p>
            <a:r>
              <a:rPr lang="it-IT" dirty="0">
                <a:solidFill>
                  <a:schemeClr val="accent1"/>
                </a:solidFill>
                <a:latin typeface="Arial"/>
              </a:rPr>
              <a:t>Elettroliti forti ed elettroliti deboli</a:t>
            </a:r>
            <a:r>
              <a:rPr lang="it-IT" dirty="0">
                <a:solidFill>
                  <a:srgbClr val="0000FF"/>
                </a:solidFill>
                <a:latin typeface="Arial"/>
              </a:rPr>
              <a:t/>
            </a:r>
            <a:br>
              <a:rPr lang="it-IT" dirty="0">
                <a:solidFill>
                  <a:srgbClr val="0000FF"/>
                </a:solidFill>
                <a:latin typeface="Arial"/>
              </a:rPr>
            </a:br>
            <a:endParaRPr lang="it-IT" dirty="0"/>
          </a:p>
        </p:txBody>
      </p:sp>
      <p:sp>
        <p:nvSpPr>
          <p:cNvPr id="3" name="Segnaposto contenuto 2"/>
          <p:cNvSpPr>
            <a:spLocks noGrp="1"/>
          </p:cNvSpPr>
          <p:nvPr>
            <p:ph idx="1"/>
          </p:nvPr>
        </p:nvSpPr>
        <p:spPr>
          <a:xfrm>
            <a:off x="539552" y="1340768"/>
            <a:ext cx="8229600" cy="4886003"/>
          </a:xfrm>
        </p:spPr>
        <p:txBody>
          <a:bodyPr>
            <a:normAutofit/>
          </a:bodyPr>
          <a:lstStyle/>
          <a:p>
            <a:pPr marL="0" indent="0">
              <a:buNone/>
            </a:pPr>
            <a:r>
              <a:rPr lang="it-IT" sz="1800" b="0" i="0" u="none" strike="noStrike" baseline="0" dirty="0" smtClean="0">
                <a:solidFill>
                  <a:srgbClr val="000000"/>
                </a:solidFill>
                <a:latin typeface="Arial"/>
              </a:rPr>
              <a:t>Tutte le sostanze che sciogliendosi in acqua producono ioni si chiamano </a:t>
            </a:r>
            <a:r>
              <a:rPr lang="it-IT" sz="1800" b="1" i="0" u="none" strike="noStrike" baseline="0" dirty="0" smtClean="0">
                <a:solidFill>
                  <a:srgbClr val="C00000"/>
                </a:solidFill>
                <a:latin typeface="Arial"/>
              </a:rPr>
              <a:t>elettroliti</a:t>
            </a:r>
            <a:r>
              <a:rPr lang="it-IT" sz="1800" b="1" i="0" u="none" strike="noStrike" baseline="0" dirty="0" smtClean="0">
                <a:solidFill>
                  <a:srgbClr val="FF0000"/>
                </a:solidFill>
                <a:latin typeface="Arial"/>
              </a:rPr>
              <a:t> </a:t>
            </a:r>
            <a:r>
              <a:rPr lang="it-IT" sz="1800" b="0" i="0" u="none" strike="noStrike" baseline="0" dirty="0" smtClean="0">
                <a:solidFill>
                  <a:srgbClr val="000000"/>
                </a:solidFill>
                <a:latin typeface="Arial"/>
              </a:rPr>
              <a:t>e la reazione che porta alla formazione di ioni viene anche detta </a:t>
            </a:r>
            <a:r>
              <a:rPr lang="it-IT" sz="1800" b="1" i="0" u="none" strike="noStrike" baseline="0" dirty="0" smtClean="0">
                <a:solidFill>
                  <a:srgbClr val="C00000"/>
                </a:solidFill>
                <a:latin typeface="Arial"/>
              </a:rPr>
              <a:t>dissociazione</a:t>
            </a:r>
            <a:r>
              <a:rPr lang="it-IT" sz="1800" b="0" i="0" u="none" strike="noStrike" baseline="0" dirty="0" smtClean="0">
                <a:solidFill>
                  <a:srgbClr val="C00000"/>
                </a:solidFill>
                <a:latin typeface="Arial"/>
              </a:rPr>
              <a:t>.</a:t>
            </a:r>
          </a:p>
          <a:p>
            <a:pPr marL="0" indent="0">
              <a:buNone/>
            </a:pPr>
            <a:r>
              <a:rPr lang="it-IT" sz="1800" b="0" i="0" u="none" strike="noStrike" baseline="0" dirty="0" smtClean="0">
                <a:solidFill>
                  <a:srgbClr val="000000"/>
                </a:solidFill>
                <a:latin typeface="Arial"/>
              </a:rPr>
              <a:t>Un esempio classico è la dissoluzione in acqua del cloruro di sodio: </a:t>
            </a:r>
          </a:p>
          <a:p>
            <a:pPr marL="0" indent="0" algn="ctr">
              <a:buNone/>
            </a:pPr>
            <a:r>
              <a:rPr lang="it-IT" sz="1800" b="0" i="0" u="none" strike="noStrike" baseline="0" dirty="0" err="1" smtClean="0">
                <a:solidFill>
                  <a:srgbClr val="000000"/>
                </a:solidFill>
                <a:latin typeface="Arial"/>
              </a:rPr>
              <a:t>NaCl</a:t>
            </a:r>
            <a:r>
              <a:rPr lang="it-IT" sz="1800" b="0" i="0" u="none" strike="noStrike" baseline="0" dirty="0" smtClean="0">
                <a:solidFill>
                  <a:srgbClr val="000000"/>
                </a:solidFill>
                <a:latin typeface="Arial"/>
              </a:rPr>
              <a:t>(s) = Na</a:t>
            </a:r>
            <a:r>
              <a:rPr lang="it-IT" sz="1800" b="0" i="0" u="none" strike="noStrike" baseline="30000" dirty="0" smtClean="0">
                <a:solidFill>
                  <a:srgbClr val="000000"/>
                </a:solidFill>
                <a:latin typeface="Arial"/>
              </a:rPr>
              <a:t>+ </a:t>
            </a:r>
            <a:r>
              <a:rPr lang="it-IT" sz="1800" b="0" i="0" u="none" strike="noStrike" baseline="0" dirty="0" smtClean="0">
                <a:solidFill>
                  <a:srgbClr val="000000"/>
                </a:solidFill>
                <a:latin typeface="Arial"/>
              </a:rPr>
              <a:t>(</a:t>
            </a:r>
            <a:r>
              <a:rPr lang="it-IT" sz="1800" b="0" i="0" u="none" strike="noStrike" baseline="0" dirty="0" err="1" smtClean="0">
                <a:solidFill>
                  <a:srgbClr val="000000"/>
                </a:solidFill>
                <a:latin typeface="Arial"/>
              </a:rPr>
              <a:t>aq</a:t>
            </a:r>
            <a:r>
              <a:rPr lang="it-IT" sz="1800" b="0" i="0" u="none" strike="noStrike" baseline="0" dirty="0" smtClean="0">
                <a:solidFill>
                  <a:srgbClr val="000000"/>
                </a:solidFill>
                <a:latin typeface="Arial"/>
              </a:rPr>
              <a:t>) +Cl</a:t>
            </a:r>
            <a:r>
              <a:rPr lang="it-IT" sz="1800" b="0" i="0" u="none" strike="noStrike" baseline="30000" dirty="0" smtClean="0">
                <a:solidFill>
                  <a:srgbClr val="000000"/>
                </a:solidFill>
                <a:latin typeface="Arial"/>
              </a:rPr>
              <a:t>-</a:t>
            </a:r>
            <a:r>
              <a:rPr lang="it-IT" sz="1800" b="0" i="0" u="none" strike="noStrike" baseline="-25000" dirty="0" smtClean="0">
                <a:solidFill>
                  <a:srgbClr val="000000"/>
                </a:solidFill>
                <a:latin typeface="Arial"/>
              </a:rPr>
              <a:t>(</a:t>
            </a:r>
            <a:r>
              <a:rPr lang="it-IT" sz="1800" b="0" i="0" u="none" strike="noStrike" baseline="-25000" dirty="0" err="1" smtClean="0">
                <a:solidFill>
                  <a:srgbClr val="000000"/>
                </a:solidFill>
                <a:latin typeface="Arial"/>
              </a:rPr>
              <a:t>aq</a:t>
            </a:r>
            <a:r>
              <a:rPr lang="it-IT" sz="1800" b="0" i="0" u="none" strike="noStrike" baseline="-25000" dirty="0" smtClean="0">
                <a:solidFill>
                  <a:srgbClr val="000000"/>
                </a:solidFill>
                <a:latin typeface="Arial"/>
              </a:rPr>
              <a:t>)</a:t>
            </a:r>
            <a:endParaRPr lang="it-IT" sz="1800" b="0" i="0" u="none" strike="noStrike" baseline="0" dirty="0" smtClean="0">
              <a:solidFill>
                <a:srgbClr val="000000"/>
              </a:solidFill>
              <a:latin typeface="Arial"/>
            </a:endParaRPr>
          </a:p>
          <a:p>
            <a:pPr marL="0" indent="0">
              <a:buNone/>
            </a:pPr>
            <a:r>
              <a:rPr lang="it-IT" sz="1800" b="0" i="0" u="none" strike="noStrike" baseline="0" dirty="0" smtClean="0">
                <a:solidFill>
                  <a:srgbClr val="000000"/>
                </a:solidFill>
                <a:latin typeface="Arial"/>
              </a:rPr>
              <a:t>Gli elettroliti vengono classificati in </a:t>
            </a:r>
            <a:r>
              <a:rPr lang="it-IT" sz="1800" b="1" i="0" u="none" strike="noStrike" baseline="0" dirty="0" smtClean="0">
                <a:solidFill>
                  <a:srgbClr val="C00000"/>
                </a:solidFill>
                <a:latin typeface="Arial"/>
              </a:rPr>
              <a:t>forti</a:t>
            </a:r>
            <a:r>
              <a:rPr lang="it-IT" sz="1800" b="1" i="0" u="none" strike="noStrike" baseline="0" dirty="0" smtClean="0">
                <a:solidFill>
                  <a:srgbClr val="FF0000"/>
                </a:solidFill>
                <a:latin typeface="Arial"/>
              </a:rPr>
              <a:t> </a:t>
            </a:r>
            <a:r>
              <a:rPr lang="it-IT" sz="1800" b="0" i="0" u="none" strike="noStrike" baseline="0" dirty="0" smtClean="0">
                <a:solidFill>
                  <a:srgbClr val="000000"/>
                </a:solidFill>
                <a:latin typeface="Arial"/>
              </a:rPr>
              <a:t>o </a:t>
            </a:r>
            <a:r>
              <a:rPr lang="it-IT" sz="1800" b="1" i="0" u="none" strike="noStrike" baseline="0" dirty="0" smtClean="0">
                <a:solidFill>
                  <a:srgbClr val="C00000"/>
                </a:solidFill>
                <a:latin typeface="Arial"/>
              </a:rPr>
              <a:t>deboli</a:t>
            </a:r>
            <a:r>
              <a:rPr lang="it-IT" sz="1800" b="1" i="0" u="none" strike="noStrike" baseline="0" dirty="0" smtClean="0">
                <a:solidFill>
                  <a:srgbClr val="FF0000"/>
                </a:solidFill>
                <a:latin typeface="Arial"/>
              </a:rPr>
              <a:t> </a:t>
            </a:r>
            <a:r>
              <a:rPr lang="it-IT" sz="1800" b="0" i="0" u="none" strike="noStrike" baseline="0" dirty="0" smtClean="0">
                <a:solidFill>
                  <a:srgbClr val="000000"/>
                </a:solidFill>
                <a:latin typeface="Arial"/>
              </a:rPr>
              <a:t>a seconda che la dissociazione sia completa o solo parziale.</a:t>
            </a:r>
          </a:p>
          <a:p>
            <a:pPr marL="0" indent="0">
              <a:buNone/>
            </a:pPr>
            <a:r>
              <a:rPr lang="it-IT" sz="1800" b="0" i="0" u="none" strike="noStrike" baseline="0" dirty="0" smtClean="0">
                <a:solidFill>
                  <a:srgbClr val="C00000"/>
                </a:solidFill>
                <a:latin typeface="Arial"/>
              </a:rPr>
              <a:t>In genere, tutti i composti ionici sono degli elettroliti forti.</a:t>
            </a:r>
          </a:p>
          <a:p>
            <a:pPr marL="0" indent="0">
              <a:buNone/>
            </a:pPr>
            <a:r>
              <a:rPr lang="it-IT" sz="1800" b="0" i="0" u="none" strike="noStrike" baseline="0" dirty="0" smtClean="0">
                <a:solidFill>
                  <a:srgbClr val="000000"/>
                </a:solidFill>
                <a:latin typeface="Arial"/>
              </a:rPr>
              <a:t>Esempi di elettroliti forti: 	       </a:t>
            </a:r>
            <a:r>
              <a:rPr lang="it-IT" sz="1800" b="0" i="0" u="none" strike="noStrike" baseline="0" dirty="0" err="1" smtClean="0">
                <a:solidFill>
                  <a:srgbClr val="000000"/>
                </a:solidFill>
                <a:latin typeface="Arial"/>
              </a:rPr>
              <a:t>HCl</a:t>
            </a:r>
            <a:r>
              <a:rPr lang="it-IT" sz="1800" b="0" i="0" u="none" strike="noStrike" baseline="-25000" dirty="0" smtClean="0">
                <a:solidFill>
                  <a:srgbClr val="000000"/>
                </a:solidFill>
                <a:latin typeface="Arial"/>
              </a:rPr>
              <a:t>(</a:t>
            </a:r>
            <a:r>
              <a:rPr lang="it-IT" sz="1800" b="0" i="0" u="none" strike="noStrike" baseline="-25000" dirty="0" err="1" smtClean="0">
                <a:solidFill>
                  <a:srgbClr val="000000"/>
                </a:solidFill>
                <a:latin typeface="Arial"/>
              </a:rPr>
              <a:t>aq</a:t>
            </a:r>
            <a:r>
              <a:rPr lang="it-IT" sz="1800" b="0" i="0" u="none" strike="noStrike" baseline="-25000" dirty="0" smtClean="0">
                <a:solidFill>
                  <a:srgbClr val="000000"/>
                </a:solidFill>
                <a:latin typeface="Arial"/>
              </a:rPr>
              <a:t>)</a:t>
            </a:r>
            <a:r>
              <a:rPr lang="it-IT" sz="1800" b="0" i="0" u="none" strike="noStrike" baseline="0" dirty="0" smtClean="0">
                <a:solidFill>
                  <a:srgbClr val="000000"/>
                </a:solidFill>
                <a:latin typeface="Arial"/>
              </a:rPr>
              <a:t>            H</a:t>
            </a:r>
            <a:r>
              <a:rPr lang="it-IT" sz="1800" b="0" i="0" u="none" strike="noStrike" baseline="30000" dirty="0" smtClean="0">
                <a:solidFill>
                  <a:srgbClr val="000000"/>
                </a:solidFill>
                <a:latin typeface="Arial"/>
              </a:rPr>
              <a:t>+</a:t>
            </a:r>
            <a:r>
              <a:rPr lang="it-IT" sz="1800" b="0" i="0" u="none" strike="noStrike" baseline="-25000" dirty="0" smtClean="0">
                <a:solidFill>
                  <a:srgbClr val="000000"/>
                </a:solidFill>
                <a:latin typeface="Arial"/>
              </a:rPr>
              <a:t>(</a:t>
            </a:r>
            <a:r>
              <a:rPr lang="it-IT" sz="1800" b="0" i="0" u="none" strike="noStrike" baseline="-25000" dirty="0" err="1" smtClean="0">
                <a:solidFill>
                  <a:srgbClr val="000000"/>
                </a:solidFill>
                <a:latin typeface="Arial"/>
              </a:rPr>
              <a:t>aq</a:t>
            </a:r>
            <a:r>
              <a:rPr lang="it-IT" sz="1800" b="0" i="0" u="none" strike="noStrike" baseline="-25000" dirty="0" smtClean="0">
                <a:solidFill>
                  <a:srgbClr val="000000"/>
                </a:solidFill>
                <a:latin typeface="Arial"/>
              </a:rPr>
              <a:t>) </a:t>
            </a:r>
            <a:r>
              <a:rPr lang="it-IT" sz="1800" b="0" i="0" u="none" strike="noStrike" dirty="0" smtClean="0">
                <a:solidFill>
                  <a:srgbClr val="000000"/>
                </a:solidFill>
                <a:latin typeface="Arial"/>
              </a:rPr>
              <a:t>+ </a:t>
            </a:r>
            <a:r>
              <a:rPr lang="it-IT" sz="1800" b="0" i="0" u="none" strike="noStrike" baseline="0" dirty="0" smtClean="0">
                <a:solidFill>
                  <a:srgbClr val="000000"/>
                </a:solidFill>
                <a:latin typeface="Arial"/>
              </a:rPr>
              <a:t>Cl</a:t>
            </a:r>
            <a:r>
              <a:rPr lang="it-IT" sz="1800" b="0" i="0" u="none" strike="noStrike" baseline="30000" dirty="0" smtClean="0">
                <a:solidFill>
                  <a:srgbClr val="000000"/>
                </a:solidFill>
                <a:latin typeface="Arial"/>
              </a:rPr>
              <a:t>-</a:t>
            </a:r>
            <a:r>
              <a:rPr lang="it-IT" sz="1800" b="0" i="0" u="none" strike="noStrike" baseline="-25000" dirty="0" smtClean="0">
                <a:solidFill>
                  <a:srgbClr val="000000"/>
                </a:solidFill>
                <a:latin typeface="Arial"/>
              </a:rPr>
              <a:t>(</a:t>
            </a:r>
            <a:r>
              <a:rPr lang="it-IT" sz="1800" b="0" i="0" u="none" strike="noStrike" baseline="-25000" dirty="0" err="1" smtClean="0">
                <a:solidFill>
                  <a:srgbClr val="000000"/>
                </a:solidFill>
                <a:latin typeface="Arial"/>
              </a:rPr>
              <a:t>aq</a:t>
            </a:r>
            <a:r>
              <a:rPr lang="it-IT" sz="1800" b="0" i="0" u="none" strike="noStrike" baseline="-25000" dirty="0" smtClean="0">
                <a:solidFill>
                  <a:srgbClr val="000000"/>
                </a:solidFill>
                <a:latin typeface="Arial"/>
              </a:rPr>
              <a:t>)</a:t>
            </a:r>
          </a:p>
          <a:p>
            <a:pPr marL="0" indent="0">
              <a:buNone/>
            </a:pPr>
            <a:endParaRPr lang="it-IT" sz="1800" baseline="-25000" dirty="0">
              <a:solidFill>
                <a:srgbClr val="000000"/>
              </a:solidFill>
              <a:latin typeface="Arial"/>
            </a:endParaRPr>
          </a:p>
          <a:p>
            <a:pPr marL="0" indent="0">
              <a:buNone/>
            </a:pPr>
            <a:r>
              <a:rPr lang="it-IT" sz="1800" b="0" i="0" u="none" strike="noStrike" baseline="0" dirty="0" smtClean="0">
                <a:solidFill>
                  <a:srgbClr val="000000"/>
                </a:solidFill>
                <a:latin typeface="Arial"/>
              </a:rPr>
              <a:t>Esempi di elettroliti deboli</a:t>
            </a:r>
            <a:r>
              <a:rPr lang="it-IT" sz="1800" b="0" i="0" u="none" strike="noStrike" dirty="0" smtClean="0">
                <a:solidFill>
                  <a:srgbClr val="000000"/>
                </a:solidFill>
                <a:latin typeface="Arial"/>
              </a:rPr>
              <a:t>: </a:t>
            </a:r>
            <a:r>
              <a:rPr lang="it-IT" sz="1800" b="0" i="0" u="none" strike="noStrike" baseline="-25000" dirty="0" smtClean="0">
                <a:solidFill>
                  <a:srgbClr val="000000"/>
                </a:solidFill>
                <a:latin typeface="Arial"/>
              </a:rPr>
              <a:t>	</a:t>
            </a:r>
            <a:r>
              <a:rPr lang="it-IT" sz="1800" b="0" i="0" u="none" strike="noStrike" dirty="0" smtClean="0">
                <a:solidFill>
                  <a:srgbClr val="000000"/>
                </a:solidFill>
                <a:latin typeface="Arial"/>
              </a:rPr>
              <a:t>    </a:t>
            </a:r>
            <a:r>
              <a:rPr lang="it-IT" sz="1800" dirty="0" smtClean="0">
                <a:solidFill>
                  <a:srgbClr val="000000"/>
                </a:solidFill>
                <a:latin typeface="Arial"/>
              </a:rPr>
              <a:t>CH</a:t>
            </a:r>
            <a:r>
              <a:rPr lang="it-IT" sz="1800" baseline="-25000" dirty="0" smtClean="0">
                <a:solidFill>
                  <a:srgbClr val="000000"/>
                </a:solidFill>
                <a:latin typeface="Arial"/>
              </a:rPr>
              <a:t>3</a:t>
            </a:r>
            <a:r>
              <a:rPr lang="it-IT" sz="1800" dirty="0" smtClean="0">
                <a:solidFill>
                  <a:srgbClr val="000000"/>
                </a:solidFill>
                <a:latin typeface="Arial"/>
              </a:rPr>
              <a:t>COOH</a:t>
            </a:r>
            <a:r>
              <a:rPr lang="it-IT" sz="1800" baseline="-25000" dirty="0" smtClean="0">
                <a:solidFill>
                  <a:srgbClr val="000000"/>
                </a:solidFill>
                <a:latin typeface="Arial"/>
              </a:rPr>
              <a:t>(</a:t>
            </a:r>
            <a:r>
              <a:rPr lang="it-IT" sz="1800" baseline="-25000" dirty="0" err="1" smtClean="0">
                <a:solidFill>
                  <a:srgbClr val="000000"/>
                </a:solidFill>
                <a:latin typeface="Arial"/>
              </a:rPr>
              <a:t>aq</a:t>
            </a:r>
            <a:r>
              <a:rPr lang="it-IT" sz="1800" baseline="-25000" dirty="0">
                <a:solidFill>
                  <a:srgbClr val="000000"/>
                </a:solidFill>
                <a:latin typeface="Arial"/>
              </a:rPr>
              <a:t>)</a:t>
            </a:r>
            <a:r>
              <a:rPr lang="it-IT" sz="1800" dirty="0">
                <a:solidFill>
                  <a:srgbClr val="000000"/>
                </a:solidFill>
                <a:latin typeface="Arial"/>
              </a:rPr>
              <a:t>  </a:t>
            </a:r>
            <a:r>
              <a:rPr lang="it-IT" sz="1800" dirty="0" smtClean="0">
                <a:solidFill>
                  <a:srgbClr val="000000"/>
                </a:solidFill>
                <a:latin typeface="Arial"/>
              </a:rPr>
              <a:t>        CH</a:t>
            </a:r>
            <a:r>
              <a:rPr lang="it-IT" sz="1800" baseline="-25000" dirty="0" smtClean="0">
                <a:solidFill>
                  <a:srgbClr val="000000"/>
                </a:solidFill>
                <a:latin typeface="Arial"/>
              </a:rPr>
              <a:t>3</a:t>
            </a:r>
            <a:r>
              <a:rPr lang="it-IT" sz="1800" dirty="0" smtClean="0">
                <a:solidFill>
                  <a:srgbClr val="000000"/>
                </a:solidFill>
                <a:latin typeface="Arial"/>
              </a:rPr>
              <a:t>COO</a:t>
            </a:r>
            <a:r>
              <a:rPr lang="it-IT" sz="1800" baseline="30000" dirty="0" smtClean="0">
                <a:solidFill>
                  <a:srgbClr val="000000"/>
                </a:solidFill>
                <a:latin typeface="Arial"/>
              </a:rPr>
              <a:t>-</a:t>
            </a:r>
            <a:r>
              <a:rPr lang="it-IT" sz="1800" baseline="-25000" dirty="0" smtClean="0">
                <a:solidFill>
                  <a:srgbClr val="000000"/>
                </a:solidFill>
                <a:latin typeface="Arial"/>
              </a:rPr>
              <a:t>(</a:t>
            </a:r>
            <a:r>
              <a:rPr lang="it-IT" sz="1800" baseline="-25000" dirty="0" err="1" smtClean="0">
                <a:solidFill>
                  <a:srgbClr val="000000"/>
                </a:solidFill>
                <a:latin typeface="Arial"/>
              </a:rPr>
              <a:t>aq</a:t>
            </a:r>
            <a:r>
              <a:rPr lang="it-IT" sz="1800" baseline="-25000" dirty="0">
                <a:solidFill>
                  <a:srgbClr val="000000"/>
                </a:solidFill>
                <a:latin typeface="Arial"/>
              </a:rPr>
              <a:t>) </a:t>
            </a:r>
            <a:r>
              <a:rPr lang="it-IT" sz="1800" dirty="0">
                <a:solidFill>
                  <a:srgbClr val="000000"/>
                </a:solidFill>
                <a:latin typeface="Arial"/>
              </a:rPr>
              <a:t>+ </a:t>
            </a:r>
            <a:r>
              <a:rPr lang="it-IT" sz="1800" dirty="0" smtClean="0">
                <a:solidFill>
                  <a:srgbClr val="000000"/>
                </a:solidFill>
                <a:latin typeface="Arial"/>
              </a:rPr>
              <a:t>H</a:t>
            </a:r>
            <a:r>
              <a:rPr lang="it-IT" sz="1800" baseline="30000" dirty="0" smtClean="0">
                <a:solidFill>
                  <a:srgbClr val="000000"/>
                </a:solidFill>
                <a:latin typeface="Arial"/>
              </a:rPr>
              <a:t>+</a:t>
            </a:r>
            <a:r>
              <a:rPr lang="it-IT" sz="1800" baseline="-25000" dirty="0" smtClean="0">
                <a:solidFill>
                  <a:srgbClr val="000000"/>
                </a:solidFill>
                <a:latin typeface="Arial"/>
              </a:rPr>
              <a:t>(</a:t>
            </a:r>
            <a:r>
              <a:rPr lang="it-IT" sz="1800" baseline="-25000" dirty="0" err="1">
                <a:solidFill>
                  <a:srgbClr val="000000"/>
                </a:solidFill>
                <a:latin typeface="Arial"/>
              </a:rPr>
              <a:t>aq</a:t>
            </a:r>
            <a:r>
              <a:rPr lang="it-IT" sz="1800" baseline="-25000" dirty="0">
                <a:solidFill>
                  <a:srgbClr val="000000"/>
                </a:solidFill>
                <a:latin typeface="Arial"/>
              </a:rPr>
              <a:t>)</a:t>
            </a:r>
          </a:p>
          <a:p>
            <a:pPr marL="0" indent="0">
              <a:buNone/>
            </a:pPr>
            <a:endParaRPr lang="it-IT" sz="1800" b="0" i="0" u="none" strike="noStrike" baseline="-25000" dirty="0" smtClean="0">
              <a:solidFill>
                <a:srgbClr val="000000"/>
              </a:solidFill>
              <a:latin typeface="Arial"/>
            </a:endParaRPr>
          </a:p>
          <a:p>
            <a:pPr marL="0" indent="0">
              <a:buNone/>
            </a:pPr>
            <a:r>
              <a:rPr lang="it-IT" sz="1800" b="0" i="0" u="none" strike="noStrike" baseline="0" dirty="0" smtClean="0">
                <a:solidFill>
                  <a:srgbClr val="000000"/>
                </a:solidFill>
                <a:latin typeface="Arial"/>
              </a:rPr>
              <a:t>Esistono infine molti composti che sciolti in acqua non generano ioni (zuccheri, alcoli </a:t>
            </a:r>
            <a:r>
              <a:rPr lang="it-IT" sz="1800" b="0" i="0" u="none" strike="noStrike" baseline="0" dirty="0" err="1" smtClean="0">
                <a:solidFill>
                  <a:srgbClr val="000000"/>
                </a:solidFill>
                <a:latin typeface="Arial"/>
              </a:rPr>
              <a:t>etc</a:t>
            </a:r>
            <a:r>
              <a:rPr lang="it-IT" sz="1800" b="0" i="0" u="none" strike="noStrike" baseline="0" dirty="0" smtClean="0">
                <a:solidFill>
                  <a:srgbClr val="000000"/>
                </a:solidFill>
                <a:latin typeface="Arial"/>
              </a:rPr>
              <a:t>) . Tali composti si dicono </a:t>
            </a:r>
            <a:r>
              <a:rPr lang="it-IT" sz="1800" b="1" i="0" u="none" strike="noStrike" baseline="0" dirty="0" smtClean="0">
                <a:solidFill>
                  <a:srgbClr val="FF0000"/>
                </a:solidFill>
                <a:latin typeface="Arial"/>
              </a:rPr>
              <a:t>non elettroliti</a:t>
            </a:r>
            <a:r>
              <a:rPr lang="it-IT" sz="1800" b="0" i="0" u="none" strike="noStrike" baseline="0" dirty="0" smtClean="0">
                <a:solidFill>
                  <a:srgbClr val="000000"/>
                </a:solidFill>
                <a:latin typeface="Arial"/>
              </a:rPr>
              <a:t>.</a:t>
            </a:r>
          </a:p>
          <a:p>
            <a:pPr marL="0" indent="0">
              <a:buNone/>
            </a:pPr>
            <a:endParaRPr lang="it-IT" b="0" i="0" u="none" strike="noStrike" baseline="0" dirty="0" smtClean="0">
              <a:solidFill>
                <a:srgbClr val="000000"/>
              </a:solidFill>
              <a:latin typeface="Arial"/>
            </a:endParaRPr>
          </a:p>
          <a:p>
            <a:pPr marL="0" indent="0">
              <a:buNone/>
            </a:pPr>
            <a:endParaRPr lang="it-IT" b="0" i="0" u="none" strike="noStrike" baseline="0" dirty="0" smtClean="0">
              <a:solidFill>
                <a:srgbClr val="000000"/>
              </a:solidFill>
              <a:latin typeface="Arial"/>
            </a:endParaRPr>
          </a:p>
          <a:p>
            <a:pPr marL="0" indent="0">
              <a:buNone/>
            </a:pPr>
            <a:endParaRPr lang="it-IT" dirty="0"/>
          </a:p>
        </p:txBody>
      </p:sp>
      <p:cxnSp>
        <p:nvCxnSpPr>
          <p:cNvPr id="5" name="Connettore 2 4"/>
          <p:cNvCxnSpPr/>
          <p:nvPr/>
        </p:nvCxnSpPr>
        <p:spPr>
          <a:xfrm>
            <a:off x="4572000" y="4005064"/>
            <a:ext cx="288032"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Connettore 2 7"/>
          <p:cNvCxnSpPr/>
          <p:nvPr/>
        </p:nvCxnSpPr>
        <p:spPr>
          <a:xfrm>
            <a:off x="5076056" y="4581128"/>
            <a:ext cx="288032"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2347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accent1">
                    <a:lumMod val="75000"/>
                  </a:schemeClr>
                </a:solidFill>
              </a:rPr>
              <a:t>Solubilità</a:t>
            </a:r>
            <a:endParaRPr lang="it-IT" dirty="0">
              <a:solidFill>
                <a:schemeClr val="accent1">
                  <a:lumMod val="75000"/>
                </a:schemeClr>
              </a:solidFill>
            </a:endParaRPr>
          </a:p>
        </p:txBody>
      </p:sp>
      <p:sp>
        <p:nvSpPr>
          <p:cNvPr id="3" name="Segnaposto contenuto 2"/>
          <p:cNvSpPr>
            <a:spLocks noGrp="1"/>
          </p:cNvSpPr>
          <p:nvPr>
            <p:ph idx="1"/>
          </p:nvPr>
        </p:nvSpPr>
        <p:spPr/>
        <p:txBody>
          <a:bodyPr>
            <a:normAutofit fontScale="55000" lnSpcReduction="20000"/>
          </a:bodyPr>
          <a:lstStyle/>
          <a:p>
            <a:pPr marL="0" indent="0">
              <a:buNone/>
            </a:pPr>
            <a:r>
              <a:rPr lang="it-IT" b="0" i="0" u="none" strike="noStrike" baseline="0" dirty="0" smtClean="0">
                <a:solidFill>
                  <a:srgbClr val="000000"/>
                </a:solidFill>
                <a:latin typeface="Arial"/>
              </a:rPr>
              <a:t>Il fatto che un composto sia un elettrolita forte (cioè si dissoci completamente in acqua) non deve essere confuso con la sua solubilità.</a:t>
            </a:r>
          </a:p>
          <a:p>
            <a:pPr marL="0" indent="0">
              <a:buNone/>
            </a:pPr>
            <a:endParaRPr lang="it-IT" b="0" i="0" u="none" strike="noStrike" baseline="0" dirty="0" smtClean="0">
              <a:solidFill>
                <a:srgbClr val="000000"/>
              </a:solidFill>
              <a:latin typeface="Arial"/>
            </a:endParaRPr>
          </a:p>
          <a:p>
            <a:pPr marL="0" indent="0">
              <a:buNone/>
            </a:pPr>
            <a:r>
              <a:rPr lang="it-IT" b="0" i="0" u="none" strike="noStrike" baseline="0" dirty="0" smtClean="0">
                <a:solidFill>
                  <a:srgbClr val="C00000"/>
                </a:solidFill>
                <a:latin typeface="Arial"/>
              </a:rPr>
              <a:t>La </a:t>
            </a:r>
            <a:r>
              <a:rPr lang="it-IT" b="1" i="0" u="none" strike="noStrike" baseline="0" dirty="0" smtClean="0">
                <a:solidFill>
                  <a:srgbClr val="C00000"/>
                </a:solidFill>
                <a:latin typeface="Arial"/>
              </a:rPr>
              <a:t>solubilità</a:t>
            </a:r>
            <a:r>
              <a:rPr lang="it-IT" b="0" i="0" u="none" strike="noStrike" baseline="0" dirty="0" smtClean="0">
                <a:solidFill>
                  <a:srgbClr val="C00000"/>
                </a:solidFill>
                <a:latin typeface="Arial"/>
              </a:rPr>
              <a:t> di un composto in acqua è definita come la massima quantità di composto che si scioglie in una data quantità (volume, massa,.. ) di acqua a dare una soluzione stabile.</a:t>
            </a:r>
          </a:p>
          <a:p>
            <a:pPr marL="0" indent="0">
              <a:buNone/>
            </a:pPr>
            <a:endParaRPr lang="it-IT" b="0" i="0" u="none" strike="noStrike" baseline="0" dirty="0" smtClean="0">
              <a:solidFill>
                <a:srgbClr val="C00000"/>
              </a:solidFill>
              <a:latin typeface="Arial"/>
            </a:endParaRPr>
          </a:p>
          <a:p>
            <a:pPr marL="0" indent="0">
              <a:buNone/>
            </a:pPr>
            <a:r>
              <a:rPr lang="it-IT" b="0" i="0" u="none" strike="noStrike" baseline="0" dirty="0" smtClean="0">
                <a:solidFill>
                  <a:srgbClr val="000000"/>
                </a:solidFill>
                <a:latin typeface="Arial"/>
              </a:rPr>
              <a:t>Un composto può essere poco solubile, ma dissociarsi completamente.</a:t>
            </a:r>
          </a:p>
          <a:p>
            <a:pPr marL="0" indent="0">
              <a:buNone/>
            </a:pPr>
            <a:r>
              <a:rPr lang="it-IT" b="0" i="0" u="none" strike="noStrike" baseline="0" dirty="0" smtClean="0">
                <a:solidFill>
                  <a:srgbClr val="000000"/>
                </a:solidFill>
                <a:latin typeface="Arial"/>
              </a:rPr>
              <a:t>Esempio: </a:t>
            </a:r>
            <a:r>
              <a:rPr lang="it-IT" b="0" i="0" u="none" strike="noStrike" baseline="0" dirty="0" err="1" smtClean="0">
                <a:solidFill>
                  <a:srgbClr val="000000"/>
                </a:solidFill>
                <a:latin typeface="Arial"/>
              </a:rPr>
              <a:t>AgCl</a:t>
            </a:r>
            <a:r>
              <a:rPr lang="it-IT" b="0" i="0" u="none" strike="noStrike" baseline="0" dirty="0" smtClean="0">
                <a:solidFill>
                  <a:srgbClr val="000000"/>
                </a:solidFill>
                <a:latin typeface="Arial"/>
              </a:rPr>
              <a:t> è un sale molto poco solubile in acqua, ma il poco composto che si scioglie, si dissocia completamente secondo:</a:t>
            </a:r>
          </a:p>
          <a:p>
            <a:pPr marL="0" indent="0">
              <a:buNone/>
            </a:pPr>
            <a:endParaRPr lang="it-IT" b="0" i="0" u="none" strike="noStrike" baseline="0" dirty="0" smtClean="0">
              <a:solidFill>
                <a:srgbClr val="000000"/>
              </a:solidFill>
              <a:latin typeface="Arial"/>
            </a:endParaRPr>
          </a:p>
          <a:p>
            <a:pPr marL="0" indent="0">
              <a:buNone/>
            </a:pPr>
            <a:endParaRPr lang="it-IT" dirty="0">
              <a:solidFill>
                <a:srgbClr val="000000"/>
              </a:solidFill>
              <a:latin typeface="Arial"/>
            </a:endParaRPr>
          </a:p>
          <a:p>
            <a:pPr marL="0" indent="0">
              <a:buNone/>
            </a:pPr>
            <a:endParaRPr lang="it-IT" b="0" i="0" u="none" strike="noStrike" baseline="0" dirty="0" smtClean="0">
              <a:solidFill>
                <a:srgbClr val="000000"/>
              </a:solidFill>
              <a:latin typeface="Arial"/>
            </a:endParaRPr>
          </a:p>
          <a:p>
            <a:pPr marL="0" indent="0">
              <a:buNone/>
            </a:pPr>
            <a:endParaRPr lang="it-IT" b="0" i="0" u="none" strike="noStrike" baseline="0" dirty="0" smtClean="0">
              <a:solidFill>
                <a:srgbClr val="000000"/>
              </a:solidFill>
              <a:latin typeface="Arial"/>
            </a:endParaRPr>
          </a:p>
          <a:p>
            <a:pPr marL="0" indent="0">
              <a:buNone/>
            </a:pPr>
            <a:r>
              <a:rPr lang="it-IT" b="0" i="0" u="none" strike="noStrike" baseline="0" dirty="0" smtClean="0">
                <a:solidFill>
                  <a:srgbClr val="000000"/>
                </a:solidFill>
                <a:latin typeface="Arial"/>
              </a:rPr>
              <a:t>Un composto può essere molto solubile, ma dissociarsi solo parzialmente.</a:t>
            </a:r>
          </a:p>
          <a:p>
            <a:pPr marL="0" indent="0">
              <a:buNone/>
            </a:pPr>
            <a:r>
              <a:rPr lang="it-IT" b="0" i="0" u="none" strike="noStrike" baseline="0" dirty="0" smtClean="0">
                <a:solidFill>
                  <a:srgbClr val="000000"/>
                </a:solidFill>
                <a:latin typeface="Arial"/>
              </a:rPr>
              <a:t>Esempio: CH</a:t>
            </a:r>
            <a:r>
              <a:rPr lang="it-IT" sz="2000" b="0" i="0" u="none" strike="noStrike" baseline="0" dirty="0" smtClean="0">
                <a:solidFill>
                  <a:srgbClr val="000000"/>
                </a:solidFill>
                <a:latin typeface="Arial"/>
              </a:rPr>
              <a:t>3</a:t>
            </a:r>
            <a:r>
              <a:rPr lang="it-IT" b="0" i="0" u="none" strike="noStrike" baseline="0" dirty="0" smtClean="0">
                <a:solidFill>
                  <a:srgbClr val="000000"/>
                </a:solidFill>
                <a:latin typeface="Arial"/>
              </a:rPr>
              <a:t>COOH è molto solubile in acqua, ma solo il 5% circa si dissocia.</a:t>
            </a:r>
            <a:endParaRPr lang="it-IT" dirty="0"/>
          </a:p>
        </p:txBody>
      </p:sp>
      <p:graphicFrame>
        <p:nvGraphicFramePr>
          <p:cNvPr id="4" name="Oggetto 3"/>
          <p:cNvGraphicFramePr>
            <a:graphicFrameLocks noChangeAspect="1"/>
          </p:cNvGraphicFramePr>
          <p:nvPr>
            <p:extLst>
              <p:ext uri="{D42A27DB-BD31-4B8C-83A1-F6EECF244321}">
                <p14:modId xmlns:p14="http://schemas.microsoft.com/office/powerpoint/2010/main" val="3444209821"/>
              </p:ext>
            </p:extLst>
          </p:nvPr>
        </p:nvGraphicFramePr>
        <p:xfrm>
          <a:off x="2555776" y="4365104"/>
          <a:ext cx="3981719" cy="576064"/>
        </p:xfrm>
        <a:graphic>
          <a:graphicData uri="http://schemas.openxmlformats.org/presentationml/2006/ole">
            <mc:AlternateContent xmlns:mc="http://schemas.openxmlformats.org/markup-compatibility/2006">
              <mc:Choice xmlns:v="urn:schemas-microsoft-com:vml" Requires="v">
                <p:oleObj spid="_x0000_s1127" name="CS ChemDraw Drawing" r:id="rId3" imgW="1744843" imgH="252936" progId="ChemDraw.Document.6.0">
                  <p:embed/>
                </p:oleObj>
              </mc:Choice>
              <mc:Fallback>
                <p:oleObj name="CS ChemDraw Drawing" r:id="rId3" imgW="1744843" imgH="252936" progId="ChemDraw.Document.6.0">
                  <p:embed/>
                  <p:pic>
                    <p:nvPicPr>
                      <p:cNvPr id="0" name=""/>
                      <p:cNvPicPr/>
                      <p:nvPr/>
                    </p:nvPicPr>
                    <p:blipFill>
                      <a:blip r:embed="rId4"/>
                      <a:stretch>
                        <a:fillRect/>
                      </a:stretch>
                    </p:blipFill>
                    <p:spPr>
                      <a:xfrm>
                        <a:off x="2555776" y="4365104"/>
                        <a:ext cx="3981719" cy="576064"/>
                      </a:xfrm>
                      <a:prstGeom prst="rect">
                        <a:avLst/>
                      </a:prstGeom>
                    </p:spPr>
                  </p:pic>
                </p:oleObj>
              </mc:Fallback>
            </mc:AlternateContent>
          </a:graphicData>
        </a:graphic>
      </p:graphicFrame>
    </p:spTree>
    <p:extLst>
      <p:ext uri="{BB962C8B-B14F-4D97-AF65-F5344CB8AC3E}">
        <p14:creationId xmlns:p14="http://schemas.microsoft.com/office/powerpoint/2010/main" val="4271490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accent1"/>
                </a:solidFill>
              </a:rPr>
              <a:t>Prodotto di solubilità</a:t>
            </a:r>
            <a:endParaRPr lang="it-IT" dirty="0">
              <a:solidFill>
                <a:schemeClr val="accent1"/>
              </a:solidFill>
            </a:endParaRPr>
          </a:p>
        </p:txBody>
      </p:sp>
      <p:sp>
        <p:nvSpPr>
          <p:cNvPr id="3" name="Segnaposto contenuto 2"/>
          <p:cNvSpPr>
            <a:spLocks noGrp="1"/>
          </p:cNvSpPr>
          <p:nvPr>
            <p:ph idx="1"/>
          </p:nvPr>
        </p:nvSpPr>
        <p:spPr/>
        <p:txBody>
          <a:bodyPr>
            <a:noAutofit/>
          </a:bodyPr>
          <a:lstStyle/>
          <a:p>
            <a:pPr marL="0" indent="0">
              <a:buNone/>
            </a:pPr>
            <a:r>
              <a:rPr lang="it-IT" sz="1800" dirty="0">
                <a:solidFill>
                  <a:srgbClr val="000000"/>
                </a:solidFill>
                <a:latin typeface="Arial"/>
              </a:rPr>
              <a:t>L</a:t>
            </a:r>
            <a:r>
              <a:rPr lang="it-IT" sz="1800" b="0" i="0" u="none" strike="noStrike" baseline="0" dirty="0" smtClean="0">
                <a:solidFill>
                  <a:srgbClr val="000000"/>
                </a:solidFill>
                <a:latin typeface="Arial"/>
              </a:rPr>
              <a:t>'equazione chimica che descrive la solubilizzazione di un sale, ad esempio BaSO</a:t>
            </a:r>
            <a:r>
              <a:rPr lang="it-IT" sz="1800" b="0" i="0" u="none" strike="noStrike" baseline="-25000" dirty="0" smtClean="0">
                <a:solidFill>
                  <a:srgbClr val="000000"/>
                </a:solidFill>
                <a:latin typeface="Arial"/>
              </a:rPr>
              <a:t>4</a:t>
            </a:r>
            <a:r>
              <a:rPr lang="it-IT" sz="1800" b="0" i="0" u="none" strike="noStrike" baseline="0" dirty="0" smtClean="0">
                <a:solidFill>
                  <a:srgbClr val="000000"/>
                </a:solidFill>
                <a:latin typeface="Arial"/>
              </a:rPr>
              <a:t>, può essere scritta nella forma:</a:t>
            </a:r>
          </a:p>
          <a:p>
            <a:pPr marL="0" indent="0">
              <a:buNone/>
            </a:pPr>
            <a:r>
              <a:rPr lang="it-IT" sz="1800" b="0" i="0" u="none" strike="noStrike" baseline="0" dirty="0" smtClean="0">
                <a:solidFill>
                  <a:schemeClr val="accent1"/>
                </a:solidFill>
                <a:latin typeface="Arial"/>
              </a:rPr>
              <a:t>BaSO</a:t>
            </a:r>
            <a:r>
              <a:rPr lang="it-IT" sz="1800" b="0" i="0" u="none" strike="noStrike" baseline="-25000" dirty="0" smtClean="0">
                <a:solidFill>
                  <a:schemeClr val="accent1"/>
                </a:solidFill>
                <a:latin typeface="Arial"/>
              </a:rPr>
              <a:t>4</a:t>
            </a:r>
            <a:r>
              <a:rPr lang="it-IT" sz="1800" b="0" i="0" u="none" strike="noStrike" baseline="0" dirty="0" smtClean="0">
                <a:solidFill>
                  <a:schemeClr val="accent1"/>
                </a:solidFill>
                <a:latin typeface="Arial"/>
              </a:rPr>
              <a:t> (s) = Ba</a:t>
            </a:r>
            <a:r>
              <a:rPr lang="it-IT" sz="1800" b="0" i="0" u="none" strike="noStrike" baseline="30000" dirty="0" smtClean="0">
                <a:solidFill>
                  <a:schemeClr val="accent1"/>
                </a:solidFill>
                <a:latin typeface="Arial"/>
              </a:rPr>
              <a:t>2+</a:t>
            </a:r>
            <a:r>
              <a:rPr lang="it-IT" sz="1800" b="0" i="0" u="none" strike="noStrike" baseline="-25000" dirty="0" smtClean="0">
                <a:solidFill>
                  <a:schemeClr val="accent1"/>
                </a:solidFill>
                <a:latin typeface="Arial"/>
              </a:rPr>
              <a:t>(</a:t>
            </a:r>
            <a:r>
              <a:rPr lang="it-IT" sz="1800" b="0" i="0" u="none" strike="noStrike" baseline="-25000" dirty="0" err="1" smtClean="0">
                <a:solidFill>
                  <a:schemeClr val="accent1"/>
                </a:solidFill>
                <a:latin typeface="Arial"/>
              </a:rPr>
              <a:t>aq</a:t>
            </a:r>
            <a:r>
              <a:rPr lang="it-IT" sz="1800" b="0" i="0" u="none" strike="noStrike" baseline="-25000" dirty="0" smtClean="0">
                <a:solidFill>
                  <a:schemeClr val="accent1"/>
                </a:solidFill>
                <a:latin typeface="Arial"/>
              </a:rPr>
              <a:t>)</a:t>
            </a:r>
            <a:r>
              <a:rPr lang="it-IT" sz="1800" b="0" i="0" u="none" strike="noStrike" baseline="0" dirty="0" smtClean="0">
                <a:solidFill>
                  <a:schemeClr val="accent1"/>
                </a:solidFill>
                <a:latin typeface="Arial"/>
              </a:rPr>
              <a:t> + SO</a:t>
            </a:r>
            <a:r>
              <a:rPr lang="it-IT" sz="1800" b="0" i="0" u="none" strike="noStrike" baseline="-25000" dirty="0" smtClean="0">
                <a:solidFill>
                  <a:schemeClr val="accent1"/>
                </a:solidFill>
                <a:latin typeface="Arial"/>
              </a:rPr>
              <a:t>4</a:t>
            </a:r>
            <a:r>
              <a:rPr lang="de-DE" sz="1800" b="0" i="0" u="none" strike="noStrike" baseline="30000" dirty="0" smtClean="0">
                <a:solidFill>
                  <a:schemeClr val="accent1"/>
                </a:solidFill>
                <a:latin typeface="Arial"/>
              </a:rPr>
              <a:t>2-</a:t>
            </a:r>
            <a:r>
              <a:rPr lang="de-DE" sz="1800" b="0" i="0" u="none" strike="noStrike" baseline="-25000" dirty="0" smtClean="0">
                <a:solidFill>
                  <a:schemeClr val="accent1"/>
                </a:solidFill>
                <a:latin typeface="Arial"/>
              </a:rPr>
              <a:t>(</a:t>
            </a:r>
            <a:r>
              <a:rPr lang="de-DE" sz="1800" b="0" i="0" u="none" strike="noStrike" baseline="-25000" dirty="0" err="1" smtClean="0">
                <a:solidFill>
                  <a:schemeClr val="accent1"/>
                </a:solidFill>
                <a:latin typeface="Arial"/>
              </a:rPr>
              <a:t>aq</a:t>
            </a:r>
            <a:r>
              <a:rPr lang="de-DE" sz="1800" b="0" i="0" u="none" strike="noStrike" baseline="-25000" dirty="0" smtClean="0">
                <a:solidFill>
                  <a:schemeClr val="accent1"/>
                </a:solidFill>
                <a:latin typeface="Arial"/>
              </a:rPr>
              <a:t>)</a:t>
            </a:r>
          </a:p>
          <a:p>
            <a:pPr marL="0" indent="0">
              <a:buNone/>
            </a:pPr>
            <a:endParaRPr lang="de-DE" sz="1800" b="0" i="0" u="none" strike="noStrike" baseline="0" dirty="0" smtClean="0">
              <a:solidFill>
                <a:schemeClr val="accent1"/>
              </a:solidFill>
              <a:latin typeface="Arial"/>
            </a:endParaRPr>
          </a:p>
          <a:p>
            <a:pPr marL="0" indent="0">
              <a:buNone/>
            </a:pPr>
            <a:endParaRPr lang="de-DE" sz="1800" b="0" i="0" u="none" strike="noStrike" baseline="0" dirty="0" smtClean="0">
              <a:solidFill>
                <a:srgbClr val="C00000"/>
              </a:solidFill>
              <a:latin typeface="Arial"/>
            </a:endParaRPr>
          </a:p>
          <a:p>
            <a:pPr marL="0" indent="0">
              <a:buNone/>
            </a:pPr>
            <a:endParaRPr lang="de-DE" sz="1800" dirty="0">
              <a:solidFill>
                <a:srgbClr val="C00000"/>
              </a:solidFill>
              <a:latin typeface="Arial"/>
            </a:endParaRPr>
          </a:p>
          <a:p>
            <a:pPr marL="0" indent="0">
              <a:buNone/>
            </a:pPr>
            <a:r>
              <a:rPr lang="de-DE" sz="1800" dirty="0" err="1">
                <a:latin typeface="Arial"/>
              </a:rPr>
              <a:t>L</a:t>
            </a:r>
            <a:r>
              <a:rPr lang="de-DE" sz="1800" b="0" i="0" u="none" strike="noStrike" baseline="0" dirty="0" err="1" smtClean="0">
                <a:latin typeface="Arial"/>
              </a:rPr>
              <a:t>‘attività</a:t>
            </a:r>
            <a:r>
              <a:rPr lang="de-DE" sz="1800" b="0" i="0" u="none" strike="noStrike" baseline="0" dirty="0" smtClean="0">
                <a:latin typeface="Arial"/>
              </a:rPr>
              <a:t> di </a:t>
            </a:r>
            <a:r>
              <a:rPr lang="de-DE" sz="1800" b="0" i="0" u="none" strike="noStrike" baseline="0" dirty="0" err="1" smtClean="0">
                <a:latin typeface="Arial"/>
              </a:rPr>
              <a:t>un</a:t>
            </a:r>
            <a:r>
              <a:rPr lang="de-DE" sz="1800" b="0" i="0" u="none" strike="noStrike" baseline="0" dirty="0" smtClean="0">
                <a:latin typeface="Arial"/>
              </a:rPr>
              <a:t> </a:t>
            </a:r>
            <a:r>
              <a:rPr lang="de-DE" sz="1800" b="0" i="0" u="none" strike="noStrike" baseline="0" dirty="0" err="1" smtClean="0">
                <a:latin typeface="Arial"/>
              </a:rPr>
              <a:t>solido</a:t>
            </a:r>
            <a:r>
              <a:rPr lang="de-DE" sz="1800" b="0" i="0" u="none" strike="noStrike" baseline="0" dirty="0" smtClean="0">
                <a:latin typeface="Arial"/>
              </a:rPr>
              <a:t> </a:t>
            </a:r>
            <a:r>
              <a:rPr lang="de-DE" sz="1800" b="0" i="0" u="none" strike="noStrike" baseline="0" dirty="0" err="1" smtClean="0">
                <a:latin typeface="Arial"/>
              </a:rPr>
              <a:t>puro</a:t>
            </a:r>
            <a:r>
              <a:rPr lang="de-DE" sz="1800" b="0" i="0" u="none" strike="noStrike" dirty="0" smtClean="0">
                <a:latin typeface="Arial"/>
              </a:rPr>
              <a:t> </a:t>
            </a:r>
            <a:r>
              <a:rPr lang="de-DE" sz="1800" b="0" i="0" u="none" strike="noStrike" baseline="0" dirty="0" err="1" smtClean="0">
                <a:latin typeface="Arial"/>
              </a:rPr>
              <a:t>allo</a:t>
            </a:r>
            <a:r>
              <a:rPr lang="de-DE" sz="1800" b="0" i="0" u="none" strike="noStrike" baseline="0" dirty="0" smtClean="0">
                <a:latin typeface="Arial"/>
              </a:rPr>
              <a:t> </a:t>
            </a:r>
            <a:r>
              <a:rPr lang="de-DE" sz="1800" b="0" i="0" u="none" strike="noStrike" baseline="0" dirty="0" err="1" smtClean="0">
                <a:latin typeface="Arial"/>
              </a:rPr>
              <a:t>stato</a:t>
            </a:r>
            <a:r>
              <a:rPr lang="de-DE" sz="1800" b="0" i="0" u="none" strike="noStrike" baseline="0" dirty="0" smtClean="0">
                <a:latin typeface="Arial"/>
              </a:rPr>
              <a:t> </a:t>
            </a:r>
            <a:r>
              <a:rPr lang="de-DE" sz="1800" b="0" i="0" u="none" strike="noStrike" baseline="0" dirty="0" err="1" smtClean="0">
                <a:latin typeface="Arial"/>
              </a:rPr>
              <a:t>standard</a:t>
            </a:r>
            <a:r>
              <a:rPr lang="de-DE" sz="1800" b="0" i="0" u="none" strike="noStrike" baseline="0" dirty="0" smtClean="0">
                <a:latin typeface="Arial"/>
              </a:rPr>
              <a:t> è </a:t>
            </a:r>
            <a:r>
              <a:rPr lang="de-DE" sz="1800" b="0" i="0" u="none" strike="noStrike" baseline="0" dirty="0" err="1" smtClean="0">
                <a:latin typeface="Arial"/>
              </a:rPr>
              <a:t>unitaria</a:t>
            </a:r>
            <a:r>
              <a:rPr lang="de-DE" sz="1800" b="0" i="0" u="none" strike="noStrike" baseline="0" dirty="0" smtClean="0">
                <a:latin typeface="Arial"/>
              </a:rPr>
              <a:t>, </a:t>
            </a:r>
            <a:r>
              <a:rPr lang="de-DE" sz="1800" b="0" i="0" u="none" strike="noStrike" baseline="0" dirty="0" err="1" smtClean="0">
                <a:latin typeface="Arial"/>
              </a:rPr>
              <a:t>così</a:t>
            </a:r>
            <a:r>
              <a:rPr lang="de-DE" sz="1800" b="0" i="0" u="none" strike="noStrike" baseline="0" dirty="0" smtClean="0">
                <a:latin typeface="Arial"/>
              </a:rPr>
              <a:t> </a:t>
            </a:r>
            <a:r>
              <a:rPr lang="de-DE" sz="1800" b="0" i="0" u="none" strike="noStrike" baseline="0" dirty="0" err="1" smtClean="0">
                <a:latin typeface="Arial"/>
              </a:rPr>
              <a:t>il</a:t>
            </a:r>
            <a:r>
              <a:rPr lang="de-DE" sz="1800" b="0" i="0" u="none" strike="noStrike" baseline="0" dirty="0" smtClean="0">
                <a:latin typeface="Arial"/>
              </a:rPr>
              <a:t> </a:t>
            </a:r>
            <a:r>
              <a:rPr lang="de-DE" sz="1800" b="0" i="0" u="none" strike="noStrike" baseline="0" dirty="0" err="1" smtClean="0">
                <a:latin typeface="Arial"/>
              </a:rPr>
              <a:t>prodotto</a:t>
            </a:r>
            <a:r>
              <a:rPr lang="de-DE" sz="1800" b="0" i="0" u="none" strike="noStrike" baseline="0" dirty="0" smtClean="0">
                <a:latin typeface="Arial"/>
              </a:rPr>
              <a:t>                     è </a:t>
            </a:r>
            <a:r>
              <a:rPr lang="de-DE" sz="1800" b="0" i="0" u="none" strike="noStrike" baseline="0" dirty="0" err="1" smtClean="0">
                <a:latin typeface="Arial"/>
              </a:rPr>
              <a:t>costante</a:t>
            </a:r>
            <a:r>
              <a:rPr lang="de-DE" sz="1800" b="0" i="0" u="none" strike="noStrike" baseline="0" dirty="0" smtClean="0">
                <a:latin typeface="Arial"/>
              </a:rPr>
              <a:t> e </a:t>
            </a:r>
            <a:r>
              <a:rPr lang="de-DE" sz="1800" b="0" i="0" u="none" strike="noStrike" baseline="0" dirty="0" err="1" smtClean="0">
                <a:latin typeface="Arial"/>
              </a:rPr>
              <a:t>viene</a:t>
            </a:r>
            <a:r>
              <a:rPr lang="de-DE" sz="1800" b="0" i="0" u="none" strike="noStrike" baseline="0" dirty="0" smtClean="0">
                <a:latin typeface="Arial"/>
              </a:rPr>
              <a:t> </a:t>
            </a:r>
            <a:r>
              <a:rPr lang="de-DE" sz="1800" b="0" i="0" u="none" strike="noStrike" baseline="0" dirty="0" err="1" smtClean="0">
                <a:latin typeface="Arial"/>
              </a:rPr>
              <a:t>indicato</a:t>
            </a:r>
            <a:r>
              <a:rPr lang="de-DE" sz="1800" b="0" i="0" u="none" strike="noStrike" baseline="0" dirty="0" smtClean="0">
                <a:latin typeface="Arial"/>
              </a:rPr>
              <a:t> </a:t>
            </a:r>
            <a:r>
              <a:rPr lang="de-DE" sz="1800" b="0" i="0" u="none" strike="noStrike" baseline="0" dirty="0" err="1" smtClean="0">
                <a:latin typeface="Arial"/>
              </a:rPr>
              <a:t>come</a:t>
            </a:r>
            <a:r>
              <a:rPr lang="de-DE" sz="1800" b="0" i="0" u="none" strike="noStrike" baseline="0" dirty="0" smtClean="0">
                <a:latin typeface="Arial"/>
              </a:rPr>
              <a:t> </a:t>
            </a:r>
            <a:r>
              <a:rPr lang="de-DE" sz="1800" b="0" i="0" u="none" strike="noStrike" baseline="0" dirty="0" err="1" smtClean="0">
                <a:solidFill>
                  <a:srgbClr val="C00000"/>
                </a:solidFill>
                <a:latin typeface="Arial"/>
              </a:rPr>
              <a:t>K</a:t>
            </a:r>
            <a:r>
              <a:rPr lang="de-DE" sz="1800" b="0" i="0" u="none" strike="noStrike" baseline="-25000" dirty="0" err="1" smtClean="0">
                <a:solidFill>
                  <a:srgbClr val="C00000"/>
                </a:solidFill>
                <a:latin typeface="Arial"/>
              </a:rPr>
              <a:t>ps</a:t>
            </a:r>
            <a:r>
              <a:rPr lang="de-DE" sz="1800" b="0" i="0" u="none" strike="noStrike" dirty="0" smtClean="0">
                <a:solidFill>
                  <a:srgbClr val="C00000"/>
                </a:solidFill>
                <a:latin typeface="Arial"/>
              </a:rPr>
              <a:t>, </a:t>
            </a:r>
            <a:r>
              <a:rPr lang="de-DE" sz="1800" b="0" i="0" u="none" strike="noStrike" dirty="0" err="1" smtClean="0">
                <a:solidFill>
                  <a:srgbClr val="C00000"/>
                </a:solidFill>
                <a:latin typeface="Arial"/>
              </a:rPr>
              <a:t>prodotto</a:t>
            </a:r>
            <a:r>
              <a:rPr lang="de-DE" sz="1800" b="0" i="0" u="none" strike="noStrike" dirty="0" smtClean="0">
                <a:solidFill>
                  <a:srgbClr val="C00000"/>
                </a:solidFill>
                <a:latin typeface="Arial"/>
              </a:rPr>
              <a:t> di </a:t>
            </a:r>
            <a:r>
              <a:rPr lang="de-DE" sz="1800" b="0" i="0" u="none" strike="noStrike" dirty="0" err="1" smtClean="0">
                <a:solidFill>
                  <a:srgbClr val="C00000"/>
                </a:solidFill>
                <a:latin typeface="Arial"/>
              </a:rPr>
              <a:t>solubilità</a:t>
            </a:r>
            <a:r>
              <a:rPr lang="de-DE" sz="1800" dirty="0">
                <a:solidFill>
                  <a:srgbClr val="C00000"/>
                </a:solidFill>
                <a:latin typeface="Arial"/>
              </a:rPr>
              <a:t>:</a:t>
            </a:r>
            <a:endParaRPr lang="de-DE" sz="1800" b="0" i="0" u="none" strike="noStrike" dirty="0" smtClean="0">
              <a:solidFill>
                <a:srgbClr val="C00000"/>
              </a:solidFill>
              <a:latin typeface="Arial"/>
            </a:endParaRPr>
          </a:p>
          <a:p>
            <a:pPr marL="0" indent="0">
              <a:buNone/>
            </a:pPr>
            <a:r>
              <a:rPr lang="de-DE" sz="1800" b="0" i="0" u="none" strike="noStrike" baseline="0" dirty="0" err="1" smtClean="0">
                <a:solidFill>
                  <a:schemeClr val="accent1"/>
                </a:solidFill>
                <a:latin typeface="Arial"/>
              </a:rPr>
              <a:t>K</a:t>
            </a:r>
            <a:r>
              <a:rPr lang="de-DE" sz="1800" b="0" i="0" u="none" strike="noStrike" baseline="-25000" dirty="0" err="1" smtClean="0">
                <a:solidFill>
                  <a:schemeClr val="accent1"/>
                </a:solidFill>
                <a:latin typeface="Arial"/>
              </a:rPr>
              <a:t>ps</a:t>
            </a:r>
            <a:r>
              <a:rPr lang="de-DE" sz="1800" b="0" i="0" u="none" strike="noStrike" baseline="0" dirty="0" smtClean="0">
                <a:solidFill>
                  <a:schemeClr val="accent1"/>
                </a:solidFill>
                <a:latin typeface="Arial"/>
              </a:rPr>
              <a:t> = [ Ba</a:t>
            </a:r>
            <a:r>
              <a:rPr lang="de-DE" sz="1800" b="0" i="0" u="none" strike="noStrike" baseline="30000" dirty="0" smtClean="0">
                <a:solidFill>
                  <a:schemeClr val="accent1"/>
                </a:solidFill>
                <a:latin typeface="Arial"/>
              </a:rPr>
              <a:t>2+</a:t>
            </a:r>
            <a:r>
              <a:rPr lang="de-DE" sz="1800" b="0" i="0" u="none" strike="noStrike" baseline="0" dirty="0" smtClean="0">
                <a:solidFill>
                  <a:schemeClr val="accent1"/>
                </a:solidFill>
                <a:latin typeface="Arial"/>
              </a:rPr>
              <a:t>] [ SO</a:t>
            </a:r>
            <a:r>
              <a:rPr lang="de-DE" sz="1800" b="0" i="0" u="none" strike="noStrike" baseline="-25000" dirty="0" smtClean="0">
                <a:solidFill>
                  <a:schemeClr val="accent1"/>
                </a:solidFill>
                <a:latin typeface="Arial"/>
              </a:rPr>
              <a:t>4</a:t>
            </a:r>
            <a:r>
              <a:rPr lang="fr-FR" sz="1800" b="0" i="0" u="none" strike="noStrike" baseline="30000" dirty="0" smtClean="0">
                <a:solidFill>
                  <a:schemeClr val="accent1"/>
                </a:solidFill>
                <a:latin typeface="Arial"/>
              </a:rPr>
              <a:t>2-</a:t>
            </a:r>
            <a:r>
              <a:rPr lang="fr-FR" sz="1800" b="0" i="0" u="none" strike="noStrike" baseline="0" dirty="0" smtClean="0">
                <a:solidFill>
                  <a:schemeClr val="accent1"/>
                </a:solidFill>
                <a:latin typeface="Arial"/>
              </a:rPr>
              <a:t>]</a:t>
            </a:r>
          </a:p>
          <a:p>
            <a:pPr marL="0" indent="0">
              <a:buNone/>
            </a:pPr>
            <a:endParaRPr lang="fr-FR" sz="1800" b="0" i="0" u="none" strike="noStrike" baseline="0" dirty="0" smtClean="0">
              <a:solidFill>
                <a:schemeClr val="accent1"/>
              </a:solidFill>
              <a:latin typeface="Arial"/>
            </a:endParaRPr>
          </a:p>
          <a:p>
            <a:pPr marL="0" indent="0">
              <a:buNone/>
            </a:pPr>
            <a:r>
              <a:rPr lang="fr-FR" sz="1800" dirty="0" smtClean="0">
                <a:latin typeface="Arial"/>
              </a:rPr>
              <a:t>La </a:t>
            </a:r>
            <a:r>
              <a:rPr lang="fr-FR" sz="1800" dirty="0" err="1" smtClean="0">
                <a:solidFill>
                  <a:srgbClr val="C00000"/>
                </a:solidFill>
                <a:latin typeface="Arial"/>
              </a:rPr>
              <a:t>solubilità</a:t>
            </a:r>
            <a:r>
              <a:rPr lang="fr-FR" sz="1800" dirty="0" smtClean="0">
                <a:latin typeface="Arial"/>
              </a:rPr>
              <a:t> </a:t>
            </a:r>
            <a:r>
              <a:rPr lang="fr-FR" sz="1800" dirty="0" smtClean="0">
                <a:solidFill>
                  <a:srgbClr val="C00000"/>
                </a:solidFill>
                <a:latin typeface="Arial"/>
              </a:rPr>
              <a:t>s </a:t>
            </a:r>
            <a:r>
              <a:rPr lang="fr-FR" sz="1800" dirty="0" err="1" smtClean="0">
                <a:latin typeface="Arial"/>
              </a:rPr>
              <a:t>del</a:t>
            </a:r>
            <a:r>
              <a:rPr lang="fr-FR" sz="1800" dirty="0" smtClean="0">
                <a:latin typeface="Arial"/>
              </a:rPr>
              <a:t> </a:t>
            </a:r>
            <a:r>
              <a:rPr lang="fr-FR" sz="1800" dirty="0" err="1" smtClean="0">
                <a:latin typeface="Arial"/>
              </a:rPr>
              <a:t>solfato</a:t>
            </a:r>
            <a:r>
              <a:rPr lang="fr-FR" sz="1800" dirty="0" smtClean="0">
                <a:latin typeface="Arial"/>
              </a:rPr>
              <a:t> di </a:t>
            </a:r>
            <a:r>
              <a:rPr lang="fr-FR" sz="1800" dirty="0" err="1" smtClean="0">
                <a:latin typeface="Arial"/>
              </a:rPr>
              <a:t>bario</a:t>
            </a:r>
            <a:r>
              <a:rPr lang="fr-FR" sz="1800" dirty="0" smtClean="0">
                <a:latin typeface="Arial"/>
              </a:rPr>
              <a:t> </a:t>
            </a:r>
            <a:r>
              <a:rPr lang="fr-FR" sz="1800" dirty="0" err="1" smtClean="0">
                <a:latin typeface="Arial"/>
              </a:rPr>
              <a:t>esprime</a:t>
            </a:r>
            <a:r>
              <a:rPr lang="fr-FR" sz="1800" dirty="0" smtClean="0">
                <a:latin typeface="Arial"/>
              </a:rPr>
              <a:t> la </a:t>
            </a:r>
            <a:r>
              <a:rPr lang="fr-FR" sz="1800" dirty="0" err="1" smtClean="0">
                <a:latin typeface="Arial"/>
              </a:rPr>
              <a:t>concentrazione</a:t>
            </a:r>
            <a:r>
              <a:rPr lang="fr-FR" sz="1800" dirty="0" smtClean="0">
                <a:latin typeface="Arial"/>
              </a:rPr>
              <a:t> </a:t>
            </a:r>
            <a:r>
              <a:rPr lang="fr-FR" sz="1800" dirty="0" err="1" smtClean="0">
                <a:latin typeface="Arial"/>
              </a:rPr>
              <a:t>degli</a:t>
            </a:r>
            <a:r>
              <a:rPr lang="fr-FR" sz="1800" dirty="0" smtClean="0">
                <a:latin typeface="Arial"/>
              </a:rPr>
              <a:t> </a:t>
            </a:r>
            <a:r>
              <a:rPr lang="fr-FR" sz="1800" dirty="0" err="1" smtClean="0">
                <a:latin typeface="Arial"/>
              </a:rPr>
              <a:t>ioni</a:t>
            </a:r>
            <a:r>
              <a:rPr lang="fr-FR" sz="1800" dirty="0" smtClean="0">
                <a:latin typeface="Arial"/>
              </a:rPr>
              <a:t> Ba</a:t>
            </a:r>
            <a:r>
              <a:rPr lang="fr-FR" sz="1800" baseline="30000" dirty="0" smtClean="0">
                <a:latin typeface="Arial"/>
              </a:rPr>
              <a:t>2+</a:t>
            </a:r>
            <a:r>
              <a:rPr lang="fr-FR" sz="1800" dirty="0" smtClean="0">
                <a:latin typeface="Arial"/>
              </a:rPr>
              <a:t>e SO</a:t>
            </a:r>
            <a:r>
              <a:rPr lang="fr-FR" sz="1800" baseline="-25000" dirty="0" smtClean="0">
                <a:latin typeface="Arial"/>
              </a:rPr>
              <a:t>4</a:t>
            </a:r>
            <a:r>
              <a:rPr lang="fr-FR" sz="1800" baseline="30000" dirty="0" smtClean="0">
                <a:latin typeface="Arial"/>
              </a:rPr>
              <a:t>2-</a:t>
            </a:r>
            <a:r>
              <a:rPr lang="fr-FR" sz="1800" dirty="0" smtClean="0">
                <a:latin typeface="Arial"/>
              </a:rPr>
              <a:t> in </a:t>
            </a:r>
            <a:r>
              <a:rPr lang="fr-FR" sz="1800" dirty="0" err="1" smtClean="0">
                <a:latin typeface="Arial"/>
              </a:rPr>
              <a:t>soluzione</a:t>
            </a:r>
            <a:r>
              <a:rPr lang="fr-FR" sz="1800" dirty="0" smtClean="0">
                <a:latin typeface="Arial"/>
              </a:rPr>
              <a:t>: 	</a:t>
            </a:r>
            <a:r>
              <a:rPr lang="fr-FR" sz="1800" b="0" i="0" u="none" strike="noStrike" baseline="0" dirty="0" smtClean="0">
                <a:latin typeface="Arial"/>
              </a:rPr>
              <a:t>[Ba</a:t>
            </a:r>
            <a:r>
              <a:rPr lang="fr-FR" sz="1800" b="0" i="0" u="none" strike="noStrike" baseline="30000" dirty="0" smtClean="0">
                <a:latin typeface="Arial"/>
              </a:rPr>
              <a:t>2+</a:t>
            </a:r>
            <a:r>
              <a:rPr lang="fr-FR" sz="1800" b="0" i="0" u="none" strike="noStrike" baseline="0" dirty="0" smtClean="0">
                <a:latin typeface="Arial"/>
              </a:rPr>
              <a:t>]=[SO</a:t>
            </a:r>
            <a:r>
              <a:rPr lang="fr-FR" sz="1800" b="0" i="0" u="none" strike="noStrike" baseline="-25000" dirty="0" smtClean="0">
                <a:latin typeface="Arial"/>
              </a:rPr>
              <a:t>4</a:t>
            </a:r>
            <a:r>
              <a:rPr lang="fr-FR" sz="1800" b="0" i="0" u="none" strike="noStrike" baseline="30000" dirty="0" smtClean="0">
                <a:latin typeface="Arial"/>
              </a:rPr>
              <a:t>2-</a:t>
            </a:r>
            <a:r>
              <a:rPr lang="fr-FR" sz="1800" b="0" i="0" u="none" strike="noStrike" baseline="0" dirty="0" smtClean="0">
                <a:latin typeface="Arial"/>
              </a:rPr>
              <a:t>]=s</a:t>
            </a:r>
          </a:p>
          <a:p>
            <a:pPr marL="0" lvl="0" indent="0">
              <a:buNone/>
            </a:pPr>
            <a:r>
              <a:rPr lang="fr-FR" sz="1800" b="0" i="0" u="none" strike="noStrike" baseline="0" dirty="0" smtClean="0">
                <a:latin typeface="Arial"/>
              </a:rPr>
              <a:t>l’espressione </a:t>
            </a:r>
            <a:r>
              <a:rPr lang="fr-FR" sz="1800" b="0" i="0" u="none" strike="noStrike" baseline="0" dirty="0" err="1" smtClean="0">
                <a:latin typeface="Arial"/>
              </a:rPr>
              <a:t>del</a:t>
            </a:r>
            <a:r>
              <a:rPr lang="fr-FR" sz="1800" b="0" i="0" u="none" strike="noStrike" baseline="0" dirty="0" smtClean="0">
                <a:latin typeface="Arial"/>
              </a:rPr>
              <a:t> </a:t>
            </a:r>
            <a:r>
              <a:rPr lang="fr-FR" sz="1800" b="0" i="0" u="none" strike="noStrike" baseline="0" dirty="0" err="1" smtClean="0">
                <a:latin typeface="Arial"/>
              </a:rPr>
              <a:t>K</a:t>
            </a:r>
            <a:r>
              <a:rPr lang="fr-FR" sz="1800" b="0" i="0" u="none" strike="noStrike" baseline="-25000" dirty="0" err="1" smtClean="0">
                <a:latin typeface="Arial"/>
              </a:rPr>
              <a:t>ps</a:t>
            </a:r>
            <a:r>
              <a:rPr lang="fr-FR" sz="1800" b="0" i="0" u="none" strike="noStrike" baseline="0" dirty="0" smtClean="0">
                <a:latin typeface="Arial"/>
              </a:rPr>
              <a:t> </a:t>
            </a:r>
            <a:r>
              <a:rPr lang="fr-FR" sz="1800" b="0" i="0" u="none" strike="noStrike" baseline="0" dirty="0" err="1" smtClean="0">
                <a:latin typeface="Arial"/>
              </a:rPr>
              <a:t>diventa</a:t>
            </a:r>
            <a:r>
              <a:rPr lang="fr-FR" sz="1800" b="0" i="0" u="none" strike="noStrike" baseline="0" dirty="0" smtClean="0">
                <a:latin typeface="Arial"/>
              </a:rPr>
              <a:t>: 	</a:t>
            </a:r>
            <a:r>
              <a:rPr lang="de-DE" sz="1800" dirty="0" err="1">
                <a:solidFill>
                  <a:srgbClr val="4F81BD"/>
                </a:solidFill>
                <a:latin typeface="Arial"/>
              </a:rPr>
              <a:t>K</a:t>
            </a:r>
            <a:r>
              <a:rPr lang="de-DE" sz="1800" baseline="-25000" dirty="0" err="1">
                <a:solidFill>
                  <a:srgbClr val="4F81BD"/>
                </a:solidFill>
                <a:latin typeface="Arial"/>
              </a:rPr>
              <a:t>ps</a:t>
            </a:r>
            <a:r>
              <a:rPr lang="de-DE" sz="1800" dirty="0">
                <a:solidFill>
                  <a:srgbClr val="4F81BD"/>
                </a:solidFill>
                <a:latin typeface="Arial"/>
              </a:rPr>
              <a:t> = </a:t>
            </a:r>
            <a:r>
              <a:rPr lang="it-IT" sz="1800" dirty="0" smtClean="0">
                <a:solidFill>
                  <a:srgbClr val="4F81BD"/>
                </a:solidFill>
                <a:latin typeface="Arial"/>
              </a:rPr>
              <a:t>s </a:t>
            </a:r>
            <a:r>
              <a:rPr lang="it-IT" sz="1000" dirty="0" smtClean="0">
                <a:solidFill>
                  <a:srgbClr val="4F81BD"/>
                </a:solidFill>
                <a:latin typeface="Arial"/>
              </a:rPr>
              <a:t>x</a:t>
            </a:r>
            <a:r>
              <a:rPr lang="it-IT" sz="1800" dirty="0" smtClean="0">
                <a:solidFill>
                  <a:srgbClr val="4F81BD"/>
                </a:solidFill>
                <a:latin typeface="Arial"/>
              </a:rPr>
              <a:t> s = s</a:t>
            </a:r>
            <a:r>
              <a:rPr lang="it-IT" sz="1800" baseline="30000" dirty="0" smtClean="0">
                <a:solidFill>
                  <a:srgbClr val="4F81BD"/>
                </a:solidFill>
                <a:latin typeface="Arial"/>
              </a:rPr>
              <a:t>2</a:t>
            </a:r>
            <a:endParaRPr lang="fr-FR" sz="1800" baseline="30000" dirty="0">
              <a:solidFill>
                <a:srgbClr val="4F81BD"/>
              </a:solidFill>
              <a:latin typeface="Arial"/>
            </a:endParaRPr>
          </a:p>
          <a:p>
            <a:pPr marL="0" indent="0">
              <a:buNone/>
            </a:pPr>
            <a:endParaRPr lang="it-IT" sz="1800" b="0" i="0" u="none" strike="noStrike" baseline="0" dirty="0" smtClean="0">
              <a:latin typeface="Arial"/>
            </a:endParaRPr>
          </a:p>
          <a:p>
            <a:pPr marL="0" indent="0">
              <a:buNone/>
            </a:pPr>
            <a:r>
              <a:rPr lang="it-IT" sz="1800" dirty="0" smtClean="0">
                <a:latin typeface="Arial"/>
              </a:rPr>
              <a:t>Quella della solubilità</a:t>
            </a:r>
            <a:endParaRPr lang="it-IT" sz="1800" dirty="0">
              <a:latin typeface="Arial"/>
            </a:endParaRPr>
          </a:p>
          <a:p>
            <a:pPr marL="0" indent="0">
              <a:buNone/>
            </a:pPr>
            <a:endParaRPr lang="it-IT" sz="1600" dirty="0"/>
          </a:p>
        </p:txBody>
      </p:sp>
      <p:graphicFrame>
        <p:nvGraphicFramePr>
          <p:cNvPr id="4" name="Oggetto 3"/>
          <p:cNvGraphicFramePr>
            <a:graphicFrameLocks noChangeAspect="1"/>
          </p:cNvGraphicFramePr>
          <p:nvPr>
            <p:extLst>
              <p:ext uri="{D42A27DB-BD31-4B8C-83A1-F6EECF244321}">
                <p14:modId xmlns:p14="http://schemas.microsoft.com/office/powerpoint/2010/main" val="3011670270"/>
              </p:ext>
            </p:extLst>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2582" name="Equazione" r:id="rId3" imgW="114120" imgH="215640" progId="Equation.3">
                  <p:embed/>
                </p:oleObj>
              </mc:Choice>
              <mc:Fallback>
                <p:oleObj name="Equazione" r:id="rId3" imgW="114120" imgH="215640" progId="Equation.3">
                  <p:embed/>
                  <p:pic>
                    <p:nvPicPr>
                      <p:cNvPr id="0" name=""/>
                      <p:cNvPicPr/>
                      <p:nvPr/>
                    </p:nvPicPr>
                    <p:blipFill>
                      <a:blip r:embed="rId4"/>
                      <a:stretch>
                        <a:fillRect/>
                      </a:stretch>
                    </p:blipFill>
                    <p:spPr>
                      <a:xfrm>
                        <a:off x="4514850" y="3321050"/>
                        <a:ext cx="114300" cy="215900"/>
                      </a:xfrm>
                      <a:prstGeom prst="rect">
                        <a:avLst/>
                      </a:prstGeom>
                    </p:spPr>
                  </p:pic>
                </p:oleObj>
              </mc:Fallback>
            </mc:AlternateContent>
          </a:graphicData>
        </a:graphic>
      </p:graphicFrame>
      <p:graphicFrame>
        <p:nvGraphicFramePr>
          <p:cNvPr id="5" name="Oggetto 4"/>
          <p:cNvGraphicFramePr>
            <a:graphicFrameLocks noChangeAspect="1"/>
          </p:cNvGraphicFramePr>
          <p:nvPr>
            <p:extLst>
              <p:ext uri="{D42A27DB-BD31-4B8C-83A1-F6EECF244321}">
                <p14:modId xmlns:p14="http://schemas.microsoft.com/office/powerpoint/2010/main" val="4217929145"/>
              </p:ext>
            </p:extLst>
          </p:nvPr>
        </p:nvGraphicFramePr>
        <p:xfrm>
          <a:off x="539552" y="2636912"/>
          <a:ext cx="1728192" cy="668978"/>
        </p:xfrm>
        <a:graphic>
          <a:graphicData uri="http://schemas.openxmlformats.org/presentationml/2006/ole">
            <mc:AlternateContent xmlns:mc="http://schemas.openxmlformats.org/markup-compatibility/2006">
              <mc:Choice xmlns:v="urn:schemas-microsoft-com:vml" Requires="v">
                <p:oleObj spid="_x0000_s2583" name="Equazione" r:id="rId5" imgW="1180800" imgH="457200" progId="Equation.3">
                  <p:embed/>
                </p:oleObj>
              </mc:Choice>
              <mc:Fallback>
                <p:oleObj name="Equazione" r:id="rId5" imgW="1180800" imgH="457200" progId="Equation.3">
                  <p:embed/>
                  <p:pic>
                    <p:nvPicPr>
                      <p:cNvPr id="0" name=""/>
                      <p:cNvPicPr/>
                      <p:nvPr/>
                    </p:nvPicPr>
                    <p:blipFill>
                      <a:blip r:embed="rId6"/>
                      <a:stretch>
                        <a:fillRect/>
                      </a:stretch>
                    </p:blipFill>
                    <p:spPr>
                      <a:xfrm>
                        <a:off x="539552" y="2636912"/>
                        <a:ext cx="1728192" cy="668978"/>
                      </a:xfrm>
                      <a:prstGeom prst="rect">
                        <a:avLst/>
                      </a:prstGeom>
                    </p:spPr>
                  </p:pic>
                </p:oleObj>
              </mc:Fallback>
            </mc:AlternateContent>
          </a:graphicData>
        </a:graphic>
      </p:graphicFrame>
      <p:graphicFrame>
        <p:nvGraphicFramePr>
          <p:cNvPr id="6" name="Oggetto 5"/>
          <p:cNvGraphicFramePr>
            <a:graphicFrameLocks noChangeAspect="1"/>
          </p:cNvGraphicFramePr>
          <p:nvPr>
            <p:extLst>
              <p:ext uri="{D42A27DB-BD31-4B8C-83A1-F6EECF244321}">
                <p14:modId xmlns:p14="http://schemas.microsoft.com/office/powerpoint/2010/main" val="4105603286"/>
              </p:ext>
            </p:extLst>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2584" name="Equazione" r:id="rId7" imgW="114120" imgH="215640" progId="Equation.3">
                  <p:embed/>
                </p:oleObj>
              </mc:Choice>
              <mc:Fallback>
                <p:oleObj name="Equazione" r:id="rId7" imgW="114120" imgH="215640" progId="Equation.3">
                  <p:embed/>
                  <p:pic>
                    <p:nvPicPr>
                      <p:cNvPr id="0" name=""/>
                      <p:cNvPicPr/>
                      <p:nvPr/>
                    </p:nvPicPr>
                    <p:blipFill>
                      <a:blip r:embed="rId4"/>
                      <a:stretch>
                        <a:fillRect/>
                      </a:stretch>
                    </p:blipFill>
                    <p:spPr>
                      <a:xfrm>
                        <a:off x="4514850" y="3321050"/>
                        <a:ext cx="114300" cy="215900"/>
                      </a:xfrm>
                      <a:prstGeom prst="rect">
                        <a:avLst/>
                      </a:prstGeom>
                    </p:spPr>
                  </p:pic>
                </p:oleObj>
              </mc:Fallback>
            </mc:AlternateContent>
          </a:graphicData>
        </a:graphic>
      </p:graphicFrame>
      <p:graphicFrame>
        <p:nvGraphicFramePr>
          <p:cNvPr id="7" name="Oggetto 6"/>
          <p:cNvGraphicFramePr>
            <a:graphicFrameLocks noChangeAspect="1"/>
          </p:cNvGraphicFramePr>
          <p:nvPr>
            <p:extLst>
              <p:ext uri="{D42A27DB-BD31-4B8C-83A1-F6EECF244321}">
                <p14:modId xmlns:p14="http://schemas.microsoft.com/office/powerpoint/2010/main" val="3521885990"/>
              </p:ext>
            </p:extLst>
          </p:nvPr>
        </p:nvGraphicFramePr>
        <p:xfrm>
          <a:off x="3059832" y="2636912"/>
          <a:ext cx="2592288" cy="398814"/>
        </p:xfrm>
        <a:graphic>
          <a:graphicData uri="http://schemas.openxmlformats.org/presentationml/2006/ole">
            <mc:AlternateContent xmlns:mc="http://schemas.openxmlformats.org/markup-compatibility/2006">
              <mc:Choice xmlns:v="urn:schemas-microsoft-com:vml" Requires="v">
                <p:oleObj spid="_x0000_s2585" name="Equazione" r:id="rId8" imgW="1650960" imgH="253800" progId="Equation.3">
                  <p:embed/>
                </p:oleObj>
              </mc:Choice>
              <mc:Fallback>
                <p:oleObj name="Equazione" r:id="rId8" imgW="1650960" imgH="253800" progId="Equation.3">
                  <p:embed/>
                  <p:pic>
                    <p:nvPicPr>
                      <p:cNvPr id="0" name=""/>
                      <p:cNvPicPr/>
                      <p:nvPr/>
                    </p:nvPicPr>
                    <p:blipFill>
                      <a:blip r:embed="rId9"/>
                      <a:stretch>
                        <a:fillRect/>
                      </a:stretch>
                    </p:blipFill>
                    <p:spPr>
                      <a:xfrm>
                        <a:off x="3059832" y="2636912"/>
                        <a:ext cx="2592288" cy="398814"/>
                      </a:xfrm>
                      <a:prstGeom prst="rect">
                        <a:avLst/>
                      </a:prstGeom>
                    </p:spPr>
                  </p:pic>
                </p:oleObj>
              </mc:Fallback>
            </mc:AlternateContent>
          </a:graphicData>
        </a:graphic>
      </p:graphicFrame>
      <p:graphicFrame>
        <p:nvGraphicFramePr>
          <p:cNvPr id="8" name="Oggetto 7"/>
          <p:cNvGraphicFramePr>
            <a:graphicFrameLocks noChangeAspect="1"/>
          </p:cNvGraphicFramePr>
          <p:nvPr>
            <p:extLst>
              <p:ext uri="{D42A27DB-BD31-4B8C-83A1-F6EECF244321}">
                <p14:modId xmlns:p14="http://schemas.microsoft.com/office/powerpoint/2010/main" val="2316824192"/>
              </p:ext>
            </p:extLst>
          </p:nvPr>
        </p:nvGraphicFramePr>
        <p:xfrm>
          <a:off x="6660232" y="3861048"/>
          <a:ext cx="1444625" cy="301625"/>
        </p:xfrm>
        <a:graphic>
          <a:graphicData uri="http://schemas.openxmlformats.org/presentationml/2006/ole">
            <mc:AlternateContent xmlns:mc="http://schemas.openxmlformats.org/markup-compatibility/2006">
              <mc:Choice xmlns:v="urn:schemas-microsoft-com:vml" Requires="v">
                <p:oleObj spid="_x0000_s2586" name="Equazione" r:id="rId10" imgW="1155600" imgH="241200" progId="Equation.3">
                  <p:embed/>
                </p:oleObj>
              </mc:Choice>
              <mc:Fallback>
                <p:oleObj name="Equazione" r:id="rId10" imgW="1155600" imgH="241200" progId="Equation.3">
                  <p:embed/>
                  <p:pic>
                    <p:nvPicPr>
                      <p:cNvPr id="0" name=""/>
                      <p:cNvPicPr/>
                      <p:nvPr/>
                    </p:nvPicPr>
                    <p:blipFill>
                      <a:blip r:embed="rId11"/>
                      <a:stretch>
                        <a:fillRect/>
                      </a:stretch>
                    </p:blipFill>
                    <p:spPr>
                      <a:xfrm>
                        <a:off x="6660232" y="3861048"/>
                        <a:ext cx="1444625" cy="301625"/>
                      </a:xfrm>
                      <a:prstGeom prst="rect">
                        <a:avLst/>
                      </a:prstGeom>
                    </p:spPr>
                  </p:pic>
                </p:oleObj>
              </mc:Fallback>
            </mc:AlternateContent>
          </a:graphicData>
        </a:graphic>
      </p:graphicFrame>
      <p:graphicFrame>
        <p:nvGraphicFramePr>
          <p:cNvPr id="9" name="Oggetto 8"/>
          <p:cNvGraphicFramePr>
            <a:graphicFrameLocks noChangeAspect="1"/>
          </p:cNvGraphicFramePr>
          <p:nvPr>
            <p:extLst>
              <p:ext uri="{D42A27DB-BD31-4B8C-83A1-F6EECF244321}">
                <p14:modId xmlns:p14="http://schemas.microsoft.com/office/powerpoint/2010/main" val="1356075673"/>
              </p:ext>
            </p:extLst>
          </p:nvPr>
        </p:nvGraphicFramePr>
        <p:xfrm>
          <a:off x="3203848" y="5949280"/>
          <a:ext cx="1368152" cy="601987"/>
        </p:xfrm>
        <a:graphic>
          <a:graphicData uri="http://schemas.openxmlformats.org/presentationml/2006/ole">
            <mc:AlternateContent xmlns:mc="http://schemas.openxmlformats.org/markup-compatibility/2006">
              <mc:Choice xmlns:v="urn:schemas-microsoft-com:vml" Requires="v">
                <p:oleObj spid="_x0000_s2587" name="Equazione" r:id="rId12" imgW="634680" imgH="279360" progId="Equation.3">
                  <p:embed/>
                </p:oleObj>
              </mc:Choice>
              <mc:Fallback>
                <p:oleObj name="Equazione" r:id="rId12" imgW="634680" imgH="279360" progId="Equation.3">
                  <p:embed/>
                  <p:pic>
                    <p:nvPicPr>
                      <p:cNvPr id="0" name=""/>
                      <p:cNvPicPr/>
                      <p:nvPr/>
                    </p:nvPicPr>
                    <p:blipFill>
                      <a:blip r:embed="rId13"/>
                      <a:stretch>
                        <a:fillRect/>
                      </a:stretch>
                    </p:blipFill>
                    <p:spPr>
                      <a:xfrm>
                        <a:off x="3203848" y="5949280"/>
                        <a:ext cx="1368152" cy="601987"/>
                      </a:xfrm>
                      <a:prstGeom prst="rect">
                        <a:avLst/>
                      </a:prstGeom>
                    </p:spPr>
                  </p:pic>
                </p:oleObj>
              </mc:Fallback>
            </mc:AlternateContent>
          </a:graphicData>
        </a:graphic>
      </p:graphicFrame>
    </p:spTree>
    <p:extLst>
      <p:ext uri="{BB962C8B-B14F-4D97-AF65-F5344CB8AC3E}">
        <p14:creationId xmlns:p14="http://schemas.microsoft.com/office/powerpoint/2010/main" val="325855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76672"/>
            <a:ext cx="8229600" cy="5649491"/>
          </a:xfrm>
        </p:spPr>
        <p:txBody>
          <a:bodyPr>
            <a:normAutofit lnSpcReduction="10000"/>
          </a:bodyPr>
          <a:lstStyle/>
          <a:p>
            <a:pPr marL="0" lvl="0" indent="0">
              <a:buNone/>
            </a:pPr>
            <a:r>
              <a:rPr lang="fr-FR" sz="1800" dirty="0">
                <a:solidFill>
                  <a:prstClr val="black"/>
                </a:solidFill>
                <a:latin typeface="Arial"/>
              </a:rPr>
              <a:t>Per </a:t>
            </a:r>
            <a:r>
              <a:rPr lang="fr-FR" sz="1800" dirty="0" smtClean="0">
                <a:solidFill>
                  <a:prstClr val="black"/>
                </a:solidFill>
                <a:latin typeface="Arial"/>
              </a:rPr>
              <a:t>sali </a:t>
            </a:r>
            <a:r>
              <a:rPr lang="fr-FR" sz="1800" dirty="0" err="1" smtClean="0">
                <a:solidFill>
                  <a:prstClr val="black"/>
                </a:solidFill>
                <a:latin typeface="Arial"/>
              </a:rPr>
              <a:t>che</a:t>
            </a:r>
            <a:r>
              <a:rPr lang="fr-FR" sz="1800" dirty="0" smtClean="0">
                <a:solidFill>
                  <a:prstClr val="black"/>
                </a:solidFill>
                <a:latin typeface="Arial"/>
              </a:rPr>
              <a:t> si </a:t>
            </a:r>
            <a:r>
              <a:rPr lang="fr-FR" sz="1800" dirty="0" err="1" smtClean="0">
                <a:solidFill>
                  <a:prstClr val="black"/>
                </a:solidFill>
                <a:latin typeface="Arial"/>
              </a:rPr>
              <a:t>dissociano</a:t>
            </a:r>
            <a:r>
              <a:rPr lang="fr-FR" sz="1800" dirty="0" smtClean="0">
                <a:solidFill>
                  <a:prstClr val="black"/>
                </a:solidFill>
                <a:latin typeface="Arial"/>
              </a:rPr>
              <a:t> </a:t>
            </a:r>
            <a:r>
              <a:rPr lang="fr-FR" sz="1800" dirty="0" err="1" smtClean="0">
                <a:solidFill>
                  <a:prstClr val="black"/>
                </a:solidFill>
                <a:latin typeface="Arial"/>
              </a:rPr>
              <a:t>generando</a:t>
            </a:r>
            <a:r>
              <a:rPr lang="fr-FR" sz="1800" dirty="0" smtClean="0">
                <a:solidFill>
                  <a:prstClr val="black"/>
                </a:solidFill>
                <a:latin typeface="Arial"/>
              </a:rPr>
              <a:t> più </a:t>
            </a:r>
            <a:r>
              <a:rPr lang="fr-FR" sz="1800" dirty="0" err="1" smtClean="0">
                <a:solidFill>
                  <a:prstClr val="black"/>
                </a:solidFill>
                <a:latin typeface="Arial"/>
              </a:rPr>
              <a:t>ioni</a:t>
            </a:r>
            <a:r>
              <a:rPr lang="fr-FR" sz="1800" dirty="0" smtClean="0">
                <a:solidFill>
                  <a:prstClr val="black"/>
                </a:solidFill>
                <a:latin typeface="Arial"/>
              </a:rPr>
              <a:t>, si </a:t>
            </a:r>
            <a:r>
              <a:rPr lang="fr-FR" sz="1800" dirty="0" err="1" smtClean="0">
                <a:solidFill>
                  <a:prstClr val="black"/>
                </a:solidFill>
                <a:latin typeface="Arial"/>
              </a:rPr>
              <a:t>hanno</a:t>
            </a:r>
            <a:r>
              <a:rPr lang="fr-FR" sz="1800" dirty="0" smtClean="0">
                <a:solidFill>
                  <a:prstClr val="black"/>
                </a:solidFill>
                <a:latin typeface="Arial"/>
              </a:rPr>
              <a:t> </a:t>
            </a:r>
            <a:r>
              <a:rPr lang="fr-FR" sz="1800" dirty="0" err="1" smtClean="0">
                <a:solidFill>
                  <a:prstClr val="black"/>
                </a:solidFill>
                <a:latin typeface="Arial"/>
              </a:rPr>
              <a:t>espressioni</a:t>
            </a:r>
            <a:r>
              <a:rPr lang="fr-FR" sz="1800" dirty="0" smtClean="0">
                <a:solidFill>
                  <a:prstClr val="black"/>
                </a:solidFill>
                <a:latin typeface="Arial"/>
              </a:rPr>
              <a:t> più </a:t>
            </a:r>
            <a:r>
              <a:rPr lang="fr-FR" sz="1800" dirty="0" err="1" smtClean="0">
                <a:solidFill>
                  <a:prstClr val="black"/>
                </a:solidFill>
                <a:latin typeface="Arial"/>
              </a:rPr>
              <a:t>complesse</a:t>
            </a:r>
            <a:r>
              <a:rPr lang="fr-FR" sz="1800" dirty="0" smtClean="0">
                <a:solidFill>
                  <a:prstClr val="black"/>
                </a:solidFill>
                <a:latin typeface="Arial"/>
              </a:rPr>
              <a:t> </a:t>
            </a:r>
            <a:r>
              <a:rPr lang="fr-FR" sz="1800" dirty="0" err="1" smtClean="0">
                <a:solidFill>
                  <a:prstClr val="black"/>
                </a:solidFill>
                <a:latin typeface="Arial"/>
              </a:rPr>
              <a:t>del</a:t>
            </a:r>
            <a:r>
              <a:rPr lang="fr-FR" sz="1800" dirty="0" smtClean="0">
                <a:solidFill>
                  <a:prstClr val="black"/>
                </a:solidFill>
                <a:latin typeface="Arial"/>
              </a:rPr>
              <a:t> </a:t>
            </a:r>
            <a:r>
              <a:rPr lang="fr-FR" sz="1800" dirty="0" err="1" smtClean="0">
                <a:solidFill>
                  <a:prstClr val="black"/>
                </a:solidFill>
                <a:latin typeface="Arial"/>
              </a:rPr>
              <a:t>prodotto</a:t>
            </a:r>
            <a:r>
              <a:rPr lang="fr-FR" sz="1800" dirty="0" smtClean="0">
                <a:solidFill>
                  <a:prstClr val="black"/>
                </a:solidFill>
                <a:latin typeface="Arial"/>
              </a:rPr>
              <a:t> di </a:t>
            </a:r>
            <a:r>
              <a:rPr lang="fr-FR" sz="1800" dirty="0" err="1" smtClean="0">
                <a:solidFill>
                  <a:prstClr val="black"/>
                </a:solidFill>
                <a:latin typeface="Arial"/>
              </a:rPr>
              <a:t>solubilità</a:t>
            </a:r>
            <a:r>
              <a:rPr lang="fr-FR" sz="1800" dirty="0" smtClean="0">
                <a:solidFill>
                  <a:prstClr val="black"/>
                </a:solidFill>
                <a:latin typeface="Arial"/>
              </a:rPr>
              <a:t>. Ad </a:t>
            </a:r>
            <a:r>
              <a:rPr lang="fr-FR" sz="1800" dirty="0" err="1" smtClean="0">
                <a:solidFill>
                  <a:prstClr val="black"/>
                </a:solidFill>
                <a:latin typeface="Arial"/>
              </a:rPr>
              <a:t>esempio</a:t>
            </a:r>
            <a:r>
              <a:rPr lang="fr-FR" sz="1800" dirty="0" smtClean="0">
                <a:solidFill>
                  <a:prstClr val="black"/>
                </a:solidFill>
                <a:latin typeface="Arial"/>
              </a:rPr>
              <a:t>:</a:t>
            </a:r>
          </a:p>
          <a:p>
            <a:pPr marL="0" lvl="0" indent="0">
              <a:buNone/>
            </a:pPr>
            <a:endParaRPr lang="fr-FR" sz="1800" dirty="0">
              <a:solidFill>
                <a:prstClr val="black"/>
              </a:solidFill>
              <a:latin typeface="Arial"/>
            </a:endParaRPr>
          </a:p>
          <a:p>
            <a:pPr marL="0" lvl="0" indent="0">
              <a:buNone/>
            </a:pPr>
            <a:endParaRPr lang="fr-FR" sz="1800" dirty="0">
              <a:solidFill>
                <a:prstClr val="black"/>
              </a:solidFill>
              <a:latin typeface="Arial"/>
            </a:endParaRPr>
          </a:p>
          <a:p>
            <a:pPr marL="0" indent="0">
              <a:buNone/>
            </a:pPr>
            <a:r>
              <a:rPr lang="fr-FR" sz="1800" dirty="0" smtClean="0">
                <a:solidFill>
                  <a:prstClr val="black"/>
                </a:solidFill>
                <a:latin typeface="Arial"/>
              </a:rPr>
              <a:t>[S</a:t>
            </a:r>
            <a:r>
              <a:rPr lang="fr-FR" sz="1800" baseline="30000" dirty="0" smtClean="0">
                <a:solidFill>
                  <a:prstClr val="black"/>
                </a:solidFill>
                <a:latin typeface="Arial"/>
              </a:rPr>
              <a:t>2-</a:t>
            </a:r>
            <a:r>
              <a:rPr lang="fr-FR" sz="1800" dirty="0">
                <a:solidFill>
                  <a:prstClr val="black"/>
                </a:solidFill>
                <a:latin typeface="Arial"/>
              </a:rPr>
              <a:t>]=</a:t>
            </a:r>
            <a:r>
              <a:rPr lang="fr-FR" sz="1800" dirty="0" smtClean="0">
                <a:solidFill>
                  <a:prstClr val="black"/>
                </a:solidFill>
                <a:latin typeface="Arial"/>
              </a:rPr>
              <a:t>s				 </a:t>
            </a:r>
            <a:endParaRPr lang="fr-FR" sz="1800" dirty="0">
              <a:solidFill>
                <a:prstClr val="black"/>
              </a:solidFill>
              <a:latin typeface="Arial"/>
            </a:endParaRPr>
          </a:p>
          <a:p>
            <a:pPr marL="0" lvl="0" indent="0">
              <a:buNone/>
            </a:pPr>
            <a:r>
              <a:rPr lang="fr-FR" sz="1800" dirty="0" smtClean="0">
                <a:solidFill>
                  <a:prstClr val="black"/>
                </a:solidFill>
                <a:latin typeface="Arial"/>
              </a:rPr>
              <a:t>[Ag</a:t>
            </a:r>
            <a:r>
              <a:rPr lang="fr-FR" sz="1800" baseline="30000" dirty="0" smtClean="0">
                <a:solidFill>
                  <a:prstClr val="black"/>
                </a:solidFill>
                <a:latin typeface="Arial"/>
              </a:rPr>
              <a:t>+</a:t>
            </a:r>
            <a:r>
              <a:rPr lang="fr-FR" sz="1800" dirty="0" smtClean="0">
                <a:solidFill>
                  <a:prstClr val="black"/>
                </a:solidFill>
                <a:latin typeface="Arial"/>
              </a:rPr>
              <a:t>]= 2s</a:t>
            </a:r>
          </a:p>
          <a:p>
            <a:pPr marL="0" lvl="0" indent="0">
              <a:buNone/>
            </a:pPr>
            <a:r>
              <a:rPr lang="fr-FR" sz="1800" dirty="0" smtClean="0">
                <a:solidFill>
                  <a:prstClr val="black"/>
                </a:solidFill>
                <a:latin typeface="Arial"/>
              </a:rPr>
              <a:t>l’espressione </a:t>
            </a:r>
            <a:r>
              <a:rPr lang="fr-FR" sz="1800" dirty="0" err="1">
                <a:solidFill>
                  <a:prstClr val="black"/>
                </a:solidFill>
                <a:latin typeface="Arial"/>
              </a:rPr>
              <a:t>del</a:t>
            </a:r>
            <a:r>
              <a:rPr lang="fr-FR" sz="1800" dirty="0">
                <a:solidFill>
                  <a:prstClr val="black"/>
                </a:solidFill>
                <a:latin typeface="Arial"/>
              </a:rPr>
              <a:t> </a:t>
            </a:r>
            <a:r>
              <a:rPr lang="fr-FR" sz="1800" dirty="0" err="1">
                <a:solidFill>
                  <a:prstClr val="black"/>
                </a:solidFill>
                <a:latin typeface="Arial"/>
              </a:rPr>
              <a:t>K</a:t>
            </a:r>
            <a:r>
              <a:rPr lang="fr-FR" sz="1800" baseline="-25000" dirty="0" err="1">
                <a:solidFill>
                  <a:prstClr val="black"/>
                </a:solidFill>
                <a:latin typeface="Arial"/>
              </a:rPr>
              <a:t>ps</a:t>
            </a:r>
            <a:r>
              <a:rPr lang="fr-FR" sz="1800" dirty="0">
                <a:solidFill>
                  <a:prstClr val="black"/>
                </a:solidFill>
                <a:latin typeface="Arial"/>
              </a:rPr>
              <a:t> </a:t>
            </a:r>
            <a:r>
              <a:rPr lang="fr-FR" sz="1800" dirty="0" err="1">
                <a:solidFill>
                  <a:prstClr val="black"/>
                </a:solidFill>
                <a:latin typeface="Arial"/>
              </a:rPr>
              <a:t>diventa</a:t>
            </a:r>
            <a:r>
              <a:rPr lang="fr-FR" sz="1800" dirty="0">
                <a:solidFill>
                  <a:prstClr val="black"/>
                </a:solidFill>
                <a:latin typeface="Arial"/>
              </a:rPr>
              <a:t>: 	</a:t>
            </a:r>
            <a:r>
              <a:rPr lang="de-DE" sz="1800" dirty="0" err="1">
                <a:solidFill>
                  <a:srgbClr val="4F81BD"/>
                </a:solidFill>
                <a:latin typeface="Arial"/>
              </a:rPr>
              <a:t>K</a:t>
            </a:r>
            <a:r>
              <a:rPr lang="de-DE" sz="1800" baseline="-25000" dirty="0" err="1">
                <a:solidFill>
                  <a:srgbClr val="4F81BD"/>
                </a:solidFill>
                <a:latin typeface="Arial"/>
              </a:rPr>
              <a:t>ps</a:t>
            </a:r>
            <a:r>
              <a:rPr lang="de-DE" sz="1800" dirty="0">
                <a:solidFill>
                  <a:srgbClr val="4F81BD"/>
                </a:solidFill>
                <a:latin typeface="Arial"/>
              </a:rPr>
              <a:t> = [ </a:t>
            </a:r>
            <a:r>
              <a:rPr lang="de-DE" sz="1800" dirty="0" err="1" smtClean="0">
                <a:solidFill>
                  <a:srgbClr val="4F81BD"/>
                </a:solidFill>
                <a:latin typeface="Arial"/>
              </a:rPr>
              <a:t>Ag</a:t>
            </a:r>
            <a:r>
              <a:rPr lang="de-DE" sz="1800" baseline="30000" dirty="0" smtClean="0">
                <a:solidFill>
                  <a:srgbClr val="4F81BD"/>
                </a:solidFill>
                <a:latin typeface="Arial"/>
              </a:rPr>
              <a:t>+</a:t>
            </a:r>
            <a:r>
              <a:rPr lang="de-DE" sz="1800" dirty="0" smtClean="0">
                <a:solidFill>
                  <a:srgbClr val="4F81BD"/>
                </a:solidFill>
                <a:latin typeface="Arial"/>
              </a:rPr>
              <a:t>]</a:t>
            </a:r>
            <a:r>
              <a:rPr lang="de-DE" sz="1800" baseline="30000" dirty="0" smtClean="0">
                <a:solidFill>
                  <a:srgbClr val="4F81BD"/>
                </a:solidFill>
                <a:latin typeface="Arial"/>
              </a:rPr>
              <a:t>2</a:t>
            </a:r>
            <a:r>
              <a:rPr lang="de-DE" sz="1800" dirty="0" smtClean="0">
                <a:solidFill>
                  <a:srgbClr val="4F81BD"/>
                </a:solidFill>
                <a:latin typeface="Arial"/>
              </a:rPr>
              <a:t> </a:t>
            </a:r>
            <a:r>
              <a:rPr lang="de-DE" sz="1800" dirty="0">
                <a:solidFill>
                  <a:srgbClr val="4F81BD"/>
                </a:solidFill>
                <a:latin typeface="Arial"/>
              </a:rPr>
              <a:t>[ </a:t>
            </a:r>
            <a:r>
              <a:rPr lang="de-DE" sz="1800" dirty="0" smtClean="0">
                <a:solidFill>
                  <a:srgbClr val="4F81BD"/>
                </a:solidFill>
                <a:latin typeface="Arial"/>
              </a:rPr>
              <a:t>S</a:t>
            </a:r>
            <a:r>
              <a:rPr lang="fr-FR" sz="1800" baseline="30000" dirty="0" smtClean="0">
                <a:solidFill>
                  <a:srgbClr val="4F81BD"/>
                </a:solidFill>
                <a:latin typeface="Arial"/>
              </a:rPr>
              <a:t>2-</a:t>
            </a:r>
            <a:r>
              <a:rPr lang="fr-FR" sz="1800" dirty="0" smtClean="0">
                <a:solidFill>
                  <a:srgbClr val="4F81BD"/>
                </a:solidFill>
                <a:latin typeface="Arial"/>
              </a:rPr>
              <a:t>] =</a:t>
            </a:r>
            <a:r>
              <a:rPr lang="de-DE" sz="1800" dirty="0" smtClean="0">
                <a:solidFill>
                  <a:srgbClr val="4F81BD"/>
                </a:solidFill>
                <a:latin typeface="Arial"/>
              </a:rPr>
              <a:t> (2</a:t>
            </a:r>
            <a:r>
              <a:rPr lang="it-IT" sz="1800" dirty="0" smtClean="0">
                <a:solidFill>
                  <a:srgbClr val="4F81BD"/>
                </a:solidFill>
                <a:latin typeface="Arial"/>
              </a:rPr>
              <a:t>s)</a:t>
            </a:r>
            <a:r>
              <a:rPr lang="it-IT" sz="1800" baseline="30000" dirty="0" smtClean="0">
                <a:solidFill>
                  <a:srgbClr val="4F81BD"/>
                </a:solidFill>
                <a:latin typeface="Arial"/>
              </a:rPr>
              <a:t>2</a:t>
            </a:r>
            <a:r>
              <a:rPr lang="it-IT" sz="1800" dirty="0" smtClean="0">
                <a:solidFill>
                  <a:srgbClr val="4F81BD"/>
                </a:solidFill>
                <a:latin typeface="Arial"/>
              </a:rPr>
              <a:t> </a:t>
            </a:r>
            <a:r>
              <a:rPr lang="it-IT" sz="1000" dirty="0">
                <a:solidFill>
                  <a:srgbClr val="4F81BD"/>
                </a:solidFill>
                <a:latin typeface="Arial"/>
              </a:rPr>
              <a:t>x</a:t>
            </a:r>
            <a:r>
              <a:rPr lang="it-IT" sz="1800" dirty="0">
                <a:solidFill>
                  <a:srgbClr val="4F81BD"/>
                </a:solidFill>
                <a:latin typeface="Arial"/>
              </a:rPr>
              <a:t> s = </a:t>
            </a:r>
            <a:r>
              <a:rPr lang="it-IT" sz="1800" dirty="0" smtClean="0">
                <a:solidFill>
                  <a:srgbClr val="4F81BD"/>
                </a:solidFill>
                <a:latin typeface="Arial"/>
              </a:rPr>
              <a:t>4s</a:t>
            </a:r>
            <a:r>
              <a:rPr lang="it-IT" sz="1800" baseline="30000" dirty="0" smtClean="0">
                <a:solidFill>
                  <a:srgbClr val="4F81BD"/>
                </a:solidFill>
                <a:latin typeface="Arial"/>
              </a:rPr>
              <a:t>3</a:t>
            </a:r>
            <a:endParaRPr lang="fr-FR" sz="1800" baseline="30000" dirty="0">
              <a:solidFill>
                <a:srgbClr val="4F81BD"/>
              </a:solidFill>
              <a:latin typeface="Arial"/>
            </a:endParaRPr>
          </a:p>
          <a:p>
            <a:pPr marL="0" lvl="0" indent="0">
              <a:buNone/>
            </a:pPr>
            <a:r>
              <a:rPr lang="it-IT" sz="1800" dirty="0" smtClean="0">
                <a:solidFill>
                  <a:srgbClr val="000000"/>
                </a:solidFill>
                <a:latin typeface="Arial"/>
              </a:rPr>
              <a:t>da cui è possibile ricavare la </a:t>
            </a:r>
            <a:r>
              <a:rPr lang="it-IT" sz="1800" dirty="0" smtClean="0">
                <a:solidFill>
                  <a:srgbClr val="C00000"/>
                </a:solidFill>
                <a:latin typeface="Arial"/>
              </a:rPr>
              <a:t>solubilità s </a:t>
            </a:r>
            <a:r>
              <a:rPr lang="it-IT" sz="1800" dirty="0" smtClean="0">
                <a:latin typeface="Arial"/>
              </a:rPr>
              <a:t>del solfuro di argento in acqua:</a:t>
            </a:r>
          </a:p>
          <a:p>
            <a:pPr marL="0" lvl="0" indent="0">
              <a:buNone/>
            </a:pPr>
            <a:endParaRPr lang="it-IT" sz="1800" dirty="0">
              <a:solidFill>
                <a:srgbClr val="000000"/>
              </a:solidFill>
              <a:latin typeface="Arial"/>
            </a:endParaRPr>
          </a:p>
          <a:p>
            <a:pPr marL="0" lvl="0" indent="0">
              <a:buNone/>
            </a:pPr>
            <a:endParaRPr lang="it-IT" sz="1800" dirty="0" smtClean="0">
              <a:solidFill>
                <a:srgbClr val="000000"/>
              </a:solidFill>
              <a:latin typeface="Arial"/>
            </a:endParaRPr>
          </a:p>
          <a:p>
            <a:pPr marL="0" lvl="0" indent="0">
              <a:buNone/>
            </a:pPr>
            <a:endParaRPr lang="it-IT" sz="1800" dirty="0">
              <a:solidFill>
                <a:srgbClr val="000000"/>
              </a:solidFill>
              <a:latin typeface="Arial"/>
            </a:endParaRPr>
          </a:p>
          <a:p>
            <a:pPr marL="0" lvl="0" indent="0">
              <a:buNone/>
            </a:pPr>
            <a:endParaRPr lang="it-IT" sz="1800" dirty="0" smtClean="0">
              <a:solidFill>
                <a:srgbClr val="000000"/>
              </a:solidFill>
              <a:latin typeface="Arial"/>
            </a:endParaRPr>
          </a:p>
          <a:p>
            <a:pPr marL="0" lvl="0" indent="0">
              <a:buNone/>
            </a:pPr>
            <a:r>
              <a:rPr lang="it-IT" sz="1800" dirty="0" smtClean="0">
                <a:solidFill>
                  <a:srgbClr val="000000"/>
                </a:solidFill>
                <a:latin typeface="Arial"/>
              </a:rPr>
              <a:t>Altro esempio:</a:t>
            </a:r>
          </a:p>
          <a:p>
            <a:pPr marL="0" lvl="0" indent="0">
              <a:buNone/>
            </a:pPr>
            <a:endParaRPr lang="it-IT" sz="1800" dirty="0" smtClean="0">
              <a:solidFill>
                <a:srgbClr val="000000"/>
              </a:solidFill>
              <a:latin typeface="Arial"/>
            </a:endParaRPr>
          </a:p>
          <a:p>
            <a:pPr marL="0" lvl="0" indent="0">
              <a:buNone/>
            </a:pPr>
            <a:endParaRPr lang="it-IT" sz="1800" dirty="0" smtClean="0">
              <a:solidFill>
                <a:srgbClr val="000000"/>
              </a:solidFill>
              <a:latin typeface="Arial"/>
            </a:endParaRPr>
          </a:p>
          <a:p>
            <a:pPr marL="0" lvl="0" indent="0">
              <a:buNone/>
            </a:pPr>
            <a:r>
              <a:rPr lang="pl-PL" sz="1800" dirty="0" smtClean="0">
                <a:solidFill>
                  <a:srgbClr val="000000"/>
                </a:solidFill>
                <a:latin typeface="Arial"/>
              </a:rPr>
              <a:t>K</a:t>
            </a:r>
            <a:r>
              <a:rPr lang="pl-PL" sz="1800" baseline="-25000" dirty="0" smtClean="0">
                <a:solidFill>
                  <a:srgbClr val="000000"/>
                </a:solidFill>
                <a:latin typeface="Arial"/>
              </a:rPr>
              <a:t>ps</a:t>
            </a:r>
            <a:r>
              <a:rPr lang="pl-PL" sz="1800" dirty="0" smtClean="0">
                <a:solidFill>
                  <a:srgbClr val="000000"/>
                </a:solidFill>
                <a:latin typeface="Arial"/>
              </a:rPr>
              <a:t> </a:t>
            </a:r>
            <a:r>
              <a:rPr lang="pl-PL" sz="1800" dirty="0">
                <a:solidFill>
                  <a:srgbClr val="000000"/>
                </a:solidFill>
                <a:latin typeface="Arial"/>
              </a:rPr>
              <a:t>= [Ba</a:t>
            </a:r>
            <a:r>
              <a:rPr lang="pl-PL" sz="1800" baseline="30000" dirty="0">
                <a:solidFill>
                  <a:srgbClr val="000000"/>
                </a:solidFill>
                <a:latin typeface="Arial"/>
              </a:rPr>
              <a:t>2+</a:t>
            </a:r>
            <a:r>
              <a:rPr lang="pl-PL" sz="1800" dirty="0">
                <a:solidFill>
                  <a:srgbClr val="000000"/>
                </a:solidFill>
                <a:latin typeface="Arial"/>
              </a:rPr>
              <a:t>]</a:t>
            </a:r>
            <a:r>
              <a:rPr lang="pl-PL" sz="1800" baseline="30000" dirty="0">
                <a:solidFill>
                  <a:srgbClr val="000000"/>
                </a:solidFill>
                <a:latin typeface="Arial"/>
              </a:rPr>
              <a:t>3</a:t>
            </a:r>
            <a:r>
              <a:rPr lang="pl-PL" sz="1800" dirty="0">
                <a:solidFill>
                  <a:srgbClr val="000000"/>
                </a:solidFill>
                <a:latin typeface="Arial"/>
              </a:rPr>
              <a:t> [PO</a:t>
            </a:r>
            <a:r>
              <a:rPr lang="pl-PL" sz="1800" baseline="-25000" dirty="0">
                <a:solidFill>
                  <a:srgbClr val="000000"/>
                </a:solidFill>
                <a:latin typeface="Arial"/>
              </a:rPr>
              <a:t>4</a:t>
            </a:r>
            <a:r>
              <a:rPr lang="it-IT" sz="1800" baseline="30000" dirty="0">
                <a:solidFill>
                  <a:srgbClr val="000000"/>
                </a:solidFill>
                <a:latin typeface="Arial"/>
              </a:rPr>
              <a:t>3-</a:t>
            </a:r>
            <a:r>
              <a:rPr lang="it-IT" sz="1800" dirty="0">
                <a:solidFill>
                  <a:srgbClr val="000000"/>
                </a:solidFill>
                <a:latin typeface="Arial"/>
              </a:rPr>
              <a:t>]</a:t>
            </a:r>
            <a:r>
              <a:rPr lang="it-IT" sz="1800" baseline="30000" dirty="0" smtClean="0">
                <a:solidFill>
                  <a:srgbClr val="000000"/>
                </a:solidFill>
                <a:latin typeface="Arial"/>
              </a:rPr>
              <a:t>2</a:t>
            </a:r>
            <a:r>
              <a:rPr lang="it-IT" sz="1800" dirty="0" smtClean="0">
                <a:solidFill>
                  <a:srgbClr val="000000"/>
                </a:solidFill>
                <a:latin typeface="Arial"/>
              </a:rPr>
              <a:t>= (3S)</a:t>
            </a:r>
            <a:r>
              <a:rPr lang="it-IT" sz="1800" baseline="30000" dirty="0" smtClean="0">
                <a:solidFill>
                  <a:srgbClr val="000000"/>
                </a:solidFill>
                <a:latin typeface="Arial"/>
              </a:rPr>
              <a:t>3</a:t>
            </a:r>
            <a:r>
              <a:rPr lang="it-IT" sz="1000" dirty="0" smtClean="0">
                <a:solidFill>
                  <a:srgbClr val="000000"/>
                </a:solidFill>
                <a:latin typeface="Arial"/>
              </a:rPr>
              <a:t> x </a:t>
            </a:r>
            <a:r>
              <a:rPr lang="it-IT" sz="1800" dirty="0" smtClean="0">
                <a:solidFill>
                  <a:srgbClr val="000000"/>
                </a:solidFill>
                <a:latin typeface="Arial"/>
              </a:rPr>
              <a:t>(2S)</a:t>
            </a:r>
            <a:r>
              <a:rPr lang="it-IT" sz="1800" baseline="30000" dirty="0" smtClean="0">
                <a:solidFill>
                  <a:srgbClr val="000000"/>
                </a:solidFill>
                <a:latin typeface="Arial"/>
              </a:rPr>
              <a:t>2</a:t>
            </a:r>
            <a:r>
              <a:rPr lang="it-IT" sz="1800" dirty="0" smtClean="0">
                <a:solidFill>
                  <a:srgbClr val="000000"/>
                </a:solidFill>
                <a:latin typeface="Arial"/>
              </a:rPr>
              <a:t> = 27S</a:t>
            </a:r>
            <a:r>
              <a:rPr lang="it-IT" sz="1800" baseline="30000" dirty="0" smtClean="0">
                <a:solidFill>
                  <a:srgbClr val="000000"/>
                </a:solidFill>
                <a:latin typeface="Arial"/>
              </a:rPr>
              <a:t>3</a:t>
            </a:r>
            <a:r>
              <a:rPr lang="it-IT" sz="1800" dirty="0" smtClean="0">
                <a:solidFill>
                  <a:srgbClr val="000000"/>
                </a:solidFill>
                <a:latin typeface="Arial"/>
              </a:rPr>
              <a:t> </a:t>
            </a:r>
            <a:r>
              <a:rPr lang="it-IT" sz="1000" dirty="0" smtClean="0">
                <a:solidFill>
                  <a:srgbClr val="000000"/>
                </a:solidFill>
                <a:latin typeface="Arial"/>
              </a:rPr>
              <a:t>x</a:t>
            </a:r>
            <a:r>
              <a:rPr lang="it-IT" sz="1800" dirty="0" smtClean="0">
                <a:solidFill>
                  <a:srgbClr val="000000"/>
                </a:solidFill>
                <a:latin typeface="Arial"/>
              </a:rPr>
              <a:t> 4S</a:t>
            </a:r>
            <a:r>
              <a:rPr lang="it-IT" sz="1800" baseline="30000" dirty="0" smtClean="0">
                <a:solidFill>
                  <a:srgbClr val="000000"/>
                </a:solidFill>
                <a:latin typeface="Arial"/>
              </a:rPr>
              <a:t>2</a:t>
            </a:r>
            <a:r>
              <a:rPr lang="it-IT" sz="1800" dirty="0" smtClean="0">
                <a:solidFill>
                  <a:srgbClr val="000000"/>
                </a:solidFill>
                <a:latin typeface="Arial"/>
              </a:rPr>
              <a:t>=108 S</a:t>
            </a:r>
            <a:r>
              <a:rPr lang="it-IT" sz="1800" baseline="30000" dirty="0" smtClean="0">
                <a:solidFill>
                  <a:srgbClr val="000000"/>
                </a:solidFill>
                <a:latin typeface="Arial"/>
              </a:rPr>
              <a:t>5</a:t>
            </a:r>
            <a:endParaRPr lang="it-IT" sz="1800" dirty="0">
              <a:solidFill>
                <a:srgbClr val="000000"/>
              </a:solidFill>
              <a:latin typeface="Arial"/>
            </a:endParaRPr>
          </a:p>
          <a:p>
            <a:pPr marL="0" lvl="0" indent="0">
              <a:buNone/>
            </a:pPr>
            <a:endParaRPr lang="it-IT" sz="1800" dirty="0" smtClean="0">
              <a:solidFill>
                <a:srgbClr val="000000"/>
              </a:solidFill>
              <a:latin typeface="Arial"/>
            </a:endParaRPr>
          </a:p>
          <a:p>
            <a:pPr marL="0" lvl="0" indent="0">
              <a:buNone/>
            </a:pPr>
            <a:r>
              <a:rPr lang="it-IT" sz="1800" dirty="0" smtClean="0">
                <a:solidFill>
                  <a:srgbClr val="000000"/>
                </a:solidFill>
                <a:latin typeface="Arial"/>
              </a:rPr>
              <a:t>   </a:t>
            </a:r>
            <a:endParaRPr lang="it-IT" sz="1800" dirty="0">
              <a:solidFill>
                <a:srgbClr val="000000"/>
              </a:solidFill>
              <a:latin typeface="Arial"/>
            </a:endParaRPr>
          </a:p>
          <a:p>
            <a:pPr marL="0" indent="0">
              <a:buNone/>
            </a:pPr>
            <a:endParaRPr lang="it-IT"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6764" y="1196752"/>
            <a:ext cx="3472681" cy="432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Oggetto 3"/>
          <p:cNvGraphicFramePr>
            <a:graphicFrameLocks noChangeAspect="1"/>
          </p:cNvGraphicFramePr>
          <p:nvPr>
            <p:extLst>
              <p:ext uri="{D42A27DB-BD31-4B8C-83A1-F6EECF244321}">
                <p14:modId xmlns:p14="http://schemas.microsoft.com/office/powerpoint/2010/main" val="304672831"/>
              </p:ext>
            </p:extLst>
          </p:nvPr>
        </p:nvGraphicFramePr>
        <p:xfrm>
          <a:off x="3563888" y="2924944"/>
          <a:ext cx="1273902" cy="936104"/>
        </p:xfrm>
        <a:graphic>
          <a:graphicData uri="http://schemas.openxmlformats.org/presentationml/2006/ole">
            <mc:AlternateContent xmlns:mc="http://schemas.openxmlformats.org/markup-compatibility/2006">
              <mc:Choice xmlns:v="urn:schemas-microsoft-com:vml" Requires="v">
                <p:oleObj spid="_x0000_s3257" name="Equazione" r:id="rId4" imgW="622080" imgH="457200" progId="Equation.3">
                  <p:embed/>
                </p:oleObj>
              </mc:Choice>
              <mc:Fallback>
                <p:oleObj name="Equazione" r:id="rId4" imgW="622080" imgH="457200" progId="Equation.3">
                  <p:embed/>
                  <p:pic>
                    <p:nvPicPr>
                      <p:cNvPr id="0" name=""/>
                      <p:cNvPicPr/>
                      <p:nvPr/>
                    </p:nvPicPr>
                    <p:blipFill>
                      <a:blip r:embed="rId5"/>
                      <a:stretch>
                        <a:fillRect/>
                      </a:stretch>
                    </p:blipFill>
                    <p:spPr>
                      <a:xfrm>
                        <a:off x="3563888" y="2924944"/>
                        <a:ext cx="1273902" cy="936104"/>
                      </a:xfrm>
                      <a:prstGeom prst="rect">
                        <a:avLst/>
                      </a:prstGeom>
                    </p:spPr>
                  </p:pic>
                </p:oleObj>
              </mc:Fallback>
            </mc:AlternateContent>
          </a:graphicData>
        </a:graphic>
      </p:graphicFrame>
      <p:graphicFrame>
        <p:nvGraphicFramePr>
          <p:cNvPr id="5" name="Oggetto 4"/>
          <p:cNvGraphicFramePr>
            <a:graphicFrameLocks noChangeAspect="1"/>
          </p:cNvGraphicFramePr>
          <p:nvPr>
            <p:extLst>
              <p:ext uri="{D42A27DB-BD31-4B8C-83A1-F6EECF244321}">
                <p14:modId xmlns:p14="http://schemas.microsoft.com/office/powerpoint/2010/main" val="1511985706"/>
              </p:ext>
            </p:extLst>
          </p:nvPr>
        </p:nvGraphicFramePr>
        <p:xfrm>
          <a:off x="3635896" y="5517232"/>
          <a:ext cx="1296988" cy="952500"/>
        </p:xfrm>
        <a:graphic>
          <a:graphicData uri="http://schemas.openxmlformats.org/presentationml/2006/ole">
            <mc:AlternateContent xmlns:mc="http://schemas.openxmlformats.org/markup-compatibility/2006">
              <mc:Choice xmlns:v="urn:schemas-microsoft-com:vml" Requires="v">
                <p:oleObj spid="_x0000_s3258" name="Equazione" r:id="rId6" imgW="622080" imgH="457200" progId="Equation.3">
                  <p:embed/>
                </p:oleObj>
              </mc:Choice>
              <mc:Fallback>
                <p:oleObj name="Equazione" r:id="rId6" imgW="622080" imgH="457200" progId="Equation.3">
                  <p:embed/>
                  <p:pic>
                    <p:nvPicPr>
                      <p:cNvPr id="0" name="Oggetto 3"/>
                      <p:cNvPicPr>
                        <a:picLocks noChangeAspect="1" noChangeArrowheads="1"/>
                      </p:cNvPicPr>
                      <p:nvPr/>
                    </p:nvPicPr>
                    <p:blipFill>
                      <a:blip r:embed="rId7"/>
                      <a:srcRect/>
                      <a:stretch>
                        <a:fillRect/>
                      </a:stretch>
                    </p:blipFill>
                    <p:spPr bwMode="auto">
                      <a:xfrm>
                        <a:off x="3635896" y="5517232"/>
                        <a:ext cx="1296988" cy="952500"/>
                      </a:xfrm>
                      <a:prstGeom prst="rect">
                        <a:avLst/>
                      </a:prstGeom>
                      <a:noFill/>
                      <a:ln>
                        <a:noFill/>
                      </a:ln>
                    </p:spPr>
                  </p:pic>
                </p:oleObj>
              </mc:Fallback>
            </mc:AlternateContent>
          </a:graphicData>
        </a:graphic>
      </p:graphicFrame>
      <p:pic>
        <p:nvPicPr>
          <p:cNvPr id="3252" name="Picture 18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11760" y="4077072"/>
            <a:ext cx="4301768" cy="792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61160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755576" y="332656"/>
            <a:ext cx="7776864" cy="3534147"/>
          </a:xfrm>
        </p:spPr>
        <p:txBody>
          <a:bodyPr>
            <a:normAutofit/>
          </a:bodyPr>
          <a:lstStyle/>
          <a:p>
            <a:pPr algn="just"/>
            <a:r>
              <a:rPr lang="it-IT" sz="1800" dirty="0" smtClean="0">
                <a:solidFill>
                  <a:schemeClr val="tx1"/>
                </a:solidFill>
              </a:rPr>
              <a:t>In generale:</a:t>
            </a:r>
            <a:endParaRPr lang="it-IT" sz="1800" dirty="0">
              <a:solidFill>
                <a:schemeClr val="tx1"/>
              </a:solidFill>
            </a:endParaRPr>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1800" y="332656"/>
            <a:ext cx="3525439" cy="8141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ttangolo 3"/>
          <p:cNvSpPr/>
          <p:nvPr/>
        </p:nvSpPr>
        <p:spPr>
          <a:xfrm>
            <a:off x="1773154" y="1412776"/>
            <a:ext cx="5522730" cy="369332"/>
          </a:xfrm>
          <a:prstGeom prst="rect">
            <a:avLst/>
          </a:prstGeom>
        </p:spPr>
        <p:txBody>
          <a:bodyPr wrap="none">
            <a:spAutoFit/>
          </a:bodyPr>
          <a:lstStyle/>
          <a:p>
            <a:pPr lvl="0">
              <a:spcBef>
                <a:spcPct val="20000"/>
              </a:spcBef>
            </a:pPr>
            <a:r>
              <a:rPr lang="de-DE" dirty="0" err="1">
                <a:solidFill>
                  <a:srgbClr val="4F81BD"/>
                </a:solidFill>
                <a:latin typeface="Arial"/>
              </a:rPr>
              <a:t>K</a:t>
            </a:r>
            <a:r>
              <a:rPr lang="de-DE" baseline="-25000" dirty="0" err="1">
                <a:solidFill>
                  <a:srgbClr val="4F81BD"/>
                </a:solidFill>
                <a:latin typeface="Arial"/>
              </a:rPr>
              <a:t>ps</a:t>
            </a:r>
            <a:r>
              <a:rPr lang="de-DE" dirty="0">
                <a:solidFill>
                  <a:srgbClr val="4F81BD"/>
                </a:solidFill>
                <a:latin typeface="Arial"/>
              </a:rPr>
              <a:t> = [ </a:t>
            </a:r>
            <a:r>
              <a:rPr lang="de-DE" dirty="0" smtClean="0">
                <a:solidFill>
                  <a:srgbClr val="4F81BD"/>
                </a:solidFill>
                <a:latin typeface="Arial"/>
              </a:rPr>
              <a:t>A</a:t>
            </a:r>
            <a:r>
              <a:rPr lang="de-DE" baseline="30000" dirty="0" smtClean="0">
                <a:solidFill>
                  <a:srgbClr val="4F81BD"/>
                </a:solidFill>
                <a:latin typeface="Arial"/>
              </a:rPr>
              <a:t>n+</a:t>
            </a:r>
            <a:r>
              <a:rPr lang="de-DE" dirty="0" smtClean="0">
                <a:solidFill>
                  <a:srgbClr val="4F81BD"/>
                </a:solidFill>
                <a:latin typeface="Arial"/>
              </a:rPr>
              <a:t>]</a:t>
            </a:r>
            <a:r>
              <a:rPr lang="de-DE" baseline="30000" dirty="0" smtClean="0">
                <a:solidFill>
                  <a:srgbClr val="4F81BD"/>
                </a:solidFill>
                <a:latin typeface="Arial"/>
              </a:rPr>
              <a:t>m</a:t>
            </a:r>
            <a:r>
              <a:rPr lang="de-DE" dirty="0" smtClean="0">
                <a:solidFill>
                  <a:srgbClr val="4F81BD"/>
                </a:solidFill>
                <a:latin typeface="Arial"/>
              </a:rPr>
              <a:t> </a:t>
            </a:r>
            <a:r>
              <a:rPr lang="de-DE" dirty="0">
                <a:solidFill>
                  <a:srgbClr val="4F81BD"/>
                </a:solidFill>
                <a:latin typeface="Arial"/>
              </a:rPr>
              <a:t>[ </a:t>
            </a:r>
            <a:r>
              <a:rPr lang="de-DE" dirty="0" smtClean="0">
                <a:solidFill>
                  <a:srgbClr val="4F81BD"/>
                </a:solidFill>
                <a:latin typeface="Arial"/>
              </a:rPr>
              <a:t>B</a:t>
            </a:r>
            <a:r>
              <a:rPr lang="fr-FR" baseline="30000" dirty="0">
                <a:solidFill>
                  <a:srgbClr val="4F81BD"/>
                </a:solidFill>
                <a:latin typeface="Arial"/>
              </a:rPr>
              <a:t>m</a:t>
            </a:r>
            <a:r>
              <a:rPr lang="fr-FR" baseline="30000" dirty="0" smtClean="0">
                <a:solidFill>
                  <a:srgbClr val="4F81BD"/>
                </a:solidFill>
                <a:latin typeface="Arial"/>
              </a:rPr>
              <a:t>-</a:t>
            </a:r>
            <a:r>
              <a:rPr lang="fr-FR" dirty="0" smtClean="0">
                <a:solidFill>
                  <a:srgbClr val="4F81BD"/>
                </a:solidFill>
                <a:latin typeface="Arial"/>
              </a:rPr>
              <a:t>]</a:t>
            </a:r>
            <a:r>
              <a:rPr lang="fr-FR" baseline="30000" dirty="0" smtClean="0">
                <a:solidFill>
                  <a:srgbClr val="4F81BD"/>
                </a:solidFill>
                <a:latin typeface="Arial"/>
              </a:rPr>
              <a:t>n</a:t>
            </a:r>
            <a:r>
              <a:rPr lang="fr-FR" dirty="0" smtClean="0">
                <a:solidFill>
                  <a:srgbClr val="4F81BD"/>
                </a:solidFill>
                <a:latin typeface="Arial"/>
              </a:rPr>
              <a:t> </a:t>
            </a:r>
            <a:r>
              <a:rPr lang="fr-FR" dirty="0">
                <a:solidFill>
                  <a:srgbClr val="4F81BD"/>
                </a:solidFill>
                <a:latin typeface="Arial"/>
              </a:rPr>
              <a:t>=</a:t>
            </a:r>
            <a:r>
              <a:rPr lang="de-DE" dirty="0">
                <a:solidFill>
                  <a:srgbClr val="4F81BD"/>
                </a:solidFill>
                <a:latin typeface="Arial"/>
              </a:rPr>
              <a:t> </a:t>
            </a:r>
            <a:r>
              <a:rPr lang="de-DE" dirty="0" smtClean="0">
                <a:solidFill>
                  <a:srgbClr val="4F81BD"/>
                </a:solidFill>
                <a:latin typeface="Arial"/>
              </a:rPr>
              <a:t>(</a:t>
            </a:r>
            <a:r>
              <a:rPr lang="de-DE" dirty="0" err="1" smtClean="0">
                <a:solidFill>
                  <a:srgbClr val="4F81BD"/>
                </a:solidFill>
                <a:latin typeface="Arial"/>
              </a:rPr>
              <a:t>mS</a:t>
            </a:r>
            <a:r>
              <a:rPr lang="it-IT" dirty="0" smtClean="0">
                <a:solidFill>
                  <a:srgbClr val="4F81BD"/>
                </a:solidFill>
                <a:latin typeface="Arial"/>
              </a:rPr>
              <a:t>)</a:t>
            </a:r>
            <a:r>
              <a:rPr lang="it-IT" baseline="30000" dirty="0" smtClean="0">
                <a:solidFill>
                  <a:srgbClr val="4F81BD"/>
                </a:solidFill>
                <a:latin typeface="Arial"/>
              </a:rPr>
              <a:t>m</a:t>
            </a:r>
            <a:r>
              <a:rPr lang="it-IT" dirty="0" smtClean="0">
                <a:solidFill>
                  <a:srgbClr val="4F81BD"/>
                </a:solidFill>
                <a:latin typeface="Arial"/>
              </a:rPr>
              <a:t> </a:t>
            </a:r>
            <a:r>
              <a:rPr lang="it-IT" sz="1000" dirty="0">
                <a:solidFill>
                  <a:srgbClr val="4F81BD"/>
                </a:solidFill>
                <a:latin typeface="Arial"/>
              </a:rPr>
              <a:t>x</a:t>
            </a:r>
            <a:r>
              <a:rPr lang="it-IT" dirty="0">
                <a:solidFill>
                  <a:srgbClr val="4F81BD"/>
                </a:solidFill>
                <a:latin typeface="Arial"/>
              </a:rPr>
              <a:t> </a:t>
            </a:r>
            <a:r>
              <a:rPr lang="it-IT" dirty="0" smtClean="0">
                <a:solidFill>
                  <a:srgbClr val="4F81BD"/>
                </a:solidFill>
                <a:latin typeface="Arial"/>
              </a:rPr>
              <a:t>(</a:t>
            </a:r>
            <a:r>
              <a:rPr lang="it-IT" dirty="0" err="1" smtClean="0">
                <a:solidFill>
                  <a:srgbClr val="4F81BD"/>
                </a:solidFill>
                <a:latin typeface="Arial"/>
              </a:rPr>
              <a:t>nS</a:t>
            </a:r>
            <a:r>
              <a:rPr lang="it-IT" dirty="0" smtClean="0">
                <a:solidFill>
                  <a:srgbClr val="4F81BD"/>
                </a:solidFill>
                <a:latin typeface="Arial"/>
              </a:rPr>
              <a:t>)</a:t>
            </a:r>
            <a:r>
              <a:rPr lang="it-IT" baseline="30000" dirty="0" smtClean="0">
                <a:solidFill>
                  <a:srgbClr val="4F81BD"/>
                </a:solidFill>
                <a:latin typeface="Arial"/>
              </a:rPr>
              <a:t>n</a:t>
            </a:r>
            <a:r>
              <a:rPr lang="it-IT" dirty="0" smtClean="0">
                <a:solidFill>
                  <a:srgbClr val="4F81BD"/>
                </a:solidFill>
                <a:latin typeface="Arial"/>
              </a:rPr>
              <a:t> </a:t>
            </a:r>
            <a:r>
              <a:rPr lang="it-IT" dirty="0">
                <a:solidFill>
                  <a:srgbClr val="4F81BD"/>
                </a:solidFill>
                <a:latin typeface="Arial"/>
              </a:rPr>
              <a:t>= </a:t>
            </a:r>
            <a:r>
              <a:rPr lang="it-IT" dirty="0" smtClean="0">
                <a:solidFill>
                  <a:srgbClr val="4F81BD"/>
                </a:solidFill>
                <a:latin typeface="Arial"/>
              </a:rPr>
              <a:t>(m</a:t>
            </a:r>
            <a:r>
              <a:rPr lang="it-IT" baseline="30000" dirty="0" smtClean="0">
                <a:solidFill>
                  <a:srgbClr val="4F81BD"/>
                </a:solidFill>
                <a:latin typeface="Arial"/>
              </a:rPr>
              <a:t>m</a:t>
            </a:r>
            <a:r>
              <a:rPr lang="it-IT" dirty="0" smtClean="0">
                <a:solidFill>
                  <a:srgbClr val="4F81BD"/>
                </a:solidFill>
                <a:latin typeface="Arial"/>
              </a:rPr>
              <a:t> </a:t>
            </a:r>
            <a:r>
              <a:rPr lang="it-IT" sz="1000" dirty="0" smtClean="0">
                <a:solidFill>
                  <a:srgbClr val="4F81BD"/>
                </a:solidFill>
                <a:latin typeface="Arial"/>
              </a:rPr>
              <a:t>x</a:t>
            </a:r>
            <a:r>
              <a:rPr lang="it-IT" dirty="0" smtClean="0">
                <a:solidFill>
                  <a:srgbClr val="4F81BD"/>
                </a:solidFill>
                <a:latin typeface="Arial"/>
              </a:rPr>
              <a:t> </a:t>
            </a:r>
            <a:r>
              <a:rPr lang="it-IT" dirty="0" err="1" smtClean="0">
                <a:solidFill>
                  <a:srgbClr val="4F81BD"/>
                </a:solidFill>
                <a:latin typeface="Arial"/>
              </a:rPr>
              <a:t>n</a:t>
            </a:r>
            <a:r>
              <a:rPr lang="it-IT" baseline="30000" dirty="0" err="1" smtClean="0">
                <a:solidFill>
                  <a:srgbClr val="4F81BD"/>
                </a:solidFill>
                <a:latin typeface="Arial"/>
              </a:rPr>
              <a:t>n</a:t>
            </a:r>
            <a:r>
              <a:rPr lang="it-IT" dirty="0" smtClean="0">
                <a:solidFill>
                  <a:srgbClr val="4F81BD"/>
                </a:solidFill>
                <a:latin typeface="Arial"/>
              </a:rPr>
              <a:t>) </a:t>
            </a:r>
            <a:r>
              <a:rPr lang="it-IT" sz="1000" dirty="0" smtClean="0">
                <a:solidFill>
                  <a:srgbClr val="4F81BD"/>
                </a:solidFill>
                <a:latin typeface="Arial"/>
              </a:rPr>
              <a:t>x</a:t>
            </a:r>
            <a:r>
              <a:rPr lang="it-IT" dirty="0" smtClean="0">
                <a:solidFill>
                  <a:srgbClr val="4F81BD"/>
                </a:solidFill>
                <a:latin typeface="Arial"/>
              </a:rPr>
              <a:t> </a:t>
            </a:r>
            <a:r>
              <a:rPr lang="it-IT" dirty="0" err="1" smtClean="0">
                <a:solidFill>
                  <a:srgbClr val="4F81BD"/>
                </a:solidFill>
                <a:latin typeface="Arial"/>
              </a:rPr>
              <a:t>S</a:t>
            </a:r>
            <a:r>
              <a:rPr lang="it-IT" baseline="30000" dirty="0" err="1" smtClean="0">
                <a:solidFill>
                  <a:srgbClr val="4F81BD"/>
                </a:solidFill>
                <a:latin typeface="Arial"/>
              </a:rPr>
              <a:t>m+n</a:t>
            </a:r>
            <a:endParaRPr lang="fr-FR" baseline="30000" dirty="0">
              <a:solidFill>
                <a:srgbClr val="4F81BD"/>
              </a:solidFill>
              <a:latin typeface="Arial"/>
            </a:endParaRPr>
          </a:p>
        </p:txBody>
      </p:sp>
      <p:graphicFrame>
        <p:nvGraphicFramePr>
          <p:cNvPr id="5" name="Oggetto 4"/>
          <p:cNvGraphicFramePr>
            <a:graphicFrameLocks noChangeAspect="1"/>
          </p:cNvGraphicFramePr>
          <p:nvPr>
            <p:extLst>
              <p:ext uri="{D42A27DB-BD31-4B8C-83A1-F6EECF244321}">
                <p14:modId xmlns:p14="http://schemas.microsoft.com/office/powerpoint/2010/main" val="2273011945"/>
              </p:ext>
            </p:extLst>
          </p:nvPr>
        </p:nvGraphicFramePr>
        <p:xfrm>
          <a:off x="3058355" y="2132856"/>
          <a:ext cx="2952328" cy="1056767"/>
        </p:xfrm>
        <a:graphic>
          <a:graphicData uri="http://schemas.openxmlformats.org/presentationml/2006/ole">
            <mc:AlternateContent xmlns:mc="http://schemas.openxmlformats.org/markup-compatibility/2006">
              <mc:Choice xmlns:v="urn:schemas-microsoft-com:vml" Requires="v">
                <p:oleObj spid="_x0000_s4190" name="Equazione" r:id="rId4" imgW="1117440" imgH="482400" progId="Equation.3">
                  <p:embed/>
                </p:oleObj>
              </mc:Choice>
              <mc:Fallback>
                <p:oleObj name="Equazione" r:id="rId4" imgW="1117440" imgH="482400" progId="Equation.3">
                  <p:embed/>
                  <p:pic>
                    <p:nvPicPr>
                      <p:cNvPr id="0" name=""/>
                      <p:cNvPicPr/>
                      <p:nvPr/>
                    </p:nvPicPr>
                    <p:blipFill>
                      <a:blip r:embed="rId5"/>
                      <a:stretch>
                        <a:fillRect/>
                      </a:stretch>
                    </p:blipFill>
                    <p:spPr>
                      <a:xfrm>
                        <a:off x="3058355" y="2132856"/>
                        <a:ext cx="2952328" cy="1056767"/>
                      </a:xfrm>
                      <a:prstGeom prst="rect">
                        <a:avLst/>
                      </a:prstGeom>
                      <a:solidFill>
                        <a:schemeClr val="tx2">
                          <a:lumMod val="20000"/>
                          <a:lumOff val="80000"/>
                        </a:schemeClr>
                      </a:solidFill>
                      <a:ln>
                        <a:solidFill>
                          <a:srgbClr val="C00000"/>
                        </a:solidFill>
                      </a:ln>
                    </p:spPr>
                  </p:pic>
                </p:oleObj>
              </mc:Fallback>
            </mc:AlternateContent>
          </a:graphicData>
        </a:graphic>
      </p:graphicFrame>
      <p:sp>
        <p:nvSpPr>
          <p:cNvPr id="9" name="Rettangolo 8"/>
          <p:cNvSpPr/>
          <p:nvPr/>
        </p:nvSpPr>
        <p:spPr>
          <a:xfrm>
            <a:off x="26715" y="3429000"/>
            <a:ext cx="9144000" cy="3194721"/>
          </a:xfrm>
          <a:prstGeom prst="rect">
            <a:avLst/>
          </a:prstGeom>
        </p:spPr>
        <p:txBody>
          <a:bodyPr wrap="square">
            <a:spAutoFit/>
          </a:bodyPr>
          <a:lstStyle/>
          <a:p>
            <a:pPr lvl="0">
              <a:spcBef>
                <a:spcPct val="20000"/>
              </a:spcBef>
            </a:pPr>
            <a:r>
              <a:rPr lang="it-IT" sz="1600" dirty="0">
                <a:solidFill>
                  <a:prstClr val="black"/>
                </a:solidFill>
                <a:latin typeface="Arial"/>
              </a:rPr>
              <a:t>Analogamente a </a:t>
            </a:r>
            <a:r>
              <a:rPr lang="it-IT" sz="1600" dirty="0" err="1">
                <a:solidFill>
                  <a:prstClr val="black"/>
                </a:solidFill>
                <a:latin typeface="Arial"/>
              </a:rPr>
              <a:t>NaCl</a:t>
            </a:r>
            <a:r>
              <a:rPr lang="it-IT" sz="1600" dirty="0">
                <a:solidFill>
                  <a:prstClr val="black"/>
                </a:solidFill>
                <a:latin typeface="Arial"/>
              </a:rPr>
              <a:t>, </a:t>
            </a:r>
            <a:r>
              <a:rPr lang="it-IT" sz="1600" u="sng" dirty="0">
                <a:solidFill>
                  <a:schemeClr val="accent1"/>
                </a:solidFill>
                <a:latin typeface="Arial"/>
              </a:rPr>
              <a:t>sono solubili cloruri, bromuri e ioduri dei cationi</a:t>
            </a:r>
            <a:r>
              <a:rPr lang="it-IT" sz="1600" dirty="0">
                <a:solidFill>
                  <a:prstClr val="black"/>
                </a:solidFill>
                <a:latin typeface="Arial"/>
              </a:rPr>
              <a:t>, ad eccezione di  </a:t>
            </a:r>
            <a:r>
              <a:rPr lang="it-IT" sz="1600" dirty="0" err="1">
                <a:solidFill>
                  <a:srgbClr val="C00000"/>
                </a:solidFill>
                <a:latin typeface="Arial"/>
              </a:rPr>
              <a:t>AgX</a:t>
            </a:r>
            <a:r>
              <a:rPr lang="it-IT" sz="1600" dirty="0">
                <a:solidFill>
                  <a:srgbClr val="C00000"/>
                </a:solidFill>
                <a:latin typeface="Arial"/>
              </a:rPr>
              <a:t>, Hg</a:t>
            </a:r>
            <a:r>
              <a:rPr lang="it-IT" sz="1600" baseline="-25000" dirty="0">
                <a:solidFill>
                  <a:srgbClr val="C00000"/>
                </a:solidFill>
                <a:latin typeface="Arial"/>
              </a:rPr>
              <a:t>2</a:t>
            </a:r>
            <a:r>
              <a:rPr lang="it-IT" sz="1600" dirty="0">
                <a:solidFill>
                  <a:srgbClr val="C00000"/>
                </a:solidFill>
                <a:latin typeface="Arial"/>
              </a:rPr>
              <a:t>X</a:t>
            </a:r>
            <a:r>
              <a:rPr lang="it-IT" sz="1600" baseline="-25000" dirty="0">
                <a:solidFill>
                  <a:srgbClr val="C00000"/>
                </a:solidFill>
                <a:latin typeface="Arial"/>
              </a:rPr>
              <a:t>2</a:t>
            </a:r>
            <a:r>
              <a:rPr lang="it-IT" sz="1600" dirty="0">
                <a:solidFill>
                  <a:srgbClr val="C00000"/>
                </a:solidFill>
                <a:latin typeface="Arial"/>
              </a:rPr>
              <a:t>, PbX</a:t>
            </a:r>
            <a:r>
              <a:rPr lang="it-IT" sz="1600" baseline="-25000" dirty="0">
                <a:solidFill>
                  <a:srgbClr val="C00000"/>
                </a:solidFill>
                <a:latin typeface="Arial"/>
              </a:rPr>
              <a:t>2</a:t>
            </a:r>
            <a:r>
              <a:rPr lang="it-IT" sz="1600" dirty="0">
                <a:solidFill>
                  <a:srgbClr val="C00000"/>
                </a:solidFill>
                <a:latin typeface="Arial"/>
              </a:rPr>
              <a:t> con X = Cl</a:t>
            </a:r>
            <a:r>
              <a:rPr lang="it-IT" sz="1600" baseline="30000" dirty="0">
                <a:solidFill>
                  <a:srgbClr val="C00000"/>
                </a:solidFill>
                <a:latin typeface="Arial"/>
              </a:rPr>
              <a:t>-</a:t>
            </a:r>
            <a:r>
              <a:rPr lang="it-IT" sz="1600" dirty="0">
                <a:solidFill>
                  <a:srgbClr val="C00000"/>
                </a:solidFill>
                <a:latin typeface="Arial"/>
              </a:rPr>
              <a:t>, Br</a:t>
            </a:r>
            <a:r>
              <a:rPr lang="it-IT" sz="1600" baseline="30000" dirty="0">
                <a:solidFill>
                  <a:srgbClr val="C00000"/>
                </a:solidFill>
                <a:latin typeface="Arial"/>
              </a:rPr>
              <a:t>-</a:t>
            </a:r>
            <a:r>
              <a:rPr lang="it-IT" sz="1600" dirty="0">
                <a:solidFill>
                  <a:srgbClr val="C00000"/>
                </a:solidFill>
                <a:latin typeface="Arial"/>
              </a:rPr>
              <a:t>, I</a:t>
            </a:r>
            <a:r>
              <a:rPr lang="it-IT" sz="1600" baseline="30000" dirty="0">
                <a:solidFill>
                  <a:srgbClr val="C00000"/>
                </a:solidFill>
                <a:latin typeface="Arial"/>
              </a:rPr>
              <a:t>-</a:t>
            </a:r>
          </a:p>
          <a:p>
            <a:pPr lvl="0">
              <a:spcBef>
                <a:spcPct val="20000"/>
              </a:spcBef>
            </a:pPr>
            <a:r>
              <a:rPr lang="it-IT" sz="1600" dirty="0">
                <a:solidFill>
                  <a:prstClr val="black"/>
                </a:solidFill>
                <a:latin typeface="Arial"/>
              </a:rPr>
              <a:t>Sono </a:t>
            </a:r>
            <a:r>
              <a:rPr lang="it-IT" sz="1600" u="sng" dirty="0">
                <a:solidFill>
                  <a:schemeClr val="accent1"/>
                </a:solidFill>
                <a:latin typeface="Arial"/>
              </a:rPr>
              <a:t>altamente solubili</a:t>
            </a:r>
            <a:r>
              <a:rPr lang="it-IT" sz="1600" dirty="0">
                <a:solidFill>
                  <a:schemeClr val="accent1"/>
                </a:solidFill>
                <a:latin typeface="Arial"/>
              </a:rPr>
              <a:t> </a:t>
            </a:r>
            <a:r>
              <a:rPr lang="it-IT" sz="1600" dirty="0">
                <a:solidFill>
                  <a:prstClr val="black"/>
                </a:solidFill>
                <a:latin typeface="Arial"/>
              </a:rPr>
              <a:t>in acqua </a:t>
            </a:r>
            <a:r>
              <a:rPr lang="it-IT" sz="1600" u="sng" dirty="0">
                <a:latin typeface="Arial"/>
              </a:rPr>
              <a:t>sostanze ioniche aventi il </a:t>
            </a:r>
            <a:r>
              <a:rPr lang="it-IT" sz="1600" u="sng" dirty="0">
                <a:solidFill>
                  <a:schemeClr val="accent1"/>
                </a:solidFill>
                <a:latin typeface="Arial"/>
              </a:rPr>
              <a:t>catione ammonio </a:t>
            </a:r>
            <a:r>
              <a:rPr lang="it-IT" sz="1600" u="sng" dirty="0">
                <a:latin typeface="Arial"/>
              </a:rPr>
              <a:t>o gli anioni </a:t>
            </a:r>
            <a:r>
              <a:rPr lang="it-IT" sz="1600" u="sng" dirty="0">
                <a:solidFill>
                  <a:schemeClr val="accent1"/>
                </a:solidFill>
                <a:latin typeface="Arial"/>
              </a:rPr>
              <a:t>acetato </a:t>
            </a:r>
            <a:r>
              <a:rPr lang="it-IT" sz="1600" u="sng" dirty="0">
                <a:latin typeface="Arial"/>
              </a:rPr>
              <a:t>o </a:t>
            </a:r>
            <a:r>
              <a:rPr lang="it-IT" sz="1600" u="sng" dirty="0">
                <a:solidFill>
                  <a:schemeClr val="accent1"/>
                </a:solidFill>
                <a:latin typeface="Arial"/>
              </a:rPr>
              <a:t>perclorato</a:t>
            </a:r>
            <a:r>
              <a:rPr lang="it-IT" sz="1600" dirty="0">
                <a:solidFill>
                  <a:prstClr val="black"/>
                </a:solidFill>
                <a:latin typeface="Arial"/>
              </a:rPr>
              <a:t>, ad eccezione di </a:t>
            </a:r>
            <a:r>
              <a:rPr lang="it-IT" sz="1600" dirty="0">
                <a:solidFill>
                  <a:srgbClr val="C00000"/>
                </a:solidFill>
                <a:latin typeface="Arial"/>
              </a:rPr>
              <a:t>KClO</a:t>
            </a:r>
            <a:r>
              <a:rPr lang="it-IT" sz="1600" baseline="-25000" dirty="0">
                <a:solidFill>
                  <a:srgbClr val="C00000"/>
                </a:solidFill>
                <a:latin typeface="Arial"/>
              </a:rPr>
              <a:t>4.</a:t>
            </a:r>
          </a:p>
          <a:p>
            <a:pPr lvl="0">
              <a:spcBef>
                <a:spcPct val="20000"/>
              </a:spcBef>
            </a:pPr>
            <a:r>
              <a:rPr lang="it-IT" sz="1600" dirty="0">
                <a:solidFill>
                  <a:prstClr val="black"/>
                </a:solidFill>
                <a:latin typeface="Arial"/>
              </a:rPr>
              <a:t>Sono </a:t>
            </a:r>
            <a:r>
              <a:rPr lang="it-IT" sz="1600" u="sng" dirty="0">
                <a:solidFill>
                  <a:schemeClr val="accent1"/>
                </a:solidFill>
                <a:latin typeface="Arial"/>
              </a:rPr>
              <a:t>solubili i solfati degli elementi del gruppo IA </a:t>
            </a:r>
            <a:r>
              <a:rPr lang="it-IT" sz="1600" u="sng" dirty="0">
                <a:solidFill>
                  <a:prstClr val="black"/>
                </a:solidFill>
                <a:latin typeface="Arial"/>
              </a:rPr>
              <a:t>(es. Na</a:t>
            </a:r>
            <a:r>
              <a:rPr lang="it-IT" sz="1600" u="sng" baseline="-25000" dirty="0">
                <a:solidFill>
                  <a:prstClr val="black"/>
                </a:solidFill>
                <a:latin typeface="Arial"/>
              </a:rPr>
              <a:t>2</a:t>
            </a:r>
            <a:r>
              <a:rPr lang="it-IT" sz="1600" u="sng" dirty="0">
                <a:solidFill>
                  <a:prstClr val="black"/>
                </a:solidFill>
                <a:latin typeface="Arial"/>
              </a:rPr>
              <a:t>SO</a:t>
            </a:r>
            <a:r>
              <a:rPr lang="it-IT" sz="1600" u="sng" baseline="-25000" dirty="0">
                <a:solidFill>
                  <a:prstClr val="black"/>
                </a:solidFill>
                <a:latin typeface="Arial"/>
              </a:rPr>
              <a:t>4</a:t>
            </a:r>
            <a:r>
              <a:rPr lang="it-IT" sz="1600" u="sng" dirty="0">
                <a:solidFill>
                  <a:prstClr val="black"/>
                </a:solidFill>
                <a:latin typeface="Arial"/>
              </a:rPr>
              <a:t>), </a:t>
            </a:r>
            <a:r>
              <a:rPr lang="it-IT" sz="1600" u="sng" dirty="0">
                <a:solidFill>
                  <a:schemeClr val="accent1"/>
                </a:solidFill>
                <a:latin typeface="Arial"/>
              </a:rPr>
              <a:t>di Mg</a:t>
            </a:r>
            <a:r>
              <a:rPr lang="it-IT" sz="1600" u="sng" baseline="30000" dirty="0">
                <a:solidFill>
                  <a:schemeClr val="accent1"/>
                </a:solidFill>
                <a:latin typeface="Arial"/>
              </a:rPr>
              <a:t>2+</a:t>
            </a:r>
            <a:r>
              <a:rPr lang="it-IT" sz="1600" u="sng" dirty="0">
                <a:solidFill>
                  <a:schemeClr val="accent1"/>
                </a:solidFill>
                <a:latin typeface="Arial"/>
              </a:rPr>
              <a:t> e di Fe</a:t>
            </a:r>
            <a:r>
              <a:rPr lang="it-IT" sz="1600" u="sng" baseline="30000" dirty="0">
                <a:solidFill>
                  <a:schemeClr val="accent1"/>
                </a:solidFill>
                <a:latin typeface="Arial"/>
              </a:rPr>
              <a:t>2+</a:t>
            </a:r>
            <a:r>
              <a:rPr lang="it-IT" sz="1600" u="sng" dirty="0">
                <a:solidFill>
                  <a:schemeClr val="accent1"/>
                </a:solidFill>
                <a:latin typeface="Arial"/>
              </a:rPr>
              <a:t>.</a:t>
            </a:r>
          </a:p>
          <a:p>
            <a:pPr lvl="0">
              <a:spcBef>
                <a:spcPct val="20000"/>
              </a:spcBef>
            </a:pPr>
            <a:r>
              <a:rPr lang="it-IT" sz="1600" u="sng" dirty="0">
                <a:solidFill>
                  <a:schemeClr val="accent1"/>
                </a:solidFill>
                <a:latin typeface="Arial"/>
              </a:rPr>
              <a:t>I nitrati sono molto solubili in acqua</a:t>
            </a:r>
            <a:r>
              <a:rPr lang="it-IT" sz="1600" dirty="0">
                <a:solidFill>
                  <a:prstClr val="black"/>
                </a:solidFill>
                <a:latin typeface="Arial"/>
              </a:rPr>
              <a:t>.</a:t>
            </a:r>
          </a:p>
          <a:p>
            <a:pPr lvl="0">
              <a:spcBef>
                <a:spcPct val="20000"/>
              </a:spcBef>
            </a:pPr>
            <a:r>
              <a:rPr lang="it-IT" sz="1600" dirty="0">
                <a:solidFill>
                  <a:prstClr val="black"/>
                </a:solidFill>
                <a:latin typeface="Arial"/>
              </a:rPr>
              <a:t>Altri sali </a:t>
            </a:r>
            <a:r>
              <a:rPr lang="it-IT" sz="1600" dirty="0">
                <a:solidFill>
                  <a:srgbClr val="C00000"/>
                </a:solidFill>
                <a:latin typeface="Arial"/>
              </a:rPr>
              <a:t>poco solubili </a:t>
            </a:r>
            <a:r>
              <a:rPr lang="it-IT" sz="1600" dirty="0">
                <a:solidFill>
                  <a:prstClr val="black"/>
                </a:solidFill>
                <a:latin typeface="Arial"/>
              </a:rPr>
              <a:t>sono:</a:t>
            </a:r>
          </a:p>
          <a:p>
            <a:pPr marL="342900" lvl="0" indent="-342900">
              <a:spcBef>
                <a:spcPct val="20000"/>
              </a:spcBef>
              <a:buFont typeface="Arial" panose="020B0604020202020204" pitchFamily="34" charset="0"/>
              <a:buChar char="•"/>
            </a:pPr>
            <a:r>
              <a:rPr lang="it-IT" sz="1600" dirty="0">
                <a:solidFill>
                  <a:prstClr val="black"/>
                </a:solidFill>
                <a:latin typeface="Arial"/>
              </a:rPr>
              <a:t>moltissimi </a:t>
            </a:r>
            <a:r>
              <a:rPr lang="it-IT" sz="1600" dirty="0">
                <a:solidFill>
                  <a:srgbClr val="C00000"/>
                </a:solidFill>
                <a:latin typeface="Arial"/>
              </a:rPr>
              <a:t>solfuri </a:t>
            </a:r>
            <a:r>
              <a:rPr lang="it-IT" sz="1600" dirty="0">
                <a:solidFill>
                  <a:prstClr val="black"/>
                </a:solidFill>
                <a:latin typeface="Arial"/>
              </a:rPr>
              <a:t>(sali contenenti lo ione S</a:t>
            </a:r>
            <a:r>
              <a:rPr lang="it-IT" sz="1600" baseline="30000" dirty="0">
                <a:solidFill>
                  <a:prstClr val="black"/>
                </a:solidFill>
                <a:latin typeface="Arial"/>
              </a:rPr>
              <a:t>2-</a:t>
            </a:r>
            <a:r>
              <a:rPr lang="it-IT" sz="1600" dirty="0">
                <a:solidFill>
                  <a:prstClr val="black"/>
                </a:solidFill>
                <a:latin typeface="Arial"/>
              </a:rPr>
              <a:t> )</a:t>
            </a:r>
          </a:p>
          <a:p>
            <a:pPr marL="342900" lvl="0" indent="-342900">
              <a:spcBef>
                <a:spcPct val="20000"/>
              </a:spcBef>
              <a:buFont typeface="Arial" panose="020B0604020202020204" pitchFamily="34" charset="0"/>
              <a:buChar char="•"/>
            </a:pPr>
            <a:r>
              <a:rPr lang="it-IT" sz="1600" dirty="0">
                <a:solidFill>
                  <a:prstClr val="black"/>
                </a:solidFill>
                <a:latin typeface="Arial"/>
              </a:rPr>
              <a:t>molti </a:t>
            </a:r>
            <a:r>
              <a:rPr lang="it-IT" sz="1600" dirty="0">
                <a:solidFill>
                  <a:srgbClr val="C00000"/>
                </a:solidFill>
                <a:latin typeface="Arial"/>
              </a:rPr>
              <a:t>carbonati</a:t>
            </a:r>
            <a:r>
              <a:rPr lang="it-IT" sz="1600" dirty="0">
                <a:solidFill>
                  <a:prstClr val="black"/>
                </a:solidFill>
                <a:latin typeface="Arial"/>
              </a:rPr>
              <a:t> (CO</a:t>
            </a:r>
            <a:r>
              <a:rPr lang="it-IT" sz="1600" baseline="-25000" dirty="0">
                <a:solidFill>
                  <a:prstClr val="black"/>
                </a:solidFill>
                <a:latin typeface="Arial"/>
              </a:rPr>
              <a:t>3</a:t>
            </a:r>
            <a:r>
              <a:rPr lang="it-IT" sz="1600" baseline="30000" dirty="0">
                <a:solidFill>
                  <a:prstClr val="black"/>
                </a:solidFill>
                <a:latin typeface="Arial"/>
              </a:rPr>
              <a:t>2-</a:t>
            </a:r>
            <a:r>
              <a:rPr lang="it-IT" sz="1600" dirty="0">
                <a:solidFill>
                  <a:prstClr val="black"/>
                </a:solidFill>
                <a:latin typeface="Arial"/>
              </a:rPr>
              <a:t>)</a:t>
            </a:r>
          </a:p>
          <a:p>
            <a:pPr marL="342900" lvl="0" indent="-342900">
              <a:spcBef>
                <a:spcPct val="20000"/>
              </a:spcBef>
              <a:buFont typeface="Arial" panose="020B0604020202020204" pitchFamily="34" charset="0"/>
              <a:buChar char="•"/>
            </a:pPr>
            <a:r>
              <a:rPr lang="it-IT" sz="1600" dirty="0">
                <a:solidFill>
                  <a:prstClr val="black"/>
                </a:solidFill>
                <a:latin typeface="Arial"/>
              </a:rPr>
              <a:t>molti </a:t>
            </a:r>
            <a:r>
              <a:rPr lang="it-IT" sz="1600" dirty="0">
                <a:solidFill>
                  <a:srgbClr val="C00000"/>
                </a:solidFill>
                <a:latin typeface="Arial"/>
              </a:rPr>
              <a:t>fosfati</a:t>
            </a:r>
            <a:r>
              <a:rPr lang="it-IT" sz="1600" dirty="0">
                <a:solidFill>
                  <a:prstClr val="black"/>
                </a:solidFill>
                <a:latin typeface="Arial"/>
              </a:rPr>
              <a:t> ( PO</a:t>
            </a:r>
            <a:r>
              <a:rPr lang="it-IT" sz="1600" baseline="-25000" dirty="0">
                <a:solidFill>
                  <a:prstClr val="black"/>
                </a:solidFill>
                <a:latin typeface="Arial"/>
              </a:rPr>
              <a:t>4</a:t>
            </a:r>
            <a:r>
              <a:rPr lang="it-IT" sz="1600" baseline="30000" dirty="0">
                <a:solidFill>
                  <a:prstClr val="black"/>
                </a:solidFill>
                <a:latin typeface="Arial"/>
              </a:rPr>
              <a:t>3-</a:t>
            </a:r>
            <a:r>
              <a:rPr lang="it-IT" sz="1600" dirty="0">
                <a:solidFill>
                  <a:prstClr val="black"/>
                </a:solidFill>
                <a:latin typeface="Arial"/>
              </a:rPr>
              <a:t> )</a:t>
            </a:r>
          </a:p>
          <a:p>
            <a:pPr marL="342900" lvl="0" indent="-342900">
              <a:spcBef>
                <a:spcPct val="20000"/>
              </a:spcBef>
              <a:buFont typeface="Arial" panose="020B0604020202020204" pitchFamily="34" charset="0"/>
              <a:buChar char="•"/>
            </a:pPr>
            <a:r>
              <a:rPr lang="it-IT" sz="1600" dirty="0">
                <a:solidFill>
                  <a:prstClr val="black"/>
                </a:solidFill>
                <a:latin typeface="Arial"/>
              </a:rPr>
              <a:t>molti </a:t>
            </a:r>
            <a:r>
              <a:rPr lang="it-IT" sz="1600" dirty="0">
                <a:solidFill>
                  <a:srgbClr val="C00000"/>
                </a:solidFill>
                <a:latin typeface="Arial"/>
              </a:rPr>
              <a:t>ossalati</a:t>
            </a:r>
            <a:r>
              <a:rPr lang="it-IT" sz="1600" dirty="0">
                <a:solidFill>
                  <a:prstClr val="black"/>
                </a:solidFill>
                <a:latin typeface="Arial"/>
              </a:rPr>
              <a:t> (C</a:t>
            </a:r>
            <a:r>
              <a:rPr lang="it-IT" sz="1600" baseline="-25000" dirty="0">
                <a:solidFill>
                  <a:prstClr val="black"/>
                </a:solidFill>
                <a:latin typeface="Arial"/>
              </a:rPr>
              <a:t>2</a:t>
            </a:r>
            <a:r>
              <a:rPr lang="it-IT" sz="1600" dirty="0">
                <a:solidFill>
                  <a:prstClr val="black"/>
                </a:solidFill>
                <a:latin typeface="Arial"/>
              </a:rPr>
              <a:t>O</a:t>
            </a:r>
            <a:r>
              <a:rPr lang="it-IT" sz="1600" baseline="-25000" dirty="0">
                <a:solidFill>
                  <a:prstClr val="black"/>
                </a:solidFill>
                <a:latin typeface="Arial"/>
              </a:rPr>
              <a:t>4</a:t>
            </a:r>
            <a:r>
              <a:rPr lang="it-IT" sz="1600" baseline="30000" dirty="0">
                <a:solidFill>
                  <a:prstClr val="black"/>
                </a:solidFill>
                <a:latin typeface="Arial"/>
              </a:rPr>
              <a:t>2-</a:t>
            </a:r>
            <a:r>
              <a:rPr lang="it-IT" sz="1600" dirty="0">
                <a:solidFill>
                  <a:prstClr val="black"/>
                </a:solidFill>
                <a:latin typeface="Arial"/>
              </a:rPr>
              <a:t>)</a:t>
            </a:r>
          </a:p>
        </p:txBody>
      </p:sp>
    </p:spTree>
    <p:extLst>
      <p:ext uri="{BB962C8B-B14F-4D97-AF65-F5344CB8AC3E}">
        <p14:creationId xmlns:p14="http://schemas.microsoft.com/office/powerpoint/2010/main" val="2877797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3397" y="332656"/>
            <a:ext cx="7440171" cy="3674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asellaDiTesto 5"/>
          <p:cNvSpPr txBox="1"/>
          <p:nvPr/>
        </p:nvSpPr>
        <p:spPr>
          <a:xfrm>
            <a:off x="30485" y="4473986"/>
            <a:ext cx="9113515" cy="1754326"/>
          </a:xfrm>
          <a:prstGeom prst="rect">
            <a:avLst/>
          </a:prstGeom>
          <a:noFill/>
        </p:spPr>
        <p:txBody>
          <a:bodyPr wrap="square" rtlCol="0">
            <a:spAutoFit/>
          </a:bodyPr>
          <a:lstStyle/>
          <a:p>
            <a:r>
              <a:rPr lang="it-IT" dirty="0" smtClean="0"/>
              <a:t>Confrontando due </a:t>
            </a:r>
            <a:r>
              <a:rPr lang="it-IT" dirty="0"/>
              <a:t>s</a:t>
            </a:r>
            <a:r>
              <a:rPr lang="it-IT" dirty="0" smtClean="0"/>
              <a:t>ali poco solubili, </a:t>
            </a:r>
            <a:r>
              <a:rPr lang="it-IT" u="sng" dirty="0" smtClean="0"/>
              <a:t>si può dire che S1&gt;S2 quando Kps1&gt;Kps2 solo se i due sali hanno la stessa stechiometria.</a:t>
            </a:r>
          </a:p>
          <a:p>
            <a:r>
              <a:rPr lang="it-IT" dirty="0" smtClean="0"/>
              <a:t>Esempio:</a:t>
            </a:r>
          </a:p>
          <a:p>
            <a:endParaRPr lang="it-IT" dirty="0" smtClean="0"/>
          </a:p>
          <a:p>
            <a:r>
              <a:rPr lang="it-IT" dirty="0" smtClean="0"/>
              <a:t> </a:t>
            </a:r>
            <a:r>
              <a:rPr lang="it-IT" dirty="0" err="1"/>
              <a:t>AgCl</a:t>
            </a:r>
            <a:r>
              <a:rPr lang="it-IT" dirty="0"/>
              <a:t> </a:t>
            </a:r>
            <a:r>
              <a:rPr lang="it-IT" dirty="0" smtClean="0"/>
              <a:t>	</a:t>
            </a:r>
            <a:r>
              <a:rPr lang="it-IT" dirty="0" err="1" smtClean="0"/>
              <a:t>K</a:t>
            </a:r>
            <a:r>
              <a:rPr lang="it-IT" baseline="-25000" dirty="0" err="1"/>
              <a:t>p</a:t>
            </a:r>
            <a:r>
              <a:rPr lang="it-IT" baseline="-25000" dirty="0" err="1" smtClean="0"/>
              <a:t>s</a:t>
            </a:r>
            <a:r>
              <a:rPr lang="it-IT" dirty="0"/>
              <a:t>= </a:t>
            </a:r>
            <a:r>
              <a:rPr lang="it-IT" dirty="0" smtClean="0"/>
              <a:t>1.8 x 10</a:t>
            </a:r>
            <a:r>
              <a:rPr lang="it-IT" baseline="30000" dirty="0" smtClean="0"/>
              <a:t>-10 	</a:t>
            </a:r>
            <a:r>
              <a:rPr lang="it-IT" dirty="0" smtClean="0"/>
              <a:t>S</a:t>
            </a:r>
            <a:r>
              <a:rPr lang="it-IT" dirty="0"/>
              <a:t>= </a:t>
            </a:r>
            <a:r>
              <a:rPr lang="it-IT" dirty="0" smtClean="0"/>
              <a:t>1.3 x 10</a:t>
            </a:r>
            <a:r>
              <a:rPr lang="it-IT" baseline="30000" dirty="0" smtClean="0"/>
              <a:t>-5 </a:t>
            </a:r>
            <a:r>
              <a:rPr lang="it-IT" dirty="0"/>
              <a:t>M </a:t>
            </a:r>
          </a:p>
          <a:p>
            <a:r>
              <a:rPr lang="de-DE" dirty="0"/>
              <a:t>Ag</a:t>
            </a:r>
            <a:r>
              <a:rPr lang="de-DE" baseline="-25000" dirty="0"/>
              <a:t>2</a:t>
            </a:r>
            <a:r>
              <a:rPr lang="de-DE" dirty="0"/>
              <a:t>SO</a:t>
            </a:r>
            <a:r>
              <a:rPr lang="de-DE" baseline="-25000" dirty="0"/>
              <a:t>4</a:t>
            </a:r>
            <a:r>
              <a:rPr lang="de-DE" baseline="30000" dirty="0"/>
              <a:t> </a:t>
            </a:r>
            <a:r>
              <a:rPr lang="de-DE" baseline="30000" dirty="0" smtClean="0"/>
              <a:t>	</a:t>
            </a:r>
            <a:r>
              <a:rPr lang="de-DE" dirty="0" err="1" smtClean="0"/>
              <a:t>K</a:t>
            </a:r>
            <a:r>
              <a:rPr lang="de-DE" baseline="-25000" dirty="0" err="1" smtClean="0"/>
              <a:t>ps</a:t>
            </a:r>
            <a:r>
              <a:rPr lang="de-DE" dirty="0"/>
              <a:t>= </a:t>
            </a:r>
            <a:r>
              <a:rPr lang="de-DE" dirty="0" smtClean="0"/>
              <a:t>2.4 x 10</a:t>
            </a:r>
            <a:r>
              <a:rPr lang="de-DE" baseline="30000" dirty="0" smtClean="0"/>
              <a:t>-12	 </a:t>
            </a:r>
            <a:r>
              <a:rPr lang="de-DE" dirty="0"/>
              <a:t>S= </a:t>
            </a:r>
            <a:r>
              <a:rPr lang="de-DE" dirty="0" smtClean="0"/>
              <a:t>8.4 x 10</a:t>
            </a:r>
            <a:r>
              <a:rPr lang="de-DE" baseline="30000" dirty="0" smtClean="0"/>
              <a:t>-5 </a:t>
            </a:r>
            <a:r>
              <a:rPr lang="de-DE" dirty="0" smtClean="0"/>
              <a:t> </a:t>
            </a:r>
            <a:r>
              <a:rPr lang="de-DE" dirty="0" smtClean="0"/>
              <a:t>M</a:t>
            </a:r>
            <a:endParaRPr lang="it-IT" dirty="0"/>
          </a:p>
        </p:txBody>
      </p:sp>
    </p:spTree>
    <p:extLst>
      <p:ext uri="{BB962C8B-B14F-4D97-AF65-F5344CB8AC3E}">
        <p14:creationId xmlns:p14="http://schemas.microsoft.com/office/powerpoint/2010/main" val="227802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28912"/>
            <a:ext cx="8229600" cy="1143000"/>
          </a:xfrm>
        </p:spPr>
        <p:txBody>
          <a:bodyPr>
            <a:normAutofit/>
          </a:bodyPr>
          <a:lstStyle/>
          <a:p>
            <a:r>
              <a:rPr lang="it-IT" sz="3200" dirty="0" smtClean="0">
                <a:solidFill>
                  <a:schemeClr val="accent1"/>
                </a:solidFill>
              </a:rPr>
              <a:t>Soluzioni insature e sature</a:t>
            </a:r>
            <a:endParaRPr lang="it-IT" sz="3200" dirty="0">
              <a:solidFill>
                <a:schemeClr val="accent1"/>
              </a:solidFill>
            </a:endParaRPr>
          </a:p>
        </p:txBody>
      </p:sp>
      <p:sp>
        <p:nvSpPr>
          <p:cNvPr id="3" name="Segnaposto contenuto 2"/>
          <p:cNvSpPr>
            <a:spLocks noGrp="1"/>
          </p:cNvSpPr>
          <p:nvPr>
            <p:ph idx="1"/>
          </p:nvPr>
        </p:nvSpPr>
        <p:spPr>
          <a:xfrm>
            <a:off x="251520" y="4293096"/>
            <a:ext cx="8689651" cy="2160239"/>
          </a:xfrm>
        </p:spPr>
        <p:txBody>
          <a:bodyPr>
            <a:noAutofit/>
          </a:bodyPr>
          <a:lstStyle/>
          <a:p>
            <a:pPr marL="0" lvl="0" indent="0" algn="just">
              <a:buNone/>
            </a:pPr>
            <a:r>
              <a:rPr lang="it-IT" sz="2000" dirty="0" smtClean="0"/>
              <a:t>Se aggiungiamo BaSO</a:t>
            </a:r>
            <a:r>
              <a:rPr lang="it-IT" sz="2000" baseline="-25000" dirty="0" smtClean="0"/>
              <a:t>4</a:t>
            </a:r>
            <a:r>
              <a:rPr lang="it-IT" sz="2000" dirty="0" smtClean="0"/>
              <a:t> in quantità inferiore al suo limite massimo di solubilità (cioè meno di 1.15 mg di </a:t>
            </a:r>
            <a:r>
              <a:rPr lang="it-IT" sz="2000" dirty="0" smtClean="0">
                <a:solidFill>
                  <a:prstClr val="black"/>
                </a:solidFill>
              </a:rPr>
              <a:t>BaSO</a:t>
            </a:r>
            <a:r>
              <a:rPr lang="it-IT" sz="2000" baseline="-25000" dirty="0" smtClean="0">
                <a:solidFill>
                  <a:prstClr val="black"/>
                </a:solidFill>
              </a:rPr>
              <a:t>4</a:t>
            </a:r>
            <a:r>
              <a:rPr lang="it-IT" sz="2000" dirty="0" smtClean="0">
                <a:solidFill>
                  <a:prstClr val="black"/>
                </a:solidFill>
              </a:rPr>
              <a:t> per 1 L di acqua a temperatura ambiente)</a:t>
            </a:r>
            <a:r>
              <a:rPr lang="it-IT" sz="2000" dirty="0" smtClean="0"/>
              <a:t>, allora la </a:t>
            </a:r>
            <a:r>
              <a:rPr lang="it-IT" sz="2000" dirty="0" smtClean="0">
                <a:solidFill>
                  <a:schemeClr val="accent1"/>
                </a:solidFill>
              </a:rPr>
              <a:t>soluzione è insatura </a:t>
            </a:r>
            <a:r>
              <a:rPr lang="it-IT" sz="2000" dirty="0" smtClean="0"/>
              <a:t>e la concentrazione finale può essere calcolata direttamente dalla quantità di solido aggiunto. Se continuiamo ad aggiungere </a:t>
            </a:r>
            <a:r>
              <a:rPr lang="it-IT" sz="2000" dirty="0" smtClean="0">
                <a:solidFill>
                  <a:prstClr val="black"/>
                </a:solidFill>
              </a:rPr>
              <a:t>BaSO</a:t>
            </a:r>
            <a:r>
              <a:rPr lang="it-IT" sz="2000" baseline="-25000" dirty="0" smtClean="0">
                <a:solidFill>
                  <a:prstClr val="black"/>
                </a:solidFill>
              </a:rPr>
              <a:t>4</a:t>
            </a:r>
            <a:r>
              <a:rPr lang="it-IT" sz="2000" dirty="0" smtClean="0">
                <a:solidFill>
                  <a:prstClr val="black"/>
                </a:solidFill>
              </a:rPr>
              <a:t>, ad un certo punto esso non potrà più sciogliersi: </a:t>
            </a:r>
            <a:r>
              <a:rPr lang="it-IT" sz="2000" dirty="0" smtClean="0">
                <a:solidFill>
                  <a:schemeClr val="accent1"/>
                </a:solidFill>
              </a:rPr>
              <a:t>la soluzione è satura </a:t>
            </a:r>
            <a:r>
              <a:rPr lang="it-IT" sz="2000" dirty="0" smtClean="0"/>
              <a:t>e, in essa, la concentrazione di soluto è pari alla sua solubilità massima in quella soluzione all’equilibrio. </a:t>
            </a:r>
            <a:endParaRPr lang="it-IT" sz="2000"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1340767"/>
            <a:ext cx="7344816" cy="2520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6043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13460" y="9188"/>
            <a:ext cx="8229600" cy="1143000"/>
          </a:xfrm>
        </p:spPr>
        <p:txBody>
          <a:bodyPr>
            <a:normAutofit/>
          </a:bodyPr>
          <a:lstStyle/>
          <a:p>
            <a:r>
              <a:rPr lang="it-IT" sz="3200" dirty="0" smtClean="0">
                <a:solidFill>
                  <a:schemeClr val="accent1"/>
                </a:solidFill>
              </a:rPr>
              <a:t>Soluzioni </a:t>
            </a:r>
            <a:r>
              <a:rPr lang="it-IT" sz="3200" dirty="0" err="1" smtClean="0">
                <a:solidFill>
                  <a:schemeClr val="accent1"/>
                </a:solidFill>
              </a:rPr>
              <a:t>sovrasature</a:t>
            </a:r>
            <a:r>
              <a:rPr lang="it-IT" sz="3200" dirty="0" smtClean="0">
                <a:solidFill>
                  <a:schemeClr val="accent1"/>
                </a:solidFill>
              </a:rPr>
              <a:t> o </a:t>
            </a:r>
            <a:r>
              <a:rPr lang="it-IT" sz="3200" dirty="0" err="1" smtClean="0">
                <a:solidFill>
                  <a:schemeClr val="accent1"/>
                </a:solidFill>
              </a:rPr>
              <a:t>supersature</a:t>
            </a:r>
            <a:endParaRPr lang="it-IT" sz="3200" dirty="0">
              <a:solidFill>
                <a:schemeClr val="accent1"/>
              </a:solidFill>
            </a:endParaRPr>
          </a:p>
        </p:txBody>
      </p:sp>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7544" y="1412776"/>
            <a:ext cx="8400695" cy="3111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CasellaDiTesto 3"/>
          <p:cNvSpPr txBox="1"/>
          <p:nvPr/>
        </p:nvSpPr>
        <p:spPr>
          <a:xfrm>
            <a:off x="395536" y="4725144"/>
            <a:ext cx="8424936" cy="1754326"/>
          </a:xfrm>
          <a:prstGeom prst="rect">
            <a:avLst/>
          </a:prstGeom>
          <a:noFill/>
        </p:spPr>
        <p:txBody>
          <a:bodyPr wrap="square" rtlCol="0">
            <a:spAutoFit/>
          </a:bodyPr>
          <a:lstStyle/>
          <a:p>
            <a:pPr algn="just"/>
            <a:r>
              <a:rPr lang="it-IT" dirty="0" smtClean="0"/>
              <a:t>Si parla di soluzione </a:t>
            </a:r>
            <a:r>
              <a:rPr lang="it-IT" dirty="0" err="1" smtClean="0">
                <a:solidFill>
                  <a:schemeClr val="accent1"/>
                </a:solidFill>
              </a:rPr>
              <a:t>sovrasatura</a:t>
            </a:r>
            <a:r>
              <a:rPr lang="it-IT" dirty="0" smtClean="0"/>
              <a:t> quando la concentrazione di una sostanza in soluzione è momentaneamente superiore alla sua solubilità massima all’equilibrio. Questa situazione si può raggiungere preparando una soluzione satura di una sostanza in condizioni in cui tale sostanza mostri una solubilità più elevata (ad es. preparandola ad una T&gt; </a:t>
            </a:r>
            <a:r>
              <a:rPr lang="it-IT" dirty="0" err="1" smtClean="0"/>
              <a:t>T</a:t>
            </a:r>
            <a:r>
              <a:rPr lang="it-IT" baseline="-25000" dirty="0" err="1" smtClean="0"/>
              <a:t>amb</a:t>
            </a:r>
            <a:r>
              <a:rPr lang="it-IT" dirty="0"/>
              <a:t> </a:t>
            </a:r>
            <a:r>
              <a:rPr lang="it-IT" dirty="0" smtClean="0"/>
              <a:t>e poi riportando la soluzione a </a:t>
            </a:r>
            <a:r>
              <a:rPr lang="it-IT" dirty="0" err="1" smtClean="0"/>
              <a:t>T</a:t>
            </a:r>
            <a:r>
              <a:rPr lang="it-IT" baseline="-25000" dirty="0" err="1" smtClean="0"/>
              <a:t>amb</a:t>
            </a:r>
            <a:r>
              <a:rPr lang="it-IT" dirty="0" smtClean="0"/>
              <a:t>). Si crea una situazione instabile e per raggiungere di nuovo l’equilibrio, una parte del soluto tende a precipitare.</a:t>
            </a:r>
            <a:endParaRPr lang="it-IT" dirty="0"/>
          </a:p>
        </p:txBody>
      </p:sp>
    </p:spTree>
    <p:extLst>
      <p:ext uri="{BB962C8B-B14F-4D97-AF65-F5344CB8AC3E}">
        <p14:creationId xmlns:p14="http://schemas.microsoft.com/office/powerpoint/2010/main" val="402759525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777</TotalTime>
  <Words>1850</Words>
  <Application>Microsoft Office PowerPoint</Application>
  <PresentationFormat>Presentazione su schermo (4:3)</PresentationFormat>
  <Paragraphs>179</Paragraphs>
  <Slides>18</Slides>
  <Notes>0</Notes>
  <HiddenSlides>0</HiddenSlides>
  <MMClips>0</MMClips>
  <ScaleCrop>false</ScaleCrop>
  <HeadingPairs>
    <vt:vector size="6" baseType="variant">
      <vt:variant>
        <vt:lpstr>Tema</vt:lpstr>
      </vt:variant>
      <vt:variant>
        <vt:i4>1</vt:i4>
      </vt:variant>
      <vt:variant>
        <vt:lpstr>Server OLE incorporati</vt:lpstr>
      </vt:variant>
      <vt:variant>
        <vt:i4>2</vt:i4>
      </vt:variant>
      <vt:variant>
        <vt:lpstr>Titoli diapositive</vt:lpstr>
      </vt:variant>
      <vt:variant>
        <vt:i4>18</vt:i4>
      </vt:variant>
    </vt:vector>
  </HeadingPairs>
  <TitlesOfParts>
    <vt:vector size="21" baseType="lpstr">
      <vt:lpstr>Tema di Office</vt:lpstr>
      <vt:lpstr>CS ChemDraw Drawing</vt:lpstr>
      <vt:lpstr>Equazione</vt:lpstr>
      <vt:lpstr>Equilibri di solubilità</vt:lpstr>
      <vt:lpstr>Elettroliti forti ed elettroliti deboli </vt:lpstr>
      <vt:lpstr>Solubilità</vt:lpstr>
      <vt:lpstr>Prodotto di solubilità</vt:lpstr>
      <vt:lpstr>Presentazione standard di PowerPoint</vt:lpstr>
      <vt:lpstr>Presentazione standard di PowerPoint</vt:lpstr>
      <vt:lpstr>Presentazione standard di PowerPoint</vt:lpstr>
      <vt:lpstr>Soluzioni insature e sature</vt:lpstr>
      <vt:lpstr>Soluzioni sovrasature o supersature</vt:lpstr>
      <vt:lpstr>Equilibri di solubilità: previsione della precipitazione</vt:lpstr>
      <vt:lpstr>Fattori che influenzano la solubilità</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Dip. Chimica Univ. "La Sapienza" Roma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Equilibri di solubilità</dc:title>
  <dc:creator>Alessandra Gentili</dc:creator>
  <cp:lastModifiedBy>Alessandra Gentili</cp:lastModifiedBy>
  <cp:revision>110</cp:revision>
  <cp:lastPrinted>2014-03-17T07:59:36Z</cp:lastPrinted>
  <dcterms:created xsi:type="dcterms:W3CDTF">2014-02-13T10:25:36Z</dcterms:created>
  <dcterms:modified xsi:type="dcterms:W3CDTF">2015-03-16T13:00:02Z</dcterms:modified>
</cp:coreProperties>
</file>