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0" r:id="rId2"/>
    <p:sldId id="269" r:id="rId3"/>
    <p:sldId id="263" r:id="rId4"/>
    <p:sldId id="264" r:id="rId5"/>
    <p:sldId id="265" r:id="rId6"/>
    <p:sldId id="259" r:id="rId7"/>
    <p:sldId id="267" r:id="rId8"/>
    <p:sldId id="260" r:id="rId9"/>
    <p:sldId id="261" r:id="rId10"/>
    <p:sldId id="266" r:id="rId11"/>
    <p:sldId id="268" r:id="rId12"/>
    <p:sldId id="271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37" autoAdjust="0"/>
    <p:restoredTop sz="94660"/>
  </p:normalViewPr>
  <p:slideViewPr>
    <p:cSldViewPr>
      <p:cViewPr>
        <p:scale>
          <a:sx n="87" d="100"/>
          <a:sy n="87" d="100"/>
        </p:scale>
        <p:origin x="9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46E4D-FEFE-4C89-B023-CA2DCDD13D1E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6FE24-623B-4383-8BBE-FDA792E165F0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834B9-9118-498E-9E8D-6BB47D73FE3E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FDC68-E0F2-481E-ADB6-FC4F1AA78E90}" type="datetimeFigureOut">
              <a:rPr lang="fr-FR" smtClean="0"/>
              <a:pPr/>
              <a:t>04/10/2018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0EB93-C299-4A3E-B56A-DC42F40B4FFB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77" y="2742048"/>
            <a:ext cx="8644447" cy="4115606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257064" y="0"/>
            <a:ext cx="8615440" cy="3428021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56" tIns="40078" rIns="80156" bIns="40078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1815" y="45239"/>
            <a:ext cx="8340371" cy="3269558"/>
          </a:xfrm>
          <a:prstGeom prst="rect">
            <a:avLst/>
          </a:prstGeom>
          <a:noFill/>
        </p:spPr>
        <p:txBody>
          <a:bodyPr wrap="square" lIns="0" tIns="0" rIns="0" bIns="40078" rtlCol="0">
            <a:spAutoFit/>
          </a:bodyPr>
          <a:lstStyle/>
          <a:p>
            <a:pPr algn="ctr">
              <a:tabLst/>
            </a:pP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2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I</a:t>
            </a:r>
            <a:r>
              <a:rPr lang="en-US" altLang="zh-CN" sz="42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104"/>
              </a:lnSpc>
            </a:pPr>
            <a:endParaRPr lang="en-US" altLang="zh-CN" sz="25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104"/>
              </a:lnSpc>
            </a:pPr>
            <a:r>
              <a:rPr lang="en-US" altLang="zh-CN" sz="28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28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578"/>
              </a:lnSpc>
            </a:pPr>
            <a:endParaRPr lang="en-US" altLang="zh-CN" sz="2800" i="1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578"/>
              </a:lnSpc>
            </a:pPr>
            <a:r>
              <a:rPr lang="en-US" altLang="zh-CN" sz="28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28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578"/>
              </a:lnSpc>
            </a:pPr>
            <a:endParaRPr lang="en-US" altLang="zh-CN" sz="28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578"/>
              </a:lnSpc>
            </a:pPr>
            <a:r>
              <a:rPr lang="en-US" altLang="zh-CN" sz="28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2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28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2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28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28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104"/>
              </a:lnSpc>
            </a:pPr>
            <a:endParaRPr lang="en-US" altLang="zh-CN" sz="25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104"/>
              </a:lnSpc>
            </a:pPr>
            <a:r>
              <a:rPr lang="en-US" altLang="zh-CN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2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2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200" b="1" dirty="0" err="1">
                <a:latin typeface="+mj-lt"/>
                <a:cs typeface="Arial" pitchFamily="34" charset="0"/>
              </a:rPr>
              <a:t>Valente</a:t>
            </a:r>
            <a:endParaRPr lang="en-US" altLang="zh-CN" sz="32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771800" y="5571945"/>
            <a:ext cx="6192688" cy="923403"/>
          </a:xfrm>
          <a:prstGeom prst="rect">
            <a:avLst/>
          </a:prstGeom>
          <a:noFill/>
        </p:spPr>
        <p:txBody>
          <a:bodyPr wrap="square" lIns="0" tIns="0" rIns="0" bIns="40078" rtlCol="0">
            <a:spAutoFit/>
          </a:bodyPr>
          <a:lstStyle/>
          <a:p>
            <a:pPr>
              <a:lnSpc>
                <a:spcPts val="1227"/>
              </a:lnSpc>
              <a:tabLst>
                <a:tab pos="2081837" algn="l"/>
              </a:tabLst>
            </a:pPr>
            <a:endParaRPr lang="en-US" altLang="zh-CN" dirty="0"/>
          </a:p>
          <a:p>
            <a:pPr>
              <a:lnSpc>
                <a:spcPts val="877"/>
              </a:lnSpc>
            </a:pPr>
            <a:endParaRPr lang="en-US" altLang="zh-CN" dirty="0"/>
          </a:p>
          <a:p>
            <a:pPr>
              <a:lnSpc>
                <a:spcPts val="877"/>
              </a:lnSpc>
            </a:pPr>
            <a:endParaRPr lang="en-US" altLang="zh-CN" dirty="0"/>
          </a:p>
          <a:p>
            <a:pPr>
              <a:lnSpc>
                <a:spcPts val="877"/>
              </a:lnSpc>
            </a:pPr>
            <a:endParaRPr lang="en-US" altLang="zh-CN" dirty="0"/>
          </a:p>
          <a:p>
            <a:pPr>
              <a:lnSpc>
                <a:spcPts val="877"/>
              </a:lnSpc>
            </a:pPr>
            <a:endParaRPr lang="en-US" altLang="zh-CN" dirty="0"/>
          </a:p>
          <a:p>
            <a:pPr>
              <a:lnSpc>
                <a:spcPts val="1929"/>
              </a:lnSpc>
              <a:tabLst>
                <a:tab pos="2081837" algn="l"/>
              </a:tabLst>
            </a:pPr>
            <a:r>
              <a:rPr lang="en-US" altLang="zh-CN" dirty="0"/>
              <a:t>	</a:t>
            </a:r>
            <a:r>
              <a:rPr lang="en-US" altLang="zh-CN" sz="25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500" dirty="0">
                <a:cs typeface="Arial" pitchFamily="34" charset="0"/>
              </a:rPr>
              <a:t> </a:t>
            </a:r>
            <a:r>
              <a:rPr lang="en-US" altLang="zh-CN" sz="2500" dirty="0">
                <a:solidFill>
                  <a:srgbClr val="FFFFFF"/>
                </a:solidFill>
                <a:cs typeface="Arial" pitchFamily="34" charset="0"/>
              </a:rPr>
              <a:t>02</a:t>
            </a:r>
            <a:r>
              <a:rPr lang="en-US" altLang="zh-CN" sz="2500" dirty="0">
                <a:cs typeface="Arial" pitchFamily="34" charset="0"/>
              </a:rPr>
              <a:t> </a:t>
            </a:r>
            <a:r>
              <a:rPr lang="en-US" altLang="zh-CN" sz="2500" dirty="0">
                <a:solidFill>
                  <a:srgbClr val="FFFFFF"/>
                </a:solidFill>
                <a:cs typeface="Arial" pitchFamily="34" charset="0"/>
              </a:rPr>
              <a:t>–</a:t>
            </a:r>
            <a:r>
              <a:rPr lang="en-US" altLang="zh-CN" sz="2500" dirty="0">
                <a:cs typeface="Arial" pitchFamily="34" charset="0"/>
              </a:rPr>
              <a:t> </a:t>
            </a:r>
            <a:r>
              <a:rPr lang="en-US" altLang="zh-CN" sz="2500" dirty="0">
                <a:solidFill>
                  <a:srgbClr val="FFFFFF"/>
                </a:solidFill>
                <a:cs typeface="Arial" pitchFamily="34" charset="0"/>
              </a:rPr>
              <a:t>04 </a:t>
            </a:r>
            <a:r>
              <a:rPr lang="en-US" altLang="zh-CN" sz="25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500" dirty="0">
                <a:cs typeface="Arial" pitchFamily="34" charset="0"/>
              </a:rPr>
              <a:t> </a:t>
            </a:r>
            <a:r>
              <a:rPr lang="en-US" altLang="zh-CN" sz="2500" dirty="0">
                <a:solidFill>
                  <a:srgbClr val="FFFFFF"/>
                </a:solidFill>
                <a:cs typeface="Arial" pitchFamily="34" charset="0"/>
              </a:rPr>
              <a:t>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07504" y="68431"/>
            <a:ext cx="88805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Variazione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dell’elettronegatività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in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funzione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contesto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chimico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12976"/>
            <a:ext cx="888948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556792"/>
            <a:ext cx="214571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10/17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-11297" y="-18876"/>
            <a:ext cx="93358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Variazione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dell’elettronegatività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in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funzione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</a:p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contesto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chimico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73325"/>
            <a:ext cx="7632848" cy="13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628404"/>
            <a:ext cx="5597892" cy="360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3714940" y="1196752"/>
            <a:ext cx="2801275" cy="11187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3623196" y="2323480"/>
            <a:ext cx="283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err="1">
                <a:solidFill>
                  <a:srgbClr val="FF0000"/>
                </a:solidFill>
                <a:latin typeface="+mj-lt"/>
                <a:cs typeface="Arial" pitchFamily="34" charset="0"/>
              </a:rPr>
              <a:t>Legame</a:t>
            </a:r>
            <a:r>
              <a:rPr lang="fr-FR" sz="2000" dirty="0">
                <a:solidFill>
                  <a:srgbClr val="FF0000"/>
                </a:solidFill>
                <a:latin typeface="+mj-lt"/>
                <a:cs typeface="Arial" pitchFamily="34" charset="0"/>
              </a:rPr>
              <a:t> covalente </a:t>
            </a:r>
            <a:r>
              <a:rPr lang="fr-FR" sz="2000" dirty="0" err="1">
                <a:solidFill>
                  <a:srgbClr val="FF0000"/>
                </a:solidFill>
                <a:latin typeface="+mj-lt"/>
                <a:cs typeface="Arial" pitchFamily="34" charset="0"/>
              </a:rPr>
              <a:t>polare</a:t>
            </a:r>
            <a:endParaRPr lang="fr-FR" sz="2000" dirty="0">
              <a:solidFill>
                <a:srgbClr val="FF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99754" y="1196752"/>
            <a:ext cx="1400637" cy="111878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6618639" y="2323480"/>
            <a:ext cx="16798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err="1">
                <a:solidFill>
                  <a:srgbClr val="FF0000"/>
                </a:solidFill>
                <a:latin typeface="+mj-lt"/>
                <a:cs typeface="Arial" pitchFamily="34" charset="0"/>
              </a:rPr>
              <a:t>Legame</a:t>
            </a:r>
            <a:r>
              <a:rPr lang="fr-FR" sz="2000" dirty="0">
                <a:solidFill>
                  <a:srgbClr val="FF0000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+mj-lt"/>
                <a:cs typeface="Arial" pitchFamily="34" charset="0"/>
              </a:rPr>
              <a:t>ionico</a:t>
            </a:r>
            <a:endParaRPr lang="fr-FR" sz="2000" dirty="0">
              <a:solidFill>
                <a:srgbClr val="FF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762285" y="-18876"/>
            <a:ext cx="3788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Momento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dipolare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6316" y="2420888"/>
            <a:ext cx="1872208" cy="73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8044" y="764704"/>
            <a:ext cx="61817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2060" y="3284984"/>
            <a:ext cx="60388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30052" y="4365104"/>
            <a:ext cx="62103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699792" y="46365"/>
            <a:ext cx="3788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Momento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dipolare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28046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699792" y="46365"/>
            <a:ext cx="3788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Momento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dipolare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14/17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664" y="1268760"/>
            <a:ext cx="690971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67544" y="46365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Costante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dielettrica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  <a:p>
            <a:pPr algn="ctr"/>
            <a:endParaRPr lang="fr-FR" sz="20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15/17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309" y="1124744"/>
            <a:ext cx="7256205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632083" y="46365"/>
            <a:ext cx="3924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Costante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dielettrica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16/17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244" y="1473280"/>
            <a:ext cx="7461164" cy="310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691026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632083" y="46365"/>
            <a:ext cx="3924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Costante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dielettrica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736786" y="7175499"/>
              <a:ext cx="569522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17/17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0650" y="752475"/>
            <a:ext cx="63627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8" y="938213"/>
            <a:ext cx="79343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ZoneTexte 24"/>
          <p:cNvSpPr txBox="1"/>
          <p:nvPr/>
        </p:nvSpPr>
        <p:spPr>
          <a:xfrm>
            <a:off x="3074680" y="44624"/>
            <a:ext cx="250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Gli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Elementi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2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2/17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349696" y="6543623"/>
            <a:ext cx="7030615" cy="2257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 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309089" y="159023"/>
            <a:ext cx="6295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I 4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blocchi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sistema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periodico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42392"/>
            <a:ext cx="8255665" cy="447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3/17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349696" y="6543623"/>
            <a:ext cx="7030615" cy="22570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TossicologicaI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 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52536" y="-2738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Dipendenza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primo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potenziale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di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ionizzazione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dal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numero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atomico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233" y="1700808"/>
            <a:ext cx="7382542" cy="469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4/17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 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385893" y="77723"/>
            <a:ext cx="4230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cs typeface="Arial" pitchFamily="34" charset="0"/>
              </a:rPr>
              <a:t>Raggi</a:t>
            </a:r>
            <a:r>
              <a:rPr lang="fr-FR" sz="3600" b="1" dirty="0">
                <a:solidFill>
                  <a:srgbClr val="A50021"/>
                </a:solidFill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cs typeface="Arial" pitchFamily="34" charset="0"/>
              </a:rPr>
              <a:t>atomici</a:t>
            </a:r>
            <a:r>
              <a:rPr lang="fr-FR" sz="3600" b="1" dirty="0">
                <a:solidFill>
                  <a:srgbClr val="A50021"/>
                </a:solidFill>
                <a:cs typeface="Arial" pitchFamily="34" charset="0"/>
              </a:rPr>
              <a:t> e </a:t>
            </a:r>
            <a:r>
              <a:rPr lang="fr-FR" sz="3600" b="1" dirty="0" err="1">
                <a:solidFill>
                  <a:srgbClr val="A50021"/>
                </a:solidFill>
                <a:cs typeface="Arial" pitchFamily="34" charset="0"/>
              </a:rPr>
              <a:t>ionici</a:t>
            </a:r>
            <a:endParaRPr lang="fr-FR" sz="3600" b="1" dirty="0">
              <a:solidFill>
                <a:srgbClr val="A50021"/>
              </a:solidFill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767" y="764704"/>
            <a:ext cx="713761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9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5/17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890788"/>
            <a:ext cx="49911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7182" y="5268813"/>
            <a:ext cx="20859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2011" y="5122425"/>
            <a:ext cx="19716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7742" y="5327213"/>
            <a:ext cx="21526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ZoneTexte 16"/>
          <p:cNvSpPr txBox="1"/>
          <p:nvPr/>
        </p:nvSpPr>
        <p:spPr>
          <a:xfrm>
            <a:off x="2639109" y="-31576"/>
            <a:ext cx="3379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Elettronegatività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323529" y="476672"/>
            <a:ext cx="856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A50021"/>
                </a:solidFill>
                <a:cs typeface="Arial" pitchFamily="34" charset="0"/>
              </a:rPr>
              <a:t> Pauling la </a:t>
            </a:r>
            <a:r>
              <a:rPr lang="fr-FR" sz="2000" dirty="0" err="1">
                <a:solidFill>
                  <a:srgbClr val="A50021"/>
                </a:solidFill>
                <a:cs typeface="Arial" pitchFamily="34" charset="0"/>
              </a:rPr>
              <a:t>descrisse</a:t>
            </a:r>
            <a:r>
              <a:rPr lang="fr-FR" sz="2000" dirty="0">
                <a:solidFill>
                  <a:srgbClr val="A50021"/>
                </a:solidFill>
                <a:cs typeface="Arial" pitchFamily="34" charset="0"/>
              </a:rPr>
              <a:t> come la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tendenza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di un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atomo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in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una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molecola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ad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attirare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verso di se la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nuvola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elettronica</a:t>
            </a:r>
            <a:r>
              <a:rPr lang="fr-FR" sz="2000" i="1" dirty="0">
                <a:solidFill>
                  <a:srgbClr val="A50021"/>
                </a:solidFill>
                <a:cs typeface="Arial" pitchFamily="34" charset="0"/>
              </a:rPr>
              <a:t> di </a:t>
            </a:r>
            <a:r>
              <a:rPr lang="fr-FR" sz="2000" i="1" dirty="0" err="1">
                <a:solidFill>
                  <a:srgbClr val="A50021"/>
                </a:solidFill>
                <a:cs typeface="Arial" pitchFamily="34" charset="0"/>
              </a:rPr>
              <a:t>legame</a:t>
            </a:r>
            <a:endParaRPr lang="fr-FR" sz="2000" i="1" dirty="0">
              <a:solidFill>
                <a:srgbClr val="A50021"/>
              </a:solidFill>
              <a:cs typeface="Arial" pitchFamily="34" charset="0"/>
            </a:endParaRPr>
          </a:p>
        </p:txBody>
      </p:sp>
      <p:sp>
        <p:nvSpPr>
          <p:cNvPr id="19" name="Étoile à 5 branches 18"/>
          <p:cNvSpPr/>
          <p:nvPr/>
        </p:nvSpPr>
        <p:spPr>
          <a:xfrm>
            <a:off x="179512" y="548680"/>
            <a:ext cx="216024" cy="194320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371387" y="4365104"/>
            <a:ext cx="856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L’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energia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di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legame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della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molecola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A</a:t>
            </a:r>
            <a:r>
              <a:rPr lang="fr-FR" sz="2000" baseline="-25000" dirty="0">
                <a:solidFill>
                  <a:srgbClr val="A50021"/>
                </a:solidFill>
                <a:latin typeface="+mj-lt"/>
                <a:cs typeface="Arial" pitchFamily="34" charset="0"/>
              </a:rPr>
              <a:t>2 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è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rappresentata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dalla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differenza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di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energie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che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c’è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tra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lo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zero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ed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il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minimo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di </a:t>
            </a:r>
            <a:r>
              <a:rPr lang="fr-FR" sz="2000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energia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 (</a:t>
            </a:r>
            <a:r>
              <a:rPr lang="el-G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Δ</a:t>
            </a:r>
            <a:r>
              <a:rPr lang="fr-FR" sz="2000" dirty="0">
                <a:solidFill>
                  <a:srgbClr val="A50021"/>
                </a:solidFill>
                <a:latin typeface="+mj-lt"/>
                <a:cs typeface="Arial" pitchFamily="34" charset="0"/>
              </a:rPr>
              <a:t>E)</a:t>
            </a:r>
            <a:r>
              <a:rPr lang="fr-FR" sz="2000" baseline="-25000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endParaRPr lang="fr-FR" sz="2000" i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6/17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sp>
        <p:nvSpPr>
          <p:cNvPr id="24" name="Étoile à 5 branches 23"/>
          <p:cNvSpPr/>
          <p:nvPr/>
        </p:nvSpPr>
        <p:spPr>
          <a:xfrm>
            <a:off x="179512" y="4437112"/>
            <a:ext cx="216024" cy="194320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60D5753-1A14-4C1B-9CFB-419009A16BEF}"/>
              </a:ext>
            </a:extLst>
          </p:cNvPr>
          <p:cNvSpPr txBox="1"/>
          <p:nvPr/>
        </p:nvSpPr>
        <p:spPr>
          <a:xfrm>
            <a:off x="4895246" y="1343670"/>
            <a:ext cx="40692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b="1" dirty="0" err="1"/>
              <a:t>Pauling</a:t>
            </a:r>
            <a:r>
              <a:rPr lang="it-IT" sz="1600" dirty="0"/>
              <a:t>: si basa su valori di Entalpia di legame;</a:t>
            </a:r>
          </a:p>
          <a:p>
            <a:pPr algn="just"/>
            <a:r>
              <a:rPr lang="it-IT" sz="1600" b="1" dirty="0" err="1"/>
              <a:t>Mulliken</a:t>
            </a:r>
            <a:r>
              <a:rPr lang="it-IT" sz="1600" dirty="0"/>
              <a:t>: si basa su media aritmetica tra Potenziale Ionizzazione ed Affinità Elettronica;</a:t>
            </a:r>
          </a:p>
          <a:p>
            <a:pPr algn="just"/>
            <a:r>
              <a:rPr lang="it-IT" sz="1600" b="1" dirty="0" err="1"/>
              <a:t>Allred-Rochow</a:t>
            </a:r>
            <a:r>
              <a:rPr lang="it-IT" sz="1600" dirty="0"/>
              <a:t>: si basa su Forza di Coulomb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2639109" y="87015"/>
            <a:ext cx="3379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Elettronegatività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7/17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20" y="1124744"/>
            <a:ext cx="8432152" cy="4729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8166100" y="2492896"/>
            <a:ext cx="5315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835696" y="116632"/>
            <a:ext cx="5496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Variazione</a:t>
            </a:r>
            <a:r>
              <a:rPr lang="fr-FR" sz="3600" b="1" dirty="0">
                <a:solidFill>
                  <a:srgbClr val="A50021"/>
                </a:solidFill>
                <a:latin typeface="+mj-lt"/>
                <a:cs typeface="Arial" pitchFamily="34" charset="0"/>
              </a:rPr>
              <a:t> </a:t>
            </a:r>
            <a:r>
              <a:rPr lang="fr-FR" sz="3600" b="1" dirty="0" err="1">
                <a:solidFill>
                  <a:srgbClr val="A50021"/>
                </a:solidFill>
                <a:latin typeface="+mj-lt"/>
                <a:cs typeface="Arial" pitchFamily="34" charset="0"/>
              </a:rPr>
              <a:t>elettronegatività</a:t>
            </a:r>
            <a:endParaRPr lang="fr-FR" sz="3600" b="1" dirty="0">
              <a:solidFill>
                <a:srgbClr val="A5002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14951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8/17</a:t>
              </a:r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547664" y="-64195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>
                <a:solidFill>
                  <a:srgbClr val="A50021"/>
                </a:solidFill>
                <a:cs typeface="Arial" pitchFamily="34" charset="0"/>
              </a:rPr>
              <a:t>Andamento </a:t>
            </a:r>
            <a:r>
              <a:rPr lang="fr-FR" sz="3600" b="1" dirty="0" err="1">
                <a:solidFill>
                  <a:srgbClr val="A50021"/>
                </a:solidFill>
                <a:cs typeface="Arial" pitchFamily="34" charset="0"/>
              </a:rPr>
              <a:t>elettronegatività</a:t>
            </a:r>
            <a:r>
              <a:rPr lang="fr-FR" sz="3600" b="1" dirty="0">
                <a:solidFill>
                  <a:srgbClr val="A50021"/>
                </a:solidFill>
                <a:cs typeface="Arial" pitchFamily="34" charset="0"/>
              </a:rPr>
              <a:t>:</a:t>
            </a:r>
          </a:p>
          <a:p>
            <a:pPr algn="just"/>
            <a:r>
              <a:rPr lang="fr-FR" sz="2400" b="1" dirty="0" err="1">
                <a:solidFill>
                  <a:srgbClr val="A50021"/>
                </a:solidFill>
                <a:cs typeface="Arial" pitchFamily="34" charset="0"/>
              </a:rPr>
              <a:t>Periodo</a:t>
            </a:r>
            <a:r>
              <a:rPr lang="fr-FR" sz="2400" b="1" dirty="0">
                <a:solidFill>
                  <a:srgbClr val="A50021"/>
                </a:solidFill>
                <a:cs typeface="Arial" pitchFamily="34" charset="0"/>
              </a:rPr>
              <a:t> Massimo Locale </a:t>
            </a:r>
            <a:r>
              <a:rPr lang="fr-FR" sz="2400" b="1" dirty="0" err="1">
                <a:solidFill>
                  <a:srgbClr val="A50021"/>
                </a:solidFill>
                <a:cs typeface="Arial" pitchFamily="34" charset="0"/>
              </a:rPr>
              <a:t>dell’elettronegatività</a:t>
            </a:r>
            <a:endParaRPr lang="fr-FR" sz="2400" b="1" dirty="0">
              <a:solidFill>
                <a:srgbClr val="A50021"/>
              </a:solidFill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709593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llipse 8"/>
          <p:cNvSpPr/>
          <p:nvPr/>
        </p:nvSpPr>
        <p:spPr>
          <a:xfrm>
            <a:off x="4427984" y="4005064"/>
            <a:ext cx="115212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Box 1"/>
          <p:cNvSpPr txBox="1"/>
          <p:nvPr/>
        </p:nvSpPr>
        <p:spPr>
          <a:xfrm>
            <a:off x="8416390" y="6474920"/>
            <a:ext cx="274114" cy="194358"/>
          </a:xfrm>
          <a:prstGeom prst="rect">
            <a:avLst/>
          </a:prstGeom>
          <a:noFill/>
        </p:spPr>
        <p:txBody>
          <a:bodyPr wrap="none" lIns="0" tIns="0" rIns="0" bIns="40078" rtlCol="0">
            <a:spAutoFit/>
          </a:bodyPr>
          <a:lstStyle/>
          <a:p>
            <a:pPr>
              <a:lnSpc>
                <a:spcPts val="1227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189053" y="6402536"/>
            <a:ext cx="8762735" cy="455346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499"/>
              <a:ext cx="449720" cy="278303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9/17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349696" y="6543623"/>
            <a:ext cx="7030615" cy="23493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Valente,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 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8922</TotalTime>
  <Words>483</Words>
  <Application>Microsoft Office PowerPoint</Application>
  <PresentationFormat>Presentazione su schermo (4:3)</PresentationFormat>
  <Paragraphs>124</Paragraphs>
  <Slides>17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Times New Roman</vt:lpstr>
      <vt:lpstr>Thème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sergio</dc:creator>
  <cp:lastModifiedBy>Sergio  Valente</cp:lastModifiedBy>
  <cp:revision>13</cp:revision>
  <dcterms:created xsi:type="dcterms:W3CDTF">2013-03-07T10:35:28Z</dcterms:created>
  <dcterms:modified xsi:type="dcterms:W3CDTF">2018-10-08T10:38:59Z</dcterms:modified>
</cp:coreProperties>
</file>